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3"/>
  </p:handoutMasterIdLst>
  <p:sldIdLst>
    <p:sldId id="256" r:id="rId4"/>
    <p:sldId id="262" r:id="rId6"/>
    <p:sldId id="271" r:id="rId7"/>
    <p:sldId id="280" r:id="rId8"/>
    <p:sldId id="281" r:id="rId9"/>
    <p:sldId id="284" r:id="rId10"/>
    <p:sldId id="260" r:id="rId11"/>
    <p:sldId id="282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87165" y="5629910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main(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argc,char</a:t>
            </a:r>
            <a:r>
              <a:rPr lang="en-US" altLang="zh-CN" dirty="0" smtClean="0">
                <a:sym typeface="+mn-ea"/>
              </a:rPr>
              <a:t> * </a:t>
            </a:r>
            <a:r>
              <a:rPr lang="en-US" altLang="zh-CN" dirty="0" err="1" smtClean="0">
                <a:sym typeface="+mn-ea"/>
              </a:rPr>
              <a:t>argv</a:t>
            </a:r>
            <a:r>
              <a:rPr lang="en-US" altLang="zh-CN" dirty="0" smtClean="0">
                <a:sym typeface="+mn-ea"/>
              </a:rPr>
              <a:t>[ ])</a:t>
            </a:r>
            <a:r>
              <a:rPr lang="zh-CN" altLang="en-US" dirty="0" smtClean="0">
                <a:sym typeface="+mn-ea"/>
              </a:rPr>
              <a:t>的使用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2" name="Rectangle 2"/>
          <p:cNvSpPr txBox="1"/>
          <p:nvPr/>
        </p:nvSpPr>
        <p:spPr>
          <a:xfrm>
            <a:off x="1489269" y="1405786"/>
            <a:ext cx="5904656" cy="482453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 smtClean="0">
                <a:sym typeface="Wingdings" pitchFamily="2" charset="2"/>
              </a:rPr>
              <a:t>//</a:t>
            </a:r>
            <a:r>
              <a:rPr lang="zh-CN" altLang="en-US" sz="3200" dirty="0" smtClean="0">
                <a:sym typeface="Wingdings" pitchFamily="2" charset="2"/>
              </a:rPr>
              <a:t>假设最终生成的</a:t>
            </a:r>
            <a:r>
              <a:rPr lang="en-US" altLang="zh-CN" sz="3200" dirty="0" smtClean="0">
                <a:sym typeface="Wingdings" pitchFamily="2" charset="2"/>
              </a:rPr>
              <a:t>exe</a:t>
            </a:r>
            <a:r>
              <a:rPr lang="zh-CN" altLang="en-US" sz="3200" dirty="0" smtClean="0">
                <a:sym typeface="Wingdings" pitchFamily="2" charset="2"/>
              </a:rPr>
              <a:t>文件为</a:t>
            </a:r>
            <a:r>
              <a:rPr lang="en-US" altLang="zh-CN" sz="3200" dirty="0" smtClean="0">
                <a:sym typeface="Wingdings" pitchFamily="2" charset="2"/>
              </a:rPr>
              <a:t>my.exe</a:t>
            </a:r>
            <a:endParaRPr lang="en-US" altLang="zh-CN" sz="3200" dirty="0" smtClean="0">
              <a:sym typeface="Wingdings" pitchFamily="2" charset="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sym typeface="Wingdings" pitchFamily="2" charset="2"/>
              </a:rPr>
              <a:t>#include &lt;</a:t>
            </a:r>
            <a:r>
              <a:rPr lang="en-US" altLang="zh-CN" sz="3200" dirty="0" err="1">
                <a:sym typeface="Wingdings" pitchFamily="2" charset="2"/>
              </a:rPr>
              <a:t>iostream</a:t>
            </a:r>
            <a:r>
              <a:rPr lang="en-US" altLang="zh-CN" sz="3200" dirty="0" smtClean="0">
                <a:sym typeface="Wingdings" pitchFamily="2" charset="2"/>
              </a:rPr>
              <a:t>&gt;</a:t>
            </a:r>
            <a:endParaRPr lang="en-US" altLang="zh-CN" sz="3200" dirty="0">
              <a:sym typeface="Wingdings" pitchFamily="2" charset="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sym typeface="Wingdings" pitchFamily="2" charset="2"/>
              </a:rPr>
              <a:t>using namespace </a:t>
            </a:r>
            <a:r>
              <a:rPr lang="en-US" altLang="zh-CN" sz="3200" dirty="0" err="1">
                <a:sym typeface="Wingdings" pitchFamily="2" charset="2"/>
              </a:rPr>
              <a:t>std</a:t>
            </a:r>
            <a:r>
              <a:rPr lang="en-US" altLang="zh-CN" sz="3200" dirty="0" smtClean="0">
                <a:sym typeface="Wingdings" pitchFamily="2" charset="2"/>
              </a:rPr>
              <a:t>;</a:t>
            </a:r>
            <a:endParaRPr lang="en-US" altLang="zh-CN" sz="3200" dirty="0">
              <a:sym typeface="Wingdings" pitchFamily="2" charset="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 err="1">
                <a:sym typeface="Wingdings" pitchFamily="2" charset="2"/>
              </a:rPr>
              <a:t>int</a:t>
            </a:r>
            <a:r>
              <a:rPr lang="en-US" altLang="zh-CN" sz="3200" dirty="0">
                <a:sym typeface="Wingdings" pitchFamily="2" charset="2"/>
              </a:rPr>
              <a:t> main(</a:t>
            </a:r>
            <a:r>
              <a:rPr lang="en-US" altLang="zh-CN" sz="3200" dirty="0" err="1">
                <a:sym typeface="Wingdings" pitchFamily="2" charset="2"/>
              </a:rPr>
              <a:t>int</a:t>
            </a:r>
            <a:r>
              <a:rPr lang="en-US" altLang="zh-CN" sz="3200" dirty="0">
                <a:sym typeface="Wingdings" pitchFamily="2" charset="2"/>
              </a:rPr>
              <a:t> </a:t>
            </a:r>
            <a:r>
              <a:rPr lang="en-US" altLang="zh-CN" sz="3200" dirty="0" err="1">
                <a:sym typeface="Wingdings" pitchFamily="2" charset="2"/>
              </a:rPr>
              <a:t>argc,char</a:t>
            </a:r>
            <a:r>
              <a:rPr lang="en-US" altLang="zh-CN" sz="3200" dirty="0">
                <a:sym typeface="Wingdings" pitchFamily="2" charset="2"/>
              </a:rPr>
              <a:t>* </a:t>
            </a:r>
            <a:r>
              <a:rPr lang="en-US" altLang="zh-CN" sz="3200" dirty="0" err="1">
                <a:sym typeface="Wingdings" pitchFamily="2" charset="2"/>
              </a:rPr>
              <a:t>argv</a:t>
            </a:r>
            <a:r>
              <a:rPr lang="en-US" altLang="zh-CN" sz="3200" dirty="0">
                <a:sym typeface="Wingdings" pitchFamily="2" charset="2"/>
              </a:rPr>
              <a:t>[])</a:t>
            </a:r>
            <a:endParaRPr lang="en-US" altLang="zh-CN" sz="3200" dirty="0">
              <a:sym typeface="Wingdings" pitchFamily="2" charset="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sym typeface="Wingdings" pitchFamily="2" charset="2"/>
              </a:rPr>
              <a:t>{</a:t>
            </a:r>
            <a:endParaRPr lang="en-US" altLang="zh-CN" sz="3200" dirty="0">
              <a:sym typeface="Wingdings" pitchFamily="2" charset="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sym typeface="Wingdings" pitchFamily="2" charset="2"/>
              </a:rPr>
              <a:t>    </a:t>
            </a:r>
            <a:r>
              <a:rPr lang="en-US" altLang="zh-CN" sz="3200" dirty="0" err="1">
                <a:sym typeface="Wingdings" pitchFamily="2" charset="2"/>
              </a:rPr>
              <a:t>cout</a:t>
            </a:r>
            <a:r>
              <a:rPr lang="en-US" altLang="zh-CN" sz="3200" dirty="0">
                <a:sym typeface="Wingdings" pitchFamily="2" charset="2"/>
              </a:rPr>
              <a:t>&lt;&lt;"</a:t>
            </a:r>
            <a:r>
              <a:rPr lang="en-US" altLang="zh-CN" sz="3200" dirty="0" err="1">
                <a:sym typeface="Wingdings" pitchFamily="2" charset="2"/>
              </a:rPr>
              <a:t>argc</a:t>
            </a:r>
            <a:r>
              <a:rPr lang="en-US" altLang="zh-CN" sz="3200" dirty="0">
                <a:sym typeface="Wingdings" pitchFamily="2" charset="2"/>
              </a:rPr>
              <a:t> = "&lt;&lt;</a:t>
            </a:r>
            <a:r>
              <a:rPr lang="en-US" altLang="zh-CN" sz="3200" dirty="0" err="1">
                <a:sym typeface="Wingdings" pitchFamily="2" charset="2"/>
              </a:rPr>
              <a:t>argc</a:t>
            </a:r>
            <a:r>
              <a:rPr lang="en-US" altLang="zh-CN" sz="3200" dirty="0">
                <a:sym typeface="Wingdings" pitchFamily="2" charset="2"/>
              </a:rPr>
              <a:t>&lt;&lt;</a:t>
            </a:r>
            <a:r>
              <a:rPr lang="en-US" altLang="zh-CN" sz="3200" dirty="0" err="1">
                <a:sym typeface="Wingdings" pitchFamily="2" charset="2"/>
              </a:rPr>
              <a:t>endl</a:t>
            </a:r>
            <a:r>
              <a:rPr lang="en-US" altLang="zh-CN" sz="3200" dirty="0">
                <a:sym typeface="Wingdings" pitchFamily="2" charset="2"/>
              </a:rPr>
              <a:t>;</a:t>
            </a:r>
            <a:endParaRPr lang="en-US" altLang="zh-CN" sz="3200" dirty="0">
              <a:sym typeface="Wingdings" pitchFamily="2" charset="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sym typeface="Wingdings" pitchFamily="2" charset="2"/>
              </a:rPr>
              <a:t>    for(</a:t>
            </a:r>
            <a:r>
              <a:rPr lang="en-US" altLang="zh-CN" sz="3200" dirty="0" err="1">
                <a:sym typeface="Wingdings" pitchFamily="2" charset="2"/>
              </a:rPr>
              <a:t>int</a:t>
            </a:r>
            <a:r>
              <a:rPr lang="en-US" altLang="zh-CN" sz="3200" dirty="0">
                <a:sym typeface="Wingdings" pitchFamily="2" charset="2"/>
              </a:rPr>
              <a:t> </a:t>
            </a:r>
            <a:r>
              <a:rPr lang="en-US" altLang="zh-CN" sz="3200" dirty="0" err="1">
                <a:sym typeface="Wingdings" pitchFamily="2" charset="2"/>
              </a:rPr>
              <a:t>i</a:t>
            </a:r>
            <a:r>
              <a:rPr lang="en-US" altLang="zh-CN" sz="3200" dirty="0">
                <a:sym typeface="Wingdings" pitchFamily="2" charset="2"/>
              </a:rPr>
              <a:t>=0;i&lt;</a:t>
            </a:r>
            <a:r>
              <a:rPr lang="en-US" altLang="zh-CN" sz="3200" dirty="0" err="1">
                <a:sym typeface="Wingdings" pitchFamily="2" charset="2"/>
              </a:rPr>
              <a:t>argc</a:t>
            </a:r>
            <a:r>
              <a:rPr lang="en-US" altLang="zh-CN" sz="3200" dirty="0">
                <a:sym typeface="Wingdings" pitchFamily="2" charset="2"/>
              </a:rPr>
              <a:t>;++</a:t>
            </a:r>
            <a:r>
              <a:rPr lang="en-US" altLang="zh-CN" sz="3200" dirty="0" err="1">
                <a:sym typeface="Wingdings" pitchFamily="2" charset="2"/>
              </a:rPr>
              <a:t>i</a:t>
            </a:r>
            <a:r>
              <a:rPr lang="en-US" altLang="zh-CN" sz="3200" dirty="0">
                <a:sym typeface="Wingdings" pitchFamily="2" charset="2"/>
              </a:rPr>
              <a:t>)</a:t>
            </a:r>
            <a:endParaRPr lang="en-US" altLang="zh-CN" sz="3200" dirty="0">
              <a:sym typeface="Wingdings" pitchFamily="2" charset="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sym typeface="Wingdings" pitchFamily="2" charset="2"/>
              </a:rPr>
              <a:t>        </a:t>
            </a:r>
            <a:r>
              <a:rPr lang="en-US" altLang="zh-CN" sz="3200" dirty="0" err="1">
                <a:sym typeface="Wingdings" pitchFamily="2" charset="2"/>
              </a:rPr>
              <a:t>cout</a:t>
            </a:r>
            <a:r>
              <a:rPr lang="en-US" altLang="zh-CN" sz="3200" dirty="0">
                <a:sym typeface="Wingdings" pitchFamily="2" charset="2"/>
              </a:rPr>
              <a:t>&lt;&lt;"</a:t>
            </a:r>
            <a:r>
              <a:rPr lang="en-US" altLang="zh-CN" sz="3200" dirty="0" err="1">
                <a:sym typeface="Wingdings" pitchFamily="2" charset="2"/>
              </a:rPr>
              <a:t>argv</a:t>
            </a:r>
            <a:r>
              <a:rPr lang="en-US" altLang="zh-CN" sz="3200" dirty="0">
                <a:sym typeface="Wingdings" pitchFamily="2" charset="2"/>
              </a:rPr>
              <a:t>["&lt;&lt;</a:t>
            </a:r>
            <a:r>
              <a:rPr lang="en-US" altLang="zh-CN" sz="3200" dirty="0" err="1">
                <a:sym typeface="Wingdings" pitchFamily="2" charset="2"/>
              </a:rPr>
              <a:t>i</a:t>
            </a:r>
            <a:r>
              <a:rPr lang="en-US" altLang="zh-CN" sz="3200" dirty="0">
                <a:sym typeface="Wingdings" pitchFamily="2" charset="2"/>
              </a:rPr>
              <a:t>&lt;&lt;"]="&lt;&lt;</a:t>
            </a:r>
            <a:r>
              <a:rPr lang="en-US" altLang="zh-CN" sz="3200" dirty="0" err="1">
                <a:sym typeface="Wingdings" pitchFamily="2" charset="2"/>
              </a:rPr>
              <a:t>argv</a:t>
            </a:r>
            <a:r>
              <a:rPr lang="en-US" altLang="zh-CN" sz="3200" dirty="0">
                <a:sym typeface="Wingdings" pitchFamily="2" charset="2"/>
              </a:rPr>
              <a:t>[</a:t>
            </a:r>
            <a:r>
              <a:rPr lang="en-US" altLang="zh-CN" sz="3200" dirty="0" err="1">
                <a:sym typeface="Wingdings" pitchFamily="2" charset="2"/>
              </a:rPr>
              <a:t>i</a:t>
            </a:r>
            <a:r>
              <a:rPr lang="en-US" altLang="zh-CN" sz="3200" dirty="0">
                <a:sym typeface="Wingdings" pitchFamily="2" charset="2"/>
              </a:rPr>
              <a:t>]&lt;&lt;</a:t>
            </a:r>
            <a:r>
              <a:rPr lang="en-US" altLang="zh-CN" sz="3200" dirty="0" err="1">
                <a:sym typeface="Wingdings" pitchFamily="2" charset="2"/>
              </a:rPr>
              <a:t>endl</a:t>
            </a:r>
            <a:r>
              <a:rPr lang="en-US" altLang="zh-CN" sz="3200" dirty="0">
                <a:sym typeface="Wingdings" pitchFamily="2" charset="2"/>
              </a:rPr>
              <a:t>;</a:t>
            </a:r>
            <a:endParaRPr lang="en-US" altLang="zh-CN" sz="3200" dirty="0">
              <a:sym typeface="Wingdings" pitchFamily="2" charset="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sym typeface="Wingdings" pitchFamily="2" charset="2"/>
              </a:rPr>
              <a:t>    return 0;</a:t>
            </a:r>
            <a:endParaRPr lang="en-US" altLang="zh-CN" sz="3200" dirty="0">
              <a:sym typeface="Wingdings" pitchFamily="2" charset="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 smtClean="0">
                <a:sym typeface="Wingdings" pitchFamily="2" charset="2"/>
              </a:rPr>
              <a:t>}</a:t>
            </a:r>
            <a:endParaRPr lang="en-US" altLang="zh-CN" sz="3200" dirty="0" smtClean="0">
              <a:sym typeface="Wingdings" pitchFamily="2" charset="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br>
              <a:rPr lang="en-US" altLang="zh-CN" sz="3200" dirty="0" smtClean="0">
                <a:ea typeface="宋体" pitchFamily="2" charset="-122"/>
                <a:sym typeface="Wingdings" pitchFamily="2" charset="2"/>
              </a:rPr>
            </a:br>
            <a:r>
              <a:rPr lang="zh-CN" altLang="en-US" sz="3200" dirty="0" smtClean="0">
                <a:ea typeface="宋体" pitchFamily="2" charset="-122"/>
                <a:sym typeface="Wingdings" pitchFamily="2" charset="2"/>
              </a:rPr>
              <a:t>则在</a:t>
            </a:r>
            <a:r>
              <a:rPr lang="en-US" altLang="zh-CN" sz="3200" dirty="0" smtClean="0">
                <a:ea typeface="宋体" pitchFamily="2" charset="-122"/>
                <a:sym typeface="Wingdings" pitchFamily="2" charset="2"/>
              </a:rPr>
              <a:t>my.exe</a:t>
            </a:r>
            <a:r>
              <a:rPr lang="zh-CN" altLang="en-US" sz="3200" dirty="0" smtClean="0">
                <a:ea typeface="宋体" pitchFamily="2" charset="-122"/>
                <a:sym typeface="Wingdings" pitchFamily="2" charset="2"/>
              </a:rPr>
              <a:t>所在的目录下，执行：</a:t>
            </a:r>
            <a:endParaRPr lang="en-US" altLang="zh-CN" sz="3200" dirty="0">
              <a:ea typeface="宋体" pitchFamily="2" charset="-122"/>
              <a:sym typeface="Wingdings" pitchFamily="2" charset="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7537941" y="1405786"/>
            <a:ext cx="3528392" cy="482453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zh-CN" altLang="en-US" dirty="0" smtClean="0">
                <a:ea typeface="宋体" pitchFamily="2" charset="-122"/>
              </a:rPr>
              <a:t>执行：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my.exe</a:t>
            </a:r>
            <a:r>
              <a:rPr lang="zh-CN" altLang="en-US" dirty="0" smtClean="0">
                <a:ea typeface="宋体" pitchFamily="2" charset="-122"/>
              </a:rPr>
              <a:t>回车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zh-CN" altLang="en-US" dirty="0" smtClean="0">
                <a:ea typeface="宋体" pitchFamily="2" charset="-122"/>
              </a:rPr>
              <a:t>输出：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err="1" smtClean="0">
                <a:ea typeface="宋体" pitchFamily="2" charset="-122"/>
              </a:rPr>
              <a:t>argc</a:t>
            </a:r>
            <a:r>
              <a:rPr lang="en-US" altLang="zh-CN" dirty="0" smtClean="0">
                <a:ea typeface="宋体" pitchFamily="2" charset="-122"/>
              </a:rPr>
              <a:t>=1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argv[0]=my.exe</a:t>
            </a:r>
            <a:endParaRPr lang="en-US" altLang="zh-CN" dirty="0" smtClean="0"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endParaRPr lang="en-US" altLang="zh-CN" dirty="0"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zh-CN" altLang="en-US" dirty="0" smtClean="0">
                <a:ea typeface="宋体" pitchFamily="2" charset="-122"/>
              </a:rPr>
              <a:t>若执行：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my.exe </a:t>
            </a:r>
            <a:r>
              <a:rPr lang="en-US" altLang="zh-CN" dirty="0" err="1" smtClean="0">
                <a:ea typeface="宋体" pitchFamily="2" charset="-122"/>
              </a:rPr>
              <a:t>jlu</a:t>
            </a:r>
            <a:r>
              <a:rPr lang="en-US" altLang="zh-CN" dirty="0" smtClean="0">
                <a:ea typeface="宋体" pitchFamily="2" charset="-122"/>
              </a:rPr>
              <a:t> computer</a:t>
            </a:r>
            <a:r>
              <a:rPr lang="zh-CN" altLang="en-US" dirty="0" smtClean="0">
                <a:ea typeface="宋体" pitchFamily="2" charset="-122"/>
              </a:rPr>
              <a:t>回车</a:t>
            </a:r>
            <a:endParaRPr lang="en-US" altLang="zh-CN" dirty="0" smtClean="0"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zh-CN" altLang="en-US" dirty="0" smtClean="0">
                <a:ea typeface="宋体" pitchFamily="2" charset="-122"/>
              </a:rPr>
              <a:t>输出：</a:t>
            </a:r>
            <a:endParaRPr lang="en-US" altLang="zh-CN" dirty="0" smtClean="0"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dirty="0" err="1" smtClean="0">
                <a:ea typeface="宋体" pitchFamily="2" charset="-122"/>
              </a:rPr>
              <a:t>argc</a:t>
            </a:r>
            <a:r>
              <a:rPr lang="en-US" altLang="zh-CN" dirty="0" smtClean="0">
                <a:ea typeface="宋体" pitchFamily="2" charset="-122"/>
              </a:rPr>
              <a:t>=3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argv[0]=my.exe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err="1" smtClean="0">
                <a:ea typeface="宋体" pitchFamily="2" charset="-122"/>
              </a:rPr>
              <a:t>argv</a:t>
            </a:r>
            <a:r>
              <a:rPr lang="en-US" altLang="zh-CN" dirty="0" smtClean="0">
                <a:ea typeface="宋体" pitchFamily="2" charset="-122"/>
              </a:rPr>
              <a:t>[1]=</a:t>
            </a:r>
            <a:r>
              <a:rPr lang="en-US" altLang="zh-CN" dirty="0" err="1" smtClean="0">
                <a:ea typeface="宋体" pitchFamily="2" charset="-122"/>
              </a:rPr>
              <a:t>jlu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err="1" smtClean="0">
                <a:ea typeface="宋体" pitchFamily="2" charset="-122"/>
              </a:rPr>
              <a:t>argv</a:t>
            </a:r>
            <a:r>
              <a:rPr lang="en-US" altLang="zh-CN" dirty="0" smtClean="0">
                <a:ea typeface="宋体" pitchFamily="2" charset="-122"/>
              </a:rPr>
              <a:t>[2]=computer</a:t>
            </a:r>
            <a:br>
              <a:rPr lang="en-US" altLang="zh-CN" dirty="0" smtClean="0">
                <a:ea typeface="宋体" pitchFamily="2" charset="-122"/>
              </a:rPr>
            </a:br>
            <a:endParaRPr lang="zh-CN" altLang="en-US" dirty="0"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p>
            <a:r>
              <a:rPr lang="en-US" dirty="0" smtClean="0">
                <a:sym typeface="+mn-ea"/>
              </a:rPr>
              <a:t>C++</a:t>
            </a:r>
            <a:r>
              <a:rPr lang="zh-CN" dirty="0" smtClean="0">
                <a:sym typeface="+mn-ea"/>
              </a:rPr>
              <a:t>头文件</a:t>
            </a:r>
            <a:r>
              <a:rPr lang="en-US" altLang="zh-CN" dirty="0" smtClean="0">
                <a:sym typeface="+mn-ea"/>
              </a:rPr>
              <a:t>(.h/.hpp</a:t>
            </a:r>
            <a:r>
              <a:rPr lang="zh-CN" altLang="zh-CN" dirty="0" smtClean="0">
                <a:sym typeface="+mn-ea"/>
              </a:rPr>
              <a:t>文件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" name="Rectangle 2"/>
          <p:cNvSpPr txBox="1"/>
          <p:nvPr/>
        </p:nvSpPr>
        <p:spPr>
          <a:xfrm>
            <a:off x="1107123" y="1427254"/>
            <a:ext cx="4464496" cy="485602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6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例：</a:t>
            </a:r>
            <a:r>
              <a:rPr lang="en-US" altLang="zh-CN" dirty="0" err="1"/>
              <a:t>dog.h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 err="1">
                <a:solidFill>
                  <a:srgbClr val="FF0000"/>
                </a:solidFill>
              </a:rPr>
              <a:t>ifndef</a:t>
            </a:r>
            <a:r>
              <a:rPr lang="en-US" altLang="zh-CN" dirty="0">
                <a:solidFill>
                  <a:srgbClr val="FF0000"/>
                </a:solidFill>
              </a:rPr>
              <a:t>  DOGH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#define  DOGH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#include &lt;iostream&gt;</a:t>
            </a:r>
            <a:br>
              <a:rPr lang="en-US" altLang="zh-CN" dirty="0"/>
            </a:br>
            <a:r>
              <a:rPr lang="en-US" altLang="zh-CN" dirty="0"/>
              <a:t>#include “headfile1.h”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#include “headfile2.h”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class Bone;</a:t>
            </a:r>
            <a:br>
              <a:rPr lang="en-US" altLang="zh-CN" dirty="0"/>
            </a:br>
            <a:r>
              <a:rPr lang="en-US" altLang="zh-CN" dirty="0"/>
              <a:t>class  Dog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  void Eat(Bone * pBone);</a:t>
            </a:r>
            <a:br>
              <a:rPr lang="en-US" altLang="zh-CN" dirty="0"/>
            </a:br>
            <a:r>
              <a:rPr lang="en-US" altLang="zh-CN" dirty="0"/>
              <a:t>       //…略</a:t>
            </a:r>
            <a:br>
              <a:rPr lang="en-US" altLang="zh-CN" dirty="0"/>
            </a:br>
            <a:r>
              <a:rPr lang="en-US" altLang="zh-CN" dirty="0"/>
              <a:t>};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 err="1">
                <a:solidFill>
                  <a:srgbClr val="FF0000"/>
                </a:solidFill>
              </a:rPr>
              <a:t>endif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 txBox="1"/>
          <p:nvPr/>
        </p:nvSpPr>
        <p:spPr>
          <a:xfrm>
            <a:off x="6777990" y="1429385"/>
            <a:ext cx="5067300" cy="485584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000" b="1" dirty="0">
                <a:solidFill>
                  <a:schemeClr val="tx1"/>
                </a:solidFill>
                <a:uFillTx/>
              </a:rPr>
              <a:t>包含警戒</a:t>
            </a:r>
            <a:r>
              <a:rPr lang="en-US" altLang="zh-CN" sz="2000" b="1" dirty="0">
                <a:solidFill>
                  <a:schemeClr val="tx1"/>
                </a:solidFill>
                <a:uFillTx/>
              </a:rPr>
              <a:t>(include guard)</a:t>
            </a:r>
            <a:endParaRPr lang="en-US" altLang="zh-CN" sz="2000" b="1" dirty="0">
              <a:solidFill>
                <a:schemeClr val="tx1"/>
              </a:solidFill>
              <a:uFillTx/>
            </a:endParaRPr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uFillTx/>
                <a:latin typeface="Tw Cen MT"/>
                <a:ea typeface="宋体" pitchFamily="2" charset="-122"/>
              </a:rPr>
              <a:t>标准库</a:t>
            </a:r>
            <a:endParaRPr lang="zh-CN" altLang="en-US" sz="2000" b="1" dirty="0" smtClean="0">
              <a:solidFill>
                <a:schemeClr val="tx1"/>
              </a:solidFill>
              <a:uFillTx/>
              <a:latin typeface="Tw Cen MT"/>
              <a:ea typeface="宋体" pitchFamily="2" charset="-122"/>
            </a:endParaRPr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sz="2000" b="1" dirty="0">
                <a:solidFill>
                  <a:schemeClr val="tx1"/>
                </a:solidFill>
                <a:uFillTx/>
                <a:ea typeface="宋体" pitchFamily="2" charset="-122"/>
              </a:rPr>
              <a:t>include</a:t>
            </a:r>
            <a:r>
              <a:rPr lang="zh-CN" altLang="en-US" sz="2000" b="1" dirty="0">
                <a:solidFill>
                  <a:schemeClr val="tx1"/>
                </a:solidFill>
                <a:uFillTx/>
                <a:ea typeface="宋体" pitchFamily="2" charset="-122"/>
              </a:rPr>
              <a:t>的顺序</a:t>
            </a:r>
            <a:endParaRPr lang="zh-CN" altLang="en-US" sz="2000" b="1" dirty="0">
              <a:solidFill>
                <a:schemeClr val="tx1"/>
              </a:solidFill>
              <a:uFillTx/>
              <a:ea typeface="宋体" pitchFamily="2" charset="-122"/>
            </a:endParaRPr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2000" b="1" dirty="0">
                <a:solidFill>
                  <a:schemeClr val="tx1"/>
                </a:solidFill>
                <a:uFillTx/>
                <a:ea typeface="宋体" pitchFamily="2" charset="-122"/>
              </a:rPr>
              <a:t>前置声明</a:t>
            </a:r>
            <a:endParaRPr lang="zh-CN" altLang="zh-CN" sz="2000" b="1" dirty="0">
              <a:solidFill>
                <a:schemeClr val="tx1"/>
              </a:solidFill>
              <a:uFillTx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p>
            <a:r>
              <a:rPr lang="zh-CN" dirty="0" smtClean="0">
                <a:sym typeface="+mn-ea"/>
              </a:rPr>
              <a:t>包含警戒</a:t>
            </a:r>
            <a:r>
              <a:rPr lang="en-US" altLang="zh-CN" dirty="0" smtClean="0">
                <a:sym typeface="+mn-ea"/>
              </a:rPr>
              <a:t>(include guard)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2" name="Rectangle 2"/>
          <p:cNvSpPr txBox="1"/>
          <p:nvPr/>
        </p:nvSpPr>
        <p:spPr>
          <a:xfrm>
            <a:off x="1043305" y="1391285"/>
            <a:ext cx="4210050" cy="504063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6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例：</a:t>
            </a:r>
            <a:r>
              <a:rPr lang="en-US" altLang="zh-CN" dirty="0" err="1" smtClean="0"/>
              <a:t>dog.h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 err="1" smtClean="0">
                <a:solidFill>
                  <a:srgbClr val="FF0000"/>
                </a:solidFill>
              </a:rPr>
              <a:t>ifndef</a:t>
            </a:r>
            <a:r>
              <a:rPr lang="en-US" altLang="zh-CN" dirty="0" smtClean="0">
                <a:solidFill>
                  <a:srgbClr val="FF0000"/>
                </a:solidFill>
              </a:rPr>
              <a:t>  DOGH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#define </a:t>
            </a:r>
            <a:r>
              <a:rPr lang="en-US" altLang="zh-CN" dirty="0" smtClean="0">
                <a:solidFill>
                  <a:srgbClr val="FF0000"/>
                </a:solidFill>
              </a:rPr>
              <a:t> DOGH</a:t>
            </a:r>
            <a:br>
              <a:rPr lang="en-US" altLang="zh-CN" dirty="0" smtClean="0"/>
            </a:br>
            <a:br>
              <a:rPr lang="en-US" altLang="zh-CN" dirty="0"/>
            </a:br>
            <a:r>
              <a:rPr lang="en-US" altLang="zh-CN" dirty="0"/>
              <a:t>#include </a:t>
            </a:r>
            <a:r>
              <a:rPr lang="en-US" altLang="zh-CN" dirty="0" smtClean="0"/>
              <a:t>“headfile1.h”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class  Bone;</a:t>
            </a:r>
            <a:br>
              <a:rPr lang="en-US" altLang="zh-CN" dirty="0"/>
            </a:br>
            <a:r>
              <a:rPr lang="en-US" altLang="zh-CN" dirty="0"/>
              <a:t>class  Dog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public:</a:t>
            </a:r>
            <a:br>
              <a:rPr lang="en-US" altLang="zh-CN" dirty="0" smtClean="0"/>
            </a:br>
            <a:r>
              <a:rPr lang="en-US" altLang="zh-CN" dirty="0" smtClean="0"/>
              <a:t>        void Eat(Bone *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Bone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>
                <a:sym typeface="+mn-ea"/>
              </a:rPr>
              <a:t>//…</a:t>
            </a:r>
            <a:r>
              <a:rPr lang="zh-CN" altLang="en-US" dirty="0">
                <a:sym typeface="+mn-ea"/>
              </a:rPr>
              <a:t>略 </a:t>
            </a:r>
            <a:br>
              <a:rPr lang="en-US" altLang="zh-CN" dirty="0" smtClean="0"/>
            </a:br>
            <a:r>
              <a:rPr lang="en-US" altLang="zh-CN" dirty="0" smtClean="0"/>
              <a:t>private:</a:t>
            </a:r>
            <a:br>
              <a:rPr lang="en-US" altLang="zh-CN" dirty="0" smtClean="0"/>
            </a:br>
            <a:r>
              <a:rPr lang="en-US" altLang="zh-CN" dirty="0" smtClean="0"/>
              <a:t>        int  age;        </a:t>
            </a:r>
            <a:br>
              <a:rPr lang="en-US" altLang="zh-CN" dirty="0"/>
            </a:br>
            <a:r>
              <a:rPr lang="en-US" altLang="zh-CN" dirty="0"/>
              <a:t>       //…</a:t>
            </a:r>
            <a:r>
              <a:rPr lang="zh-CN" altLang="en-US" dirty="0"/>
              <a:t>略</a:t>
            </a:r>
            <a:br>
              <a:rPr lang="zh-CN" altLang="en-US" dirty="0"/>
            </a:br>
            <a:r>
              <a:rPr lang="en-US" altLang="zh-CN" dirty="0" smtClean="0"/>
              <a:t>};</a:t>
            </a:r>
            <a:br>
              <a:rPr lang="en-US" altLang="zh-CN" dirty="0" smtClean="0"/>
            </a:b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 err="1">
                <a:solidFill>
                  <a:srgbClr val="FF0000"/>
                </a:solidFill>
              </a:rPr>
              <a:t>endif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5455920" y="1361440"/>
            <a:ext cx="5401945" cy="327025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dog.cpp</a:t>
            </a:r>
            <a:br>
              <a:rPr lang="en-US" altLang="zh-CN" dirty="0" smtClean="0"/>
            </a:br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br>
              <a:rPr lang="en-US" altLang="zh-CN" dirty="0"/>
            </a:br>
            <a:r>
              <a:rPr lang="en-US" altLang="zh-CN" dirty="0" smtClean="0"/>
              <a:t>#include “</a:t>
            </a:r>
            <a:r>
              <a:rPr lang="en-US" altLang="zh-CN" dirty="0" err="1" smtClean="0"/>
              <a:t>dog.h</a:t>
            </a:r>
            <a:r>
              <a:rPr lang="en-US" altLang="zh-CN" dirty="0" smtClean="0"/>
              <a:t>”</a:t>
            </a:r>
            <a:br>
              <a:rPr lang="en-US" altLang="zh-CN" dirty="0" smtClean="0"/>
            </a:br>
            <a:r>
              <a:rPr lang="en-US" altLang="zh-CN" dirty="0" smtClean="0"/>
              <a:t>#include </a:t>
            </a:r>
            <a:r>
              <a:rPr lang="en-US" altLang="zh-CN" dirty="0"/>
              <a:t>“</a:t>
            </a:r>
            <a:r>
              <a:rPr lang="en-US" altLang="zh-CN" dirty="0" err="1"/>
              <a:t>dog.h</a:t>
            </a:r>
            <a:r>
              <a:rPr lang="en-US" altLang="zh-CN" dirty="0" smtClean="0"/>
              <a:t>”</a:t>
            </a:r>
            <a:br>
              <a:rPr lang="en-US" altLang="zh-CN" dirty="0" smtClean="0"/>
            </a:br>
            <a:r>
              <a:rPr lang="en-US" altLang="zh-CN" dirty="0" smtClean="0"/>
              <a:t>#include “</a:t>
            </a:r>
            <a:r>
              <a:rPr lang="en-US" altLang="zh-CN" dirty="0" err="1" smtClean="0"/>
              <a:t>bone.h</a:t>
            </a:r>
            <a:r>
              <a:rPr lang="en-US" altLang="zh-CN" dirty="0" smtClean="0"/>
              <a:t>”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smtClean="0"/>
              <a:t>void Dog::Eat(Bone *</a:t>
            </a:r>
            <a:r>
              <a:rPr lang="en-US" altLang="zh-CN" dirty="0" err="1" smtClean="0"/>
              <a:t>pBone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&lt;&lt;“Eat bone!”&lt;&lt;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sp>
        <p:nvSpPr>
          <p:cNvPr id="8" name="Rectangle 2"/>
          <p:cNvSpPr txBox="1"/>
          <p:nvPr/>
        </p:nvSpPr>
        <p:spPr>
          <a:xfrm>
            <a:off x="5474970" y="4839970"/>
            <a:ext cx="5379720" cy="158432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95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700"/>
              </a:spcBef>
              <a:buClr>
                <a:schemeClr val="accent3"/>
              </a:buClr>
              <a:buSzPct val="100000"/>
              <a:buFont typeface="Wingdings" pitchFamily="2" charset="2"/>
              <a:buChar char="u"/>
            </a:pPr>
            <a:r>
              <a:rPr lang="zh-CN" altLang="en-US" sz="3200" dirty="0" smtClean="0"/>
              <a:t>作用：</a:t>
            </a:r>
            <a:r>
              <a:rPr lang="zh-CN" altLang="en-US" sz="3200" dirty="0" smtClean="0">
                <a:solidFill>
                  <a:srgbClr val="FF0000"/>
                </a:solidFill>
              </a:rPr>
              <a:t>允许同一个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cpp</a:t>
            </a:r>
            <a:r>
              <a:rPr lang="zh-CN" altLang="en-US" sz="3200" dirty="0" smtClean="0">
                <a:solidFill>
                  <a:srgbClr val="FF0000"/>
                </a:solidFill>
              </a:rPr>
              <a:t>文件，</a:t>
            </a:r>
            <a:r>
              <a:rPr lang="en-US" altLang="zh-CN" sz="3200" dirty="0" smtClean="0">
                <a:solidFill>
                  <a:srgbClr val="FF0000"/>
                </a:solidFill>
              </a:rPr>
              <a:t>include</a:t>
            </a:r>
            <a:r>
              <a:rPr lang="zh-CN" altLang="en-US" sz="3200" dirty="0" smtClean="0">
                <a:solidFill>
                  <a:srgbClr val="FF0000"/>
                </a:solidFill>
              </a:rPr>
              <a:t>多次同一个头文件</a:t>
            </a:r>
            <a:r>
              <a:rPr lang="en-US" altLang="zh-CN" sz="3200" dirty="0" smtClean="0">
                <a:solidFill>
                  <a:srgbClr val="FF0000"/>
                </a:solidFill>
              </a:rPr>
              <a:t>.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457200" lvl="1" indent="-457200">
              <a:spcBef>
                <a:spcPts val="700"/>
              </a:spcBef>
              <a:buClr>
                <a:schemeClr val="accent3"/>
              </a:buClr>
              <a:buSzPct val="100000"/>
              <a:buFont typeface="Wingdings" pitchFamily="2" charset="2"/>
              <a:buChar char="u"/>
            </a:pPr>
            <a:r>
              <a:rPr lang="zh-CN" altLang="en-US" sz="2900" dirty="0" smtClean="0">
                <a:latin typeface="Tw Cen MT"/>
                <a:ea typeface="宋体" pitchFamily="2" charset="-122"/>
              </a:rPr>
              <a:t> </a:t>
            </a:r>
            <a:r>
              <a:rPr lang="zh-CN" altLang="en-US" sz="2900" b="1" dirty="0" smtClean="0">
                <a:latin typeface="Tw Cen MT"/>
                <a:ea typeface="宋体" pitchFamily="2" charset="-122"/>
              </a:rPr>
              <a:t>包含警戒的命名</a:t>
            </a:r>
            <a:endParaRPr lang="zh-CN" altLang="en-US" b="1" dirty="0"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p>
            <a:r>
              <a:rPr lang="zh-CN" dirty="0" smtClean="0">
                <a:sym typeface="+mn-ea"/>
              </a:rPr>
              <a:t>标准库文件</a:t>
            </a:r>
            <a:endParaRPr 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159" name="Rectangle 2"/>
          <p:cNvSpPr txBox="1"/>
          <p:nvPr/>
        </p:nvSpPr>
        <p:spPr>
          <a:xfrm>
            <a:off x="605790" y="1397635"/>
            <a:ext cx="7721600" cy="485584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dirty="0" smtClean="0">
                <a:latin typeface="Tw Cen MT"/>
                <a:ea typeface="宋体" pitchFamily="2" charset="-122"/>
              </a:rPr>
              <a:t>系统预定义的文件，其可执行代码通常存在于操作系统，或者随编译器一同发布。</a:t>
            </a:r>
            <a:endParaRPr lang="en-US" altLang="zh-CN" sz="2900" dirty="0" smtClean="0">
              <a:latin typeface="Tw Cen MT"/>
              <a:ea typeface="宋体" pitchFamily="2" charset="-122"/>
            </a:endParaRPr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dirty="0" smtClean="0">
                <a:latin typeface="Tw Cen MT"/>
                <a:ea typeface="宋体" pitchFamily="2" charset="-122"/>
              </a:rPr>
              <a:t>属于标准</a:t>
            </a:r>
            <a:r>
              <a:rPr lang="en-US" altLang="zh-CN" sz="2900" dirty="0" smtClean="0">
                <a:latin typeface="Tw Cen MT"/>
                <a:ea typeface="宋体" pitchFamily="2" charset="-122"/>
              </a:rPr>
              <a:t>C++</a:t>
            </a:r>
            <a:r>
              <a:rPr lang="zh-CN" altLang="en-US" sz="2900" dirty="0" smtClean="0">
                <a:latin typeface="Tw Cen MT"/>
                <a:ea typeface="宋体" pitchFamily="2" charset="-122"/>
              </a:rPr>
              <a:t>的一部分。</a:t>
            </a:r>
            <a:endParaRPr lang="en-US" altLang="zh-CN" sz="2900" dirty="0" smtClean="0">
              <a:latin typeface="Tw Cen MT"/>
              <a:ea typeface="宋体" pitchFamily="2" charset="-122"/>
            </a:endParaRPr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dirty="0" smtClean="0">
                <a:ea typeface="宋体" pitchFamily="2" charset="-122"/>
              </a:rPr>
              <a:t>#include &lt;</a:t>
            </a:r>
            <a:r>
              <a:rPr lang="en-US" altLang="zh-CN" dirty="0" err="1" smtClean="0">
                <a:ea typeface="宋体" pitchFamily="2" charset="-122"/>
              </a:rPr>
              <a:t>a.h</a:t>
            </a:r>
            <a:r>
              <a:rPr lang="en-US" altLang="zh-CN" dirty="0" smtClean="0">
                <a:ea typeface="宋体" pitchFamily="2" charset="-122"/>
              </a:rPr>
              <a:t>&gt;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#include “</a:t>
            </a:r>
            <a:r>
              <a:rPr lang="en-US" altLang="zh-CN" dirty="0" err="1" smtClean="0">
                <a:ea typeface="宋体" pitchFamily="2" charset="-122"/>
              </a:rPr>
              <a:t>a.h</a:t>
            </a:r>
            <a:r>
              <a:rPr lang="en-US" altLang="zh-CN" dirty="0" smtClean="0">
                <a:ea typeface="宋体" pitchFamily="2" charset="-122"/>
              </a:rPr>
              <a:t>”</a:t>
            </a:r>
            <a:endParaRPr lang="en-US" altLang="zh-CN" dirty="0" smtClean="0">
              <a:ea typeface="宋体" pitchFamily="2" charset="-122"/>
            </a:endParaRPr>
          </a:p>
          <a:p>
            <a:pPr marL="594360" lvl="2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dirty="0" smtClean="0">
                <a:ea typeface="宋体" pitchFamily="2" charset="-122"/>
              </a:rPr>
              <a:t>&lt; &gt; </a:t>
            </a:r>
            <a:r>
              <a:rPr lang="zh-CN" altLang="en-US" dirty="0" smtClean="0">
                <a:ea typeface="宋体" pitchFamily="2" charset="-122"/>
              </a:rPr>
              <a:t>：在系统目录中查找相应的头文件</a:t>
            </a:r>
            <a:endParaRPr lang="en-US" altLang="zh-CN" dirty="0" smtClean="0">
              <a:ea typeface="宋体" pitchFamily="2" charset="-122"/>
            </a:endParaRPr>
          </a:p>
          <a:p>
            <a:pPr marL="594360" lvl="2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“”：现在本地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当前工程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的目录</a:t>
            </a:r>
            <a:r>
              <a:rPr lang="zh-CN" altLang="en-US" dirty="0">
                <a:ea typeface="宋体" pitchFamily="2" charset="-122"/>
              </a:rPr>
              <a:t>中查找相应的</a:t>
            </a:r>
            <a:r>
              <a:rPr lang="zh-CN" altLang="en-US" dirty="0" smtClean="0">
                <a:ea typeface="宋体" pitchFamily="2" charset="-122"/>
              </a:rPr>
              <a:t>头文件，若找不到，再到</a:t>
            </a:r>
            <a:r>
              <a:rPr lang="zh-CN" altLang="en-US" dirty="0">
                <a:ea typeface="宋体" pitchFamily="2" charset="-122"/>
              </a:rPr>
              <a:t>系统目录中查找相应的</a:t>
            </a:r>
            <a:r>
              <a:rPr lang="zh-CN" altLang="en-US" dirty="0" smtClean="0">
                <a:ea typeface="宋体" pitchFamily="2" charset="-122"/>
              </a:rPr>
              <a:t>头文件</a:t>
            </a:r>
            <a:endParaRPr lang="en-US" altLang="zh-CN" dirty="0" smtClean="0">
              <a:ea typeface="宋体" pitchFamily="2" charset="-122"/>
            </a:endParaRPr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dirty="0" smtClean="0">
                <a:ea typeface="宋体" pitchFamily="2" charset="-122"/>
              </a:rPr>
              <a:t>#include &lt;xx&gt;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#include&lt;</a:t>
            </a:r>
            <a:r>
              <a:rPr lang="en-US" altLang="zh-CN" dirty="0" err="1" smtClean="0">
                <a:ea typeface="宋体" pitchFamily="2" charset="-122"/>
              </a:rPr>
              <a:t>xx.h</a:t>
            </a:r>
            <a:r>
              <a:rPr lang="en-US" altLang="zh-CN" dirty="0" smtClean="0">
                <a:ea typeface="宋体" pitchFamily="2" charset="-122"/>
              </a:rPr>
              <a:t>&gt;</a:t>
            </a:r>
            <a:endParaRPr lang="en-US" altLang="zh-CN" dirty="0" smtClean="0">
              <a:ea typeface="宋体" pitchFamily="2" charset="-122"/>
            </a:endParaRPr>
          </a:p>
          <a:p>
            <a:pPr marL="594360" lvl="2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前者是</a:t>
            </a:r>
            <a:r>
              <a:rPr lang="en-US" altLang="zh-CN" dirty="0" smtClean="0">
                <a:ea typeface="宋体" pitchFamily="2" charset="-122"/>
              </a:rPr>
              <a:t>C++</a:t>
            </a:r>
            <a:r>
              <a:rPr lang="zh-CN" altLang="en-US" dirty="0" smtClean="0">
                <a:ea typeface="宋体" pitchFamily="2" charset="-122"/>
              </a:rPr>
              <a:t>的风格</a:t>
            </a:r>
            <a:endParaRPr lang="en-US" altLang="zh-CN" dirty="0" smtClean="0">
              <a:ea typeface="宋体" pitchFamily="2" charset="-122"/>
            </a:endParaRPr>
          </a:p>
          <a:p>
            <a:pPr marL="594360" lvl="2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大体上：</a:t>
            </a:r>
            <a:r>
              <a:rPr lang="en-US" altLang="zh-CN" dirty="0" smtClean="0">
                <a:ea typeface="宋体" pitchFamily="2" charset="-122"/>
              </a:rPr>
              <a:t>#</a:t>
            </a:r>
            <a:r>
              <a:rPr lang="en-US" altLang="zh-CN" dirty="0">
                <a:ea typeface="宋体" pitchFamily="2" charset="-122"/>
              </a:rPr>
              <a:t>include &lt;xx</a:t>
            </a:r>
            <a:r>
              <a:rPr lang="en-US" altLang="zh-CN" dirty="0" smtClean="0">
                <a:ea typeface="宋体" pitchFamily="2" charset="-122"/>
              </a:rPr>
              <a:t>&gt;</a:t>
            </a:r>
            <a:r>
              <a:rPr lang="zh-CN" altLang="en-US" dirty="0" smtClean="0">
                <a:ea typeface="宋体" pitchFamily="2" charset="-122"/>
              </a:rPr>
              <a:t>相当于 </a:t>
            </a:r>
            <a:br>
              <a:rPr lang="zh-CN" altLang="en-US" dirty="0" smtClean="0">
                <a:ea typeface="宋体" pitchFamily="2" charset="-122"/>
              </a:rPr>
            </a:br>
            <a:r>
              <a:rPr lang="zh-CN" altLang="en-US" dirty="0" smtClean="0">
                <a:ea typeface="宋体" pitchFamily="2" charset="-122"/>
              </a:rPr>
              <a:t>               </a:t>
            </a:r>
            <a:r>
              <a:rPr lang="en-US" altLang="zh-CN" dirty="0" smtClean="0">
                <a:ea typeface="宋体" pitchFamily="2" charset="-122"/>
              </a:rPr>
              <a:t>namespace </a:t>
            </a:r>
            <a:r>
              <a:rPr lang="en-US" altLang="zh-CN" dirty="0" err="1" smtClean="0">
                <a:ea typeface="宋体" pitchFamily="2" charset="-122"/>
              </a:rPr>
              <a:t>std</a:t>
            </a:r>
            <a:r>
              <a:rPr lang="en-US" altLang="zh-CN" dirty="0" smtClean="0">
                <a:ea typeface="宋体" pitchFamily="2" charset="-122"/>
              </a:rPr>
              <a:t> {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                      #include “</a:t>
            </a:r>
            <a:r>
              <a:rPr lang="en-US" altLang="zh-CN" dirty="0" err="1" smtClean="0">
                <a:ea typeface="宋体" pitchFamily="2" charset="-122"/>
              </a:rPr>
              <a:t>xx.h</a:t>
            </a:r>
            <a:r>
              <a:rPr lang="en-US" altLang="zh-CN" dirty="0" smtClean="0">
                <a:ea typeface="宋体" pitchFamily="2" charset="-122"/>
              </a:rPr>
              <a:t>”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               }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Rectangle 2"/>
          <p:cNvSpPr txBox="1"/>
          <p:nvPr/>
        </p:nvSpPr>
        <p:spPr>
          <a:xfrm>
            <a:off x="8639175" y="1399540"/>
            <a:ext cx="3310255" cy="485584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zh-CN" altLang="zh-CN" dirty="0">
                <a:ea typeface="宋体" pitchFamily="2" charset="-122"/>
              </a:rPr>
              <a:t>例：</a:t>
            </a:r>
            <a:br>
              <a:rPr lang="zh-CN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#include &lt;stdlib.h&gt;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#include &lt;math.h&gt;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#include "myfileX.h"</a:t>
            </a:r>
            <a:endParaRPr lang="en-US" altLang="zh-CN" dirty="0"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dirty="0">
                <a:ea typeface="宋体" pitchFamily="2" charset="-122"/>
              </a:rPr>
              <a:t>...</a:t>
            </a:r>
            <a:endParaRPr lang="en-US" altLang="zh-CN" dirty="0"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p>
            <a:r>
              <a:rPr lang="zh-CN" altLang="zh-CN" dirty="0" smtClean="0">
                <a:sym typeface="+mn-ea"/>
              </a:rPr>
              <a:t>前置声明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159" name="Rectangle 2"/>
          <p:cNvSpPr txBox="1"/>
          <p:nvPr/>
        </p:nvSpPr>
        <p:spPr>
          <a:xfrm>
            <a:off x="606425" y="1389380"/>
            <a:ext cx="4351655" cy="523240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6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dirty="0">
                <a:ea typeface="宋体" pitchFamily="2" charset="-122"/>
              </a:rPr>
              <a:t>// myfile77.h</a:t>
            </a:r>
            <a:endParaRPr lang="en-US" altLang="zh-CN" dirty="0"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dirty="0">
                <a:ea typeface="宋体" pitchFamily="2" charset="-122"/>
              </a:rPr>
              <a:t>#ifndef   MYFILE77H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  <a:sym typeface="+mn-ea"/>
              </a:rPr>
              <a:t>#define  MYFILE77H</a:t>
            </a:r>
            <a:br>
              <a:rPr lang="en-US" altLang="zh-CN" dirty="0">
                <a:ea typeface="宋体" pitchFamily="2" charset="-122"/>
                <a:sym typeface="+mn-ea"/>
              </a:rPr>
            </a:br>
            <a:endParaRPr lang="en-US" altLang="zh-CN" dirty="0">
              <a:ea typeface="宋体" pitchFamily="2" charset="-122"/>
              <a:sym typeface="+mn-ea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+mn-ea"/>
              </a:rPr>
              <a:t>class A;</a:t>
            </a:r>
            <a:b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+mn-ea"/>
              </a:rPr>
            </a:b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+mn-ea"/>
              </a:rPr>
              <a:t>class B;</a:t>
            </a:r>
            <a:br>
              <a:rPr lang="en-US" altLang="zh-CN" dirty="0">
                <a:ea typeface="宋体" pitchFamily="2" charset="-122"/>
                <a:sym typeface="+mn-ea"/>
              </a:rPr>
            </a:br>
            <a:br>
              <a:rPr lang="en-US" altLang="zh-CN" dirty="0">
                <a:ea typeface="宋体" pitchFamily="2" charset="-122"/>
                <a:sym typeface="+mn-ea"/>
              </a:rPr>
            </a:br>
            <a:r>
              <a:rPr lang="en-US" altLang="zh-CN" dirty="0">
                <a:ea typeface="宋体" pitchFamily="2" charset="-122"/>
                <a:sym typeface="+mn-ea"/>
              </a:rPr>
              <a:t>void  func1st( A * );</a:t>
            </a:r>
            <a:br>
              <a:rPr lang="en-US" altLang="zh-CN" dirty="0">
                <a:ea typeface="宋体" pitchFamily="2" charset="-122"/>
                <a:sym typeface="+mn-ea"/>
              </a:rPr>
            </a:br>
            <a:r>
              <a:rPr lang="en-US" altLang="zh-CN" dirty="0">
                <a:ea typeface="宋体" pitchFamily="2" charset="-122"/>
                <a:sym typeface="+mn-ea"/>
              </a:rPr>
              <a:t>void  func2nd( B * );</a:t>
            </a:r>
            <a:br>
              <a:rPr lang="en-US" altLang="zh-CN" dirty="0">
                <a:ea typeface="宋体" pitchFamily="2" charset="-122"/>
                <a:sym typeface="+mn-ea"/>
              </a:rPr>
            </a:br>
            <a:br>
              <a:rPr lang="en-US" altLang="zh-CN" dirty="0">
                <a:ea typeface="宋体" pitchFamily="2" charset="-122"/>
                <a:sym typeface="+mn-ea"/>
              </a:rPr>
            </a:br>
            <a:r>
              <a:rPr lang="en-US" altLang="zh-CN" dirty="0">
                <a:ea typeface="宋体" pitchFamily="2" charset="-122"/>
                <a:sym typeface="+mn-ea"/>
              </a:rPr>
              <a:t>struct A { </a:t>
            </a:r>
            <a:br>
              <a:rPr lang="en-US" altLang="zh-CN" dirty="0">
                <a:ea typeface="宋体" pitchFamily="2" charset="-122"/>
                <a:sym typeface="+mn-ea"/>
              </a:rPr>
            </a:br>
            <a:r>
              <a:rPr lang="en-US" altLang="zh-CN" dirty="0">
                <a:ea typeface="宋体" pitchFamily="2" charset="-122"/>
                <a:sym typeface="+mn-ea"/>
              </a:rPr>
              <a:t>      B *   pB;</a:t>
            </a:r>
            <a:br>
              <a:rPr lang="en-US" altLang="zh-CN" dirty="0">
                <a:ea typeface="宋体" pitchFamily="2" charset="-122"/>
                <a:sym typeface="+mn-ea"/>
              </a:rPr>
            </a:br>
            <a:r>
              <a:rPr lang="en-US" altLang="zh-CN" dirty="0">
                <a:ea typeface="宋体" pitchFamily="2" charset="-122"/>
                <a:sym typeface="+mn-ea"/>
              </a:rPr>
              <a:t>};</a:t>
            </a:r>
            <a:br>
              <a:rPr lang="en-US" altLang="zh-CN" dirty="0">
                <a:ea typeface="宋体" pitchFamily="2" charset="-122"/>
                <a:sym typeface="+mn-ea"/>
              </a:rPr>
            </a:br>
            <a:br>
              <a:rPr lang="en-US" altLang="zh-CN" dirty="0">
                <a:ea typeface="宋体" pitchFamily="2" charset="-122"/>
                <a:sym typeface="+mn-ea"/>
              </a:rPr>
            </a:br>
            <a:r>
              <a:rPr lang="en-US" altLang="zh-CN" dirty="0">
                <a:ea typeface="宋体" pitchFamily="2" charset="-122"/>
                <a:sym typeface="+mn-ea"/>
              </a:rPr>
              <a:t>struct B {</a:t>
            </a:r>
            <a:br>
              <a:rPr lang="en-US" altLang="zh-CN" dirty="0">
                <a:ea typeface="宋体" pitchFamily="2" charset="-122"/>
                <a:sym typeface="+mn-ea"/>
              </a:rPr>
            </a:br>
            <a:r>
              <a:rPr lang="en-US" altLang="zh-CN" dirty="0">
                <a:ea typeface="宋体" pitchFamily="2" charset="-122"/>
                <a:sym typeface="+mn-ea"/>
              </a:rPr>
              <a:t>      A * pA;</a:t>
            </a:r>
            <a:br>
              <a:rPr lang="en-US" altLang="zh-CN" dirty="0">
                <a:ea typeface="宋体" pitchFamily="2" charset="-122"/>
                <a:sym typeface="+mn-ea"/>
              </a:rPr>
            </a:br>
            <a:r>
              <a:rPr lang="en-US" altLang="zh-CN" dirty="0">
                <a:ea typeface="宋体" pitchFamily="2" charset="-122"/>
                <a:sym typeface="+mn-ea"/>
              </a:rPr>
              <a:t>};</a:t>
            </a:r>
            <a:br>
              <a:rPr lang="en-US" altLang="zh-CN" dirty="0">
                <a:ea typeface="宋体" pitchFamily="2" charset="-122"/>
                <a:sym typeface="+mn-ea"/>
              </a:rPr>
            </a:br>
            <a:br>
              <a:rPr lang="en-US" altLang="zh-CN" dirty="0">
                <a:ea typeface="宋体" pitchFamily="2" charset="-122"/>
                <a:sym typeface="+mn-ea"/>
              </a:rPr>
            </a:br>
            <a:r>
              <a:rPr lang="en-US" altLang="zh-CN" dirty="0">
                <a:ea typeface="宋体" pitchFamily="2" charset="-122"/>
                <a:sym typeface="+mn-ea"/>
              </a:rPr>
              <a:t>#endif</a:t>
            </a:r>
            <a:endParaRPr lang="en-US" altLang="zh-CN" dirty="0">
              <a:ea typeface="宋体" pitchFamily="2" charset="-122"/>
              <a:sym typeface="+mn-ea"/>
            </a:endParaRPr>
          </a:p>
        </p:txBody>
      </p:sp>
      <p:sp>
        <p:nvSpPr>
          <p:cNvPr id="2" name="Rectangle 2"/>
          <p:cNvSpPr txBox="1"/>
          <p:nvPr/>
        </p:nvSpPr>
        <p:spPr>
          <a:xfrm>
            <a:off x="5589270" y="1400175"/>
            <a:ext cx="6360160" cy="98552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zh-CN" altLang="zh-CN" dirty="0">
                <a:ea typeface="宋体" pitchFamily="2" charset="-122"/>
              </a:rPr>
              <a:t>前置声明作用：</a:t>
            </a:r>
            <a:br>
              <a:rPr lang="zh-CN" altLang="zh-CN" dirty="0">
                <a:ea typeface="宋体" pitchFamily="2" charset="-122"/>
              </a:rPr>
            </a:b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告诉编译器，一个字符串所代表的含义</a:t>
            </a:r>
            <a:endParaRPr lang="zh-CN" altLang="en-US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p>
            <a:r>
              <a:rPr lang="zh-CN" altLang="zh-CN" dirty="0" smtClean="0">
                <a:sym typeface="+mn-ea"/>
              </a:rPr>
              <a:t>头文件举例（以</a:t>
            </a:r>
            <a:r>
              <a:rPr lang="en-US" altLang="zh-CN" dirty="0" smtClean="0">
                <a:sym typeface="+mn-ea"/>
              </a:rPr>
              <a:t>c</a:t>
            </a:r>
            <a:r>
              <a:rPr lang="zh-CN" altLang="zh-CN" dirty="0" smtClean="0">
                <a:sym typeface="+mn-ea"/>
              </a:rPr>
              <a:t>语言</a:t>
            </a:r>
            <a:r>
              <a:rPr lang="zh-CN" altLang="en-US" dirty="0" smtClean="0">
                <a:sym typeface="+mn-ea"/>
              </a:rPr>
              <a:t>为例</a:t>
            </a:r>
            <a:r>
              <a:rPr lang="zh-CN" altLang="zh-CN" dirty="0" smtClean="0">
                <a:sym typeface="+mn-ea"/>
              </a:rPr>
              <a:t>）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159" name="Rectangle 2"/>
          <p:cNvSpPr txBox="1"/>
          <p:nvPr/>
        </p:nvSpPr>
        <p:spPr>
          <a:xfrm>
            <a:off x="6336665" y="1355090"/>
            <a:ext cx="2797175" cy="497903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</a:rPr>
              <a:t>// global.h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ea typeface="宋体" pitchFamily="2" charset="-122"/>
              </a:rPr>
              <a:t>#ifndef   GLOBALH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#define  </a:t>
            </a:r>
            <a:r>
              <a:rPr lang="en-US" altLang="zh-CN" sz="1600" b="1" dirty="0">
                <a:ea typeface="宋体" pitchFamily="2" charset="-122"/>
                <a:sym typeface="+mn-ea"/>
              </a:rPr>
              <a:t>GLOBALH</a:t>
            </a:r>
            <a:endParaRPr lang="en-US" altLang="zh-CN" sz="1600" b="1" dirty="0">
              <a:ea typeface="宋体" pitchFamily="2" charset="-122"/>
              <a:sym typeface="+mn-ea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  <a:sym typeface="+mn-ea"/>
              </a:rPr>
              <a:t>extern int a;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extern int b;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extern int c;</a:t>
            </a:r>
            <a:endParaRPr lang="en-US" altLang="zh-CN" sz="1600" b="1" dirty="0">
              <a:ea typeface="宋体" pitchFamily="2" charset="-122"/>
              <a:sym typeface="+mn-ea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  <a:sym typeface="+mn-ea"/>
              </a:rPr>
              <a:t>void f( );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void g(int );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struct Node { 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      Node  *   next;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};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struct MyList {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      int len;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      Node * root;	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};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#endif</a:t>
            </a:r>
            <a:endParaRPr lang="en-US" altLang="zh-CN" sz="1600" b="1" dirty="0">
              <a:ea typeface="宋体" pitchFamily="2" charset="-122"/>
              <a:sym typeface="+mn-ea"/>
            </a:endParaRPr>
          </a:p>
        </p:txBody>
      </p:sp>
      <p:sp>
        <p:nvSpPr>
          <p:cNvPr id="2" name="Rectangle 2"/>
          <p:cNvSpPr txBox="1"/>
          <p:nvPr/>
        </p:nvSpPr>
        <p:spPr>
          <a:xfrm>
            <a:off x="678180" y="1305560"/>
            <a:ext cx="5163185" cy="503809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全局整型变量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: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；</a:t>
            </a:r>
            <a:b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</a:b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全局函数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: void f(),  void g(int)</a:t>
            </a:r>
            <a:b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</a:b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全局结构：</a:t>
            </a:r>
            <a:b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</a:b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struct Node { 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Node * next; },</a:t>
            </a:r>
            <a:b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</a:b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  struct MyList </a:t>
            </a:r>
            <a:b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</a:b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      { int len; Node * root; };</a:t>
            </a:r>
            <a:b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</a:br>
            <a:endParaRPr lang="en-US" altLang="zh-CN" b="1" dirty="0">
              <a:solidFill>
                <a:srgbClr val="FF0000"/>
              </a:solidFill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zh-CN" altLang="zh-CN" b="1" dirty="0">
                <a:solidFill>
                  <a:schemeClr val="tx1"/>
                </a:solidFill>
                <a:ea typeface="宋体" pitchFamily="2" charset="-122"/>
              </a:rPr>
              <a:t>三个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.c</a:t>
            </a:r>
            <a:r>
              <a:rPr lang="zh-CN" altLang="zh-CN" b="1" dirty="0">
                <a:solidFill>
                  <a:schemeClr val="tx1"/>
                </a:solidFill>
                <a:ea typeface="宋体" pitchFamily="2" charset="-122"/>
              </a:rPr>
              <a:t>文件（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my1.c,my2.c,my3.c</a:t>
            </a:r>
            <a:r>
              <a:rPr lang="zh-CN" altLang="zh-CN" b="1" dirty="0">
                <a:solidFill>
                  <a:schemeClr val="tx1"/>
                </a:solidFill>
                <a:ea typeface="宋体" pitchFamily="2" charset="-122"/>
              </a:rPr>
              <a:t>）都要访问上述内容：</a:t>
            </a:r>
            <a:endParaRPr lang="zh-CN" altLang="zh-CN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8493760" y="3154045"/>
            <a:ext cx="1119505" cy="2990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8505825" y="2421890"/>
            <a:ext cx="1119505" cy="2990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49155" y="2246630"/>
            <a:ext cx="1427480" cy="6451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谁来定义变量？</a:t>
            </a:r>
            <a:br>
              <a:rPr lang="zh-CN" altLang="zh-CN" sz="1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</a:br>
            <a:r>
              <a:rPr lang="zh-CN" altLang="zh-CN" sz="1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谁来维护变量？</a:t>
            </a:r>
            <a:endParaRPr lang="zh-CN" altLang="zh-CN" sz="1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41535" y="3069590"/>
            <a:ext cx="1427480" cy="6451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谁来定义实现？</a:t>
            </a:r>
            <a:br>
              <a:rPr lang="zh-CN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</a:br>
            <a:r>
              <a:rPr lang="zh-CN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谁来维护实现？</a:t>
            </a:r>
            <a:endParaRPr lang="zh-CN" altLang="zh-CN" sz="1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p>
            <a:r>
              <a:rPr lang="zh-CN" altLang="zh-CN" dirty="0" smtClean="0">
                <a:sym typeface="+mn-ea"/>
              </a:rPr>
              <a:t>头文件举例（续）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" name="Rectangle 2"/>
          <p:cNvSpPr txBox="1"/>
          <p:nvPr/>
        </p:nvSpPr>
        <p:spPr>
          <a:xfrm>
            <a:off x="1184275" y="1289050"/>
            <a:ext cx="2797175" cy="200596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</a:rPr>
              <a:t>// my1.h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ea typeface="宋体" pitchFamily="2" charset="-122"/>
              </a:rPr>
              <a:t>#ifndef   MY1H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#define  </a:t>
            </a:r>
            <a:r>
              <a:rPr lang="en-US" altLang="zh-CN" sz="1600" b="1" dirty="0">
                <a:ea typeface="宋体" pitchFamily="2" charset="-122"/>
                <a:sym typeface="+mn-ea"/>
              </a:rPr>
              <a:t>MY1H</a:t>
            </a:r>
            <a:endParaRPr lang="en-US" altLang="zh-CN" sz="1600" b="1" dirty="0">
              <a:ea typeface="宋体" pitchFamily="2" charset="-122"/>
              <a:sym typeface="+mn-ea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  <a:sym typeface="+mn-ea"/>
              </a:rPr>
              <a:t>extern int a;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void f( );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#endif</a:t>
            </a:r>
            <a:endParaRPr lang="en-US" altLang="zh-CN" sz="1600" b="1" dirty="0">
              <a:ea typeface="宋体" pitchFamily="2" charset="-122"/>
              <a:sym typeface="+mn-ea"/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1196975" y="3521710"/>
            <a:ext cx="2797175" cy="313499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</a:rPr>
              <a:t>// my1.c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ea typeface="宋体" pitchFamily="2" charset="-122"/>
              </a:rPr>
              <a:t>#include “my1.h”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ea typeface="宋体" pitchFamily="2" charset="-122"/>
              </a:rPr>
              <a:t>#include "my2.h"</a:t>
            </a:r>
            <a:endParaRPr lang="en-US" altLang="zh-CN" sz="1600" b="1" dirty="0"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  <a:sym typeface="+mn-ea"/>
              </a:rPr>
              <a:t>int a =10;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void f( ) 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{    g(q( ));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     // ....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}</a:t>
            </a:r>
            <a:endParaRPr lang="en-US" altLang="zh-CN" sz="1600" b="1" dirty="0">
              <a:ea typeface="宋体" pitchFamily="2" charset="-122"/>
              <a:sym typeface="+mn-ea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  <a:sym typeface="+mn-ea"/>
              </a:rPr>
              <a:t>int q( ) 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{   return 99; 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}</a:t>
            </a:r>
            <a:endParaRPr lang="en-US" altLang="zh-CN" sz="1600" b="1" dirty="0">
              <a:ea typeface="宋体" pitchFamily="2" charset="-122"/>
              <a:sym typeface="+mn-ea"/>
            </a:endParaRPr>
          </a:p>
        </p:txBody>
      </p:sp>
      <p:sp>
        <p:nvSpPr>
          <p:cNvPr id="7" name="Rectangle 2"/>
          <p:cNvSpPr txBox="1"/>
          <p:nvPr/>
        </p:nvSpPr>
        <p:spPr>
          <a:xfrm>
            <a:off x="4303395" y="1280795"/>
            <a:ext cx="2797175" cy="200596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</a:rPr>
              <a:t>// my2.h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ea typeface="宋体" pitchFamily="2" charset="-122"/>
              </a:rPr>
              <a:t>#ifndef   MY2H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#define  MY2H</a:t>
            </a:r>
            <a:endParaRPr lang="en-US" altLang="zh-CN" sz="1600" b="1" dirty="0">
              <a:ea typeface="宋体" pitchFamily="2" charset="-122"/>
              <a:sym typeface="+mn-ea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  <a:sym typeface="+mn-ea"/>
              </a:rPr>
              <a:t>extern int b;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void g(int );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#endif</a:t>
            </a:r>
            <a:endParaRPr lang="en-US" altLang="zh-CN" sz="1600" b="1" dirty="0">
              <a:ea typeface="宋体" pitchFamily="2" charset="-122"/>
              <a:sym typeface="+mn-ea"/>
            </a:endParaRPr>
          </a:p>
        </p:txBody>
      </p:sp>
      <p:sp>
        <p:nvSpPr>
          <p:cNvPr id="12" name="Rectangle 2"/>
          <p:cNvSpPr txBox="1"/>
          <p:nvPr/>
        </p:nvSpPr>
        <p:spPr>
          <a:xfrm>
            <a:off x="4336415" y="3495040"/>
            <a:ext cx="2797175" cy="313499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</a:rPr>
              <a:t>// my2.c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#include "my1.h"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ea typeface="宋体" pitchFamily="2" charset="-122"/>
              </a:rPr>
              <a:t>#include “my2.h”</a:t>
            </a:r>
            <a:br>
              <a:rPr lang="en-US" altLang="zh-CN" sz="1600" b="1" dirty="0">
                <a:ea typeface="宋体" pitchFamily="2" charset="-122"/>
              </a:rPr>
            </a:br>
            <a:endParaRPr lang="en-US" altLang="zh-CN" sz="1600" b="1" dirty="0"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  <a:sym typeface="+mn-ea"/>
              </a:rPr>
              <a:t>int b =10;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void g(int ) 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{    p( );  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  <a:sym typeface="+mn-ea"/>
              </a:rPr>
              <a:t>f( ); </a:t>
            </a:r>
            <a:r>
              <a:rPr lang="en-US" altLang="zh-CN" sz="1600" b="1" dirty="0">
                <a:ea typeface="宋体" pitchFamily="2" charset="-122"/>
                <a:sym typeface="+mn-ea"/>
              </a:rPr>
              <a:t>  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     // ....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}</a:t>
            </a:r>
            <a:endParaRPr lang="en-US" altLang="zh-CN" sz="1600" b="1" dirty="0">
              <a:ea typeface="宋体" pitchFamily="2" charset="-122"/>
              <a:sym typeface="+mn-ea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  <a:sym typeface="+mn-ea"/>
              </a:rPr>
              <a:t>void p( ) 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{    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}</a:t>
            </a:r>
            <a:endParaRPr lang="en-US" altLang="zh-CN" sz="1600" b="1" dirty="0">
              <a:ea typeface="宋体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19035" y="3221990"/>
            <a:ext cx="394335" cy="487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" pitchFamily="34" charset="0"/>
                <a:ea typeface="微软雅黑" pitchFamily="34" charset="-122"/>
              </a:rPr>
              <a:t>...</a:t>
            </a:r>
            <a:endParaRPr lang="en-US" altLang="zh-CN" sz="2000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" name="Rectangle 2"/>
          <p:cNvSpPr txBox="1"/>
          <p:nvPr/>
        </p:nvSpPr>
        <p:spPr>
          <a:xfrm>
            <a:off x="8233410" y="1292225"/>
            <a:ext cx="2797175" cy="200596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</a:rPr>
              <a:t>// myn.h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ea typeface="宋体" pitchFamily="2" charset="-122"/>
              </a:rPr>
              <a:t>#ifndef   MYNH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#define  MYNH</a:t>
            </a:r>
            <a:endParaRPr lang="en-US" altLang="zh-CN" sz="1600" b="1" dirty="0">
              <a:ea typeface="宋体" pitchFamily="2" charset="-122"/>
              <a:sym typeface="+mn-ea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  <a:sym typeface="+mn-ea"/>
              </a:rPr>
              <a:t>extern int b;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void g(int );</a:t>
            </a:r>
            <a:br>
              <a:rPr lang="en-US" altLang="zh-CN" sz="1600" b="1" dirty="0">
                <a:ea typeface="宋体" pitchFamily="2" charset="-122"/>
                <a:sym typeface="+mn-ea"/>
              </a:rPr>
            </a:br>
            <a:br>
              <a:rPr lang="en-US" altLang="zh-CN" sz="1600" b="1" dirty="0">
                <a:ea typeface="宋体" pitchFamily="2" charset="-122"/>
                <a:sym typeface="+mn-ea"/>
              </a:rPr>
            </a:br>
            <a:r>
              <a:rPr lang="en-US" altLang="zh-CN" sz="1600" b="1" dirty="0">
                <a:ea typeface="宋体" pitchFamily="2" charset="-122"/>
                <a:sym typeface="+mn-ea"/>
              </a:rPr>
              <a:t>#endif</a:t>
            </a:r>
            <a:endParaRPr lang="en-US" altLang="zh-CN" sz="1600" b="1" dirty="0">
              <a:ea typeface="宋体" pitchFamily="2" charset="-122"/>
              <a:sym typeface="+mn-ea"/>
            </a:endParaRPr>
          </a:p>
        </p:txBody>
      </p:sp>
      <p:sp>
        <p:nvSpPr>
          <p:cNvPr id="17" name="Rectangle 2"/>
          <p:cNvSpPr txBox="1"/>
          <p:nvPr/>
        </p:nvSpPr>
        <p:spPr>
          <a:xfrm>
            <a:off x="8225790" y="3600450"/>
            <a:ext cx="2797175" cy="313499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</a:rPr>
              <a:t>// myn.c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ea typeface="宋体" pitchFamily="2" charset="-122"/>
              </a:rPr>
              <a:t>#include “myX.h”</a:t>
            </a:r>
            <a:br>
              <a:rPr lang="en-US" altLang="zh-CN" sz="1600" b="1" dirty="0">
                <a:ea typeface="宋体" pitchFamily="2" charset="-122"/>
              </a:rPr>
            </a:br>
            <a:r>
              <a:rPr lang="en-US" altLang="zh-CN" sz="1600" b="1" dirty="0">
                <a:ea typeface="宋体" pitchFamily="2" charset="-122"/>
              </a:rPr>
              <a:t>#include "myY.h"</a:t>
            </a:r>
            <a:endParaRPr lang="en-US" altLang="zh-CN" sz="1600" b="1" dirty="0"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b="1" dirty="0">
                <a:ea typeface="宋体" pitchFamily="2" charset="-122"/>
                <a:sym typeface="+mn-ea"/>
              </a:rPr>
              <a:t>....</a:t>
            </a:r>
            <a:endParaRPr lang="en-US" altLang="zh-CN" sz="1600" b="1" dirty="0">
              <a:ea typeface="宋体" pitchFamily="2" charset="-122"/>
              <a:sym typeface="+mn-ea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endParaRPr lang="en-US" altLang="zh-CN" sz="1600" b="1" dirty="0">
              <a:ea typeface="宋体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p>
            <a:r>
              <a:rPr lang="zh-CN" altLang="zh-CN" dirty="0" smtClean="0">
                <a:sym typeface="+mn-ea"/>
              </a:rPr>
              <a:t>实现文件</a:t>
            </a:r>
            <a:r>
              <a:rPr lang="en-US" altLang="zh-CN" dirty="0" smtClean="0">
                <a:sym typeface="+mn-ea"/>
              </a:rPr>
              <a:t>(.cpp</a:t>
            </a:r>
            <a:r>
              <a:rPr lang="zh-CN" altLang="zh-CN" dirty="0" smtClean="0">
                <a:sym typeface="+mn-ea"/>
              </a:rPr>
              <a:t>文件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2" name="Rectangle 2"/>
          <p:cNvSpPr txBox="1"/>
          <p:nvPr/>
        </p:nvSpPr>
        <p:spPr>
          <a:xfrm>
            <a:off x="536575" y="1322705"/>
            <a:ext cx="2912110" cy="485584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例：</a:t>
            </a:r>
            <a:r>
              <a:rPr lang="en-US" altLang="zh-CN" sz="1600" dirty="0" smtClean="0"/>
              <a:t>dog.cpp</a:t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FF0000"/>
                </a:solidFill>
              </a:rPr>
              <a:t>#include &lt;</a:t>
            </a:r>
            <a:r>
              <a:rPr lang="en-US" altLang="zh-CN" sz="1600" dirty="0" err="1">
                <a:solidFill>
                  <a:srgbClr val="FF0000"/>
                </a:solidFill>
              </a:rPr>
              <a:t>iostream</a:t>
            </a:r>
            <a:r>
              <a:rPr lang="en-US" altLang="zh-CN" sz="1600" dirty="0">
                <a:solidFill>
                  <a:srgbClr val="FF0000"/>
                </a:solidFill>
              </a:rPr>
              <a:t>&gt;</a:t>
            </a:r>
            <a:br>
              <a:rPr lang="en-US" altLang="zh-CN" sz="1600" dirty="0" smtClean="0"/>
            </a:br>
            <a:r>
              <a:rPr lang="en-US" altLang="zh-CN" sz="1600" dirty="0" smtClean="0"/>
              <a:t>#</a:t>
            </a:r>
            <a:r>
              <a:rPr lang="en-US" altLang="zh-CN" sz="1600" dirty="0"/>
              <a:t>include “</a:t>
            </a:r>
            <a:r>
              <a:rPr lang="en-US" altLang="zh-CN" sz="1600" dirty="0" err="1"/>
              <a:t>dog.h</a:t>
            </a:r>
            <a:r>
              <a:rPr lang="en-US" altLang="zh-CN" sz="1600" dirty="0"/>
              <a:t>”</a:t>
            </a:r>
            <a:br>
              <a:rPr lang="en-US" altLang="zh-CN" sz="1600" dirty="0"/>
            </a:br>
            <a:r>
              <a:rPr lang="en-US" altLang="zh-CN" sz="1600" dirty="0"/>
              <a:t>#include “</a:t>
            </a:r>
            <a:r>
              <a:rPr lang="en-US" altLang="zh-CN" sz="1600" dirty="0" err="1"/>
              <a:t>bone.h</a:t>
            </a:r>
            <a:r>
              <a:rPr lang="en-US" altLang="zh-CN" sz="1600" dirty="0"/>
              <a:t>”</a:t>
            </a:r>
            <a:br>
              <a:rPr lang="en-US" altLang="zh-CN" sz="1600" dirty="0">
                <a:solidFill>
                  <a:srgbClr val="FF0000"/>
                </a:solidFill>
              </a:rPr>
            </a:br>
            <a:r>
              <a:rPr lang="en-US" altLang="zh-CN" sz="1600" dirty="0"/>
              <a:t>void Dog::Eat(Bone *</a:t>
            </a:r>
            <a:r>
              <a:rPr lang="en-US" altLang="zh-CN" sz="1600" dirty="0" err="1"/>
              <a:t>pBone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{</a:t>
            </a:r>
            <a:br>
              <a:rPr lang="en-US" altLang="zh-CN" sz="1600" dirty="0"/>
            </a:br>
            <a:r>
              <a:rPr lang="en-US" altLang="zh-CN" sz="1600" dirty="0"/>
              <a:t>     </a:t>
            </a:r>
            <a:r>
              <a:rPr lang="en-US" altLang="zh-CN" sz="1600" dirty="0" err="1" smtClean="0"/>
              <a:t>std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cout</a:t>
            </a:r>
            <a:br>
              <a:rPr lang="en-US" altLang="zh-CN" sz="1600" dirty="0" err="1" smtClean="0"/>
            </a:br>
            <a:r>
              <a:rPr lang="en-US" altLang="zh-CN" sz="1600" dirty="0" err="1" smtClean="0"/>
              <a:t>        </a:t>
            </a:r>
            <a:r>
              <a:rPr lang="en-US" altLang="zh-CN" sz="1600" dirty="0" smtClean="0"/>
              <a:t>&lt;&lt;“</a:t>
            </a:r>
            <a:r>
              <a:rPr lang="en-US" altLang="zh-CN" sz="1600" dirty="0"/>
              <a:t>Eat bone</a:t>
            </a:r>
            <a:r>
              <a:rPr lang="en-US" altLang="zh-CN" sz="1600" dirty="0" smtClean="0"/>
              <a:t>!”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&lt;&lt;</a:t>
            </a:r>
            <a:r>
              <a:rPr lang="en-US" altLang="zh-CN" sz="1600" dirty="0" err="1" smtClean="0"/>
              <a:t>std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endl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en-US" altLang="zh-CN" sz="1600" dirty="0"/>
          </a:p>
        </p:txBody>
      </p:sp>
      <p:sp>
        <p:nvSpPr>
          <p:cNvPr id="8" name="Rectangle 2"/>
          <p:cNvSpPr txBox="1"/>
          <p:nvPr/>
        </p:nvSpPr>
        <p:spPr>
          <a:xfrm>
            <a:off x="3602355" y="1351915"/>
            <a:ext cx="3531870" cy="485584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 smtClean="0">
                <a:sym typeface="Wingdings" pitchFamily="2" charset="2"/>
              </a:rPr>
              <a:t>//</a:t>
            </a:r>
            <a:r>
              <a:rPr lang="zh-CN" altLang="en-US" sz="2000" dirty="0" smtClean="0">
                <a:sym typeface="Wingdings" pitchFamily="2" charset="2"/>
              </a:rPr>
              <a:t>例：</a:t>
            </a:r>
            <a:r>
              <a:rPr lang="en-US" altLang="zh-CN" sz="2000" dirty="0" smtClean="0">
                <a:sym typeface="Wingdings" pitchFamily="2" charset="2"/>
              </a:rPr>
              <a:t>appMain.cpp</a:t>
            </a:r>
            <a:br>
              <a:rPr lang="en-US" altLang="zh-CN" sz="2000" dirty="0" smtClean="0">
                <a:sym typeface="Wingdings" pitchFamily="2" charset="2"/>
              </a:rPr>
            </a:br>
            <a:r>
              <a:rPr lang="en-US" altLang="zh-CN" sz="2000" dirty="0" smtClean="0">
                <a:sym typeface="Wingdings" pitchFamily="2" charset="2"/>
              </a:rPr>
              <a:t>#include </a:t>
            </a:r>
            <a:r>
              <a:rPr lang="en-US" altLang="zh-CN" sz="2000" dirty="0">
                <a:sym typeface="Wingdings" pitchFamily="2" charset="2"/>
              </a:rPr>
              <a:t>&lt;</a:t>
            </a:r>
            <a:r>
              <a:rPr lang="en-US" altLang="zh-CN" sz="2000" dirty="0" err="1" smtClean="0">
                <a:sym typeface="Wingdings" pitchFamily="2" charset="2"/>
              </a:rPr>
              <a:t>iostream</a:t>
            </a:r>
            <a:r>
              <a:rPr lang="en-US" altLang="zh-CN" sz="2000" dirty="0" smtClean="0">
                <a:sym typeface="Wingdings" pitchFamily="2" charset="2"/>
              </a:rPr>
              <a:t>&gt;</a:t>
            </a:r>
            <a:br>
              <a:rPr lang="en-US" altLang="zh-CN" sz="2000" dirty="0" smtClean="0">
                <a:sym typeface="Wingdings" pitchFamily="2" charset="2"/>
              </a:rPr>
            </a:br>
            <a:r>
              <a:rPr lang="en-US" altLang="zh-CN" sz="2000" dirty="0" smtClean="0">
                <a:sym typeface="Wingdings" pitchFamily="2" charset="2"/>
              </a:rPr>
              <a:t>using namespace </a:t>
            </a:r>
            <a:r>
              <a:rPr lang="en-US" altLang="zh-CN" sz="2000" dirty="0" err="1" smtClean="0">
                <a:sym typeface="Wingdings" pitchFamily="2" charset="2"/>
              </a:rPr>
              <a:t>std</a:t>
            </a:r>
            <a:r>
              <a:rPr lang="en-US" altLang="zh-CN" sz="2000" dirty="0" smtClean="0">
                <a:sym typeface="Wingdings" pitchFamily="2" charset="2"/>
              </a:rPr>
              <a:t>;</a:t>
            </a:r>
            <a:br>
              <a:rPr lang="en-US" altLang="zh-CN" sz="2000" dirty="0">
                <a:sym typeface="Wingdings" pitchFamily="2" charset="2"/>
              </a:rPr>
            </a:br>
            <a:br>
              <a:rPr lang="en-US" altLang="zh-CN" sz="2000" dirty="0">
                <a:sym typeface="Wingdings" pitchFamily="2" charset="2"/>
              </a:rPr>
            </a:br>
            <a:r>
              <a:rPr lang="en-US" altLang="zh-CN" sz="2000" dirty="0" err="1">
                <a:sym typeface="Wingdings" pitchFamily="2" charset="2"/>
              </a:rPr>
              <a:t>int</a:t>
            </a:r>
            <a:r>
              <a:rPr lang="en-US" altLang="zh-CN" sz="2000" dirty="0">
                <a:sym typeface="Wingdings" pitchFamily="2" charset="2"/>
              </a:rPr>
              <a:t> main( )</a:t>
            </a:r>
            <a:br>
              <a:rPr lang="en-US" altLang="zh-CN" sz="2000" dirty="0">
                <a:sym typeface="Wingdings" pitchFamily="2" charset="2"/>
              </a:rPr>
            </a:br>
            <a:r>
              <a:rPr lang="en-US" altLang="zh-CN" sz="2000" dirty="0">
                <a:sym typeface="Wingdings" pitchFamily="2" charset="2"/>
              </a:rPr>
              <a:t>{</a:t>
            </a:r>
            <a:br>
              <a:rPr lang="en-US" altLang="zh-CN" sz="2000" dirty="0">
                <a:sym typeface="Wingdings" pitchFamily="2" charset="2"/>
              </a:rPr>
            </a:br>
            <a:r>
              <a:rPr lang="en-US" altLang="zh-CN" sz="2000" dirty="0">
                <a:sym typeface="Wingdings" pitchFamily="2" charset="2"/>
              </a:rPr>
              <a:t>       </a:t>
            </a:r>
            <a:r>
              <a:rPr lang="en-US" altLang="zh-CN" sz="2000" dirty="0" err="1">
                <a:sym typeface="Wingdings" pitchFamily="2" charset="2"/>
              </a:rPr>
              <a:t>int</a:t>
            </a:r>
            <a:r>
              <a:rPr lang="en-US" altLang="zh-CN" sz="2000" dirty="0">
                <a:sym typeface="Wingdings" pitchFamily="2" charset="2"/>
              </a:rPr>
              <a:t>  </a:t>
            </a:r>
            <a:r>
              <a:rPr lang="en-US" altLang="zh-CN" sz="2000" dirty="0" err="1">
                <a:sym typeface="Wingdings" pitchFamily="2" charset="2"/>
              </a:rPr>
              <a:t>nValue</a:t>
            </a:r>
            <a:r>
              <a:rPr lang="en-US" altLang="zh-CN" sz="2000" dirty="0">
                <a:sym typeface="Wingdings" pitchFamily="2" charset="2"/>
              </a:rPr>
              <a:t>;  </a:t>
            </a:r>
            <a:br>
              <a:rPr lang="en-US" altLang="zh-CN" sz="2000" dirty="0">
                <a:sym typeface="Wingdings" pitchFamily="2" charset="2"/>
              </a:rPr>
            </a:br>
            <a:r>
              <a:rPr lang="en-US" altLang="zh-CN" sz="2000" dirty="0">
                <a:sym typeface="Wingdings" pitchFamily="2" charset="2"/>
              </a:rPr>
              <a:t>       </a:t>
            </a:r>
            <a:r>
              <a:rPr lang="en-US" altLang="zh-CN" sz="2000" dirty="0" err="1">
                <a:sym typeface="Wingdings" pitchFamily="2" charset="2"/>
              </a:rPr>
              <a:t>cout</a:t>
            </a:r>
            <a:r>
              <a:rPr lang="en-US" altLang="zh-CN" sz="2000" dirty="0">
                <a:sym typeface="Wingdings" pitchFamily="2" charset="2"/>
              </a:rPr>
              <a:t>&lt;&lt;“</a:t>
            </a:r>
            <a:r>
              <a:rPr lang="zh-CN" altLang="en-US" sz="2000" dirty="0">
                <a:sym typeface="Wingdings" pitchFamily="2" charset="2"/>
              </a:rPr>
              <a:t>请输入整数</a:t>
            </a:r>
            <a:r>
              <a:rPr lang="en-US" altLang="zh-CN" sz="2000" dirty="0">
                <a:sym typeface="Wingdings" pitchFamily="2" charset="2"/>
              </a:rPr>
              <a:t>:</a:t>
            </a:r>
            <a:r>
              <a:rPr lang="zh-CN" altLang="en-US" sz="2000" dirty="0">
                <a:sym typeface="Wingdings" pitchFamily="2" charset="2"/>
              </a:rPr>
              <a:t>”</a:t>
            </a:r>
            <a:r>
              <a:rPr lang="en-US" altLang="zh-CN" sz="2000" dirty="0">
                <a:sym typeface="Wingdings" pitchFamily="2" charset="2"/>
              </a:rPr>
              <a:t>;</a:t>
            </a:r>
            <a:br>
              <a:rPr lang="en-US" altLang="zh-CN" sz="2000" dirty="0">
                <a:sym typeface="Wingdings" pitchFamily="2" charset="2"/>
              </a:rPr>
            </a:br>
            <a:r>
              <a:rPr lang="en-US" altLang="zh-CN" sz="2000" dirty="0">
                <a:sym typeface="Wingdings" pitchFamily="2" charset="2"/>
              </a:rPr>
              <a:t>       </a:t>
            </a:r>
            <a:r>
              <a:rPr lang="en-US" altLang="zh-CN" sz="2000" dirty="0" err="1">
                <a:sym typeface="Wingdings" pitchFamily="2" charset="2"/>
              </a:rPr>
              <a:t>cin</a:t>
            </a:r>
            <a:r>
              <a:rPr lang="en-US" altLang="zh-CN" sz="2000" dirty="0">
                <a:sym typeface="Wingdings" pitchFamily="2" charset="2"/>
              </a:rPr>
              <a:t>&gt;&gt;</a:t>
            </a:r>
            <a:r>
              <a:rPr lang="en-US" altLang="zh-CN" sz="2000" dirty="0" err="1">
                <a:sym typeface="Wingdings" pitchFamily="2" charset="2"/>
              </a:rPr>
              <a:t>nValue</a:t>
            </a:r>
            <a:r>
              <a:rPr lang="en-US" altLang="zh-CN" sz="2000" dirty="0">
                <a:sym typeface="Wingdings" pitchFamily="2" charset="2"/>
              </a:rPr>
              <a:t>;</a:t>
            </a:r>
            <a:br>
              <a:rPr lang="en-US" altLang="zh-CN" sz="2000" dirty="0">
                <a:sym typeface="Wingdings" pitchFamily="2" charset="2"/>
              </a:rPr>
            </a:br>
            <a:r>
              <a:rPr lang="en-US" altLang="zh-CN" sz="2000" dirty="0">
                <a:sym typeface="Wingdings" pitchFamily="2" charset="2"/>
              </a:rPr>
              <a:t>       </a:t>
            </a:r>
            <a:r>
              <a:rPr lang="en-US" altLang="zh-CN" sz="2000" dirty="0" err="1">
                <a:sym typeface="Wingdings" pitchFamily="2" charset="2"/>
              </a:rPr>
              <a:t>cout</a:t>
            </a:r>
            <a:r>
              <a:rPr lang="en-US" altLang="zh-CN" sz="2000" dirty="0">
                <a:sym typeface="Wingdings" pitchFamily="2" charset="2"/>
              </a:rPr>
              <a:t>&lt;&lt;“</a:t>
            </a:r>
            <a:r>
              <a:rPr lang="zh-CN" altLang="en-US" sz="2000" dirty="0">
                <a:sym typeface="Wingdings" pitchFamily="2" charset="2"/>
              </a:rPr>
              <a:t>你输入的数为</a:t>
            </a:r>
            <a:r>
              <a:rPr lang="zh-CN" altLang="en-US" sz="2000" dirty="0" smtClean="0">
                <a:sym typeface="Wingdings" pitchFamily="2" charset="2"/>
              </a:rPr>
              <a:t>”</a:t>
            </a:r>
            <a:br>
              <a:rPr lang="en-US" altLang="zh-CN" sz="2000" dirty="0" smtClean="0">
                <a:sym typeface="Wingdings" pitchFamily="2" charset="2"/>
              </a:rPr>
            </a:br>
            <a:r>
              <a:rPr lang="en-US" altLang="zh-CN" sz="2000" dirty="0" smtClean="0">
                <a:sym typeface="Wingdings" pitchFamily="2" charset="2"/>
              </a:rPr>
              <a:t>             &lt;&lt;</a:t>
            </a:r>
            <a:r>
              <a:rPr lang="en-US" altLang="zh-CN" sz="2000" dirty="0" err="1">
                <a:sym typeface="Wingdings" pitchFamily="2" charset="2"/>
              </a:rPr>
              <a:t>nValue</a:t>
            </a:r>
            <a:r>
              <a:rPr lang="en-US" altLang="zh-CN" sz="2000" dirty="0">
                <a:sym typeface="Wingdings" pitchFamily="2" charset="2"/>
              </a:rPr>
              <a:t>&lt;&lt;</a:t>
            </a:r>
            <a:r>
              <a:rPr lang="en-US" altLang="zh-CN" sz="2000" dirty="0" err="1">
                <a:sym typeface="Wingdings" pitchFamily="2" charset="2"/>
              </a:rPr>
              <a:t>endl</a:t>
            </a:r>
            <a:r>
              <a:rPr lang="en-US" altLang="zh-CN" sz="2000" dirty="0" smtClean="0">
                <a:sym typeface="Wingdings" pitchFamily="2" charset="2"/>
              </a:rPr>
              <a:t>;</a:t>
            </a:r>
            <a:br>
              <a:rPr lang="en-US" altLang="zh-CN" sz="2000" dirty="0" smtClean="0">
                <a:sym typeface="Wingdings" pitchFamily="2" charset="2"/>
              </a:rPr>
            </a:br>
            <a:r>
              <a:rPr lang="en-US" altLang="zh-CN" sz="2000" dirty="0" smtClean="0">
                <a:sym typeface="Wingdings" pitchFamily="2" charset="2"/>
              </a:rPr>
              <a:t>       return 0;</a:t>
            </a:r>
            <a:br>
              <a:rPr lang="en-US" altLang="zh-CN" sz="2000" dirty="0">
                <a:sym typeface="Wingdings" pitchFamily="2" charset="2"/>
              </a:rPr>
            </a:br>
            <a:r>
              <a:rPr lang="en-US" altLang="zh-CN" sz="2000" dirty="0">
                <a:sym typeface="Wingdings" pitchFamily="2" charset="2"/>
              </a:rPr>
              <a:t>}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9" name="Rectangle 2"/>
          <p:cNvSpPr txBox="1"/>
          <p:nvPr/>
        </p:nvSpPr>
        <p:spPr>
          <a:xfrm>
            <a:off x="7329170" y="1362710"/>
            <a:ext cx="3792220" cy="485584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7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 smtClean="0">
                <a:sym typeface="Wingdings" pitchFamily="2" charset="2"/>
              </a:rPr>
              <a:t>//</a:t>
            </a:r>
            <a:r>
              <a:rPr lang="zh-CN" altLang="en-US" sz="3200" dirty="0" smtClean="0">
                <a:sym typeface="Wingdings" pitchFamily="2" charset="2"/>
              </a:rPr>
              <a:t>例：</a:t>
            </a:r>
            <a:r>
              <a:rPr lang="en-US" altLang="zh-CN" sz="3200" dirty="0" smtClean="0">
                <a:sym typeface="Wingdings" pitchFamily="2" charset="2"/>
              </a:rPr>
              <a:t>appMain.cpp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#include </a:t>
            </a:r>
            <a:r>
              <a:rPr lang="en-US" altLang="zh-CN" sz="3200" dirty="0">
                <a:sym typeface="Wingdings" pitchFamily="2" charset="2"/>
              </a:rPr>
              <a:t>&lt;</a:t>
            </a:r>
            <a:r>
              <a:rPr lang="en-US" altLang="zh-CN" sz="3200" dirty="0" err="1" smtClean="0">
                <a:sym typeface="Wingdings" pitchFamily="2" charset="2"/>
              </a:rPr>
              <a:t>iostream</a:t>
            </a:r>
            <a:r>
              <a:rPr lang="en-US" altLang="zh-CN" sz="3200" dirty="0" smtClean="0">
                <a:sym typeface="Wingdings" pitchFamily="2" charset="2"/>
              </a:rPr>
              <a:t>&gt;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using namespace </a:t>
            </a:r>
            <a:r>
              <a:rPr lang="en-US" altLang="zh-CN" sz="3200" dirty="0" err="1" smtClean="0">
                <a:sym typeface="Wingdings" pitchFamily="2" charset="2"/>
              </a:rPr>
              <a:t>std</a:t>
            </a:r>
            <a:r>
              <a:rPr lang="en-US" altLang="zh-CN" sz="3200" dirty="0" smtClean="0">
                <a:sym typeface="Wingdings" pitchFamily="2" charset="2"/>
              </a:rPr>
              <a:t>;</a:t>
            </a: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>
                <a:sym typeface="Wingdings" pitchFamily="2" charset="2"/>
              </a:rPr>
              <a:t>#include </a:t>
            </a:r>
            <a:r>
              <a:rPr lang="en-US" altLang="zh-CN" sz="3200" dirty="0" smtClean="0">
                <a:sym typeface="Wingdings" pitchFamily="2" charset="2"/>
              </a:rPr>
              <a:t>“</a:t>
            </a:r>
            <a:r>
              <a:rPr lang="en-US" altLang="zh-CN" sz="3200" dirty="0" err="1" smtClean="0">
                <a:sym typeface="Wingdings" pitchFamily="2" charset="2"/>
              </a:rPr>
              <a:t>dog.h</a:t>
            </a:r>
            <a:r>
              <a:rPr lang="en-US" altLang="zh-CN" sz="3200" dirty="0" smtClean="0">
                <a:sym typeface="Wingdings" pitchFamily="2" charset="2"/>
              </a:rPr>
              <a:t>”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#include “</a:t>
            </a:r>
            <a:r>
              <a:rPr lang="en-US" altLang="zh-CN" sz="3200" dirty="0" err="1" smtClean="0">
                <a:sym typeface="Wingdings" pitchFamily="2" charset="2"/>
              </a:rPr>
              <a:t>bone.h</a:t>
            </a:r>
            <a:r>
              <a:rPr lang="en-US" altLang="zh-CN" sz="3200" dirty="0" smtClean="0">
                <a:sym typeface="Wingdings" pitchFamily="2" charset="2"/>
              </a:rPr>
              <a:t>”</a:t>
            </a: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 err="1">
                <a:sym typeface="Wingdings" pitchFamily="2" charset="2"/>
              </a:rPr>
              <a:t>int</a:t>
            </a:r>
            <a:r>
              <a:rPr lang="en-US" altLang="zh-CN" sz="3200" dirty="0">
                <a:sym typeface="Wingdings" pitchFamily="2" charset="2"/>
              </a:rPr>
              <a:t> main( )</a:t>
            </a: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>
                <a:sym typeface="Wingdings" pitchFamily="2" charset="2"/>
              </a:rPr>
              <a:t>{</a:t>
            </a: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    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       Dog </a:t>
            </a:r>
            <a:r>
              <a:rPr lang="en-US" altLang="zh-CN" sz="3200" dirty="0" err="1" smtClean="0">
                <a:sym typeface="Wingdings" pitchFamily="2" charset="2"/>
              </a:rPr>
              <a:t>aDog</a:t>
            </a:r>
            <a:r>
              <a:rPr lang="en-US" altLang="zh-CN" sz="3200" dirty="0" smtClean="0">
                <a:sym typeface="Wingdings" pitchFamily="2" charset="2"/>
              </a:rPr>
              <a:t>;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       Bone </a:t>
            </a:r>
            <a:r>
              <a:rPr lang="en-US" altLang="zh-CN" sz="3200" dirty="0" err="1" smtClean="0">
                <a:sym typeface="Wingdings" pitchFamily="2" charset="2"/>
              </a:rPr>
              <a:t>aBone</a:t>
            </a:r>
            <a:r>
              <a:rPr lang="en-US" altLang="zh-CN" sz="3200" dirty="0" smtClean="0">
                <a:sym typeface="Wingdings" pitchFamily="2" charset="2"/>
              </a:rPr>
              <a:t>;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       </a:t>
            </a:r>
            <a:r>
              <a:rPr lang="en-US" altLang="zh-CN" sz="3200" dirty="0" err="1" smtClean="0">
                <a:sym typeface="Wingdings" pitchFamily="2" charset="2"/>
              </a:rPr>
              <a:t>aDog.Eat</a:t>
            </a:r>
            <a:r>
              <a:rPr lang="en-US" altLang="zh-CN" sz="3200" dirty="0" smtClean="0">
                <a:sym typeface="Wingdings" pitchFamily="2" charset="2"/>
              </a:rPr>
              <a:t>(&amp;</a:t>
            </a:r>
            <a:r>
              <a:rPr lang="en-US" altLang="zh-CN" sz="3200" dirty="0" err="1" smtClean="0">
                <a:sym typeface="Wingdings" pitchFamily="2" charset="2"/>
              </a:rPr>
              <a:t>aBone</a:t>
            </a:r>
            <a:r>
              <a:rPr lang="en-US" altLang="zh-CN" sz="3200" dirty="0" smtClean="0">
                <a:sym typeface="Wingdings" pitchFamily="2" charset="2"/>
              </a:rPr>
              <a:t>);</a:t>
            </a:r>
            <a:br>
              <a:rPr lang="en-US" altLang="zh-CN" sz="3200" dirty="0" smtClean="0">
                <a:sym typeface="Wingdings" pitchFamily="2" charset="2"/>
              </a:rPr>
            </a:b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       cout&lt;&lt;"Over."&lt;&lt;endl;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       return 0;</a:t>
            </a: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>
                <a:sym typeface="Wingdings" pitchFamily="2" charset="2"/>
              </a:rPr>
              <a:t>}</a:t>
            </a:r>
            <a:endParaRPr lang="zh-CN" altLang="en-US" dirty="0"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C++</a:t>
            </a:r>
            <a:r>
              <a:rPr lang="zh-CN" altLang="en-US" sz="2400" dirty="0">
                <a:solidFill>
                  <a:schemeClr val="tx1"/>
                </a:solidFill>
              </a:rPr>
              <a:t>语言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C++</a:t>
            </a:r>
            <a:r>
              <a:rPr lang="zh-CN" altLang="en-US" sz="2400" dirty="0">
                <a:solidFill>
                  <a:schemeClr val="tx1"/>
                </a:solidFill>
              </a:rPr>
              <a:t>项目组成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C++</a:t>
            </a:r>
            <a:r>
              <a:rPr lang="zh-CN" altLang="en-US" sz="2400" dirty="0">
                <a:solidFill>
                  <a:schemeClr val="tx1"/>
                </a:solidFill>
              </a:rPr>
              <a:t>项目的编译过程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C++</a:t>
            </a:r>
            <a:r>
              <a:rPr lang="zh-CN" altLang="en-US" sz="2400" dirty="0">
                <a:solidFill>
                  <a:schemeClr val="tx1"/>
                </a:solidFill>
              </a:rPr>
              <a:t>源代码的多文件结构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main</a:t>
            </a:r>
            <a:r>
              <a:rPr lang="zh-CN" altLang="en-US" sz="2400" dirty="0">
                <a:solidFill>
                  <a:schemeClr val="tx1"/>
                </a:solidFill>
              </a:rPr>
              <a:t>函数、头文件、实现文件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1838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概述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78220" y="120015"/>
            <a:ext cx="5273040" cy="716915"/>
          </a:xfrm>
        </p:spPr>
        <p:txBody>
          <a:bodyPr>
            <a:normAutofit/>
          </a:bodyPr>
          <a:p>
            <a:r>
              <a:rPr lang="zh-CN" altLang="zh-CN"/>
              <a:t>计算机主要语言发展历史</a:t>
            </a: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84829" y="2914244"/>
            <a:ext cx="1724025" cy="482600"/>
            <a:chOff x="816" y="2304"/>
            <a:chExt cx="1440" cy="448"/>
          </a:xfrm>
        </p:grpSpPr>
        <p:sp>
          <p:nvSpPr>
            <p:cNvPr id="24" name="Freeform 4"/>
            <p:cNvSpPr/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5740 w 1120"/>
                <a:gd name="T1" fmla="*/ 6 h 252"/>
                <a:gd name="T2" fmla="*/ 5715 w 1120"/>
                <a:gd name="T3" fmla="*/ 6 h 252"/>
                <a:gd name="T4" fmla="*/ 5632 w 1120"/>
                <a:gd name="T5" fmla="*/ 6 h 252"/>
                <a:gd name="T6" fmla="*/ 5505 w 1120"/>
                <a:gd name="T7" fmla="*/ 6 h 252"/>
                <a:gd name="T8" fmla="*/ 5322 w 1120"/>
                <a:gd name="T9" fmla="*/ 6 h 252"/>
                <a:gd name="T10" fmla="*/ 5086 w 1120"/>
                <a:gd name="T11" fmla="*/ 6 h 252"/>
                <a:gd name="T12" fmla="*/ 4811 w 1120"/>
                <a:gd name="T13" fmla="*/ 6 h 252"/>
                <a:gd name="T14" fmla="*/ 4489 w 1120"/>
                <a:gd name="T15" fmla="*/ 6 h 252"/>
                <a:gd name="T16" fmla="*/ 4126 w 1120"/>
                <a:gd name="T17" fmla="*/ 5 h 252"/>
                <a:gd name="T18" fmla="*/ 3743 w 1120"/>
                <a:gd name="T19" fmla="*/ 5 h 252"/>
                <a:gd name="T20" fmla="*/ 3311 w 1120"/>
                <a:gd name="T21" fmla="*/ 5 h 252"/>
                <a:gd name="T22" fmla="*/ 2843 w 1120"/>
                <a:gd name="T23" fmla="*/ 5 h 252"/>
                <a:gd name="T24" fmla="*/ 2385 w 1120"/>
                <a:gd name="T25" fmla="*/ 5 h 252"/>
                <a:gd name="T26" fmla="*/ 1964 w 1120"/>
                <a:gd name="T27" fmla="*/ 5 h 252"/>
                <a:gd name="T28" fmla="*/ 1577 w 1120"/>
                <a:gd name="T29" fmla="*/ 5 h 252"/>
                <a:gd name="T30" fmla="*/ 1220 w 1120"/>
                <a:gd name="T31" fmla="*/ 6 h 252"/>
                <a:gd name="T32" fmla="*/ 915 w 1120"/>
                <a:gd name="T33" fmla="*/ 6 h 252"/>
                <a:gd name="T34" fmla="*/ 646 w 1120"/>
                <a:gd name="T35" fmla="*/ 6 h 252"/>
                <a:gd name="T36" fmla="*/ 416 w 1120"/>
                <a:gd name="T37" fmla="*/ 6 h 252"/>
                <a:gd name="T38" fmla="*/ 237 w 1120"/>
                <a:gd name="T39" fmla="*/ 6 h 252"/>
                <a:gd name="T40" fmla="*/ 100 w 1120"/>
                <a:gd name="T41" fmla="*/ 6 h 252"/>
                <a:gd name="T42" fmla="*/ 29 w 1120"/>
                <a:gd name="T43" fmla="*/ 6 h 252"/>
                <a:gd name="T44" fmla="*/ 0 w 1120"/>
                <a:gd name="T45" fmla="*/ 6 h 252"/>
                <a:gd name="T46" fmla="*/ 0 w 1120"/>
                <a:gd name="T47" fmla="*/ 2 h 252"/>
                <a:gd name="T48" fmla="*/ 2867 w 1120"/>
                <a:gd name="T49" fmla="*/ 0 h 252"/>
                <a:gd name="T50" fmla="*/ 5740 w 1120"/>
                <a:gd name="T51" fmla="*/ 2 h 252"/>
                <a:gd name="T52" fmla="*/ 5740 w 1120"/>
                <a:gd name="T53" fmla="*/ 6 h 252"/>
                <a:gd name="T54" fmla="*/ 5740 w 1120"/>
                <a:gd name="T55" fmla="*/ 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5764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高级语言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299004" y="4065539"/>
            <a:ext cx="1724025" cy="482600"/>
            <a:chOff x="816" y="2304"/>
            <a:chExt cx="1440" cy="448"/>
          </a:xfrm>
        </p:grpSpPr>
        <p:sp>
          <p:nvSpPr>
            <p:cNvPr id="22" name="Freeform 7"/>
            <p:cNvSpPr/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5740 w 1120"/>
                <a:gd name="T1" fmla="*/ 6 h 252"/>
                <a:gd name="T2" fmla="*/ 5715 w 1120"/>
                <a:gd name="T3" fmla="*/ 6 h 252"/>
                <a:gd name="T4" fmla="*/ 5632 w 1120"/>
                <a:gd name="T5" fmla="*/ 6 h 252"/>
                <a:gd name="T6" fmla="*/ 5505 w 1120"/>
                <a:gd name="T7" fmla="*/ 6 h 252"/>
                <a:gd name="T8" fmla="*/ 5322 w 1120"/>
                <a:gd name="T9" fmla="*/ 6 h 252"/>
                <a:gd name="T10" fmla="*/ 5086 w 1120"/>
                <a:gd name="T11" fmla="*/ 6 h 252"/>
                <a:gd name="T12" fmla="*/ 4811 w 1120"/>
                <a:gd name="T13" fmla="*/ 6 h 252"/>
                <a:gd name="T14" fmla="*/ 4489 w 1120"/>
                <a:gd name="T15" fmla="*/ 6 h 252"/>
                <a:gd name="T16" fmla="*/ 4126 w 1120"/>
                <a:gd name="T17" fmla="*/ 5 h 252"/>
                <a:gd name="T18" fmla="*/ 3743 w 1120"/>
                <a:gd name="T19" fmla="*/ 5 h 252"/>
                <a:gd name="T20" fmla="*/ 3311 w 1120"/>
                <a:gd name="T21" fmla="*/ 5 h 252"/>
                <a:gd name="T22" fmla="*/ 2843 w 1120"/>
                <a:gd name="T23" fmla="*/ 5 h 252"/>
                <a:gd name="T24" fmla="*/ 2385 w 1120"/>
                <a:gd name="T25" fmla="*/ 5 h 252"/>
                <a:gd name="T26" fmla="*/ 1964 w 1120"/>
                <a:gd name="T27" fmla="*/ 5 h 252"/>
                <a:gd name="T28" fmla="*/ 1577 w 1120"/>
                <a:gd name="T29" fmla="*/ 5 h 252"/>
                <a:gd name="T30" fmla="*/ 1220 w 1120"/>
                <a:gd name="T31" fmla="*/ 6 h 252"/>
                <a:gd name="T32" fmla="*/ 915 w 1120"/>
                <a:gd name="T33" fmla="*/ 6 h 252"/>
                <a:gd name="T34" fmla="*/ 646 w 1120"/>
                <a:gd name="T35" fmla="*/ 6 h 252"/>
                <a:gd name="T36" fmla="*/ 416 w 1120"/>
                <a:gd name="T37" fmla="*/ 6 h 252"/>
                <a:gd name="T38" fmla="*/ 237 w 1120"/>
                <a:gd name="T39" fmla="*/ 6 h 252"/>
                <a:gd name="T40" fmla="*/ 100 w 1120"/>
                <a:gd name="T41" fmla="*/ 6 h 252"/>
                <a:gd name="T42" fmla="*/ 29 w 1120"/>
                <a:gd name="T43" fmla="*/ 6 h 252"/>
                <a:gd name="T44" fmla="*/ 0 w 1120"/>
                <a:gd name="T45" fmla="*/ 6 h 252"/>
                <a:gd name="T46" fmla="*/ 0 w 1120"/>
                <a:gd name="T47" fmla="*/ 2 h 252"/>
                <a:gd name="T48" fmla="*/ 2867 w 1120"/>
                <a:gd name="T49" fmla="*/ 0 h 252"/>
                <a:gd name="T50" fmla="*/ 5740 w 1120"/>
                <a:gd name="T51" fmla="*/ 2 h 252"/>
                <a:gd name="T52" fmla="*/ 5740 w 1120"/>
                <a:gd name="T53" fmla="*/ 6 h 252"/>
                <a:gd name="T54" fmla="*/ 5740 w 1120"/>
                <a:gd name="T55" fmla="*/ 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57647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FORTRAN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 bwMode="auto">
          <a:xfrm>
            <a:off x="299004" y="5201000"/>
            <a:ext cx="1724025" cy="490141"/>
            <a:chOff x="816" y="2297"/>
            <a:chExt cx="1440" cy="455"/>
          </a:xfrm>
        </p:grpSpPr>
        <p:sp>
          <p:nvSpPr>
            <p:cNvPr id="20" name="Freeform 10"/>
            <p:cNvSpPr/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5740 w 1120"/>
                <a:gd name="T1" fmla="*/ 6 h 252"/>
                <a:gd name="T2" fmla="*/ 5715 w 1120"/>
                <a:gd name="T3" fmla="*/ 6 h 252"/>
                <a:gd name="T4" fmla="*/ 5632 w 1120"/>
                <a:gd name="T5" fmla="*/ 6 h 252"/>
                <a:gd name="T6" fmla="*/ 5505 w 1120"/>
                <a:gd name="T7" fmla="*/ 6 h 252"/>
                <a:gd name="T8" fmla="*/ 5322 w 1120"/>
                <a:gd name="T9" fmla="*/ 6 h 252"/>
                <a:gd name="T10" fmla="*/ 5086 w 1120"/>
                <a:gd name="T11" fmla="*/ 6 h 252"/>
                <a:gd name="T12" fmla="*/ 4811 w 1120"/>
                <a:gd name="T13" fmla="*/ 6 h 252"/>
                <a:gd name="T14" fmla="*/ 4489 w 1120"/>
                <a:gd name="T15" fmla="*/ 6 h 252"/>
                <a:gd name="T16" fmla="*/ 4126 w 1120"/>
                <a:gd name="T17" fmla="*/ 5 h 252"/>
                <a:gd name="T18" fmla="*/ 3743 w 1120"/>
                <a:gd name="T19" fmla="*/ 5 h 252"/>
                <a:gd name="T20" fmla="*/ 3311 w 1120"/>
                <a:gd name="T21" fmla="*/ 5 h 252"/>
                <a:gd name="T22" fmla="*/ 2843 w 1120"/>
                <a:gd name="T23" fmla="*/ 5 h 252"/>
                <a:gd name="T24" fmla="*/ 2385 w 1120"/>
                <a:gd name="T25" fmla="*/ 5 h 252"/>
                <a:gd name="T26" fmla="*/ 1964 w 1120"/>
                <a:gd name="T27" fmla="*/ 5 h 252"/>
                <a:gd name="T28" fmla="*/ 1577 w 1120"/>
                <a:gd name="T29" fmla="*/ 5 h 252"/>
                <a:gd name="T30" fmla="*/ 1220 w 1120"/>
                <a:gd name="T31" fmla="*/ 6 h 252"/>
                <a:gd name="T32" fmla="*/ 915 w 1120"/>
                <a:gd name="T33" fmla="*/ 6 h 252"/>
                <a:gd name="T34" fmla="*/ 646 w 1120"/>
                <a:gd name="T35" fmla="*/ 6 h 252"/>
                <a:gd name="T36" fmla="*/ 416 w 1120"/>
                <a:gd name="T37" fmla="*/ 6 h 252"/>
                <a:gd name="T38" fmla="*/ 237 w 1120"/>
                <a:gd name="T39" fmla="*/ 6 h 252"/>
                <a:gd name="T40" fmla="*/ 100 w 1120"/>
                <a:gd name="T41" fmla="*/ 6 h 252"/>
                <a:gd name="T42" fmla="*/ 29 w 1120"/>
                <a:gd name="T43" fmla="*/ 6 h 252"/>
                <a:gd name="T44" fmla="*/ 0 w 1120"/>
                <a:gd name="T45" fmla="*/ 6 h 252"/>
                <a:gd name="T46" fmla="*/ 0 w 1120"/>
                <a:gd name="T47" fmla="*/ 2 h 252"/>
                <a:gd name="T48" fmla="*/ 2867 w 1120"/>
                <a:gd name="T49" fmla="*/ 0 h 252"/>
                <a:gd name="T50" fmla="*/ 5740 w 1120"/>
                <a:gd name="T51" fmla="*/ 2 h 252"/>
                <a:gd name="T52" fmla="*/ 5740 w 1120"/>
                <a:gd name="T53" fmla="*/ 6 h 252"/>
                <a:gd name="T54" fmla="*/ 5740 w 1120"/>
                <a:gd name="T55" fmla="*/ 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gray">
            <a:xfrm>
              <a:off x="816" y="2297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tint val="5764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ALGOL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cxnSp>
        <p:nvCxnSpPr>
          <p:cNvPr id="11" name="AutoShape 15"/>
          <p:cNvCxnSpPr>
            <a:cxnSpLocks noChangeShapeType="1"/>
            <a:endCxn id="23" idx="0"/>
          </p:cNvCxnSpPr>
          <p:nvPr/>
        </p:nvCxnSpPr>
        <p:spPr bwMode="gray">
          <a:xfrm flipH="1">
            <a:off x="1161017" y="3339127"/>
            <a:ext cx="760246" cy="72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12" name="AutoShape 16"/>
          <p:cNvCxnSpPr>
            <a:cxnSpLocks noChangeShapeType="1"/>
            <a:stCxn id="23" idx="2"/>
            <a:endCxn id="21" idx="0"/>
          </p:cNvCxnSpPr>
          <p:nvPr/>
        </p:nvCxnSpPr>
        <p:spPr bwMode="gray">
          <a:xfrm>
            <a:off x="1161017" y="4488891"/>
            <a:ext cx="0" cy="7121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13" name="AutoShape 17"/>
          <p:cNvCxnSpPr>
            <a:cxnSpLocks noChangeShapeType="1"/>
            <a:stCxn id="20" idx="11"/>
          </p:cNvCxnSpPr>
          <p:nvPr/>
        </p:nvCxnSpPr>
        <p:spPr bwMode="gray">
          <a:xfrm>
            <a:off x="1156254" y="5635576"/>
            <a:ext cx="4763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1213404" y="3635326"/>
            <a:ext cx="5943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tailEnd type="oval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213404" y="4879926"/>
            <a:ext cx="5943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tailEnd type="oval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1213404" y="6000701"/>
            <a:ext cx="5943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tailEnd type="oval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089154" y="2965371"/>
            <a:ext cx="257314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zh-CN" sz="1400" b="1" dirty="0" smtClean="0">
                <a:latin typeface="Verdana" pitchFamily="34" charset="0"/>
              </a:rPr>
              <a:t>ANSI C</a:t>
            </a:r>
            <a:r>
              <a:rPr lang="zh-CN" altLang="en-US" sz="1400" b="1" dirty="0" smtClean="0">
                <a:latin typeface="Verdana" pitchFamily="34" charset="0"/>
              </a:rPr>
              <a:t>语言、</a:t>
            </a:r>
            <a:r>
              <a:rPr lang="en-US" altLang="zh-CN" sz="1400" b="1" dirty="0" smtClean="0">
                <a:latin typeface="Verdana" pitchFamily="34" charset="0"/>
              </a:rPr>
              <a:t>PASCAL</a:t>
            </a:r>
            <a:r>
              <a:rPr lang="zh-CN" altLang="en-US" sz="1400" b="1" dirty="0" smtClean="0">
                <a:latin typeface="Verdana" pitchFamily="34" charset="0"/>
              </a:rPr>
              <a:t>语言</a:t>
            </a:r>
            <a:endParaRPr lang="en-US" altLang="zh-CN" sz="1400" b="1" dirty="0">
              <a:latin typeface="Verdana" pitchFamily="34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508804" y="3940126"/>
            <a:ext cx="381707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zh-CN" sz="1400" b="1" dirty="0">
                <a:latin typeface="Verdana" pitchFamily="34" charset="0"/>
              </a:rPr>
              <a:t>FORTRAN4/FORTRAN77/Fortran90,</a:t>
            </a:r>
            <a:endParaRPr lang="en-US" altLang="zh-CN" sz="1400" b="1" dirty="0">
              <a:latin typeface="Verdana" pitchFamily="34" charset="0"/>
            </a:endParaRPr>
          </a:p>
          <a:p>
            <a:pPr eaLnBrk="0" hangingPunct="0"/>
            <a:r>
              <a:rPr lang="zh-CN" altLang="en-US" sz="1400" b="1" dirty="0">
                <a:latin typeface="Verdana" pitchFamily="34" charset="0"/>
              </a:rPr>
              <a:t>第一种结构化编程语言，广泛用于科学计算</a:t>
            </a:r>
            <a:endParaRPr lang="en-US" altLang="zh-CN" sz="1400" b="1" dirty="0">
              <a:latin typeface="Verdana" pitchFamily="34" charset="0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2508804" y="5083126"/>
            <a:ext cx="4314001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zh-CN" altLang="en-US" sz="1400" b="1" dirty="0" smtClean="0">
                <a:latin typeface="Verdana" pitchFamily="34" charset="0"/>
              </a:rPr>
              <a:t>又称算法语言，是</a:t>
            </a:r>
            <a:r>
              <a:rPr lang="zh-CN" altLang="en-US" sz="1400" b="1" dirty="0" smtClean="0"/>
              <a:t>第一</a:t>
            </a:r>
            <a:r>
              <a:rPr lang="zh-CN" altLang="en-US" sz="1400" b="1" dirty="0"/>
              <a:t>个清晰定义的语言</a:t>
            </a:r>
            <a:r>
              <a:rPr lang="zh-CN" altLang="en-US" sz="1400" b="1" dirty="0" smtClean="0"/>
              <a:t>，语法严格</a:t>
            </a:r>
            <a:endParaRPr lang="en-US" altLang="zh-CN" sz="1400" b="1" dirty="0">
              <a:latin typeface="Verdana" pitchFamily="34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508804" y="6280165"/>
            <a:ext cx="428995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zh-CN" altLang="en-US" sz="1400" b="1" dirty="0" smtClean="0">
                <a:latin typeface="Verdana" pitchFamily="34" charset="0"/>
              </a:rPr>
              <a:t>面向机器的低级语言，语句由助记码</a:t>
            </a:r>
            <a:r>
              <a:rPr lang="en-US" altLang="zh-CN" sz="1400" b="1" dirty="0" smtClean="0">
                <a:latin typeface="Verdana" pitchFamily="34" charset="0"/>
              </a:rPr>
              <a:t>+</a:t>
            </a:r>
            <a:r>
              <a:rPr lang="zh-CN" altLang="en-US" sz="1400" b="1" dirty="0" smtClean="0">
                <a:latin typeface="Verdana" pitchFamily="34" charset="0"/>
              </a:rPr>
              <a:t>操作码组成。</a:t>
            </a:r>
            <a:br>
              <a:rPr lang="en-US" altLang="zh-CN" sz="1400" b="1" dirty="0" smtClean="0">
                <a:latin typeface="Verdana" pitchFamily="34" charset="0"/>
              </a:rPr>
            </a:br>
            <a:r>
              <a:rPr lang="zh-CN" altLang="en-US" sz="1400" b="1" dirty="0" smtClean="0">
                <a:latin typeface="Verdana" pitchFamily="34" charset="0"/>
              </a:rPr>
              <a:t>如： </a:t>
            </a:r>
            <a:r>
              <a:rPr lang="en-US" altLang="zh-CN" sz="1400" b="1" dirty="0" smtClean="0">
                <a:latin typeface="Verdana" pitchFamily="34" charset="0"/>
              </a:rPr>
              <a:t>MOV   [0CAE],39</a:t>
            </a:r>
            <a:endParaRPr lang="en-US" altLang="zh-CN" sz="1400" b="1" dirty="0">
              <a:latin typeface="Verdana" pitchFamily="34" charset="0"/>
            </a:endParaRPr>
          </a:p>
        </p:txBody>
      </p:sp>
      <p:grpSp>
        <p:nvGrpSpPr>
          <p:cNvPr id="29" name="Group 6"/>
          <p:cNvGrpSpPr/>
          <p:nvPr/>
        </p:nvGrpSpPr>
        <p:grpSpPr bwMode="auto">
          <a:xfrm>
            <a:off x="272480" y="2003679"/>
            <a:ext cx="1724025" cy="482600"/>
            <a:chOff x="816" y="2304"/>
            <a:chExt cx="1440" cy="448"/>
          </a:xfrm>
        </p:grpSpPr>
        <p:sp>
          <p:nvSpPr>
            <p:cNvPr id="30" name="Freeform 7"/>
            <p:cNvSpPr/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5740 w 1120"/>
                <a:gd name="T1" fmla="*/ 6 h 252"/>
                <a:gd name="T2" fmla="*/ 5715 w 1120"/>
                <a:gd name="T3" fmla="*/ 6 h 252"/>
                <a:gd name="T4" fmla="*/ 5632 w 1120"/>
                <a:gd name="T5" fmla="*/ 6 h 252"/>
                <a:gd name="T6" fmla="*/ 5505 w 1120"/>
                <a:gd name="T7" fmla="*/ 6 h 252"/>
                <a:gd name="T8" fmla="*/ 5322 w 1120"/>
                <a:gd name="T9" fmla="*/ 6 h 252"/>
                <a:gd name="T10" fmla="*/ 5086 w 1120"/>
                <a:gd name="T11" fmla="*/ 6 h 252"/>
                <a:gd name="T12" fmla="*/ 4811 w 1120"/>
                <a:gd name="T13" fmla="*/ 6 h 252"/>
                <a:gd name="T14" fmla="*/ 4489 w 1120"/>
                <a:gd name="T15" fmla="*/ 6 h 252"/>
                <a:gd name="T16" fmla="*/ 4126 w 1120"/>
                <a:gd name="T17" fmla="*/ 5 h 252"/>
                <a:gd name="T18" fmla="*/ 3743 w 1120"/>
                <a:gd name="T19" fmla="*/ 5 h 252"/>
                <a:gd name="T20" fmla="*/ 3311 w 1120"/>
                <a:gd name="T21" fmla="*/ 5 h 252"/>
                <a:gd name="T22" fmla="*/ 2843 w 1120"/>
                <a:gd name="T23" fmla="*/ 5 h 252"/>
                <a:gd name="T24" fmla="*/ 2385 w 1120"/>
                <a:gd name="T25" fmla="*/ 5 h 252"/>
                <a:gd name="T26" fmla="*/ 1964 w 1120"/>
                <a:gd name="T27" fmla="*/ 5 h 252"/>
                <a:gd name="T28" fmla="*/ 1577 w 1120"/>
                <a:gd name="T29" fmla="*/ 5 h 252"/>
                <a:gd name="T30" fmla="*/ 1220 w 1120"/>
                <a:gd name="T31" fmla="*/ 6 h 252"/>
                <a:gd name="T32" fmla="*/ 915 w 1120"/>
                <a:gd name="T33" fmla="*/ 6 h 252"/>
                <a:gd name="T34" fmla="*/ 646 w 1120"/>
                <a:gd name="T35" fmla="*/ 6 h 252"/>
                <a:gd name="T36" fmla="*/ 416 w 1120"/>
                <a:gd name="T37" fmla="*/ 6 h 252"/>
                <a:gd name="T38" fmla="*/ 237 w 1120"/>
                <a:gd name="T39" fmla="*/ 6 h 252"/>
                <a:gd name="T40" fmla="*/ 100 w 1120"/>
                <a:gd name="T41" fmla="*/ 6 h 252"/>
                <a:gd name="T42" fmla="*/ 29 w 1120"/>
                <a:gd name="T43" fmla="*/ 6 h 252"/>
                <a:gd name="T44" fmla="*/ 0 w 1120"/>
                <a:gd name="T45" fmla="*/ 6 h 252"/>
                <a:gd name="T46" fmla="*/ 0 w 1120"/>
                <a:gd name="T47" fmla="*/ 2 h 252"/>
                <a:gd name="T48" fmla="*/ 2867 w 1120"/>
                <a:gd name="T49" fmla="*/ 0 h 252"/>
                <a:gd name="T50" fmla="*/ 5740 w 1120"/>
                <a:gd name="T51" fmla="*/ 2 h 252"/>
                <a:gd name="T52" fmla="*/ 5740 w 1120"/>
                <a:gd name="T53" fmla="*/ 6 h 252"/>
                <a:gd name="T54" fmla="*/ 5740 w 1120"/>
                <a:gd name="T55" fmla="*/ 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 altLang="zh-CN" b="1" dirty="0" err="1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SmallTalk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cxnSp>
        <p:nvCxnSpPr>
          <p:cNvPr id="32" name="AutoShape 15"/>
          <p:cNvCxnSpPr>
            <a:cxnSpLocks noChangeShapeType="1"/>
          </p:cNvCxnSpPr>
          <p:nvPr/>
        </p:nvCxnSpPr>
        <p:spPr bwMode="gray">
          <a:xfrm flipH="1">
            <a:off x="1097637" y="2434659"/>
            <a:ext cx="12383" cy="1642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1156254" y="2740805"/>
            <a:ext cx="5943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tailEnd type="oval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396593" y="1972747"/>
            <a:ext cx="4041491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zh-CN" altLang="en-US" sz="1400" b="1" dirty="0" smtClean="0">
                <a:latin typeface="Verdana" pitchFamily="34" charset="0"/>
              </a:rPr>
              <a:t>面向对象语言</a:t>
            </a:r>
            <a:r>
              <a:rPr lang="en-US" altLang="zh-CN" sz="1400" b="1" dirty="0" smtClean="0">
                <a:latin typeface="Verdana" pitchFamily="34" charset="0"/>
              </a:rPr>
              <a:t>-</a:t>
            </a:r>
            <a:r>
              <a:rPr lang="zh-CN" altLang="en-US" sz="1400" b="1" dirty="0" smtClean="0">
                <a:latin typeface="Verdana" pitchFamily="34" charset="0"/>
              </a:rPr>
              <a:t>对后期面向对象语言产生巨大影响</a:t>
            </a:r>
            <a:endParaRPr lang="en-US" altLang="zh-CN" sz="1400" b="1" dirty="0">
              <a:latin typeface="Verdana" pitchFamily="34" charset="0"/>
            </a:endParaRPr>
          </a:p>
        </p:txBody>
      </p:sp>
      <p:grpSp>
        <p:nvGrpSpPr>
          <p:cNvPr id="37" name="Group 6"/>
          <p:cNvGrpSpPr/>
          <p:nvPr/>
        </p:nvGrpSpPr>
        <p:grpSpPr bwMode="auto">
          <a:xfrm>
            <a:off x="282628" y="1234678"/>
            <a:ext cx="1724025" cy="432265"/>
            <a:chOff x="824" y="2437"/>
            <a:chExt cx="1440" cy="393"/>
          </a:xfrm>
          <a:solidFill>
            <a:srgbClr val="FF0000"/>
          </a:solidFill>
          <a:effectLst>
            <a:outerShdw blurRad="50800" dist="38100" dir="2700000" sx="112000" sy="112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 7"/>
            <p:cNvSpPr/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5740 w 1120"/>
                <a:gd name="T1" fmla="*/ 6 h 252"/>
                <a:gd name="T2" fmla="*/ 5715 w 1120"/>
                <a:gd name="T3" fmla="*/ 6 h 252"/>
                <a:gd name="T4" fmla="*/ 5632 w 1120"/>
                <a:gd name="T5" fmla="*/ 6 h 252"/>
                <a:gd name="T6" fmla="*/ 5505 w 1120"/>
                <a:gd name="T7" fmla="*/ 6 h 252"/>
                <a:gd name="T8" fmla="*/ 5322 w 1120"/>
                <a:gd name="T9" fmla="*/ 6 h 252"/>
                <a:gd name="T10" fmla="*/ 5086 w 1120"/>
                <a:gd name="T11" fmla="*/ 6 h 252"/>
                <a:gd name="T12" fmla="*/ 4811 w 1120"/>
                <a:gd name="T13" fmla="*/ 6 h 252"/>
                <a:gd name="T14" fmla="*/ 4489 w 1120"/>
                <a:gd name="T15" fmla="*/ 6 h 252"/>
                <a:gd name="T16" fmla="*/ 4126 w 1120"/>
                <a:gd name="T17" fmla="*/ 5 h 252"/>
                <a:gd name="T18" fmla="*/ 3743 w 1120"/>
                <a:gd name="T19" fmla="*/ 5 h 252"/>
                <a:gd name="T20" fmla="*/ 3311 w 1120"/>
                <a:gd name="T21" fmla="*/ 5 h 252"/>
                <a:gd name="T22" fmla="*/ 2843 w 1120"/>
                <a:gd name="T23" fmla="*/ 5 h 252"/>
                <a:gd name="T24" fmla="*/ 2385 w 1120"/>
                <a:gd name="T25" fmla="*/ 5 h 252"/>
                <a:gd name="T26" fmla="*/ 1964 w 1120"/>
                <a:gd name="T27" fmla="*/ 5 h 252"/>
                <a:gd name="T28" fmla="*/ 1577 w 1120"/>
                <a:gd name="T29" fmla="*/ 5 h 252"/>
                <a:gd name="T30" fmla="*/ 1220 w 1120"/>
                <a:gd name="T31" fmla="*/ 6 h 252"/>
                <a:gd name="T32" fmla="*/ 915 w 1120"/>
                <a:gd name="T33" fmla="*/ 6 h 252"/>
                <a:gd name="T34" fmla="*/ 646 w 1120"/>
                <a:gd name="T35" fmla="*/ 6 h 252"/>
                <a:gd name="T36" fmla="*/ 416 w 1120"/>
                <a:gd name="T37" fmla="*/ 6 h 252"/>
                <a:gd name="T38" fmla="*/ 237 w 1120"/>
                <a:gd name="T39" fmla="*/ 6 h 252"/>
                <a:gd name="T40" fmla="*/ 100 w 1120"/>
                <a:gd name="T41" fmla="*/ 6 h 252"/>
                <a:gd name="T42" fmla="*/ 29 w 1120"/>
                <a:gd name="T43" fmla="*/ 6 h 252"/>
                <a:gd name="T44" fmla="*/ 0 w 1120"/>
                <a:gd name="T45" fmla="*/ 6 h 252"/>
                <a:gd name="T46" fmla="*/ 0 w 1120"/>
                <a:gd name="T47" fmla="*/ 2 h 252"/>
                <a:gd name="T48" fmla="*/ 2867 w 1120"/>
                <a:gd name="T49" fmla="*/ 0 h 252"/>
                <a:gd name="T50" fmla="*/ 5740 w 1120"/>
                <a:gd name="T51" fmla="*/ 2 h 252"/>
                <a:gd name="T52" fmla="*/ 5740 w 1120"/>
                <a:gd name="T53" fmla="*/ 6 h 252"/>
                <a:gd name="T54" fmla="*/ 5740 w 1120"/>
                <a:gd name="T55" fmla="*/ 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 w="0">
              <a:solidFill>
                <a:srgbClr val="FF00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gray">
            <a:xfrm>
              <a:off x="824" y="2437"/>
              <a:ext cx="1440" cy="393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C++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语言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cxnSp>
        <p:nvCxnSpPr>
          <p:cNvPr id="40" name="AutoShape 15"/>
          <p:cNvCxnSpPr>
            <a:cxnSpLocks noChangeShapeType="1"/>
            <a:stCxn id="39" idx="2"/>
            <a:endCxn id="31" idx="0"/>
          </p:cNvCxnSpPr>
          <p:nvPr/>
        </p:nvCxnSpPr>
        <p:spPr bwMode="gray">
          <a:xfrm flipH="1">
            <a:off x="1134493" y="1666822"/>
            <a:ext cx="1016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grpSp>
        <p:nvGrpSpPr>
          <p:cNvPr id="43" name="Group 3"/>
          <p:cNvGrpSpPr/>
          <p:nvPr/>
        </p:nvGrpSpPr>
        <p:grpSpPr bwMode="auto">
          <a:xfrm>
            <a:off x="294241" y="304123"/>
            <a:ext cx="1724025" cy="482600"/>
            <a:chOff x="816" y="2304"/>
            <a:chExt cx="1440" cy="448"/>
          </a:xfrm>
        </p:grpSpPr>
        <p:sp>
          <p:nvSpPr>
            <p:cNvPr id="44" name="Freeform 4"/>
            <p:cNvSpPr/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5740 w 1120"/>
                <a:gd name="T1" fmla="*/ 6 h 252"/>
                <a:gd name="T2" fmla="*/ 5715 w 1120"/>
                <a:gd name="T3" fmla="*/ 6 h 252"/>
                <a:gd name="T4" fmla="*/ 5632 w 1120"/>
                <a:gd name="T5" fmla="*/ 6 h 252"/>
                <a:gd name="T6" fmla="*/ 5505 w 1120"/>
                <a:gd name="T7" fmla="*/ 6 h 252"/>
                <a:gd name="T8" fmla="*/ 5322 w 1120"/>
                <a:gd name="T9" fmla="*/ 6 h 252"/>
                <a:gd name="T10" fmla="*/ 5086 w 1120"/>
                <a:gd name="T11" fmla="*/ 6 h 252"/>
                <a:gd name="T12" fmla="*/ 4811 w 1120"/>
                <a:gd name="T13" fmla="*/ 6 h 252"/>
                <a:gd name="T14" fmla="*/ 4489 w 1120"/>
                <a:gd name="T15" fmla="*/ 6 h 252"/>
                <a:gd name="T16" fmla="*/ 4126 w 1120"/>
                <a:gd name="T17" fmla="*/ 5 h 252"/>
                <a:gd name="T18" fmla="*/ 3743 w 1120"/>
                <a:gd name="T19" fmla="*/ 5 h 252"/>
                <a:gd name="T20" fmla="*/ 3311 w 1120"/>
                <a:gd name="T21" fmla="*/ 5 h 252"/>
                <a:gd name="T22" fmla="*/ 2843 w 1120"/>
                <a:gd name="T23" fmla="*/ 5 h 252"/>
                <a:gd name="T24" fmla="*/ 2385 w 1120"/>
                <a:gd name="T25" fmla="*/ 5 h 252"/>
                <a:gd name="T26" fmla="*/ 1964 w 1120"/>
                <a:gd name="T27" fmla="*/ 5 h 252"/>
                <a:gd name="T28" fmla="*/ 1577 w 1120"/>
                <a:gd name="T29" fmla="*/ 5 h 252"/>
                <a:gd name="T30" fmla="*/ 1220 w 1120"/>
                <a:gd name="T31" fmla="*/ 6 h 252"/>
                <a:gd name="T32" fmla="*/ 915 w 1120"/>
                <a:gd name="T33" fmla="*/ 6 h 252"/>
                <a:gd name="T34" fmla="*/ 646 w 1120"/>
                <a:gd name="T35" fmla="*/ 6 h 252"/>
                <a:gd name="T36" fmla="*/ 416 w 1120"/>
                <a:gd name="T37" fmla="*/ 6 h 252"/>
                <a:gd name="T38" fmla="*/ 237 w 1120"/>
                <a:gd name="T39" fmla="*/ 6 h 252"/>
                <a:gd name="T40" fmla="*/ 100 w 1120"/>
                <a:gd name="T41" fmla="*/ 6 h 252"/>
                <a:gd name="T42" fmla="*/ 29 w 1120"/>
                <a:gd name="T43" fmla="*/ 6 h 252"/>
                <a:gd name="T44" fmla="*/ 0 w 1120"/>
                <a:gd name="T45" fmla="*/ 6 h 252"/>
                <a:gd name="T46" fmla="*/ 0 w 1120"/>
                <a:gd name="T47" fmla="*/ 2 h 252"/>
                <a:gd name="T48" fmla="*/ 2867 w 1120"/>
                <a:gd name="T49" fmla="*/ 0 h 252"/>
                <a:gd name="T50" fmla="*/ 5740 w 1120"/>
                <a:gd name="T51" fmla="*/ 2 h 252"/>
                <a:gd name="T52" fmla="*/ 5740 w 1120"/>
                <a:gd name="T53" fmla="*/ 6 h 252"/>
                <a:gd name="T54" fmla="*/ 5740 w 1120"/>
                <a:gd name="T55" fmla="*/ 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5764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Java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、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C#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cxnSp>
        <p:nvCxnSpPr>
          <p:cNvPr id="46" name="AutoShape 15"/>
          <p:cNvCxnSpPr>
            <a:cxnSpLocks noChangeShapeType="1"/>
            <a:endCxn id="39" idx="0"/>
          </p:cNvCxnSpPr>
          <p:nvPr/>
        </p:nvCxnSpPr>
        <p:spPr bwMode="gray">
          <a:xfrm>
            <a:off x="1144653" y="873275"/>
            <a:ext cx="0" cy="3613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grpSp>
        <p:nvGrpSpPr>
          <p:cNvPr id="27" name="Group 12"/>
          <p:cNvGrpSpPr/>
          <p:nvPr/>
        </p:nvGrpSpPr>
        <p:grpSpPr bwMode="auto">
          <a:xfrm>
            <a:off x="299004" y="6351539"/>
            <a:ext cx="1724025" cy="482600"/>
            <a:chOff x="816" y="2304"/>
            <a:chExt cx="1440" cy="448"/>
          </a:xfrm>
        </p:grpSpPr>
        <p:sp>
          <p:nvSpPr>
            <p:cNvPr id="28" name="Freeform 13"/>
            <p:cNvSpPr/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5740 w 1120"/>
                <a:gd name="T1" fmla="*/ 6 h 252"/>
                <a:gd name="T2" fmla="*/ 5715 w 1120"/>
                <a:gd name="T3" fmla="*/ 6 h 252"/>
                <a:gd name="T4" fmla="*/ 5632 w 1120"/>
                <a:gd name="T5" fmla="*/ 6 h 252"/>
                <a:gd name="T6" fmla="*/ 5505 w 1120"/>
                <a:gd name="T7" fmla="*/ 6 h 252"/>
                <a:gd name="T8" fmla="*/ 5322 w 1120"/>
                <a:gd name="T9" fmla="*/ 6 h 252"/>
                <a:gd name="T10" fmla="*/ 5086 w 1120"/>
                <a:gd name="T11" fmla="*/ 6 h 252"/>
                <a:gd name="T12" fmla="*/ 4811 w 1120"/>
                <a:gd name="T13" fmla="*/ 6 h 252"/>
                <a:gd name="T14" fmla="*/ 4489 w 1120"/>
                <a:gd name="T15" fmla="*/ 6 h 252"/>
                <a:gd name="T16" fmla="*/ 4126 w 1120"/>
                <a:gd name="T17" fmla="*/ 5 h 252"/>
                <a:gd name="T18" fmla="*/ 3743 w 1120"/>
                <a:gd name="T19" fmla="*/ 5 h 252"/>
                <a:gd name="T20" fmla="*/ 3311 w 1120"/>
                <a:gd name="T21" fmla="*/ 5 h 252"/>
                <a:gd name="T22" fmla="*/ 2843 w 1120"/>
                <a:gd name="T23" fmla="*/ 5 h 252"/>
                <a:gd name="T24" fmla="*/ 2385 w 1120"/>
                <a:gd name="T25" fmla="*/ 5 h 252"/>
                <a:gd name="T26" fmla="*/ 1964 w 1120"/>
                <a:gd name="T27" fmla="*/ 5 h 252"/>
                <a:gd name="T28" fmla="*/ 1577 w 1120"/>
                <a:gd name="T29" fmla="*/ 5 h 252"/>
                <a:gd name="T30" fmla="*/ 1220 w 1120"/>
                <a:gd name="T31" fmla="*/ 6 h 252"/>
                <a:gd name="T32" fmla="*/ 915 w 1120"/>
                <a:gd name="T33" fmla="*/ 6 h 252"/>
                <a:gd name="T34" fmla="*/ 646 w 1120"/>
                <a:gd name="T35" fmla="*/ 6 h 252"/>
                <a:gd name="T36" fmla="*/ 416 w 1120"/>
                <a:gd name="T37" fmla="*/ 6 h 252"/>
                <a:gd name="T38" fmla="*/ 237 w 1120"/>
                <a:gd name="T39" fmla="*/ 6 h 252"/>
                <a:gd name="T40" fmla="*/ 100 w 1120"/>
                <a:gd name="T41" fmla="*/ 6 h 252"/>
                <a:gd name="T42" fmla="*/ 29 w 1120"/>
                <a:gd name="T43" fmla="*/ 6 h 252"/>
                <a:gd name="T44" fmla="*/ 0 w 1120"/>
                <a:gd name="T45" fmla="*/ 6 h 252"/>
                <a:gd name="T46" fmla="*/ 0 w 1120"/>
                <a:gd name="T47" fmla="*/ 2 h 252"/>
                <a:gd name="T48" fmla="*/ 2867 w 1120"/>
                <a:gd name="T49" fmla="*/ 0 h 252"/>
                <a:gd name="T50" fmla="*/ 5740 w 1120"/>
                <a:gd name="T51" fmla="*/ 2 h 252"/>
                <a:gd name="T52" fmla="*/ 5740 w 1120"/>
                <a:gd name="T53" fmla="*/ 6 h 252"/>
                <a:gd name="T54" fmla="*/ 5740 w 1120"/>
                <a:gd name="T55" fmla="*/ 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57647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汇编语言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C++</a:t>
            </a:r>
            <a:r>
              <a:rPr lang="zh-CN" altLang="en-US" dirty="0" smtClean="0">
                <a:sym typeface="+mn-ea"/>
              </a:rPr>
              <a:t>语言的进化（摘自百度百科）</a:t>
            </a: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55" y="1765935"/>
            <a:ext cx="9440545" cy="4032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C++</a:t>
            </a:r>
            <a:r>
              <a:rPr lang="zh-CN" altLang="en-US" dirty="0" smtClean="0">
                <a:sym typeface="+mn-ea"/>
              </a:rPr>
              <a:t>项目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zh-CN" dirty="0" smtClean="0">
                <a:sym typeface="+mn-ea"/>
              </a:rPr>
              <a:t>工程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zh-CN" dirty="0" smtClean="0">
                <a:sym typeface="+mn-ea"/>
              </a:rPr>
              <a:t>的组成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136333" y="1554500"/>
            <a:ext cx="5832648" cy="41764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4328433" y="1932853"/>
            <a:ext cx="2232248" cy="92677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7193FF"/>
              </a:gs>
            </a:gsLst>
            <a:lin ang="2700000" scaled="1"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2"/>
                </a:solidFill>
                <a:uFillTx/>
              </a:rPr>
              <a:t>头文件</a:t>
            </a:r>
            <a:r>
              <a:rPr lang="en-US" altLang="zh-CN" dirty="0" smtClean="0">
                <a:solidFill>
                  <a:schemeClr val="bg2"/>
                </a:solidFill>
                <a:uFillTx/>
              </a:rPr>
              <a:t>(.h/.</a:t>
            </a:r>
            <a:r>
              <a:rPr lang="en-US" altLang="zh-CN" dirty="0" err="1" smtClean="0">
                <a:solidFill>
                  <a:schemeClr val="bg2"/>
                </a:solidFill>
                <a:uFillTx/>
              </a:rPr>
              <a:t>hpp</a:t>
            </a:r>
            <a:r>
              <a:rPr lang="zh-CN" altLang="en-US" dirty="0" smtClean="0">
                <a:solidFill>
                  <a:schemeClr val="bg2"/>
                </a:solidFill>
                <a:uFillTx/>
              </a:rPr>
              <a:t>文件</a:t>
            </a:r>
            <a:r>
              <a:rPr lang="en-US" altLang="zh-CN" dirty="0" smtClean="0">
                <a:solidFill>
                  <a:schemeClr val="bg2"/>
                </a:solidFill>
                <a:uFillTx/>
              </a:rPr>
              <a:t>)</a:t>
            </a:r>
            <a:endParaRPr lang="en-US" altLang="zh-CN" dirty="0" smtClean="0">
              <a:solidFill>
                <a:schemeClr val="bg2"/>
              </a:solidFill>
              <a:uFillTx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52358" y="3210686"/>
            <a:ext cx="2592287" cy="93610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7193FF"/>
              </a:gs>
            </a:gsLst>
            <a:lin ang="2700000" scaled="1"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/>
                </a:solidFill>
                <a:uFillTx/>
              </a:rPr>
              <a:t>外部</a:t>
            </a:r>
            <a:r>
              <a:rPr lang="zh-CN" altLang="en-US" dirty="0" smtClean="0">
                <a:solidFill>
                  <a:schemeClr val="bg2"/>
                </a:solidFill>
                <a:uFillTx/>
              </a:rPr>
              <a:t>库文件</a:t>
            </a:r>
            <a:r>
              <a:rPr lang="en-US" altLang="zh-CN" dirty="0" smtClean="0">
                <a:solidFill>
                  <a:schemeClr val="bg2"/>
                </a:solidFill>
                <a:uFillTx/>
              </a:rPr>
              <a:t>(</a:t>
            </a:r>
            <a:r>
              <a:rPr lang="en-US" altLang="zh-CN" dirty="0" err="1" smtClean="0">
                <a:solidFill>
                  <a:schemeClr val="bg2"/>
                </a:solidFill>
                <a:uFillTx/>
              </a:rPr>
              <a:t>dll,lib,exe</a:t>
            </a:r>
            <a:r>
              <a:rPr lang="zh-CN" altLang="en-US" dirty="0" smtClean="0">
                <a:solidFill>
                  <a:schemeClr val="bg2"/>
                </a:solidFill>
                <a:uFillTx/>
              </a:rPr>
              <a:t>等</a:t>
            </a:r>
            <a:r>
              <a:rPr lang="en-US" altLang="zh-CN" dirty="0" smtClean="0">
                <a:solidFill>
                  <a:schemeClr val="bg2"/>
                </a:solidFill>
                <a:uFillTx/>
              </a:rPr>
              <a:t>)</a:t>
            </a:r>
            <a:endParaRPr lang="en-US" altLang="zh-CN" dirty="0" smtClean="0">
              <a:solidFill>
                <a:schemeClr val="bg2"/>
              </a:solidFill>
              <a:uFillTx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6693" y="3192024"/>
            <a:ext cx="2232248" cy="93610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7193FF"/>
              </a:gs>
            </a:gsLst>
            <a:lin ang="2700000" scaled="1"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2"/>
                </a:solidFill>
                <a:uFillTx/>
              </a:rPr>
              <a:t>资源文件</a:t>
            </a:r>
            <a:r>
              <a:rPr lang="en-US" altLang="zh-CN" dirty="0" smtClean="0">
                <a:solidFill>
                  <a:schemeClr val="bg2"/>
                </a:solidFill>
                <a:uFillTx/>
              </a:rPr>
              <a:t>(.rc,.res)</a:t>
            </a:r>
            <a:endParaRPr lang="en-US" altLang="zh-CN" dirty="0" smtClean="0">
              <a:solidFill>
                <a:schemeClr val="bg2"/>
              </a:solidFill>
              <a:uFillTx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352358" y="4506831"/>
            <a:ext cx="2618166" cy="93610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7193FF"/>
              </a:gs>
            </a:gsLst>
            <a:lin ang="2700000" scaled="1"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2"/>
                </a:solidFill>
                <a:uFillTx/>
              </a:rPr>
              <a:t>数据文件</a:t>
            </a:r>
            <a:r>
              <a:rPr lang="en-US" altLang="zh-CN" dirty="0" smtClean="0">
                <a:solidFill>
                  <a:schemeClr val="bg2"/>
                </a:solidFill>
                <a:uFillTx/>
              </a:rPr>
              <a:t>(</a:t>
            </a:r>
            <a:r>
              <a:rPr lang="zh-CN" altLang="zh-CN" dirty="0" smtClean="0">
                <a:solidFill>
                  <a:schemeClr val="bg2"/>
                </a:solidFill>
                <a:uFillTx/>
              </a:rPr>
              <a:t>数据库、</a:t>
            </a:r>
            <a:br>
              <a:rPr lang="zh-CN" altLang="zh-CN" dirty="0" smtClean="0">
                <a:solidFill>
                  <a:schemeClr val="bg2"/>
                </a:solidFill>
                <a:uFillTx/>
              </a:rPr>
            </a:br>
            <a:r>
              <a:rPr lang="en-US" altLang="zh-CN" dirty="0" smtClean="0">
                <a:solidFill>
                  <a:schemeClr val="bg2"/>
                </a:solidFill>
                <a:uFillTx/>
              </a:rPr>
              <a:t>XML</a:t>
            </a:r>
            <a:r>
              <a:rPr lang="zh-CN" altLang="en-US" dirty="0" smtClean="0">
                <a:solidFill>
                  <a:schemeClr val="bg2"/>
                </a:solidFill>
                <a:uFillTx/>
              </a:rPr>
              <a:t>、</a:t>
            </a:r>
            <a:r>
              <a:rPr lang="en-US" altLang="zh-CN" dirty="0" smtClean="0">
                <a:solidFill>
                  <a:schemeClr val="bg2"/>
                </a:solidFill>
                <a:uFillTx/>
              </a:rPr>
              <a:t>dat</a:t>
            </a:r>
            <a:r>
              <a:rPr lang="zh-CN" altLang="en-US" dirty="0" smtClean="0">
                <a:solidFill>
                  <a:schemeClr val="bg2"/>
                </a:solidFill>
                <a:uFillTx/>
              </a:rPr>
              <a:t>等）</a:t>
            </a:r>
            <a:endParaRPr lang="zh-CN" altLang="en-US" dirty="0" smtClean="0">
              <a:solidFill>
                <a:schemeClr val="bg2"/>
              </a:solidFill>
              <a:uFillTx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376693" y="4512949"/>
            <a:ext cx="2214677" cy="93610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7193FF"/>
              </a:gs>
            </a:gsLst>
            <a:lin ang="2700000" scaled="1"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/>
                </a:solidFill>
                <a:uFillTx/>
              </a:rPr>
              <a:t>其它</a:t>
            </a:r>
            <a:endParaRPr lang="zh-CN" altLang="en-US" dirty="0">
              <a:solidFill>
                <a:schemeClr val="bg2"/>
              </a:solidFill>
              <a:uFillTx/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7185660" y="3427730"/>
            <a:ext cx="2520315" cy="1322070"/>
          </a:xfrm>
          <a:prstGeom prst="notched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777294" y="2130565"/>
            <a:ext cx="648072" cy="3240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7193FF"/>
              </a:gs>
            </a:gsLst>
            <a:lin ang="2700000" scaled="1"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可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执</a:t>
            </a:r>
            <a:br>
              <a:rPr lang="en-US" altLang="zh-CN" dirty="0" smtClean="0">
                <a:solidFill>
                  <a:schemeClr val="bg1"/>
                </a:solidFill>
                <a:uFillTx/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行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文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件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exe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err="1" smtClean="0">
                <a:solidFill>
                  <a:schemeClr val="bg1"/>
                </a:solidFill>
              </a:rPr>
              <a:t>dll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06055" y="3057525"/>
            <a:ext cx="12103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make</a:t>
            </a:r>
            <a:endParaRPr lang="zh-CN" altLang="en-US" dirty="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391093" y="1894856"/>
            <a:ext cx="2592287" cy="93610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7193FF"/>
              </a:gs>
            </a:gsLst>
            <a:lin ang="2700000" scaled="1"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2"/>
                </a:solidFill>
                <a:uFillTx/>
              </a:rPr>
              <a:t>实现文件</a:t>
            </a:r>
            <a:r>
              <a:rPr lang="en-US" altLang="zh-CN" dirty="0" smtClean="0">
                <a:solidFill>
                  <a:schemeClr val="bg2"/>
                </a:solidFill>
                <a:uFillTx/>
              </a:rPr>
              <a:t>(.</a:t>
            </a:r>
            <a:r>
              <a:rPr lang="en-US" altLang="zh-CN" dirty="0" err="1" smtClean="0">
                <a:solidFill>
                  <a:schemeClr val="bg2"/>
                </a:solidFill>
                <a:uFillTx/>
              </a:rPr>
              <a:t>cpp</a:t>
            </a:r>
            <a:r>
              <a:rPr lang="zh-CN" altLang="en-US" dirty="0" smtClean="0">
                <a:solidFill>
                  <a:schemeClr val="bg2"/>
                </a:solidFill>
                <a:uFillTx/>
              </a:rPr>
              <a:t>文件</a:t>
            </a:r>
            <a:r>
              <a:rPr lang="en-US" altLang="zh-CN" dirty="0" smtClean="0">
                <a:solidFill>
                  <a:schemeClr val="bg2"/>
                </a:solidFill>
                <a:uFillTx/>
              </a:rPr>
              <a:t>)</a:t>
            </a:r>
            <a:endParaRPr lang="en-US" altLang="zh-CN" dirty="0" smtClean="0">
              <a:solidFill>
                <a:schemeClr val="bg2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864" y="212388"/>
            <a:ext cx="9419117" cy="6480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C++</a:t>
            </a:r>
            <a:r>
              <a:rPr lang="zh-CN" altLang="en-US"/>
              <a:t>程序</a:t>
            </a:r>
            <a:r>
              <a:rPr lang="zh-CN" altLang="zh-CN"/>
              <a:t>编译过程</a:t>
            </a: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928995" y="6125845"/>
            <a:ext cx="697674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3897913" y="2837184"/>
            <a:ext cx="2097087" cy="3372683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accent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gray">
          <a:xfrm>
            <a:off x="4131275" y="2699072"/>
            <a:ext cx="1863725" cy="2873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 flipH="1">
            <a:off x="5807675" y="2775272"/>
            <a:ext cx="73025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 flipH="1">
            <a:off x="4217000" y="2765747"/>
            <a:ext cx="71438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6317579" y="2359455"/>
            <a:ext cx="20796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hlink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gray">
          <a:xfrm>
            <a:off x="6623650" y="2192660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 flipH="1">
            <a:off x="8309575" y="2264097"/>
            <a:ext cx="71438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 flipH="1">
            <a:off x="6726838" y="2264097"/>
            <a:ext cx="71437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32" name="Freeform 12"/>
          <p:cNvSpPr/>
          <p:nvPr/>
        </p:nvSpPr>
        <p:spPr bwMode="gray">
          <a:xfrm>
            <a:off x="2966050" y="1905322"/>
            <a:ext cx="1466850" cy="115728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gray">
          <a:xfrm>
            <a:off x="4321790" y="2670497"/>
            <a:ext cx="1441421" cy="30777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400" dirty="0" smtClean="0">
                <a:solidFill>
                  <a:schemeClr val="bg1"/>
                </a:solidFill>
              </a:rPr>
              <a:t>预编译结果文件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gray">
          <a:xfrm>
            <a:off x="7096170" y="2165201"/>
            <a:ext cx="902811" cy="30777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400" dirty="0" smtClean="0">
                <a:solidFill>
                  <a:srgbClr val="FFFFFF"/>
                </a:solidFill>
              </a:rPr>
              <a:t>目标文件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3978875" y="3070547"/>
            <a:ext cx="1901825" cy="31393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针对每个实现文件，“展开”其中的带</a:t>
            </a:r>
            <a:r>
              <a:rPr lang="en-US" altLang="zh-CN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#</a:t>
            </a:r>
            <a:r>
              <a:rPr lang="zh-CN" altLang="en-US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号的语句，成为预编译结果文件。</a:t>
            </a:r>
            <a:endParaRPr lang="en-US" altLang="zh-CN" b="1" dirty="0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  <a:p>
            <a:pPr eaLnBrk="0" hangingPunct="0"/>
            <a:r>
              <a:rPr lang="zh-CN" altLang="en-US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结果文件通常存于内存，因此在外存中不可见。</a:t>
            </a:r>
            <a:endParaRPr lang="en-US" altLang="zh-CN" b="1" dirty="0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  <a:p>
            <a:pPr eaLnBrk="0" hangingPunct="0"/>
            <a:r>
              <a:rPr lang="zh-CN" altLang="en-US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不同的实现文件，</a:t>
            </a:r>
            <a:r>
              <a:rPr lang="zh-CN" altLang="en-US" b="1" dirty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有</a:t>
            </a:r>
            <a:r>
              <a:rPr lang="zh-CN" altLang="en-US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不同的预编译结果文件</a:t>
            </a:r>
            <a:r>
              <a:rPr lang="en-US" altLang="zh-CN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.</a:t>
            </a:r>
            <a:endParaRPr lang="en-US" altLang="zh-CN" b="1" dirty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6491260" y="2531914"/>
            <a:ext cx="1818315" cy="258532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rgbClr val="000000"/>
                </a:solidFill>
              </a:rPr>
              <a:t>使用编译程序</a:t>
            </a:r>
            <a:r>
              <a:rPr lang="en-US" altLang="zh-CN" b="1" dirty="0" smtClean="0">
                <a:solidFill>
                  <a:srgbClr val="000000"/>
                </a:solidFill>
              </a:rPr>
              <a:t>(</a:t>
            </a:r>
            <a:r>
              <a:rPr lang="zh-CN" altLang="en-US" b="1" dirty="0" smtClean="0">
                <a:solidFill>
                  <a:srgbClr val="000000"/>
                </a:solidFill>
              </a:rPr>
              <a:t>如：</a:t>
            </a:r>
            <a:r>
              <a:rPr lang="en-US" altLang="zh-CN" b="1" dirty="0" smtClean="0">
                <a:solidFill>
                  <a:srgbClr val="000000"/>
                </a:solidFill>
              </a:rPr>
              <a:t>cc.exe</a:t>
            </a:r>
            <a:r>
              <a:rPr lang="zh-CN" altLang="en-US" b="1" dirty="0" smtClean="0">
                <a:solidFill>
                  <a:srgbClr val="000000"/>
                </a:solidFill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</a:rPr>
              <a:t>gcc.exe</a:t>
            </a:r>
            <a:r>
              <a:rPr lang="zh-CN" altLang="en-US" b="1" dirty="0" smtClean="0">
                <a:solidFill>
                  <a:srgbClr val="000000"/>
                </a:solidFill>
              </a:rPr>
              <a:t>等</a:t>
            </a:r>
            <a:r>
              <a:rPr lang="en-US" altLang="zh-CN" b="1" dirty="0" smtClean="0">
                <a:solidFill>
                  <a:srgbClr val="000000"/>
                </a:solidFill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</a:rPr>
              <a:t>编译每个预编译结果文件，生成目标文件</a:t>
            </a:r>
            <a:r>
              <a:rPr lang="en-US" altLang="zh-CN" b="1" dirty="0" smtClean="0">
                <a:solidFill>
                  <a:srgbClr val="000000"/>
                </a:solidFill>
              </a:rPr>
              <a:t>(.</a:t>
            </a:r>
            <a:r>
              <a:rPr lang="en-US" altLang="zh-CN" b="1" dirty="0" err="1" smtClean="0">
                <a:solidFill>
                  <a:srgbClr val="000000"/>
                </a:solidFill>
              </a:rPr>
              <a:t>obj</a:t>
            </a:r>
            <a:r>
              <a:rPr lang="zh-CN" altLang="en-US" b="1" dirty="0" smtClean="0">
                <a:solidFill>
                  <a:srgbClr val="000000"/>
                </a:solidFill>
              </a:rPr>
              <a:t>文件</a:t>
            </a:r>
            <a:r>
              <a:rPr lang="en-US" altLang="zh-CN" b="1" dirty="0" smtClean="0">
                <a:solidFill>
                  <a:srgbClr val="000000"/>
                </a:solidFill>
              </a:rPr>
              <a:t>).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0" hangingPunct="0"/>
            <a:r>
              <a:rPr lang="zh-CN" altLang="en-US" b="1" dirty="0" smtClean="0">
                <a:solidFill>
                  <a:srgbClr val="000000"/>
                </a:solidFill>
              </a:rPr>
              <a:t>一般地，一个</a:t>
            </a:r>
            <a:r>
              <a:rPr lang="en-US" altLang="zh-CN" b="1" dirty="0" err="1" smtClean="0">
                <a:solidFill>
                  <a:srgbClr val="000000"/>
                </a:solidFill>
              </a:rPr>
              <a:t>cpp</a:t>
            </a:r>
            <a:r>
              <a:rPr lang="zh-CN" altLang="en-US" b="1" dirty="0" smtClean="0">
                <a:solidFill>
                  <a:srgbClr val="000000"/>
                </a:solidFill>
              </a:rPr>
              <a:t>文件对应一个</a:t>
            </a:r>
            <a:r>
              <a:rPr lang="en-US" altLang="zh-CN" b="1" dirty="0" err="1" smtClean="0">
                <a:solidFill>
                  <a:srgbClr val="000000"/>
                </a:solidFill>
              </a:rPr>
              <a:t>obj</a:t>
            </a:r>
            <a:r>
              <a:rPr lang="zh-CN" altLang="en-US" b="1" dirty="0" smtClean="0">
                <a:solidFill>
                  <a:srgbClr val="000000"/>
                </a:solidFill>
              </a:rPr>
              <a:t>文件。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9" name="Freeform 3"/>
          <p:cNvSpPr/>
          <p:nvPr/>
        </p:nvSpPr>
        <p:spPr bwMode="gray">
          <a:xfrm>
            <a:off x="7809593" y="1060718"/>
            <a:ext cx="1466850" cy="1155700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chemeClr val="accent5"/>
          </a:solidFill>
          <a:ln w="12700">
            <a:noFill/>
            <a:prstDash val="solid"/>
            <a:round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0" name="Freeform 3"/>
          <p:cNvSpPr/>
          <p:nvPr/>
        </p:nvSpPr>
        <p:spPr bwMode="gray">
          <a:xfrm>
            <a:off x="5431120" y="1470982"/>
            <a:ext cx="1466850" cy="1155700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 w="12700">
            <a:noFill/>
            <a:prstDash val="solid"/>
            <a:round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9091930" y="2002155"/>
            <a:ext cx="21177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gray">
          <a:xfrm>
            <a:off x="9417685" y="1849755"/>
            <a:ext cx="1873250" cy="35433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9525">
            <a:noFill/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3" name="AutoShape 10"/>
          <p:cNvSpPr>
            <a:spLocks noChangeArrowheads="1"/>
          </p:cNvSpPr>
          <p:nvPr/>
        </p:nvSpPr>
        <p:spPr bwMode="auto">
          <a:xfrm flipH="1">
            <a:off x="11170807" y="2007874"/>
            <a:ext cx="71438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 flipH="1">
            <a:off x="9549970" y="1939929"/>
            <a:ext cx="71437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gray">
          <a:xfrm>
            <a:off x="9829533" y="1889764"/>
            <a:ext cx="1082348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1400" dirty="0" smtClean="0">
                <a:solidFill>
                  <a:srgbClr val="FFFFFF"/>
                </a:solidFill>
              </a:rPr>
              <a:t>可执行文件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9298613" y="2212980"/>
            <a:ext cx="1773769" cy="230832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zh-CN" altLang="en-US" b="1" dirty="0" smtClean="0">
                <a:solidFill>
                  <a:srgbClr val="000000"/>
                </a:solidFill>
              </a:rPr>
              <a:t>使用链接程序（如：</a:t>
            </a:r>
            <a:r>
              <a:rPr lang="en-US" altLang="zh-CN" b="1" dirty="0" smtClean="0">
                <a:solidFill>
                  <a:srgbClr val="000000"/>
                </a:solidFill>
              </a:rPr>
              <a:t>link.exe),</a:t>
            </a:r>
            <a:r>
              <a:rPr lang="zh-CN" altLang="en-US" b="1" dirty="0" smtClean="0">
                <a:solidFill>
                  <a:srgbClr val="000000"/>
                </a:solidFill>
              </a:rPr>
              <a:t>将多个目标文件及其他必要文件</a:t>
            </a:r>
            <a:r>
              <a:rPr lang="en-US" altLang="zh-CN" b="1" dirty="0" smtClean="0">
                <a:solidFill>
                  <a:srgbClr val="000000"/>
                </a:solidFill>
              </a:rPr>
              <a:t>(</a:t>
            </a:r>
            <a:r>
              <a:rPr lang="zh-CN" altLang="en-US" b="1" dirty="0" smtClean="0">
                <a:solidFill>
                  <a:srgbClr val="000000"/>
                </a:solidFill>
              </a:rPr>
              <a:t>如</a:t>
            </a:r>
            <a:r>
              <a:rPr lang="en-US" altLang="zh-CN" b="1" dirty="0" smtClean="0">
                <a:solidFill>
                  <a:srgbClr val="000000"/>
                </a:solidFill>
              </a:rPr>
              <a:t>lib</a:t>
            </a:r>
            <a:r>
              <a:rPr lang="zh-CN" altLang="en-US" b="1" dirty="0" smtClean="0">
                <a:solidFill>
                  <a:srgbClr val="000000"/>
                </a:solidFill>
              </a:rPr>
              <a:t>、</a:t>
            </a:r>
            <a:r>
              <a:rPr lang="en-US" altLang="zh-CN" b="1" dirty="0" err="1" smtClean="0">
                <a:solidFill>
                  <a:srgbClr val="000000"/>
                </a:solidFill>
              </a:rPr>
              <a:t>dll</a:t>
            </a:r>
            <a:r>
              <a:rPr lang="zh-CN" altLang="en-US" b="1" dirty="0" smtClean="0">
                <a:solidFill>
                  <a:srgbClr val="000000"/>
                </a:solidFill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</a:rPr>
              <a:t>res</a:t>
            </a:r>
            <a:r>
              <a:rPr lang="zh-CN" altLang="en-US" b="1" dirty="0" smtClean="0">
                <a:solidFill>
                  <a:srgbClr val="000000"/>
                </a:solidFill>
              </a:rPr>
              <a:t>等</a:t>
            </a:r>
            <a:r>
              <a:rPr lang="en-US" altLang="zh-CN" b="1" dirty="0" smtClean="0">
                <a:solidFill>
                  <a:srgbClr val="000000"/>
                </a:solidFill>
              </a:rPr>
              <a:t>),</a:t>
            </a:r>
            <a:r>
              <a:rPr lang="zh-CN" altLang="en-US" b="1" dirty="0" smtClean="0">
                <a:solidFill>
                  <a:srgbClr val="000000"/>
                </a:solidFill>
              </a:rPr>
              <a:t>连接成一个可执行文件</a:t>
            </a:r>
            <a:r>
              <a:rPr lang="en-US" altLang="zh-CN" b="1" dirty="0" smtClean="0">
                <a:solidFill>
                  <a:srgbClr val="000000"/>
                </a:solidFill>
              </a:rPr>
              <a:t>(exe/</a:t>
            </a:r>
            <a:r>
              <a:rPr lang="en-US" altLang="zh-CN" b="1" dirty="0" err="1" smtClean="0">
                <a:solidFill>
                  <a:srgbClr val="000000"/>
                </a:solidFill>
              </a:rPr>
              <a:t>dll</a:t>
            </a:r>
            <a:r>
              <a:rPr lang="en-US" altLang="zh-CN" b="1" dirty="0" smtClean="0">
                <a:solidFill>
                  <a:srgbClr val="000000"/>
                </a:solidFill>
              </a:rPr>
              <a:t>).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grpSp>
        <p:nvGrpSpPr>
          <p:cNvPr id="57" name="Group 15"/>
          <p:cNvGrpSpPr/>
          <p:nvPr/>
        </p:nvGrpSpPr>
        <p:grpSpPr bwMode="auto">
          <a:xfrm>
            <a:off x="1233136" y="3147382"/>
            <a:ext cx="2149798" cy="3324225"/>
            <a:chOff x="576" y="1836"/>
            <a:chExt cx="1446" cy="2094"/>
          </a:xfrm>
        </p:grpSpPr>
        <p:sp>
          <p:nvSpPr>
            <p:cNvPr id="58" name="AutoShape 1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folHlink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59" name="AutoShape 1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3882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3882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AutoShape 1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61" name="AutoShape 1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62" name="Text Box 20"/>
            <p:cNvSpPr txBox="1">
              <a:spLocks noChangeArrowheads="1"/>
            </p:cNvSpPr>
            <p:nvPr/>
          </p:nvSpPr>
          <p:spPr bwMode="gray">
            <a:xfrm>
              <a:off x="923" y="1836"/>
              <a:ext cx="728" cy="19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zh-CN" altLang="en-US" sz="1400" dirty="0" smtClean="0">
                  <a:solidFill>
                    <a:schemeClr val="bg1"/>
                  </a:solidFill>
                </a:rPr>
                <a:t>源代码文件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 Box 2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75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编写源代码，通常是多个实现文件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(.</a:t>
              </a:r>
              <a:r>
                <a:rPr lang="en-US" altLang="zh-CN" b="1" dirty="0" err="1" smtClean="0">
                  <a:solidFill>
                    <a:srgbClr val="000000"/>
                  </a:solidFill>
                </a:rPr>
                <a:t>cpp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)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和多个头文件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(.h/.</a:t>
              </a:r>
              <a:r>
                <a:rPr lang="en-US" altLang="zh-CN" b="1" dirty="0" err="1" smtClean="0">
                  <a:solidFill>
                    <a:srgbClr val="000000"/>
                  </a:solidFill>
                </a:rPr>
                <a:t>hpp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).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make</a:t>
            </a:r>
            <a:r>
              <a:rPr lang="zh-CN" altLang="zh-CN" dirty="0" smtClean="0">
                <a:sym typeface="+mn-ea"/>
              </a:rPr>
              <a:t>文件（简要）格式及作用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73175" y="1899285"/>
            <a:ext cx="9108440" cy="2466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rPr>
              <a:t>myapp.exe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  link myfile01.obj myfile02.obj  myfile99.obj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myfile01.obj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  cc myfile01.cpp myfile01.h myfile02.h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+mn-ea"/>
              </a:rPr>
              <a:t>myfile02.obj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sym typeface="+mn-ea"/>
              </a:rPr>
              <a:t>  cc myfile02.cpp myfile02.h</a:t>
            </a:r>
            <a:endParaRPr lang="en-US" altLang="zh-CN" sz="2400" dirty="0" smtClean="0">
              <a:latin typeface="Arial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...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myfile99.obj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 cc myfile99.cpp myfile02.h myfile99.h</a:t>
            </a:r>
            <a:endParaRPr lang="en-US" altLang="zh-CN" sz="2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1945" y="5499735"/>
            <a:ext cx="2336800" cy="64516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加速编译过程：如</a:t>
            </a:r>
            <a:r>
              <a:rPr lang="en-US" altLang="zh-CN" sz="14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stdafx.h</a:t>
            </a:r>
            <a:r>
              <a:rPr lang="zh-CN" altLang="en-US" sz="14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 </a:t>
            </a:r>
            <a:br>
              <a:rPr lang="zh-CN" altLang="en-US" sz="14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PCH</a:t>
            </a:r>
            <a:r>
              <a:rPr lang="zh-CN" altLang="en-US" sz="14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：预编译头文件</a:t>
            </a:r>
            <a:endParaRPr lang="zh-CN" altLang="en-US" sz="1400" b="1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p>
            <a:r>
              <a:rPr lang="zh-CN" altLang="zh-CN" dirty="0" smtClean="0">
                <a:sym typeface="+mn-ea"/>
              </a:rPr>
              <a:t>入口函数</a:t>
            </a:r>
            <a:r>
              <a:rPr lang="en-US" altLang="zh-CN" dirty="0" smtClean="0">
                <a:sym typeface="+mn-ea"/>
              </a:rPr>
              <a:t>main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" name="Rectangle 2"/>
          <p:cNvSpPr txBox="1"/>
          <p:nvPr/>
        </p:nvSpPr>
        <p:spPr>
          <a:xfrm>
            <a:off x="1386394" y="1305203"/>
            <a:ext cx="9145016" cy="1183618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返回值： </a:t>
            </a:r>
            <a:r>
              <a:rPr lang="en-US" altLang="zh-CN" dirty="0"/>
              <a:t>int </a:t>
            </a:r>
            <a:r>
              <a:rPr lang="zh-CN" altLang="zh-CN" dirty="0"/>
              <a:t>或</a:t>
            </a:r>
            <a:r>
              <a:rPr lang="en-US" altLang="zh-CN" dirty="0"/>
              <a:t>void , </a:t>
            </a:r>
            <a:r>
              <a:rPr lang="zh-CN" altLang="en-US" dirty="0"/>
              <a:t>缺省为</a:t>
            </a:r>
            <a:r>
              <a:rPr lang="en-US" altLang="zh-CN" dirty="0"/>
              <a:t>int</a:t>
            </a:r>
            <a:r>
              <a:rPr lang="en-US" altLang="zh-CN" dirty="0" smtClean="0"/>
              <a:t>. </a:t>
            </a:r>
            <a:r>
              <a:rPr lang="en-US" altLang="zh-CN" dirty="0"/>
              <a:t>(</a:t>
            </a:r>
            <a:r>
              <a:rPr lang="en-US" altLang="zh-CN" dirty="0" smtClean="0"/>
              <a:t>C++11 </a:t>
            </a:r>
            <a:r>
              <a:rPr lang="zh-CN" altLang="en-US" dirty="0" smtClean="0"/>
              <a:t>要求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参数部分：无 或  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argc,char</a:t>
            </a:r>
            <a:r>
              <a:rPr lang="en-US" altLang="zh-CN" dirty="0"/>
              <a:t>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en-US" altLang="zh-CN" dirty="0"/>
          </a:p>
        </p:txBody>
      </p:sp>
      <p:sp>
        <p:nvSpPr>
          <p:cNvPr id="7" name="Rectangle 2"/>
          <p:cNvSpPr txBox="1"/>
          <p:nvPr/>
        </p:nvSpPr>
        <p:spPr>
          <a:xfrm>
            <a:off x="6138922" y="2817371"/>
            <a:ext cx="4664968" cy="3528392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6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 smtClean="0">
                <a:sym typeface="Wingdings" pitchFamily="2" charset="2"/>
              </a:rPr>
              <a:t>//</a:t>
            </a:r>
            <a:r>
              <a:rPr lang="zh-CN" altLang="en-US" sz="3200" dirty="0" smtClean="0">
                <a:sym typeface="Wingdings" pitchFamily="2" charset="2"/>
              </a:rPr>
              <a:t>例：</a:t>
            </a:r>
            <a:r>
              <a:rPr lang="en-US" altLang="zh-CN" sz="3200" dirty="0" smtClean="0">
                <a:sym typeface="Wingdings" pitchFamily="2" charset="2"/>
              </a:rPr>
              <a:t>appMain.cpp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#include </a:t>
            </a:r>
            <a:r>
              <a:rPr lang="en-US" altLang="zh-CN" sz="3200" dirty="0">
                <a:sym typeface="Wingdings" pitchFamily="2" charset="2"/>
              </a:rPr>
              <a:t>&lt;</a:t>
            </a:r>
            <a:r>
              <a:rPr lang="en-US" altLang="zh-CN" sz="3200" dirty="0" err="1" smtClean="0">
                <a:sym typeface="Wingdings" pitchFamily="2" charset="2"/>
              </a:rPr>
              <a:t>iostream</a:t>
            </a:r>
            <a:r>
              <a:rPr lang="en-US" altLang="zh-CN" sz="3200" dirty="0" smtClean="0">
                <a:sym typeface="Wingdings" pitchFamily="2" charset="2"/>
              </a:rPr>
              <a:t>&gt;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using namespace </a:t>
            </a:r>
            <a:r>
              <a:rPr lang="en-US" altLang="zh-CN" sz="3200" dirty="0" err="1" smtClean="0">
                <a:sym typeface="Wingdings" pitchFamily="2" charset="2"/>
              </a:rPr>
              <a:t>std</a:t>
            </a:r>
            <a:r>
              <a:rPr lang="en-US" altLang="zh-CN" sz="3200" dirty="0" smtClean="0">
                <a:sym typeface="Wingdings" pitchFamily="2" charset="2"/>
              </a:rPr>
              <a:t>;</a:t>
            </a:r>
            <a:br>
              <a:rPr lang="en-US" altLang="zh-CN" sz="3200" dirty="0">
                <a:sym typeface="Wingdings" pitchFamily="2" charset="2"/>
              </a:rPr>
            </a:b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 err="1" smtClean="0">
                <a:sym typeface="Wingdings" pitchFamily="2" charset="2"/>
              </a:rPr>
              <a:t>int</a:t>
            </a:r>
            <a:r>
              <a:rPr lang="en-US" altLang="zh-CN" sz="3200" dirty="0" smtClean="0">
                <a:sym typeface="Wingdings" pitchFamily="2" charset="2"/>
              </a:rPr>
              <a:t> main( )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//</a:t>
            </a:r>
            <a:r>
              <a:rPr lang="zh-CN" altLang="en-US" sz="3200" dirty="0" smtClean="0">
                <a:sym typeface="Wingdings" pitchFamily="2" charset="2"/>
              </a:rPr>
              <a:t>或</a:t>
            </a:r>
            <a:r>
              <a:rPr lang="en-US" altLang="zh-CN" sz="3200" dirty="0" err="1" smtClean="0">
                <a:sym typeface="Wingdings" pitchFamily="2" charset="2"/>
              </a:rPr>
              <a:t>int</a:t>
            </a:r>
            <a:r>
              <a:rPr lang="en-US" altLang="zh-CN" sz="3200" dirty="0" smtClean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main(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argc,char</a:t>
            </a:r>
            <a:r>
              <a:rPr lang="en-US" altLang="zh-CN" sz="3200" dirty="0"/>
              <a:t>* </a:t>
            </a:r>
            <a:r>
              <a:rPr lang="en-US" altLang="zh-CN" sz="3200" dirty="0" err="1"/>
              <a:t>argv</a:t>
            </a:r>
            <a:r>
              <a:rPr lang="en-US" altLang="zh-CN" sz="3200" dirty="0"/>
              <a:t>[])</a:t>
            </a: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>
                <a:sym typeface="Wingdings" pitchFamily="2" charset="2"/>
              </a:rPr>
              <a:t>{</a:t>
            </a: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       //…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       return 0;</a:t>
            </a: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>
                <a:sym typeface="Wingdings" pitchFamily="2" charset="2"/>
              </a:rPr>
              <a:t>}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Rectangle 2"/>
          <p:cNvSpPr txBox="1"/>
          <p:nvPr/>
        </p:nvSpPr>
        <p:spPr>
          <a:xfrm>
            <a:off x="1183848" y="2817371"/>
            <a:ext cx="4824536" cy="3528392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7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 smtClean="0">
                <a:sym typeface="Wingdings" pitchFamily="2" charset="2"/>
              </a:rPr>
              <a:t>//</a:t>
            </a:r>
            <a:r>
              <a:rPr lang="zh-CN" altLang="en-US" sz="3200" dirty="0" smtClean="0">
                <a:sym typeface="Wingdings" pitchFamily="2" charset="2"/>
              </a:rPr>
              <a:t>例：</a:t>
            </a:r>
            <a:r>
              <a:rPr lang="en-US" altLang="zh-CN" sz="3200" dirty="0" smtClean="0">
                <a:sym typeface="Wingdings" pitchFamily="2" charset="2"/>
              </a:rPr>
              <a:t>appMain.cpp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#include </a:t>
            </a:r>
            <a:r>
              <a:rPr lang="en-US" altLang="zh-CN" sz="3200" dirty="0">
                <a:sym typeface="Wingdings" pitchFamily="2" charset="2"/>
              </a:rPr>
              <a:t>&lt;</a:t>
            </a:r>
            <a:r>
              <a:rPr lang="en-US" altLang="zh-CN" sz="3200" dirty="0" err="1" smtClean="0">
                <a:sym typeface="Wingdings" pitchFamily="2" charset="2"/>
              </a:rPr>
              <a:t>iostream</a:t>
            </a:r>
            <a:r>
              <a:rPr lang="en-US" altLang="zh-CN" sz="3200" dirty="0" smtClean="0">
                <a:sym typeface="Wingdings" pitchFamily="2" charset="2"/>
              </a:rPr>
              <a:t>&gt;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using namespace </a:t>
            </a:r>
            <a:r>
              <a:rPr lang="en-US" altLang="zh-CN" sz="3200" dirty="0" err="1" smtClean="0">
                <a:sym typeface="Wingdings" pitchFamily="2" charset="2"/>
              </a:rPr>
              <a:t>std</a:t>
            </a:r>
            <a:r>
              <a:rPr lang="en-US" altLang="zh-CN" sz="3200" dirty="0" smtClean="0">
                <a:sym typeface="Wingdings" pitchFamily="2" charset="2"/>
              </a:rPr>
              <a:t>;</a:t>
            </a:r>
            <a:br>
              <a:rPr lang="en-US" altLang="zh-CN" sz="3200" dirty="0">
                <a:sym typeface="Wingdings" pitchFamily="2" charset="2"/>
              </a:rPr>
            </a:b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void </a:t>
            </a:r>
            <a:r>
              <a:rPr lang="en-US" altLang="zh-CN" sz="3200" dirty="0">
                <a:sym typeface="Wingdings" pitchFamily="2" charset="2"/>
              </a:rPr>
              <a:t>main( 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//</a:t>
            </a:r>
            <a:r>
              <a:rPr lang="zh-CN" altLang="en-US" sz="3200" dirty="0" smtClean="0">
                <a:sym typeface="Wingdings" pitchFamily="2" charset="2"/>
              </a:rPr>
              <a:t>或</a:t>
            </a:r>
            <a:r>
              <a:rPr lang="en-US" altLang="zh-CN" sz="3200" dirty="0" smtClean="0">
                <a:sym typeface="Wingdings" pitchFamily="2" charset="2"/>
              </a:rPr>
              <a:t>void main(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argc,char</a:t>
            </a:r>
            <a:r>
              <a:rPr lang="en-US" altLang="zh-CN" sz="2800" dirty="0"/>
              <a:t>* </a:t>
            </a:r>
            <a:r>
              <a:rPr lang="en-US" altLang="zh-CN" sz="2800" dirty="0" err="1"/>
              <a:t>argv</a:t>
            </a:r>
            <a:r>
              <a:rPr lang="en-US" altLang="zh-CN" sz="2800" dirty="0"/>
              <a:t>[])</a:t>
            </a: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>
                <a:sym typeface="Wingdings" pitchFamily="2" charset="2"/>
              </a:rPr>
              <a:t>{</a:t>
            </a: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       //…</a:t>
            </a: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>
                <a:sym typeface="Wingdings" pitchFamily="2" charset="2"/>
              </a:rPr>
              <a:t>}</a:t>
            </a:r>
            <a:endParaRPr lang="zh-CN" altLang="en-US" dirty="0"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TEMPLATE_CATEGORY" val="custom"/>
  <p:tag name="KSO_WM_TEMPLATE_INDEX" val="160111"/>
</p:tagLst>
</file>

<file path=ppt/tags/tag22.xml><?xml version="1.0" encoding="utf-8"?>
<p:tagLst xmlns:p="http://schemas.openxmlformats.org/presentationml/2006/main">
  <p:tag name="KSO_WM_TEMPLATE_CATEGORY" val="custom"/>
  <p:tag name="KSO_WM_TEMPLATE_INDEX" val="160111"/>
</p:tagLst>
</file>

<file path=ppt/tags/tag23.xml><?xml version="1.0" encoding="utf-8"?>
<p:tagLst xmlns:p="http://schemas.openxmlformats.org/presentationml/2006/main">
  <p:tag name="KSO_WM_TEMPLATE_CATEGORY" val="custom"/>
  <p:tag name="KSO_WM_TEMPLATE_INDEX" val="160111"/>
</p:tagLst>
</file>

<file path=ppt/tags/tag24.xml><?xml version="1.0" encoding="utf-8"?>
<p:tagLst xmlns:p="http://schemas.openxmlformats.org/presentationml/2006/main">
  <p:tag name="KSO_WM_TEMPLATE_CATEGORY" val="custom"/>
  <p:tag name="KSO_WM_TEMPLATE_INDEX" val="160111"/>
</p:tagLst>
</file>

<file path=ppt/tags/tag25.xml><?xml version="1.0" encoding="utf-8"?>
<p:tagLst xmlns:p="http://schemas.openxmlformats.org/presentationml/2006/main">
  <p:tag name="KSO_WM_TEMPLATE_CATEGORY" val="custom"/>
  <p:tag name="KSO_WM_TEMPLATE_INDEX" val="160111"/>
</p:tagLst>
</file>

<file path=ppt/tags/tag26.xml><?xml version="1.0" encoding="utf-8"?>
<p:tagLst xmlns:p="http://schemas.openxmlformats.org/presentationml/2006/main">
  <p:tag name="KSO_WM_TEMPLATE_CATEGORY" val="custom"/>
  <p:tag name="KSO_WM_TEMPLATE_INDEX" val="160111"/>
</p:tagLst>
</file>

<file path=ppt/tags/tag27.xml><?xml version="1.0" encoding="utf-8"?>
<p:tagLst xmlns:p="http://schemas.openxmlformats.org/presentationml/2006/main">
  <p:tag name="KSO_WM_TEMPLATE_CATEGORY" val="custom"/>
  <p:tag name="KSO_WM_TEMPLATE_INDEX" val="160111"/>
</p:tagLst>
</file>

<file path=ppt/tags/tag28.xml><?xml version="1.0" encoding="utf-8"?>
<p:tagLst xmlns:p="http://schemas.openxmlformats.org/presentationml/2006/main">
  <p:tag name="KSO_WM_TEMPLATE_CATEGORY" val="custom"/>
  <p:tag name="KSO_WM_TEMPLATE_INDEX" val="160111"/>
</p:tagLst>
</file>

<file path=ppt/tags/tag29.xml><?xml version="1.0" encoding="utf-8"?>
<p:tagLst xmlns:p="http://schemas.openxmlformats.org/presentationml/2006/main">
  <p:tag name="KSO_WM_TEMPLATE_CATEGORY" val="custom"/>
  <p:tag name="KSO_WM_TEMPLATE_INDEX" val="16011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30.xml><?xml version="1.0" encoding="utf-8"?>
<p:tagLst xmlns:p="http://schemas.openxmlformats.org/presentationml/2006/main">
  <p:tag name="KSO_WM_TEMPLATE_CATEGORY" val="custom"/>
  <p:tag name="KSO_WM_TEMPLATE_INDEX" val="160111"/>
</p:tagLst>
</file>

<file path=ppt/tags/tag31.xml><?xml version="1.0" encoding="utf-8"?>
<p:tagLst xmlns:p="http://schemas.openxmlformats.org/presentationml/2006/main">
  <p:tag name="KSO_WM_TEMPLATE_CATEGORY" val="custom"/>
  <p:tag name="KSO_WM_TEMPLATE_INDEX" val="160111"/>
</p:tagLst>
</file>

<file path=ppt/tags/tag32.xml><?xml version="1.0" encoding="utf-8"?>
<p:tagLst xmlns:p="http://schemas.openxmlformats.org/presentationml/2006/main">
  <p:tag name="KSO_WM_TEMPLATE_CATEGORY" val="custom"/>
  <p:tag name="KSO_WM_TEMPLATE_INDEX" val="160111"/>
</p:tagLst>
</file>

<file path=ppt/tags/tag33.xml><?xml version="1.0" encoding="utf-8"?>
<p:tagLst xmlns:p="http://schemas.openxmlformats.org/presentationml/2006/main">
  <p:tag name="KSO_WM_TEMPLATE_CATEGORY" val="custom"/>
  <p:tag name="KSO_WM_TEMPLATE_INDEX" val="160111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4716</Words>
  <Application>Kingsoft Office WPP</Application>
  <PresentationFormat>宽屏</PresentationFormat>
  <Paragraphs>263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A000120140530A99PPBG</vt:lpstr>
      <vt:lpstr>1_A000120140530A99PPBG</vt:lpstr>
      <vt:lpstr>C++面向对象程序设计-2015级</vt:lpstr>
      <vt:lpstr>PowerPoint 演示文稿</vt:lpstr>
      <vt:lpstr>PowerPoint 演示文稿</vt:lpstr>
      <vt:lpstr>计算机主要语言发展历史</vt:lpstr>
      <vt:lpstr>C++语言的进化（摘自百度百科）</vt:lpstr>
      <vt:lpstr>PowerPoint 演示文稿</vt:lpstr>
      <vt:lpstr>课程主要内容</vt:lpstr>
      <vt:lpstr>C++项目(工程)的组成</vt:lpstr>
      <vt:lpstr>make文件（简要）格式及作用</vt:lpstr>
      <vt:lpstr>入口函数main</vt:lpstr>
      <vt:lpstr>main(int argc,char * argv[ ])的使用</vt:lpstr>
      <vt:lpstr>C++头文件(.h/.hpp文件)</vt:lpstr>
      <vt:lpstr>C++头文件(.h/.hpp文件)</vt:lpstr>
      <vt:lpstr>标准库文件</vt:lpstr>
      <vt:lpstr>前置声明</vt:lpstr>
      <vt:lpstr>头文件举例（以c语言为例）</vt:lpstr>
      <vt:lpstr>头文件举例（续）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</cp:revision>
  <dcterms:created xsi:type="dcterms:W3CDTF">2016-02-11T11:02:00Z</dcterms:created>
  <dcterms:modified xsi:type="dcterms:W3CDTF">2016-03-06T11:01:29Z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