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5"/>
  </p:handoutMasterIdLst>
  <p:sldIdLst>
    <p:sldId id="256" r:id="rId4"/>
    <p:sldId id="262" r:id="rId6"/>
    <p:sldId id="280" r:id="rId7"/>
    <p:sldId id="281" r:id="rId8"/>
    <p:sldId id="282" r:id="rId9"/>
    <p:sldId id="260" r:id="rId10"/>
    <p:sldId id="283" r:id="rId11"/>
    <p:sldId id="284" r:id="rId12"/>
    <p:sldId id="285" r:id="rId13"/>
    <p:sldId id="286" r:id="rId14"/>
    <p:sldId id="288" r:id="rId15"/>
    <p:sldId id="289" r:id="rId16"/>
    <p:sldId id="290" r:id="rId17"/>
    <p:sldId id="292" r:id="rId18"/>
    <p:sldId id="293" r:id="rId19"/>
    <p:sldId id="294" r:id="rId20"/>
    <p:sldId id="291" r:id="rId21"/>
    <p:sldId id="295" r:id="rId22"/>
    <p:sldId id="296" r:id="rId23"/>
    <p:sldId id="31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42080" y="4809490"/>
            <a:ext cx="7056755" cy="781050"/>
          </a:xfrm>
        </p:spPr>
        <p:txBody>
          <a:bodyPr/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C++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面向对象程序设计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-2015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级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35425" y="5813425"/>
            <a:ext cx="7589520" cy="697230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陈伟    软件工程教研室  吉林大学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ccchenwei@163.com; chenw@jlu.edu.cn   2015-2016-2</a:t>
            </a:r>
            <a:r>
              <a:rPr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学期</a:t>
            </a:r>
            <a:endParaRPr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4612640"/>
            <a:ext cx="2235200" cy="2169160"/>
          </a:xfrm>
          <a:prstGeom prst="rect">
            <a:avLst/>
          </a:prstGeom>
          <a:effectLst>
            <a:glow>
              <a:schemeClr val="bg2">
                <a:alpha val="0"/>
              </a:schemeClr>
            </a:glow>
          </a:effectLst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自定义类型</a:t>
            </a:r>
            <a:r>
              <a:rPr lang="en-US" altLang="zh-CN"/>
              <a:t>(class / struct / union)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87375" y="1454785"/>
            <a:ext cx="1091438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1" indent="0"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rgbClr val="FF0000"/>
                </a:solidFill>
                <a:sym typeface="+mn-ea"/>
              </a:rPr>
              <a:t>c++</a:t>
            </a:r>
            <a:r>
              <a:rPr lang="zh-CN" altLang="en-US" sz="2400" dirty="0" err="1">
                <a:solidFill>
                  <a:srgbClr val="FF0000"/>
                </a:solidFill>
                <a:sym typeface="+mn-ea"/>
              </a:rPr>
              <a:t>中，</a:t>
            </a:r>
            <a:r>
              <a:rPr lang="en-US" altLang="zh-CN" sz="2400" dirty="0" err="1">
                <a:solidFill>
                  <a:srgbClr val="FF0000"/>
                </a:solidFill>
                <a:sym typeface="+mn-ea"/>
              </a:rPr>
              <a:t>class/struct,</a:t>
            </a:r>
            <a:r>
              <a:rPr lang="zh-CN" altLang="zh-CN" sz="2400" dirty="0" err="1">
                <a:solidFill>
                  <a:srgbClr val="FF0000"/>
                </a:solidFill>
                <a:sym typeface="+mn-ea"/>
              </a:rPr>
              <a:t>除了默认的访问控制不同之外，完全一致</a:t>
            </a:r>
            <a:r>
              <a:rPr lang="zh-CN" altLang="zh-CN" sz="2400" dirty="0" err="1">
                <a:sym typeface="+mn-ea"/>
              </a:rPr>
              <a:t>。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4410" y="2210435"/>
            <a:ext cx="7550785" cy="3352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marL="365760" lvl="1" indent="0">
              <a:lnSpc>
                <a:spcPct val="80000"/>
              </a:lnSpc>
              <a:buNone/>
            </a:pPr>
            <a:r>
              <a:rPr lang="zh-CN" altLang="en-US" sz="2400" dirty="0" smtClean="0">
                <a:sym typeface="+mn-ea"/>
              </a:rPr>
              <a:t>格式：</a:t>
            </a:r>
            <a:r>
              <a:rPr lang="en-US" altLang="zh-CN" sz="2400" dirty="0" smtClean="0">
                <a:sym typeface="+mn-ea"/>
              </a:rPr>
              <a:t>class &lt;Name&gt; {   &lt;members&gt;  };</a:t>
            </a:r>
            <a:br>
              <a:rPr lang="en-US" altLang="zh-CN" sz="2400" dirty="0" smtClean="0">
                <a:sym typeface="+mn-ea"/>
              </a:rPr>
            </a:br>
            <a:endParaRPr lang="en-US" altLang="zh-CN" sz="2400" dirty="0" smtClean="0"/>
          </a:p>
          <a:p>
            <a:pPr marL="365760" lvl="1" indent="0">
              <a:lnSpc>
                <a:spcPct val="80000"/>
              </a:lnSpc>
              <a:buNone/>
            </a:pPr>
            <a:r>
              <a:rPr lang="zh-CN" altLang="en-US" sz="2400" dirty="0" smtClean="0">
                <a:sym typeface="+mn-ea"/>
              </a:rPr>
              <a:t>例：</a:t>
            </a:r>
            <a:br>
              <a:rPr lang="zh-CN" altLang="en-US" sz="2400" dirty="0" smtClean="0">
                <a:sym typeface="+mn-ea"/>
              </a:rPr>
            </a:br>
            <a:endParaRPr lang="en-US" altLang="zh-CN" sz="2400" dirty="0" smtClean="0"/>
          </a:p>
          <a:p>
            <a:pPr marL="365760" lvl="1" indent="0">
              <a:lnSpc>
                <a:spcPct val="80000"/>
              </a:lnSpc>
              <a:buNone/>
            </a:pPr>
            <a:r>
              <a:rPr lang="en-US" altLang="zh-CN" sz="2400" dirty="0" smtClean="0">
                <a:sym typeface="+mn-ea"/>
              </a:rPr>
              <a:t>class  Dog {</a:t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public</a:t>
            </a:r>
            <a:r>
              <a:rPr lang="en-US" altLang="zh-CN" sz="2400" dirty="0">
                <a:sym typeface="+mn-ea"/>
              </a:rPr>
              <a:t>:</a:t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       void   Eat( </a:t>
            </a:r>
            <a:r>
              <a:rPr lang="en-US" altLang="zh-CN" sz="2400" dirty="0" err="1" smtClean="0">
                <a:sym typeface="+mn-ea"/>
              </a:rPr>
              <a:t>int</a:t>
            </a:r>
            <a:r>
              <a:rPr lang="en-US" altLang="zh-CN" sz="2400" dirty="0" smtClean="0">
                <a:sym typeface="+mn-ea"/>
              </a:rPr>
              <a:t> </a:t>
            </a:r>
            <a:r>
              <a:rPr lang="en-US" altLang="zh-CN" sz="2400" dirty="0" err="1" smtClean="0">
                <a:sym typeface="+mn-ea"/>
              </a:rPr>
              <a:t>num</a:t>
            </a:r>
            <a:r>
              <a:rPr lang="en-US" altLang="zh-CN" sz="2400" dirty="0" smtClean="0">
                <a:sym typeface="+mn-ea"/>
              </a:rPr>
              <a:t>);</a:t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private:</a:t>
            </a:r>
            <a:br>
              <a:rPr lang="en-US" altLang="zh-CN" sz="2400" dirty="0" smtClean="0">
                <a:sym typeface="+mn-ea"/>
              </a:rPr>
            </a:br>
            <a:r>
              <a:rPr lang="en-US" altLang="zh-CN" sz="2400" dirty="0" smtClean="0">
                <a:sym typeface="+mn-ea"/>
              </a:rPr>
              <a:t>       </a:t>
            </a:r>
            <a:r>
              <a:rPr lang="en-US" altLang="zh-CN" sz="2400" dirty="0" err="1" smtClean="0">
                <a:sym typeface="+mn-ea"/>
              </a:rPr>
              <a:t>int</a:t>
            </a:r>
            <a:r>
              <a:rPr lang="en-US" altLang="zh-CN" sz="2400" dirty="0" smtClean="0">
                <a:sym typeface="+mn-ea"/>
              </a:rPr>
              <a:t> weight;</a:t>
            </a:r>
            <a:br>
              <a:rPr lang="en-US" altLang="zh-CN" sz="2400" dirty="0" smtClean="0">
                <a:sym typeface="+mn-ea"/>
              </a:rPr>
            </a:br>
            <a:endParaRPr lang="en-US" altLang="zh-CN" sz="2400" dirty="0" smtClean="0"/>
          </a:p>
          <a:p>
            <a:pPr marL="365760" lvl="1" indent="0">
              <a:lnSpc>
                <a:spcPct val="80000"/>
              </a:lnSpc>
              <a:buNone/>
            </a:pPr>
            <a:r>
              <a:rPr lang="en-US" altLang="zh-CN" sz="2400" dirty="0" smtClean="0">
                <a:sym typeface="+mn-ea"/>
              </a:rPr>
              <a:t>}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； 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//</a:t>
            </a:r>
            <a:r>
              <a:rPr lang="zh-CN" altLang="zh-CN" sz="2400" dirty="0" smtClean="0">
                <a:solidFill>
                  <a:srgbClr val="FF0000"/>
                </a:solidFill>
                <a:sym typeface="+mn-ea"/>
              </a:rPr>
              <a:t>不要忘了；号</a:t>
            </a:r>
            <a:endParaRPr lang="zh-CN" altLang="zh-CN" sz="2400" dirty="0" smtClean="0">
              <a:solidFill>
                <a:srgbClr val="FF0000"/>
              </a:solidFill>
              <a:latin typeface="Arial" pitchFamily="34" charset="0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导出类型</a:t>
            </a:r>
            <a:r>
              <a:rPr lang="en-US" altLang="zh-CN"/>
              <a:t>(</a:t>
            </a:r>
            <a:r>
              <a:rPr lang="zh-CN" altLang="en-US"/>
              <a:t>数组、指针、引用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085340" y="1737360"/>
            <a:ext cx="7550785" cy="275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marL="251460" lvl="0" indent="-342900">
              <a:lnSpc>
                <a:spcPct val="8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sz="2400" dirty="0" smtClean="0">
                <a:sym typeface="+mn-ea"/>
              </a:rPr>
              <a:t>数组</a:t>
            </a:r>
            <a:br>
              <a:rPr lang="zh-CN" sz="2400" dirty="0" smtClean="0">
                <a:sym typeface="+mn-ea"/>
              </a:rPr>
            </a:br>
            <a:r>
              <a:rPr lang="zh-CN" sz="2400" dirty="0" smtClean="0">
                <a:sym typeface="+mn-ea"/>
              </a:rPr>
              <a:t> 例： </a:t>
            </a:r>
            <a:r>
              <a:rPr lang="en-US" altLang="zh-CN" sz="2400" dirty="0" smtClean="0">
                <a:sym typeface="+mn-ea"/>
              </a:rPr>
              <a:t>int  a[5];  MyClass objs[3]; </a:t>
            </a:r>
            <a:br>
              <a:rPr lang="en-US" altLang="zh-CN" sz="2400" dirty="0" smtClean="0">
                <a:sym typeface="+mn-ea"/>
              </a:rPr>
            </a:br>
            <a:endParaRPr lang="en-US" altLang="zh-CN" sz="2400" dirty="0" smtClean="0">
              <a:sym typeface="+mn-ea"/>
            </a:endParaRPr>
          </a:p>
          <a:p>
            <a:pPr marL="251460" lvl="0" indent="-342900">
              <a:lnSpc>
                <a:spcPct val="8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sym typeface="+mn-ea"/>
              </a:rPr>
              <a:t>指针</a:t>
            </a:r>
            <a:br>
              <a:rPr lang="zh-CN" sz="240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sym typeface="+mn-ea"/>
              </a:rPr>
            </a:br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sym typeface="+mn-ea"/>
              </a:rPr>
              <a:t> </a:t>
            </a:r>
            <a:r>
              <a:rPr lang="zh-CN" altLang="zh-CN" sz="240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sym typeface="+mn-ea"/>
              </a:rPr>
              <a:t>例：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sym typeface="+mn-ea"/>
              </a:rPr>
              <a:t>int * p = 0</a:t>
            </a:r>
            <a:r>
              <a:rPr lang="zh-CN" altLang="en-US" sz="240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sym typeface="+mn-ea"/>
              </a:rPr>
              <a:t>；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sym typeface="+mn-ea"/>
              </a:rPr>
              <a:t>MyClass * pobjs[4];</a:t>
            </a:r>
            <a:b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sym typeface="+mn-ea"/>
              </a:rPr>
            </a:br>
            <a:endParaRPr lang="en-US" altLang="zh-CN" sz="2400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sym typeface="+mn-ea"/>
            </a:endParaRPr>
          </a:p>
          <a:p>
            <a:pPr marL="251460" lvl="0" indent="-342900">
              <a:lnSpc>
                <a:spcPct val="80000"/>
              </a:lnSpc>
              <a:buClr>
                <a:srgbClr val="046FB6"/>
              </a:buClr>
              <a:buFont typeface="Wingdings" charset="0"/>
              <a:buChar char="u"/>
            </a:pPr>
            <a:r>
              <a:rPr lang="zh-CN" sz="240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sym typeface="+mn-ea"/>
              </a:rPr>
              <a:t>引用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sym typeface="+mn-ea"/>
              </a:rPr>
              <a:t>:</a:t>
            </a:r>
            <a:b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sym typeface="+mn-ea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sym typeface="+mn-ea"/>
              </a:rPr>
              <a:t> </a:t>
            </a:r>
            <a:r>
              <a:rPr lang="zh-CN" altLang="zh-CN" sz="240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sym typeface="+mn-ea"/>
              </a:rPr>
              <a:t>例：  </a:t>
            </a:r>
            <a:br>
              <a:rPr lang="zh-CN" altLang="zh-CN" sz="240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sym typeface="+mn-ea"/>
              </a:rPr>
            </a:br>
            <a:r>
              <a:rPr lang="zh-CN" altLang="zh-CN" sz="240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sym typeface="+mn-ea"/>
              </a:rPr>
              <a:t>        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sym typeface="+mn-ea"/>
              </a:rPr>
              <a:t>int  a =100</a:t>
            </a:r>
            <a:r>
              <a:rPr lang="zh-CN" altLang="en-US" sz="240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sym typeface="+mn-ea"/>
              </a:rPr>
              <a:t>；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sym typeface="+mn-ea"/>
              </a:rPr>
              <a:t>int &amp; b = a;</a:t>
            </a:r>
            <a:endParaRPr lang="en-US" altLang="zh-CN" sz="2400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变量的声明</a:t>
            </a:r>
            <a:endParaRPr lang="zh-CN" altLang="zh-CN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187128" y="1665372"/>
            <a:ext cx="8229600" cy="91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 smtClean="0"/>
              <a:t>声明：告诉编译器一个字符串所代表的含义，即表明它代表的类型或函数原型（</a:t>
            </a:r>
            <a:r>
              <a:rPr lang="en-US" altLang="zh-CN" sz="2800" dirty="0" smtClean="0"/>
              <a:t>signature)</a:t>
            </a:r>
            <a:endParaRPr lang="en-US" altLang="zh-CN" sz="2800" dirty="0"/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462405" y="2780030"/>
            <a:ext cx="4173220" cy="3200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合法</a:t>
            </a:r>
            <a:r>
              <a:rPr lang="zh-CN" altLang="en-US" sz="2400" dirty="0" smtClean="0"/>
              <a:t>声明例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extern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number;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void   </a:t>
            </a:r>
            <a:r>
              <a:rPr lang="en-US" altLang="zh-CN" sz="2400" dirty="0" err="1"/>
              <a:t>MyFunction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 err="1"/>
              <a:t>MyClass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DoSomething</a:t>
            </a:r>
            <a:r>
              <a:rPr lang="en-US" altLang="zh-CN" sz="2400" dirty="0"/>
              <a:t>( );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 err="1"/>
              <a:t>int</a:t>
            </a:r>
            <a:r>
              <a:rPr lang="en-US" altLang="zh-CN" sz="2400" dirty="0"/>
              <a:t>  Do(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MyClassName</a:t>
            </a:r>
            <a:r>
              <a:rPr lang="en-US" altLang="zh-CN" sz="2400" dirty="0"/>
              <a:t>;</a:t>
            </a:r>
            <a:endParaRPr lang="en-US" altLang="zh-CN" sz="2400" dirty="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6449695" y="2789555"/>
            <a:ext cx="4185920" cy="26517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非法</a:t>
            </a:r>
            <a:r>
              <a:rPr lang="zh-CN" altLang="en-US" sz="2400" dirty="0" smtClean="0"/>
              <a:t>声明例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 number;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float  value = 1.0;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void   </a:t>
            </a:r>
            <a:r>
              <a:rPr lang="en-US" altLang="zh-CN" sz="2400" dirty="0" err="1">
                <a:solidFill>
                  <a:srgbClr val="FF0000"/>
                </a:solidFill>
              </a:rPr>
              <a:t>MyFunction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n) { }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class </a:t>
            </a:r>
            <a:r>
              <a:rPr lang="en-US" altLang="zh-CN" sz="2400" dirty="0" err="1">
                <a:solidFill>
                  <a:srgbClr val="FF0000"/>
                </a:solidFill>
              </a:rPr>
              <a:t>MyClassName</a:t>
            </a:r>
            <a:r>
              <a:rPr lang="en-US" altLang="zh-CN" sz="2400" dirty="0">
                <a:solidFill>
                  <a:srgbClr val="FF0000"/>
                </a:solidFill>
              </a:rPr>
              <a:t> { };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变量的定义</a:t>
            </a:r>
            <a:endParaRPr lang="zh-CN" altLang="zh-CN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908685" y="1360805"/>
            <a:ext cx="5507990" cy="2399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ym typeface="+mn-ea"/>
              </a:rPr>
              <a:t>变量的定义</a:t>
            </a:r>
            <a:endParaRPr lang="zh-CN" altLang="en-US" sz="2400" dirty="0">
              <a:sym typeface="+mn-ea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>
                <a:sym typeface="+mn-ea"/>
              </a:rPr>
              <a:t>具有声明的含义</a:t>
            </a:r>
            <a:endParaRPr lang="zh-CN" altLang="en-US" sz="2400" dirty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>
                <a:sym typeface="+mn-ea"/>
              </a:rPr>
              <a:t>同时确定了存储空间</a:t>
            </a:r>
            <a:r>
              <a:rPr lang="zh-CN" altLang="en-US" sz="2400" dirty="0" smtClean="0">
                <a:sym typeface="+mn-ea"/>
              </a:rPr>
              <a:t>和（相对）位置</a:t>
            </a:r>
            <a:endParaRPr lang="zh-CN" altLang="en-US" sz="2400" dirty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>
                <a:sym typeface="+mn-ea"/>
              </a:rPr>
              <a:t>允许在声明的同时给出</a:t>
            </a:r>
            <a:r>
              <a:rPr lang="zh-CN" altLang="en-US" sz="2400" dirty="0" smtClean="0">
                <a:sym typeface="+mn-ea"/>
              </a:rPr>
              <a:t>定义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ym typeface="+mn-ea"/>
              </a:rPr>
              <a:t>如变量定义、函数定义</a:t>
            </a:r>
            <a:endParaRPr lang="zh-CN" altLang="en-US" sz="2400" dirty="0" smtClean="0">
              <a:sym typeface="+mn-ea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</a:rPr>
              <a:t>定义类型与定义变量的含义不同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26288" y="4341991"/>
            <a:ext cx="7200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dirty="0"/>
              <a:t>变量定义示例：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 err="1"/>
              <a:t>int</a:t>
            </a:r>
            <a:r>
              <a:rPr lang="en-US" altLang="zh-CN" dirty="0"/>
              <a:t>  number;                         //</a:t>
            </a:r>
            <a:r>
              <a:rPr lang="zh-CN" altLang="en-US" dirty="0"/>
              <a:t>变量声明</a:t>
            </a:r>
            <a:r>
              <a:rPr lang="en-US" altLang="zh-CN" dirty="0"/>
              <a:t>+</a:t>
            </a:r>
            <a:r>
              <a:rPr lang="zh-CN" altLang="en-US" dirty="0"/>
              <a:t>定义，但没有初始化，不建议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float  value = 1.0;               //</a:t>
            </a:r>
            <a:r>
              <a:rPr lang="zh-CN" altLang="en-US" dirty="0"/>
              <a:t>变量声明</a:t>
            </a:r>
            <a:r>
              <a:rPr lang="en-US" altLang="zh-CN" dirty="0"/>
              <a:t>+</a:t>
            </a:r>
            <a:r>
              <a:rPr lang="zh-CN" altLang="en-US" dirty="0"/>
              <a:t>定义，同时初始化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en-US" altLang="zh-CN" dirty="0"/>
              <a:t>void   </a:t>
            </a:r>
            <a:r>
              <a:rPr lang="en-US" altLang="zh-CN" dirty="0" err="1"/>
              <a:t>MyFunction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 { }  //</a:t>
            </a:r>
            <a:r>
              <a:rPr lang="zh-CN" altLang="en-US" dirty="0"/>
              <a:t>函数定义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定义变量的原则</a:t>
            </a:r>
            <a:r>
              <a:rPr lang="en-US" altLang="zh-CN"/>
              <a:t>——</a:t>
            </a:r>
            <a:r>
              <a:rPr lang="zh-CN" altLang="en-US"/>
              <a:t>单一定义规则</a:t>
            </a:r>
            <a:endParaRPr lang="zh-CN" altLang="en-US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998220" y="1367155"/>
            <a:ext cx="8798560" cy="1142365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单一定义规则</a:t>
            </a:r>
            <a:r>
              <a:rPr lang="en-US" altLang="zh-CN" b="1" dirty="0">
                <a:solidFill>
                  <a:srgbClr val="0070C0"/>
                </a:solidFill>
              </a:rPr>
              <a:t>: 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/>
            <a:r>
              <a:rPr lang="zh-CN" altLang="en-US" dirty="0"/>
              <a:t>在整个工程中，一个变量（如变量、函数等）只能被定义一次；但声明可以多次</a:t>
            </a:r>
            <a:r>
              <a:rPr lang="zh-CN" altLang="en-US" dirty="0" smtClean="0"/>
              <a:t>。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963123" y="2835657"/>
            <a:ext cx="1922223" cy="3419872"/>
          </a:xfrm>
          <a:ln w="1270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dirty="0" smtClean="0">
                <a:ea typeface="宋体" pitchFamily="2" charset="-122"/>
              </a:rPr>
              <a:t>//a.cpp</a:t>
            </a:r>
            <a:endParaRPr lang="en-US" altLang="zh-CN" dirty="0" smtClean="0">
              <a:ea typeface="宋体" pitchFamily="2" charset="-122"/>
            </a:endParaRPr>
          </a:p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dirty="0" err="1">
                <a:ea typeface="宋体" pitchFamily="2" charset="-122"/>
              </a:rPr>
              <a:t>i</a:t>
            </a:r>
            <a:r>
              <a:rPr lang="en-US" altLang="zh-CN" dirty="0" err="1" smtClean="0">
                <a:ea typeface="宋体" pitchFamily="2" charset="-122"/>
              </a:rPr>
              <a:t>nt</a:t>
            </a:r>
            <a:r>
              <a:rPr lang="en-US" altLang="zh-CN" dirty="0" smtClean="0">
                <a:ea typeface="宋体" pitchFamily="2" charset="-122"/>
              </a:rPr>
              <a:t> count =1;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main() 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{</a:t>
            </a:r>
            <a:br>
              <a:rPr lang="en-US" altLang="zh-CN" dirty="0" smtClean="0">
                <a:ea typeface="宋体" pitchFamily="2" charset="-122"/>
              </a:rPr>
            </a:b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}</a:t>
            </a:r>
            <a:br>
              <a:rPr lang="en-US" altLang="zh-CN" dirty="0" smtClean="0">
                <a:ea typeface="宋体" pitchFamily="2" charset="-122"/>
              </a:rPr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" name="Content Placeholder 8"/>
          <p:cNvSpPr txBox="1"/>
          <p:nvPr/>
        </p:nvSpPr>
        <p:spPr>
          <a:xfrm>
            <a:off x="3317394" y="2835657"/>
            <a:ext cx="2448272" cy="3419872"/>
          </a:xfrm>
          <a:prstGeom prst="rect">
            <a:avLst/>
          </a:prstGeom>
          <a:ln w="1270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fontScale="5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EB80A"/>
              </a:buClr>
              <a:buFont typeface="Wingdings"/>
              <a:buNone/>
            </a:pPr>
            <a:r>
              <a:rPr lang="en-US" altLang="zh-CN" sz="3300" dirty="0" smtClean="0">
                <a:ea typeface="宋体" pitchFamily="2" charset="-122"/>
              </a:rPr>
              <a:t>//</a:t>
            </a:r>
            <a:r>
              <a:rPr lang="en-US" altLang="zh-CN" sz="3300" dirty="0" err="1" smtClean="0">
                <a:ea typeface="宋体" pitchFamily="2" charset="-122"/>
              </a:rPr>
              <a:t>a.h</a:t>
            </a:r>
            <a:br>
              <a:rPr lang="en-US" altLang="zh-CN" sz="3300" dirty="0" smtClean="0">
                <a:ea typeface="宋体" pitchFamily="2" charset="-122"/>
              </a:rPr>
            </a:br>
            <a:r>
              <a:rPr lang="en-US" altLang="zh-CN" sz="3300" dirty="0" err="1" smtClean="0">
                <a:ea typeface="宋体" pitchFamily="2" charset="-122"/>
              </a:rPr>
              <a:t>int</a:t>
            </a:r>
            <a:r>
              <a:rPr lang="en-US" altLang="zh-CN" sz="3300" dirty="0" smtClean="0">
                <a:ea typeface="宋体" pitchFamily="2" charset="-122"/>
              </a:rPr>
              <a:t> count=1;</a:t>
            </a:r>
            <a:br>
              <a:rPr lang="en-US" altLang="zh-CN" sz="3300" dirty="0" smtClean="0">
                <a:ea typeface="宋体" pitchFamily="2" charset="-122"/>
              </a:rPr>
            </a:br>
            <a:r>
              <a:rPr lang="en-US" altLang="zh-CN" sz="3300" dirty="0" smtClean="0">
                <a:ea typeface="宋体" pitchFamily="2" charset="-122"/>
              </a:rPr>
              <a:t>//a.cpp</a:t>
            </a:r>
            <a:endParaRPr lang="en-US" altLang="zh-CN" sz="3300" dirty="0" smtClean="0">
              <a:ea typeface="宋体" pitchFamily="2" charset="-122"/>
            </a:endParaRPr>
          </a:p>
          <a:p>
            <a:pPr marL="0" indent="0">
              <a:buClr>
                <a:srgbClr val="FEB80A"/>
              </a:buClr>
              <a:buFont typeface="Wingdings"/>
              <a:buNone/>
            </a:pPr>
            <a:r>
              <a:rPr lang="en-US" altLang="zh-CN" sz="3300" dirty="0" smtClean="0">
                <a:ea typeface="宋体" pitchFamily="2" charset="-122"/>
              </a:rPr>
              <a:t>#include “</a:t>
            </a:r>
            <a:r>
              <a:rPr lang="en-US" altLang="zh-CN" sz="3300" dirty="0" err="1" smtClean="0">
                <a:ea typeface="宋体" pitchFamily="2" charset="-122"/>
              </a:rPr>
              <a:t>a.h</a:t>
            </a:r>
            <a:r>
              <a:rPr lang="en-US" altLang="zh-CN" sz="3300" dirty="0" smtClean="0">
                <a:ea typeface="宋体" pitchFamily="2" charset="-122"/>
              </a:rPr>
              <a:t>”</a:t>
            </a:r>
            <a:endParaRPr lang="en-US" altLang="zh-CN" sz="3300" dirty="0" smtClean="0">
              <a:ea typeface="宋体" pitchFamily="2" charset="-122"/>
            </a:endParaRPr>
          </a:p>
          <a:p>
            <a:pPr marL="0" indent="0">
              <a:buClr>
                <a:srgbClr val="FEB80A"/>
              </a:buClr>
              <a:buNone/>
            </a:pPr>
            <a:r>
              <a:rPr lang="en-US" altLang="zh-CN" sz="3300" dirty="0" err="1">
                <a:ea typeface="宋体" pitchFamily="2" charset="-122"/>
              </a:rPr>
              <a:t>int</a:t>
            </a:r>
            <a:r>
              <a:rPr lang="en-US" altLang="zh-CN" sz="3300" dirty="0">
                <a:ea typeface="宋体" pitchFamily="2" charset="-122"/>
              </a:rPr>
              <a:t> main() </a:t>
            </a:r>
            <a:br>
              <a:rPr lang="en-US" altLang="zh-CN" sz="3300" dirty="0">
                <a:ea typeface="宋体" pitchFamily="2" charset="-122"/>
              </a:rPr>
            </a:br>
            <a:r>
              <a:rPr lang="en-US" altLang="zh-CN" sz="3300" dirty="0" smtClean="0">
                <a:ea typeface="宋体" pitchFamily="2" charset="-122"/>
              </a:rPr>
              <a:t>{</a:t>
            </a:r>
            <a:br>
              <a:rPr lang="en-US" altLang="zh-CN" sz="3300" dirty="0">
                <a:ea typeface="宋体" pitchFamily="2" charset="-122"/>
              </a:rPr>
            </a:br>
            <a:r>
              <a:rPr lang="en-US" altLang="zh-CN" sz="3300" dirty="0" smtClean="0">
                <a:ea typeface="宋体" pitchFamily="2" charset="-122"/>
              </a:rPr>
              <a:t>}</a:t>
            </a:r>
            <a:endParaRPr lang="en-US" altLang="zh-CN" sz="3300" dirty="0" smtClean="0">
              <a:ea typeface="宋体" pitchFamily="2" charset="-122"/>
            </a:endParaRPr>
          </a:p>
          <a:p>
            <a:pPr marL="0" indent="0">
              <a:buClr>
                <a:srgbClr val="FEB80A"/>
              </a:buClr>
              <a:buNone/>
            </a:pPr>
            <a:r>
              <a:rPr lang="en-US" altLang="zh-CN" sz="3300" dirty="0" smtClean="0">
                <a:ea typeface="宋体" pitchFamily="2" charset="-122"/>
              </a:rPr>
              <a:t>//b.cpp</a:t>
            </a:r>
            <a:endParaRPr lang="en-US" altLang="zh-CN" sz="3300" dirty="0" smtClean="0">
              <a:ea typeface="宋体" pitchFamily="2" charset="-122"/>
            </a:endParaRPr>
          </a:p>
          <a:p>
            <a:pPr marL="0" indent="0">
              <a:buClr>
                <a:srgbClr val="FEB80A"/>
              </a:buClr>
              <a:buNone/>
            </a:pPr>
            <a:r>
              <a:rPr lang="en-US" altLang="zh-CN" sz="3300" dirty="0">
                <a:ea typeface="宋体" pitchFamily="2" charset="-122"/>
              </a:rPr>
              <a:t>#include “</a:t>
            </a:r>
            <a:r>
              <a:rPr lang="en-US" altLang="zh-CN" sz="3300" dirty="0" err="1" smtClean="0">
                <a:ea typeface="宋体" pitchFamily="2" charset="-122"/>
              </a:rPr>
              <a:t>a.h</a:t>
            </a:r>
            <a:r>
              <a:rPr lang="en-US" altLang="zh-CN" sz="3300" dirty="0" smtClean="0">
                <a:ea typeface="宋体" pitchFamily="2" charset="-122"/>
              </a:rPr>
              <a:t>”</a:t>
            </a:r>
            <a:br>
              <a:rPr lang="en-US" altLang="zh-CN" sz="3300" dirty="0" smtClean="0">
                <a:ea typeface="宋体" pitchFamily="2" charset="-122"/>
              </a:rPr>
            </a:br>
            <a:r>
              <a:rPr lang="en-US" altLang="zh-CN" sz="3300" dirty="0" smtClean="0">
                <a:ea typeface="宋体" pitchFamily="2" charset="-122"/>
              </a:rPr>
              <a:t>void f( )</a:t>
            </a:r>
            <a:br>
              <a:rPr lang="en-US" altLang="zh-CN" sz="3300" dirty="0" smtClean="0">
                <a:ea typeface="宋体" pitchFamily="2" charset="-122"/>
              </a:rPr>
            </a:br>
            <a:r>
              <a:rPr lang="en-US" altLang="zh-CN" sz="3300" dirty="0" smtClean="0">
                <a:ea typeface="宋体" pitchFamily="2" charset="-122"/>
              </a:rPr>
              <a:t>{</a:t>
            </a:r>
            <a:endParaRPr lang="en-US" altLang="zh-CN" sz="3300" dirty="0" smtClean="0">
              <a:ea typeface="宋体" pitchFamily="2" charset="-122"/>
            </a:endParaRPr>
          </a:p>
          <a:p>
            <a:pPr marL="0" indent="0">
              <a:buClr>
                <a:srgbClr val="FEB80A"/>
              </a:buClr>
              <a:buNone/>
            </a:pPr>
            <a:r>
              <a:rPr lang="en-US" altLang="zh-CN" sz="3300" dirty="0" smtClean="0">
                <a:ea typeface="宋体" pitchFamily="2" charset="-122"/>
              </a:rPr>
              <a:t>}</a:t>
            </a:r>
            <a:br>
              <a:rPr lang="en-US" altLang="zh-CN" dirty="0" smtClean="0">
                <a:ea typeface="宋体" pitchFamily="2" charset="-122"/>
              </a:rPr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" name="Content Placeholder 8"/>
          <p:cNvSpPr txBox="1"/>
          <p:nvPr/>
        </p:nvSpPr>
        <p:spPr>
          <a:xfrm>
            <a:off x="6125706" y="2821241"/>
            <a:ext cx="3641596" cy="3419872"/>
          </a:xfrm>
          <a:prstGeom prst="rect">
            <a:avLst/>
          </a:prstGeom>
          <a:ln w="1270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EB80A"/>
              </a:buClr>
              <a:buFont typeface="Wingdings"/>
              <a:buNone/>
            </a:pPr>
            <a:r>
              <a:rPr lang="en-US" altLang="zh-CN" dirty="0" smtClean="0">
                <a:ea typeface="宋体" pitchFamily="2" charset="-122"/>
              </a:rPr>
              <a:t>//</a:t>
            </a:r>
            <a:r>
              <a:rPr lang="zh-CN" altLang="en-US" dirty="0" smtClean="0">
                <a:ea typeface="宋体" pitchFamily="2" charset="-122"/>
              </a:rPr>
              <a:t>将</a:t>
            </a:r>
            <a:r>
              <a:rPr lang="en-US" altLang="zh-CN" dirty="0" err="1" smtClean="0">
                <a:ea typeface="宋体" pitchFamily="2" charset="-122"/>
              </a:rPr>
              <a:t>a.h</a:t>
            </a:r>
            <a:r>
              <a:rPr lang="zh-CN" altLang="en-US" dirty="0" smtClean="0">
                <a:ea typeface="宋体" pitchFamily="2" charset="-122"/>
              </a:rPr>
              <a:t>改成如下呢？</a:t>
            </a:r>
            <a:br>
              <a:rPr lang="en-US" altLang="zh-CN" dirty="0" smtClean="0">
                <a:ea typeface="宋体" pitchFamily="2" charset="-122"/>
              </a:rPr>
            </a:b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#</a:t>
            </a:r>
            <a:r>
              <a:rPr lang="en-US" altLang="zh-CN" dirty="0" err="1" smtClean="0">
                <a:ea typeface="宋体" pitchFamily="2" charset="-122"/>
              </a:rPr>
              <a:t>ifndef</a:t>
            </a:r>
            <a:r>
              <a:rPr lang="en-US" altLang="zh-CN" dirty="0" smtClean="0">
                <a:ea typeface="宋体" pitchFamily="2" charset="-122"/>
              </a:rPr>
              <a:t> AH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#define AH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count=1;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#</a:t>
            </a:r>
            <a:r>
              <a:rPr lang="en-US" altLang="zh-CN" dirty="0" err="1" smtClean="0">
                <a:ea typeface="宋体" pitchFamily="2" charset="-122"/>
              </a:rPr>
              <a:t>endif</a:t>
            </a:r>
            <a:br>
              <a:rPr lang="en-US" altLang="zh-CN" dirty="0" smtClean="0">
                <a:ea typeface="宋体" pitchFamily="2" charset="-122"/>
              </a:rPr>
            </a:b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定义变量的原则</a:t>
            </a:r>
            <a:r>
              <a:rPr lang="en-US" altLang="zh-CN"/>
              <a:t>——</a:t>
            </a:r>
            <a:r>
              <a:rPr lang="zh-CN" altLang="en-US"/>
              <a:t>先声明后使用</a:t>
            </a:r>
            <a:endParaRPr lang="zh-CN" alt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1266891" y="1809388"/>
            <a:ext cx="2376264" cy="3419872"/>
          </a:xfrm>
          <a:prstGeom prst="rect">
            <a:avLst/>
          </a:prstGeom>
          <a:ln w="1270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p>
            <a:pPr marL="0" indent="0">
              <a:buClr>
                <a:srgbClr val="FEB80A"/>
              </a:buClr>
              <a:buNone/>
            </a:pPr>
            <a:r>
              <a:rPr lang="en-US" altLang="zh-CN" dirty="0">
                <a:ea typeface="宋体" pitchFamily="2" charset="-122"/>
              </a:rPr>
              <a:t>//a.cpp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Clr>
                <a:srgbClr val="FEB80A"/>
              </a:buClr>
              <a:buNone/>
            </a:pP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count =1;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main()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{</a:t>
            </a:r>
            <a:br>
              <a:rPr lang="en-US" altLang="zh-CN" dirty="0">
                <a:ea typeface="宋体" pitchFamily="2" charset="-122"/>
              </a:rPr>
            </a:b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}</a:t>
            </a:r>
            <a:br>
              <a:rPr lang="en-US" altLang="zh-CN" dirty="0" smtClean="0">
                <a:ea typeface="宋体" pitchFamily="2" charset="-122"/>
              </a:rPr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0" name="Content Placeholder 8"/>
          <p:cNvSpPr>
            <a:spLocks noGrp="1"/>
          </p:cNvSpPr>
          <p:nvPr/>
        </p:nvSpPr>
        <p:spPr>
          <a:xfrm>
            <a:off x="3787140" y="1811020"/>
            <a:ext cx="2971800" cy="3420110"/>
          </a:xfrm>
          <a:prstGeom prst="rect">
            <a:avLst/>
          </a:prstGeom>
          <a:ln w="1270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EB80A"/>
              </a:buClr>
              <a:buNone/>
            </a:pPr>
            <a:r>
              <a:rPr lang="en-US" altLang="zh-CN" dirty="0" smtClean="0">
                <a:ea typeface="宋体" pitchFamily="2" charset="-122"/>
              </a:rPr>
              <a:t>//b.cpp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Clr>
                <a:srgbClr val="FEB80A"/>
              </a:buClr>
              <a:buNone/>
            </a:pPr>
            <a:r>
              <a:rPr lang="en-US" altLang="zh-CN" dirty="0" smtClean="0">
                <a:ea typeface="宋体" pitchFamily="2" charset="-122"/>
              </a:rPr>
              <a:t>extern </a:t>
            </a: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count;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sz="3200" dirty="0">
                <a:ea typeface="宋体" pitchFamily="2" charset="-122"/>
              </a:rPr>
              <a:t>void f( )</a:t>
            </a:r>
            <a:br>
              <a:rPr lang="en-US" altLang="zh-CN" sz="3200" dirty="0">
                <a:ea typeface="宋体" pitchFamily="2" charset="-122"/>
              </a:rPr>
            </a:br>
            <a:r>
              <a:rPr lang="en-US" altLang="zh-CN" sz="3200" dirty="0">
                <a:ea typeface="宋体" pitchFamily="2" charset="-122"/>
              </a:rPr>
              <a:t>{</a:t>
            </a:r>
            <a:br>
              <a:rPr lang="en-US" altLang="zh-CN" sz="3200" dirty="0">
                <a:ea typeface="宋体" pitchFamily="2" charset="-122"/>
              </a:rPr>
            </a:br>
            <a:r>
              <a:rPr lang="en-US" altLang="zh-CN" sz="3200" dirty="0">
                <a:ea typeface="宋体" pitchFamily="2" charset="-122"/>
              </a:rPr>
              <a:t>   count = 10</a:t>
            </a:r>
            <a:r>
              <a:rPr lang="zh-CN" altLang="en-US" sz="3200" dirty="0">
                <a:ea typeface="宋体" pitchFamily="2" charset="-122"/>
              </a:rPr>
              <a:t>；</a:t>
            </a:r>
            <a:endParaRPr lang="zh-CN" altLang="en-US" sz="3200" dirty="0">
              <a:ea typeface="宋体" pitchFamily="2" charset="-122"/>
            </a:endParaRPr>
          </a:p>
          <a:p>
            <a:pPr marL="0" indent="0">
              <a:buClr>
                <a:srgbClr val="FEB80A"/>
              </a:buClr>
              <a:buNone/>
            </a:pPr>
            <a:r>
              <a:rPr lang="en-US" altLang="zh-CN" sz="3200" dirty="0">
                <a:ea typeface="宋体" pitchFamily="2" charset="-122"/>
              </a:rPr>
              <a:t>}</a:t>
            </a:r>
            <a:br>
              <a:rPr lang="en-US" altLang="zh-CN" dirty="0" smtClean="0">
                <a:ea typeface="宋体" pitchFamily="2" charset="-122"/>
              </a:rPr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1" name="Content Placeholder 8"/>
          <p:cNvSpPr>
            <a:spLocks noGrp="1"/>
          </p:cNvSpPr>
          <p:nvPr/>
        </p:nvSpPr>
        <p:spPr>
          <a:xfrm>
            <a:off x="6955522" y="1809388"/>
            <a:ext cx="3535440" cy="3419872"/>
          </a:xfrm>
          <a:prstGeom prst="rect">
            <a:avLst/>
          </a:prstGeom>
          <a:ln w="1270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fontScale="8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EB80A"/>
              </a:buClr>
              <a:buNone/>
            </a:pPr>
            <a:r>
              <a:rPr lang="en-US" altLang="zh-CN" dirty="0" smtClean="0">
                <a:ea typeface="宋体" pitchFamily="2" charset="-122"/>
              </a:rPr>
              <a:t>//</a:t>
            </a:r>
            <a:r>
              <a:rPr lang="en-US" altLang="zh-CN" dirty="0" err="1" smtClean="0">
                <a:ea typeface="宋体" pitchFamily="2" charset="-122"/>
              </a:rPr>
              <a:t>dog.h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Clr>
                <a:srgbClr val="FEB80A"/>
              </a:buClr>
              <a:buNone/>
            </a:pPr>
            <a:r>
              <a:rPr lang="en-US" altLang="zh-CN" dirty="0" smtClean="0">
                <a:ea typeface="宋体" pitchFamily="2" charset="-122"/>
              </a:rPr>
              <a:t>class Bone;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sz="3200" dirty="0" smtClean="0">
                <a:ea typeface="宋体" pitchFamily="2" charset="-122"/>
              </a:rPr>
              <a:t>class Dog</a:t>
            </a:r>
            <a:br>
              <a:rPr lang="en-US" altLang="zh-CN" sz="3200" dirty="0">
                <a:ea typeface="宋体" pitchFamily="2" charset="-122"/>
              </a:rPr>
            </a:br>
            <a:r>
              <a:rPr lang="en-US" altLang="zh-CN" sz="3200" dirty="0" smtClean="0">
                <a:ea typeface="宋体" pitchFamily="2" charset="-122"/>
              </a:rPr>
              <a:t>{</a:t>
            </a:r>
            <a:br>
              <a:rPr lang="en-US" altLang="zh-CN" sz="3200" dirty="0" smtClean="0">
                <a:ea typeface="宋体" pitchFamily="2" charset="-122"/>
              </a:rPr>
            </a:br>
            <a:r>
              <a:rPr lang="en-US" altLang="zh-CN" sz="3200" dirty="0" smtClean="0">
                <a:ea typeface="宋体" pitchFamily="2" charset="-122"/>
              </a:rPr>
              <a:t>public:</a:t>
            </a:r>
            <a:br>
              <a:rPr lang="en-US" altLang="zh-CN" sz="3200" dirty="0" smtClean="0">
                <a:ea typeface="宋体" pitchFamily="2" charset="-122"/>
              </a:rPr>
            </a:br>
            <a:r>
              <a:rPr lang="en-US" altLang="zh-CN" sz="3200" dirty="0" smtClean="0">
                <a:ea typeface="宋体" pitchFamily="2" charset="-122"/>
              </a:rPr>
              <a:t>   void Eat(Bone * p);</a:t>
            </a:r>
            <a:endParaRPr lang="en-US" altLang="zh-CN" sz="3200" dirty="0">
              <a:ea typeface="宋体" pitchFamily="2" charset="-122"/>
            </a:endParaRPr>
          </a:p>
          <a:p>
            <a:pPr marL="0" indent="0">
              <a:buClr>
                <a:srgbClr val="FEB80A"/>
              </a:buClr>
              <a:buNone/>
            </a:pPr>
            <a:r>
              <a:rPr lang="en-US" altLang="zh-CN" sz="3200" dirty="0" smtClean="0">
                <a:ea typeface="宋体" pitchFamily="2" charset="-122"/>
              </a:rPr>
              <a:t>};</a:t>
            </a:r>
            <a:br>
              <a:rPr lang="en-US" altLang="zh-CN" dirty="0" smtClean="0">
                <a:ea typeface="宋体" pitchFamily="2" charset="-122"/>
              </a:rPr>
            </a:b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定义变量的原则</a:t>
            </a:r>
            <a:r>
              <a:rPr lang="en-US" altLang="zh-CN"/>
              <a:t>——</a:t>
            </a:r>
            <a:r>
              <a:rPr lang="zh-CN" altLang="en-US"/>
              <a:t>就近原则</a:t>
            </a:r>
            <a:r>
              <a:rPr lang="en-US" altLang="zh-CN"/>
              <a:t>(</a:t>
            </a:r>
            <a:r>
              <a:rPr lang="zh-CN" altLang="zh-CN"/>
              <a:t>现使用，现定义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8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755650" y="1406525"/>
            <a:ext cx="4798695" cy="4712970"/>
          </a:xfrm>
          <a:prstGeom prst="rect">
            <a:avLst/>
          </a:prstGeom>
          <a:ln w="1270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p>
            <a:pPr marL="0" indent="0">
              <a:buClr>
                <a:srgbClr val="FEB80A"/>
              </a:buClr>
              <a:buNone/>
            </a:pPr>
            <a:r>
              <a:rPr lang="en-US" altLang="zh-CN" dirty="0">
                <a:ea typeface="宋体" pitchFamily="2" charset="-122"/>
              </a:rPr>
              <a:t>//</a:t>
            </a:r>
            <a:r>
              <a:rPr dirty="0">
                <a:ea typeface="宋体" pitchFamily="2" charset="-122"/>
              </a:rPr>
              <a:t>在</a:t>
            </a:r>
            <a:r>
              <a:rPr lang="en-US" altLang="zh-CN" dirty="0">
                <a:ea typeface="宋体" pitchFamily="2" charset="-122"/>
              </a:rPr>
              <a:t>C</a:t>
            </a:r>
            <a:r>
              <a:rPr dirty="0">
                <a:ea typeface="宋体" pitchFamily="2" charset="-122"/>
              </a:rPr>
              <a:t>语言中</a:t>
            </a:r>
            <a:endParaRPr dirty="0">
              <a:ea typeface="宋体" pitchFamily="2" charset="-122"/>
            </a:endParaRPr>
          </a:p>
          <a:p>
            <a:pPr marL="0" indent="0" algn="l">
              <a:buClr>
                <a:srgbClr val="FEB80A"/>
              </a:buClr>
              <a:buNone/>
            </a:pP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main( )</a:t>
            </a:r>
            <a:endParaRPr lang="en-US" altLang="zh-CN" dirty="0">
              <a:ea typeface="宋体" pitchFamily="2" charset="-122"/>
            </a:endParaRPr>
          </a:p>
          <a:p>
            <a:pPr marL="0" indent="0" algn="l">
              <a:buClr>
                <a:srgbClr val="FEB80A"/>
              </a:buClr>
              <a:buNone/>
            </a:pPr>
            <a:r>
              <a:rPr lang="en-US" altLang="zh-CN" dirty="0">
                <a:ea typeface="宋体" pitchFamily="2" charset="-122"/>
              </a:rPr>
              <a:t>{</a:t>
            </a:r>
            <a:endParaRPr lang="en-US" altLang="zh-CN" dirty="0">
              <a:ea typeface="宋体" pitchFamily="2" charset="-122"/>
            </a:endParaRPr>
          </a:p>
          <a:p>
            <a:pPr marL="0" indent="0" algn="l">
              <a:buClr>
                <a:srgbClr val="FEB80A"/>
              </a:buClr>
              <a:buNone/>
            </a:pPr>
            <a:r>
              <a:rPr lang="en-US" altLang="zh-CN" dirty="0">
                <a:ea typeface="宋体" pitchFamily="2" charset="-122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int i</a:t>
            </a:r>
            <a:r>
              <a:rPr dirty="0">
                <a:solidFill>
                  <a:srgbClr val="FF0000"/>
                </a:solidFill>
                <a:ea typeface="宋体" pitchFamily="2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j</a:t>
            </a:r>
            <a:r>
              <a:rPr dirty="0">
                <a:solidFill>
                  <a:srgbClr val="FF0000"/>
                </a:solidFill>
                <a:ea typeface="宋体" pitchFamily="2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k ;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marL="0" indent="0" algn="l">
              <a:buClr>
                <a:srgbClr val="FEB80A"/>
              </a:buClr>
              <a:buNone/>
            </a:pPr>
            <a:r>
              <a:rPr lang="en-US" altLang="zh-CN" dirty="0">
                <a:ea typeface="宋体" pitchFamily="2" charset="-122"/>
              </a:rPr>
              <a:t>      for(i=0;i&lt;10;++i) {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             for( j= 1;j&lt;20;++j) {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                 k = f(i,j)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                 </a:t>
            </a:r>
            <a:r>
              <a:rPr lang="en-US" altLang="zh-CN">
                <a:ea typeface="宋体" pitchFamily="2" charset="-122"/>
                <a:sym typeface="+mn-ea"/>
              </a:rPr>
              <a:t>// use k</a:t>
            </a:r>
            <a:br>
              <a:rPr lang="en-US" altLang="zh-CN">
                <a:ea typeface="宋体" pitchFamily="2" charset="-122"/>
                <a:sym typeface="+mn-ea"/>
              </a:rPr>
            </a:br>
            <a:r>
              <a:rPr lang="en-US" altLang="zh-CN">
                <a:ea typeface="宋体" pitchFamily="2" charset="-122"/>
                <a:sym typeface="+mn-ea"/>
              </a:rPr>
              <a:t>             }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      }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}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0" name="Content Placeholder 8"/>
          <p:cNvSpPr>
            <a:spLocks noGrp="1"/>
          </p:cNvSpPr>
          <p:nvPr/>
        </p:nvSpPr>
        <p:spPr>
          <a:xfrm>
            <a:off x="5719445" y="1397635"/>
            <a:ext cx="4794250" cy="4770755"/>
          </a:xfrm>
          <a:prstGeom prst="rect">
            <a:avLst/>
          </a:prstGeom>
          <a:ln w="1270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EB80A"/>
              </a:buClr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  <a:sym typeface="+mn-ea"/>
              </a:rPr>
              <a:t>//在C++语言中</a:t>
            </a: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0" indent="0" algn="l">
              <a:buClr>
                <a:srgbClr val="FEB80A"/>
              </a:buClr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  <a:sym typeface="+mn-ea"/>
              </a:rPr>
              <a:t>int main( )</a:t>
            </a: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0" indent="0" algn="l">
              <a:buClr>
                <a:srgbClr val="FEB80A"/>
              </a:buClr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  <a:sym typeface="+mn-ea"/>
              </a:rPr>
              <a:t>{</a:t>
            </a:r>
            <a:br>
              <a:rPr lang="en-US" altLang="zh-CN" sz="2400" dirty="0" smtClean="0">
                <a:latin typeface="Arial" pitchFamily="34" charset="0"/>
                <a:ea typeface="宋体" pitchFamily="2" charset="-122"/>
                <a:sym typeface="+mn-ea"/>
              </a:rPr>
            </a:br>
            <a:br>
              <a:rPr lang="en-US" altLang="zh-CN" sz="2400" dirty="0" smtClean="0">
                <a:latin typeface="Arial" pitchFamily="34" charset="0"/>
                <a:ea typeface="宋体" pitchFamily="2" charset="-122"/>
                <a:sym typeface="+mn-ea"/>
              </a:rPr>
            </a:br>
            <a:r>
              <a:rPr lang="en-US" altLang="zh-CN" sz="2400" dirty="0" smtClean="0">
                <a:latin typeface="Arial" pitchFamily="34" charset="0"/>
                <a:ea typeface="宋体" pitchFamily="2" charset="-122"/>
                <a:sym typeface="+mn-ea"/>
              </a:rPr>
              <a:t>      for(int i=0;i&lt;10;++i) {</a:t>
            </a:r>
            <a:br>
              <a:rPr lang="en-US" altLang="zh-CN" sz="2400" dirty="0" smtClean="0">
                <a:latin typeface="Arial" pitchFamily="34" charset="0"/>
                <a:ea typeface="宋体" pitchFamily="2" charset="-122"/>
                <a:sym typeface="+mn-ea"/>
              </a:rPr>
            </a:br>
            <a:r>
              <a:rPr lang="en-US" altLang="zh-CN" sz="2400" dirty="0" smtClean="0">
                <a:latin typeface="Arial" pitchFamily="34" charset="0"/>
                <a:ea typeface="宋体" pitchFamily="2" charset="-122"/>
                <a:sym typeface="+mn-ea"/>
              </a:rPr>
              <a:t>             for(int  j= 1;j&lt;20;++j)  {</a:t>
            </a:r>
            <a:br>
              <a:rPr lang="en-US" altLang="zh-CN" sz="2400" dirty="0" smtClean="0">
                <a:latin typeface="Arial" pitchFamily="34" charset="0"/>
                <a:ea typeface="宋体" pitchFamily="2" charset="-122"/>
                <a:sym typeface="+mn-ea"/>
              </a:rPr>
            </a:br>
            <a:r>
              <a:rPr lang="en-US" altLang="zh-CN" sz="2400" dirty="0" smtClean="0">
                <a:latin typeface="Arial" pitchFamily="34" charset="0"/>
                <a:ea typeface="宋体" pitchFamily="2" charset="-122"/>
                <a:sym typeface="+mn-ea"/>
              </a:rPr>
              <a:t>                 int k = f(i,j)</a:t>
            </a:r>
            <a:br>
              <a:rPr lang="en-US" altLang="zh-CN" sz="2400" dirty="0" smtClean="0">
                <a:latin typeface="Arial" pitchFamily="34" charset="0"/>
                <a:ea typeface="宋体" pitchFamily="2" charset="-122"/>
                <a:sym typeface="+mn-ea"/>
              </a:rPr>
            </a:br>
            <a:r>
              <a:rPr lang="en-US" altLang="zh-CN" sz="2400" dirty="0" smtClean="0">
                <a:latin typeface="Arial" pitchFamily="34" charset="0"/>
                <a:ea typeface="宋体" pitchFamily="2" charset="-122"/>
                <a:sym typeface="+mn-ea"/>
              </a:rPr>
              <a:t>                 // use k</a:t>
            </a:r>
            <a:br>
              <a:rPr lang="en-US" altLang="zh-CN" sz="2400" dirty="0" smtClean="0">
                <a:latin typeface="Arial" pitchFamily="34" charset="0"/>
                <a:ea typeface="宋体" pitchFamily="2" charset="-122"/>
                <a:sym typeface="+mn-ea"/>
              </a:rPr>
            </a:br>
            <a:r>
              <a:rPr lang="en-US" altLang="zh-CN" sz="2400" dirty="0" smtClean="0">
                <a:latin typeface="Arial" pitchFamily="34" charset="0"/>
                <a:ea typeface="宋体" pitchFamily="2" charset="-122"/>
                <a:sym typeface="+mn-ea"/>
              </a:rPr>
              <a:t>             }</a:t>
            </a:r>
            <a:br>
              <a:rPr lang="en-US" altLang="zh-CN" sz="2400" dirty="0" smtClean="0">
                <a:latin typeface="Arial" pitchFamily="34" charset="0"/>
                <a:ea typeface="宋体" pitchFamily="2" charset="-122"/>
                <a:sym typeface="+mn-ea"/>
              </a:rPr>
            </a:br>
            <a:r>
              <a:rPr lang="en-US" altLang="zh-CN" sz="2400" dirty="0" smtClean="0">
                <a:latin typeface="Arial" pitchFamily="34" charset="0"/>
                <a:ea typeface="宋体" pitchFamily="2" charset="-122"/>
                <a:sym typeface="+mn-ea"/>
              </a:rPr>
              <a:t>      }</a:t>
            </a:r>
            <a:br>
              <a:rPr lang="en-US" altLang="zh-CN" sz="2400" dirty="0" smtClean="0">
                <a:latin typeface="Arial" pitchFamily="34" charset="0"/>
                <a:ea typeface="宋体" pitchFamily="2" charset="-122"/>
                <a:sym typeface="+mn-ea"/>
              </a:rPr>
            </a:br>
            <a:r>
              <a:rPr lang="en-US" altLang="zh-CN" sz="2400" dirty="0" smtClean="0">
                <a:latin typeface="Arial" pitchFamily="34" charset="0"/>
                <a:ea typeface="宋体" pitchFamily="2" charset="-122"/>
                <a:sym typeface="+mn-ea"/>
              </a:rPr>
              <a:t>}</a:t>
            </a:r>
            <a:endParaRPr lang="zh-CN" altLang="en-US" sz="2400" dirty="0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变量的初始化</a:t>
            </a:r>
            <a:endParaRPr lang="zh-CN" altLang="zh-CN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949959" y="1482090"/>
            <a:ext cx="8798293" cy="1460376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变量的声明： </a:t>
            </a:r>
            <a:r>
              <a:rPr lang="en-US" altLang="zh-CN" dirty="0" smtClean="0"/>
              <a:t>extern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a;  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变量的定义</a:t>
            </a:r>
            <a:r>
              <a:rPr lang="en-US" altLang="zh-CN" dirty="0" smtClean="0"/>
              <a:t>: </a:t>
            </a:r>
            <a:br>
              <a:rPr lang="en-US" altLang="zh-CN" dirty="0" smtClean="0"/>
            </a:br>
            <a:r>
              <a:rPr lang="en-US" altLang="zh-CN" dirty="0" smtClean="0"/>
              <a:t>C++98:  </a:t>
            </a:r>
            <a:r>
              <a:rPr lang="zh-CN" altLang="en-US" dirty="0" smtClean="0"/>
              <a:t>格式： </a:t>
            </a:r>
            <a:r>
              <a:rPr lang="en-US" altLang="zh-CN" sz="3200" dirty="0" smtClean="0"/>
              <a:t>[&lt;</a:t>
            </a:r>
            <a:r>
              <a:rPr lang="zh-CN" altLang="en-US" sz="3200" dirty="0"/>
              <a:t>存储类</a:t>
            </a:r>
            <a:r>
              <a:rPr lang="en-US" altLang="zh-CN" sz="3200" dirty="0"/>
              <a:t>&gt;]&lt;</a:t>
            </a:r>
            <a:r>
              <a:rPr lang="zh-CN" altLang="en-US" sz="3200" dirty="0"/>
              <a:t>类型</a:t>
            </a:r>
            <a:r>
              <a:rPr lang="en-US" altLang="zh-CN" sz="3200" dirty="0"/>
              <a:t>&gt;&lt;</a:t>
            </a:r>
            <a:r>
              <a:rPr lang="zh-CN" altLang="en-US" sz="3200" dirty="0"/>
              <a:t>变量名表</a:t>
            </a:r>
            <a:r>
              <a:rPr lang="en-US" altLang="zh-CN" sz="3200" dirty="0" smtClean="0"/>
              <a:t>&gt;[=</a:t>
            </a:r>
            <a:r>
              <a:rPr lang="zh-CN" altLang="en-US" sz="3200" dirty="0" smtClean="0"/>
              <a:t>初始化表</a:t>
            </a:r>
            <a:r>
              <a:rPr lang="en-US" altLang="zh-CN" sz="3200" dirty="0" smtClean="0"/>
              <a:t>];</a:t>
            </a:r>
            <a:br>
              <a:rPr lang="en-US" altLang="zh-CN" sz="3200" dirty="0" smtClean="0"/>
            </a:br>
            <a:r>
              <a:rPr lang="en-US" altLang="zh-CN" dirty="0" smtClean="0"/>
              <a:t>C++11: </a:t>
            </a:r>
            <a:r>
              <a:rPr lang="zh-CN" altLang="en-US" dirty="0" smtClean="0"/>
              <a:t>新增： </a:t>
            </a:r>
            <a:r>
              <a:rPr lang="zh-CN" altLang="en-US" dirty="0"/>
              <a:t> </a:t>
            </a:r>
            <a:r>
              <a:rPr lang="en-US" altLang="zh-CN" sz="2800" dirty="0"/>
              <a:t>[&lt;</a:t>
            </a:r>
            <a:r>
              <a:rPr lang="zh-CN" altLang="en-US" sz="2800" dirty="0"/>
              <a:t>存储类</a:t>
            </a:r>
            <a:r>
              <a:rPr lang="en-US" altLang="zh-CN" sz="2800" dirty="0"/>
              <a:t>&gt;]&lt;</a:t>
            </a:r>
            <a:r>
              <a:rPr lang="zh-CN" altLang="en-US" sz="2800" dirty="0"/>
              <a:t>类型</a:t>
            </a:r>
            <a:r>
              <a:rPr lang="en-US" altLang="zh-CN" sz="2800" dirty="0"/>
              <a:t>&gt;&lt;</a:t>
            </a:r>
            <a:r>
              <a:rPr lang="zh-CN" altLang="en-US" sz="2800" dirty="0"/>
              <a:t>变量名表</a:t>
            </a:r>
            <a:r>
              <a:rPr lang="en-US" altLang="zh-CN" sz="2800" dirty="0" smtClean="0"/>
              <a:t>&gt;[{</a:t>
            </a:r>
            <a:r>
              <a:rPr lang="zh-CN" altLang="en-US" sz="2800" dirty="0" smtClean="0"/>
              <a:t>初始化表</a:t>
            </a:r>
            <a:r>
              <a:rPr lang="en-US" altLang="zh-CN" sz="2800" dirty="0" smtClean="0"/>
              <a:t>}];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944245" y="3086735"/>
            <a:ext cx="8778240" cy="1526540"/>
          </a:xfrm>
          <a:ln w="1270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 marL="0" indent="0" algn="l" defTabSz="91440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dirty="0" smtClean="0">
                <a:ea typeface="宋体" pitchFamily="2" charset="-122"/>
              </a:rPr>
              <a:t>//C++98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state=1,age,weight=10,val=weight</a:t>
            </a:r>
            <a:r>
              <a:rPr lang="en-US" altLang="zh-CN" sz="3200" dirty="0"/>
              <a:t>;</a:t>
            </a:r>
            <a:endParaRPr lang="en-US" altLang="zh-CN" sz="3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3200" dirty="0" smtClean="0"/>
              <a:t>static </a:t>
            </a:r>
            <a:r>
              <a:rPr lang="en-US" altLang="zh-CN" sz="3200" dirty="0"/>
              <a:t>long count;   </a:t>
            </a:r>
            <a:r>
              <a:rPr lang="en-US" altLang="zh-CN" sz="3200" dirty="0">
                <a:solidFill>
                  <a:srgbClr val="FF0000"/>
                </a:solidFill>
              </a:rPr>
              <a:t>//</a:t>
            </a:r>
            <a:r>
              <a:rPr altLang="zh-CN" sz="3200" dirty="0">
                <a:solidFill>
                  <a:srgbClr val="FF0000"/>
                </a:solidFill>
              </a:rPr>
              <a:t>函数外的</a:t>
            </a:r>
            <a:r>
              <a:rPr lang="en-US" altLang="zh-CN" sz="3200" dirty="0">
                <a:solidFill>
                  <a:srgbClr val="FF0000"/>
                </a:solidFill>
              </a:rPr>
              <a:t>static</a:t>
            </a:r>
            <a:r>
              <a:rPr sz="3200" dirty="0">
                <a:solidFill>
                  <a:srgbClr val="FF0000"/>
                </a:solidFill>
              </a:rPr>
              <a:t>变量，其中</a:t>
            </a:r>
            <a:r>
              <a:rPr lang="en-US" altLang="zh-CN" sz="3200" dirty="0">
                <a:solidFill>
                  <a:srgbClr val="FF0000"/>
                </a:solidFill>
              </a:rPr>
              <a:t>static</a:t>
            </a:r>
            <a:r>
              <a:rPr sz="3200" dirty="0">
                <a:solidFill>
                  <a:srgbClr val="FF0000"/>
                </a:solidFill>
              </a:rPr>
              <a:t>表示文件</a:t>
            </a:r>
            <a:br>
              <a:rPr sz="3200" dirty="0">
                <a:solidFill>
                  <a:srgbClr val="FF0000"/>
                </a:solidFill>
              </a:rPr>
            </a:br>
            <a:r>
              <a:rPr sz="3200" dirty="0">
                <a:solidFill>
                  <a:srgbClr val="FF0000"/>
                </a:solidFill>
              </a:rPr>
              <a:t>                          </a:t>
            </a:r>
            <a:r>
              <a:rPr lang="en-US" altLang="zh-CN" sz="3200" dirty="0">
                <a:solidFill>
                  <a:srgbClr val="FF0000"/>
                </a:solidFill>
              </a:rPr>
              <a:t>// </a:t>
            </a:r>
            <a:r>
              <a:rPr sz="3200" dirty="0">
                <a:solidFill>
                  <a:srgbClr val="FF0000"/>
                </a:solidFill>
              </a:rPr>
              <a:t>级变量</a:t>
            </a:r>
            <a:r>
              <a:rPr lang="en-US" altLang="zh-CN" sz="3200" dirty="0">
                <a:solidFill>
                  <a:srgbClr val="FF0000"/>
                </a:solidFill>
              </a:rPr>
              <a:t>,</a:t>
            </a:r>
            <a:r>
              <a:rPr altLang="zh-CN" sz="3200" dirty="0">
                <a:solidFill>
                  <a:srgbClr val="FF0000"/>
                </a:solidFill>
              </a:rPr>
              <a:t>只在本文件中有效</a:t>
            </a:r>
            <a:endParaRPr altLang="zh-CN" sz="32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auto  </a:t>
            </a:r>
            <a:r>
              <a:rPr lang="en-US" altLang="zh-CN" sz="3200" dirty="0">
                <a:solidFill>
                  <a:srgbClr val="FF0000"/>
                </a:solidFill>
              </a:rPr>
              <a:t>float  r=0.5</a:t>
            </a:r>
            <a:r>
              <a:rPr lang="en-US" altLang="zh-CN" sz="3200" dirty="0" smtClean="0">
                <a:solidFill>
                  <a:srgbClr val="FF0000"/>
                </a:solidFill>
              </a:rPr>
              <a:t>; //auto</a:t>
            </a:r>
            <a:r>
              <a:rPr lang="zh-CN" altLang="en-US" sz="3200" dirty="0" smtClean="0">
                <a:solidFill>
                  <a:srgbClr val="FF0000"/>
                </a:solidFill>
              </a:rPr>
              <a:t>表示自动变量，其含义与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c++</a:t>
            </a:r>
            <a:r>
              <a:rPr lang="en-US" altLang="zh-CN" sz="3200" dirty="0" smtClean="0">
                <a:solidFill>
                  <a:srgbClr val="FF0000"/>
                </a:solidFill>
              </a:rPr>
              <a:t>11</a:t>
            </a:r>
            <a:r>
              <a:rPr lang="zh-CN" altLang="en-US" sz="3200" dirty="0" smtClean="0">
                <a:solidFill>
                  <a:srgbClr val="FF0000"/>
                </a:solidFill>
              </a:rPr>
              <a:t>不同</a:t>
            </a:r>
            <a:endParaRPr lang="zh-CN" altLang="en-US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4" name="Content Placeholder 8"/>
          <p:cNvSpPr txBox="1"/>
          <p:nvPr/>
        </p:nvSpPr>
        <p:spPr>
          <a:xfrm>
            <a:off x="944880" y="4670425"/>
            <a:ext cx="8792210" cy="1821180"/>
          </a:xfrm>
          <a:prstGeom prst="rect">
            <a:avLst/>
          </a:prstGeom>
          <a:ln w="1270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EB80A"/>
              </a:buClr>
              <a:buNone/>
            </a:pPr>
            <a:r>
              <a:rPr lang="en-US" altLang="zh-CN" dirty="0" smtClean="0">
                <a:ea typeface="宋体" pitchFamily="2" charset="-122"/>
              </a:rPr>
              <a:t>//</a:t>
            </a:r>
            <a:r>
              <a:rPr lang="en-US" altLang="zh-CN" dirty="0" err="1" smtClean="0">
                <a:ea typeface="宋体" pitchFamily="2" charset="-122"/>
              </a:rPr>
              <a:t>c++</a:t>
            </a:r>
            <a:r>
              <a:rPr lang="en-US" altLang="zh-CN" dirty="0" smtClean="0">
                <a:ea typeface="宋体" pitchFamily="2" charset="-122"/>
              </a:rPr>
              <a:t>11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state=1,age,weight=10,val=weight,</a:t>
            </a:r>
            <a:r>
              <a:rPr lang="en-US" altLang="zh-CN" sz="2800" dirty="0" smtClean="0">
                <a:solidFill>
                  <a:srgbClr val="0070C0"/>
                </a:solidFill>
              </a:rPr>
              <a:t>val2{weight}</a:t>
            </a:r>
            <a:r>
              <a:rPr lang="en-US" altLang="zh-CN" sz="2800" dirty="0" smtClean="0"/>
              <a:t>;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float r =0.5;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auto val3=r; //auto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表示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val3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的类型为自动推导类型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变量的存储空间</a:t>
            </a:r>
            <a:endParaRPr lang="zh-CN" altLang="zh-CN"/>
          </a:p>
        </p:txBody>
      </p:sp>
      <p:sp>
        <p:nvSpPr>
          <p:cNvPr id="7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7148830" y="1844675"/>
            <a:ext cx="2919095" cy="4824730"/>
          </a:xfrm>
          <a:prstGeom prst="rect">
            <a:avLst/>
          </a:prstGeom>
          <a:ln w="1270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514350" indent="-514350" algn="l">
              <a:buClr>
                <a:schemeClr val="accent5"/>
              </a:buClr>
              <a:buFont typeface="+mj-lt"/>
              <a:buAutoNum type="alphaUcPeriod"/>
            </a:pPr>
            <a:r>
              <a:rPr lang="zh-CN" altLang="en-US" dirty="0"/>
              <a:t>程序区</a:t>
            </a:r>
            <a:r>
              <a:rPr lang="en-US" altLang="zh-CN" dirty="0"/>
              <a:t>(</a:t>
            </a:r>
            <a:r>
              <a:rPr lang="zh-CN" altLang="en-US" dirty="0"/>
              <a:t>代码区，数据区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zh-CN" altLang="en-US" dirty="0" smtClean="0"/>
              <a:t>数据区又分为常量数据区和变量数据区</a:t>
            </a:r>
            <a:endParaRPr lang="en-US" altLang="zh-CN" dirty="0"/>
          </a:p>
          <a:p>
            <a:pPr marL="514350" indent="-514350" algn="l">
              <a:buClr>
                <a:schemeClr val="accent5"/>
              </a:buClr>
              <a:buFont typeface="+mj-lt"/>
              <a:buAutoNum type="alphaUcPeriod"/>
            </a:pPr>
            <a:r>
              <a:rPr lang="zh-CN" altLang="en-US" dirty="0"/>
              <a:t>堆栈区</a:t>
            </a:r>
            <a:r>
              <a:rPr lang="en-US" altLang="zh-CN" dirty="0"/>
              <a:t>(stack)</a:t>
            </a:r>
            <a:endParaRPr lang="en-US" altLang="zh-CN" dirty="0"/>
          </a:p>
          <a:p>
            <a:pPr marL="514350" indent="-514350" algn="l">
              <a:buClr>
                <a:schemeClr val="accent5"/>
              </a:buClr>
              <a:buFont typeface="+mj-lt"/>
              <a:buAutoNum type="alphaUcPeriod"/>
            </a:pPr>
            <a:r>
              <a:rPr lang="zh-CN" altLang="en-US" dirty="0"/>
              <a:t>堆区</a:t>
            </a:r>
            <a:r>
              <a:rPr lang="en-US" altLang="zh-CN" dirty="0"/>
              <a:t>(heap)</a:t>
            </a:r>
            <a:r>
              <a:rPr lang="zh-CN" altLang="en-US" dirty="0"/>
              <a:t>，全局堆</a:t>
            </a:r>
            <a:r>
              <a:rPr lang="en-US" altLang="zh-CN" dirty="0"/>
              <a:t>(global heap</a:t>
            </a:r>
            <a:r>
              <a:rPr lang="en-US" altLang="zh-CN" dirty="0" smtClean="0"/>
              <a:t>)</a:t>
            </a:r>
            <a:br>
              <a:rPr lang="en-US" altLang="zh-CN" dirty="0" smtClean="0">
                <a:ea typeface="宋体" pitchFamily="2" charset="-122"/>
              </a:rPr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gray">
          <a:xfrm>
            <a:off x="324212" y="2539504"/>
            <a:ext cx="3200400" cy="32004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56471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gray">
          <a:xfrm>
            <a:off x="2729275" y="2564904"/>
            <a:ext cx="3781425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zh-CN" altLang="en-US" sz="2800" b="1" dirty="0" smtClean="0"/>
              <a:t>代码区</a:t>
            </a:r>
            <a:endParaRPr lang="en-US" altLang="zh-CN" sz="2800" b="1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gray">
          <a:xfrm>
            <a:off x="3059475" y="3226892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zh-CN" altLang="en-US" sz="2800" b="1" dirty="0"/>
              <a:t>常量数据区</a:t>
            </a:r>
            <a:endParaRPr lang="en-US" altLang="zh-CN" sz="2800" b="1" dirty="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3368367" y="3887292"/>
            <a:ext cx="37798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zh-CN" altLang="en-US" sz="2800" b="1" dirty="0"/>
              <a:t>变量数据区</a:t>
            </a:r>
            <a:endParaRPr lang="en-US" altLang="zh-CN" sz="2800" b="1" dirty="0"/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gray">
          <a:xfrm>
            <a:off x="3059475" y="4547692"/>
            <a:ext cx="3781425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zh-CN" altLang="en-US" sz="2800" b="1" dirty="0"/>
              <a:t>栈区</a:t>
            </a:r>
            <a:endParaRPr lang="en-US" altLang="zh-CN" sz="2800" b="1" dirty="0"/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gray">
          <a:xfrm>
            <a:off x="2864338" y="5198932"/>
            <a:ext cx="3781425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sz="2800" b="1" dirty="0"/>
              <a:t>堆区</a:t>
            </a:r>
            <a:endParaRPr lang="en-US" altLang="zh-CN" sz="2800" b="1" dirty="0"/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gray">
          <a:xfrm>
            <a:off x="1322492" y="3859222"/>
            <a:ext cx="1005404" cy="584775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zh-CN" alt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程序</a:t>
            </a:r>
            <a:endParaRPr lang="en-US" altLang="zh-CN" sz="3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表达式</a:t>
            </a:r>
            <a:endParaRPr lang="zh-CN" altLang="zh-CN"/>
          </a:p>
        </p:txBody>
      </p:sp>
      <p:sp>
        <p:nvSpPr>
          <p:cNvPr id="4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804545" y="1461770"/>
            <a:ext cx="4836795" cy="5076190"/>
          </a:xfrm>
          <a:prstGeom prst="rect">
            <a:avLst/>
          </a:prstGeom>
          <a:ln w="1270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70000"/>
          </a:bodyPr>
          <a:p>
            <a:pPr marL="0" indent="0" algn="l">
              <a:buNone/>
            </a:pPr>
            <a:r>
              <a:rPr lang="zh-CN" altLang="en-US" dirty="0"/>
              <a:t>#include &lt;iostream&gt;</a:t>
            </a:r>
            <a:endParaRPr lang="zh-CN" altLang="en-US" dirty="0"/>
          </a:p>
          <a:p>
            <a:pPr marL="0" indent="0" algn="l">
              <a:buNone/>
            </a:pPr>
            <a:r>
              <a:rPr lang="zh-CN" altLang="en-US" dirty="0"/>
              <a:t>using namespace std;</a:t>
            </a:r>
            <a:endParaRPr lang="zh-CN" altLang="en-US" dirty="0"/>
          </a:p>
          <a:p>
            <a:pPr marL="0" indent="0" algn="l">
              <a:buNone/>
            </a:pPr>
            <a:endParaRPr lang="zh-CN" altLang="en-US" dirty="0"/>
          </a:p>
          <a:p>
            <a:pPr marL="0" indent="0" algn="l">
              <a:buNone/>
            </a:pPr>
            <a:r>
              <a:rPr lang="zh-CN" altLang="en-US" dirty="0"/>
              <a:t>int num =999;               /// </a:t>
            </a:r>
            <a:r>
              <a:rPr lang="zh-CN" altLang="en-US" dirty="0">
                <a:solidFill>
                  <a:srgbClr val="FF0000"/>
                </a:solidFill>
              </a:rPr>
              <a:t>全局数据区</a:t>
            </a:r>
            <a:r>
              <a:rPr lang="zh-CN" altLang="en-US" dirty="0"/>
              <a:t>（变量）</a:t>
            </a:r>
            <a:endParaRPr lang="zh-CN" altLang="en-US" dirty="0"/>
          </a:p>
          <a:p>
            <a:pPr marL="0" indent="0" algn="l">
              <a:buNone/>
            </a:pPr>
            <a:r>
              <a:rPr lang="zh-CN" altLang="en-US" dirty="0"/>
              <a:t>static int num2 = 888;  /// </a:t>
            </a:r>
            <a:r>
              <a:rPr lang="zh-CN" altLang="en-US" dirty="0">
                <a:solidFill>
                  <a:srgbClr val="FF0000"/>
                </a:solidFill>
              </a:rPr>
              <a:t>全局数据区</a:t>
            </a:r>
            <a:r>
              <a:rPr lang="zh-CN" altLang="en-US" dirty="0"/>
              <a:t>（变量）</a:t>
            </a:r>
            <a:endParaRPr lang="zh-CN" altLang="en-US" dirty="0"/>
          </a:p>
          <a:p>
            <a:pPr marL="0" indent="0" algn="l">
              <a:buNone/>
            </a:pPr>
            <a:endParaRPr lang="zh-CN" altLang="en-US" dirty="0"/>
          </a:p>
          <a:p>
            <a:pPr marL="0" indent="0" algn="l">
              <a:buNone/>
            </a:pPr>
            <a:r>
              <a:rPr lang="zh-CN" altLang="en-US" dirty="0"/>
              <a:t>void func(int a,int b,int c) //</a:t>
            </a:r>
            <a:r>
              <a:rPr lang="zh-CN" altLang="en-US" dirty="0">
                <a:solidFill>
                  <a:srgbClr val="002060"/>
                </a:solidFill>
              </a:rPr>
              <a:t>/</a:t>
            </a:r>
            <a:r>
              <a:rPr lang="zh-CN" altLang="en-US" dirty="0">
                <a:solidFill>
                  <a:srgbClr val="0070C0"/>
                </a:solidFill>
              </a:rPr>
              <a:t>abc压入栈区</a:t>
            </a:r>
            <a:endParaRPr lang="zh-CN" altLang="en-US" dirty="0">
              <a:solidFill>
                <a:srgbClr val="0070C0"/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{</a:t>
            </a:r>
            <a:endParaRPr lang="zh-CN" altLang="en-US" dirty="0"/>
          </a:p>
          <a:p>
            <a:pPr marL="0" indent="0" algn="l">
              <a:buNone/>
            </a:pPr>
            <a:r>
              <a:rPr lang="zh-CN" altLang="en-US" dirty="0"/>
              <a:t>    static int n =0;    /// </a:t>
            </a:r>
            <a:r>
              <a:rPr lang="zh-CN" altLang="en-US" dirty="0">
                <a:solidFill>
                  <a:srgbClr val="FF0000"/>
                </a:solidFill>
              </a:rPr>
              <a:t>全局数据区</a:t>
            </a:r>
            <a:r>
              <a:rPr lang="zh-CN" altLang="en-US" dirty="0"/>
              <a:t>（变量）</a:t>
            </a:r>
            <a:endParaRPr lang="zh-CN" altLang="en-US" dirty="0"/>
          </a:p>
          <a:p>
            <a:pPr marL="0" indent="0" algn="l">
              <a:buNone/>
            </a:pPr>
            <a:r>
              <a:rPr lang="zh-CN" altLang="en-US" dirty="0"/>
              <a:t>    int result = (a+b+c)*(++n); ///</a:t>
            </a:r>
            <a:r>
              <a:rPr lang="zh-CN" altLang="en-US" dirty="0">
                <a:solidFill>
                  <a:srgbClr val="0070C0"/>
                </a:solidFill>
              </a:rPr>
              <a:t>result 栈区</a:t>
            </a:r>
            <a:endParaRPr lang="zh-CN" altLang="en-US" dirty="0">
              <a:solidFill>
                <a:srgbClr val="0070C0"/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    cout&lt;&lt;"Result= "&lt;&lt;result&lt;&lt;endl;</a:t>
            </a:r>
            <a:endParaRPr lang="zh-CN" altLang="en-US" dirty="0"/>
          </a:p>
          <a:p>
            <a:pPr marL="0" indent="0" algn="l">
              <a:buNone/>
            </a:pPr>
            <a:r>
              <a:rPr lang="zh-CN" altLang="en-US" dirty="0"/>
              <a:t>             ///"</a:t>
            </a:r>
            <a:r>
              <a:rPr lang="zh-CN" altLang="en-US" dirty="0">
                <a:solidFill>
                  <a:srgbClr val="FF0000"/>
                </a:solidFill>
              </a:rPr>
              <a:t>Result= "全局数据区（常量）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}</a:t>
            </a:r>
            <a:endParaRPr lang="zh-CN" altLang="en-US" dirty="0"/>
          </a:p>
          <a:p>
            <a:pPr marL="0" indent="0" algn="l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</p:txBody>
      </p:sp>
      <p:sp>
        <p:nvSpPr>
          <p:cNvPr id="3" name="Content Placeholder 8"/>
          <p:cNvSpPr>
            <a:spLocks noGrp="1"/>
          </p:cNvSpPr>
          <p:nvPr/>
        </p:nvSpPr>
        <p:spPr>
          <a:xfrm>
            <a:off x="6075680" y="1423670"/>
            <a:ext cx="5387975" cy="5133975"/>
          </a:xfrm>
          <a:prstGeom prst="rect">
            <a:avLst/>
          </a:prstGeom>
          <a:ln w="12700" cmpd="dbl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0000"/>
          </a:bodyPr>
          <a:lstStyle>
            <a:lvl1pPr marL="361950" indent="-361950" algn="just" defTabSz="6858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50000"/>
              <a:buFont typeface="Wingdings 2" pitchFamily="18" charset="2"/>
              <a:buChar char=""/>
              <a:defRPr lang="zh-CN" altLang="en-US" sz="2400" kern="1200" baseline="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Char char=" "/>
              <a:defRPr sz="1800" kern="12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 dirty="0"/>
              <a:t>int main()</a:t>
            </a:r>
            <a:endParaRPr lang="zh-CN" altLang="en-US" dirty="0"/>
          </a:p>
          <a:p>
            <a:pPr marL="0" indent="0" algn="l">
              <a:buNone/>
            </a:pPr>
            <a:r>
              <a:rPr lang="zh-CN" altLang="en-US" dirty="0"/>
              <a:t>{</a:t>
            </a:r>
            <a:endParaRPr lang="zh-CN" altLang="en-US" dirty="0"/>
          </a:p>
          <a:p>
            <a:pPr marL="0" indent="0" algn="l">
              <a:buNone/>
            </a:pPr>
            <a:r>
              <a:rPr lang="zh-CN" altLang="en-US" dirty="0"/>
              <a:t>    int a =10;          ///</a:t>
            </a:r>
            <a:r>
              <a:rPr lang="zh-CN" altLang="en-US" dirty="0">
                <a:solidFill>
                  <a:srgbClr val="0070C0"/>
                </a:solidFill>
              </a:rPr>
              <a:t>result 栈区</a:t>
            </a:r>
            <a:endParaRPr lang="zh-CN" altLang="en-US" dirty="0">
              <a:solidFill>
                <a:srgbClr val="0070C0"/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    static int b = 20;  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/// 全局数据区（变量）</a:t>
            </a:r>
            <a:endParaRPr lang="zh-CN" altLang="en-US" dirty="0">
              <a:solidFill>
                <a:srgbClr val="FF0000"/>
              </a:solidFill>
              <a:effectLst/>
            </a:endParaRPr>
          </a:p>
          <a:p>
            <a:pPr marL="0" indent="0" algn="l">
              <a:buNone/>
            </a:pPr>
            <a:r>
              <a:rPr lang="zh-CN" altLang="en-US" dirty="0"/>
              <a:t>    func(a,b,20);</a:t>
            </a:r>
            <a:endParaRPr lang="zh-CN" altLang="en-US" dirty="0"/>
          </a:p>
          <a:p>
            <a:pPr marL="0" indent="0" algn="l">
              <a:buNone/>
            </a:pPr>
            <a:r>
              <a:rPr lang="zh-CN" altLang="en-US" dirty="0"/>
              <a:t>    func(a,b,20);</a:t>
            </a:r>
            <a:endParaRPr lang="zh-CN" altLang="en-US" dirty="0"/>
          </a:p>
          <a:p>
            <a:pPr marL="0" indent="0" algn="l">
              <a:buNone/>
            </a:pPr>
            <a:r>
              <a:rPr lang="zh-CN" altLang="en-US" dirty="0"/>
              <a:t>    </a:t>
            </a:r>
            <a:endParaRPr lang="zh-CN" altLang="en-US" dirty="0"/>
          </a:p>
          <a:p>
            <a:pPr marL="0" indent="0" algn="l">
              <a:buNone/>
            </a:pPr>
            <a:r>
              <a:rPr lang="zh-CN" altLang="en-US" dirty="0"/>
              <a:t>    int * p= new int(55); </a:t>
            </a:r>
            <a:r>
              <a:rPr lang="en-US" altLang="zh-CN" dirty="0"/>
              <a:t>///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p </a:t>
            </a:r>
            <a:r>
              <a:rPr altLang="zh-CN" dirty="0">
                <a:solidFill>
                  <a:schemeClr val="accent5">
                    <a:lumMod val="75000"/>
                  </a:schemeClr>
                </a:solidFill>
              </a:rPr>
              <a:t>堆区</a:t>
            </a:r>
            <a:endParaRPr altLang="zh-CN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    //...</a:t>
            </a:r>
            <a:endParaRPr lang="zh-CN" altLang="en-US" dirty="0"/>
          </a:p>
          <a:p>
            <a:pPr marL="0" indent="0" algn="l">
              <a:buNone/>
            </a:pPr>
            <a:r>
              <a:rPr lang="zh-CN" altLang="en-US" dirty="0"/>
              <a:t>    delete p;</a:t>
            </a:r>
            <a:endParaRPr lang="zh-CN" altLang="en-US" dirty="0"/>
          </a:p>
          <a:p>
            <a:pPr marL="0" indent="0" algn="l">
              <a:buNone/>
            </a:pPr>
            <a:r>
              <a:rPr lang="zh-CN" altLang="en-US" dirty="0"/>
              <a:t>}</a:t>
            </a:r>
            <a:r>
              <a:rPr lang="en-US" altLang="zh-CN" dirty="0"/>
              <a:t>	 </a:t>
            </a:r>
            <a:endParaRPr lang="en-US" altLang="zh-CN" dirty="0"/>
          </a:p>
          <a:p>
            <a:pPr algn="l"/>
            <a:endParaRPr lang="en-US" altLang="zh-CN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Number_1"/>
          <p:cNvSpPr/>
          <p:nvPr>
            <p:custDataLst>
              <p:tags r:id="rId1"/>
            </p:custDataLst>
          </p:nvPr>
        </p:nvSpPr>
        <p:spPr>
          <a:xfrm>
            <a:off x="2215645" y="116478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1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9" name="MH_Entry_1"/>
          <p:cNvSpPr/>
          <p:nvPr>
            <p:custDataLst>
              <p:tags r:id="rId2"/>
            </p:custDataLst>
          </p:nvPr>
        </p:nvSpPr>
        <p:spPr>
          <a:xfrm>
            <a:off x="2450062" y="118010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类型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MH_Number_2"/>
          <p:cNvSpPr/>
          <p:nvPr>
            <p:custDataLst>
              <p:tags r:id="rId3"/>
            </p:custDataLst>
          </p:nvPr>
        </p:nvSpPr>
        <p:spPr>
          <a:xfrm>
            <a:off x="2215645" y="213969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2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38" name="MH_Entry_2"/>
          <p:cNvSpPr/>
          <p:nvPr>
            <p:custDataLst>
              <p:tags r:id="rId4"/>
            </p:custDataLst>
          </p:nvPr>
        </p:nvSpPr>
        <p:spPr>
          <a:xfrm>
            <a:off x="2450062" y="215501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自定义类型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MH_Number_3"/>
          <p:cNvSpPr/>
          <p:nvPr>
            <p:custDataLst>
              <p:tags r:id="rId5"/>
            </p:custDataLst>
          </p:nvPr>
        </p:nvSpPr>
        <p:spPr>
          <a:xfrm>
            <a:off x="2215645" y="311460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3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1" name="MH_Entry_3"/>
          <p:cNvSpPr/>
          <p:nvPr>
            <p:custDataLst>
              <p:tags r:id="rId6"/>
            </p:custDataLst>
          </p:nvPr>
        </p:nvSpPr>
        <p:spPr>
          <a:xfrm>
            <a:off x="2450062" y="312992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变量的声明和定义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MH_Number_4"/>
          <p:cNvSpPr/>
          <p:nvPr>
            <p:custDataLst>
              <p:tags r:id="rId7"/>
            </p:custDataLst>
          </p:nvPr>
        </p:nvSpPr>
        <p:spPr>
          <a:xfrm>
            <a:off x="2215645" y="408951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4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4" name="MH_Entry_4"/>
          <p:cNvSpPr/>
          <p:nvPr>
            <p:custDataLst>
              <p:tags r:id="rId8"/>
            </p:custDataLst>
          </p:nvPr>
        </p:nvSpPr>
        <p:spPr>
          <a:xfrm>
            <a:off x="2450062" y="410483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变量的存储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MH_Number_5"/>
          <p:cNvSpPr/>
          <p:nvPr>
            <p:custDataLst>
              <p:tags r:id="rId9"/>
            </p:custDataLst>
          </p:nvPr>
        </p:nvSpPr>
        <p:spPr>
          <a:xfrm>
            <a:off x="2215644" y="5064423"/>
            <a:ext cx="427560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5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7" name="MH_Entry_5"/>
          <p:cNvSpPr/>
          <p:nvPr>
            <p:custDataLst>
              <p:tags r:id="rId10"/>
            </p:custDataLst>
          </p:nvPr>
        </p:nvSpPr>
        <p:spPr>
          <a:xfrm>
            <a:off x="2454967" y="5079749"/>
            <a:ext cx="4936351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表达式和语句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MH_Others_1"/>
          <p:cNvSpPr/>
          <p:nvPr>
            <p:custDataLst>
              <p:tags r:id="rId11"/>
            </p:custDataLst>
          </p:nvPr>
        </p:nvSpPr>
        <p:spPr>
          <a:xfrm>
            <a:off x="9828549" y="0"/>
            <a:ext cx="23736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880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+mn-ea"/>
              </a:rPr>
              <a:t>内容</a:t>
            </a:r>
            <a:endParaRPr lang="zh-CN" altLang="en-US" sz="88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12"/>
            </p:custDataLst>
          </p:nvPr>
        </p:nvSpPr>
        <p:spPr>
          <a:xfrm>
            <a:off x="9664700" y="-14513"/>
            <a:ext cx="84048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表达式</a:t>
            </a:r>
            <a:endParaRPr lang="zh-CN" altLang="zh-CN"/>
          </a:p>
        </p:txBody>
      </p:sp>
      <p:sp>
        <p:nvSpPr>
          <p:cNvPr id="4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918833" y="1458744"/>
            <a:ext cx="8640959" cy="4680519"/>
          </a:xfrm>
          <a:prstGeom prst="rect">
            <a:avLst/>
          </a:prstGeom>
          <a:ln w="1270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80000"/>
          </a:bodyPr>
          <a:p>
            <a:pPr algn="l"/>
            <a:r>
              <a:rPr lang="zh-CN" altLang="en-US" dirty="0"/>
              <a:t>一般表达式和返回值</a:t>
            </a:r>
            <a:endParaRPr lang="zh-CN" altLang="en-US" dirty="0"/>
          </a:p>
          <a:p>
            <a:pPr algn="l"/>
            <a:r>
              <a:rPr lang="zh-CN" altLang="en-US" dirty="0"/>
              <a:t>逗号表达式：</a:t>
            </a:r>
            <a:br>
              <a:rPr lang="zh-CN" altLang="en-US" dirty="0"/>
            </a:br>
            <a:r>
              <a:rPr lang="zh-CN" altLang="en-US" dirty="0"/>
              <a:t> 例：   </a:t>
            </a:r>
            <a:r>
              <a:rPr lang="en-US" altLang="zh-CN" dirty="0"/>
              <a:t>x=100, y=x-1000;</a:t>
            </a:r>
            <a:endParaRPr lang="en-US" altLang="zh-CN" dirty="0"/>
          </a:p>
          <a:p>
            <a:pPr algn="l"/>
            <a:r>
              <a:rPr lang="zh-CN" altLang="en-US" dirty="0"/>
              <a:t>条件表达式：</a:t>
            </a:r>
            <a:br>
              <a:rPr lang="zh-CN" altLang="en-US" dirty="0"/>
            </a:br>
            <a:r>
              <a:rPr lang="zh-CN" altLang="en-US" dirty="0"/>
              <a:t>例： </a:t>
            </a:r>
            <a:r>
              <a:rPr lang="en-US" altLang="zh-CN" dirty="0"/>
              <a:t>if (</a:t>
            </a:r>
            <a:r>
              <a:rPr lang="zh-CN" altLang="en-US" dirty="0"/>
              <a:t>表达式</a:t>
            </a:r>
            <a:r>
              <a:rPr lang="en-US" altLang="zh-CN" dirty="0"/>
              <a:t>1 &amp;&amp; </a:t>
            </a:r>
            <a:r>
              <a:rPr lang="zh-CN" altLang="en-US" dirty="0"/>
              <a:t>表达式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{…}</a:t>
            </a:r>
            <a:endParaRPr lang="en-US" altLang="zh-CN" dirty="0"/>
          </a:p>
          <a:p>
            <a:pPr algn="l"/>
            <a:r>
              <a:rPr lang="zh-CN" altLang="en-US" dirty="0"/>
              <a:t>赋值表达式</a:t>
            </a:r>
            <a:br>
              <a:rPr lang="zh-CN" altLang="en-US" dirty="0"/>
            </a:br>
            <a:r>
              <a:rPr sz="2400">
                <a:sym typeface="+mn-ea"/>
              </a:rPr>
              <a:t> 例：  </a:t>
            </a:r>
            <a:r>
              <a:rPr lang="en-US" altLang="zh-CN" sz="2400">
                <a:sym typeface="+mn-ea"/>
              </a:rPr>
              <a:t>x=y=100+f(5);</a:t>
            </a:r>
            <a:endParaRPr lang="en-US" altLang="zh-CN" sz="2400" dirty="0" smtClean="0"/>
          </a:p>
          <a:p>
            <a:pPr algn="l"/>
            <a:r>
              <a:rPr lang="en-US" altLang="zh-CN" dirty="0"/>
              <a:t>(C++11) lambda</a:t>
            </a:r>
            <a:r>
              <a:rPr altLang="zh-CN" dirty="0"/>
              <a:t>表达式</a:t>
            </a:r>
            <a:br>
              <a:rPr altLang="zh-CN" dirty="0"/>
            </a:br>
            <a:r>
              <a:rPr altLang="zh-CN" dirty="0"/>
              <a:t>格式：   </a:t>
            </a:r>
            <a:br>
              <a:rPr lang="en-US" altLang="zh-CN" dirty="0"/>
            </a:br>
            <a:r>
              <a:rPr lang="en-US" altLang="zh-CN" dirty="0"/>
              <a:t> capture ] ( params ) mutable exception attribute -&gt; ret { body }		 </a:t>
            </a:r>
            <a:endParaRPr lang="en-US" altLang="zh-CN" dirty="0"/>
          </a:p>
          <a:p>
            <a:pPr algn="l"/>
            <a:r>
              <a:rPr lang="en-US" altLang="zh-CN" dirty="0"/>
              <a:t>[ capture ] ( params ) -&gt; ret { body }		 </a:t>
            </a:r>
            <a:endParaRPr lang="en-US" altLang="zh-CN" dirty="0"/>
          </a:p>
          <a:p>
            <a:pPr algn="l"/>
            <a:r>
              <a:rPr lang="en-US" altLang="zh-CN" dirty="0"/>
              <a:t>[ capture ] ( params ) { body }		 </a:t>
            </a:r>
            <a:endParaRPr lang="en-US" altLang="zh-CN" dirty="0"/>
          </a:p>
          <a:p>
            <a:pPr algn="l"/>
            <a:r>
              <a:rPr lang="en-US" altLang="zh-CN" dirty="0"/>
              <a:t>[ capture ] { body }		 </a:t>
            </a:r>
            <a:endParaRPr lang="en-US" altLang="zh-CN" dirty="0"/>
          </a:p>
          <a:p>
            <a:pPr algn="l"/>
            <a:endParaRPr lang="en-US" altLang="zh-CN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类型（</a:t>
            </a:r>
            <a:r>
              <a:rPr lang="en-US" altLang="zh-CN"/>
              <a:t>type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513523" y="4977638"/>
            <a:ext cx="4651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类型：代表一些数据的集合，同时确定了可在这些数据上施加的</a:t>
            </a:r>
            <a:r>
              <a:rPr lang="zh-CN" altLang="en-US" sz="2000" b="1" dirty="0" smtClean="0"/>
              <a:t>操作</a:t>
            </a:r>
            <a:endParaRPr lang="zh-CN" altLang="en-US" sz="2000" b="1" dirty="0"/>
          </a:p>
        </p:txBody>
      </p:sp>
      <p:sp>
        <p:nvSpPr>
          <p:cNvPr id="3" name="右箭头 2"/>
          <p:cNvSpPr/>
          <p:nvPr/>
        </p:nvSpPr>
        <p:spPr>
          <a:xfrm>
            <a:off x="2760345" y="2449830"/>
            <a:ext cx="6197600" cy="2413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2760345" y="3977005"/>
            <a:ext cx="6197600" cy="2120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79220" y="2286000"/>
            <a:ext cx="1097280" cy="447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Arial" pitchFamily="34" charset="0"/>
                <a:ea typeface="微软雅黑" pitchFamily="34" charset="-122"/>
              </a:rPr>
              <a:t>编程泛型</a:t>
            </a:r>
            <a:endParaRPr lang="zh-CN" altLang="en-US" b="1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9220" y="3813175"/>
            <a:ext cx="1097280" cy="447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Arial" pitchFamily="34" charset="0"/>
                <a:ea typeface="微软雅黑" pitchFamily="34" charset="-122"/>
              </a:rPr>
              <a:t>类型理论</a:t>
            </a:r>
            <a:endParaRPr lang="zh-CN" altLang="en-US" b="1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48355" y="1776095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过程式编程</a:t>
            </a:r>
            <a:endParaRPr lang="zh-CN" altLang="en-US" sz="1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72330" y="1776095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基于对象编程</a:t>
            </a:r>
            <a:endParaRPr lang="zh-CN" altLang="en-US" sz="1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31560" y="1776095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面向对象编程</a:t>
            </a:r>
            <a:endParaRPr lang="zh-CN" altLang="en-US" sz="1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56195" y="1776095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泛型编程</a:t>
            </a:r>
            <a:endParaRPr lang="zh-CN" altLang="en-US" sz="1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61120" y="1776095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函数式</a:t>
            </a:r>
            <a:endParaRPr lang="zh-CN" altLang="en-US" sz="1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18205" y="3557270"/>
            <a:ext cx="187261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抽象数据类型</a:t>
            </a:r>
            <a:r>
              <a:rPr lang="en-US" altLang="zh-CN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(ADT)</a:t>
            </a:r>
            <a:endParaRPr lang="en-US" altLang="zh-CN" sz="1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21020" y="3557270"/>
            <a:ext cx="106235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zh-CN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代数逻辑</a:t>
            </a:r>
            <a:endParaRPr lang="zh-CN" sz="1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21830" y="3528060"/>
            <a:ext cx="83185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130000"/>
              </a:lnSpc>
            </a:pPr>
            <a:r>
              <a:rPr lang="zh-CN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微软雅黑" charset="0"/>
                <a:sym typeface="+mn-ea"/>
              </a:rPr>
              <a:t>λ</a:t>
            </a:r>
            <a:r>
              <a:rPr lang="zh-CN" sz="1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微软雅黑" pitchFamily="34" charset="-122"/>
              </a:rPr>
              <a:t>运算</a:t>
            </a:r>
            <a:endParaRPr lang="zh-CN" sz="1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微软雅黑" pitchFamily="34" charset="-122"/>
              <a:cs typeface="微软雅黑" charset="0"/>
            </a:endParaRPr>
          </a:p>
        </p:txBody>
      </p:sp>
      <p:sp>
        <p:nvSpPr>
          <p:cNvPr id="18" name="右箭头 17"/>
          <p:cNvSpPr/>
          <p:nvPr/>
        </p:nvSpPr>
        <p:spPr>
          <a:xfrm rot="1920000">
            <a:off x="6784975" y="2479040"/>
            <a:ext cx="1351915" cy="32829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21240000">
            <a:off x="5482590" y="3169920"/>
            <a:ext cx="2602230" cy="32829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176260" y="2878455"/>
            <a:ext cx="2062480" cy="4476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Arial" pitchFamily="34" charset="0"/>
                <a:ea typeface="微软雅黑" pitchFamily="34" charset="-122"/>
              </a:rPr>
              <a:t>OOP</a:t>
            </a:r>
            <a:r>
              <a:rPr lang="zh-CN" altLang="en-US" b="1" dirty="0" smtClean="0">
                <a:latin typeface="Arial" pitchFamily="34" charset="0"/>
                <a:ea typeface="微软雅黑" pitchFamily="34" charset="-122"/>
              </a:rPr>
              <a:t>中的类型概念</a:t>
            </a:r>
            <a:endParaRPr lang="zh-CN" altLang="en-US" b="1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抽象数据类型（</a:t>
            </a:r>
            <a:r>
              <a:rPr lang="en-US" altLang="zh-CN"/>
              <a:t>ADT:abstract Data Type)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12470" y="1252220"/>
            <a:ext cx="606107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一个</a:t>
            </a:r>
            <a:r>
              <a:rPr lang="en-US" altLang="zh-CN" sz="2000" b="1" dirty="0"/>
              <a:t>ADT</a:t>
            </a:r>
            <a:r>
              <a:rPr lang="zh-CN" altLang="en-US" sz="2000" b="1" dirty="0"/>
              <a:t>：一个数学模型</a:t>
            </a:r>
            <a:r>
              <a:rPr lang="en-US" altLang="zh-CN" sz="2000" b="1" dirty="0"/>
              <a:t>+</a:t>
            </a:r>
            <a:r>
              <a:rPr lang="zh-CN" altLang="zh-CN" sz="2000" b="1" dirty="0"/>
              <a:t>可施加其上的操作集合。</a:t>
            </a:r>
            <a:endParaRPr lang="zh-CN" altLang="zh-CN" sz="2000" b="1" dirty="0"/>
          </a:p>
          <a:p>
            <a:r>
              <a:rPr lang="zh-CN" altLang="zh-CN" sz="2000" b="1" dirty="0"/>
              <a:t>（</a:t>
            </a:r>
            <a:r>
              <a:rPr lang="zh-CN" altLang="zh-CN" sz="20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类型名称，数据集，数据间的关系，操作集</a:t>
            </a:r>
            <a:r>
              <a:rPr lang="zh-CN" altLang="zh-CN" sz="2000" b="1" dirty="0"/>
              <a:t>）</a:t>
            </a:r>
            <a:endParaRPr lang="zh-CN" altLang="zh-CN" sz="2000" b="1" dirty="0"/>
          </a:p>
          <a:p>
            <a:endParaRPr lang="zh-CN" altLang="zh-CN" sz="2000" b="1" dirty="0"/>
          </a:p>
          <a:p>
            <a:pPr marL="342900" indent="-342900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2000" b="1" dirty="0"/>
              <a:t>与具体表示无关</a:t>
            </a:r>
            <a:endParaRPr lang="zh-CN" altLang="en-US" sz="2000" b="1" dirty="0"/>
          </a:p>
          <a:p>
            <a:pPr marL="342900" indent="-342900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2000" b="1" dirty="0"/>
              <a:t>与现实世界无关</a:t>
            </a:r>
            <a:endParaRPr lang="zh-CN" altLang="en-US" sz="2000" b="1" dirty="0"/>
          </a:p>
          <a:p>
            <a:pPr marL="342900" indent="-342900"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2000" b="1" dirty="0"/>
              <a:t>任意性和无穷性</a:t>
            </a:r>
            <a:endParaRPr lang="zh-CN" altLang="en-US"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887730" y="3492500"/>
            <a:ext cx="2501900" cy="2228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dirty="0" smtClean="0">
                <a:latin typeface="Arial" pitchFamily="34" charset="0"/>
                <a:ea typeface="微软雅黑" pitchFamily="34" charset="-122"/>
              </a:rPr>
              <a:t>a  ADT :</a:t>
            </a:r>
            <a:br>
              <a:rPr lang="en-US" altLang="zh-CN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dirty="0" smtClean="0">
                <a:latin typeface="Arial" pitchFamily="34" charset="0"/>
                <a:ea typeface="微软雅黑" pitchFamily="34" charset="-122"/>
              </a:rPr>
              <a:t>name  {</a:t>
            </a:r>
            <a:br>
              <a:rPr lang="en-US" altLang="zh-CN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dirty="0" smtClean="0">
                <a:latin typeface="Arial" pitchFamily="34" charset="0"/>
                <a:ea typeface="微软雅黑" pitchFamily="34" charset="-122"/>
              </a:rPr>
              <a:t>    </a:t>
            </a:r>
            <a:r>
              <a:rPr lang="zh-CN" altLang="zh-CN" dirty="0" smtClean="0">
                <a:latin typeface="Arial" pitchFamily="34" charset="0"/>
                <a:ea typeface="微软雅黑" pitchFamily="34" charset="-122"/>
              </a:rPr>
              <a:t>数据：</a:t>
            </a:r>
            <a:br>
              <a:rPr lang="zh-CN" altLang="zh-CN" dirty="0" smtClean="0">
                <a:latin typeface="Arial" pitchFamily="34" charset="0"/>
                <a:ea typeface="微软雅黑" pitchFamily="34" charset="-122"/>
              </a:rPr>
            </a:br>
            <a:r>
              <a:rPr lang="zh-CN" altLang="zh-CN" dirty="0" smtClean="0">
                <a:latin typeface="Arial" pitchFamily="34" charset="0"/>
                <a:ea typeface="微软雅黑" pitchFamily="34" charset="-122"/>
              </a:rPr>
              <a:t>    关系：</a:t>
            </a:r>
            <a:br>
              <a:rPr lang="zh-CN" altLang="zh-CN" dirty="0" smtClean="0">
                <a:latin typeface="Arial" pitchFamily="34" charset="0"/>
                <a:ea typeface="微软雅黑" pitchFamily="34" charset="-122"/>
              </a:rPr>
            </a:br>
            <a:r>
              <a:rPr lang="zh-CN" altLang="zh-CN" dirty="0" smtClean="0">
                <a:latin typeface="Arial" pitchFamily="34" charset="0"/>
                <a:ea typeface="微软雅黑" pitchFamily="34" charset="-122"/>
              </a:rPr>
              <a:t>    操作：</a:t>
            </a:r>
            <a:br>
              <a:rPr lang="zh-CN" altLang="zh-CN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dirty="0" smtClean="0">
                <a:latin typeface="Arial" pitchFamily="34" charset="0"/>
                <a:ea typeface="微软雅黑" pitchFamily="34" charset="-122"/>
              </a:rPr>
              <a:t>}</a:t>
            </a:r>
            <a:endParaRPr lang="en-US" altLang="zh-CN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14645" y="1938020"/>
            <a:ext cx="1419860" cy="20294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Person {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</a:t>
            </a: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数据： 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age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</a:t>
            </a: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关系：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age&gt;=0</a:t>
            </a:r>
            <a:br>
              <a:rPr lang="zh-CN" altLang="en-US" sz="1400" dirty="0" smtClean="0">
                <a:latin typeface="Arial" pitchFamily="34" charset="0"/>
                <a:ea typeface="微软雅黑" pitchFamily="34" charset="-122"/>
              </a:rPr>
            </a:b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   操作：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birth 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            grow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            dead</a:t>
            </a:r>
            <a:br>
              <a:rPr lang="en-US" altLang="zh-CN" sz="1400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}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37070" y="1370330"/>
            <a:ext cx="1770380" cy="25831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Person {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</a:t>
            </a: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数据： 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knowlege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            fatigue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</a:t>
            </a: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关系：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  <a:sym typeface="+mn-ea"/>
              </a:rPr>
              <a:t>knowlege&gt;0</a:t>
            </a:r>
            <a:br>
              <a:rPr lang="en-US" altLang="zh-CN" sz="1400" dirty="0" smtClean="0">
                <a:latin typeface="Arial" pitchFamily="34" charset="0"/>
                <a:ea typeface="微软雅黑" pitchFamily="34" charset="-122"/>
                <a:sym typeface="+mn-ea"/>
              </a:rPr>
            </a:br>
            <a:r>
              <a:rPr lang="en-US" altLang="zh-CN" sz="1400" dirty="0" smtClean="0">
                <a:latin typeface="Arial" pitchFamily="34" charset="0"/>
                <a:ea typeface="微软雅黑" pitchFamily="34" charset="-122"/>
                <a:sym typeface="+mn-ea"/>
              </a:rPr>
              <a:t>             fatgue&gt;=0</a:t>
            </a:r>
            <a:br>
              <a:rPr lang="zh-CN" altLang="en-US" sz="1400" dirty="0" smtClean="0">
                <a:latin typeface="Arial" pitchFamily="34" charset="0"/>
                <a:ea typeface="微软雅黑" pitchFamily="34" charset="-122"/>
              </a:rPr>
            </a:b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   操作：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study 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            sleep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            play</a:t>
            </a:r>
            <a:br>
              <a:rPr lang="en-US" altLang="zh-CN" sz="1400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}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320030" y="4286250"/>
            <a:ext cx="3512185" cy="230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Integer {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</a:t>
            </a: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数据： 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number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</a:t>
            </a: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关系：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0 is a Integer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  <a:sym typeface="+mn-ea"/>
              </a:rPr>
              <a:t>  </a:t>
            </a:r>
            <a:endParaRPr lang="en-US" altLang="zh-CN" sz="1400" dirty="0" smtClean="0">
              <a:latin typeface="Arial" pitchFamily="34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  <a:sym typeface="+mn-ea"/>
              </a:rPr>
              <a:t>             success(...(0)..)=number </a:t>
            </a:r>
            <a:endParaRPr lang="en-US" altLang="zh-CN" sz="1400" dirty="0" smtClean="0">
              <a:latin typeface="Arial" pitchFamily="34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  <a:sym typeface="+mn-ea"/>
              </a:rPr>
              <a:t>             </a:t>
            </a:r>
            <a:r>
              <a:rPr lang="zh-CN" altLang="zh-CN" sz="1400" dirty="0" smtClean="0">
                <a:latin typeface="Arial" pitchFamily="34" charset="0"/>
                <a:ea typeface="微软雅黑" pitchFamily="34" charset="-122"/>
                <a:sym typeface="+mn-ea"/>
              </a:rPr>
              <a:t>或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  <a:sym typeface="+mn-ea"/>
              </a:rPr>
              <a:t>previous(...(0)..)=number           </a:t>
            </a:r>
            <a:br>
              <a:rPr lang="zh-CN" altLang="en-US" sz="1400" dirty="0" smtClean="0">
                <a:latin typeface="Arial" pitchFamily="34" charset="0"/>
                <a:ea typeface="微软雅黑" pitchFamily="34" charset="-122"/>
              </a:rPr>
            </a:br>
            <a:r>
              <a:rPr lang="zh-CN" altLang="en-US" sz="1400" dirty="0" smtClean="0">
                <a:latin typeface="Arial" pitchFamily="34" charset="0"/>
                <a:ea typeface="微软雅黑" pitchFamily="34" charset="-122"/>
              </a:rPr>
              <a:t>   操作：</a:t>
            </a: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success 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              previous</a:t>
            </a:r>
            <a:br>
              <a:rPr lang="en-US" altLang="zh-CN" sz="1400" dirty="0" smtClean="0">
                <a:latin typeface="Arial" pitchFamily="34" charset="0"/>
                <a:ea typeface="微软雅黑" pitchFamily="34" charset="-122"/>
              </a:rPr>
            </a:br>
            <a:r>
              <a:rPr lang="en-US" altLang="zh-CN" sz="1400" dirty="0" smtClean="0">
                <a:latin typeface="Arial" pitchFamily="34" charset="0"/>
                <a:ea typeface="微软雅黑" pitchFamily="34" charset="-122"/>
              </a:rPr>
              <a:t>}</a:t>
            </a:r>
            <a:endParaRPr lang="en-US" altLang="zh-CN" sz="14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OOP</a:t>
            </a:r>
            <a:r>
              <a:rPr lang="zh-CN"/>
              <a:t>中的类型</a:t>
            </a:r>
            <a:endParaRPr lang="zh-CN"/>
          </a:p>
        </p:txBody>
      </p:sp>
      <p:sp>
        <p:nvSpPr>
          <p:cNvPr id="15" name="文本框 14"/>
          <p:cNvSpPr txBox="1"/>
          <p:nvPr/>
        </p:nvSpPr>
        <p:spPr>
          <a:xfrm>
            <a:off x="2449830" y="2236470"/>
            <a:ext cx="6061075" cy="252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en-US" sz="2000" b="1" dirty="0"/>
              <a:t>基本类型</a:t>
            </a:r>
            <a:endParaRPr lang="zh-CN" altLang="en-US" sz="2000" b="1" dirty="0"/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endParaRPr lang="zh-CN" altLang="en-US" sz="2000" b="1" dirty="0"/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en-US" sz="2000" b="1" dirty="0"/>
              <a:t>自定义类型：</a:t>
            </a:r>
            <a:r>
              <a:rPr lang="en-US" altLang="zh-CN" sz="2000" b="1" dirty="0"/>
              <a:t>ADT</a:t>
            </a:r>
            <a:r>
              <a:rPr lang="zh-CN" altLang="en-US" sz="2000" b="1" dirty="0"/>
              <a:t>的计算机语言表示</a:t>
            </a:r>
            <a:endParaRPr lang="zh-CN" altLang="en-US" sz="2000" b="1" dirty="0"/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endParaRPr lang="zh-CN" altLang="en-US" sz="2000" b="1" dirty="0"/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en-US" sz="2000" b="1" dirty="0"/>
              <a:t>泛型：以上述类型为参数的类型</a:t>
            </a:r>
            <a:endParaRPr lang="zh-CN" altLang="en-US" sz="2000" b="1" dirty="0"/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endParaRPr lang="zh-CN" altLang="en-US" sz="2000" b="1" dirty="0"/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en-US" sz="2000" b="1" dirty="0">
                <a:solidFill>
                  <a:srgbClr val="FF0000"/>
                </a:solidFill>
              </a:rPr>
              <a:t>元类型及元对象：各类型的类型（</a:t>
            </a:r>
            <a:r>
              <a:rPr lang="en-US" altLang="zh-CN" sz="2000" b="1" dirty="0">
                <a:solidFill>
                  <a:srgbClr val="FF0000"/>
                </a:solidFill>
              </a:rPr>
              <a:t>C++</a:t>
            </a:r>
            <a:r>
              <a:rPr lang="zh-CN" altLang="en-US" sz="2000" b="1" dirty="0">
                <a:solidFill>
                  <a:srgbClr val="FF0000"/>
                </a:solidFill>
              </a:rPr>
              <a:t>不支持）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endParaRPr lang="zh-CN" altLang="en-US" sz="2000" b="1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语言中的类型</a:t>
            </a:r>
            <a:endParaRPr lang="zh-CN" altLang="en-US"/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2481511" y="2468118"/>
            <a:ext cx="2873375" cy="2873375"/>
          </a:xfrm>
          <a:prstGeom prst="ellipse">
            <a:avLst/>
          </a:prstGeom>
          <a:gradFill rotWithShape="1">
            <a:gsLst>
              <a:gs pos="0">
                <a:srgbClr val="8298B8"/>
              </a:gs>
              <a:gs pos="100000">
                <a:srgbClr val="18407B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4" name="AutoShape 38"/>
          <p:cNvSpPr>
            <a:spLocks noChangeArrowheads="1"/>
          </p:cNvSpPr>
          <p:nvPr/>
        </p:nvSpPr>
        <p:spPr bwMode="auto">
          <a:xfrm>
            <a:off x="2186236" y="2179193"/>
            <a:ext cx="3455988" cy="3457575"/>
          </a:xfrm>
          <a:custGeom>
            <a:avLst/>
            <a:gdLst>
              <a:gd name="T0" fmla="*/ 1727994 w 21600"/>
              <a:gd name="T1" fmla="*/ 0 h 21600"/>
              <a:gd name="T2" fmla="*/ 506078 w 21600"/>
              <a:gd name="T3" fmla="*/ 506311 h 21600"/>
              <a:gd name="T4" fmla="*/ 0 w 21600"/>
              <a:gd name="T5" fmla="*/ 1728788 h 21600"/>
              <a:gd name="T6" fmla="*/ 506078 w 21600"/>
              <a:gd name="T7" fmla="*/ 2951264 h 21600"/>
              <a:gd name="T8" fmla="*/ 1727994 w 21600"/>
              <a:gd name="T9" fmla="*/ 3457575 h 21600"/>
              <a:gd name="T10" fmla="*/ 2949910 w 21600"/>
              <a:gd name="T11" fmla="*/ 2951264 h 21600"/>
              <a:gd name="T12" fmla="*/ 3455988 w 21600"/>
              <a:gd name="T13" fmla="*/ 1728788 h 21600"/>
              <a:gd name="T14" fmla="*/ 2949910 w 21600"/>
              <a:gd name="T15" fmla="*/ 50631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697" y="10800"/>
                </a:moveTo>
                <a:cubicBezTo>
                  <a:pt x="1697" y="15827"/>
                  <a:pt x="5773" y="19903"/>
                  <a:pt x="10800" y="19903"/>
                </a:cubicBezTo>
                <a:cubicBezTo>
                  <a:pt x="15827" y="19903"/>
                  <a:pt x="19903" y="15827"/>
                  <a:pt x="19903" y="10800"/>
                </a:cubicBezTo>
                <a:cubicBezTo>
                  <a:pt x="19903" y="5773"/>
                  <a:pt x="15827" y="1697"/>
                  <a:pt x="10800" y="1697"/>
                </a:cubicBezTo>
                <a:cubicBezTo>
                  <a:pt x="5773" y="1697"/>
                  <a:pt x="1697" y="5773"/>
                  <a:pt x="1697" y="1080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66666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5" name="Oval 39"/>
          <p:cNvSpPr>
            <a:spLocks noChangeArrowheads="1"/>
          </p:cNvSpPr>
          <p:nvPr/>
        </p:nvSpPr>
        <p:spPr bwMode="auto">
          <a:xfrm>
            <a:off x="2119561" y="5906643"/>
            <a:ext cx="3744913" cy="358775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C0C0C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7" name="AutoShape 45"/>
          <p:cNvSpPr>
            <a:spLocks noChangeArrowheads="1"/>
          </p:cNvSpPr>
          <p:nvPr/>
        </p:nvSpPr>
        <p:spPr bwMode="auto">
          <a:xfrm rot="1866645" flipV="1">
            <a:off x="5427911" y="4987480"/>
            <a:ext cx="1800225" cy="287338"/>
          </a:xfrm>
          <a:prstGeom prst="rightArrow">
            <a:avLst>
              <a:gd name="adj1" fmla="val 50278"/>
              <a:gd name="adj2" fmla="val 76168"/>
            </a:avLst>
          </a:prstGeom>
          <a:gradFill rotWithShape="1">
            <a:gsLst>
              <a:gs pos="0">
                <a:srgbClr val="DDDDDD"/>
              </a:gs>
              <a:gs pos="100000">
                <a:srgbClr val="666666"/>
              </a:gs>
            </a:gsLst>
            <a:lin ang="5400000" scaled="1"/>
          </a:gradFill>
          <a:ln w="9525">
            <a:miter lim="800000"/>
          </a:ln>
          <a:scene3d>
            <a:camera prst="legacyObliqueTopRight">
              <a:rot lat="203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DDDDDD"/>
            </a:extrusionClr>
            <a:contourClr>
              <a:srgbClr val="DDDDDD"/>
            </a:contourClr>
          </a:sp3d>
        </p:spPr>
        <p:txBody>
          <a:bodyPr wrap="none" anchor="ctr">
            <a:flatTx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8" name="AutoShape 47"/>
          <p:cNvSpPr>
            <a:spLocks noChangeArrowheads="1"/>
          </p:cNvSpPr>
          <p:nvPr/>
        </p:nvSpPr>
        <p:spPr bwMode="auto">
          <a:xfrm>
            <a:off x="5705215" y="3744340"/>
            <a:ext cx="1368425" cy="287338"/>
          </a:xfrm>
          <a:prstGeom prst="rightArrow">
            <a:avLst>
              <a:gd name="adj1" fmla="val 50278"/>
              <a:gd name="adj2" fmla="val 57899"/>
            </a:avLst>
          </a:prstGeom>
          <a:gradFill rotWithShape="1">
            <a:gsLst>
              <a:gs pos="0">
                <a:srgbClr val="DDDDDD"/>
              </a:gs>
              <a:gs pos="100000">
                <a:srgbClr val="666666"/>
              </a:gs>
            </a:gsLst>
            <a:lin ang="5400000" scaled="1"/>
          </a:gradFill>
          <a:ln w="9525">
            <a:miter lim="800000"/>
          </a:ln>
          <a:scene3d>
            <a:camera prst="legacyObliqueTopRight">
              <a:rot lat="206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DDDDDD"/>
            </a:extrusionClr>
            <a:contourClr>
              <a:srgbClr val="DDDDDD"/>
            </a:contourClr>
          </a:sp3d>
        </p:spPr>
        <p:txBody>
          <a:bodyPr wrap="none" anchor="ctr">
            <a:flatTx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9" name="Oval 49"/>
          <p:cNvSpPr>
            <a:spLocks noChangeArrowheads="1"/>
          </p:cNvSpPr>
          <p:nvPr/>
        </p:nvSpPr>
        <p:spPr bwMode="auto">
          <a:xfrm>
            <a:off x="2552757" y="2517488"/>
            <a:ext cx="2736850" cy="2519363"/>
          </a:xfrm>
          <a:prstGeom prst="ellipse">
            <a:avLst/>
          </a:prstGeom>
          <a:gradFill rotWithShape="1">
            <a:gsLst>
              <a:gs pos="0">
                <a:schemeClr val="bg1">
                  <a:alpha val="42998"/>
                </a:schemeClr>
              </a:gs>
              <a:gs pos="100000">
                <a:srgbClr val="18407B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类型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0" name="AutoShape 51"/>
          <p:cNvSpPr>
            <a:spLocks noChangeArrowheads="1"/>
          </p:cNvSpPr>
          <p:nvPr/>
        </p:nvSpPr>
        <p:spPr bwMode="auto">
          <a:xfrm rot="19733355">
            <a:off x="5427911" y="2395093"/>
            <a:ext cx="1800225" cy="287337"/>
          </a:xfrm>
          <a:prstGeom prst="rightArrow">
            <a:avLst>
              <a:gd name="adj1" fmla="val 50278"/>
              <a:gd name="adj2" fmla="val 76169"/>
            </a:avLst>
          </a:prstGeom>
          <a:gradFill rotWithShape="1">
            <a:gsLst>
              <a:gs pos="0">
                <a:srgbClr val="DDDDDD"/>
              </a:gs>
              <a:gs pos="100000">
                <a:srgbClr val="666666"/>
              </a:gs>
            </a:gsLst>
            <a:lin ang="5400000" scaled="1"/>
          </a:gradFill>
          <a:ln w="9525">
            <a:miter lim="800000"/>
          </a:ln>
          <a:scene3d>
            <a:camera prst="legacyObliqueTopRight">
              <a:rot lat="203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DDDDDD"/>
            </a:extrusionClr>
            <a:contourClr>
              <a:srgbClr val="DDDDDD"/>
            </a:contourClr>
          </a:sp3d>
        </p:spPr>
        <p:txBody>
          <a:bodyPr wrap="none" anchor="ctr">
            <a:flatTx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1" name="Rectangle 52"/>
          <p:cNvSpPr>
            <a:spLocks noChangeArrowheads="1"/>
          </p:cNvSpPr>
          <p:nvPr/>
        </p:nvSpPr>
        <p:spPr bwMode="auto">
          <a:xfrm>
            <a:off x="7288924" y="3126849"/>
            <a:ext cx="3455987" cy="360363"/>
          </a:xfrm>
          <a:prstGeom prst="rect">
            <a:avLst/>
          </a:prstGeom>
          <a:gradFill rotWithShape="1">
            <a:gsLst>
              <a:gs pos="0">
                <a:srgbClr val="CAD7FF"/>
              </a:gs>
              <a:gs pos="100000">
                <a:srgbClr val="6187FF"/>
              </a:gs>
            </a:gsLst>
            <a:lin ang="2700000" scaled="1"/>
          </a:gradFill>
          <a:ln w="12700">
            <a:solidFill>
              <a:srgbClr val="C0C0C0"/>
            </a:solidFill>
            <a:miter lim="800000"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dirty="0" smtClean="0"/>
              <a:t>自定义类型</a:t>
            </a:r>
            <a:endParaRPr lang="ko-KR" altLang="en-US" dirty="0"/>
          </a:p>
        </p:txBody>
      </p:sp>
      <p:sp>
        <p:nvSpPr>
          <p:cNvPr id="62" name="Rectangle 53"/>
          <p:cNvSpPr>
            <a:spLocks noChangeArrowheads="1"/>
          </p:cNvSpPr>
          <p:nvPr/>
        </p:nvSpPr>
        <p:spPr bwMode="auto">
          <a:xfrm>
            <a:off x="7288924" y="3485624"/>
            <a:ext cx="3455987" cy="1236498"/>
          </a:xfrm>
          <a:prstGeom prst="rect">
            <a:avLst/>
          </a:prstGeom>
          <a:solidFill>
            <a:srgbClr val="EAEAEA"/>
          </a:solidFill>
          <a:ln w="12700">
            <a:solidFill>
              <a:srgbClr val="C0C0C0"/>
            </a:solidFill>
            <a:miter lim="800000"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tx1"/>
                </a:solidFill>
              </a:rPr>
              <a:t>使用</a:t>
            </a:r>
            <a:r>
              <a:rPr lang="en-US" altLang="zh-CN" b="1" dirty="0" err="1" smtClean="0">
                <a:solidFill>
                  <a:schemeClr val="tx1"/>
                </a:solidFill>
              </a:rPr>
              <a:t>typedef</a:t>
            </a:r>
            <a:r>
              <a:rPr lang="zh-CN" altLang="en-US" b="1" dirty="0" smtClean="0">
                <a:solidFill>
                  <a:schemeClr val="tx1"/>
                </a:solidFill>
              </a:rPr>
              <a:t>定义的</a:t>
            </a:r>
            <a:endParaRPr lang="zh-CN" altLang="en-US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枚举类型</a:t>
            </a:r>
            <a:endParaRPr lang="zh-CN" altLang="en-US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使用</a:t>
            </a:r>
            <a:r>
              <a:rPr lang="en-US" altLang="zh-CN" b="1" dirty="0" smtClean="0">
                <a:solidFill>
                  <a:schemeClr val="tx1"/>
                </a:solidFill>
              </a:rPr>
              <a:t>class</a:t>
            </a:r>
            <a:r>
              <a:rPr lang="zh-CN" altLang="en-US" b="1" dirty="0" smtClean="0">
                <a:solidFill>
                  <a:schemeClr val="tx1"/>
                </a:solidFill>
              </a:rPr>
              <a:t>，</a:t>
            </a:r>
            <a:r>
              <a:rPr lang="en-US" altLang="zh-CN" b="1" dirty="0" err="1" smtClean="0">
                <a:solidFill>
                  <a:schemeClr val="tx1"/>
                </a:solidFill>
              </a:rPr>
              <a:t>stuct</a:t>
            </a:r>
            <a:r>
              <a:rPr lang="zh-CN" altLang="en-US" b="1" dirty="0" smtClean="0">
                <a:solidFill>
                  <a:schemeClr val="tx1"/>
                </a:solidFill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</a:rPr>
              <a:t>union</a:t>
            </a:r>
            <a:r>
              <a:rPr lang="zh-CN" altLang="en-US" b="1" dirty="0" smtClean="0">
                <a:solidFill>
                  <a:schemeClr val="tx1"/>
                </a:solidFill>
              </a:rPr>
              <a:t>定义的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5" name="Rectangle 56"/>
          <p:cNvSpPr>
            <a:spLocks noChangeArrowheads="1"/>
          </p:cNvSpPr>
          <p:nvPr/>
        </p:nvSpPr>
        <p:spPr bwMode="auto">
          <a:xfrm>
            <a:off x="7299574" y="5185347"/>
            <a:ext cx="3455987" cy="360362"/>
          </a:xfrm>
          <a:prstGeom prst="rect">
            <a:avLst/>
          </a:prstGeom>
          <a:gradFill rotWithShape="1">
            <a:gsLst>
              <a:gs pos="0">
                <a:srgbClr val="6187FF"/>
              </a:gs>
              <a:gs pos="100000">
                <a:srgbClr val="060810"/>
              </a:gs>
            </a:gsLst>
            <a:lin ang="2700000" scaled="1"/>
          </a:gradFill>
          <a:ln w="12700">
            <a:solidFill>
              <a:srgbClr val="C0C0C0"/>
            </a:solidFill>
            <a:miter lim="800000"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dirty="0" smtClean="0"/>
              <a:t>其它导出类型</a:t>
            </a:r>
            <a:endParaRPr lang="ko-KR" altLang="en-US" dirty="0"/>
          </a:p>
        </p:txBody>
      </p:sp>
      <p:sp>
        <p:nvSpPr>
          <p:cNvPr id="66" name="Rectangle 57"/>
          <p:cNvSpPr>
            <a:spLocks noChangeArrowheads="1"/>
          </p:cNvSpPr>
          <p:nvPr/>
        </p:nvSpPr>
        <p:spPr bwMode="auto">
          <a:xfrm>
            <a:off x="7299574" y="5544122"/>
            <a:ext cx="3455987" cy="1023891"/>
          </a:xfrm>
          <a:prstGeom prst="rect">
            <a:avLst/>
          </a:prstGeom>
          <a:solidFill>
            <a:srgbClr val="EAEAEA"/>
          </a:solidFill>
          <a:ln w="12700">
            <a:solidFill>
              <a:srgbClr val="C0C0C0"/>
            </a:solidFill>
            <a:miter lim="800000"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b="1" dirty="0" smtClean="0"/>
              <a:t>数组</a:t>
            </a:r>
            <a:endParaRPr lang="en-US" altLang="zh-CN" b="1" dirty="0" smtClean="0"/>
          </a:p>
          <a:p>
            <a:r>
              <a:rPr lang="zh-CN" altLang="en-US" b="1" dirty="0" smtClean="0"/>
              <a:t>指针</a:t>
            </a:r>
            <a:endParaRPr lang="en-US" altLang="zh-CN" b="1" dirty="0" smtClean="0"/>
          </a:p>
          <a:p>
            <a:r>
              <a:rPr lang="zh-CN" altLang="en-US" b="1" dirty="0"/>
              <a:t>引用</a:t>
            </a:r>
            <a:endParaRPr lang="ko-KR" altLang="en-US" b="1" dirty="0"/>
          </a:p>
        </p:txBody>
      </p:sp>
      <p:sp>
        <p:nvSpPr>
          <p:cNvPr id="67" name="Rectangle 58"/>
          <p:cNvSpPr>
            <a:spLocks noChangeArrowheads="1"/>
          </p:cNvSpPr>
          <p:nvPr/>
        </p:nvSpPr>
        <p:spPr bwMode="auto">
          <a:xfrm>
            <a:off x="7299574" y="1531493"/>
            <a:ext cx="3455987" cy="360362"/>
          </a:xfrm>
          <a:prstGeom prst="rect">
            <a:avLst/>
          </a:prstGeom>
          <a:gradFill rotWithShape="1">
            <a:gsLst>
              <a:gs pos="0">
                <a:srgbClr val="F0F4FF"/>
              </a:gs>
              <a:gs pos="100000">
                <a:srgbClr val="6187FF"/>
              </a:gs>
            </a:gsLst>
            <a:lin ang="2700000" scaled="1"/>
          </a:gradFill>
          <a:ln w="12700">
            <a:solidFill>
              <a:srgbClr val="C0C0C0"/>
            </a:solidFill>
            <a:miter lim="800000"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dirty="0" smtClean="0"/>
              <a:t>内部 </a:t>
            </a:r>
            <a:r>
              <a:rPr lang="en-US" altLang="zh-CN" dirty="0" smtClean="0"/>
              <a:t>(</a:t>
            </a:r>
            <a:r>
              <a:rPr lang="zh-CN" altLang="en-US" dirty="0" smtClean="0"/>
              <a:t>内置</a:t>
            </a:r>
            <a:r>
              <a:rPr lang="en-US" altLang="zh-CN" dirty="0" smtClean="0"/>
              <a:t>)</a:t>
            </a:r>
            <a:r>
              <a:rPr lang="zh-CN" altLang="en-US" dirty="0" smtClean="0"/>
              <a:t>类型</a:t>
            </a:r>
            <a:endParaRPr lang="ko-KR" altLang="en-US" dirty="0"/>
          </a:p>
        </p:txBody>
      </p:sp>
      <p:sp>
        <p:nvSpPr>
          <p:cNvPr id="68" name="Rectangle 59"/>
          <p:cNvSpPr>
            <a:spLocks noChangeArrowheads="1"/>
          </p:cNvSpPr>
          <p:nvPr/>
        </p:nvSpPr>
        <p:spPr bwMode="auto">
          <a:xfrm>
            <a:off x="7299574" y="1906246"/>
            <a:ext cx="3455987" cy="955068"/>
          </a:xfrm>
          <a:prstGeom prst="rect">
            <a:avLst/>
          </a:prstGeom>
          <a:solidFill>
            <a:srgbClr val="EAEAEA"/>
          </a:solidFill>
          <a:ln w="12700">
            <a:solidFill>
              <a:srgbClr val="C0C0C0"/>
            </a:solidFill>
            <a:miter lim="800000"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tx1"/>
                </a:solidFill>
              </a:rPr>
              <a:t>基本类型</a:t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扩展类型</a:t>
            </a:r>
            <a:endParaRPr lang="zh-CN" altLang="en-US" b="1" dirty="0" smtClean="0">
              <a:solidFill>
                <a:schemeClr val="tx1"/>
              </a:solidFill>
            </a:endParaRPr>
          </a:p>
          <a:p>
            <a:r>
              <a:rPr lang="en-US" altLang="zh-CN" b="1" dirty="0" err="1">
                <a:solidFill>
                  <a:schemeClr val="tx1"/>
                </a:solidFill>
              </a:rPr>
              <a:t>b</a:t>
            </a:r>
            <a:r>
              <a:rPr lang="en-US" altLang="zh-CN" b="1" dirty="0" err="1" smtClean="0">
                <a:solidFill>
                  <a:schemeClr val="tx1"/>
                </a:solidFill>
              </a:rPr>
              <a:t>ool</a:t>
            </a:r>
            <a:r>
              <a:rPr lang="zh-CN" altLang="en-US" b="1" dirty="0" smtClean="0">
                <a:solidFill>
                  <a:schemeClr val="tx1"/>
                </a:solidFill>
              </a:rPr>
              <a:t>类型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70673" y="1386713"/>
            <a:ext cx="4651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类型：代表一些数据的集合，同时确定了可在这些数据上施加的</a:t>
            </a:r>
            <a:r>
              <a:rPr lang="zh-CN" altLang="en-US" sz="2000" b="1" dirty="0" smtClean="0"/>
              <a:t>操作</a:t>
            </a:r>
            <a:endParaRPr lang="zh-CN" altLang="en-US" sz="2000" b="1" dirty="0"/>
          </a:p>
        </p:txBody>
      </p:sp>
      <p:sp>
        <p:nvSpPr>
          <p:cNvPr id="17" name="AutoShape 45"/>
          <p:cNvSpPr>
            <a:spLocks noChangeArrowheads="1"/>
          </p:cNvSpPr>
          <p:nvPr/>
        </p:nvSpPr>
        <p:spPr bwMode="auto">
          <a:xfrm rot="4386644" flipV="1">
            <a:off x="5133340" y="5173980"/>
            <a:ext cx="607060" cy="287655"/>
          </a:xfrm>
          <a:prstGeom prst="rightArrow">
            <a:avLst>
              <a:gd name="adj1" fmla="val 50278"/>
              <a:gd name="adj2" fmla="val 76168"/>
            </a:avLst>
          </a:prstGeom>
          <a:gradFill rotWithShape="1">
            <a:gsLst>
              <a:gs pos="0">
                <a:srgbClr val="DDDDDD"/>
              </a:gs>
              <a:gs pos="100000">
                <a:srgbClr val="666666"/>
              </a:gs>
            </a:gsLst>
            <a:lin ang="5400000" scaled="1"/>
          </a:gradFill>
          <a:ln w="9525">
            <a:miter lim="800000"/>
          </a:ln>
          <a:scene3d>
            <a:camera prst="legacyObliqueTopRight">
              <a:rot lat="203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DDDDDD"/>
            </a:extrusionClr>
            <a:contourClr>
              <a:srgbClr val="DDDDDD"/>
            </a:contourClr>
          </a:sp3d>
        </p:spPr>
        <p:txBody>
          <a:bodyPr wrap="none" anchor="ctr">
            <a:flatTx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Rectangle 56"/>
          <p:cNvSpPr>
            <a:spLocks noChangeArrowheads="1"/>
          </p:cNvSpPr>
          <p:nvPr/>
        </p:nvSpPr>
        <p:spPr bwMode="auto">
          <a:xfrm>
            <a:off x="4869180" y="5641340"/>
            <a:ext cx="1833245" cy="360045"/>
          </a:xfrm>
          <a:prstGeom prst="rect">
            <a:avLst/>
          </a:prstGeom>
          <a:gradFill rotWithShape="1">
            <a:gsLst>
              <a:gs pos="0">
                <a:srgbClr val="6187FF"/>
              </a:gs>
              <a:gs pos="100000">
                <a:srgbClr val="060810"/>
              </a:gs>
            </a:gsLst>
            <a:lin ang="2700000" scaled="1"/>
          </a:gradFill>
          <a:ln w="12700">
            <a:solidFill>
              <a:srgbClr val="C0C0C0"/>
            </a:solidFill>
            <a:miter lim="800000"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b="1" dirty="0" smtClean="0"/>
              <a:t>泛型</a:t>
            </a:r>
            <a:r>
              <a:rPr lang="en-US" altLang="zh-CN" b="1" dirty="0" smtClean="0"/>
              <a:t>(</a:t>
            </a:r>
            <a:r>
              <a:rPr lang="zh-CN" altLang="zh-CN" b="1" dirty="0" smtClean="0"/>
              <a:t>模板）</a:t>
            </a:r>
            <a:endParaRPr lang="zh-CN" altLang="zh-CN" b="1" dirty="0" smtClean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内置类型</a:t>
            </a:r>
            <a:r>
              <a:rPr lang="en-US" altLang="zh-CN"/>
              <a:t>(</a:t>
            </a:r>
            <a:r>
              <a:rPr lang="zh-CN" altLang="zh-CN"/>
              <a:t>基本类型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286635" y="2245995"/>
            <a:ext cx="7632700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en-US" sz="2000" b="1" dirty="0"/>
              <a:t>基本类型</a:t>
            </a:r>
            <a:r>
              <a:rPr lang="en-US" altLang="zh-CN" sz="2000" b="1" dirty="0"/>
              <a:t>: char , wchar_t</a:t>
            </a:r>
            <a:r>
              <a:rPr lang="zh-CN" altLang="zh-CN" sz="2000" b="1" dirty="0"/>
              <a:t>，</a:t>
            </a:r>
            <a:r>
              <a:rPr lang="en-US" altLang="zh-CN" sz="2000" b="1" dirty="0"/>
              <a:t> int,    float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(void)</a:t>
            </a:r>
            <a:endParaRPr lang="en-US" altLang="zh-CN" sz="2000" b="1" dirty="0"/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endParaRPr lang="zh-CN" altLang="en-US" sz="2000" b="1" dirty="0"/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en-US" sz="2000" b="1" dirty="0"/>
              <a:t>基本类型的扩展：</a:t>
            </a:r>
            <a:r>
              <a:rPr lang="en-US" altLang="zh-CN" sz="2000" b="1" dirty="0"/>
              <a:t>&lt;</a:t>
            </a:r>
            <a:r>
              <a:rPr lang="zh-CN" altLang="zh-CN" sz="2000" b="1" dirty="0"/>
              <a:t>类型修饰</a:t>
            </a:r>
            <a:r>
              <a:rPr lang="en-US" altLang="zh-CN" sz="2000" b="1" dirty="0"/>
              <a:t>&gt; </a:t>
            </a:r>
            <a:r>
              <a:rPr lang="zh-CN" altLang="en-US" sz="2000" b="1" dirty="0"/>
              <a:t>基本类型</a:t>
            </a:r>
            <a:endParaRPr lang="zh-CN" altLang="en-US" sz="2000" b="1" dirty="0"/>
          </a:p>
          <a:p>
            <a:pPr marL="800100" lvl="1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en-US" sz="2000" b="1" dirty="0"/>
              <a:t>类型修饰：  </a:t>
            </a:r>
            <a:r>
              <a:rPr lang="en-US" altLang="zh-CN" sz="2000" b="1" dirty="0"/>
              <a:t>short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long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signed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unsigned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double</a:t>
            </a:r>
            <a:endParaRPr lang="en-US" altLang="zh-CN" sz="2000" b="1" dirty="0"/>
          </a:p>
          <a:p>
            <a:pPr marL="800100" lvl="1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en-US" sz="2000" b="1" dirty="0"/>
              <a:t>例：   </a:t>
            </a:r>
            <a:r>
              <a:rPr lang="en-US" altLang="zh-CN" sz="2000" b="1" dirty="0"/>
              <a:t>long int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unsigned long int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double float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long double, ...</a:t>
            </a:r>
            <a:endParaRPr lang="en-US" altLang="zh-CN" sz="2000" b="1" dirty="0"/>
          </a:p>
          <a:p>
            <a:pPr lvl="1" indent="0">
              <a:buClr>
                <a:srgbClr val="0070C0"/>
              </a:buClr>
              <a:buSzPct val="100000"/>
              <a:buFont typeface="Wingdings" charset="0"/>
              <a:buNone/>
            </a:pPr>
            <a:endParaRPr lang="en-US" altLang="zh-CN" sz="2000" b="1" dirty="0"/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en-US" altLang="zh-CN" sz="2000" b="1" dirty="0"/>
              <a:t>bool</a:t>
            </a:r>
            <a:r>
              <a:rPr lang="zh-CN" altLang="en-US" sz="2000" b="1" dirty="0"/>
              <a:t>型：非零</a:t>
            </a:r>
            <a:r>
              <a:rPr lang="en-US" altLang="zh-CN" sz="2000" b="1" dirty="0"/>
              <a:t>=true</a:t>
            </a:r>
            <a:r>
              <a:rPr lang="zh-CN" altLang="en-US" sz="2000" b="1" dirty="0"/>
              <a:t>，零</a:t>
            </a:r>
            <a:r>
              <a:rPr lang="en-US" altLang="zh-CN" sz="2000" b="1" dirty="0"/>
              <a:t>=false</a:t>
            </a:r>
            <a:endParaRPr lang="en-US" altLang="zh-CN" sz="2000" b="1" dirty="0"/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endParaRPr lang="zh-CN" altLang="en-US" sz="2000" b="1" dirty="0"/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en-US" altLang="zh-CN" sz="2000" b="1" dirty="0">
                <a:solidFill>
                  <a:srgbClr val="FF0000"/>
                </a:solidFill>
              </a:rPr>
              <a:t>C++11</a:t>
            </a:r>
            <a:r>
              <a:rPr lang="zh-CN" altLang="zh-CN" sz="2000" b="1" dirty="0">
                <a:solidFill>
                  <a:srgbClr val="FF0000"/>
                </a:solidFill>
              </a:rPr>
              <a:t>新增类型：如 </a:t>
            </a:r>
            <a:r>
              <a:rPr lang="en-US" altLang="zh-CN" sz="2000" b="1" dirty="0">
                <a:solidFill>
                  <a:srgbClr val="FF0000"/>
                </a:solidFill>
              </a:rPr>
              <a:t>long long </a:t>
            </a:r>
            <a:r>
              <a:rPr lang="zh-CN" altLang="en-US" sz="2000" b="1" dirty="0">
                <a:solidFill>
                  <a:srgbClr val="FF0000"/>
                </a:solidFill>
              </a:rPr>
              <a:t>，推导类型（</a:t>
            </a:r>
            <a:r>
              <a:rPr lang="en-US" altLang="zh-CN" sz="2000" b="1" dirty="0">
                <a:solidFill>
                  <a:srgbClr val="FF0000"/>
                </a:solidFill>
              </a:rPr>
              <a:t>auto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deltype)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自定义类型</a:t>
            </a:r>
            <a:r>
              <a:rPr lang="en-US" altLang="zh-CN"/>
              <a:t>(</a:t>
            </a:r>
            <a:r>
              <a:rPr lang="zh-CN" altLang="en-US"/>
              <a:t>使用</a:t>
            </a:r>
            <a:r>
              <a:rPr lang="en-US" altLang="zh-CN"/>
              <a:t>typedef)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267585" y="2004695"/>
            <a:ext cx="763270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en-US" sz="2000" b="1" dirty="0"/>
              <a:t>格式：</a:t>
            </a:r>
            <a:r>
              <a:rPr lang="en-US" altLang="zh-CN" sz="2000" b="1" dirty="0"/>
              <a:t>typedef &lt;</a:t>
            </a:r>
            <a:r>
              <a:rPr lang="zh-CN" altLang="zh-CN" sz="2000" b="1" dirty="0"/>
              <a:t>已知类型</a:t>
            </a:r>
            <a:r>
              <a:rPr lang="en-US" altLang="zh-CN" sz="2000" b="1" dirty="0"/>
              <a:t>&gt;  &lt;</a:t>
            </a:r>
            <a:r>
              <a:rPr lang="zh-CN" altLang="en-US" sz="2000" b="1" dirty="0"/>
              <a:t>新类型</a:t>
            </a:r>
            <a:r>
              <a:rPr lang="en-US" altLang="zh-CN" sz="2000" b="1" dirty="0"/>
              <a:t>&gt;</a:t>
            </a:r>
            <a:endParaRPr lang="en-US" altLang="zh-CN" sz="2000" b="1" dirty="0"/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endParaRPr lang="zh-CN" altLang="en-US" sz="2000" b="1" dirty="0"/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zh-CN" altLang="en-US" sz="2000" b="1" dirty="0"/>
              <a:t>例如：</a:t>
            </a:r>
            <a:endParaRPr lang="zh-CN" altLang="en-US" sz="2000" b="1" dirty="0"/>
          </a:p>
          <a:p>
            <a:pPr lvl="1" indent="0">
              <a:buClr>
                <a:srgbClr val="0070C0"/>
              </a:buClr>
              <a:buSzPct val="100000"/>
              <a:buFont typeface="Wingdings" charset="0"/>
              <a:buNone/>
            </a:pPr>
            <a:r>
              <a:rPr lang="en-US" altLang="zh-CN" sz="2000" b="1" dirty="0" err="1" smtClean="0">
                <a:sym typeface="+mn-ea"/>
              </a:rPr>
              <a:t>typedef</a:t>
            </a:r>
            <a:r>
              <a:rPr lang="en-US" altLang="zh-CN" sz="2000" b="1" dirty="0" smtClean="0">
                <a:sym typeface="+mn-ea"/>
              </a:rPr>
              <a:t> </a:t>
            </a:r>
            <a:r>
              <a:rPr lang="en-US" altLang="zh-CN" sz="2000" b="1" dirty="0">
                <a:sym typeface="+mn-ea"/>
              </a:rPr>
              <a:t>unsigned char  UCHAR</a:t>
            </a:r>
            <a:br>
              <a:rPr lang="en-US" altLang="zh-CN" sz="2000" b="1" dirty="0">
                <a:sym typeface="+mn-ea"/>
              </a:rPr>
            </a:br>
            <a:r>
              <a:rPr lang="en-US" altLang="zh-CN" sz="2000" b="1" dirty="0" err="1" smtClean="0">
                <a:sym typeface="+mn-ea"/>
              </a:rPr>
              <a:t>typedef</a:t>
            </a:r>
            <a:r>
              <a:rPr lang="en-US" altLang="zh-CN" sz="2000" b="1" dirty="0" smtClean="0">
                <a:sym typeface="+mn-ea"/>
              </a:rPr>
              <a:t> </a:t>
            </a:r>
            <a:r>
              <a:rPr lang="en-US" altLang="zh-CN" sz="2000" b="1" dirty="0">
                <a:sym typeface="+mn-ea"/>
              </a:rPr>
              <a:t>unsigned long  </a:t>
            </a:r>
            <a:r>
              <a:rPr lang="en-US" altLang="zh-CN" sz="2000" b="1" dirty="0" smtClean="0">
                <a:sym typeface="+mn-ea"/>
              </a:rPr>
              <a:t>DWORD</a:t>
            </a:r>
            <a:br>
              <a:rPr lang="en-US" altLang="zh-CN" sz="2000" b="1" dirty="0" smtClean="0">
                <a:sym typeface="+mn-ea"/>
              </a:rPr>
            </a:br>
            <a:r>
              <a:rPr lang="en-US" altLang="zh-CN" sz="2000" b="1" dirty="0" smtClean="0">
                <a:sym typeface="+mn-ea"/>
              </a:rPr>
              <a:t>typedef unsinged int     uint;</a:t>
            </a:r>
            <a:endParaRPr lang="en-US" altLang="zh-CN" sz="2000" b="1" dirty="0" smtClean="0">
              <a:sym typeface="+mn-ea"/>
            </a:endParaRPr>
          </a:p>
          <a:p>
            <a:pPr lvl="1" indent="0">
              <a:buClr>
                <a:srgbClr val="0070C0"/>
              </a:buClr>
              <a:buSzPct val="100000"/>
              <a:buFont typeface="Wingdings" charset="0"/>
              <a:buNone/>
            </a:pPr>
            <a:endParaRPr lang="en-US" altLang="zh-CN" sz="2000" b="1" dirty="0" smtClean="0">
              <a:sym typeface="+mn-ea"/>
            </a:endParaRPr>
          </a:p>
          <a:p>
            <a:pPr lvl="1" indent="0">
              <a:buClr>
                <a:srgbClr val="0070C0"/>
              </a:buClr>
              <a:buSzPct val="100000"/>
              <a:buFont typeface="Wingdings" charset="0"/>
              <a:buNone/>
            </a:pPr>
            <a:r>
              <a:rPr lang="en-US" altLang="zh-CN" sz="2000" b="1" dirty="0" smtClean="0">
                <a:sym typeface="+mn-ea"/>
              </a:rPr>
              <a:t>UCHAR  ch = 'a';</a:t>
            </a:r>
            <a:r>
              <a:rPr lang="zh-CN" altLang="zh-CN" sz="2000" b="1" dirty="0" smtClean="0">
                <a:sym typeface="+mn-ea"/>
              </a:rPr>
              <a:t>  等价于 </a:t>
            </a:r>
            <a:r>
              <a:rPr lang="en-US" altLang="zh-CN" sz="2000" b="1" dirty="0">
                <a:sym typeface="+mn-ea"/>
              </a:rPr>
              <a:t>unsigned char ch = 'a';</a:t>
            </a:r>
            <a:br>
              <a:rPr lang="en-US" altLang="zh-CN" sz="2000" b="1" dirty="0">
                <a:sym typeface="+mn-ea"/>
              </a:rPr>
            </a:br>
            <a:r>
              <a:rPr lang="en-US" altLang="zh-CN" sz="2000" b="1" dirty="0">
                <a:sym typeface="+mn-ea"/>
              </a:rPr>
              <a:t>DWORD   n = 99;  </a:t>
            </a:r>
            <a:r>
              <a:rPr lang="zh-CN" altLang="zh-CN" sz="2000" b="1" dirty="0" smtClean="0">
                <a:sym typeface="+mn-ea"/>
              </a:rPr>
              <a:t>等价于 </a:t>
            </a:r>
            <a:r>
              <a:rPr lang="en-US" altLang="zh-CN" sz="2000" b="1" dirty="0">
                <a:sym typeface="+mn-ea"/>
              </a:rPr>
              <a:t>unsigned long n = 99;</a:t>
            </a:r>
            <a:br>
              <a:rPr lang="en-US" altLang="zh-CN" sz="2000" b="1" dirty="0">
                <a:sym typeface="+mn-ea"/>
              </a:rPr>
            </a:br>
            <a:r>
              <a:rPr lang="en-US" altLang="zh-CN" sz="2000" b="1" dirty="0">
                <a:sym typeface="+mn-ea"/>
              </a:rPr>
              <a:t>uint     num = 10;  </a:t>
            </a:r>
            <a:r>
              <a:rPr lang="zh-CN" altLang="zh-CN" sz="2000" b="1" dirty="0" smtClean="0">
                <a:sym typeface="+mn-ea"/>
              </a:rPr>
              <a:t>等价于 </a:t>
            </a:r>
            <a:r>
              <a:rPr lang="en-US" altLang="zh-CN" sz="2000" b="1" dirty="0">
                <a:sym typeface="+mn-ea"/>
              </a:rPr>
              <a:t>unsigned int num = 10;</a:t>
            </a:r>
            <a:endParaRPr lang="en-US" altLang="zh-CN" sz="2000" b="1" dirty="0" smtClean="0">
              <a:sym typeface="+mn-ea"/>
            </a:endParaRPr>
          </a:p>
          <a:p>
            <a:pPr indent="0">
              <a:buClr>
                <a:srgbClr val="0070C0"/>
              </a:buClr>
              <a:buSzPct val="100000"/>
              <a:buFont typeface="Wingdings" charset="0"/>
              <a:buNone/>
            </a:pPr>
            <a:endParaRPr lang="zh-CN" altLang="en-US" sz="2000" b="1" dirty="0"/>
          </a:p>
          <a:p>
            <a:pPr marL="342900" indent="-342900">
              <a:buClr>
                <a:srgbClr val="0070C0"/>
              </a:buClr>
              <a:buSzPct val="100000"/>
              <a:buFont typeface="Wingdings" charset="0"/>
              <a:buChar char="n"/>
            </a:pPr>
            <a:r>
              <a:rPr lang="en-US" altLang="zh-CN" sz="2000" b="1" dirty="0">
                <a:solidFill>
                  <a:srgbClr val="FF0000"/>
                </a:solidFill>
              </a:rPr>
              <a:t>typedef</a:t>
            </a:r>
            <a:r>
              <a:rPr lang="zh-CN" altLang="zh-CN" sz="2000" b="1" dirty="0">
                <a:solidFill>
                  <a:srgbClr val="FF0000"/>
                </a:solidFill>
              </a:rPr>
              <a:t>本质上没有增加新类型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自定义类型</a:t>
            </a:r>
            <a:r>
              <a:rPr lang="en-US" altLang="zh-CN"/>
              <a:t>(</a:t>
            </a:r>
            <a:r>
              <a:rPr lang="zh-CN"/>
              <a:t>枚举类型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87375" y="1454785"/>
            <a:ext cx="10914380" cy="159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1" indent="0">
              <a:lnSpc>
                <a:spcPct val="80000"/>
              </a:lnSpc>
              <a:buNone/>
            </a:pPr>
            <a:r>
              <a:rPr lang="en-US" altLang="zh-CN" sz="2000" dirty="0" err="1">
                <a:sym typeface="+mn-ea"/>
              </a:rPr>
              <a:t>(C++98)    enum</a:t>
            </a:r>
            <a:r>
              <a:rPr lang="en-US" altLang="zh-CN" sz="2000" dirty="0">
                <a:sym typeface="+mn-ea"/>
              </a:rPr>
              <a:t>          &lt;</a:t>
            </a:r>
            <a:r>
              <a:rPr lang="zh-CN" altLang="en-US" sz="2000" dirty="0">
                <a:sym typeface="+mn-ea"/>
              </a:rPr>
              <a:t>枚举类型名</a:t>
            </a:r>
            <a:r>
              <a:rPr lang="en-US" altLang="zh-CN" sz="2000" dirty="0">
                <a:sym typeface="+mn-ea"/>
              </a:rPr>
              <a:t>&gt; {&lt;</a:t>
            </a:r>
            <a:r>
              <a:rPr lang="zh-CN" altLang="en-US" sz="2000" dirty="0">
                <a:sym typeface="+mn-ea"/>
              </a:rPr>
              <a:t>枚举值表</a:t>
            </a:r>
            <a:r>
              <a:rPr lang="en-US" altLang="zh-CN" sz="2000" dirty="0">
                <a:sym typeface="+mn-ea"/>
              </a:rPr>
              <a:t>&gt;}</a:t>
            </a:r>
            <a:r>
              <a:rPr lang="en-US" altLang="zh-CN" sz="2000" dirty="0" smtClean="0">
                <a:sym typeface="+mn-ea"/>
              </a:rPr>
              <a:t>;</a:t>
            </a:r>
            <a:endParaRPr lang="en-US" altLang="zh-CN" sz="2000" dirty="0" smtClean="0">
              <a:sym typeface="+mn-ea"/>
            </a:endParaRPr>
          </a:p>
          <a:p>
            <a:pPr marL="0" lvl="1" indent="0">
              <a:lnSpc>
                <a:spcPct val="80000"/>
              </a:lnSpc>
              <a:buNone/>
            </a:pPr>
            <a:r>
              <a:rPr lang="en-US" altLang="zh-CN" sz="2000" dirty="0" smtClean="0">
                <a:sym typeface="+mn-ea"/>
              </a:rPr>
              <a:t>     (C++11)    enum class </a:t>
            </a:r>
            <a:r>
              <a:rPr lang="en-US" altLang="zh-CN" sz="2000" dirty="0">
                <a:sym typeface="+mn-ea"/>
              </a:rPr>
              <a:t>&lt;</a:t>
            </a:r>
            <a:r>
              <a:rPr lang="zh-CN" altLang="en-US" sz="2000" dirty="0">
                <a:sym typeface="+mn-ea"/>
              </a:rPr>
              <a:t>枚举类型名</a:t>
            </a:r>
            <a:r>
              <a:rPr lang="en-US" altLang="zh-CN" sz="2000" dirty="0">
                <a:sym typeface="+mn-ea"/>
              </a:rPr>
              <a:t>&gt; {&lt;</a:t>
            </a:r>
            <a:r>
              <a:rPr lang="zh-CN" altLang="en-US" sz="2000" dirty="0">
                <a:sym typeface="+mn-ea"/>
              </a:rPr>
              <a:t>枚举值表</a:t>
            </a:r>
            <a:r>
              <a:rPr lang="en-US" altLang="zh-CN" sz="2000" dirty="0">
                <a:sym typeface="+mn-ea"/>
              </a:rPr>
              <a:t>&gt;}</a:t>
            </a:r>
            <a:r>
              <a:rPr lang="en-US" altLang="zh-CN" sz="2000" dirty="0" smtClean="0">
                <a:sym typeface="+mn-ea"/>
              </a:rPr>
              <a:t>;</a:t>
            </a:r>
            <a:br>
              <a:rPr lang="en-US" altLang="zh-CN" sz="2000" dirty="0" smtClean="0">
                <a:sym typeface="+mn-ea"/>
              </a:rPr>
            </a:br>
            <a:endParaRPr lang="en-US" altLang="zh-CN" sz="2000" dirty="0" smtClean="0">
              <a:sym typeface="+mn-ea"/>
            </a:endParaRPr>
          </a:p>
          <a:p>
            <a:pPr marL="708660" lvl="1" indent="-342900">
              <a:lnSpc>
                <a:spcPct val="80000"/>
              </a:lnSpc>
              <a:buClr>
                <a:srgbClr val="C00000"/>
              </a:buClr>
              <a:buFont typeface="Wingdings" charset="0"/>
              <a:buChar char="l"/>
            </a:pPr>
            <a:r>
              <a:rPr lang="zh-CN" altLang="zh-CN" sz="2000" dirty="0" smtClean="0">
                <a:sym typeface="+mn-ea"/>
              </a:rPr>
              <a:t>枚举值必须是整数</a:t>
            </a:r>
            <a:endParaRPr lang="zh-CN" altLang="zh-CN" sz="2000" dirty="0" smtClean="0">
              <a:sym typeface="+mn-ea"/>
            </a:endParaRPr>
          </a:p>
          <a:p>
            <a:pPr marL="708660" lvl="1" indent="-342900">
              <a:lnSpc>
                <a:spcPct val="80000"/>
              </a:lnSpc>
              <a:buClr>
                <a:srgbClr val="C00000"/>
              </a:buClr>
              <a:buFont typeface="Wingdings" charset="0"/>
              <a:buChar char="l"/>
            </a:pPr>
            <a:r>
              <a:rPr lang="zh-CN" altLang="en-US" sz="2000" dirty="0" smtClean="0">
                <a:sym typeface="+mn-ea"/>
              </a:rPr>
              <a:t>第一个枚举值，缺省为</a:t>
            </a:r>
            <a:r>
              <a:rPr lang="en-US" altLang="zh-CN" sz="2000" dirty="0" smtClean="0">
                <a:sym typeface="+mn-ea"/>
              </a:rPr>
              <a:t>0</a:t>
            </a:r>
            <a:endParaRPr lang="en-US" altLang="zh-CN" sz="2000" dirty="0" smtClean="0">
              <a:sym typeface="+mn-ea"/>
            </a:endParaRPr>
          </a:p>
          <a:p>
            <a:pPr marL="708660" lvl="1" indent="-342900">
              <a:lnSpc>
                <a:spcPct val="80000"/>
              </a:lnSpc>
              <a:buClr>
                <a:srgbClr val="C00000"/>
              </a:buClr>
              <a:buFont typeface="Wingdings" charset="0"/>
              <a:buChar char="l"/>
            </a:pPr>
            <a:r>
              <a:rPr lang="zh-CN" altLang="en-US" sz="2000" dirty="0" smtClean="0">
                <a:sym typeface="+mn-ea"/>
              </a:rPr>
              <a:t>后一个枚举值，若没有指定，则为前一个枚举值</a:t>
            </a:r>
            <a:r>
              <a:rPr lang="en-US" altLang="zh-CN" sz="2000" dirty="0" smtClean="0">
                <a:sym typeface="+mn-ea"/>
              </a:rPr>
              <a:t>+1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9345" y="3280410"/>
            <a:ext cx="3989070" cy="2974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marL="0" lvl="1" indent="0" algn="l">
              <a:lnSpc>
                <a:spcPct val="80000"/>
              </a:lnSpc>
              <a:buNone/>
            </a:pPr>
            <a:r>
              <a:rPr lang="zh-CN" altLang="en-US" dirty="0" smtClean="0">
                <a:sym typeface="+mn-ea"/>
              </a:rPr>
              <a:t>例</a:t>
            </a:r>
            <a:r>
              <a:rPr lang="en-US" altLang="zh-CN" dirty="0" smtClean="0">
                <a:sym typeface="Wingdings" pitchFamily="2" charset="2"/>
              </a:rPr>
              <a:t>:(C++98)</a:t>
            </a:r>
            <a:endParaRPr lang="en-US" altLang="zh-CN" dirty="0" smtClean="0"/>
          </a:p>
          <a:p>
            <a:pPr marL="0" lvl="1" indent="0" algn="l">
              <a:lnSpc>
                <a:spcPct val="80000"/>
              </a:lnSpc>
              <a:buNone/>
            </a:pPr>
            <a:r>
              <a:rPr lang="en-US" altLang="zh-CN" dirty="0" err="1">
                <a:sym typeface="+mn-ea"/>
              </a:rPr>
              <a:t>enum</a:t>
            </a:r>
            <a:r>
              <a:rPr lang="en-US" altLang="zh-CN" dirty="0">
                <a:sym typeface="+mn-ea"/>
              </a:rPr>
              <a:t> WeekDay { </a:t>
            </a:r>
            <a:endParaRPr lang="en-US" altLang="zh-CN" dirty="0">
              <a:sym typeface="+mn-ea"/>
            </a:endParaRPr>
          </a:p>
          <a:p>
            <a:pPr marL="0" lvl="1" indent="0" algn="l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           MON=1,TUR,WED,</a:t>
            </a:r>
            <a:endParaRPr lang="en-US" altLang="zh-CN" dirty="0">
              <a:sym typeface="+mn-ea"/>
            </a:endParaRPr>
          </a:p>
          <a:p>
            <a:pPr marL="0" lvl="1" indent="0" algn="l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            THU,FRI,SAT, SUN=0 </a:t>
            </a:r>
            <a:r>
              <a:rPr lang="en-US" altLang="zh-CN" dirty="0" smtClean="0">
                <a:sym typeface="+mn-ea"/>
              </a:rPr>
              <a:t>};</a:t>
            </a:r>
            <a:br>
              <a:rPr lang="en-US" altLang="zh-CN" dirty="0" smtClean="0">
                <a:sym typeface="+mn-ea"/>
              </a:rPr>
            </a:br>
            <a:endParaRPr lang="en-US" altLang="zh-CN" dirty="0" smtClean="0"/>
          </a:p>
          <a:p>
            <a:pPr marL="0" lvl="1" indent="0" algn="l">
              <a:lnSpc>
                <a:spcPct val="80000"/>
              </a:lnSpc>
              <a:buNone/>
            </a:pP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main( )  </a:t>
            </a:r>
            <a:endParaRPr lang="en-US" altLang="zh-CN" dirty="0" smtClean="0"/>
          </a:p>
          <a:p>
            <a:pPr marL="0" lvl="1" indent="0" algn="l">
              <a:lnSpc>
                <a:spcPct val="80000"/>
              </a:lnSpc>
              <a:buNone/>
            </a:pPr>
            <a:r>
              <a:rPr lang="en-US" altLang="zh-CN" dirty="0" smtClean="0">
                <a:sym typeface="+mn-ea"/>
              </a:rPr>
              <a:t>{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    WeekDay </a:t>
            </a:r>
            <a:r>
              <a:rPr lang="en-US" altLang="zh-CN" dirty="0">
                <a:sym typeface="+mn-ea"/>
              </a:rPr>
              <a:t>day1,day2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pPr marL="0" lvl="1" indent="0" algn="l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    day1=SUN,day2=THU;</a:t>
            </a:r>
            <a:endParaRPr lang="en-US" altLang="zh-CN" dirty="0" smtClean="0"/>
          </a:p>
          <a:p>
            <a:pPr marL="0" lvl="1" indent="0" algn="l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&lt;&lt;day1&lt;&lt;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pPr marL="0" lvl="1" indent="0" algn="l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num</a:t>
            </a:r>
            <a:r>
              <a:rPr lang="en-US" altLang="zh-CN" dirty="0" smtClean="0">
                <a:sym typeface="+mn-ea"/>
              </a:rPr>
              <a:t> = day2+100;</a:t>
            </a:r>
            <a:endParaRPr lang="en-US" altLang="zh-CN" dirty="0" smtClean="0"/>
          </a:p>
          <a:p>
            <a:pPr marL="0" lvl="1" indent="0" algn="l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    return 0;</a:t>
            </a:r>
            <a:endParaRPr lang="en-US" altLang="zh-CN" dirty="0"/>
          </a:p>
          <a:p>
            <a:pPr marL="0" lvl="1" indent="0" algn="l">
              <a:lnSpc>
                <a:spcPct val="80000"/>
              </a:lnSpc>
              <a:buNone/>
            </a:pPr>
            <a:r>
              <a:rPr lang="en-US" altLang="zh-CN" dirty="0" smtClean="0">
                <a:sym typeface="+mn-ea"/>
              </a:rPr>
              <a:t>}</a:t>
            </a:r>
            <a:endParaRPr lang="zh-CN" altLang="en-US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3070" y="3310255"/>
            <a:ext cx="4163695" cy="2974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marL="0" lvl="1" indent="0" algn="l">
              <a:lnSpc>
                <a:spcPct val="80000"/>
              </a:lnSpc>
              <a:buNone/>
            </a:pPr>
            <a:r>
              <a:rPr lang="zh-CN" altLang="en-US" dirty="0" smtClean="0">
                <a:sym typeface="+mn-ea"/>
              </a:rPr>
              <a:t>例：</a:t>
            </a:r>
            <a:r>
              <a:rPr lang="en-US" altLang="zh-CN" dirty="0" smtClean="0">
                <a:sym typeface="+mn-ea"/>
              </a:rPr>
              <a:t>(C++11)</a:t>
            </a:r>
            <a:endParaRPr lang="en-US" altLang="zh-CN" dirty="0" smtClean="0"/>
          </a:p>
          <a:p>
            <a:pPr marL="0" lvl="1" indent="0" algn="l">
              <a:lnSpc>
                <a:spcPct val="80000"/>
              </a:lnSpc>
              <a:buNone/>
            </a:pPr>
            <a:r>
              <a:rPr lang="en-US" altLang="zh-CN" dirty="0" err="1" smtClean="0">
                <a:sym typeface="+mn-ea"/>
              </a:rPr>
              <a:t>enum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class AAA</a:t>
            </a:r>
            <a:endParaRPr lang="en-US" altLang="zh-CN" dirty="0"/>
          </a:p>
          <a:p>
            <a:pPr marL="0" lvl="1" indent="0" algn="l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{</a:t>
            </a:r>
            <a:endParaRPr lang="en-US" altLang="zh-CN" dirty="0"/>
          </a:p>
          <a:p>
            <a:pPr marL="0" lvl="1" indent="0" algn="l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    </a:t>
            </a:r>
            <a:r>
              <a:rPr lang="en-US" altLang="zh-CN" dirty="0" smtClean="0">
                <a:sym typeface="+mn-ea"/>
              </a:rPr>
              <a:t>A </a:t>
            </a:r>
            <a:r>
              <a:rPr lang="en-US" altLang="zh-CN" dirty="0">
                <a:sym typeface="+mn-ea"/>
              </a:rPr>
              <a:t>='a' ,</a:t>
            </a:r>
            <a:endParaRPr lang="en-US" altLang="zh-CN" dirty="0"/>
          </a:p>
          <a:p>
            <a:pPr marL="0" lvl="1" indent="0" algn="l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    </a:t>
            </a:r>
            <a:r>
              <a:rPr lang="en-US" altLang="zh-CN" dirty="0" smtClean="0">
                <a:sym typeface="+mn-ea"/>
              </a:rPr>
              <a:t>EF </a:t>
            </a:r>
            <a:r>
              <a:rPr lang="en-US" altLang="zh-CN" dirty="0">
                <a:sym typeface="+mn-ea"/>
              </a:rPr>
              <a:t>=120</a:t>
            </a:r>
            <a:endParaRPr lang="en-US" altLang="zh-CN" dirty="0"/>
          </a:p>
          <a:p>
            <a:pPr marL="0" lvl="1" indent="0" algn="l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};</a:t>
            </a:r>
            <a:br>
              <a:rPr lang="en-US" altLang="zh-CN" dirty="0">
                <a:sym typeface="+mn-ea"/>
              </a:rPr>
            </a:br>
            <a:br>
              <a:rPr lang="en-US" altLang="zh-CN" dirty="0">
                <a:sym typeface="+mn-ea"/>
              </a:rPr>
            </a:br>
            <a:r>
              <a:rPr lang="en-US" altLang="zh-CN" dirty="0" err="1">
                <a:sym typeface="+mn-ea"/>
              </a:rPr>
              <a:t>int</a:t>
            </a:r>
            <a:r>
              <a:rPr lang="en-US" altLang="zh-CN" dirty="0">
                <a:sym typeface="+mn-ea"/>
              </a:rPr>
              <a:t> main(</a:t>
            </a:r>
            <a:r>
              <a:rPr lang="en-US" altLang="zh-CN" dirty="0" err="1">
                <a:sym typeface="+mn-ea"/>
              </a:rPr>
              <a:t>int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argc,char</a:t>
            </a:r>
            <a:r>
              <a:rPr lang="en-US" altLang="zh-CN" dirty="0">
                <a:sym typeface="+mn-ea"/>
              </a:rPr>
              <a:t>* </a:t>
            </a:r>
            <a:r>
              <a:rPr lang="en-US" altLang="zh-CN" dirty="0" err="1">
                <a:sym typeface="+mn-ea"/>
              </a:rPr>
              <a:t>argv</a:t>
            </a:r>
            <a:r>
              <a:rPr lang="en-US" altLang="zh-CN" dirty="0">
                <a:sym typeface="+mn-ea"/>
              </a:rPr>
              <a:t>[])</a:t>
            </a:r>
            <a:endParaRPr lang="en-US" altLang="zh-CN" dirty="0"/>
          </a:p>
          <a:p>
            <a:pPr marL="0" lvl="1" indent="0" algn="l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{</a:t>
            </a:r>
            <a:endParaRPr lang="en-US" altLang="zh-CN" dirty="0"/>
          </a:p>
          <a:p>
            <a:pPr marL="0" lvl="1" indent="0" algn="l">
              <a:lnSpc>
                <a:spcPct val="80000"/>
              </a:lnSpc>
              <a:buNone/>
            </a:pPr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>
                <a:sym typeface="+mn-ea"/>
              </a:rPr>
              <a:t>&lt;&lt; (</a:t>
            </a:r>
            <a:r>
              <a:rPr lang="en-US" altLang="zh-CN" dirty="0" err="1">
                <a:sym typeface="+mn-ea"/>
              </a:rPr>
              <a:t>int</a:t>
            </a:r>
            <a:r>
              <a:rPr lang="en-US" altLang="zh-CN" dirty="0">
                <a:sym typeface="+mn-ea"/>
              </a:rPr>
              <a:t>)(AAA::</a:t>
            </a:r>
            <a:r>
              <a:rPr lang="en-US" altLang="zh-CN" dirty="0" smtClean="0">
                <a:sym typeface="+mn-ea"/>
              </a:rPr>
              <a:t>A)&lt;&lt;</a:t>
            </a:r>
            <a:r>
              <a:rPr lang="en-US" altLang="zh-CN" dirty="0" err="1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pPr marL="0" lvl="1" indent="0" algn="l">
              <a:lnSpc>
                <a:spcPct val="80000"/>
              </a:lnSpc>
              <a:buNone/>
            </a:pPr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>
                <a:sym typeface="+mn-ea"/>
              </a:rPr>
              <a:t>cout</a:t>
            </a:r>
            <a:r>
              <a:rPr lang="en-US" altLang="zh-CN" dirty="0">
                <a:sym typeface="+mn-ea"/>
              </a:rPr>
              <a:t>&lt;&lt; (</a:t>
            </a:r>
            <a:r>
              <a:rPr lang="en-US" altLang="zh-CN" dirty="0" err="1">
                <a:sym typeface="+mn-ea"/>
              </a:rPr>
              <a:t>int</a:t>
            </a:r>
            <a:r>
              <a:rPr lang="en-US" altLang="zh-CN" dirty="0">
                <a:sym typeface="+mn-ea"/>
              </a:rPr>
              <a:t>)(AAA</a:t>
            </a:r>
            <a:r>
              <a:rPr lang="en-US" altLang="zh-CN" dirty="0" smtClean="0">
                <a:sym typeface="+mn-ea"/>
              </a:rPr>
              <a:t>::EF)&lt;&lt;</a:t>
            </a:r>
            <a:r>
              <a:rPr lang="en-US" altLang="zh-CN" dirty="0" err="1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/>
          </a:p>
          <a:p>
            <a:pPr marL="0" lvl="1" indent="0" algn="l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    return 0;</a:t>
            </a:r>
            <a:endParaRPr lang="en-US" altLang="zh-CN" dirty="0"/>
          </a:p>
          <a:p>
            <a:pPr marL="0" lvl="1" indent="0" algn="l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}</a:t>
            </a:r>
            <a:endParaRPr lang="zh-CN" altLang="en-US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2"/>
  <p:tag name="KSO_WM_UNIT_TYPE" val="l_i"/>
  <p:tag name="KSO_WM_UNIT_INDEX" val="1_2"/>
  <p:tag name="KSO_WM_UNIT_ID" val="custom160111_10*l_i*1_2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2"/>
  <p:tag name="KSO_WM_UNIT_TYPE" val="l_h_f"/>
  <p:tag name="KSO_WM_UNIT_INDEX" val="1_2_1"/>
  <p:tag name="KSO_WM_UNIT_ID" val="custom160111_10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3"/>
  <p:tag name="KSO_WM_UNIT_TYPE" val="l_i"/>
  <p:tag name="KSO_WM_UNIT_INDEX" val="1_3"/>
  <p:tag name="KSO_WM_UNIT_ID" val="custom160111_10*l_i*1_3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3"/>
  <p:tag name="KSO_WM_UNIT_TYPE" val="l_h_f"/>
  <p:tag name="KSO_WM_UNIT_INDEX" val="1_3_1"/>
  <p:tag name="KSO_WM_UNIT_ID" val="custom160111_10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4"/>
  <p:tag name="KSO_WM_UNIT_TYPE" val="l_i"/>
  <p:tag name="KSO_WM_UNIT_INDEX" val="1_4"/>
  <p:tag name="KSO_WM_UNIT_ID" val="custom160111_10*l_i*1_4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4"/>
  <p:tag name="KSO_WM_UNIT_TYPE" val="l_h_f"/>
  <p:tag name="KSO_WM_UNIT_INDEX" val="1_4_1"/>
  <p:tag name="KSO_WM_UNIT_ID" val="custom160111_10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5"/>
  <p:tag name="KSO_WM_UNIT_TYPE" val="l_i"/>
  <p:tag name="KSO_WM_UNIT_INDEX" val="1_5"/>
  <p:tag name="KSO_WM_UNIT_ID" val="custom160111_10*l_i*1_5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5"/>
  <p:tag name="KSO_WM_UNIT_TYPE" val="l_h_f"/>
  <p:tag name="KSO_WM_UNIT_INDEX" val="1_5_1"/>
  <p:tag name="KSO_WM_UNIT_ID" val="custom160111_10*l_h_f*1_5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10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3;录"/>
</p:tagLst>
</file>

<file path=ppt/tags/tag19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10*i*11"/>
  <p:tag name="KSO_WM_TEMPLATE_CATEGORY" val="custom"/>
  <p:tag name="KSO_WM_TEMPLATE_INDEX" val="160111"/>
</p:tagLst>
</file>

<file path=ppt/tags/tag2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20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3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4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5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6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7.xml><?xml version="1.0" encoding="utf-8"?>
<p:tagLst xmlns:p="http://schemas.openxmlformats.org/presentationml/2006/main">
  <p:tag name="KSO_WM_TEMPLATE_CATEGORY" val="custom"/>
  <p:tag name="KSO_WM_TEMPLATE_INDEX" val="16011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1"/>
  <p:tag name="KSO_WM_UNIT_TYPE" val="l_i"/>
  <p:tag name="KSO_WM_UNIT_INDEX" val="1_1"/>
  <p:tag name="KSO_WM_UNIT_ID" val="custom160111_10*l_i*1_1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10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heme/theme1.xml><?xml version="1.0" encoding="utf-8"?>
<a:theme xmlns:a="http://schemas.openxmlformats.org/drawingml/2006/main" name="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4798</Words>
  <Application>Kingsoft Office WPP</Application>
  <PresentationFormat>宽屏</PresentationFormat>
  <Paragraphs>337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A000120140530A99PPBG</vt:lpstr>
      <vt:lpstr>1_A000120140530A99PPBG</vt:lpstr>
      <vt:lpstr>C++面向对象程序设计-2015级</vt:lpstr>
      <vt:lpstr>PowerPoint 演示文稿</vt:lpstr>
      <vt:lpstr>类型（type）</vt:lpstr>
      <vt:lpstr>抽象数据类型（ADT:abstract Data Type)</vt:lpstr>
      <vt:lpstr>OOP中的类型</vt:lpstr>
      <vt:lpstr>C++语言中的类型</vt:lpstr>
      <vt:lpstr>内置类型(基本类型)</vt:lpstr>
      <vt:lpstr>自定义类型(使用typedef)</vt:lpstr>
      <vt:lpstr>自定义类型(枚举类型)</vt:lpstr>
      <vt:lpstr>自定义类型(class / struct / union)</vt:lpstr>
      <vt:lpstr>导出类型(数组、指针、引用)</vt:lpstr>
      <vt:lpstr>变量的声明</vt:lpstr>
      <vt:lpstr>变量的定义</vt:lpstr>
      <vt:lpstr>定义变量的原则——单一定义规则</vt:lpstr>
      <vt:lpstr>定义变量的原则——先声明后使用</vt:lpstr>
      <vt:lpstr>定义变量的原则——就近原则(现使用，现定义)</vt:lpstr>
      <vt:lpstr>变量的初始化</vt:lpstr>
      <vt:lpstr>变量的存储空间</vt:lpstr>
      <vt:lpstr>表达式</vt:lpstr>
      <vt:lpstr>表达式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44</cp:revision>
  <dcterms:created xsi:type="dcterms:W3CDTF">2016-02-11T11:02:00Z</dcterms:created>
  <dcterms:modified xsi:type="dcterms:W3CDTF">2016-03-13T20:35:00Z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