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22"/>
  </p:handoutMasterIdLst>
  <p:sldIdLst>
    <p:sldId id="256" r:id="rId4"/>
    <p:sldId id="262" r:id="rId6"/>
    <p:sldId id="282" r:id="rId7"/>
    <p:sldId id="313" r:id="rId8"/>
    <p:sldId id="314" r:id="rId9"/>
    <p:sldId id="280" r:id="rId10"/>
    <p:sldId id="315" r:id="rId11"/>
    <p:sldId id="316" r:id="rId12"/>
    <p:sldId id="317" r:id="rId13"/>
    <p:sldId id="318" r:id="rId14"/>
    <p:sldId id="319" r:id="rId15"/>
    <p:sldId id="320" r:id="rId16"/>
    <p:sldId id="322" r:id="rId17"/>
    <p:sldId id="281" r:id="rId18"/>
    <p:sldId id="323" r:id="rId19"/>
    <p:sldId id="312" r:id="rId20"/>
    <p:sldId id="32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7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42080" y="4809490"/>
            <a:ext cx="7056755" cy="781050"/>
          </a:xfrm>
        </p:spPr>
        <p:txBody>
          <a:bodyPr/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C++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面向对象程序设计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-2015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级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35425" y="5813425"/>
            <a:ext cx="7589520" cy="697230"/>
          </a:xfrm>
        </p:spPr>
        <p:txBody>
          <a:bodyPr>
            <a:normAutofit lnSpcReduction="10000"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陈伟    软件工程教研室  吉林大学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ccchenwei@163.com; chenw@jlu.edu.cn   2015-2016-2</a:t>
            </a:r>
            <a:r>
              <a:rPr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学期</a:t>
            </a:r>
            <a:endParaRPr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4612640"/>
            <a:ext cx="2235200" cy="2169160"/>
          </a:xfrm>
          <a:prstGeom prst="rect">
            <a:avLst/>
          </a:prstGeom>
          <a:effectLst>
            <a:glow>
              <a:schemeClr val="bg2">
                <a:alpha val="0"/>
              </a:schemeClr>
            </a:glow>
          </a:effectLst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#define</a:t>
            </a:r>
            <a:r>
              <a:rPr lang="zh-CN" altLang="en-US"/>
              <a:t>的优缺点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98905" y="1426845"/>
            <a:ext cx="8581390" cy="39719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lnSpc>
                <a:spcPct val="130000"/>
              </a:lnSpc>
              <a:buClr>
                <a:srgbClr val="FFD966"/>
              </a:buClr>
              <a:buFont typeface="Wingdings" charset="0"/>
              <a:buChar char="Ø"/>
            </a:pPr>
            <a:r>
              <a:rPr lang="zh-CN" altLang="en-US" sz="2800" b="1" smtClean="0">
                <a:ea typeface="宋体" charset="-122"/>
                <a:sym typeface="+mn-ea"/>
              </a:rPr>
              <a:t>缺点</a:t>
            </a:r>
            <a:endParaRPr lang="zh-CN" altLang="en-US" sz="2800" b="1" smtClean="0">
              <a:ea typeface="宋体" charset="-122"/>
              <a:sym typeface="+mn-ea"/>
            </a:endParaRPr>
          </a:p>
          <a:p>
            <a:pPr marL="914400" lvl="1" indent="-457200">
              <a:lnSpc>
                <a:spcPct val="130000"/>
              </a:lnSpc>
              <a:buClr>
                <a:srgbClr val="FFD966"/>
              </a:buClr>
              <a:buFont typeface="Wingdings" charset="0"/>
              <a:buChar char="Ø"/>
            </a:pPr>
            <a:r>
              <a:rPr lang="zh-CN" altLang="en-US" sz="2800" b="1" smtClean="0">
                <a:ea typeface="宋体" charset="-122"/>
              </a:rPr>
              <a:t>无类型检查</a:t>
            </a:r>
            <a:endParaRPr lang="zh-CN" altLang="en-US" sz="2800" b="1" smtClean="0">
              <a:ea typeface="宋体" charset="-122"/>
            </a:endParaRPr>
          </a:p>
          <a:p>
            <a:pPr marL="914400" lvl="1" indent="-457200">
              <a:lnSpc>
                <a:spcPct val="130000"/>
              </a:lnSpc>
              <a:buClr>
                <a:srgbClr val="FFD966"/>
              </a:buClr>
              <a:buFont typeface="Wingdings" charset="0"/>
              <a:buChar char="Ø"/>
            </a:pPr>
            <a:endParaRPr lang="zh-CN" altLang="en-US" sz="2800" b="1" smtClean="0">
              <a:ea typeface="宋体" charset="-122"/>
            </a:endParaRPr>
          </a:p>
          <a:p>
            <a:pPr marL="457200" indent="-457200">
              <a:lnSpc>
                <a:spcPct val="130000"/>
              </a:lnSpc>
              <a:buClr>
                <a:srgbClr val="FFD966"/>
              </a:buClr>
              <a:buFont typeface="Wingdings" charset="0"/>
              <a:buChar char="Ø"/>
            </a:pPr>
            <a:r>
              <a:rPr lang="zh-CN" altLang="en-US" sz="2800" b="1" smtClean="0">
                <a:ea typeface="宋体" charset="-122"/>
                <a:sym typeface="+mn-ea"/>
              </a:rPr>
              <a:t>优点（有其它作用）</a:t>
            </a:r>
            <a:endParaRPr lang="zh-CN" altLang="en-US" sz="2800" b="1" smtClean="0">
              <a:ea typeface="宋体" charset="-122"/>
              <a:sym typeface="+mn-ea"/>
            </a:endParaRPr>
          </a:p>
          <a:p>
            <a:pPr marL="914400" lvl="1" indent="-457200">
              <a:lnSpc>
                <a:spcPct val="130000"/>
              </a:lnSpc>
              <a:buClr>
                <a:srgbClr val="FFD966"/>
              </a:buClr>
              <a:buFont typeface="Wingdings" charset="0"/>
              <a:buChar char="Ø"/>
            </a:pPr>
            <a:r>
              <a:rPr lang="zh-CN" altLang="en-US" sz="2800" b="1" smtClean="0">
                <a:ea typeface="宋体" charset="-122"/>
                <a:sym typeface="+mn-ea"/>
              </a:rPr>
              <a:t>可用于条件编译</a:t>
            </a:r>
            <a:endParaRPr lang="zh-CN" altLang="en-US" sz="2800" b="1" smtClean="0">
              <a:ea typeface="宋体" charset="-122"/>
              <a:sym typeface="+mn-ea"/>
            </a:endParaRPr>
          </a:p>
          <a:p>
            <a:pPr marL="914400" lvl="1" indent="-457200">
              <a:lnSpc>
                <a:spcPct val="130000"/>
              </a:lnSpc>
              <a:buClr>
                <a:srgbClr val="FFD966"/>
              </a:buClr>
              <a:buFont typeface="Wingdings" charset="0"/>
              <a:buChar char="Ø"/>
            </a:pPr>
            <a:r>
              <a:rPr lang="zh-CN" altLang="en-US" sz="2800" b="1" smtClean="0">
                <a:ea typeface="宋体" charset="-122"/>
                <a:sym typeface="+mn-ea"/>
              </a:rPr>
              <a:t>可使用</a:t>
            </a:r>
            <a:r>
              <a:rPr lang="en-US" altLang="zh-CN" sz="2800" b="1" smtClean="0">
                <a:ea typeface="宋体" charset="-122"/>
                <a:sym typeface="+mn-ea"/>
              </a:rPr>
              <a:t>#</a:t>
            </a:r>
            <a:r>
              <a:rPr lang="zh-CN" altLang="en-US" sz="2800" b="1" smtClean="0">
                <a:ea typeface="宋体" charset="-122"/>
                <a:sym typeface="+mn-ea"/>
              </a:rPr>
              <a:t>，</a:t>
            </a:r>
            <a:r>
              <a:rPr lang="en-US" altLang="zh-CN" sz="2800" b="1" smtClean="0">
                <a:ea typeface="宋体" charset="-122"/>
                <a:sym typeface="+mn-ea"/>
              </a:rPr>
              <a:t>##</a:t>
            </a:r>
            <a:r>
              <a:rPr lang="zh-CN" altLang="en-US" sz="2800" b="1" smtClean="0">
                <a:ea typeface="宋体" charset="-122"/>
                <a:sym typeface="+mn-ea"/>
              </a:rPr>
              <a:t>，</a:t>
            </a:r>
            <a:r>
              <a:rPr lang="en-US" altLang="zh-CN" sz="2800" b="1" smtClean="0">
                <a:ea typeface="宋体" charset="-122"/>
                <a:sym typeface="+mn-ea"/>
              </a:rPr>
              <a:t>@#</a:t>
            </a:r>
            <a:endParaRPr lang="en-US" altLang="zh-CN" sz="2800" b="1" smtClean="0">
              <a:ea typeface="宋体" charset="-122"/>
              <a:sym typeface="+mn-ea"/>
            </a:endParaRPr>
          </a:p>
          <a:p>
            <a:pPr marL="914400" lvl="1" indent="-457200">
              <a:lnSpc>
                <a:spcPct val="130000"/>
              </a:lnSpc>
              <a:buClr>
                <a:srgbClr val="FFD966"/>
              </a:buClr>
              <a:buFont typeface="Wingdings" charset="0"/>
              <a:buChar char="Ø"/>
            </a:pPr>
            <a:r>
              <a:rPr lang="zh-CN" altLang="en-US" sz="2800" b="1" smtClean="0">
                <a:ea typeface="宋体" charset="-122"/>
                <a:sym typeface="+mn-ea"/>
              </a:rPr>
              <a:t>可使用 </a:t>
            </a:r>
            <a:r>
              <a:rPr lang="en-US" altLang="zh-CN" sz="2800" b="1" smtClean="0">
                <a:ea typeface="宋体" charset="-122"/>
                <a:sym typeface="+mn-ea"/>
              </a:rPr>
              <a:t>__LINE__,__FILE__,__FUNCTION__</a:t>
            </a:r>
            <a:endParaRPr lang="zh-CN" altLang="en-US" sz="2800" b="1" smtClean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#define</a:t>
            </a:r>
            <a:r>
              <a:rPr lang="zh-CN" altLang="en-US"/>
              <a:t>的其它使用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84785" y="1281430"/>
            <a:ext cx="3698875" cy="4526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indent="0">
              <a:lnSpc>
                <a:spcPct val="130000"/>
              </a:lnSpc>
              <a:buClr>
                <a:srgbClr val="FFD966"/>
              </a:buClr>
              <a:buFont typeface="Wingdings" charset="0"/>
              <a:buNone/>
            </a:pPr>
            <a:r>
              <a:rPr lang="en-US" altLang="zh-CN" sz="2800" b="1" smtClean="0">
                <a:ea typeface="宋体" charset="-122"/>
                <a:sym typeface="+mn-ea"/>
              </a:rPr>
              <a:t>//</a:t>
            </a:r>
            <a:r>
              <a:rPr lang="zh-CN" altLang="zh-CN" sz="2800" b="1" smtClean="0">
                <a:ea typeface="宋体" charset="-122"/>
                <a:sym typeface="+mn-ea"/>
              </a:rPr>
              <a:t>条件编译</a:t>
            </a:r>
            <a:endParaRPr lang="zh-CN" altLang="zh-CN" sz="2800" b="1" smtClean="0">
              <a:ea typeface="宋体" charset="-122"/>
              <a:sym typeface="+mn-ea"/>
            </a:endParaRPr>
          </a:p>
          <a:p>
            <a:pPr indent="0">
              <a:lnSpc>
                <a:spcPct val="130000"/>
              </a:lnSpc>
              <a:buClr>
                <a:srgbClr val="FFD966"/>
              </a:buClr>
              <a:buFont typeface="Wingdings" charset="0"/>
              <a:buNone/>
            </a:pPr>
            <a:r>
              <a:rPr lang="en-US" altLang="zh-CN" sz="2800" b="1" smtClean="0">
                <a:ea typeface="宋体" charset="-122"/>
                <a:sym typeface="+mn-ea"/>
              </a:rPr>
              <a:t>#define DEBUG</a:t>
            </a:r>
            <a:endParaRPr lang="en-US" altLang="zh-CN" sz="2800" b="1" smtClean="0">
              <a:ea typeface="宋体" charset="-122"/>
              <a:sym typeface="+mn-ea"/>
            </a:endParaRPr>
          </a:p>
          <a:p>
            <a:pPr indent="0">
              <a:lnSpc>
                <a:spcPct val="130000"/>
              </a:lnSpc>
              <a:buClr>
                <a:srgbClr val="FFD966"/>
              </a:buClr>
              <a:buFont typeface="Wingdings" charset="0"/>
              <a:buNone/>
            </a:pPr>
            <a:r>
              <a:rPr lang="en-US" altLang="zh-CN" sz="2800" b="1" smtClean="0">
                <a:ea typeface="宋体" charset="-122"/>
                <a:sym typeface="+mn-ea"/>
              </a:rPr>
              <a:t>...</a:t>
            </a:r>
            <a:endParaRPr lang="en-US" altLang="zh-CN" sz="2800" b="1" smtClean="0">
              <a:ea typeface="宋体" charset="-122"/>
              <a:sym typeface="+mn-ea"/>
            </a:endParaRPr>
          </a:p>
          <a:p>
            <a:pPr indent="0">
              <a:lnSpc>
                <a:spcPct val="130000"/>
              </a:lnSpc>
              <a:buClr>
                <a:srgbClr val="FFD966"/>
              </a:buClr>
              <a:buFont typeface="Wingdings" charset="0"/>
              <a:buNone/>
            </a:pPr>
            <a:r>
              <a:rPr lang="en-US" altLang="zh-CN" sz="2800" b="1" smtClean="0">
                <a:ea typeface="宋体" charset="-122"/>
                <a:sym typeface="+mn-ea"/>
              </a:rPr>
              <a:t>#ifdef DEBUG</a:t>
            </a:r>
            <a:endParaRPr lang="en-US" altLang="zh-CN" sz="2800" b="1" smtClean="0">
              <a:ea typeface="宋体" charset="-122"/>
              <a:sym typeface="+mn-ea"/>
            </a:endParaRPr>
          </a:p>
          <a:p>
            <a:pPr indent="0">
              <a:lnSpc>
                <a:spcPct val="130000"/>
              </a:lnSpc>
              <a:buClr>
                <a:srgbClr val="FFD966"/>
              </a:buClr>
              <a:buFont typeface="Wingdings" charset="0"/>
              <a:buNone/>
            </a:pPr>
            <a:r>
              <a:rPr lang="en-US" altLang="zh-CN" sz="2800" b="1" smtClean="0">
                <a:ea typeface="宋体" charset="-122"/>
                <a:sym typeface="+mn-ea"/>
              </a:rPr>
              <a:t>   cout&lt;&lt;123&lt;&lt;endl;</a:t>
            </a:r>
            <a:endParaRPr lang="en-US" altLang="zh-CN" sz="2800" b="1" smtClean="0">
              <a:ea typeface="宋体" charset="-122"/>
              <a:sym typeface="+mn-ea"/>
            </a:endParaRPr>
          </a:p>
          <a:p>
            <a:pPr indent="0">
              <a:lnSpc>
                <a:spcPct val="130000"/>
              </a:lnSpc>
              <a:buClr>
                <a:srgbClr val="FFD966"/>
              </a:buClr>
              <a:buFont typeface="Wingdings" charset="0"/>
              <a:buNone/>
            </a:pPr>
            <a:r>
              <a:rPr lang="en-US" altLang="zh-CN" sz="2800" b="1" smtClean="0">
                <a:ea typeface="宋体" charset="-122"/>
                <a:sym typeface="+mn-ea"/>
              </a:rPr>
              <a:t>#else</a:t>
            </a:r>
            <a:endParaRPr lang="en-US" altLang="zh-CN" sz="2800" b="1" smtClean="0">
              <a:ea typeface="宋体" charset="-122"/>
              <a:sym typeface="+mn-ea"/>
            </a:endParaRPr>
          </a:p>
          <a:p>
            <a:pPr indent="0">
              <a:lnSpc>
                <a:spcPct val="130000"/>
              </a:lnSpc>
              <a:buClr>
                <a:srgbClr val="FFD966"/>
              </a:buClr>
              <a:buFont typeface="Wingdings" charset="0"/>
              <a:buNone/>
            </a:pPr>
            <a:r>
              <a:rPr lang="en-US" altLang="zh-CN" sz="2800" b="1" smtClean="0">
                <a:ea typeface="宋体" charset="-122"/>
                <a:sym typeface="+mn-ea"/>
              </a:rPr>
              <a:t>   Do( );</a:t>
            </a:r>
            <a:endParaRPr lang="en-US" altLang="zh-CN" sz="2800" b="1" smtClean="0">
              <a:ea typeface="宋体" charset="-122"/>
              <a:sym typeface="+mn-ea"/>
            </a:endParaRPr>
          </a:p>
          <a:p>
            <a:pPr indent="0">
              <a:lnSpc>
                <a:spcPct val="130000"/>
              </a:lnSpc>
              <a:buClr>
                <a:srgbClr val="FFD966"/>
              </a:buClr>
              <a:buFont typeface="Wingdings" charset="0"/>
              <a:buNone/>
            </a:pPr>
            <a:r>
              <a:rPr lang="en-US" altLang="zh-CN" sz="2800" b="1" smtClean="0">
                <a:ea typeface="宋体" charset="-122"/>
                <a:sym typeface="+mn-ea"/>
              </a:rPr>
              <a:t>#endif</a:t>
            </a:r>
            <a:endParaRPr lang="zh-CN" altLang="en-US" sz="2800" b="1" smtClean="0">
              <a:ea typeface="宋体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1605" y="1275080"/>
            <a:ext cx="4287520" cy="5316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t">
            <a:spAutoFit/>
          </a:bodyPr>
          <a:p>
            <a:pPr indent="0">
              <a:lnSpc>
                <a:spcPct val="130000"/>
              </a:lnSpc>
              <a:buClr>
                <a:srgbClr val="FFD966"/>
              </a:buClr>
              <a:buFont typeface="Wingdings" charset="0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// #</a:t>
            </a:r>
            <a:r>
              <a:rPr lang="zh-CN" altLang="en-US" sz="2400" b="1" smtClean="0">
                <a:ea typeface="宋体" charset="-122"/>
                <a:sym typeface="+mn-ea"/>
              </a:rPr>
              <a:t>，</a:t>
            </a:r>
            <a:r>
              <a:rPr lang="en-US" altLang="zh-CN" sz="2400" b="1" smtClean="0">
                <a:ea typeface="宋体" charset="-122"/>
                <a:sym typeface="+mn-ea"/>
              </a:rPr>
              <a:t>##</a:t>
            </a:r>
            <a:r>
              <a:rPr lang="zh-CN" altLang="en-US" sz="2400" b="1" smtClean="0">
                <a:ea typeface="宋体" charset="-122"/>
                <a:sym typeface="+mn-ea"/>
              </a:rPr>
              <a:t>，</a:t>
            </a:r>
            <a:r>
              <a:rPr lang="en-US" altLang="zh-CN" sz="2400" b="1" smtClean="0">
                <a:ea typeface="宋体" charset="-122"/>
                <a:sym typeface="+mn-ea"/>
              </a:rPr>
              <a:t>#</a:t>
            </a:r>
            <a:r>
              <a:rPr lang="en-US" altLang="zh-CN" sz="2400" b="1" smtClean="0">
                <a:ea typeface="宋体" charset="-122"/>
                <a:sym typeface="+mn-ea"/>
              </a:rPr>
              <a:t>@</a:t>
            </a:r>
            <a:endParaRPr lang="en-US" altLang="zh-CN" sz="2400" b="1" smtClean="0">
              <a:ea typeface="宋体" charset="-122"/>
              <a:sym typeface="+mn-ea"/>
            </a:endParaRPr>
          </a:p>
          <a:p>
            <a:pPr indent="0">
              <a:lnSpc>
                <a:spcPct val="130000"/>
              </a:lnSpc>
              <a:buClr>
                <a:srgbClr val="FFD966"/>
              </a:buClr>
              <a:buFont typeface="Wingdings" charset="0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#define STR(x) #x</a:t>
            </a:r>
            <a:endParaRPr lang="en-US" altLang="zh-CN" sz="2400" b="1" smtClean="0">
              <a:ea typeface="宋体" charset="-122"/>
              <a:sym typeface="+mn-ea"/>
            </a:endParaRPr>
          </a:p>
          <a:p>
            <a:pPr indent="0">
              <a:lnSpc>
                <a:spcPct val="130000"/>
              </a:lnSpc>
              <a:buClr>
                <a:srgbClr val="FFD966"/>
              </a:buClr>
              <a:buFont typeface="Wingdings" charset="0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#define VAR(x) n##x</a:t>
            </a:r>
            <a:endParaRPr lang="en-US" altLang="zh-CN" sz="2400" b="1" smtClean="0">
              <a:ea typeface="宋体" charset="-122"/>
              <a:sym typeface="+mn-ea"/>
            </a:endParaRPr>
          </a:p>
          <a:p>
            <a:pPr indent="0">
              <a:lnSpc>
                <a:spcPct val="130000"/>
              </a:lnSpc>
              <a:buClr>
                <a:srgbClr val="FFD966"/>
              </a:buClr>
              <a:buFont typeface="Wingdings" charset="0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#define TOCHAR(x)  #@x</a:t>
            </a:r>
            <a:endParaRPr lang="en-US" altLang="zh-CN" sz="2400" b="1" smtClean="0">
              <a:ea typeface="宋体" charset="-122"/>
              <a:sym typeface="+mn-ea"/>
            </a:endParaRPr>
          </a:p>
          <a:p>
            <a:pPr indent="0">
              <a:lnSpc>
                <a:spcPct val="130000"/>
              </a:lnSpc>
              <a:buClr>
                <a:srgbClr val="FFD966"/>
              </a:buClr>
              <a:buFont typeface="Wingdings" charset="0"/>
              <a:buNone/>
            </a:pPr>
            <a:endParaRPr lang="en-US" altLang="zh-CN" sz="2400" b="1" smtClean="0">
              <a:ea typeface="宋体" charset="-122"/>
              <a:sym typeface="+mn-ea"/>
            </a:endParaRPr>
          </a:p>
          <a:p>
            <a:pPr indent="0">
              <a:lnSpc>
                <a:spcPct val="130000"/>
              </a:lnSpc>
              <a:buClr>
                <a:srgbClr val="FFD966"/>
              </a:buClr>
              <a:buFont typeface="Wingdings" charset="0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int n1=1,n2=2,n3=3;</a:t>
            </a:r>
            <a:endParaRPr lang="en-US" altLang="zh-CN" sz="2400" b="1" smtClean="0">
              <a:ea typeface="宋体" charset="-122"/>
              <a:sym typeface="+mn-ea"/>
            </a:endParaRPr>
          </a:p>
          <a:p>
            <a:pPr indent="0">
              <a:lnSpc>
                <a:spcPct val="130000"/>
              </a:lnSpc>
              <a:buClr>
                <a:srgbClr val="FFD966"/>
              </a:buClr>
              <a:buFont typeface="Wingdings" charset="0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cout&lt;&lt;STR(123)&lt;&lt;endl;</a:t>
            </a:r>
            <a:endParaRPr lang="en-US" altLang="zh-CN" sz="2400" b="1" smtClean="0">
              <a:ea typeface="宋体" charset="-122"/>
              <a:sym typeface="+mn-ea"/>
            </a:endParaRPr>
          </a:p>
          <a:p>
            <a:pPr indent="0">
              <a:lnSpc>
                <a:spcPct val="130000"/>
              </a:lnSpc>
              <a:buClr>
                <a:srgbClr val="FFD966"/>
              </a:buClr>
              <a:buFont typeface="Wingdings" charset="0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cout&lt;&lt;STR(abc)&lt;&lt;endl;</a:t>
            </a:r>
            <a:endParaRPr lang="en-US" altLang="zh-CN" sz="2400" b="1" smtClean="0">
              <a:ea typeface="宋体" charset="-122"/>
              <a:sym typeface="+mn-ea"/>
            </a:endParaRPr>
          </a:p>
          <a:p>
            <a:pPr indent="0">
              <a:lnSpc>
                <a:spcPct val="130000"/>
              </a:lnSpc>
              <a:buClr>
                <a:srgbClr val="FFD966"/>
              </a:buClr>
              <a:buFont typeface="Wingdings" charset="0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cout&lt;&lt;VAR(2)&lt;&lt;endl;</a:t>
            </a:r>
            <a:endParaRPr lang="en-US" altLang="zh-CN" sz="2400" b="1" smtClean="0">
              <a:ea typeface="宋体" charset="-122"/>
              <a:sym typeface="+mn-ea"/>
            </a:endParaRPr>
          </a:p>
          <a:p>
            <a:pPr indent="0">
              <a:lnSpc>
                <a:spcPct val="130000"/>
              </a:lnSpc>
              <a:buClr>
                <a:srgbClr val="FFD966"/>
              </a:buClr>
              <a:buFont typeface="Wingdings" charset="0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cout&lt;&lt;TOCHAR(2)&lt;&lt;endl;</a:t>
            </a:r>
            <a:endParaRPr lang="en-US" altLang="zh-CN" sz="2400" b="1" smtClean="0">
              <a:ea typeface="宋体" charset="-122"/>
              <a:sym typeface="+mn-ea"/>
            </a:endParaRPr>
          </a:p>
          <a:p>
            <a:pPr indent="0">
              <a:lnSpc>
                <a:spcPct val="130000"/>
              </a:lnSpc>
              <a:buClr>
                <a:srgbClr val="FFD966"/>
              </a:buClr>
              <a:buFont typeface="Wingdings" charset="0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cout&lt;&lt;TOCHAR(a)&lt;&lt;endl;</a:t>
            </a:r>
            <a:endParaRPr lang="zh-CN" altLang="en-US" sz="2400" b="1" smtClean="0">
              <a:ea typeface="宋体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92160" y="1273175"/>
            <a:ext cx="3650615" cy="2941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indent="0">
              <a:lnSpc>
                <a:spcPct val="130000"/>
              </a:lnSpc>
              <a:buClr>
                <a:srgbClr val="FFD966"/>
              </a:buClr>
              <a:buFont typeface="Wingdings" charset="0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//</a:t>
            </a:r>
            <a:r>
              <a:rPr lang="en-US" altLang="zh-CN" sz="2000" b="1" smtClean="0">
                <a:ea typeface="宋体" charset="-122"/>
                <a:sym typeface="+mn-ea"/>
              </a:rPr>
              <a:t>LINE</a:t>
            </a:r>
            <a:r>
              <a:rPr lang="zh-CN" altLang="zh-CN" sz="2000" b="1" smtClean="0">
                <a:ea typeface="宋体" charset="-122"/>
                <a:sym typeface="+mn-ea"/>
              </a:rPr>
              <a:t>、</a:t>
            </a:r>
            <a:r>
              <a:rPr lang="en-US" altLang="zh-CN" sz="2000" b="1" smtClean="0">
                <a:ea typeface="宋体" charset="-122"/>
                <a:sym typeface="+mn-ea"/>
              </a:rPr>
              <a:t>FILE</a:t>
            </a:r>
            <a:r>
              <a:rPr lang="zh-CN" altLang="en-US" sz="2000" b="1" smtClean="0">
                <a:ea typeface="宋体" charset="-122"/>
                <a:sym typeface="+mn-ea"/>
              </a:rPr>
              <a:t>、</a:t>
            </a:r>
            <a:r>
              <a:rPr lang="en-US" altLang="zh-CN" sz="2000" b="1" smtClean="0">
                <a:ea typeface="宋体" charset="-122"/>
                <a:sym typeface="+mn-ea"/>
              </a:rPr>
              <a:t>FUNCTION</a:t>
            </a:r>
            <a:endParaRPr lang="en-US" altLang="zh-CN" sz="2000" b="1" smtClean="0">
              <a:ea typeface="宋体" charset="-122"/>
              <a:sym typeface="+mn-ea"/>
            </a:endParaRPr>
          </a:p>
          <a:p>
            <a:pPr indent="0">
              <a:lnSpc>
                <a:spcPct val="130000"/>
              </a:lnSpc>
              <a:buClr>
                <a:srgbClr val="FFD966"/>
              </a:buClr>
              <a:buFont typeface="Wingdings" charset="0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cout&lt;&lt;__LINE__&lt;&lt;endl;</a:t>
            </a:r>
            <a:endParaRPr lang="en-US" altLang="zh-CN" sz="2400" b="1" smtClean="0">
              <a:ea typeface="宋体" charset="-122"/>
              <a:sym typeface="+mn-ea"/>
            </a:endParaRPr>
          </a:p>
          <a:p>
            <a:pPr indent="0">
              <a:lnSpc>
                <a:spcPct val="130000"/>
              </a:lnSpc>
              <a:buClr>
                <a:srgbClr val="FFD966"/>
              </a:buClr>
              <a:buFont typeface="Wingdings" charset="0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cout&lt;&lt;__FILE__&lt;&lt;endl;</a:t>
            </a:r>
            <a:endParaRPr lang="en-US" altLang="zh-CN" sz="2400" b="1" smtClean="0">
              <a:ea typeface="宋体" charset="-122"/>
              <a:sym typeface="+mn-ea"/>
            </a:endParaRPr>
          </a:p>
          <a:p>
            <a:pPr indent="0">
              <a:lnSpc>
                <a:spcPct val="130000"/>
              </a:lnSpc>
              <a:buClr>
                <a:srgbClr val="FFD966"/>
              </a:buClr>
              <a:buFont typeface="Wingdings" charset="0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cout&lt;&lt;__FUNCTION__</a:t>
            </a:r>
            <a:br>
              <a:rPr lang="en-US" altLang="zh-CN" sz="2400" b="1" smtClean="0">
                <a:ea typeface="宋体" charset="-122"/>
                <a:sym typeface="+mn-ea"/>
              </a:rPr>
            </a:br>
            <a:r>
              <a:rPr lang="en-US" altLang="zh-CN" sz="2400" b="1" smtClean="0">
                <a:ea typeface="宋体" charset="-122"/>
                <a:sym typeface="+mn-ea"/>
              </a:rPr>
              <a:t>        &lt;&lt;endl;</a:t>
            </a:r>
            <a:endParaRPr lang="en-US" altLang="zh-CN" sz="2400" b="1" smtClean="0">
              <a:ea typeface="宋体" charset="-122"/>
              <a:sym typeface="+mn-ea"/>
            </a:endParaRPr>
          </a:p>
          <a:p>
            <a:pPr indent="0">
              <a:lnSpc>
                <a:spcPct val="130000"/>
              </a:lnSpc>
              <a:buClr>
                <a:srgbClr val="FFD966"/>
              </a:buClr>
              <a:buFont typeface="Wingdings" charset="0"/>
              <a:buNone/>
            </a:pPr>
            <a:endParaRPr lang="zh-CN" altLang="en-US" sz="2400" b="1" smtClean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指向常量的指针</a:t>
            </a:r>
            <a:endParaRPr lang="zh-CN" altLang="en-US"/>
          </a:p>
        </p:txBody>
      </p:sp>
      <p:sp>
        <p:nvSpPr>
          <p:cNvPr id="20482" name="Rectangle 3"/>
          <p:cNvSpPr>
            <a:spLocks noGrp="1"/>
          </p:cNvSpPr>
          <p:nvPr>
            <p:ph type="body" idx="4294967295"/>
          </p:nvPr>
        </p:nvSpPr>
        <p:spPr>
          <a:xfrm>
            <a:off x="663575" y="1412875"/>
            <a:ext cx="8832850" cy="1217930"/>
          </a:xfrm>
        </p:spPr>
        <p:txBody>
          <a:bodyPr>
            <a:normAutofit lnSpcReduction="10000"/>
          </a:bodyPr>
          <a:p>
            <a:pPr algn="l">
              <a:lnSpc>
                <a:spcPct val="90000"/>
              </a:lnSpc>
              <a:buSzTx/>
              <a:buFont typeface="Wingdings" pitchFamily="2" charset="2"/>
              <a:buChar char="Ø"/>
            </a:pPr>
            <a:r>
              <a:rPr lang="zh-CN" altLang="en-US" sz="2500" smtClean="0">
                <a:ea typeface="宋体" charset="-122"/>
              </a:rPr>
              <a:t>指向常量的指针</a:t>
            </a:r>
            <a:r>
              <a:rPr lang="en-US" altLang="zh-CN" sz="2500" smtClean="0">
                <a:ea typeface="宋体" charset="-122"/>
              </a:rPr>
              <a:t>(</a:t>
            </a:r>
            <a:r>
              <a:rPr lang="zh-CN" altLang="en-US" sz="2500" smtClean="0">
                <a:ea typeface="宋体" charset="-122"/>
              </a:rPr>
              <a:t>下列两种形式等价</a:t>
            </a:r>
            <a:r>
              <a:rPr lang="en-US" altLang="zh-CN" sz="2500" smtClean="0">
                <a:ea typeface="宋体" charset="-122"/>
              </a:rPr>
              <a:t>)</a:t>
            </a:r>
            <a:endParaRPr lang="en-US" altLang="zh-CN" sz="2500" smtClean="0">
              <a:ea typeface="宋体" charset="-122"/>
            </a:endParaRPr>
          </a:p>
          <a:p>
            <a:pPr lvl="2" algn="l">
              <a:lnSpc>
                <a:spcPct val="90000"/>
              </a:lnSpc>
              <a:buClr>
                <a:schemeClr val="accent2"/>
              </a:buClr>
              <a:buSzTx/>
              <a:buFont typeface="Wingdings" pitchFamily="2" charset="2"/>
              <a:buChar char="Ø"/>
            </a:pPr>
            <a:r>
              <a:rPr lang="en-US" altLang="zh-CN" sz="2440" smtClean="0">
                <a:ea typeface="宋体" charset="-122"/>
              </a:rPr>
              <a:t> const int* pt = &amp;a;</a:t>
            </a:r>
            <a:endParaRPr lang="en-US" altLang="zh-CN" sz="2440" smtClean="0">
              <a:ea typeface="宋体" charset="-122"/>
            </a:endParaRPr>
          </a:p>
          <a:p>
            <a:pPr lvl="2" algn="l">
              <a:lnSpc>
                <a:spcPct val="90000"/>
              </a:lnSpc>
              <a:buClr>
                <a:schemeClr val="accent2"/>
              </a:buClr>
              <a:buSzTx/>
              <a:buFont typeface="Wingdings" pitchFamily="2" charset="2"/>
              <a:buChar char="Ø"/>
            </a:pPr>
            <a:r>
              <a:rPr lang="en-US" altLang="zh-CN" sz="2440" smtClean="0">
                <a:ea typeface="宋体" charset="-122"/>
              </a:rPr>
              <a:t> int const* pt = &amp;a;</a:t>
            </a:r>
            <a:endParaRPr lang="zh-CN" altLang="en-US" sz="2440" smtClean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2195" y="2811780"/>
            <a:ext cx="4298315" cy="37153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indent="0" algn="l">
              <a:lnSpc>
                <a:spcPct val="90000"/>
              </a:lnSpc>
              <a:buClr>
                <a:schemeClr val="accent2"/>
              </a:buClr>
              <a:buSzTx/>
              <a:buFont typeface="Wingdings" pitchFamily="2" charset="2"/>
              <a:buNone/>
            </a:pPr>
            <a:r>
              <a:rPr lang="zh-CN" altLang="en-US" sz="2400" smtClean="0">
                <a:ea typeface="宋体" charset="-122"/>
                <a:sym typeface="+mn-ea"/>
              </a:rPr>
              <a:t>例：</a:t>
            </a:r>
            <a:br>
              <a:rPr lang="zh-CN" altLang="en-US" sz="2400" smtClean="0">
                <a:ea typeface="宋体" charset="-122"/>
                <a:sym typeface="+mn-ea"/>
              </a:rPr>
            </a:br>
            <a:r>
              <a:rPr lang="en-US" altLang="zh-CN" sz="2400" smtClean="0">
                <a:ea typeface="宋体" charset="-122"/>
                <a:sym typeface="+mn-ea"/>
              </a:rPr>
              <a:t>int  v1 =100;</a:t>
            </a:r>
            <a:br>
              <a:rPr lang="en-US" altLang="zh-CN" sz="2400" smtClean="0">
                <a:ea typeface="宋体" charset="-122"/>
                <a:sym typeface="+mn-ea"/>
              </a:rPr>
            </a:br>
            <a:r>
              <a:rPr lang="en-US" altLang="zh-CN" sz="2400" smtClean="0">
                <a:ea typeface="宋体" charset="-122"/>
                <a:sym typeface="+mn-ea"/>
              </a:rPr>
              <a:t>int  v2 = 3;</a:t>
            </a:r>
            <a:br>
              <a:rPr lang="en-US" altLang="zh-CN" sz="2400" smtClean="0">
                <a:ea typeface="宋体" charset="-122"/>
                <a:sym typeface="+mn-ea"/>
              </a:rPr>
            </a:br>
            <a:r>
              <a:rPr lang="en-US" altLang="zh-CN" sz="2400" smtClean="0">
                <a:ea typeface="宋体" charset="-122"/>
                <a:sym typeface="+mn-ea"/>
              </a:rPr>
              <a:t>const int * p1= &amp;v1;  //</a:t>
            </a:r>
            <a:r>
              <a:rPr lang="zh-CN" altLang="en-US" sz="2400" smtClean="0">
                <a:ea typeface="宋体" charset="-122"/>
                <a:sym typeface="+mn-ea"/>
              </a:rPr>
              <a:t>正确   </a:t>
            </a:r>
            <a:br>
              <a:rPr lang="zh-CN" altLang="en-US" sz="2400" smtClean="0">
                <a:ea typeface="宋体" charset="-122"/>
                <a:sym typeface="+mn-ea"/>
              </a:rPr>
            </a:br>
            <a:r>
              <a:rPr lang="en-US" altLang="zh-CN" sz="2400" smtClean="0">
                <a:ea typeface="宋体" charset="-122"/>
                <a:sym typeface="+mn-ea"/>
              </a:rPr>
              <a:t>cout&lt;&lt;*p1&lt;&lt;endl;     //</a:t>
            </a:r>
            <a:r>
              <a:rPr lang="zh-CN" altLang="en-US" sz="2400" smtClean="0">
                <a:ea typeface="宋体" charset="-122"/>
                <a:sym typeface="+mn-ea"/>
              </a:rPr>
              <a:t>输出</a:t>
            </a:r>
            <a:r>
              <a:rPr lang="en-US" altLang="zh-CN" sz="2400" smtClean="0">
                <a:ea typeface="宋体" charset="-122"/>
                <a:sym typeface="+mn-ea"/>
              </a:rPr>
              <a:t>100</a:t>
            </a:r>
            <a:br>
              <a:rPr lang="en-US" altLang="zh-CN" sz="2400" smtClean="0">
                <a:ea typeface="宋体" charset="-122"/>
                <a:sym typeface="+mn-ea"/>
              </a:rPr>
            </a:br>
            <a:r>
              <a:rPr lang="en-US" altLang="zh-CN" sz="2400" smtClean="0">
                <a:solidFill>
                  <a:srgbClr val="0000FF"/>
                </a:solidFill>
                <a:ea typeface="宋体" charset="-122"/>
                <a:sym typeface="+mn-ea"/>
              </a:rPr>
              <a:t>const int * p2 = &amp;v2; //</a:t>
            </a:r>
            <a:r>
              <a:rPr lang="zh-CN" altLang="en-US" sz="2400" smtClean="0">
                <a:solidFill>
                  <a:srgbClr val="0000FF"/>
                </a:solidFill>
                <a:ea typeface="宋体" charset="-122"/>
                <a:sym typeface="+mn-ea"/>
              </a:rPr>
              <a:t>正确</a:t>
            </a:r>
            <a:endParaRPr lang="zh-CN" altLang="en-US" sz="2400" smtClean="0">
              <a:solidFill>
                <a:srgbClr val="0000FF"/>
              </a:solidFill>
              <a:ea typeface="宋体" charset="-122"/>
              <a:sym typeface="+mn-ea"/>
            </a:endParaRPr>
          </a:p>
          <a:p>
            <a:pPr lvl="0" indent="0" algn="l">
              <a:lnSpc>
                <a:spcPct val="90000"/>
              </a:lnSpc>
              <a:buClr>
                <a:schemeClr val="accent2"/>
              </a:buClr>
              <a:buSzTx/>
              <a:buFont typeface="Wingdings" pitchFamily="2" charset="2"/>
              <a:buNone/>
            </a:pPr>
            <a:endParaRPr lang="en-US" altLang="zh-CN" sz="2400" smtClean="0">
              <a:solidFill>
                <a:srgbClr val="0000FF"/>
              </a:solidFill>
              <a:ea typeface="宋体" charset="-122"/>
              <a:sym typeface="+mn-ea"/>
            </a:endParaRPr>
          </a:p>
          <a:p>
            <a:pPr lvl="0" indent="0" algn="l">
              <a:lnSpc>
                <a:spcPct val="90000"/>
              </a:lnSpc>
              <a:buClr>
                <a:schemeClr val="accent2"/>
              </a:buClr>
              <a:buSzTx/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  <a:ea typeface="宋体" charset="-122"/>
                <a:sym typeface="+mn-ea"/>
              </a:rPr>
              <a:t>int  * p3 =  &amp;v1;      //</a:t>
            </a:r>
            <a:r>
              <a:rPr lang="zh-CN" altLang="zh-CN" sz="2400" smtClean="0">
                <a:solidFill>
                  <a:srgbClr val="FF0000"/>
                </a:solidFill>
                <a:ea typeface="宋体" charset="-122"/>
                <a:sym typeface="+mn-ea"/>
              </a:rPr>
              <a:t>正确</a:t>
            </a:r>
            <a:endParaRPr lang="zh-CN" altLang="zh-CN" sz="2400" smtClean="0">
              <a:solidFill>
                <a:srgbClr val="FF0000"/>
              </a:solidFill>
              <a:ea typeface="宋体" charset="-122"/>
              <a:sym typeface="+mn-ea"/>
            </a:endParaRPr>
          </a:p>
          <a:p>
            <a:pPr lvl="0" indent="0" algn="l">
              <a:lnSpc>
                <a:spcPct val="90000"/>
              </a:lnSpc>
              <a:buClr>
                <a:schemeClr val="accent2"/>
              </a:buClr>
              <a:buSzTx/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  <a:ea typeface="宋体" charset="-122"/>
                <a:sym typeface="+mn-ea"/>
              </a:rPr>
              <a:t>int  * p4 = p1;         //</a:t>
            </a:r>
            <a:r>
              <a:rPr lang="zh-CN" altLang="zh-CN" sz="2400" smtClean="0">
                <a:solidFill>
                  <a:srgbClr val="FF0000"/>
                </a:solidFill>
                <a:ea typeface="宋体" charset="-122"/>
                <a:sym typeface="+mn-ea"/>
              </a:rPr>
              <a:t>错误</a:t>
            </a:r>
            <a:r>
              <a:rPr lang="en-US" altLang="zh-CN" sz="2400" smtClean="0">
                <a:solidFill>
                  <a:srgbClr val="FF0000"/>
                </a:solidFill>
                <a:ea typeface="宋体" charset="-122"/>
                <a:sym typeface="+mn-ea"/>
              </a:rPr>
              <a:t> </a:t>
            </a:r>
            <a:endParaRPr lang="en-US" altLang="zh-CN" sz="2400" smtClean="0">
              <a:solidFill>
                <a:srgbClr val="FF0000"/>
              </a:solidFill>
              <a:ea typeface="宋体" charset="-122"/>
              <a:sym typeface="+mn-ea"/>
            </a:endParaRPr>
          </a:p>
          <a:p>
            <a:pPr lvl="0" indent="0" algn="l">
              <a:lnSpc>
                <a:spcPct val="90000"/>
              </a:lnSpc>
              <a:buClr>
                <a:schemeClr val="accent2"/>
              </a:buClr>
              <a:buSzTx/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  <a:ea typeface="宋体" charset="-122"/>
                <a:sym typeface="+mn-ea"/>
              </a:rPr>
              <a:t>int    v3 = *p1;        //</a:t>
            </a:r>
            <a:r>
              <a:rPr lang="zh-CN" altLang="zh-CN" sz="2400" smtClean="0">
                <a:solidFill>
                  <a:srgbClr val="FF0000"/>
                </a:solidFill>
                <a:ea typeface="宋体" charset="-122"/>
                <a:sym typeface="+mn-ea"/>
              </a:rPr>
              <a:t>正确</a:t>
            </a:r>
            <a:r>
              <a:rPr lang="en-US" altLang="zh-CN" sz="2400" smtClean="0">
                <a:solidFill>
                  <a:srgbClr val="FF0000"/>
                </a:solidFill>
                <a:ea typeface="宋体" charset="-122"/>
                <a:sym typeface="+mn-ea"/>
              </a:rPr>
              <a:t>	</a:t>
            </a:r>
            <a:br>
              <a:rPr lang="zh-CN" altLang="en-US" sz="2400" smtClean="0">
                <a:solidFill>
                  <a:srgbClr val="0000FF"/>
                </a:solidFill>
                <a:ea typeface="宋体" charset="-122"/>
                <a:sym typeface="+mn-ea"/>
              </a:rPr>
            </a:br>
            <a:endParaRPr lang="zh-CN" altLang="en-US" sz="2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94400" y="2781935"/>
            <a:ext cx="4862195" cy="3727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indent="0" algn="l">
              <a:lnSpc>
                <a:spcPct val="90000"/>
              </a:lnSpc>
              <a:buClr>
                <a:schemeClr val="accent2"/>
              </a:buClr>
              <a:buSzTx/>
              <a:buFont typeface="Wingdings" pitchFamily="2" charset="2"/>
              <a:buNone/>
            </a:pPr>
            <a:r>
              <a:rPr lang="en-US" altLang="zh-CN" sz="2400" smtClean="0">
                <a:ea typeface="宋体" charset="-122"/>
                <a:sym typeface="+mn-ea"/>
              </a:rPr>
              <a:t>const int cv1 = 200;</a:t>
            </a:r>
            <a:br>
              <a:rPr lang="en-US" altLang="zh-CN" sz="2400" smtClean="0">
                <a:ea typeface="宋体" charset="-122"/>
                <a:sym typeface="+mn-ea"/>
              </a:rPr>
            </a:br>
            <a:r>
              <a:rPr lang="en-US" altLang="zh-CN" sz="2400" smtClean="0">
                <a:ea typeface="宋体" charset="-122"/>
                <a:sym typeface="+mn-ea"/>
              </a:rPr>
              <a:t>const int cv2=4; </a:t>
            </a:r>
            <a:br>
              <a:rPr lang="zh-CN" altLang="en-US" sz="2400" smtClean="0">
                <a:ea typeface="宋体" charset="-122"/>
                <a:sym typeface="+mn-ea"/>
              </a:rPr>
            </a:br>
            <a:r>
              <a:rPr lang="en-US" altLang="zh-CN" sz="2400" smtClean="0">
                <a:ea typeface="宋体" charset="-122"/>
                <a:sym typeface="+mn-ea"/>
              </a:rPr>
              <a:t>const int * pc1 = &amp; cv1; //</a:t>
            </a:r>
            <a:r>
              <a:rPr lang="zh-CN" altLang="en-US" sz="2400" smtClean="0">
                <a:ea typeface="宋体" charset="-122"/>
                <a:sym typeface="+mn-ea"/>
              </a:rPr>
              <a:t>正确</a:t>
            </a:r>
            <a:br>
              <a:rPr lang="zh-CN" altLang="en-US" sz="2400" smtClean="0">
                <a:ea typeface="宋体" charset="-122"/>
                <a:sym typeface="+mn-ea"/>
              </a:rPr>
            </a:br>
            <a:r>
              <a:rPr lang="en-US" altLang="zh-CN" sz="2400" smtClean="0">
                <a:ea typeface="宋体" charset="-122"/>
                <a:sym typeface="+mn-ea"/>
              </a:rPr>
              <a:t>cout&lt;&lt;*pc1&lt;&lt;endl;       //</a:t>
            </a:r>
            <a:r>
              <a:rPr lang="zh-CN" altLang="en-US" sz="2400" smtClean="0">
                <a:ea typeface="宋体" charset="-122"/>
                <a:sym typeface="+mn-ea"/>
              </a:rPr>
              <a:t>输出</a:t>
            </a:r>
            <a:r>
              <a:rPr lang="en-US" altLang="zh-CN" sz="2400" smtClean="0">
                <a:ea typeface="宋体" charset="-122"/>
                <a:sym typeface="+mn-ea"/>
              </a:rPr>
              <a:t>200</a:t>
            </a:r>
            <a:endParaRPr lang="en-US" altLang="zh-CN" sz="2400" smtClean="0">
              <a:ea typeface="宋体" charset="-122"/>
              <a:sym typeface="+mn-ea"/>
            </a:endParaRPr>
          </a:p>
          <a:p>
            <a:pPr lvl="0" indent="0" algn="l">
              <a:lnSpc>
                <a:spcPct val="90000"/>
              </a:lnSpc>
              <a:buClr>
                <a:schemeClr val="accent2"/>
              </a:buClr>
              <a:buSzTx/>
              <a:buFont typeface="Wingdings" pitchFamily="2" charset="2"/>
              <a:buNone/>
            </a:pPr>
            <a:br>
              <a:rPr lang="en-US" altLang="zh-CN" sz="2400" smtClean="0">
                <a:ea typeface="宋体" charset="-122"/>
                <a:sym typeface="+mn-ea"/>
              </a:rPr>
            </a:br>
            <a:r>
              <a:rPr lang="en-US" altLang="zh-CN" sz="2400" smtClean="0">
                <a:solidFill>
                  <a:srgbClr val="0000FF"/>
                </a:solidFill>
                <a:ea typeface="宋体" charset="-122"/>
                <a:sym typeface="+mn-ea"/>
              </a:rPr>
              <a:t>const int * pc2 = &amp;cv2;  //</a:t>
            </a:r>
            <a:r>
              <a:rPr lang="zh-CN" altLang="en-US" sz="2400" smtClean="0">
                <a:solidFill>
                  <a:srgbClr val="0000FF"/>
                </a:solidFill>
                <a:ea typeface="宋体" charset="-122"/>
                <a:sym typeface="+mn-ea"/>
              </a:rPr>
              <a:t>正确</a:t>
            </a:r>
            <a:endParaRPr lang="zh-CN" altLang="en-US" sz="2400" smtClean="0">
              <a:solidFill>
                <a:srgbClr val="0000FF"/>
              </a:solidFill>
              <a:ea typeface="宋体" charset="-122"/>
              <a:sym typeface="+mn-ea"/>
            </a:endParaRPr>
          </a:p>
          <a:p>
            <a:pPr lvl="0" indent="0" algn="l">
              <a:lnSpc>
                <a:spcPct val="90000"/>
              </a:lnSpc>
              <a:buClr>
                <a:schemeClr val="accent2"/>
              </a:buClr>
              <a:buSzTx/>
              <a:buFont typeface="Wingdings" pitchFamily="2" charset="2"/>
              <a:buNone/>
            </a:pPr>
            <a:endParaRPr lang="zh-CN" altLang="en-US" sz="2400" dirty="0" smtClean="0">
              <a:latin typeface="Arial" pitchFamily="34" charset="0"/>
              <a:ea typeface="微软雅黑" pitchFamily="34" charset="-122"/>
            </a:endParaRPr>
          </a:p>
          <a:p>
            <a:pPr lvl="0" indent="0" algn="l">
              <a:lnSpc>
                <a:spcPct val="90000"/>
              </a:lnSpc>
              <a:buClr>
                <a:schemeClr val="accent2"/>
              </a:buClr>
              <a:buSzTx/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</a:rPr>
              <a:t>int  *  p1 = pc1;	</a:t>
            </a:r>
            <a:r>
              <a:rPr lang="en-US" altLang="zh-CN" sz="2400" smtClean="0">
                <a:solidFill>
                  <a:srgbClr val="FF0000"/>
                </a:solidFill>
                <a:ea typeface="宋体" charset="-122"/>
                <a:sym typeface="+mn-ea"/>
              </a:rPr>
              <a:t>//</a:t>
            </a:r>
            <a:r>
              <a:rPr lang="zh-CN" altLang="zh-CN" sz="2400" smtClean="0">
                <a:solidFill>
                  <a:srgbClr val="FF0000"/>
                </a:solidFill>
                <a:ea typeface="宋体" charset="-122"/>
                <a:sym typeface="+mn-ea"/>
              </a:rPr>
              <a:t>错误</a:t>
            </a:r>
            <a:endParaRPr lang="zh-CN" altLang="zh-CN" sz="2400" dirty="0" smtClean="0">
              <a:solidFill>
                <a:srgbClr val="FF0000"/>
              </a:solidFill>
              <a:latin typeface="Arial" pitchFamily="34" charset="0"/>
              <a:ea typeface="宋体" charset="-122"/>
              <a:sym typeface="+mn-ea"/>
            </a:endParaRPr>
          </a:p>
          <a:p>
            <a:pPr lvl="0" indent="0" algn="l">
              <a:lnSpc>
                <a:spcPct val="90000"/>
              </a:lnSpc>
              <a:buClr>
                <a:schemeClr val="accent2"/>
              </a:buClr>
              <a:buSzTx/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</a:rPr>
              <a:t>int     v1 = cv1;	</a:t>
            </a:r>
            <a:r>
              <a:rPr lang="en-US" altLang="zh-CN" sz="2400" smtClean="0">
                <a:solidFill>
                  <a:srgbClr val="FF0000"/>
                </a:solidFill>
                <a:ea typeface="宋体" charset="-122"/>
                <a:sym typeface="+mn-ea"/>
              </a:rPr>
              <a:t>//</a:t>
            </a:r>
            <a:r>
              <a:rPr lang="zh-CN" altLang="zh-CN" sz="2400" smtClean="0">
                <a:solidFill>
                  <a:srgbClr val="FF0000"/>
                </a:solidFill>
                <a:ea typeface="宋体" charset="-122"/>
                <a:sym typeface="+mn-ea"/>
              </a:rPr>
              <a:t>正确</a:t>
            </a:r>
            <a:endParaRPr lang="zh-CN" altLang="zh-CN" sz="2400" dirty="0" smtClean="0">
              <a:solidFill>
                <a:srgbClr val="FF0000"/>
              </a:solidFill>
              <a:latin typeface="Arial" pitchFamily="34" charset="0"/>
              <a:ea typeface="宋体" charset="-122"/>
              <a:sym typeface="+mn-ea"/>
            </a:endParaRPr>
          </a:p>
          <a:p>
            <a:pPr lvl="0" indent="0" algn="l">
              <a:lnSpc>
                <a:spcPct val="90000"/>
              </a:lnSpc>
              <a:buClr>
                <a:schemeClr val="accent2"/>
              </a:buClr>
              <a:buSzTx/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</a:rPr>
              <a:t>int     v2 = *pc1; 	</a:t>
            </a:r>
            <a:r>
              <a:rPr lang="en-US" altLang="zh-CN" sz="2400" smtClean="0">
                <a:solidFill>
                  <a:srgbClr val="FF0000"/>
                </a:solidFill>
                <a:ea typeface="宋体" charset="-122"/>
                <a:sym typeface="+mn-ea"/>
              </a:rPr>
              <a:t>//</a:t>
            </a:r>
            <a:r>
              <a:rPr lang="zh-CN" altLang="zh-CN" sz="2400" smtClean="0">
                <a:solidFill>
                  <a:srgbClr val="FF0000"/>
                </a:solidFill>
                <a:ea typeface="宋体" charset="-122"/>
                <a:sym typeface="+mn-ea"/>
              </a:rPr>
              <a:t>正确</a:t>
            </a:r>
            <a:endParaRPr lang="en-US" altLang="zh-CN" sz="2400" dirty="0" smtClean="0">
              <a:latin typeface="Arial" pitchFamily="34" charset="0"/>
              <a:ea typeface="微软雅黑" pitchFamily="34" charset="-122"/>
            </a:endParaRPr>
          </a:p>
          <a:p>
            <a:pPr lvl="0" indent="0" algn="l">
              <a:lnSpc>
                <a:spcPct val="90000"/>
              </a:lnSpc>
              <a:buClr>
                <a:schemeClr val="accent2"/>
              </a:buClr>
              <a:buSzTx/>
              <a:buFont typeface="Wingdings" pitchFamily="2" charset="2"/>
              <a:buNone/>
            </a:pPr>
            <a:endParaRPr lang="zh-CN" altLang="en-US" sz="24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常指针</a:t>
            </a:r>
            <a:r>
              <a:rPr lang="en-US" altLang="zh-CN"/>
              <a:t>(const)--</a:t>
            </a:r>
            <a:r>
              <a:rPr lang="zh-CN" altLang="en-US"/>
              <a:t>必须初始化</a:t>
            </a:r>
            <a:endParaRPr lang="zh-CN" altLang="en-US"/>
          </a:p>
        </p:txBody>
      </p:sp>
      <p:sp>
        <p:nvSpPr>
          <p:cNvPr id="21506" name="Rectangle 3"/>
          <p:cNvSpPr>
            <a:spLocks noGrp="1"/>
          </p:cNvSpPr>
          <p:nvPr>
            <p:ph type="body" idx="4294967295"/>
          </p:nvPr>
        </p:nvSpPr>
        <p:spPr>
          <a:xfrm>
            <a:off x="625475" y="1273175"/>
            <a:ext cx="10638155" cy="4219575"/>
          </a:xfrm>
        </p:spPr>
        <p:txBody>
          <a:bodyPr>
            <a:normAutofit lnSpcReduction="20000"/>
          </a:bodyPr>
          <a:p>
            <a:pPr marL="342900" indent="-342900">
              <a:buClr>
                <a:srgbClr val="FFC000"/>
              </a:buClr>
              <a:buSzTx/>
              <a:buFont typeface="Wingdings" charset="0"/>
              <a:buChar char="l"/>
            </a:pPr>
            <a:r>
              <a:rPr b="1" dirty="0" smtClean="0">
                <a:ea typeface="宋体" charset="-122"/>
              </a:rPr>
              <a:t>普通指针：    </a:t>
            </a:r>
            <a:endParaRPr b="1" dirty="0" smtClean="0">
              <a:ea typeface="宋体" charset="-122"/>
            </a:endParaRPr>
          </a:p>
          <a:p>
            <a:pPr marL="0" indent="0">
              <a:buClr>
                <a:srgbClr val="FFC000"/>
              </a:buClr>
              <a:buSzTx/>
              <a:buFont typeface="Wingdings" charset="0"/>
              <a:buNone/>
            </a:pPr>
            <a:r>
              <a:rPr lang="en-US" altLang="zh-CN" b="1" dirty="0" smtClean="0">
                <a:ea typeface="宋体" charset="-122"/>
              </a:rPr>
              <a:t>              T   * p  [ = exp];</a:t>
            </a:r>
            <a:endParaRPr lang="en-US" altLang="zh-CN" b="1" dirty="0" smtClean="0">
              <a:ea typeface="宋体" charset="-122"/>
            </a:endParaRPr>
          </a:p>
          <a:p>
            <a:pPr marL="342900" indent="-342900">
              <a:buClr>
                <a:srgbClr val="FFC000"/>
              </a:buClr>
              <a:buSzTx/>
              <a:buFont typeface="Wingdings" charset="0"/>
              <a:buChar char="l"/>
            </a:pPr>
            <a:endParaRPr lang="en-US" altLang="zh-CN" b="1" dirty="0" smtClean="0">
              <a:ea typeface="宋体" charset="-122"/>
            </a:endParaRPr>
          </a:p>
          <a:p>
            <a:pPr marL="342900" indent="-342900">
              <a:buClr>
                <a:srgbClr val="FFC000"/>
              </a:buClr>
              <a:buSzTx/>
              <a:buFont typeface="Wingdings" charset="0"/>
              <a:buChar char="l"/>
            </a:pPr>
            <a:r>
              <a:rPr altLang="zh-CN" b="1" dirty="0" smtClean="0">
                <a:ea typeface="宋体" charset="-122"/>
              </a:rPr>
              <a:t>指向常量的普通</a:t>
            </a:r>
            <a:r>
              <a:rPr lang="en-US" altLang="zh-CN" b="1" dirty="0" smtClean="0">
                <a:ea typeface="宋体" charset="-122"/>
              </a:rPr>
              <a:t>(non-const) </a:t>
            </a:r>
            <a:r>
              <a:rPr altLang="zh-CN" b="1" dirty="0" smtClean="0">
                <a:ea typeface="宋体" charset="-122"/>
              </a:rPr>
              <a:t>指针：</a:t>
            </a:r>
            <a:endParaRPr altLang="zh-CN" b="1" dirty="0" smtClean="0">
              <a:ea typeface="宋体" charset="-122"/>
            </a:endParaRPr>
          </a:p>
          <a:p>
            <a:pPr marL="0" indent="0">
              <a:buClr>
                <a:srgbClr val="FFC000"/>
              </a:buClr>
              <a:buSzTx/>
              <a:buFont typeface="Wingdings" charset="0"/>
              <a:buNone/>
            </a:pPr>
            <a:r>
              <a:rPr lang="en-US" altLang="zh-CN" b="1" dirty="0" smtClean="0">
                <a:ea typeface="宋体" charset="-122"/>
              </a:rPr>
              <a:t>               const  T *  </a:t>
            </a:r>
            <a:r>
              <a:rPr lang="en-US" altLang="zh-CN" b="1" dirty="0" err="1" smtClean="0">
                <a:ea typeface="宋体" charset="-122"/>
              </a:rPr>
              <a:t>pt</a:t>
            </a:r>
            <a:r>
              <a:rPr lang="en-US" altLang="zh-CN" b="1" dirty="0" smtClean="0">
                <a:ea typeface="宋体" charset="-122"/>
              </a:rPr>
              <a:t>  [ =exp ] ;</a:t>
            </a:r>
            <a:endParaRPr lang="en-US" altLang="zh-CN" b="1" dirty="0" smtClean="0">
              <a:ea typeface="宋体" charset="-122"/>
            </a:endParaRPr>
          </a:p>
          <a:p>
            <a:pPr marL="0" indent="0">
              <a:buClr>
                <a:srgbClr val="FFC000"/>
              </a:buClr>
              <a:buSzTx/>
              <a:buFont typeface="Wingdings" charset="0"/>
              <a:buNone/>
            </a:pPr>
            <a:endParaRPr lang="en-US" altLang="zh-CN" b="1" dirty="0" smtClean="0">
              <a:ea typeface="宋体" charset="-122"/>
            </a:endParaRPr>
          </a:p>
          <a:p>
            <a:pPr marL="342900" indent="-342900">
              <a:buClr>
                <a:srgbClr val="FFC000"/>
              </a:buClr>
              <a:buSzTx/>
              <a:buFont typeface="Wingdings" charset="0"/>
              <a:buChar char="l"/>
            </a:pPr>
            <a:r>
              <a:rPr altLang="zh-CN" b="1" dirty="0" smtClean="0">
                <a:ea typeface="宋体" charset="-122"/>
              </a:rPr>
              <a:t>指向变量的常</a:t>
            </a:r>
            <a:r>
              <a:rPr lang="en-US" altLang="zh-CN" b="1" dirty="0" smtClean="0">
                <a:ea typeface="宋体" charset="-122"/>
              </a:rPr>
              <a:t>(const)</a:t>
            </a:r>
            <a:r>
              <a:rPr altLang="zh-CN" b="1" dirty="0" smtClean="0">
                <a:ea typeface="宋体" charset="-122"/>
              </a:rPr>
              <a:t>指针</a:t>
            </a:r>
            <a:r>
              <a:rPr lang="en-US" altLang="zh-CN" b="1" dirty="0" smtClean="0">
                <a:ea typeface="宋体" charset="-122"/>
              </a:rPr>
              <a:t>:   </a:t>
            </a:r>
            <a:endParaRPr lang="en-US" altLang="zh-CN" b="1" dirty="0" smtClean="0">
              <a:ea typeface="宋体" charset="-122"/>
            </a:endParaRPr>
          </a:p>
          <a:p>
            <a:pPr marL="0" indent="0">
              <a:buClr>
                <a:srgbClr val="FFC000"/>
              </a:buClr>
              <a:buSzTx/>
              <a:buFont typeface="Wingdings" charset="0"/>
              <a:buNone/>
            </a:pPr>
            <a:r>
              <a:rPr lang="en-US" altLang="zh-CN" b="1" dirty="0" smtClean="0">
                <a:ea typeface="宋体" charset="-122"/>
              </a:rPr>
              <a:t>              T   *    const  pt = exp;  </a:t>
            </a:r>
            <a:r>
              <a:rPr lang="en-US" altLang="zh-CN" b="1">
                <a:ea typeface="宋体" charset="-122"/>
                <a:sym typeface="+mn-ea"/>
              </a:rPr>
              <a:t>( </a:t>
            </a:r>
            <a:r>
              <a:rPr altLang="zh-CN" b="1">
                <a:solidFill>
                  <a:schemeClr val="accent3">
                    <a:lumMod val="75000"/>
                  </a:schemeClr>
                </a:solidFill>
                <a:ea typeface="宋体" charset="-122"/>
                <a:sym typeface="+mn-ea"/>
              </a:rPr>
              <a:t>必须初始化</a:t>
            </a:r>
            <a:r>
              <a:rPr lang="en-US" altLang="zh-CN" b="1">
                <a:ea typeface="宋体" charset="-122"/>
                <a:sym typeface="+mn-ea"/>
              </a:rPr>
              <a:t>) </a:t>
            </a:r>
            <a:endParaRPr lang="en-US" altLang="zh-CN" b="1">
              <a:ea typeface="宋体" charset="-122"/>
              <a:sym typeface="+mn-ea"/>
            </a:endParaRPr>
          </a:p>
          <a:p>
            <a:pPr marL="342900" indent="-342900">
              <a:buClr>
                <a:srgbClr val="FFC000"/>
              </a:buClr>
              <a:buSzTx/>
              <a:buFont typeface="Wingdings" charset="0"/>
              <a:buChar char="l"/>
            </a:pPr>
            <a:endParaRPr lang="en-US" altLang="zh-CN" b="1" dirty="0" smtClean="0">
              <a:ea typeface="宋体" charset="-122"/>
            </a:endParaRPr>
          </a:p>
          <a:p>
            <a:pPr marL="342900" indent="-342900">
              <a:buClr>
                <a:srgbClr val="FFC000"/>
              </a:buClr>
              <a:buSzTx/>
              <a:buFont typeface="Wingdings" charset="0"/>
              <a:buChar char="l"/>
            </a:pPr>
            <a:r>
              <a:rPr altLang="zh-CN" b="1">
                <a:ea typeface="宋体" charset="-122"/>
                <a:sym typeface="+mn-ea"/>
              </a:rPr>
              <a:t>指向常量的常</a:t>
            </a:r>
            <a:r>
              <a:rPr lang="en-US" altLang="zh-CN" b="1">
                <a:ea typeface="宋体" charset="-122"/>
                <a:sym typeface="+mn-ea"/>
              </a:rPr>
              <a:t>(const)</a:t>
            </a:r>
            <a:r>
              <a:rPr altLang="zh-CN" b="1">
                <a:ea typeface="宋体" charset="-122"/>
                <a:sym typeface="+mn-ea"/>
              </a:rPr>
              <a:t>指针</a:t>
            </a:r>
            <a:r>
              <a:rPr lang="en-US" altLang="zh-CN" b="1">
                <a:ea typeface="宋体" charset="-122"/>
                <a:sym typeface="+mn-ea"/>
              </a:rPr>
              <a:t>:   </a:t>
            </a:r>
            <a:endParaRPr lang="en-US" altLang="zh-CN" b="1">
              <a:ea typeface="宋体" charset="-122"/>
              <a:sym typeface="+mn-ea"/>
            </a:endParaRPr>
          </a:p>
          <a:p>
            <a:pPr marL="0" indent="0">
              <a:buClr>
                <a:srgbClr val="FFC000"/>
              </a:buClr>
              <a:buSzTx/>
              <a:buFont typeface="Wingdings" charset="0"/>
              <a:buNone/>
            </a:pPr>
            <a:r>
              <a:rPr lang="en-US" altLang="zh-CN" b="1">
                <a:ea typeface="宋体" charset="-122"/>
                <a:sym typeface="+mn-ea"/>
              </a:rPr>
              <a:t>             const  T  *  const pt = exp; ( </a:t>
            </a:r>
            <a:r>
              <a:rPr altLang="zh-CN" b="1">
                <a:solidFill>
                  <a:schemeClr val="accent3">
                    <a:lumMod val="75000"/>
                  </a:schemeClr>
                </a:solidFill>
                <a:ea typeface="宋体" charset="-122"/>
                <a:sym typeface="+mn-ea"/>
              </a:rPr>
              <a:t>必须初始化</a:t>
            </a:r>
            <a:r>
              <a:rPr lang="en-US" altLang="zh-CN" b="1">
                <a:ea typeface="宋体" charset="-122"/>
                <a:sym typeface="+mn-ea"/>
              </a:rPr>
              <a:t>) </a:t>
            </a:r>
            <a:r>
              <a:rPr lang="en-US" altLang="zh-CN" b="1" dirty="0" smtClean="0">
                <a:ea typeface="宋体" charset="-122"/>
              </a:rPr>
              <a:t>   </a:t>
            </a:r>
            <a:r>
              <a:rPr lang="zh-CN" altLang="en-US" dirty="0" smtClean="0">
                <a:ea typeface="宋体" charset="-122"/>
              </a:rPr>
              <a:t>  </a:t>
            </a: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const</a:t>
            </a:r>
            <a:r>
              <a:rPr lang="zh-CN" altLang="en-US"/>
              <a:t>和指针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931023" y="1802529"/>
            <a:ext cx="792088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dirty="0" err="1" smtClean="0"/>
              <a:t>const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939135" y="1803625"/>
            <a:ext cx="43204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660982" y="1802529"/>
            <a:ext cx="37550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dirty="0" smtClean="0"/>
              <a:t>*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272389" y="1802529"/>
            <a:ext cx="792088" cy="3693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dirty="0" err="1" smtClean="0"/>
              <a:t>const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03220" y="1810023"/>
            <a:ext cx="792088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altLang="zh-CN" dirty="0" err="1" smtClean="0"/>
              <a:t>pt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601797" y="1810023"/>
            <a:ext cx="51128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49490" y="1800860"/>
            <a:ext cx="1364615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03373" y="1332665"/>
            <a:ext cx="306156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   </a:t>
            </a:r>
            <a:r>
              <a:rPr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 </a:t>
            </a:r>
            <a:r>
              <a:rPr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03220" y="2651671"/>
            <a:ext cx="79208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dirty="0" smtClean="0"/>
              <a:t>&amp;</a:t>
            </a:r>
            <a:r>
              <a:rPr lang="en-US" altLang="zh-CN" dirty="0" err="1" smtClean="0"/>
              <a:t>var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4" idx="3"/>
          </p:cNvCxnSpPr>
          <p:nvPr/>
        </p:nvCxnSpPr>
        <p:spPr>
          <a:xfrm>
            <a:off x="6195308" y="2836337"/>
            <a:ext cx="11532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348542" y="2659429"/>
            <a:ext cx="79208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348542" y="305403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err="1" smtClean="0"/>
              <a:t>var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320433" y="303634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err="1" smtClean="0"/>
              <a:t>pt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 rot="2585118">
            <a:off x="4771508" y="2324924"/>
            <a:ext cx="832814" cy="237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605791">
            <a:off x="2645817" y="2324799"/>
            <a:ext cx="4837322" cy="18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63404" y="3159765"/>
            <a:ext cx="36724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0000FF"/>
                </a:solidFill>
              </a:rPr>
              <a:t>：说明</a:t>
            </a:r>
            <a:r>
              <a:rPr lang="en-US" altLang="zh-CN" dirty="0" err="1" smtClean="0">
                <a:solidFill>
                  <a:srgbClr val="0000FF"/>
                </a:solidFill>
              </a:rPr>
              <a:t>pt</a:t>
            </a:r>
            <a:r>
              <a:rPr lang="zh-CN" altLang="en-US" dirty="0" smtClean="0">
                <a:solidFill>
                  <a:srgbClr val="0000FF"/>
                </a:solidFill>
              </a:rPr>
              <a:t>指针变量存放的值</a:t>
            </a:r>
            <a:r>
              <a:rPr lang="en-US" altLang="zh-CN" dirty="0" smtClean="0">
                <a:solidFill>
                  <a:srgbClr val="0000FF"/>
                </a:solidFill>
              </a:rPr>
              <a:t>(&amp;</a:t>
            </a:r>
            <a:r>
              <a:rPr lang="en-US" altLang="zh-CN" dirty="0" err="1" smtClean="0">
                <a:solidFill>
                  <a:srgbClr val="0000FF"/>
                </a:solidFill>
              </a:rPr>
              <a:t>var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r>
              <a:rPr lang="zh-CN" altLang="en-US" dirty="0" smtClean="0">
                <a:solidFill>
                  <a:srgbClr val="0000FF"/>
                </a:solidFill>
              </a:rPr>
              <a:t>不能改变</a:t>
            </a:r>
            <a:r>
              <a:rPr lang="en-US" altLang="zh-CN" dirty="0" smtClean="0">
                <a:solidFill>
                  <a:srgbClr val="0000FF"/>
                </a:solidFill>
              </a:rPr>
              <a:t>,</a:t>
            </a:r>
            <a:r>
              <a:rPr lang="zh-CN" altLang="en-US" dirty="0" smtClean="0">
                <a:solidFill>
                  <a:srgbClr val="0000FF"/>
                </a:solidFill>
              </a:rPr>
              <a:t>即不允许</a:t>
            </a:r>
            <a:r>
              <a:rPr lang="en-US" altLang="zh-CN" dirty="0" err="1" smtClean="0">
                <a:solidFill>
                  <a:srgbClr val="0000FF"/>
                </a:solidFill>
              </a:rPr>
              <a:t>pt</a:t>
            </a:r>
            <a:r>
              <a:rPr lang="zh-CN" altLang="en-US" dirty="0" smtClean="0">
                <a:solidFill>
                  <a:srgbClr val="0000FF"/>
                </a:solidFill>
              </a:rPr>
              <a:t>指向其它地址。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63404" y="2742951"/>
            <a:ext cx="792088" cy="3693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dirty="0" err="1" smtClean="0"/>
              <a:t>const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63404" y="4517527"/>
            <a:ext cx="792088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dirty="0" err="1" smtClean="0"/>
              <a:t>const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963403" y="4940698"/>
            <a:ext cx="367240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0000FF"/>
                </a:solidFill>
              </a:rPr>
              <a:t>：说明禁止通过</a:t>
            </a:r>
            <a:r>
              <a:rPr lang="en-US" altLang="zh-CN" dirty="0" err="1" smtClean="0">
                <a:solidFill>
                  <a:srgbClr val="0000FF"/>
                </a:solidFill>
              </a:rPr>
              <a:t>pt</a:t>
            </a:r>
            <a:r>
              <a:rPr lang="zh-CN" altLang="en-US" dirty="0" smtClean="0">
                <a:solidFill>
                  <a:srgbClr val="0000FF"/>
                </a:solidFill>
              </a:rPr>
              <a:t>指针来修改其所指向的内容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exp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r>
              <a:rPr lang="zh-CN" altLang="en-US" dirty="0" smtClean="0">
                <a:solidFill>
                  <a:srgbClr val="0000FF"/>
                </a:solidFill>
              </a:rPr>
              <a:t>。但不限制其它人修改</a:t>
            </a:r>
            <a:r>
              <a:rPr lang="en-US" altLang="zh-CN" dirty="0" err="1" smtClean="0">
                <a:solidFill>
                  <a:srgbClr val="0000FF"/>
                </a:solidFill>
              </a:rPr>
              <a:t>exp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br>
              <a:rPr lang="en-US" altLang="zh-CN" dirty="0" smtClean="0">
                <a:solidFill>
                  <a:srgbClr val="0000FF"/>
                </a:solidFill>
              </a:rPr>
            </a:b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151859" y="3478011"/>
            <a:ext cx="590465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smtClean="0"/>
              <a:t>var1 </a:t>
            </a:r>
            <a:r>
              <a:rPr lang="en-US" altLang="zh-CN" dirty="0"/>
              <a:t>= 5</a:t>
            </a:r>
            <a:r>
              <a:rPr lang="zh-CN" altLang="en-US" dirty="0"/>
              <a:t>；</a:t>
            </a:r>
            <a:r>
              <a:rPr lang="en-US" altLang="zh-CN" dirty="0" err="1"/>
              <a:t>int</a:t>
            </a:r>
            <a:r>
              <a:rPr lang="en-US" altLang="zh-CN" dirty="0"/>
              <a:t>  var2 =10</a:t>
            </a:r>
            <a:r>
              <a:rPr lang="zh-CN" altLang="en-US" dirty="0"/>
              <a:t>；</a:t>
            </a:r>
            <a:br>
              <a:rPr lang="en-US" altLang="zh-CN" dirty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/>
              <a:t>*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smtClean="0"/>
              <a:t>pt1 </a:t>
            </a:r>
            <a:r>
              <a:rPr lang="en-US" altLang="zh-CN" dirty="0"/>
              <a:t>= &amp;</a:t>
            </a:r>
            <a:r>
              <a:rPr lang="en-US" altLang="zh-CN" dirty="0" smtClean="0"/>
              <a:t>var1; //</a:t>
            </a:r>
            <a:r>
              <a:rPr lang="zh-CN" altLang="en-US" dirty="0" smtClean="0"/>
              <a:t>正确</a:t>
            </a:r>
            <a:br>
              <a:rPr lang="en-US" altLang="zh-CN" dirty="0"/>
            </a:br>
            <a:r>
              <a:rPr lang="en-US" altLang="zh-CN" dirty="0" smtClean="0">
                <a:solidFill>
                  <a:srgbClr val="FF0000"/>
                </a:solidFill>
              </a:rPr>
              <a:t>pt1 </a:t>
            </a:r>
            <a:r>
              <a:rPr lang="en-US" altLang="zh-CN" dirty="0">
                <a:solidFill>
                  <a:srgbClr val="FF0000"/>
                </a:solidFill>
              </a:rPr>
              <a:t>= &amp;</a:t>
            </a:r>
            <a:r>
              <a:rPr lang="en-US" altLang="zh-CN" dirty="0" smtClean="0">
                <a:solidFill>
                  <a:srgbClr val="FF0000"/>
                </a:solidFill>
              </a:rPr>
              <a:t>var2</a:t>
            </a:r>
            <a:r>
              <a:rPr lang="zh-CN" altLang="en-US" dirty="0" smtClean="0">
                <a:solidFill>
                  <a:srgbClr val="FF0000"/>
                </a:solidFill>
              </a:rPr>
              <a:t>； </a:t>
            </a:r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错误，不允许修改</a:t>
            </a:r>
            <a:r>
              <a:rPr lang="en-US" altLang="zh-CN" dirty="0" smtClean="0">
                <a:solidFill>
                  <a:srgbClr val="FF0000"/>
                </a:solidFill>
              </a:rPr>
              <a:t>pt1</a:t>
            </a:r>
            <a:r>
              <a:rPr lang="zh-CN" altLang="en-US" dirty="0" smtClean="0">
                <a:solidFill>
                  <a:srgbClr val="FF0000"/>
                </a:solidFill>
              </a:rPr>
              <a:t>存放</a:t>
            </a:r>
            <a:r>
              <a:rPr lang="zh-CN" altLang="en-US" dirty="0">
                <a:solidFill>
                  <a:srgbClr val="FF0000"/>
                </a:solidFill>
              </a:rPr>
              <a:t>的值。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0000FF"/>
                </a:solidFill>
              </a:rPr>
              <a:t>*</a:t>
            </a:r>
            <a:r>
              <a:rPr lang="en-US" altLang="zh-CN" dirty="0">
                <a:solidFill>
                  <a:srgbClr val="0000FF"/>
                </a:solidFill>
              </a:rPr>
              <a:t>pt1 = </a:t>
            </a:r>
            <a:r>
              <a:rPr lang="en-US" altLang="zh-CN" dirty="0" smtClean="0">
                <a:solidFill>
                  <a:srgbClr val="0000FF"/>
                </a:solidFill>
              </a:rPr>
              <a:t>var2</a:t>
            </a:r>
            <a:r>
              <a:rPr lang="zh-CN" altLang="en-US" dirty="0" smtClean="0">
                <a:solidFill>
                  <a:srgbClr val="0000FF"/>
                </a:solidFill>
              </a:rPr>
              <a:t>；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正确</a:t>
            </a:r>
            <a:r>
              <a:rPr lang="zh-CN" altLang="en-US" dirty="0" smtClean="0">
                <a:solidFill>
                  <a:srgbClr val="0000FF"/>
                </a:solidFill>
              </a:rPr>
              <a:t>，虽不能指向其它变量，但能</a:t>
            </a:r>
            <a:r>
              <a:rPr lang="zh-CN" altLang="en-US" dirty="0">
                <a:solidFill>
                  <a:srgbClr val="0000FF"/>
                </a:solidFill>
              </a:rPr>
              <a:t>修改指向的</a:t>
            </a:r>
            <a:r>
              <a:rPr lang="zh-CN" altLang="en-US" dirty="0" smtClean="0">
                <a:solidFill>
                  <a:srgbClr val="0000FF"/>
                </a:solidFill>
              </a:rPr>
              <a:t>内容</a:t>
            </a:r>
            <a:br>
              <a:rPr lang="en-US" altLang="zh-CN" dirty="0" smtClean="0">
                <a:solidFill>
                  <a:srgbClr val="0000FF"/>
                </a:solidFill>
              </a:rPr>
            </a:b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*</a:t>
            </a:r>
            <a:r>
              <a:rPr lang="en-US" altLang="zh-CN" dirty="0" smtClean="0"/>
              <a:t> </a:t>
            </a:r>
            <a:r>
              <a:rPr lang="en-US" altLang="zh-CN" dirty="0"/>
              <a:t>pt2 = &amp;</a:t>
            </a:r>
            <a:r>
              <a:rPr lang="en-US" altLang="zh-CN" dirty="0" smtClean="0"/>
              <a:t>var1;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pt2 </a:t>
            </a:r>
            <a:r>
              <a:rPr lang="en-US" altLang="zh-CN" dirty="0">
                <a:solidFill>
                  <a:srgbClr val="FF0000"/>
                </a:solidFill>
              </a:rPr>
              <a:t>= </a:t>
            </a:r>
            <a:r>
              <a:rPr lang="en-US" altLang="zh-CN" dirty="0" smtClean="0">
                <a:solidFill>
                  <a:srgbClr val="FF0000"/>
                </a:solidFill>
              </a:rPr>
              <a:t>var1;  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错误，</a:t>
            </a:r>
            <a:r>
              <a:rPr lang="zh-CN" altLang="en-US" dirty="0" smtClean="0">
                <a:solidFill>
                  <a:srgbClr val="FF0000"/>
                </a:solidFill>
              </a:rPr>
              <a:t>不能企图修改*</a:t>
            </a:r>
            <a:r>
              <a:rPr lang="en-US" altLang="zh-CN" dirty="0" smtClean="0">
                <a:solidFill>
                  <a:srgbClr val="FF0000"/>
                </a:solidFill>
              </a:rPr>
              <a:t>pt2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/>
              <a:t>pt2 </a:t>
            </a:r>
            <a:r>
              <a:rPr lang="en-US" altLang="zh-CN" dirty="0"/>
              <a:t>= &amp;</a:t>
            </a:r>
            <a:r>
              <a:rPr lang="en-US" altLang="zh-CN" dirty="0" smtClean="0"/>
              <a:t>var2</a:t>
            </a:r>
            <a:r>
              <a:rPr lang="zh-CN" altLang="en-US" dirty="0" smtClean="0"/>
              <a:t>；</a:t>
            </a:r>
            <a:r>
              <a:rPr lang="en-US" altLang="zh-CN" dirty="0"/>
              <a:t>//</a:t>
            </a:r>
            <a:r>
              <a:rPr lang="zh-CN" altLang="en-US" dirty="0" smtClean="0"/>
              <a:t>正确，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pt2</a:t>
            </a:r>
            <a:r>
              <a:rPr lang="zh-CN" altLang="en-US" smtClean="0">
                <a:solidFill>
                  <a:srgbClr val="FF0000"/>
                </a:solidFill>
              </a:rPr>
              <a:t>可以</a:t>
            </a:r>
            <a:r>
              <a:rPr lang="zh-CN" altLang="en-US" dirty="0">
                <a:solidFill>
                  <a:srgbClr val="FF0000"/>
                </a:solidFill>
              </a:rPr>
              <a:t>指向其它</a:t>
            </a:r>
            <a:r>
              <a:rPr lang="zh-CN" altLang="en-US" dirty="0" smtClean="0">
                <a:solidFill>
                  <a:srgbClr val="FF0000"/>
                </a:solidFill>
              </a:rPr>
              <a:t>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var2 = 99;  //</a:t>
            </a:r>
            <a:r>
              <a:rPr lang="zh-CN" altLang="en-US" dirty="0" smtClean="0">
                <a:solidFill>
                  <a:srgbClr val="0000FF"/>
                </a:solidFill>
              </a:rPr>
              <a:t>正确，只要不通过</a:t>
            </a:r>
            <a:r>
              <a:rPr lang="en-US" altLang="zh-CN" dirty="0" smtClean="0">
                <a:solidFill>
                  <a:srgbClr val="0000FF"/>
                </a:solidFill>
              </a:rPr>
              <a:t>pt2</a:t>
            </a:r>
            <a:r>
              <a:rPr lang="zh-CN" altLang="en-US" dirty="0" smtClean="0">
                <a:solidFill>
                  <a:srgbClr val="0000FF"/>
                </a:solidFill>
              </a:rPr>
              <a:t>指针，</a:t>
            </a:r>
            <a:r>
              <a:rPr lang="en-US" altLang="zh-CN" dirty="0" smtClean="0">
                <a:solidFill>
                  <a:srgbClr val="0000FF"/>
                </a:solidFill>
              </a:rPr>
              <a:t>var2</a:t>
            </a:r>
            <a:r>
              <a:rPr lang="zh-CN" altLang="en-US" dirty="0" smtClean="0">
                <a:solidFill>
                  <a:srgbClr val="0000FF"/>
                </a:solidFill>
              </a:rPr>
              <a:t>可任意修改。</a:t>
            </a:r>
            <a:br>
              <a:rPr lang="en-US" altLang="zh-CN" dirty="0" smtClean="0">
                <a:solidFill>
                  <a:srgbClr val="0000FF"/>
                </a:solidFill>
              </a:rPr>
            </a:br>
            <a:r>
              <a:rPr lang="en-US" altLang="zh-CN" dirty="0" err="1" smtClean="0">
                <a:solidFill>
                  <a:srgbClr val="0000FF"/>
                </a:solidFill>
              </a:rPr>
              <a:t>cout</a:t>
            </a:r>
            <a:r>
              <a:rPr lang="en-US" altLang="zh-CN" dirty="0" smtClean="0">
                <a:solidFill>
                  <a:srgbClr val="0000FF"/>
                </a:solidFill>
              </a:rPr>
              <a:t>&lt;&lt;*pt2; //</a:t>
            </a:r>
            <a:r>
              <a:rPr lang="zh-CN" altLang="en-US" dirty="0" smtClean="0">
                <a:solidFill>
                  <a:srgbClr val="0000FF"/>
                </a:solidFill>
              </a:rPr>
              <a:t>这时*</a:t>
            </a:r>
            <a:r>
              <a:rPr lang="en-US" altLang="zh-CN" dirty="0" smtClean="0">
                <a:solidFill>
                  <a:srgbClr val="0000FF"/>
                </a:solidFill>
              </a:rPr>
              <a:t>pt2</a:t>
            </a:r>
            <a:r>
              <a:rPr lang="zh-CN" altLang="en-US" dirty="0" smtClean="0">
                <a:solidFill>
                  <a:srgbClr val="0000FF"/>
                </a:solidFill>
              </a:rPr>
              <a:t>的值是</a:t>
            </a:r>
            <a:r>
              <a:rPr lang="en-US" altLang="zh-CN" dirty="0" smtClean="0">
                <a:solidFill>
                  <a:srgbClr val="0000FF"/>
                </a:solidFill>
              </a:rPr>
              <a:t>99.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const</a:t>
            </a:r>
            <a:r>
              <a:rPr lang="zh-CN" altLang="zh-CN"/>
              <a:t>和</a:t>
            </a:r>
            <a:r>
              <a:rPr lang="zh-CN" altLang="en-US"/>
              <a:t>指针</a:t>
            </a:r>
            <a:r>
              <a:rPr lang="en-US" altLang="zh-CN"/>
              <a:t>(</a:t>
            </a:r>
            <a:r>
              <a:rPr lang="zh-CN" altLang="en-US"/>
              <a:t>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835025" y="1450340"/>
            <a:ext cx="4526915" cy="35509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p>
            <a:pPr algn="l" eaLnBrk="0" hangingPunct="0">
              <a:lnSpc>
                <a:spcPct val="80000"/>
              </a:lnSpc>
              <a:spcBef>
                <a:spcPts val="55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dirty="0"/>
              <a:t>例：</a:t>
            </a:r>
            <a:br>
              <a:rPr lang="zh-CN" altLang="en-US" sz="2800" dirty="0"/>
            </a:br>
            <a:r>
              <a:rPr lang="en-US" altLang="zh-CN" sz="2800" dirty="0"/>
              <a:t>int   v = 4</a:t>
            </a:r>
            <a:r>
              <a:rPr lang="zh-CN" altLang="en-US" sz="2800" dirty="0"/>
              <a:t>；</a:t>
            </a:r>
            <a:endParaRPr lang="zh-CN" altLang="en-US" sz="2800" dirty="0"/>
          </a:p>
          <a:p>
            <a:pPr algn="l" eaLnBrk="0" hangingPunct="0">
              <a:lnSpc>
                <a:spcPct val="80000"/>
              </a:lnSpc>
              <a:spcBef>
                <a:spcPts val="55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/>
              <a:t>int   m=7;</a:t>
            </a:r>
            <a:endParaRPr lang="en-US" altLang="zh-CN" sz="2800" dirty="0"/>
          </a:p>
          <a:p>
            <a:pPr algn="l" eaLnBrk="0" hangingPunct="0">
              <a:lnSpc>
                <a:spcPct val="80000"/>
              </a:lnSpc>
              <a:spcBef>
                <a:spcPts val="55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en-US" sz="2800" dirty="0"/>
          </a:p>
          <a:p>
            <a:pPr algn="l" eaLnBrk="0" hangingPunct="0">
              <a:lnSpc>
                <a:spcPct val="80000"/>
              </a:lnSpc>
              <a:spcBef>
                <a:spcPts val="55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/>
              <a:t>          int *         pv    = &amp;v;</a:t>
            </a:r>
            <a:br>
              <a:rPr lang="en-US" altLang="zh-CN" sz="2800" dirty="0"/>
            </a:br>
            <a:r>
              <a:rPr lang="en-US" altLang="zh-CN" sz="2800" dirty="0"/>
              <a:t>const int *          pv2 = &amp;v;</a:t>
            </a:r>
            <a:endParaRPr lang="en-US" altLang="zh-CN" sz="2800" dirty="0"/>
          </a:p>
          <a:p>
            <a:pPr algn="l" eaLnBrk="0" hangingPunct="0">
              <a:lnSpc>
                <a:spcPct val="80000"/>
              </a:lnSpc>
              <a:spcBef>
                <a:spcPts val="55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>
                <a:sym typeface="+mn-ea"/>
              </a:rPr>
              <a:t>         int * const pv3 = &amp;v;</a:t>
            </a:r>
            <a:endParaRPr lang="en-US" altLang="zh-CN" sz="2800" dirty="0"/>
          </a:p>
          <a:p>
            <a:pPr algn="l" eaLnBrk="0" hangingPunct="0">
              <a:lnSpc>
                <a:spcPct val="80000"/>
              </a:lnSpc>
              <a:spcBef>
                <a:spcPts val="55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/>
              <a:t>const int *const pv4 = &amp;v;</a:t>
            </a:r>
            <a:br>
              <a:rPr lang="zh-CN" altLang="en-US" sz="2800" dirty="0"/>
            </a:b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358890" y="1363980"/>
            <a:ext cx="4273550" cy="49377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ts val="55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FF"/>
                </a:solidFill>
                <a:sym typeface="+mn-ea"/>
              </a:rPr>
              <a:t>pv= &amp;m;	//正确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algn="l" eaLnBrk="0" hangingPunct="0">
              <a:lnSpc>
                <a:spcPct val="80000"/>
              </a:lnSpc>
              <a:spcBef>
                <a:spcPts val="55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FF"/>
                </a:solidFill>
                <a:sym typeface="+mn-ea"/>
              </a:rPr>
              <a:t>*pv = m;	//正确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algn="l" eaLnBrk="0" hangingPunct="0">
              <a:lnSpc>
                <a:spcPct val="80000"/>
              </a:lnSpc>
              <a:spcBef>
                <a:spcPts val="55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2800" dirty="0">
              <a:solidFill>
                <a:srgbClr val="0000FF"/>
              </a:solidFill>
              <a:sym typeface="+mn-ea"/>
            </a:endParaRPr>
          </a:p>
          <a:p>
            <a:pPr algn="l" eaLnBrk="0" hangingPunct="0">
              <a:lnSpc>
                <a:spcPct val="80000"/>
              </a:lnSpc>
              <a:spcBef>
                <a:spcPts val="55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FF"/>
                </a:solidFill>
                <a:sym typeface="+mn-ea"/>
              </a:rPr>
              <a:t>pv2 = &amp;m;</a:t>
            </a:r>
            <a:r>
              <a:rPr lang="en-US" altLang="zh-CN" sz="2800" dirty="0">
                <a:sym typeface="+mn-ea"/>
              </a:rPr>
              <a:t>	</a:t>
            </a:r>
            <a:r>
              <a:rPr lang="en-US" altLang="zh-CN" sz="2800" dirty="0">
                <a:solidFill>
                  <a:srgbClr val="0000FF"/>
                </a:solidFill>
                <a:sym typeface="+mn-ea"/>
              </a:rPr>
              <a:t>//</a:t>
            </a:r>
            <a:r>
              <a:rPr lang="zh-CN" altLang="en-US" sz="2800" dirty="0">
                <a:solidFill>
                  <a:srgbClr val="0000FF"/>
                </a:solidFill>
                <a:sym typeface="+mn-ea"/>
              </a:rPr>
              <a:t>正确</a:t>
            </a:r>
            <a:endParaRPr lang="en-US" altLang="zh-CN" sz="2800" dirty="0"/>
          </a:p>
          <a:p>
            <a:pPr algn="l" eaLnBrk="0" hangingPunct="0">
              <a:lnSpc>
                <a:spcPct val="80000"/>
              </a:lnSpc>
              <a:spcBef>
                <a:spcPts val="55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*pv2 = m;   //错误</a:t>
            </a:r>
            <a:endParaRPr lang="en-US" altLang="zh-CN" sz="2800" dirty="0">
              <a:solidFill>
                <a:srgbClr val="FF0000"/>
              </a:solidFill>
              <a:sym typeface="+mn-ea"/>
            </a:endParaRPr>
          </a:p>
          <a:p>
            <a:pPr algn="l" eaLnBrk="0" hangingPunct="0">
              <a:lnSpc>
                <a:spcPct val="80000"/>
              </a:lnSpc>
              <a:spcBef>
                <a:spcPts val="55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en-US" sz="2800" dirty="0">
              <a:solidFill>
                <a:srgbClr val="FF0000"/>
              </a:solidFill>
              <a:sym typeface="+mn-ea"/>
            </a:endParaRPr>
          </a:p>
          <a:p>
            <a:pPr algn="l" eaLnBrk="0" hangingPunct="0">
              <a:lnSpc>
                <a:spcPct val="80000"/>
              </a:lnSpc>
              <a:spcBef>
                <a:spcPts val="55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pv3 = &amp;m; 	//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错误</a:t>
            </a:r>
            <a:endParaRPr lang="en-US" altLang="zh-CN" sz="2800" dirty="0">
              <a:solidFill>
                <a:srgbClr val="FF0000"/>
              </a:solidFill>
              <a:sym typeface="+mn-ea"/>
            </a:endParaRPr>
          </a:p>
          <a:p>
            <a:pPr algn="l" eaLnBrk="0" hangingPunct="0">
              <a:lnSpc>
                <a:spcPct val="80000"/>
              </a:lnSpc>
              <a:spcBef>
                <a:spcPts val="55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FF"/>
                </a:solidFill>
                <a:sym typeface="+mn-ea"/>
              </a:rPr>
              <a:t>*pv3 = m;	//正确</a:t>
            </a:r>
            <a:endParaRPr lang="en-US" altLang="zh-CN" sz="2800" dirty="0">
              <a:solidFill>
                <a:srgbClr val="FF0000"/>
              </a:solidFill>
              <a:sym typeface="+mn-ea"/>
            </a:endParaRPr>
          </a:p>
          <a:p>
            <a:pPr algn="l" eaLnBrk="0" hangingPunct="0">
              <a:lnSpc>
                <a:spcPct val="80000"/>
              </a:lnSpc>
              <a:spcBef>
                <a:spcPts val="55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2800" dirty="0">
              <a:solidFill>
                <a:srgbClr val="FF0000"/>
              </a:solidFill>
              <a:sym typeface="+mn-ea"/>
            </a:endParaRPr>
          </a:p>
          <a:p>
            <a:pPr algn="l" eaLnBrk="0" hangingPunct="0">
              <a:lnSpc>
                <a:spcPct val="80000"/>
              </a:lnSpc>
              <a:spcBef>
                <a:spcPts val="55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pv4 = &amp;m;	//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错误</a:t>
            </a:r>
            <a:endParaRPr lang="en-US" altLang="zh-CN" sz="2800" dirty="0">
              <a:solidFill>
                <a:srgbClr val="FF0000"/>
              </a:solidFill>
              <a:sym typeface="+mn-ea"/>
            </a:endParaRPr>
          </a:p>
          <a:p>
            <a:pPr algn="l" eaLnBrk="0" hangingPunct="0">
              <a:lnSpc>
                <a:spcPct val="80000"/>
              </a:lnSpc>
              <a:spcBef>
                <a:spcPts val="55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*pv4 = m;	//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错误</a:t>
            </a:r>
            <a:br>
              <a:rPr lang="zh-CN" altLang="en-US" sz="2800" dirty="0">
                <a:sym typeface="+mn-ea"/>
              </a:rPr>
            </a:b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1530" y="5200650"/>
            <a:ext cx="5034915" cy="1280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zh-CN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问题：</a:t>
            </a:r>
            <a:endParaRPr lang="zh-CN" altLang="zh-CN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zh-CN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将 </a:t>
            </a:r>
            <a:r>
              <a:rPr lang="en-US" altLang="zh-CN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int   v = 4;</a:t>
            </a:r>
            <a:r>
              <a:rPr lang="zh-CN" altLang="zh-CN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换成  </a:t>
            </a:r>
            <a:r>
              <a:rPr lang="en-US" altLang="zh-CN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const int v =4</a:t>
            </a:r>
            <a:r>
              <a:rPr lang="zh-CN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； 呢 ？</a:t>
            </a:r>
            <a:endParaRPr lang="zh-CN" altLang="en-US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zh-CN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  <a:sym typeface="+mn-ea"/>
              </a:rPr>
              <a:t>将 </a:t>
            </a:r>
            <a:r>
              <a:rPr lang="en-US" altLang="zh-CN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  <a:sym typeface="+mn-ea"/>
              </a:rPr>
              <a:t>int   m = 7;</a:t>
            </a:r>
            <a:r>
              <a:rPr lang="zh-CN" altLang="zh-CN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  <a:sym typeface="+mn-ea"/>
              </a:rPr>
              <a:t>换成  </a:t>
            </a:r>
            <a:r>
              <a:rPr lang="en-US" altLang="zh-CN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  <a:sym typeface="+mn-ea"/>
              </a:rPr>
              <a:t>const int m =7</a:t>
            </a:r>
            <a:r>
              <a:rPr lang="zh-CN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  <a:sym typeface="+mn-ea"/>
              </a:rPr>
              <a:t>； 呢 ？</a:t>
            </a:r>
            <a:endParaRPr lang="zh-CN" altLang="en-US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关于字符串的说明</a:t>
            </a:r>
            <a:endParaRPr lang="zh-CN"/>
          </a:p>
        </p:txBody>
      </p:sp>
      <p:sp>
        <p:nvSpPr>
          <p:cNvPr id="15" name="文本框 14"/>
          <p:cNvSpPr txBox="1"/>
          <p:nvPr/>
        </p:nvSpPr>
        <p:spPr>
          <a:xfrm>
            <a:off x="1332230" y="1473835"/>
            <a:ext cx="9390380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zh-CN" altLang="en-US" sz="2400" b="1" dirty="0">
                <a:solidFill>
                  <a:schemeClr val="tx1"/>
                </a:solidFill>
              </a:rPr>
              <a:t>字符串的内部存储及表示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marL="800100" lvl="1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</a:rPr>
              <a:t>ANSI_C</a:t>
            </a:r>
            <a:r>
              <a:rPr lang="zh-CN" altLang="zh-CN" sz="2400" b="1" dirty="0">
                <a:solidFill>
                  <a:schemeClr val="accent3">
                    <a:lumMod val="75000"/>
                  </a:schemeClr>
                </a:solidFill>
              </a:rPr>
              <a:t>字符串（以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</a:rPr>
              <a:t>ASCII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</a:rPr>
              <a:t>码为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</a:rPr>
              <a:t>0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</a:rPr>
              <a:t>的字符结尾，即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</a:rPr>
              <a:t>'\0'</a:t>
            </a:r>
            <a:r>
              <a:rPr lang="zh-CN" altLang="zh-CN" sz="2400" b="1" dirty="0">
                <a:solidFill>
                  <a:schemeClr val="accent3">
                    <a:lumMod val="75000"/>
                  </a:schemeClr>
                </a:solidFill>
              </a:rPr>
              <a:t>）</a:t>
            </a:r>
            <a:endParaRPr lang="zh-CN" altLang="zh-CN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</a:rPr>
              <a:t>MBCS</a:t>
            </a:r>
            <a:r>
              <a:rPr lang="zh-CN" altLang="zh-CN" sz="2400" b="1" dirty="0">
                <a:solidFill>
                  <a:schemeClr val="accent3">
                    <a:lumMod val="75000"/>
                  </a:schemeClr>
                </a:solidFill>
              </a:rPr>
              <a:t>编码字符串（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</a:rPr>
              <a:t>Multi Bytes Character Set )</a:t>
            </a:r>
            <a:endParaRPr lang="en-US" altLang="zh-CN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</a:rPr>
              <a:t>Unicode</a:t>
            </a:r>
            <a:r>
              <a:rPr lang="zh-CN" altLang="zh-CN" sz="2400" b="1" dirty="0">
                <a:solidFill>
                  <a:schemeClr val="accent3">
                    <a:lumMod val="75000"/>
                  </a:schemeClr>
                </a:solidFill>
              </a:rPr>
              <a:t>编码字符串</a:t>
            </a:r>
            <a:endParaRPr lang="zh-CN" altLang="zh-CN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1257300" lvl="2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en-US" altLang="zh-CN" sz="2400" b="1" dirty="0"/>
              <a:t>UTF-8</a:t>
            </a:r>
            <a:endParaRPr lang="en-US" altLang="zh-CN" sz="2400" b="1" dirty="0"/>
          </a:p>
          <a:p>
            <a:pPr marL="1257300" lvl="2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en-US" altLang="zh-CN" sz="2400" b="1" dirty="0"/>
              <a:t>UTF-16</a:t>
            </a:r>
            <a:endParaRPr lang="en-US" altLang="zh-CN" sz="2400" b="1" dirty="0"/>
          </a:p>
          <a:p>
            <a:pPr marL="1257300" lvl="2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en-US" altLang="zh-CN" sz="2400" b="1" dirty="0"/>
              <a:t>UTF-32</a:t>
            </a:r>
            <a:endParaRPr lang="en-US" altLang="zh-CN" sz="2400" b="1" dirty="0"/>
          </a:p>
          <a:p>
            <a:pPr marL="800100" lvl="1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</a:rPr>
              <a:t>BSTR</a:t>
            </a:r>
            <a:endParaRPr lang="en-US" altLang="zh-CN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zh-CN" altLang="en-US" sz="2400" b="1" dirty="0"/>
              <a:t>其它</a:t>
            </a:r>
            <a:endParaRPr lang="zh-CN" altLang="en-US" sz="2400" b="1" dirty="0"/>
          </a:p>
          <a:p>
            <a:pPr marL="342900" lvl="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en-US" altLang="zh-CN" sz="2400" b="1" dirty="0"/>
              <a:t>char * </a:t>
            </a:r>
            <a:r>
              <a:rPr lang="zh-CN" altLang="en-US" sz="2400" b="1" dirty="0"/>
              <a:t>和 </a:t>
            </a:r>
            <a:r>
              <a:rPr lang="en-US" altLang="zh-CN" sz="2400" b="1" dirty="0"/>
              <a:t>char[]</a:t>
            </a:r>
            <a:r>
              <a:rPr lang="zh-CN" altLang="zh-CN" sz="2400" b="1" dirty="0"/>
              <a:t>定义字符串</a:t>
            </a:r>
            <a:endParaRPr lang="zh-CN" altLang="zh-CN" sz="2400" b="1" dirty="0"/>
          </a:p>
          <a:p>
            <a:pPr marL="800100" lvl="1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zh-CN" altLang="zh-CN" sz="2400" b="1" dirty="0"/>
              <a:t> </a:t>
            </a:r>
            <a:r>
              <a:rPr lang="en-US" altLang="zh-CN" sz="2400" b="1" dirty="0"/>
              <a:t>char</a:t>
            </a:r>
            <a:r>
              <a:rPr lang="zh-CN" altLang="zh-CN" sz="2400" b="1" dirty="0"/>
              <a:t>  </a:t>
            </a:r>
            <a:r>
              <a:rPr lang="en-US" altLang="zh-CN" sz="2400" b="1" dirty="0"/>
              <a:t>* str = "</a:t>
            </a:r>
            <a:r>
              <a:rPr lang="en-US" altLang="zh-CN" sz="2400" smtClean="0">
                <a:ea typeface="宋体" charset="-122"/>
                <a:sym typeface="+mn-ea"/>
              </a:rPr>
              <a:t>This is a string!</a:t>
            </a:r>
            <a:r>
              <a:rPr lang="en-US" altLang="zh-CN" sz="2400" b="1" dirty="0"/>
              <a:t>"; </a:t>
            </a:r>
            <a:r>
              <a:rPr lang="zh-CN" altLang="zh-CN" sz="2400" b="1" dirty="0">
                <a:solidFill>
                  <a:srgbClr val="FF0000"/>
                </a:solidFill>
              </a:rPr>
              <a:t>等价于  </a:t>
            </a:r>
            <a:r>
              <a:rPr lang="en-US" altLang="zh-CN" sz="2400" b="1" dirty="0">
                <a:solidFill>
                  <a:srgbClr val="FF0000"/>
                </a:solidFill>
              </a:rPr>
              <a:t>const char * str = ....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800100" lvl="1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en-US" altLang="zh-CN" sz="2400" b="1" dirty="0"/>
              <a:t> char  str[] = </a:t>
            </a:r>
            <a:r>
              <a:rPr lang="en-US" altLang="zh-CN" sz="2400" b="1" dirty="0">
                <a:sym typeface="+mn-ea"/>
              </a:rPr>
              <a:t> "</a:t>
            </a:r>
            <a:r>
              <a:rPr lang="en-US" altLang="zh-CN" sz="2400" smtClean="0">
                <a:ea typeface="宋体" charset="-122"/>
                <a:sym typeface="+mn-ea"/>
              </a:rPr>
              <a:t>This is a string!</a:t>
            </a:r>
            <a:r>
              <a:rPr lang="en-US" altLang="zh-CN" sz="2400" b="1" dirty="0">
                <a:sym typeface="+mn-ea"/>
              </a:rPr>
              <a:t>";</a:t>
            </a:r>
            <a:endParaRPr lang="en-US" altLang="zh-CN" sz="2400" b="1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const</a:t>
            </a:r>
            <a:r>
              <a:rPr lang="zh-CN" altLang="zh-CN"/>
              <a:t>和引用</a:t>
            </a:r>
            <a:endParaRPr lang="en-US"/>
          </a:p>
        </p:txBody>
      </p:sp>
      <p:sp>
        <p:nvSpPr>
          <p:cNvPr id="25602" name="Rectangle 3"/>
          <p:cNvSpPr>
            <a:spLocks noGrp="1"/>
          </p:cNvSpPr>
          <p:nvPr>
            <p:ph type="body" idx="4294967295"/>
          </p:nvPr>
        </p:nvSpPr>
        <p:spPr>
          <a:xfrm>
            <a:off x="560070" y="1333183"/>
            <a:ext cx="4649788" cy="4525962"/>
          </a:xfrm>
        </p:spPr>
        <p:txBody>
          <a:bodyPr>
            <a:normAutofit lnSpcReduction="10000"/>
          </a:bodyPr>
          <a:p>
            <a:pPr algn="l">
              <a:lnSpc>
                <a:spcPct val="90000"/>
              </a:lnSpc>
            </a:pPr>
            <a:r>
              <a:rPr lang="zh-CN" altLang="en-US" b="1" smtClean="0">
                <a:ea typeface="宋体" charset="-122"/>
              </a:rPr>
              <a:t>变量的引用</a:t>
            </a:r>
            <a:br>
              <a:rPr lang="zh-CN" altLang="en-US" b="1" smtClean="0">
                <a:ea typeface="宋体" charset="-122"/>
              </a:rPr>
            </a:br>
            <a:r>
              <a:rPr lang="en-US" altLang="zh-CN" b="1" smtClean="0">
                <a:ea typeface="宋体" charset="-122"/>
              </a:rPr>
              <a:t>int    val =100;  </a:t>
            </a:r>
            <a:br>
              <a:rPr lang="en-US" altLang="zh-CN" b="1" smtClean="0">
                <a:ea typeface="宋体" charset="-122"/>
              </a:rPr>
            </a:br>
            <a:r>
              <a:rPr lang="en-US" altLang="zh-CN" b="1" smtClean="0">
                <a:ea typeface="宋体" charset="-122"/>
              </a:rPr>
              <a:t>int &amp; myval1=var;  </a:t>
            </a:r>
            <a:br>
              <a:rPr lang="en-US" altLang="zh-CN" b="1" smtClean="0">
                <a:ea typeface="宋体" charset="-122"/>
              </a:rPr>
            </a:br>
            <a:br>
              <a:rPr lang="en-US" altLang="zh-CN" b="1" smtClean="0">
                <a:ea typeface="宋体" charset="-122"/>
              </a:rPr>
            </a:br>
            <a:r>
              <a:rPr lang="en-US" altLang="zh-CN" b="1" smtClean="0">
                <a:ea typeface="宋体" charset="-122"/>
              </a:rPr>
              <a:t>const int &amp; myval2 = var;</a:t>
            </a:r>
            <a:br>
              <a:rPr lang="en-US" altLang="zh-CN" b="1" smtClean="0">
                <a:ea typeface="宋体" charset="-122"/>
              </a:rPr>
            </a:br>
            <a:r>
              <a:rPr lang="en-US" altLang="zh-CN" b="1" smtClean="0">
                <a:solidFill>
                  <a:srgbClr val="0000FF"/>
                </a:solidFill>
                <a:ea typeface="宋体" charset="-122"/>
              </a:rPr>
              <a:t>myval1 = 300;</a:t>
            </a:r>
            <a:br>
              <a:rPr lang="en-US" altLang="zh-CN" b="1" smtClean="0">
                <a:solidFill>
                  <a:srgbClr val="0000FF"/>
                </a:solidFill>
                <a:ea typeface="宋体" charset="-122"/>
              </a:rPr>
            </a:br>
            <a:r>
              <a:rPr lang="en-US" altLang="zh-CN" b="1" smtClean="0">
                <a:solidFill>
                  <a:srgbClr val="FF0000"/>
                </a:solidFill>
                <a:ea typeface="宋体" charset="-122"/>
              </a:rPr>
              <a:t>myval2 = 100;</a:t>
            </a:r>
            <a:endParaRPr lang="en-US" altLang="zh-CN" b="1" smtClean="0">
              <a:solidFill>
                <a:srgbClr val="FF0000"/>
              </a:solidFill>
              <a:ea typeface="宋体" charset="-122"/>
            </a:endParaRPr>
          </a:p>
          <a:p>
            <a:pPr marL="0" indent="0" algn="l">
              <a:lnSpc>
                <a:spcPct val="90000"/>
              </a:lnSpc>
              <a:buNone/>
            </a:pPr>
            <a:endParaRPr lang="en-US" altLang="zh-CN" b="1" smtClean="0">
              <a:solidFill>
                <a:srgbClr val="FF0000"/>
              </a:solidFill>
              <a:ea typeface="宋体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b="1" smtClean="0">
                <a:ea typeface="宋体" charset="-122"/>
              </a:rPr>
              <a:t>常量的引用</a:t>
            </a:r>
            <a:br>
              <a:rPr lang="zh-CN" altLang="en-US" b="1" smtClean="0">
                <a:ea typeface="宋体" charset="-122"/>
              </a:rPr>
            </a:br>
            <a:r>
              <a:rPr lang="en-US" altLang="zh-CN" b="1" smtClean="0">
                <a:ea typeface="宋体" charset="-122"/>
              </a:rPr>
              <a:t>int b=100;  int&amp; aa=b;</a:t>
            </a:r>
            <a:br>
              <a:rPr lang="en-US" altLang="zh-CN" b="1" smtClean="0">
                <a:ea typeface="宋体" charset="-122"/>
              </a:rPr>
            </a:br>
            <a:r>
              <a:rPr lang="en-US" altLang="zh-CN" b="1" smtClean="0">
                <a:solidFill>
                  <a:srgbClr val="0000FF"/>
                </a:solidFill>
                <a:ea typeface="宋体" charset="-122"/>
              </a:rPr>
              <a:t>const int&amp; aa=b;</a:t>
            </a:r>
            <a:br>
              <a:rPr lang="en-US" altLang="zh-CN" b="1" smtClean="0">
                <a:solidFill>
                  <a:srgbClr val="0000FF"/>
                </a:solidFill>
                <a:ea typeface="宋体" charset="-122"/>
              </a:rPr>
            </a:br>
            <a:r>
              <a:rPr lang="en-US" altLang="zh-CN" b="1" smtClean="0">
                <a:solidFill>
                  <a:srgbClr val="0000FF"/>
                </a:solidFill>
                <a:ea typeface="宋体" charset="-122"/>
              </a:rPr>
              <a:t>const int&amp; bb=1;</a:t>
            </a:r>
            <a:br>
              <a:rPr lang="en-US" altLang="zh-CN" b="1" smtClean="0">
                <a:solidFill>
                  <a:srgbClr val="0000FF"/>
                </a:solidFill>
                <a:ea typeface="宋体" charset="-122"/>
              </a:rPr>
            </a:br>
            <a:r>
              <a:rPr lang="en-US" altLang="zh-CN" b="1" smtClean="0">
                <a:solidFill>
                  <a:srgbClr val="FF0000"/>
                </a:solidFill>
                <a:ea typeface="宋体" charset="-122"/>
              </a:rPr>
              <a:t>aa = 10</a:t>
            </a:r>
            <a:r>
              <a:rPr b="1" smtClean="0">
                <a:solidFill>
                  <a:srgbClr val="FF0000"/>
                </a:solidFill>
                <a:ea typeface="宋体" charset="-122"/>
              </a:rPr>
              <a:t>；</a:t>
            </a:r>
            <a:br>
              <a:rPr b="1" smtClean="0">
                <a:solidFill>
                  <a:srgbClr val="FF0000"/>
                </a:solidFill>
                <a:ea typeface="宋体" charset="-122"/>
              </a:rPr>
            </a:br>
            <a:r>
              <a:rPr lang="en-US" altLang="zh-CN" b="1" smtClean="0">
                <a:solidFill>
                  <a:srgbClr val="FF0000"/>
                </a:solidFill>
                <a:ea typeface="宋体" charset="-122"/>
              </a:rPr>
              <a:t>bb = 20;</a:t>
            </a:r>
            <a:endParaRPr lang="en-US" altLang="zh-CN" b="1" smtClean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5986145" y="1215390"/>
            <a:ext cx="4953000" cy="557784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>
            <a:spAutoFit/>
          </a:bodyPr>
          <a:p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=100;  </a:t>
            </a:r>
            <a:br>
              <a:rPr lang="en-US" altLang="zh-CN" sz="2400" dirty="0"/>
            </a:br>
            <a:r>
              <a:rPr lang="en-US" altLang="zh-CN" sz="2400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cvar</a:t>
            </a:r>
            <a:r>
              <a:rPr lang="en-US" altLang="zh-CN" sz="2400" dirty="0"/>
              <a:t>  =200;</a:t>
            </a:r>
            <a:endParaRPr lang="en-US" altLang="zh-CN" sz="2400" dirty="0"/>
          </a:p>
          <a:p>
            <a:br>
              <a:rPr lang="en-US" altLang="zh-CN" sz="2400" dirty="0"/>
            </a:br>
            <a:r>
              <a:rPr lang="en-US" altLang="zh-CN" sz="2400" dirty="0"/>
              <a:t>void f(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a1,int &amp;a2,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&amp; a3) </a:t>
            </a:r>
            <a:endParaRPr lang="en-US" altLang="zh-CN" sz="2400" dirty="0"/>
          </a:p>
          <a:p>
            <a:r>
              <a:rPr lang="en-US" altLang="zh-CN" sz="2400" dirty="0"/>
              <a:t>{  } 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f(1,2,3);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f(1,var,var);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FF0000"/>
                </a:solidFill>
              </a:rPr>
              <a:t>f(1,cvar,cvar);</a:t>
            </a:r>
            <a:endParaRPr lang="en-US" altLang="zh-CN" sz="2400" dirty="0">
              <a:solidFill>
                <a:srgbClr val="FF0000"/>
              </a:solidFill>
            </a:endParaRPr>
          </a:p>
          <a:p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f(1,var,cvar);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FF0000"/>
                </a:solidFill>
              </a:rPr>
              <a:t>f(1,cvar,var);</a:t>
            </a:r>
            <a:endParaRPr lang="en-US" altLang="zh-CN" sz="2400" dirty="0"/>
          </a:p>
          <a:p>
            <a:br>
              <a:rPr lang="zh-CN" altLang="en-US" sz="2400" dirty="0">
                <a:solidFill>
                  <a:srgbClr val="0000FF"/>
                </a:solidFill>
              </a:rPr>
            </a:b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f(</a:t>
            </a:r>
            <a:r>
              <a:rPr lang="en-US" altLang="zh-CN" sz="2400" dirty="0" err="1">
                <a:solidFill>
                  <a:srgbClr val="0000FF"/>
                </a:solidFill>
              </a:rPr>
              <a:t>var,var,var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f(</a:t>
            </a:r>
            <a:r>
              <a:rPr lang="en-US" altLang="zh-CN" sz="2400" dirty="0" err="1">
                <a:solidFill>
                  <a:srgbClr val="0000FF"/>
                </a:solidFill>
              </a:rPr>
              <a:t>cvar,var,cvar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Number_1"/>
          <p:cNvSpPr/>
          <p:nvPr>
            <p:custDataLst>
              <p:tags r:id="rId1"/>
            </p:custDataLst>
          </p:nvPr>
        </p:nvSpPr>
        <p:spPr>
          <a:xfrm>
            <a:off x="2215645" y="116478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1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9" name="MH_Entry_1"/>
          <p:cNvSpPr/>
          <p:nvPr>
            <p:custDataLst>
              <p:tags r:id="rId2"/>
            </p:custDataLst>
          </p:nvPr>
        </p:nvSpPr>
        <p:spPr>
          <a:xfrm>
            <a:off x="2450062" y="118010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指针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37" name="MH_Number_2"/>
          <p:cNvSpPr/>
          <p:nvPr>
            <p:custDataLst>
              <p:tags r:id="rId3"/>
            </p:custDataLst>
          </p:nvPr>
        </p:nvSpPr>
        <p:spPr>
          <a:xfrm>
            <a:off x="2215645" y="213969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2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38" name="MH_Entry_2"/>
          <p:cNvSpPr/>
          <p:nvPr>
            <p:custDataLst>
              <p:tags r:id="rId4"/>
            </p:custDataLst>
          </p:nvPr>
        </p:nvSpPr>
        <p:spPr>
          <a:xfrm>
            <a:off x="2450062" y="215501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数组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MH_Number_3"/>
          <p:cNvSpPr/>
          <p:nvPr>
            <p:custDataLst>
              <p:tags r:id="rId5"/>
            </p:custDataLst>
          </p:nvPr>
        </p:nvSpPr>
        <p:spPr>
          <a:xfrm>
            <a:off x="2215645" y="311460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3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1" name="MH_Entry_3"/>
          <p:cNvSpPr/>
          <p:nvPr>
            <p:custDataLst>
              <p:tags r:id="rId6"/>
            </p:custDataLst>
          </p:nvPr>
        </p:nvSpPr>
        <p:spPr>
          <a:xfrm>
            <a:off x="2450062" y="312992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引用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MH_Number_4"/>
          <p:cNvSpPr/>
          <p:nvPr>
            <p:custDataLst>
              <p:tags r:id="rId7"/>
            </p:custDataLst>
          </p:nvPr>
        </p:nvSpPr>
        <p:spPr>
          <a:xfrm>
            <a:off x="2215645" y="408951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4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4" name="MH_Entry_4"/>
          <p:cNvSpPr/>
          <p:nvPr>
            <p:custDataLst>
              <p:tags r:id="rId8"/>
            </p:custDataLst>
          </p:nvPr>
        </p:nvSpPr>
        <p:spPr>
          <a:xfrm>
            <a:off x="2450062" y="410483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常量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MH_Number_5"/>
          <p:cNvSpPr/>
          <p:nvPr>
            <p:custDataLst>
              <p:tags r:id="rId9"/>
            </p:custDataLst>
          </p:nvPr>
        </p:nvSpPr>
        <p:spPr>
          <a:xfrm>
            <a:off x="2215644" y="5064423"/>
            <a:ext cx="427560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5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7" name="MH_Entry_5"/>
          <p:cNvSpPr/>
          <p:nvPr>
            <p:custDataLst>
              <p:tags r:id="rId10"/>
            </p:custDataLst>
          </p:nvPr>
        </p:nvSpPr>
        <p:spPr>
          <a:xfrm>
            <a:off x="2454967" y="5079749"/>
            <a:ext cx="4936351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常量与指针、引用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MH_Others_1"/>
          <p:cNvSpPr/>
          <p:nvPr>
            <p:custDataLst>
              <p:tags r:id="rId11"/>
            </p:custDataLst>
          </p:nvPr>
        </p:nvSpPr>
        <p:spPr>
          <a:xfrm>
            <a:off x="9828549" y="0"/>
            <a:ext cx="23736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880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+mn-ea"/>
              </a:rPr>
              <a:t>内容</a:t>
            </a:r>
            <a:endParaRPr lang="zh-CN" altLang="en-US" sz="88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MH_Others_2"/>
          <p:cNvSpPr/>
          <p:nvPr>
            <p:custDataLst>
              <p:tags r:id="rId12"/>
            </p:custDataLst>
          </p:nvPr>
        </p:nvSpPr>
        <p:spPr>
          <a:xfrm>
            <a:off x="9664700" y="-14513"/>
            <a:ext cx="84048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指针</a:t>
            </a:r>
            <a:endParaRPr lang="zh-CN"/>
          </a:p>
        </p:txBody>
      </p:sp>
      <p:sp>
        <p:nvSpPr>
          <p:cNvPr id="15" name="文本框 14"/>
          <p:cNvSpPr txBox="1"/>
          <p:nvPr/>
        </p:nvSpPr>
        <p:spPr>
          <a:xfrm>
            <a:off x="2199005" y="1542415"/>
            <a:ext cx="8088630" cy="433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9405" indent="-319405">
              <a:lnSpc>
                <a:spcPct val="9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itchFamily="2" charset="2"/>
              <a:buChar char="Ø"/>
            </a:pPr>
            <a:r>
              <a:rPr lang="zh-CN" altLang="en-US" sz="2800">
                <a:latin typeface="Tw Cen MT"/>
                <a:sym typeface="+mn-ea"/>
              </a:rPr>
              <a:t>格式：  </a:t>
            </a:r>
            <a:r>
              <a:rPr lang="en-US" altLang="zh-CN" sz="2800">
                <a:latin typeface="Tw Cen MT"/>
                <a:sym typeface="+mn-ea"/>
              </a:rPr>
              <a:t>Type * varName [= </a:t>
            </a:r>
            <a:r>
              <a:rPr lang="zh-CN" altLang="en-US" sz="2800">
                <a:latin typeface="Tw Cen MT"/>
                <a:sym typeface="+mn-ea"/>
              </a:rPr>
              <a:t>地址表达式</a:t>
            </a:r>
            <a:r>
              <a:rPr lang="en-US" altLang="zh-CN" sz="2800">
                <a:latin typeface="Tw Cen MT"/>
                <a:sym typeface="+mn-ea"/>
              </a:rPr>
              <a:t>];</a:t>
            </a:r>
            <a:endParaRPr lang="en-US" altLang="zh-CN" sz="2800">
              <a:latin typeface="Tw Cen MT"/>
            </a:endParaRPr>
          </a:p>
          <a:p>
            <a:pPr marL="319405" indent="-319405">
              <a:lnSpc>
                <a:spcPct val="9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itchFamily="2" charset="2"/>
              <a:buChar char="Ø"/>
            </a:pPr>
            <a:r>
              <a:rPr lang="zh-CN" altLang="en-US" sz="2800">
                <a:latin typeface="Tw Cen MT"/>
                <a:sym typeface="+mn-ea"/>
              </a:rPr>
              <a:t>例：</a:t>
            </a:r>
            <a:br>
              <a:rPr lang="zh-CN" altLang="en-US" sz="2800">
                <a:latin typeface="Tw Cen MT"/>
                <a:sym typeface="+mn-ea"/>
              </a:rPr>
            </a:br>
            <a:r>
              <a:rPr lang="en-US" altLang="zh-CN" sz="2800">
                <a:latin typeface="Tw Cen MT"/>
                <a:sym typeface="+mn-ea"/>
              </a:rPr>
              <a:t>int    num = 5;</a:t>
            </a:r>
            <a:br>
              <a:rPr lang="en-US" altLang="zh-CN" sz="2800">
                <a:latin typeface="Tw Cen MT"/>
                <a:sym typeface="+mn-ea"/>
              </a:rPr>
            </a:br>
            <a:r>
              <a:rPr lang="en-US" altLang="zh-CN" sz="2800">
                <a:latin typeface="Tw Cen MT"/>
                <a:sym typeface="+mn-ea"/>
              </a:rPr>
              <a:t>int * pNum  = &amp;num;</a:t>
            </a:r>
            <a:br>
              <a:rPr lang="en-US" altLang="zh-CN" sz="2800">
                <a:latin typeface="Tw Cen MT"/>
                <a:sym typeface="+mn-ea"/>
              </a:rPr>
            </a:br>
            <a:r>
              <a:rPr lang="en-US" altLang="zh-CN" sz="2800">
                <a:latin typeface="Tw Cen MT"/>
                <a:sym typeface="+mn-ea"/>
              </a:rPr>
              <a:t>int * pN2    = pNum;</a:t>
            </a:r>
            <a:br>
              <a:rPr lang="en-US" altLang="zh-CN" sz="2800">
                <a:latin typeface="Tw Cen MT"/>
                <a:sym typeface="+mn-ea"/>
              </a:rPr>
            </a:br>
            <a:r>
              <a:rPr lang="en-US" altLang="zh-CN" sz="2800">
                <a:latin typeface="Tw Cen MT"/>
                <a:sym typeface="+mn-ea"/>
              </a:rPr>
              <a:t>void    *     p= 0;</a:t>
            </a:r>
            <a:br>
              <a:rPr lang="en-US" altLang="zh-CN" sz="2800">
                <a:latin typeface="Tw Cen MT"/>
                <a:sym typeface="+mn-ea"/>
              </a:rPr>
            </a:br>
            <a:r>
              <a:rPr lang="en-US" altLang="zh-CN" sz="2800">
                <a:latin typeface="Tw Cen MT"/>
                <a:sym typeface="+mn-ea"/>
              </a:rPr>
              <a:t>bool    **   p = 0;</a:t>
            </a:r>
            <a:br>
              <a:rPr lang="zh-CN" altLang="en-US" sz="2800">
                <a:latin typeface="Tw Cen MT"/>
                <a:sym typeface="+mn-ea"/>
              </a:rPr>
            </a:br>
            <a:br>
              <a:rPr lang="zh-CN" altLang="en-US" sz="2800">
                <a:latin typeface="Tw Cen MT"/>
                <a:sym typeface="+mn-ea"/>
              </a:rPr>
            </a:br>
            <a:r>
              <a:rPr lang="en-US" altLang="zh-CN" sz="2800">
                <a:latin typeface="Tw Cen MT"/>
                <a:sym typeface="+mn-ea"/>
              </a:rPr>
              <a:t>int *  pName = NULL;     (C++98)</a:t>
            </a:r>
            <a:br>
              <a:rPr lang="en-US" altLang="zh-CN" sz="2800">
                <a:latin typeface="Tw Cen MT"/>
                <a:sym typeface="+mn-ea"/>
              </a:rPr>
            </a:br>
            <a:r>
              <a:rPr lang="en-US" altLang="zh-CN" sz="2800">
                <a:latin typeface="Tw Cen MT"/>
                <a:sym typeface="+mn-ea"/>
              </a:rPr>
              <a:t>int *  pName = </a:t>
            </a:r>
            <a:r>
              <a:rPr lang="en-US" altLang="zh-CN" sz="2800" b="1">
                <a:solidFill>
                  <a:srgbClr val="FF0000"/>
                </a:solidFill>
                <a:latin typeface="Tw Cen MT"/>
                <a:sym typeface="+mn-ea"/>
              </a:rPr>
              <a:t>nullptr</a:t>
            </a:r>
            <a:r>
              <a:rPr lang="en-US" altLang="zh-CN" sz="2800">
                <a:latin typeface="Tw Cen MT"/>
                <a:sym typeface="+mn-ea"/>
              </a:rPr>
              <a:t>;   (C++11)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endParaRPr lang="zh-CN" altLang="en-US" sz="2000" b="1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指针的</a:t>
            </a:r>
            <a:r>
              <a:rPr lang="en-US" altLang="zh-CN"/>
              <a:t>dereference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372995" y="1427480"/>
            <a:ext cx="8088630" cy="5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90000"/>
              </a:lnSpc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800">
                <a:latin typeface="Tw Cen MT"/>
                <a:sym typeface="+mn-ea"/>
              </a:rPr>
              <a:t>dereference(</a:t>
            </a:r>
            <a:r>
              <a:rPr lang="zh-CN" altLang="zh-CN" sz="2800">
                <a:latin typeface="Tw Cen MT"/>
                <a:sym typeface="+mn-ea"/>
              </a:rPr>
              <a:t>解引用</a:t>
            </a:r>
            <a:r>
              <a:rPr lang="en-US" altLang="zh-CN" sz="2800">
                <a:latin typeface="Tw Cen MT"/>
                <a:sym typeface="+mn-ea"/>
              </a:rPr>
              <a:t>)</a:t>
            </a:r>
            <a:endParaRPr lang="en-US" altLang="zh-CN" sz="2800">
              <a:latin typeface="Tw Cen MT"/>
              <a:sym typeface="+mn-ea"/>
            </a:endParaRPr>
          </a:p>
          <a:p>
            <a:pPr indent="0">
              <a:lnSpc>
                <a:spcPct val="90000"/>
              </a:lnSpc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800">
                <a:latin typeface="Tw Cen MT"/>
                <a:sym typeface="+mn-ea"/>
              </a:rPr>
              <a:t>int a= 8;  int * pa = &amp;a;  int  ** ppa = &amp;pa;</a:t>
            </a:r>
            <a:br>
              <a:rPr lang="en-US" altLang="zh-CN" sz="2800">
                <a:latin typeface="Tw Cen MT"/>
                <a:sym typeface="+mn-ea"/>
              </a:rPr>
            </a:br>
            <a:br>
              <a:rPr lang="en-US" altLang="zh-CN" sz="2800">
                <a:latin typeface="Tw Cen MT"/>
                <a:sym typeface="+mn-ea"/>
              </a:rPr>
            </a:br>
            <a:r>
              <a:rPr lang="en-US" altLang="zh-CN" sz="2800">
                <a:latin typeface="Tw Cen MT"/>
                <a:sym typeface="+mn-ea"/>
              </a:rPr>
              <a:t>int b =9;</a:t>
            </a:r>
            <a:br>
              <a:rPr lang="en-US" altLang="zh-CN" sz="2800">
                <a:latin typeface="Tw Cen MT"/>
                <a:sym typeface="+mn-ea"/>
              </a:rPr>
            </a:br>
            <a:r>
              <a:rPr lang="en-US" altLang="zh-CN" sz="2800">
                <a:latin typeface="Tw Cen MT"/>
                <a:sym typeface="+mn-ea"/>
              </a:rPr>
              <a:t>*pa = b;</a:t>
            </a:r>
            <a:br>
              <a:rPr lang="en-US" altLang="zh-CN" sz="2800">
                <a:latin typeface="Tw Cen MT"/>
                <a:sym typeface="+mn-ea"/>
              </a:rPr>
            </a:br>
            <a:r>
              <a:rPr lang="en-US" altLang="zh-CN" sz="2800">
                <a:latin typeface="Tw Cen MT"/>
                <a:sym typeface="+mn-ea"/>
              </a:rPr>
              <a:t>*ppa = &amp;b;</a:t>
            </a:r>
            <a:br>
              <a:rPr lang="en-US" altLang="zh-CN" sz="2800">
                <a:latin typeface="Tw Cen MT"/>
                <a:sym typeface="+mn-ea"/>
              </a:rPr>
            </a:br>
            <a:endParaRPr lang="en-US" altLang="zh-CN" sz="2800">
              <a:latin typeface="Tw Cen MT"/>
            </a:endParaRPr>
          </a:p>
          <a:p>
            <a:pPr marL="319405" indent="-319405">
              <a:lnSpc>
                <a:spcPct val="9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itchFamily="2" charset="2"/>
              <a:buChar char="Ø"/>
            </a:pPr>
            <a:r>
              <a:rPr lang="zh-CN" altLang="en-US" sz="2800">
                <a:latin typeface="Tw Cen MT"/>
                <a:sym typeface="+mn-ea"/>
              </a:rPr>
              <a:t>指针运算</a:t>
            </a:r>
            <a:br>
              <a:rPr lang="zh-CN" altLang="en-US" sz="2800">
                <a:latin typeface="Tw Cen MT"/>
                <a:sym typeface="+mn-ea"/>
              </a:rPr>
            </a:br>
            <a:r>
              <a:rPr lang="en-US" altLang="zh-CN" sz="2800">
                <a:latin typeface="Tw Cen MT"/>
                <a:sym typeface="+mn-ea"/>
              </a:rPr>
              <a:t>int  a[2] = { 1, 2 };  int * p = &amp;a[0]; </a:t>
            </a:r>
            <a:br>
              <a:rPr lang="en-US" altLang="zh-CN" sz="2800">
                <a:latin typeface="Tw Cen MT"/>
                <a:sym typeface="+mn-ea"/>
              </a:rPr>
            </a:br>
            <a:r>
              <a:rPr lang="en-US" altLang="zh-CN" sz="2800">
                <a:latin typeface="Tw Cen MT"/>
                <a:sym typeface="+mn-ea"/>
              </a:rPr>
              <a:t>cout&lt;&lt;*(++p);  </a:t>
            </a:r>
            <a:endParaRPr lang="en-US" altLang="zh-CN" sz="2800">
              <a:latin typeface="Tw Cen MT"/>
            </a:endParaRPr>
          </a:p>
          <a:p>
            <a:pPr marL="319405" indent="-319405">
              <a:lnSpc>
                <a:spcPct val="9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itchFamily="2" charset="2"/>
              <a:buChar char="Ø"/>
            </a:pPr>
            <a:r>
              <a:rPr lang="en-US" altLang="zh-CN" sz="2800">
                <a:latin typeface="Tw Cen MT"/>
                <a:sym typeface="+mn-ea"/>
              </a:rPr>
              <a:t>p</a:t>
            </a:r>
            <a:r>
              <a:rPr lang="zh-CN" altLang="en-US" sz="2800">
                <a:latin typeface="Tw Cen MT"/>
                <a:sym typeface="+mn-ea"/>
              </a:rPr>
              <a:t>的类型为</a:t>
            </a:r>
            <a:r>
              <a:rPr lang="en-US" altLang="zh-CN" sz="2800">
                <a:latin typeface="Tw Cen MT"/>
                <a:sym typeface="+mn-ea"/>
              </a:rPr>
              <a:t>T *</a:t>
            </a:r>
            <a:r>
              <a:rPr lang="zh-CN" altLang="en-US" sz="2800">
                <a:latin typeface="Tw Cen MT"/>
                <a:sym typeface="+mn-ea"/>
              </a:rPr>
              <a:t>，</a:t>
            </a:r>
            <a:br>
              <a:rPr lang="zh-CN" altLang="en-US" sz="2800">
                <a:latin typeface="Tw Cen MT"/>
                <a:sym typeface="+mn-ea"/>
              </a:rPr>
            </a:br>
            <a:r>
              <a:rPr lang="zh-CN" altLang="en-US" sz="2800">
                <a:latin typeface="Tw Cen MT"/>
                <a:sym typeface="+mn-ea"/>
              </a:rPr>
              <a:t>则 </a:t>
            </a:r>
            <a:r>
              <a:rPr lang="en-US" altLang="zh-CN" sz="2800">
                <a:latin typeface="Tw Cen MT"/>
                <a:sym typeface="+mn-ea"/>
              </a:rPr>
              <a:t>p+ n </a:t>
            </a:r>
            <a:r>
              <a:rPr lang="zh-CN" altLang="en-US" sz="2800">
                <a:latin typeface="Tw Cen MT"/>
                <a:sym typeface="+mn-ea"/>
              </a:rPr>
              <a:t>等价于  </a:t>
            </a:r>
            <a:r>
              <a:rPr lang="en-US" altLang="zh-CN" sz="2800">
                <a:solidFill>
                  <a:srgbClr val="FF0000"/>
                </a:solidFill>
                <a:latin typeface="Tw Cen MT"/>
                <a:sym typeface="+mn-ea"/>
              </a:rPr>
              <a:t>(T *) (  (( char * ) p +sizeof(T)*n) )</a:t>
            </a:r>
            <a:endParaRPr lang="en-US" altLang="zh-CN" sz="2800" b="1" dirty="0">
              <a:solidFill>
                <a:srgbClr val="FF0000"/>
              </a:solidFill>
              <a:latin typeface="Tw Cen MT"/>
              <a:sym typeface="+mn-ea"/>
            </a:endParaRPr>
          </a:p>
          <a:p>
            <a:endParaRPr lang="zh-CN" altLang="en-US" sz="2000" b="1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一维数组</a:t>
            </a:r>
            <a:endParaRPr lang="zh-CN"/>
          </a:p>
        </p:txBody>
      </p:sp>
      <p:sp>
        <p:nvSpPr>
          <p:cNvPr id="15" name="文本框 14"/>
          <p:cNvSpPr txBox="1"/>
          <p:nvPr/>
        </p:nvSpPr>
        <p:spPr>
          <a:xfrm>
            <a:off x="2266950" y="1407795"/>
            <a:ext cx="8088630" cy="374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9405" indent="-319405">
              <a:lnSpc>
                <a:spcPct val="9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itchFamily="2" charset="2"/>
              <a:buChar char="Ø"/>
            </a:pPr>
            <a:r>
              <a:rPr lang="zh-CN" altLang="en-US" sz="2800">
                <a:latin typeface="Tw Cen MT"/>
                <a:sym typeface="+mn-ea"/>
              </a:rPr>
              <a:t>格式：  </a:t>
            </a:r>
            <a:r>
              <a:rPr lang="en-US" altLang="zh-CN" sz="2800">
                <a:latin typeface="Tw Cen MT"/>
                <a:sym typeface="+mn-ea"/>
              </a:rPr>
              <a:t>Type varName[ constepr ] [= {</a:t>
            </a:r>
            <a:r>
              <a:rPr lang="zh-CN" altLang="en-US" sz="2800">
                <a:latin typeface="Tw Cen MT"/>
                <a:sym typeface="+mn-ea"/>
              </a:rPr>
              <a:t>初值列表</a:t>
            </a:r>
            <a:r>
              <a:rPr lang="en-US" altLang="zh-CN" sz="2800">
                <a:latin typeface="Tw Cen MT"/>
                <a:sym typeface="+mn-ea"/>
              </a:rPr>
              <a:t>}];</a:t>
            </a:r>
            <a:endParaRPr lang="en-US" altLang="zh-CN" sz="2800">
              <a:latin typeface="Tw Cen MT"/>
            </a:endParaRPr>
          </a:p>
          <a:p>
            <a:pPr marL="319405" indent="-319405">
              <a:lnSpc>
                <a:spcPct val="9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itchFamily="2" charset="2"/>
              <a:buChar char="Ø"/>
            </a:pPr>
            <a:r>
              <a:rPr lang="zh-CN" altLang="en-US" sz="2800">
                <a:latin typeface="Tw Cen MT"/>
                <a:sym typeface="+mn-ea"/>
              </a:rPr>
              <a:t>例（</a:t>
            </a:r>
            <a:r>
              <a:rPr lang="en-US" altLang="zh-CN" sz="2800">
                <a:latin typeface="Tw Cen MT"/>
                <a:sym typeface="+mn-ea"/>
              </a:rPr>
              <a:t>C++98)</a:t>
            </a:r>
            <a:r>
              <a:rPr lang="zh-CN" altLang="en-US" sz="2800">
                <a:latin typeface="Tw Cen MT"/>
                <a:sym typeface="+mn-ea"/>
              </a:rPr>
              <a:t>：</a:t>
            </a:r>
            <a:br>
              <a:rPr lang="zh-CN" altLang="en-US" sz="2800">
                <a:latin typeface="Tw Cen MT"/>
                <a:sym typeface="+mn-ea"/>
              </a:rPr>
            </a:br>
            <a:r>
              <a:rPr lang="en-US" altLang="zh-CN" sz="2800">
                <a:latin typeface="Tw Cen MT"/>
                <a:sym typeface="+mn-ea"/>
              </a:rPr>
              <a:t>int a[5] = {1,2,3,4,5};  int* b=a; int* c=&amp;a[0];</a:t>
            </a:r>
            <a:r>
              <a:rPr lang="zh-CN" altLang="en-US" sz="2800">
                <a:latin typeface="Tw Cen MT"/>
                <a:sym typeface="+mn-ea"/>
              </a:rPr>
              <a:t> </a:t>
            </a:r>
            <a:endParaRPr lang="zh-CN" altLang="en-US" sz="2800">
              <a:latin typeface="Tw Cen MT"/>
              <a:sym typeface="+mn-ea"/>
            </a:endParaRPr>
          </a:p>
          <a:p>
            <a:pPr marL="319405" indent="-319405">
              <a:lnSpc>
                <a:spcPct val="9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itchFamily="2" charset="2"/>
              <a:buChar char="Ø"/>
            </a:pPr>
            <a:r>
              <a:rPr lang="zh-CN" altLang="en-US" sz="2800">
                <a:latin typeface="Tw Cen MT"/>
                <a:sym typeface="+mn-ea"/>
              </a:rPr>
              <a:t>例（</a:t>
            </a:r>
            <a:r>
              <a:rPr lang="en-US" altLang="zh-CN" sz="2800">
                <a:latin typeface="Tw Cen MT"/>
                <a:sym typeface="+mn-ea"/>
              </a:rPr>
              <a:t>C++11)</a:t>
            </a:r>
            <a:r>
              <a:rPr lang="zh-CN" altLang="en-US" sz="2800">
                <a:latin typeface="Tw Cen MT"/>
                <a:sym typeface="+mn-ea"/>
              </a:rPr>
              <a:t>：</a:t>
            </a:r>
            <a:br>
              <a:rPr lang="zh-CN" altLang="en-US" sz="2800">
                <a:latin typeface="Tw Cen MT"/>
                <a:sym typeface="+mn-ea"/>
              </a:rPr>
            </a:br>
            <a:r>
              <a:rPr lang="en-US" altLang="zh-CN" sz="2800">
                <a:solidFill>
                  <a:srgbClr val="FF0000"/>
                </a:solidFill>
                <a:latin typeface="Tw Cen MT"/>
                <a:sym typeface="+mn-ea"/>
              </a:rPr>
              <a:t>int a[5] {1,2,3,4,5}</a:t>
            </a:r>
            <a:r>
              <a:rPr lang="en-US" altLang="zh-CN" sz="2800">
                <a:latin typeface="Tw Cen MT"/>
                <a:sym typeface="+mn-ea"/>
              </a:rPr>
              <a:t>;  int* b=a; int* c=&amp;a[0];</a:t>
            </a:r>
            <a:r>
              <a:rPr lang="zh-CN" altLang="en-US" sz="2800">
                <a:latin typeface="Tw Cen MT"/>
                <a:sym typeface="+mn-ea"/>
              </a:rPr>
              <a:t> </a:t>
            </a:r>
            <a:br>
              <a:rPr lang="zh-CN" altLang="en-US" sz="2800">
                <a:latin typeface="Tw Cen MT"/>
                <a:sym typeface="+mn-ea"/>
              </a:rPr>
            </a:br>
            <a:endParaRPr lang="zh-CN" altLang="en-US" sz="2800">
              <a:latin typeface="Tw Cen MT"/>
            </a:endParaRPr>
          </a:p>
          <a:p>
            <a:pPr marL="319405" indent="-319405">
              <a:lnSpc>
                <a:spcPct val="9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itchFamily="2" charset="2"/>
              <a:buChar char="Ø"/>
            </a:pPr>
            <a:r>
              <a:rPr lang="zh-CN" altLang="en-US" sz="2800">
                <a:latin typeface="Tw Cen MT"/>
                <a:sym typeface="+mn-ea"/>
              </a:rPr>
              <a:t>说明：</a:t>
            </a:r>
            <a:br>
              <a:rPr lang="zh-CN" altLang="en-US" sz="2800">
                <a:latin typeface="Tw Cen MT"/>
                <a:sym typeface="+mn-ea"/>
              </a:rPr>
            </a:br>
            <a:r>
              <a:rPr lang="en-US" altLang="zh-CN" sz="2800">
                <a:latin typeface="Tw Cen MT"/>
                <a:sym typeface="+mn-ea"/>
              </a:rPr>
              <a:t>Type name[ constexp ] </a:t>
            </a:r>
            <a:r>
              <a:rPr lang="en-US" altLang="zh-CN" sz="2800">
                <a:latin typeface="Tw Cen MT"/>
                <a:sym typeface="Wingdings" pitchFamily="2" charset="2"/>
              </a:rPr>
              <a:t> </a:t>
            </a:r>
            <a:r>
              <a:rPr lang="en-US" altLang="zh-CN" sz="2800">
                <a:solidFill>
                  <a:srgbClr val="FF0000"/>
                </a:solidFill>
                <a:latin typeface="Tw Cen MT"/>
                <a:sym typeface="Wingdings" pitchFamily="2" charset="2"/>
              </a:rPr>
              <a:t>Type[ constexp] name</a:t>
            </a:r>
            <a:endParaRPr lang="en-US" altLang="zh-CN" sz="2800" b="1" dirty="0">
              <a:solidFill>
                <a:srgbClr val="FF0000"/>
              </a:solidFill>
              <a:latin typeface="Tw Cen MT"/>
              <a:sym typeface="+mn-ea"/>
            </a:endParaRPr>
          </a:p>
          <a:p>
            <a:endParaRPr lang="zh-CN" altLang="en-US" sz="2000" b="1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数组</a:t>
            </a:r>
            <a:endParaRPr lang="zh-CN"/>
          </a:p>
        </p:txBody>
      </p:sp>
      <p:sp>
        <p:nvSpPr>
          <p:cNvPr id="15362" name="Rectangle 2"/>
          <p:cNvSpPr/>
          <p:nvPr/>
        </p:nvSpPr>
        <p:spPr bwMode="auto">
          <a:xfrm>
            <a:off x="948690" y="1440180"/>
            <a:ext cx="10766425" cy="441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p>
            <a:pPr marL="319405" indent="-319405">
              <a:lnSpc>
                <a:spcPct val="9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itchFamily="2" charset="2"/>
              <a:buChar char="Ø"/>
            </a:pPr>
            <a:r>
              <a:rPr lang="zh-CN" altLang="en-US" sz="2900">
                <a:latin typeface="Tw Cen MT"/>
              </a:rPr>
              <a:t>格式：  </a:t>
            </a:r>
            <a:br>
              <a:rPr lang="zh-CN" altLang="en-US" sz="2900">
                <a:latin typeface="Tw Cen MT"/>
              </a:rPr>
            </a:br>
            <a:r>
              <a:rPr lang="en-US" altLang="zh-CN" sz="2900">
                <a:latin typeface="Tw Cen MT"/>
              </a:rPr>
              <a:t>(C++98) Type varName[ constepr1 ][constept2]… [={</a:t>
            </a:r>
            <a:r>
              <a:rPr lang="zh-CN" altLang="en-US" sz="2900">
                <a:latin typeface="Tw Cen MT"/>
              </a:rPr>
              <a:t>初值列表</a:t>
            </a:r>
            <a:r>
              <a:rPr lang="en-US" altLang="zh-CN" sz="2900">
                <a:latin typeface="Tw Cen MT"/>
              </a:rPr>
              <a:t>}];</a:t>
            </a:r>
            <a:br>
              <a:rPr lang="en-US" altLang="zh-CN" sz="2900">
                <a:latin typeface="Tw Cen MT"/>
              </a:rPr>
            </a:br>
            <a:r>
              <a:rPr lang="en-US" altLang="zh-CN" sz="2900">
                <a:latin typeface="Tw Cen MT"/>
                <a:sym typeface="+mn-ea"/>
              </a:rPr>
              <a:t>(C++11) Type varName[ constepr1 ][constept2]… [ {</a:t>
            </a:r>
            <a:r>
              <a:rPr lang="zh-CN" altLang="en-US" sz="2900">
                <a:latin typeface="Tw Cen MT"/>
                <a:sym typeface="+mn-ea"/>
              </a:rPr>
              <a:t>初值列表</a:t>
            </a:r>
            <a:r>
              <a:rPr lang="en-US" altLang="zh-CN" sz="2900">
                <a:latin typeface="Tw Cen MT"/>
                <a:sym typeface="+mn-ea"/>
              </a:rPr>
              <a:t>} ];</a:t>
            </a:r>
            <a:endParaRPr lang="en-US" altLang="zh-CN" sz="2900">
              <a:latin typeface="Tw Cen MT"/>
            </a:endParaRPr>
          </a:p>
          <a:p>
            <a:pPr marL="319405" indent="-319405">
              <a:lnSpc>
                <a:spcPct val="9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itchFamily="2" charset="2"/>
              <a:buChar char="Ø"/>
            </a:pPr>
            <a:r>
              <a:rPr lang="zh-CN" altLang="en-US" sz="2900">
                <a:latin typeface="Tw Cen MT"/>
              </a:rPr>
              <a:t>指针数组与数组指针</a:t>
            </a:r>
            <a:br>
              <a:rPr lang="zh-CN" altLang="en-US" sz="2900">
                <a:latin typeface="Tw Cen MT"/>
              </a:rPr>
            </a:br>
            <a:br>
              <a:rPr lang="zh-CN" altLang="en-US" sz="2900">
                <a:latin typeface="Tw Cen MT"/>
              </a:rPr>
            </a:br>
            <a:r>
              <a:rPr lang="zh-CN" altLang="en-US" sz="2900">
                <a:latin typeface="Tw Cen MT"/>
              </a:rPr>
              <a:t>指针数组：</a:t>
            </a:r>
            <a:br>
              <a:rPr lang="zh-CN" altLang="en-US" sz="2900">
                <a:latin typeface="Tw Cen MT"/>
              </a:rPr>
            </a:br>
            <a:r>
              <a:rPr lang="en-US" altLang="zh-CN" sz="2900">
                <a:latin typeface="Tw Cen MT"/>
              </a:rPr>
              <a:t>int *  array[5];</a:t>
            </a:r>
            <a:br>
              <a:rPr lang="en-US" altLang="zh-CN" sz="2900">
                <a:latin typeface="Tw Cen MT"/>
              </a:rPr>
            </a:br>
            <a:br>
              <a:rPr lang="en-US" altLang="zh-CN" sz="2900">
                <a:latin typeface="Tw Cen MT"/>
              </a:rPr>
            </a:br>
            <a:r>
              <a:rPr lang="zh-CN" altLang="en-US" sz="2900">
                <a:latin typeface="Tw Cen MT"/>
              </a:rPr>
              <a:t>数组指针：</a:t>
            </a:r>
            <a:br>
              <a:rPr lang="zh-CN" altLang="en-US" sz="2900">
                <a:latin typeface="Tw Cen MT"/>
              </a:rPr>
            </a:br>
            <a:r>
              <a:rPr lang="en-US" altLang="zh-CN" sz="2900">
                <a:latin typeface="Tw Cen MT"/>
              </a:rPr>
              <a:t>int (</a:t>
            </a:r>
            <a:r>
              <a:rPr lang="zh-CN" altLang="en-US" sz="2900">
                <a:latin typeface="Tw Cen MT"/>
              </a:rPr>
              <a:t>*</a:t>
            </a:r>
            <a:r>
              <a:rPr lang="en-US" altLang="zh-CN" sz="2900">
                <a:latin typeface="Tw Cen MT"/>
              </a:rPr>
              <a:t>p)[5];</a:t>
            </a:r>
            <a:br>
              <a:rPr lang="en-US" altLang="zh-CN" sz="2900">
                <a:latin typeface="Tw Cen MT"/>
              </a:rPr>
            </a:br>
            <a:endParaRPr lang="en-US" altLang="zh-CN" sz="2600">
              <a:solidFill>
                <a:srgbClr val="FF0000"/>
              </a:solidFill>
              <a:latin typeface="Tw Cen MT"/>
            </a:endParaRPr>
          </a:p>
        </p:txBody>
      </p:sp>
      <p:sp>
        <p:nvSpPr>
          <p:cNvPr id="15363" name="Rectangle 2"/>
          <p:cNvSpPr/>
          <p:nvPr/>
        </p:nvSpPr>
        <p:spPr bwMode="auto">
          <a:xfrm>
            <a:off x="5347970" y="3213100"/>
            <a:ext cx="5689600" cy="3311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p>
            <a:pPr marL="319405" indent="-319405">
              <a:lnSpc>
                <a:spcPct val="9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pitchFamily="2" charset="2"/>
              <a:buNone/>
            </a:pPr>
            <a:r>
              <a:rPr lang="en-US" altLang="zh-CN" sz="3200"/>
              <a:t>   </a:t>
            </a:r>
            <a:r>
              <a:rPr lang="zh-CN" altLang="en-US" sz="3200"/>
              <a:t>例：</a:t>
            </a:r>
            <a:br>
              <a:rPr lang="zh-CN" altLang="en-US" sz="3200"/>
            </a:br>
            <a:r>
              <a:rPr lang="en-US" altLang="zh-CN" sz="3200">
                <a:solidFill>
                  <a:srgbClr val="0000FF"/>
                </a:solidFill>
              </a:rPr>
              <a:t>int   a[4] =  {1,2,3,4};</a:t>
            </a:r>
            <a:br>
              <a:rPr lang="en-US" altLang="zh-CN" sz="3200">
                <a:solidFill>
                  <a:srgbClr val="0000FF"/>
                </a:solidFill>
              </a:rPr>
            </a:br>
            <a:r>
              <a:rPr lang="en-US" altLang="zh-CN" sz="3200">
                <a:solidFill>
                  <a:srgbClr val="0000FF"/>
                </a:solidFill>
              </a:rPr>
              <a:t>int * b[4] =  {&amp;a[0],&amp;a[1],&amp;a[2],&amp;a[3]};</a:t>
            </a:r>
            <a:br>
              <a:rPr lang="en-US" altLang="zh-CN" sz="3200">
                <a:solidFill>
                  <a:srgbClr val="0000FF"/>
                </a:solidFill>
              </a:rPr>
            </a:br>
            <a:br>
              <a:rPr lang="en-US" altLang="zh-CN" sz="3200">
                <a:solidFill>
                  <a:srgbClr val="0000FF"/>
                </a:solidFill>
              </a:rPr>
            </a:br>
            <a:r>
              <a:rPr lang="en-US" altLang="zh-CN" sz="3200">
                <a:solidFill>
                  <a:srgbClr val="0000FF"/>
                </a:solidFill>
              </a:rPr>
              <a:t>int (*p)[4] = &amp;a;</a:t>
            </a:r>
            <a:br>
              <a:rPr lang="en-US" altLang="zh-CN" sz="3200">
                <a:solidFill>
                  <a:srgbClr val="0000FF"/>
                </a:solidFill>
              </a:rPr>
            </a:br>
            <a:r>
              <a:rPr lang="en-US" altLang="zh-CN" sz="3200">
                <a:solidFill>
                  <a:srgbClr val="0000FF"/>
                </a:solidFill>
              </a:rPr>
              <a:t>cout&lt;&lt;(*p)[3]&lt;&lt;endl;</a:t>
            </a:r>
            <a:endParaRPr lang="en-US" altLang="zh-CN" sz="32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引用</a:t>
            </a:r>
            <a:endParaRPr lang="zh-CN"/>
          </a:p>
        </p:txBody>
      </p:sp>
      <p:sp>
        <p:nvSpPr>
          <p:cNvPr id="15362" name="Rectangle 2"/>
          <p:cNvSpPr/>
          <p:nvPr/>
        </p:nvSpPr>
        <p:spPr bwMode="auto">
          <a:xfrm>
            <a:off x="949325" y="1440815"/>
            <a:ext cx="10766425" cy="49701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p>
            <a:pPr>
              <a:buClr>
                <a:srgbClr val="FFD966"/>
              </a:buClr>
              <a:buFont typeface="Wingdings" pitchFamily="2" charset="2"/>
              <a:buChar char="Ø"/>
            </a:pPr>
            <a:r>
              <a:rPr lang="zh-CN" altLang="en-US" sz="2900" b="1" smtClean="0">
                <a:ea typeface="宋体" charset="-122"/>
                <a:sym typeface="+mn-ea"/>
              </a:rPr>
              <a:t>格式：   </a:t>
            </a:r>
            <a:r>
              <a:rPr lang="en-US" altLang="zh-CN" sz="2900" b="1" smtClean="0">
                <a:ea typeface="宋体" charset="-122"/>
                <a:sym typeface="+mn-ea"/>
              </a:rPr>
              <a:t>&lt;</a:t>
            </a:r>
            <a:r>
              <a:rPr lang="zh-CN" altLang="en-US" sz="2900" b="1" smtClean="0">
                <a:ea typeface="宋体" charset="-122"/>
                <a:sym typeface="+mn-ea"/>
              </a:rPr>
              <a:t>类型</a:t>
            </a:r>
            <a:r>
              <a:rPr lang="en-US" altLang="zh-CN" sz="2900" b="1" smtClean="0">
                <a:ea typeface="宋体" charset="-122"/>
                <a:sym typeface="+mn-ea"/>
              </a:rPr>
              <a:t>&gt; &amp; &lt;</a:t>
            </a:r>
            <a:r>
              <a:rPr lang="zh-CN" altLang="en-US" sz="2900" b="1" smtClean="0">
                <a:ea typeface="宋体" charset="-122"/>
                <a:sym typeface="+mn-ea"/>
              </a:rPr>
              <a:t>变量</a:t>
            </a:r>
            <a:r>
              <a:rPr lang="en-US" altLang="zh-CN" sz="2900" b="1" smtClean="0">
                <a:ea typeface="宋体" charset="-122"/>
                <a:sym typeface="+mn-ea"/>
              </a:rPr>
              <a:t>&gt;=&lt;</a:t>
            </a:r>
            <a:r>
              <a:rPr lang="zh-CN" altLang="en-US" sz="2900" b="1" smtClean="0">
                <a:ea typeface="宋体" charset="-122"/>
                <a:sym typeface="+mn-ea"/>
              </a:rPr>
              <a:t>对象或变量</a:t>
            </a:r>
            <a:r>
              <a:rPr lang="en-US" altLang="zh-CN" sz="2900" b="1" smtClean="0">
                <a:ea typeface="宋体" charset="-122"/>
                <a:sym typeface="+mn-ea"/>
              </a:rPr>
              <a:t>&gt;;</a:t>
            </a:r>
            <a:br>
              <a:rPr lang="en-US" altLang="zh-CN" sz="2900" b="1" smtClean="0">
                <a:ea typeface="宋体" charset="-122"/>
                <a:sym typeface="+mn-ea"/>
              </a:rPr>
            </a:br>
            <a:r>
              <a:rPr lang="zh-CN" altLang="en-US" sz="2900" b="1" smtClean="0">
                <a:ea typeface="宋体" charset="-122"/>
                <a:sym typeface="+mn-ea"/>
              </a:rPr>
              <a:t>例如： </a:t>
            </a:r>
            <a:r>
              <a:rPr lang="en-US" altLang="zh-CN" sz="2900" b="1" smtClean="0">
                <a:ea typeface="宋体" charset="-122"/>
                <a:sym typeface="+mn-ea"/>
              </a:rPr>
              <a:t>int  a =10</a:t>
            </a:r>
            <a:r>
              <a:rPr lang="zh-CN" altLang="en-US" sz="2900" b="1" smtClean="0">
                <a:ea typeface="宋体" charset="-122"/>
                <a:sym typeface="+mn-ea"/>
              </a:rPr>
              <a:t>；  </a:t>
            </a:r>
            <a:r>
              <a:rPr lang="en-US" altLang="zh-CN" sz="2900" b="1" smtClean="0">
                <a:ea typeface="宋体" charset="-122"/>
                <a:sym typeface="+mn-ea"/>
              </a:rPr>
              <a:t>int &amp;   b = a</a:t>
            </a:r>
            <a:r>
              <a:rPr lang="zh-CN" altLang="en-US" sz="2900" b="1" smtClean="0">
                <a:ea typeface="宋体" charset="-122"/>
                <a:sym typeface="+mn-ea"/>
              </a:rPr>
              <a:t>；</a:t>
            </a:r>
            <a:br>
              <a:rPr lang="zh-CN" altLang="en-US" sz="2900" b="1" smtClean="0">
                <a:ea typeface="宋体" charset="-122"/>
                <a:sym typeface="+mn-ea"/>
              </a:rPr>
            </a:br>
            <a:r>
              <a:rPr lang="zh-CN" altLang="en-US" sz="2900" b="1" smtClean="0">
                <a:ea typeface="宋体" charset="-122"/>
                <a:sym typeface="+mn-ea"/>
              </a:rPr>
              <a:t>            </a:t>
            </a:r>
            <a:r>
              <a:rPr lang="en-US" altLang="zh-CN" sz="2900" b="1" smtClean="0">
                <a:ea typeface="宋体" charset="-122"/>
                <a:sym typeface="+mn-ea"/>
              </a:rPr>
              <a:t>cout&lt;&lt;a&lt;&lt;b&lt;&lt;endl;  //</a:t>
            </a:r>
            <a:r>
              <a:rPr lang="zh-CN" altLang="en-US" sz="2900" b="1" smtClean="0">
                <a:ea typeface="宋体" charset="-122"/>
                <a:sym typeface="+mn-ea"/>
              </a:rPr>
              <a:t>输出</a:t>
            </a:r>
            <a:r>
              <a:rPr lang="en-US" altLang="zh-CN" sz="2900" b="1" smtClean="0">
                <a:ea typeface="宋体" charset="-122"/>
                <a:sym typeface="+mn-ea"/>
              </a:rPr>
              <a:t>10</a:t>
            </a:r>
            <a:r>
              <a:rPr lang="zh-CN" altLang="en-US" sz="2900" b="1" smtClean="0">
                <a:ea typeface="宋体" charset="-122"/>
                <a:sym typeface="+mn-ea"/>
              </a:rPr>
              <a:t>和</a:t>
            </a:r>
            <a:r>
              <a:rPr lang="en-US" altLang="zh-CN" sz="2900" b="1" smtClean="0">
                <a:ea typeface="宋体" charset="-122"/>
                <a:sym typeface="+mn-ea"/>
              </a:rPr>
              <a:t>10</a:t>
            </a:r>
            <a:br>
              <a:rPr lang="en-US" altLang="zh-CN" sz="2900" b="1" smtClean="0">
                <a:ea typeface="宋体" charset="-122"/>
                <a:sym typeface="+mn-ea"/>
              </a:rPr>
            </a:br>
            <a:r>
              <a:rPr lang="en-US" altLang="zh-CN" sz="2900" b="1" smtClean="0">
                <a:ea typeface="宋体" charset="-122"/>
                <a:sym typeface="+mn-ea"/>
              </a:rPr>
              <a:t>            a = 6;</a:t>
            </a:r>
            <a:br>
              <a:rPr lang="en-US" altLang="zh-CN" sz="2900" b="1" smtClean="0">
                <a:ea typeface="宋体" charset="-122"/>
                <a:sym typeface="+mn-ea"/>
              </a:rPr>
            </a:br>
            <a:r>
              <a:rPr lang="en-US" altLang="zh-CN" sz="2900" b="1" smtClean="0">
                <a:ea typeface="宋体" charset="-122"/>
                <a:sym typeface="+mn-ea"/>
              </a:rPr>
              <a:t>            cout&lt;&lt;a&lt;&lt;b&lt;&lt;endl;  //</a:t>
            </a:r>
            <a:r>
              <a:rPr lang="zh-CN" altLang="en-US" sz="2900" b="1" smtClean="0">
                <a:ea typeface="宋体" charset="-122"/>
                <a:sym typeface="+mn-ea"/>
              </a:rPr>
              <a:t>输出</a:t>
            </a:r>
            <a:r>
              <a:rPr lang="en-US" altLang="zh-CN" sz="2900" b="1" smtClean="0">
                <a:ea typeface="宋体" charset="-122"/>
                <a:sym typeface="+mn-ea"/>
              </a:rPr>
              <a:t>6</a:t>
            </a:r>
            <a:r>
              <a:rPr lang="zh-CN" altLang="en-US" sz="2900" b="1" smtClean="0">
                <a:ea typeface="宋体" charset="-122"/>
                <a:sym typeface="+mn-ea"/>
              </a:rPr>
              <a:t>和</a:t>
            </a:r>
            <a:r>
              <a:rPr lang="en-US" altLang="zh-CN" sz="2900" b="1" smtClean="0">
                <a:ea typeface="宋体" charset="-122"/>
                <a:sym typeface="+mn-ea"/>
              </a:rPr>
              <a:t>6</a:t>
            </a:r>
            <a:br>
              <a:rPr lang="en-US" altLang="zh-CN" sz="2900" b="1" smtClean="0">
                <a:ea typeface="宋体" charset="-122"/>
                <a:sym typeface="+mn-ea"/>
              </a:rPr>
            </a:br>
            <a:r>
              <a:rPr lang="en-US" altLang="zh-CN" sz="2900" b="1" smtClean="0">
                <a:ea typeface="宋体" charset="-122"/>
                <a:sym typeface="+mn-ea"/>
              </a:rPr>
              <a:t>            b = 5;</a:t>
            </a:r>
            <a:br>
              <a:rPr lang="en-US" altLang="zh-CN" sz="2900" b="1" smtClean="0">
                <a:ea typeface="宋体" charset="-122"/>
                <a:sym typeface="+mn-ea"/>
              </a:rPr>
            </a:br>
            <a:r>
              <a:rPr lang="en-US" altLang="zh-CN" sz="2900" b="1" smtClean="0">
                <a:ea typeface="宋体" charset="-122"/>
                <a:sym typeface="+mn-ea"/>
              </a:rPr>
              <a:t>            cout&lt;&lt;a&lt;&lt;b&lt;&lt;endl;  //</a:t>
            </a:r>
            <a:r>
              <a:rPr lang="zh-CN" altLang="en-US" sz="2900" b="1" smtClean="0">
                <a:ea typeface="宋体" charset="-122"/>
                <a:sym typeface="+mn-ea"/>
              </a:rPr>
              <a:t>输出</a:t>
            </a:r>
            <a:r>
              <a:rPr lang="en-US" altLang="zh-CN" sz="2900" b="1" smtClean="0">
                <a:ea typeface="宋体" charset="-122"/>
                <a:sym typeface="+mn-ea"/>
              </a:rPr>
              <a:t>5</a:t>
            </a:r>
            <a:r>
              <a:rPr lang="zh-CN" altLang="en-US" sz="2900" b="1" smtClean="0">
                <a:ea typeface="宋体" charset="-122"/>
                <a:sym typeface="+mn-ea"/>
              </a:rPr>
              <a:t>和</a:t>
            </a:r>
            <a:r>
              <a:rPr lang="en-US" altLang="zh-CN" sz="2900" b="1" smtClean="0">
                <a:ea typeface="宋体" charset="-122"/>
                <a:sym typeface="+mn-ea"/>
              </a:rPr>
              <a:t>5</a:t>
            </a:r>
            <a:endParaRPr lang="en-US" altLang="zh-CN" sz="2900" b="1" smtClean="0">
              <a:ea typeface="宋体" charset="-122"/>
            </a:endParaRPr>
          </a:p>
          <a:p>
            <a:pPr>
              <a:buClr>
                <a:srgbClr val="FFD966"/>
              </a:buClr>
              <a:buFont typeface="Wingdings" pitchFamily="2" charset="2"/>
              <a:buChar char="Ø"/>
            </a:pPr>
            <a:r>
              <a:rPr lang="zh-CN" altLang="en-US" sz="2900" b="1" smtClean="0">
                <a:ea typeface="宋体" charset="-122"/>
                <a:sym typeface="+mn-ea"/>
              </a:rPr>
              <a:t>引用的含义</a:t>
            </a:r>
            <a:endParaRPr lang="zh-CN" altLang="en-US" sz="2900" b="1" smtClean="0">
              <a:ea typeface="宋体" charset="-122"/>
              <a:sym typeface="+mn-ea"/>
            </a:endParaRPr>
          </a:p>
          <a:p>
            <a:pPr marL="914400" lvl="1" indent="-457200">
              <a:buClr>
                <a:srgbClr val="FFD966"/>
              </a:buClr>
              <a:buFont typeface="Wingdings" charset="0"/>
              <a:buChar char="u"/>
            </a:pPr>
            <a:r>
              <a:rPr lang="zh-CN" altLang="en-US" sz="2900">
                <a:solidFill>
                  <a:srgbClr val="FF0000"/>
                </a:solidFill>
                <a:latin typeface="Tw Cen MT"/>
              </a:rPr>
              <a:t>是一个别名</a:t>
            </a:r>
            <a:endParaRPr lang="zh-CN" altLang="en-US" sz="2900">
              <a:solidFill>
                <a:srgbClr val="FF0000"/>
              </a:solidFill>
              <a:latin typeface="Tw Cen MT"/>
            </a:endParaRPr>
          </a:p>
          <a:p>
            <a:pPr marL="914400" lvl="1" indent="-457200">
              <a:buClr>
                <a:srgbClr val="FFD966"/>
              </a:buClr>
              <a:buFont typeface="Wingdings" charset="0"/>
              <a:buChar char="u"/>
            </a:pPr>
            <a:r>
              <a:rPr lang="zh-CN" altLang="en-US" sz="2900">
                <a:solidFill>
                  <a:srgbClr val="FF0000"/>
                </a:solidFill>
                <a:latin typeface="Tw Cen MT"/>
              </a:rPr>
              <a:t>对应的变量</a:t>
            </a:r>
            <a:r>
              <a:rPr lang="en-US" altLang="zh-CN" sz="2900">
                <a:solidFill>
                  <a:srgbClr val="FF0000"/>
                </a:solidFill>
                <a:latin typeface="Tw Cen MT"/>
              </a:rPr>
              <a:t>/</a:t>
            </a:r>
            <a:r>
              <a:rPr lang="zh-CN" altLang="zh-CN" sz="2900">
                <a:solidFill>
                  <a:srgbClr val="FF0000"/>
                </a:solidFill>
                <a:latin typeface="Tw Cen MT"/>
              </a:rPr>
              <a:t>对象</a:t>
            </a:r>
            <a:r>
              <a:rPr lang="en-US" altLang="zh-CN" sz="2900">
                <a:solidFill>
                  <a:srgbClr val="FF0000"/>
                </a:solidFill>
                <a:latin typeface="Tw Cen MT"/>
              </a:rPr>
              <a:t>,</a:t>
            </a:r>
            <a:r>
              <a:rPr lang="zh-CN" altLang="zh-CN" sz="2900">
                <a:solidFill>
                  <a:srgbClr val="FF0000"/>
                </a:solidFill>
                <a:latin typeface="Tw Cen MT"/>
              </a:rPr>
              <a:t>必须存在</a:t>
            </a:r>
            <a:endParaRPr lang="zh-CN" altLang="zh-CN" sz="2900">
              <a:solidFill>
                <a:srgbClr val="FF0000"/>
              </a:solidFill>
              <a:latin typeface="Tw Cen MT"/>
            </a:endParaRPr>
          </a:p>
          <a:p>
            <a:pPr marL="914400" lvl="1" indent="-457200">
              <a:buClr>
                <a:srgbClr val="FFD966"/>
              </a:buClr>
              <a:buFont typeface="Wingdings" charset="0"/>
              <a:buChar char="u"/>
            </a:pPr>
            <a:r>
              <a:rPr lang="zh-CN" altLang="zh-CN" sz="2900">
                <a:solidFill>
                  <a:srgbClr val="FF0000"/>
                </a:solidFill>
                <a:latin typeface="Tw Cen MT"/>
              </a:rPr>
              <a:t>必须初始化</a:t>
            </a:r>
            <a:br>
              <a:rPr lang="en-US" altLang="zh-CN" sz="2900">
                <a:latin typeface="Tw Cen MT"/>
              </a:rPr>
            </a:br>
            <a:endParaRPr lang="en-US" altLang="zh-CN" sz="2600">
              <a:solidFill>
                <a:srgbClr val="FF0000"/>
              </a:solidFill>
              <a:latin typeface="Tw Cen MT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比较指针、引用</a:t>
            </a:r>
            <a:endParaRPr lang="zh-CN"/>
          </a:p>
        </p:txBody>
      </p:sp>
      <p:sp>
        <p:nvSpPr>
          <p:cNvPr id="17410" name="Rectangle 4"/>
          <p:cNvSpPr/>
          <p:nvPr/>
        </p:nvSpPr>
        <p:spPr bwMode="auto">
          <a:xfrm>
            <a:off x="6168390" y="1368108"/>
            <a:ext cx="4895850" cy="3240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19405" indent="-319405" eaLnBrk="0" hangingPunc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altLang="zh-CN" sz="3200">
                <a:solidFill>
                  <a:srgbClr val="0000FF"/>
                </a:solidFill>
                <a:latin typeface="Tw Cen MT"/>
              </a:rPr>
              <a:t>int a =7,b=8;  </a:t>
            </a:r>
            <a:br>
              <a:rPr lang="en-US" altLang="zh-CN" sz="3200">
                <a:solidFill>
                  <a:srgbClr val="0000FF"/>
                </a:solidFill>
                <a:latin typeface="Tw Cen MT"/>
              </a:rPr>
            </a:br>
            <a:r>
              <a:rPr lang="en-US" altLang="zh-CN" sz="3200">
                <a:solidFill>
                  <a:srgbClr val="0000FF"/>
                </a:solidFill>
                <a:latin typeface="Tw Cen MT"/>
              </a:rPr>
              <a:t>f(a,b);</a:t>
            </a:r>
            <a:br>
              <a:rPr lang="en-US" altLang="zh-CN" sz="3200">
                <a:solidFill>
                  <a:srgbClr val="0000FF"/>
                </a:solidFill>
                <a:latin typeface="Tw Cen MT"/>
              </a:rPr>
            </a:br>
            <a:r>
              <a:rPr lang="en-US" altLang="zh-CN" sz="3200">
                <a:solidFill>
                  <a:srgbClr val="0000FF"/>
                </a:solidFill>
                <a:latin typeface="Tw Cen MT"/>
              </a:rPr>
              <a:t>cout&lt;&lt;a&lt;&lt;b&lt;&lt;endl;</a:t>
            </a:r>
            <a:endParaRPr lang="en-US" altLang="zh-CN" sz="3200">
              <a:solidFill>
                <a:srgbClr val="0000FF"/>
              </a:solidFill>
              <a:latin typeface="Tw Cen MT"/>
            </a:endParaRPr>
          </a:p>
          <a:p>
            <a:pPr marL="319405" indent="-319405" eaLnBrk="0" hangingPunc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br>
              <a:rPr lang="en-US" altLang="zh-CN" sz="3200">
                <a:solidFill>
                  <a:srgbClr val="0000FF"/>
                </a:solidFill>
                <a:latin typeface="Tw Cen MT"/>
              </a:rPr>
            </a:br>
            <a:r>
              <a:rPr lang="en-US" altLang="zh-CN" sz="3200">
                <a:solidFill>
                  <a:srgbClr val="0000FF"/>
                </a:solidFill>
                <a:latin typeface="Tw Cen MT"/>
              </a:rPr>
              <a:t> void f(int &amp; m,int &amp; n) {</a:t>
            </a:r>
            <a:br>
              <a:rPr lang="en-US" altLang="zh-CN" sz="3200">
                <a:solidFill>
                  <a:srgbClr val="0000FF"/>
                </a:solidFill>
                <a:latin typeface="Tw Cen MT"/>
              </a:rPr>
            </a:br>
            <a:r>
              <a:rPr lang="en-US" altLang="zh-CN" sz="3200">
                <a:solidFill>
                  <a:srgbClr val="0000FF"/>
                </a:solidFill>
                <a:latin typeface="Tw Cen MT"/>
              </a:rPr>
              <a:t>     m =1,n=2;</a:t>
            </a:r>
            <a:br>
              <a:rPr lang="en-US" altLang="zh-CN" sz="3200">
                <a:solidFill>
                  <a:srgbClr val="0000FF"/>
                </a:solidFill>
                <a:latin typeface="Tw Cen MT"/>
              </a:rPr>
            </a:br>
            <a:r>
              <a:rPr lang="en-US" altLang="zh-CN" sz="3200">
                <a:solidFill>
                  <a:srgbClr val="0000FF"/>
                </a:solidFill>
                <a:latin typeface="Tw Cen MT"/>
              </a:rPr>
              <a:t>}</a:t>
            </a:r>
            <a:r>
              <a:rPr lang="en-US" altLang="zh-CN" sz="2500">
                <a:solidFill>
                  <a:srgbClr val="0000FF"/>
                </a:solidFill>
                <a:latin typeface="Tw Cen MT"/>
              </a:rPr>
              <a:t>    </a:t>
            </a:r>
            <a:endParaRPr lang="en-US" altLang="zh-CN" sz="2500">
              <a:solidFill>
                <a:srgbClr val="0000FF"/>
              </a:solidFill>
              <a:latin typeface="Tw Cen MT"/>
            </a:endParaRPr>
          </a:p>
        </p:txBody>
      </p:sp>
      <p:sp>
        <p:nvSpPr>
          <p:cNvPr id="17411" name="Rectangle 5"/>
          <p:cNvSpPr/>
          <p:nvPr/>
        </p:nvSpPr>
        <p:spPr bwMode="auto">
          <a:xfrm>
            <a:off x="1431290" y="1368108"/>
            <a:ext cx="4681538" cy="3240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19405" indent="-319405" eaLnBrk="0" hangingPunc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altLang="zh-CN" sz="3200">
                <a:solidFill>
                  <a:srgbClr val="0000FF"/>
                </a:solidFill>
                <a:latin typeface="Tw Cen MT"/>
              </a:rPr>
              <a:t>int a =7,b=8;  </a:t>
            </a:r>
            <a:br>
              <a:rPr lang="en-US" altLang="zh-CN" sz="3200">
                <a:solidFill>
                  <a:srgbClr val="0000FF"/>
                </a:solidFill>
                <a:latin typeface="Tw Cen MT"/>
              </a:rPr>
            </a:br>
            <a:r>
              <a:rPr lang="en-US" altLang="zh-CN" sz="3200">
                <a:solidFill>
                  <a:srgbClr val="0000FF"/>
                </a:solidFill>
                <a:latin typeface="Tw Cen MT"/>
              </a:rPr>
              <a:t>f(&amp;a,&amp;b);</a:t>
            </a:r>
            <a:br>
              <a:rPr lang="en-US" altLang="zh-CN" sz="3200">
                <a:solidFill>
                  <a:srgbClr val="0000FF"/>
                </a:solidFill>
                <a:latin typeface="Tw Cen MT"/>
              </a:rPr>
            </a:br>
            <a:r>
              <a:rPr lang="en-US" altLang="zh-CN" sz="3200">
                <a:solidFill>
                  <a:srgbClr val="0000FF"/>
                </a:solidFill>
                <a:latin typeface="Tw Cen MT"/>
              </a:rPr>
              <a:t>cout&lt;&lt;a&lt;&lt;b&lt;&lt;endl;</a:t>
            </a:r>
            <a:br>
              <a:rPr lang="en-US" altLang="zh-CN" sz="3200">
                <a:solidFill>
                  <a:srgbClr val="0000FF"/>
                </a:solidFill>
                <a:latin typeface="Tw Cen MT"/>
              </a:rPr>
            </a:br>
            <a:endParaRPr lang="en-US" altLang="zh-CN" sz="3200">
              <a:solidFill>
                <a:srgbClr val="0000FF"/>
              </a:solidFill>
              <a:latin typeface="Tw Cen MT"/>
            </a:endParaRPr>
          </a:p>
          <a:p>
            <a:pPr marL="319405" indent="-319405" eaLnBrk="0" hangingPunc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altLang="zh-CN" sz="3200">
                <a:solidFill>
                  <a:srgbClr val="0000FF"/>
                </a:solidFill>
                <a:latin typeface="Tw Cen MT"/>
              </a:rPr>
              <a:t> void f(int * pm, int *pn) {</a:t>
            </a:r>
            <a:br>
              <a:rPr lang="en-US" altLang="zh-CN" sz="3200">
                <a:solidFill>
                  <a:srgbClr val="0000FF"/>
                </a:solidFill>
                <a:latin typeface="Tw Cen MT"/>
              </a:rPr>
            </a:br>
            <a:r>
              <a:rPr lang="en-US" altLang="zh-CN" sz="3200">
                <a:solidFill>
                  <a:srgbClr val="0000FF"/>
                </a:solidFill>
                <a:latin typeface="Tw Cen MT"/>
              </a:rPr>
              <a:t>     *pm =1,*pn=2;</a:t>
            </a:r>
            <a:br>
              <a:rPr lang="en-US" altLang="zh-CN" sz="3200">
                <a:solidFill>
                  <a:srgbClr val="0000FF"/>
                </a:solidFill>
                <a:latin typeface="Tw Cen MT"/>
              </a:rPr>
            </a:br>
            <a:r>
              <a:rPr lang="en-US" altLang="zh-CN" sz="3200">
                <a:solidFill>
                  <a:srgbClr val="0000FF"/>
                </a:solidFill>
                <a:latin typeface="Tw Cen MT"/>
              </a:rPr>
              <a:t> }</a:t>
            </a:r>
            <a:endParaRPr lang="en-US" altLang="zh-CN" sz="3200">
              <a:solidFill>
                <a:srgbClr val="0000FF"/>
              </a:solidFill>
              <a:latin typeface="Tw Cen MT"/>
            </a:endParaRP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2223453" y="4752658"/>
            <a:ext cx="5184775" cy="1462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2">
              <a:buFont typeface="Wingdings" pitchFamily="2" charset="2"/>
              <a:buNone/>
            </a:pPr>
            <a:endParaRPr lang="en-US" altLang="zh-CN"/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2400" b="1">
                <a:solidFill>
                  <a:srgbClr val="FF0000"/>
                </a:solidFill>
              </a:rPr>
              <a:t>存取值的方法</a:t>
            </a:r>
            <a:endParaRPr lang="zh-CN" altLang="en-US" sz="2400" b="1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2400" b="1">
                <a:solidFill>
                  <a:srgbClr val="FF0000"/>
                </a:solidFill>
              </a:rPr>
              <a:t>初始化</a:t>
            </a:r>
            <a:endParaRPr lang="zh-CN" altLang="en-US" sz="2400" b="1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2400" b="1">
                <a:solidFill>
                  <a:srgbClr val="FF0000"/>
                </a:solidFill>
              </a:rPr>
              <a:t>对象或变量的存在性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常量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2007235" y="1455420"/>
            <a:ext cx="6709410" cy="3417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lnSpc>
                <a:spcPct val="130000"/>
              </a:lnSpc>
              <a:buClrTx/>
              <a:buFont typeface="Wingdings" charset="0"/>
              <a:buChar char="n"/>
            </a:pPr>
            <a:r>
              <a:rPr lang="zh-CN" altLang="en-US" sz="2800" b="1" smtClean="0">
                <a:ea typeface="宋体" charset="-122"/>
                <a:sym typeface="+mn-ea"/>
              </a:rPr>
              <a:t>文字常量</a:t>
            </a:r>
            <a:br>
              <a:rPr lang="zh-CN" altLang="en-US" sz="2800" b="1" smtClean="0">
                <a:ea typeface="宋体" charset="-122"/>
                <a:sym typeface="+mn-ea"/>
              </a:rPr>
            </a:br>
            <a:r>
              <a:rPr lang="en-US" altLang="zh-CN" sz="2800" b="1" smtClean="0">
                <a:ea typeface="宋体" charset="-122"/>
                <a:sym typeface="+mn-ea"/>
              </a:rPr>
              <a:t>100,3.14,true,’C’,”</a:t>
            </a:r>
            <a:r>
              <a:rPr lang="zh-CN" altLang="en-US" sz="2800" b="1" smtClean="0">
                <a:ea typeface="宋体" charset="-122"/>
                <a:sym typeface="+mn-ea"/>
              </a:rPr>
              <a:t>吉林大学”</a:t>
            </a:r>
            <a:r>
              <a:rPr lang="en-US" altLang="zh-CN" sz="2800" b="1" smtClean="0">
                <a:ea typeface="宋体" charset="-122"/>
                <a:sym typeface="+mn-ea"/>
              </a:rPr>
              <a:t>,..</a:t>
            </a:r>
            <a:endParaRPr lang="en-US" altLang="zh-CN" sz="2800" b="1" smtClean="0">
              <a:ea typeface="宋体" charset="-122"/>
            </a:endParaRPr>
          </a:p>
          <a:p>
            <a:pPr marL="457200" indent="-457200">
              <a:lnSpc>
                <a:spcPct val="130000"/>
              </a:lnSpc>
              <a:buClrTx/>
              <a:buFont typeface="Wingdings" charset="0"/>
              <a:buChar char="n"/>
            </a:pPr>
            <a:r>
              <a:rPr lang="zh-CN" altLang="en-US" sz="2800" b="1" smtClean="0">
                <a:ea typeface="宋体" charset="-122"/>
                <a:sym typeface="+mn-ea"/>
              </a:rPr>
              <a:t>命名常量</a:t>
            </a:r>
            <a:br>
              <a:rPr lang="zh-CN" altLang="en-US" sz="2800" b="1" smtClean="0">
                <a:ea typeface="宋体" charset="-122"/>
                <a:sym typeface="+mn-ea"/>
              </a:rPr>
            </a:br>
            <a:r>
              <a:rPr lang="en-US" altLang="zh-CN" sz="2800" b="1" smtClean="0">
                <a:ea typeface="宋体" charset="-122"/>
                <a:sym typeface="+mn-ea"/>
              </a:rPr>
              <a:t>const int CARD_COUNT = 54;</a:t>
            </a:r>
            <a:endParaRPr lang="en-US" altLang="zh-CN" sz="2800" b="1" smtClean="0">
              <a:ea typeface="宋体" charset="-122"/>
              <a:sym typeface="+mn-ea"/>
            </a:endParaRPr>
          </a:p>
          <a:p>
            <a:pPr marL="457200" indent="-457200">
              <a:lnSpc>
                <a:spcPct val="130000"/>
              </a:lnSpc>
              <a:buClrTx/>
              <a:buFont typeface="Wingdings" charset="0"/>
              <a:buChar char="n"/>
            </a:pPr>
            <a:r>
              <a:rPr lang="zh-CN" altLang="en-US" sz="2800" b="1" smtClean="0">
                <a:ea typeface="宋体" charset="-122"/>
              </a:rPr>
              <a:t>宏</a:t>
            </a:r>
            <a:endParaRPr lang="zh-CN" altLang="en-US" sz="2800" b="1" smtClean="0">
              <a:ea typeface="宋体" charset="-122"/>
            </a:endParaRPr>
          </a:p>
          <a:p>
            <a:pPr indent="0">
              <a:lnSpc>
                <a:spcPct val="130000"/>
              </a:lnSpc>
              <a:buClrTx/>
              <a:buFont typeface="Wingdings" charset="0"/>
              <a:buNone/>
            </a:pPr>
            <a:r>
              <a:rPr lang="zh-CN" altLang="en-US" sz="2800" b="1" smtClean="0">
                <a:ea typeface="宋体" charset="-122"/>
              </a:rPr>
              <a:t>     </a:t>
            </a:r>
            <a:r>
              <a:rPr lang="en-US" altLang="zh-CN" sz="2800" b="1" smtClean="0">
                <a:ea typeface="宋体" charset="-122"/>
              </a:rPr>
              <a:t>#define  VALUE  98</a:t>
            </a:r>
            <a:endParaRPr lang="zh-CN" altLang="en-US" sz="2800" b="1" smtClean="0">
              <a:ea typeface="宋体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2"/>
  <p:tag name="KSO_WM_UNIT_TYPE" val="l_i"/>
  <p:tag name="KSO_WM_UNIT_INDEX" val="1_2"/>
  <p:tag name="KSO_WM_UNIT_ID" val="custom160111_10*l_i*1_2"/>
  <p:tag name="KSO_WM_UNIT_CLEAR" val="1"/>
  <p:tag name="KSO_WM_UNIT_LAYERLEVEL" val="1_1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2"/>
  <p:tag name="KSO_WM_UNIT_TYPE" val="l_h_f"/>
  <p:tag name="KSO_WM_UNIT_INDEX" val="1_2_1"/>
  <p:tag name="KSO_WM_UNIT_ID" val="custom160111_10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3"/>
  <p:tag name="KSO_WM_UNIT_TYPE" val="l_i"/>
  <p:tag name="KSO_WM_UNIT_INDEX" val="1_3"/>
  <p:tag name="KSO_WM_UNIT_ID" val="custom160111_10*l_i*1_3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3"/>
  <p:tag name="KSO_WM_UNIT_TYPE" val="l_h_f"/>
  <p:tag name="KSO_WM_UNIT_INDEX" val="1_3_1"/>
  <p:tag name="KSO_WM_UNIT_ID" val="custom160111_10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4"/>
  <p:tag name="KSO_WM_UNIT_TYPE" val="l_i"/>
  <p:tag name="KSO_WM_UNIT_INDEX" val="1_4"/>
  <p:tag name="KSO_WM_UNIT_ID" val="custom160111_10*l_i*1_4"/>
  <p:tag name="KSO_WM_UNIT_CLEAR" val="1"/>
  <p:tag name="KSO_WM_UNIT_LAYERLEVEL" val="1_1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4"/>
  <p:tag name="KSO_WM_UNIT_TYPE" val="l_h_f"/>
  <p:tag name="KSO_WM_UNIT_INDEX" val="1_4_1"/>
  <p:tag name="KSO_WM_UNIT_ID" val="custom160111_10*l_h_f*1_4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5"/>
  <p:tag name="KSO_WM_UNIT_TYPE" val="l_i"/>
  <p:tag name="KSO_WM_UNIT_INDEX" val="1_5"/>
  <p:tag name="KSO_WM_UNIT_ID" val="custom160111_10*l_i*1_5"/>
  <p:tag name="KSO_WM_UNIT_CLEAR" val="1"/>
  <p:tag name="KSO_WM_UNIT_LAYERLEVEL" val="1_1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5"/>
  <p:tag name="KSO_WM_UNIT_TYPE" val="l_h_f"/>
  <p:tag name="KSO_WM_UNIT_INDEX" val="1_5_1"/>
  <p:tag name="KSO_WM_UNIT_ID" val="custom160111_10*l_h_f*1_5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OTHERS"/>
  <p:tag name="ID" val="547132"/>
  <p:tag name="KSO_WM_UNIT_TYPE" val="a"/>
  <p:tag name="KSO_WM_UNIT_INDEX" val="1"/>
  <p:tag name="KSO_WM_UNIT_ID" val="custom160111_10*a*1"/>
  <p:tag name="KSO_WM_UNIT_CLEAR" val="1"/>
  <p:tag name="KSO_WM_UNIT_LAYERLEVEL" val="1"/>
  <p:tag name="KSO_WM_UNIT_ISCONTENTSTITLE" val="1"/>
  <p:tag name="KSO_WM_UNIT_VALUE" val="10"/>
  <p:tag name="KSO_WM_UNIT_HIGHLIGHT" val="0"/>
  <p:tag name="KSO_WM_UNIT_COMPATIBLE" val="0"/>
  <p:tag name="KSO_WM_UNIT_PRESET_TEXT" val="目&#13;录"/>
</p:tagLst>
</file>

<file path=ppt/tags/tag19.xml><?xml version="1.0" encoding="utf-8"?>
<p:tagLst xmlns:p="http://schemas.openxmlformats.org/presentationml/2006/main">
  <p:tag name="MH" val="20151012161224"/>
  <p:tag name="MH_LIBRARY" val="CONTENTS"/>
  <p:tag name="MH_TYPE" val="OTHERS"/>
  <p:tag name="ID" val="547132"/>
  <p:tag name="KSO_WM_TAG_VERSION" val="1.0"/>
  <p:tag name="KSO_WM_BEAUTIFY_FLAG" val="#wm#"/>
  <p:tag name="KSO_WM_UNIT_TYPE" val="i"/>
  <p:tag name="KSO_WM_UNIT_ID" val="custom160111_10*i*11"/>
  <p:tag name="KSO_WM_TEMPLATE_CATEGORY" val="custom"/>
  <p:tag name="KSO_WM_TEMPLATE_INDEX" val="160111"/>
</p:tagLst>
</file>

<file path=ppt/tags/tag2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20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3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4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5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6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7.xml><?xml version="1.0" encoding="utf-8"?>
<p:tagLst xmlns:p="http://schemas.openxmlformats.org/presentationml/2006/main">
  <p:tag name="KSO_WM_TEMPLATE_CATEGORY" val="custom"/>
  <p:tag name="KSO_WM_TEMPLATE_INDEX" val="16011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1"/>
  <p:tag name="KSO_WM_UNIT_TYPE" val="l_i"/>
  <p:tag name="KSO_WM_UNIT_INDEX" val="1_1"/>
  <p:tag name="KSO_WM_UNIT_ID" val="custom160111_10*l_i*1_1"/>
  <p:tag name="KSO_WM_UNIT_CLEAR" val="1"/>
  <p:tag name="KSO_WM_UNIT_LAYERLEVEL" val="1_1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1"/>
  <p:tag name="KSO_WM_UNIT_TYPE" val="l_h_f"/>
  <p:tag name="KSO_WM_UNIT_INDEX" val="1_1_1"/>
  <p:tag name="KSO_WM_UNIT_ID" val="custom160111_10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heme/theme1.xml><?xml version="1.0" encoding="utf-8"?>
<a:theme xmlns:a="http://schemas.openxmlformats.org/drawingml/2006/main" name="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4152</Words>
  <Application>Kingsoft Office WPP</Application>
  <PresentationFormat>宽屏</PresentationFormat>
  <Paragraphs>246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A000120140530A99PPBG</vt:lpstr>
      <vt:lpstr>1_A000120140530A99PPBG</vt:lpstr>
      <vt:lpstr>C++面向对象程序设计-2015级</vt:lpstr>
      <vt:lpstr>PowerPoint 演示文稿</vt:lpstr>
      <vt:lpstr>指针</vt:lpstr>
      <vt:lpstr>指针的dereference</vt:lpstr>
      <vt:lpstr>一维数组</vt:lpstr>
      <vt:lpstr>数组</vt:lpstr>
      <vt:lpstr>引用</vt:lpstr>
      <vt:lpstr>比较指针、引用</vt:lpstr>
      <vt:lpstr>常量</vt:lpstr>
      <vt:lpstr>#define的优缺点</vt:lpstr>
      <vt:lpstr>#define的其它使用</vt:lpstr>
      <vt:lpstr>指向常量的指针</vt:lpstr>
      <vt:lpstr>常指针(const)--必须初始化</vt:lpstr>
      <vt:lpstr>const和指针</vt:lpstr>
      <vt:lpstr>const和指针(例)</vt:lpstr>
      <vt:lpstr>关于字符串的说明</vt:lpstr>
      <vt:lpstr>const和引用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61</cp:revision>
  <dcterms:created xsi:type="dcterms:W3CDTF">2016-02-11T11:02:00Z</dcterms:created>
  <dcterms:modified xsi:type="dcterms:W3CDTF">2016-03-13T18:34:58Z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