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2"/>
  </p:handoutMasterIdLst>
  <p:sldIdLst>
    <p:sldId id="256" r:id="rId4"/>
    <p:sldId id="262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A136-7038-4735-9F54-CCFEEFF407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  <a:endParaRPr lang="zh-CN" altLang="en-US" sz="1200" b="0" i="0" baseline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 smtClean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介绍性注释。</a:t>
            </a:r>
            <a:endParaRPr lang="zh-CN" altLang="en-US" sz="1200" b="0" i="0" dirty="0">
              <a:solidFill>
                <a:schemeClr val="tx1"/>
              </a:solidFill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864" y="1755650"/>
            <a:ext cx="2153743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吉林大学计算机科学与技术学院 2015-2016学年-第2学期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42080" y="4809490"/>
            <a:ext cx="7056755" cy="781050"/>
          </a:xfrm>
        </p:spPr>
        <p:txBody>
          <a:bodyPr/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面向对象程序设计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-2015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级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35425" y="5813425"/>
            <a:ext cx="7589520" cy="697230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陈伟    软件工程教研室  吉林大学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ccchenwei@163.com; chenw@jlu.edu.cn   2015-2016-2</a:t>
            </a:r>
            <a:r>
              <a:rPr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学期</a:t>
            </a:r>
            <a:endParaRPr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4612640"/>
            <a:ext cx="2235200" cy="2169160"/>
          </a:xfrm>
          <a:prstGeom prst="rect">
            <a:avLst/>
          </a:prstGeom>
          <a:effectLst>
            <a:glow>
              <a:schemeClr val="bg2">
                <a:alpha val="0"/>
              </a:schemeClr>
            </a:glow>
          </a:effec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函数重载</a:t>
            </a:r>
            <a:r>
              <a:rPr lang="en-US" altLang="zh-CN" dirty="0" smtClean="0"/>
              <a:t>(overload)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3400" y="1589566"/>
            <a:ext cx="6740872" cy="4935777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u"/>
            </a:pPr>
            <a:r>
              <a:rPr lang="zh-CN" altLang="en-US" dirty="0" smtClean="0"/>
              <a:t>函数重载</a:t>
            </a:r>
            <a:br>
              <a:rPr lang="en-US" altLang="zh-CN" dirty="0" smtClean="0"/>
            </a:br>
            <a:r>
              <a:rPr lang="zh-CN" altLang="en-US" dirty="0" smtClean="0"/>
              <a:t>具有不同参数类型、参数顺序、参数个数、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修饰、异常说明的多个函数，可以同时存在，称为</a:t>
            </a:r>
            <a:r>
              <a:rPr lang="zh-CN" altLang="en-US" b="1" dirty="0" smtClean="0">
                <a:solidFill>
                  <a:srgbClr val="0000FF"/>
                </a:solidFill>
              </a:rPr>
              <a:t>函数重载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>
              <a:buFont typeface="Wingdings" pitchFamily="2" charset="2"/>
              <a:buChar char="u"/>
            </a:pPr>
            <a:r>
              <a:rPr lang="zh-CN" altLang="en-US" dirty="0" smtClean="0"/>
              <a:t>例：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int,int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int,int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;  //</a:t>
            </a:r>
            <a:r>
              <a:rPr lang="zh-CN" altLang="en-US" dirty="0" smtClean="0"/>
              <a:t>成员函数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 throw();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MyClass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);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函数重载的条件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694616" y="1700808"/>
            <a:ext cx="8832850" cy="24482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u"/>
            </a:pPr>
            <a:r>
              <a:rPr lang="zh-CN" altLang="en-US" sz="2700" dirty="0" smtClean="0"/>
              <a:t>函数</a:t>
            </a:r>
            <a:r>
              <a:rPr lang="zh-CN" altLang="en-US" sz="2700" dirty="0"/>
              <a:t>参数的</a:t>
            </a:r>
            <a:r>
              <a:rPr lang="zh-CN" altLang="en-US" sz="2700" b="1" dirty="0">
                <a:solidFill>
                  <a:srgbClr val="0000FF"/>
                </a:solidFill>
              </a:rPr>
              <a:t>个数、类型、</a:t>
            </a:r>
            <a:r>
              <a:rPr lang="zh-CN" altLang="en-US" sz="2700" b="1" dirty="0" smtClean="0">
                <a:solidFill>
                  <a:srgbClr val="0000FF"/>
                </a:solidFill>
              </a:rPr>
              <a:t>顺序、</a:t>
            </a:r>
            <a:r>
              <a:rPr lang="en-US" altLang="zh-CN" sz="2700" b="1" dirty="0" err="1" smtClean="0">
                <a:solidFill>
                  <a:srgbClr val="0000FF"/>
                </a:solidFill>
              </a:rPr>
              <a:t>const</a:t>
            </a:r>
            <a:r>
              <a:rPr lang="zh-CN" altLang="en-US" sz="2700" b="1" dirty="0" smtClean="0">
                <a:solidFill>
                  <a:srgbClr val="0000FF"/>
                </a:solidFill>
              </a:rPr>
              <a:t>修饰、异常等</a:t>
            </a:r>
            <a:r>
              <a:rPr lang="zh-CN" altLang="en-US" sz="2700" dirty="0" smtClean="0"/>
              <a:t>不完全</a:t>
            </a:r>
            <a:r>
              <a:rPr lang="zh-CN" altLang="en-US" sz="2700" dirty="0"/>
              <a:t>相同</a:t>
            </a:r>
            <a:endParaRPr lang="zh-CN" altLang="en-US" sz="2700" dirty="0"/>
          </a:p>
          <a:p>
            <a:pPr>
              <a:lnSpc>
                <a:spcPct val="80000"/>
              </a:lnSpc>
              <a:buFont typeface="Wingdings" pitchFamily="2" charset="2"/>
              <a:buChar char="u"/>
            </a:pPr>
            <a:r>
              <a:rPr lang="zh-CN" altLang="en-US" sz="2700" dirty="0" smtClean="0"/>
              <a:t>返回值类型不</a:t>
            </a:r>
            <a:r>
              <a:rPr lang="zh-CN" altLang="en-US" sz="2700" dirty="0"/>
              <a:t>作为区分</a:t>
            </a:r>
            <a:r>
              <a:rPr lang="zh-CN" altLang="en-US" sz="2700" dirty="0" smtClean="0"/>
              <a:t>标志</a:t>
            </a:r>
            <a:endParaRPr lang="en-US" altLang="zh-CN" sz="2700" dirty="0" smtClean="0"/>
          </a:p>
          <a:p>
            <a:pPr>
              <a:lnSpc>
                <a:spcPct val="80000"/>
              </a:lnSpc>
              <a:buFont typeface="Wingdings" pitchFamily="2" charset="2"/>
              <a:buChar char="u"/>
            </a:pPr>
            <a:r>
              <a:rPr lang="zh-CN" altLang="en-US" sz="2700" dirty="0" smtClean="0"/>
              <a:t>缺省参数</a:t>
            </a:r>
            <a:r>
              <a:rPr lang="zh-CN" altLang="en-US" sz="2700" dirty="0"/>
              <a:t>不作为区分标志</a:t>
            </a:r>
            <a:endParaRPr lang="en-US" altLang="zh-CN" sz="2700" dirty="0" smtClean="0"/>
          </a:p>
          <a:p>
            <a:pPr>
              <a:lnSpc>
                <a:spcPct val="80000"/>
              </a:lnSpc>
              <a:buFont typeface="Wingdings" pitchFamily="2" charset="2"/>
              <a:buChar char="u"/>
            </a:pPr>
            <a:r>
              <a:rPr lang="zh-CN" altLang="en-US" sz="2700" dirty="0" smtClean="0"/>
              <a:t>引用</a:t>
            </a:r>
            <a:r>
              <a:rPr lang="zh-CN" altLang="en-US" sz="2700" dirty="0"/>
              <a:t>型与非引用型不作为区分标志</a:t>
            </a:r>
            <a:endParaRPr lang="zh-CN" altLang="en-US" sz="2700" dirty="0"/>
          </a:p>
          <a:p>
            <a:pPr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CN" sz="2700" dirty="0" err="1"/>
              <a:t>const</a:t>
            </a:r>
            <a:r>
              <a:rPr lang="zh-CN" altLang="en-US" sz="2700" dirty="0"/>
              <a:t>型与非</a:t>
            </a:r>
            <a:r>
              <a:rPr lang="en-US" altLang="zh-CN" sz="2700" dirty="0" err="1"/>
              <a:t>const</a:t>
            </a:r>
            <a:r>
              <a:rPr lang="zh-CN" altLang="en-US" sz="2700" dirty="0"/>
              <a:t>型不作为区分</a:t>
            </a:r>
            <a:r>
              <a:rPr lang="zh-CN" altLang="en-US" sz="2700" dirty="0" smtClean="0"/>
              <a:t>标志</a:t>
            </a:r>
            <a:endParaRPr lang="zh-CN" altLang="en-US" sz="27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559496" y="4329724"/>
            <a:ext cx="8832850" cy="24482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zh-CN" altLang="en-US" sz="2700" dirty="0"/>
          </a:p>
        </p:txBody>
      </p:sp>
      <p:sp>
        <p:nvSpPr>
          <p:cNvPr id="5" name="Rectangle 2"/>
          <p:cNvSpPr txBox="1"/>
          <p:nvPr/>
        </p:nvSpPr>
        <p:spPr>
          <a:xfrm>
            <a:off x="1559496" y="4279114"/>
            <a:ext cx="5688632" cy="2390246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7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</a:rPr>
              <a:t>不合法的重载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void Fun( );   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 Fun( );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Fun(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);   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Fun(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&amp;);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Fun(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);   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Fun(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Fun 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&amp;);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Fun(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&amp;);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 err="1" smtClean="0">
                <a:solidFill>
                  <a:srgbClr val="FF0000"/>
                </a:solidFill>
              </a:rPr>
              <a:t>nt</a:t>
            </a:r>
            <a:r>
              <a:rPr lang="en-US" altLang="zh-CN" dirty="0" smtClean="0">
                <a:solidFill>
                  <a:srgbClr val="FF0000"/>
                </a:solidFill>
              </a:rPr>
              <a:t> Fun(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*); 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Fun(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*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  <a:endParaRPr lang="en-US" altLang="zh-CN" dirty="0" smtClean="0"/>
          </a:p>
          <a:p>
            <a:pPr marL="320040"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Rectangle 2"/>
          <p:cNvSpPr txBox="1"/>
          <p:nvPr/>
        </p:nvSpPr>
        <p:spPr>
          <a:xfrm>
            <a:off x="7464152" y="2564904"/>
            <a:ext cx="3312368" cy="4104456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//</a:t>
            </a:r>
            <a:r>
              <a:rPr lang="zh-CN" altLang="en-US" dirty="0" smtClean="0">
                <a:solidFill>
                  <a:srgbClr val="0000FF"/>
                </a:solidFill>
              </a:rPr>
              <a:t>合法的重载</a:t>
            </a:r>
            <a:r>
              <a:rPr lang="en-US" altLang="zh-CN" dirty="0" smtClean="0">
                <a:solidFill>
                  <a:srgbClr val="0000FF"/>
                </a:solidFill>
              </a:rPr>
              <a:t>,</a:t>
            </a: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void Fun( );    </a:t>
            </a:r>
            <a:br>
              <a:rPr lang="en-US" altLang="zh-CN" dirty="0" smtClean="0">
                <a:solidFill>
                  <a:srgbClr val="0000FF"/>
                </a:solidFill>
              </a:rPr>
            </a:br>
            <a:r>
              <a:rPr lang="en-US" altLang="zh-CN" dirty="0" smtClean="0">
                <a:solidFill>
                  <a:srgbClr val="0000FF"/>
                </a:solidFill>
              </a:rPr>
              <a:t>void Fun( ) </a:t>
            </a:r>
            <a:r>
              <a:rPr lang="en-US" altLang="zh-CN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dirty="0" smtClean="0">
                <a:solidFill>
                  <a:srgbClr val="0000FF"/>
                </a:solidFill>
              </a:rPr>
              <a:t>;</a:t>
            </a:r>
            <a:br>
              <a:rPr lang="en-US" altLang="zh-CN" dirty="0" smtClean="0">
                <a:solidFill>
                  <a:srgbClr val="0000FF"/>
                </a:solidFill>
              </a:rPr>
            </a:br>
            <a:br>
              <a:rPr lang="en-US" altLang="zh-CN" dirty="0" smtClean="0">
                <a:solidFill>
                  <a:srgbClr val="0000FF"/>
                </a:solidFill>
              </a:rPr>
            </a:b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Fun(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);    </a:t>
            </a:r>
            <a:br>
              <a:rPr lang="en-US" altLang="zh-CN" dirty="0" smtClean="0">
                <a:solidFill>
                  <a:srgbClr val="0000FF"/>
                </a:solidFill>
              </a:rPr>
            </a:b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Fun(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*);</a:t>
            </a:r>
            <a:br>
              <a:rPr lang="en-US" altLang="zh-CN" dirty="0" smtClean="0">
                <a:solidFill>
                  <a:srgbClr val="0000FF"/>
                </a:solidFill>
              </a:rPr>
            </a:br>
            <a:br>
              <a:rPr lang="en-US" altLang="zh-CN" dirty="0" smtClean="0">
                <a:solidFill>
                  <a:srgbClr val="0000FF"/>
                </a:solidFill>
              </a:rPr>
            </a:b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Fun 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&amp;); </a:t>
            </a:r>
            <a:br>
              <a:rPr lang="en-US" altLang="zh-CN" dirty="0" smtClean="0">
                <a:solidFill>
                  <a:srgbClr val="0000FF"/>
                </a:solidFill>
              </a:rPr>
            </a:b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Fun(</a:t>
            </a:r>
            <a:r>
              <a:rPr lang="en-US" altLang="zh-CN" dirty="0" err="1" smtClean="0">
                <a:solidFill>
                  <a:srgbClr val="0000FF"/>
                </a:solidFill>
              </a:rPr>
              <a:t>int,const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&amp;);</a:t>
            </a:r>
            <a:br>
              <a:rPr lang="en-US" altLang="zh-CN" dirty="0" smtClean="0">
                <a:solidFill>
                  <a:srgbClr val="0000FF"/>
                </a:solidFill>
              </a:rPr>
            </a:b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Fun(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&amp;) throw();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320040"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  <a:r>
              <a:rPr lang="zh-CN" altLang="en-US" dirty="0" smtClean="0"/>
              <a:t>重载的疑问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疑问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 void </a:t>
            </a:r>
            <a:r>
              <a:rPr lang="en-US" altLang="zh-CN" dirty="0">
                <a:solidFill>
                  <a:srgbClr val="0000FF"/>
                </a:solidFill>
              </a:rPr>
              <a:t>Fun( );   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 Fun( </a:t>
            </a:r>
            <a:r>
              <a:rPr lang="en-US" altLang="zh-CN" dirty="0" smtClean="0">
                <a:solidFill>
                  <a:srgbClr val="0000FF"/>
                </a:solidFill>
              </a:rPr>
              <a:t>);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 </a:t>
            </a:r>
            <a:r>
              <a:rPr lang="en-US" altLang="zh-CN" dirty="0">
                <a:solidFill>
                  <a:srgbClr val="0000FF"/>
                </a:solidFill>
              </a:rPr>
              <a:t>Fun</a:t>
            </a:r>
            <a:r>
              <a:rPr lang="en-US" altLang="zh-CN" dirty="0" smtClean="0">
                <a:solidFill>
                  <a:srgbClr val="0000FF"/>
                </a:solidFill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);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疑问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 err="1" smtClean="0">
                <a:solidFill>
                  <a:srgbClr val="0000FF"/>
                </a:solidFill>
              </a:rPr>
              <a:t>nt</a:t>
            </a:r>
            <a:r>
              <a:rPr lang="en-US" altLang="zh-CN" dirty="0" smtClean="0">
                <a:solidFill>
                  <a:srgbClr val="0000FF"/>
                </a:solidFill>
              </a:rPr>
              <a:t> Fun(float);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Func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);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endParaRPr lang="en-US" altLang="zh-CN" dirty="0">
              <a:solidFill>
                <a:srgbClr val="0000FF"/>
              </a:solidFill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函数重载的实现</a:t>
            </a:r>
            <a:r>
              <a:rPr lang="en-US" altLang="zh-CN" dirty="0" smtClean="0"/>
              <a:t>-</a:t>
            </a:r>
            <a:r>
              <a:rPr lang="zh-CN" altLang="en-US" dirty="0" smtClean="0"/>
              <a:t>名字重整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702" y="1600200"/>
            <a:ext cx="8832850" cy="514116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名字重整</a:t>
            </a:r>
            <a:br>
              <a:rPr lang="en-US" altLang="zh-CN" dirty="0" smtClean="0"/>
            </a:br>
            <a:r>
              <a:rPr lang="zh-CN" altLang="en-US" dirty="0" smtClean="0"/>
              <a:t>由编译器在函数名字的基本信息之上，添加必要的参数信息，形成新的函数名，用于区分不同的重载函数。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例：</a:t>
            </a:r>
            <a:r>
              <a:rPr lang="en-US" altLang="zh-CN" dirty="0" smtClean="0"/>
              <a:t>void Fun(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r>
              <a:rPr lang="zh-CN" altLang="en-US" dirty="0" smtClean="0"/>
              <a:t>经重整后，生成类似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Fun_int</a:t>
            </a:r>
            <a:r>
              <a:rPr lang="zh-CN" altLang="en-US" dirty="0" smtClean="0"/>
              <a:t>的新函数名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b="1" dirty="0" smtClean="0">
                <a:solidFill>
                  <a:srgbClr val="0000FF"/>
                </a:solidFill>
              </a:rPr>
              <a:t>禁止函数重载和名字重载</a:t>
            </a:r>
            <a:br>
              <a:rPr lang="en-US" altLang="zh-CN" b="1" dirty="0" smtClean="0">
                <a:solidFill>
                  <a:srgbClr val="0000FF"/>
                </a:solidFill>
              </a:rPr>
            </a:br>
            <a:r>
              <a:rPr lang="zh-CN" altLang="en-US" dirty="0" smtClean="0"/>
              <a:t>例：  </a:t>
            </a:r>
            <a:r>
              <a:rPr lang="en-US" altLang="zh-CN" dirty="0" smtClean="0"/>
              <a:t>extern “C”  {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Fun( );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Func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); //</a:t>
            </a:r>
            <a:r>
              <a:rPr lang="zh-CN" altLang="en-US" dirty="0" smtClean="0">
                <a:solidFill>
                  <a:srgbClr val="FF0000"/>
                </a:solidFill>
              </a:rPr>
              <a:t>非法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OtherFun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    }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702" y="1600200"/>
            <a:ext cx="8832850" cy="5141168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sz="2800" dirty="0"/>
              <a:t>声明中的参数表</a:t>
            </a:r>
            <a:r>
              <a:rPr lang="zh-CN" altLang="en-US" sz="2800" dirty="0" smtClean="0"/>
              <a:t>（</a:t>
            </a:r>
            <a:r>
              <a:rPr lang="zh-CN" altLang="en-US" sz="2800" dirty="0"/>
              <a:t>函数原型</a:t>
            </a:r>
            <a:r>
              <a:rPr lang="zh-CN" altLang="en-US" sz="2800" dirty="0" smtClean="0"/>
              <a:t>）</a:t>
            </a:r>
            <a:r>
              <a:rPr lang="zh-CN" altLang="en-US" sz="2800" dirty="0"/>
              <a:t>：</a:t>
            </a:r>
            <a:endParaRPr lang="zh-CN" altLang="en-US" sz="2800" dirty="0"/>
          </a:p>
          <a:p>
            <a:pPr lvl="1" algn="l">
              <a:lnSpc>
                <a:spcPct val="90000"/>
              </a:lnSpc>
              <a:buFontTx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void f( );</a:t>
            </a:r>
            <a:endParaRPr lang="en-US" altLang="zh-CN" sz="2400" dirty="0"/>
          </a:p>
          <a:p>
            <a:pPr lvl="1" algn="l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f(void);</a:t>
            </a:r>
            <a:endParaRPr lang="en-US" altLang="zh-CN" sz="2400" dirty="0"/>
          </a:p>
          <a:p>
            <a:pPr lvl="1" algn="l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/>
              <a:t>&amp;  f(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&amp; </a:t>
            </a:r>
            <a:r>
              <a:rPr lang="en-US" altLang="zh-CN" sz="2400" dirty="0" err="1"/>
              <a:t>var,const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&amp;,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*,char=‘a’,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=1</a:t>
            </a:r>
            <a:r>
              <a:rPr lang="en-US" altLang="zh-CN" sz="2400" dirty="0" smtClean="0"/>
              <a:t>);</a:t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pPr algn="l">
              <a:lnSpc>
                <a:spcPct val="90000"/>
              </a:lnSpc>
            </a:pPr>
            <a:r>
              <a:rPr lang="zh-CN" altLang="en-US" sz="2800" dirty="0" smtClean="0"/>
              <a:t>定义</a:t>
            </a:r>
            <a:r>
              <a:rPr lang="zh-CN" altLang="en-US" sz="2800" dirty="0"/>
              <a:t>中的参数表</a:t>
            </a:r>
            <a:endParaRPr lang="zh-CN" altLang="en-US" sz="2800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zh-CN" altLang="en-US" sz="2800" dirty="0"/>
              <a:t> 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 f(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var,int</a:t>
            </a:r>
            <a:r>
              <a:rPr lang="en-US" altLang="zh-CN" sz="2800" dirty="0"/>
              <a:t>) </a:t>
            </a:r>
            <a:br>
              <a:rPr lang="en-US" altLang="zh-CN" sz="2800" dirty="0"/>
            </a:br>
            <a:r>
              <a:rPr lang="en-US" altLang="zh-CN" sz="2800" dirty="0"/>
              <a:t>  {</a:t>
            </a:r>
            <a:br>
              <a:rPr lang="en-US" altLang="zh-CN" sz="2800" dirty="0"/>
            </a:br>
            <a:r>
              <a:rPr lang="en-US" altLang="zh-CN" sz="2800" dirty="0"/>
              <a:t>    //…</a:t>
            </a:r>
            <a:br>
              <a:rPr lang="en-US" altLang="zh-CN" sz="2800" dirty="0"/>
            </a:br>
            <a:r>
              <a:rPr lang="en-US" altLang="zh-CN" sz="2800" dirty="0"/>
              <a:t>    return 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}</a:t>
            </a:r>
            <a:endParaRPr lang="en-US" altLang="zh-CN" sz="2800" dirty="0"/>
          </a:p>
          <a:p>
            <a:pPr lvl="1">
              <a:lnSpc>
                <a:spcPct val="90000"/>
              </a:lnSpc>
              <a:buFontTx/>
              <a:buNone/>
            </a:pPr>
            <a:endParaRPr lang="zh-CN" altLang="en-US" dirty="0"/>
          </a:p>
        </p:txBody>
      </p:sp>
      <p:sp>
        <p:nvSpPr>
          <p:cNvPr id="4" name="Rectangle 2"/>
          <p:cNvSpPr txBox="1"/>
          <p:nvPr/>
        </p:nvSpPr>
        <p:spPr>
          <a:xfrm>
            <a:off x="5447928" y="3933056"/>
            <a:ext cx="4968552" cy="2736304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1.</a:t>
            </a:r>
            <a:r>
              <a:rPr lang="zh-CN" altLang="en-US" dirty="0" smtClean="0">
                <a:solidFill>
                  <a:srgbClr val="0000FF"/>
                </a:solidFill>
              </a:rPr>
              <a:t>缺省参数，应在函数原型中提供；若无函数原型，才在定义中给出；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2.</a:t>
            </a:r>
            <a:r>
              <a:rPr lang="zh-CN" altLang="en-US" dirty="0" smtClean="0">
                <a:solidFill>
                  <a:srgbClr val="0000FF"/>
                </a:solidFill>
              </a:rPr>
              <a:t>定义中的参数，可以无名；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320040"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实参与</a:t>
            </a:r>
            <a:r>
              <a:rPr lang="zh-CN" altLang="en-US" dirty="0"/>
              <a:t>形</a:t>
            </a:r>
            <a:r>
              <a:rPr lang="zh-CN" altLang="en-US" dirty="0" smtClean="0"/>
              <a:t>参的匹配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806702" y="1600200"/>
            <a:ext cx="4649338" cy="506916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dirty="0"/>
              <a:t>参数的计算和传递</a:t>
            </a:r>
            <a:endParaRPr lang="zh-CN" altLang="en-US" dirty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 smtClean="0"/>
              <a:t>压栈顺序由调用约定确定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</a:rPr>
              <a:t>但计算顺序是不确定的</a:t>
            </a:r>
            <a:endParaRPr lang="zh-CN" altLang="en-US" b="1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/>
              <a:t>值传递</a:t>
            </a:r>
            <a:endParaRPr lang="zh-CN" altLang="en-US" dirty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/>
              <a:t>引用传递</a:t>
            </a:r>
            <a:endParaRPr lang="zh-CN" altLang="en-US" dirty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/>
              <a:t>数组的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dirty="0" smtClean="0"/>
              <a:t>参数的虚实结合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/>
              <a:t>常量型参数</a:t>
            </a:r>
            <a:endParaRPr lang="zh-CN" altLang="en-US" dirty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/>
              <a:t>常量型引用</a:t>
            </a:r>
            <a:endParaRPr lang="zh-CN" altLang="en-US" dirty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/>
              <a:t>带默认值的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4" name="Rectangle 2"/>
          <p:cNvSpPr txBox="1"/>
          <p:nvPr/>
        </p:nvSpPr>
        <p:spPr>
          <a:xfrm>
            <a:off x="6528048" y="1916832"/>
            <a:ext cx="4183512" cy="1018736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a =10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f(++a,++a,++a);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 txBox="1"/>
          <p:nvPr/>
        </p:nvSpPr>
        <p:spPr>
          <a:xfrm>
            <a:off x="5088255" y="3573780"/>
            <a:ext cx="6327775" cy="3240405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 =3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b=4;</a:t>
            </a:r>
            <a:br>
              <a:rPr lang="en-US" altLang="zh-CN" dirty="0" smtClean="0"/>
            </a:br>
            <a:r>
              <a:rPr lang="en-US" altLang="zh-CN" dirty="0" err="1" smtClean="0"/>
              <a:t>fx</a:t>
            </a:r>
            <a:r>
              <a:rPr lang="en-US" altLang="zh-CN" dirty="0" smtClean="0"/>
              <a:t>(1,a);  </a:t>
            </a:r>
            <a:r>
              <a:rPr lang="en-US" altLang="zh-CN" dirty="0" err="1" smtClean="0"/>
              <a:t>fx</a:t>
            </a:r>
            <a:r>
              <a:rPr lang="en-US" altLang="zh-CN" dirty="0" smtClean="0"/>
              <a:t>(b,2);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0000FF"/>
                </a:solidFill>
              </a:rPr>
              <a:t>void f1(</a:t>
            </a:r>
            <a:r>
              <a:rPr lang="en-US" altLang="zh-CN" dirty="0" err="1" smtClean="0">
                <a:solidFill>
                  <a:srgbClr val="0000FF"/>
                </a:solidFill>
              </a:rPr>
              <a:t>int,int</a:t>
            </a:r>
            <a:r>
              <a:rPr lang="en-US" altLang="zh-CN" dirty="0" smtClean="0">
                <a:solidFill>
                  <a:srgbClr val="0000FF"/>
                </a:solidFill>
              </a:rPr>
              <a:t>);  //all Yes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void f2(</a:t>
            </a:r>
            <a:r>
              <a:rPr lang="en-US" altLang="zh-CN" dirty="0" err="1" smtClean="0">
                <a:solidFill>
                  <a:srgbClr val="FF0000"/>
                </a:solidFill>
              </a:rPr>
              <a:t>int,int</a:t>
            </a:r>
            <a:r>
              <a:rPr lang="en-US" altLang="zh-CN" dirty="0" smtClean="0">
                <a:solidFill>
                  <a:srgbClr val="FF0000"/>
                </a:solidFill>
              </a:rPr>
              <a:t>&amp;);//1-Yes,2-No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0000FF"/>
                </a:solidFill>
              </a:rPr>
              <a:t>void f3(</a:t>
            </a:r>
            <a:r>
              <a:rPr lang="en-US" altLang="zh-CN" dirty="0" err="1" smtClean="0">
                <a:solidFill>
                  <a:srgbClr val="0000FF"/>
                </a:solidFill>
              </a:rPr>
              <a:t>int,const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&amp;); //all Yes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void f4(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&amp;,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&amp;); //all No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0000FF"/>
                </a:solidFill>
              </a:rPr>
              <a:t>void f5(</a:t>
            </a:r>
            <a:r>
              <a:rPr lang="en-US" altLang="zh-CN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&amp;,</a:t>
            </a:r>
            <a:r>
              <a:rPr lang="en-US" altLang="zh-CN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&amp;); //all Yes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返回类型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/>
              <a:t> void</a:t>
            </a:r>
            <a:endParaRPr lang="en-US" altLang="zh-CN" dirty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内部类型（基本类型，派生类型）</a:t>
            </a:r>
            <a:endParaRPr lang="zh-CN" altLang="en-US" dirty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/>
              <a:t>自定义类型</a:t>
            </a:r>
            <a:endParaRPr lang="zh-CN" altLang="en-US" dirty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/>
              <a:t>指针</a:t>
            </a:r>
            <a:endParaRPr lang="zh-CN" altLang="en-US" dirty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/>
              <a:t>引用</a:t>
            </a:r>
            <a:endParaRPr lang="zh-CN" altLang="en-US" dirty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/>
              <a:t>必须返回一个有效对象的引用</a:t>
            </a:r>
            <a:endParaRPr lang="zh-CN" altLang="en-US" dirty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dirty="0"/>
              <a:t>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 smtClean="0"/>
              <a:t>型：</a:t>
            </a:r>
            <a:r>
              <a:rPr lang="zh-CN" altLang="en-US" dirty="0"/>
              <a:t>普通内置类型的都是</a:t>
            </a:r>
            <a:r>
              <a:rPr lang="en-US" altLang="zh-CN" dirty="0" err="1"/>
              <a:t>const</a:t>
            </a:r>
            <a:endParaRPr lang="en-US" altLang="zh-CN" dirty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型内置</a:t>
            </a:r>
            <a:r>
              <a:rPr lang="zh-CN" altLang="en-US" dirty="0" smtClean="0"/>
              <a:t>类型：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</a:rPr>
              <a:t> f()</a:t>
            </a:r>
            <a:r>
              <a:rPr lang="zh-CN" altLang="en-US" b="1" dirty="0" smtClean="0">
                <a:solidFill>
                  <a:srgbClr val="0000FF"/>
                </a:solidFill>
              </a:rPr>
              <a:t>等价于</a:t>
            </a:r>
            <a:r>
              <a:rPr lang="en-US" altLang="zh-CN" b="1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</a:rPr>
              <a:t> f( )</a:t>
            </a:r>
            <a:endParaRPr lang="zh-CN" altLang="en-US" b="1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zh-CN" altLang="en-US" dirty="0"/>
              <a:t>型</a:t>
            </a:r>
            <a:r>
              <a:rPr lang="zh-CN" altLang="en-US" dirty="0" smtClean="0"/>
              <a:t>引用</a:t>
            </a:r>
            <a:r>
              <a:rPr lang="en-US" altLang="zh-CN" dirty="0" smtClean="0"/>
              <a:t>: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</a:rPr>
              <a:t>&amp; f( )</a:t>
            </a:r>
            <a:r>
              <a:rPr lang="zh-CN" altLang="en-US" b="1" dirty="0" smtClean="0">
                <a:solidFill>
                  <a:srgbClr val="0000FF"/>
                </a:solidFill>
              </a:rPr>
              <a:t>不等价</a:t>
            </a:r>
            <a:r>
              <a:rPr lang="en-US" altLang="zh-CN" b="1" dirty="0" err="1" smtClean="0">
                <a:solidFill>
                  <a:srgbClr val="0000FF"/>
                </a:solidFill>
              </a:rPr>
              <a:t>const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</a:rPr>
              <a:t>&amp; f( )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422179" y="1344702"/>
            <a:ext cx="7617296" cy="3024336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dirty="0"/>
              <a:t>取两个整数中的最大一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(max2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algn="l"/>
            <a:r>
              <a:rPr lang="zh-CN" altLang="en-US" dirty="0" smtClean="0"/>
              <a:t>比较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max21(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a,int</a:t>
            </a:r>
            <a:r>
              <a:rPr lang="en-US" altLang="zh-CN" dirty="0"/>
              <a:t> b) {return a&gt;</a:t>
            </a:r>
            <a:r>
              <a:rPr lang="en-US" altLang="zh-CN" dirty="0" err="1"/>
              <a:t>b?a:b</a:t>
            </a:r>
            <a:r>
              <a:rPr lang="en-US" altLang="zh-CN" dirty="0"/>
              <a:t>;}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&amp; </a:t>
            </a:r>
            <a:r>
              <a:rPr lang="en-US" altLang="zh-CN" dirty="0" smtClean="0"/>
              <a:t>max22(</a:t>
            </a:r>
            <a:r>
              <a:rPr lang="en-US" altLang="zh-CN" dirty="0" err="1" smtClean="0"/>
              <a:t>int</a:t>
            </a:r>
            <a:r>
              <a:rPr lang="en-US" altLang="zh-CN" dirty="0"/>
              <a:t>&amp; </a:t>
            </a:r>
            <a:r>
              <a:rPr lang="en-US" altLang="zh-CN" dirty="0" err="1"/>
              <a:t>a,int</a:t>
            </a:r>
            <a:r>
              <a:rPr lang="en-US" altLang="zh-CN" dirty="0"/>
              <a:t>&amp; b</a:t>
            </a:r>
            <a:r>
              <a:rPr lang="en-US" altLang="zh-CN" dirty="0" smtClean="0"/>
              <a:t>)</a:t>
            </a:r>
            <a:r>
              <a:rPr lang="en-US" altLang="zh-CN" dirty="0"/>
              <a:t> {return a&gt;</a:t>
            </a:r>
            <a:r>
              <a:rPr lang="en-US" altLang="zh-CN" dirty="0" err="1"/>
              <a:t>b?a:b</a:t>
            </a:r>
            <a:r>
              <a:rPr lang="en-US" altLang="zh-CN" dirty="0" smtClean="0"/>
              <a:t>;}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&amp; </a:t>
            </a:r>
            <a:r>
              <a:rPr lang="en-US" altLang="zh-CN" dirty="0" smtClean="0"/>
              <a:t>max23( </a:t>
            </a:r>
            <a:r>
              <a:rPr lang="en-US" altLang="zh-CN" dirty="0" err="1" smtClean="0"/>
              <a:t>int</a:t>
            </a:r>
            <a:r>
              <a:rPr lang="en-US" altLang="zh-CN" dirty="0"/>
              <a:t>&amp; a</a:t>
            </a:r>
            <a:r>
              <a:rPr lang="en-US" altLang="zh-CN" dirty="0" smtClean="0"/>
              <a:t>,  </a:t>
            </a:r>
            <a:r>
              <a:rPr lang="en-US" altLang="zh-CN" dirty="0" err="1" smtClean="0"/>
              <a:t>int</a:t>
            </a:r>
            <a:r>
              <a:rPr lang="en-US" altLang="zh-CN" dirty="0"/>
              <a:t>&amp; b</a:t>
            </a:r>
            <a:r>
              <a:rPr lang="en-US" altLang="zh-CN" dirty="0" smtClean="0"/>
              <a:t>)  </a:t>
            </a:r>
            <a:br>
              <a:rPr lang="en-US" altLang="zh-CN" dirty="0" smtClean="0"/>
            </a:br>
            <a:r>
              <a:rPr lang="en-US" altLang="zh-CN" dirty="0" smtClean="0"/>
              <a:t>            {</a:t>
            </a:r>
            <a:r>
              <a:rPr lang="en-US" altLang="zh-CN" dirty="0"/>
              <a:t>return a&gt;</a:t>
            </a:r>
            <a:r>
              <a:rPr lang="en-US" altLang="zh-CN" dirty="0" err="1"/>
              <a:t>b?a:b</a:t>
            </a:r>
            <a:r>
              <a:rPr lang="en-US" altLang="zh-CN" dirty="0" smtClean="0"/>
              <a:t>;}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&amp; </a:t>
            </a:r>
            <a:r>
              <a:rPr lang="en-US" altLang="zh-CN" dirty="0" smtClean="0"/>
              <a:t>max24(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&amp; </a:t>
            </a:r>
            <a:r>
              <a:rPr lang="en-US" altLang="zh-CN" dirty="0" err="1"/>
              <a:t>a,const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&amp; b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    {</a:t>
            </a:r>
            <a:r>
              <a:rPr lang="en-US" altLang="zh-CN" dirty="0"/>
              <a:t>return a&gt;</a:t>
            </a:r>
            <a:r>
              <a:rPr lang="en-US" altLang="zh-CN" dirty="0" err="1"/>
              <a:t>b?a:b</a:t>
            </a:r>
            <a:r>
              <a:rPr lang="en-US" altLang="zh-CN" dirty="0" smtClean="0"/>
              <a:t>;}</a:t>
            </a:r>
            <a:endParaRPr lang="en-US" altLang="zh-CN" dirty="0"/>
          </a:p>
        </p:txBody>
      </p:sp>
      <p:sp>
        <p:nvSpPr>
          <p:cNvPr id="4" name="Rectangle 2"/>
          <p:cNvSpPr txBox="1"/>
          <p:nvPr/>
        </p:nvSpPr>
        <p:spPr>
          <a:xfrm>
            <a:off x="1703512" y="4509120"/>
            <a:ext cx="4536504" cy="23042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6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 =3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b=4;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m1 = max21(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 smtClean="0">
                <a:solidFill>
                  <a:srgbClr val="0000FF"/>
                </a:solidFill>
              </a:rPr>
              <a:t>cout</a:t>
            </a:r>
            <a:r>
              <a:rPr lang="en-US" altLang="zh-CN" dirty="0" smtClean="0">
                <a:solidFill>
                  <a:srgbClr val="0000FF"/>
                </a:solidFill>
              </a:rPr>
              <a:t>&lt;&lt;a&lt;&lt;b&lt;&lt;m1&lt;&lt;</a:t>
            </a:r>
            <a:r>
              <a:rPr lang="en-US" altLang="zh-CN" dirty="0" err="1" smtClean="0">
                <a:solidFill>
                  <a:srgbClr val="0000FF"/>
                </a:solidFill>
              </a:rPr>
              <a:t>endl</a:t>
            </a:r>
            <a:r>
              <a:rPr lang="en-US" altLang="zh-CN" dirty="0" smtClean="0">
                <a:solidFill>
                  <a:srgbClr val="0000FF"/>
                </a:solidFill>
              </a:rPr>
              <a:t>; //</a:t>
            </a:r>
            <a:r>
              <a:rPr lang="zh-CN" altLang="en-US" dirty="0" smtClean="0">
                <a:solidFill>
                  <a:srgbClr val="0000FF"/>
                </a:solidFill>
              </a:rPr>
              <a:t>输出</a:t>
            </a:r>
            <a:r>
              <a:rPr lang="en-US" altLang="zh-CN" dirty="0" smtClean="0">
                <a:solidFill>
                  <a:srgbClr val="0000FF"/>
                </a:solidFill>
              </a:rPr>
              <a:t>344</a:t>
            </a:r>
            <a:br>
              <a:rPr lang="en-US" altLang="zh-CN" dirty="0" smtClean="0">
                <a:solidFill>
                  <a:srgbClr val="0000FF"/>
                </a:solidFill>
              </a:rPr>
            </a:b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m2=max22(</a:t>
            </a:r>
            <a:r>
              <a:rPr lang="en-US" altLang="zh-CN" dirty="0" err="1" smtClean="0">
                <a:solidFill>
                  <a:srgbClr val="0000FF"/>
                </a:solidFill>
              </a:rPr>
              <a:t>a,b</a:t>
            </a:r>
            <a:r>
              <a:rPr lang="en-US" altLang="zh-CN" dirty="0" smtClean="0">
                <a:solidFill>
                  <a:srgbClr val="0000FF"/>
                </a:solidFill>
              </a:rPr>
              <a:t>);</a:t>
            </a:r>
            <a:br>
              <a:rPr lang="en-US" altLang="zh-CN" dirty="0" smtClean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&lt;&lt;a&lt;&lt;b</a:t>
            </a:r>
            <a:r>
              <a:rPr lang="en-US" altLang="zh-CN" dirty="0" smtClean="0">
                <a:solidFill>
                  <a:srgbClr val="0000FF"/>
                </a:solidFill>
              </a:rPr>
              <a:t>&lt;&lt;m2&lt;&lt;</a:t>
            </a:r>
            <a:r>
              <a:rPr lang="en-US" altLang="zh-CN" dirty="0" err="1">
                <a:solidFill>
                  <a:srgbClr val="0000FF"/>
                </a:solidFill>
              </a:rPr>
              <a:t>endl</a:t>
            </a:r>
            <a:r>
              <a:rPr lang="en-US" altLang="zh-CN" dirty="0">
                <a:solidFill>
                  <a:srgbClr val="0000FF"/>
                </a:solidFill>
              </a:rPr>
              <a:t>; //</a:t>
            </a:r>
            <a:r>
              <a:rPr lang="zh-CN" altLang="en-US" dirty="0">
                <a:solidFill>
                  <a:srgbClr val="0000FF"/>
                </a:solidFill>
              </a:rPr>
              <a:t>输出</a:t>
            </a:r>
            <a:r>
              <a:rPr lang="en-US" altLang="zh-CN" dirty="0" smtClean="0">
                <a:solidFill>
                  <a:srgbClr val="0000FF"/>
                </a:solidFill>
              </a:rPr>
              <a:t>344</a:t>
            </a:r>
            <a:br>
              <a:rPr lang="en-US" altLang="zh-CN" dirty="0" smtClean="0">
                <a:solidFill>
                  <a:srgbClr val="0000FF"/>
                </a:solidFill>
              </a:rPr>
            </a:br>
            <a:r>
              <a:rPr lang="en-US" altLang="zh-CN" dirty="0" smtClean="0">
                <a:solidFill>
                  <a:srgbClr val="0000FF"/>
                </a:solidFill>
              </a:rPr>
              <a:t>max22(</a:t>
            </a:r>
            <a:r>
              <a:rPr lang="en-US" altLang="zh-CN" dirty="0" err="1" smtClean="0">
                <a:solidFill>
                  <a:srgbClr val="0000FF"/>
                </a:solidFill>
              </a:rPr>
              <a:t>a,b</a:t>
            </a:r>
            <a:r>
              <a:rPr lang="en-US" altLang="zh-CN" dirty="0" smtClean="0">
                <a:solidFill>
                  <a:srgbClr val="0000FF"/>
                </a:solidFill>
              </a:rPr>
              <a:t>)=5;</a:t>
            </a:r>
            <a:br>
              <a:rPr lang="en-US" altLang="zh-CN" dirty="0" smtClean="0">
                <a:solidFill>
                  <a:srgbClr val="0000FF"/>
                </a:solidFill>
              </a:rPr>
            </a:br>
            <a:r>
              <a:rPr lang="en-US" altLang="zh-CN" dirty="0" smtClean="0">
                <a:solidFill>
                  <a:srgbClr val="0000FF"/>
                </a:solidFill>
              </a:rPr>
              <a:t>m2 = max22(</a:t>
            </a:r>
            <a:r>
              <a:rPr lang="en-US" altLang="zh-CN" dirty="0" err="1" smtClean="0">
                <a:solidFill>
                  <a:srgbClr val="0000FF"/>
                </a:solidFill>
              </a:rPr>
              <a:t>a,b</a:t>
            </a:r>
            <a:r>
              <a:rPr lang="en-US" altLang="zh-CN" dirty="0" smtClean="0">
                <a:solidFill>
                  <a:srgbClr val="0000FF"/>
                </a:solidFill>
              </a:rPr>
              <a:t>);</a:t>
            </a:r>
            <a:br>
              <a:rPr lang="en-US" altLang="zh-CN" dirty="0" smtClean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&lt;&lt;a&lt;&lt;b&lt;&lt;</a:t>
            </a:r>
            <a:r>
              <a:rPr lang="en-US" altLang="zh-CN" dirty="0" smtClean="0">
                <a:solidFill>
                  <a:srgbClr val="0000FF"/>
                </a:solidFill>
              </a:rPr>
              <a:t>m2&lt;&lt;</a:t>
            </a:r>
            <a:r>
              <a:rPr lang="en-US" altLang="zh-CN" dirty="0" err="1">
                <a:solidFill>
                  <a:srgbClr val="0000FF"/>
                </a:solidFill>
              </a:rPr>
              <a:t>endl</a:t>
            </a:r>
            <a:r>
              <a:rPr lang="en-US" altLang="zh-CN" dirty="0">
                <a:solidFill>
                  <a:srgbClr val="0000FF"/>
                </a:solidFill>
              </a:rPr>
              <a:t>; //</a:t>
            </a:r>
            <a:r>
              <a:rPr lang="zh-CN" altLang="en-US" dirty="0">
                <a:solidFill>
                  <a:srgbClr val="0000FF"/>
                </a:solidFill>
              </a:rPr>
              <a:t>输出</a:t>
            </a:r>
            <a:r>
              <a:rPr lang="en-US" altLang="zh-CN" dirty="0" smtClean="0">
                <a:solidFill>
                  <a:srgbClr val="0000FF"/>
                </a:solidFill>
              </a:rPr>
              <a:t>355</a:t>
            </a:r>
            <a:br>
              <a:rPr lang="en-US" altLang="zh-CN" dirty="0">
                <a:solidFill>
                  <a:srgbClr val="0000FF"/>
                </a:solidFill>
              </a:rPr>
            </a:b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384032" y="4509120"/>
            <a:ext cx="4320480" cy="1737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max23(</a:t>
            </a:r>
            <a:r>
              <a:rPr lang="en-US" altLang="zh-CN" dirty="0" err="1">
                <a:solidFill>
                  <a:srgbClr val="FF0000"/>
                </a:solidFill>
              </a:rPr>
              <a:t>a,b</a:t>
            </a:r>
            <a:r>
              <a:rPr lang="en-US" altLang="zh-CN" dirty="0">
                <a:solidFill>
                  <a:srgbClr val="FF0000"/>
                </a:solidFill>
              </a:rPr>
              <a:t>)=6;//</a:t>
            </a:r>
            <a:r>
              <a:rPr lang="zh-CN" altLang="en-US" dirty="0">
                <a:solidFill>
                  <a:srgbClr val="FF0000"/>
                </a:solidFill>
              </a:rPr>
              <a:t>错误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m3 = max23(</a:t>
            </a:r>
            <a:r>
              <a:rPr lang="en-US" altLang="zh-CN" dirty="0" err="1">
                <a:solidFill>
                  <a:srgbClr val="0000FF"/>
                </a:solidFill>
              </a:rPr>
              <a:t>a,b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&lt;&lt;a&lt;&lt;b&lt;&lt;m3 &lt;&lt;</a:t>
            </a:r>
            <a:r>
              <a:rPr lang="en-US" altLang="zh-CN" dirty="0" err="1">
                <a:solidFill>
                  <a:srgbClr val="0000FF"/>
                </a:solidFill>
              </a:rPr>
              <a:t>endl</a:t>
            </a:r>
            <a:r>
              <a:rPr lang="en-US" altLang="zh-CN" dirty="0">
                <a:solidFill>
                  <a:srgbClr val="0000FF"/>
                </a:solidFill>
              </a:rPr>
              <a:t>; //</a:t>
            </a:r>
            <a:r>
              <a:rPr lang="zh-CN" altLang="en-US" dirty="0">
                <a:solidFill>
                  <a:srgbClr val="0000FF"/>
                </a:solidFill>
              </a:rPr>
              <a:t>输出</a:t>
            </a:r>
            <a:r>
              <a:rPr lang="en-US" altLang="zh-CN" dirty="0">
                <a:solidFill>
                  <a:srgbClr val="0000FF"/>
                </a:solidFill>
              </a:rPr>
              <a:t>355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max24(</a:t>
            </a:r>
            <a:r>
              <a:rPr lang="en-US" altLang="zh-CN" dirty="0" err="1">
                <a:solidFill>
                  <a:srgbClr val="FF0000"/>
                </a:solidFill>
              </a:rPr>
              <a:t>a,b</a:t>
            </a:r>
            <a:r>
              <a:rPr lang="en-US" altLang="zh-CN" dirty="0">
                <a:solidFill>
                  <a:srgbClr val="FF0000"/>
                </a:solidFill>
              </a:rPr>
              <a:t>)=7;//</a:t>
            </a:r>
            <a:r>
              <a:rPr lang="zh-CN" altLang="en-US" dirty="0">
                <a:solidFill>
                  <a:srgbClr val="FF0000"/>
                </a:solidFill>
              </a:rPr>
              <a:t>错误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m4 = max24(</a:t>
            </a:r>
            <a:r>
              <a:rPr lang="en-US" altLang="zh-CN" dirty="0" err="1">
                <a:solidFill>
                  <a:srgbClr val="0000FF"/>
                </a:solidFill>
              </a:rPr>
              <a:t>a,b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 err="1">
                <a:solidFill>
                  <a:srgbClr val="0000FF"/>
                </a:solidFill>
              </a:rPr>
              <a:t>cout</a:t>
            </a:r>
            <a:r>
              <a:rPr lang="en-US" altLang="zh-CN" dirty="0">
                <a:solidFill>
                  <a:srgbClr val="0000FF"/>
                </a:solidFill>
              </a:rPr>
              <a:t>&lt;&lt;a&lt;&lt;b&lt;&lt;</a:t>
            </a:r>
            <a:r>
              <a:rPr lang="en-US" altLang="zh-CN" dirty="0" smtClean="0">
                <a:solidFill>
                  <a:srgbClr val="0000FF"/>
                </a:solidFill>
              </a:rPr>
              <a:t>m4 </a:t>
            </a:r>
            <a:r>
              <a:rPr lang="en-US" altLang="zh-CN" dirty="0">
                <a:solidFill>
                  <a:srgbClr val="0000FF"/>
                </a:solidFill>
              </a:rPr>
              <a:t>&lt;&lt;</a:t>
            </a:r>
            <a:r>
              <a:rPr lang="en-US" altLang="zh-CN" dirty="0" err="1">
                <a:solidFill>
                  <a:srgbClr val="0000FF"/>
                </a:solidFill>
              </a:rPr>
              <a:t>endl</a:t>
            </a:r>
            <a:r>
              <a:rPr lang="en-US" altLang="zh-CN" dirty="0">
                <a:solidFill>
                  <a:srgbClr val="0000FF"/>
                </a:solidFill>
              </a:rPr>
              <a:t>; //</a:t>
            </a:r>
            <a:r>
              <a:rPr lang="zh-CN" altLang="en-US" dirty="0">
                <a:solidFill>
                  <a:srgbClr val="0000FF"/>
                </a:solidFill>
              </a:rPr>
              <a:t>输出</a:t>
            </a:r>
            <a:r>
              <a:rPr lang="en-US" altLang="zh-CN" dirty="0">
                <a:solidFill>
                  <a:srgbClr val="0000FF"/>
                </a:solidFill>
              </a:rPr>
              <a:t>355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Number_1"/>
          <p:cNvSpPr/>
          <p:nvPr>
            <p:custDataLst>
              <p:tags r:id="rId1"/>
            </p:custDataLst>
          </p:nvPr>
        </p:nvSpPr>
        <p:spPr>
          <a:xfrm>
            <a:off x="2215645" y="116478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1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9" name="MH_Entry_1"/>
          <p:cNvSpPr/>
          <p:nvPr>
            <p:custDataLst>
              <p:tags r:id="rId2"/>
            </p:custDataLst>
          </p:nvPr>
        </p:nvSpPr>
        <p:spPr>
          <a:xfrm>
            <a:off x="2450062" y="118010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函数的声明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37" name="MH_Number_2"/>
          <p:cNvSpPr/>
          <p:nvPr>
            <p:custDataLst>
              <p:tags r:id="rId3"/>
            </p:custDataLst>
          </p:nvPr>
        </p:nvSpPr>
        <p:spPr>
          <a:xfrm>
            <a:off x="2215645" y="213969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2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38" name="MH_Entry_2"/>
          <p:cNvSpPr/>
          <p:nvPr>
            <p:custDataLst>
              <p:tags r:id="rId4"/>
            </p:custDataLst>
          </p:nvPr>
        </p:nvSpPr>
        <p:spPr>
          <a:xfrm>
            <a:off x="2450062" y="215501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函数的调用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MH_Number_3"/>
          <p:cNvSpPr/>
          <p:nvPr>
            <p:custDataLst>
              <p:tags r:id="rId5"/>
            </p:custDataLst>
          </p:nvPr>
        </p:nvSpPr>
        <p:spPr>
          <a:xfrm>
            <a:off x="2215645" y="311460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3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1" name="MH_Entry_3"/>
          <p:cNvSpPr/>
          <p:nvPr>
            <p:custDataLst>
              <p:tags r:id="rId6"/>
            </p:custDataLst>
          </p:nvPr>
        </p:nvSpPr>
        <p:spPr>
          <a:xfrm>
            <a:off x="2450062" y="312992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函数的重载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MH_Number_4"/>
          <p:cNvSpPr/>
          <p:nvPr>
            <p:custDataLst>
              <p:tags r:id="rId7"/>
            </p:custDataLst>
          </p:nvPr>
        </p:nvSpPr>
        <p:spPr>
          <a:xfrm>
            <a:off x="2215645" y="408951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4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4" name="MH_Entry_4"/>
          <p:cNvSpPr/>
          <p:nvPr>
            <p:custDataLst>
              <p:tags r:id="rId8"/>
            </p:custDataLst>
          </p:nvPr>
        </p:nvSpPr>
        <p:spPr>
          <a:xfrm>
            <a:off x="2450062" y="410483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函数的参数列表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MH_Number_5"/>
          <p:cNvSpPr/>
          <p:nvPr>
            <p:custDataLst>
              <p:tags r:id="rId9"/>
            </p:custDataLst>
          </p:nvPr>
        </p:nvSpPr>
        <p:spPr>
          <a:xfrm>
            <a:off x="2215644" y="5064423"/>
            <a:ext cx="427560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5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7" name="MH_Entry_5"/>
          <p:cNvSpPr/>
          <p:nvPr>
            <p:custDataLst>
              <p:tags r:id="rId10"/>
            </p:custDataLst>
          </p:nvPr>
        </p:nvSpPr>
        <p:spPr>
          <a:xfrm>
            <a:off x="2454967" y="5079749"/>
            <a:ext cx="4936351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函数的返回值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11"/>
            </p:custDataLst>
          </p:nvPr>
        </p:nvSpPr>
        <p:spPr>
          <a:xfrm>
            <a:off x="982854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  <a:sym typeface="+mn-ea"/>
              </a:rPr>
              <a:t>内容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12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43000" y="1628800"/>
            <a:ext cx="10153128" cy="4495800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dirty="0" smtClean="0"/>
              <a:t>函数原型（函数签名）</a:t>
            </a:r>
            <a:br>
              <a:rPr lang="en-US" altLang="zh-CN" dirty="0" smtClean="0"/>
            </a:br>
            <a:r>
              <a:rPr lang="zh-CN" altLang="en-US" dirty="0"/>
              <a:t>指明</a:t>
            </a:r>
            <a:r>
              <a:rPr lang="zh-CN" altLang="en-US" dirty="0" smtClean="0"/>
              <a:t>函数的</a:t>
            </a:r>
            <a:r>
              <a:rPr lang="zh-CN" altLang="en-US" b="1" dirty="0" smtClean="0">
                <a:solidFill>
                  <a:srgbClr val="0000FF"/>
                </a:solidFill>
              </a:rPr>
              <a:t>名字</a:t>
            </a:r>
            <a:r>
              <a:rPr lang="zh-CN" altLang="en-US" dirty="0" smtClean="0">
                <a:solidFill>
                  <a:srgbClr val="0000FF"/>
                </a:solidFill>
              </a:rPr>
              <a:t>、</a:t>
            </a:r>
            <a:r>
              <a:rPr lang="zh-CN" altLang="en-US" b="1" dirty="0" smtClean="0">
                <a:solidFill>
                  <a:srgbClr val="0000FF"/>
                </a:solidFill>
              </a:rPr>
              <a:t>参数个数</a:t>
            </a:r>
            <a:r>
              <a:rPr lang="zh-CN" altLang="en-US" dirty="0" smtClean="0">
                <a:solidFill>
                  <a:srgbClr val="0000FF"/>
                </a:solidFill>
              </a:rPr>
              <a:t>、</a:t>
            </a:r>
            <a:r>
              <a:rPr lang="zh-CN" altLang="en-US" b="1" dirty="0" smtClean="0">
                <a:solidFill>
                  <a:srgbClr val="0000FF"/>
                </a:solidFill>
              </a:rPr>
              <a:t>参数顺序、参数类型、异常等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返回类型、缺省参数不能作为区分标志。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dirty="0" smtClean="0"/>
              <a:t>格式：</a:t>
            </a:r>
            <a:br>
              <a:rPr lang="en-US" altLang="zh-CN" dirty="0" smtClean="0"/>
            </a:br>
            <a:r>
              <a:rPr lang="en-US" altLang="zh-CN" dirty="0" smtClean="0"/>
              <a:t>[extern] [</a:t>
            </a:r>
            <a:r>
              <a:rPr lang="zh-CN" altLang="en-US" dirty="0" smtClean="0">
                <a:solidFill>
                  <a:srgbClr val="0000FF"/>
                </a:solidFill>
              </a:rPr>
              <a:t>调用约定</a:t>
            </a:r>
            <a:r>
              <a:rPr lang="en-US" altLang="zh-CN" dirty="0" smtClean="0"/>
              <a:t>] </a:t>
            </a:r>
            <a:br>
              <a:rPr lang="en-US" altLang="zh-CN" dirty="0" smtClean="0"/>
            </a:br>
            <a:r>
              <a:rPr lang="en-US" altLang="zh-CN" dirty="0" smtClean="0"/>
              <a:t>&lt;</a:t>
            </a:r>
            <a:r>
              <a:rPr lang="zh-CN" altLang="en-US" dirty="0" smtClean="0"/>
              <a:t>返回类型</a:t>
            </a:r>
            <a:r>
              <a:rPr lang="en-US" altLang="zh-CN" dirty="0" smtClean="0"/>
              <a:t>&gt;&lt;</a:t>
            </a:r>
            <a:r>
              <a:rPr lang="zh-CN" altLang="en-US" dirty="0" smtClean="0"/>
              <a:t>函数</a:t>
            </a:r>
            <a:r>
              <a:rPr lang="zh-CN" altLang="en-US" dirty="0"/>
              <a:t>名</a:t>
            </a:r>
            <a:r>
              <a:rPr lang="en-US" altLang="zh-CN" dirty="0" smtClean="0"/>
              <a:t>&gt; (&lt;</a:t>
            </a:r>
            <a:r>
              <a:rPr lang="zh-CN" altLang="en-US" dirty="0" smtClean="0">
                <a:solidFill>
                  <a:srgbClr val="0000FF"/>
                </a:solidFill>
              </a:rPr>
              <a:t>参数表</a:t>
            </a:r>
            <a:r>
              <a:rPr lang="en-US" altLang="zh-CN" dirty="0" smtClean="0"/>
              <a:t>&gt;) [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][</a:t>
            </a:r>
            <a:r>
              <a:rPr lang="zh-CN" altLang="en-US" dirty="0" smtClean="0"/>
              <a:t>异常说明</a:t>
            </a:r>
            <a:r>
              <a:rPr lang="en-US" altLang="zh-CN" dirty="0" smtClean="0"/>
              <a:t>]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algn="l"/>
            <a:r>
              <a:rPr lang="zh-CN" altLang="en-US" dirty="0" smtClean="0"/>
              <a:t>例：</a:t>
            </a:r>
            <a:br>
              <a:rPr lang="en-US" altLang="zh-CN" dirty="0" smtClean="0"/>
            </a:br>
            <a:r>
              <a:rPr lang="en-US" altLang="zh-CN" dirty="0" smtClean="0"/>
              <a:t>void Buy(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   __</a:t>
            </a:r>
            <a:r>
              <a:rPr lang="en-US" altLang="zh-CN" dirty="0" err="1" smtClean="0"/>
              <a:t>stdcall</a:t>
            </a:r>
            <a:r>
              <a:rPr lang="en-US" altLang="zh-CN" dirty="0" smtClean="0"/>
              <a:t> Sell(Sheep &amp; </a:t>
            </a:r>
            <a:r>
              <a:rPr lang="en-US" altLang="zh-CN" dirty="0" err="1" smtClean="0"/>
              <a:t>aSheep</a:t>
            </a:r>
            <a:r>
              <a:rPr lang="en-US" altLang="zh-CN" dirty="0" smtClean="0"/>
              <a:t>) ;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&amp;  Max(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one,int</a:t>
            </a:r>
            <a:r>
              <a:rPr lang="en-US" altLang="zh-CN" dirty="0" smtClean="0"/>
              <a:t>&amp; two) throw();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/>
          <p:nvPr/>
        </p:nvSpPr>
        <p:spPr>
          <a:xfrm>
            <a:off x="1343472" y="548680"/>
            <a:ext cx="4824536" cy="6120680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 smtClean="0">
                <a:solidFill>
                  <a:srgbClr val="FF0000"/>
                </a:solidFill>
              </a:rPr>
              <a:t>返回类型不能</a:t>
            </a:r>
            <a:r>
              <a:rPr lang="zh-CN" altLang="en-US" b="1" dirty="0">
                <a:solidFill>
                  <a:srgbClr val="FF0000"/>
                </a:solidFill>
              </a:rPr>
              <a:t>作为区分标志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(){  }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void </a:t>
            </a:r>
            <a:r>
              <a:rPr lang="en-US" altLang="zh-CN" dirty="0" err="1">
                <a:solidFill>
                  <a:srgbClr val="FF0000"/>
                </a:solidFill>
              </a:rPr>
              <a:t>func</a:t>
            </a:r>
            <a:r>
              <a:rPr lang="en-US" altLang="zh-CN" dirty="0">
                <a:solidFill>
                  <a:srgbClr val="FF0000"/>
                </a:solidFill>
              </a:rPr>
              <a:t>(){  </a:t>
            </a:r>
            <a:r>
              <a:rPr lang="en-US" altLang="zh-CN" dirty="0" smtClean="0">
                <a:solidFill>
                  <a:srgbClr val="FF0000"/>
                </a:solidFill>
              </a:rPr>
              <a:t>}//</a:t>
            </a:r>
            <a:r>
              <a:rPr lang="zh-CN" altLang="en-US" dirty="0" smtClean="0">
                <a:solidFill>
                  <a:srgbClr val="FF0000"/>
                </a:solidFill>
              </a:rPr>
              <a:t>错误，重复定义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main() {</a:t>
            </a:r>
            <a:br>
              <a:rPr lang="en-US" altLang="zh-CN" dirty="0" smtClean="0"/>
            </a:br>
            <a:r>
              <a:rPr lang="en-US" altLang="zh-CN" dirty="0" smtClean="0"/>
              <a:t> 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 );</a:t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n=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 );</a:t>
            </a:r>
            <a:br>
              <a:rPr lang="en-US" altLang="zh-CN" dirty="0" smtClean="0"/>
            </a:br>
            <a:r>
              <a:rPr lang="en-US" altLang="zh-CN" dirty="0" smtClean="0"/>
              <a:t>  return 0;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en-US" altLang="zh-CN" dirty="0" smtClean="0"/>
          </a:p>
          <a:p>
            <a:pPr marL="320040"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Rectangle 2"/>
          <p:cNvSpPr txBox="1"/>
          <p:nvPr/>
        </p:nvSpPr>
        <p:spPr>
          <a:xfrm>
            <a:off x="6312024" y="548680"/>
            <a:ext cx="4392488" cy="6120680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缺省参数</a:t>
            </a:r>
            <a:r>
              <a:rPr lang="zh-CN" altLang="en-US" b="1" dirty="0" smtClean="0">
                <a:solidFill>
                  <a:srgbClr val="FF0000"/>
                </a:solidFill>
              </a:rPr>
              <a:t>不能</a:t>
            </a:r>
            <a:r>
              <a:rPr lang="zh-CN" altLang="en-US" b="1" dirty="0">
                <a:solidFill>
                  <a:srgbClr val="FF0000"/>
                </a:solidFill>
              </a:rPr>
              <a:t>作为区分</a:t>
            </a:r>
            <a:r>
              <a:rPr lang="zh-CN" altLang="en-US" b="1" dirty="0" smtClean="0">
                <a:solidFill>
                  <a:srgbClr val="FF0000"/>
                </a:solidFill>
              </a:rPr>
              <a:t>标志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/>
              <a:t>//a.cpp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n=6) {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&lt;&lt;n; }</a:t>
            </a:r>
            <a:br>
              <a:rPr lang="en-US" altLang="zh-CN" dirty="0" smtClean="0"/>
            </a:br>
            <a:r>
              <a:rPr lang="en-US" altLang="zh-CN" dirty="0" smtClean="0"/>
              <a:t>void k( );</a:t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main() {</a:t>
            </a:r>
            <a:br>
              <a:rPr lang="en-US" altLang="zh-CN" dirty="0" smtClean="0"/>
            </a:br>
            <a:r>
              <a:rPr lang="en-US" altLang="zh-CN" dirty="0" smtClean="0"/>
              <a:t> 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 );</a:t>
            </a:r>
            <a:r>
              <a:rPr lang="en-US" altLang="zh-CN" dirty="0"/>
              <a:t> //</a:t>
            </a:r>
            <a:r>
              <a:rPr lang="zh-CN" altLang="en-US" dirty="0"/>
              <a:t>预编译</a:t>
            </a:r>
            <a:r>
              <a:rPr lang="en-US" altLang="zh-CN" dirty="0"/>
              <a:t>=&gt;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(6)</a:t>
            </a:r>
            <a:br>
              <a:rPr lang="en-US" altLang="zh-CN" dirty="0" smtClean="0"/>
            </a:br>
            <a:r>
              <a:rPr lang="en-US" altLang="zh-CN" dirty="0" smtClean="0"/>
              <a:t>  k( 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0" indent="0">
              <a:buNone/>
            </a:pPr>
            <a:br>
              <a:rPr lang="en-US" altLang="zh-CN" dirty="0" smtClean="0"/>
            </a:br>
            <a:r>
              <a:rPr lang="en-US" altLang="zh-CN" b="1" dirty="0" smtClean="0"/>
              <a:t>//b.cpp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=8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void k( ) {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(); //</a:t>
            </a:r>
            <a:r>
              <a:rPr lang="zh-CN" altLang="en-US" dirty="0" smtClean="0"/>
              <a:t>预编译</a:t>
            </a:r>
            <a:r>
              <a:rPr lang="en-US" altLang="zh-CN" dirty="0" smtClean="0"/>
              <a:t>=&gt;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(8)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803400" y="228600"/>
            <a:ext cx="8832850" cy="896144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函数调用机制</a:t>
            </a:r>
            <a:r>
              <a:rPr lang="en-US" altLang="zh-CN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-</a:t>
            </a: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举例说明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1803400" y="1752600"/>
            <a:ext cx="7028904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87500" lnSpcReduction="10000"/>
          </a:bodyPr>
          <a:lstStyle/>
          <a:p>
            <a:pPr marL="0" indent="0" algn="l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cstdio</a:t>
            </a:r>
            <a:r>
              <a:rPr lang="en-US" altLang="zh-CN" dirty="0"/>
              <a:t>&gt; 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dirty="0"/>
              <a:t>void __</a:t>
            </a:r>
            <a:r>
              <a:rPr lang="en-US" altLang="zh-CN" dirty="0" err="1"/>
              <a:t>cdecl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param1, </a:t>
            </a:r>
            <a:r>
              <a:rPr lang="en-US" altLang="zh-CN" dirty="0" err="1"/>
              <a:t>int</a:t>
            </a:r>
            <a:r>
              <a:rPr lang="en-US" altLang="zh-CN" dirty="0"/>
              <a:t> param2, </a:t>
            </a:r>
            <a:r>
              <a:rPr lang="en-US" altLang="zh-CN" dirty="0" err="1"/>
              <a:t>int</a:t>
            </a:r>
            <a:r>
              <a:rPr lang="en-US" altLang="zh-CN" dirty="0"/>
              <a:t> param3) {</a:t>
            </a:r>
            <a:br>
              <a:rPr lang="en-US" altLang="zh-CN" dirty="0"/>
            </a:br>
            <a:r>
              <a:rPr lang="en-US" altLang="zh-CN" dirty="0"/>
              <a:t>  </a:t>
            </a:r>
            <a:r>
              <a:rPr lang="en-US" altLang="zh-CN" dirty="0" err="1"/>
              <a:t>int</a:t>
            </a:r>
            <a:r>
              <a:rPr lang="en-US" altLang="zh-CN" dirty="0"/>
              <a:t> var1 = param1;</a:t>
            </a:r>
            <a:br>
              <a:rPr lang="en-US" altLang="zh-CN" dirty="0"/>
            </a:br>
            <a:r>
              <a:rPr lang="en-US" altLang="zh-CN" dirty="0"/>
              <a:t>  </a:t>
            </a:r>
            <a:r>
              <a:rPr lang="en-US" altLang="zh-CN" dirty="0" err="1"/>
              <a:t>int</a:t>
            </a:r>
            <a:r>
              <a:rPr lang="en-US" altLang="zh-CN" dirty="0"/>
              <a:t> var2 = param2;</a:t>
            </a:r>
            <a:br>
              <a:rPr lang="en-US" altLang="zh-CN" dirty="0"/>
            </a:br>
            <a:r>
              <a:rPr lang="en-US" altLang="zh-CN" dirty="0"/>
              <a:t>  </a:t>
            </a:r>
            <a:r>
              <a:rPr lang="en-US" altLang="zh-CN" dirty="0" err="1"/>
              <a:t>int</a:t>
            </a:r>
            <a:r>
              <a:rPr lang="en-US" altLang="zh-CN" dirty="0"/>
              <a:t> var3 = param3;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dirty="0" smtClean="0"/>
              <a:t>  ….</a:t>
            </a:r>
            <a:br>
              <a:rPr lang="en-US" altLang="zh-CN" dirty="0"/>
            </a:br>
            <a:r>
              <a:rPr lang="en-US" altLang="zh-CN" dirty="0"/>
              <a:t>  return ;</a:t>
            </a:r>
            <a:br>
              <a:rPr lang="en-US" altLang="zh-CN" dirty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en-US" altLang="zh-CN" dirty="0"/>
          </a:p>
          <a:p>
            <a:pPr marL="0" indent="0" algn="l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  <a:br>
              <a:rPr lang="en-US" altLang="zh-CN" dirty="0"/>
            </a:br>
            <a:r>
              <a:rPr lang="en-US" altLang="zh-CN" dirty="0"/>
              <a:t>  </a:t>
            </a:r>
            <a:r>
              <a:rPr lang="en-US" altLang="zh-CN" dirty="0" err="1"/>
              <a:t>func</a:t>
            </a:r>
            <a:r>
              <a:rPr lang="en-US" altLang="zh-CN" dirty="0"/>
              <a:t>(1, 2, 3);</a:t>
            </a:r>
            <a:br>
              <a:rPr lang="en-US" altLang="zh-CN" dirty="0"/>
            </a:br>
            <a:r>
              <a:rPr lang="en-US" altLang="zh-CN" dirty="0"/>
              <a:t>  return 0;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en-US" altLang="zh-CN" dirty="0"/>
          </a:p>
          <a:p>
            <a:pPr marL="320040" lvl="1" indent="-320040" algn="l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/>
          <p:nvPr/>
        </p:nvSpPr>
        <p:spPr>
          <a:xfrm>
            <a:off x="1487488" y="629980"/>
            <a:ext cx="4752528" cy="6039380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2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5600" dirty="0"/>
              <a:t>3:    void __</a:t>
            </a:r>
            <a:r>
              <a:rPr lang="en-US" altLang="zh-CN" sz="5600" dirty="0" err="1"/>
              <a:t>cdecl</a:t>
            </a:r>
            <a:r>
              <a:rPr lang="en-US" altLang="zh-CN" sz="5600" dirty="0"/>
              <a:t> </a:t>
            </a:r>
            <a:r>
              <a:rPr lang="en-US" altLang="zh-CN" sz="5600" dirty="0" err="1"/>
              <a:t>func</a:t>
            </a:r>
            <a:r>
              <a:rPr lang="en-US" altLang="zh-CN" sz="5600" dirty="0"/>
              <a:t>(</a:t>
            </a:r>
            <a:r>
              <a:rPr lang="en-US" altLang="zh-CN" sz="5600" dirty="0" err="1"/>
              <a:t>int</a:t>
            </a:r>
            <a:r>
              <a:rPr lang="en-US" altLang="zh-CN" sz="5600" dirty="0"/>
              <a:t> param1, </a:t>
            </a:r>
            <a:r>
              <a:rPr lang="en-US" altLang="zh-CN" sz="5600" dirty="0" err="1"/>
              <a:t>int</a:t>
            </a:r>
            <a:r>
              <a:rPr lang="en-US" altLang="zh-CN" sz="5600" dirty="0"/>
              <a:t> param2, </a:t>
            </a:r>
            <a:r>
              <a:rPr lang="en-US" altLang="zh-CN" sz="5600" dirty="0" err="1"/>
              <a:t>int</a:t>
            </a:r>
            <a:r>
              <a:rPr lang="en-US" altLang="zh-CN" sz="5600" dirty="0"/>
              <a:t> param3) {</a:t>
            </a:r>
            <a:endParaRPr lang="en-US" altLang="zh-CN" sz="5600" dirty="0"/>
          </a:p>
          <a:p>
            <a:pPr marL="0" indent="0">
              <a:buNone/>
            </a:pPr>
            <a:r>
              <a:rPr lang="en-US" altLang="zh-CN" sz="5600" dirty="0">
                <a:solidFill>
                  <a:srgbClr val="0000FF"/>
                </a:solidFill>
              </a:rPr>
              <a:t>00401020   push        </a:t>
            </a:r>
            <a:r>
              <a:rPr lang="en-US" altLang="zh-CN" sz="5600" dirty="0" err="1">
                <a:solidFill>
                  <a:srgbClr val="0000FF"/>
                </a:solidFill>
              </a:rPr>
              <a:t>ebp</a:t>
            </a:r>
            <a:endParaRPr lang="en-US" altLang="zh-CN" sz="5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5600" dirty="0">
                <a:solidFill>
                  <a:srgbClr val="0000FF"/>
                </a:solidFill>
              </a:rPr>
              <a:t>00401021   </a:t>
            </a:r>
            <a:r>
              <a:rPr lang="en-US" altLang="zh-CN" sz="5600" dirty="0" err="1">
                <a:solidFill>
                  <a:srgbClr val="0000FF"/>
                </a:solidFill>
              </a:rPr>
              <a:t>mov</a:t>
            </a:r>
            <a:r>
              <a:rPr lang="en-US" altLang="zh-CN" sz="5600" dirty="0">
                <a:solidFill>
                  <a:srgbClr val="0000FF"/>
                </a:solidFill>
              </a:rPr>
              <a:t>         </a:t>
            </a:r>
            <a:r>
              <a:rPr lang="en-US" altLang="zh-CN" sz="5600" dirty="0" err="1">
                <a:solidFill>
                  <a:srgbClr val="0000FF"/>
                </a:solidFill>
              </a:rPr>
              <a:t>ebp,esp</a:t>
            </a:r>
            <a:endParaRPr lang="en-US" altLang="zh-CN" sz="5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5600" dirty="0">
                <a:solidFill>
                  <a:srgbClr val="0000FF"/>
                </a:solidFill>
              </a:rPr>
              <a:t>00401023   sub         esp,4Ch</a:t>
            </a:r>
            <a:endParaRPr lang="en-US" altLang="zh-CN" sz="5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5600" dirty="0">
                <a:solidFill>
                  <a:srgbClr val="0000FF"/>
                </a:solidFill>
              </a:rPr>
              <a:t>00401026   push        </a:t>
            </a:r>
            <a:r>
              <a:rPr lang="en-US" altLang="zh-CN" sz="5600" dirty="0" err="1">
                <a:solidFill>
                  <a:srgbClr val="0000FF"/>
                </a:solidFill>
              </a:rPr>
              <a:t>ebx</a:t>
            </a:r>
            <a:endParaRPr lang="en-US" altLang="zh-CN" sz="5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5600" dirty="0">
                <a:solidFill>
                  <a:srgbClr val="0000FF"/>
                </a:solidFill>
              </a:rPr>
              <a:t>00401027   push        </a:t>
            </a:r>
            <a:r>
              <a:rPr lang="en-US" altLang="zh-CN" sz="5600" dirty="0" err="1">
                <a:solidFill>
                  <a:srgbClr val="0000FF"/>
                </a:solidFill>
              </a:rPr>
              <a:t>esi</a:t>
            </a:r>
            <a:endParaRPr lang="en-US" altLang="zh-CN" sz="5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5600" dirty="0">
                <a:solidFill>
                  <a:srgbClr val="0000FF"/>
                </a:solidFill>
              </a:rPr>
              <a:t>00401028   push        </a:t>
            </a:r>
            <a:r>
              <a:rPr lang="en-US" altLang="zh-CN" sz="5600" dirty="0" err="1">
                <a:solidFill>
                  <a:srgbClr val="0000FF"/>
                </a:solidFill>
              </a:rPr>
              <a:t>edi</a:t>
            </a:r>
            <a:endParaRPr lang="en-US" altLang="zh-CN" sz="5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5600" dirty="0">
                <a:solidFill>
                  <a:srgbClr val="0000FF"/>
                </a:solidFill>
              </a:rPr>
              <a:t>00401029   lea         </a:t>
            </a:r>
            <a:r>
              <a:rPr lang="en-US" altLang="zh-CN" sz="5600" dirty="0" err="1">
                <a:solidFill>
                  <a:srgbClr val="0000FF"/>
                </a:solidFill>
              </a:rPr>
              <a:t>edi</a:t>
            </a:r>
            <a:r>
              <a:rPr lang="en-US" altLang="zh-CN" sz="5600" dirty="0">
                <a:solidFill>
                  <a:srgbClr val="0000FF"/>
                </a:solidFill>
              </a:rPr>
              <a:t>,[ebp-4Ch]</a:t>
            </a:r>
            <a:endParaRPr lang="en-US" altLang="zh-CN" sz="5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5600" dirty="0">
                <a:solidFill>
                  <a:srgbClr val="0000FF"/>
                </a:solidFill>
              </a:rPr>
              <a:t>0040102C   </a:t>
            </a:r>
            <a:r>
              <a:rPr lang="en-US" altLang="zh-CN" sz="5600" dirty="0" err="1">
                <a:solidFill>
                  <a:srgbClr val="0000FF"/>
                </a:solidFill>
              </a:rPr>
              <a:t>mov</a:t>
            </a:r>
            <a:r>
              <a:rPr lang="en-US" altLang="zh-CN" sz="5600" dirty="0">
                <a:solidFill>
                  <a:srgbClr val="0000FF"/>
                </a:solidFill>
              </a:rPr>
              <a:t>         ecx,13h</a:t>
            </a:r>
            <a:endParaRPr lang="en-US" altLang="zh-CN" sz="5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5600" dirty="0">
                <a:solidFill>
                  <a:srgbClr val="0000FF"/>
                </a:solidFill>
              </a:rPr>
              <a:t>00401031   </a:t>
            </a:r>
            <a:r>
              <a:rPr lang="en-US" altLang="zh-CN" sz="5600" dirty="0" err="1">
                <a:solidFill>
                  <a:srgbClr val="0000FF"/>
                </a:solidFill>
              </a:rPr>
              <a:t>mov</a:t>
            </a:r>
            <a:r>
              <a:rPr lang="en-US" altLang="zh-CN" sz="5600" dirty="0">
                <a:solidFill>
                  <a:srgbClr val="0000FF"/>
                </a:solidFill>
              </a:rPr>
              <a:t>         eax,0CCCCCCCCh</a:t>
            </a:r>
            <a:endParaRPr lang="en-US" altLang="zh-CN" sz="5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5600" dirty="0">
                <a:solidFill>
                  <a:srgbClr val="0000FF"/>
                </a:solidFill>
              </a:rPr>
              <a:t>00401036   rep </a:t>
            </a:r>
            <a:r>
              <a:rPr lang="en-US" altLang="zh-CN" sz="5600" dirty="0" err="1">
                <a:solidFill>
                  <a:srgbClr val="0000FF"/>
                </a:solidFill>
              </a:rPr>
              <a:t>stos</a:t>
            </a:r>
            <a:r>
              <a:rPr lang="en-US" altLang="zh-CN" sz="5600" dirty="0">
                <a:solidFill>
                  <a:srgbClr val="0000FF"/>
                </a:solidFill>
              </a:rPr>
              <a:t>    </a:t>
            </a:r>
            <a:r>
              <a:rPr lang="en-US" altLang="zh-CN" sz="5600" dirty="0" err="1">
                <a:solidFill>
                  <a:srgbClr val="0000FF"/>
                </a:solidFill>
              </a:rPr>
              <a:t>dword</a:t>
            </a:r>
            <a:r>
              <a:rPr lang="en-US" altLang="zh-CN" sz="5600" dirty="0">
                <a:solidFill>
                  <a:srgbClr val="0000FF"/>
                </a:solidFill>
              </a:rPr>
              <a:t> </a:t>
            </a:r>
            <a:r>
              <a:rPr lang="en-US" altLang="zh-CN" sz="5600" dirty="0" err="1">
                <a:solidFill>
                  <a:srgbClr val="0000FF"/>
                </a:solidFill>
              </a:rPr>
              <a:t>ptr</a:t>
            </a:r>
            <a:r>
              <a:rPr lang="en-US" altLang="zh-CN" sz="5600" dirty="0">
                <a:solidFill>
                  <a:srgbClr val="0000FF"/>
                </a:solidFill>
              </a:rPr>
              <a:t> [</a:t>
            </a:r>
            <a:r>
              <a:rPr lang="en-US" altLang="zh-CN" sz="5600" dirty="0" err="1">
                <a:solidFill>
                  <a:srgbClr val="0000FF"/>
                </a:solidFill>
              </a:rPr>
              <a:t>edi</a:t>
            </a:r>
            <a:r>
              <a:rPr lang="en-US" altLang="zh-CN" sz="5600" dirty="0" smtClean="0">
                <a:solidFill>
                  <a:srgbClr val="0000FF"/>
                </a:solidFill>
              </a:rPr>
              <a:t>]</a:t>
            </a:r>
            <a:endParaRPr lang="en-US" altLang="zh-CN" sz="5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5600" dirty="0"/>
              <a:t> ; </a:t>
            </a:r>
            <a:r>
              <a:rPr lang="zh-CN" altLang="en-US" sz="5600" dirty="0"/>
              <a:t>注意</a:t>
            </a:r>
            <a:r>
              <a:rPr lang="en-US" altLang="zh-CN" sz="5600" dirty="0"/>
              <a:t>var1</a:t>
            </a:r>
            <a:r>
              <a:rPr lang="zh-CN" altLang="en-US" sz="5600" dirty="0"/>
              <a:t>，</a:t>
            </a:r>
            <a:r>
              <a:rPr lang="en-US" altLang="zh-CN" sz="5600" dirty="0"/>
              <a:t>var2</a:t>
            </a:r>
            <a:r>
              <a:rPr lang="zh-CN" altLang="en-US" sz="5600" dirty="0"/>
              <a:t>，</a:t>
            </a:r>
            <a:r>
              <a:rPr lang="en-US" altLang="zh-CN" sz="5600" dirty="0"/>
              <a:t>var3 </a:t>
            </a:r>
            <a:r>
              <a:rPr lang="zh-CN" altLang="en-US" sz="5600" dirty="0"/>
              <a:t>压入堆栈的顺序！</a:t>
            </a:r>
            <a:endParaRPr lang="en-US" altLang="zh-CN" sz="5600" dirty="0"/>
          </a:p>
          <a:p>
            <a:pPr marL="0" indent="0">
              <a:buNone/>
            </a:pPr>
            <a:r>
              <a:rPr lang="en-US" altLang="zh-CN" sz="5600" dirty="0">
                <a:solidFill>
                  <a:srgbClr val="0000FF"/>
                </a:solidFill>
              </a:rPr>
              <a:t>4:      </a:t>
            </a:r>
            <a:r>
              <a:rPr lang="en-US" altLang="zh-CN" sz="5600" dirty="0" err="1">
                <a:solidFill>
                  <a:srgbClr val="0000FF"/>
                </a:solidFill>
              </a:rPr>
              <a:t>int</a:t>
            </a:r>
            <a:r>
              <a:rPr lang="en-US" altLang="zh-CN" sz="5600" dirty="0">
                <a:solidFill>
                  <a:srgbClr val="0000FF"/>
                </a:solidFill>
              </a:rPr>
              <a:t> var1 = param1;</a:t>
            </a:r>
            <a:endParaRPr lang="en-US" altLang="zh-CN" sz="5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5600" dirty="0">
                <a:solidFill>
                  <a:srgbClr val="0000FF"/>
                </a:solidFill>
              </a:rPr>
              <a:t>00401038   </a:t>
            </a:r>
            <a:r>
              <a:rPr lang="en-US" altLang="zh-CN" sz="5600" dirty="0" err="1">
                <a:solidFill>
                  <a:srgbClr val="0000FF"/>
                </a:solidFill>
              </a:rPr>
              <a:t>mov</a:t>
            </a:r>
            <a:r>
              <a:rPr lang="en-US" altLang="zh-CN" sz="5600" dirty="0">
                <a:solidFill>
                  <a:srgbClr val="0000FF"/>
                </a:solidFill>
              </a:rPr>
              <a:t>         </a:t>
            </a:r>
            <a:r>
              <a:rPr lang="en-US" altLang="zh-CN" sz="5600" dirty="0" err="1">
                <a:solidFill>
                  <a:srgbClr val="0000FF"/>
                </a:solidFill>
              </a:rPr>
              <a:t>eax,dword</a:t>
            </a:r>
            <a:r>
              <a:rPr lang="en-US" altLang="zh-CN" sz="5600" dirty="0">
                <a:solidFill>
                  <a:srgbClr val="0000FF"/>
                </a:solidFill>
              </a:rPr>
              <a:t> </a:t>
            </a:r>
            <a:r>
              <a:rPr lang="en-US" altLang="zh-CN" sz="5600" dirty="0" err="1">
                <a:solidFill>
                  <a:srgbClr val="0000FF"/>
                </a:solidFill>
              </a:rPr>
              <a:t>ptr</a:t>
            </a:r>
            <a:r>
              <a:rPr lang="en-US" altLang="zh-CN" sz="5600" dirty="0">
                <a:solidFill>
                  <a:srgbClr val="0000FF"/>
                </a:solidFill>
              </a:rPr>
              <a:t> [ebp+8]</a:t>
            </a:r>
            <a:endParaRPr lang="en-US" altLang="zh-CN" sz="5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5600" dirty="0">
                <a:solidFill>
                  <a:srgbClr val="0000FF"/>
                </a:solidFill>
              </a:rPr>
              <a:t>0040103B   </a:t>
            </a:r>
            <a:r>
              <a:rPr lang="en-US" altLang="zh-CN" sz="5600" dirty="0" err="1">
                <a:solidFill>
                  <a:srgbClr val="0000FF"/>
                </a:solidFill>
              </a:rPr>
              <a:t>mov</a:t>
            </a:r>
            <a:r>
              <a:rPr lang="en-US" altLang="zh-CN" sz="5600" dirty="0">
                <a:solidFill>
                  <a:srgbClr val="0000FF"/>
                </a:solidFill>
              </a:rPr>
              <a:t>         </a:t>
            </a:r>
            <a:r>
              <a:rPr lang="en-US" altLang="zh-CN" sz="5600" dirty="0" err="1">
                <a:solidFill>
                  <a:srgbClr val="0000FF"/>
                </a:solidFill>
              </a:rPr>
              <a:t>dword</a:t>
            </a:r>
            <a:r>
              <a:rPr lang="en-US" altLang="zh-CN" sz="5600" dirty="0">
                <a:solidFill>
                  <a:srgbClr val="0000FF"/>
                </a:solidFill>
              </a:rPr>
              <a:t> </a:t>
            </a:r>
            <a:r>
              <a:rPr lang="en-US" altLang="zh-CN" sz="5600" dirty="0" err="1">
                <a:solidFill>
                  <a:srgbClr val="0000FF"/>
                </a:solidFill>
              </a:rPr>
              <a:t>ptr</a:t>
            </a:r>
            <a:r>
              <a:rPr lang="en-US" altLang="zh-CN" sz="5600" dirty="0">
                <a:solidFill>
                  <a:srgbClr val="0000FF"/>
                </a:solidFill>
              </a:rPr>
              <a:t> [ebp-4],</a:t>
            </a:r>
            <a:r>
              <a:rPr lang="en-US" altLang="zh-CN" sz="5600" dirty="0" err="1" smtClean="0">
                <a:solidFill>
                  <a:srgbClr val="0000FF"/>
                </a:solidFill>
              </a:rPr>
              <a:t>eax</a:t>
            </a:r>
            <a:endParaRPr lang="zh-CN" altLang="en-US" sz="5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5600" dirty="0">
                <a:solidFill>
                  <a:srgbClr val="0000FF"/>
                </a:solidFill>
              </a:rPr>
              <a:t>5:      </a:t>
            </a:r>
            <a:r>
              <a:rPr lang="en-US" altLang="zh-CN" sz="5600" dirty="0" err="1">
                <a:solidFill>
                  <a:srgbClr val="0000FF"/>
                </a:solidFill>
              </a:rPr>
              <a:t>int</a:t>
            </a:r>
            <a:r>
              <a:rPr lang="en-US" altLang="zh-CN" sz="5600" dirty="0">
                <a:solidFill>
                  <a:srgbClr val="0000FF"/>
                </a:solidFill>
              </a:rPr>
              <a:t> var2 = param2;</a:t>
            </a:r>
            <a:endParaRPr lang="en-US" altLang="zh-CN" sz="5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5600" dirty="0">
                <a:solidFill>
                  <a:srgbClr val="0000FF"/>
                </a:solidFill>
              </a:rPr>
              <a:t>0040103E   </a:t>
            </a:r>
            <a:r>
              <a:rPr lang="en-US" altLang="zh-CN" sz="5600" dirty="0" err="1">
                <a:solidFill>
                  <a:srgbClr val="0000FF"/>
                </a:solidFill>
              </a:rPr>
              <a:t>mov</a:t>
            </a:r>
            <a:r>
              <a:rPr lang="en-US" altLang="zh-CN" sz="5600" dirty="0">
                <a:solidFill>
                  <a:srgbClr val="0000FF"/>
                </a:solidFill>
              </a:rPr>
              <a:t>         </a:t>
            </a:r>
            <a:r>
              <a:rPr lang="en-US" altLang="zh-CN" sz="5600" dirty="0" err="1">
                <a:solidFill>
                  <a:srgbClr val="0000FF"/>
                </a:solidFill>
              </a:rPr>
              <a:t>ecx,dword</a:t>
            </a:r>
            <a:r>
              <a:rPr lang="en-US" altLang="zh-CN" sz="5600" dirty="0">
                <a:solidFill>
                  <a:srgbClr val="0000FF"/>
                </a:solidFill>
              </a:rPr>
              <a:t> </a:t>
            </a:r>
            <a:r>
              <a:rPr lang="en-US" altLang="zh-CN" sz="5600" dirty="0" err="1">
                <a:solidFill>
                  <a:srgbClr val="0000FF"/>
                </a:solidFill>
              </a:rPr>
              <a:t>ptr</a:t>
            </a:r>
            <a:r>
              <a:rPr lang="en-US" altLang="zh-CN" sz="5600" dirty="0">
                <a:solidFill>
                  <a:srgbClr val="0000FF"/>
                </a:solidFill>
              </a:rPr>
              <a:t> [ebp+0Ch]</a:t>
            </a:r>
            <a:endParaRPr lang="en-US" altLang="zh-CN" sz="5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5600" dirty="0">
                <a:solidFill>
                  <a:srgbClr val="0000FF"/>
                </a:solidFill>
              </a:rPr>
              <a:t>00401041   </a:t>
            </a:r>
            <a:r>
              <a:rPr lang="en-US" altLang="zh-CN" sz="5600" dirty="0" err="1">
                <a:solidFill>
                  <a:srgbClr val="0000FF"/>
                </a:solidFill>
              </a:rPr>
              <a:t>mov</a:t>
            </a:r>
            <a:r>
              <a:rPr lang="en-US" altLang="zh-CN" sz="5600" dirty="0">
                <a:solidFill>
                  <a:srgbClr val="0000FF"/>
                </a:solidFill>
              </a:rPr>
              <a:t>         </a:t>
            </a:r>
            <a:r>
              <a:rPr lang="en-US" altLang="zh-CN" sz="5600" dirty="0" err="1">
                <a:solidFill>
                  <a:srgbClr val="0000FF"/>
                </a:solidFill>
              </a:rPr>
              <a:t>dword</a:t>
            </a:r>
            <a:r>
              <a:rPr lang="en-US" altLang="zh-CN" sz="5600" dirty="0">
                <a:solidFill>
                  <a:srgbClr val="0000FF"/>
                </a:solidFill>
              </a:rPr>
              <a:t> </a:t>
            </a:r>
            <a:r>
              <a:rPr lang="en-US" altLang="zh-CN" sz="5600" dirty="0" err="1">
                <a:solidFill>
                  <a:srgbClr val="0000FF"/>
                </a:solidFill>
              </a:rPr>
              <a:t>ptr</a:t>
            </a:r>
            <a:r>
              <a:rPr lang="en-US" altLang="zh-CN" sz="5600" dirty="0">
                <a:solidFill>
                  <a:srgbClr val="0000FF"/>
                </a:solidFill>
              </a:rPr>
              <a:t> [ebp-8],</a:t>
            </a:r>
            <a:r>
              <a:rPr lang="en-US" altLang="zh-CN" sz="5600" dirty="0" err="1">
                <a:solidFill>
                  <a:srgbClr val="0000FF"/>
                </a:solidFill>
              </a:rPr>
              <a:t>ecx</a:t>
            </a:r>
            <a:endParaRPr lang="en-US" altLang="zh-CN" sz="5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5600" dirty="0">
                <a:solidFill>
                  <a:srgbClr val="0000FF"/>
                </a:solidFill>
              </a:rPr>
              <a:t>6:      </a:t>
            </a:r>
            <a:r>
              <a:rPr lang="en-US" altLang="zh-CN" sz="5600" dirty="0" err="1">
                <a:solidFill>
                  <a:srgbClr val="0000FF"/>
                </a:solidFill>
              </a:rPr>
              <a:t>int</a:t>
            </a:r>
            <a:r>
              <a:rPr lang="en-US" altLang="zh-CN" sz="5600" dirty="0">
                <a:solidFill>
                  <a:srgbClr val="0000FF"/>
                </a:solidFill>
              </a:rPr>
              <a:t> var3 = param3;</a:t>
            </a:r>
            <a:endParaRPr lang="en-US" altLang="zh-CN" sz="5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5600" dirty="0">
                <a:solidFill>
                  <a:srgbClr val="0000FF"/>
                </a:solidFill>
              </a:rPr>
              <a:t>00401044   </a:t>
            </a:r>
            <a:r>
              <a:rPr lang="en-US" altLang="zh-CN" sz="5600" dirty="0" err="1">
                <a:solidFill>
                  <a:srgbClr val="0000FF"/>
                </a:solidFill>
              </a:rPr>
              <a:t>mov</a:t>
            </a:r>
            <a:r>
              <a:rPr lang="en-US" altLang="zh-CN" sz="5600" dirty="0">
                <a:solidFill>
                  <a:srgbClr val="0000FF"/>
                </a:solidFill>
              </a:rPr>
              <a:t>         </a:t>
            </a:r>
            <a:r>
              <a:rPr lang="en-US" altLang="zh-CN" sz="5600" dirty="0" err="1">
                <a:solidFill>
                  <a:srgbClr val="0000FF"/>
                </a:solidFill>
              </a:rPr>
              <a:t>edx,dword</a:t>
            </a:r>
            <a:r>
              <a:rPr lang="en-US" altLang="zh-CN" sz="5600" dirty="0">
                <a:solidFill>
                  <a:srgbClr val="0000FF"/>
                </a:solidFill>
              </a:rPr>
              <a:t> </a:t>
            </a:r>
            <a:r>
              <a:rPr lang="en-US" altLang="zh-CN" sz="5600" dirty="0" err="1">
                <a:solidFill>
                  <a:srgbClr val="0000FF"/>
                </a:solidFill>
              </a:rPr>
              <a:t>ptr</a:t>
            </a:r>
            <a:r>
              <a:rPr lang="en-US" altLang="zh-CN" sz="5600" dirty="0">
                <a:solidFill>
                  <a:srgbClr val="0000FF"/>
                </a:solidFill>
              </a:rPr>
              <a:t> [ebp+10h]</a:t>
            </a:r>
            <a:endParaRPr lang="en-US" altLang="zh-CN" sz="5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5600" dirty="0">
                <a:solidFill>
                  <a:srgbClr val="0000FF"/>
                </a:solidFill>
              </a:rPr>
              <a:t>00401047   </a:t>
            </a:r>
            <a:r>
              <a:rPr lang="en-US" altLang="zh-CN" sz="5600" dirty="0" err="1">
                <a:solidFill>
                  <a:srgbClr val="0000FF"/>
                </a:solidFill>
              </a:rPr>
              <a:t>mov</a:t>
            </a:r>
            <a:r>
              <a:rPr lang="en-US" altLang="zh-CN" sz="5600" dirty="0">
                <a:solidFill>
                  <a:srgbClr val="0000FF"/>
                </a:solidFill>
              </a:rPr>
              <a:t>         </a:t>
            </a:r>
            <a:r>
              <a:rPr lang="en-US" altLang="zh-CN" sz="5600" dirty="0" err="1">
                <a:solidFill>
                  <a:srgbClr val="0000FF"/>
                </a:solidFill>
              </a:rPr>
              <a:t>dword</a:t>
            </a:r>
            <a:r>
              <a:rPr lang="en-US" altLang="zh-CN" sz="5600" dirty="0">
                <a:solidFill>
                  <a:srgbClr val="0000FF"/>
                </a:solidFill>
              </a:rPr>
              <a:t> </a:t>
            </a:r>
            <a:r>
              <a:rPr lang="en-US" altLang="zh-CN" sz="5600" dirty="0" err="1">
                <a:solidFill>
                  <a:srgbClr val="0000FF"/>
                </a:solidFill>
              </a:rPr>
              <a:t>ptr</a:t>
            </a:r>
            <a:r>
              <a:rPr lang="en-US" altLang="zh-CN" sz="5600" dirty="0">
                <a:solidFill>
                  <a:srgbClr val="0000FF"/>
                </a:solidFill>
              </a:rPr>
              <a:t> [ebp-0Ch],</a:t>
            </a:r>
            <a:r>
              <a:rPr lang="en-US" altLang="zh-CN" sz="5600" dirty="0" err="1">
                <a:solidFill>
                  <a:srgbClr val="0000FF"/>
                </a:solidFill>
              </a:rPr>
              <a:t>edx</a:t>
            </a:r>
            <a:endParaRPr lang="en-US" altLang="zh-CN" sz="5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5600" dirty="0"/>
              <a:t>...............................................        ; </a:t>
            </a:r>
            <a:r>
              <a:rPr lang="zh-CN" altLang="en-US" sz="5600" dirty="0"/>
              <a:t>省略</a:t>
            </a:r>
            <a:r>
              <a:rPr lang="zh-CN" altLang="en-US" sz="5600" dirty="0" smtClean="0"/>
              <a:t>了</a:t>
            </a:r>
            <a:r>
              <a:rPr lang="en-US" altLang="zh-CN" sz="5600" dirty="0" smtClean="0"/>
              <a:t>…</a:t>
            </a:r>
            <a:r>
              <a:rPr lang="zh-CN" altLang="en-US" sz="5600" dirty="0" smtClean="0"/>
              <a:t>的</a:t>
            </a:r>
            <a:r>
              <a:rPr lang="zh-CN" altLang="en-US" sz="5600" dirty="0"/>
              <a:t>代码</a:t>
            </a:r>
            <a:endParaRPr lang="zh-CN" altLang="en-US" sz="5600" dirty="0"/>
          </a:p>
          <a:p>
            <a:pPr marL="0" indent="0">
              <a:buNone/>
            </a:pPr>
            <a:r>
              <a:rPr lang="en-US" altLang="zh-CN" sz="5600" dirty="0"/>
              <a:t>15:     return ;</a:t>
            </a:r>
            <a:endParaRPr lang="en-US" altLang="zh-CN" sz="5600" dirty="0"/>
          </a:p>
          <a:p>
            <a:pPr marL="0" indent="0">
              <a:buNone/>
            </a:pPr>
            <a:br>
              <a:rPr lang="en-US" altLang="zh-CN" dirty="0" smtClean="0"/>
            </a:br>
            <a:endParaRPr lang="en-US" altLang="zh-CN" dirty="0" smtClean="0"/>
          </a:p>
          <a:p>
            <a:pPr marL="320040"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7488" y="260648"/>
            <a:ext cx="799288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代码所对应的汇编代码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)- </a:t>
            </a:r>
            <a:r>
              <a:rPr lang="zh-CN" altLang="en-US" dirty="0" smtClean="0"/>
              <a:t>摘自</a:t>
            </a:r>
            <a:r>
              <a:rPr lang="en-US" altLang="zh-CN" dirty="0" smtClean="0"/>
              <a:t>http</a:t>
            </a:r>
            <a:r>
              <a:rPr lang="en-US" altLang="zh-CN" dirty="0"/>
              <a:t>://www.jb51.net/article/34554.htm</a:t>
            </a:r>
            <a:endParaRPr lang="en-US" altLang="zh-CN" dirty="0" smtClean="0"/>
          </a:p>
        </p:txBody>
      </p:sp>
      <p:sp>
        <p:nvSpPr>
          <p:cNvPr id="5" name="Rectangle 2"/>
          <p:cNvSpPr txBox="1"/>
          <p:nvPr/>
        </p:nvSpPr>
        <p:spPr>
          <a:xfrm>
            <a:off x="6456040" y="634670"/>
            <a:ext cx="4392488" cy="5832648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1400" dirty="0"/>
              <a:t>16:   }</a:t>
            </a:r>
            <a:endParaRPr lang="en-US" altLang="zh-CN" sz="1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004010BD   pop         </a:t>
            </a:r>
            <a:r>
              <a:rPr lang="en-US" altLang="zh-CN" sz="1400" dirty="0" err="1">
                <a:solidFill>
                  <a:srgbClr val="0000FF"/>
                </a:solidFill>
              </a:rPr>
              <a:t>edi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004010BE   pop         </a:t>
            </a:r>
            <a:r>
              <a:rPr lang="en-US" altLang="zh-CN" sz="1400" dirty="0" err="1">
                <a:solidFill>
                  <a:srgbClr val="0000FF"/>
                </a:solidFill>
              </a:rPr>
              <a:t>esi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004010BF   pop         </a:t>
            </a:r>
            <a:r>
              <a:rPr lang="en-US" altLang="zh-CN" sz="1400" dirty="0" err="1">
                <a:solidFill>
                  <a:srgbClr val="0000FF"/>
                </a:solidFill>
              </a:rPr>
              <a:t>ebx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004010C0   add         esp,4Ch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004010C3   </a:t>
            </a:r>
            <a:r>
              <a:rPr lang="en-US" altLang="zh-CN" sz="1400" dirty="0" err="1">
                <a:solidFill>
                  <a:srgbClr val="0000FF"/>
                </a:solidFill>
              </a:rPr>
              <a:t>cmp</a:t>
            </a:r>
            <a:r>
              <a:rPr lang="en-US" altLang="zh-CN" sz="1400" dirty="0">
                <a:solidFill>
                  <a:srgbClr val="0000FF"/>
                </a:solidFill>
              </a:rPr>
              <a:t>         </a:t>
            </a:r>
            <a:r>
              <a:rPr lang="en-US" altLang="zh-CN" sz="1400" dirty="0" err="1">
                <a:solidFill>
                  <a:srgbClr val="0000FF"/>
                </a:solidFill>
              </a:rPr>
              <a:t>ebp,esp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004010C5   call        __</a:t>
            </a:r>
            <a:r>
              <a:rPr lang="en-US" altLang="zh-CN" sz="1400" dirty="0" err="1">
                <a:solidFill>
                  <a:srgbClr val="0000FF"/>
                </a:solidFill>
              </a:rPr>
              <a:t>chkesp</a:t>
            </a:r>
            <a:r>
              <a:rPr lang="en-US" altLang="zh-CN" sz="1400" dirty="0">
                <a:solidFill>
                  <a:srgbClr val="0000FF"/>
                </a:solidFill>
              </a:rPr>
              <a:t> (004011d0)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004010CA   </a:t>
            </a:r>
            <a:r>
              <a:rPr lang="en-US" altLang="zh-CN" sz="1400" dirty="0" err="1">
                <a:solidFill>
                  <a:srgbClr val="0000FF"/>
                </a:solidFill>
              </a:rPr>
              <a:t>mov</a:t>
            </a:r>
            <a:r>
              <a:rPr lang="en-US" altLang="zh-CN" sz="1400" dirty="0">
                <a:solidFill>
                  <a:srgbClr val="0000FF"/>
                </a:solidFill>
              </a:rPr>
              <a:t>         </a:t>
            </a:r>
            <a:r>
              <a:rPr lang="en-US" altLang="zh-CN" sz="1400" dirty="0" err="1">
                <a:solidFill>
                  <a:srgbClr val="0000FF"/>
                </a:solidFill>
              </a:rPr>
              <a:t>esp,ebp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00FF"/>
                </a:solidFill>
              </a:rPr>
              <a:t>004010CC   pop         </a:t>
            </a:r>
            <a:r>
              <a:rPr lang="en-US" altLang="zh-CN" sz="1400" dirty="0" err="1">
                <a:solidFill>
                  <a:srgbClr val="0000FF"/>
                </a:solidFill>
              </a:rPr>
              <a:t>ebp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400" dirty="0"/>
              <a:t>004010CD   </a:t>
            </a:r>
            <a:r>
              <a:rPr lang="en-US" altLang="zh-CN" sz="1400" dirty="0" smtClean="0"/>
              <a:t>ret               ; </a:t>
            </a:r>
            <a:r>
              <a:rPr lang="zh-CN" altLang="en-US" sz="1400" dirty="0"/>
              <a:t>这里是 </a:t>
            </a:r>
            <a:r>
              <a:rPr lang="en-US" altLang="zh-CN" sz="1400" dirty="0"/>
              <a:t>ret</a:t>
            </a:r>
            <a:r>
              <a:rPr lang="zh-CN" altLang="en-US" sz="1400" dirty="0"/>
              <a:t>，由调用者（</a:t>
            </a:r>
            <a:r>
              <a:rPr lang="en-US" altLang="zh-CN" sz="1400" dirty="0"/>
              <a:t>main</a:t>
            </a:r>
            <a:r>
              <a:rPr lang="zh-CN" altLang="en-US" sz="1400" dirty="0"/>
              <a:t>）恢复堆栈，但如果是 </a:t>
            </a:r>
            <a:r>
              <a:rPr lang="en-US" altLang="zh-CN" sz="1400" dirty="0"/>
              <a:t>__</a:t>
            </a:r>
            <a:r>
              <a:rPr lang="en-US" altLang="zh-CN" sz="1400" dirty="0" err="1"/>
              <a:t>stdcall</a:t>
            </a:r>
            <a:r>
              <a:rPr lang="en-US" altLang="zh-CN" sz="1400" dirty="0"/>
              <a:t> </a:t>
            </a:r>
            <a:r>
              <a:rPr lang="zh-CN" altLang="en-US" sz="1400" dirty="0" smtClean="0"/>
              <a:t>的话</a:t>
            </a:r>
            <a:r>
              <a:rPr lang="zh-CN" altLang="en-US" sz="1400" dirty="0"/>
              <a:t>，</a:t>
            </a:r>
            <a:r>
              <a:rPr lang="en-US" altLang="zh-CN" sz="1400" dirty="0" smtClean="0"/>
              <a:t> </a:t>
            </a:r>
            <a:r>
              <a:rPr lang="zh-CN" altLang="en-US" sz="1400" dirty="0"/>
              <a:t>恢复堆栈就在这里进行</a:t>
            </a:r>
            <a:endParaRPr lang="zh-CN" altLang="en-US" sz="1400" dirty="0"/>
          </a:p>
          <a:p>
            <a:pPr marL="0" indent="0">
              <a:buNone/>
            </a:pPr>
            <a:br>
              <a:rPr lang="en-US" altLang="zh-CN" dirty="0" smtClean="0"/>
            </a:br>
            <a:endParaRPr lang="en-US" altLang="zh-CN" dirty="0" smtClean="0"/>
          </a:p>
          <a:p>
            <a:pPr marL="320040"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5267908" y="3933056"/>
            <a:ext cx="252028" cy="201622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63952" y="3717032"/>
            <a:ext cx="360040" cy="2560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在栈中建立局部变量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9772286" y="846004"/>
            <a:ext cx="252028" cy="201622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200456" y="976953"/>
            <a:ext cx="360040" cy="1737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恢复调用现场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4718110" y="984516"/>
            <a:ext cx="252028" cy="237247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146280" y="1115466"/>
            <a:ext cx="360040" cy="1737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记录调用现场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/>
          <p:nvPr/>
        </p:nvSpPr>
        <p:spPr>
          <a:xfrm>
            <a:off x="1487488" y="629980"/>
            <a:ext cx="9361040" cy="6039380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2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altLang="zh-CN" sz="6400" dirty="0" smtClean="0"/>
              <a:t>18:   </a:t>
            </a:r>
            <a:r>
              <a:rPr lang="en-US" altLang="zh-CN" sz="6400" dirty="0" err="1" smtClean="0"/>
              <a:t>int</a:t>
            </a:r>
            <a:r>
              <a:rPr lang="en-US" altLang="zh-CN" sz="6400" dirty="0" smtClean="0"/>
              <a:t> main() {</a:t>
            </a:r>
            <a:endParaRPr lang="en-US" altLang="zh-CN" sz="6400" dirty="0" smtClean="0"/>
          </a:p>
          <a:p>
            <a:pPr marL="0" indent="0">
              <a:buFont typeface="Wingdings"/>
              <a:buNone/>
            </a:pPr>
            <a:r>
              <a:rPr lang="en-US" altLang="zh-CN" sz="6400" dirty="0" smtClean="0"/>
              <a:t>...............................................       ; </a:t>
            </a:r>
            <a:r>
              <a:rPr lang="zh-CN" altLang="en-US" sz="6400" dirty="0" smtClean="0"/>
              <a:t>省略了建立堆栈的代码</a:t>
            </a:r>
            <a:endParaRPr lang="zh-CN" altLang="en-US" sz="6400" dirty="0" smtClean="0"/>
          </a:p>
          <a:p>
            <a:pPr marL="0" indent="0">
              <a:buFont typeface="Wingdings"/>
              <a:buNone/>
            </a:pPr>
            <a:r>
              <a:rPr lang="en-US" altLang="zh-CN" sz="6400" dirty="0" smtClean="0"/>
              <a:t>19:     </a:t>
            </a:r>
            <a:r>
              <a:rPr lang="en-US" altLang="zh-CN" sz="6400" dirty="0" err="1" smtClean="0"/>
              <a:t>func</a:t>
            </a:r>
            <a:r>
              <a:rPr lang="en-US" altLang="zh-CN" sz="6400" dirty="0" smtClean="0"/>
              <a:t>(1, 2, 3);</a:t>
            </a:r>
            <a:endParaRPr lang="en-US" altLang="zh-CN" sz="6400" dirty="0" smtClean="0"/>
          </a:p>
          <a:p>
            <a:pPr marL="0" indent="0">
              <a:buFont typeface="Wingdings"/>
              <a:buNone/>
            </a:pPr>
            <a:r>
              <a:rPr lang="en-US" altLang="zh-CN" sz="6400" dirty="0" smtClean="0">
                <a:solidFill>
                  <a:srgbClr val="0000FF"/>
                </a:solidFill>
              </a:rPr>
              <a:t>00401118   push        3                              ; </a:t>
            </a:r>
            <a:r>
              <a:rPr lang="zh-CN" altLang="en-US" sz="6400" dirty="0" smtClean="0">
                <a:solidFill>
                  <a:srgbClr val="0000FF"/>
                </a:solidFill>
              </a:rPr>
              <a:t>将 </a:t>
            </a:r>
            <a:r>
              <a:rPr lang="en-US" altLang="zh-CN" sz="6400" dirty="0" smtClean="0">
                <a:solidFill>
                  <a:srgbClr val="0000FF"/>
                </a:solidFill>
              </a:rPr>
              <a:t>param3 </a:t>
            </a:r>
            <a:r>
              <a:rPr lang="zh-CN" altLang="en-US" sz="6400" dirty="0" smtClean="0">
                <a:solidFill>
                  <a:srgbClr val="0000FF"/>
                </a:solidFill>
              </a:rPr>
              <a:t>压入栈</a:t>
            </a:r>
            <a:endParaRPr lang="zh-CN" altLang="en-US" sz="6400" dirty="0" smtClean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altLang="zh-CN" sz="6400" dirty="0" smtClean="0">
                <a:solidFill>
                  <a:srgbClr val="0000FF"/>
                </a:solidFill>
              </a:rPr>
              <a:t>0040111A   push        2                              ; </a:t>
            </a:r>
            <a:r>
              <a:rPr lang="zh-CN" altLang="en-US" sz="6400" dirty="0" smtClean="0">
                <a:solidFill>
                  <a:srgbClr val="0000FF"/>
                </a:solidFill>
              </a:rPr>
              <a:t>将 </a:t>
            </a:r>
            <a:r>
              <a:rPr lang="en-US" altLang="zh-CN" sz="6400" dirty="0" smtClean="0">
                <a:solidFill>
                  <a:srgbClr val="0000FF"/>
                </a:solidFill>
              </a:rPr>
              <a:t>param2 </a:t>
            </a:r>
            <a:r>
              <a:rPr lang="zh-CN" altLang="en-US" sz="6400" dirty="0" smtClean="0">
                <a:solidFill>
                  <a:srgbClr val="0000FF"/>
                </a:solidFill>
              </a:rPr>
              <a:t>压入栈</a:t>
            </a:r>
            <a:endParaRPr lang="zh-CN" altLang="en-US" sz="6400" dirty="0" smtClean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altLang="zh-CN" sz="6400" dirty="0" smtClean="0">
                <a:solidFill>
                  <a:srgbClr val="0000FF"/>
                </a:solidFill>
              </a:rPr>
              <a:t>0040111C   push        1                              ; </a:t>
            </a:r>
            <a:r>
              <a:rPr lang="zh-CN" altLang="en-US" sz="6400" dirty="0" smtClean="0">
                <a:solidFill>
                  <a:srgbClr val="0000FF"/>
                </a:solidFill>
              </a:rPr>
              <a:t>将 </a:t>
            </a:r>
            <a:r>
              <a:rPr lang="en-US" altLang="zh-CN" sz="6400" dirty="0" smtClean="0">
                <a:solidFill>
                  <a:srgbClr val="0000FF"/>
                </a:solidFill>
              </a:rPr>
              <a:t>param1 </a:t>
            </a:r>
            <a:r>
              <a:rPr lang="zh-CN" altLang="en-US" sz="6400" dirty="0" smtClean="0">
                <a:solidFill>
                  <a:srgbClr val="0000FF"/>
                </a:solidFill>
              </a:rPr>
              <a:t>压入栈</a:t>
            </a:r>
            <a:endParaRPr lang="zh-CN" altLang="en-US" sz="6400" dirty="0" smtClean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altLang="zh-CN" sz="6400" dirty="0" smtClean="0"/>
              <a:t>0040111E   call        </a:t>
            </a:r>
            <a:r>
              <a:rPr lang="en-US" altLang="zh-CN" sz="6400" dirty="0" smtClean="0">
                <a:solidFill>
                  <a:srgbClr val="0000FF"/>
                </a:solidFill>
              </a:rPr>
              <a:t>@ILT+5(</a:t>
            </a:r>
            <a:r>
              <a:rPr lang="en-US" altLang="zh-CN" sz="6400" dirty="0" err="1" smtClean="0">
                <a:solidFill>
                  <a:srgbClr val="0000FF"/>
                </a:solidFill>
              </a:rPr>
              <a:t>func</a:t>
            </a:r>
            <a:r>
              <a:rPr lang="en-US" altLang="zh-CN" sz="6400" dirty="0" smtClean="0">
                <a:solidFill>
                  <a:srgbClr val="0000FF"/>
                </a:solidFill>
              </a:rPr>
              <a:t>) (0040100a)        </a:t>
            </a:r>
            <a:r>
              <a:rPr lang="en-US" altLang="zh-CN" sz="6400" dirty="0" smtClean="0"/>
              <a:t>; @ILT+5(</a:t>
            </a:r>
            <a:r>
              <a:rPr lang="en-US" altLang="zh-CN" sz="6400" dirty="0" err="1" smtClean="0"/>
              <a:t>func</a:t>
            </a:r>
            <a:r>
              <a:rPr lang="en-US" altLang="zh-CN" sz="6400" dirty="0" smtClean="0"/>
              <a:t>) </a:t>
            </a:r>
            <a:r>
              <a:rPr lang="zh-CN" altLang="en-US" sz="6400" dirty="0" smtClean="0"/>
              <a:t>是函数</a:t>
            </a:r>
            <a:r>
              <a:rPr lang="en-US" altLang="zh-CN" sz="6400" dirty="0" err="1" smtClean="0"/>
              <a:t>func</a:t>
            </a:r>
            <a:r>
              <a:rPr lang="zh-CN" altLang="en-US" sz="6400" dirty="0" smtClean="0"/>
              <a:t>的修饰名，而</a:t>
            </a:r>
            <a:r>
              <a:rPr lang="en-US" altLang="zh-CN" sz="6400" dirty="0" smtClean="0"/>
              <a:t>0040100a</a:t>
            </a:r>
            <a:r>
              <a:rPr lang="zh-CN" altLang="en-US" sz="6400" dirty="0" smtClean="0"/>
              <a:t>则是他的地址</a:t>
            </a:r>
            <a:endParaRPr lang="zh-CN" altLang="en-US" sz="6400" dirty="0" smtClean="0"/>
          </a:p>
          <a:p>
            <a:pPr marL="0" indent="0">
              <a:buFont typeface="Wingdings"/>
              <a:buNone/>
            </a:pPr>
            <a:r>
              <a:rPr lang="en-US" altLang="zh-CN" sz="6400" dirty="0" smtClean="0"/>
              <a:t>00401123   add         </a:t>
            </a:r>
            <a:r>
              <a:rPr lang="en-US" altLang="zh-CN" sz="6400" dirty="0" smtClean="0">
                <a:solidFill>
                  <a:srgbClr val="0000FF"/>
                </a:solidFill>
              </a:rPr>
              <a:t>esp,0Ch</a:t>
            </a:r>
            <a:r>
              <a:rPr lang="en-US" altLang="zh-CN" sz="6400" dirty="0" smtClean="0"/>
              <a:t>                     ; </a:t>
            </a:r>
            <a:r>
              <a:rPr lang="zh-CN" altLang="en-US" sz="6400" dirty="0" smtClean="0"/>
              <a:t>恢复堆栈，</a:t>
            </a:r>
            <a:r>
              <a:rPr lang="en-US" altLang="zh-CN" sz="6400" dirty="0" smtClean="0"/>
              <a:t>__</a:t>
            </a:r>
            <a:r>
              <a:rPr lang="en-US" altLang="zh-CN" sz="6400" dirty="0" err="1" smtClean="0"/>
              <a:t>cdecl</a:t>
            </a:r>
            <a:r>
              <a:rPr lang="en-US" altLang="zh-CN" sz="6400" dirty="0" smtClean="0"/>
              <a:t> </a:t>
            </a:r>
            <a:r>
              <a:rPr lang="zh-CN" altLang="en-US" sz="6400" dirty="0" smtClean="0"/>
              <a:t>规则由调用者（这里是</a:t>
            </a:r>
            <a:r>
              <a:rPr lang="en-US" altLang="zh-CN" sz="6400" dirty="0" smtClean="0"/>
              <a:t>main</a:t>
            </a:r>
            <a:r>
              <a:rPr lang="zh-CN" altLang="en-US" sz="6400" dirty="0" smtClean="0"/>
              <a:t>）恢复堆栈</a:t>
            </a:r>
            <a:endParaRPr lang="zh-CN" altLang="en-US" sz="6400" dirty="0" smtClean="0"/>
          </a:p>
          <a:p>
            <a:pPr marL="0" indent="0">
              <a:buFont typeface="Wingdings"/>
              <a:buNone/>
            </a:pPr>
            <a:r>
              <a:rPr lang="en-US" altLang="zh-CN" sz="6400" dirty="0" smtClean="0"/>
              <a:t>20:     return 0;</a:t>
            </a:r>
            <a:endParaRPr lang="en-US" altLang="zh-CN" sz="6400" dirty="0" smtClean="0"/>
          </a:p>
          <a:p>
            <a:pPr marL="0" indent="0">
              <a:buFont typeface="Wingdings"/>
              <a:buNone/>
            </a:pPr>
            <a:r>
              <a:rPr lang="en-US" altLang="zh-CN" sz="6400" dirty="0" smtClean="0"/>
              <a:t>00401126   </a:t>
            </a:r>
            <a:r>
              <a:rPr lang="en-US" altLang="zh-CN" sz="6400" dirty="0" err="1" smtClean="0"/>
              <a:t>xor</a:t>
            </a:r>
            <a:r>
              <a:rPr lang="en-US" altLang="zh-CN" sz="6400" dirty="0" smtClean="0"/>
              <a:t>         </a:t>
            </a:r>
            <a:r>
              <a:rPr lang="en-US" altLang="zh-CN" sz="6400" dirty="0" err="1" smtClean="0"/>
              <a:t>eax,eax</a:t>
            </a:r>
            <a:endParaRPr lang="en-US" altLang="zh-CN" sz="6400" dirty="0" smtClean="0"/>
          </a:p>
          <a:p>
            <a:pPr marL="0" indent="0">
              <a:buFont typeface="Wingdings"/>
              <a:buNone/>
            </a:pPr>
            <a:r>
              <a:rPr lang="en-US" altLang="zh-CN" sz="6400" dirty="0" smtClean="0"/>
              <a:t>21:   }</a:t>
            </a:r>
            <a:endParaRPr lang="en-US" altLang="zh-CN" sz="6400" dirty="0" smtClean="0"/>
          </a:p>
          <a:p>
            <a:pPr marL="0" indent="0">
              <a:buFont typeface="Wingdings"/>
              <a:buNone/>
            </a:pPr>
            <a:r>
              <a:rPr lang="en-US" altLang="zh-CN" sz="6400" dirty="0" smtClean="0">
                <a:solidFill>
                  <a:srgbClr val="0000FF"/>
                </a:solidFill>
              </a:rPr>
              <a:t>00401128   pop         </a:t>
            </a:r>
            <a:r>
              <a:rPr lang="en-US" altLang="zh-CN" sz="6400" dirty="0" err="1" smtClean="0">
                <a:solidFill>
                  <a:srgbClr val="0000FF"/>
                </a:solidFill>
              </a:rPr>
              <a:t>edi</a:t>
            </a:r>
            <a:endParaRPr lang="en-US" altLang="zh-CN" sz="6400" dirty="0" smtClean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altLang="zh-CN" sz="6400" dirty="0" smtClean="0">
                <a:solidFill>
                  <a:srgbClr val="0000FF"/>
                </a:solidFill>
              </a:rPr>
              <a:t>00401129   pop         </a:t>
            </a:r>
            <a:r>
              <a:rPr lang="en-US" altLang="zh-CN" sz="6400" dirty="0" err="1" smtClean="0">
                <a:solidFill>
                  <a:srgbClr val="0000FF"/>
                </a:solidFill>
              </a:rPr>
              <a:t>esi</a:t>
            </a:r>
            <a:endParaRPr lang="en-US" altLang="zh-CN" sz="6400" dirty="0" smtClean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altLang="zh-CN" sz="6400" dirty="0" smtClean="0">
                <a:solidFill>
                  <a:srgbClr val="0000FF"/>
                </a:solidFill>
              </a:rPr>
              <a:t>0040112A   pop         </a:t>
            </a:r>
            <a:r>
              <a:rPr lang="en-US" altLang="zh-CN" sz="6400" dirty="0" err="1" smtClean="0">
                <a:solidFill>
                  <a:srgbClr val="0000FF"/>
                </a:solidFill>
              </a:rPr>
              <a:t>ebx</a:t>
            </a:r>
            <a:endParaRPr lang="en-US" altLang="zh-CN" sz="6400" dirty="0" smtClean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altLang="zh-CN" sz="6400" dirty="0" smtClean="0">
                <a:solidFill>
                  <a:srgbClr val="0000FF"/>
                </a:solidFill>
              </a:rPr>
              <a:t>0040112B   add         esp,40h</a:t>
            </a:r>
            <a:endParaRPr lang="en-US" altLang="zh-CN" sz="6400" dirty="0" smtClean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altLang="zh-CN" sz="6400" dirty="0" smtClean="0">
                <a:solidFill>
                  <a:srgbClr val="0000FF"/>
                </a:solidFill>
              </a:rPr>
              <a:t>0040112E   </a:t>
            </a:r>
            <a:r>
              <a:rPr lang="en-US" altLang="zh-CN" sz="6400" dirty="0" err="1" smtClean="0">
                <a:solidFill>
                  <a:srgbClr val="0000FF"/>
                </a:solidFill>
              </a:rPr>
              <a:t>cmp</a:t>
            </a:r>
            <a:r>
              <a:rPr lang="en-US" altLang="zh-CN" sz="6400" dirty="0" smtClean="0">
                <a:solidFill>
                  <a:srgbClr val="0000FF"/>
                </a:solidFill>
              </a:rPr>
              <a:t>         </a:t>
            </a:r>
            <a:r>
              <a:rPr lang="en-US" altLang="zh-CN" sz="6400" dirty="0" err="1" smtClean="0">
                <a:solidFill>
                  <a:srgbClr val="0000FF"/>
                </a:solidFill>
              </a:rPr>
              <a:t>ebp,esp</a:t>
            </a:r>
            <a:endParaRPr lang="en-US" altLang="zh-CN" sz="6400" dirty="0" smtClean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altLang="zh-CN" sz="6400" dirty="0" smtClean="0">
                <a:solidFill>
                  <a:srgbClr val="0000FF"/>
                </a:solidFill>
              </a:rPr>
              <a:t>00401130   call        __</a:t>
            </a:r>
            <a:r>
              <a:rPr lang="en-US" altLang="zh-CN" sz="6400" dirty="0" err="1" smtClean="0">
                <a:solidFill>
                  <a:srgbClr val="0000FF"/>
                </a:solidFill>
              </a:rPr>
              <a:t>chkesp</a:t>
            </a:r>
            <a:r>
              <a:rPr lang="en-US" altLang="zh-CN" sz="6400" dirty="0" smtClean="0">
                <a:solidFill>
                  <a:srgbClr val="0000FF"/>
                </a:solidFill>
              </a:rPr>
              <a:t> (004011d0)</a:t>
            </a:r>
            <a:endParaRPr lang="en-US" altLang="zh-CN" sz="6400" dirty="0" smtClean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altLang="zh-CN" sz="6400" dirty="0" smtClean="0">
                <a:solidFill>
                  <a:srgbClr val="0000FF"/>
                </a:solidFill>
              </a:rPr>
              <a:t>00401135   </a:t>
            </a:r>
            <a:r>
              <a:rPr lang="en-US" altLang="zh-CN" sz="6400" dirty="0" err="1" smtClean="0">
                <a:solidFill>
                  <a:srgbClr val="0000FF"/>
                </a:solidFill>
              </a:rPr>
              <a:t>mov</a:t>
            </a:r>
            <a:r>
              <a:rPr lang="en-US" altLang="zh-CN" sz="6400" dirty="0" smtClean="0">
                <a:solidFill>
                  <a:srgbClr val="0000FF"/>
                </a:solidFill>
              </a:rPr>
              <a:t>         </a:t>
            </a:r>
            <a:r>
              <a:rPr lang="en-US" altLang="zh-CN" sz="6400" dirty="0" err="1" smtClean="0">
                <a:solidFill>
                  <a:srgbClr val="0000FF"/>
                </a:solidFill>
              </a:rPr>
              <a:t>esp,ebp</a:t>
            </a:r>
            <a:endParaRPr lang="en-US" altLang="zh-CN" sz="6400" dirty="0" smtClean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altLang="zh-CN" sz="6400" dirty="0" smtClean="0">
                <a:solidFill>
                  <a:srgbClr val="0000FF"/>
                </a:solidFill>
              </a:rPr>
              <a:t>00401137   pop         </a:t>
            </a:r>
            <a:r>
              <a:rPr lang="en-US" altLang="zh-CN" sz="6400" dirty="0" err="1" smtClean="0">
                <a:solidFill>
                  <a:srgbClr val="0000FF"/>
                </a:solidFill>
              </a:rPr>
              <a:t>ebp</a:t>
            </a:r>
            <a:endParaRPr lang="en-US" altLang="zh-CN" sz="6400" dirty="0" smtClean="0">
              <a:solidFill>
                <a:srgbClr val="0000FF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altLang="zh-CN" sz="6400" dirty="0" smtClean="0">
                <a:solidFill>
                  <a:srgbClr val="0000FF"/>
                </a:solidFill>
              </a:rPr>
              <a:t>00401138   ret</a:t>
            </a:r>
            <a:br>
              <a:rPr lang="en-US" altLang="zh-CN" dirty="0" smtClean="0"/>
            </a:br>
            <a:endParaRPr lang="en-US" altLang="zh-CN" dirty="0" smtClean="0"/>
          </a:p>
          <a:p>
            <a:pPr marL="320040"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7488" y="260648"/>
            <a:ext cx="799288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代码所对应的汇编代码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)- </a:t>
            </a:r>
            <a:r>
              <a:rPr lang="zh-CN" altLang="en-US" dirty="0" smtClean="0"/>
              <a:t>摘自</a:t>
            </a:r>
            <a:r>
              <a:rPr lang="en-US" altLang="zh-CN" dirty="0" smtClean="0"/>
              <a:t>http</a:t>
            </a:r>
            <a:r>
              <a:rPr lang="en-US" altLang="zh-CN" dirty="0"/>
              <a:t>://www.jb51.net/article/34554.htm</a:t>
            </a:r>
            <a:endParaRPr lang="en-US" altLang="zh-CN" dirty="0" smtClean="0"/>
          </a:p>
        </p:txBody>
      </p:sp>
      <p:sp>
        <p:nvSpPr>
          <p:cNvPr id="4" name="右大括号 3"/>
          <p:cNvSpPr/>
          <p:nvPr/>
        </p:nvSpPr>
        <p:spPr>
          <a:xfrm>
            <a:off x="5231904" y="3933056"/>
            <a:ext cx="288032" cy="244827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35960" y="3864530"/>
            <a:ext cx="360040" cy="1737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恢复调用现场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7464152" y="1556792"/>
            <a:ext cx="255906" cy="72008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84794" y="1723096"/>
            <a:ext cx="2808312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从右至左依次压参数</a:t>
            </a:r>
            <a:r>
              <a:rPr lang="zh-CN" altLang="en-US" dirty="0">
                <a:solidFill>
                  <a:srgbClr val="FF0000"/>
                </a:solidFill>
              </a:rPr>
              <a:t>入</a:t>
            </a:r>
            <a:r>
              <a:rPr lang="zh-CN" altLang="en-US" dirty="0" smtClean="0">
                <a:solidFill>
                  <a:srgbClr val="FF0000"/>
                </a:solidFill>
              </a:rPr>
              <a:t>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11746" y="3055711"/>
            <a:ext cx="824214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清栈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 rot="1589754">
            <a:off x="4304409" y="2978935"/>
            <a:ext cx="504056" cy="1572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398804" y="5968451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398804" y="5603765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398804" y="523648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398804" y="4877073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397182" y="4149444"/>
            <a:ext cx="11537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var2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97182" y="3786551"/>
            <a:ext cx="11537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var3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8397182" y="2952631"/>
            <a:ext cx="9750" cy="826371"/>
          </a:xfrm>
          <a:prstGeom prst="line">
            <a:avLst/>
          </a:prstGeom>
          <a:ln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9544654" y="3010141"/>
            <a:ext cx="0" cy="711349"/>
          </a:xfrm>
          <a:prstGeom prst="line">
            <a:avLst/>
          </a:prstGeom>
          <a:ln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400123" y="4516721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var1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398804" y="3418962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 smtClean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函数调用</a:t>
            </a:r>
            <a:endParaRPr lang="zh-CN" altLang="en-US" sz="44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 algn="l">
              <a:buClr>
                <a:srgbClr val="3891A7"/>
              </a:buClr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为什么从右到左进行参数压栈？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zh-CN" altLang="en-US" dirty="0" smtClean="0">
                <a:ea typeface="宋体" pitchFamily="2" charset="-122"/>
              </a:rPr>
              <a:t>历史原因</a:t>
            </a:r>
            <a:endParaRPr lang="en-US" altLang="zh-CN" dirty="0" smtClean="0">
              <a:solidFill>
                <a:srgbClr val="0000FF"/>
              </a:solidFill>
              <a:ea typeface="宋体" pitchFamily="2" charset="-122"/>
            </a:endParaRPr>
          </a:p>
          <a:p>
            <a:pPr lvl="1" algn="l">
              <a:buClr>
                <a:srgbClr val="3891A7"/>
              </a:buClr>
              <a:buFont typeface="Wingdings"/>
              <a:buChar char="Ø"/>
            </a:pPr>
            <a:r>
              <a:rPr lang="zh-CN" altLang="en-US" dirty="0">
                <a:ea typeface="宋体" pitchFamily="2" charset="-122"/>
              </a:rPr>
              <a:t>谁</a:t>
            </a:r>
            <a:r>
              <a:rPr lang="zh-CN" altLang="en-US" dirty="0" smtClean="0">
                <a:ea typeface="宋体" pitchFamily="2" charset="-122"/>
              </a:rPr>
              <a:t>来负责清栈或恢复堆栈？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</a:rPr>
              <a:t>调用者负责：可处理变参和固定参数函数；</a:t>
            </a:r>
            <a:b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</a:b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</a:rPr>
              <a:t>被调用者负责：只能处理</a:t>
            </a:r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固定参数函数</a:t>
            </a: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</a:rPr>
              <a:t>；</a:t>
            </a:r>
            <a:endParaRPr lang="en-US" altLang="zh-CN" dirty="0" smtClean="0">
              <a:solidFill>
                <a:srgbClr val="0000FF"/>
              </a:solidFill>
              <a:ea typeface="宋体" pitchFamily="2" charset="-122"/>
            </a:endParaRPr>
          </a:p>
          <a:p>
            <a:pPr lvl="1" algn="l">
              <a:buClr>
                <a:srgbClr val="3891A7"/>
              </a:buClr>
              <a:buFont typeface="Wingdings"/>
              <a:buChar char="Ø"/>
            </a:pPr>
            <a:r>
              <a:rPr lang="zh-CN" altLang="en-US" dirty="0" smtClean="0">
                <a:ea typeface="宋体" pitchFamily="2" charset="-122"/>
              </a:rPr>
              <a:t>被调用函数的名字如何表示？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</a:rPr>
              <a:t>本项目中的函数名字表示容易；</a:t>
            </a:r>
            <a:br>
              <a:rPr lang="en-US" altLang="zh-CN" dirty="0">
                <a:solidFill>
                  <a:srgbClr val="0000FF"/>
                </a:solidFill>
                <a:ea typeface="宋体" pitchFamily="2" charset="-122"/>
              </a:rPr>
            </a:b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</a:rPr>
              <a:t>其它项目</a:t>
            </a:r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中的函数名字</a:t>
            </a: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</a:rPr>
              <a:t>表示需要明确</a:t>
            </a:r>
            <a:r>
              <a:rPr lang="zh-CN" altLang="en-US" dirty="0" smtClean="0">
                <a:ea typeface="宋体" pitchFamily="2" charset="-122"/>
              </a:rPr>
              <a:t>；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常见调用约定</a:t>
            </a:r>
            <a:r>
              <a:rPr lang="en-US" altLang="zh-CN" dirty="0" smtClean="0"/>
              <a:t>(Call Conventions)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15482" y="1700810"/>
          <a:ext cx="9504680" cy="474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"/>
                <a:gridCol w="1336040"/>
                <a:gridCol w="2448560"/>
                <a:gridCol w="1334770"/>
                <a:gridCol w="1925955"/>
                <a:gridCol w="2088515"/>
              </a:tblGrid>
              <a:tr h="5454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调用约定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简要说明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栈的清理者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参数压栈顺序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函数名的表示（不同编译器有差别）</a:t>
                      </a:r>
                      <a:endParaRPr lang="zh-CN" altLang="en-US" dirty="0"/>
                    </a:p>
                  </a:txBody>
                  <a:tcPr/>
                </a:tc>
              </a:tr>
              <a:tr h="840105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zh-CN" b="1" i="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cdecl</a:t>
                      </a:r>
                      <a:endParaRPr lang="zh-CN" altLang="en-US" b="1" i="0" kern="1200" dirty="0" smtClean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标准</a:t>
                      </a:r>
                      <a:r>
                        <a:rPr lang="en-US" altLang="zh-CN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C/C++</a:t>
                      </a:r>
                      <a:r>
                        <a:rPr lang="zh-CN" altLang="en-US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调用约定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调用者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从右至左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_</a:t>
                      </a:r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MyFuncName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838835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zh-CN" b="1" i="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stdcall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新标准</a:t>
                      </a:r>
                      <a:r>
                        <a:rPr lang="en-US" altLang="zh-CN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C/C++</a:t>
                      </a:r>
                      <a:r>
                        <a:rPr lang="zh-CN" altLang="en-US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调用约定</a:t>
                      </a:r>
                      <a:endParaRPr lang="zh-CN" altLang="en-US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被调用者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dirty="0" smtClean="0">
                          <a:solidFill>
                            <a:srgbClr val="0000FF"/>
                          </a:solidFill>
                        </a:rPr>
                        <a:t>从右至左</a:t>
                      </a:r>
                      <a:endParaRPr lang="zh-CN" altLang="en-US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err="1" smtClean="0">
                          <a:solidFill>
                            <a:srgbClr val="0000FF"/>
                          </a:solidFill>
                        </a:rPr>
                        <a:t>MyFuncName</a:t>
                      </a:r>
                      <a:endParaRPr lang="zh-CN" altLang="en-US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8394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__</a:t>
                      </a:r>
                      <a:r>
                        <a:rPr lang="en-US" altLang="zh-CN" dirty="0" err="1" smtClean="0"/>
                        <a:t>pascall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PASCAL</a:t>
                      </a:r>
                      <a:r>
                        <a:rPr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风格调用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被调用者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从左到右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MYFUNCNAME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8394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__</a:t>
                      </a:r>
                      <a:r>
                        <a:rPr lang="en-US" altLang="zh-CN" dirty="0" err="1" smtClean="0"/>
                        <a:t>fastcall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前两个参数尽可能放入寄存器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被调用者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从左到右</a:t>
                      </a:r>
                      <a:r>
                        <a:rPr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(VC6.0)</a:t>
                      </a:r>
                      <a:endParaRPr lang="en-US" altLang="zh-CN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从右到左</a:t>
                      </a:r>
                      <a:r>
                        <a:rPr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(BCB6.0)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@</a:t>
                      </a:r>
                      <a:r>
                        <a:rPr lang="en-US" altLang="zh-CN" dirty="0" err="1" smtClean="0"/>
                        <a:t>MyFuncName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  <a:tr h="8394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__</a:t>
                      </a:r>
                      <a:r>
                        <a:rPr lang="en-US" altLang="zh-CN" dirty="0" err="1" smtClean="0"/>
                        <a:t>thiscall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成员函数时，</a:t>
                      </a:r>
                      <a:r>
                        <a:rPr lang="en-US" altLang="zh-CN" dirty="0" smtClean="0"/>
                        <a:t>this</a:t>
                      </a:r>
                      <a:r>
                        <a:rPr lang="zh-CN" altLang="en-US" dirty="0" smtClean="0"/>
                        <a:t>指针放入</a:t>
                      </a:r>
                      <a:r>
                        <a:rPr lang="en-US" altLang="zh-CN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ECX</a:t>
                      </a:r>
                      <a:r>
                        <a:rPr lang="zh-CN" altLang="en-US" dirty="0" smtClean="0"/>
                        <a:t>寄存器，其它默认同</a:t>
                      </a:r>
                      <a:r>
                        <a:rPr lang="en-US" altLang="zh-CN" dirty="0" smtClean="0"/>
                        <a:t>__</a:t>
                      </a:r>
                      <a:r>
                        <a:rPr lang="en-US" altLang="zh-CN" dirty="0" err="1" smtClean="0"/>
                        <a:t>cdecl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调用者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从右至左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_</a:t>
                      </a:r>
                      <a:r>
                        <a:rPr lang="en-US" altLang="zh-CN" dirty="0" err="1" smtClean="0"/>
                        <a:t>MyFuncNameXXX</a:t>
                      </a:r>
                      <a:endParaRPr lang="zh-CN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2"/>
  <p:tag name="KSO_WM_UNIT_TYPE" val="l_i"/>
  <p:tag name="KSO_WM_UNIT_INDEX" val="1_2"/>
  <p:tag name="KSO_WM_UNIT_ID" val="custom160111_10*l_i*1_2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2"/>
  <p:tag name="KSO_WM_UNIT_TYPE" val="l_h_f"/>
  <p:tag name="KSO_WM_UNIT_INDEX" val="1_2_1"/>
  <p:tag name="KSO_WM_UNIT_ID" val="custom160111_10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3"/>
  <p:tag name="KSO_WM_UNIT_TYPE" val="l_i"/>
  <p:tag name="KSO_WM_UNIT_INDEX" val="1_3"/>
  <p:tag name="KSO_WM_UNIT_ID" val="custom160111_10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3"/>
  <p:tag name="KSO_WM_UNIT_TYPE" val="l_h_f"/>
  <p:tag name="KSO_WM_UNIT_INDEX" val="1_3_1"/>
  <p:tag name="KSO_WM_UNIT_ID" val="custom160111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4"/>
  <p:tag name="KSO_WM_UNIT_TYPE" val="l_i"/>
  <p:tag name="KSO_WM_UNIT_INDEX" val="1_4"/>
  <p:tag name="KSO_WM_UNIT_ID" val="custom160111_10*l_i*1_4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4"/>
  <p:tag name="KSO_WM_UNIT_TYPE" val="l_h_f"/>
  <p:tag name="KSO_WM_UNIT_INDEX" val="1_4_1"/>
  <p:tag name="KSO_WM_UNIT_ID" val="custom160111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5"/>
  <p:tag name="KSO_WM_UNIT_TYPE" val="l_i"/>
  <p:tag name="KSO_WM_UNIT_INDEX" val="1_5"/>
  <p:tag name="KSO_WM_UNIT_ID" val="custom160111_10*l_i*1_5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5"/>
  <p:tag name="KSO_WM_UNIT_TYPE" val="l_h_f"/>
  <p:tag name="KSO_WM_UNIT_INDEX" val="1_5_1"/>
  <p:tag name="KSO_WM_UNIT_ID" val="custom160111_10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10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19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10*i*11"/>
  <p:tag name="KSO_WM_TEMPLATE_CATEGORY" val="custom"/>
  <p:tag name="KSO_WM_TEMPLATE_INDEX" val="160111"/>
</p:tagLst>
</file>

<file path=ppt/tags/tag2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20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3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4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5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6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7.xml><?xml version="1.0" encoding="utf-8"?>
<p:tagLst xmlns:p="http://schemas.openxmlformats.org/presentationml/2006/main">
  <p:tag name="KSO_WM_TEMPLATE_CATEGORY" val="custom"/>
  <p:tag name="KSO_WM_TEMPLATE_INDEX" val="16011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1"/>
  <p:tag name="KSO_WM_UNIT_TYPE" val="l_i"/>
  <p:tag name="KSO_WM_UNIT_INDEX" val="1_1"/>
  <p:tag name="KSO_WM_UNIT_ID" val="custom160111_10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10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5584</Words>
  <Application>Kingsoft Office WPP</Application>
  <PresentationFormat>宽屏</PresentationFormat>
  <Paragraphs>319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A000120140530A99PPBG</vt:lpstr>
      <vt:lpstr>1_A000120140530A99PPBG</vt:lpstr>
      <vt:lpstr>C++面向对象程序设计-2015级</vt:lpstr>
      <vt:lpstr>PowerPoint 演示文稿</vt:lpstr>
      <vt:lpstr>函数声明</vt:lpstr>
      <vt:lpstr>PowerPoint 演示文稿</vt:lpstr>
      <vt:lpstr>函数调用机制-举例说明</vt:lpstr>
      <vt:lpstr>PowerPoint 演示文稿</vt:lpstr>
      <vt:lpstr>PowerPoint 演示文稿</vt:lpstr>
      <vt:lpstr>函数调用</vt:lpstr>
      <vt:lpstr>常见调用约定(Call Conventions)</vt:lpstr>
      <vt:lpstr>函数重载(overload)</vt:lpstr>
      <vt:lpstr>函数重载的条件</vt:lpstr>
      <vt:lpstr>函数重载的疑问</vt:lpstr>
      <vt:lpstr>函数重载的实现-名字重整</vt:lpstr>
      <vt:lpstr>参数表</vt:lpstr>
      <vt:lpstr>实参与形参的匹配</vt:lpstr>
      <vt:lpstr>返回类型</vt:lpstr>
      <vt:lpstr>例：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46</cp:revision>
  <dcterms:created xsi:type="dcterms:W3CDTF">2016-02-11T11:02:00Z</dcterms:created>
  <dcterms:modified xsi:type="dcterms:W3CDTF">2016-03-20T19:23:03Z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