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2"/>
  </p:handoutMasterIdLst>
  <p:sldIdLst>
    <p:sldId id="256" r:id="rId4"/>
    <p:sldId id="262" r:id="rId6"/>
    <p:sldId id="281" r:id="rId7"/>
    <p:sldId id="282" r:id="rId8"/>
    <p:sldId id="312" r:id="rId9"/>
    <p:sldId id="283" r:id="rId10"/>
    <p:sldId id="284" r:id="rId11"/>
    <p:sldId id="313" r:id="rId12"/>
    <p:sldId id="285" r:id="rId13"/>
    <p:sldId id="314" r:id="rId14"/>
    <p:sldId id="315" r:id="rId15"/>
    <p:sldId id="316" r:id="rId16"/>
    <p:sldId id="317" r:id="rId17"/>
    <p:sldId id="318" r:id="rId18"/>
    <p:sldId id="286" r:id="rId19"/>
    <p:sldId id="319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类中的成员</a:t>
            </a:r>
            <a:r>
              <a:rPr lang="en-US" altLang="zh-CN"/>
              <a:t>---- </a:t>
            </a:r>
            <a:r>
              <a:rPr lang="zh-CN" altLang="en-US"/>
              <a:t>成员函数</a:t>
            </a:r>
            <a:endParaRPr lang="en-US" altLang="zh-CN"/>
          </a:p>
        </p:txBody>
      </p:sp>
      <p:sp>
        <p:nvSpPr>
          <p:cNvPr id="4" name="Rectangle 2"/>
          <p:cNvSpPr txBox="1"/>
          <p:nvPr/>
        </p:nvSpPr>
        <p:spPr>
          <a:xfrm>
            <a:off x="466284" y="1475704"/>
            <a:ext cx="4968552" cy="505038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200" dirty="0"/>
              <a:t>普通成员函数</a:t>
            </a:r>
            <a:endParaRPr lang="zh-CN" altLang="en-US" sz="3200" dirty="0"/>
          </a:p>
          <a:p>
            <a:pPr>
              <a:lnSpc>
                <a:spcPct val="90000"/>
              </a:lnSpc>
            </a:pPr>
            <a:r>
              <a:rPr lang="zh-CN" altLang="en-US" sz="3200" dirty="0"/>
              <a:t>重载函数</a:t>
            </a:r>
            <a:endParaRPr lang="zh-CN" altLang="en-US" sz="3200" dirty="0"/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常成员函数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带</a:t>
            </a:r>
            <a:r>
              <a:rPr lang="en-US" altLang="zh-CN" sz="3200" dirty="0" err="1" smtClean="0"/>
              <a:t>const</a:t>
            </a:r>
            <a:r>
              <a:rPr lang="zh-CN" altLang="en-US" sz="3200" dirty="0" smtClean="0"/>
              <a:t>修饰</a:t>
            </a:r>
            <a:r>
              <a:rPr lang="en-US" altLang="zh-CN" sz="3200" dirty="0" smtClean="0"/>
              <a:t>)</a:t>
            </a:r>
            <a:endParaRPr lang="zh-CN" altLang="en-US" sz="3200" dirty="0"/>
          </a:p>
          <a:p>
            <a:pPr>
              <a:lnSpc>
                <a:spcPct val="90000"/>
              </a:lnSpc>
            </a:pPr>
            <a:r>
              <a:rPr lang="zh-CN" altLang="en-US" sz="3200" dirty="0"/>
              <a:t>静态成员函数</a:t>
            </a:r>
            <a:endParaRPr lang="zh-CN" altLang="en-US" sz="3200" dirty="0"/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其他</a:t>
            </a:r>
            <a:r>
              <a:rPr lang="zh-CN" altLang="en-US" sz="3200" dirty="0"/>
              <a:t>（构造、析构、拷贝、赋值、</a:t>
            </a:r>
            <a:r>
              <a:rPr lang="en-US" altLang="zh-CN" sz="3200" dirty="0"/>
              <a:t>…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763895" y="1441450"/>
            <a:ext cx="5717540" cy="371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例</a:t>
            </a:r>
            <a:r>
              <a:rPr lang="zh-CN" altLang="en-US" sz="2400" dirty="0"/>
              <a:t>：</a:t>
            </a:r>
            <a:br>
              <a:rPr lang="zh-CN" altLang="en-US" sz="2400" dirty="0"/>
            </a:br>
            <a:r>
              <a:rPr lang="en-US" altLang="zh-CN" sz="2400" dirty="0"/>
              <a:t>class Person</a:t>
            </a:r>
            <a:r>
              <a:rPr lang="en-US" altLang="zh-CN" sz="2400" dirty="0" smtClean="0"/>
              <a:t>;</a:t>
            </a:r>
            <a:br>
              <a:rPr lang="en-US" altLang="zh-CN" sz="2400" dirty="0" smtClean="0"/>
            </a:br>
            <a:r>
              <a:rPr lang="en-US" altLang="zh-CN" sz="2400" dirty="0" smtClean="0"/>
              <a:t>class City;</a:t>
            </a:r>
            <a:br>
              <a:rPr lang="zh-CN" altLang="en-US" sz="2400" dirty="0"/>
            </a:br>
            <a:r>
              <a:rPr lang="en-US" altLang="zh-CN" sz="2400" dirty="0"/>
              <a:t>class  Car {</a:t>
            </a:r>
            <a:br>
              <a:rPr lang="en-US" altLang="zh-CN" sz="2400" dirty="0"/>
            </a:br>
            <a:r>
              <a:rPr lang="en-US" altLang="zh-CN" sz="2400" dirty="0" smtClean="0"/>
              <a:t>public</a:t>
            </a:r>
            <a:r>
              <a:rPr lang="en-US" altLang="zh-CN" sz="2400" dirty="0"/>
              <a:t>:   </a:t>
            </a:r>
            <a:r>
              <a:rPr lang="en-US" altLang="zh-CN" sz="2400" dirty="0" smtClean="0"/>
              <a:t> 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Car( Person&amp; owner);</a:t>
            </a:r>
            <a:br>
              <a:rPr lang="en-US" altLang="zh-CN" sz="2400" dirty="0"/>
            </a:b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Move(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miles );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MoveTo(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City&amp; </a:t>
            </a:r>
            <a:r>
              <a:rPr lang="en-US" altLang="zh-CN" sz="2400" dirty="0" err="1" smtClean="0"/>
              <a:t>destCity</a:t>
            </a:r>
            <a:r>
              <a:rPr lang="en-US" altLang="zh-CN" sz="2400" dirty="0" smtClean="0"/>
              <a:t>);</a:t>
            </a:r>
            <a:br>
              <a:rPr lang="en-US" altLang="zh-CN" sz="2400" dirty="0"/>
            </a:br>
            <a:r>
              <a:rPr lang="en-US" altLang="zh-CN" sz="2400" dirty="0" smtClean="0"/>
              <a:t>         void </a:t>
            </a:r>
            <a:r>
              <a:rPr lang="en-US" altLang="zh-CN" sz="2400" dirty="0"/>
              <a:t>Brake( );</a:t>
            </a:r>
            <a:br>
              <a:rPr lang="en-US" altLang="zh-CN" sz="2400" dirty="0"/>
            </a:br>
            <a:r>
              <a:rPr lang="en-US" altLang="zh-CN" sz="2400" dirty="0"/>
              <a:t>          //...other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类的实现</a:t>
            </a:r>
            <a:endParaRPr lang="en-US" altLang="zh-CN"/>
          </a:p>
        </p:txBody>
      </p:sp>
      <p:sp>
        <p:nvSpPr>
          <p:cNvPr id="4" name="Rectangle 2"/>
          <p:cNvSpPr txBox="1"/>
          <p:nvPr/>
        </p:nvSpPr>
        <p:spPr>
          <a:xfrm>
            <a:off x="1653540" y="1417320"/>
            <a:ext cx="4794885" cy="505015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200" dirty="0"/>
              <a:t>成员函数的实现</a:t>
            </a:r>
            <a:endParaRPr lang="zh-CN" altLang="en-US" sz="3200" dirty="0"/>
          </a:p>
          <a:p>
            <a:pPr lvl="1">
              <a:lnSpc>
                <a:spcPct val="90000"/>
              </a:lnSpc>
            </a:pPr>
            <a:r>
              <a:rPr lang="zh-CN" altLang="en-US" sz="2865" dirty="0"/>
              <a:t>外联实现</a:t>
            </a:r>
            <a:endParaRPr lang="zh-CN" altLang="en-US" sz="2865" dirty="0"/>
          </a:p>
          <a:p>
            <a:pPr lvl="1">
              <a:lnSpc>
                <a:spcPct val="90000"/>
              </a:lnSpc>
            </a:pPr>
            <a:r>
              <a:rPr lang="zh-CN" altLang="en-US" sz="2865" dirty="0"/>
              <a:t>内联实现</a:t>
            </a:r>
            <a:endParaRPr lang="zh-CN" altLang="en-US" sz="2865" dirty="0"/>
          </a:p>
          <a:p>
            <a:pPr>
              <a:lnSpc>
                <a:spcPct val="90000"/>
              </a:lnSpc>
            </a:pPr>
            <a:r>
              <a:rPr lang="zh-CN" altLang="en-US" sz="3200" dirty="0"/>
              <a:t>数据成员的初始化</a:t>
            </a:r>
            <a:endParaRPr lang="zh-CN" altLang="en-US" sz="3200" dirty="0"/>
          </a:p>
          <a:p>
            <a:pPr lvl="1">
              <a:lnSpc>
                <a:spcPct val="90000"/>
              </a:lnSpc>
            </a:pPr>
            <a:r>
              <a:rPr lang="zh-CN" altLang="en-US" sz="2865" dirty="0"/>
              <a:t>非</a:t>
            </a:r>
            <a:r>
              <a:rPr lang="en-US" altLang="zh-CN" sz="2865" dirty="0"/>
              <a:t>static</a:t>
            </a:r>
            <a:r>
              <a:rPr lang="zh-CN" altLang="en-US" sz="2865" dirty="0"/>
              <a:t>数据成员</a:t>
            </a:r>
            <a:endParaRPr lang="zh-CN" altLang="en-US" sz="2865" dirty="0"/>
          </a:p>
          <a:p>
            <a:pPr lvl="1">
              <a:lnSpc>
                <a:spcPct val="90000"/>
              </a:lnSpc>
            </a:pPr>
            <a:r>
              <a:rPr lang="en-US" altLang="zh-CN" sz="2865" dirty="0"/>
              <a:t>static</a:t>
            </a:r>
            <a:r>
              <a:rPr lang="zh-CN" altLang="en-US" sz="2865" dirty="0"/>
              <a:t>数据成员</a:t>
            </a:r>
            <a:endParaRPr lang="zh-CN" altLang="en-US" sz="2865" dirty="0"/>
          </a:p>
        </p:txBody>
      </p:sp>
      <p:sp>
        <p:nvSpPr>
          <p:cNvPr id="2" name="Rectangle 2"/>
          <p:cNvSpPr txBox="1"/>
          <p:nvPr/>
        </p:nvSpPr>
        <p:spPr>
          <a:xfrm>
            <a:off x="7124700" y="1465580"/>
            <a:ext cx="3960495" cy="487616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sz="3200" dirty="0" smtClean="0"/>
              <a:t>成员的定义顺序</a:t>
            </a:r>
            <a:endParaRPr lang="zh-CN" altLang="en-US" sz="3200" dirty="0" smtClean="0"/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sz="3200" dirty="0" smtClean="0"/>
              <a:t>内联的含义</a:t>
            </a:r>
            <a:endParaRPr lang="zh-CN" altLang="en-US" sz="3200" dirty="0" smtClean="0"/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sz="3200" dirty="0" smtClean="0"/>
              <a:t>静态成员的初始化</a:t>
            </a:r>
            <a:endParaRPr lang="zh-CN" altLang="en-US" sz="32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zh-CN" sz="3200" dirty="0" smtClean="0"/>
          </a:p>
          <a:p>
            <a:pPr marL="514350" indent="-514350">
              <a:lnSpc>
                <a:spcPct val="80000"/>
              </a:lnSpc>
              <a:buAutoNum type="arabicPeriod"/>
            </a:pPr>
            <a:endParaRPr lang="en-US" altLang="zh-CN" sz="32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成员函数的实现</a:t>
            </a:r>
            <a:r>
              <a:rPr lang="en-US" altLang="zh-CN"/>
              <a:t>-</a:t>
            </a:r>
            <a:r>
              <a:rPr lang="zh-CN" altLang="en-US"/>
              <a:t>外联实现</a:t>
            </a:r>
            <a:endParaRPr lang="zh-CN" altLang="en-US"/>
          </a:p>
        </p:txBody>
      </p:sp>
      <p:sp>
        <p:nvSpPr>
          <p:cNvPr id="2" name="Rectangle 2"/>
          <p:cNvSpPr txBox="1"/>
          <p:nvPr/>
        </p:nvSpPr>
        <p:spPr>
          <a:xfrm>
            <a:off x="379095" y="1378585"/>
            <a:ext cx="4756785" cy="505968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 smtClean="0">
                <a:sym typeface="+mn-ea"/>
              </a:rPr>
              <a:t>例</a:t>
            </a:r>
            <a:r>
              <a:rPr lang="zh-CN" altLang="en-US" sz="2400" dirty="0">
                <a:sym typeface="+mn-ea"/>
              </a:rPr>
              <a:t>：</a:t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Person</a:t>
            </a:r>
            <a:r>
              <a:rPr lang="en-US" altLang="zh-CN" sz="2400" dirty="0" smtClean="0">
                <a:sym typeface="+mn-ea"/>
              </a:rPr>
              <a:t>;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class City;</a:t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 Car 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 smtClean="0">
                <a:sym typeface="+mn-ea"/>
              </a:rPr>
              <a:t>public</a:t>
            </a:r>
            <a:r>
              <a:rPr lang="en-US" altLang="zh-CN" sz="2400" dirty="0">
                <a:sym typeface="+mn-ea"/>
              </a:rPr>
              <a:t>:   </a:t>
            </a:r>
            <a:r>
              <a:rPr lang="en-US" altLang="zh-CN" sz="2400" dirty="0" smtClean="0">
                <a:sym typeface="+mn-ea"/>
              </a:rPr>
              <a:t>  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Car( Person&amp; owner);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Move(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 miles );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 Move(</a:t>
            </a:r>
            <a:r>
              <a:rPr lang="en-US" altLang="zh-CN" sz="2400" dirty="0" err="1" smtClean="0">
                <a:sym typeface="+mn-ea"/>
              </a:rPr>
              <a:t>const</a:t>
            </a:r>
            <a:r>
              <a:rPr lang="en-US" altLang="zh-CN" sz="2400" dirty="0" smtClean="0">
                <a:sym typeface="+mn-ea"/>
              </a:rPr>
              <a:t> City&amp; </a:t>
            </a:r>
            <a:r>
              <a:rPr lang="en-US" altLang="zh-CN" sz="2400" dirty="0" err="1" smtClean="0">
                <a:sym typeface="+mn-ea"/>
              </a:rPr>
              <a:t>destCity</a:t>
            </a:r>
            <a:r>
              <a:rPr lang="en-US" altLang="zh-CN" sz="2400" dirty="0" smtClean="0">
                <a:sym typeface="+mn-ea"/>
              </a:rPr>
              <a:t>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void </a:t>
            </a:r>
            <a:r>
              <a:rPr lang="en-US" altLang="zh-CN" sz="2400" dirty="0">
                <a:sym typeface="+mn-ea"/>
              </a:rPr>
              <a:t>Brake( 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//...other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}</a:t>
            </a:r>
            <a:endParaRPr lang="zh-CN" altLang="en-US" sz="2400" dirty="0"/>
          </a:p>
        </p:txBody>
      </p:sp>
      <p:sp>
        <p:nvSpPr>
          <p:cNvPr id="3" name="Rectangle 2"/>
          <p:cNvSpPr txBox="1"/>
          <p:nvPr/>
        </p:nvSpPr>
        <p:spPr>
          <a:xfrm>
            <a:off x="5379720" y="1399540"/>
            <a:ext cx="6350635" cy="505015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9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sym typeface="+mn-ea"/>
              </a:rPr>
              <a:t>// car.cpp</a:t>
            </a:r>
            <a:endParaRPr lang="en-US" altLang="zh-CN" sz="24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sym typeface="+mn-ea"/>
              </a:rPr>
              <a:t>#include “car.h”</a:t>
            </a:r>
            <a:endParaRPr lang="en-US" altLang="zh-CN" sz="24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sym typeface="+mn-ea"/>
              </a:rPr>
              <a:t>#include “city.h”</a:t>
            </a:r>
            <a:endParaRPr lang="en-US" altLang="zh-CN" sz="24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sym typeface="+mn-ea"/>
              </a:rPr>
              <a:t>#include “person.h”</a:t>
            </a:r>
            <a:br>
              <a:rPr lang="zh-CN" altLang="en-US" sz="2400" dirty="0">
                <a:sym typeface="+mn-ea"/>
              </a:rPr>
            </a:br>
            <a:endParaRPr lang="zh-CN" altLang="en-US" sz="24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>
                <a:sym typeface="+mn-ea"/>
              </a:rPr>
              <a:t>Car::Car( Person&amp; owner) {</a:t>
            </a:r>
            <a:endParaRPr lang="en-US" altLang="zh-CN" sz="24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sym typeface="+mn-ea"/>
              </a:rPr>
              <a:t>}	</a:t>
            </a:r>
            <a:br>
              <a:rPr lang="en-US" altLang="zh-CN" sz="2400" dirty="0" smtClean="0">
                <a:sym typeface="+mn-ea"/>
              </a:rPr>
            </a:br>
            <a:endParaRPr lang="en-US" altLang="zh-CN" sz="2400" dirty="0" smtClean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 Car::Move(</a:t>
            </a:r>
            <a:r>
              <a:rPr lang="en-US" altLang="zh-CN" sz="2400" dirty="0" err="1" smtClean="0">
                <a:sym typeface="+mn-ea"/>
              </a:rPr>
              <a:t>const</a:t>
            </a:r>
            <a:r>
              <a:rPr lang="en-US" altLang="zh-CN" sz="2400" dirty="0" smtClean="0">
                <a:sym typeface="+mn-ea"/>
              </a:rPr>
              <a:t> City&amp; </a:t>
            </a:r>
            <a:r>
              <a:rPr lang="en-US" altLang="zh-CN" sz="2400" dirty="0" err="1" smtClean="0">
                <a:sym typeface="+mn-ea"/>
              </a:rPr>
              <a:t>destCity</a:t>
            </a:r>
            <a:r>
              <a:rPr lang="en-US" altLang="zh-CN" sz="2400" dirty="0" smtClean="0">
                <a:sym typeface="+mn-ea"/>
              </a:rPr>
              <a:t>)</a:t>
            </a:r>
            <a:endParaRPr lang="en-US" altLang="zh-CN" sz="2400" dirty="0" smtClean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>
                <a:sym typeface="+mn-ea"/>
              </a:rPr>
              <a:t>{</a:t>
            </a:r>
            <a:endParaRPr lang="en-US" altLang="zh-CN" sz="2400" dirty="0" smtClean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>
                <a:sym typeface="+mn-ea"/>
              </a:rPr>
              <a:t>}</a:t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>
                <a:sym typeface="+mn-ea"/>
              </a:rPr>
              <a:t>void Car::</a:t>
            </a:r>
            <a:r>
              <a:rPr lang="en-US" altLang="zh-CN" sz="2400" dirty="0">
                <a:sym typeface="+mn-ea"/>
              </a:rPr>
              <a:t>Brake( )</a:t>
            </a:r>
            <a:endParaRPr lang="en-US" altLang="zh-CN" sz="24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sym typeface="+mn-ea"/>
              </a:rPr>
              <a:t>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//...other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}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成员函数的实现</a:t>
            </a:r>
            <a:r>
              <a:rPr lang="en-US" altLang="zh-CN"/>
              <a:t>-</a:t>
            </a:r>
            <a:r>
              <a:rPr lang="zh-CN" altLang="en-US"/>
              <a:t>内</a:t>
            </a:r>
            <a:r>
              <a:rPr lang="zh-CN" altLang="en-US"/>
              <a:t>联实现</a:t>
            </a:r>
            <a:endParaRPr lang="zh-CN" altLang="en-US"/>
          </a:p>
        </p:txBody>
      </p:sp>
      <p:sp>
        <p:nvSpPr>
          <p:cNvPr id="53" name="Rectangle 2"/>
          <p:cNvSpPr txBox="1"/>
          <p:nvPr/>
        </p:nvSpPr>
        <p:spPr>
          <a:xfrm>
            <a:off x="1026354" y="1359499"/>
            <a:ext cx="5544616" cy="505038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//</a:t>
            </a:r>
            <a:r>
              <a:rPr lang="en-US" altLang="zh-CN" sz="3200" dirty="0" err="1"/>
              <a:t>myinline.h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 err="1"/>
              <a:t>ifndef</a:t>
            </a:r>
            <a:r>
              <a:rPr lang="en-US" altLang="zh-CN" sz="3200" dirty="0"/>
              <a:t> MYINLINEH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define MYINLINEH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#include &lt;</a:t>
            </a:r>
            <a:r>
              <a:rPr lang="en-US" altLang="zh-CN" sz="3200" dirty="0" err="1">
                <a:solidFill>
                  <a:srgbClr val="FF0000"/>
                </a:solidFill>
              </a:rPr>
              <a:t>iostream</a:t>
            </a:r>
            <a:r>
              <a:rPr lang="en-US" altLang="zh-CN" sz="3200" dirty="0">
                <a:solidFill>
                  <a:srgbClr val="FF0000"/>
                </a:solidFill>
              </a:rPr>
              <a:t>&gt;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using namespace </a:t>
            </a:r>
            <a:r>
              <a:rPr lang="en-US" altLang="zh-CN" sz="3200" dirty="0" err="1">
                <a:solidFill>
                  <a:srgbClr val="FF0000"/>
                </a:solidFill>
              </a:rPr>
              <a:t>std</a:t>
            </a:r>
            <a:r>
              <a:rPr lang="en-US" altLang="zh-CN" sz="3200" dirty="0">
                <a:solidFill>
                  <a:srgbClr val="FF0000"/>
                </a:solidFill>
              </a:rPr>
              <a:t>;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class </a:t>
            </a:r>
            <a:r>
              <a:rPr lang="en-US" altLang="zh-CN" sz="3200" dirty="0" smtClean="0"/>
              <a:t>TI  {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public: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void f() {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    </a:t>
            </a:r>
            <a:r>
              <a:rPr lang="en-US" altLang="zh-CN" sz="3200" dirty="0" err="1"/>
              <a:t>cout</a:t>
            </a:r>
            <a:r>
              <a:rPr lang="en-US" altLang="zh-CN" sz="3200" dirty="0"/>
              <a:t>&lt;&lt;"void f() {}"&lt;&lt;</a:t>
            </a:r>
            <a:r>
              <a:rPr lang="en-US" altLang="zh-CN" sz="3200" dirty="0" err="1"/>
              <a:t>endl</a:t>
            </a:r>
            <a:r>
              <a:rPr lang="en-US" altLang="zh-CN" sz="3200" dirty="0"/>
              <a:t>;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}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void g() {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    </a:t>
            </a:r>
            <a:r>
              <a:rPr lang="en-US" altLang="zh-CN" sz="3200" dirty="0" err="1"/>
              <a:t>cout</a:t>
            </a:r>
            <a:r>
              <a:rPr lang="en-US" altLang="zh-CN" sz="3200" dirty="0"/>
              <a:t>&lt;&lt;"inline void g() {}"&lt;&lt;</a:t>
            </a:r>
            <a:r>
              <a:rPr lang="en-US" altLang="zh-CN" sz="3200" dirty="0" err="1"/>
              <a:t>endl</a:t>
            </a:r>
            <a:r>
              <a:rPr lang="en-US" altLang="zh-CN" sz="3200" dirty="0"/>
              <a:t>;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}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void h();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void k();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};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#</a:t>
            </a:r>
            <a:r>
              <a:rPr lang="en-US" altLang="zh-CN" sz="3200" dirty="0" err="1"/>
              <a:t>endif</a:t>
            </a:r>
            <a:endParaRPr lang="en-US" altLang="zh-CN" sz="3200" dirty="0"/>
          </a:p>
        </p:txBody>
      </p:sp>
      <p:sp>
        <p:nvSpPr>
          <p:cNvPr id="4" name="Rectangle 2"/>
          <p:cNvSpPr txBox="1"/>
          <p:nvPr/>
        </p:nvSpPr>
        <p:spPr>
          <a:xfrm>
            <a:off x="6632575" y="1339850"/>
            <a:ext cx="4992370" cy="505015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</a:t>
            </a:r>
            <a:endParaRPr lang="zh-CN" altLang="zh-CN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br>
              <a:rPr lang="zh-CN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ti.cpp</a:t>
            </a:r>
            <a:r>
              <a:rPr lang="zh-CN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中内联实现</a:t>
            </a:r>
            <a:endParaRPr lang="zh-CN" altLang="zh-CN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 void</a:t>
            </a:r>
            <a:r>
              <a:rPr lang="zh-CN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TI::g( ) </a:t>
            </a:r>
            <a:b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b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cout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&lt;&lt;"inline void g() {}"&lt;&lt;</a:t>
            </a:r>
            <a:r>
              <a:rPr lang="en-US" altLang="zh-CN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endl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;</a:t>
            </a:r>
            <a:b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US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</a:t>
            </a:r>
            <a:br>
              <a:rPr lang="zh-CN" altLang="zh-CN" sz="32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zh-CN" sz="32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成员函数的实现</a:t>
            </a:r>
            <a:r>
              <a:rPr lang="en-US" altLang="zh-CN"/>
              <a:t>-</a:t>
            </a:r>
            <a:r>
              <a:rPr lang="zh-CN" altLang="en-US"/>
              <a:t>内联实现</a:t>
            </a:r>
            <a:endParaRPr lang="zh-CN" altLang="en-US"/>
          </a:p>
        </p:txBody>
      </p:sp>
      <p:sp>
        <p:nvSpPr>
          <p:cNvPr id="53" name="Rectangle 2"/>
          <p:cNvSpPr txBox="1"/>
          <p:nvPr/>
        </p:nvSpPr>
        <p:spPr>
          <a:xfrm>
            <a:off x="1026354" y="1359499"/>
            <a:ext cx="5544616" cy="505038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//</a:t>
            </a:r>
            <a:r>
              <a:rPr lang="en-US" altLang="zh-CN" sz="3200" dirty="0" err="1"/>
              <a:t>myinline.h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 err="1"/>
              <a:t>ifndef</a:t>
            </a:r>
            <a:r>
              <a:rPr lang="en-US" altLang="zh-CN" sz="3200" dirty="0"/>
              <a:t> MYINLINEH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define MYINLINEH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#include &lt;</a:t>
            </a:r>
            <a:r>
              <a:rPr lang="en-US" altLang="zh-CN" sz="3200" dirty="0" err="1">
                <a:solidFill>
                  <a:srgbClr val="FF0000"/>
                </a:solidFill>
              </a:rPr>
              <a:t>iostream</a:t>
            </a:r>
            <a:r>
              <a:rPr lang="en-US" altLang="zh-CN" sz="3200" dirty="0">
                <a:solidFill>
                  <a:srgbClr val="FF0000"/>
                </a:solidFill>
              </a:rPr>
              <a:t>&gt;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using namespace </a:t>
            </a:r>
            <a:r>
              <a:rPr lang="en-US" altLang="zh-CN" sz="3200" dirty="0" err="1">
                <a:solidFill>
                  <a:srgbClr val="FF0000"/>
                </a:solidFill>
              </a:rPr>
              <a:t>std</a:t>
            </a:r>
            <a:r>
              <a:rPr lang="en-US" altLang="zh-CN" sz="3200" dirty="0">
                <a:solidFill>
                  <a:srgbClr val="FF0000"/>
                </a:solidFill>
              </a:rPr>
              <a:t>;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class </a:t>
            </a:r>
            <a:r>
              <a:rPr lang="en-US" altLang="zh-CN" sz="3200" dirty="0" smtClean="0"/>
              <a:t>TI  {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public: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void f() {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    </a:t>
            </a:r>
            <a:r>
              <a:rPr lang="en-US" altLang="zh-CN" sz="3200" dirty="0" err="1"/>
              <a:t>cout</a:t>
            </a:r>
            <a:r>
              <a:rPr lang="en-US" altLang="zh-CN" sz="3200" dirty="0"/>
              <a:t>&lt;&lt;"void f() {}"&lt;&lt;</a:t>
            </a:r>
            <a:r>
              <a:rPr lang="en-US" altLang="zh-CN" sz="3200" dirty="0" err="1"/>
              <a:t>endl</a:t>
            </a:r>
            <a:r>
              <a:rPr lang="en-US" altLang="zh-CN" sz="3200" dirty="0"/>
              <a:t>;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}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</a:t>
            </a:r>
            <a:r>
              <a:rPr lang="en-US" altLang="zh-CN" sz="3200" dirty="0">
                <a:solidFill>
                  <a:srgbClr val="0066FF"/>
                </a:solidFill>
                <a:sym typeface="+mn-ea"/>
              </a:rPr>
              <a:t>inline </a:t>
            </a:r>
            <a:r>
              <a:rPr lang="en-US" altLang="zh-CN" sz="3200" dirty="0"/>
              <a:t>void g() {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    </a:t>
            </a:r>
            <a:r>
              <a:rPr lang="en-US" altLang="zh-CN" sz="3200" dirty="0" err="1"/>
              <a:t>cout</a:t>
            </a:r>
            <a:r>
              <a:rPr lang="en-US" altLang="zh-CN" sz="3200" dirty="0"/>
              <a:t>&lt;&lt;"inline void g() {}"&lt;&lt;</a:t>
            </a:r>
            <a:r>
              <a:rPr lang="en-US" altLang="zh-CN" sz="3200" dirty="0" err="1"/>
              <a:t>endl</a:t>
            </a:r>
            <a:r>
              <a:rPr lang="en-US" altLang="zh-CN" sz="3200" dirty="0"/>
              <a:t>;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}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void h();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        </a:t>
            </a:r>
            <a:r>
              <a:rPr lang="en-US" altLang="zh-CN" sz="3200" dirty="0">
                <a:solidFill>
                  <a:srgbClr val="0066FF"/>
                </a:solidFill>
              </a:rPr>
              <a:t>inline </a:t>
            </a:r>
            <a:r>
              <a:rPr lang="en-US" altLang="zh-CN" sz="3200" dirty="0"/>
              <a:t>void k();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};</a:t>
            </a:r>
            <a:endParaRPr lang="en-US" altLang="zh-CN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#</a:t>
            </a:r>
            <a:r>
              <a:rPr lang="en-US" altLang="zh-CN" sz="3200" dirty="0" err="1"/>
              <a:t>endif</a:t>
            </a:r>
            <a:endParaRPr lang="en-US" altLang="zh-CN" sz="3200" dirty="0"/>
          </a:p>
        </p:txBody>
      </p:sp>
      <p:sp>
        <p:nvSpPr>
          <p:cNvPr id="4" name="Rectangle 2"/>
          <p:cNvSpPr txBox="1"/>
          <p:nvPr/>
        </p:nvSpPr>
        <p:spPr>
          <a:xfrm>
            <a:off x="7501369" y="1339814"/>
            <a:ext cx="3960440" cy="505038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inline</a:t>
            </a:r>
            <a:r>
              <a:rPr lang="zh-CN" altLang="en-US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关键字只在实现同时存在时，才有意义：</a:t>
            </a:r>
            <a:br>
              <a:rPr lang="zh-CN" altLang="en-US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//ti.cpp</a:t>
            </a:r>
            <a:br>
              <a:rPr lang="zh-CN" altLang="en-US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inline void TI::g( ) { }</a:t>
            </a:r>
            <a:endParaRPr lang="en-US" altLang="zh-CN" sz="32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void TI::m( )  { g( ); }</a:t>
            </a:r>
            <a:endParaRPr lang="en-US" altLang="zh-CN" sz="32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32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 other.cpp</a:t>
            </a:r>
            <a:b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#include “ti.h”</a:t>
            </a:r>
            <a:endParaRPr lang="en-US" altLang="zh-CN" sz="32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void Other::h( ) {</a:t>
            </a:r>
            <a:b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g( );</a:t>
            </a:r>
            <a:b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US" altLang="zh-CN" sz="32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类和对象</a:t>
            </a:r>
            <a:endParaRPr lang="zh-CN" altLang="en-US"/>
          </a:p>
        </p:txBody>
      </p:sp>
      <p:sp>
        <p:nvSpPr>
          <p:cNvPr id="53" name="Rectangle 2"/>
          <p:cNvSpPr txBox="1"/>
          <p:nvPr/>
        </p:nvSpPr>
        <p:spPr>
          <a:xfrm>
            <a:off x="1537529" y="1362988"/>
            <a:ext cx="9145016" cy="505038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类的实例化结果</a:t>
            </a:r>
            <a:endParaRPr lang="en-US" altLang="zh-CN" dirty="0" smtClean="0"/>
          </a:p>
          <a:p>
            <a:r>
              <a:rPr lang="zh-CN" altLang="en-US" dirty="0" smtClean="0"/>
              <a:t>对象</a:t>
            </a:r>
            <a:r>
              <a:rPr lang="zh-CN" altLang="en-US" dirty="0"/>
              <a:t>的定义</a:t>
            </a:r>
            <a:endParaRPr lang="zh-CN" altLang="en-US" dirty="0"/>
          </a:p>
          <a:p>
            <a:pPr lvl="1"/>
            <a:r>
              <a:rPr lang="zh-CN" altLang="en-US" dirty="0"/>
              <a:t>例： </a:t>
            </a:r>
            <a:r>
              <a:rPr lang="en-US" altLang="zh-CN" dirty="0"/>
              <a:t>[class] </a:t>
            </a:r>
            <a:r>
              <a:rPr lang="en-US" altLang="zh-CN" dirty="0" err="1"/>
              <a:t>ClassName</a:t>
            </a:r>
            <a:r>
              <a:rPr lang="en-US" altLang="zh-CN" dirty="0"/>
              <a:t> </a:t>
            </a:r>
            <a:r>
              <a:rPr lang="en-US" altLang="zh-CN" dirty="0" err="1"/>
              <a:t>ObjectName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1"/>
            <a:r>
              <a:rPr lang="zh-CN" altLang="en-US" dirty="0"/>
              <a:t>例： </a:t>
            </a:r>
            <a:r>
              <a:rPr lang="en-US" altLang="zh-CN" dirty="0"/>
              <a:t>[class]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pObj</a:t>
            </a:r>
            <a:r>
              <a:rPr lang="en-US" altLang="zh-CN" dirty="0" smtClean="0"/>
              <a:t> = new  </a:t>
            </a:r>
            <a:r>
              <a:rPr lang="en-US" altLang="zh-CN" dirty="0" err="1"/>
              <a:t>ObjectName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 smtClean="0"/>
              <a:t>对象的访问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调用</a:t>
            </a:r>
            <a:r>
              <a:rPr lang="zh-CN" altLang="en-US" dirty="0"/>
              <a:t>函数与发送消息</a:t>
            </a:r>
            <a:endParaRPr lang="zh-CN" altLang="en-US" dirty="0"/>
          </a:p>
          <a:p>
            <a:pPr lvl="1"/>
            <a:r>
              <a:rPr lang="zh-CN" altLang="en-US" dirty="0"/>
              <a:t>直接向对象发送消息</a:t>
            </a:r>
            <a:endParaRPr lang="zh-CN" altLang="en-US" dirty="0"/>
          </a:p>
          <a:p>
            <a:pPr lvl="1"/>
            <a:r>
              <a:rPr lang="zh-CN" altLang="en-US" dirty="0"/>
              <a:t>向指针指向的对象发送消息</a:t>
            </a:r>
            <a:endParaRPr lang="zh-CN" altLang="en-US" dirty="0"/>
          </a:p>
          <a:p>
            <a:pPr lvl="1"/>
            <a:r>
              <a:rPr lang="zh-CN" altLang="en-US" dirty="0"/>
              <a:t>向引用对象发送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对象的访问</a:t>
            </a:r>
            <a:endParaRPr lang="en-US" altLang="zh-CN"/>
          </a:p>
        </p:txBody>
      </p:sp>
      <p:sp>
        <p:nvSpPr>
          <p:cNvPr id="2" name="Rectangle 2"/>
          <p:cNvSpPr txBox="1"/>
          <p:nvPr/>
        </p:nvSpPr>
        <p:spPr>
          <a:xfrm>
            <a:off x="3123347" y="1353463"/>
            <a:ext cx="4392488" cy="505038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 smtClean="0"/>
              <a:t>class My {</a:t>
            </a:r>
            <a:br>
              <a:rPr lang="en-US" altLang="zh-CN" sz="3600" dirty="0" smtClean="0"/>
            </a:br>
            <a:r>
              <a:rPr lang="en-US" altLang="zh-CN" sz="3600" dirty="0" smtClean="0"/>
              <a:t>public</a:t>
            </a:r>
            <a:r>
              <a:rPr lang="zh-CN" altLang="en-US" sz="3600" dirty="0" smtClean="0"/>
              <a:t>：</a:t>
            </a:r>
            <a:br>
              <a:rPr lang="en-US" altLang="zh-CN" sz="3600" dirty="0" smtClean="0"/>
            </a:br>
            <a:r>
              <a:rPr lang="en-US" altLang="zh-CN" sz="3600" dirty="0" smtClean="0"/>
              <a:t>      void f(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n);</a:t>
            </a:r>
            <a:br>
              <a:rPr lang="en-US" altLang="zh-CN" sz="3600" dirty="0" smtClean="0"/>
            </a:br>
            <a:r>
              <a:rPr lang="en-US" altLang="zh-CN" sz="3600" dirty="0" smtClean="0"/>
              <a:t>}</a:t>
            </a:r>
            <a:r>
              <a:rPr lang="zh-CN" altLang="en-US" sz="3600" dirty="0" smtClean="0"/>
              <a:t>；</a:t>
            </a:r>
            <a:endParaRPr lang="en-US" altLang="zh-CN" sz="3600" dirty="0" smtClean="0"/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6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main( ) {</a:t>
            </a:r>
            <a:br>
              <a:rPr lang="en-US" altLang="zh-CN" sz="3600" dirty="0" smtClean="0"/>
            </a:br>
            <a:r>
              <a:rPr lang="en-US" altLang="zh-CN" sz="3600" dirty="0" smtClean="0"/>
              <a:t>    My </a:t>
            </a:r>
            <a:r>
              <a:rPr lang="en-US" altLang="zh-CN" sz="3600" dirty="0" err="1" smtClean="0"/>
              <a:t>obj</a:t>
            </a:r>
            <a:r>
              <a:rPr lang="en-US" altLang="zh-CN" sz="3600" dirty="0" smtClean="0"/>
              <a:t>;</a:t>
            </a:r>
            <a:br>
              <a:rPr lang="en-US" altLang="zh-CN" sz="3600" dirty="0" smtClean="0"/>
            </a:br>
            <a:r>
              <a:rPr lang="en-US" altLang="zh-CN" sz="3600" dirty="0" smtClean="0"/>
              <a:t>    </a:t>
            </a:r>
            <a:r>
              <a:rPr lang="en-US" altLang="zh-CN" sz="3600" dirty="0" err="1" smtClean="0"/>
              <a:t>obj.f</a:t>
            </a:r>
            <a:r>
              <a:rPr lang="en-US" altLang="zh-CN" sz="3600" dirty="0" smtClean="0"/>
              <a:t>(20);</a:t>
            </a:r>
            <a:br>
              <a:rPr lang="en-US" altLang="zh-CN" sz="3600" dirty="0" smtClean="0"/>
            </a:br>
            <a:br>
              <a:rPr lang="en-US" altLang="zh-CN" sz="3600" dirty="0" smtClean="0"/>
            </a:br>
            <a:r>
              <a:rPr lang="en-US" altLang="zh-CN" sz="3600" dirty="0"/>
              <a:t> </a:t>
            </a:r>
            <a:r>
              <a:rPr lang="en-US" altLang="zh-CN" sz="3600" dirty="0" smtClean="0"/>
              <a:t>   My</a:t>
            </a:r>
            <a:r>
              <a:rPr lang="en-US" altLang="zh-CN" sz="3600" dirty="0"/>
              <a:t>&amp; o2 = </a:t>
            </a:r>
            <a:r>
              <a:rPr lang="en-US" altLang="zh-CN" sz="3600" dirty="0" err="1"/>
              <a:t>obj</a:t>
            </a:r>
            <a:r>
              <a:rPr lang="en-US" altLang="zh-CN" sz="3600" dirty="0"/>
              <a:t>;</a:t>
            </a:r>
            <a:br>
              <a:rPr lang="en-US" altLang="zh-CN" sz="3600" dirty="0"/>
            </a:br>
            <a:r>
              <a:rPr lang="en-US" altLang="zh-CN" sz="3600" dirty="0"/>
              <a:t>    o2.f(99</a:t>
            </a:r>
            <a:r>
              <a:rPr lang="en-US" altLang="zh-CN" sz="3600" dirty="0" smtClean="0"/>
              <a:t>);</a:t>
            </a:r>
            <a:br>
              <a:rPr lang="en-US" altLang="zh-CN" sz="3600" dirty="0" smtClean="0"/>
            </a:br>
            <a:br>
              <a:rPr lang="en-US" altLang="zh-CN" sz="3600" dirty="0" smtClean="0"/>
            </a:br>
            <a:r>
              <a:rPr lang="en-US" altLang="zh-CN" sz="3600" dirty="0" smtClean="0"/>
              <a:t>    </a:t>
            </a:r>
            <a:r>
              <a:rPr lang="en-US" altLang="zh-CN" sz="3600" dirty="0"/>
              <a:t>My * p1 = &amp;</a:t>
            </a:r>
            <a:r>
              <a:rPr lang="en-US" altLang="zh-CN" sz="3600" dirty="0" err="1"/>
              <a:t>obj</a:t>
            </a:r>
            <a:r>
              <a:rPr lang="en-US" altLang="zh-CN" sz="3600" dirty="0"/>
              <a:t>;</a:t>
            </a:r>
            <a:br>
              <a:rPr lang="en-US" altLang="zh-CN" sz="3600" dirty="0"/>
            </a:br>
            <a:r>
              <a:rPr lang="en-US" altLang="zh-CN" sz="3600" dirty="0" smtClean="0"/>
              <a:t>    p1-&gt;f(5);</a:t>
            </a:r>
            <a:br>
              <a:rPr lang="en-US" altLang="zh-CN" sz="3600" dirty="0" smtClean="0"/>
            </a:br>
            <a:r>
              <a:rPr lang="en-US" altLang="zh-CN" sz="3600" dirty="0" smtClean="0"/>
              <a:t>}</a:t>
            </a:r>
            <a:endParaRPr lang="en-US" altLang="zh-CN" sz="36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对象占用的存储空间</a:t>
            </a:r>
            <a:endParaRPr lang="zh-CN" altLang="en-US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713095" y="1540510"/>
            <a:ext cx="5971540" cy="4268470"/>
          </a:xfrm>
        </p:spPr>
        <p:txBody>
          <a:bodyPr>
            <a:normAutofit/>
          </a:bodyPr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charset="0"/>
                <a:ea typeface="微软雅黑" charset="0"/>
              </a:rPr>
              <a:t>与非静态数据成员的个数、类型、顺序等有关</a:t>
            </a:r>
            <a:endParaRPr lang="zh-CN" altLang="en-US" dirty="0" smtClean="0">
              <a:solidFill>
                <a:srgbClr val="0066FF"/>
              </a:solidFill>
              <a:latin typeface="微软雅黑" charset="0"/>
              <a:ea typeface="微软雅黑" charset="0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微软雅黑" charset="0"/>
                <a:ea typeface="微软雅黑" charset="0"/>
              </a:rPr>
              <a:t>与成员函数的个数无关</a:t>
            </a:r>
            <a:endParaRPr lang="en-US" altLang="zh-CN" dirty="0" smtClean="0">
              <a:latin typeface="微软雅黑" charset="0"/>
              <a:ea typeface="微软雅黑" charset="0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微软雅黑" charset="0"/>
                <a:ea typeface="微软雅黑" charset="0"/>
              </a:rPr>
              <a:t>与静态数据成员的多少、类型无</a:t>
            </a:r>
            <a:endParaRPr lang="en-US" altLang="zh-CN" dirty="0" smtClean="0">
              <a:latin typeface="微软雅黑" charset="0"/>
              <a:ea typeface="微软雅黑" charset="0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微软雅黑" charset="0"/>
                <a:ea typeface="微软雅黑" charset="0"/>
              </a:rPr>
              <a:t>与访问控制无关</a:t>
            </a:r>
            <a:endParaRPr lang="zh-CN" altLang="en-US" dirty="0" smtClean="0">
              <a:latin typeface="微软雅黑" charset="0"/>
              <a:ea typeface="微软雅黑" charset="0"/>
            </a:endParaRP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sz="2160" dirty="0" smtClean="0">
                <a:solidFill>
                  <a:srgbClr val="0066FF"/>
                </a:solidFill>
                <a:latin typeface="微软雅黑" charset="0"/>
                <a:ea typeface="微软雅黑" charset="0"/>
              </a:rPr>
              <a:t>一定非</a:t>
            </a:r>
            <a:r>
              <a:rPr lang="en-US" altLang="zh-CN" sz="2160" dirty="0" smtClean="0">
                <a:solidFill>
                  <a:srgbClr val="0066FF"/>
                </a:solidFill>
                <a:latin typeface="微软雅黑" charset="0"/>
                <a:ea typeface="微软雅黑" charset="0"/>
              </a:rPr>
              <a:t>0</a:t>
            </a:r>
            <a:endParaRPr lang="en-US" altLang="zh-CN" sz="2160" dirty="0" smtClean="0">
              <a:solidFill>
                <a:srgbClr val="0066FF"/>
              </a:solidFill>
              <a:latin typeface="微软雅黑" charset="0"/>
              <a:ea typeface="微软雅黑" charset="0"/>
            </a:endParaRP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sz="2400" dirty="0" smtClean="0">
                <a:solidFill>
                  <a:srgbClr val="0066FF"/>
                </a:solidFill>
                <a:latin typeface="微软雅黑" charset="0"/>
                <a:ea typeface="微软雅黑" charset="0"/>
              </a:rPr>
              <a:t>与是否含有虚函数有关</a:t>
            </a:r>
            <a:endParaRPr lang="zh-CN" altLang="en-US" sz="2400" dirty="0" smtClean="0">
              <a:solidFill>
                <a:srgbClr val="0066FF"/>
              </a:solidFill>
              <a:latin typeface="微软雅黑" charset="0"/>
              <a:ea typeface="微软雅黑" charset="0"/>
            </a:endParaRP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sz="2400" dirty="0" smtClean="0">
                <a:solidFill>
                  <a:srgbClr val="0066FF"/>
                </a:solidFill>
                <a:latin typeface="微软雅黑" charset="0"/>
                <a:ea typeface="微软雅黑" charset="0"/>
              </a:rPr>
              <a:t>与系统的字节对齐方式有关</a:t>
            </a:r>
            <a:endParaRPr lang="zh-CN" altLang="en-US" sz="2400" dirty="0">
              <a:solidFill>
                <a:srgbClr val="0066FF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545590" y="1308100"/>
            <a:ext cx="3507105" cy="50095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A {</a:t>
            </a:r>
            <a:b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zh-CN" alt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void f( );</a:t>
            </a:r>
            <a:b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CN" sz="24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v1</a:t>
            </a:r>
            <a:r>
              <a:rPr lang="zh-CN" alt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b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</a:t>
            </a:r>
            <a:r>
              <a:rPr lang="zh-CN" alt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b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CN" sz="24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g( );</a:t>
            </a:r>
            <a:endParaRPr lang="en-US" altLang="zh-CN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 sz="24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v2</a:t>
            </a:r>
            <a:r>
              <a:rPr lang="zh-CN" alt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zh-CN" altLang="en-US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char  c</a:t>
            </a:r>
            <a:r>
              <a:rPr lang="zh-CN" alt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zh-CN" altLang="en-US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 sz="24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 sz="24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[2];</a:t>
            </a:r>
            <a:endParaRPr lang="en-US" altLang="zh-CN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Person  </a:t>
            </a:r>
            <a:r>
              <a:rPr lang="en-US" altLang="zh-CN" sz="24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US" altLang="zh-CN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Car  *   </a:t>
            </a:r>
            <a:r>
              <a:rPr lang="en-US" altLang="zh-CN" sz="24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pCar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US" altLang="zh-CN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Person&amp; </a:t>
            </a:r>
            <a:r>
              <a:rPr lang="en-US" altLang="zh-CN" sz="24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b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static </a:t>
            </a:r>
            <a:r>
              <a:rPr lang="en-US" altLang="zh-CN" sz="24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</a:t>
            </a: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b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r>
              <a:rPr lang="zh-CN" alt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zh-CN" altLang="en-US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抽象及其表示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C++</a:t>
            </a:r>
            <a:r>
              <a:rPr lang="zh-CN" altLang="en-US" sz="2400" dirty="0">
                <a:solidFill>
                  <a:schemeClr val="tx1"/>
                </a:solidFill>
              </a:rPr>
              <a:t>类的声明和定义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C++</a:t>
            </a:r>
            <a:r>
              <a:rPr lang="zh-CN" altLang="en-US" sz="2400" dirty="0">
                <a:solidFill>
                  <a:schemeClr val="tx1"/>
                </a:solidFill>
              </a:rPr>
              <a:t>类的实现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类和对象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对象的大小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抽象数据类型（</a:t>
            </a:r>
            <a:r>
              <a:rPr lang="en-US" altLang="zh-CN"/>
              <a:t>ADT: abstract Data Type)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12470" y="1252220"/>
            <a:ext cx="606107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一个</a:t>
            </a:r>
            <a:r>
              <a:rPr lang="en-US" altLang="zh-CN" sz="2000" b="1" dirty="0"/>
              <a:t>ADT</a:t>
            </a:r>
            <a:r>
              <a:rPr lang="zh-CN" altLang="en-US" sz="2000" b="1" dirty="0"/>
              <a:t>：一个数学模型</a:t>
            </a:r>
            <a:r>
              <a:rPr lang="en-US" altLang="zh-CN" sz="2000" b="1" dirty="0"/>
              <a:t>+</a:t>
            </a:r>
            <a:r>
              <a:rPr lang="zh-CN" altLang="zh-CN" sz="2000" b="1" dirty="0"/>
              <a:t>可施加其上的操作集合。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类型名称，数据集，数据间的关系，操作集</a:t>
            </a:r>
            <a:r>
              <a:rPr lang="zh-CN" altLang="zh-CN" sz="2000" b="1" dirty="0"/>
              <a:t>）</a:t>
            </a:r>
            <a:endParaRPr lang="zh-CN" altLang="zh-CN" sz="2000" b="1" dirty="0"/>
          </a:p>
          <a:p>
            <a:endParaRPr lang="zh-CN" altLang="zh-CN" sz="2000" b="1" dirty="0"/>
          </a:p>
          <a:p>
            <a:pPr marL="342900" indent="-3429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2000" b="1" dirty="0"/>
              <a:t>与具体表示无关</a:t>
            </a:r>
            <a:endParaRPr lang="zh-CN" altLang="en-US" sz="2000" b="1" dirty="0"/>
          </a:p>
          <a:p>
            <a:pPr marL="342900" indent="-3429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2000" b="1" dirty="0"/>
              <a:t>与现实世界无关</a:t>
            </a:r>
            <a:endParaRPr lang="zh-CN" altLang="en-US" sz="2000" b="1" dirty="0"/>
          </a:p>
          <a:p>
            <a:pPr marL="342900" indent="-3429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2000" b="1" dirty="0"/>
              <a:t>任意性和无穷性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87730" y="3492500"/>
            <a:ext cx="2501900" cy="2228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 smtClean="0">
                <a:latin typeface="Arial" pitchFamily="34" charset="0"/>
                <a:ea typeface="微软雅黑" pitchFamily="34" charset="-122"/>
              </a:rPr>
              <a:t>a  ADT :</a:t>
            </a:r>
            <a:br>
              <a:rPr lang="en-US" altLang="zh-CN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dirty="0" smtClean="0">
                <a:latin typeface="Arial" pitchFamily="34" charset="0"/>
                <a:ea typeface="微软雅黑" pitchFamily="34" charset="-122"/>
              </a:rPr>
              <a:t>name  {</a:t>
            </a:r>
            <a:br>
              <a:rPr lang="en-US" altLang="zh-CN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dirty="0" smtClean="0">
                <a:latin typeface="Arial" pitchFamily="34" charset="0"/>
                <a:ea typeface="微软雅黑" pitchFamily="34" charset="-122"/>
              </a:rPr>
              <a:t>    </a:t>
            </a:r>
            <a:r>
              <a:rPr lang="zh-CN" altLang="zh-CN" dirty="0" smtClean="0">
                <a:latin typeface="Arial" pitchFamily="34" charset="0"/>
                <a:ea typeface="微软雅黑" pitchFamily="34" charset="-122"/>
              </a:rPr>
              <a:t>数据：</a:t>
            </a:r>
            <a:br>
              <a:rPr lang="zh-CN" altLang="zh-CN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zh-CN" dirty="0" smtClean="0">
                <a:latin typeface="Arial" pitchFamily="34" charset="0"/>
                <a:ea typeface="微软雅黑" pitchFamily="34" charset="-122"/>
              </a:rPr>
              <a:t>    关系：</a:t>
            </a:r>
            <a:br>
              <a:rPr lang="zh-CN" altLang="zh-CN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zh-CN" dirty="0" smtClean="0">
                <a:latin typeface="Arial" pitchFamily="34" charset="0"/>
                <a:ea typeface="微软雅黑" pitchFamily="34" charset="-122"/>
              </a:rPr>
              <a:t>    操作：</a:t>
            </a:r>
            <a:br>
              <a:rPr lang="zh-CN" altLang="zh-CN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en-US" altLang="zh-CN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48530" y="2565400"/>
            <a:ext cx="1419860" cy="2029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Person {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数据： 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age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关系：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age&gt;=0</a:t>
            </a:r>
            <a:br>
              <a:rPr lang="zh-CN" altLang="en-US" sz="1400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操作：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birth 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grow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dead</a:t>
            </a:r>
            <a:br>
              <a:rPr lang="en-US" altLang="zh-CN" sz="1400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64630" y="2557780"/>
            <a:ext cx="1770380" cy="25831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Person {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数据： 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knowlege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fatigue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关系：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knowlege&gt;0</a:t>
            </a:r>
            <a:b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             fatgue&gt;=0</a:t>
            </a:r>
            <a:br>
              <a:rPr lang="zh-CN" altLang="en-US" sz="1400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操作：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study 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sleep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play</a:t>
            </a:r>
            <a:br>
              <a:rPr lang="en-US" altLang="zh-CN" sz="1400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79815" y="2568575"/>
            <a:ext cx="2488565" cy="175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Integer {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数据： 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number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关系：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0 is a Integer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             </a:t>
            </a:r>
            <a:br>
              <a:rPr lang="zh-CN" altLang="en-US" sz="1400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操作：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success 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previous</a:t>
            </a:r>
            <a:br>
              <a:rPr lang="en-US" altLang="zh-CN" sz="1400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抽象类型</a:t>
            </a:r>
            <a:endParaRPr lang="zh-CN"/>
          </a:p>
        </p:txBody>
      </p:sp>
      <p:sp>
        <p:nvSpPr>
          <p:cNvPr id="4" name="Rectangle 2"/>
          <p:cNvSpPr txBox="1"/>
          <p:nvPr/>
        </p:nvSpPr>
        <p:spPr>
          <a:xfrm>
            <a:off x="1463993" y="2183651"/>
            <a:ext cx="4032448" cy="4176464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7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地球：</a:t>
            </a:r>
            <a:r>
              <a:rPr lang="en-US" altLang="zh-CN" dirty="0" smtClean="0"/>
              <a:t>-</a:t>
            </a:r>
            <a:r>
              <a:rPr lang="zh-CN" altLang="en-US" dirty="0" smtClean="0"/>
              <a:t>人口、经济等</a:t>
            </a:r>
            <a:br>
              <a:rPr lang="en-US" altLang="zh-CN" dirty="0" smtClean="0"/>
            </a:br>
            <a:r>
              <a:rPr lang="zh-CN" altLang="en-US" dirty="0" smtClean="0"/>
              <a:t>行为：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增加人口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计算总人口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GDP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计算当年总</a:t>
            </a:r>
            <a:r>
              <a:rPr lang="en-US" altLang="zh-CN" dirty="0" smtClean="0"/>
              <a:t>GDP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计算总财富</a:t>
            </a:r>
            <a:br>
              <a:rPr lang="en-US" altLang="zh-CN" dirty="0" smtClean="0"/>
            </a:br>
            <a:r>
              <a:rPr lang="zh-CN" altLang="en-US" dirty="0" smtClean="0"/>
              <a:t>数据：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人口数据</a:t>
            </a:r>
            <a:br>
              <a:rPr lang="en-US" altLang="zh-CN" dirty="0" smtClean="0"/>
            </a:br>
            <a:r>
              <a:rPr lang="en-US" altLang="zh-CN" dirty="0" smtClean="0"/>
              <a:t>      GDP</a:t>
            </a:r>
            <a:r>
              <a:rPr lang="zh-CN" altLang="en-US" dirty="0" smtClean="0"/>
              <a:t>数据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财富数据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        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1463993" y="1360073"/>
            <a:ext cx="9073008" cy="53554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500" b="1" dirty="0">
                <a:solidFill>
                  <a:srgbClr val="0066FF"/>
                </a:solidFill>
              </a:rPr>
              <a:t>不同的关注，可导致不同</a:t>
            </a:r>
            <a:r>
              <a:rPr lang="zh-CN" altLang="en-US" sz="3500" b="1" dirty="0" smtClean="0">
                <a:solidFill>
                  <a:srgbClr val="0066FF"/>
                </a:solidFill>
              </a:rPr>
              <a:t>的抽象结果</a:t>
            </a:r>
            <a:endParaRPr lang="zh-CN" altLang="en-US" sz="3500" b="1" dirty="0">
              <a:solidFill>
                <a:srgbClr val="0066FF"/>
              </a:solidFill>
            </a:endParaRPr>
          </a:p>
        </p:txBody>
      </p:sp>
      <p:sp>
        <p:nvSpPr>
          <p:cNvPr id="2" name="Rectangle 2"/>
          <p:cNvSpPr txBox="1"/>
          <p:nvPr/>
        </p:nvSpPr>
        <p:spPr>
          <a:xfrm>
            <a:off x="5856481" y="2183651"/>
            <a:ext cx="4401116" cy="4176464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地球：</a:t>
            </a:r>
            <a:r>
              <a:rPr lang="en-US" altLang="zh-CN" dirty="0" smtClean="0"/>
              <a:t>-</a:t>
            </a:r>
            <a:r>
              <a:rPr lang="zh-CN" altLang="en-US" dirty="0" smtClean="0"/>
              <a:t>太阳系中运动</a:t>
            </a:r>
            <a:br>
              <a:rPr lang="en-US" altLang="zh-CN" dirty="0" smtClean="0"/>
            </a:br>
            <a:r>
              <a:rPr lang="zh-CN" altLang="en-US" dirty="0" smtClean="0"/>
              <a:t>行为：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指定年份的位置信息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与其他行星的位置关系</a:t>
            </a:r>
            <a:br>
              <a:rPr lang="en-US" altLang="zh-CN" dirty="0" smtClean="0"/>
            </a:br>
            <a:r>
              <a:rPr lang="zh-CN" altLang="en-US" dirty="0" smtClean="0"/>
              <a:t>数据：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经纬度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赤道角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与太阳距离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线速度</a:t>
            </a:r>
            <a:br>
              <a:rPr lang="en-US" altLang="zh-CN" dirty="0" smtClean="0"/>
            </a:br>
            <a:r>
              <a:rPr lang="en-US" altLang="zh-CN" dirty="0" smtClean="0"/>
              <a:t>      …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         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抽象类型举例</a:t>
            </a:r>
            <a:endParaRPr lang="en-US" altLang="zh-CN"/>
          </a:p>
        </p:txBody>
      </p:sp>
      <p:sp>
        <p:nvSpPr>
          <p:cNvPr id="4" name="Rectangle 2"/>
          <p:cNvSpPr txBox="1"/>
          <p:nvPr/>
        </p:nvSpPr>
        <p:spPr>
          <a:xfrm>
            <a:off x="1078230" y="1402080"/>
            <a:ext cx="3789680" cy="513143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6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书的抽象</a:t>
            </a:r>
            <a:endParaRPr lang="zh-CN" altLang="en-US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 smtClean="0"/>
              <a:t>行为：</a:t>
            </a:r>
            <a:br>
              <a:rPr lang="zh-CN" altLang="en-US" dirty="0" smtClean="0"/>
            </a:br>
            <a:r>
              <a:rPr lang="zh-CN" altLang="en-US" dirty="0" smtClean="0"/>
              <a:t>     返回书名</a:t>
            </a:r>
            <a:br>
              <a:rPr lang="zh-CN" altLang="en-US" dirty="0" smtClean="0"/>
            </a:br>
            <a:r>
              <a:rPr lang="zh-CN" altLang="en-US" dirty="0" smtClean="0"/>
              <a:t>     翻到第一页</a:t>
            </a:r>
            <a:br>
              <a:rPr lang="zh-CN" altLang="en-US" dirty="0" smtClean="0"/>
            </a:br>
            <a:r>
              <a:rPr lang="zh-CN" altLang="en-US" dirty="0" smtClean="0"/>
              <a:t>     </a:t>
            </a:r>
            <a:r>
              <a:rPr lang="zh-CN" altLang="en-US" dirty="0" smtClean="0">
                <a:sym typeface="+mn-ea"/>
              </a:rPr>
              <a:t>翻到指定页</a:t>
            </a:r>
            <a:br>
              <a:rPr lang="zh-CN" altLang="en-US" dirty="0" smtClean="0"/>
            </a:br>
            <a:r>
              <a:rPr lang="zh-CN" altLang="en-US" dirty="0" smtClean="0"/>
              <a:t>     读</a:t>
            </a:r>
            <a:r>
              <a:rPr lang="en-US" altLang="zh-CN" dirty="0" smtClean="0"/>
              <a:t>N</a:t>
            </a:r>
            <a:r>
              <a:rPr lang="zh-CN" altLang="en-US" dirty="0" smtClean="0"/>
              <a:t>页</a:t>
            </a:r>
            <a:br>
              <a:rPr lang="zh-CN" altLang="en-US" dirty="0" smtClean="0"/>
            </a:br>
            <a:r>
              <a:rPr lang="zh-CN" altLang="en-US" dirty="0" smtClean="0"/>
              <a:t>     放置书签</a:t>
            </a:r>
            <a:br>
              <a:rPr lang="zh-CN" altLang="en-US" dirty="0" smtClean="0"/>
            </a:br>
            <a:r>
              <a:rPr lang="zh-CN" altLang="en-US" dirty="0" smtClean="0"/>
              <a:t>     添加批注</a:t>
            </a:r>
            <a:br>
              <a:rPr lang="zh-CN" altLang="en-US" dirty="0" smtClean="0"/>
            </a:br>
            <a:r>
              <a:rPr lang="zh-CN" altLang="en-US" dirty="0" smtClean="0"/>
              <a:t>     合上此书</a:t>
            </a:r>
            <a:br>
              <a:rPr lang="zh-CN" altLang="en-US" dirty="0" smtClean="0"/>
            </a:br>
            <a:r>
              <a:rPr lang="zh-CN" altLang="en-US" dirty="0" smtClean="0"/>
              <a:t>     </a:t>
            </a:r>
            <a:r>
              <a:rPr lang="en-US" altLang="zh-CN" dirty="0" smtClean="0"/>
              <a:t>...</a:t>
            </a:r>
            <a:br>
              <a:rPr lang="zh-CN" altLang="en-US" dirty="0" smtClean="0"/>
            </a:br>
            <a:r>
              <a:rPr lang="zh-CN" altLang="en-US" dirty="0" smtClean="0"/>
              <a:t>     放置到书架上</a:t>
            </a:r>
            <a:br>
              <a:rPr lang="zh-CN" altLang="en-US" dirty="0" smtClean="0"/>
            </a:br>
            <a:r>
              <a:rPr lang="zh-CN" altLang="en-US" dirty="0" smtClean="0"/>
              <a:t>     卖给某人 </a:t>
            </a:r>
            <a:br>
              <a:rPr lang="zh-CN" altLang="en-US" dirty="0" smtClean="0"/>
            </a:br>
            <a:r>
              <a:rPr lang="zh-CN" altLang="en-US" dirty="0" smtClean="0"/>
              <a:t>     </a:t>
            </a:r>
            <a:r>
              <a:rPr lang="en-US" altLang="zh-CN" dirty="0" smtClean="0"/>
              <a:t>....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数据：</a:t>
            </a:r>
            <a:br>
              <a:rPr lang="en-US" altLang="zh-CN" dirty="0" smtClean="0"/>
            </a:br>
            <a: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书名</a:t>
            </a:r>
            <a:b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总页数</a:t>
            </a:r>
            <a:b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当前页码</a:t>
            </a:r>
            <a:b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 txBox="1"/>
          <p:nvPr/>
        </p:nvSpPr>
        <p:spPr>
          <a:xfrm>
            <a:off x="5441950" y="1411605"/>
            <a:ext cx="3474085" cy="513207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水杯的抽象：</a:t>
            </a:r>
            <a:br>
              <a:rPr lang="zh-CN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行为：</a:t>
            </a:r>
            <a:br>
              <a:rPr lang="zh-CN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倒入</a:t>
            </a:r>
            <a: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毫升水</a:t>
            </a:r>
            <a:b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被某人喝</a:t>
            </a:r>
            <a: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毫升</a:t>
            </a:r>
            <a:b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倒掉</a:t>
            </a:r>
            <a:b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</a:t>
            </a:r>
            <a:br>
              <a:rPr lang="zh-CN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数据：</a:t>
            </a:r>
            <a:b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zh-CN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容量</a:t>
            </a:r>
            <a:br>
              <a:rPr lang="zh-CN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水量</a:t>
            </a:r>
            <a: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b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....</a:t>
            </a:r>
            <a:endParaRPr lang="en-US" altLang="zh-CN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35680" y="2054860"/>
            <a:ext cx="816610" cy="21818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行为的抽象</a:t>
            </a:r>
            <a:endParaRPr lang="zh-CN" altLang="en-US" sz="3200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85210" y="4469765"/>
            <a:ext cx="816610" cy="2123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数据的抽象</a:t>
            </a:r>
            <a:endParaRPr lang="zh-CN" altLang="en-US" sz="3200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抽象类型的表示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60450" y="1454785"/>
            <a:ext cx="5113020" cy="131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>
                <a:solidFill>
                  <a:srgbClr val="FF0000"/>
                </a:solidFill>
              </a:rPr>
              <a:t>不同的关注，有不同的抽象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>
                <a:solidFill>
                  <a:srgbClr val="FF0000"/>
                </a:solidFill>
              </a:rPr>
              <a:t>表示的方法多种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>
                <a:solidFill>
                  <a:srgbClr val="FF0000"/>
                </a:solidFill>
              </a:rPr>
              <a:t>各计算机编程语言有各自的表示方法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000" b="1" dirty="0">
                <a:solidFill>
                  <a:srgbClr val="FF0000"/>
                </a:solidFill>
              </a:rPr>
              <a:t>C++</a:t>
            </a:r>
            <a:r>
              <a:rPr lang="zh-CN" altLang="en-US" sz="2000" b="1" dirty="0">
                <a:solidFill>
                  <a:srgbClr val="FF0000"/>
                </a:solidFill>
              </a:rPr>
              <a:t>中用</a:t>
            </a:r>
            <a:r>
              <a:rPr lang="en-US" altLang="zh-CN" sz="2000" b="1" dirty="0">
                <a:solidFill>
                  <a:srgbClr val="FF0000"/>
                </a:solidFill>
              </a:rPr>
              <a:t>Class</a:t>
            </a:r>
            <a:r>
              <a:rPr lang="zh-CN" altLang="en-US" sz="2000" b="1" dirty="0">
                <a:solidFill>
                  <a:srgbClr val="FF0000"/>
                </a:solidFill>
              </a:rPr>
              <a:t>表示类型的抽象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/>
          <p:nvPr/>
        </p:nvSpPr>
        <p:spPr>
          <a:xfrm>
            <a:off x="1078230" y="2994660"/>
            <a:ext cx="5150485" cy="353885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C++</a:t>
            </a:r>
            <a:r>
              <a:rPr lang="zh-CN" altLang="en-US" dirty="0">
                <a:solidFill>
                  <a:srgbClr val="0070C0"/>
                </a:solidFill>
              </a:rPr>
              <a:t>中：</a:t>
            </a:r>
            <a:endParaRPr lang="zh-CN" altLang="en-US" dirty="0">
              <a:solidFill>
                <a:srgbClr val="0070C0"/>
              </a:solidFill>
            </a:endParaRPr>
          </a:p>
          <a:p>
            <a:pPr marL="457200" indent="-457200">
              <a:buClr>
                <a:srgbClr val="FF0000"/>
              </a:buClr>
              <a:buFont typeface="Wingdings" charset="0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各行为由一个或多个操作共同完成；</a:t>
            </a:r>
            <a:endParaRPr lang="zh-CN" altLang="en-US" dirty="0">
              <a:solidFill>
                <a:srgbClr val="0070C0"/>
              </a:solidFill>
            </a:endParaRPr>
          </a:p>
          <a:p>
            <a:pPr marL="457200" indent="-457200">
              <a:buClr>
                <a:srgbClr val="FF0000"/>
              </a:buClr>
              <a:buFont typeface="Wingdings" charset="0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每个操作通常用成员函数表示；</a:t>
            </a:r>
            <a:endParaRPr lang="zh-CN" altLang="en-US" dirty="0">
              <a:solidFill>
                <a:srgbClr val="0070C0"/>
              </a:solidFill>
            </a:endParaRPr>
          </a:p>
          <a:p>
            <a:pPr marL="457200" indent="-457200">
              <a:buClr>
                <a:srgbClr val="FF0000"/>
              </a:buClr>
              <a:buFont typeface="Wingdings" charset="0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数据由数据成员表示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34785" y="1494155"/>
            <a:ext cx="5418455" cy="51181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Font typeface="Wingdings" charset="0"/>
              <a:buChar char="n"/>
            </a:pPr>
            <a:r>
              <a:rPr lang="zh-CN" altLang="en-US" sz="2400" dirty="0">
                <a:sym typeface="+mn-ea"/>
              </a:rPr>
              <a:t>数据</a:t>
            </a:r>
            <a:r>
              <a:rPr lang="zh-CN" altLang="en-US" sz="2400" dirty="0" smtClean="0">
                <a:sym typeface="+mn-ea"/>
              </a:rPr>
              <a:t>成员 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或</a:t>
            </a:r>
            <a:r>
              <a:rPr lang="zh-CN" altLang="en-US" sz="2400" dirty="0">
                <a:sym typeface="+mn-ea"/>
              </a:rPr>
              <a:t>称成员</a:t>
            </a:r>
            <a:r>
              <a:rPr lang="zh-CN" altLang="en-US" sz="2400" dirty="0" smtClean="0">
                <a:sym typeface="+mn-ea"/>
              </a:rPr>
              <a:t>数据</a:t>
            </a:r>
            <a:r>
              <a:rPr lang="en-US" altLang="zh-CN" sz="2400" dirty="0" smtClean="0">
                <a:sym typeface="+mn-ea"/>
              </a:rPr>
              <a:t>)</a:t>
            </a:r>
            <a:endParaRPr lang="zh-CN" altLang="en-US" sz="2400" dirty="0"/>
          </a:p>
          <a:p>
            <a:pPr marL="285750" indent="-285750" algn="l">
              <a:lnSpc>
                <a:spcPct val="130000"/>
              </a:lnSpc>
              <a:buClrTx/>
              <a:buFont typeface="Wingdings" charset="0"/>
              <a:buChar char="n"/>
            </a:pPr>
            <a:r>
              <a:rPr lang="zh-CN" altLang="en-US" sz="2400" dirty="0">
                <a:sym typeface="+mn-ea"/>
              </a:rPr>
              <a:t>函数成员 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或称成员函数</a:t>
            </a:r>
            <a:r>
              <a:rPr lang="en-US" altLang="zh-CN" sz="2400" dirty="0" smtClean="0">
                <a:sym typeface="+mn-ea"/>
              </a:rPr>
              <a:t>)</a:t>
            </a:r>
            <a:endParaRPr lang="en-US" altLang="zh-CN" sz="2400" dirty="0" smtClean="0"/>
          </a:p>
          <a:p>
            <a:pPr marL="285750" indent="-285750" algn="l">
              <a:lnSpc>
                <a:spcPct val="130000"/>
              </a:lnSpc>
              <a:buClrTx/>
              <a:buFont typeface="Wingdings" charset="0"/>
              <a:buChar char="n"/>
            </a:pPr>
            <a:r>
              <a:rPr lang="zh-CN" altLang="en-US" sz="2400" dirty="0" smtClean="0">
                <a:sym typeface="+mn-ea"/>
              </a:rPr>
              <a:t>例：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class </a:t>
            </a:r>
            <a:r>
              <a:rPr lang="en-US" altLang="zh-CN" sz="2400" dirty="0" err="1" smtClean="0">
                <a:sym typeface="+mn-ea"/>
              </a:rPr>
              <a:t>ClassName</a:t>
            </a:r>
            <a:r>
              <a:rPr lang="en-US" altLang="zh-CN" sz="2400" dirty="0" smtClean="0">
                <a:sym typeface="+mn-ea"/>
              </a:rPr>
              <a:t> {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public</a:t>
            </a:r>
            <a:r>
              <a:rPr lang="zh-CN" altLang="en-US" sz="2400" dirty="0" smtClean="0">
                <a:sym typeface="+mn-ea"/>
              </a:rPr>
              <a:t>：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void f</a:t>
            </a:r>
            <a:r>
              <a:rPr lang="zh-CN" altLang="en-US" sz="2400" dirty="0" smtClean="0">
                <a:sym typeface="+mn-ea"/>
              </a:rPr>
              <a:t>（ ）</a:t>
            </a:r>
            <a:r>
              <a:rPr lang="en-US" altLang="zh-CN" sz="2400" dirty="0" smtClean="0">
                <a:sym typeface="+mn-ea"/>
              </a:rPr>
              <a:t>;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private: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   </a:t>
            </a:r>
            <a:r>
              <a:rPr lang="en-US" altLang="zh-CN" sz="2400" dirty="0" err="1" smtClean="0">
                <a:sym typeface="+mn-ea"/>
              </a:rPr>
              <a:t>val</a:t>
            </a:r>
            <a:r>
              <a:rPr lang="en-US" altLang="zh-CN" sz="2400" dirty="0" smtClean="0">
                <a:sym typeface="+mn-ea"/>
              </a:rPr>
              <a:t>;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}</a:t>
            </a:r>
            <a:r>
              <a:rPr lang="zh-CN" altLang="en-US" sz="2400" dirty="0" smtClean="0">
                <a:sym typeface="+mn-ea"/>
              </a:rPr>
              <a:t>；</a:t>
            </a:r>
            <a:endParaRPr lang="en-US" altLang="zh-CN" sz="2400" dirty="0" smtClean="0"/>
          </a:p>
          <a:p>
            <a:pPr marL="285750" indent="-285750" algn="l">
              <a:lnSpc>
                <a:spcPct val="130000"/>
              </a:lnSpc>
              <a:buClrTx/>
              <a:buFont typeface="Wingdings" charset="0"/>
              <a:buChar char="n"/>
            </a:pPr>
            <a:r>
              <a:rPr lang="en-US" altLang="zh-CN" sz="2400" dirty="0">
                <a:sym typeface="+mn-ea"/>
              </a:rPr>
              <a:t>c</a:t>
            </a:r>
            <a:r>
              <a:rPr lang="en-US" altLang="zh-CN" sz="2400" dirty="0" smtClean="0">
                <a:sym typeface="+mn-ea"/>
              </a:rPr>
              <a:t>lass</a:t>
            </a:r>
            <a:r>
              <a:rPr lang="zh-CN" altLang="en-US" sz="2400" dirty="0" smtClean="0">
                <a:sym typeface="+mn-ea"/>
              </a:rPr>
              <a:t>与</a:t>
            </a:r>
            <a:r>
              <a:rPr lang="en-US" altLang="zh-CN" sz="2400" dirty="0" err="1">
                <a:sym typeface="+mn-ea"/>
              </a:rPr>
              <a:t>s</a:t>
            </a:r>
            <a:r>
              <a:rPr lang="en-US" altLang="zh-CN" sz="2400" dirty="0" err="1" smtClean="0">
                <a:sym typeface="+mn-ea"/>
              </a:rPr>
              <a:t>truct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类的定义</a:t>
            </a:r>
            <a:endParaRPr lang="zh-CN" altLang="en-US"/>
          </a:p>
        </p:txBody>
      </p:sp>
      <p:sp>
        <p:nvSpPr>
          <p:cNvPr id="53" name="Rectangle 2"/>
          <p:cNvSpPr txBox="1"/>
          <p:nvPr/>
        </p:nvSpPr>
        <p:spPr>
          <a:xfrm>
            <a:off x="611064" y="1492781"/>
            <a:ext cx="4464496" cy="485602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</a:t>
            </a:r>
            <a:r>
              <a:rPr lang="en-US" altLang="zh-CN" dirty="0"/>
              <a:t>class &lt;</a:t>
            </a:r>
            <a:r>
              <a:rPr lang="zh-CN" altLang="en-US" dirty="0"/>
              <a:t>类名</a:t>
            </a:r>
            <a:r>
              <a:rPr lang="en-US" altLang="zh-CN" dirty="0"/>
              <a:t>&gt; { …} </a:t>
            </a:r>
            <a:r>
              <a:rPr lang="zh-CN" altLang="en-US" dirty="0"/>
              <a:t>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通常放入</a:t>
            </a:r>
            <a:r>
              <a:rPr lang="zh-CN" altLang="en-US" dirty="0" smtClean="0"/>
              <a:t>头文件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类的构成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成员 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zh-CN" altLang="en-US" dirty="0"/>
              <a:t>称成员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函数成员 </a:t>
            </a:r>
            <a:r>
              <a:rPr lang="en-US" altLang="zh-CN" dirty="0"/>
              <a:t>(</a:t>
            </a:r>
            <a:r>
              <a:rPr lang="zh-CN" altLang="en-US" dirty="0"/>
              <a:t>或称成员函数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078220" y="1405890"/>
            <a:ext cx="5342255" cy="52120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/>
              <a:t>例：</a:t>
            </a:r>
            <a:endParaRPr lang="en-US" altLang="zh-CN" sz="2400" dirty="0"/>
          </a:p>
          <a:p>
            <a:r>
              <a:rPr lang="en-US" altLang="zh-CN" sz="2400" dirty="0"/>
              <a:t>//dog</a:t>
            </a:r>
            <a:r>
              <a:rPr lang="en-US" altLang="zh-CN" sz="2400" dirty="0" err="1"/>
              <a:t>.h</a:t>
            </a:r>
            <a:br>
              <a:rPr lang="en-US" altLang="zh-CN" sz="2400" dirty="0"/>
            </a:br>
            <a:r>
              <a:rPr lang="en-US" altLang="zh-CN" sz="2400" dirty="0"/>
              <a:t>#</a:t>
            </a:r>
            <a:r>
              <a:rPr lang="en-US" altLang="zh-CN" sz="2400" dirty="0" err="1"/>
              <a:t>ifndef</a:t>
            </a:r>
            <a:r>
              <a:rPr lang="en-US" altLang="zh-CN" sz="2400" dirty="0"/>
              <a:t> DOGH</a:t>
            </a:r>
            <a:br>
              <a:rPr lang="en-US" altLang="zh-CN" sz="2400" dirty="0"/>
            </a:br>
            <a:r>
              <a:rPr lang="en-US" altLang="zh-CN" sz="2400" dirty="0"/>
              <a:t>#define DOGH</a:t>
            </a:r>
            <a:endParaRPr lang="en-US" altLang="zh-CN" sz="2400" dirty="0"/>
          </a:p>
          <a:p>
            <a:r>
              <a:rPr lang="en-US" altLang="zh-CN" sz="2400" dirty="0"/>
              <a:t>class Bone;</a:t>
            </a:r>
            <a:endParaRPr lang="en-US" altLang="zh-CN" sz="2400" dirty="0"/>
          </a:p>
          <a:p>
            <a:r>
              <a:rPr lang="en-US" altLang="zh-CN" sz="2400" dirty="0"/>
              <a:t>class Dog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 void setAge( ing theAge);</a:t>
            </a:r>
            <a:br>
              <a:rPr lang="en-US" altLang="zh-CN" sz="2400" dirty="0"/>
            </a:br>
            <a:r>
              <a:rPr lang="en-US" altLang="zh-CN" sz="2400" dirty="0"/>
              <a:t>      void eat( Bone &amp; aBone);</a:t>
            </a:r>
            <a:br>
              <a:rPr lang="en-US" altLang="zh-CN" sz="2400" dirty="0"/>
            </a:br>
            <a:r>
              <a:rPr lang="en-US" altLang="zh-CN" sz="2400" dirty="0" smtClean="0"/>
              <a:t>protected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int  age;</a:t>
            </a:r>
            <a:br>
              <a:rPr lang="en-US" altLang="zh-CN" sz="2400" dirty="0"/>
            </a:br>
            <a:r>
              <a:rPr lang="en-US" altLang="zh-CN" sz="2400" dirty="0" smtClean="0"/>
              <a:t>};</a:t>
            </a:r>
            <a:br>
              <a:rPr lang="en-US" altLang="zh-CN" sz="2400" dirty="0"/>
            </a:br>
            <a:r>
              <a:rPr lang="en-US" altLang="zh-CN" sz="2400" dirty="0"/>
              <a:t>#</a:t>
            </a:r>
            <a:r>
              <a:rPr lang="en-US" altLang="zh-CN" sz="2400" dirty="0" err="1"/>
              <a:t>endif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</a:t>
            </a:r>
            <a:r>
              <a:rPr lang="en-US" altLang="zh-CN"/>
              <a:t>(</a:t>
            </a:r>
            <a:r>
              <a:rPr lang="zh-CN" altLang="zh-CN"/>
              <a:t>前置</a:t>
            </a:r>
            <a:r>
              <a:rPr lang="en-US" altLang="zh-CN"/>
              <a:t>)</a:t>
            </a:r>
            <a:r>
              <a:rPr lang="zh-CN" altLang="en-US"/>
              <a:t>声明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89380" y="1531620"/>
            <a:ext cx="3462655" cy="192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400" b="1" dirty="0"/>
              <a:t>格式：</a:t>
            </a:r>
            <a:r>
              <a:rPr lang="en-US" altLang="zh-CN" sz="2400" b="1" dirty="0">
                <a:sym typeface="+mn-ea"/>
              </a:rPr>
              <a:t>class </a:t>
            </a:r>
            <a:r>
              <a:rPr lang="en-US" altLang="zh-CN" sz="2400" b="1" dirty="0" smtClean="0">
                <a:sym typeface="+mn-ea"/>
              </a:rPr>
              <a:t>&lt;</a:t>
            </a:r>
            <a:r>
              <a:rPr lang="zh-CN" altLang="en-US" sz="2400" b="1" dirty="0">
                <a:sym typeface="+mn-ea"/>
              </a:rPr>
              <a:t>类名</a:t>
            </a:r>
            <a:r>
              <a:rPr lang="en-US" altLang="zh-CN" sz="2400" b="1" dirty="0" smtClean="0">
                <a:sym typeface="+mn-ea"/>
              </a:rPr>
              <a:t>&gt;;</a:t>
            </a:r>
            <a:endParaRPr lang="zh-CN" altLang="en-US" sz="24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400" b="1" dirty="0"/>
              <a:t>例如：</a:t>
            </a:r>
            <a:endParaRPr lang="zh-CN" altLang="en-US" sz="2400" b="1" dirty="0"/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400" b="1" dirty="0" smtClean="0">
                <a:ea typeface="宋体" pitchFamily="2" charset="-122"/>
                <a:sym typeface="+mn-ea"/>
              </a:rPr>
              <a:t>class Person;</a:t>
            </a:r>
            <a:br>
              <a:rPr lang="en-US" altLang="zh-CN" sz="2400" b="1" dirty="0">
                <a:ea typeface="宋体" pitchFamily="2" charset="-122"/>
                <a:sym typeface="+mn-ea"/>
              </a:rPr>
            </a:br>
            <a:r>
              <a:rPr lang="en-US" altLang="zh-CN" sz="2400" b="1" dirty="0" smtClean="0">
                <a:ea typeface="宋体" pitchFamily="2" charset="-122"/>
                <a:sym typeface="+mn-ea"/>
              </a:rPr>
              <a:t>class </a:t>
            </a:r>
            <a:r>
              <a:rPr lang="en-US" altLang="zh-CN" sz="2400" b="1" dirty="0" err="1" smtClean="0">
                <a:ea typeface="宋体" pitchFamily="2" charset="-122"/>
                <a:sym typeface="+mn-ea"/>
              </a:rPr>
              <a:t>MyType</a:t>
            </a:r>
            <a:r>
              <a:rPr lang="en-US" altLang="zh-CN" sz="2400" b="1" dirty="0" smtClean="0">
                <a:ea typeface="宋体" pitchFamily="2" charset="-122"/>
                <a:sym typeface="+mn-ea"/>
              </a:rPr>
              <a:t>;</a:t>
            </a:r>
            <a:endParaRPr lang="en-US" altLang="zh-CN" sz="2400" b="1" dirty="0" smtClean="0">
              <a:sym typeface="+mn-ea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zh-CN" sz="2400" b="1" dirty="0">
                <a:solidFill>
                  <a:srgbClr val="FF0000"/>
                </a:solidFill>
              </a:rPr>
              <a:t>前置声明的作用（</a:t>
            </a:r>
            <a:r>
              <a:rPr lang="zh-CN" altLang="zh-CN" sz="2400" b="1" dirty="0">
                <a:solidFill>
                  <a:srgbClr val="FF0000"/>
                </a:solidFill>
                <a:sym typeface="+mn-ea"/>
              </a:rPr>
              <a:t>例）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9330" y="1261745"/>
            <a:ext cx="4358005" cy="55778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p>
            <a:r>
              <a:rPr lang="zh-CN" altLang="en-US" sz="2400" dirty="0"/>
              <a:t>例：</a:t>
            </a:r>
            <a:endParaRPr lang="en-US" altLang="zh-CN" sz="2400" dirty="0"/>
          </a:p>
          <a:p>
            <a:r>
              <a:rPr lang="en-US" altLang="zh-CN" sz="2400" dirty="0"/>
              <a:t>//dog</a:t>
            </a:r>
            <a:r>
              <a:rPr lang="en-US" altLang="zh-CN" sz="2400" dirty="0" err="1"/>
              <a:t>.h</a:t>
            </a:r>
            <a:br>
              <a:rPr lang="en-US" altLang="zh-CN" sz="2400" dirty="0"/>
            </a:br>
            <a:r>
              <a:rPr lang="en-US" altLang="zh-CN" sz="2400" dirty="0"/>
              <a:t>#</a:t>
            </a:r>
            <a:r>
              <a:rPr lang="en-US" altLang="zh-CN" sz="2400" dirty="0" err="1"/>
              <a:t>ifndef</a:t>
            </a:r>
            <a:r>
              <a:rPr lang="en-US" altLang="zh-CN" sz="2400" dirty="0"/>
              <a:t> DOGH</a:t>
            </a:r>
            <a:br>
              <a:rPr lang="en-US" altLang="zh-CN" sz="2400" dirty="0"/>
            </a:br>
            <a:r>
              <a:rPr lang="en-US" altLang="zh-CN" sz="2400" dirty="0"/>
              <a:t>#define DOGH</a:t>
            </a:r>
            <a:endParaRPr lang="en-US" altLang="zh-CN" sz="2400" dirty="0"/>
          </a:p>
          <a:p>
            <a:r>
              <a:rPr lang="en-US" altLang="zh-CN" sz="2400" dirty="0"/>
              <a:t>class Bone;</a:t>
            </a:r>
            <a:endParaRPr lang="en-US" altLang="zh-CN" sz="2400" dirty="0"/>
          </a:p>
          <a:p>
            <a:r>
              <a:rPr lang="en-US" altLang="zh-CN" sz="2400" dirty="0"/>
              <a:t>class Dog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 void setAge( ing theAge);</a:t>
            </a:r>
            <a:br>
              <a:rPr lang="en-US" altLang="zh-CN" sz="2400" dirty="0"/>
            </a:br>
            <a:r>
              <a:rPr lang="en-US" altLang="zh-CN" sz="2400" dirty="0"/>
              <a:t>      void eat( </a:t>
            </a:r>
            <a:r>
              <a:rPr lang="en-US" altLang="zh-CN" sz="2400" dirty="0">
                <a:solidFill>
                  <a:srgbClr val="FF0000"/>
                </a:solidFill>
              </a:rPr>
              <a:t>Bone</a:t>
            </a:r>
            <a:r>
              <a:rPr lang="en-US" altLang="zh-CN" sz="2400" dirty="0"/>
              <a:t> &amp; aBone);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FF0000"/>
                </a:solidFill>
              </a:rPr>
              <a:t>Dog</a:t>
            </a:r>
            <a:r>
              <a:rPr lang="en-US" altLang="zh-CN" sz="2400" dirty="0"/>
              <a:t> birth( );</a:t>
            </a:r>
            <a:br>
              <a:rPr lang="en-US" altLang="zh-CN" sz="2400" dirty="0"/>
            </a:br>
            <a:r>
              <a:rPr lang="en-US" altLang="zh-CN" sz="2400" dirty="0"/>
              <a:t>      void fight(</a:t>
            </a:r>
            <a:r>
              <a:rPr lang="en-US" altLang="zh-CN" sz="2400" dirty="0">
                <a:solidFill>
                  <a:srgbClr val="FF0000"/>
                </a:solidFill>
              </a:rPr>
              <a:t>Cat</a:t>
            </a:r>
            <a:r>
              <a:rPr lang="en-US" altLang="zh-CN" sz="2400" dirty="0"/>
              <a:t> &amp; aCat);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int  age;</a:t>
            </a:r>
            <a:br>
              <a:rPr lang="en-US" altLang="zh-CN" sz="2400" dirty="0"/>
            </a:br>
            <a:r>
              <a:rPr lang="en-US" altLang="zh-CN" sz="2400" dirty="0" smtClean="0"/>
              <a:t>};</a:t>
            </a:r>
            <a:br>
              <a:rPr lang="en-US" altLang="zh-CN" sz="2400" dirty="0"/>
            </a:br>
            <a:r>
              <a:rPr lang="en-US" altLang="zh-CN" sz="2400" dirty="0"/>
              <a:t>#</a:t>
            </a:r>
            <a:r>
              <a:rPr lang="en-US" altLang="zh-CN" sz="2400" dirty="0" err="1"/>
              <a:t>endif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类中的成员</a:t>
            </a:r>
            <a:r>
              <a:rPr lang="en-US" altLang="zh-CN"/>
              <a:t>---- </a:t>
            </a:r>
            <a:r>
              <a:rPr lang="zh-CN" altLang="en-US"/>
              <a:t>数据成员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0100" y="3145155"/>
            <a:ext cx="2985770" cy="3056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0" lvl="1" indent="0" algn="l">
              <a:lnSpc>
                <a:spcPct val="80000"/>
              </a:lnSpc>
              <a:buNone/>
            </a:pPr>
            <a:r>
              <a:rPr lang="en-US" altLang="zh-CN" sz="2000" dirty="0"/>
              <a:t>class Dog </a:t>
            </a:r>
            <a:br>
              <a:rPr lang="en-US" altLang="zh-CN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public</a:t>
            </a:r>
            <a:r>
              <a:rPr lang="zh-CN" altLang="en-US" sz="2000" dirty="0"/>
              <a:t>：</a:t>
            </a:r>
            <a:br>
              <a:rPr lang="zh-CN" altLang="en-US" sz="2000" dirty="0"/>
            </a:br>
            <a:r>
              <a:rPr lang="zh-CN" altLang="en-US" sz="2000" dirty="0"/>
              <a:t>     </a:t>
            </a:r>
            <a:r>
              <a:rPr lang="en-US" altLang="zh-CN" sz="2000" dirty="0"/>
              <a:t>Dog(Person&amp; pers);</a:t>
            </a:r>
            <a:br>
              <a:rPr lang="en-US" altLang="zh-CN" sz="2000" dirty="0"/>
            </a:br>
            <a:r>
              <a:rPr lang="en-US" altLang="zh-CN" sz="2000" dirty="0"/>
              <a:t>     void run( );</a:t>
            </a:r>
            <a:br>
              <a:rPr lang="en-US" altLang="zh-CN" sz="2000" dirty="0"/>
            </a:br>
            <a:r>
              <a:rPr lang="en-US" altLang="zh-CN" sz="2000" dirty="0"/>
              <a:t>     ...</a:t>
            </a:r>
            <a:br>
              <a:rPr lang="en-US" altLang="zh-CN" sz="2000" dirty="0"/>
            </a:br>
            <a:r>
              <a:rPr lang="en-US" altLang="zh-CN" sz="2000" dirty="0"/>
              <a:t>private:</a:t>
            </a:r>
            <a:br>
              <a:rPr lang="en-US" altLang="zh-CN" sz="2000" dirty="0"/>
            </a:br>
            <a:r>
              <a:rPr lang="en-US" altLang="zh-CN" sz="2000" dirty="0"/>
              <a:t>     Person &amp; owner;     </a:t>
            </a:r>
            <a:br>
              <a:rPr lang="en-US" altLang="zh-CN" sz="2000" dirty="0"/>
            </a:br>
            <a:r>
              <a:rPr lang="en-US" altLang="zh-CN" sz="2000" dirty="0"/>
              <a:t>     Leg       legs[4];  </a:t>
            </a:r>
            <a:br>
              <a:rPr lang="en-US" altLang="zh-CN" sz="2000" dirty="0"/>
            </a:br>
            <a:r>
              <a:rPr lang="en-US" altLang="zh-CN" sz="2000" dirty="0"/>
              <a:t>     Ring  *  pRing;</a:t>
            </a:r>
            <a:br>
              <a:rPr lang="en-US" altLang="zh-CN" sz="2000" dirty="0"/>
            </a:br>
            <a:r>
              <a:rPr lang="en-US" altLang="zh-CN" sz="2000" dirty="0"/>
              <a:t>     int         age;   </a:t>
            </a:r>
            <a:endParaRPr lang="en-US" altLang="zh-CN" sz="2000" dirty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sz="2000" dirty="0" smtClean="0">
                <a:sym typeface="+mn-ea"/>
              </a:rPr>
              <a:t>}</a:t>
            </a:r>
            <a:r>
              <a:rPr lang="zh-CN" altLang="en-US" sz="2000" dirty="0" smtClean="0">
                <a:sym typeface="+mn-ea"/>
              </a:rPr>
              <a:t>；</a:t>
            </a:r>
            <a:endParaRPr lang="zh-CN" altLang="en-US" sz="2000" dirty="0" smtClean="0">
              <a:latin typeface="Arial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6255" y="3184525"/>
            <a:ext cx="6808470" cy="3788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0" lvl="1" indent="0" algn="l">
              <a:lnSpc>
                <a:spcPct val="80000"/>
              </a:lnSpc>
              <a:buNone/>
            </a:pPr>
            <a:r>
              <a:rPr lang="zh-CN" altLang="en-US" sz="2000" dirty="0" smtClean="0">
                <a:sym typeface="+mn-ea"/>
              </a:rPr>
              <a:t>例： </a:t>
            </a:r>
            <a:r>
              <a:rPr lang="en-US" altLang="zh-CN" sz="2000" dirty="0" smtClean="0">
                <a:sym typeface="+mn-ea"/>
              </a:rPr>
              <a:t>(C++11)</a:t>
            </a:r>
            <a:endParaRPr lang="en-US" altLang="zh-CN" sz="2000" dirty="0" smtClean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sz="2000" dirty="0" err="1" smtClean="0">
                <a:sym typeface="+mn-ea"/>
              </a:rPr>
              <a:t>enum</a:t>
            </a:r>
            <a:r>
              <a:rPr lang="en-US" altLang="zh-CN" sz="2000" dirty="0" smtClean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class DogColor  {</a:t>
            </a:r>
            <a:endParaRPr lang="en-US" altLang="zh-CN" sz="2000" dirty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    WHITE = 1,    </a:t>
            </a:r>
            <a:r>
              <a:rPr lang="en-US" altLang="zh-CN" sz="2000" dirty="0" smtClean="0">
                <a:sym typeface="+mn-ea"/>
              </a:rPr>
              <a:t>BLACK </a:t>
            </a:r>
            <a:r>
              <a:rPr lang="en-US" altLang="zh-CN" sz="2000" dirty="0">
                <a:sym typeface="+mn-ea"/>
              </a:rPr>
              <a:t>= 2,     GRAY   = 3</a:t>
            </a:r>
            <a:endParaRPr lang="en-US" altLang="zh-CN" sz="2000" dirty="0">
              <a:sym typeface="+mn-ea"/>
            </a:endParaRPr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};</a:t>
            </a:r>
            <a:br>
              <a:rPr lang="en-US" altLang="zh-CN" sz="2000" dirty="0">
                <a:sym typeface="+mn-ea"/>
              </a:rPr>
            </a:br>
            <a:br>
              <a:rPr lang="en-US" altLang="zh-CN" sz="2000" dirty="0">
                <a:sym typeface="+mn-ea"/>
              </a:rPr>
            </a:b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class Dog {</a:t>
            </a:r>
            <a:br>
              <a:rPr lang="en-US" altLang="zh-CN" sz="2000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  ...</a:t>
            </a:r>
            <a:br>
              <a:rPr lang="en-US" altLang="zh-CN" sz="2000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sz="2000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    const DogColor color = DogColor::WHITE;</a:t>
            </a:r>
            <a:endParaRPr lang="en-US" altLang="zh-CN" sz="2000" dirty="0" smtClean="0">
              <a:latin typeface="Arial" pitchFamily="34" charset="0"/>
              <a:ea typeface="微软雅黑" pitchFamily="34" charset="-122"/>
            </a:endParaRPr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    const int age = 30;</a:t>
            </a:r>
            <a:br>
              <a:rPr lang="en-US" altLang="zh-CN" sz="2000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    float  pi = 3.14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；    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    </a:t>
            </a:r>
            <a:b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</a:br>
            <a: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  <a:sym typeface="+mn-ea"/>
              </a:rPr>
              <a:t>static const int v=50;</a:t>
            </a:r>
            <a: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    </a:t>
            </a:r>
            <a:b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</a:br>
            <a: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  <a:sym typeface="+mn-ea"/>
              </a:rPr>
              <a:t>static int k =60;                //</a:t>
            </a:r>
            <a: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  <a:sym typeface="+mn-ea"/>
              </a:rPr>
              <a:t>非法</a:t>
            </a:r>
            <a:b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  <a:sym typeface="+mn-ea"/>
              </a:rPr>
              <a:t>static const float vv =2.5; //</a:t>
            </a:r>
            <a:r>
              <a:rPr lang="zh-CN" altLang="zh-CN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  <a:sym typeface="+mn-ea"/>
              </a:rPr>
              <a:t>非法</a:t>
            </a:r>
            <a:b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en-US" altLang="zh-CN" sz="20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3" name="Rectangle 2"/>
          <p:cNvSpPr txBox="1"/>
          <p:nvPr/>
        </p:nvSpPr>
        <p:spPr>
          <a:xfrm>
            <a:off x="765175" y="1369695"/>
            <a:ext cx="10330180" cy="156400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3200" dirty="0"/>
              <a:t>普通</a:t>
            </a:r>
            <a:r>
              <a:rPr lang="zh-CN" altLang="en-US" sz="3200" dirty="0" smtClean="0"/>
              <a:t>类型（指针、数组、引用等</a:t>
            </a:r>
            <a:r>
              <a:rPr lang="en-US" altLang="zh-CN" sz="3200" dirty="0" smtClean="0"/>
              <a:t>)</a:t>
            </a:r>
            <a:endParaRPr lang="zh-CN" altLang="en-US" sz="3200" dirty="0"/>
          </a:p>
          <a:p>
            <a:pPr>
              <a:lnSpc>
                <a:spcPct val="80000"/>
              </a:lnSpc>
            </a:pPr>
            <a:r>
              <a:rPr lang="zh-CN" altLang="en-US" sz="3200" dirty="0"/>
              <a:t> </a:t>
            </a:r>
            <a:r>
              <a:rPr lang="en-US" altLang="zh-CN" sz="3200" dirty="0" err="1"/>
              <a:t>enum</a:t>
            </a:r>
            <a:r>
              <a:rPr lang="zh-CN" altLang="en-US" sz="3200" dirty="0"/>
              <a:t>类型、 </a:t>
            </a:r>
            <a:r>
              <a:rPr lang="en-US" altLang="zh-CN" sz="3200" dirty="0" err="1"/>
              <a:t>const</a:t>
            </a:r>
            <a:r>
              <a:rPr lang="en-US" altLang="zh-CN" sz="3200" dirty="0"/>
              <a:t> </a:t>
            </a:r>
            <a:r>
              <a:rPr lang="zh-CN" altLang="en-US" sz="3200" dirty="0"/>
              <a:t>类型、</a:t>
            </a:r>
            <a:r>
              <a:rPr lang="en-US" altLang="zh-CN" sz="3200" dirty="0"/>
              <a:t>static </a:t>
            </a:r>
            <a:endParaRPr lang="en-US" altLang="zh-CN" sz="32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class </a:t>
            </a:r>
            <a:r>
              <a:rPr lang="zh-CN" altLang="en-US" sz="3200" dirty="0"/>
              <a:t>不能递归定义，但可用</a:t>
            </a:r>
            <a:r>
              <a:rPr lang="zh-CN" altLang="en-US" sz="3200" dirty="0" smtClean="0"/>
              <a:t>指针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5">
    <a:dk1>
      <a:srgbClr val="47494B"/>
    </a:dk1>
    <a:lt1>
      <a:srgbClr val="FFFFFF"/>
    </a:lt1>
    <a:dk2>
      <a:srgbClr val="454749"/>
    </a:dk2>
    <a:lt2>
      <a:srgbClr val="FFFFFF"/>
    </a:lt2>
    <a:accent1>
      <a:srgbClr val="046FB6"/>
    </a:accent1>
    <a:accent2>
      <a:srgbClr val="22B1DE"/>
    </a:accent2>
    <a:accent3>
      <a:srgbClr val="7B93D7"/>
    </a:accent3>
    <a:accent4>
      <a:srgbClr val="FFC000"/>
    </a:accent4>
    <a:accent5>
      <a:srgbClr val="00B050"/>
    </a:accent5>
    <a:accent6>
      <a:srgbClr val="5D76BA"/>
    </a:accent6>
    <a:hlink>
      <a:srgbClr val="00B0F0"/>
    </a:hlink>
    <a:folHlink>
      <a:srgbClr val="AFB2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4495</Words>
  <Application>WPS 演示</Application>
  <PresentationFormat>宽屏</PresentationFormat>
  <Paragraphs>267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A000120140530A99PPBG</vt:lpstr>
      <vt:lpstr>1_A000120140530A99PPBG</vt:lpstr>
      <vt:lpstr>C++面向对象程序设计-2015级</vt:lpstr>
      <vt:lpstr>PowerPoint 演示文稿</vt:lpstr>
      <vt:lpstr>抽象数据类型（ADT:abstract Data Type)</vt:lpstr>
      <vt:lpstr>OOP中的类型</vt:lpstr>
      <vt:lpstr>抽象</vt:lpstr>
      <vt:lpstr>内置类型(基本类型)</vt:lpstr>
      <vt:lpstr>自定义类型(使用typedef)</vt:lpstr>
      <vt:lpstr>类的(前置)声明</vt:lpstr>
      <vt:lpstr>自定义类型(枚举类型)</vt:lpstr>
      <vt:lpstr>类中的成员---- 数据成员</vt:lpstr>
      <vt:lpstr>类中的成员---- 成员函数</vt:lpstr>
      <vt:lpstr>类的实现</vt:lpstr>
      <vt:lpstr>成员函数的实现-外联实现</vt:lpstr>
      <vt:lpstr>成员函数的实现-内联实现</vt:lpstr>
      <vt:lpstr>自定义类型(class / struct / union)</vt:lpstr>
      <vt:lpstr>类和对象</vt:lpstr>
      <vt:lpstr>导出类型(数组、指针、引用)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68</cp:revision>
  <dcterms:created xsi:type="dcterms:W3CDTF">2016-02-11T11:02:00Z</dcterms:created>
  <dcterms:modified xsi:type="dcterms:W3CDTF">2016-03-24T09:33:01Z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