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24"/>
  </p:notesMasterIdLst>
  <p:handoutMasterIdLst>
    <p:handoutMasterId r:id="rId25"/>
  </p:handoutMasterIdLst>
  <p:sldIdLst>
    <p:sldId id="256" r:id="rId3"/>
    <p:sldId id="262" r:id="rId4"/>
    <p:sldId id="312" r:id="rId5"/>
    <p:sldId id="280" r:id="rId6"/>
    <p:sldId id="281" r:id="rId7"/>
    <p:sldId id="282" r:id="rId8"/>
    <p:sldId id="314" r:id="rId9"/>
    <p:sldId id="315" r:id="rId10"/>
    <p:sldId id="313" r:id="rId11"/>
    <p:sldId id="316" r:id="rId12"/>
    <p:sldId id="317" r:id="rId13"/>
    <p:sldId id="318" r:id="rId14"/>
    <p:sldId id="320" r:id="rId15"/>
    <p:sldId id="319" r:id="rId16"/>
    <p:sldId id="321" r:id="rId17"/>
    <p:sldId id="322" r:id="rId18"/>
    <p:sldId id="323" r:id="rId19"/>
    <p:sldId id="324" r:id="rId20"/>
    <p:sldId id="326" r:id="rId21"/>
    <p:sldId id="325" r:id="rId22"/>
    <p:sldId id="32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3728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7428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669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46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992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502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632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70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500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01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44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913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4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196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759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941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540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315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29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024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979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845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11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1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2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3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1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2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3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/>
              <a:t>吉林大学计算机科学与技术学院 2015-2016学年-第2学期</a:t>
            </a: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42080" y="4809490"/>
            <a:ext cx="7056755" cy="781050"/>
          </a:xfrm>
        </p:spPr>
        <p:txBody>
          <a:bodyPr/>
          <a:lstStyle/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C++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面向对象程序设计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-2015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35425" y="5813425"/>
            <a:ext cx="7589520" cy="697230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陈伟    软件工程教研室  吉林大学</a:t>
            </a: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ccchenwei@163.com; chenw@jlu.edu.cn   2015-2016-2</a:t>
            </a:r>
            <a:r>
              <a:rPr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10" y="4612640"/>
            <a:ext cx="2235200" cy="2169160"/>
          </a:xfrm>
          <a:prstGeom prst="rect">
            <a:avLst/>
          </a:prstGeom>
          <a:effectLst>
            <a:glow>
              <a:schemeClr val="bg2">
                <a:alpha val="0"/>
              </a:schemeClr>
            </a:glow>
          </a:effec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封装与信息隐蔽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290955" y="1339215"/>
            <a:ext cx="9325610" cy="3139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000" dirty="0" smtClean="0">
                <a:sym typeface="+mn-ea"/>
              </a:rPr>
              <a:t>封装： 将事物的特征和相关信息，通过打包的过程，包装成一个整体。</a:t>
            </a:r>
          </a:p>
          <a:p>
            <a:pPr lvl="1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000" dirty="0" smtClean="0">
                <a:sym typeface="+mn-ea"/>
              </a:rPr>
              <a:t>对事物的</a:t>
            </a:r>
            <a:r>
              <a:rPr lang="zh-CN" altLang="en-US" sz="2000" dirty="0" smtClean="0">
                <a:solidFill>
                  <a:srgbClr val="0000FF"/>
                </a:solidFill>
                <a:sym typeface="+mn-ea"/>
              </a:rPr>
              <a:t>内部</a:t>
            </a:r>
            <a:r>
              <a:rPr lang="zh-CN" altLang="en-US" sz="2000" dirty="0" smtClean="0">
                <a:sym typeface="+mn-ea"/>
              </a:rPr>
              <a:t>：沟通不受影响</a:t>
            </a:r>
          </a:p>
          <a:p>
            <a:pPr lvl="1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000" dirty="0" smtClean="0">
                <a:sym typeface="+mn-ea"/>
              </a:rPr>
              <a:t>对事物的</a:t>
            </a:r>
            <a:r>
              <a:rPr lang="zh-CN" altLang="en-US" sz="2000" dirty="0" smtClean="0">
                <a:solidFill>
                  <a:srgbClr val="0000FF"/>
                </a:solidFill>
                <a:sym typeface="+mn-ea"/>
              </a:rPr>
              <a:t>外部</a:t>
            </a:r>
            <a:r>
              <a:rPr lang="zh-CN" altLang="en-US" sz="2000" dirty="0" smtClean="0">
                <a:sym typeface="+mn-ea"/>
              </a:rPr>
              <a:t>：只能通过事物公开的特征进行沟通，不必了解事物的细节</a:t>
            </a:r>
          </a:p>
          <a:p>
            <a:pPr lvl="1" indent="0">
              <a:buClr>
                <a:srgbClr val="0000FF"/>
              </a:buClr>
              <a:buFont typeface="Wingdings" charset="0"/>
              <a:buChar char="u"/>
            </a:pPr>
            <a:endParaRPr lang="zh-CN" altLang="en-US" sz="2000" dirty="0" smtClean="0">
              <a:sym typeface="+mn-ea"/>
            </a:endParaRPr>
          </a:p>
          <a:p>
            <a:pPr lvl="1" indent="0">
              <a:buClr>
                <a:srgbClr val="0000FF"/>
              </a:buClr>
              <a:buFont typeface="Wingdings" charset="0"/>
              <a:buChar char="u"/>
            </a:pPr>
            <a:r>
              <a:rPr lang="en-US" altLang="zh-CN" sz="2000" dirty="0" smtClean="0">
                <a:sym typeface="+mn-ea"/>
              </a:rPr>
              <a:t>C++</a:t>
            </a:r>
            <a:r>
              <a:rPr lang="zh-CN" altLang="en-US" sz="2000" dirty="0" smtClean="0">
                <a:sym typeface="+mn-ea"/>
              </a:rPr>
              <a:t>中封装的实现手段</a:t>
            </a:r>
            <a:r>
              <a:rPr lang="en-US" altLang="zh-CN" sz="2000" dirty="0" smtClean="0">
                <a:sym typeface="+mn-ea"/>
              </a:rPr>
              <a:t>---- class</a:t>
            </a:r>
            <a:br>
              <a:rPr lang="en-US" altLang="zh-CN" sz="2000" dirty="0" smtClean="0">
                <a:sym typeface="+mn-ea"/>
              </a:rPr>
            </a:br>
            <a:endParaRPr lang="en-US" altLang="zh-CN" sz="2000" dirty="0" smtClean="0">
              <a:sym typeface="+mn-ea"/>
            </a:endParaRPr>
          </a:p>
          <a:p>
            <a:pPr lvl="0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000" dirty="0" smtClean="0">
                <a:sym typeface="+mn-ea"/>
              </a:rPr>
              <a:t>信息隐蔽：在封装的过程中，使事物的部分信息对外部不可见，只公开部分必要信息。</a:t>
            </a:r>
          </a:p>
          <a:p>
            <a:pPr lvl="1" indent="0">
              <a:buClr>
                <a:srgbClr val="0000FF"/>
              </a:buClr>
              <a:buFont typeface="Wingdings" charset="0"/>
              <a:buChar char="u"/>
            </a:pPr>
            <a:r>
              <a:rPr lang="en-US" altLang="zh-CN" sz="2000" dirty="0" smtClean="0">
                <a:sym typeface="+mn-ea"/>
              </a:rPr>
              <a:t>C++</a:t>
            </a:r>
            <a:r>
              <a:rPr lang="zh-CN" altLang="en-US" sz="2000" dirty="0" smtClean="0">
                <a:sym typeface="+mn-ea"/>
              </a:rPr>
              <a:t>中信息隐蔽的实现手段</a:t>
            </a:r>
            <a:r>
              <a:rPr lang="en-US" altLang="zh-CN" sz="2000" dirty="0" smtClean="0">
                <a:sym typeface="+mn-ea"/>
              </a:rPr>
              <a:t>---- </a:t>
            </a:r>
            <a:r>
              <a:rPr lang="zh-CN" altLang="en-US" sz="2000" dirty="0" smtClean="0">
                <a:sym typeface="+mn-ea"/>
              </a:rPr>
              <a:t>访问控制</a:t>
            </a:r>
            <a:r>
              <a:rPr lang="en-US" altLang="zh-CN" sz="2000" dirty="0" smtClean="0">
                <a:sym typeface="+mn-ea"/>
              </a:rPr>
              <a:t/>
            </a:r>
            <a:br>
              <a:rPr lang="en-US" altLang="zh-CN" sz="2000" dirty="0" smtClean="0">
                <a:sym typeface="+mn-ea"/>
              </a:rPr>
            </a:br>
            <a:endParaRPr lang="zh-CN" alt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封装与信息隐蔽的作用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290955" y="1339215"/>
            <a:ext cx="9325610" cy="1920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000" dirty="0" smtClean="0">
                <a:sym typeface="+mn-ea"/>
              </a:rPr>
              <a:t>面向对象的基石</a:t>
            </a:r>
            <a:br>
              <a:rPr lang="zh-CN" altLang="en-US" sz="2000" dirty="0" smtClean="0">
                <a:sym typeface="+mn-ea"/>
              </a:rPr>
            </a:br>
            <a:endParaRPr lang="zh-CN" altLang="en-US" sz="2000" dirty="0" smtClean="0">
              <a:sym typeface="+mn-ea"/>
            </a:endParaRPr>
          </a:p>
          <a:p>
            <a:pPr lvl="0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000" dirty="0" smtClean="0">
                <a:sym typeface="+mn-ea"/>
              </a:rPr>
              <a:t>在程序设计中的作用</a:t>
            </a:r>
            <a:r>
              <a:rPr lang="en-US" altLang="zh-CN" sz="2000" dirty="0" smtClean="0">
                <a:sym typeface="+mn-ea"/>
              </a:rPr>
              <a:t>(</a:t>
            </a:r>
            <a:r>
              <a:rPr lang="zh-CN" altLang="zh-CN" sz="2000" dirty="0" smtClean="0">
                <a:sym typeface="+mn-ea"/>
              </a:rPr>
              <a:t>例</a:t>
            </a:r>
            <a:r>
              <a:rPr lang="en-US" altLang="zh-CN" sz="2000" dirty="0" smtClean="0">
                <a:sym typeface="+mn-ea"/>
              </a:rPr>
              <a:t>)</a:t>
            </a:r>
          </a:p>
          <a:p>
            <a:pPr lvl="1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000" dirty="0" smtClean="0">
                <a:sym typeface="+mn-ea"/>
              </a:rPr>
              <a:t>分离接口</a:t>
            </a:r>
            <a:r>
              <a:rPr lang="zh-CN" altLang="en-US" sz="2000" dirty="0">
                <a:sym typeface="+mn-ea"/>
              </a:rPr>
              <a:t>与实现</a:t>
            </a:r>
          </a:p>
          <a:p>
            <a:pPr lvl="1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000" dirty="0" smtClean="0">
                <a:sym typeface="+mn-ea"/>
              </a:rPr>
              <a:t>分离使用和实现</a:t>
            </a:r>
            <a:r>
              <a:rPr lang="en-US" altLang="zh-CN" sz="2000" dirty="0" smtClean="0">
                <a:sym typeface="+mn-ea"/>
              </a:rPr>
              <a:t>(</a:t>
            </a:r>
            <a:r>
              <a:rPr lang="zh-CN" altLang="en-US" sz="2000" dirty="0" smtClean="0">
                <a:sym typeface="+mn-ea"/>
              </a:rPr>
              <a:t>函数实现、数据组织、数据表示等</a:t>
            </a:r>
            <a:r>
              <a:rPr lang="en-US" altLang="zh-CN" sz="2000" dirty="0" smtClean="0">
                <a:sym typeface="+mn-ea"/>
              </a:rPr>
              <a:t>)</a:t>
            </a:r>
          </a:p>
          <a:p>
            <a:pPr lvl="1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zh-CN" sz="2000" dirty="0" smtClean="0">
                <a:sym typeface="+mn-ea"/>
              </a:rPr>
              <a:t>软件复用</a:t>
            </a:r>
            <a:r>
              <a:rPr lang="en-US" altLang="zh-CN" sz="2000" dirty="0" smtClean="0">
                <a:sym typeface="+mn-ea"/>
              </a:rPr>
              <a:t>...</a:t>
            </a:r>
            <a:endParaRPr lang="zh-CN" altLang="en-US" sz="20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1922780" y="3814445"/>
            <a:ext cx="2849880" cy="2225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indent="0">
              <a:buClr>
                <a:srgbClr val="0000FF"/>
              </a:buClr>
              <a:buFont typeface="Wingdings" charset="0"/>
              <a:buNone/>
            </a:pPr>
            <a:r>
              <a:rPr lang="en-US" sz="2000" dirty="0" smtClean="0">
                <a:sym typeface="+mn-ea"/>
              </a:rPr>
              <a:t>int main( )</a:t>
            </a:r>
            <a:br>
              <a:rPr lang="en-US" sz="2000" dirty="0" smtClean="0">
                <a:sym typeface="+mn-ea"/>
              </a:rPr>
            </a:br>
            <a:r>
              <a:rPr lang="en-US" sz="2000" dirty="0" smtClean="0">
                <a:sym typeface="+mn-ea"/>
              </a:rPr>
              <a:t>{</a:t>
            </a:r>
          </a:p>
          <a:p>
            <a:pPr lvl="0" indent="0">
              <a:buClr>
                <a:srgbClr val="0000FF"/>
              </a:buClr>
              <a:buFont typeface="Wingdings" charset="0"/>
              <a:buNone/>
            </a:pPr>
            <a:r>
              <a:rPr lang="en-US" sz="2000" dirty="0" smtClean="0">
                <a:sym typeface="+mn-ea"/>
              </a:rPr>
              <a:t>       Game game;</a:t>
            </a:r>
            <a:br>
              <a:rPr lang="en-US" sz="2000" dirty="0" smtClean="0">
                <a:sym typeface="+mn-ea"/>
              </a:rPr>
            </a:br>
            <a:r>
              <a:rPr lang="en-US" sz="2000" dirty="0" smtClean="0">
                <a:sym typeface="+mn-ea"/>
              </a:rPr>
              <a:t>       game.init( );</a:t>
            </a:r>
            <a:br>
              <a:rPr lang="en-US" sz="2000" dirty="0" smtClean="0">
                <a:sym typeface="+mn-ea"/>
              </a:rPr>
            </a:br>
            <a:r>
              <a:rPr lang="en-US" sz="2000" dirty="0" smtClean="0">
                <a:sym typeface="+mn-ea"/>
              </a:rPr>
              <a:t>       game.run( );</a:t>
            </a:r>
            <a:br>
              <a:rPr lang="en-US" sz="2000" dirty="0" smtClean="0">
                <a:sym typeface="+mn-ea"/>
              </a:rPr>
            </a:br>
            <a:r>
              <a:rPr lang="en-US" sz="2000" dirty="0" smtClean="0">
                <a:sym typeface="+mn-ea"/>
              </a:rPr>
              <a:t>       game.term( );</a:t>
            </a:r>
            <a:br>
              <a:rPr lang="en-US" sz="2000" dirty="0" smtClean="0">
                <a:sym typeface="+mn-ea"/>
              </a:rPr>
            </a:br>
            <a:r>
              <a:rPr lang="en-US" sz="2000" dirty="0" smtClean="0">
                <a:sym typeface="+mn-ea"/>
              </a:rPr>
              <a:t>}</a:t>
            </a:r>
            <a:endParaRPr lang="en-US" sz="2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ea typeface="微软雅黑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92165" y="3795395"/>
            <a:ext cx="4335780" cy="2225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indent="0">
              <a:buClr>
                <a:srgbClr val="0000FF"/>
              </a:buClr>
              <a:buFont typeface="Wingdings" charset="0"/>
              <a:buNone/>
            </a:pPr>
            <a:r>
              <a:rPr lang="en-US" sz="2000" dirty="0" smtClean="0">
                <a:sym typeface="+mn-ea"/>
              </a:rPr>
              <a:t>int MyClass::doSomething( List &amp; list)</a:t>
            </a:r>
            <a:br>
              <a:rPr lang="en-US" sz="2000" dirty="0" smtClean="0">
                <a:sym typeface="+mn-ea"/>
              </a:rPr>
            </a:br>
            <a:r>
              <a:rPr lang="en-US" sz="2000" dirty="0" smtClean="0">
                <a:sym typeface="+mn-ea"/>
              </a:rPr>
              <a:t>{</a:t>
            </a:r>
            <a:br>
              <a:rPr lang="en-US" sz="2000" dirty="0" smtClean="0">
                <a:sym typeface="+mn-ea"/>
              </a:rPr>
            </a:br>
            <a:r>
              <a:rPr lang="en-US" sz="2000" dirty="0" smtClean="0">
                <a:sym typeface="+mn-ea"/>
              </a:rPr>
              <a:t>       list.push_back(2);</a:t>
            </a:r>
            <a:br>
              <a:rPr lang="en-US" sz="2000" dirty="0" smtClean="0">
                <a:sym typeface="+mn-ea"/>
              </a:rPr>
            </a:br>
            <a:r>
              <a:rPr lang="en-US" sz="2000" dirty="0" smtClean="0">
                <a:sym typeface="+mn-ea"/>
              </a:rPr>
              <a:t>       list.push_back(3);</a:t>
            </a:r>
            <a:br>
              <a:rPr lang="en-US" sz="2000" dirty="0" smtClean="0">
                <a:sym typeface="+mn-ea"/>
              </a:rPr>
            </a:br>
            <a:r>
              <a:rPr lang="en-US" sz="2000" dirty="0" smtClean="0">
                <a:sym typeface="+mn-ea"/>
              </a:rPr>
              <a:t>       list.push_back(1);</a:t>
            </a:r>
            <a:br>
              <a:rPr lang="en-US" sz="2000" dirty="0" smtClean="0">
                <a:sym typeface="+mn-ea"/>
              </a:rPr>
            </a:br>
            <a:r>
              <a:rPr lang="en-US" sz="2000" dirty="0" smtClean="0">
                <a:sym typeface="+mn-ea"/>
              </a:rPr>
              <a:t>       ...</a:t>
            </a:r>
          </a:p>
          <a:p>
            <a:pPr lvl="0" indent="0">
              <a:buClr>
                <a:srgbClr val="0000FF"/>
              </a:buClr>
              <a:buFont typeface="Wingdings" charset="0"/>
              <a:buNone/>
            </a:pPr>
            <a:r>
              <a:rPr lang="en-US" sz="2000" dirty="0" smtClean="0">
                <a:sym typeface="+mn-ea"/>
              </a:rPr>
              <a:t>}</a:t>
            </a:r>
            <a:endParaRPr lang="en-US" sz="2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常成员函数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4840" y="1348740"/>
            <a:ext cx="3861435" cy="3200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000" dirty="0" smtClean="0">
                <a:sym typeface="+mn-ea"/>
              </a:rPr>
              <a:t>类的成员函数</a:t>
            </a:r>
          </a:p>
          <a:p>
            <a:pPr lvl="1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000" dirty="0" smtClean="0">
                <a:sym typeface="+mn-ea"/>
              </a:rPr>
              <a:t>一般成员函数</a:t>
            </a:r>
          </a:p>
          <a:p>
            <a:pPr lvl="1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800" b="1" dirty="0" smtClean="0">
                <a:solidFill>
                  <a:srgbClr val="0000FF"/>
                </a:solidFill>
                <a:sym typeface="+mn-ea"/>
              </a:rPr>
              <a:t>常成员函数</a:t>
            </a:r>
          </a:p>
          <a:p>
            <a:pPr lvl="1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000" dirty="0" smtClean="0">
                <a:sym typeface="+mn-ea"/>
              </a:rPr>
              <a:t>重载函数</a:t>
            </a:r>
          </a:p>
          <a:p>
            <a:pPr lvl="1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000" dirty="0" smtClean="0">
                <a:sym typeface="+mn-ea"/>
              </a:rPr>
              <a:t>自动转换函数</a:t>
            </a:r>
            <a:r>
              <a:rPr lang="en-US" altLang="zh-CN" sz="2000" dirty="0" smtClean="0">
                <a:sym typeface="+mn-ea"/>
              </a:rPr>
              <a:t>...</a:t>
            </a:r>
          </a:p>
          <a:p>
            <a:pPr lvl="1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zh-CN" sz="2000" dirty="0" smtClean="0">
                <a:sym typeface="+mn-ea"/>
              </a:rPr>
              <a:t>构造、拷贝、赋值、</a:t>
            </a:r>
            <a:r>
              <a:rPr lang="en-US" altLang="zh-CN" sz="2000" dirty="0" smtClean="0">
                <a:sym typeface="+mn-ea"/>
              </a:rPr>
              <a:t>...</a:t>
            </a:r>
          </a:p>
          <a:p>
            <a:pPr lvl="1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800" dirty="0" smtClean="0">
                <a:solidFill>
                  <a:srgbClr val="0000FF"/>
                </a:solidFill>
                <a:sym typeface="+mn-ea"/>
              </a:rPr>
              <a:t>实例方法和类方法</a:t>
            </a:r>
          </a:p>
          <a:p>
            <a:pPr lvl="0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zh-CN" sz="2000" dirty="0" smtClean="0">
                <a:sym typeface="+mn-ea"/>
              </a:rPr>
              <a:t>类的数据成员</a:t>
            </a:r>
          </a:p>
          <a:p>
            <a:pPr lvl="1" indent="0">
              <a:buClr>
                <a:srgbClr val="0000FF"/>
              </a:buClr>
              <a:buFont typeface="Wingdings" charset="0"/>
              <a:buChar char="u"/>
            </a:pPr>
            <a:r>
              <a:rPr lang="en-US" altLang="zh-CN" sz="2000" dirty="0" smtClean="0">
                <a:sym typeface="+mn-ea"/>
              </a:rPr>
              <a:t> </a:t>
            </a:r>
            <a:r>
              <a:rPr lang="zh-CN" altLang="en-US" sz="2800" dirty="0" smtClean="0">
                <a:solidFill>
                  <a:srgbClr val="0000FF"/>
                </a:solidFill>
                <a:sym typeface="+mn-ea"/>
              </a:rPr>
              <a:t>实例变量和类变量</a:t>
            </a:r>
            <a:endParaRPr lang="zh-CN" altLang="en-US" sz="2800" b="1" dirty="0" smtClean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97425" y="1350645"/>
            <a:ext cx="7181215" cy="4785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indent="0">
              <a:buClr>
                <a:srgbClr val="0000FF"/>
              </a:buClr>
              <a:buFont typeface="Wingdings" charset="0"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sym typeface="+mn-ea"/>
              </a:rPr>
              <a:t>    常成员函数格式：</a:t>
            </a:r>
            <a:br>
              <a:rPr lang="zh-CN" altLang="en-US" sz="2800" b="1" dirty="0" smtClean="0">
                <a:solidFill>
                  <a:srgbClr val="0000FF"/>
                </a:solidFill>
                <a:sym typeface="+mn-ea"/>
              </a:rPr>
            </a:br>
            <a:r>
              <a:rPr lang="zh-CN" altLang="en-US" sz="2800" b="1" dirty="0" smtClean="0">
                <a:solidFill>
                  <a:srgbClr val="0000FF"/>
                </a:solidFill>
                <a:sym typeface="+mn-ea"/>
              </a:rPr>
              <a:t>    </a:t>
            </a:r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返回类型</a:t>
            </a:r>
            <a:r>
              <a:rPr lang="en-US" altLang="zh-CN" sz="2800" dirty="0">
                <a:sym typeface="+mn-ea"/>
              </a:rPr>
              <a:t>&gt;&lt;</a:t>
            </a:r>
            <a:r>
              <a:rPr lang="zh-CN" altLang="en-US" sz="2800" dirty="0">
                <a:sym typeface="+mn-ea"/>
              </a:rPr>
              <a:t>函数名</a:t>
            </a:r>
            <a:r>
              <a:rPr lang="en-US" altLang="zh-CN" sz="2800" dirty="0">
                <a:sym typeface="+mn-ea"/>
              </a:rPr>
              <a:t>&gt;(&lt;</a:t>
            </a:r>
            <a:r>
              <a:rPr lang="zh-CN" altLang="en-US" sz="2800" dirty="0">
                <a:sym typeface="+mn-ea"/>
              </a:rPr>
              <a:t>参数表</a:t>
            </a:r>
            <a:r>
              <a:rPr lang="en-US" altLang="zh-CN" sz="2800" dirty="0">
                <a:sym typeface="+mn-ea"/>
              </a:rPr>
              <a:t>&gt;) </a:t>
            </a:r>
            <a:r>
              <a:rPr lang="en-US" altLang="zh-CN" sz="2800" b="1" dirty="0" err="1">
                <a:solidFill>
                  <a:srgbClr val="0000FF"/>
                </a:solidFill>
                <a:sym typeface="+mn-ea"/>
              </a:rPr>
              <a:t>const</a:t>
            </a:r>
            <a:r>
              <a:rPr lang="en-US" altLang="zh-CN" sz="2800" dirty="0">
                <a:sym typeface="+mn-ea"/>
              </a:rPr>
              <a:t>;</a:t>
            </a:r>
            <a:endParaRPr lang="zh-CN" altLang="en-US" sz="2800" b="1" dirty="0" smtClean="0">
              <a:solidFill>
                <a:srgbClr val="0000FF"/>
              </a:solidFill>
              <a:sym typeface="+mn-ea"/>
            </a:endParaRPr>
          </a:p>
          <a:p>
            <a:pPr lvl="0" indent="0">
              <a:buClr>
                <a:srgbClr val="0000FF"/>
              </a:buClr>
              <a:buFont typeface="Wingdings" charset="0"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sym typeface="+mn-ea"/>
              </a:rPr>
              <a:t>    </a:t>
            </a:r>
          </a:p>
          <a:p>
            <a:pPr lvl="0" indent="0">
              <a:buClr>
                <a:srgbClr val="0000FF"/>
              </a:buClr>
              <a:buFont typeface="Wingdings" charset="0"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sym typeface="+mn-ea"/>
              </a:rPr>
              <a:t>    例： </a:t>
            </a:r>
            <a:br>
              <a:rPr lang="zh-CN" altLang="en-US" sz="2800" b="1" dirty="0" smtClean="0">
                <a:solidFill>
                  <a:srgbClr val="0000FF"/>
                </a:solidFill>
                <a:sym typeface="+mn-ea"/>
              </a:rPr>
            </a:br>
            <a:r>
              <a:rPr lang="zh-CN" altLang="en-US" sz="2800" b="1" dirty="0" smtClean="0">
                <a:solidFill>
                  <a:srgbClr val="0000FF"/>
                </a:solidFill>
                <a:sym typeface="+mn-ea"/>
              </a:rPr>
              <a:t>    </a:t>
            </a:r>
            <a:r>
              <a:rPr lang="en-US" altLang="zh-CN" sz="2800" b="1" dirty="0" smtClean="0">
                <a:solidFill>
                  <a:srgbClr val="0000FF"/>
                </a:solidFill>
                <a:sym typeface="+mn-ea"/>
              </a:rPr>
              <a:t>class MyClass {</a:t>
            </a:r>
            <a:br>
              <a:rPr lang="en-US" altLang="zh-CN" sz="2800" b="1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800" b="1" dirty="0" smtClean="0">
                <a:solidFill>
                  <a:srgbClr val="0000FF"/>
                </a:solidFill>
                <a:sym typeface="+mn-ea"/>
              </a:rPr>
              <a:t>     public</a:t>
            </a:r>
            <a:r>
              <a:rPr lang="zh-CN" altLang="en-US" sz="2800" b="1" dirty="0" smtClean="0">
                <a:solidFill>
                  <a:srgbClr val="0000FF"/>
                </a:solidFill>
                <a:sym typeface="+mn-ea"/>
              </a:rPr>
              <a:t>：</a:t>
            </a:r>
            <a:r>
              <a:rPr lang="en-US" altLang="zh-CN" sz="2800" b="1" dirty="0" smtClean="0">
                <a:solidFill>
                  <a:srgbClr val="0000FF"/>
                </a:solidFill>
                <a:sym typeface="+mn-ea"/>
              </a:rPr>
              <a:t>...</a:t>
            </a:r>
          </a:p>
          <a:p>
            <a:pPr lvl="0" indent="0">
              <a:buClr>
                <a:srgbClr val="0000FF"/>
              </a:buClr>
              <a:buFont typeface="Wingdings" charset="0"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sym typeface="+mn-ea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sym typeface="+mn-ea"/>
              </a:rPr>
              <a:t>private</a:t>
            </a:r>
            <a:r>
              <a:rPr lang="zh-CN" altLang="en-US" sz="2800" b="1" dirty="0" smtClean="0">
                <a:solidFill>
                  <a:srgbClr val="0000FF"/>
                </a:solidFill>
                <a:sym typeface="+mn-ea"/>
              </a:rPr>
              <a:t>：</a:t>
            </a:r>
            <a:br>
              <a:rPr lang="zh-CN" altLang="en-US" sz="2800" b="1" dirty="0" smtClean="0">
                <a:solidFill>
                  <a:srgbClr val="0000FF"/>
                </a:solidFill>
                <a:sym typeface="+mn-ea"/>
              </a:rPr>
            </a:br>
            <a:r>
              <a:rPr lang="zh-CN" altLang="en-US" sz="2800" b="1" dirty="0" smtClean="0">
                <a:solidFill>
                  <a:srgbClr val="0000FF"/>
                </a:solidFill>
                <a:sym typeface="+mn-ea"/>
              </a:rPr>
              <a:t>           </a:t>
            </a:r>
            <a:r>
              <a:rPr lang="en-US" altLang="zh-CN" sz="2800" b="1" dirty="0" smtClean="0">
                <a:solidFill>
                  <a:srgbClr val="0000FF"/>
                </a:solidFill>
                <a:sym typeface="+mn-ea"/>
              </a:rPr>
              <a:t>int func( ) const</a:t>
            </a:r>
            <a:r>
              <a:rPr lang="zh-CN" altLang="en-US" sz="2800" b="1" dirty="0" smtClean="0">
                <a:solidFill>
                  <a:srgbClr val="0000FF"/>
                </a:solidFill>
                <a:sym typeface="+mn-ea"/>
              </a:rPr>
              <a:t>； </a:t>
            </a:r>
          </a:p>
          <a:p>
            <a:pPr lvl="0" indent="0">
              <a:buClr>
                <a:srgbClr val="0000FF"/>
              </a:buClr>
              <a:buFont typeface="Wingdings" charset="0"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sym typeface="+mn-ea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sym typeface="+mn-ea"/>
              </a:rPr>
              <a:t>private: </a:t>
            </a:r>
            <a:br>
              <a:rPr lang="en-US" altLang="zh-CN" sz="2800" b="1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800" b="1" dirty="0" smtClean="0">
                <a:solidFill>
                  <a:srgbClr val="0000FF"/>
                </a:solidFill>
                <a:sym typeface="+mn-ea"/>
              </a:rPr>
              <a:t>           int value;</a:t>
            </a:r>
            <a:br>
              <a:rPr lang="en-US" altLang="zh-CN" sz="2800" b="1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800" b="1" dirty="0" smtClean="0">
                <a:solidFill>
                  <a:srgbClr val="0000FF"/>
                </a:solidFill>
                <a:sym typeface="+mn-ea"/>
              </a:rPr>
              <a:t>     }</a:t>
            </a:r>
            <a:r>
              <a:rPr lang="zh-CN" altLang="en-US" sz="2800" b="1" dirty="0" smtClean="0">
                <a:solidFill>
                  <a:srgbClr val="0000FF"/>
                </a:solidFill>
                <a:sym typeface="+mn-ea"/>
              </a:rPr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常成员函数的</a:t>
            </a:r>
            <a:r>
              <a:rPr lang="zh-CN" altLang="en-US">
                <a:sym typeface="+mn-ea"/>
              </a:rPr>
              <a:t>含义和作用机制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412115" y="1348740"/>
            <a:ext cx="3861435" cy="1310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000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常成员函数的含义</a:t>
            </a:r>
          </a:p>
          <a:p>
            <a:pPr lvl="0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000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常成员函数的实现机制</a:t>
            </a:r>
          </a:p>
          <a:p>
            <a:pPr lvl="0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常成员函数的访问</a:t>
            </a:r>
          </a:p>
          <a:p>
            <a:pPr lvl="0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常成员函数的重载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97425" y="1350645"/>
            <a:ext cx="7181215" cy="3931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indent="0">
              <a:buClr>
                <a:srgbClr val="0000FF"/>
              </a:buClr>
              <a:buFont typeface="Wingdings" charset="0"/>
              <a:buNone/>
            </a:pPr>
            <a:r>
              <a:rPr lang="zh-CN" altLang="en-US" sz="2800" dirty="0" smtClean="0">
                <a:ln/>
                <a:solidFill>
                  <a:schemeClr val="tx1"/>
                </a:solidFill>
                <a:effectLst/>
                <a:sym typeface="+mn-ea"/>
              </a:rPr>
              <a:t>    例： </a:t>
            </a:r>
            <a:br>
              <a:rPr lang="zh-CN" altLang="en-US" sz="2800" dirty="0" smtClean="0">
                <a:ln/>
                <a:solidFill>
                  <a:schemeClr val="tx1"/>
                </a:solidFill>
                <a:effectLst/>
                <a:sym typeface="+mn-ea"/>
              </a:rPr>
            </a:br>
            <a:r>
              <a:rPr lang="zh-CN" altLang="en-US" sz="2800" dirty="0" smtClean="0">
                <a:ln/>
                <a:solidFill>
                  <a:schemeClr val="tx1"/>
                </a:solidFill>
                <a:effectLst/>
                <a:sym typeface="+mn-ea"/>
              </a:rPr>
              <a:t> </a:t>
            </a:r>
            <a:r>
              <a:rPr lang="en-US" altLang="zh-CN" sz="2800" dirty="0" smtClean="0">
                <a:ln/>
                <a:solidFill>
                  <a:schemeClr val="tx1"/>
                </a:solidFill>
                <a:effectLst/>
                <a:sym typeface="+mn-ea"/>
              </a:rPr>
              <a:t>class MyClass {</a:t>
            </a:r>
            <a:br>
              <a:rPr lang="en-US" altLang="zh-CN" sz="2800" dirty="0" smtClean="0">
                <a:ln/>
                <a:solidFill>
                  <a:schemeClr val="tx1"/>
                </a:solidFill>
                <a:effectLst/>
                <a:sym typeface="+mn-ea"/>
              </a:rPr>
            </a:br>
            <a:r>
              <a:rPr lang="en-US" altLang="zh-CN" sz="2800" dirty="0" smtClean="0">
                <a:ln/>
                <a:solidFill>
                  <a:schemeClr val="tx1"/>
                </a:solidFill>
                <a:effectLst/>
                <a:sym typeface="+mn-ea"/>
              </a:rPr>
              <a:t>     public</a:t>
            </a:r>
            <a:r>
              <a:rPr lang="zh-CN" altLang="en-US" sz="2800" dirty="0" smtClean="0">
                <a:ln/>
                <a:solidFill>
                  <a:schemeClr val="tx1"/>
                </a:solidFill>
                <a:effectLst/>
                <a:sym typeface="+mn-ea"/>
              </a:rPr>
              <a:t>：</a:t>
            </a:r>
            <a:r>
              <a:rPr lang="en-US" altLang="zh-CN" sz="2800" dirty="0" smtClean="0">
                <a:ln/>
                <a:solidFill>
                  <a:schemeClr val="tx1"/>
                </a:solidFill>
                <a:effectLst/>
                <a:sym typeface="+mn-ea"/>
              </a:rPr>
              <a:t>...</a:t>
            </a:r>
          </a:p>
          <a:p>
            <a:pPr lvl="0" indent="0">
              <a:buClr>
                <a:srgbClr val="0000FF"/>
              </a:buClr>
              <a:buFont typeface="Wingdings" charset="0"/>
              <a:buNone/>
            </a:pPr>
            <a:r>
              <a:rPr lang="zh-CN" altLang="en-US" sz="2800" dirty="0" smtClean="0">
                <a:ln/>
                <a:solidFill>
                  <a:schemeClr val="tx1"/>
                </a:solidFill>
                <a:effectLst/>
                <a:sym typeface="+mn-ea"/>
              </a:rPr>
              <a:t>     </a:t>
            </a:r>
            <a:r>
              <a:rPr lang="en-US" altLang="zh-CN" sz="2800" dirty="0" smtClean="0">
                <a:ln/>
                <a:solidFill>
                  <a:schemeClr val="tx1"/>
                </a:solidFill>
                <a:effectLst/>
                <a:sym typeface="+mn-ea"/>
              </a:rPr>
              <a:t>private</a:t>
            </a:r>
            <a:r>
              <a:rPr lang="zh-CN" altLang="en-US" sz="2800" dirty="0" smtClean="0">
                <a:ln/>
                <a:solidFill>
                  <a:schemeClr val="tx1"/>
                </a:solidFill>
                <a:effectLst/>
                <a:sym typeface="+mn-ea"/>
              </a:rPr>
              <a:t>：</a:t>
            </a:r>
            <a:br>
              <a:rPr lang="zh-CN" altLang="en-US" sz="2800" dirty="0" smtClean="0">
                <a:ln/>
                <a:solidFill>
                  <a:schemeClr val="tx1"/>
                </a:solidFill>
                <a:effectLst/>
                <a:sym typeface="+mn-ea"/>
              </a:rPr>
            </a:br>
            <a:r>
              <a:rPr lang="zh-CN" altLang="en-US" sz="2800" dirty="0" smtClean="0">
                <a:ln/>
                <a:solidFill>
                  <a:schemeClr val="tx1"/>
                </a:solidFill>
                <a:effectLst/>
                <a:sym typeface="+mn-ea"/>
              </a:rPr>
              <a:t>           </a:t>
            </a:r>
            <a:r>
              <a:rPr lang="en-US" altLang="zh-CN" sz="2800" dirty="0" smtClean="0">
                <a:ln/>
                <a:solidFill>
                  <a:schemeClr val="tx1"/>
                </a:solidFill>
                <a:effectLst/>
                <a:sym typeface="+mn-ea"/>
              </a:rPr>
              <a:t>int func( ) </a:t>
            </a:r>
            <a:r>
              <a:rPr lang="en-US" altLang="zh-CN" sz="2800" dirty="0" smtClean="0">
                <a:ln/>
                <a:solidFill>
                  <a:srgbClr val="0000FF"/>
                </a:solidFill>
                <a:effectLst/>
                <a:sym typeface="+mn-ea"/>
              </a:rPr>
              <a:t>const</a:t>
            </a:r>
            <a:r>
              <a:rPr lang="en-US" altLang="zh-CN" sz="2800" dirty="0" smtClean="0">
                <a:ln/>
                <a:solidFill>
                  <a:schemeClr val="tx1"/>
                </a:solidFill>
                <a:effectLst/>
                <a:sym typeface="+mn-ea"/>
              </a:rPr>
              <a:t> {  return value;}</a:t>
            </a:r>
            <a:r>
              <a:rPr lang="zh-CN" altLang="en-US" sz="2800" dirty="0" smtClean="0">
                <a:ln/>
                <a:solidFill>
                  <a:schemeClr val="tx1"/>
                </a:solidFill>
                <a:effectLst/>
                <a:sym typeface="+mn-ea"/>
              </a:rPr>
              <a:t> </a:t>
            </a:r>
          </a:p>
          <a:p>
            <a:pPr lvl="0" indent="0">
              <a:buClr>
                <a:srgbClr val="0000FF"/>
              </a:buClr>
              <a:buFont typeface="Wingdings" charset="0"/>
              <a:buNone/>
            </a:pPr>
            <a:r>
              <a:rPr lang="zh-CN" altLang="en-US" sz="2800" dirty="0" smtClean="0">
                <a:ln/>
                <a:solidFill>
                  <a:schemeClr val="tx1"/>
                </a:solidFill>
                <a:effectLst/>
                <a:sym typeface="+mn-ea"/>
              </a:rPr>
              <a:t>     </a:t>
            </a:r>
            <a:r>
              <a:rPr lang="en-US" altLang="zh-CN" sz="2800" dirty="0" smtClean="0">
                <a:ln/>
                <a:solidFill>
                  <a:schemeClr val="tx1"/>
                </a:solidFill>
                <a:effectLst/>
                <a:sym typeface="+mn-ea"/>
              </a:rPr>
              <a:t>private: </a:t>
            </a:r>
            <a:br>
              <a:rPr lang="en-US" altLang="zh-CN" sz="2800" dirty="0" smtClean="0">
                <a:ln/>
                <a:solidFill>
                  <a:schemeClr val="tx1"/>
                </a:solidFill>
                <a:effectLst/>
                <a:sym typeface="+mn-ea"/>
              </a:rPr>
            </a:br>
            <a:r>
              <a:rPr lang="en-US" altLang="zh-CN" sz="2800" dirty="0" smtClean="0">
                <a:ln/>
                <a:solidFill>
                  <a:schemeClr val="tx1"/>
                </a:solidFill>
                <a:effectLst/>
                <a:sym typeface="+mn-ea"/>
              </a:rPr>
              <a:t>           int value;</a:t>
            </a:r>
            <a:br>
              <a:rPr lang="en-US" altLang="zh-CN" sz="2800" dirty="0" smtClean="0">
                <a:ln/>
                <a:solidFill>
                  <a:schemeClr val="tx1"/>
                </a:solidFill>
                <a:effectLst/>
                <a:sym typeface="+mn-ea"/>
              </a:rPr>
            </a:br>
            <a:r>
              <a:rPr lang="en-US" altLang="zh-CN" sz="2800" dirty="0" smtClean="0">
                <a:ln/>
                <a:solidFill>
                  <a:schemeClr val="tx1"/>
                </a:solidFill>
                <a:effectLst/>
                <a:sym typeface="+mn-ea"/>
              </a:rPr>
              <a:t> }</a:t>
            </a:r>
            <a:r>
              <a:rPr lang="zh-CN" altLang="en-US" sz="2800" dirty="0" smtClean="0">
                <a:ln/>
                <a:solidFill>
                  <a:schemeClr val="tx1"/>
                </a:solidFill>
                <a:effectLst/>
                <a:sym typeface="+mn-ea"/>
              </a:rPr>
              <a:t>；</a:t>
            </a:r>
          </a:p>
          <a:p>
            <a:pPr lvl="0" indent="0">
              <a:buClr>
                <a:srgbClr val="0000FF"/>
              </a:buClr>
              <a:buFont typeface="Wingdings" charset="0"/>
              <a:buNone/>
            </a:pPr>
            <a:endParaRPr lang="zh-CN" altLang="en-US" sz="2800" b="1" dirty="0" smtClean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5610" y="3051175"/>
            <a:ext cx="3851275" cy="2225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indent="0">
              <a:buClr>
                <a:srgbClr val="0000FF"/>
              </a:buClr>
              <a:buFont typeface="Wingdings" charset="0"/>
              <a:buNone/>
            </a:pPr>
            <a:r>
              <a:rPr lang="en-US" altLang="zh-CN" sz="2800" dirty="0" smtClean="0">
                <a:solidFill>
                  <a:srgbClr val="0000FF"/>
                </a:solidFill>
                <a:sym typeface="+mn-ea"/>
              </a:rPr>
              <a:t>int main( ) {</a:t>
            </a:r>
            <a:br>
              <a:rPr lang="en-US" altLang="zh-CN" sz="2800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800" dirty="0" smtClean="0">
                <a:solidFill>
                  <a:srgbClr val="0000FF"/>
                </a:solidFill>
                <a:sym typeface="+mn-ea"/>
              </a:rPr>
              <a:t>     MyClass obj;</a:t>
            </a:r>
            <a:br>
              <a:rPr lang="en-US" altLang="zh-CN" sz="2800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800" dirty="0" smtClean="0">
                <a:solidFill>
                  <a:srgbClr val="0000FF"/>
                </a:solidFill>
                <a:sym typeface="+mn-ea"/>
              </a:rPr>
              <a:t>     obj.func( );</a:t>
            </a:r>
            <a:br>
              <a:rPr lang="en-US" altLang="zh-CN" sz="2800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800" dirty="0" smtClean="0">
                <a:solidFill>
                  <a:srgbClr val="0000FF"/>
                </a:solidFill>
                <a:sym typeface="+mn-ea"/>
              </a:rPr>
              <a:t>     return 0;</a:t>
            </a:r>
          </a:p>
          <a:p>
            <a:pPr lvl="0" indent="0">
              <a:buClr>
                <a:srgbClr val="0000FF"/>
              </a:buClr>
              <a:buFont typeface="Wingdings" charset="0"/>
              <a:buNone/>
            </a:pPr>
            <a:r>
              <a:rPr lang="en-US" altLang="zh-CN" sz="2800" dirty="0" smtClean="0">
                <a:solidFill>
                  <a:srgbClr val="0000FF"/>
                </a:solidFill>
                <a:sym typeface="+mn-ea"/>
              </a:rPr>
              <a:t>};</a:t>
            </a:r>
            <a:endParaRPr lang="zh-CN" altLang="en-US" sz="2800" b="1" dirty="0" smtClean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22780" y="5653405"/>
            <a:ext cx="8492490" cy="396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indent="0">
              <a:buClr>
                <a:srgbClr val="0000FF"/>
              </a:buClr>
              <a:buFont typeface="Wingdings" charset="0"/>
              <a:buNone/>
            </a:pPr>
            <a:r>
              <a:rPr lang="zh-CN" altLang="zh-CN" sz="2000" b="1" dirty="0"/>
              <a:t>常成员函数的</a:t>
            </a:r>
            <a:r>
              <a:rPr lang="en-US" altLang="zh-CN" sz="2000" b="1" dirty="0"/>
              <a:t>this</a:t>
            </a:r>
            <a:r>
              <a:rPr lang="zh-CN" altLang="en-US" sz="2000" b="1" dirty="0"/>
              <a:t>指针类型：    </a:t>
            </a:r>
            <a:r>
              <a:rPr lang="en-US" altLang="zh-CN" sz="2000" b="1" dirty="0">
                <a:solidFill>
                  <a:srgbClr val="FF0000"/>
                </a:solidFill>
              </a:rPr>
              <a:t>const  T  * const this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常成员函数的访问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412115" y="1348740"/>
            <a:ext cx="3861435" cy="1310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0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常成员函数的含义</a:t>
            </a:r>
          </a:p>
          <a:p>
            <a:pPr lvl="0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0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常成员函数的实现机制</a:t>
            </a:r>
          </a:p>
          <a:p>
            <a:pPr lvl="0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000" dirty="0" smtClean="0">
                <a:ln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常成员函数的访问</a:t>
            </a:r>
          </a:p>
          <a:p>
            <a:pPr lvl="0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000" dirty="0" smtClean="0">
                <a:ln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常成员函数的重载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97425" y="1350645"/>
            <a:ext cx="7181215" cy="5212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indent="0">
              <a:buClr>
                <a:srgbClr val="0000FF"/>
              </a:buClr>
              <a:buFont typeface="Wingdings" charset="0"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sym typeface="+mn-ea"/>
              </a:rPr>
              <a:t>    例： </a:t>
            </a:r>
            <a:br>
              <a:rPr lang="zh-CN" altLang="en-US" sz="2800" b="1" dirty="0" smtClean="0">
                <a:solidFill>
                  <a:srgbClr val="0000FF"/>
                </a:solidFill>
                <a:sym typeface="+mn-ea"/>
              </a:rPr>
            </a:br>
            <a:r>
              <a:rPr lang="zh-CN" altLang="en-US" sz="2800" b="1" dirty="0" smtClean="0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sym typeface="+mn-ea"/>
              </a:rPr>
              <a:t>class MyClass {</a:t>
            </a:r>
            <a:br>
              <a:rPr lang="en-US" altLang="zh-CN" sz="2800" b="1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800" b="1" dirty="0" smtClean="0">
                <a:solidFill>
                  <a:srgbClr val="0000FF"/>
                </a:solidFill>
                <a:sym typeface="+mn-ea"/>
              </a:rPr>
              <a:t>     public</a:t>
            </a:r>
            <a:r>
              <a:rPr lang="zh-CN" altLang="en-US" sz="2800" b="1" dirty="0" smtClean="0">
                <a:solidFill>
                  <a:srgbClr val="0000FF"/>
                </a:solidFill>
                <a:sym typeface="+mn-ea"/>
              </a:rPr>
              <a:t>：</a:t>
            </a:r>
            <a:br>
              <a:rPr lang="zh-CN" altLang="en-US" sz="2800" b="1" dirty="0" smtClean="0">
                <a:solidFill>
                  <a:srgbClr val="0000FF"/>
                </a:solidFill>
                <a:sym typeface="+mn-ea"/>
              </a:rPr>
            </a:br>
            <a:r>
              <a:rPr lang="zh-CN" altLang="en-US" sz="2800" b="1" dirty="0" smtClean="0">
                <a:solidFill>
                  <a:srgbClr val="0000FF"/>
                </a:solidFill>
                <a:sym typeface="+mn-ea"/>
              </a:rPr>
              <a:t>           </a:t>
            </a:r>
            <a:r>
              <a:rPr lang="en-US" altLang="zh-CN" sz="2800" b="1" dirty="0" smtClean="0">
                <a:solidFill>
                  <a:srgbClr val="0000FF"/>
                </a:solidFill>
                <a:sym typeface="+mn-ea"/>
              </a:rPr>
              <a:t>...</a:t>
            </a:r>
            <a:r>
              <a:rPr lang="zh-CN" altLang="en-US" sz="2800" b="1" dirty="0" smtClean="0">
                <a:solidFill>
                  <a:srgbClr val="0000FF"/>
                </a:solidFill>
                <a:sym typeface="+mn-ea"/>
              </a:rPr>
              <a:t/>
            </a:r>
            <a:br>
              <a:rPr lang="zh-CN" altLang="en-US" sz="2800" b="1" dirty="0" smtClean="0">
                <a:solidFill>
                  <a:srgbClr val="0000FF"/>
                </a:solidFill>
                <a:sym typeface="+mn-ea"/>
              </a:rPr>
            </a:br>
            <a:r>
              <a:rPr lang="zh-CN" altLang="en-US" sz="2800" b="1" dirty="0" smtClean="0">
                <a:solidFill>
                  <a:srgbClr val="0000FF"/>
                </a:solidFill>
                <a:sym typeface="+mn-ea"/>
              </a:rPr>
              <a:t>           </a:t>
            </a:r>
            <a:r>
              <a:rPr lang="en-US" altLang="zh-CN" sz="2800" b="1" dirty="0" smtClean="0">
                <a:solidFill>
                  <a:srgbClr val="0000FF"/>
                </a:solidFill>
                <a:sym typeface="+mn-ea"/>
              </a:rPr>
              <a:t>void add( )    { ++value;}</a:t>
            </a:r>
            <a:br>
              <a:rPr lang="en-US" altLang="zh-CN" sz="2800" b="1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800" b="1" dirty="0" smtClean="0">
                <a:solidFill>
                  <a:srgbClr val="0000FF"/>
                </a:solidFill>
                <a:sym typeface="+mn-ea"/>
              </a:rPr>
              <a:t>           int   func( )    { return --value; }</a:t>
            </a:r>
            <a:r>
              <a:rPr lang="zh-CN" altLang="en-US" sz="2800" b="1" dirty="0" smtClean="0">
                <a:solidFill>
                  <a:srgbClr val="0000FF"/>
                </a:solidFill>
                <a:sym typeface="+mn-ea"/>
              </a:rPr>
              <a:t/>
            </a:r>
            <a:br>
              <a:rPr lang="zh-CN" altLang="en-US" sz="2800" b="1" dirty="0" smtClean="0">
                <a:solidFill>
                  <a:srgbClr val="0000FF"/>
                </a:solidFill>
                <a:sym typeface="+mn-ea"/>
              </a:rPr>
            </a:br>
            <a:r>
              <a:rPr lang="zh-CN" altLang="en-US" sz="2800" b="1" dirty="0" smtClean="0">
                <a:solidFill>
                  <a:srgbClr val="0000FF"/>
                </a:solidFill>
                <a:sym typeface="+mn-ea"/>
              </a:rPr>
              <a:t>           </a:t>
            </a:r>
            <a:r>
              <a:rPr lang="en-US" altLang="zh-CN" sz="2800" b="1" dirty="0" smtClean="0">
                <a:solidFill>
                  <a:srgbClr val="0000FF"/>
                </a:solidFill>
                <a:sym typeface="+mn-ea"/>
              </a:rPr>
              <a:t>int   func( ) const {  return value;}</a:t>
            </a:r>
            <a:r>
              <a:rPr lang="zh-CN" altLang="en-US" sz="2800" b="1" dirty="0" smtClean="0">
                <a:solidFill>
                  <a:srgbClr val="0000FF"/>
                </a:solidFill>
                <a:sym typeface="+mn-ea"/>
              </a:rPr>
              <a:t> </a:t>
            </a:r>
          </a:p>
          <a:p>
            <a:pPr lvl="0" indent="0">
              <a:buClr>
                <a:srgbClr val="0000FF"/>
              </a:buClr>
              <a:buFont typeface="Wingdings" charset="0"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sym typeface="+mn-ea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sym typeface="+mn-ea"/>
              </a:rPr>
              <a:t>private: </a:t>
            </a:r>
            <a:br>
              <a:rPr lang="en-US" altLang="zh-CN" sz="2800" b="1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800" b="1" dirty="0" smtClean="0">
                <a:solidFill>
                  <a:srgbClr val="0000FF"/>
                </a:solidFill>
                <a:sym typeface="+mn-ea"/>
              </a:rPr>
              <a:t>           int value;</a:t>
            </a:r>
            <a:br>
              <a:rPr lang="en-US" altLang="zh-CN" sz="2800" b="1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800" b="1" dirty="0" smtClean="0">
                <a:solidFill>
                  <a:srgbClr val="0000FF"/>
                </a:solidFill>
                <a:sym typeface="+mn-ea"/>
              </a:rPr>
              <a:t> }</a:t>
            </a:r>
            <a:r>
              <a:rPr lang="zh-CN" altLang="en-US" sz="2800" b="1" dirty="0" smtClean="0">
                <a:solidFill>
                  <a:srgbClr val="0000FF"/>
                </a:solidFill>
                <a:sym typeface="+mn-ea"/>
              </a:rPr>
              <a:t>；</a:t>
            </a:r>
          </a:p>
          <a:p>
            <a:pPr lvl="0" indent="0">
              <a:buClr>
                <a:srgbClr val="0000FF"/>
              </a:buClr>
              <a:buFont typeface="Wingdings" charset="0"/>
              <a:buNone/>
            </a:pPr>
            <a:endParaRPr lang="zh-CN" altLang="en-US" sz="2800" b="1" dirty="0" smtClean="0">
              <a:solidFill>
                <a:srgbClr val="0000FF"/>
              </a:solidFill>
              <a:sym typeface="+mn-ea"/>
            </a:endParaRPr>
          </a:p>
          <a:p>
            <a:pPr lvl="0" indent="0">
              <a:buClr>
                <a:srgbClr val="0000FF"/>
              </a:buClr>
              <a:buFont typeface="Wingdings" charset="0"/>
              <a:buNone/>
            </a:pPr>
            <a:endParaRPr lang="zh-CN" altLang="en-US" sz="2800" b="1" dirty="0" smtClean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925" y="2799715"/>
            <a:ext cx="4169410" cy="3931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indent="0">
              <a:buClr>
                <a:srgbClr val="0000FF"/>
              </a:buClr>
              <a:buFont typeface="Wingdings" charset="0"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sym typeface="+mn-ea"/>
              </a:rPr>
              <a:t>int main( ) {</a:t>
            </a:r>
            <a:br>
              <a:rPr lang="en-US" altLang="zh-CN" sz="2800" b="1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800" b="1" dirty="0" smtClean="0">
                <a:solidFill>
                  <a:srgbClr val="0000FF"/>
                </a:solidFill>
                <a:sym typeface="+mn-ea"/>
              </a:rPr>
              <a:t>     MyClass va;</a:t>
            </a:r>
            <a:br>
              <a:rPr lang="en-US" altLang="zh-CN" sz="2800" b="1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800" b="1" dirty="0" smtClean="0">
                <a:solidFill>
                  <a:srgbClr val="0000FF"/>
                </a:solidFill>
                <a:sym typeface="+mn-ea"/>
              </a:rPr>
              <a:t>     const MyClass ca;</a:t>
            </a:r>
            <a:br>
              <a:rPr lang="en-US" altLang="zh-CN" sz="2800" b="1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800" b="1" dirty="0" smtClean="0">
                <a:solidFill>
                  <a:srgbClr val="0000FF"/>
                </a:solidFill>
                <a:sym typeface="+mn-ea"/>
              </a:rPr>
              <a:t>     va.add( );</a:t>
            </a:r>
            <a:br>
              <a:rPr lang="en-US" altLang="zh-CN" sz="2800" b="1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800" b="1" dirty="0" smtClean="0">
                <a:solidFill>
                  <a:srgbClr val="0000FF"/>
                </a:solidFill>
                <a:sym typeface="+mn-ea"/>
              </a:rPr>
              <a:t>     va.func( ); //--value</a:t>
            </a:r>
            <a:br>
              <a:rPr lang="en-US" altLang="zh-CN" sz="2800" b="1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800" b="1" dirty="0" smtClean="0">
                <a:solidFill>
                  <a:srgbClr val="FF0000"/>
                </a:solidFill>
                <a:sym typeface="+mn-ea"/>
              </a:rPr>
              <a:t>     ca.add( );  // wrong</a:t>
            </a:r>
            <a:r>
              <a:rPr lang="en-US" altLang="zh-CN" sz="2800" b="1" dirty="0" smtClean="0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sz="2800" b="1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800" b="1" dirty="0" smtClean="0">
                <a:solidFill>
                  <a:srgbClr val="0000FF"/>
                </a:solidFill>
                <a:sym typeface="+mn-ea"/>
              </a:rPr>
              <a:t>     ca.func( );  // const</a:t>
            </a:r>
            <a:br>
              <a:rPr lang="en-US" altLang="zh-CN" sz="2800" b="1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800" b="1" dirty="0" smtClean="0">
                <a:solidFill>
                  <a:srgbClr val="0000FF"/>
                </a:solidFill>
                <a:sym typeface="+mn-ea"/>
              </a:rPr>
              <a:t>     return 0;</a:t>
            </a:r>
          </a:p>
          <a:p>
            <a:pPr lvl="0" indent="0">
              <a:buClr>
                <a:srgbClr val="0000FF"/>
              </a:buClr>
              <a:buFont typeface="Wingdings" charset="0"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sym typeface="+mn-ea"/>
              </a:rPr>
              <a:t>};</a:t>
            </a:r>
            <a:endParaRPr lang="zh-CN" altLang="en-US" sz="2800" b="1" dirty="0" smtClean="0">
              <a:solidFill>
                <a:srgbClr val="0000FF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实例变</a:t>
            </a:r>
            <a:r>
              <a:rPr lang="en-US" altLang="zh-CN"/>
              <a:t>(</a:t>
            </a:r>
            <a:r>
              <a:rPr lang="zh-CN" altLang="zh-CN"/>
              <a:t>常</a:t>
            </a:r>
            <a:r>
              <a:rPr lang="en-US" altLang="zh-CN"/>
              <a:t>)</a:t>
            </a:r>
            <a:r>
              <a:rPr lang="zh-CN" altLang="en-US"/>
              <a:t>量和实例方法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12115" y="1348740"/>
            <a:ext cx="3465195" cy="1615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000" dirty="0" smtClean="0">
                <a:sym typeface="+mn-ea"/>
              </a:rPr>
              <a:t>每个对象独立</a:t>
            </a:r>
            <a:r>
              <a:rPr lang="zh-CN" altLang="en-US" sz="2000" dirty="0">
                <a:sym typeface="+mn-ea"/>
              </a:rPr>
              <a:t>拥有的数据成员</a:t>
            </a:r>
            <a:r>
              <a:rPr lang="en-US" altLang="zh-CN" sz="2000" dirty="0">
                <a:sym typeface="+mn-ea"/>
              </a:rPr>
              <a:t>----</a:t>
            </a:r>
            <a:r>
              <a:rPr lang="zh-CN" altLang="en-US" sz="2000" dirty="0">
                <a:sym typeface="+mn-ea"/>
              </a:rPr>
              <a:t>实例</a:t>
            </a:r>
            <a:r>
              <a:rPr lang="zh-CN" altLang="en-US" sz="2000" dirty="0" smtClean="0">
                <a:sym typeface="+mn-ea"/>
              </a:rPr>
              <a:t>变</a:t>
            </a:r>
            <a:r>
              <a:rPr lang="en-US" altLang="zh-CN" sz="2000" dirty="0" smtClean="0">
                <a:sym typeface="+mn-ea"/>
              </a:rPr>
              <a:t>(</a:t>
            </a:r>
            <a:r>
              <a:rPr lang="zh-CN" altLang="zh-CN" sz="2000" dirty="0" smtClean="0">
                <a:sym typeface="+mn-ea"/>
              </a:rPr>
              <a:t>常</a:t>
            </a:r>
            <a:r>
              <a:rPr lang="en-US" altLang="zh-CN" sz="2000" dirty="0" smtClean="0">
                <a:sym typeface="+mn-ea"/>
              </a:rPr>
              <a:t>)</a:t>
            </a:r>
            <a:r>
              <a:rPr lang="zh-CN" altLang="en-US" sz="2000" dirty="0" smtClean="0">
                <a:sym typeface="+mn-ea"/>
              </a:rPr>
              <a:t>量</a:t>
            </a:r>
          </a:p>
          <a:p>
            <a:pPr lvl="0" indent="0">
              <a:buClr>
                <a:srgbClr val="0000FF"/>
              </a:buClr>
              <a:buFont typeface="Wingdings" charset="0"/>
              <a:buNone/>
            </a:pPr>
            <a:endParaRPr lang="zh-CN" altLang="en-US" sz="2000" dirty="0"/>
          </a:p>
          <a:p>
            <a:pPr lvl="0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000" dirty="0">
                <a:sym typeface="+mn-ea"/>
              </a:rPr>
              <a:t>访问实例变</a:t>
            </a:r>
            <a:r>
              <a:rPr lang="en-US" altLang="zh-CN" sz="2000" dirty="0">
                <a:sym typeface="+mn-ea"/>
              </a:rPr>
              <a:t>(</a:t>
            </a:r>
            <a:r>
              <a:rPr lang="zh-CN" altLang="zh-CN" sz="2000" dirty="0">
                <a:sym typeface="+mn-ea"/>
              </a:rPr>
              <a:t>常</a:t>
            </a:r>
            <a:r>
              <a:rPr lang="en-US" altLang="zh-CN" sz="2000" dirty="0">
                <a:sym typeface="+mn-ea"/>
              </a:rPr>
              <a:t>)</a:t>
            </a:r>
            <a:r>
              <a:rPr lang="zh-CN" altLang="en-US" sz="2000" dirty="0">
                <a:sym typeface="+mn-ea"/>
              </a:rPr>
              <a:t>量的成员函数</a:t>
            </a:r>
            <a:r>
              <a:rPr lang="en-US" altLang="zh-CN" sz="2000" dirty="0">
                <a:sym typeface="+mn-ea"/>
              </a:rPr>
              <a:t>---</a:t>
            </a:r>
            <a:r>
              <a:rPr lang="zh-CN" altLang="en-US" sz="2000" dirty="0">
                <a:sym typeface="+mn-ea"/>
              </a:rPr>
              <a:t>实例</a:t>
            </a:r>
            <a:r>
              <a:rPr lang="zh-CN" altLang="en-US" sz="2000" dirty="0" smtClean="0">
                <a:sym typeface="+mn-ea"/>
              </a:rPr>
              <a:t>方法</a:t>
            </a:r>
            <a:endParaRPr lang="zh-CN" altLang="en-US" sz="2000" dirty="0" smtClean="0"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91380" y="1311910"/>
            <a:ext cx="5695315" cy="5212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indent="0">
              <a:buClr>
                <a:srgbClr val="0000FF"/>
              </a:buClr>
              <a:buFont typeface="Wingdings" charset="0"/>
              <a:buNone/>
            </a:pPr>
            <a:r>
              <a:rPr lang="en-US" altLang="zh-CN" sz="2800" dirty="0">
                <a:sym typeface="+mn-ea"/>
              </a:rPr>
              <a:t>class Example </a:t>
            </a:r>
            <a:r>
              <a:rPr lang="en-US" altLang="zh-CN" sz="2800" dirty="0" smtClean="0">
                <a:sym typeface="+mn-ea"/>
              </a:rPr>
              <a:t>{</a:t>
            </a:r>
            <a:br>
              <a:rPr lang="en-US" altLang="zh-CN" sz="2800" dirty="0" smtClean="0">
                <a:sym typeface="+mn-ea"/>
              </a:rPr>
            </a:br>
            <a:r>
              <a:rPr lang="en-US" altLang="zh-CN" sz="2800" dirty="0" smtClean="0">
                <a:sym typeface="+mn-ea"/>
              </a:rPr>
              <a:t>public:</a:t>
            </a:r>
            <a:br>
              <a:rPr lang="en-US" altLang="zh-CN" sz="2800" dirty="0" smtClean="0">
                <a:sym typeface="+mn-ea"/>
              </a:rPr>
            </a:br>
            <a:r>
              <a:rPr lang="en-US" altLang="zh-CN" sz="2800" dirty="0" smtClean="0">
                <a:sym typeface="+mn-ea"/>
              </a:rPr>
              <a:t>        </a:t>
            </a:r>
            <a:r>
              <a:rPr lang="en-US" altLang="zh-CN" sz="2800" dirty="0">
                <a:sym typeface="+mn-ea"/>
              </a:rPr>
              <a:t>Example(</a:t>
            </a:r>
            <a:r>
              <a:rPr lang="en-US" altLang="zh-CN" sz="2800" dirty="0" err="1">
                <a:sym typeface="+mn-ea"/>
              </a:rPr>
              <a:t>int</a:t>
            </a:r>
            <a:r>
              <a:rPr lang="en-US" altLang="zh-CN" sz="2800" dirty="0">
                <a:sym typeface="+mn-ea"/>
              </a:rPr>
              <a:t> n</a:t>
            </a:r>
            <a:r>
              <a:rPr lang="en-US" altLang="zh-CN" sz="2800" dirty="0" smtClean="0">
                <a:sym typeface="+mn-ea"/>
              </a:rPr>
              <a:t>);</a:t>
            </a:r>
            <a:br>
              <a:rPr lang="en-US" altLang="zh-CN" sz="2800" dirty="0" smtClean="0">
                <a:sym typeface="+mn-ea"/>
              </a:rPr>
            </a:br>
            <a:r>
              <a:rPr lang="en-US" altLang="zh-CN" sz="2800" dirty="0" smtClean="0">
                <a:solidFill>
                  <a:srgbClr val="0000FF"/>
                </a:solidFill>
                <a:sym typeface="+mn-ea"/>
              </a:rPr>
              <a:t>        </a:t>
            </a:r>
            <a:r>
              <a:rPr lang="en-US" altLang="zh-CN" sz="2800" dirty="0">
                <a:solidFill>
                  <a:srgbClr val="0000FF"/>
                </a:solidFill>
                <a:sym typeface="+mn-ea"/>
              </a:rPr>
              <a:t>void </a:t>
            </a:r>
            <a:r>
              <a:rPr lang="en-US" altLang="zh-CN" sz="2800" dirty="0" err="1">
                <a:solidFill>
                  <a:srgbClr val="0000FF"/>
                </a:solidFill>
                <a:sym typeface="+mn-ea"/>
              </a:rPr>
              <a:t>FuncOne</a:t>
            </a:r>
            <a:r>
              <a:rPr lang="en-US" altLang="zh-CN" sz="2800" dirty="0">
                <a:solidFill>
                  <a:srgbClr val="0000FF"/>
                </a:solidFill>
                <a:sym typeface="+mn-ea"/>
              </a:rPr>
              <a:t>( </a:t>
            </a:r>
            <a:r>
              <a:rPr lang="en-US" altLang="zh-CN" sz="2800" dirty="0" smtClean="0">
                <a:solidFill>
                  <a:srgbClr val="0000FF"/>
                </a:solidFill>
                <a:sym typeface="+mn-ea"/>
              </a:rPr>
              <a:t>);</a:t>
            </a:r>
            <a:br>
              <a:rPr lang="en-US" altLang="zh-CN" sz="2800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800" dirty="0" smtClean="0">
                <a:solidFill>
                  <a:srgbClr val="0000FF"/>
                </a:solidFill>
                <a:sym typeface="+mn-ea"/>
              </a:rPr>
              <a:t>        </a:t>
            </a:r>
            <a:r>
              <a:rPr lang="en-US" altLang="zh-CN" sz="2800" dirty="0" err="1">
                <a:solidFill>
                  <a:srgbClr val="0000FF"/>
                </a:solidFill>
                <a:sym typeface="+mn-ea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sym typeface="+mn-ea"/>
              </a:rPr>
              <a:t>FuncTwo</a:t>
            </a:r>
            <a:r>
              <a:rPr lang="en-US" altLang="zh-CN" sz="2800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zh-CN" sz="2800" dirty="0" err="1">
                <a:solidFill>
                  <a:srgbClr val="0000FF"/>
                </a:solidFill>
                <a:sym typeface="+mn-ea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sym typeface="+mn-ea"/>
              </a:rPr>
              <a:t>param</a:t>
            </a:r>
            <a:r>
              <a:rPr lang="en-US" altLang="zh-CN" sz="2800" dirty="0" smtClean="0">
                <a:solidFill>
                  <a:srgbClr val="0000FF"/>
                </a:solidFill>
                <a:sym typeface="+mn-ea"/>
              </a:rPr>
              <a:t>)</a:t>
            </a:r>
            <a:br>
              <a:rPr lang="en-US" altLang="zh-CN" sz="2800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800" dirty="0" smtClean="0">
                <a:solidFill>
                  <a:srgbClr val="0000FF"/>
                </a:solidFill>
                <a:sym typeface="+mn-ea"/>
              </a:rPr>
              <a:t>              </a:t>
            </a:r>
            <a:r>
              <a:rPr lang="en-US" altLang="zh-CN" sz="2800" dirty="0">
                <a:solidFill>
                  <a:srgbClr val="0000FF"/>
                </a:solidFill>
                <a:sym typeface="+mn-ea"/>
              </a:rPr>
              <a:t>{ </a:t>
            </a:r>
            <a:r>
              <a:rPr lang="en-US" altLang="zh-CN" sz="2800" dirty="0" smtClean="0">
                <a:solidFill>
                  <a:srgbClr val="0000FF"/>
                </a:solidFill>
                <a:sym typeface="+mn-ea"/>
              </a:rPr>
              <a:t>/* </a:t>
            </a:r>
            <a:r>
              <a:rPr lang="zh-CN" altLang="en-US" sz="2800" dirty="0" smtClean="0">
                <a:solidFill>
                  <a:srgbClr val="0000FF"/>
                </a:solidFill>
                <a:sym typeface="+mn-ea"/>
              </a:rPr>
              <a:t>略 </a:t>
            </a:r>
            <a:r>
              <a:rPr lang="en-US" altLang="zh-CN" sz="2800" dirty="0" smtClean="0">
                <a:solidFill>
                  <a:srgbClr val="0000FF"/>
                </a:solidFill>
                <a:sym typeface="+mn-ea"/>
              </a:rPr>
              <a:t>*/</a:t>
            </a:r>
            <a:r>
              <a:rPr lang="zh-CN" altLang="en-US" sz="2800" dirty="0" smtClean="0">
                <a:solidFill>
                  <a:srgbClr val="0000FF"/>
                </a:solidFill>
                <a:sym typeface="+mn-ea"/>
              </a:rPr>
              <a:t>  </a:t>
            </a:r>
            <a:r>
              <a:rPr lang="en-US" altLang="zh-CN" sz="2800" dirty="0" smtClean="0">
                <a:solidFill>
                  <a:srgbClr val="0000FF"/>
                </a:solidFill>
                <a:sym typeface="+mn-ea"/>
              </a:rPr>
              <a:t>}</a:t>
            </a:r>
            <a:r>
              <a:rPr lang="en-US" altLang="zh-CN" sz="2800" dirty="0" smtClean="0">
                <a:sym typeface="+mn-ea"/>
              </a:rPr>
              <a:t/>
            </a:r>
            <a:br>
              <a:rPr lang="en-US" altLang="zh-CN" sz="2800" dirty="0" smtClean="0">
                <a:sym typeface="+mn-ea"/>
              </a:rPr>
            </a:br>
            <a:r>
              <a:rPr lang="en-US" altLang="zh-CN" sz="2800" dirty="0" smtClean="0">
                <a:sym typeface="+mn-ea"/>
              </a:rPr>
              <a:t>       //</a:t>
            </a:r>
            <a:r>
              <a:rPr lang="zh-CN" altLang="en-US" sz="2800" dirty="0" smtClean="0">
                <a:sym typeface="+mn-ea"/>
              </a:rPr>
              <a:t>其它</a:t>
            </a:r>
            <a:r>
              <a:rPr lang="en-US" altLang="zh-CN" sz="2800" dirty="0" smtClean="0">
                <a:sym typeface="+mn-ea"/>
              </a:rPr>
              <a:t/>
            </a:r>
            <a:br>
              <a:rPr lang="en-US" altLang="zh-CN" sz="2800" dirty="0" smtClean="0">
                <a:sym typeface="+mn-ea"/>
              </a:rPr>
            </a:br>
            <a:r>
              <a:rPr lang="en-US" altLang="zh-CN" sz="2800" dirty="0" smtClean="0">
                <a:sym typeface="+mn-ea"/>
              </a:rPr>
              <a:t>private:</a:t>
            </a:r>
            <a:br>
              <a:rPr lang="en-US" altLang="zh-CN" sz="2800" dirty="0" smtClean="0">
                <a:sym typeface="+mn-ea"/>
              </a:rPr>
            </a:br>
            <a:r>
              <a:rPr lang="en-US" altLang="zh-CN" sz="2800" dirty="0" smtClean="0">
                <a:solidFill>
                  <a:srgbClr val="0000FF"/>
                </a:solidFill>
                <a:sym typeface="+mn-ea"/>
              </a:rPr>
              <a:t>       </a:t>
            </a:r>
            <a:r>
              <a:rPr lang="en-US" altLang="zh-CN" sz="2800" dirty="0" err="1">
                <a:solidFill>
                  <a:srgbClr val="0000FF"/>
                </a:solidFill>
                <a:sym typeface="+mn-ea"/>
              </a:rPr>
              <a:t>const</a:t>
            </a:r>
            <a:r>
              <a:rPr lang="en-US" altLang="zh-CN" sz="2800" dirty="0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sym typeface="+mn-ea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sym typeface="+mn-ea"/>
              </a:rPr>
              <a:t> key</a:t>
            </a:r>
            <a:r>
              <a:rPr lang="en-US" altLang="zh-CN" sz="2800" dirty="0" smtClean="0">
                <a:solidFill>
                  <a:srgbClr val="0000FF"/>
                </a:solidFill>
                <a:sym typeface="+mn-ea"/>
              </a:rPr>
              <a:t>;</a:t>
            </a:r>
            <a:br>
              <a:rPr lang="en-US" altLang="zh-CN" sz="2800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800" dirty="0" smtClean="0">
                <a:solidFill>
                  <a:srgbClr val="0000FF"/>
                </a:solidFill>
                <a:sym typeface="+mn-ea"/>
              </a:rPr>
              <a:t>       </a:t>
            </a:r>
            <a:r>
              <a:rPr lang="en-US" altLang="zh-CN" sz="2800" dirty="0" err="1">
                <a:solidFill>
                  <a:srgbClr val="0000FF"/>
                </a:solidFill>
                <a:sym typeface="+mn-ea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sym typeface="+mn-ea"/>
              </a:rPr>
              <a:t> value</a:t>
            </a:r>
            <a:r>
              <a:rPr lang="en-US" altLang="zh-CN" sz="2800" dirty="0" smtClean="0">
                <a:solidFill>
                  <a:srgbClr val="0000FF"/>
                </a:solidFill>
                <a:sym typeface="+mn-ea"/>
              </a:rPr>
              <a:t>;</a:t>
            </a:r>
            <a:r>
              <a:rPr lang="en-US" altLang="zh-CN" sz="2800" dirty="0" smtClean="0">
                <a:sym typeface="+mn-ea"/>
              </a:rPr>
              <a:t/>
            </a:r>
            <a:br>
              <a:rPr lang="en-US" altLang="zh-CN" sz="2800" dirty="0" smtClean="0">
                <a:sym typeface="+mn-ea"/>
              </a:rPr>
            </a:br>
            <a:r>
              <a:rPr lang="en-US" altLang="zh-CN" sz="2800" dirty="0" smtClean="0">
                <a:sym typeface="+mn-ea"/>
              </a:rPr>
              <a:t>};</a:t>
            </a:r>
            <a:endParaRPr lang="en-US" altLang="zh-CN" sz="2800" dirty="0"/>
          </a:p>
          <a:p>
            <a:pPr lvl="0" indent="0">
              <a:buClr>
                <a:srgbClr val="0000FF"/>
              </a:buClr>
              <a:buFont typeface="Wingdings" charset="0"/>
              <a:buNone/>
            </a:pPr>
            <a:endParaRPr lang="zh-CN" altLang="en-US" sz="2800" b="1" dirty="0" smtClean="0">
              <a:solidFill>
                <a:srgbClr val="0000FF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类变</a:t>
            </a:r>
            <a:r>
              <a:rPr lang="en-US" altLang="zh-CN"/>
              <a:t>(</a:t>
            </a:r>
            <a:r>
              <a:rPr lang="zh-CN" altLang="zh-CN"/>
              <a:t>常</a:t>
            </a:r>
            <a:r>
              <a:rPr lang="en-US" altLang="zh-CN"/>
              <a:t>)</a:t>
            </a:r>
            <a:r>
              <a:rPr lang="zh-CN" altLang="en-US"/>
              <a:t>量和类方法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75665" y="1348740"/>
            <a:ext cx="10162540" cy="44805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400" dirty="0" smtClean="0">
                <a:sym typeface="+mn-ea"/>
              </a:rPr>
              <a:t>类变量</a:t>
            </a:r>
            <a:r>
              <a:rPr lang="zh-CN" altLang="en-US" sz="2400" dirty="0">
                <a:sym typeface="+mn-ea"/>
              </a:rPr>
              <a:t>类</a:t>
            </a:r>
            <a:r>
              <a:rPr lang="zh-CN" altLang="en-US" sz="2400" dirty="0" smtClean="0">
                <a:sym typeface="+mn-ea"/>
              </a:rPr>
              <a:t>变量：类具有的属性或应由类中所有对象共享的属性</a:t>
            </a:r>
          </a:p>
          <a:p>
            <a:pPr lvl="1" indent="0">
              <a:buClr>
                <a:srgbClr val="0000FF"/>
              </a:buClr>
              <a:buFont typeface="Wingdings" charset="0"/>
              <a:buChar char="u"/>
            </a:pPr>
            <a:r>
              <a:rPr lang="en-US" altLang="zh-CN" sz="2400" dirty="0" smtClean="0">
                <a:sym typeface="+mn-ea"/>
              </a:rPr>
              <a:t>C++</a:t>
            </a:r>
            <a:r>
              <a:rPr lang="zh-CN" altLang="en-US" sz="2400" dirty="0" smtClean="0">
                <a:sym typeface="+mn-ea"/>
              </a:rPr>
              <a:t>中用静态</a:t>
            </a:r>
            <a:r>
              <a:rPr lang="zh-CN" altLang="en-US" sz="2400" dirty="0">
                <a:sym typeface="+mn-ea"/>
              </a:rPr>
              <a:t>数据成员表示</a:t>
            </a:r>
          </a:p>
          <a:p>
            <a:pPr lvl="1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400" dirty="0">
                <a:sym typeface="+mn-ea"/>
              </a:rPr>
              <a:t>类变</a:t>
            </a:r>
            <a:r>
              <a:rPr lang="en-US" altLang="zh-CN" sz="2400" dirty="0">
                <a:sym typeface="+mn-ea"/>
              </a:rPr>
              <a:t>(</a:t>
            </a:r>
            <a:r>
              <a:rPr lang="zh-CN" altLang="zh-CN" sz="2400" dirty="0">
                <a:sym typeface="+mn-ea"/>
              </a:rPr>
              <a:t>常</a:t>
            </a:r>
            <a:r>
              <a:rPr lang="en-US" altLang="zh-CN" sz="2400" dirty="0">
                <a:sym typeface="+mn-ea"/>
              </a:rPr>
              <a:t>)</a:t>
            </a:r>
            <a:r>
              <a:rPr lang="zh-CN" altLang="en-US" sz="2400" dirty="0">
                <a:sym typeface="+mn-ea"/>
              </a:rPr>
              <a:t>量的内存位置</a:t>
            </a:r>
          </a:p>
          <a:p>
            <a:pPr lvl="1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400" dirty="0">
                <a:sym typeface="+mn-ea"/>
              </a:rPr>
              <a:t>类变</a:t>
            </a:r>
            <a:r>
              <a:rPr lang="en-US" altLang="zh-CN" sz="2400" dirty="0">
                <a:sym typeface="+mn-ea"/>
              </a:rPr>
              <a:t>(</a:t>
            </a:r>
            <a:r>
              <a:rPr lang="zh-CN" altLang="zh-CN" sz="2400" dirty="0">
                <a:sym typeface="+mn-ea"/>
              </a:rPr>
              <a:t>常</a:t>
            </a:r>
            <a:r>
              <a:rPr lang="en-US" altLang="zh-CN" sz="2400" dirty="0">
                <a:sym typeface="+mn-ea"/>
              </a:rPr>
              <a:t>)</a:t>
            </a:r>
            <a:r>
              <a:rPr lang="zh-CN" altLang="en-US" sz="2400" dirty="0">
                <a:sym typeface="+mn-ea"/>
              </a:rPr>
              <a:t>量的初始化</a:t>
            </a:r>
            <a:br>
              <a:rPr lang="zh-CN" altLang="en-US" sz="2400" dirty="0">
                <a:sym typeface="+mn-ea"/>
              </a:rPr>
            </a:br>
            <a:endParaRPr lang="zh-CN" altLang="en-US" sz="2400" dirty="0"/>
          </a:p>
          <a:p>
            <a:pPr lvl="0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400" dirty="0" smtClean="0">
                <a:sym typeface="+mn-ea"/>
              </a:rPr>
              <a:t>类方法：类属的行为表示</a:t>
            </a:r>
          </a:p>
          <a:p>
            <a:pPr lvl="1" indent="0">
              <a:buClr>
                <a:srgbClr val="0000FF"/>
              </a:buClr>
              <a:buFont typeface="Wingdings" charset="0"/>
              <a:buChar char="u"/>
            </a:pPr>
            <a:r>
              <a:rPr lang="en-US" altLang="zh-CN" sz="2400" dirty="0" smtClean="0">
                <a:sym typeface="+mn-ea"/>
              </a:rPr>
              <a:t>C++</a:t>
            </a:r>
            <a:r>
              <a:rPr lang="zh-CN" altLang="en-US" sz="2400" dirty="0" smtClean="0">
                <a:sym typeface="+mn-ea"/>
              </a:rPr>
              <a:t>中用静态</a:t>
            </a:r>
            <a:r>
              <a:rPr lang="zh-CN" altLang="en-US" sz="2400" dirty="0">
                <a:sym typeface="+mn-ea"/>
              </a:rPr>
              <a:t>成员函数表示</a:t>
            </a:r>
          </a:p>
          <a:p>
            <a:pPr lvl="1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不能访问任何非静态成员（数据成员和函数成员）</a:t>
            </a:r>
          </a:p>
          <a:p>
            <a:pPr lvl="1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400" dirty="0" smtClean="0">
                <a:solidFill>
                  <a:srgbClr val="0000FF"/>
                </a:solidFill>
                <a:sym typeface="+mn-ea"/>
              </a:rPr>
              <a:t>没有</a:t>
            </a: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隐含的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this</a:t>
            </a: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指针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, </a:t>
            </a:r>
            <a:r>
              <a:rPr lang="zh-CN" altLang="zh-CN" sz="2400" dirty="0">
                <a:solidFill>
                  <a:srgbClr val="0000FF"/>
                </a:solidFill>
                <a:sym typeface="+mn-ea"/>
              </a:rPr>
              <a:t>也不能带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const</a:t>
            </a: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修饰</a:t>
            </a:r>
          </a:p>
          <a:p>
            <a:pPr lvl="1" indent="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400" dirty="0">
                <a:sym typeface="+mn-ea"/>
              </a:rPr>
              <a:t>常用类名作限定（最好不用对象名）</a:t>
            </a:r>
          </a:p>
          <a:p>
            <a:pPr marL="1371600" lvl="2" indent="-457200">
              <a:buClrTx/>
              <a:buFont typeface="Wingdings" charset="0"/>
              <a:buChar char="n"/>
            </a:pPr>
            <a:r>
              <a:rPr lang="zh-CN" altLang="en-US" sz="2400" dirty="0">
                <a:sym typeface="+mn-ea"/>
              </a:rPr>
              <a:t>好：     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ClassName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OneStaticFunction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( );</a:t>
            </a:r>
          </a:p>
          <a:p>
            <a:pPr marL="1371600" lvl="2" indent="-457200">
              <a:buClrTx/>
              <a:buFont typeface="Wingdings" charset="0"/>
              <a:buChar char="n"/>
            </a:pPr>
            <a:r>
              <a:rPr lang="zh-CN" altLang="en-US" sz="2400" dirty="0">
                <a:sym typeface="+mn-ea"/>
              </a:rPr>
              <a:t>不好：  </a:t>
            </a:r>
            <a:r>
              <a:rPr lang="en-US" altLang="zh-CN" sz="2400" dirty="0" err="1">
                <a:sym typeface="+mn-ea"/>
              </a:rPr>
              <a:t>objName.OneStaticFunction</a:t>
            </a:r>
            <a:r>
              <a:rPr lang="en-US" altLang="zh-CN" sz="2400" dirty="0">
                <a:sym typeface="+mn-ea"/>
              </a:rPr>
              <a:t>( );</a:t>
            </a:r>
            <a:endParaRPr lang="zh-CN" altLang="en-US" sz="2400" dirty="0" smtClean="0"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类变</a:t>
            </a:r>
            <a:r>
              <a:rPr lang="en-US" altLang="zh-CN"/>
              <a:t>(</a:t>
            </a:r>
            <a:r>
              <a:rPr lang="zh-CN" altLang="zh-CN"/>
              <a:t>常</a:t>
            </a:r>
            <a:r>
              <a:rPr lang="en-US" altLang="zh-CN"/>
              <a:t>)</a:t>
            </a:r>
            <a:r>
              <a:rPr lang="zh-CN" altLang="en-US"/>
              <a:t>量和类方法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60375" y="1310005"/>
            <a:ext cx="4805045" cy="4968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spcBef>
                <a:spcPct val="50000"/>
              </a:spcBef>
              <a:buFont typeface="Wingdings"/>
              <a:buNone/>
            </a:pPr>
            <a:r>
              <a:rPr lang="en-US" altLang="zh-CN" sz="2000" dirty="0" smtClean="0">
                <a:sym typeface="+mn-ea"/>
              </a:rPr>
              <a:t>// </a:t>
            </a:r>
            <a:r>
              <a:rPr lang="en-US" altLang="zh-CN" sz="2000" dirty="0" err="1" smtClean="0">
                <a:sym typeface="+mn-ea"/>
              </a:rPr>
              <a:t>example.h</a:t>
            </a:r>
            <a:br>
              <a:rPr lang="en-US" altLang="zh-CN" sz="2000" dirty="0" err="1" smtClean="0">
                <a:sym typeface="+mn-ea"/>
              </a:rPr>
            </a:br>
            <a:r>
              <a:rPr lang="en-US" altLang="zh-CN" sz="2000" dirty="0" smtClean="0">
                <a:sym typeface="+mn-ea"/>
              </a:rPr>
              <a:t>class Example {</a:t>
            </a:r>
            <a:br>
              <a:rPr lang="en-US" altLang="zh-CN" sz="2000" dirty="0" smtClean="0">
                <a:sym typeface="+mn-ea"/>
              </a:rPr>
            </a:br>
            <a:r>
              <a:rPr lang="en-US" altLang="zh-CN" sz="2000" dirty="0" smtClean="0">
                <a:sym typeface="+mn-ea"/>
              </a:rPr>
              <a:t>public:</a:t>
            </a:r>
            <a:br>
              <a:rPr lang="en-US" altLang="zh-CN" sz="2000" dirty="0" smtClean="0">
                <a:sym typeface="+mn-ea"/>
              </a:rPr>
            </a:br>
            <a:r>
              <a:rPr lang="en-US" altLang="zh-CN" sz="2000" dirty="0" smtClean="0">
                <a:sym typeface="+mn-ea"/>
              </a:rPr>
              <a:t>       </a:t>
            </a:r>
            <a:r>
              <a:rPr lang="en-US" altLang="zh-CN" sz="2000" b="1" dirty="0" smtClean="0">
                <a:solidFill>
                  <a:srgbClr val="0000FF"/>
                </a:solidFill>
                <a:sym typeface="+mn-ea"/>
              </a:rPr>
              <a:t>static </a:t>
            </a:r>
            <a:r>
              <a:rPr lang="en-US" altLang="zh-CN" sz="2000" b="1" dirty="0" err="1" smtClean="0">
                <a:solidFill>
                  <a:srgbClr val="0000FF"/>
                </a:solidFill>
                <a:sym typeface="+mn-ea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 n</a:t>
            </a:r>
            <a:r>
              <a:rPr lang="en-US" altLang="zh-CN" sz="2000" b="1" dirty="0" err="1" smtClean="0">
                <a:solidFill>
                  <a:srgbClr val="0000FF"/>
                </a:solidFill>
                <a:sym typeface="+mn-ea"/>
              </a:rPr>
              <a:t>extNum</a:t>
            </a:r>
            <a:r>
              <a:rPr lang="en-US" altLang="zh-CN" sz="2000" b="1" dirty="0" smtClean="0">
                <a:solidFill>
                  <a:srgbClr val="0000FF"/>
                </a:solidFill>
                <a:sym typeface="+mn-ea"/>
              </a:rPr>
              <a:t>()    { </a:t>
            </a:r>
            <a:br>
              <a:rPr lang="en-US" altLang="zh-CN" sz="2000" b="1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+mn-ea"/>
              </a:rPr>
              <a:t>           this-&gt;f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+mn-ea"/>
              </a:rPr>
              <a:t>uncOne</a:t>
            </a:r>
            <a:r>
              <a:rPr lang="en-US" altLang="zh-CN" sz="2000" b="1" dirty="0" smtClean="0">
                <a:solidFill>
                  <a:srgbClr val="FF0000"/>
                </a:solidFill>
                <a:sym typeface="+mn-ea"/>
              </a:rPr>
              <a:t>( );  //</a:t>
            </a:r>
            <a:r>
              <a:rPr lang="zh-CN" altLang="en-US" sz="2000" b="1" dirty="0" smtClean="0">
                <a:solidFill>
                  <a:srgbClr val="FF0000"/>
                </a:solidFill>
                <a:sym typeface="+mn-ea"/>
              </a:rPr>
              <a:t>错误</a:t>
            </a:r>
            <a:r>
              <a:rPr lang="en-US" altLang="zh-CN" sz="2000" b="1" dirty="0" smtClean="0">
                <a:solidFill>
                  <a:srgbClr val="FF0000"/>
                </a:solidFill>
                <a:sym typeface="+mn-ea"/>
              </a:rPr>
              <a:t/>
            </a:r>
            <a:br>
              <a:rPr lang="en-US" altLang="zh-CN" sz="2000" b="1" dirty="0" smtClean="0">
                <a:solidFill>
                  <a:srgbClr val="FF0000"/>
                </a:solidFill>
                <a:sym typeface="+mn-ea"/>
              </a:rPr>
            </a:br>
            <a:r>
              <a:rPr lang="en-US" altLang="zh-CN" sz="2000" b="1" dirty="0" smtClean="0">
                <a:solidFill>
                  <a:srgbClr val="FF0000"/>
                </a:solidFill>
                <a:sym typeface="+mn-ea"/>
              </a:rPr>
              <a:t>           ++value;     //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错误</a:t>
            </a:r>
            <a:r>
              <a:rPr lang="en-US" altLang="zh-CN" sz="2000" b="1" dirty="0" smtClean="0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sz="2000" b="1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000" b="1" dirty="0" smtClean="0">
                <a:solidFill>
                  <a:srgbClr val="0000FF"/>
                </a:solidFill>
                <a:sym typeface="+mn-ea"/>
              </a:rPr>
              <a:t>           return ++</a:t>
            </a:r>
            <a:r>
              <a:rPr lang="en-US" altLang="zh-CN" sz="2000" b="1" dirty="0" err="1" smtClean="0">
                <a:solidFill>
                  <a:srgbClr val="0000FF"/>
                </a:solidFill>
                <a:sym typeface="+mn-ea"/>
              </a:rPr>
              <a:t>num</a:t>
            </a:r>
            <a:r>
              <a:rPr lang="en-US" altLang="zh-CN" sz="2000" b="1" dirty="0" smtClean="0">
                <a:solidFill>
                  <a:srgbClr val="0000FF"/>
                </a:solidFill>
                <a:sym typeface="+mn-ea"/>
              </a:rPr>
              <a:t>; </a:t>
            </a:r>
            <a:br>
              <a:rPr lang="en-US" altLang="zh-CN" sz="2000" b="1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000" b="1" dirty="0" smtClean="0">
                <a:solidFill>
                  <a:srgbClr val="0000FF"/>
                </a:solidFill>
                <a:sym typeface="+mn-ea"/>
              </a:rPr>
              <a:t>        }</a:t>
            </a:r>
            <a:br>
              <a:rPr lang="en-US" altLang="zh-CN" sz="2000" b="1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000" dirty="0" smtClean="0">
                <a:sym typeface="+mn-ea"/>
              </a:rPr>
              <a:t>        Example(</a:t>
            </a:r>
            <a:r>
              <a:rPr lang="en-US" altLang="zh-CN" sz="2000" dirty="0" err="1" smtClean="0">
                <a:sym typeface="+mn-ea"/>
              </a:rPr>
              <a:t>int</a:t>
            </a:r>
            <a:r>
              <a:rPr lang="en-US" altLang="zh-CN" sz="2000" dirty="0" smtClean="0">
                <a:sym typeface="+mn-ea"/>
              </a:rPr>
              <a:t> n);</a:t>
            </a:r>
            <a:br>
              <a:rPr lang="en-US" altLang="zh-CN" sz="2000" dirty="0" smtClean="0">
                <a:sym typeface="+mn-ea"/>
              </a:rPr>
            </a:br>
            <a:r>
              <a:rPr lang="en-US" altLang="zh-CN" sz="2000" dirty="0" smtClean="0">
                <a:sym typeface="+mn-ea"/>
              </a:rPr>
              <a:t>        void f</a:t>
            </a:r>
            <a:r>
              <a:rPr lang="en-US" altLang="zh-CN" sz="2000" dirty="0" err="1" smtClean="0">
                <a:sym typeface="+mn-ea"/>
              </a:rPr>
              <a:t>uncOne</a:t>
            </a:r>
            <a:r>
              <a:rPr lang="en-US" altLang="zh-CN" sz="2000" dirty="0" smtClean="0">
                <a:sym typeface="+mn-ea"/>
              </a:rPr>
              <a:t>( );</a:t>
            </a:r>
            <a:br>
              <a:rPr lang="en-US" altLang="zh-CN" sz="2000" dirty="0" smtClean="0">
                <a:sym typeface="+mn-ea"/>
              </a:rPr>
            </a:br>
            <a:r>
              <a:rPr lang="en-US" altLang="zh-CN" sz="2000" dirty="0" smtClean="0">
                <a:sym typeface="+mn-ea"/>
              </a:rPr>
              <a:t>        </a:t>
            </a:r>
            <a:r>
              <a:rPr lang="en-US" altLang="zh-CN" sz="2000" dirty="0" err="1" smtClean="0">
                <a:sym typeface="+mn-ea"/>
              </a:rPr>
              <a:t>int</a:t>
            </a:r>
            <a:r>
              <a:rPr lang="en-US" altLang="zh-CN" sz="2000" dirty="0" smtClean="0">
                <a:sym typeface="+mn-ea"/>
              </a:rPr>
              <a:t> f</a:t>
            </a:r>
            <a:r>
              <a:rPr lang="en-US" altLang="zh-CN" sz="2000" dirty="0" err="1" smtClean="0">
                <a:sym typeface="+mn-ea"/>
              </a:rPr>
              <a:t>uncTwo</a:t>
            </a:r>
            <a:r>
              <a:rPr lang="en-US" altLang="zh-CN" sz="2000" dirty="0" smtClean="0">
                <a:sym typeface="+mn-ea"/>
              </a:rPr>
              <a:t>(</a:t>
            </a:r>
            <a:r>
              <a:rPr lang="en-US" altLang="zh-CN" sz="2000" dirty="0" err="1" smtClean="0">
                <a:sym typeface="+mn-ea"/>
              </a:rPr>
              <a:t>int</a:t>
            </a:r>
            <a:r>
              <a:rPr lang="en-US" altLang="zh-CN" sz="2000" dirty="0" smtClean="0">
                <a:sym typeface="+mn-ea"/>
              </a:rPr>
              <a:t> </a:t>
            </a:r>
            <a:r>
              <a:rPr lang="en-US" altLang="zh-CN" sz="2000" dirty="0" err="1" smtClean="0">
                <a:sym typeface="+mn-ea"/>
              </a:rPr>
              <a:t>param</a:t>
            </a:r>
            <a:r>
              <a:rPr lang="en-US" altLang="zh-CN" sz="2000" dirty="0" smtClean="0">
                <a:sym typeface="+mn-ea"/>
              </a:rPr>
              <a:t>) { /* </a:t>
            </a:r>
            <a:r>
              <a:rPr lang="zh-CN" altLang="en-US" sz="2000" dirty="0" smtClean="0">
                <a:sym typeface="+mn-ea"/>
              </a:rPr>
              <a:t>略 </a:t>
            </a:r>
            <a:r>
              <a:rPr lang="en-US" altLang="zh-CN" sz="2000" dirty="0" smtClean="0">
                <a:sym typeface="+mn-ea"/>
              </a:rPr>
              <a:t>*/ }</a:t>
            </a:r>
            <a:br>
              <a:rPr lang="en-US" altLang="zh-CN" sz="2000" dirty="0" smtClean="0">
                <a:sym typeface="+mn-ea"/>
              </a:rPr>
            </a:br>
            <a:r>
              <a:rPr lang="en-US" altLang="zh-CN" sz="2000" dirty="0" smtClean="0">
                <a:sym typeface="+mn-ea"/>
              </a:rPr>
              <a:t>        //</a:t>
            </a:r>
            <a:r>
              <a:rPr lang="zh-CN" altLang="en-US" sz="2000" dirty="0" smtClean="0">
                <a:sym typeface="+mn-ea"/>
              </a:rPr>
              <a:t>其它</a:t>
            </a:r>
            <a:br>
              <a:rPr lang="zh-CN" altLang="en-US" sz="2000" dirty="0" smtClean="0">
                <a:sym typeface="+mn-ea"/>
              </a:rPr>
            </a:br>
            <a:r>
              <a:rPr lang="en-US" altLang="zh-CN" sz="2000" dirty="0" smtClean="0">
                <a:sym typeface="+mn-ea"/>
              </a:rPr>
              <a:t>private:</a:t>
            </a:r>
            <a:br>
              <a:rPr lang="en-US" altLang="zh-CN" sz="2000" dirty="0" smtClean="0">
                <a:sym typeface="+mn-ea"/>
              </a:rPr>
            </a:br>
            <a:r>
              <a:rPr lang="en-US" altLang="zh-CN" sz="2000" dirty="0" smtClean="0">
                <a:sym typeface="+mn-ea"/>
              </a:rPr>
              <a:t>       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static </a:t>
            </a:r>
            <a:r>
              <a:rPr lang="en-US" altLang="zh-CN" sz="2000" dirty="0" err="1" smtClean="0">
                <a:solidFill>
                  <a:srgbClr val="0000FF"/>
                </a:solidFill>
                <a:sym typeface="+mn-ea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sym typeface="+mn-ea"/>
              </a:rPr>
              <a:t>num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;</a:t>
            </a:r>
            <a:br>
              <a:rPr lang="en-US" altLang="zh-CN" sz="2000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000" dirty="0" smtClean="0">
                <a:sym typeface="+mn-ea"/>
              </a:rPr>
              <a:t>       </a:t>
            </a:r>
            <a:r>
              <a:rPr lang="en-US" altLang="zh-CN" sz="2000" dirty="0" err="1" smtClean="0">
                <a:sym typeface="+mn-ea"/>
              </a:rPr>
              <a:t>int</a:t>
            </a:r>
            <a:r>
              <a:rPr lang="en-US" altLang="zh-CN" sz="2000" dirty="0" smtClean="0">
                <a:sym typeface="+mn-ea"/>
              </a:rPr>
              <a:t> value;</a:t>
            </a:r>
            <a:br>
              <a:rPr lang="en-US" altLang="zh-CN" sz="2000" dirty="0" smtClean="0">
                <a:sym typeface="+mn-ea"/>
              </a:rPr>
            </a:br>
            <a:r>
              <a:rPr lang="en-US" altLang="zh-CN" sz="2000" dirty="0" smtClean="0">
                <a:sym typeface="+mn-ea"/>
              </a:rPr>
              <a:t>};</a:t>
            </a:r>
            <a:endParaRPr lang="zh-CN" altLang="en-US" sz="2400" dirty="0" smtClean="0"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0760" y="1322070"/>
            <a:ext cx="4805045" cy="4663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zh-CN" sz="2400" dirty="0">
                <a:sym typeface="+mn-ea"/>
              </a:rPr>
              <a:t>// example.cpp</a:t>
            </a:r>
            <a:endParaRPr lang="en-US" altLang="zh-CN" sz="2400" dirty="0"/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2400" dirty="0">
                <a:sym typeface="+mn-ea"/>
              </a:rPr>
              <a:t>#include “</a:t>
            </a:r>
            <a:r>
              <a:rPr lang="en-US" altLang="zh-CN" sz="2400" dirty="0" err="1">
                <a:sym typeface="+mn-ea"/>
              </a:rPr>
              <a:t>example.h</a:t>
            </a:r>
            <a:r>
              <a:rPr lang="en-US" altLang="zh-CN" sz="2400" dirty="0">
                <a:sym typeface="+mn-ea"/>
              </a:rPr>
              <a:t>”</a:t>
            </a:r>
            <a:endParaRPr lang="en-US" altLang="zh-CN" sz="2400" dirty="0"/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sym typeface="+mn-ea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Example::</a:t>
            </a:r>
            <a:r>
              <a:rPr lang="en-US" altLang="zh-CN" sz="2400" dirty="0" err="1">
                <a:solidFill>
                  <a:srgbClr val="0000FF"/>
                </a:solidFill>
                <a:sym typeface="+mn-ea"/>
              </a:rPr>
              <a:t>num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= 1000</a:t>
            </a: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;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2400" dirty="0">
                <a:sym typeface="+mn-ea"/>
              </a:rPr>
              <a:t>void Example::f</a:t>
            </a:r>
            <a:r>
              <a:rPr lang="en-US" altLang="zh-CN" sz="2400" dirty="0" err="1">
                <a:sym typeface="+mn-ea"/>
              </a:rPr>
              <a:t>uncOne</a:t>
            </a:r>
            <a:r>
              <a:rPr lang="en-US" altLang="zh-CN" sz="2400" dirty="0">
                <a:sym typeface="+mn-ea"/>
              </a:rPr>
              <a:t>()  {</a:t>
            </a:r>
            <a:endParaRPr lang="en-US" altLang="zh-CN" sz="2400" dirty="0"/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2400" dirty="0">
                <a:sym typeface="+mn-ea"/>
              </a:rPr>
              <a:t>    //</a:t>
            </a:r>
            <a:r>
              <a:rPr lang="zh-CN" altLang="en-US" sz="2400" dirty="0" smtClean="0">
                <a:sym typeface="+mn-ea"/>
              </a:rPr>
              <a:t>略</a:t>
            </a:r>
            <a:r>
              <a:rPr lang="en-US" altLang="zh-CN" sz="2400" dirty="0" smtClean="0">
                <a:sym typeface="+mn-ea"/>
              </a:rPr>
              <a:t/>
            </a:r>
            <a:br>
              <a:rPr lang="en-US" altLang="zh-CN" sz="2400" dirty="0" smtClean="0">
                <a:sym typeface="+mn-ea"/>
              </a:rPr>
            </a:br>
            <a:r>
              <a:rPr lang="en-US" altLang="zh-CN" sz="2400" dirty="0" smtClean="0">
                <a:sym typeface="+mn-ea"/>
              </a:rPr>
              <a:t>}</a:t>
            </a:r>
            <a:endParaRPr lang="en-US" altLang="zh-CN" sz="2400" dirty="0" smtClean="0"/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2400" dirty="0" err="1" smtClean="0">
                <a:sym typeface="+mn-ea"/>
              </a:rPr>
              <a:t>Int</a:t>
            </a:r>
            <a:r>
              <a:rPr lang="en-US" altLang="zh-CN" sz="2400" dirty="0" smtClean="0">
                <a:sym typeface="+mn-ea"/>
              </a:rPr>
              <a:t> main( ) {</a:t>
            </a:r>
            <a:br>
              <a:rPr lang="en-US" altLang="zh-CN" sz="2400" dirty="0" smtClean="0">
                <a:sym typeface="+mn-ea"/>
              </a:rPr>
            </a:br>
            <a:r>
              <a:rPr lang="en-US" altLang="zh-CN" sz="2400" dirty="0" smtClean="0">
                <a:sym typeface="+mn-ea"/>
              </a:rPr>
              <a:t>  </a:t>
            </a:r>
            <a:r>
              <a:rPr lang="en-US" altLang="zh-CN" sz="2400" dirty="0" err="1" smtClean="0">
                <a:sym typeface="+mn-ea"/>
              </a:rPr>
              <a:t>int</a:t>
            </a:r>
            <a:r>
              <a:rPr lang="en-US" altLang="zh-CN" sz="2400" dirty="0" smtClean="0">
                <a:sym typeface="+mn-ea"/>
              </a:rPr>
              <a:t> </a:t>
            </a:r>
            <a:r>
              <a:rPr lang="en-US" altLang="zh-CN" sz="2400" dirty="0" err="1" smtClean="0">
                <a:sym typeface="+mn-ea"/>
              </a:rPr>
              <a:t>val</a:t>
            </a:r>
            <a:r>
              <a:rPr lang="en-US" altLang="zh-CN" sz="2400" dirty="0" smtClean="0">
                <a:sym typeface="+mn-ea"/>
              </a:rPr>
              <a:t> = </a:t>
            </a: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Example::n</a:t>
            </a:r>
            <a:r>
              <a:rPr lang="en-US" altLang="zh-CN" sz="2400" dirty="0" err="1" smtClean="0">
                <a:solidFill>
                  <a:srgbClr val="0000FF"/>
                </a:solidFill>
                <a:sym typeface="+mn-ea"/>
              </a:rPr>
              <a:t>extNum</a:t>
            </a: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()</a:t>
            </a:r>
            <a:r>
              <a:rPr lang="en-US" altLang="zh-CN" sz="2400" dirty="0" smtClean="0">
                <a:sym typeface="+mn-ea"/>
              </a:rPr>
              <a:t>;</a:t>
            </a:r>
            <a:br>
              <a:rPr lang="en-US" altLang="zh-CN" sz="2400" dirty="0" smtClean="0">
                <a:sym typeface="+mn-ea"/>
              </a:rPr>
            </a:br>
            <a:r>
              <a:rPr lang="en-US" altLang="zh-CN" sz="2400" dirty="0" smtClean="0">
                <a:sym typeface="+mn-ea"/>
              </a:rPr>
              <a:t>  …</a:t>
            </a:r>
            <a:br>
              <a:rPr lang="en-US" altLang="zh-CN" sz="2400" dirty="0" smtClean="0">
                <a:sym typeface="+mn-ea"/>
              </a:rPr>
            </a:br>
            <a:r>
              <a:rPr lang="en-US" altLang="zh-CN" sz="2400" dirty="0" smtClean="0">
                <a:sym typeface="+mn-ea"/>
              </a:rPr>
              <a:t>}</a:t>
            </a:r>
            <a:endParaRPr lang="zh-CN" altLang="en-US" sz="2400" dirty="0" smtClean="0"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47750" y="1434465"/>
            <a:ext cx="10229850" cy="3901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spcBef>
                <a:spcPct val="50000"/>
              </a:spcBef>
              <a:buFont typeface="Wingdings"/>
              <a:buNone/>
            </a:pPr>
            <a:r>
              <a:rPr lang="zh-CN" altLang="zh-CN" sz="2000" dirty="0">
                <a:sym typeface="+mn-ea"/>
              </a:rPr>
              <a:t>现考虑编写一个扑克游戏：只用一付无大小王的扑克，扑克的花色(suit)分为 Spade、Heart、Diamond和Club，每门花色的牌共13张，面值(rank)分别为 2、3、4、5、6、7、8、9、10、Jack、Queen、King和Ace，每张扑克牌应包含 如下信息：唯一的ID号(1-52)、花色、面值、背面图案的编号、扑克牌的宽度、扑克牌的高度、扑克牌的左顶点坐标等。 </a:t>
            </a:r>
            <a:endParaRPr lang="zh-CN" altLang="en-US" sz="2000" dirty="0"/>
          </a:p>
          <a:p>
            <a:pPr marL="0" indent="0">
              <a:spcBef>
                <a:spcPct val="50000"/>
              </a:spcBef>
              <a:buFont typeface="Wingdings"/>
              <a:buNone/>
            </a:pPr>
            <a:r>
              <a:rPr lang="zh-CN" altLang="zh-CN" sz="2000" dirty="0">
                <a:sym typeface="+mn-ea"/>
              </a:rPr>
              <a:t>扑克牌的操作有：</a:t>
            </a:r>
            <a:br>
              <a:rPr lang="zh-CN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1. </a:t>
            </a:r>
            <a:r>
              <a:rPr lang="zh-CN" altLang="en-US" sz="2000" dirty="0">
                <a:sym typeface="+mn-ea"/>
              </a:rPr>
              <a:t>存取背面</a:t>
            </a:r>
            <a:r>
              <a:rPr lang="zh-CN" altLang="en-US" sz="2000" dirty="0" smtClean="0">
                <a:sym typeface="+mn-ea"/>
              </a:rPr>
              <a:t>图案；</a:t>
            </a:r>
            <a:br>
              <a:rPr lang="zh-CN" altLang="en-US" sz="2000" dirty="0" smtClean="0">
                <a:sym typeface="+mn-ea"/>
              </a:rPr>
            </a:br>
            <a:r>
              <a:rPr lang="en-US" altLang="zh-CN" sz="2000" dirty="0" smtClean="0">
                <a:sym typeface="+mn-ea"/>
              </a:rPr>
              <a:t>2. </a:t>
            </a:r>
            <a:r>
              <a:rPr lang="zh-CN" altLang="zh-CN" sz="2000" dirty="0" smtClean="0">
                <a:sym typeface="+mn-ea"/>
              </a:rPr>
              <a:t>判断</a:t>
            </a:r>
            <a:r>
              <a:rPr lang="zh-CN" altLang="zh-CN" sz="2000" dirty="0">
                <a:sym typeface="+mn-ea"/>
              </a:rPr>
              <a:t>与另一张扑克牌是相同花色吗? </a:t>
            </a:r>
            <a:br>
              <a:rPr lang="zh-CN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3.</a:t>
            </a:r>
            <a:r>
              <a:rPr lang="zh-CN" altLang="zh-CN" sz="2000" dirty="0">
                <a:sym typeface="+mn-ea"/>
              </a:rPr>
              <a:t>判断与另一张扑克牌是相同面值吗？</a:t>
            </a:r>
            <a:br>
              <a:rPr lang="zh-CN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4.</a:t>
            </a:r>
            <a:r>
              <a:rPr lang="zh-CN" altLang="zh-CN" sz="2000" dirty="0">
                <a:sym typeface="+mn-ea"/>
              </a:rPr>
              <a:t>判断扑克牌是给指定的花色吗？</a:t>
            </a:r>
            <a:br>
              <a:rPr lang="zh-CN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5.</a:t>
            </a:r>
            <a:r>
              <a:rPr lang="zh-CN" altLang="zh-CN" sz="2000" dirty="0">
                <a:sym typeface="+mn-ea"/>
              </a:rPr>
              <a:t>判断扑克牌是给指定的面值吗？</a:t>
            </a:r>
            <a:br>
              <a:rPr lang="zh-CN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6.</a:t>
            </a:r>
            <a:r>
              <a:rPr lang="zh-CN" altLang="zh-CN" sz="2000" dirty="0">
                <a:sym typeface="+mn-ea"/>
              </a:rPr>
              <a:t>设置扑克牌坐标,</a:t>
            </a:r>
            <a:br>
              <a:rPr lang="zh-CN" altLang="zh-CN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7.</a:t>
            </a:r>
            <a:r>
              <a:rPr lang="zh-CN" altLang="zh-CN" sz="2000" dirty="0">
                <a:sym typeface="+mn-ea"/>
              </a:rPr>
              <a:t>取得扑克牌的右下角坐标等.</a:t>
            </a:r>
            <a:endParaRPr lang="zh-CN" altLang="en-US" sz="2400" dirty="0" smtClean="0"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Suit 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Rank</a:t>
            </a:r>
            <a:r>
              <a:rPr lang="zh-CN" altLang="en-US">
                <a:sym typeface="+mn-ea"/>
              </a:rPr>
              <a:t>等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03225" y="1339215"/>
            <a:ext cx="4910455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algn="l">
              <a:lnSpc>
                <a:spcPct val="130000"/>
              </a:lnSpc>
              <a:spcBef>
                <a:spcPct val="50000"/>
              </a:spcBef>
              <a:buNone/>
            </a:pPr>
            <a:r>
              <a:rPr lang="en-US" altLang="zh-CN" sz="1400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enum class Suit {</a:t>
            </a:r>
            <a:br>
              <a:rPr lang="en-US" altLang="zh-CN" sz="1400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1400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CLUB = 0，DIAMOND，HEART, SPADE</a:t>
            </a:r>
            <a:br>
              <a:rPr lang="en-US" altLang="zh-CN" sz="1400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1400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};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49290" y="1304290"/>
            <a:ext cx="5074285" cy="119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enum class  Rank {</a:t>
            </a:r>
            <a:br>
              <a:rPr lang="en-US" altLang="zh-CN" sz="1400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1400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TWO = 2, THREE,FOUR,FIVE,SIX,SEVEN,EIGHT,NINE,</a:t>
            </a:r>
            <a:br>
              <a:rPr lang="en-US" altLang="zh-CN" sz="1400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1400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T,  J, Q, K,  ACE = 1</a:t>
            </a:r>
            <a:br>
              <a:rPr lang="en-US" altLang="zh-CN" sz="1400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1400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};</a:t>
            </a:r>
            <a:endParaRPr lang="en-US" altLang="zh-CN" sz="1400" dirty="0" smtClean="0"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ea typeface="微软雅黑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4810" y="2373630"/>
            <a:ext cx="4938395" cy="52347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algn="l">
              <a:lnSpc>
                <a:spcPct val="130000"/>
              </a:lnSpc>
              <a:spcBef>
                <a:spcPct val="5000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class Card {</a:t>
            </a:r>
            <a:b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public:</a:t>
            </a:r>
            <a:b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Card(int id):</a:t>
            </a:r>
            <a:b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ID(id),suit((Suit)(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id/13)),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rank(Rank(id%13+1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))</a:t>
            </a:r>
            <a:b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{ 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}</a:t>
            </a:r>
            <a:b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string </a:t>
            </a:r>
            <a:r>
              <a:rPr lang="en-US" altLang="zh-CN" dirty="0" err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suitName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 ) 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const;</a:t>
            </a:r>
            <a:br>
              <a:rPr lang="en-US" altLang="zh-CN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string </a:t>
            </a:r>
            <a:r>
              <a:rPr lang="en-US" altLang="zh-CN" dirty="0" err="1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ranktName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 ) 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const;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....</a:t>
            </a:r>
            <a:b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private:</a:t>
            </a:r>
            <a:b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const int   ID;</a:t>
            </a:r>
            <a:br>
              <a:rPr lang="en-US" altLang="zh-CN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const Suit suit;</a:t>
            </a:r>
            <a:br>
              <a:rPr lang="en-US" altLang="zh-CN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const Rank rank;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/>
            </a:r>
            <a:b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...</a:t>
            </a:r>
            <a:b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};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02630" y="2819400"/>
            <a:ext cx="5777865" cy="3928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algn="l">
              <a:lnSpc>
                <a:spcPct val="130000"/>
              </a:lnSpc>
              <a:spcBef>
                <a:spcPct val="5000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// card.cpp</a:t>
            </a:r>
            <a:b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string Card::suitName( ) const    {</a:t>
            </a:r>
          </a:p>
          <a:p>
            <a:pPr marL="0" algn="l">
              <a:lnSpc>
                <a:spcPct val="130000"/>
              </a:lnSpc>
              <a:spcBef>
                <a:spcPct val="5000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const static string names[]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 { "C","D","H","S"};</a:t>
            </a:r>
            <a:b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return names[(int)suit];</a:t>
            </a:r>
            <a:b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}</a:t>
            </a:r>
          </a:p>
          <a:p>
            <a:pPr marL="0" algn="l">
              <a:lnSpc>
                <a:spcPct val="130000"/>
              </a:lnSpc>
              <a:spcBef>
                <a:spcPct val="5000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string Card::ranktName() const    {</a:t>
            </a:r>
            <a:b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const static string names[]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=    { "","A","2","3","4","5","6","7","8","9","T","J","Q","K" };</a:t>
            </a:r>
            <a:b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return names[(int)suit];</a:t>
            </a:r>
            <a:b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Number_1"/>
          <p:cNvSpPr/>
          <p:nvPr>
            <p:custDataLst>
              <p:tags r:id="rId2"/>
            </p:custDataLst>
          </p:nvPr>
        </p:nvSpPr>
        <p:spPr>
          <a:xfrm>
            <a:off x="2215645" y="116478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1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9" name="MH_Entry_1"/>
          <p:cNvSpPr/>
          <p:nvPr>
            <p:custDataLst>
              <p:tags r:id="rId3"/>
            </p:custDataLst>
          </p:nvPr>
        </p:nvSpPr>
        <p:spPr>
          <a:xfrm>
            <a:off x="2450062" y="118010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类的定义</a:t>
            </a:r>
          </a:p>
        </p:txBody>
      </p:sp>
      <p:sp>
        <p:nvSpPr>
          <p:cNvPr id="37" name="MH_Number_2"/>
          <p:cNvSpPr/>
          <p:nvPr>
            <p:custDataLst>
              <p:tags r:id="rId4"/>
            </p:custDataLst>
          </p:nvPr>
        </p:nvSpPr>
        <p:spPr>
          <a:xfrm>
            <a:off x="2215645" y="213969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2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38" name="MH_Entry_2"/>
          <p:cNvSpPr/>
          <p:nvPr>
            <p:custDataLst>
              <p:tags r:id="rId5"/>
            </p:custDataLst>
          </p:nvPr>
        </p:nvSpPr>
        <p:spPr>
          <a:xfrm>
            <a:off x="2450062" y="215501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this</a:t>
            </a:r>
            <a:r>
              <a:rPr lang="zh-CN" altLang="en-US" sz="2400" dirty="0">
                <a:solidFill>
                  <a:schemeClr val="tx1"/>
                </a:solidFill>
              </a:rPr>
              <a:t>指针</a:t>
            </a:r>
          </a:p>
        </p:txBody>
      </p:sp>
      <p:sp>
        <p:nvSpPr>
          <p:cNvPr id="40" name="MH_Number_3"/>
          <p:cNvSpPr/>
          <p:nvPr>
            <p:custDataLst>
              <p:tags r:id="rId6"/>
            </p:custDataLst>
          </p:nvPr>
        </p:nvSpPr>
        <p:spPr>
          <a:xfrm>
            <a:off x="2215645" y="311460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3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1" name="MH_Entry_3"/>
          <p:cNvSpPr/>
          <p:nvPr>
            <p:custDataLst>
              <p:tags r:id="rId7"/>
            </p:custDataLst>
          </p:nvPr>
        </p:nvSpPr>
        <p:spPr>
          <a:xfrm>
            <a:off x="2450062" y="312992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常成员函数</a:t>
            </a:r>
          </a:p>
        </p:txBody>
      </p:sp>
      <p:sp>
        <p:nvSpPr>
          <p:cNvPr id="43" name="MH_Number_4"/>
          <p:cNvSpPr/>
          <p:nvPr>
            <p:custDataLst>
              <p:tags r:id="rId8"/>
            </p:custDataLst>
          </p:nvPr>
        </p:nvSpPr>
        <p:spPr>
          <a:xfrm>
            <a:off x="2215645" y="408951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4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4" name="MH_Entry_4"/>
          <p:cNvSpPr/>
          <p:nvPr>
            <p:custDataLst>
              <p:tags r:id="rId9"/>
            </p:custDataLst>
          </p:nvPr>
        </p:nvSpPr>
        <p:spPr>
          <a:xfrm>
            <a:off x="2450062" y="410483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访问控制</a:t>
            </a:r>
          </a:p>
        </p:txBody>
      </p:sp>
      <p:sp>
        <p:nvSpPr>
          <p:cNvPr id="46" name="MH_Number_5"/>
          <p:cNvSpPr/>
          <p:nvPr>
            <p:custDataLst>
              <p:tags r:id="rId10"/>
            </p:custDataLst>
          </p:nvPr>
        </p:nvSpPr>
        <p:spPr>
          <a:xfrm>
            <a:off x="2215644" y="5064423"/>
            <a:ext cx="427560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5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7" name="MH_Entry_5"/>
          <p:cNvSpPr/>
          <p:nvPr>
            <p:custDataLst>
              <p:tags r:id="rId11"/>
            </p:custDataLst>
          </p:nvPr>
        </p:nvSpPr>
        <p:spPr>
          <a:xfrm>
            <a:off x="2454967" y="5079749"/>
            <a:ext cx="4936351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实例变量与类变量</a:t>
            </a:r>
          </a:p>
        </p:txBody>
      </p:sp>
      <p:sp>
        <p:nvSpPr>
          <p:cNvPr id="20" name="MH_Others_1"/>
          <p:cNvSpPr/>
          <p:nvPr>
            <p:custDataLst>
              <p:tags r:id="rId12"/>
            </p:custDataLst>
          </p:nvPr>
        </p:nvSpPr>
        <p:spPr>
          <a:xfrm>
            <a:off x="9828549" y="0"/>
            <a:ext cx="23736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880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+mn-ea"/>
              </a:rPr>
              <a:t>内容</a:t>
            </a:r>
            <a:endParaRPr lang="zh-CN" altLang="en-US" sz="88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MH_Others_2"/>
          <p:cNvSpPr/>
          <p:nvPr>
            <p:custDataLst>
              <p:tags r:id="rId13"/>
            </p:custDataLst>
          </p:nvPr>
        </p:nvSpPr>
        <p:spPr>
          <a:xfrm>
            <a:off x="9664700" y="-14513"/>
            <a:ext cx="84048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背面图案信息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0065" y="1675130"/>
            <a:ext cx="4938395" cy="3657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algn="l">
              <a:lnSpc>
                <a:spcPct val="130000"/>
              </a:lnSpc>
              <a:spcBef>
                <a:spcPct val="5000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class Card {</a:t>
            </a:r>
            <a:b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public:</a:t>
            </a:r>
            <a:b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static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void setBackImageID(int id);</a:t>
            </a:r>
            <a:b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static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int    getBackImageID( );</a:t>
            </a:r>
            <a:b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....</a:t>
            </a:r>
            <a:b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private:</a:t>
            </a:r>
            <a:b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static int  backImageID;</a:t>
            </a:r>
            <a:br>
              <a:rPr lang="en-US" altLang="zh-CN" sz="2000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...</a:t>
            </a:r>
            <a:b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};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61685" y="1664970"/>
            <a:ext cx="5777865" cy="3566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algn="l">
              <a:lnSpc>
                <a:spcPct val="130000"/>
              </a:lnSpc>
              <a:spcBef>
                <a:spcPct val="5000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// card.cpp</a:t>
            </a:r>
            <a:b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int Card::backImageID = 1;</a:t>
            </a:r>
          </a:p>
          <a:p>
            <a:pPr marL="0" algn="l">
              <a:lnSpc>
                <a:spcPct val="130000"/>
              </a:lnSpc>
              <a:spcBef>
                <a:spcPct val="5000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void Card::setBackImageID(int id) </a:t>
            </a:r>
            <a:b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{      backImageID = id;  }</a:t>
            </a:r>
            <a:b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en-US" altLang="zh-CN" sz="2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algn="l">
              <a:lnSpc>
                <a:spcPct val="130000"/>
              </a:lnSpc>
              <a:spcBef>
                <a:spcPct val="5000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int  Card::getBackImageID() </a:t>
            </a:r>
            <a:b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{   return backImageID; }</a:t>
            </a:r>
            <a:b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en-US" altLang="zh-CN" sz="2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其它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8155" y="1245235"/>
            <a:ext cx="11264900" cy="5273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000" dirty="0">
                <a:sym typeface="+mn-ea"/>
              </a:rPr>
              <a:t>c</a:t>
            </a:r>
            <a:r>
              <a:rPr lang="en-US" altLang="zh-CN" sz="2000" dirty="0" smtClean="0">
                <a:sym typeface="+mn-ea"/>
              </a:rPr>
              <a:t>lass  Card {  //</a:t>
            </a:r>
            <a:r>
              <a:rPr lang="zh-CN" altLang="en-US" sz="2000" dirty="0" smtClean="0">
                <a:sym typeface="+mn-ea"/>
              </a:rPr>
              <a:t>部分</a:t>
            </a:r>
            <a:r>
              <a:rPr lang="en-US" altLang="zh-CN" sz="2000" dirty="0" smtClean="0">
                <a:sym typeface="+mn-ea"/>
              </a:rPr>
              <a:t/>
            </a:r>
            <a:br>
              <a:rPr lang="en-US" altLang="zh-CN" sz="2000" dirty="0" smtClean="0">
                <a:sym typeface="+mn-ea"/>
              </a:rPr>
            </a:br>
            <a:r>
              <a:rPr lang="en-US" altLang="zh-CN" sz="2000" dirty="0" smtClean="0">
                <a:sym typeface="+mn-ea"/>
              </a:rPr>
              <a:t>public</a:t>
            </a:r>
            <a:r>
              <a:rPr lang="zh-CN" altLang="en-US" sz="2000" dirty="0" smtClean="0">
                <a:sym typeface="+mn-ea"/>
              </a:rPr>
              <a:t>：</a:t>
            </a:r>
            <a:r>
              <a:rPr lang="en-US" altLang="zh-CN" sz="2000" dirty="0" smtClean="0">
                <a:sym typeface="+mn-ea"/>
              </a:rPr>
              <a:t/>
            </a:r>
            <a:br>
              <a:rPr lang="en-US" altLang="zh-CN" sz="2000" dirty="0" smtClean="0">
                <a:sym typeface="+mn-ea"/>
              </a:rPr>
            </a:b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      </a:t>
            </a:r>
            <a:r>
              <a:rPr lang="en-US" altLang="zh-CN" sz="2000" dirty="0" err="1" smtClean="0">
                <a:solidFill>
                  <a:srgbClr val="0000FF"/>
                </a:solidFill>
                <a:sym typeface="+mn-ea"/>
              </a:rPr>
              <a:t>bool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 s</a:t>
            </a:r>
            <a:r>
              <a:rPr lang="en-US" altLang="zh-CN" sz="2000" dirty="0" err="1" smtClean="0">
                <a:solidFill>
                  <a:srgbClr val="0000FF"/>
                </a:solidFill>
                <a:sym typeface="+mn-ea"/>
              </a:rPr>
              <a:t>ameSuit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sym typeface="+mn-ea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 Card&amp; other) </a:t>
            </a:r>
            <a:r>
              <a:rPr lang="en-US" altLang="zh-CN" sz="2000" dirty="0" err="1" smtClean="0">
                <a:solidFill>
                  <a:srgbClr val="0000FF"/>
                </a:solidFill>
                <a:sym typeface="+mn-ea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   { return suit == </a:t>
            </a:r>
            <a:r>
              <a:rPr lang="en-US" altLang="zh-CN" sz="2000" dirty="0" err="1" smtClean="0">
                <a:solidFill>
                  <a:srgbClr val="0000FF"/>
                </a:solidFill>
                <a:sym typeface="+mn-ea"/>
              </a:rPr>
              <a:t>other.suit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; }</a:t>
            </a:r>
            <a:br>
              <a:rPr lang="en-US" altLang="zh-CN" sz="2000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      </a:t>
            </a:r>
            <a:r>
              <a:rPr lang="en-US" altLang="zh-CN" sz="2000" dirty="0" err="1" smtClean="0">
                <a:solidFill>
                  <a:srgbClr val="0000FF"/>
                </a:solidFill>
                <a:sym typeface="+mn-ea"/>
              </a:rPr>
              <a:t>bool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 s</a:t>
            </a:r>
            <a:r>
              <a:rPr lang="en-US" altLang="zh-CN" sz="2000" dirty="0" err="1" smtClean="0">
                <a:solidFill>
                  <a:srgbClr val="0000FF"/>
                </a:solidFill>
                <a:sym typeface="+mn-ea"/>
              </a:rPr>
              <a:t>ameRank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sym typeface="+mn-ea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>Card&amp; other) </a:t>
            </a:r>
            <a:r>
              <a:rPr lang="en-US" altLang="zh-CN" sz="2000" dirty="0" err="1" smtClean="0">
                <a:solidFill>
                  <a:srgbClr val="0000FF"/>
                </a:solidFill>
                <a:sym typeface="+mn-ea"/>
              </a:rPr>
              <a:t>const 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{ return rank == </a:t>
            </a:r>
            <a:r>
              <a:rPr lang="en-US" altLang="zh-CN" sz="2000" dirty="0" err="1" smtClean="0">
                <a:solidFill>
                  <a:srgbClr val="0000FF"/>
                </a:solidFill>
                <a:sym typeface="+mn-ea"/>
              </a:rPr>
              <a:t>other.rank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 };</a:t>
            </a:r>
            <a:br>
              <a:rPr lang="en-US" altLang="zh-CN" sz="2000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      </a:t>
            </a:r>
            <a:r>
              <a:rPr lang="en-US" altLang="zh-CN" sz="2000" dirty="0" err="1">
                <a:solidFill>
                  <a:srgbClr val="0000FF"/>
                </a:solidFill>
                <a:sym typeface="+mn-ea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> i</a:t>
            </a:r>
            <a:r>
              <a:rPr lang="en-US" altLang="zh-CN" sz="2000" dirty="0" err="1" smtClean="0">
                <a:solidFill>
                  <a:srgbClr val="0000FF"/>
                </a:solidFill>
                <a:sym typeface="+mn-ea"/>
              </a:rPr>
              <a:t>sSuit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(Suit s) </a:t>
            </a:r>
            <a:r>
              <a:rPr lang="en-US" altLang="zh-CN" sz="2000" dirty="0" err="1" smtClean="0">
                <a:solidFill>
                  <a:srgbClr val="0000FF"/>
                </a:solidFill>
                <a:sym typeface="+mn-ea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     { return suit==s;}</a:t>
            </a:r>
            <a:br>
              <a:rPr lang="en-US" altLang="zh-CN" sz="2000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      </a:t>
            </a:r>
            <a:r>
              <a:rPr lang="en-US" altLang="zh-CN" sz="2000" dirty="0" err="1" smtClean="0">
                <a:solidFill>
                  <a:srgbClr val="0000FF"/>
                </a:solidFill>
                <a:sym typeface="+mn-ea"/>
              </a:rPr>
              <a:t>bool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 i</a:t>
            </a:r>
            <a:r>
              <a:rPr lang="en-US" altLang="zh-CN" sz="2000" dirty="0" err="1" smtClean="0">
                <a:solidFill>
                  <a:srgbClr val="0000FF"/>
                </a:solidFill>
                <a:sym typeface="+mn-ea"/>
              </a:rPr>
              <a:t>sRank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(Rank r) </a:t>
            </a:r>
            <a:r>
              <a:rPr lang="en-US" altLang="zh-CN" sz="2000" dirty="0" err="1" smtClean="0">
                <a:solidFill>
                  <a:srgbClr val="0000FF"/>
                </a:solidFill>
                <a:sym typeface="+mn-ea"/>
              </a:rPr>
              <a:t>const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 {return rank == r;}</a:t>
            </a:r>
            <a:r>
              <a:rPr lang="en-US" altLang="zh-CN" sz="2000" dirty="0" smtClean="0">
                <a:sym typeface="+mn-ea"/>
              </a:rPr>
              <a:t/>
            </a:r>
            <a:br>
              <a:rPr lang="en-US" altLang="zh-CN" sz="2000" dirty="0" smtClean="0">
                <a:sym typeface="+mn-ea"/>
              </a:rPr>
            </a:br>
            <a:r>
              <a:rPr lang="en-US" altLang="zh-CN" sz="2000" dirty="0" smtClean="0">
                <a:sym typeface="+mn-ea"/>
              </a:rPr>
              <a:t>      void s</a:t>
            </a:r>
            <a:r>
              <a:rPr lang="en-US" altLang="zh-CN" sz="2000" dirty="0" err="1" smtClean="0">
                <a:sym typeface="+mn-ea"/>
              </a:rPr>
              <a:t>etXY</a:t>
            </a:r>
            <a:r>
              <a:rPr lang="en-US" altLang="zh-CN" sz="2000" dirty="0" smtClean="0">
                <a:sym typeface="+mn-ea"/>
              </a:rPr>
              <a:t>(</a:t>
            </a:r>
            <a:r>
              <a:rPr lang="en-US" altLang="zh-CN" sz="2000" dirty="0" err="1" smtClean="0">
                <a:sym typeface="+mn-ea"/>
              </a:rPr>
              <a:t>int</a:t>
            </a:r>
            <a:r>
              <a:rPr lang="en-US" altLang="zh-CN" sz="2000" dirty="0" smtClean="0">
                <a:sym typeface="+mn-ea"/>
              </a:rPr>
              <a:t> </a:t>
            </a:r>
            <a:r>
              <a:rPr lang="en-US" altLang="zh-CN" sz="2000" dirty="0" err="1" smtClean="0">
                <a:sym typeface="+mn-ea"/>
              </a:rPr>
              <a:t>x,int</a:t>
            </a:r>
            <a:r>
              <a:rPr lang="en-US" altLang="zh-CN" sz="2000" dirty="0" smtClean="0">
                <a:sym typeface="+mn-ea"/>
              </a:rPr>
              <a:t> y);</a:t>
            </a:r>
            <a:br>
              <a:rPr lang="en-US" altLang="zh-CN" sz="2000" dirty="0" smtClean="0">
                <a:sym typeface="+mn-ea"/>
              </a:rPr>
            </a:br>
            <a:r>
              <a:rPr lang="en-US" altLang="zh-CN" sz="2000" dirty="0" smtClean="0">
                <a:sym typeface="+mn-ea"/>
              </a:rPr>
              <a:t>      </a:t>
            </a:r>
            <a:r>
              <a:rPr lang="en-US" altLang="zh-CN" sz="2000" dirty="0" err="1" smtClean="0">
                <a:sym typeface="+mn-ea"/>
              </a:rPr>
              <a:t>int</a:t>
            </a:r>
            <a:r>
              <a:rPr lang="en-US" altLang="zh-CN" sz="2000" dirty="0" smtClean="0">
                <a:sym typeface="+mn-ea"/>
              </a:rPr>
              <a:t>    g</a:t>
            </a:r>
            <a:r>
              <a:rPr lang="en-US" altLang="zh-CN" sz="2000" dirty="0" err="1" smtClean="0">
                <a:sym typeface="+mn-ea"/>
              </a:rPr>
              <a:t>etX</a:t>
            </a:r>
            <a:r>
              <a:rPr lang="en-US" altLang="zh-CN" sz="2000" dirty="0" smtClean="0">
                <a:sym typeface="+mn-ea"/>
              </a:rPr>
              <a:t>() </a:t>
            </a:r>
            <a:r>
              <a:rPr lang="en-US" altLang="zh-CN" sz="2000" dirty="0" err="1" smtClean="0">
                <a:sym typeface="+mn-ea"/>
              </a:rPr>
              <a:t>const</a:t>
            </a:r>
            <a:r>
              <a:rPr lang="en-US" altLang="zh-CN" sz="2000" dirty="0" smtClean="0">
                <a:sym typeface="+mn-ea"/>
              </a:rPr>
              <a:t>;</a:t>
            </a:r>
            <a:br>
              <a:rPr lang="en-US" altLang="zh-CN" sz="2000" dirty="0" smtClean="0">
                <a:sym typeface="+mn-ea"/>
              </a:rPr>
            </a:br>
            <a:r>
              <a:rPr lang="en-US" altLang="zh-CN" sz="2000" dirty="0" smtClean="0">
                <a:sym typeface="+mn-ea"/>
              </a:rPr>
              <a:t>      </a:t>
            </a:r>
            <a:r>
              <a:rPr lang="en-US" altLang="zh-CN" sz="2000" dirty="0" err="1" smtClean="0">
                <a:sym typeface="+mn-ea"/>
              </a:rPr>
              <a:t>int</a:t>
            </a:r>
            <a:r>
              <a:rPr lang="en-US" altLang="zh-CN" sz="2000" dirty="0" smtClean="0">
                <a:sym typeface="+mn-ea"/>
              </a:rPr>
              <a:t>    g</a:t>
            </a:r>
            <a:r>
              <a:rPr lang="en-US" altLang="zh-CN" sz="2000" dirty="0" err="1" smtClean="0">
                <a:sym typeface="+mn-ea"/>
              </a:rPr>
              <a:t>etY</a:t>
            </a:r>
            <a:r>
              <a:rPr lang="en-US" altLang="zh-CN" sz="2000" dirty="0" smtClean="0">
                <a:sym typeface="+mn-ea"/>
              </a:rPr>
              <a:t>() </a:t>
            </a:r>
            <a:r>
              <a:rPr lang="en-US" altLang="zh-CN" sz="2000" dirty="0" err="1" smtClean="0">
                <a:sym typeface="+mn-ea"/>
              </a:rPr>
              <a:t>const</a:t>
            </a:r>
            <a:r>
              <a:rPr lang="en-US" altLang="zh-CN" sz="2000" dirty="0" smtClean="0">
                <a:sym typeface="+mn-ea"/>
              </a:rPr>
              <a:t>;</a:t>
            </a:r>
            <a:br>
              <a:rPr lang="en-US" altLang="zh-CN" sz="2000" dirty="0" smtClean="0">
                <a:sym typeface="+mn-ea"/>
              </a:rPr>
            </a:br>
            <a:r>
              <a:rPr lang="en-US" altLang="zh-CN" sz="2000" dirty="0" smtClean="0">
                <a:sym typeface="+mn-ea"/>
              </a:rPr>
              <a:t>      ...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 smtClean="0">
                <a:sym typeface="+mn-ea"/>
              </a:rPr>
              <a:t>private:</a:t>
            </a:r>
            <a:br>
              <a:rPr lang="en-US" altLang="zh-CN" sz="2000" dirty="0" smtClean="0">
                <a:sym typeface="+mn-ea"/>
              </a:rPr>
            </a:br>
            <a:r>
              <a:rPr lang="en-US" altLang="zh-CN" sz="2000" dirty="0" smtClean="0">
                <a:sym typeface="+mn-ea"/>
              </a:rPr>
              <a:t>      </a:t>
            </a:r>
            <a:r>
              <a:rPr lang="en-US" altLang="zh-CN" sz="2000" dirty="0" err="1" smtClean="0">
                <a:sym typeface="+mn-ea"/>
              </a:rPr>
              <a:t>int</a:t>
            </a:r>
            <a:r>
              <a:rPr lang="en-US" altLang="zh-CN" sz="2000" dirty="0" smtClean="0">
                <a:sym typeface="+mn-ea"/>
              </a:rPr>
              <a:t>    x;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smtClean="0">
                <a:sym typeface="+mn-ea"/>
              </a:rPr>
              <a:t>     </a:t>
            </a:r>
            <a:r>
              <a:rPr lang="en-US" altLang="zh-CN" sz="2000" dirty="0" err="1" smtClean="0">
                <a:sym typeface="+mn-ea"/>
              </a:rPr>
              <a:t>int</a:t>
            </a:r>
            <a:r>
              <a:rPr lang="en-US" altLang="zh-CN" sz="2000" dirty="0" smtClean="0">
                <a:sym typeface="+mn-ea"/>
              </a:rPr>
              <a:t>    y;</a:t>
            </a:r>
            <a:br>
              <a:rPr lang="en-US" altLang="zh-CN" sz="2000" dirty="0" smtClean="0">
                <a:sym typeface="+mn-ea"/>
              </a:rPr>
            </a:br>
            <a:r>
              <a:rPr lang="en-US" altLang="zh-CN" sz="2000" dirty="0" smtClean="0">
                <a:sym typeface="+mn-ea"/>
              </a:rPr>
              <a:t>      </a:t>
            </a:r>
            <a:r>
              <a:rPr lang="en-US" altLang="zh-CN" sz="2000" dirty="0" err="1" smtClean="0">
                <a:sym typeface="+mn-ea"/>
              </a:rPr>
              <a:t>int</a:t>
            </a:r>
            <a:r>
              <a:rPr lang="en-US" altLang="zh-CN" sz="2000" dirty="0" smtClean="0">
                <a:sym typeface="+mn-ea"/>
              </a:rPr>
              <a:t>    width;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smtClean="0">
                <a:sym typeface="+mn-ea"/>
              </a:rPr>
              <a:t>     </a:t>
            </a:r>
            <a:r>
              <a:rPr lang="en-US" altLang="zh-CN" sz="2000" dirty="0" err="1" smtClean="0">
                <a:sym typeface="+mn-ea"/>
              </a:rPr>
              <a:t>int</a:t>
            </a:r>
            <a:r>
              <a:rPr lang="en-US" altLang="zh-CN" sz="2000" dirty="0" smtClean="0">
                <a:sym typeface="+mn-ea"/>
              </a:rPr>
              <a:t>    height;</a:t>
            </a:r>
            <a:br>
              <a:rPr lang="en-US" altLang="zh-CN" sz="2000" dirty="0" smtClean="0">
                <a:sym typeface="+mn-ea"/>
              </a:rPr>
            </a:br>
            <a:r>
              <a:rPr lang="en-US" altLang="zh-CN" sz="2000" dirty="0" smtClean="0">
                <a:sym typeface="+mn-ea"/>
              </a:rPr>
              <a:t>      ...</a:t>
            </a:r>
          </a:p>
          <a:p>
            <a:pPr marL="0" indent="0">
              <a:buNone/>
            </a:pPr>
            <a:r>
              <a:rPr lang="en-US" altLang="zh-CN" sz="2000" dirty="0" smtClean="0">
                <a:sym typeface="+mn-ea"/>
              </a:rPr>
              <a:t>};</a:t>
            </a:r>
            <a:endParaRPr lang="en-US" altLang="zh-CN" sz="2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类的定义</a:t>
            </a:r>
            <a:endParaRPr lang="zh-CN"/>
          </a:p>
        </p:txBody>
      </p:sp>
      <p:sp>
        <p:nvSpPr>
          <p:cNvPr id="21" name="文本框 20"/>
          <p:cNvSpPr txBox="1"/>
          <p:nvPr/>
        </p:nvSpPr>
        <p:spPr>
          <a:xfrm>
            <a:off x="762000" y="1387475"/>
            <a:ext cx="4789805" cy="5019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 indent="0" algn="l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000" dirty="0" smtClean="0">
                <a:ea typeface="宋体" pitchFamily="2" charset="-122"/>
                <a:sym typeface="+mn-ea"/>
              </a:rPr>
              <a:t>class Student {</a:t>
            </a:r>
            <a:endParaRPr lang="en-US" altLang="zh-CN" sz="2000" dirty="0" smtClean="0">
              <a:ea typeface="宋体" pitchFamily="2" charset="-122"/>
            </a:endParaRPr>
          </a:p>
          <a:p>
            <a:pPr marL="0" lvl="1" indent="0" algn="l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000" dirty="0" smtClean="0">
                <a:ea typeface="宋体" pitchFamily="2" charset="-122"/>
                <a:sym typeface="+mn-ea"/>
              </a:rPr>
              <a:t>public:</a:t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>     Student(</a:t>
            </a:r>
            <a:r>
              <a:rPr lang="en-US" altLang="zh-CN" sz="2000" dirty="0" err="1" smtClean="0">
                <a:ea typeface="宋体" pitchFamily="2" charset="-122"/>
                <a:sym typeface="+mn-ea"/>
              </a:rPr>
              <a:t>int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 </a:t>
            </a:r>
            <a:r>
              <a:rPr lang="en-US" altLang="zh-CN" sz="2000" dirty="0" err="1" smtClean="0">
                <a:ea typeface="宋体" pitchFamily="2" charset="-122"/>
                <a:sym typeface="+mn-ea"/>
              </a:rPr>
              <a:t>sc,int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 </a:t>
            </a:r>
            <a:r>
              <a:rPr lang="en-US" altLang="zh-CN" sz="2000" dirty="0" err="1" smtClean="0">
                <a:ea typeface="宋体" pitchFamily="2" charset="-122"/>
                <a:sym typeface="+mn-ea"/>
              </a:rPr>
              <a:t>st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) </a:t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>     { score = </a:t>
            </a:r>
            <a:r>
              <a:rPr lang="en-US" altLang="zh-CN" sz="2000" dirty="0" err="1" smtClean="0">
                <a:ea typeface="宋体" pitchFamily="2" charset="-122"/>
                <a:sym typeface="+mn-ea"/>
              </a:rPr>
              <a:t>sc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; strength =</a:t>
            </a:r>
            <a:r>
              <a:rPr lang="en-US" altLang="zh-CN" sz="2000" dirty="0" err="1" smtClean="0">
                <a:ea typeface="宋体" pitchFamily="2" charset="-122"/>
                <a:sym typeface="+mn-ea"/>
              </a:rPr>
              <a:t>str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; } </a:t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>              </a:t>
            </a:r>
            <a:r>
              <a:rPr lang="en-US" altLang="zh-CN" sz="2000" dirty="0">
                <a:ea typeface="宋体" pitchFamily="2" charset="-122"/>
                <a:sym typeface="+mn-ea"/>
              </a:rPr>
              <a:t/>
            </a:r>
            <a:br>
              <a:rPr lang="en-US" altLang="zh-CN" sz="2000" dirty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>     void study(</a:t>
            </a:r>
            <a:r>
              <a:rPr lang="en-US" altLang="zh-CN" sz="2000" dirty="0" err="1" smtClean="0">
                <a:ea typeface="宋体" pitchFamily="2" charset="-122"/>
                <a:sym typeface="+mn-ea"/>
              </a:rPr>
              <a:t>int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 hours);</a:t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>     void e</a:t>
            </a:r>
            <a:r>
              <a:rPr lang="en-US" altLang="zh-CN" sz="2000" dirty="0" smtClean="0">
                <a:sym typeface="+mn-ea"/>
              </a:rPr>
              <a:t>xercise();</a:t>
            </a:r>
            <a:br>
              <a:rPr lang="en-US" altLang="zh-CN" sz="2000" dirty="0" smtClean="0">
                <a:sym typeface="+mn-ea"/>
              </a:rPr>
            </a:br>
            <a:r>
              <a:rPr lang="en-US" altLang="zh-CN" sz="2000" dirty="0" smtClean="0">
                <a:sym typeface="+mn-ea"/>
              </a:rPr>
              <a:t>private</a:t>
            </a:r>
            <a:r>
              <a:rPr lang="zh-CN" altLang="en-US" sz="2000" dirty="0" smtClean="0">
                <a:sym typeface="+mn-ea"/>
              </a:rPr>
              <a:t>：</a:t>
            </a:r>
            <a:r>
              <a:rPr lang="en-US" altLang="zh-CN" sz="2000" dirty="0" smtClean="0">
                <a:sym typeface="+mn-ea"/>
              </a:rPr>
              <a:t/>
            </a:r>
            <a:br>
              <a:rPr lang="en-US" altLang="zh-CN" sz="2000" dirty="0" smtClean="0">
                <a:sym typeface="+mn-ea"/>
              </a:rPr>
            </a:br>
            <a:r>
              <a:rPr lang="en-US" altLang="zh-CN" sz="2000" dirty="0" smtClean="0">
                <a:sym typeface="+mn-ea"/>
              </a:rPr>
              <a:t>     </a:t>
            </a:r>
            <a:r>
              <a:rPr lang="en-US" altLang="zh-CN" sz="2000" dirty="0" err="1" smtClean="0">
                <a:sym typeface="+mn-ea"/>
              </a:rPr>
              <a:t>int</a:t>
            </a:r>
            <a:r>
              <a:rPr lang="en-US" altLang="zh-CN" sz="2000" dirty="0" smtClean="0">
                <a:sym typeface="+mn-ea"/>
              </a:rPr>
              <a:t> o</a:t>
            </a:r>
            <a:r>
              <a:rPr lang="en-US" altLang="zh-CN" sz="2000" dirty="0" err="1" smtClean="0">
                <a:sym typeface="+mn-ea"/>
              </a:rPr>
              <a:t>therFunc</a:t>
            </a:r>
            <a:r>
              <a:rPr lang="en-US" altLang="zh-CN" sz="2000" dirty="0" smtClean="0">
                <a:sym typeface="+mn-ea"/>
              </a:rPr>
              <a:t>();</a:t>
            </a:r>
            <a:br>
              <a:rPr lang="en-US" altLang="zh-CN" sz="2000" dirty="0" smtClean="0">
                <a:sym typeface="+mn-ea"/>
              </a:rPr>
            </a:br>
            <a:r>
              <a:rPr lang="en-US" altLang="zh-CN" sz="2000" dirty="0" smtClean="0">
                <a:sym typeface="+mn-ea"/>
              </a:rPr>
              <a:t>     …</a:t>
            </a:r>
            <a:endParaRPr lang="en-US" altLang="zh-CN" sz="2000" dirty="0" smtClean="0">
              <a:ea typeface="宋体" pitchFamily="2" charset="-122"/>
            </a:endParaRPr>
          </a:p>
          <a:p>
            <a:pPr marL="0" lvl="1" indent="0" algn="l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000" dirty="0">
                <a:ea typeface="宋体" pitchFamily="2" charset="-122"/>
                <a:sym typeface="+mn-ea"/>
              </a:rPr>
              <a:t>p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rivate:</a:t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>     </a:t>
            </a:r>
            <a:r>
              <a:rPr lang="en-US" altLang="zh-CN" sz="2000" dirty="0" err="1" smtClean="0">
                <a:ea typeface="宋体" pitchFamily="2" charset="-122"/>
                <a:sym typeface="+mn-ea"/>
              </a:rPr>
              <a:t>int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 score;</a:t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>     </a:t>
            </a:r>
            <a:r>
              <a:rPr lang="en-US" altLang="zh-CN" sz="2000" dirty="0" err="1" smtClean="0">
                <a:ea typeface="宋体" pitchFamily="2" charset="-122"/>
                <a:sym typeface="+mn-ea"/>
              </a:rPr>
              <a:t>int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 </a:t>
            </a:r>
            <a:r>
              <a:rPr lang="en-US" altLang="zh-CN" sz="2000" dirty="0" smtClean="0">
                <a:sym typeface="+mn-ea"/>
              </a:rPr>
              <a:t>strength;</a:t>
            </a:r>
            <a:endParaRPr lang="en-US" altLang="zh-CN" sz="2000" dirty="0" smtClean="0"/>
          </a:p>
          <a:p>
            <a:pPr marL="0" lvl="1" indent="0" algn="l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000" dirty="0">
                <a:ea typeface="宋体" pitchFamily="2" charset="-122"/>
                <a:sym typeface="+mn-ea"/>
              </a:rPr>
              <a:t> 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    …</a:t>
            </a:r>
            <a:endParaRPr lang="en-US" altLang="zh-CN" sz="2000" dirty="0" smtClean="0">
              <a:ea typeface="宋体" pitchFamily="2" charset="-122"/>
            </a:endParaRPr>
          </a:p>
          <a:p>
            <a:pPr marL="0" lvl="1" indent="0" algn="l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000" dirty="0" smtClean="0">
                <a:ea typeface="宋体" pitchFamily="2" charset="-122"/>
                <a:sym typeface="+mn-ea"/>
              </a:rPr>
              <a:t>};</a:t>
            </a:r>
            <a:endParaRPr lang="zh-CN" altLang="en-US" sz="20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2" name="右中括号 21"/>
          <p:cNvSpPr/>
          <p:nvPr/>
        </p:nvSpPr>
        <p:spPr>
          <a:xfrm>
            <a:off x="4383405" y="1812925"/>
            <a:ext cx="162560" cy="2249805"/>
          </a:xfrm>
          <a:prstGeom prst="rightBracket">
            <a:avLst/>
          </a:prstGeom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中括号 22"/>
          <p:cNvSpPr/>
          <p:nvPr/>
        </p:nvSpPr>
        <p:spPr>
          <a:xfrm>
            <a:off x="4375150" y="4777740"/>
            <a:ext cx="162560" cy="1120140"/>
          </a:xfrm>
          <a:prstGeom prst="rightBracket">
            <a:avLst/>
          </a:prstGeom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867910" y="2063115"/>
            <a:ext cx="459740" cy="980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400" b="1" dirty="0" smtClean="0">
                <a:latin typeface="Arial" pitchFamily="34" charset="0"/>
                <a:ea typeface="微软雅黑" pitchFamily="34" charset="-122"/>
              </a:rPr>
              <a:t>行为的表示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840605" y="4825365"/>
            <a:ext cx="459740" cy="980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400" b="1" dirty="0" smtClean="0">
                <a:latin typeface="Arial" pitchFamily="34" charset="0"/>
                <a:ea typeface="微软雅黑" pitchFamily="34" charset="-122"/>
              </a:rPr>
              <a:t>数据的表示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389370" y="1435735"/>
            <a:ext cx="3602355" cy="20294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0000FF"/>
              </a:buClr>
              <a:buFont typeface="Wingdings" charset="0"/>
              <a:buChar char="n"/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行为的函数表示：</a:t>
            </a:r>
          </a:p>
          <a:p>
            <a:pPr marL="742950" lvl="1" indent="-285750">
              <a:lnSpc>
                <a:spcPct val="130000"/>
              </a:lnSpc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1400" b="1" dirty="0" smtClean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微软雅黑" pitchFamily="34" charset="-122"/>
              </a:rPr>
              <a:t>一般成员函数</a:t>
            </a:r>
          </a:p>
          <a:p>
            <a:pPr marL="742950" lvl="1" indent="-285750">
              <a:lnSpc>
                <a:spcPct val="130000"/>
              </a:lnSpc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1400" b="1" dirty="0" smtClean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微软雅黑" pitchFamily="34" charset="-122"/>
              </a:rPr>
              <a:t>常成员函数</a:t>
            </a:r>
          </a:p>
          <a:p>
            <a:pPr marL="742950" lvl="1" indent="-285750">
              <a:lnSpc>
                <a:spcPct val="130000"/>
              </a:lnSpc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重载的成员函数</a:t>
            </a:r>
          </a:p>
          <a:p>
            <a:pPr marL="742950" lvl="1" indent="-285750">
              <a:lnSpc>
                <a:spcPct val="130000"/>
              </a:lnSpc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  <a:sym typeface="+mn-ea"/>
              </a:rPr>
              <a:t>自动转换函数</a:t>
            </a:r>
          </a:p>
          <a:p>
            <a:pPr marL="742950" lvl="1" indent="-285750">
              <a:lnSpc>
                <a:spcPct val="130000"/>
              </a:lnSpc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构造、析构、拷贝构造、赋值函数</a:t>
            </a:r>
          </a:p>
          <a:p>
            <a:pPr marL="742950" lvl="1" indent="-285750">
              <a:lnSpc>
                <a:spcPct val="130000"/>
              </a:lnSpc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类方法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400165" y="4998720"/>
            <a:ext cx="3615055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0000FF"/>
              </a:buClr>
              <a:buFont typeface="Wingdings" charset="0"/>
              <a:buChar char="n"/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数据的表示：</a:t>
            </a:r>
          </a:p>
          <a:p>
            <a:pPr marL="742950" lvl="1" indent="-285750">
              <a:lnSpc>
                <a:spcPct val="130000"/>
              </a:lnSpc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1400" b="1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</a:rPr>
              <a:t>实例变量</a:t>
            </a:r>
          </a:p>
          <a:p>
            <a:pPr marL="742950" lvl="1" indent="-285750">
              <a:lnSpc>
                <a:spcPct val="130000"/>
              </a:lnSpc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1400" b="1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</a:rPr>
              <a:t>类变量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一般成员函数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62000" y="1387475"/>
            <a:ext cx="4789805" cy="396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 indent="0" algn="l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zh-CN" altLang="en-US" sz="2000" dirty="0" smtClean="0">
                <a:ea typeface="宋体" pitchFamily="2" charset="-122"/>
                <a:sym typeface="+mn-ea"/>
              </a:rPr>
              <a:t>行为的抽象到行为的表示：</a:t>
            </a:r>
            <a:endParaRPr lang="zh-CN" altLang="en-US" sz="20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32790" y="2005330"/>
            <a:ext cx="4774565" cy="175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30000"/>
              </a:lnSpc>
              <a:buClr>
                <a:srgbClr val="0000FF"/>
              </a:buClr>
              <a:buFont typeface="Wingdings" charset="0"/>
              <a:buChar char="n"/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双向</a:t>
            </a:r>
            <a:r>
              <a:rPr lang="zh-CN" altLang="en-US" sz="1400" dirty="0" smtClean="0">
                <a:latin typeface="Arial" pitchFamily="34" charset="0"/>
                <a:ea typeface="微软雅黑" pitchFamily="34" charset="-122"/>
                <a:sym typeface="+mn-ea"/>
              </a:rPr>
              <a:t>整数</a:t>
            </a: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链表的行为</a:t>
            </a:r>
          </a:p>
          <a:p>
            <a:pPr marL="742950" lvl="1" indent="-285750" algn="l">
              <a:lnSpc>
                <a:spcPct val="130000"/>
              </a:lnSpc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1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从后添加整数</a:t>
            </a:r>
          </a:p>
          <a:p>
            <a:pPr marL="742950" lvl="1" indent="-285750" algn="l">
              <a:lnSpc>
                <a:spcPct val="130000"/>
              </a:lnSpc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1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  <a:sym typeface="+mn-ea"/>
              </a:rPr>
              <a:t>从前添加整数</a:t>
            </a:r>
          </a:p>
          <a:p>
            <a:pPr marL="742950" lvl="1" indent="-285750" algn="l">
              <a:lnSpc>
                <a:spcPct val="130000"/>
              </a:lnSpc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1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取得某个位置的整数</a:t>
            </a:r>
          </a:p>
          <a:p>
            <a:pPr marL="742950" lvl="1" indent="-285750" algn="l">
              <a:lnSpc>
                <a:spcPct val="130000"/>
              </a:lnSpc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1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设置某个位置的整数</a:t>
            </a:r>
          </a:p>
          <a:p>
            <a:pPr marL="742950" lvl="1" indent="-285750" algn="l">
              <a:lnSpc>
                <a:spcPct val="130000"/>
              </a:lnSpc>
              <a:buClr>
                <a:srgbClr val="0000FF"/>
              </a:buClr>
              <a:buFont typeface="Wingdings" charset="0"/>
              <a:buChar char="u"/>
            </a:pPr>
            <a:r>
              <a:rPr lang="en-US" altLang="zh-CN" sz="1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...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332220" y="3656965"/>
            <a:ext cx="4618990" cy="3136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indent="0">
              <a:lnSpc>
                <a:spcPct val="130000"/>
              </a:lnSpc>
              <a:buClr>
                <a:srgbClr val="0000FF"/>
              </a:buClr>
              <a:buFont typeface="Wingdings" charset="0"/>
              <a:buNone/>
            </a:pPr>
            <a:r>
              <a:rPr lang="en-US" altLang="zh-CN" sz="1400" b="1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</a:rPr>
              <a:t>class Car  {</a:t>
            </a:r>
            <a:br>
              <a:rPr lang="en-US" altLang="zh-CN" sz="1400" b="1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400" b="1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</a:rPr>
              <a:t>public:</a:t>
            </a:r>
            <a:br>
              <a:rPr lang="en-US" altLang="zh-CN" sz="1400" b="1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400" b="1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</a:rPr>
              <a:t>     void start( );</a:t>
            </a:r>
            <a:br>
              <a:rPr lang="en-US" altLang="zh-CN" sz="1400" b="1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400" b="1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</a:rPr>
              <a:t>     void speedUp();</a:t>
            </a:r>
            <a:br>
              <a:rPr lang="en-US" altLang="zh-CN" sz="1400" b="1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400" b="1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</a:rPr>
              <a:t>     void speedDown();</a:t>
            </a:r>
            <a:br>
              <a:rPr lang="en-US" altLang="zh-CN" sz="1400" b="1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400" b="1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</a:rPr>
              <a:t>     void shiftGear( int gear );</a:t>
            </a:r>
            <a:br>
              <a:rPr lang="en-US" altLang="zh-CN" sz="1400" b="1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400" b="1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</a:rPr>
              <a:t>     void brake( );</a:t>
            </a:r>
            <a:br>
              <a:rPr lang="en-US" altLang="zh-CN" sz="1400" b="1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400" b="1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</a:rPr>
              <a:t>     void hit( Car &amp; otherCar);</a:t>
            </a:r>
          </a:p>
          <a:p>
            <a:pPr indent="0">
              <a:lnSpc>
                <a:spcPct val="130000"/>
              </a:lnSpc>
              <a:buClr>
                <a:srgbClr val="0000FF"/>
              </a:buClr>
              <a:buFont typeface="Wingdings" charset="0"/>
              <a:buNone/>
            </a:pPr>
            <a:r>
              <a:rPr lang="en-US" altLang="zh-CN" sz="1400" b="1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</a:rPr>
              <a:t>private:</a:t>
            </a:r>
          </a:p>
          <a:p>
            <a:pPr indent="0">
              <a:lnSpc>
                <a:spcPct val="130000"/>
              </a:lnSpc>
              <a:buClr>
                <a:srgbClr val="0000FF"/>
              </a:buClr>
              <a:buFont typeface="Wingdings" charset="0"/>
              <a:buNone/>
            </a:pPr>
            <a:r>
              <a:rPr lang="en-US" altLang="zh-CN" sz="1400" b="1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</a:rPr>
              <a:t>     ....</a:t>
            </a:r>
            <a:br>
              <a:rPr lang="en-US" altLang="zh-CN" sz="1400" b="1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sz="1400" b="1" dirty="0" smtClean="0">
                <a:solidFill>
                  <a:srgbClr val="0070C0"/>
                </a:solidFill>
                <a:latin typeface="Arial" pitchFamily="34" charset="0"/>
                <a:ea typeface="微软雅黑" pitchFamily="34" charset="-122"/>
              </a:rPr>
              <a:t>};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361430" y="1214755"/>
            <a:ext cx="3992880" cy="230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indent="0" algn="l">
              <a:lnSpc>
                <a:spcPct val="130000"/>
              </a:lnSpc>
              <a:buClr>
                <a:srgbClr val="0000FF"/>
              </a:buClr>
              <a:buFont typeface="Wingdings" charset="0"/>
              <a:buNone/>
            </a:pPr>
            <a:r>
              <a:rPr lang="en-US" altLang="zh-CN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class IntList {</a:t>
            </a:r>
            <a:br>
              <a:rPr lang="en-US" altLang="zh-CN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</a:br>
            <a:r>
              <a:rPr lang="en-US" altLang="zh-CN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public:</a:t>
            </a:r>
            <a:br>
              <a:rPr lang="en-US" altLang="zh-CN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</a:br>
            <a:r>
              <a:rPr lang="en-US" altLang="zh-CN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         </a:t>
            </a:r>
            <a:r>
              <a:rPr lang="en-US" altLang="zh-CN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  <a:sym typeface="+mn-ea"/>
              </a:rPr>
              <a:t>void  add(int n);</a:t>
            </a:r>
            <a:endParaRPr lang="en-US" altLang="zh-CN" sz="1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 indent="0" algn="l">
              <a:lnSpc>
                <a:spcPct val="130000"/>
              </a:lnSpc>
              <a:buClr>
                <a:srgbClr val="0000FF"/>
              </a:buClr>
              <a:buFont typeface="Wingdings" charset="0"/>
              <a:buNone/>
            </a:pPr>
            <a:r>
              <a:rPr lang="en-US" altLang="zh-CN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         void  preAdd(int n);         </a:t>
            </a:r>
            <a:br>
              <a:rPr lang="en-US" altLang="zh-CN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</a:br>
            <a:r>
              <a:rPr lang="en-US" altLang="zh-CN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          int    at(int pos) const;</a:t>
            </a:r>
            <a:br>
              <a:rPr lang="en-US" altLang="zh-CN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</a:br>
            <a:r>
              <a:rPr lang="en-US" altLang="zh-CN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          void setInt(int pos,int n);</a:t>
            </a:r>
            <a:br>
              <a:rPr lang="en-US" altLang="zh-CN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</a:br>
            <a:r>
              <a:rPr lang="en-US" altLang="zh-CN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         ...</a:t>
            </a:r>
            <a:br>
              <a:rPr lang="en-US" altLang="zh-CN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</a:br>
            <a:r>
              <a:rPr lang="en-US" altLang="zh-CN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};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34060" y="4178935"/>
            <a:ext cx="4765040" cy="230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30000"/>
              </a:lnSpc>
              <a:buClr>
                <a:srgbClr val="0000FF"/>
              </a:buClr>
              <a:buFont typeface="Wingdings" charset="0"/>
              <a:buChar char="n"/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模拟赛车中的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Car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  <a:p>
            <a:pPr marL="742950" lvl="1" indent="-285750" algn="l">
              <a:lnSpc>
                <a:spcPct val="130000"/>
              </a:lnSpc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启动</a:t>
            </a:r>
          </a:p>
          <a:p>
            <a:pPr marL="742950" lvl="1" indent="-285750" algn="l">
              <a:lnSpc>
                <a:spcPct val="130000"/>
              </a:lnSpc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加速</a:t>
            </a:r>
          </a:p>
          <a:p>
            <a:pPr marL="742950" lvl="1" indent="-285750" algn="l">
              <a:lnSpc>
                <a:spcPct val="130000"/>
              </a:lnSpc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  <a:sym typeface="+mn-ea"/>
              </a:rPr>
              <a:t>减速</a:t>
            </a:r>
          </a:p>
          <a:p>
            <a:pPr marL="742950" lvl="1" indent="-285750" algn="l">
              <a:lnSpc>
                <a:spcPct val="130000"/>
              </a:lnSpc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换挡位</a:t>
            </a:r>
          </a:p>
          <a:p>
            <a:pPr marL="742950" lvl="1" indent="-285750" algn="l">
              <a:lnSpc>
                <a:spcPct val="130000"/>
              </a:lnSpc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刹车</a:t>
            </a:r>
          </a:p>
          <a:p>
            <a:pPr lvl="1" indent="0" algn="l">
              <a:lnSpc>
                <a:spcPct val="130000"/>
              </a:lnSpc>
              <a:buClr>
                <a:srgbClr val="0000FF"/>
              </a:buClr>
              <a:buFont typeface="Wingdings" charset="0"/>
              <a:buNone/>
            </a:pPr>
            <a:endParaRPr lang="zh-CN" altLang="en-US" sz="1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 marL="742950" lvl="1" indent="-285750" algn="l">
              <a:lnSpc>
                <a:spcPct val="130000"/>
              </a:lnSpc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撞车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一般成员函数的实现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07695" y="1329055"/>
            <a:ext cx="5078730" cy="5019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 indent="0" algn="l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000" dirty="0" smtClean="0">
                <a:ea typeface="宋体" pitchFamily="2" charset="-122"/>
                <a:sym typeface="+mn-ea"/>
              </a:rPr>
              <a:t>class Student {</a:t>
            </a:r>
            <a:endParaRPr lang="en-US" altLang="zh-CN" sz="2000" dirty="0" smtClean="0">
              <a:ea typeface="宋体" pitchFamily="2" charset="-122"/>
            </a:endParaRPr>
          </a:p>
          <a:p>
            <a:pPr marL="0" lvl="1" indent="0" algn="l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000" dirty="0" smtClean="0">
                <a:ea typeface="宋体" pitchFamily="2" charset="-122"/>
                <a:sym typeface="+mn-ea"/>
              </a:rPr>
              <a:t>public:</a:t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>     Student(</a:t>
            </a:r>
            <a:r>
              <a:rPr lang="en-US" altLang="zh-CN" sz="2000" dirty="0" err="1" smtClean="0">
                <a:ea typeface="宋体" pitchFamily="2" charset="-122"/>
                <a:sym typeface="+mn-ea"/>
              </a:rPr>
              <a:t>int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 </a:t>
            </a:r>
            <a:r>
              <a:rPr lang="en-US" altLang="zh-CN" sz="2000" dirty="0" err="1" smtClean="0">
                <a:ea typeface="宋体" pitchFamily="2" charset="-122"/>
                <a:sym typeface="+mn-ea"/>
              </a:rPr>
              <a:t>sc,int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 </a:t>
            </a:r>
            <a:r>
              <a:rPr lang="en-US" altLang="zh-CN" sz="2000" dirty="0" err="1" smtClean="0">
                <a:ea typeface="宋体" pitchFamily="2" charset="-122"/>
                <a:sym typeface="+mn-ea"/>
              </a:rPr>
              <a:t>st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) </a:t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>     { score = </a:t>
            </a:r>
            <a:r>
              <a:rPr lang="en-US" altLang="zh-CN" sz="2000" dirty="0" err="1" smtClean="0">
                <a:ea typeface="宋体" pitchFamily="2" charset="-122"/>
                <a:sym typeface="+mn-ea"/>
              </a:rPr>
              <a:t>sc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; strength =</a:t>
            </a:r>
            <a:r>
              <a:rPr lang="en-US" altLang="zh-CN" sz="2000" dirty="0" err="1" smtClean="0">
                <a:ea typeface="宋体" pitchFamily="2" charset="-122"/>
                <a:sym typeface="+mn-ea"/>
              </a:rPr>
              <a:t>str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; } </a:t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>              </a:t>
            </a:r>
            <a:r>
              <a:rPr lang="en-US" altLang="zh-CN" sz="2000" dirty="0">
                <a:ea typeface="宋体" pitchFamily="2" charset="-122"/>
                <a:sym typeface="+mn-ea"/>
              </a:rPr>
              <a:t/>
            </a:r>
            <a:br>
              <a:rPr lang="en-US" altLang="zh-CN" sz="2000" dirty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>     void study(</a:t>
            </a:r>
            <a:r>
              <a:rPr lang="en-US" altLang="zh-CN" sz="2000" dirty="0" err="1" smtClean="0">
                <a:ea typeface="宋体" pitchFamily="2" charset="-122"/>
                <a:sym typeface="+mn-ea"/>
              </a:rPr>
              <a:t>int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 hours);</a:t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>     void e</a:t>
            </a:r>
            <a:r>
              <a:rPr lang="en-US" altLang="zh-CN" sz="2000" dirty="0" smtClean="0">
                <a:sym typeface="+mn-ea"/>
              </a:rPr>
              <a:t>xercise();</a:t>
            </a:r>
            <a:br>
              <a:rPr lang="en-US" altLang="zh-CN" sz="2000" dirty="0" smtClean="0">
                <a:sym typeface="+mn-ea"/>
              </a:rPr>
            </a:br>
            <a:r>
              <a:rPr lang="en-US" altLang="zh-CN" sz="2000" dirty="0" smtClean="0">
                <a:sym typeface="+mn-ea"/>
              </a:rPr>
              <a:t>private</a:t>
            </a:r>
            <a:r>
              <a:rPr lang="zh-CN" altLang="en-US" sz="2000" dirty="0" smtClean="0">
                <a:sym typeface="+mn-ea"/>
              </a:rPr>
              <a:t>：</a:t>
            </a:r>
            <a:r>
              <a:rPr lang="en-US" altLang="zh-CN" sz="2000" dirty="0" smtClean="0">
                <a:sym typeface="+mn-ea"/>
              </a:rPr>
              <a:t/>
            </a:r>
            <a:br>
              <a:rPr lang="en-US" altLang="zh-CN" sz="2000" dirty="0" smtClean="0">
                <a:sym typeface="+mn-ea"/>
              </a:rPr>
            </a:br>
            <a:r>
              <a:rPr lang="en-US" altLang="zh-CN" sz="2000" dirty="0" smtClean="0">
                <a:sym typeface="+mn-ea"/>
              </a:rPr>
              <a:t>     </a:t>
            </a:r>
            <a:r>
              <a:rPr lang="en-US" altLang="zh-CN" sz="2000" dirty="0" err="1" smtClean="0">
                <a:sym typeface="+mn-ea"/>
              </a:rPr>
              <a:t>int</a:t>
            </a:r>
            <a:r>
              <a:rPr lang="en-US" altLang="zh-CN" sz="2000" dirty="0" smtClean="0">
                <a:sym typeface="+mn-ea"/>
              </a:rPr>
              <a:t> o</a:t>
            </a:r>
            <a:r>
              <a:rPr lang="en-US" altLang="zh-CN" sz="2000" dirty="0" err="1" smtClean="0">
                <a:sym typeface="+mn-ea"/>
              </a:rPr>
              <a:t>therFunc</a:t>
            </a:r>
            <a:r>
              <a:rPr lang="en-US" altLang="zh-CN" sz="2000" dirty="0" smtClean="0">
                <a:sym typeface="+mn-ea"/>
              </a:rPr>
              <a:t>();</a:t>
            </a:r>
            <a:br>
              <a:rPr lang="en-US" altLang="zh-CN" sz="2000" dirty="0" smtClean="0">
                <a:sym typeface="+mn-ea"/>
              </a:rPr>
            </a:br>
            <a:r>
              <a:rPr lang="en-US" altLang="zh-CN" sz="2000" dirty="0" smtClean="0">
                <a:sym typeface="+mn-ea"/>
              </a:rPr>
              <a:t>     …</a:t>
            </a:r>
            <a:endParaRPr lang="en-US" altLang="zh-CN" sz="2000" dirty="0" smtClean="0">
              <a:ea typeface="宋体" pitchFamily="2" charset="-122"/>
            </a:endParaRPr>
          </a:p>
          <a:p>
            <a:pPr marL="0" lvl="1" indent="0" algn="l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000" dirty="0">
                <a:ea typeface="宋体" pitchFamily="2" charset="-122"/>
                <a:sym typeface="+mn-ea"/>
              </a:rPr>
              <a:t>p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rivate:</a:t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>     </a:t>
            </a:r>
            <a:r>
              <a:rPr lang="en-US" altLang="zh-CN" sz="2000" dirty="0" err="1" smtClean="0">
                <a:ea typeface="宋体" pitchFamily="2" charset="-122"/>
                <a:sym typeface="+mn-ea"/>
              </a:rPr>
              <a:t>int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 score;</a:t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>     </a:t>
            </a:r>
            <a:r>
              <a:rPr lang="en-US" altLang="zh-CN" sz="2000" dirty="0" err="1" smtClean="0">
                <a:ea typeface="宋体" pitchFamily="2" charset="-122"/>
                <a:sym typeface="+mn-ea"/>
              </a:rPr>
              <a:t>int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 </a:t>
            </a:r>
            <a:r>
              <a:rPr lang="en-US" altLang="zh-CN" sz="2000" dirty="0" smtClean="0">
                <a:sym typeface="+mn-ea"/>
              </a:rPr>
              <a:t>strength;</a:t>
            </a:r>
            <a:endParaRPr lang="en-US" altLang="zh-CN" sz="2000" dirty="0" smtClean="0"/>
          </a:p>
          <a:p>
            <a:pPr marL="0" lvl="1" indent="0" algn="l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000" dirty="0">
                <a:ea typeface="宋体" pitchFamily="2" charset="-122"/>
                <a:sym typeface="+mn-ea"/>
              </a:rPr>
              <a:t> 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    …</a:t>
            </a:r>
            <a:endParaRPr lang="en-US" altLang="zh-CN" sz="2000" dirty="0" smtClean="0">
              <a:ea typeface="宋体" pitchFamily="2" charset="-122"/>
            </a:endParaRPr>
          </a:p>
          <a:p>
            <a:pPr marL="0" lvl="1" indent="0" algn="l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000" dirty="0" smtClean="0">
                <a:ea typeface="宋体" pitchFamily="2" charset="-122"/>
                <a:sym typeface="+mn-ea"/>
              </a:rPr>
              <a:t>};</a:t>
            </a:r>
            <a:endParaRPr lang="en-US" altLang="zh-CN" sz="20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27090" y="1341755"/>
            <a:ext cx="3815080" cy="3136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 algn="l">
              <a:buClr>
                <a:srgbClr val="FEB80A"/>
              </a:buClr>
              <a:buNone/>
            </a:pPr>
            <a:r>
              <a:rPr lang="en-US" altLang="zh-CN" sz="2000" dirty="0">
                <a:ea typeface="宋体" pitchFamily="2" charset="-122"/>
                <a:sym typeface="+mn-ea"/>
              </a:rPr>
              <a:t>v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oid Student</a:t>
            </a:r>
            <a:r>
              <a:rPr lang="en-US" altLang="zh-CN" sz="2000" dirty="0">
                <a:ea typeface="宋体" pitchFamily="2" charset="-122"/>
                <a:sym typeface="+mn-ea"/>
              </a:rPr>
              <a:t>::study(</a:t>
            </a:r>
            <a:r>
              <a:rPr lang="en-US" altLang="zh-CN" sz="2000" dirty="0" err="1">
                <a:ea typeface="宋体" pitchFamily="2" charset="-122"/>
                <a:sym typeface="+mn-ea"/>
              </a:rPr>
              <a:t>int</a:t>
            </a:r>
            <a:r>
              <a:rPr lang="en-US" altLang="zh-CN" sz="2000" dirty="0">
                <a:ea typeface="宋体" pitchFamily="2" charset="-122"/>
                <a:sym typeface="+mn-ea"/>
              </a:rPr>
              <a:t> hours) 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 {</a:t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>    </a:t>
            </a:r>
            <a:r>
              <a:rPr lang="en-US" altLang="zh-CN" sz="2000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  <a:t>this-&gt;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score += hours;   </a:t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>    </a:t>
            </a:r>
            <a:r>
              <a:rPr lang="en-US" altLang="zh-CN" sz="2000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  <a:t>this-&gt;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strength -= 2; </a:t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>    </a:t>
            </a:r>
            <a:r>
              <a:rPr lang="en-US" altLang="zh-CN" sz="2000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  <a:t>this-&gt;</a:t>
            </a:r>
            <a:r>
              <a:rPr lang="en-US" altLang="zh-CN" sz="2000" dirty="0" err="1" smtClean="0">
                <a:ea typeface="宋体" pitchFamily="2" charset="-122"/>
                <a:sym typeface="+mn-ea"/>
              </a:rPr>
              <a:t>OtherFunc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( );</a:t>
            </a:r>
            <a:endParaRPr lang="en-US" altLang="zh-CN" sz="2000" dirty="0" smtClean="0">
              <a:ea typeface="宋体" pitchFamily="2" charset="-122"/>
            </a:endParaRP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000" dirty="0" smtClean="0">
                <a:ea typeface="宋体" pitchFamily="2" charset="-122"/>
                <a:sym typeface="+mn-ea"/>
              </a:rPr>
              <a:t>}</a:t>
            </a:r>
            <a:endParaRPr lang="en-US" altLang="zh-CN" sz="2000" dirty="0" smtClean="0">
              <a:ea typeface="宋体" pitchFamily="2" charset="-122"/>
            </a:endParaRPr>
          </a:p>
          <a:p>
            <a:pPr marL="0" indent="0" algn="l">
              <a:buClr>
                <a:srgbClr val="FEB80A"/>
              </a:buClr>
              <a:buNone/>
            </a:pPr>
            <a:r>
              <a:rPr lang="en-US" altLang="zh-CN" sz="2000" dirty="0">
                <a:ea typeface="宋体" pitchFamily="2" charset="-122"/>
                <a:sym typeface="+mn-ea"/>
              </a:rPr>
              <a:t>void Student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::</a:t>
            </a:r>
            <a:r>
              <a:rPr lang="en-US" altLang="zh-CN" sz="2000" dirty="0">
                <a:sym typeface="+mn-ea"/>
              </a:rPr>
              <a:t> exercise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()  {</a:t>
            </a:r>
            <a:r>
              <a:rPr lang="en-US" altLang="zh-CN" sz="2000" dirty="0">
                <a:ea typeface="宋体" pitchFamily="2" charset="-122"/>
                <a:sym typeface="+mn-ea"/>
              </a:rPr>
              <a:t/>
            </a:r>
            <a:br>
              <a:rPr lang="en-US" altLang="zh-CN" sz="2000" dirty="0">
                <a:ea typeface="宋体" pitchFamily="2" charset="-122"/>
                <a:sym typeface="+mn-ea"/>
              </a:rPr>
            </a:br>
            <a:r>
              <a:rPr lang="en-US" altLang="zh-CN" sz="2000" dirty="0">
                <a:ea typeface="宋体" pitchFamily="2" charset="-122"/>
                <a:sym typeface="+mn-ea"/>
              </a:rPr>
              <a:t>     </a:t>
            </a:r>
            <a:r>
              <a:rPr lang="en-US" altLang="zh-CN" sz="2000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  <a:t>this-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  <a:sym typeface="+mn-ea"/>
              </a:rPr>
              <a:t>&gt;</a:t>
            </a:r>
            <a:r>
              <a:rPr lang="en-US" altLang="zh-CN" sz="2000" dirty="0">
                <a:ea typeface="宋体" pitchFamily="2" charset="-122"/>
                <a:sym typeface="+mn-ea"/>
              </a:rPr>
              <a:t>strength 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+= 3; </a:t>
            </a:r>
            <a:endParaRPr lang="en-US" altLang="zh-CN" sz="2000" dirty="0">
              <a:ea typeface="宋体" pitchFamily="2" charset="-122"/>
            </a:endParaRPr>
          </a:p>
          <a:p>
            <a:pPr marL="0" indent="0" algn="l">
              <a:buClr>
                <a:srgbClr val="FEB80A"/>
              </a:buClr>
              <a:buNone/>
            </a:pPr>
            <a:r>
              <a:rPr lang="en-US" altLang="zh-CN" sz="2000" dirty="0" smtClean="0">
                <a:ea typeface="宋体" pitchFamily="2" charset="-122"/>
                <a:sym typeface="+mn-ea"/>
              </a:rPr>
              <a:t>}</a:t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endParaRPr lang="en-US" altLang="zh-CN" sz="2000" dirty="0">
              <a:ea typeface="宋体" pitchFamily="2" charset="-122"/>
            </a:endParaRPr>
          </a:p>
          <a:p>
            <a:pPr marL="0" indent="0" algn="l">
              <a:buClr>
                <a:srgbClr val="FEB80A"/>
              </a:buClr>
              <a:buNone/>
            </a:pP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38520" y="4624705"/>
            <a:ext cx="3805555" cy="1920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 algn="l">
              <a:buClr>
                <a:srgbClr val="FEB80A"/>
              </a:buClr>
              <a:buNone/>
            </a:pPr>
            <a:r>
              <a:rPr lang="en-US" altLang="zh-CN" sz="2000" dirty="0" err="1" smtClean="0">
                <a:ea typeface="宋体" pitchFamily="2" charset="-122"/>
                <a:sym typeface="+mn-ea"/>
              </a:rPr>
              <a:t>int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 main( ) {</a:t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>   Student s1(0,100),s2(50,80);</a:t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  <a:t>   s1.study(4); s1.exercise( );</a:t>
            </a:r>
            <a:br>
              <a:rPr lang="en-US" altLang="zh-CN" sz="2000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  <a:t>   s2.study(2); s2.exercise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  <a:sym typeface="+mn-ea"/>
              </a:rPr>
              <a:t>( ); 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/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>   return 0;</a:t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>}</a:t>
            </a:r>
            <a:endParaRPr lang="en-US" altLang="zh-CN" sz="20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指针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459355" y="1397000"/>
            <a:ext cx="6061075" cy="1183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0" indent="-342900">
              <a:spcBef>
                <a:spcPts val="700"/>
              </a:spcBef>
              <a:buClr>
                <a:srgbClr val="0000FF"/>
              </a:buClr>
              <a:buSzPct val="60000"/>
              <a:buFont typeface="Wingdings" charset="0"/>
              <a:buChar char="u"/>
            </a:pPr>
            <a:r>
              <a:rPr lang="zh-CN" altLang="en-US" sz="2000" dirty="0" smtClean="0">
                <a:latin typeface="Tw Cen MT"/>
                <a:ea typeface="宋体" pitchFamily="2" charset="-122"/>
                <a:sym typeface="+mn-ea"/>
              </a:rPr>
              <a:t>是一个关键字；</a:t>
            </a:r>
            <a:endParaRPr lang="en-US" altLang="zh-CN" sz="20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marL="0" lvl="0" indent="-342900">
              <a:spcBef>
                <a:spcPts val="700"/>
              </a:spcBef>
              <a:buClr>
                <a:srgbClr val="0000FF"/>
              </a:buClr>
              <a:buSzPct val="60000"/>
              <a:buFont typeface="Wingdings" charset="0"/>
              <a:buChar char="u"/>
            </a:pPr>
            <a:r>
              <a:rPr lang="zh-CN" altLang="en-US" sz="2000" dirty="0" smtClean="0">
                <a:latin typeface="Tw Cen MT"/>
                <a:ea typeface="宋体" pitchFamily="2" charset="-122"/>
                <a:sym typeface="+mn-ea"/>
              </a:rPr>
              <a:t>是非静态成员函数隐含的第一个参数；</a:t>
            </a:r>
            <a:endParaRPr lang="en-US" altLang="zh-CN" sz="20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marL="0" lvl="0" indent="-342900">
              <a:spcBef>
                <a:spcPts val="700"/>
              </a:spcBef>
              <a:buClr>
                <a:srgbClr val="0000FF"/>
              </a:buClr>
              <a:buSzPct val="60000"/>
              <a:buFont typeface="Wingdings" charset="0"/>
              <a:buChar char="u"/>
            </a:pPr>
            <a:r>
              <a:rPr lang="zh-CN" altLang="en-US" sz="2000" dirty="0" smtClean="0">
                <a:latin typeface="Tw Cen MT"/>
                <a:ea typeface="宋体" pitchFamily="2" charset="-122"/>
                <a:sym typeface="+mn-ea"/>
              </a:rPr>
              <a:t>其类型相当于：</a:t>
            </a:r>
            <a:r>
              <a:rPr lang="en-US" altLang="zh-CN" sz="2000" dirty="0" smtClean="0">
                <a:latin typeface="Tw Cen MT"/>
                <a:ea typeface="宋体" pitchFamily="2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w Cen MT"/>
                <a:ea typeface="宋体" pitchFamily="2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  <a:sym typeface="+mn-ea"/>
              </a:rPr>
              <a:t>T 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  <a:sym typeface="+mn-ea"/>
              </a:rPr>
              <a:t>* </a:t>
            </a:r>
            <a:r>
              <a:rPr lang="en-US" altLang="zh-CN" sz="2000" dirty="0" err="1">
                <a:solidFill>
                  <a:srgbClr val="FF0000"/>
                </a:solidFill>
                <a:ea typeface="宋体" pitchFamily="2" charset="-122"/>
                <a:sym typeface="+mn-ea"/>
              </a:rPr>
              <a:t>const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  <a:sym typeface="+mn-ea"/>
              </a:rPr>
              <a:t>this</a:t>
            </a:r>
            <a:endParaRPr lang="en-US" altLang="zh-CN" sz="2000" b="1" dirty="0" smtClean="0">
              <a:solidFill>
                <a:srgbClr val="FF0000"/>
              </a:solidFill>
              <a:ea typeface="宋体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9600" y="3244215"/>
            <a:ext cx="3805555" cy="1920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 algn="l">
              <a:buClr>
                <a:srgbClr val="FEB80A"/>
              </a:buClr>
              <a:buNone/>
            </a:pPr>
            <a:r>
              <a:rPr lang="en-US" altLang="zh-CN" sz="2000" dirty="0" err="1" smtClean="0">
                <a:ea typeface="宋体" pitchFamily="2" charset="-122"/>
                <a:sym typeface="+mn-ea"/>
              </a:rPr>
              <a:t>int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 main( ) {</a:t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>   Student s1(0,100),s2(50,80);</a:t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  <a:t>   s1.study(4); s1.exercise( );</a:t>
            </a:r>
            <a:br>
              <a:rPr lang="en-US" altLang="zh-CN" sz="2000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  <a:t>   s2.study(2); s2.exercise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  <a:sym typeface="+mn-ea"/>
              </a:rPr>
              <a:t>( ); 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/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>   return 0;</a:t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>}</a:t>
            </a:r>
            <a:endParaRPr lang="en-US" altLang="zh-CN" sz="20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78070" y="3235960"/>
            <a:ext cx="6922770" cy="1920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 algn="l">
              <a:buClr>
                <a:srgbClr val="FEB80A"/>
              </a:buClr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sym typeface="+mn-ea"/>
              </a:rPr>
              <a:t>内部调用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sym typeface="+mn-ea"/>
              </a:rPr>
              <a:t>: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/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/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b="1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  <a:t>   Student::study(&amp;s1,4);        Student::exercise(&amp;s1);</a:t>
            </a:r>
            <a:br>
              <a:rPr lang="en-US" altLang="zh-CN" sz="2000" b="1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</a:br>
            <a:r>
              <a:rPr lang="en-US" altLang="zh-CN" sz="2000" b="1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  <a:t>   Student::study(&amp;s2,2);        Student::exercise(&amp;s2);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/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/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endParaRPr lang="en-US" altLang="zh-CN" sz="20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79420" y="5497195"/>
            <a:ext cx="5171440" cy="607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320040" lvl="1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en-US" altLang="zh-CN" sz="1400" b="1" dirty="0" smtClean="0">
                <a:solidFill>
                  <a:srgbClr val="FF0000"/>
                </a:solidFill>
                <a:latin typeface="Tw Cen MT"/>
                <a:ea typeface="宋体" pitchFamily="2" charset="-122"/>
                <a:sym typeface="+mn-ea"/>
              </a:rPr>
              <a:t>this</a:t>
            </a:r>
            <a:r>
              <a:rPr lang="zh-CN" altLang="zh-CN" sz="1400" b="1" dirty="0" smtClean="0">
                <a:solidFill>
                  <a:srgbClr val="FF0000"/>
                </a:solidFill>
                <a:latin typeface="Tw Cen MT"/>
                <a:ea typeface="宋体" pitchFamily="2" charset="-122"/>
                <a:sym typeface="+mn-ea"/>
              </a:rPr>
              <a:t>在作用域和生存期是在成员函数的</a:t>
            </a:r>
            <a:r>
              <a:rPr lang="en-US" altLang="zh-CN" sz="1400" b="1" dirty="0" smtClean="0">
                <a:solidFill>
                  <a:srgbClr val="FF0000"/>
                </a:solidFill>
                <a:latin typeface="Tw Cen MT"/>
                <a:ea typeface="宋体" pitchFamily="2" charset="-122"/>
                <a:sym typeface="+mn-ea"/>
              </a:rPr>
              <a:t>{ } </a:t>
            </a:r>
            <a:r>
              <a:rPr lang="zh-CN" altLang="zh-CN" sz="1400" b="1" dirty="0" smtClean="0">
                <a:solidFill>
                  <a:srgbClr val="FF0000"/>
                </a:solidFill>
                <a:latin typeface="Tw Cen MT"/>
                <a:ea typeface="宋体" pitchFamily="2" charset="-122"/>
                <a:sym typeface="+mn-ea"/>
              </a:rPr>
              <a:t>内</a:t>
            </a:r>
          </a:p>
          <a:p>
            <a:pPr marL="320040" lvl="1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en-US" altLang="zh-CN" sz="1400" b="1" dirty="0" smtClean="0">
                <a:solidFill>
                  <a:srgbClr val="FF0000"/>
                </a:solidFill>
                <a:latin typeface="Tw Cen MT"/>
                <a:ea typeface="宋体" pitchFamily="2" charset="-122"/>
                <a:sym typeface="+mn-ea"/>
              </a:rPr>
              <a:t>this</a:t>
            </a:r>
            <a:r>
              <a:rPr lang="zh-CN" altLang="en-US" sz="1400" b="1" dirty="0" smtClean="0">
                <a:solidFill>
                  <a:srgbClr val="FF0000"/>
                </a:solidFill>
                <a:latin typeface="Tw Cen MT"/>
                <a:ea typeface="宋体" pitchFamily="2" charset="-122"/>
                <a:sym typeface="+mn-ea"/>
              </a:rPr>
              <a:t>指针永远指向当前对象</a:t>
            </a:r>
            <a:r>
              <a:rPr lang="en-US" altLang="zh-CN" sz="1400" b="1" dirty="0" smtClean="0">
                <a:solidFill>
                  <a:srgbClr val="FF0000"/>
                </a:solidFill>
                <a:latin typeface="Tw Cen MT"/>
                <a:ea typeface="宋体" pitchFamily="2" charset="-122"/>
                <a:sym typeface="+mn-ea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访问控制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459355" y="1397000"/>
            <a:ext cx="6997065" cy="10058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 smtClean="0">
                <a:sym typeface="+mn-ea"/>
              </a:rPr>
              <a:t>public</a:t>
            </a:r>
            <a:r>
              <a:rPr lang="zh-CN" altLang="en-US" sz="2000" dirty="0" smtClean="0">
                <a:sym typeface="+mn-ea"/>
              </a:rPr>
              <a:t>： 任何类都可访问</a:t>
            </a:r>
            <a:endParaRPr lang="en-US" altLang="zh-CN" sz="2000" dirty="0"/>
          </a:p>
          <a:p>
            <a:pPr marL="342900" lvl="0" indent="-342900">
              <a:buClr>
                <a:srgbClr val="0000FF"/>
              </a:buClr>
              <a:buFont typeface="Wingdings" charset="0"/>
              <a:buChar char="u"/>
            </a:pP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smtClean="0">
                <a:sym typeface="+mn-ea"/>
              </a:rPr>
              <a:t>private</a:t>
            </a:r>
            <a:r>
              <a:rPr lang="zh-CN" altLang="en-US" sz="2000" dirty="0" smtClean="0">
                <a:sym typeface="+mn-ea"/>
              </a:rPr>
              <a:t>：</a:t>
            </a: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本类</a:t>
            </a:r>
            <a:r>
              <a:rPr lang="zh-CN" altLang="en-US" sz="2000" dirty="0" smtClean="0">
                <a:sym typeface="+mn-ea"/>
              </a:rPr>
              <a:t>或友元可以访问</a:t>
            </a:r>
            <a:endParaRPr lang="en-US" altLang="zh-CN" sz="2000" dirty="0"/>
          </a:p>
          <a:p>
            <a:pPr marL="342900" lvl="0" indent="-342900">
              <a:buClr>
                <a:srgbClr val="0000FF"/>
              </a:buClr>
              <a:buFont typeface="Wingdings" charset="0"/>
              <a:buChar char="u"/>
            </a:pPr>
            <a:r>
              <a:rPr lang="en-US" altLang="zh-CN" sz="2000" dirty="0">
                <a:sym typeface="+mn-ea"/>
              </a:rPr>
              <a:t> protected</a:t>
            </a:r>
            <a:r>
              <a:rPr lang="zh-CN" altLang="en-US" sz="2000" dirty="0">
                <a:sym typeface="+mn-ea"/>
              </a:rPr>
              <a:t>：对本类相当于</a:t>
            </a:r>
            <a:r>
              <a:rPr lang="en-US" altLang="zh-CN" sz="2000" dirty="0">
                <a:sym typeface="+mn-ea"/>
              </a:rPr>
              <a:t>private,</a:t>
            </a:r>
            <a:r>
              <a:rPr lang="zh-CN" altLang="zh-CN" sz="2000" dirty="0">
                <a:sym typeface="+mn-ea"/>
              </a:rPr>
              <a:t>对派生类以后再讲解</a:t>
            </a:r>
            <a:endParaRPr lang="zh-CN" altLang="zh-CN" sz="20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3080" y="2790825"/>
            <a:ext cx="3700145" cy="3622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000" dirty="0" smtClean="0">
                <a:ea typeface="宋体" pitchFamily="2" charset="-122"/>
                <a:sym typeface="+mn-ea"/>
              </a:rPr>
              <a:t>// </a:t>
            </a:r>
            <a:r>
              <a:rPr lang="zh-CN" altLang="zh-CN" sz="20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itchFamily="2" charset="-122"/>
                <a:sym typeface="+mn-ea"/>
              </a:rPr>
              <a:t>例</a:t>
            </a: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000" dirty="0" smtClean="0">
                <a:ea typeface="宋体" pitchFamily="2" charset="-122"/>
                <a:sym typeface="+mn-ea"/>
              </a:rPr>
              <a:t>class Course {</a:t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>public</a:t>
            </a:r>
            <a:r>
              <a:rPr lang="zh-CN" altLang="en-US" sz="2000" dirty="0" smtClean="0">
                <a:ea typeface="宋体" pitchFamily="2" charset="-122"/>
                <a:sym typeface="+mn-ea"/>
              </a:rPr>
              <a:t>：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/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>       </a:t>
            </a:r>
            <a:r>
              <a:rPr lang="en-US" altLang="zh-CN" sz="2000" dirty="0" err="1" smtClean="0">
                <a:solidFill>
                  <a:srgbClr val="0070C0"/>
                </a:solidFill>
                <a:ea typeface="宋体" pitchFamily="2" charset="-122"/>
                <a:sym typeface="+mn-ea"/>
              </a:rPr>
              <a:t>int</a:t>
            </a:r>
            <a:r>
              <a:rPr lang="en-US" altLang="zh-CN" sz="2000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  <a:t> g</a:t>
            </a:r>
            <a:r>
              <a:rPr lang="en-US" altLang="zh-CN" sz="2000" dirty="0" err="1" smtClean="0">
                <a:solidFill>
                  <a:srgbClr val="0070C0"/>
                </a:solidFill>
                <a:ea typeface="宋体" pitchFamily="2" charset="-122"/>
                <a:sym typeface="+mn-ea"/>
              </a:rPr>
              <a:t>etDifficulty</a:t>
            </a:r>
            <a:r>
              <a:rPr lang="en-US" altLang="zh-CN" sz="2000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  <a:t>( ) 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/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>              { return difficulty;}</a:t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>private:</a:t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>       </a:t>
            </a:r>
            <a:r>
              <a:rPr lang="en-US" altLang="zh-CN" sz="2000" dirty="0" err="1" smtClean="0">
                <a:solidFill>
                  <a:srgbClr val="0070C0"/>
                </a:solidFill>
                <a:ea typeface="宋体" pitchFamily="2" charset="-122"/>
                <a:sym typeface="+mn-ea"/>
              </a:rPr>
              <a:t>int</a:t>
            </a:r>
            <a:r>
              <a:rPr lang="en-US" altLang="zh-CN" sz="2000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  <a:t>  p</a:t>
            </a:r>
            <a:r>
              <a:rPr lang="en-US" altLang="zh-CN" sz="2000" dirty="0" err="1" smtClean="0">
                <a:solidFill>
                  <a:srgbClr val="0070C0"/>
                </a:solidFill>
                <a:ea typeface="宋体" pitchFamily="2" charset="-122"/>
                <a:sym typeface="+mn-ea"/>
              </a:rPr>
              <a:t>reiodCount</a:t>
            </a:r>
            <a:r>
              <a:rPr lang="en-US" altLang="zh-CN" sz="2000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  <a:t>( );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/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>       </a:t>
            </a:r>
            <a:r>
              <a:rPr lang="en-US" altLang="zh-CN" sz="2000" dirty="0" err="1" smtClean="0">
                <a:ea typeface="宋体" pitchFamily="2" charset="-122"/>
                <a:sym typeface="+mn-ea"/>
              </a:rPr>
              <a:t>int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  </a:t>
            </a:r>
            <a:r>
              <a:rPr lang="en-US" altLang="zh-CN" sz="2000" dirty="0" err="1" smtClean="0">
                <a:ea typeface="宋体" pitchFamily="2" charset="-122"/>
                <a:sym typeface="+mn-ea"/>
              </a:rPr>
              <a:t>courseId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;</a:t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>       </a:t>
            </a:r>
            <a:r>
              <a:rPr lang="en-US" altLang="zh-CN" sz="2000" dirty="0" err="1" smtClean="0">
                <a:ea typeface="宋体" pitchFamily="2" charset="-122"/>
                <a:sym typeface="+mn-ea"/>
              </a:rPr>
              <a:t>int</a:t>
            </a:r>
            <a:r>
              <a:rPr lang="en-US" altLang="zh-CN" sz="2000" dirty="0" smtClean="0">
                <a:ea typeface="宋体" pitchFamily="2" charset="-122"/>
                <a:sym typeface="+mn-ea"/>
              </a:rPr>
              <a:t>  difficulty;</a:t>
            </a:r>
            <a:br>
              <a:rPr lang="en-US" altLang="zh-CN" sz="2000" dirty="0" smtClean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>}</a:t>
            </a:r>
            <a:r>
              <a:rPr lang="en-US" altLang="zh-CN" sz="2000" dirty="0">
                <a:ea typeface="宋体" pitchFamily="2" charset="-122"/>
                <a:sym typeface="+mn-ea"/>
              </a:rPr>
              <a:t>;</a:t>
            </a:r>
            <a:endParaRPr lang="en-US" altLang="zh-CN" sz="2000" dirty="0" smtClean="0">
              <a:ea typeface="宋体" pitchFamily="2" charset="-122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endParaRPr lang="en-US" altLang="zh-CN" sz="20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5175" y="2799080"/>
            <a:ext cx="3804285" cy="3835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dirty="0" smtClean="0">
                <a:ea typeface="宋体" pitchFamily="2" charset="-122"/>
                <a:sym typeface="+mn-ea"/>
              </a:rPr>
              <a:t>class Student {</a:t>
            </a:r>
            <a:br>
              <a:rPr lang="en-US" altLang="zh-CN" dirty="0" smtClean="0">
                <a:ea typeface="宋体" pitchFamily="2" charset="-122"/>
                <a:sym typeface="+mn-ea"/>
              </a:rPr>
            </a:br>
            <a:r>
              <a:rPr lang="en-US" altLang="zh-CN" dirty="0" smtClean="0">
                <a:ea typeface="宋体" pitchFamily="2" charset="-122"/>
                <a:sym typeface="+mn-ea"/>
              </a:rPr>
              <a:t>public: </a:t>
            </a:r>
            <a:br>
              <a:rPr lang="en-US" altLang="zh-CN" dirty="0" smtClean="0">
                <a:ea typeface="宋体" pitchFamily="2" charset="-122"/>
                <a:sym typeface="+mn-ea"/>
              </a:rPr>
            </a:br>
            <a:r>
              <a:rPr lang="en-US" altLang="zh-CN" dirty="0" smtClean="0">
                <a:ea typeface="宋体" pitchFamily="2" charset="-122"/>
                <a:sym typeface="+mn-ea"/>
              </a:rPr>
              <a:t>     Student(</a:t>
            </a:r>
            <a:r>
              <a:rPr lang="en-US" altLang="zh-CN" dirty="0" err="1" smtClean="0">
                <a:ea typeface="宋体" pitchFamily="2" charset="-122"/>
                <a:sym typeface="+mn-ea"/>
              </a:rPr>
              <a:t>int</a:t>
            </a:r>
            <a:r>
              <a:rPr lang="en-US" altLang="zh-CN" dirty="0" smtClean="0">
                <a:ea typeface="宋体" pitchFamily="2" charset="-122"/>
                <a:sym typeface="+mn-ea"/>
              </a:rPr>
              <a:t> </a:t>
            </a:r>
            <a:r>
              <a:rPr lang="en-US" altLang="zh-CN" dirty="0" err="1" smtClean="0">
                <a:ea typeface="宋体" pitchFamily="2" charset="-122"/>
                <a:sym typeface="+mn-ea"/>
              </a:rPr>
              <a:t>sc,int</a:t>
            </a:r>
            <a:r>
              <a:rPr lang="en-US" altLang="zh-CN" dirty="0" smtClean="0">
                <a:ea typeface="宋体" pitchFamily="2" charset="-122"/>
                <a:sym typeface="+mn-ea"/>
              </a:rPr>
              <a:t> </a:t>
            </a:r>
            <a:r>
              <a:rPr lang="en-US" altLang="zh-CN" dirty="0" err="1" smtClean="0">
                <a:ea typeface="宋体" pitchFamily="2" charset="-122"/>
                <a:sym typeface="+mn-ea"/>
              </a:rPr>
              <a:t>st</a:t>
            </a:r>
            <a:r>
              <a:rPr lang="en-US" altLang="zh-CN" dirty="0" smtClean="0">
                <a:ea typeface="宋体" pitchFamily="2" charset="-122"/>
                <a:sym typeface="+mn-ea"/>
              </a:rPr>
              <a:t>);              </a:t>
            </a:r>
            <a:r>
              <a:rPr lang="en-US" altLang="zh-CN" dirty="0">
                <a:ea typeface="宋体" pitchFamily="2" charset="-122"/>
                <a:sym typeface="+mn-ea"/>
              </a:rPr>
              <a:t/>
            </a:r>
            <a:br>
              <a:rPr lang="en-US" altLang="zh-CN" dirty="0">
                <a:ea typeface="宋体" pitchFamily="2" charset="-122"/>
                <a:sym typeface="+mn-ea"/>
              </a:rPr>
            </a:br>
            <a:r>
              <a:rPr lang="en-US" altLang="zh-CN" dirty="0" smtClean="0">
                <a:ea typeface="宋体" pitchFamily="2" charset="-122"/>
                <a:sym typeface="+mn-ea"/>
              </a:rPr>
              <a:t>    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  <a:t>void study(Course &amp; course);</a:t>
            </a:r>
            <a:br>
              <a:rPr lang="en-US" altLang="zh-CN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</a:b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  <a:t>     void help(Student&amp; other);</a:t>
            </a:r>
            <a:r>
              <a:rPr lang="en-US" altLang="zh-CN" dirty="0" smtClean="0">
                <a:ea typeface="宋体" pitchFamily="2" charset="-122"/>
                <a:sym typeface="+mn-ea"/>
              </a:rPr>
              <a:t/>
            </a:r>
            <a:br>
              <a:rPr lang="en-US" altLang="zh-CN" dirty="0" smtClean="0">
                <a:ea typeface="宋体" pitchFamily="2" charset="-122"/>
                <a:sym typeface="+mn-ea"/>
              </a:rPr>
            </a:br>
            <a:r>
              <a:rPr lang="en-US" altLang="zh-CN" dirty="0" smtClean="0">
                <a:ea typeface="宋体" pitchFamily="2" charset="-122"/>
                <a:sym typeface="+mn-ea"/>
              </a:rPr>
              <a:t>     void e</a:t>
            </a:r>
            <a:r>
              <a:rPr lang="en-US" altLang="zh-CN" dirty="0" smtClean="0">
                <a:sym typeface="+mn-ea"/>
              </a:rPr>
              <a:t>xercise();</a:t>
            </a:r>
            <a:br>
              <a:rPr lang="en-US" altLang="zh-CN" dirty="0" smtClean="0">
                <a:sym typeface="+mn-ea"/>
              </a:rPr>
            </a:br>
            <a:r>
              <a:rPr lang="en-US" altLang="zh-CN" dirty="0" smtClean="0">
                <a:sym typeface="+mn-ea"/>
              </a:rPr>
              <a:t>private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/>
            </a:r>
            <a:br>
              <a:rPr lang="en-US" altLang="zh-CN" dirty="0" smtClean="0">
                <a:sym typeface="+mn-ea"/>
              </a:rPr>
            </a:br>
            <a:r>
              <a:rPr lang="en-US" altLang="zh-CN" dirty="0" smtClean="0">
                <a:sym typeface="+mn-ea"/>
              </a:rPr>
              <a:t>     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o</a:t>
            </a:r>
            <a:r>
              <a:rPr lang="en-US" altLang="zh-CN" dirty="0" err="1" smtClean="0">
                <a:sym typeface="+mn-ea"/>
              </a:rPr>
              <a:t>therFunc</a:t>
            </a:r>
            <a:r>
              <a:rPr lang="en-US" altLang="zh-CN" dirty="0" smtClean="0">
                <a:sym typeface="+mn-ea"/>
              </a:rPr>
              <a:t>();</a:t>
            </a:r>
            <a:br>
              <a:rPr lang="en-US" altLang="zh-CN" dirty="0" smtClean="0">
                <a:sym typeface="+mn-ea"/>
              </a:rPr>
            </a:br>
            <a:r>
              <a:rPr lang="en-US" altLang="zh-CN" dirty="0" smtClean="0">
                <a:sym typeface="+mn-ea"/>
              </a:rPr>
              <a:t>     …</a:t>
            </a:r>
            <a:endParaRPr lang="en-US" altLang="zh-CN" dirty="0" smtClean="0">
              <a:ea typeface="宋体" pitchFamily="2" charset="-122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dirty="0">
                <a:ea typeface="宋体" pitchFamily="2" charset="-122"/>
                <a:sym typeface="+mn-ea"/>
              </a:rPr>
              <a:t>p</a:t>
            </a:r>
            <a:r>
              <a:rPr lang="en-US" altLang="zh-CN" dirty="0" smtClean="0">
                <a:ea typeface="宋体" pitchFamily="2" charset="-122"/>
                <a:sym typeface="+mn-ea"/>
              </a:rPr>
              <a:t>rivate:</a:t>
            </a:r>
            <a:br>
              <a:rPr lang="en-US" altLang="zh-CN" dirty="0" smtClean="0">
                <a:ea typeface="宋体" pitchFamily="2" charset="-122"/>
                <a:sym typeface="+mn-ea"/>
              </a:rPr>
            </a:br>
            <a:r>
              <a:rPr lang="en-US" altLang="zh-CN" dirty="0" smtClean="0">
                <a:ea typeface="宋体" pitchFamily="2" charset="-122"/>
                <a:sym typeface="+mn-ea"/>
              </a:rPr>
              <a:t>     </a:t>
            </a:r>
            <a:r>
              <a:rPr lang="en-US" altLang="zh-CN" dirty="0" err="1" smtClean="0">
                <a:ea typeface="宋体" pitchFamily="2" charset="-122"/>
                <a:sym typeface="+mn-ea"/>
              </a:rPr>
              <a:t>int</a:t>
            </a:r>
            <a:r>
              <a:rPr lang="en-US" altLang="zh-CN" dirty="0" smtClean="0">
                <a:ea typeface="宋体" pitchFamily="2" charset="-122"/>
                <a:sym typeface="+mn-ea"/>
              </a:rPr>
              <a:t> score;</a:t>
            </a:r>
            <a:br>
              <a:rPr lang="en-US" altLang="zh-CN" dirty="0" smtClean="0">
                <a:ea typeface="宋体" pitchFamily="2" charset="-122"/>
                <a:sym typeface="+mn-ea"/>
              </a:rPr>
            </a:br>
            <a:r>
              <a:rPr lang="en-US" altLang="zh-CN" dirty="0" smtClean="0">
                <a:ea typeface="宋体" pitchFamily="2" charset="-122"/>
                <a:sym typeface="+mn-ea"/>
              </a:rPr>
              <a:t>     </a:t>
            </a:r>
            <a:r>
              <a:rPr lang="en-US" altLang="zh-CN" dirty="0" err="1" smtClean="0">
                <a:ea typeface="宋体" pitchFamily="2" charset="-122"/>
                <a:sym typeface="+mn-ea"/>
              </a:rPr>
              <a:t>int</a:t>
            </a:r>
            <a:r>
              <a:rPr lang="en-US" altLang="zh-CN" dirty="0" smtClean="0">
                <a:ea typeface="宋体" pitchFamily="2" charset="-122"/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strength;</a:t>
            </a:r>
            <a:endParaRPr lang="en-US" altLang="zh-CN" dirty="0" smtClean="0"/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dirty="0" smtClean="0">
                <a:ea typeface="宋体" pitchFamily="2" charset="-122"/>
                <a:sym typeface="+mn-ea"/>
              </a:rPr>
              <a:t>};</a:t>
            </a:r>
            <a:endParaRPr lang="zh-CN" altLang="en-US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02370" y="2813050"/>
            <a:ext cx="2552065" cy="3657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ea typeface="宋体" pitchFamily="2" charset="-122"/>
                <a:sym typeface="+mn-ea"/>
              </a:rPr>
              <a:t>int</a:t>
            </a:r>
            <a:r>
              <a:rPr lang="en-US" altLang="zh-CN" sz="2000" dirty="0">
                <a:ea typeface="宋体" pitchFamily="2" charset="-122"/>
                <a:sym typeface="+mn-ea"/>
              </a:rPr>
              <a:t> main( ) {</a:t>
            </a:r>
            <a:br>
              <a:rPr lang="en-US" altLang="zh-CN" sz="2000" dirty="0">
                <a:ea typeface="宋体" pitchFamily="2" charset="-122"/>
                <a:sym typeface="+mn-ea"/>
              </a:rPr>
            </a:br>
            <a:r>
              <a:rPr lang="en-US" altLang="zh-CN" sz="2000" dirty="0">
                <a:ea typeface="宋体" pitchFamily="2" charset="-122"/>
                <a:sym typeface="+mn-ea"/>
              </a:rPr>
              <a:t>   Student s1(0,10);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ea typeface="宋体" pitchFamily="2" charset="-122"/>
                <a:sym typeface="+mn-ea"/>
              </a:rPr>
              <a:t>   Student s2(5,9);</a:t>
            </a:r>
            <a:br>
              <a:rPr lang="en-US" altLang="zh-CN" sz="2000" dirty="0">
                <a:ea typeface="宋体" pitchFamily="2" charset="-122"/>
                <a:sym typeface="+mn-ea"/>
              </a:rPr>
            </a:br>
            <a:r>
              <a:rPr lang="en-US" altLang="zh-CN" sz="2000" dirty="0">
                <a:ea typeface="宋体" pitchFamily="2" charset="-122"/>
                <a:sym typeface="+mn-ea"/>
              </a:rPr>
              <a:t>   Course  oop;</a:t>
            </a:r>
            <a:br>
              <a:rPr lang="en-US" altLang="zh-CN" sz="2000" dirty="0">
                <a:ea typeface="宋体" pitchFamily="2" charset="-122"/>
                <a:sym typeface="+mn-ea"/>
              </a:rPr>
            </a:br>
            <a:r>
              <a:rPr lang="en-US" altLang="zh-CN" sz="2000" b="1" dirty="0">
                <a:solidFill>
                  <a:srgbClr val="0070C0"/>
                </a:solidFill>
                <a:ea typeface="宋体" pitchFamily="2" charset="-122"/>
                <a:sym typeface="+mn-ea"/>
              </a:rPr>
              <a:t>   s1.study(oop);</a:t>
            </a:r>
            <a:br>
              <a:rPr lang="en-US" altLang="zh-CN" sz="2000" b="1" dirty="0">
                <a:solidFill>
                  <a:srgbClr val="0070C0"/>
                </a:solidFill>
                <a:ea typeface="宋体" pitchFamily="2" charset="-122"/>
                <a:sym typeface="+mn-ea"/>
              </a:rPr>
            </a:br>
            <a:r>
              <a:rPr lang="en-US" altLang="zh-CN" sz="2000" b="1" dirty="0">
                <a:solidFill>
                  <a:srgbClr val="0070C0"/>
                </a:solidFill>
                <a:ea typeface="宋体" pitchFamily="2" charset="-122"/>
                <a:sym typeface="+mn-ea"/>
              </a:rPr>
              <a:t>   s2.study(oop); </a:t>
            </a:r>
            <a:br>
              <a:rPr lang="en-US" altLang="zh-CN" sz="2000" b="1" dirty="0">
                <a:solidFill>
                  <a:srgbClr val="0070C0"/>
                </a:solidFill>
                <a:ea typeface="宋体" pitchFamily="2" charset="-122"/>
                <a:sym typeface="+mn-ea"/>
              </a:rPr>
            </a:br>
            <a:r>
              <a:rPr lang="en-US" altLang="zh-CN" sz="2000" b="1" dirty="0">
                <a:solidFill>
                  <a:srgbClr val="0070C0"/>
                </a:solidFill>
                <a:ea typeface="宋体" pitchFamily="2" charset="-122"/>
                <a:sym typeface="+mn-ea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sym typeface="+mn-ea"/>
              </a:rPr>
              <a:t>s1.help(s2 ); </a:t>
            </a:r>
            <a:r>
              <a:rPr lang="en-US" altLang="zh-CN" sz="2000" dirty="0">
                <a:ea typeface="宋体" pitchFamily="2" charset="-122"/>
                <a:sym typeface="+mn-ea"/>
              </a:rPr>
              <a:t/>
            </a:r>
            <a:br>
              <a:rPr lang="en-US" altLang="zh-CN" sz="2000" dirty="0">
                <a:ea typeface="宋体" pitchFamily="2" charset="-122"/>
                <a:sym typeface="+mn-ea"/>
              </a:rPr>
            </a:br>
            <a:r>
              <a:rPr lang="en-US" altLang="zh-CN" sz="2000" dirty="0">
                <a:ea typeface="宋体" pitchFamily="2" charset="-122"/>
                <a:sym typeface="+mn-ea"/>
              </a:rPr>
              <a:t>   return 0;</a:t>
            </a:r>
            <a:br>
              <a:rPr lang="en-US" altLang="zh-CN" sz="2000" dirty="0">
                <a:ea typeface="宋体" pitchFamily="2" charset="-122"/>
                <a:sym typeface="+mn-ea"/>
              </a:rPr>
            </a:br>
            <a:r>
              <a:rPr lang="en-US" altLang="zh-CN" sz="2000" dirty="0" smtClean="0">
                <a:ea typeface="宋体" pitchFamily="2" charset="-122"/>
                <a:sym typeface="+mn-ea"/>
              </a:rPr>
              <a:t>}</a:t>
            </a:r>
            <a:endParaRPr lang="zh-CN" altLang="en-US" sz="20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访问控制（例）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45770" y="1110615"/>
            <a:ext cx="3218180" cy="2286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1600" dirty="0" smtClean="0">
                <a:ea typeface="宋体" pitchFamily="2" charset="-122"/>
                <a:sym typeface="+mn-ea"/>
              </a:rPr>
              <a:t>class Course {</a:t>
            </a:r>
            <a:br>
              <a:rPr lang="en-US" altLang="zh-CN" sz="1600" dirty="0" smtClean="0">
                <a:ea typeface="宋体" pitchFamily="2" charset="-122"/>
                <a:sym typeface="+mn-ea"/>
              </a:rPr>
            </a:br>
            <a:r>
              <a:rPr lang="en-US" altLang="zh-CN" sz="1600" dirty="0" smtClean="0">
                <a:ea typeface="宋体" pitchFamily="2" charset="-122"/>
                <a:sym typeface="+mn-ea"/>
              </a:rPr>
              <a:t>public</a:t>
            </a:r>
            <a:r>
              <a:rPr lang="zh-CN" altLang="en-US" sz="1600" dirty="0" smtClean="0">
                <a:ea typeface="宋体" pitchFamily="2" charset="-122"/>
                <a:sym typeface="+mn-ea"/>
              </a:rPr>
              <a:t>：</a:t>
            </a:r>
            <a:r>
              <a:rPr lang="en-US" altLang="zh-CN" sz="1600" dirty="0" smtClean="0">
                <a:ea typeface="宋体" pitchFamily="2" charset="-122"/>
                <a:sym typeface="+mn-ea"/>
              </a:rPr>
              <a:t/>
            </a:r>
            <a:br>
              <a:rPr lang="en-US" altLang="zh-CN" sz="1600" dirty="0" smtClean="0">
                <a:ea typeface="宋体" pitchFamily="2" charset="-122"/>
                <a:sym typeface="+mn-ea"/>
              </a:rPr>
            </a:br>
            <a:r>
              <a:rPr lang="en-US" altLang="zh-CN" sz="1600" dirty="0" smtClean="0">
                <a:ea typeface="宋体" pitchFamily="2" charset="-122"/>
                <a:sym typeface="+mn-ea"/>
              </a:rPr>
              <a:t>       </a:t>
            </a:r>
            <a:r>
              <a:rPr lang="en-US" altLang="zh-CN" sz="1600" dirty="0" err="1" smtClean="0">
                <a:solidFill>
                  <a:srgbClr val="0070C0"/>
                </a:solidFill>
                <a:ea typeface="宋体" pitchFamily="2" charset="-122"/>
                <a:sym typeface="+mn-ea"/>
              </a:rPr>
              <a:t>int</a:t>
            </a:r>
            <a:r>
              <a:rPr lang="en-US" altLang="zh-CN" sz="1600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  <a:t> g</a:t>
            </a:r>
            <a:r>
              <a:rPr lang="en-US" altLang="zh-CN" sz="1600" dirty="0" err="1" smtClean="0">
                <a:solidFill>
                  <a:srgbClr val="0070C0"/>
                </a:solidFill>
                <a:ea typeface="宋体" pitchFamily="2" charset="-122"/>
                <a:sym typeface="+mn-ea"/>
              </a:rPr>
              <a:t>etDifficulty</a:t>
            </a:r>
            <a:r>
              <a:rPr lang="en-US" altLang="zh-CN" sz="1600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  <a:t>( ) </a:t>
            </a:r>
            <a:r>
              <a:rPr lang="en-US" altLang="zh-CN" sz="1600" dirty="0" smtClean="0">
                <a:ea typeface="宋体" pitchFamily="2" charset="-122"/>
                <a:sym typeface="+mn-ea"/>
              </a:rPr>
              <a:t/>
            </a:r>
            <a:br>
              <a:rPr lang="en-US" altLang="zh-CN" sz="1600" dirty="0" smtClean="0">
                <a:ea typeface="宋体" pitchFamily="2" charset="-122"/>
                <a:sym typeface="+mn-ea"/>
              </a:rPr>
            </a:br>
            <a:r>
              <a:rPr lang="en-US" altLang="zh-CN" sz="1600" dirty="0" smtClean="0">
                <a:ea typeface="宋体" pitchFamily="2" charset="-122"/>
                <a:sym typeface="+mn-ea"/>
              </a:rPr>
              <a:t>              { return difficulty;}</a:t>
            </a:r>
            <a:br>
              <a:rPr lang="en-US" altLang="zh-CN" sz="1600" dirty="0" smtClean="0">
                <a:ea typeface="宋体" pitchFamily="2" charset="-122"/>
                <a:sym typeface="+mn-ea"/>
              </a:rPr>
            </a:br>
            <a:r>
              <a:rPr lang="en-US" altLang="zh-CN" sz="1600" dirty="0" smtClean="0">
                <a:ea typeface="宋体" pitchFamily="2" charset="-122"/>
                <a:sym typeface="+mn-ea"/>
              </a:rPr>
              <a:t>private:</a:t>
            </a:r>
            <a:br>
              <a:rPr lang="en-US" altLang="zh-CN" sz="1600" dirty="0" smtClean="0">
                <a:ea typeface="宋体" pitchFamily="2" charset="-122"/>
                <a:sym typeface="+mn-ea"/>
              </a:rPr>
            </a:br>
            <a:r>
              <a:rPr lang="en-US" altLang="zh-CN" sz="1600" dirty="0" smtClean="0">
                <a:ea typeface="宋体" pitchFamily="2" charset="-122"/>
                <a:sym typeface="+mn-ea"/>
              </a:rPr>
              <a:t>       </a:t>
            </a:r>
            <a:r>
              <a:rPr lang="en-US" altLang="zh-CN" sz="1600" dirty="0" err="1" smtClean="0">
                <a:solidFill>
                  <a:srgbClr val="0070C0"/>
                </a:solidFill>
                <a:ea typeface="宋体" pitchFamily="2" charset="-122"/>
                <a:sym typeface="+mn-ea"/>
              </a:rPr>
              <a:t>int</a:t>
            </a:r>
            <a:r>
              <a:rPr lang="en-US" altLang="zh-CN" sz="1600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  <a:t>  p</a:t>
            </a:r>
            <a:r>
              <a:rPr lang="en-US" altLang="zh-CN" sz="1600" dirty="0" err="1" smtClean="0">
                <a:solidFill>
                  <a:srgbClr val="0070C0"/>
                </a:solidFill>
                <a:ea typeface="宋体" pitchFamily="2" charset="-122"/>
                <a:sym typeface="+mn-ea"/>
              </a:rPr>
              <a:t>reiodCount</a:t>
            </a:r>
            <a:r>
              <a:rPr lang="en-US" altLang="zh-CN" sz="1600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  <a:t>( );</a:t>
            </a:r>
            <a:r>
              <a:rPr lang="en-US" altLang="zh-CN" sz="1600" dirty="0" smtClean="0">
                <a:ea typeface="宋体" pitchFamily="2" charset="-122"/>
                <a:sym typeface="+mn-ea"/>
              </a:rPr>
              <a:t/>
            </a:r>
            <a:br>
              <a:rPr lang="en-US" altLang="zh-CN" sz="1600" dirty="0" smtClean="0">
                <a:ea typeface="宋体" pitchFamily="2" charset="-122"/>
                <a:sym typeface="+mn-ea"/>
              </a:rPr>
            </a:br>
            <a:r>
              <a:rPr lang="en-US" altLang="zh-CN" sz="1600" dirty="0" smtClean="0">
                <a:ea typeface="宋体" pitchFamily="2" charset="-122"/>
                <a:sym typeface="+mn-ea"/>
              </a:rPr>
              <a:t>       </a:t>
            </a:r>
            <a:r>
              <a:rPr lang="en-US" altLang="zh-CN" sz="1600" dirty="0" err="1" smtClean="0">
                <a:ea typeface="宋体" pitchFamily="2" charset="-122"/>
                <a:sym typeface="+mn-ea"/>
              </a:rPr>
              <a:t>int</a:t>
            </a:r>
            <a:r>
              <a:rPr lang="en-US" altLang="zh-CN" sz="1600" dirty="0" smtClean="0">
                <a:ea typeface="宋体" pitchFamily="2" charset="-122"/>
                <a:sym typeface="+mn-ea"/>
              </a:rPr>
              <a:t>  </a:t>
            </a:r>
            <a:r>
              <a:rPr lang="en-US" altLang="zh-CN" sz="1600" dirty="0" err="1" smtClean="0">
                <a:ea typeface="宋体" pitchFamily="2" charset="-122"/>
                <a:sym typeface="+mn-ea"/>
              </a:rPr>
              <a:t>courseId</a:t>
            </a:r>
            <a:r>
              <a:rPr lang="en-US" altLang="zh-CN" sz="1600" dirty="0" smtClean="0">
                <a:ea typeface="宋体" pitchFamily="2" charset="-122"/>
                <a:sym typeface="+mn-ea"/>
              </a:rPr>
              <a:t>;</a:t>
            </a:r>
            <a:br>
              <a:rPr lang="en-US" altLang="zh-CN" sz="1600" dirty="0" smtClean="0">
                <a:ea typeface="宋体" pitchFamily="2" charset="-122"/>
                <a:sym typeface="+mn-ea"/>
              </a:rPr>
            </a:br>
            <a:r>
              <a:rPr lang="en-US" altLang="zh-CN" sz="1600" dirty="0" smtClean="0">
                <a:ea typeface="宋体" pitchFamily="2" charset="-122"/>
                <a:sym typeface="+mn-ea"/>
              </a:rPr>
              <a:t>       </a:t>
            </a:r>
            <a:r>
              <a:rPr lang="en-US" altLang="zh-CN" sz="1600" dirty="0" err="1" smtClean="0">
                <a:ea typeface="宋体" pitchFamily="2" charset="-122"/>
                <a:sym typeface="+mn-ea"/>
              </a:rPr>
              <a:t>int</a:t>
            </a:r>
            <a:r>
              <a:rPr lang="en-US" altLang="zh-CN" sz="1600" dirty="0" smtClean="0">
                <a:ea typeface="宋体" pitchFamily="2" charset="-122"/>
                <a:sym typeface="+mn-ea"/>
              </a:rPr>
              <a:t>  difficulty;</a:t>
            </a:r>
            <a:br>
              <a:rPr lang="en-US" altLang="zh-CN" sz="1600" dirty="0" smtClean="0">
                <a:ea typeface="宋体" pitchFamily="2" charset="-122"/>
                <a:sym typeface="+mn-ea"/>
              </a:rPr>
            </a:br>
            <a:r>
              <a:rPr lang="en-US" altLang="zh-CN" sz="1600" dirty="0" smtClean="0">
                <a:ea typeface="宋体" pitchFamily="2" charset="-122"/>
                <a:sym typeface="+mn-ea"/>
              </a:rPr>
              <a:t>}</a:t>
            </a:r>
            <a:r>
              <a:rPr lang="en-US" altLang="zh-CN" sz="1600" dirty="0">
                <a:ea typeface="宋体" pitchFamily="2" charset="-122"/>
                <a:sym typeface="+mn-ea"/>
              </a:rPr>
              <a:t>;</a:t>
            </a:r>
            <a:endParaRPr lang="en-US" altLang="zh-CN" sz="16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7990" y="3486785"/>
            <a:ext cx="3245485" cy="3439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1600" dirty="0" smtClean="0">
                <a:ea typeface="宋体" pitchFamily="2" charset="-122"/>
                <a:sym typeface="+mn-ea"/>
              </a:rPr>
              <a:t>class Student {</a:t>
            </a:r>
            <a:br>
              <a:rPr lang="en-US" altLang="zh-CN" sz="1600" dirty="0" smtClean="0">
                <a:ea typeface="宋体" pitchFamily="2" charset="-122"/>
                <a:sym typeface="+mn-ea"/>
              </a:rPr>
            </a:br>
            <a:r>
              <a:rPr lang="en-US" altLang="zh-CN" sz="1600" dirty="0" smtClean="0">
                <a:ea typeface="宋体" pitchFamily="2" charset="-122"/>
                <a:sym typeface="+mn-ea"/>
              </a:rPr>
              <a:t>public: </a:t>
            </a:r>
            <a:br>
              <a:rPr lang="en-US" altLang="zh-CN" sz="1600" dirty="0" smtClean="0">
                <a:ea typeface="宋体" pitchFamily="2" charset="-122"/>
                <a:sym typeface="+mn-ea"/>
              </a:rPr>
            </a:br>
            <a:r>
              <a:rPr lang="en-US" altLang="zh-CN" sz="1600" dirty="0" smtClean="0">
                <a:ea typeface="宋体" pitchFamily="2" charset="-122"/>
                <a:sym typeface="+mn-ea"/>
              </a:rPr>
              <a:t>     Student(</a:t>
            </a:r>
            <a:r>
              <a:rPr lang="en-US" altLang="zh-CN" sz="1600" dirty="0" err="1" smtClean="0">
                <a:ea typeface="宋体" pitchFamily="2" charset="-122"/>
                <a:sym typeface="+mn-ea"/>
              </a:rPr>
              <a:t>int</a:t>
            </a:r>
            <a:r>
              <a:rPr lang="en-US" altLang="zh-CN" sz="1600" dirty="0" smtClean="0">
                <a:ea typeface="宋体" pitchFamily="2" charset="-122"/>
                <a:sym typeface="+mn-ea"/>
              </a:rPr>
              <a:t> </a:t>
            </a:r>
            <a:r>
              <a:rPr lang="en-US" altLang="zh-CN" sz="1600" dirty="0" err="1" smtClean="0">
                <a:ea typeface="宋体" pitchFamily="2" charset="-122"/>
                <a:sym typeface="+mn-ea"/>
              </a:rPr>
              <a:t>sc,int</a:t>
            </a:r>
            <a:r>
              <a:rPr lang="en-US" altLang="zh-CN" sz="1600" dirty="0" smtClean="0">
                <a:ea typeface="宋体" pitchFamily="2" charset="-122"/>
                <a:sym typeface="+mn-ea"/>
              </a:rPr>
              <a:t> </a:t>
            </a:r>
            <a:r>
              <a:rPr lang="en-US" altLang="zh-CN" sz="1600" dirty="0" err="1" smtClean="0">
                <a:ea typeface="宋体" pitchFamily="2" charset="-122"/>
                <a:sym typeface="+mn-ea"/>
              </a:rPr>
              <a:t>st</a:t>
            </a:r>
            <a:r>
              <a:rPr lang="en-US" altLang="zh-CN" sz="1600" dirty="0" smtClean="0">
                <a:ea typeface="宋体" pitchFamily="2" charset="-122"/>
                <a:sym typeface="+mn-ea"/>
              </a:rPr>
              <a:t>);              </a:t>
            </a:r>
            <a:r>
              <a:rPr lang="en-US" altLang="zh-CN" sz="1600" dirty="0">
                <a:ea typeface="宋体" pitchFamily="2" charset="-122"/>
                <a:sym typeface="+mn-ea"/>
              </a:rPr>
              <a:t/>
            </a:r>
            <a:br>
              <a:rPr lang="en-US" altLang="zh-CN" sz="1600" dirty="0">
                <a:ea typeface="宋体" pitchFamily="2" charset="-122"/>
                <a:sym typeface="+mn-ea"/>
              </a:rPr>
            </a:br>
            <a:r>
              <a:rPr lang="en-US" altLang="zh-CN" sz="1600" dirty="0" smtClean="0">
                <a:ea typeface="宋体" pitchFamily="2" charset="-122"/>
                <a:sym typeface="+mn-ea"/>
              </a:rPr>
              <a:t>     </a:t>
            </a:r>
            <a:r>
              <a:rPr lang="en-US" altLang="zh-CN" sz="1600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  <a:t>void study(Course &amp; course);</a:t>
            </a:r>
            <a:br>
              <a:rPr lang="en-US" altLang="zh-CN" sz="1600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</a:br>
            <a:r>
              <a:rPr lang="en-US" altLang="zh-CN" sz="1600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  <a:t>     void help(Student&amp; other);</a:t>
            </a:r>
            <a:r>
              <a:rPr lang="en-US" altLang="zh-CN" sz="1600" dirty="0" smtClean="0">
                <a:ea typeface="宋体" pitchFamily="2" charset="-122"/>
                <a:sym typeface="+mn-ea"/>
              </a:rPr>
              <a:t/>
            </a:r>
            <a:br>
              <a:rPr lang="en-US" altLang="zh-CN" sz="1600" dirty="0" smtClean="0">
                <a:ea typeface="宋体" pitchFamily="2" charset="-122"/>
                <a:sym typeface="+mn-ea"/>
              </a:rPr>
            </a:br>
            <a:r>
              <a:rPr lang="en-US" altLang="zh-CN" sz="1600" dirty="0" smtClean="0">
                <a:ea typeface="宋体" pitchFamily="2" charset="-122"/>
                <a:sym typeface="+mn-ea"/>
              </a:rPr>
              <a:t>     void e</a:t>
            </a:r>
            <a:r>
              <a:rPr lang="en-US" altLang="zh-CN" sz="1600" dirty="0" smtClean="0">
                <a:sym typeface="+mn-ea"/>
              </a:rPr>
              <a:t>xercise();</a:t>
            </a:r>
            <a:br>
              <a:rPr lang="en-US" altLang="zh-CN" sz="1600" dirty="0" smtClean="0">
                <a:sym typeface="+mn-ea"/>
              </a:rPr>
            </a:br>
            <a:r>
              <a:rPr lang="en-US" altLang="zh-CN" sz="1600" dirty="0" smtClean="0">
                <a:sym typeface="+mn-ea"/>
              </a:rPr>
              <a:t>private</a:t>
            </a:r>
            <a:r>
              <a:rPr lang="zh-CN" altLang="en-US" sz="1600" dirty="0" smtClean="0">
                <a:sym typeface="+mn-ea"/>
              </a:rPr>
              <a:t>：</a:t>
            </a:r>
            <a:r>
              <a:rPr lang="en-US" altLang="zh-CN" sz="1600" dirty="0" smtClean="0">
                <a:sym typeface="+mn-ea"/>
              </a:rPr>
              <a:t/>
            </a:r>
            <a:br>
              <a:rPr lang="en-US" altLang="zh-CN" sz="1600" dirty="0" smtClean="0">
                <a:sym typeface="+mn-ea"/>
              </a:rPr>
            </a:br>
            <a:r>
              <a:rPr lang="en-US" altLang="zh-CN" sz="1600" dirty="0" smtClean="0">
                <a:sym typeface="+mn-ea"/>
              </a:rPr>
              <a:t>     </a:t>
            </a:r>
            <a:r>
              <a:rPr lang="en-US" altLang="zh-CN" sz="1600" dirty="0" err="1" smtClean="0">
                <a:sym typeface="+mn-ea"/>
              </a:rPr>
              <a:t>int</a:t>
            </a:r>
            <a:r>
              <a:rPr lang="en-US" altLang="zh-CN" sz="1600" dirty="0" smtClean="0">
                <a:sym typeface="+mn-ea"/>
              </a:rPr>
              <a:t> o</a:t>
            </a:r>
            <a:r>
              <a:rPr lang="en-US" altLang="zh-CN" sz="1600" dirty="0" err="1" smtClean="0">
                <a:sym typeface="+mn-ea"/>
              </a:rPr>
              <a:t>therFunc</a:t>
            </a:r>
            <a:r>
              <a:rPr lang="en-US" altLang="zh-CN" sz="1600" dirty="0" smtClean="0">
                <a:sym typeface="+mn-ea"/>
              </a:rPr>
              <a:t>();</a:t>
            </a:r>
            <a:br>
              <a:rPr lang="en-US" altLang="zh-CN" sz="1600" dirty="0" smtClean="0">
                <a:sym typeface="+mn-ea"/>
              </a:rPr>
            </a:br>
            <a:r>
              <a:rPr lang="en-US" altLang="zh-CN" sz="1600" dirty="0" smtClean="0">
                <a:sym typeface="+mn-ea"/>
              </a:rPr>
              <a:t>     …</a:t>
            </a:r>
            <a:endParaRPr lang="en-US" altLang="zh-CN" sz="1600" dirty="0" smtClean="0">
              <a:ea typeface="宋体" pitchFamily="2" charset="-122"/>
            </a:endParaRPr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1600" dirty="0">
                <a:ea typeface="宋体" pitchFamily="2" charset="-122"/>
                <a:sym typeface="+mn-ea"/>
              </a:rPr>
              <a:t>p</a:t>
            </a:r>
            <a:r>
              <a:rPr lang="en-US" altLang="zh-CN" sz="1600" dirty="0" smtClean="0">
                <a:ea typeface="宋体" pitchFamily="2" charset="-122"/>
                <a:sym typeface="+mn-ea"/>
              </a:rPr>
              <a:t>rivate:</a:t>
            </a:r>
            <a:br>
              <a:rPr lang="en-US" altLang="zh-CN" sz="1600" dirty="0" smtClean="0">
                <a:ea typeface="宋体" pitchFamily="2" charset="-122"/>
                <a:sym typeface="+mn-ea"/>
              </a:rPr>
            </a:br>
            <a:r>
              <a:rPr lang="en-US" altLang="zh-CN" sz="1600" dirty="0" smtClean="0">
                <a:ea typeface="宋体" pitchFamily="2" charset="-122"/>
                <a:sym typeface="+mn-ea"/>
              </a:rPr>
              <a:t>     </a:t>
            </a:r>
            <a:r>
              <a:rPr lang="en-US" altLang="zh-CN" sz="1600" dirty="0" err="1" smtClean="0">
                <a:ea typeface="宋体" pitchFamily="2" charset="-122"/>
                <a:sym typeface="+mn-ea"/>
              </a:rPr>
              <a:t>int</a:t>
            </a:r>
            <a:r>
              <a:rPr lang="en-US" altLang="zh-CN" sz="1600" dirty="0" smtClean="0">
                <a:ea typeface="宋体" pitchFamily="2" charset="-122"/>
                <a:sym typeface="+mn-ea"/>
              </a:rPr>
              <a:t> score;</a:t>
            </a:r>
            <a:br>
              <a:rPr lang="en-US" altLang="zh-CN" sz="1600" dirty="0" smtClean="0">
                <a:ea typeface="宋体" pitchFamily="2" charset="-122"/>
                <a:sym typeface="+mn-ea"/>
              </a:rPr>
            </a:br>
            <a:r>
              <a:rPr lang="en-US" altLang="zh-CN" sz="1600" dirty="0" smtClean="0">
                <a:ea typeface="宋体" pitchFamily="2" charset="-122"/>
                <a:sym typeface="+mn-ea"/>
              </a:rPr>
              <a:t>     </a:t>
            </a:r>
            <a:r>
              <a:rPr lang="en-US" altLang="zh-CN" sz="1600" dirty="0" err="1" smtClean="0">
                <a:ea typeface="宋体" pitchFamily="2" charset="-122"/>
                <a:sym typeface="+mn-ea"/>
              </a:rPr>
              <a:t>int</a:t>
            </a:r>
            <a:r>
              <a:rPr lang="en-US" altLang="zh-CN" sz="1600" dirty="0" smtClean="0">
                <a:ea typeface="宋体" pitchFamily="2" charset="-122"/>
                <a:sym typeface="+mn-ea"/>
              </a:rPr>
              <a:t> </a:t>
            </a:r>
            <a:r>
              <a:rPr lang="en-US" altLang="zh-CN" sz="1600" dirty="0" smtClean="0">
                <a:sym typeface="+mn-ea"/>
              </a:rPr>
              <a:t>strength;</a:t>
            </a:r>
            <a:endParaRPr lang="en-US" altLang="zh-CN" sz="1600" dirty="0" smtClean="0"/>
          </a:p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1600" dirty="0" smtClean="0">
                <a:ea typeface="宋体" pitchFamily="2" charset="-122"/>
                <a:sym typeface="+mn-ea"/>
              </a:rPr>
              <a:t>};</a:t>
            </a:r>
            <a:endParaRPr lang="en-US" altLang="zh-CN" sz="16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2890" y="1143635"/>
            <a:ext cx="7029450" cy="5755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0" indent="0">
              <a:buClr>
                <a:srgbClr val="FEB80A"/>
              </a:buClr>
              <a:buNone/>
            </a:pPr>
            <a:r>
              <a:rPr lang="en-US" altLang="zh-CN" sz="2400" dirty="0" smtClean="0">
                <a:ea typeface="宋体" pitchFamily="2" charset="-122"/>
                <a:sym typeface="+mn-ea"/>
              </a:rPr>
              <a:t>void Student::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sym typeface="+mn-ea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  <a:sym typeface="+mn-ea"/>
              </a:rPr>
              <a:t>study(Course &amp; course</a:t>
            </a:r>
            <a:r>
              <a:rPr lang="en-US" altLang="zh-CN" sz="2400" dirty="0" smtClean="0">
                <a:ea typeface="宋体" pitchFamily="2" charset="-122"/>
                <a:sym typeface="+mn-ea"/>
              </a:rPr>
              <a:t>)  {</a:t>
            </a:r>
            <a:br>
              <a:rPr lang="en-US" altLang="zh-CN" sz="2400" dirty="0" smtClean="0">
                <a:ea typeface="宋体" pitchFamily="2" charset="-122"/>
                <a:sym typeface="+mn-ea"/>
              </a:rPr>
            </a:br>
            <a:r>
              <a:rPr lang="en-US" altLang="zh-CN" sz="2400" dirty="0" smtClean="0">
                <a:ea typeface="宋体" pitchFamily="2" charset="-122"/>
                <a:sym typeface="+mn-ea"/>
              </a:rPr>
              <a:t>    score += hours;   </a:t>
            </a:r>
            <a:br>
              <a:rPr lang="en-US" altLang="zh-CN" sz="2400" dirty="0" smtClean="0">
                <a:ea typeface="宋体" pitchFamily="2" charset="-122"/>
                <a:sym typeface="+mn-ea"/>
              </a:rPr>
            </a:br>
            <a:r>
              <a:rPr lang="en-US" altLang="zh-CN" sz="2400" dirty="0" smtClean="0">
                <a:ea typeface="宋体" pitchFamily="2" charset="-122"/>
                <a:sym typeface="+mn-ea"/>
              </a:rPr>
              <a:t>    strength -= </a:t>
            </a:r>
            <a:r>
              <a:rPr lang="en-US" altLang="zh-CN" sz="2400" dirty="0" err="1" smtClean="0">
                <a:ea typeface="宋体" pitchFamily="2" charset="-122"/>
                <a:sym typeface="+mn-ea"/>
              </a:rPr>
              <a:t>course.getDifficulty</a:t>
            </a:r>
            <a:r>
              <a:rPr lang="en-US" altLang="zh-CN" sz="2400" dirty="0" smtClean="0">
                <a:ea typeface="宋体" pitchFamily="2" charset="-122"/>
                <a:sym typeface="+mn-ea"/>
              </a:rPr>
              <a:t>(); </a:t>
            </a:r>
            <a:br>
              <a:rPr lang="en-US" altLang="zh-CN" sz="2400" dirty="0" smtClean="0">
                <a:ea typeface="宋体" pitchFamily="2" charset="-122"/>
                <a:sym typeface="+mn-ea"/>
              </a:rPr>
            </a:br>
            <a:r>
              <a:rPr lang="en-US" altLang="zh-CN" sz="2400" dirty="0" smtClean="0">
                <a:ea typeface="宋体" pitchFamily="2" charset="-122"/>
                <a:sym typeface="+mn-ea"/>
              </a:rPr>
              <a:t>    </a:t>
            </a:r>
            <a:r>
              <a:rPr lang="en-US" altLang="zh-CN" sz="2400" b="1" dirty="0" err="1" smtClean="0">
                <a:solidFill>
                  <a:srgbClr val="0070C0"/>
                </a:solidFill>
                <a:ea typeface="宋体" pitchFamily="2" charset="-122"/>
                <a:sym typeface="+mn-ea"/>
              </a:rPr>
              <a:t>OtherFunc( );     //OK</a:t>
            </a:r>
            <a:r>
              <a:rPr lang="en-US" altLang="zh-CN" sz="2400" dirty="0" smtClean="0">
                <a:ea typeface="宋体" pitchFamily="2" charset="-122"/>
                <a:sym typeface="+mn-ea"/>
              </a:rPr>
              <a:t/>
            </a:r>
            <a:br>
              <a:rPr lang="en-US" altLang="zh-CN" sz="2400" dirty="0" smtClean="0">
                <a:ea typeface="宋体" pitchFamily="2" charset="-122"/>
                <a:sym typeface="+mn-ea"/>
              </a:rPr>
            </a:br>
            <a:r>
              <a:rPr lang="en-US" altLang="zh-CN" sz="2400" dirty="0" smtClean="0">
                <a:ea typeface="宋体" pitchFamily="2" charset="-122"/>
                <a:sym typeface="+mn-ea"/>
              </a:rPr>
              <a:t>    </a:t>
            </a:r>
            <a:r>
              <a:rPr lang="en-US" altLang="zh-CN" sz="2400" b="1" dirty="0" err="1" smtClean="0">
                <a:solidFill>
                  <a:srgbClr val="FF0000"/>
                </a:solidFill>
                <a:ea typeface="宋体" pitchFamily="2" charset="-122"/>
                <a:sym typeface="+mn-ea"/>
              </a:rPr>
              <a:t>int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sym typeface="+mn-ea"/>
              </a:rPr>
              <a:t> n = </a:t>
            </a:r>
            <a:r>
              <a:rPr lang="en-US" altLang="zh-CN" sz="2400" b="1" dirty="0" err="1" smtClean="0">
                <a:solidFill>
                  <a:srgbClr val="FF0000"/>
                </a:solidFill>
                <a:ea typeface="宋体" pitchFamily="2" charset="-122"/>
                <a:sym typeface="+mn-ea"/>
              </a:rPr>
              <a:t>course.periodCount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sym typeface="+mn-ea"/>
              </a:rPr>
              <a:t>( ); //wrong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400" dirty="0" smtClean="0">
                <a:ea typeface="宋体" pitchFamily="2" charset="-122"/>
                <a:sym typeface="+mn-ea"/>
              </a:rPr>
              <a:t>}</a:t>
            </a: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endParaRPr lang="en-US" altLang="zh-CN" sz="2400" dirty="0" smtClean="0">
              <a:ea typeface="宋体" pitchFamily="2" charset="-122"/>
            </a:endParaRPr>
          </a:p>
          <a:p>
            <a:pPr marL="0" indent="0">
              <a:buClr>
                <a:srgbClr val="FEB80A"/>
              </a:buClr>
              <a:buNone/>
            </a:pPr>
            <a:r>
              <a:rPr lang="en-US" altLang="zh-CN" sz="2400" dirty="0">
                <a:ea typeface="宋体" pitchFamily="2" charset="-122"/>
                <a:sym typeface="+mn-ea"/>
              </a:rPr>
              <a:t>void Student::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sym typeface="+mn-ea"/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  <a:t>help(Student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  <a:sym typeface="+mn-ea"/>
              </a:rPr>
              <a:t>&amp; other</a:t>
            </a:r>
            <a:r>
              <a:rPr lang="en-US" altLang="zh-CN" sz="2400" b="1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  <a:t>)</a:t>
            </a:r>
            <a:r>
              <a:rPr lang="en-US" altLang="zh-CN" sz="2400" b="1" dirty="0" smtClean="0">
                <a:ea typeface="宋体" pitchFamily="2" charset="-122"/>
                <a:sym typeface="+mn-ea"/>
              </a:rPr>
              <a:t>{</a:t>
            </a:r>
            <a:r>
              <a:rPr lang="en-US" altLang="zh-CN" sz="2400" dirty="0">
                <a:ea typeface="宋体" pitchFamily="2" charset="-122"/>
                <a:sym typeface="+mn-ea"/>
              </a:rPr>
              <a:t/>
            </a:r>
            <a:br>
              <a:rPr lang="en-US" altLang="zh-CN" sz="2400" dirty="0">
                <a:ea typeface="宋体" pitchFamily="2" charset="-122"/>
                <a:sym typeface="+mn-ea"/>
              </a:rPr>
            </a:b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  <a:sym typeface="+mn-ea"/>
              </a:rPr>
              <a:t>    </a:t>
            </a:r>
            <a:r>
              <a:rPr lang="en-US" altLang="zh-CN" sz="2400" b="1" dirty="0" err="1" smtClean="0">
                <a:solidFill>
                  <a:srgbClr val="0070C0"/>
                </a:solidFill>
                <a:ea typeface="宋体" pitchFamily="2" charset="-122"/>
                <a:sym typeface="+mn-ea"/>
              </a:rPr>
              <a:t>other.score</a:t>
            </a:r>
            <a:r>
              <a:rPr lang="en-US" altLang="zh-CN" sz="2400" b="1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  <a:sym typeface="+mn-ea"/>
              </a:rPr>
              <a:t>+= </a:t>
            </a:r>
            <a:r>
              <a:rPr lang="en-US" altLang="zh-CN" sz="2400" b="1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  <a:t>2;   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  <a:sym typeface="+mn-ea"/>
              </a:rPr>
              <a:t/>
            </a:r>
            <a:br>
              <a:rPr lang="en-US" altLang="zh-CN" sz="2400" b="1" dirty="0">
                <a:solidFill>
                  <a:srgbClr val="0070C0"/>
                </a:solidFill>
                <a:ea typeface="宋体" pitchFamily="2" charset="-122"/>
                <a:sym typeface="+mn-ea"/>
              </a:rPr>
            </a:b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  <a:sym typeface="+mn-ea"/>
              </a:rPr>
              <a:t>    strength -= 2</a:t>
            </a:r>
            <a:r>
              <a:rPr lang="en-US" altLang="zh-CN" sz="2400" b="1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  <a:t>; </a:t>
            </a:r>
            <a:br>
              <a:rPr lang="en-US" altLang="zh-CN" sz="2400" b="1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</a:br>
            <a:r>
              <a:rPr lang="en-US" altLang="zh-CN" sz="2400" b="1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  <a:t>    </a:t>
            </a:r>
            <a:r>
              <a:rPr lang="en-US" altLang="zh-CN" sz="2400" b="1" dirty="0" err="1" smtClean="0">
                <a:solidFill>
                  <a:srgbClr val="0070C0"/>
                </a:solidFill>
                <a:ea typeface="宋体" pitchFamily="2" charset="-122"/>
                <a:sym typeface="+mn-ea"/>
              </a:rPr>
              <a:t>other.strength</a:t>
            </a:r>
            <a:r>
              <a:rPr lang="en-US" altLang="zh-CN" sz="2400" b="1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  <a:sym typeface="+mn-ea"/>
              </a:rPr>
              <a:t>-= 4</a:t>
            </a:r>
            <a:r>
              <a:rPr lang="en-US" altLang="zh-CN" sz="2400" b="1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  <a:t>;</a:t>
            </a:r>
            <a:br>
              <a:rPr lang="en-US" altLang="zh-CN" sz="2400" b="1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</a:br>
            <a:r>
              <a:rPr lang="en-US" altLang="zh-CN" sz="2400" b="1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  <a:t>    </a:t>
            </a:r>
            <a:r>
              <a:rPr lang="en-US" altLang="zh-CN" sz="2400" b="1" dirty="0" err="1" smtClean="0">
                <a:solidFill>
                  <a:srgbClr val="0070C0"/>
                </a:solidFill>
                <a:ea typeface="宋体" pitchFamily="2" charset="-122"/>
                <a:sym typeface="+mn-ea"/>
              </a:rPr>
              <a:t>other.exercise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  <a:sym typeface="+mn-ea"/>
              </a:rPr>
              <a:t>( );</a:t>
            </a:r>
            <a:br>
              <a:rPr lang="en-US" altLang="zh-CN" sz="2400" b="1" dirty="0">
                <a:solidFill>
                  <a:srgbClr val="0070C0"/>
                </a:solidFill>
                <a:ea typeface="宋体" pitchFamily="2" charset="-122"/>
                <a:sym typeface="+mn-ea"/>
              </a:rPr>
            </a:b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  <a:sym typeface="+mn-ea"/>
              </a:rPr>
              <a:t>    </a:t>
            </a:r>
            <a:r>
              <a:rPr lang="en-US" altLang="zh-CN" sz="2400" b="1" dirty="0" err="1">
                <a:solidFill>
                  <a:srgbClr val="0070C0"/>
                </a:solidFill>
                <a:ea typeface="宋体" pitchFamily="2" charset="-122"/>
                <a:sym typeface="+mn-ea"/>
              </a:rPr>
              <a:t>otherFunc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  <a:sym typeface="+mn-ea"/>
              </a:rPr>
              <a:t>( </a:t>
            </a:r>
            <a:r>
              <a:rPr lang="en-US" altLang="zh-CN" sz="2400" b="1" dirty="0" smtClean="0">
                <a:solidFill>
                  <a:srgbClr val="0070C0"/>
                </a:solidFill>
                <a:ea typeface="宋体" pitchFamily="2" charset="-122"/>
                <a:sym typeface="+mn-ea"/>
              </a:rPr>
              <a:t>)</a:t>
            </a:r>
            <a:r>
              <a:rPr lang="en-US" altLang="zh-CN" sz="2400" dirty="0" smtClean="0">
                <a:ea typeface="宋体" pitchFamily="2" charset="-122"/>
                <a:sym typeface="+mn-ea"/>
              </a:rPr>
              <a:t>;    </a:t>
            </a:r>
            <a:r>
              <a:rPr lang="en-US" altLang="zh-CN" sz="2400" b="1" dirty="0" err="1" smtClean="0">
                <a:solidFill>
                  <a:srgbClr val="0070C0"/>
                </a:solidFill>
                <a:ea typeface="宋体" pitchFamily="2" charset="-122"/>
                <a:sym typeface="+mn-ea"/>
              </a:rPr>
              <a:t>       // OK</a:t>
            </a:r>
            <a:r>
              <a:rPr lang="en-US" altLang="zh-CN" sz="2400" dirty="0" smtClean="0">
                <a:ea typeface="宋体" pitchFamily="2" charset="-122"/>
                <a:sym typeface="+mn-ea"/>
              </a:rPr>
              <a:t/>
            </a:r>
            <a:br>
              <a:rPr lang="en-US" altLang="zh-CN" sz="2400" dirty="0" smtClean="0">
                <a:ea typeface="宋体" pitchFamily="2" charset="-122"/>
                <a:sym typeface="+mn-ea"/>
              </a:rPr>
            </a:br>
            <a:r>
              <a:rPr lang="en-US" altLang="zh-CN" sz="2400" dirty="0" smtClean="0">
                <a:ea typeface="宋体" pitchFamily="2" charset="-122"/>
                <a:sym typeface="+mn-ea"/>
              </a:rPr>
              <a:t>    </a:t>
            </a:r>
            <a:r>
              <a:rPr lang="en-US" altLang="zh-CN" sz="2400" b="1" dirty="0" err="1" smtClean="0">
                <a:solidFill>
                  <a:srgbClr val="0000FF"/>
                </a:solidFill>
                <a:ea typeface="宋体" pitchFamily="2" charset="-122"/>
                <a:sym typeface="+mn-ea"/>
              </a:rPr>
              <a:t>other.otherFunc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sym typeface="+mn-ea"/>
              </a:rPr>
              <a:t>();  //OK</a:t>
            </a:r>
          </a:p>
          <a:p>
            <a:pPr marL="0" indent="0">
              <a:buClr>
                <a:srgbClr val="FEB80A"/>
              </a:buClr>
              <a:buNone/>
            </a:pPr>
            <a:r>
              <a:rPr lang="en-US" altLang="zh-CN" sz="2400" dirty="0" smtClean="0">
                <a:ea typeface="宋体" pitchFamily="2" charset="-122"/>
                <a:sym typeface="+mn-ea"/>
              </a:rPr>
              <a:t>}</a:t>
            </a:r>
            <a:endParaRPr lang="zh-CN" altLang="en-US" sz="24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成员函数可访问的数据和成员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478405" y="1696085"/>
            <a:ext cx="4498975" cy="1920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000" b="1" dirty="0">
                <a:solidFill>
                  <a:srgbClr val="0070C0"/>
                </a:solidFill>
                <a:sym typeface="+mn-ea"/>
              </a:rPr>
              <a:t>本类中的数据和成员</a:t>
            </a: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（</a:t>
            </a:r>
            <a:r>
              <a:rPr lang="zh-CN" altLang="en-US" sz="2000" b="1" dirty="0" smtClean="0">
                <a:solidFill>
                  <a:srgbClr val="FF0000"/>
                </a:solidFill>
                <a:sym typeface="+mn-ea"/>
              </a:rPr>
              <a:t>本类的任何访问控制</a:t>
            </a: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）</a:t>
            </a:r>
            <a:endParaRPr lang="zh-CN" altLang="en-US" sz="2000" b="1" dirty="0">
              <a:solidFill>
                <a:srgbClr val="0070C0"/>
              </a:solidFill>
            </a:endParaRPr>
          </a:p>
          <a:p>
            <a:pPr marL="342900" lvl="0" indent="-34290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000" dirty="0">
                <a:sym typeface="+mn-ea"/>
              </a:rPr>
              <a:t>其它类中具有</a:t>
            </a:r>
            <a:r>
              <a:rPr lang="en-US" altLang="zh-CN" sz="2000" dirty="0">
                <a:sym typeface="+mn-ea"/>
              </a:rPr>
              <a:t>public</a:t>
            </a:r>
            <a:r>
              <a:rPr lang="zh-CN" altLang="en-US" sz="2000" dirty="0">
                <a:sym typeface="+mn-ea"/>
              </a:rPr>
              <a:t>属性的</a:t>
            </a:r>
            <a:r>
              <a:rPr lang="zh-CN" altLang="en-US" sz="2000" dirty="0" smtClean="0">
                <a:sym typeface="+mn-ea"/>
              </a:rPr>
              <a:t>成员</a:t>
            </a:r>
            <a:endParaRPr lang="zh-CN" altLang="en-US" sz="2000" dirty="0"/>
          </a:p>
          <a:p>
            <a:pPr marL="342900" lvl="0" indent="-34290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000" dirty="0">
                <a:sym typeface="+mn-ea"/>
              </a:rPr>
              <a:t>全局的数据和</a:t>
            </a:r>
            <a:r>
              <a:rPr lang="zh-CN" altLang="en-US" sz="2000" dirty="0" smtClean="0">
                <a:sym typeface="+mn-ea"/>
              </a:rPr>
              <a:t>成员</a:t>
            </a:r>
            <a:endParaRPr lang="en-US" altLang="zh-CN" sz="2000" dirty="0" smtClean="0"/>
          </a:p>
          <a:p>
            <a:pPr marL="342900" lvl="0" indent="-34290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000" dirty="0" smtClean="0">
                <a:sym typeface="+mn-ea"/>
              </a:rPr>
              <a:t>祖先类中的部分数据和成员</a:t>
            </a:r>
            <a:r>
              <a:rPr lang="en-US" altLang="zh-CN" sz="2000" dirty="0" smtClean="0">
                <a:sym typeface="+mn-ea"/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与继承方式和访问控制有关</a:t>
            </a:r>
            <a:r>
              <a:rPr lang="en-US" altLang="zh-CN" sz="2000" dirty="0" smtClean="0">
                <a:sym typeface="+mn-ea"/>
              </a:rPr>
              <a:t>)</a:t>
            </a:r>
            <a:endParaRPr lang="zh-CN" altLang="en-US" sz="20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2713990" y="4547870"/>
            <a:ext cx="3805555" cy="396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 algn="l">
              <a:buClr>
                <a:srgbClr val="FEB80A"/>
              </a:buClr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sym typeface="+mn-ea"/>
              </a:rPr>
              <a:t>本类</a:t>
            </a:r>
            <a:r>
              <a:rPr lang="zh-CN" altLang="en-US" sz="2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的任何访问控制  参见页例</a:t>
            </a:r>
            <a:endParaRPr lang="en-US" altLang="zh-CN" sz="20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61443"/>
  <p:tag name="MH_LIBRARY" val="GRAPHIC"/>
  <p:tag name="MH_ORDER" val="Freeform 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1"/>
  <p:tag name="KSO_WM_UNIT_TYPE" val="l_h_f"/>
  <p:tag name="KSO_WM_UNIT_INDEX" val="1_1_1"/>
  <p:tag name="KSO_WM_UNIT_ID" val="custom160111_10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2"/>
  <p:tag name="KSO_WM_UNIT_TYPE" val="l_i"/>
  <p:tag name="KSO_WM_UNIT_INDEX" val="1_2"/>
  <p:tag name="KSO_WM_UNIT_ID" val="custom160111_10*l_i*1_2"/>
  <p:tag name="KSO_WM_UNIT_CLEAR" val="1"/>
  <p:tag name="KSO_WM_UNIT_LAYERLEVEL" val="1_1"/>
  <p:tag name="KSO_WM_DIAGRAM_GROUP_CODE" val="l1-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2"/>
  <p:tag name="KSO_WM_UNIT_TYPE" val="l_h_f"/>
  <p:tag name="KSO_WM_UNIT_INDEX" val="1_2_1"/>
  <p:tag name="KSO_WM_UNIT_ID" val="custom160111_10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3"/>
  <p:tag name="KSO_WM_UNIT_TYPE" val="l_i"/>
  <p:tag name="KSO_WM_UNIT_INDEX" val="1_3"/>
  <p:tag name="KSO_WM_UNIT_ID" val="custom160111_10*l_i*1_3"/>
  <p:tag name="KSO_WM_UNIT_CLEAR" val="1"/>
  <p:tag name="KSO_WM_UNIT_LAYERLEVEL" val="1_1"/>
  <p:tag name="KSO_WM_DIAGRAM_GROUP_CODE" val="l1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3"/>
  <p:tag name="KSO_WM_UNIT_TYPE" val="l_h_f"/>
  <p:tag name="KSO_WM_UNIT_INDEX" val="1_3_1"/>
  <p:tag name="KSO_WM_UNIT_ID" val="custom160111_10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4"/>
  <p:tag name="KSO_WM_UNIT_TYPE" val="l_i"/>
  <p:tag name="KSO_WM_UNIT_INDEX" val="1_4"/>
  <p:tag name="KSO_WM_UNIT_ID" val="custom160111_10*l_i*1_4"/>
  <p:tag name="KSO_WM_UNIT_CLEAR" val="1"/>
  <p:tag name="KSO_WM_UNIT_LAYERLEVEL" val="1_1"/>
  <p:tag name="KSO_WM_DIAGRAM_GROUP_CODE" val="l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4"/>
  <p:tag name="KSO_WM_UNIT_TYPE" val="l_h_f"/>
  <p:tag name="KSO_WM_UNIT_INDEX" val="1_4_1"/>
  <p:tag name="KSO_WM_UNIT_ID" val="custom160111_10*l_h_f*1_4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5"/>
  <p:tag name="KSO_WM_UNIT_TYPE" val="l_i"/>
  <p:tag name="KSO_WM_UNIT_INDEX" val="1_5"/>
  <p:tag name="KSO_WM_UNIT_ID" val="custom160111_10*l_i*1_5"/>
  <p:tag name="KSO_WM_UNIT_CLEAR" val="1"/>
  <p:tag name="KSO_WM_UNIT_LAYERLEVEL" val="1_1"/>
  <p:tag name="KSO_WM_DIAGRAM_GROUP_CODE" val="l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5"/>
  <p:tag name="KSO_WM_UNIT_TYPE" val="l_h_f"/>
  <p:tag name="KSO_WM_UNIT_INDEX" val="1_5_1"/>
  <p:tag name="KSO_WM_UNIT_ID" val="custom160111_10*l_h_f*1_5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OTHERS"/>
  <p:tag name="ID" val="547132"/>
  <p:tag name="KSO_WM_UNIT_TYPE" val="a"/>
  <p:tag name="KSO_WM_UNIT_INDEX" val="1"/>
  <p:tag name="KSO_WM_UNIT_ID" val="custom160111_10*a*1"/>
  <p:tag name="KSO_WM_UNIT_CLEAR" val="1"/>
  <p:tag name="KSO_WM_UNIT_LAYERLEVEL" val="1"/>
  <p:tag name="KSO_WM_UNIT_ISCONTENTSTITLE" val="1"/>
  <p:tag name="KSO_WM_UNIT_VALUE" val="10"/>
  <p:tag name="KSO_WM_UNIT_HIGHLIGHT" val="0"/>
  <p:tag name="KSO_WM_UNIT_COMPATIBLE" val="0"/>
  <p:tag name="KSO_WM_UNIT_PRESET_TEXT" val="目&#10;录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61443"/>
  <p:tag name="MH_LIBRARY" val="GRAPHIC"/>
  <p:tag name="MH_ORDER" val="Rectangle 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61224"/>
  <p:tag name="MH_LIBRARY" val="CONTENTS"/>
  <p:tag name="MH_TYPE" val="OTHERS"/>
  <p:tag name="ID" val="547132"/>
  <p:tag name="KSO_WM_TAG_VERSION" val="1.0"/>
  <p:tag name="KSO_WM_BEAUTIFY_FLAG" val="#wm#"/>
  <p:tag name="KSO_WM_UNIT_TYPE" val="i"/>
  <p:tag name="KSO_WM_UNIT_ID" val="custom160111_10*i*11"/>
  <p:tag name="KSO_WM_TEMPLATE_CATEGORY" val="custom"/>
  <p:tag name="KSO_WM_TEMPLATE_INDEX" val="1601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61443"/>
  <p:tag name="MH_LIBRARY" val="GRAPHIC"/>
  <p:tag name="MH_ORDER" val="矩形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61443"/>
  <p:tag name="MH_LIBRARY" val="GRAPHIC"/>
  <p:tag name="MH_ORDER" val="Freeform 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61443"/>
  <p:tag name="MH_LIBRARY" val="GRAPHIC"/>
  <p:tag name="MH_ORDER" val="Rectangle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61443"/>
  <p:tag name="MH_LIBRARY" val="GRAPHIC"/>
  <p:tag name="MH_ORDER" val="矩形 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1"/>
  <p:tag name="KSO_WM_UNIT_TYPE" val="l_i"/>
  <p:tag name="KSO_WM_UNIT_INDEX" val="1_1"/>
  <p:tag name="KSO_WM_UNIT_ID" val="custom160111_10*l_i*1_1"/>
  <p:tag name="KSO_WM_UNIT_CLEAR" val="1"/>
  <p:tag name="KSO_WM_UNIT_LAYERLEVEL" val="1_1"/>
  <p:tag name="KSO_WM_DIAGRAM_GROUP_CODE" val="l1-1"/>
</p:tagLst>
</file>

<file path=ppt/theme/theme1.xml><?xml version="1.0" encoding="utf-8"?>
<a:theme xmlns:a="http://schemas.openxmlformats.org/drawingml/2006/main" name="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822</Words>
  <Application>Microsoft Office PowerPoint</Application>
  <PresentationFormat>宽屏</PresentationFormat>
  <Paragraphs>198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黑体</vt:lpstr>
      <vt:lpstr>宋体</vt:lpstr>
      <vt:lpstr>微软雅黑</vt:lpstr>
      <vt:lpstr>幼圆</vt:lpstr>
      <vt:lpstr>Arial</vt:lpstr>
      <vt:lpstr>Calibri</vt:lpstr>
      <vt:lpstr>Tw Cen MT</vt:lpstr>
      <vt:lpstr>Wingdings</vt:lpstr>
      <vt:lpstr>Wingdings 2</vt:lpstr>
      <vt:lpstr>A000120140530A99PPBG</vt:lpstr>
      <vt:lpstr>1_A000120140530A99PPBG</vt:lpstr>
      <vt:lpstr>C++面向对象程序设计-2015级</vt:lpstr>
      <vt:lpstr>PowerPoint 演示文稿</vt:lpstr>
      <vt:lpstr>类的定义</vt:lpstr>
      <vt:lpstr>一般成员函数</vt:lpstr>
      <vt:lpstr>一般成员函数的实现</vt:lpstr>
      <vt:lpstr>this指针</vt:lpstr>
      <vt:lpstr>访问控制</vt:lpstr>
      <vt:lpstr>访问控制（例）</vt:lpstr>
      <vt:lpstr>成员函数可访问的数据和成员</vt:lpstr>
      <vt:lpstr>封装与信息隐蔽</vt:lpstr>
      <vt:lpstr>封装与信息隐蔽的作用</vt:lpstr>
      <vt:lpstr>常成员函数</vt:lpstr>
      <vt:lpstr>常成员函数的含义和作用机制</vt:lpstr>
      <vt:lpstr>常成员函数的访问</vt:lpstr>
      <vt:lpstr>实例变(常)量和实例方法</vt:lpstr>
      <vt:lpstr>类变(常)量和类方法</vt:lpstr>
      <vt:lpstr>类变(常)量和类方法</vt:lpstr>
      <vt:lpstr>例：</vt:lpstr>
      <vt:lpstr>Suit 、Rank等</vt:lpstr>
      <vt:lpstr>背面图案信息</vt:lpstr>
      <vt:lpstr>其它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ChenWei</cp:lastModifiedBy>
  <cp:revision>90</cp:revision>
  <dcterms:created xsi:type="dcterms:W3CDTF">2016-02-11T11:02:00Z</dcterms:created>
  <dcterms:modified xsi:type="dcterms:W3CDTF">2016-03-31T14:45:51Z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