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20"/>
  </p:handoutMasterIdLst>
  <p:sldIdLst>
    <p:sldId id="256" r:id="rId4"/>
    <p:sldId id="262" r:id="rId6"/>
    <p:sldId id="281" r:id="rId7"/>
    <p:sldId id="280" r:id="rId8"/>
    <p:sldId id="282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顶顶顶顶顶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顶顶顶顶顶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A136-7038-4735-9F54-CCFEEFF407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5461" r="-208" b="38056"/>
          <a:stretch>
            <a:fillRect/>
          </a:stretch>
        </p:blipFill>
        <p:spPr>
          <a:xfrm>
            <a:off x="0" y="0"/>
            <a:ext cx="12192000" cy="45981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200" y="4809600"/>
            <a:ext cx="9766800" cy="7812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1200" y="5727599"/>
            <a:ext cx="9766800" cy="6972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33375" y="481016"/>
            <a:ext cx="11525250" cy="6057900"/>
          </a:xfr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5461" r="-208" b="38056"/>
          <a:stretch>
            <a:fillRect/>
          </a:stretch>
        </p:blipFill>
        <p:spPr>
          <a:xfrm>
            <a:off x="0" y="0"/>
            <a:ext cx="12192000" cy="45981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200" y="4809600"/>
            <a:ext cx="9766800" cy="7812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1200" y="5727599"/>
            <a:ext cx="9766800" cy="6972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644979" y="501771"/>
            <a:ext cx="10902043" cy="644400"/>
          </a:xfrm>
          <a:solidFill>
            <a:schemeClr val="accent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44979" y="1514627"/>
            <a:ext cx="10902043" cy="5002286"/>
          </a:xfrm>
        </p:spPr>
        <p:txBody>
          <a:bodyPr>
            <a:normAutofit/>
          </a:bodyPr>
          <a:lstStyle>
            <a:lvl1pPr marL="342900" indent="-342900">
              <a:buClrTx/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2300287"/>
            <a:ext cx="12192000" cy="1770729"/>
            <a:chOff x="0" y="2300287"/>
            <a:chExt cx="12192000" cy="1770729"/>
          </a:xfrm>
        </p:grpSpPr>
        <p:sp>
          <p:nvSpPr>
            <p:cNvPr id="8" name="任意多边形 7"/>
            <p:cNvSpPr/>
            <p:nvPr userDrawn="1">
              <p:custDataLst>
                <p:tags r:id="rId2"/>
              </p:custDataLst>
            </p:nvPr>
          </p:nvSpPr>
          <p:spPr>
            <a:xfrm>
              <a:off x="6346" y="2636663"/>
              <a:ext cx="12185654" cy="1434353"/>
            </a:xfrm>
            <a:custGeom>
              <a:avLst/>
              <a:gdLst>
                <a:gd name="connsiteX0" fmla="*/ 0 w 9144000"/>
                <a:gd name="connsiteY0" fmla="*/ 0 h 1076325"/>
                <a:gd name="connsiteX1" fmla="*/ 7058024 w 9144000"/>
                <a:gd name="connsiteY1" fmla="*/ 0 h 1076325"/>
                <a:gd name="connsiteX2" fmla="*/ 7058024 w 9144000"/>
                <a:gd name="connsiteY2" fmla="*/ 973931 h 1076325"/>
                <a:gd name="connsiteX3" fmla="*/ 8354024 w 9144000"/>
                <a:gd name="connsiteY3" fmla="*/ 973931 h 1076325"/>
                <a:gd name="connsiteX4" fmla="*/ 8354024 w 9144000"/>
                <a:gd name="connsiteY4" fmla="*/ 0 h 1076325"/>
                <a:gd name="connsiteX5" fmla="*/ 9144000 w 9144000"/>
                <a:gd name="connsiteY5" fmla="*/ 0 h 1076325"/>
                <a:gd name="connsiteX6" fmla="*/ 9144000 w 9144000"/>
                <a:gd name="connsiteY6" fmla="*/ 1076325 h 1076325"/>
                <a:gd name="connsiteX7" fmla="*/ 0 w 9144000"/>
                <a:gd name="connsiteY7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0" h="1076325">
                  <a:moveTo>
                    <a:pt x="0" y="0"/>
                  </a:moveTo>
                  <a:lnTo>
                    <a:pt x="7058024" y="0"/>
                  </a:lnTo>
                  <a:lnTo>
                    <a:pt x="7058024" y="973931"/>
                  </a:lnTo>
                  <a:lnTo>
                    <a:pt x="8354024" y="973931"/>
                  </a:lnTo>
                  <a:lnTo>
                    <a:pt x="8354024" y="0"/>
                  </a:lnTo>
                  <a:lnTo>
                    <a:pt x="9144000" y="0"/>
                  </a:lnTo>
                  <a:lnTo>
                    <a:pt x="9144000" y="1076325"/>
                  </a:lnTo>
                  <a:lnTo>
                    <a:pt x="0" y="10763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0" y="2865142"/>
              <a:ext cx="9399456" cy="973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4000" dirty="0">
                <a:solidFill>
                  <a:srgbClr val="FCFCFC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" name="矩形 5"/>
            <p:cNvSpPr/>
            <p:nvPr userDrawn="1">
              <p:custDataLst>
                <p:tags r:id="rId4"/>
              </p:custDataLst>
            </p:nvPr>
          </p:nvSpPr>
          <p:spPr>
            <a:xfrm>
              <a:off x="9507350" y="2300287"/>
              <a:ext cx="1535900" cy="1538015"/>
            </a:xfrm>
            <a:custGeom>
              <a:avLst/>
              <a:gdLst>
                <a:gd name="connsiteX0" fmla="*/ 0 w 1152000"/>
                <a:gd name="connsiteY0" fmla="*/ 0 h 1152000"/>
                <a:gd name="connsiteX1" fmla="*/ 1152000 w 1152000"/>
                <a:gd name="connsiteY1" fmla="*/ 0 h 1152000"/>
                <a:gd name="connsiteX2" fmla="*/ 1152000 w 1152000"/>
                <a:gd name="connsiteY2" fmla="*/ 1152000 h 1152000"/>
                <a:gd name="connsiteX3" fmla="*/ 0 w 1152000"/>
                <a:gd name="connsiteY3" fmla="*/ 1152000 h 1152000"/>
                <a:gd name="connsiteX4" fmla="*/ 0 w 1152000"/>
                <a:gd name="connsiteY4" fmla="*/ 0 h 1152000"/>
                <a:gd name="connsiteX0-1" fmla="*/ 0 w 1152000"/>
                <a:gd name="connsiteY0-2" fmla="*/ 2343 h 1154343"/>
                <a:gd name="connsiteX1-3" fmla="*/ 323289 w 1152000"/>
                <a:gd name="connsiteY1-4" fmla="*/ 0 h 1154343"/>
                <a:gd name="connsiteX2-5" fmla="*/ 1152000 w 1152000"/>
                <a:gd name="connsiteY2-6" fmla="*/ 2343 h 1154343"/>
                <a:gd name="connsiteX3-7" fmla="*/ 1152000 w 1152000"/>
                <a:gd name="connsiteY3-8" fmla="*/ 1154343 h 1154343"/>
                <a:gd name="connsiteX4-9" fmla="*/ 0 w 1152000"/>
                <a:gd name="connsiteY4-10" fmla="*/ 1154343 h 1154343"/>
                <a:gd name="connsiteX5" fmla="*/ 0 w 1152000"/>
                <a:gd name="connsiteY5" fmla="*/ 2343 h 1154343"/>
                <a:gd name="connsiteX0-11" fmla="*/ 0 w 1152000"/>
                <a:gd name="connsiteY0-12" fmla="*/ 2343 h 1154343"/>
                <a:gd name="connsiteX1-13" fmla="*/ 323289 w 1152000"/>
                <a:gd name="connsiteY1-14" fmla="*/ 0 h 1154343"/>
                <a:gd name="connsiteX2-15" fmla="*/ 825732 w 1152000"/>
                <a:gd name="connsiteY2-16" fmla="*/ 1 h 1154343"/>
                <a:gd name="connsiteX3-17" fmla="*/ 1152000 w 1152000"/>
                <a:gd name="connsiteY3-18" fmla="*/ 2343 h 1154343"/>
                <a:gd name="connsiteX4-19" fmla="*/ 1152000 w 1152000"/>
                <a:gd name="connsiteY4-20" fmla="*/ 1154343 h 1154343"/>
                <a:gd name="connsiteX5-21" fmla="*/ 0 w 1152000"/>
                <a:gd name="connsiteY5-22" fmla="*/ 1154343 h 1154343"/>
                <a:gd name="connsiteX6" fmla="*/ 0 w 1152000"/>
                <a:gd name="connsiteY6" fmla="*/ 2343 h 1154343"/>
                <a:gd name="connsiteX0-23" fmla="*/ 825732 w 1152000"/>
                <a:gd name="connsiteY0-24" fmla="*/ 1 h 1154343"/>
                <a:gd name="connsiteX1-25" fmla="*/ 1152000 w 1152000"/>
                <a:gd name="connsiteY1-26" fmla="*/ 2343 h 1154343"/>
                <a:gd name="connsiteX2-27" fmla="*/ 1152000 w 1152000"/>
                <a:gd name="connsiteY2-28" fmla="*/ 1154343 h 1154343"/>
                <a:gd name="connsiteX3-29" fmla="*/ 0 w 1152000"/>
                <a:gd name="connsiteY3-30" fmla="*/ 1154343 h 1154343"/>
                <a:gd name="connsiteX4-31" fmla="*/ 0 w 1152000"/>
                <a:gd name="connsiteY4-32" fmla="*/ 2343 h 1154343"/>
                <a:gd name="connsiteX5-33" fmla="*/ 323289 w 1152000"/>
                <a:gd name="connsiteY5-34" fmla="*/ 0 h 1154343"/>
                <a:gd name="connsiteX6-35" fmla="*/ 917172 w 1152000"/>
                <a:gd name="connsiteY6-36" fmla="*/ 91441 h 1154343"/>
                <a:gd name="connsiteX0-37" fmla="*/ 825732 w 1152000"/>
                <a:gd name="connsiteY0-38" fmla="*/ 1 h 1154343"/>
                <a:gd name="connsiteX1-39" fmla="*/ 1152000 w 1152000"/>
                <a:gd name="connsiteY1-40" fmla="*/ 2343 h 1154343"/>
                <a:gd name="connsiteX2-41" fmla="*/ 1152000 w 1152000"/>
                <a:gd name="connsiteY2-42" fmla="*/ 1154343 h 1154343"/>
                <a:gd name="connsiteX3-43" fmla="*/ 0 w 1152000"/>
                <a:gd name="connsiteY3-44" fmla="*/ 1154343 h 1154343"/>
                <a:gd name="connsiteX4-45" fmla="*/ 0 w 1152000"/>
                <a:gd name="connsiteY4-46" fmla="*/ 2343 h 1154343"/>
                <a:gd name="connsiteX5-47" fmla="*/ 323289 w 1152000"/>
                <a:gd name="connsiteY5-48" fmla="*/ 0 h 1154343"/>
              </a:gdLst>
              <a:ahLst/>
              <a:cxnLst>
                <a:cxn ang="0">
                  <a:pos x="connsiteX0-37" y="connsiteY0-38"/>
                </a:cxn>
                <a:cxn ang="0">
                  <a:pos x="connsiteX1-39" y="connsiteY1-40"/>
                </a:cxn>
                <a:cxn ang="0">
                  <a:pos x="connsiteX2-41" y="connsiteY2-42"/>
                </a:cxn>
                <a:cxn ang="0">
                  <a:pos x="connsiteX3-43" y="connsiteY3-44"/>
                </a:cxn>
                <a:cxn ang="0">
                  <a:pos x="connsiteX4-45" y="connsiteY4-46"/>
                </a:cxn>
                <a:cxn ang="0">
                  <a:pos x="connsiteX5-47" y="connsiteY5-48"/>
                </a:cxn>
              </a:cxnLst>
              <a:rect l="l" t="t" r="r" b="b"/>
              <a:pathLst>
                <a:path w="1152000" h="1154343">
                  <a:moveTo>
                    <a:pt x="825732" y="1"/>
                  </a:moveTo>
                  <a:lnTo>
                    <a:pt x="1152000" y="2343"/>
                  </a:lnTo>
                  <a:lnTo>
                    <a:pt x="1152000" y="1154343"/>
                  </a:lnTo>
                  <a:lnTo>
                    <a:pt x="0" y="1154343"/>
                  </a:lnTo>
                  <a:lnTo>
                    <a:pt x="0" y="2343"/>
                  </a:lnTo>
                  <a:lnTo>
                    <a:pt x="323289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0" anchor="ctr"/>
            <a:lstStyle/>
            <a:p>
              <a:pPr algn="ctr">
                <a:defRPr/>
              </a:pPr>
              <a:endParaRPr lang="en-US" altLang="zh-CN" sz="4800" b="1" dirty="0">
                <a:solidFill>
                  <a:schemeClr val="accent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65600"/>
            <a:ext cx="9399600" cy="97200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96900" y="1244603"/>
            <a:ext cx="5080000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57243" y="1244603"/>
            <a:ext cx="5094116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5276" y="118532"/>
            <a:ext cx="10515597" cy="7170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7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5276" y="2200274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8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7687" y="2200274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37561" y="2452155"/>
            <a:ext cx="5532120" cy="1997925"/>
          </a:xfrm>
        </p:spPr>
        <p:txBody>
          <a:bodyPr anchor="ctr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941392" y="792480"/>
            <a:ext cx="3932237" cy="138683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138033" y="792480"/>
            <a:ext cx="6172200" cy="51984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41392" y="217932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66424" y="476071"/>
            <a:ext cx="1306689" cy="5982788"/>
          </a:xfrm>
        </p:spPr>
        <p:txBody>
          <a:bodyPr vert="eaVert"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1543" y="476071"/>
            <a:ext cx="9504216" cy="59827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644979" y="501771"/>
            <a:ext cx="10902043" cy="644400"/>
          </a:xfrm>
          <a:solidFill>
            <a:schemeClr val="accent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44979" y="1514627"/>
            <a:ext cx="10902043" cy="5002286"/>
          </a:xfrm>
        </p:spPr>
        <p:txBody>
          <a:bodyPr>
            <a:normAutofit/>
          </a:bodyPr>
          <a:lstStyle>
            <a:lvl1pPr marL="342900" indent="-342900">
              <a:buClrTx/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33375" y="481016"/>
            <a:ext cx="11525250" cy="6057900"/>
          </a:xfr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2300287"/>
            <a:ext cx="12192000" cy="1770729"/>
            <a:chOff x="0" y="2300287"/>
            <a:chExt cx="12192000" cy="1770729"/>
          </a:xfrm>
        </p:grpSpPr>
        <p:sp>
          <p:nvSpPr>
            <p:cNvPr id="8" name="任意多边形 7"/>
            <p:cNvSpPr/>
            <p:nvPr userDrawn="1">
              <p:custDataLst>
                <p:tags r:id="rId2"/>
              </p:custDataLst>
            </p:nvPr>
          </p:nvSpPr>
          <p:spPr>
            <a:xfrm>
              <a:off x="6346" y="2636663"/>
              <a:ext cx="12185654" cy="1434353"/>
            </a:xfrm>
            <a:custGeom>
              <a:avLst/>
              <a:gdLst>
                <a:gd name="connsiteX0" fmla="*/ 0 w 9144000"/>
                <a:gd name="connsiteY0" fmla="*/ 0 h 1076325"/>
                <a:gd name="connsiteX1" fmla="*/ 7058024 w 9144000"/>
                <a:gd name="connsiteY1" fmla="*/ 0 h 1076325"/>
                <a:gd name="connsiteX2" fmla="*/ 7058024 w 9144000"/>
                <a:gd name="connsiteY2" fmla="*/ 973931 h 1076325"/>
                <a:gd name="connsiteX3" fmla="*/ 8354024 w 9144000"/>
                <a:gd name="connsiteY3" fmla="*/ 973931 h 1076325"/>
                <a:gd name="connsiteX4" fmla="*/ 8354024 w 9144000"/>
                <a:gd name="connsiteY4" fmla="*/ 0 h 1076325"/>
                <a:gd name="connsiteX5" fmla="*/ 9144000 w 9144000"/>
                <a:gd name="connsiteY5" fmla="*/ 0 h 1076325"/>
                <a:gd name="connsiteX6" fmla="*/ 9144000 w 9144000"/>
                <a:gd name="connsiteY6" fmla="*/ 1076325 h 1076325"/>
                <a:gd name="connsiteX7" fmla="*/ 0 w 9144000"/>
                <a:gd name="connsiteY7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0" h="1076325">
                  <a:moveTo>
                    <a:pt x="0" y="0"/>
                  </a:moveTo>
                  <a:lnTo>
                    <a:pt x="7058024" y="0"/>
                  </a:lnTo>
                  <a:lnTo>
                    <a:pt x="7058024" y="973931"/>
                  </a:lnTo>
                  <a:lnTo>
                    <a:pt x="8354024" y="973931"/>
                  </a:lnTo>
                  <a:lnTo>
                    <a:pt x="8354024" y="0"/>
                  </a:lnTo>
                  <a:lnTo>
                    <a:pt x="9144000" y="0"/>
                  </a:lnTo>
                  <a:lnTo>
                    <a:pt x="9144000" y="1076325"/>
                  </a:lnTo>
                  <a:lnTo>
                    <a:pt x="0" y="10763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0" y="2865142"/>
              <a:ext cx="9399456" cy="973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4000" dirty="0">
                <a:solidFill>
                  <a:srgbClr val="FCFCFC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" name="矩形 5"/>
            <p:cNvSpPr/>
            <p:nvPr userDrawn="1">
              <p:custDataLst>
                <p:tags r:id="rId4"/>
              </p:custDataLst>
            </p:nvPr>
          </p:nvSpPr>
          <p:spPr>
            <a:xfrm>
              <a:off x="9507350" y="2300287"/>
              <a:ext cx="1535900" cy="1538015"/>
            </a:xfrm>
            <a:custGeom>
              <a:avLst/>
              <a:gdLst>
                <a:gd name="connsiteX0" fmla="*/ 0 w 1152000"/>
                <a:gd name="connsiteY0" fmla="*/ 0 h 1152000"/>
                <a:gd name="connsiteX1" fmla="*/ 1152000 w 1152000"/>
                <a:gd name="connsiteY1" fmla="*/ 0 h 1152000"/>
                <a:gd name="connsiteX2" fmla="*/ 1152000 w 1152000"/>
                <a:gd name="connsiteY2" fmla="*/ 1152000 h 1152000"/>
                <a:gd name="connsiteX3" fmla="*/ 0 w 1152000"/>
                <a:gd name="connsiteY3" fmla="*/ 1152000 h 1152000"/>
                <a:gd name="connsiteX4" fmla="*/ 0 w 1152000"/>
                <a:gd name="connsiteY4" fmla="*/ 0 h 1152000"/>
                <a:gd name="connsiteX0-1" fmla="*/ 0 w 1152000"/>
                <a:gd name="connsiteY0-2" fmla="*/ 2343 h 1154343"/>
                <a:gd name="connsiteX1-3" fmla="*/ 323289 w 1152000"/>
                <a:gd name="connsiteY1-4" fmla="*/ 0 h 1154343"/>
                <a:gd name="connsiteX2-5" fmla="*/ 1152000 w 1152000"/>
                <a:gd name="connsiteY2-6" fmla="*/ 2343 h 1154343"/>
                <a:gd name="connsiteX3-7" fmla="*/ 1152000 w 1152000"/>
                <a:gd name="connsiteY3-8" fmla="*/ 1154343 h 1154343"/>
                <a:gd name="connsiteX4-9" fmla="*/ 0 w 1152000"/>
                <a:gd name="connsiteY4-10" fmla="*/ 1154343 h 1154343"/>
                <a:gd name="connsiteX5" fmla="*/ 0 w 1152000"/>
                <a:gd name="connsiteY5" fmla="*/ 2343 h 1154343"/>
                <a:gd name="connsiteX0-11" fmla="*/ 0 w 1152000"/>
                <a:gd name="connsiteY0-12" fmla="*/ 2343 h 1154343"/>
                <a:gd name="connsiteX1-13" fmla="*/ 323289 w 1152000"/>
                <a:gd name="connsiteY1-14" fmla="*/ 0 h 1154343"/>
                <a:gd name="connsiteX2-15" fmla="*/ 825732 w 1152000"/>
                <a:gd name="connsiteY2-16" fmla="*/ 1 h 1154343"/>
                <a:gd name="connsiteX3-17" fmla="*/ 1152000 w 1152000"/>
                <a:gd name="connsiteY3-18" fmla="*/ 2343 h 1154343"/>
                <a:gd name="connsiteX4-19" fmla="*/ 1152000 w 1152000"/>
                <a:gd name="connsiteY4-20" fmla="*/ 1154343 h 1154343"/>
                <a:gd name="connsiteX5-21" fmla="*/ 0 w 1152000"/>
                <a:gd name="connsiteY5-22" fmla="*/ 1154343 h 1154343"/>
                <a:gd name="connsiteX6" fmla="*/ 0 w 1152000"/>
                <a:gd name="connsiteY6" fmla="*/ 2343 h 1154343"/>
                <a:gd name="connsiteX0-23" fmla="*/ 825732 w 1152000"/>
                <a:gd name="connsiteY0-24" fmla="*/ 1 h 1154343"/>
                <a:gd name="connsiteX1-25" fmla="*/ 1152000 w 1152000"/>
                <a:gd name="connsiteY1-26" fmla="*/ 2343 h 1154343"/>
                <a:gd name="connsiteX2-27" fmla="*/ 1152000 w 1152000"/>
                <a:gd name="connsiteY2-28" fmla="*/ 1154343 h 1154343"/>
                <a:gd name="connsiteX3-29" fmla="*/ 0 w 1152000"/>
                <a:gd name="connsiteY3-30" fmla="*/ 1154343 h 1154343"/>
                <a:gd name="connsiteX4-31" fmla="*/ 0 w 1152000"/>
                <a:gd name="connsiteY4-32" fmla="*/ 2343 h 1154343"/>
                <a:gd name="connsiteX5-33" fmla="*/ 323289 w 1152000"/>
                <a:gd name="connsiteY5-34" fmla="*/ 0 h 1154343"/>
                <a:gd name="connsiteX6-35" fmla="*/ 917172 w 1152000"/>
                <a:gd name="connsiteY6-36" fmla="*/ 91441 h 1154343"/>
                <a:gd name="connsiteX0-37" fmla="*/ 825732 w 1152000"/>
                <a:gd name="connsiteY0-38" fmla="*/ 1 h 1154343"/>
                <a:gd name="connsiteX1-39" fmla="*/ 1152000 w 1152000"/>
                <a:gd name="connsiteY1-40" fmla="*/ 2343 h 1154343"/>
                <a:gd name="connsiteX2-41" fmla="*/ 1152000 w 1152000"/>
                <a:gd name="connsiteY2-42" fmla="*/ 1154343 h 1154343"/>
                <a:gd name="connsiteX3-43" fmla="*/ 0 w 1152000"/>
                <a:gd name="connsiteY3-44" fmla="*/ 1154343 h 1154343"/>
                <a:gd name="connsiteX4-45" fmla="*/ 0 w 1152000"/>
                <a:gd name="connsiteY4-46" fmla="*/ 2343 h 1154343"/>
                <a:gd name="connsiteX5-47" fmla="*/ 323289 w 1152000"/>
                <a:gd name="connsiteY5-48" fmla="*/ 0 h 1154343"/>
              </a:gdLst>
              <a:ahLst/>
              <a:cxnLst>
                <a:cxn ang="0">
                  <a:pos x="connsiteX0-37" y="connsiteY0-38"/>
                </a:cxn>
                <a:cxn ang="0">
                  <a:pos x="connsiteX1-39" y="connsiteY1-40"/>
                </a:cxn>
                <a:cxn ang="0">
                  <a:pos x="connsiteX2-41" y="connsiteY2-42"/>
                </a:cxn>
                <a:cxn ang="0">
                  <a:pos x="connsiteX3-43" y="connsiteY3-44"/>
                </a:cxn>
                <a:cxn ang="0">
                  <a:pos x="connsiteX4-45" y="connsiteY4-46"/>
                </a:cxn>
                <a:cxn ang="0">
                  <a:pos x="connsiteX5-47" y="connsiteY5-48"/>
                </a:cxn>
              </a:cxnLst>
              <a:rect l="l" t="t" r="r" b="b"/>
              <a:pathLst>
                <a:path w="1152000" h="1154343">
                  <a:moveTo>
                    <a:pt x="825732" y="1"/>
                  </a:moveTo>
                  <a:lnTo>
                    <a:pt x="1152000" y="2343"/>
                  </a:lnTo>
                  <a:lnTo>
                    <a:pt x="1152000" y="1154343"/>
                  </a:lnTo>
                  <a:lnTo>
                    <a:pt x="0" y="1154343"/>
                  </a:lnTo>
                  <a:lnTo>
                    <a:pt x="0" y="2343"/>
                  </a:lnTo>
                  <a:lnTo>
                    <a:pt x="323289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0" anchor="ctr"/>
            <a:lstStyle/>
            <a:p>
              <a:pPr algn="ctr">
                <a:defRPr/>
              </a:pPr>
              <a:endParaRPr lang="en-US" altLang="zh-CN" sz="4800" b="1" dirty="0">
                <a:solidFill>
                  <a:schemeClr val="accent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65600"/>
            <a:ext cx="9399600" cy="97200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96900" y="1244603"/>
            <a:ext cx="5080000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57243" y="1244603"/>
            <a:ext cx="5094116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5276" y="118532"/>
            <a:ext cx="10515597" cy="7170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7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5276" y="2200274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8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7687" y="2200274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37561" y="2452155"/>
            <a:ext cx="5532120" cy="1997925"/>
          </a:xfrm>
        </p:spPr>
        <p:txBody>
          <a:bodyPr anchor="ctr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941392" y="792480"/>
            <a:ext cx="3932237" cy="138683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138033" y="792480"/>
            <a:ext cx="6172200" cy="51984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41392" y="217932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66424" y="476071"/>
            <a:ext cx="1306689" cy="5982788"/>
          </a:xfrm>
        </p:spPr>
        <p:txBody>
          <a:bodyPr vert="eaVert"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1543" y="476071"/>
            <a:ext cx="9504216" cy="59827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6900" y="10519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49"/>
            <a:ext cx="10954459" cy="503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itchFamily="34" charset="0"/>
          <a:ea typeface="黑体" pitchFamily="49" charset="-122"/>
          <a:cs typeface="+mj-cs"/>
        </a:defRPr>
      </a:lvl1pPr>
    </p:titleStyle>
    <p:bodyStyle>
      <a:lvl1pPr marL="361950" indent="-361950" algn="just" defTabSz="6858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50000"/>
        <a:buFont typeface="Wingdings 2" pitchFamily="18" charset="2"/>
        <a:buChar char=""/>
        <a:defRPr lang="zh-CN" altLang="en-US" sz="2400" kern="1200" baseline="0" dirty="0" smtClean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361950" indent="-361950" algn="just" defTabSz="6858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800" kern="1200" baseline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2pPr>
      <a:lvl3pPr marL="8572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6900" y="10519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49"/>
            <a:ext cx="10954459" cy="503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itchFamily="34" charset="0"/>
          <a:ea typeface="黑体" pitchFamily="49" charset="-122"/>
          <a:cs typeface="+mj-cs"/>
        </a:defRPr>
      </a:lvl1pPr>
    </p:titleStyle>
    <p:bodyStyle>
      <a:lvl1pPr marL="361950" indent="-361950" algn="just" defTabSz="6858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50000"/>
        <a:buFont typeface="Wingdings 2" pitchFamily="18" charset="2"/>
        <a:buChar char=""/>
        <a:defRPr lang="zh-CN" altLang="en-US" sz="2400" kern="1200" baseline="0" dirty="0" smtClean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361950" indent="-361950" algn="just" defTabSz="6858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800" kern="1200" baseline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2pPr>
      <a:lvl3pPr marL="8572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7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42080" y="4809490"/>
            <a:ext cx="7056755" cy="781050"/>
          </a:xfrm>
        </p:spPr>
        <p:txBody>
          <a:bodyPr/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C++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面向对象程序设计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-2015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级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35425" y="5813425"/>
            <a:ext cx="7589520" cy="697230"/>
          </a:xfrm>
        </p:spPr>
        <p:txBody>
          <a:bodyPr>
            <a:normAutofit lnSpcReduction="10000"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陈伟    软件工程教研室  吉林大学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</a:t>
            </a:r>
            <a:r>
              <a:rPr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ccchenwei@163.com; chenw@jlu.edu.cn   2015-2016-2</a:t>
            </a:r>
            <a:r>
              <a:rPr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学期</a:t>
            </a:r>
            <a:endParaRPr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" y="4612640"/>
            <a:ext cx="2235200" cy="2169160"/>
          </a:xfrm>
          <a:prstGeom prst="rect">
            <a:avLst/>
          </a:prstGeom>
          <a:effectLst>
            <a:glow>
              <a:schemeClr val="bg2">
                <a:alpha val="0"/>
              </a:schemeClr>
            </a:glow>
          </a:effectLst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Bef>
                <a:spcPts val="0"/>
              </a:spcBef>
            </a:pPr>
            <a:r>
              <a:rPr>
                <a:sym typeface="+mn-ea"/>
              </a:rPr>
              <a:t>构造函数的初始化列表</a:t>
            </a:r>
            <a:r>
              <a:rPr lang="en-US" altLang="zh-CN">
                <a:sym typeface="+mn-ea"/>
              </a:rPr>
              <a:t>(</a:t>
            </a:r>
            <a:r>
              <a:rPr lang="zh-CN" altLang="zh-CN">
                <a:sym typeface="+mn-ea"/>
              </a:rPr>
              <a:t>错误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1359535" y="1617980"/>
            <a:ext cx="5225415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 fontScale="90000" lnSpcReduction="10000"/>
          </a:bodyPr>
          <a:p>
            <a:pPr marL="0" indent="0" algn="l">
              <a:buClrTx/>
              <a:buSzPct val="100000"/>
              <a:buNone/>
            </a:pPr>
            <a:r>
              <a:rPr lang="en-US" altLang="zh-CN">
                <a:sym typeface="+mn-ea"/>
              </a:rPr>
              <a:t>class Card {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public</a:t>
            </a:r>
            <a:r>
              <a:rPr>
                <a:sym typeface="+mn-ea"/>
              </a:rPr>
              <a:t>：</a:t>
            </a:r>
            <a:br>
              <a:rPr lang="en-US" altLang="zh-CN">
                <a:sym typeface="+mn-ea"/>
              </a:rPr>
            </a:br>
            <a:r>
              <a:rPr lang="en-US" altLang="zh-CN">
                <a:solidFill>
                  <a:srgbClr val="0000FF"/>
                </a:solidFill>
                <a:sym typeface="+mn-ea"/>
              </a:rPr>
              <a:t>      Card(</a:t>
            </a:r>
            <a:r>
              <a:rPr lang="en-US" altLang="zh-CN" dirty="0" err="1">
                <a:solidFill>
                  <a:srgbClr val="0000FF"/>
                </a:solidFill>
                <a:sym typeface="+mn-ea"/>
              </a:rPr>
              <a:t>int</a:t>
            </a:r>
            <a:r>
              <a:rPr lang="en-US" altLang="zh-CN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sym typeface="+mn-ea"/>
              </a:rPr>
              <a:t>aId,Player</a:t>
            </a:r>
            <a:r>
              <a:rPr lang="en-US" altLang="zh-CN">
                <a:solidFill>
                  <a:srgbClr val="0000FF"/>
                </a:solidFill>
                <a:sym typeface="+mn-ea"/>
              </a:rPr>
              <a:t>&amp; </a:t>
            </a:r>
            <a:r>
              <a:rPr lang="en-US" altLang="zh-CN" dirty="0" err="1">
                <a:solidFill>
                  <a:srgbClr val="0000FF"/>
                </a:solidFill>
                <a:sym typeface="+mn-ea"/>
              </a:rPr>
              <a:t>aPlayer</a:t>
            </a:r>
            <a:r>
              <a:rPr lang="en-US" altLang="zh-CN">
                <a:solidFill>
                  <a:srgbClr val="0000FF"/>
                </a:solidFill>
                <a:sym typeface="+mn-ea"/>
              </a:rPr>
              <a:t>) {              </a:t>
            </a:r>
            <a:br>
              <a:rPr lang="en-US" altLang="zh-CN">
                <a:solidFill>
                  <a:srgbClr val="0000FF"/>
                </a:solidFill>
                <a:sym typeface="+mn-ea"/>
              </a:rPr>
            </a:br>
            <a:r>
              <a:rPr lang="en-US" altLang="zh-CN">
                <a:solidFill>
                  <a:srgbClr val="0000FF"/>
                </a:solidFill>
                <a:sym typeface="+mn-ea"/>
              </a:rPr>
              <a:t>              x =0; y=0;</a:t>
            </a:r>
            <a:br>
              <a:rPr lang="en-US" altLang="zh-CN">
                <a:solidFill>
                  <a:srgbClr val="0000FF"/>
                </a:solidFill>
                <a:sym typeface="+mn-ea"/>
              </a:rPr>
            </a:br>
            <a:r>
              <a:rPr lang="en-US" altLang="zh-CN">
                <a:solidFill>
                  <a:srgbClr val="FF0000"/>
                </a:solidFill>
                <a:sym typeface="+mn-ea"/>
              </a:rPr>
              <a:t>              id =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aId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;</a:t>
            </a:r>
            <a:br>
              <a:rPr lang="en-US" altLang="zh-CN">
                <a:solidFill>
                  <a:srgbClr val="FF0000"/>
                </a:solidFill>
                <a:sym typeface="+mn-ea"/>
              </a:rPr>
            </a:br>
            <a:r>
              <a:rPr lang="en-US" altLang="zh-CN">
                <a:solidFill>
                  <a:srgbClr val="FF0000"/>
                </a:solidFill>
                <a:sym typeface="+mn-ea"/>
              </a:rPr>
              <a:t>              player= 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aPlayer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;</a:t>
            </a:r>
            <a:br>
              <a:rPr lang="en-US" altLang="zh-CN">
                <a:solidFill>
                  <a:srgbClr val="0000FF"/>
                </a:solidFill>
                <a:sym typeface="+mn-ea"/>
              </a:rPr>
            </a:br>
            <a:r>
              <a:rPr lang="en-US" altLang="zh-CN">
                <a:solidFill>
                  <a:srgbClr val="0000FF"/>
                </a:solidFill>
                <a:sym typeface="+mn-ea"/>
              </a:rPr>
              <a:t>      }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    …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private: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   </a:t>
            </a:r>
            <a:r>
              <a:rPr lang="en-US" altLang="zh-CN" dirty="0" err="1">
                <a:sym typeface="+mn-ea"/>
              </a:rPr>
              <a:t>int</a:t>
            </a:r>
            <a:r>
              <a:rPr lang="en-US" altLang="zh-CN">
                <a:sym typeface="+mn-ea"/>
              </a:rPr>
              <a:t> x;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   </a:t>
            </a:r>
            <a:r>
              <a:rPr lang="en-US" altLang="zh-CN" dirty="0" err="1">
                <a:sym typeface="+mn-ea"/>
              </a:rPr>
              <a:t>int</a:t>
            </a:r>
            <a:r>
              <a:rPr lang="en-US" altLang="zh-CN">
                <a:sym typeface="+mn-ea"/>
              </a:rPr>
              <a:t> y;</a:t>
            </a:r>
            <a:endParaRPr lang="en-US" altLang="zh-CN" dirty="0" smtClean="0"/>
          </a:p>
          <a:p>
            <a:pPr marL="0" indent="0" algn="l">
              <a:buClrTx/>
              <a:buSzPct val="100000"/>
              <a:buNone/>
            </a:pPr>
            <a:r>
              <a:rPr lang="en-US" altLang="zh-CN">
                <a:solidFill>
                  <a:srgbClr val="0000FF"/>
                </a:solidFill>
                <a:sym typeface="+mn-ea"/>
              </a:rPr>
              <a:t>     </a:t>
            </a:r>
            <a:r>
              <a:rPr lang="en-US" altLang="zh-CN" dirty="0" err="1">
                <a:solidFill>
                  <a:srgbClr val="0000FF"/>
                </a:solidFill>
                <a:sym typeface="+mn-ea"/>
              </a:rPr>
              <a:t>const</a:t>
            </a:r>
            <a:r>
              <a:rPr lang="en-US" altLang="zh-CN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sym typeface="+mn-ea"/>
              </a:rPr>
              <a:t>int</a:t>
            </a:r>
            <a:r>
              <a:rPr lang="en-US" altLang="zh-CN">
                <a:solidFill>
                  <a:srgbClr val="0000FF"/>
                </a:solidFill>
                <a:sym typeface="+mn-ea"/>
              </a:rPr>
              <a:t> id;</a:t>
            </a:r>
            <a:br>
              <a:rPr lang="en-US" altLang="zh-CN">
                <a:solidFill>
                  <a:srgbClr val="0000FF"/>
                </a:solidFill>
                <a:sym typeface="+mn-ea"/>
              </a:rPr>
            </a:br>
            <a:r>
              <a:rPr lang="en-US" altLang="zh-CN">
                <a:solidFill>
                  <a:srgbClr val="0000FF"/>
                </a:solidFill>
                <a:sym typeface="+mn-ea"/>
              </a:rPr>
              <a:t>     Player&amp; player;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};</a:t>
            </a:r>
            <a:endParaRPr lang="zh-CN" altLang="en-US" dirty="0"/>
          </a:p>
          <a:p>
            <a:pPr marL="0" indent="0" algn="l">
              <a:buClrTx/>
              <a:buSzPct val="100000"/>
              <a:buFont typeface="+mj-lt"/>
              <a:buNone/>
            </a:pPr>
            <a:endParaRPr lang="zh-CN" altLang="en-US" dirty="0"/>
          </a:p>
          <a:p>
            <a:pPr marL="0" indent="0" algn="l">
              <a:buClrTx/>
              <a:buSzPct val="100000"/>
              <a:buFont typeface="+mj-lt"/>
              <a:buNone/>
            </a:pPr>
            <a:endParaRPr lang="zh-CN" altLang="en-US" dirty="0"/>
          </a:p>
          <a:p>
            <a:pPr marL="0" indent="0" algn="l">
              <a:buClr>
                <a:srgbClr val="FEB80A"/>
              </a:buClr>
              <a:buNone/>
            </a:pPr>
            <a:endParaRPr lang="en-US" altLang="zh-CN" dirty="0"/>
          </a:p>
          <a:p>
            <a:pPr marL="0" indent="0" algn="l">
              <a:buClr>
                <a:srgbClr val="FEB80A"/>
              </a:buClr>
              <a:buNone/>
            </a:pPr>
            <a:endParaRPr lang="en-US" altLang="zh-CN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Bef>
                <a:spcPts val="0"/>
              </a:spcBef>
            </a:pPr>
            <a:r>
              <a:rPr>
                <a:sym typeface="+mn-ea"/>
              </a:rPr>
              <a:t>构造函数的初始化列表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正确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1073150" y="1609725"/>
            <a:ext cx="5233670" cy="490855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 fontScale="90000" lnSpcReduction="10000"/>
          </a:bodyPr>
          <a:p>
            <a:pPr marL="0" indent="0" algn="l">
              <a:buClrTx/>
              <a:buSzPct val="100000"/>
              <a:buNone/>
            </a:pPr>
            <a:r>
              <a:rPr lang="en-US" altLang="zh-CN">
                <a:sym typeface="+mn-ea"/>
              </a:rPr>
              <a:t>class Card {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public</a:t>
            </a:r>
            <a:r>
              <a:rPr>
                <a:sym typeface="+mn-ea"/>
              </a:rPr>
              <a:t>：</a:t>
            </a:r>
            <a:br>
              <a:rPr lang="en-US" altLang="zh-CN">
                <a:sym typeface="+mn-ea"/>
              </a:rPr>
            </a:br>
            <a:r>
              <a:rPr lang="en-US" altLang="zh-CN">
                <a:solidFill>
                  <a:srgbClr val="0000FF"/>
                </a:solidFill>
                <a:sym typeface="+mn-ea"/>
              </a:rPr>
              <a:t>     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Card(</a:t>
            </a:r>
            <a:r>
              <a:rPr lang="en-US" altLang="zh-CN" dirty="0" err="1">
                <a:solidFill>
                  <a:schemeClr val="tx1"/>
                </a:solidFill>
                <a:sym typeface="+mn-ea"/>
              </a:rPr>
              <a:t>int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sym typeface="+mn-ea"/>
              </a:rPr>
              <a:t>aId,Player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&amp; </a:t>
            </a:r>
            <a:r>
              <a:rPr lang="en-US" altLang="zh-CN" dirty="0" err="1">
                <a:solidFill>
                  <a:schemeClr val="tx1"/>
                </a:solidFill>
                <a:sym typeface="+mn-ea"/>
              </a:rPr>
              <a:t>aPlayer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)</a:t>
            </a:r>
            <a:br>
              <a:rPr lang="en-US" altLang="zh-CN">
                <a:solidFill>
                  <a:srgbClr val="0000FF"/>
                </a:solidFill>
                <a:sym typeface="+mn-ea"/>
              </a:rPr>
            </a:br>
            <a:r>
              <a:rPr lang="en-US" altLang="zh-CN">
                <a:solidFill>
                  <a:srgbClr val="0000FF"/>
                </a:solidFill>
                <a:sym typeface="+mn-ea"/>
              </a:rPr>
              <a:t>         </a:t>
            </a:r>
            <a:r>
              <a:rPr>
                <a:solidFill>
                  <a:srgbClr val="0000FF"/>
                </a:solidFill>
                <a:sym typeface="+mn-ea"/>
              </a:rPr>
              <a:t>：</a:t>
            </a:r>
            <a:r>
              <a:rPr lang="en-US" altLang="zh-CN">
                <a:solidFill>
                  <a:srgbClr val="0000FF"/>
                </a:solidFill>
                <a:sym typeface="+mn-ea"/>
              </a:rPr>
              <a:t>id(</a:t>
            </a:r>
            <a:r>
              <a:rPr lang="en-US" altLang="zh-CN" dirty="0" err="1">
                <a:solidFill>
                  <a:srgbClr val="0000FF"/>
                </a:solidFill>
                <a:sym typeface="+mn-ea"/>
              </a:rPr>
              <a:t>aId</a:t>
            </a:r>
            <a:r>
              <a:rPr lang="en-US" altLang="zh-CN">
                <a:solidFill>
                  <a:srgbClr val="0000FF"/>
                </a:solidFill>
                <a:sym typeface="+mn-ea"/>
              </a:rPr>
              <a:t>),player(</a:t>
            </a:r>
            <a:r>
              <a:rPr lang="en-US" altLang="zh-CN" dirty="0" err="1">
                <a:solidFill>
                  <a:srgbClr val="0000FF"/>
                </a:solidFill>
                <a:sym typeface="+mn-ea"/>
              </a:rPr>
              <a:t>aPlayer</a:t>
            </a:r>
            <a:r>
              <a:rPr lang="en-US" altLang="zh-CN">
                <a:solidFill>
                  <a:srgbClr val="0000FF"/>
                </a:solidFill>
                <a:sym typeface="+mn-ea"/>
              </a:rPr>
              <a:t>) </a:t>
            </a:r>
            <a:br>
              <a:rPr lang="en-US" altLang="zh-CN">
                <a:solidFill>
                  <a:srgbClr val="0000FF"/>
                </a:solidFill>
                <a:sym typeface="+mn-ea"/>
              </a:rPr>
            </a:br>
            <a:r>
              <a:rPr lang="en-US" altLang="zh-CN">
                <a:solidFill>
                  <a:srgbClr val="0000FF"/>
                </a:solidFill>
                <a:sym typeface="+mn-ea"/>
              </a:rPr>
              <a:t>       {              </a:t>
            </a:r>
            <a:br>
              <a:rPr lang="en-US" altLang="zh-CN">
                <a:solidFill>
                  <a:srgbClr val="0000FF"/>
                </a:solidFill>
                <a:sym typeface="+mn-ea"/>
              </a:rPr>
            </a:br>
            <a:r>
              <a:rPr lang="en-US" altLang="zh-CN">
                <a:solidFill>
                  <a:srgbClr val="0000FF"/>
                </a:solidFill>
                <a:sym typeface="+mn-ea"/>
              </a:rPr>
              <a:t>              x =0; y=0;</a:t>
            </a:r>
            <a:br>
              <a:rPr lang="en-US" altLang="zh-CN">
                <a:solidFill>
                  <a:srgbClr val="0000FF"/>
                </a:solidFill>
                <a:sym typeface="+mn-ea"/>
              </a:rPr>
            </a:br>
            <a:r>
              <a:rPr lang="en-US" altLang="zh-CN">
                <a:solidFill>
                  <a:srgbClr val="0000FF"/>
                </a:solidFill>
                <a:sym typeface="+mn-ea"/>
              </a:rPr>
              <a:t>       }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    …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private: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   </a:t>
            </a:r>
            <a:r>
              <a:rPr lang="en-US" altLang="zh-CN" dirty="0" err="1">
                <a:sym typeface="+mn-ea"/>
              </a:rPr>
              <a:t>int</a:t>
            </a:r>
            <a:r>
              <a:rPr lang="en-US" altLang="zh-CN">
                <a:sym typeface="+mn-ea"/>
              </a:rPr>
              <a:t> x;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   </a:t>
            </a:r>
            <a:r>
              <a:rPr lang="en-US" altLang="zh-CN" dirty="0" err="1">
                <a:sym typeface="+mn-ea"/>
              </a:rPr>
              <a:t>int</a:t>
            </a:r>
            <a:r>
              <a:rPr lang="en-US" altLang="zh-CN">
                <a:sym typeface="+mn-ea"/>
              </a:rPr>
              <a:t> y;</a:t>
            </a:r>
            <a:endParaRPr lang="en-US" altLang="zh-CN" dirty="0" smtClean="0"/>
          </a:p>
          <a:p>
            <a:pPr marL="0" indent="0" algn="l">
              <a:buClrTx/>
              <a:buSzPct val="100000"/>
              <a:buNone/>
            </a:pPr>
            <a:r>
              <a:rPr lang="en-US" altLang="zh-CN">
                <a:solidFill>
                  <a:srgbClr val="0000FF"/>
                </a:solidFill>
                <a:sym typeface="+mn-ea"/>
              </a:rPr>
              <a:t>     </a:t>
            </a:r>
            <a:r>
              <a:rPr lang="en-US" altLang="zh-CN" dirty="0" err="1">
                <a:solidFill>
                  <a:srgbClr val="0000FF"/>
                </a:solidFill>
                <a:sym typeface="+mn-ea"/>
              </a:rPr>
              <a:t>const</a:t>
            </a:r>
            <a:r>
              <a:rPr lang="en-US" altLang="zh-CN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sym typeface="+mn-ea"/>
              </a:rPr>
              <a:t>int</a:t>
            </a:r>
            <a:r>
              <a:rPr lang="en-US" altLang="zh-CN">
                <a:solidFill>
                  <a:srgbClr val="0000FF"/>
                </a:solidFill>
                <a:sym typeface="+mn-ea"/>
              </a:rPr>
              <a:t> id;</a:t>
            </a:r>
            <a:br>
              <a:rPr lang="en-US" altLang="zh-CN">
                <a:solidFill>
                  <a:srgbClr val="0000FF"/>
                </a:solidFill>
                <a:sym typeface="+mn-ea"/>
              </a:rPr>
            </a:br>
            <a:r>
              <a:rPr lang="en-US" altLang="zh-CN">
                <a:solidFill>
                  <a:srgbClr val="0000FF"/>
                </a:solidFill>
                <a:sym typeface="+mn-ea"/>
              </a:rPr>
              <a:t>     Player&amp; player;</a:t>
            </a:r>
            <a:br>
              <a:rPr lang="en-US" altLang="zh-CN">
                <a:solidFill>
                  <a:srgbClr val="0000FF"/>
                </a:solidFill>
                <a:sym typeface="+mn-ea"/>
              </a:rPr>
            </a:br>
            <a:r>
              <a:rPr lang="en-US" altLang="zh-CN">
                <a:solidFill>
                  <a:srgbClr val="0000FF"/>
                </a:solidFill>
                <a:sym typeface="+mn-ea"/>
              </a:rPr>
              <a:t>     Dealer   </a:t>
            </a:r>
            <a:r>
              <a:rPr lang="en-US" altLang="zh-CN" dirty="0" err="1">
                <a:solidFill>
                  <a:srgbClr val="0000FF"/>
                </a:solidFill>
                <a:sym typeface="+mn-ea"/>
              </a:rPr>
              <a:t>dealer</a:t>
            </a:r>
            <a:r>
              <a:rPr lang="en-US" altLang="zh-CN">
                <a:solidFill>
                  <a:srgbClr val="0000FF"/>
                </a:solidFill>
                <a:sym typeface="+mn-ea"/>
              </a:rPr>
              <a:t>;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};</a:t>
            </a:r>
            <a:endParaRPr lang="zh-CN" altLang="en-US" dirty="0"/>
          </a:p>
          <a:p>
            <a:pPr marL="0" indent="0" algn="l">
              <a:buClrTx/>
              <a:buSzPct val="100000"/>
              <a:buNone/>
            </a:pPr>
            <a:endParaRPr lang="zh-CN" altLang="en-US" dirty="0"/>
          </a:p>
          <a:p>
            <a:pPr marL="0" indent="0" algn="l">
              <a:buClrTx/>
              <a:buSzPct val="100000"/>
              <a:buFont typeface="+mj-lt"/>
              <a:buNone/>
            </a:pPr>
            <a:endParaRPr lang="zh-CN" altLang="en-US" dirty="0"/>
          </a:p>
          <a:p>
            <a:pPr marL="0" indent="0" algn="l">
              <a:buClrTx/>
              <a:buSzPct val="100000"/>
              <a:buFont typeface="+mj-lt"/>
              <a:buNone/>
            </a:pPr>
            <a:endParaRPr lang="zh-CN" altLang="en-US" dirty="0"/>
          </a:p>
          <a:p>
            <a:pPr marL="0" indent="0" algn="l">
              <a:buClr>
                <a:srgbClr val="FEB80A"/>
              </a:buClr>
              <a:buNone/>
            </a:pPr>
            <a:endParaRPr lang="en-US" altLang="zh-CN" dirty="0"/>
          </a:p>
          <a:p>
            <a:pPr marL="0" indent="0" algn="l">
              <a:buClr>
                <a:srgbClr val="FEB80A"/>
              </a:buClr>
              <a:buNone/>
            </a:pPr>
            <a:endParaRPr lang="en-US" altLang="zh-CN" dirty="0"/>
          </a:p>
        </p:txBody>
      </p:sp>
      <p:sp>
        <p:nvSpPr>
          <p:cNvPr id="2" name="Rectangle 2"/>
          <p:cNvSpPr>
            <a:spLocks noGrp="1"/>
          </p:cNvSpPr>
          <p:nvPr/>
        </p:nvSpPr>
        <p:spPr>
          <a:xfrm>
            <a:off x="6999342" y="1606471"/>
            <a:ext cx="4104456" cy="4916760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可以使用初始化列表进行初始化</a:t>
            </a:r>
            <a:endParaRPr lang="zh-CN" altLang="en-US" dirty="0"/>
          </a:p>
          <a:p>
            <a:pPr lvl="1"/>
            <a:r>
              <a:rPr lang="zh-CN" altLang="en-US" dirty="0"/>
              <a:t>普通数据成员</a:t>
            </a:r>
            <a:endParaRPr lang="zh-CN" altLang="en-US" dirty="0"/>
          </a:p>
          <a:p>
            <a:pPr lvl="1"/>
            <a:r>
              <a:rPr lang="zh-CN" altLang="en-US" dirty="0"/>
              <a:t>常量数据成员</a:t>
            </a:r>
            <a:endParaRPr lang="zh-CN" altLang="en-US" dirty="0"/>
          </a:p>
          <a:p>
            <a:pPr lvl="1"/>
            <a:r>
              <a:rPr lang="zh-CN" altLang="en-US" dirty="0"/>
              <a:t>引用数据成员</a:t>
            </a:r>
            <a:endParaRPr lang="zh-CN" altLang="en-US" dirty="0"/>
          </a:p>
          <a:p>
            <a:pPr lvl="1"/>
            <a:r>
              <a:rPr lang="zh-CN" altLang="en-US" dirty="0"/>
              <a:t>对象数据成员</a:t>
            </a:r>
            <a:endParaRPr lang="zh-CN" altLang="en-US" dirty="0"/>
          </a:p>
          <a:p>
            <a:r>
              <a:rPr lang="zh-CN" altLang="en-US" dirty="0"/>
              <a:t>初始化顺序</a:t>
            </a:r>
            <a:endParaRPr lang="zh-CN" altLang="en-US" dirty="0"/>
          </a:p>
          <a:p>
            <a:pPr marL="365760" lvl="1" indent="0">
              <a:buNone/>
            </a:pPr>
            <a:r>
              <a:rPr lang="zh-CN" altLang="en-US" dirty="0"/>
              <a:t>严格按类定义中的顺序，依次初始化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Bef>
                <a:spcPts val="0"/>
              </a:spcBef>
            </a:pPr>
            <a:r>
              <a:rPr lang="en-US" altLang="zh-CN">
                <a:sym typeface="+mn-ea"/>
              </a:rPr>
              <a:t>C++11</a:t>
            </a:r>
            <a:r>
              <a:rPr>
                <a:sym typeface="+mn-ea"/>
              </a:rPr>
              <a:t>中指定初值</a:t>
            </a:r>
            <a:endParaRPr lang="en-US" altLang="zh-CN">
              <a:sym typeface="+mn-ea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1907540" y="1256665"/>
            <a:ext cx="6614160" cy="517779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Autofit/>
          </a:bodyPr>
          <a:p>
            <a:pPr marL="0" indent="0" algn="l">
              <a:buClrTx/>
              <a:buSzPct val="100000"/>
              <a:buNone/>
            </a:pPr>
            <a:r>
              <a:rPr lang="en-US" altLang="zh-CN" sz="1600">
                <a:sym typeface="+mn-ea"/>
              </a:rPr>
              <a:t>class Card {</a:t>
            </a:r>
            <a:br>
              <a:rPr lang="en-US" altLang="zh-CN" sz="1600">
                <a:sym typeface="+mn-ea"/>
              </a:rPr>
            </a:br>
            <a:r>
              <a:rPr lang="en-US" altLang="zh-CN" sz="1600">
                <a:sym typeface="+mn-ea"/>
              </a:rPr>
              <a:t>public</a:t>
            </a:r>
            <a:r>
              <a:rPr sz="1600">
                <a:sym typeface="+mn-ea"/>
              </a:rPr>
              <a:t>：</a:t>
            </a:r>
            <a:br>
              <a:rPr lang="en-US" altLang="zh-CN" sz="1600">
                <a:sym typeface="+mn-ea"/>
              </a:rPr>
            </a:br>
            <a:r>
              <a:rPr lang="en-US" altLang="zh-CN" sz="1600">
                <a:sym typeface="+mn-ea"/>
              </a:rPr>
              <a:t>      Card(</a:t>
            </a:r>
            <a:r>
              <a:rPr lang="en-US" altLang="zh-CN" sz="1600" dirty="0" err="1">
                <a:sym typeface="+mn-ea"/>
              </a:rPr>
              <a:t>int</a:t>
            </a:r>
            <a:r>
              <a:rPr lang="en-US" altLang="zh-CN" sz="1600">
                <a:sym typeface="+mn-ea"/>
              </a:rPr>
              <a:t> </a:t>
            </a:r>
            <a:r>
              <a:rPr lang="en-US" altLang="zh-CN" sz="1600" dirty="0" err="1">
                <a:sym typeface="+mn-ea"/>
              </a:rPr>
              <a:t>aId,Player</a:t>
            </a:r>
            <a:r>
              <a:rPr lang="en-US" altLang="zh-CN" sz="1600">
                <a:sym typeface="+mn-ea"/>
              </a:rPr>
              <a:t>&amp; </a:t>
            </a:r>
            <a:r>
              <a:rPr lang="en-US" altLang="zh-CN" sz="1600" dirty="0" err="1">
                <a:sym typeface="+mn-ea"/>
              </a:rPr>
              <a:t>aPlayer</a:t>
            </a:r>
            <a:r>
              <a:rPr lang="en-US" altLang="zh-CN" sz="1600">
                <a:sym typeface="+mn-ea"/>
              </a:rPr>
              <a:t>)</a:t>
            </a:r>
            <a:br>
              <a:rPr lang="en-US" altLang="zh-CN" sz="1600">
                <a:sym typeface="+mn-ea"/>
              </a:rPr>
            </a:br>
            <a:r>
              <a:rPr lang="en-US" altLang="zh-CN" sz="1600">
                <a:sym typeface="+mn-ea"/>
              </a:rPr>
              <a:t>         </a:t>
            </a:r>
            <a:r>
              <a:rPr sz="1600">
                <a:sym typeface="+mn-ea"/>
              </a:rPr>
              <a:t>：</a:t>
            </a:r>
            <a:r>
              <a:rPr lang="en-US" altLang="zh-CN" sz="1600">
                <a:sym typeface="+mn-ea"/>
              </a:rPr>
              <a:t>player(</a:t>
            </a:r>
            <a:r>
              <a:rPr lang="en-US" altLang="zh-CN" sz="1600" dirty="0" err="1">
                <a:sym typeface="+mn-ea"/>
              </a:rPr>
              <a:t>aPlayer</a:t>
            </a:r>
            <a:r>
              <a:rPr lang="en-US" altLang="zh-CN" sz="1600">
                <a:sym typeface="+mn-ea"/>
              </a:rPr>
              <a:t>) </a:t>
            </a:r>
            <a:br>
              <a:rPr lang="en-US" altLang="zh-CN" sz="1600">
                <a:sym typeface="+mn-ea"/>
              </a:rPr>
            </a:br>
            <a:r>
              <a:rPr lang="en-US" altLang="zh-CN" sz="1600">
                <a:sym typeface="+mn-ea"/>
              </a:rPr>
              <a:t>       {              </a:t>
            </a:r>
            <a:br>
              <a:rPr lang="en-US" altLang="zh-CN" sz="1600">
                <a:sym typeface="+mn-ea"/>
              </a:rPr>
            </a:br>
            <a:r>
              <a:rPr lang="en-US" altLang="zh-CN" sz="1600">
                <a:sym typeface="+mn-ea"/>
              </a:rPr>
              <a:t>       }</a:t>
            </a:r>
            <a:br>
              <a:rPr lang="en-US" altLang="zh-CN" sz="1600">
                <a:sym typeface="+mn-ea"/>
              </a:rPr>
            </a:br>
            <a:r>
              <a:rPr lang="en-US" altLang="zh-CN" sz="1600">
                <a:sym typeface="+mn-ea"/>
              </a:rPr>
              <a:t>      …</a:t>
            </a:r>
            <a:br>
              <a:rPr lang="en-US" altLang="zh-CN" sz="1600">
                <a:sym typeface="+mn-ea"/>
              </a:rPr>
            </a:br>
            <a:r>
              <a:rPr lang="en-US" altLang="zh-CN" sz="1600">
                <a:sym typeface="+mn-ea"/>
              </a:rPr>
              <a:t>private:</a:t>
            </a:r>
            <a:br>
              <a:rPr lang="en-US" altLang="zh-CN" sz="1600">
                <a:sym typeface="+mn-ea"/>
              </a:rPr>
            </a:br>
            <a:r>
              <a:rPr lang="en-US" altLang="zh-CN" sz="1600">
                <a:solidFill>
                  <a:srgbClr val="0000FF"/>
                </a:solidFill>
                <a:sym typeface="+mn-ea"/>
              </a:rPr>
              <a:t>     float x = 5 ;</a:t>
            </a:r>
            <a:br>
              <a:rPr lang="en-US" altLang="zh-CN" sz="1600">
                <a:solidFill>
                  <a:srgbClr val="0000FF"/>
                </a:solidFill>
                <a:sym typeface="+mn-ea"/>
              </a:rPr>
            </a:br>
            <a:r>
              <a:rPr lang="en-US" altLang="zh-CN" sz="1600">
                <a:solidFill>
                  <a:srgbClr val="0000FF"/>
                </a:solidFill>
                <a:sym typeface="+mn-ea"/>
              </a:rPr>
              <a:t>     float y = 6;</a:t>
            </a:r>
            <a:br>
              <a:rPr lang="en-US" altLang="zh-CN" sz="1600">
                <a:solidFill>
                  <a:srgbClr val="0000FF"/>
                </a:solidFill>
                <a:sym typeface="+mn-ea"/>
              </a:rPr>
            </a:br>
            <a:r>
              <a:rPr lang="en-US" altLang="zh-CN" sz="1600">
                <a:solidFill>
                  <a:srgbClr val="0000FF"/>
                </a:solidFill>
                <a:sym typeface="+mn-ea"/>
              </a:rPr>
              <a:t>     const float delta = 0.1;</a:t>
            </a:r>
            <a:br>
              <a:rPr lang="en-US" altLang="zh-CN" sz="1600">
                <a:solidFill>
                  <a:srgbClr val="0000FF"/>
                </a:solidFill>
                <a:sym typeface="+mn-ea"/>
              </a:rPr>
            </a:br>
            <a:r>
              <a:rPr lang="en-US" altLang="zh-CN" sz="1600">
                <a:solidFill>
                  <a:srgbClr val="0000FF"/>
                </a:solidFill>
                <a:sym typeface="+mn-ea"/>
              </a:rPr>
              <a:t>     </a:t>
            </a:r>
            <a:r>
              <a:rPr lang="en-US" altLang="zh-CN" sz="1600" dirty="0" err="1">
                <a:solidFill>
                  <a:srgbClr val="0000FF"/>
                </a:solidFill>
                <a:sym typeface="+mn-ea"/>
              </a:rPr>
              <a:t>const</a:t>
            </a:r>
            <a:r>
              <a:rPr lang="en-US" altLang="zh-CN" sz="1600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sym typeface="+mn-ea"/>
              </a:rPr>
              <a:t>int</a:t>
            </a:r>
            <a:r>
              <a:rPr lang="en-US" altLang="zh-CN" sz="1600">
                <a:solidFill>
                  <a:srgbClr val="0000FF"/>
                </a:solidFill>
                <a:sym typeface="+mn-ea"/>
              </a:rPr>
              <a:t> id =100;</a:t>
            </a:r>
            <a:br>
              <a:rPr lang="en-US" altLang="zh-CN" sz="1600">
                <a:solidFill>
                  <a:srgbClr val="0000FF"/>
                </a:solidFill>
                <a:sym typeface="+mn-ea"/>
              </a:rPr>
            </a:br>
            <a:endParaRPr lang="en-US" altLang="zh-CN" sz="1600">
              <a:solidFill>
                <a:srgbClr val="0000FF"/>
              </a:solidFill>
              <a:sym typeface="+mn-ea"/>
            </a:endParaRPr>
          </a:p>
          <a:p>
            <a:pPr marL="0" indent="0" algn="l">
              <a:buClrTx/>
              <a:buSzPct val="100000"/>
              <a:buNone/>
            </a:pPr>
            <a:r>
              <a:rPr lang="en-US" altLang="zh-CN" sz="1600">
                <a:solidFill>
                  <a:srgbClr val="0000FF"/>
                </a:solidFill>
                <a:sym typeface="+mn-ea"/>
              </a:rPr>
              <a:t>      static   const  int CARD_COUNT = 52;</a:t>
            </a:r>
            <a:br>
              <a:rPr lang="en-US" altLang="zh-CN" sz="1600">
                <a:solidFill>
                  <a:srgbClr val="0000FF"/>
                </a:solidFill>
                <a:sym typeface="+mn-ea"/>
              </a:rPr>
            </a:br>
            <a:r>
              <a:rPr lang="en-US" altLang="zh-CN" sz="1600">
                <a:solidFill>
                  <a:srgbClr val="FF0000"/>
                </a:solidFill>
                <a:sym typeface="+mn-ea"/>
              </a:rPr>
              <a:t>      static   const float AA   = 99.88;  // </a:t>
            </a:r>
            <a:r>
              <a:rPr sz="1600">
                <a:solidFill>
                  <a:srgbClr val="FF0000"/>
                </a:solidFill>
                <a:sym typeface="+mn-ea"/>
              </a:rPr>
              <a:t>错误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,</a:t>
            </a:r>
            <a:r>
              <a:rPr altLang="zh-CN" sz="1600">
                <a:solidFill>
                  <a:srgbClr val="FF0000"/>
                </a:solidFill>
                <a:sym typeface="+mn-ea"/>
              </a:rPr>
              <a:t>类变量只有整型常量可以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 </a:t>
            </a:r>
            <a:br>
              <a:rPr lang="en-US" altLang="zh-CN" sz="1600">
                <a:solidFill>
                  <a:srgbClr val="FF0000"/>
                </a:solidFill>
                <a:sym typeface="+mn-ea"/>
              </a:rPr>
            </a:br>
            <a:r>
              <a:rPr lang="en-US" altLang="zh-CN" sz="1600">
                <a:solidFill>
                  <a:srgbClr val="FF0000"/>
                </a:solidFill>
                <a:sym typeface="+mn-ea"/>
              </a:rPr>
              <a:t>      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static    int             bb   = 10000; // </a:t>
            </a:r>
            <a:r>
              <a:rPr altLang="zh-CN" sz="1600">
                <a:solidFill>
                  <a:srgbClr val="FF0000"/>
                </a:solidFill>
                <a:sym typeface="+mn-ea"/>
              </a:rPr>
              <a:t>错误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,</a:t>
            </a:r>
            <a:r>
              <a:rPr altLang="zh-CN" sz="1600">
                <a:solidFill>
                  <a:srgbClr val="FF0000"/>
                </a:solidFill>
                <a:sym typeface="+mn-ea"/>
              </a:rPr>
              <a:t>类变量只有整型常量可以</a:t>
            </a:r>
            <a:br>
              <a:rPr lang="en-US" altLang="zh-CN" sz="1600">
                <a:solidFill>
                  <a:srgbClr val="0000FF"/>
                </a:solidFill>
                <a:sym typeface="+mn-ea"/>
              </a:rPr>
            </a:br>
            <a:r>
              <a:rPr lang="en-US" altLang="zh-CN" sz="1600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 sz="1600">
                <a:sym typeface="+mn-ea"/>
              </a:rPr>
              <a:t>     Player&amp; player;</a:t>
            </a:r>
            <a:br>
              <a:rPr lang="en-US" altLang="zh-CN" sz="1600">
                <a:sym typeface="+mn-ea"/>
              </a:rPr>
            </a:br>
            <a:r>
              <a:rPr lang="en-US" altLang="zh-CN" sz="1600">
                <a:sym typeface="+mn-ea"/>
              </a:rPr>
              <a:t>     Dealer   </a:t>
            </a:r>
            <a:r>
              <a:rPr lang="en-US" altLang="zh-CN" sz="1600" dirty="0" err="1">
                <a:sym typeface="+mn-ea"/>
              </a:rPr>
              <a:t>dealer</a:t>
            </a:r>
            <a:r>
              <a:rPr lang="en-US" altLang="zh-CN" sz="1600">
                <a:sym typeface="+mn-ea"/>
              </a:rPr>
              <a:t>;</a:t>
            </a:r>
            <a:br>
              <a:rPr lang="en-US" altLang="zh-CN" sz="1600">
                <a:sym typeface="+mn-ea"/>
              </a:rPr>
            </a:br>
            <a:r>
              <a:rPr lang="en-US" altLang="zh-CN" sz="1600">
                <a:sym typeface="+mn-ea"/>
              </a:rPr>
              <a:t>};</a:t>
            </a:r>
            <a:endParaRPr lang="en-US" altLang="zh-CN" sz="1600" dirty="0">
              <a:sym typeface="+mn-ea"/>
            </a:endParaRPr>
          </a:p>
          <a:p>
            <a:pPr marL="0" indent="0" algn="l">
              <a:buClrTx/>
              <a:buSzPct val="100000"/>
              <a:buFont typeface="+mj-lt"/>
              <a:buNone/>
            </a:pPr>
            <a:endParaRPr lang="en-US" altLang="zh-CN" sz="1600" dirty="0">
              <a:sym typeface="+mn-ea"/>
            </a:endParaRPr>
          </a:p>
          <a:p>
            <a:pPr marL="0" indent="0" algn="l">
              <a:buClr>
                <a:srgbClr val="FEB80A"/>
              </a:buClr>
              <a:buNone/>
            </a:pPr>
            <a:endParaRPr lang="en-US" altLang="zh-CN" sz="1600" dirty="0">
              <a:sym typeface="+mn-ea"/>
            </a:endParaRPr>
          </a:p>
          <a:p>
            <a:pPr marL="0" indent="0" algn="l">
              <a:buClr>
                <a:srgbClr val="FEB80A"/>
              </a:buClr>
              <a:buNone/>
            </a:pPr>
            <a:endParaRPr lang="en-US" altLang="zh-CN" sz="1600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Bef>
                <a:spcPts val="0"/>
              </a:spcBef>
            </a:pPr>
            <a:r>
              <a:rPr lang="zh-CN" altLang="en-US">
                <a:sym typeface="+mn-ea"/>
              </a:rPr>
              <a:t>析构函数</a:t>
            </a:r>
            <a:endParaRPr lang="zh-CN" altLang="en-US">
              <a:sym typeface="+mn-ea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0235" y="1315720"/>
            <a:ext cx="5636895" cy="517779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Autofit/>
          </a:bodyPr>
          <a:p>
            <a:pPr marL="0" indent="0" algn="l">
              <a:buClrTx/>
              <a:buSzPct val="100000"/>
              <a:buNone/>
            </a:pPr>
            <a:r>
              <a:rPr sz="2000">
                <a:sym typeface="+mn-ea"/>
              </a:rPr>
              <a:t>析构函数：</a:t>
            </a:r>
            <a:endParaRPr sz="2000">
              <a:sym typeface="+mn-ea"/>
            </a:endParaRPr>
          </a:p>
          <a:p>
            <a:pPr marL="0" indent="0" algn="l">
              <a:buClrTx/>
              <a:buSzPct val="100000"/>
              <a:buNone/>
            </a:pPr>
            <a:r>
              <a:rPr sz="2000">
                <a:sym typeface="+mn-ea"/>
              </a:rPr>
              <a:t>       负责对象销毁前，最后需要执行的清理工作。</a:t>
            </a:r>
            <a:endParaRPr sz="2000">
              <a:sym typeface="+mn-ea"/>
            </a:endParaRPr>
          </a:p>
          <a:p>
            <a:pPr marL="0" indent="0" algn="l">
              <a:buClrTx/>
              <a:buSzPct val="100000"/>
              <a:buNone/>
            </a:pPr>
            <a:endParaRPr lang="en-US" altLang="zh-CN" sz="2000" dirty="0"/>
          </a:p>
          <a:p>
            <a:pPr marL="0" indent="0" algn="l">
              <a:buClrTx/>
              <a:buSzPct val="100000"/>
              <a:buNone/>
            </a:pPr>
            <a:r>
              <a:rPr sz="2000">
                <a:sym typeface="+mn-ea"/>
              </a:rPr>
              <a:t>格式：</a:t>
            </a:r>
            <a:endParaRPr lang="en-US" altLang="zh-CN" sz="2000" dirty="0" smtClean="0">
              <a:sym typeface="+mn-ea"/>
            </a:endParaRPr>
          </a:p>
          <a:p>
            <a:pPr marL="457200" lvl="2" indent="0" algn="l">
              <a:buClr>
                <a:srgbClr val="3891A7"/>
              </a:buClr>
              <a:buFont typeface="Wingdings"/>
              <a:buChar char="Ø"/>
            </a:pPr>
            <a:r>
              <a:rPr sz="2000" b="1">
                <a:ea typeface="宋体" pitchFamily="2" charset="-122"/>
                <a:sym typeface="+mn-ea"/>
              </a:rPr>
              <a:t>名字：</a:t>
            </a:r>
            <a:r>
              <a:rPr lang="en-US" altLang="zh-CN" sz="2000" b="1">
                <a:ea typeface="宋体" pitchFamily="2" charset="-122"/>
                <a:sym typeface="+mn-ea"/>
              </a:rPr>
              <a:t>~ </a:t>
            </a:r>
            <a:r>
              <a:rPr sz="2000" b="1">
                <a:ea typeface="宋体" pitchFamily="2" charset="-122"/>
                <a:sym typeface="+mn-ea"/>
              </a:rPr>
              <a:t>类名</a:t>
            </a:r>
            <a:endParaRPr lang="en-US" altLang="zh-CN" sz="2000" b="1" dirty="0" smtClean="0">
              <a:ea typeface="宋体" pitchFamily="2" charset="-122"/>
            </a:endParaRPr>
          </a:p>
          <a:p>
            <a:pPr marL="457200" lvl="2" indent="0" algn="l">
              <a:buClr>
                <a:srgbClr val="3891A7"/>
              </a:buClr>
              <a:buFont typeface="Wingdings"/>
              <a:buChar char="Ø"/>
            </a:pPr>
            <a:r>
              <a:rPr sz="2000" b="1">
                <a:ea typeface="宋体" pitchFamily="2" charset="-122"/>
                <a:sym typeface="+mn-ea"/>
              </a:rPr>
              <a:t>参数：无</a:t>
            </a:r>
            <a:endParaRPr lang="en-US" altLang="zh-CN" sz="2000" b="1" dirty="0">
              <a:ea typeface="宋体" pitchFamily="2" charset="-122"/>
            </a:endParaRPr>
          </a:p>
          <a:p>
            <a:pPr marL="457200" lvl="2" indent="0" algn="l">
              <a:buClr>
                <a:srgbClr val="3891A7"/>
              </a:buClr>
              <a:buFont typeface="Wingdings"/>
              <a:buChar char="Ø"/>
            </a:pPr>
            <a:r>
              <a:rPr sz="2000" b="1">
                <a:ea typeface="宋体" pitchFamily="2" charset="-122"/>
                <a:sym typeface="+mn-ea"/>
              </a:rPr>
              <a:t>返回值：无</a:t>
            </a:r>
            <a:br>
              <a:rPr lang="en-US" altLang="zh-CN" sz="2000" b="1">
                <a:ea typeface="宋体" pitchFamily="2" charset="-122"/>
                <a:sym typeface="+mn-ea"/>
              </a:rPr>
            </a:br>
            <a:endParaRPr lang="en-US" altLang="zh-CN" sz="2000" b="1" dirty="0" smtClean="0">
              <a:ea typeface="宋体" pitchFamily="2" charset="-122"/>
            </a:endParaRPr>
          </a:p>
          <a:p>
            <a:pPr marL="0" indent="0" algn="l">
              <a:buClr>
                <a:srgbClr val="3891A7"/>
              </a:buClr>
              <a:buFont typeface="Wingdings"/>
              <a:buNone/>
            </a:pPr>
            <a:r>
              <a:rPr sz="2000">
                <a:sym typeface="+mn-ea"/>
              </a:rPr>
              <a:t>缺省的析构函数：</a:t>
            </a:r>
            <a:endParaRPr sz="2000">
              <a:ea typeface="宋体" pitchFamily="2" charset="-122"/>
              <a:sym typeface="+mn-ea"/>
            </a:endParaRPr>
          </a:p>
          <a:p>
            <a:pPr marL="0" indent="0" algn="l">
              <a:buClr>
                <a:srgbClr val="3891A7"/>
              </a:buClr>
              <a:buFont typeface="Wingdings"/>
              <a:buNone/>
            </a:pPr>
            <a:r>
              <a:rPr sz="2000">
                <a:ea typeface="宋体" pitchFamily="2" charset="-122"/>
                <a:sym typeface="+mn-ea"/>
              </a:rPr>
              <a:t>     </a:t>
            </a:r>
            <a:r>
              <a:rPr sz="2000" b="1">
                <a:ea typeface="宋体" pitchFamily="2" charset="-122"/>
                <a:sym typeface="+mn-ea"/>
              </a:rPr>
              <a:t>编译器提供一个默认</a:t>
            </a:r>
            <a:r>
              <a:rPr lang="en-US" altLang="zh-CN" sz="2000" b="1">
                <a:ea typeface="宋体" pitchFamily="2" charset="-122"/>
                <a:sym typeface="+mn-ea"/>
              </a:rPr>
              <a:t>(</a:t>
            </a:r>
            <a:r>
              <a:rPr sz="2000" b="1">
                <a:ea typeface="宋体" pitchFamily="2" charset="-122"/>
                <a:sym typeface="+mn-ea"/>
              </a:rPr>
              <a:t>缺省</a:t>
            </a:r>
            <a:r>
              <a:rPr lang="en-US" altLang="zh-CN" sz="2000" b="1">
                <a:ea typeface="宋体" pitchFamily="2" charset="-122"/>
                <a:sym typeface="+mn-ea"/>
              </a:rPr>
              <a:t>)</a:t>
            </a:r>
            <a:r>
              <a:rPr sz="2000" b="1">
                <a:ea typeface="宋体" pitchFamily="2" charset="-122"/>
                <a:sym typeface="+mn-ea"/>
              </a:rPr>
              <a:t>的，具有</a:t>
            </a:r>
            <a:r>
              <a:rPr lang="en-US" altLang="zh-CN" sz="2000" b="1">
                <a:ea typeface="宋体" pitchFamily="2" charset="-122"/>
                <a:sym typeface="+mn-ea"/>
              </a:rPr>
              <a:t>public</a:t>
            </a:r>
            <a:r>
              <a:rPr sz="2000" b="1">
                <a:ea typeface="宋体" pitchFamily="2" charset="-122"/>
                <a:sym typeface="+mn-ea"/>
              </a:rPr>
              <a:t>访问控制的析构函数</a:t>
            </a:r>
            <a:endParaRPr lang="zh-CN" altLang="en-US" sz="2000" b="1" dirty="0">
              <a:ea typeface="宋体" pitchFamily="2" charset="-122"/>
            </a:endParaRPr>
          </a:p>
          <a:p>
            <a:pPr marL="0" indent="0" algn="l">
              <a:buClrTx/>
              <a:buSzPct val="100000"/>
              <a:buNone/>
            </a:pPr>
            <a:endParaRPr lang="en-US" altLang="zh-CN" sz="1600" dirty="0">
              <a:sym typeface="+mn-ea"/>
            </a:endParaRPr>
          </a:p>
        </p:txBody>
      </p:sp>
      <p:sp>
        <p:nvSpPr>
          <p:cNvPr id="2" name="Rectangle 2"/>
          <p:cNvSpPr>
            <a:spLocks noGrp="1"/>
          </p:cNvSpPr>
          <p:nvPr/>
        </p:nvSpPr>
        <p:spPr>
          <a:xfrm>
            <a:off x="6363970" y="1308735"/>
            <a:ext cx="5600700" cy="5176520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SzPct val="100000"/>
              <a:buNone/>
            </a:pPr>
            <a:r>
              <a:rPr lang="en-US" altLang="zh-CN" dirty="0"/>
              <a:t>class Card {</a:t>
            </a:r>
            <a:br>
              <a:rPr lang="en-US" altLang="zh-CN" dirty="0"/>
            </a:br>
            <a:r>
              <a:rPr lang="en-US" altLang="zh-CN" dirty="0"/>
              <a:t>public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en-US" altLang="zh-CN" dirty="0"/>
              <a:t>      Card(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aId,Player</a:t>
            </a:r>
            <a:r>
              <a:rPr lang="en-US" altLang="zh-CN" dirty="0"/>
              <a:t>&amp; </a:t>
            </a:r>
            <a:r>
              <a:rPr lang="en-US" altLang="zh-CN" dirty="0" err="1"/>
              <a:t>aPlayer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br>
              <a:rPr lang="en-US" altLang="zh-CN" dirty="0"/>
            </a:br>
            <a:r>
              <a:rPr lang="en-US" altLang="zh-CN" dirty="0" smtClean="0"/>
              <a:t>     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0000FF"/>
                </a:solidFill>
              </a:rPr>
              <a:t>~Card( ) ;  </a:t>
            </a:r>
            <a:br>
              <a:rPr lang="en-US" altLang="zh-CN" dirty="0"/>
            </a:br>
            <a:r>
              <a:rPr lang="en-US" altLang="zh-CN" dirty="0"/>
              <a:t>      …</a:t>
            </a:r>
            <a:endParaRPr lang="en-US" altLang="zh-CN" dirty="0"/>
          </a:p>
          <a:p>
            <a:pPr marL="0" indent="0">
              <a:buClrTx/>
              <a:buSzPct val="100000"/>
              <a:buNone/>
            </a:pPr>
            <a:r>
              <a:rPr lang="en-US" altLang="zh-CN" dirty="0"/>
              <a:t>private:</a:t>
            </a:r>
            <a:br>
              <a:rPr lang="en-US" altLang="zh-CN" dirty="0"/>
            </a:br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x;</a:t>
            </a:r>
            <a:br>
              <a:rPr lang="en-US" altLang="zh-CN" dirty="0"/>
            </a:br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y;</a:t>
            </a:r>
            <a:endParaRPr lang="en-US" altLang="zh-CN" dirty="0"/>
          </a:p>
          <a:p>
            <a:pPr marL="0" indent="0">
              <a:buClrTx/>
              <a:buSzPct val="100000"/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id;</a:t>
            </a:r>
            <a:br>
              <a:rPr lang="en-US" altLang="zh-CN" dirty="0"/>
            </a:br>
            <a:r>
              <a:rPr lang="en-US" altLang="zh-CN" dirty="0"/>
              <a:t>     Player&amp; player;</a:t>
            </a:r>
            <a:br>
              <a:rPr lang="en-US" altLang="zh-CN" dirty="0"/>
            </a:br>
            <a:r>
              <a:rPr lang="en-US" altLang="zh-CN" dirty="0"/>
              <a:t>     Dealer   </a:t>
            </a:r>
            <a:r>
              <a:rPr lang="en-US" altLang="zh-CN" dirty="0" err="1"/>
              <a:t>dealer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};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Bef>
                <a:spcPts val="0"/>
              </a:spcBef>
            </a:pPr>
            <a:r>
              <a:rPr lang="zh-CN" altLang="zh-CN">
                <a:sym typeface="+mn-ea"/>
              </a:rPr>
              <a:t>对象的创建和销毁</a:t>
            </a:r>
            <a:endParaRPr lang="zh-CN" altLang="zh-CN">
              <a:sym typeface="+mn-ea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2623820" y="1307465"/>
            <a:ext cx="5905500" cy="517779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Autofit/>
          </a:bodyPr>
          <a:p>
            <a:pPr marL="342900" indent="-342900">
              <a:buClrTx/>
              <a:buSzPct val="100000"/>
              <a:buFont typeface="Wingdings" charset="0"/>
              <a:buChar char="u"/>
            </a:pPr>
            <a:r>
              <a:rPr sz="2800">
                <a:sym typeface="+mn-ea"/>
              </a:rPr>
              <a:t>创建对象</a:t>
            </a:r>
            <a:r>
              <a:rPr lang="en-US" altLang="zh-CN" sz="2800">
                <a:sym typeface="+mn-ea"/>
              </a:rPr>
              <a:t>----</a:t>
            </a:r>
            <a:r>
              <a:rPr sz="2800">
                <a:sym typeface="+mn-ea"/>
              </a:rPr>
              <a:t>访问构造函数</a:t>
            </a:r>
            <a:endParaRPr lang="en-US" altLang="zh-CN" sz="2800" dirty="0" smtClean="0"/>
          </a:p>
          <a:p>
            <a:pPr marL="342900" indent="-342900">
              <a:buClrTx/>
              <a:buSzPct val="100000"/>
              <a:buFont typeface="Wingdings" charset="0"/>
              <a:buChar char="u"/>
            </a:pPr>
            <a:r>
              <a:rPr sz="2800">
                <a:sym typeface="+mn-ea"/>
              </a:rPr>
              <a:t>销毁对象</a:t>
            </a:r>
            <a:r>
              <a:rPr lang="en-US" altLang="zh-CN" sz="2800">
                <a:sym typeface="+mn-ea"/>
              </a:rPr>
              <a:t>----</a:t>
            </a:r>
            <a:r>
              <a:rPr sz="2800">
                <a:sym typeface="+mn-ea"/>
              </a:rPr>
              <a:t>访问析构函数</a:t>
            </a:r>
            <a:endParaRPr sz="2800">
              <a:sym typeface="+mn-ea"/>
            </a:endParaRPr>
          </a:p>
          <a:p>
            <a:pPr marL="342900" indent="-342900">
              <a:buClrTx/>
              <a:buSzPct val="100000"/>
              <a:buFont typeface="Wingdings" charset="0"/>
              <a:buChar char="u"/>
            </a:pPr>
            <a:endParaRPr lang="en-US" altLang="zh-CN" sz="2800" dirty="0"/>
          </a:p>
          <a:p>
            <a:pPr marL="342900" indent="-342900">
              <a:buClrTx/>
              <a:buSzPct val="100000"/>
              <a:buFont typeface="Wingdings" charset="0"/>
              <a:buChar char="u"/>
            </a:pPr>
            <a:r>
              <a:rPr altLang="zh-CN" sz="2800" dirty="0"/>
              <a:t>构造函数的访问</a:t>
            </a:r>
            <a:endParaRPr altLang="zh-CN" sz="2800" dirty="0"/>
          </a:p>
          <a:p>
            <a:pPr marL="791845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Wingdings" charset="0"/>
              <a:buChar char="u"/>
            </a:pPr>
            <a:r>
              <a:rPr sz="2100">
                <a:sym typeface="+mn-ea"/>
              </a:rPr>
              <a:t>显式调用</a:t>
            </a:r>
            <a:r>
              <a:rPr lang="en-US" altLang="zh-CN" sz="2100">
                <a:sym typeface="+mn-ea"/>
              </a:rPr>
              <a:t>(</a:t>
            </a:r>
            <a:r>
              <a:rPr sz="2100">
                <a:sym typeface="+mn-ea"/>
              </a:rPr>
              <a:t>显式创建对象</a:t>
            </a:r>
            <a:r>
              <a:rPr lang="en-US" altLang="zh-CN" sz="2100">
                <a:sym typeface="+mn-ea"/>
              </a:rPr>
              <a:t>)</a:t>
            </a:r>
            <a:endParaRPr lang="en-US" altLang="zh-CN" sz="2100">
              <a:sym typeface="+mn-ea"/>
            </a:endParaRPr>
          </a:p>
          <a:p>
            <a:pPr marL="791845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Wingdings" charset="0"/>
              <a:buChar char="u"/>
            </a:pPr>
            <a:r>
              <a:rPr sz="2100">
                <a:sym typeface="+mn-ea"/>
              </a:rPr>
              <a:t>隐式调用</a:t>
            </a:r>
            <a:r>
              <a:rPr lang="en-US" altLang="zh-CN" sz="2100">
                <a:sym typeface="+mn-ea"/>
              </a:rPr>
              <a:t>(</a:t>
            </a:r>
            <a:r>
              <a:rPr sz="2100">
                <a:sym typeface="+mn-ea"/>
              </a:rPr>
              <a:t>自动转换</a:t>
            </a:r>
            <a:r>
              <a:rPr lang="en-US" altLang="zh-CN" sz="2100">
                <a:sym typeface="+mn-ea"/>
              </a:rPr>
              <a:t>)</a:t>
            </a:r>
            <a:endParaRPr lang="en-US" altLang="zh-CN" sz="2100">
              <a:sym typeface="+mn-ea"/>
            </a:endParaRPr>
          </a:p>
          <a:p>
            <a:pPr marL="791845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Wingdings" charset="0"/>
              <a:buChar char="u"/>
            </a:pPr>
            <a:r>
              <a:rPr sz="2100">
                <a:sym typeface="+mn-ea"/>
              </a:rPr>
              <a:t>对象成员的创建</a:t>
            </a:r>
            <a:endParaRPr sz="2100">
              <a:sym typeface="+mn-ea"/>
            </a:endParaRPr>
          </a:p>
          <a:p>
            <a:pPr marL="342900" lvl="0" indent="-342900">
              <a:buClr>
                <a:srgbClr val="47494B"/>
              </a:buClr>
              <a:buSzPct val="100000"/>
              <a:buFont typeface="Wingdings" charset="0"/>
              <a:buChar char="u"/>
            </a:pPr>
            <a:r>
              <a:rPr altLang="zh-CN" sz="2800">
                <a:sym typeface="+mn-ea"/>
              </a:rPr>
              <a:t>析构函数的访问</a:t>
            </a:r>
            <a:endParaRPr altLang="zh-CN" sz="2660" dirty="0"/>
          </a:p>
          <a:p>
            <a:pPr marL="791845" lvl="1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charset="0"/>
              <a:buChar char="u"/>
            </a:pPr>
            <a:r>
              <a:rPr sz="2100">
                <a:sym typeface="+mn-ea"/>
              </a:rPr>
              <a:t>程序区、栈区：生存期结束后，自动执行</a:t>
            </a:r>
            <a:endParaRPr sz="2100"/>
          </a:p>
          <a:p>
            <a:pPr marL="791845" lvl="1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charset="0"/>
              <a:buChar char="u"/>
            </a:pPr>
            <a:r>
              <a:rPr sz="2100">
                <a:sym typeface="+mn-ea"/>
              </a:rPr>
              <a:t>堆区：需显式调用</a:t>
            </a:r>
            <a:endParaRPr lang="en-US" altLang="zh-CN" sz="1600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Bef>
                <a:spcPts val="0"/>
              </a:spcBef>
            </a:pPr>
            <a:r>
              <a:rPr lang="zh-CN" altLang="zh-CN">
                <a:sym typeface="+mn-ea"/>
              </a:rPr>
              <a:t>对象的创建和销毁</a:t>
            </a:r>
            <a:r>
              <a:rPr lang="en-US" altLang="zh-CN">
                <a:sym typeface="+mn-ea"/>
              </a:rPr>
              <a:t>(</a:t>
            </a:r>
            <a:r>
              <a:rPr lang="zh-CN" altLang="zh-CN">
                <a:sym typeface="+mn-ea"/>
              </a:rPr>
              <a:t>例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0235" y="1315720"/>
            <a:ext cx="3412490" cy="517779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Autofit/>
          </a:bodyPr>
          <a:p>
            <a:pPr marL="0" indent="0" algn="l">
              <a:buClrTx/>
              <a:buSzPct val="100000"/>
              <a:buFont typeface="Wingdings" charset="0"/>
              <a:buNone/>
            </a:pPr>
            <a:r>
              <a:rPr lang="en-US" altLang="zh-CN" sz="1800" b="1">
                <a:sym typeface="+mn-ea"/>
              </a:rPr>
              <a:t>class B {</a:t>
            </a:r>
            <a:br>
              <a:rPr lang="en-US" altLang="zh-CN" sz="1800" b="1">
                <a:sym typeface="+mn-ea"/>
              </a:rPr>
            </a:br>
            <a:r>
              <a:rPr lang="en-US" altLang="zh-CN" sz="1800" b="1">
                <a:sym typeface="+mn-ea"/>
              </a:rPr>
              <a:t>public:</a:t>
            </a:r>
            <a:br>
              <a:rPr lang="en-US" altLang="zh-CN" sz="1800" b="1">
                <a:sym typeface="+mn-ea"/>
              </a:rPr>
            </a:br>
            <a:r>
              <a:rPr lang="en-US" altLang="zh-CN" sz="1800" b="1">
                <a:sym typeface="+mn-ea"/>
              </a:rPr>
              <a:t>    B( );</a:t>
            </a:r>
            <a:br>
              <a:rPr lang="en-US" altLang="zh-CN" sz="1800" b="1">
                <a:sym typeface="+mn-ea"/>
              </a:rPr>
            </a:br>
            <a:r>
              <a:rPr lang="en-US" altLang="zh-CN" sz="1800" b="1">
                <a:sym typeface="+mn-ea"/>
              </a:rPr>
              <a:t>    </a:t>
            </a:r>
            <a:r>
              <a:rPr lang="en-US" altLang="zh-CN" sz="1800" b="1">
                <a:solidFill>
                  <a:srgbClr val="0000FF"/>
                </a:solidFill>
                <a:sym typeface="+mn-ea"/>
              </a:rPr>
              <a:t>explicit</a:t>
            </a:r>
            <a:r>
              <a:rPr lang="en-US" altLang="zh-CN" sz="1800" b="1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zh-CN" sz="1800" b="1">
                <a:solidFill>
                  <a:schemeClr val="tx1"/>
                </a:solidFill>
                <a:sym typeface="+mn-ea"/>
              </a:rPr>
              <a:t>B</a:t>
            </a:r>
            <a:r>
              <a:rPr lang="en-US" altLang="zh-CN" sz="1800" b="1">
                <a:sym typeface="+mn-ea"/>
              </a:rPr>
              <a:t>(</a:t>
            </a:r>
            <a:r>
              <a:rPr lang="en-US" altLang="zh-CN" sz="1800" b="1" dirty="0" err="1">
                <a:sym typeface="+mn-ea"/>
              </a:rPr>
              <a:t>int</a:t>
            </a:r>
            <a:r>
              <a:rPr lang="en-US" altLang="zh-CN" sz="1800" b="1">
                <a:sym typeface="+mn-ea"/>
              </a:rPr>
              <a:t> n);</a:t>
            </a:r>
            <a:br>
              <a:rPr lang="en-US" altLang="zh-CN" sz="1800" b="1">
                <a:sym typeface="+mn-ea"/>
              </a:rPr>
            </a:br>
            <a:r>
              <a:rPr lang="en-US" altLang="zh-CN" sz="1800" b="1">
                <a:sym typeface="+mn-ea"/>
              </a:rPr>
              <a:t>    ...</a:t>
            </a:r>
            <a:br>
              <a:rPr lang="en-US" altLang="zh-CN" sz="1800" b="1">
                <a:sym typeface="+mn-ea"/>
              </a:rPr>
            </a:br>
            <a:r>
              <a:rPr lang="en-US" altLang="zh-CN" sz="1800" b="1">
                <a:sym typeface="+mn-ea"/>
              </a:rPr>
              <a:t>};</a:t>
            </a:r>
            <a:endParaRPr lang="en-US" altLang="zh-CN" sz="1800" b="1">
              <a:sym typeface="+mn-ea"/>
            </a:endParaRPr>
          </a:p>
          <a:p>
            <a:pPr marL="0" indent="0" algn="l">
              <a:buClrTx/>
              <a:buSzPct val="100000"/>
              <a:buFont typeface="Wingdings" charset="0"/>
              <a:buNone/>
            </a:pPr>
            <a:r>
              <a:rPr lang="en-US" altLang="zh-CN" sz="1800" b="1">
                <a:sym typeface="+mn-ea"/>
              </a:rPr>
              <a:t>class A {</a:t>
            </a:r>
            <a:br>
              <a:rPr lang="en-US" altLang="zh-CN" sz="1800" b="1">
                <a:sym typeface="+mn-ea"/>
              </a:rPr>
            </a:br>
            <a:r>
              <a:rPr lang="en-US" altLang="zh-CN" sz="1800" b="1">
                <a:sym typeface="+mn-ea"/>
              </a:rPr>
              <a:t>public:</a:t>
            </a:r>
            <a:br>
              <a:rPr lang="en-US" altLang="zh-CN" sz="1800" b="1">
                <a:sym typeface="+mn-ea"/>
              </a:rPr>
            </a:br>
            <a:r>
              <a:rPr lang="en-US" altLang="zh-CN" sz="1800" b="1">
                <a:sym typeface="+mn-ea"/>
              </a:rPr>
              <a:t>    A( );</a:t>
            </a:r>
            <a:br>
              <a:rPr lang="en-US" altLang="zh-CN" sz="1800" b="1">
                <a:sym typeface="+mn-ea"/>
              </a:rPr>
            </a:br>
            <a:r>
              <a:rPr lang="en-US" altLang="zh-CN" sz="1800" b="1">
                <a:sym typeface="+mn-ea"/>
              </a:rPr>
              <a:t>    </a:t>
            </a:r>
            <a:r>
              <a:rPr lang="en-US" altLang="zh-CN" sz="1800" b="1">
                <a:solidFill>
                  <a:srgbClr val="0000FF"/>
                </a:solidFill>
                <a:sym typeface="+mn-ea"/>
              </a:rPr>
              <a:t>explicit</a:t>
            </a:r>
            <a:r>
              <a:rPr lang="en-US" altLang="zh-CN" sz="1800" b="1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zh-CN" sz="1800" b="1">
                <a:sym typeface="+mn-ea"/>
              </a:rPr>
              <a:t>A(</a:t>
            </a:r>
            <a:r>
              <a:rPr lang="en-US" altLang="zh-CN" sz="1800" b="1" dirty="0" err="1">
                <a:sym typeface="+mn-ea"/>
              </a:rPr>
              <a:t>int</a:t>
            </a:r>
            <a:r>
              <a:rPr lang="en-US" altLang="zh-CN" sz="1800" b="1">
                <a:sym typeface="+mn-ea"/>
              </a:rPr>
              <a:t> n);</a:t>
            </a:r>
            <a:br>
              <a:rPr lang="en-US" altLang="zh-CN" sz="1800" b="1">
                <a:sym typeface="+mn-ea"/>
              </a:rPr>
            </a:br>
            <a:r>
              <a:rPr lang="en-US" altLang="zh-CN" sz="1800" b="1">
                <a:sym typeface="+mn-ea"/>
              </a:rPr>
              <a:t>    void do(A </a:t>
            </a:r>
            <a:r>
              <a:rPr lang="en-US" altLang="zh-CN" sz="1800" b="1" dirty="0" err="1">
                <a:sym typeface="+mn-ea"/>
              </a:rPr>
              <a:t>aA</a:t>
            </a:r>
            <a:r>
              <a:rPr lang="en-US" altLang="zh-CN" sz="1800" b="1">
                <a:sym typeface="+mn-ea"/>
              </a:rPr>
              <a:t>);</a:t>
            </a:r>
            <a:br>
              <a:rPr lang="en-US" altLang="zh-CN" sz="1800" b="1">
                <a:sym typeface="+mn-ea"/>
              </a:rPr>
            </a:br>
            <a:r>
              <a:rPr lang="en-US" altLang="zh-CN" sz="1800" b="1">
                <a:sym typeface="+mn-ea"/>
              </a:rPr>
              <a:t>    ~A( ) ;</a:t>
            </a:r>
            <a:endParaRPr lang="en-US" altLang="zh-CN" sz="1800" b="1">
              <a:sym typeface="+mn-ea"/>
            </a:endParaRPr>
          </a:p>
          <a:p>
            <a:pPr marL="0" indent="0" algn="l">
              <a:buClrTx/>
              <a:buSzPct val="100000"/>
              <a:buFont typeface="Wingdings" charset="0"/>
              <a:buNone/>
            </a:pPr>
            <a:r>
              <a:rPr lang="en-US" altLang="zh-CN" sz="1800" b="1">
                <a:sym typeface="+mn-ea"/>
              </a:rPr>
              <a:t>private:</a:t>
            </a:r>
            <a:br>
              <a:rPr lang="en-US" altLang="zh-CN" sz="1800" b="1">
                <a:sym typeface="+mn-ea"/>
              </a:rPr>
            </a:br>
            <a:r>
              <a:rPr lang="en-US" altLang="zh-CN" sz="1800" b="1">
                <a:sym typeface="+mn-ea"/>
              </a:rPr>
              <a:t>     int  num;</a:t>
            </a:r>
            <a:br>
              <a:rPr lang="en-US" altLang="zh-CN" sz="1800" b="1">
                <a:sym typeface="+mn-ea"/>
              </a:rPr>
            </a:br>
            <a:r>
              <a:rPr lang="en-US" altLang="zh-CN" sz="1800" b="1">
                <a:sym typeface="+mn-ea"/>
              </a:rPr>
              <a:t>     B    b1;</a:t>
            </a:r>
            <a:br>
              <a:rPr lang="en-US" altLang="zh-CN" sz="1800" b="1">
                <a:sym typeface="+mn-ea"/>
              </a:rPr>
            </a:br>
            <a:r>
              <a:rPr lang="en-US" altLang="zh-CN" sz="1800" b="1">
                <a:sym typeface="+mn-ea"/>
              </a:rPr>
              <a:t>     B    b2;</a:t>
            </a:r>
            <a:br>
              <a:rPr lang="en-US" altLang="zh-CN" sz="1800" b="1">
                <a:sym typeface="+mn-ea"/>
              </a:rPr>
            </a:br>
            <a:r>
              <a:rPr lang="en-US" altLang="zh-CN" sz="1800" b="1">
                <a:sym typeface="+mn-ea"/>
              </a:rPr>
              <a:t>};</a:t>
            </a:r>
            <a:endParaRPr lang="en-US" altLang="zh-CN" sz="1800" b="1" dirty="0">
              <a:sym typeface="+mn-ea"/>
            </a:endParaRPr>
          </a:p>
        </p:txBody>
      </p:sp>
      <p:sp>
        <p:nvSpPr>
          <p:cNvPr id="2" name="Rectangle 2"/>
          <p:cNvSpPr>
            <a:spLocks noGrp="1"/>
          </p:cNvSpPr>
          <p:nvPr/>
        </p:nvSpPr>
        <p:spPr>
          <a:xfrm>
            <a:off x="4410710" y="1308735"/>
            <a:ext cx="7553960" cy="5176520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SzPct val="100000"/>
              <a:buNone/>
            </a:pPr>
            <a:r>
              <a:rPr lang="en-US" altLang="zh-CN" sz="2400" dirty="0"/>
              <a:t>A::A( )</a:t>
            </a:r>
            <a:br>
              <a:rPr lang="en-US" altLang="zh-CN" sz="2400" dirty="0"/>
            </a:br>
            <a:r>
              <a:rPr lang="en-US" altLang="zh-CN" sz="2400" dirty="0"/>
              <a:t>       : num(0),b2(2)</a:t>
            </a:r>
            <a:br>
              <a:rPr lang="en-US" altLang="zh-CN" sz="2400" dirty="0"/>
            </a:br>
            <a:r>
              <a:rPr lang="en-US" altLang="zh-CN" sz="2400" dirty="0"/>
              <a:t>{ }</a:t>
            </a:r>
            <a:endParaRPr lang="en-US" altLang="zh-CN" sz="2400" dirty="0"/>
          </a:p>
          <a:p>
            <a:pPr marL="0" indent="0">
              <a:buClrTx/>
              <a:buSzPct val="100000"/>
              <a:buNone/>
            </a:pPr>
            <a:r>
              <a:rPr lang="en-US" altLang="zh-CN" sz="2400" dirty="0">
                <a:sym typeface="+mn-ea"/>
              </a:rPr>
              <a:t>A::A( int n)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 : num(n),b1(n),b2(n+1)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{ }</a:t>
            </a:r>
            <a:endParaRPr lang="en-US" altLang="zh-CN" sz="2400" dirty="0"/>
          </a:p>
          <a:p>
            <a:pPr marL="0" indent="0">
              <a:buClrTx/>
              <a:buSzPct val="100000"/>
              <a:buNone/>
            </a:pPr>
            <a:r>
              <a:rPr lang="en-US" altLang="zh-CN" sz="2400" dirty="0"/>
              <a:t>...</a:t>
            </a:r>
            <a:endParaRPr lang="en-US" altLang="zh-CN" sz="2400" dirty="0"/>
          </a:p>
          <a:p>
            <a:pPr marL="0" indent="0">
              <a:buClrTx/>
              <a:buSzPct val="100000"/>
              <a:buNone/>
            </a:pPr>
            <a:r>
              <a:rPr lang="en-US" altLang="zh-CN" sz="2400" dirty="0"/>
              <a:t>void func( ) {</a:t>
            </a:r>
            <a:br>
              <a:rPr lang="en-US" altLang="zh-CN" sz="2400" dirty="0"/>
            </a:br>
            <a:r>
              <a:rPr lang="en-US" altLang="zh-CN" sz="2400" b="1" dirty="0">
                <a:solidFill>
                  <a:srgbClr val="0000FF"/>
                </a:solidFill>
              </a:rPr>
              <a:t>      A  a1;</a:t>
            </a:r>
            <a:br>
              <a:rPr lang="en-US" altLang="zh-CN" sz="2400" b="1" dirty="0">
                <a:solidFill>
                  <a:srgbClr val="0000FF"/>
                </a:solidFill>
              </a:rPr>
            </a:br>
            <a:r>
              <a:rPr lang="en-US" altLang="zh-CN" sz="2400" b="1" dirty="0">
                <a:solidFill>
                  <a:srgbClr val="0000FF"/>
                </a:solidFill>
              </a:rPr>
              <a:t>      A  a2(5);</a:t>
            </a:r>
            <a:br>
              <a:rPr lang="en-US" altLang="zh-CN" sz="2400" b="1" dirty="0">
                <a:solidFill>
                  <a:srgbClr val="0000FF"/>
                </a:solidFill>
              </a:rPr>
            </a:br>
            <a:r>
              <a:rPr lang="en-US" altLang="zh-CN" sz="2400" b="1" dirty="0">
                <a:solidFill>
                  <a:srgbClr val="0000FF"/>
                </a:solidFill>
              </a:rPr>
              <a:t>      A  * pa = new A(8);</a:t>
            </a:r>
            <a:br>
              <a:rPr lang="en-US" altLang="zh-CN" sz="2400" b="1" dirty="0">
                <a:solidFill>
                  <a:srgbClr val="0000FF"/>
                </a:solidFill>
              </a:rPr>
            </a:br>
            <a:r>
              <a:rPr lang="en-US" altLang="zh-CN" sz="2400" b="1" dirty="0">
                <a:solidFill>
                  <a:srgbClr val="0000FF"/>
                </a:solidFill>
              </a:rPr>
              <a:t>     pa-&gt;do(2);</a:t>
            </a:r>
            <a:br>
              <a:rPr lang="en-US" altLang="zh-CN" sz="2400" b="1" dirty="0">
                <a:solidFill>
                  <a:srgbClr val="0000FF"/>
                </a:solidFill>
              </a:rPr>
            </a:br>
            <a:r>
              <a:rPr lang="en-US" altLang="zh-CN" sz="2400" b="1" dirty="0">
                <a:solidFill>
                  <a:srgbClr val="0000FF"/>
                </a:solidFill>
              </a:rPr>
              <a:t>     delete pa;</a:t>
            </a:r>
            <a:br>
              <a:rPr lang="en-US" altLang="zh-CN" sz="2400" dirty="0"/>
            </a:br>
            <a:r>
              <a:rPr lang="en-US" altLang="zh-CN" sz="2400" dirty="0"/>
              <a:t>}</a:t>
            </a:r>
            <a:endParaRPr lang="en-US" altLang="zh-CN" sz="24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Number_1"/>
          <p:cNvSpPr/>
          <p:nvPr>
            <p:custDataLst>
              <p:tags r:id="rId1"/>
            </p:custDataLst>
          </p:nvPr>
        </p:nvSpPr>
        <p:spPr>
          <a:xfrm>
            <a:off x="2215645" y="1164781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1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9" name="MH_Entry_1"/>
          <p:cNvSpPr/>
          <p:nvPr>
            <p:custDataLst>
              <p:tags r:id="rId2"/>
            </p:custDataLst>
          </p:nvPr>
        </p:nvSpPr>
        <p:spPr>
          <a:xfrm>
            <a:off x="2450062" y="1180107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构造函数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  <p:sp>
        <p:nvSpPr>
          <p:cNvPr id="37" name="MH_Number_2"/>
          <p:cNvSpPr/>
          <p:nvPr>
            <p:custDataLst>
              <p:tags r:id="rId3"/>
            </p:custDataLst>
          </p:nvPr>
        </p:nvSpPr>
        <p:spPr>
          <a:xfrm>
            <a:off x="2215645" y="2139692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2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38" name="MH_Entry_2"/>
          <p:cNvSpPr/>
          <p:nvPr>
            <p:custDataLst>
              <p:tags r:id="rId4"/>
            </p:custDataLst>
          </p:nvPr>
        </p:nvSpPr>
        <p:spPr>
          <a:xfrm>
            <a:off x="2450062" y="2155018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缺省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zh-CN" altLang="en-US" sz="2400" dirty="0">
                <a:solidFill>
                  <a:schemeClr val="tx1"/>
                </a:solidFill>
              </a:rPr>
              <a:t>默认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zh-CN" altLang="en-US" sz="2400" dirty="0">
                <a:solidFill>
                  <a:schemeClr val="tx1"/>
                </a:solidFill>
              </a:rPr>
              <a:t>的构造函数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MH_Number_3"/>
          <p:cNvSpPr/>
          <p:nvPr>
            <p:custDataLst>
              <p:tags r:id="rId5"/>
            </p:custDataLst>
          </p:nvPr>
        </p:nvSpPr>
        <p:spPr>
          <a:xfrm>
            <a:off x="2215645" y="3114601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3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1" name="MH_Entry_3"/>
          <p:cNvSpPr/>
          <p:nvPr>
            <p:custDataLst>
              <p:tags r:id="rId6"/>
            </p:custDataLst>
          </p:nvPr>
        </p:nvSpPr>
        <p:spPr>
          <a:xfrm>
            <a:off x="2450062" y="3129927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构造函数的访问控制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  <p:sp>
        <p:nvSpPr>
          <p:cNvPr id="43" name="MH_Number_4"/>
          <p:cNvSpPr/>
          <p:nvPr>
            <p:custDataLst>
              <p:tags r:id="rId7"/>
            </p:custDataLst>
          </p:nvPr>
        </p:nvSpPr>
        <p:spPr>
          <a:xfrm>
            <a:off x="2215645" y="4089512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4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4" name="MH_Entry_4"/>
          <p:cNvSpPr/>
          <p:nvPr>
            <p:custDataLst>
              <p:tags r:id="rId8"/>
            </p:custDataLst>
          </p:nvPr>
        </p:nvSpPr>
        <p:spPr>
          <a:xfrm>
            <a:off x="2450062" y="4104838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对象初始化与构造函数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MH_Number_5"/>
          <p:cNvSpPr/>
          <p:nvPr>
            <p:custDataLst>
              <p:tags r:id="rId9"/>
            </p:custDataLst>
          </p:nvPr>
        </p:nvSpPr>
        <p:spPr>
          <a:xfrm>
            <a:off x="2215644" y="5064423"/>
            <a:ext cx="427560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5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7" name="MH_Entry_5"/>
          <p:cNvSpPr/>
          <p:nvPr>
            <p:custDataLst>
              <p:tags r:id="rId10"/>
            </p:custDataLst>
          </p:nvPr>
        </p:nvSpPr>
        <p:spPr>
          <a:xfrm>
            <a:off x="2454967" y="5079749"/>
            <a:ext cx="4936351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析构函数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MH_Others_1"/>
          <p:cNvSpPr/>
          <p:nvPr>
            <p:custDataLst>
              <p:tags r:id="rId11"/>
            </p:custDataLst>
          </p:nvPr>
        </p:nvSpPr>
        <p:spPr>
          <a:xfrm>
            <a:off x="9828549" y="0"/>
            <a:ext cx="23736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8800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+mn-ea"/>
              </a:rPr>
              <a:t>内容</a:t>
            </a:r>
            <a:endParaRPr lang="zh-CN" altLang="en-US" sz="88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MH_Others_2"/>
          <p:cNvSpPr/>
          <p:nvPr>
            <p:custDataLst>
              <p:tags r:id="rId12"/>
            </p:custDataLst>
          </p:nvPr>
        </p:nvSpPr>
        <p:spPr>
          <a:xfrm>
            <a:off x="9664700" y="-14513"/>
            <a:ext cx="84048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构造函数</a:t>
            </a:r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7052930" y="1540356"/>
            <a:ext cx="3633986" cy="4572000"/>
          </a:xfrm>
          <a:ln w="1270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dirty="0" smtClean="0">
                <a:ea typeface="宋体" pitchFamily="2" charset="-122"/>
              </a:rPr>
              <a:t>class Name</a:t>
            </a:r>
            <a:r>
              <a:rPr lang="zh-CN" altLang="en-US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{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public</a:t>
            </a:r>
            <a:r>
              <a:rPr lang="zh-CN" altLang="en-US" dirty="0" smtClean="0">
                <a:ea typeface="宋体" pitchFamily="2" charset="-122"/>
              </a:rPr>
              <a:t>：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    Name(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</a:rPr>
              <a:t>val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);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    …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};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"/>
          </p:nvPr>
        </p:nvSpPr>
        <p:spPr>
          <a:xfrm>
            <a:off x="819850" y="1550670"/>
            <a:ext cx="5544616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p>
            <a:pPr marL="320040" lvl="1" indent="-320040" algn="l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3200" dirty="0"/>
              <a:t>构造</a:t>
            </a:r>
            <a:r>
              <a:rPr lang="zh-CN" altLang="en-US" sz="3200" dirty="0" smtClean="0"/>
              <a:t>函数</a:t>
            </a:r>
            <a:br>
              <a:rPr lang="en-US" altLang="zh-CN" sz="3200" dirty="0"/>
            </a:br>
            <a:r>
              <a:rPr lang="zh-CN" altLang="en-US" b="1" dirty="0">
                <a:solidFill>
                  <a:srgbClr val="0000FF"/>
                </a:solidFill>
              </a:rPr>
              <a:t>创建对象的同时，进行初始化工</a:t>
            </a:r>
            <a:r>
              <a:rPr lang="zh-CN" altLang="en-US" b="1" dirty="0" smtClean="0">
                <a:solidFill>
                  <a:srgbClr val="0000FF"/>
                </a:solidFill>
              </a:rPr>
              <a:t>作</a:t>
            </a:r>
            <a:endParaRPr lang="en-US" altLang="zh-CN" b="1" dirty="0" smtClean="0">
              <a:solidFill>
                <a:srgbClr val="0000FF"/>
              </a:solidFill>
              <a:latin typeface="Tw Cen MT"/>
              <a:ea typeface="宋体" pitchFamily="2" charset="-122"/>
            </a:endParaRPr>
          </a:p>
          <a:p>
            <a:pPr>
              <a:buClr>
                <a:srgbClr val="FEB80A"/>
              </a:buClr>
              <a:buFont typeface="Wingdings"/>
              <a:buChar char="Ø"/>
            </a:pPr>
            <a:r>
              <a:rPr lang="zh-CN" altLang="en-US" sz="3200" dirty="0"/>
              <a:t>格式</a:t>
            </a:r>
            <a:endParaRPr lang="zh-CN" altLang="en-US" dirty="0">
              <a:ea typeface="宋体" pitchFamily="2" charset="-122"/>
            </a:endParaRPr>
          </a:p>
          <a:p>
            <a:pPr lvl="2">
              <a:buClr>
                <a:srgbClr val="3891A7"/>
              </a:buClr>
              <a:buFont typeface="Wingdings"/>
              <a:buChar char="Ø"/>
            </a:pPr>
            <a:r>
              <a:rPr lang="zh-CN" altLang="en-US" b="1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名字与类名相同</a:t>
            </a:r>
            <a:endParaRPr lang="en-US" altLang="zh-CN" b="1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  <a:p>
            <a:pPr lvl="2">
              <a:buClr>
                <a:srgbClr val="3891A7"/>
              </a:buClr>
              <a:buFont typeface="Wingdings"/>
              <a:buChar char="Ø"/>
            </a:pPr>
            <a:r>
              <a:rPr lang="zh-CN" altLang="en-US" b="1" dirty="0" smtClean="0">
                <a:latin typeface="Tw Cen MT"/>
                <a:ea typeface="宋体" pitchFamily="2" charset="-122"/>
              </a:rPr>
              <a:t>无返回值</a:t>
            </a:r>
            <a:endParaRPr lang="zh-CN" altLang="en-US" b="1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构造函数的种类</a:t>
            </a:r>
            <a:endParaRPr lang="zh-CN" altLang="en-US"/>
          </a:p>
        </p:txBody>
      </p:sp>
      <p:sp>
        <p:nvSpPr>
          <p:cNvPr id="2" name="Rectangle 2"/>
          <p:cNvSpPr>
            <a:spLocks noGrp="1"/>
          </p:cNvSpPr>
          <p:nvPr>
            <p:ph sz="quarter" idx="1"/>
          </p:nvPr>
        </p:nvSpPr>
        <p:spPr>
          <a:xfrm>
            <a:off x="1494220" y="1550035"/>
            <a:ext cx="5544616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p>
            <a:r>
              <a:rPr lang="zh-CN" altLang="en-US" dirty="0"/>
              <a:t>默认构造函数</a:t>
            </a:r>
            <a:endParaRPr lang="zh-CN" altLang="en-US" dirty="0"/>
          </a:p>
          <a:p>
            <a:pPr lvl="1"/>
            <a:r>
              <a:rPr lang="zh-CN" altLang="en-US" dirty="0"/>
              <a:t>无参数的、</a:t>
            </a:r>
            <a:r>
              <a:rPr lang="en-US" altLang="zh-CN" dirty="0"/>
              <a:t>public</a:t>
            </a:r>
            <a:r>
              <a:rPr lang="zh-CN" altLang="en-US" dirty="0"/>
              <a:t>的</a:t>
            </a:r>
            <a:endParaRPr lang="zh-CN" altLang="en-US" dirty="0"/>
          </a:p>
          <a:p>
            <a:pPr lvl="1"/>
            <a:r>
              <a:rPr lang="zh-CN" altLang="en-US" dirty="0"/>
              <a:t>只在用户没有提供其他构造函数的情况下，才由编译器提供。</a:t>
            </a:r>
            <a:endParaRPr lang="zh-CN" altLang="en-US" dirty="0"/>
          </a:p>
          <a:p>
            <a:r>
              <a:rPr lang="zh-CN" altLang="en-US" dirty="0"/>
              <a:t>自定义构造函数</a:t>
            </a:r>
            <a:endParaRPr lang="zh-CN" altLang="en-US" dirty="0"/>
          </a:p>
          <a:p>
            <a:pPr lvl="1"/>
            <a:r>
              <a:rPr lang="zh-CN" altLang="en-US" dirty="0"/>
              <a:t>重载构造函数</a:t>
            </a:r>
            <a:endParaRPr lang="zh-CN" altLang="en-US" dirty="0"/>
          </a:p>
          <a:p>
            <a:pPr lvl="1"/>
            <a:r>
              <a:rPr lang="zh-CN" altLang="en-US" dirty="0"/>
              <a:t>带默认参数的构造函数</a:t>
            </a:r>
            <a:endParaRPr lang="zh-CN" altLang="en-US" dirty="0"/>
          </a:p>
          <a:p>
            <a:pPr lvl="2"/>
            <a:r>
              <a:rPr lang="zh-CN" altLang="en-US" dirty="0"/>
              <a:t>二义性问题</a:t>
            </a:r>
            <a:endParaRPr lang="zh-CN" altLang="en-US" dirty="0"/>
          </a:p>
        </p:txBody>
      </p:sp>
      <p:sp>
        <p:nvSpPr>
          <p:cNvPr id="17" name="Content Placeholder 8"/>
          <p:cNvSpPr>
            <a:spLocks noGrp="1"/>
          </p:cNvSpPr>
          <p:nvPr>
            <p:ph sz="quarter" idx="2"/>
          </p:nvPr>
        </p:nvSpPr>
        <p:spPr>
          <a:xfrm>
            <a:off x="7182852" y="1547976"/>
            <a:ext cx="3816424" cy="4572000"/>
          </a:xfrm>
          <a:ln w="1270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p>
            <a:pPr marL="0" indent="0" algn="l">
              <a:buClr>
                <a:srgbClr val="FEB80A"/>
              </a:buClr>
              <a:buNone/>
            </a:pPr>
            <a:r>
              <a:rPr lang="en-US" altLang="zh-CN" dirty="0" smtClean="0">
                <a:ea typeface="宋体" pitchFamily="2" charset="-122"/>
              </a:rPr>
              <a:t>class Name</a:t>
            </a:r>
            <a:r>
              <a:rPr lang="zh-CN" altLang="en-US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{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public</a:t>
            </a:r>
            <a:r>
              <a:rPr lang="zh-CN" altLang="en-US" dirty="0" smtClean="0">
                <a:ea typeface="宋体" pitchFamily="2" charset="-122"/>
              </a:rPr>
              <a:t>：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    Name();    </a:t>
            </a:r>
            <a:b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</a:b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    Name(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</a:rPr>
              <a:t>val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);</a:t>
            </a:r>
            <a:b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</a:b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    Name(Other&amp; other);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    ….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};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Bef>
                <a:spcPts val="0"/>
              </a:spcBef>
            </a:pPr>
            <a:r>
              <a:rPr lang="en-US">
                <a:sym typeface="+mn-ea"/>
              </a:rPr>
              <a:t>构造函数的访问控制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1342455" y="1752600"/>
            <a:ext cx="5544616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p>
            <a:pPr algn="l"/>
            <a:r>
              <a:rPr lang="zh-CN" altLang="en-US" dirty="0"/>
              <a:t>默认构造函数：</a:t>
            </a:r>
            <a:r>
              <a:rPr lang="en-US" altLang="zh-CN" dirty="0" smtClean="0"/>
              <a:t>public</a:t>
            </a:r>
            <a:br>
              <a:rPr lang="en-US" altLang="zh-CN" dirty="0" smtClean="0"/>
            </a:br>
            <a:endParaRPr lang="en-US" altLang="zh-CN" dirty="0"/>
          </a:p>
          <a:p>
            <a:pPr algn="l"/>
            <a:r>
              <a:rPr lang="zh-CN" altLang="en-US" dirty="0"/>
              <a:t>自定义构造函数的访问控制</a:t>
            </a:r>
            <a:endParaRPr lang="zh-CN" altLang="en-US" dirty="0"/>
          </a:p>
          <a:p>
            <a:pPr lvl="1" algn="l"/>
            <a:r>
              <a:rPr lang="zh-CN" altLang="en-US" dirty="0" smtClean="0"/>
              <a:t>通常为</a:t>
            </a:r>
            <a:r>
              <a:rPr lang="en-US" altLang="zh-CN" dirty="0"/>
              <a:t>public</a:t>
            </a:r>
            <a:endParaRPr lang="en-US" altLang="zh-CN" dirty="0"/>
          </a:p>
          <a:p>
            <a:pPr lvl="1" algn="l"/>
            <a:r>
              <a:rPr lang="en-US" altLang="zh-CN" dirty="0"/>
              <a:t>protected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的情况</a:t>
            </a:r>
            <a:endParaRPr lang="zh-CN" altLang="en-US" dirty="0"/>
          </a:p>
          <a:p>
            <a:pPr lvl="1" algn="l"/>
            <a:r>
              <a:rPr lang="zh-CN" altLang="en-US" dirty="0"/>
              <a:t>只声明、</a:t>
            </a:r>
            <a:r>
              <a:rPr lang="zh-CN" altLang="en-US" dirty="0" smtClean="0"/>
              <a:t>无</a:t>
            </a:r>
            <a:r>
              <a:rPr lang="zh-CN" altLang="en-US" dirty="0"/>
              <a:t>实现</a:t>
            </a:r>
            <a:r>
              <a:rPr lang="zh-CN" altLang="en-US" dirty="0" smtClean="0"/>
              <a:t>的</a:t>
            </a:r>
            <a:r>
              <a:rPr lang="zh-CN" altLang="en-US" dirty="0"/>
              <a:t>情况</a:t>
            </a:r>
            <a:endParaRPr lang="zh-CN" altLang="en-US" dirty="0"/>
          </a:p>
          <a:p>
            <a:pPr lvl="1" algn="l"/>
            <a:r>
              <a:rPr lang="en-US" altLang="zh-CN" dirty="0"/>
              <a:t>explicit</a:t>
            </a:r>
            <a:r>
              <a:rPr lang="zh-CN" altLang="en-US" dirty="0"/>
              <a:t>限定</a:t>
            </a:r>
            <a:endParaRPr lang="zh-CN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7031087" y="1750541"/>
            <a:ext cx="3816424" cy="4572000"/>
          </a:xfrm>
          <a:ln w="1270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p>
            <a:pPr marL="0" indent="0" algn="l">
              <a:buClr>
                <a:srgbClr val="FEB80A"/>
              </a:buClr>
              <a:buNone/>
            </a:pPr>
            <a:r>
              <a:rPr lang="en-US" altLang="zh-CN" dirty="0" smtClean="0">
                <a:ea typeface="宋体" pitchFamily="2" charset="-122"/>
              </a:rPr>
              <a:t>class Name</a:t>
            </a:r>
            <a:r>
              <a:rPr lang="zh-CN" altLang="en-US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{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public</a:t>
            </a:r>
            <a:r>
              <a:rPr lang="zh-CN" altLang="en-US" dirty="0" smtClean="0">
                <a:ea typeface="宋体" pitchFamily="2" charset="-122"/>
              </a:rPr>
              <a:t>：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    explicit Name();    </a:t>
            </a:r>
            <a:b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</a:b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    Name(Other&amp; other);</a:t>
            </a:r>
            <a:b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</a:b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private</a:t>
            </a:r>
            <a:r>
              <a:rPr lang="zh-CN" altLang="en-US" dirty="0" smtClean="0">
                <a:solidFill>
                  <a:srgbClr val="0000FF"/>
                </a:solidFill>
                <a:ea typeface="宋体" pitchFamily="2" charset="-122"/>
              </a:rPr>
              <a:t>：</a:t>
            </a:r>
            <a:b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</a:b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    Name(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</a:rPr>
              <a:t>val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);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    ….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};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Bef>
                <a:spcPts val="0"/>
              </a:spcBef>
            </a:pPr>
            <a:r>
              <a:rPr lang="en-US" altLang="zh-CN"/>
              <a:t>explicit</a:t>
            </a:r>
            <a:r>
              <a:rPr lang="zh-CN" altLang="en-US"/>
              <a:t>的构造函数</a:t>
            </a:r>
            <a:r>
              <a:rPr lang="en-US" altLang="zh-CN"/>
              <a:t>(</a:t>
            </a:r>
            <a:r>
              <a:rPr lang="zh-CN" altLang="zh-CN"/>
              <a:t>例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1342390" y="1752600"/>
            <a:ext cx="4702810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 lnSpcReduction="10000"/>
          </a:bodyPr>
          <a:p>
            <a:pPr marL="0" indent="0" algn="l">
              <a:buClr>
                <a:srgbClr val="FEB80A"/>
              </a:buClr>
              <a:buNone/>
            </a:pPr>
            <a:r>
              <a:rPr lang="en-US" altLang="zh-CN">
                <a:ea typeface="宋体" pitchFamily="2" charset="-122"/>
                <a:sym typeface="+mn-ea"/>
              </a:rPr>
              <a:t>class Name</a:t>
            </a:r>
            <a:r>
              <a:rPr>
                <a:ea typeface="宋体" pitchFamily="2" charset="-122"/>
                <a:sym typeface="+mn-ea"/>
              </a:rPr>
              <a:t> </a:t>
            </a:r>
            <a:r>
              <a:rPr lang="en-US" altLang="zh-CN">
                <a:ea typeface="宋体" pitchFamily="2" charset="-122"/>
                <a:sym typeface="+mn-ea"/>
              </a:rPr>
              <a:t>{</a:t>
            </a:r>
            <a:br>
              <a:rPr lang="en-US" altLang="zh-CN">
                <a:ea typeface="宋体" pitchFamily="2" charset="-122"/>
                <a:sym typeface="+mn-ea"/>
              </a:rPr>
            </a:br>
            <a:r>
              <a:rPr lang="en-US" altLang="zh-CN">
                <a:ea typeface="宋体" pitchFamily="2" charset="-122"/>
                <a:sym typeface="+mn-ea"/>
              </a:rPr>
              <a:t>public</a:t>
            </a:r>
            <a:r>
              <a:rPr>
                <a:ea typeface="宋体" pitchFamily="2" charset="-122"/>
                <a:sym typeface="+mn-ea"/>
              </a:rPr>
              <a:t>：</a:t>
            </a:r>
            <a:br>
              <a:rPr lang="en-US" altLang="zh-CN">
                <a:ea typeface="宋体" pitchFamily="2" charset="-122"/>
                <a:sym typeface="+mn-ea"/>
              </a:rPr>
            </a:br>
            <a:r>
              <a:rPr lang="en-US" altLang="zh-CN">
                <a:solidFill>
                  <a:srgbClr val="0000FF"/>
                </a:solidFill>
                <a:ea typeface="宋体" pitchFamily="2" charset="-122"/>
                <a:sym typeface="+mn-ea"/>
              </a:rPr>
              <a:t>    explicit Name(int  n);    </a:t>
            </a:r>
            <a:br>
              <a:rPr lang="en-US" altLang="zh-CN">
                <a:solidFill>
                  <a:srgbClr val="0000FF"/>
                </a:solidFill>
                <a:ea typeface="宋体" pitchFamily="2" charset="-122"/>
                <a:sym typeface="+mn-ea"/>
              </a:rPr>
            </a:br>
            <a:r>
              <a:rPr lang="en-US" altLang="zh-CN">
                <a:ea typeface="宋体" pitchFamily="2" charset="-122"/>
                <a:sym typeface="+mn-ea"/>
              </a:rPr>
              <a:t>    ….</a:t>
            </a:r>
            <a:br>
              <a:rPr lang="en-US" altLang="zh-CN">
                <a:ea typeface="宋体" pitchFamily="2" charset="-122"/>
                <a:sym typeface="+mn-ea"/>
              </a:rPr>
            </a:br>
            <a:r>
              <a:rPr lang="en-US" altLang="zh-CN">
                <a:ea typeface="宋体" pitchFamily="2" charset="-122"/>
                <a:sym typeface="+mn-ea"/>
              </a:rPr>
              <a:t>};</a:t>
            </a:r>
            <a:endParaRPr lang="en-US" altLang="zh-CN">
              <a:ea typeface="宋体" pitchFamily="2" charset="-122"/>
              <a:sym typeface="+mn-ea"/>
            </a:endParaRPr>
          </a:p>
          <a:p>
            <a:pPr marL="0" indent="0" algn="l">
              <a:buClr>
                <a:srgbClr val="FEB80A"/>
              </a:buClr>
              <a:buNone/>
            </a:pPr>
            <a:endParaRPr lang="zh-CN" altLang="en-US" dirty="0"/>
          </a:p>
          <a:p>
            <a:pPr marL="0" indent="0" algn="l">
              <a:buClr>
                <a:srgbClr val="FEB80A"/>
              </a:buClr>
              <a:buNone/>
            </a:pPr>
            <a:r>
              <a:rPr lang="en-US" altLang="zh-CN" dirty="0"/>
              <a:t>void  func(const Name &amp; obj) {</a:t>
            </a:r>
            <a:endParaRPr lang="en-US" altLang="zh-CN" dirty="0"/>
          </a:p>
          <a:p>
            <a:pPr marL="0" indent="0" algn="l">
              <a:buClr>
                <a:srgbClr val="FEB80A"/>
              </a:buClr>
              <a:buNone/>
            </a:pPr>
            <a:r>
              <a:rPr lang="en-US" altLang="zh-CN" dirty="0"/>
              <a:t>   ....</a:t>
            </a:r>
            <a:endParaRPr lang="en-US" altLang="zh-CN" dirty="0"/>
          </a:p>
          <a:p>
            <a:pPr marL="0" indent="0" algn="l">
              <a:buClr>
                <a:srgbClr val="FEB80A"/>
              </a:buClr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pPr marL="0" indent="0" algn="l">
              <a:buClr>
                <a:srgbClr val="FEB80A"/>
              </a:buClr>
              <a:buNone/>
            </a:pPr>
            <a:endParaRPr lang="en-US" altLang="zh-CN" dirty="0">
              <a:solidFill>
                <a:srgbClr val="0000FF"/>
              </a:solidFill>
            </a:endParaRPr>
          </a:p>
          <a:p>
            <a:pPr marL="0" indent="0" algn="l">
              <a:buClr>
                <a:srgbClr val="FEB80A"/>
              </a:buClr>
              <a:buNone/>
            </a:pPr>
            <a:endParaRPr lang="en-US" altLang="zh-CN" dirty="0"/>
          </a:p>
          <a:p>
            <a:pPr marL="0" indent="0" algn="l">
              <a:buClr>
                <a:srgbClr val="FEB80A"/>
              </a:buClr>
              <a:buNone/>
            </a:pPr>
            <a:endParaRPr lang="en-US" altLang="zh-C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6584950" y="1717040"/>
            <a:ext cx="4608195" cy="4572000"/>
          </a:xfrm>
          <a:ln w="1270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p>
            <a:pPr marL="0" indent="0" algn="l">
              <a:buClr>
                <a:srgbClr val="FEB80A"/>
              </a:buClr>
              <a:buNone/>
            </a:pPr>
            <a:r>
              <a:rPr lang="en-US" altLang="zh-CN" dirty="0" smtClean="0">
                <a:ea typeface="宋体" pitchFamily="2" charset="-122"/>
              </a:rPr>
              <a:t>int main( ) </a:t>
            </a:r>
            <a:endParaRPr lang="en-US" altLang="zh-CN" dirty="0" smtClean="0">
              <a:ea typeface="宋体" pitchFamily="2" charset="-122"/>
            </a:endParaRPr>
          </a:p>
          <a:p>
            <a:pPr marL="0" indent="0" algn="l">
              <a:buClr>
                <a:srgbClr val="FEB80A"/>
              </a:buClr>
              <a:buNone/>
            </a:pPr>
            <a:r>
              <a:rPr lang="en-US" altLang="zh-CN" dirty="0" smtClean="0">
                <a:ea typeface="宋体" pitchFamily="2" charset="-122"/>
              </a:rPr>
              <a:t>{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>
                <a:solidFill>
                  <a:srgbClr val="FF0000"/>
                </a:solidFill>
                <a:sym typeface="+mn-ea"/>
              </a:rPr>
              <a:t>func(1);   // </a:t>
            </a:r>
            <a:r>
              <a:rPr>
                <a:solidFill>
                  <a:srgbClr val="FF0000"/>
                </a:solidFill>
                <a:sym typeface="+mn-ea"/>
              </a:rPr>
              <a:t>有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explicit</a:t>
            </a:r>
            <a:r>
              <a:rPr>
                <a:solidFill>
                  <a:srgbClr val="FF0000"/>
                </a:solidFill>
                <a:sym typeface="+mn-ea"/>
              </a:rPr>
              <a:t>，所以错误</a:t>
            </a:r>
            <a:endParaRPr dirty="0">
              <a:solidFill>
                <a:srgbClr val="FF0000"/>
              </a:solidFill>
            </a:endParaRPr>
          </a:p>
          <a:p>
            <a:pPr marL="0" indent="0" algn="l">
              <a:buClr>
                <a:srgbClr val="FEB80A"/>
              </a:buClr>
              <a:buNone/>
            </a:pPr>
            <a:r>
              <a:rPr lang="en-US" altLang="zh-CN">
                <a:solidFill>
                  <a:srgbClr val="0000FF"/>
                </a:solidFill>
                <a:sym typeface="+mn-ea"/>
              </a:rPr>
              <a:t>Name obj(1);  func(obj);</a:t>
            </a:r>
            <a:r>
              <a:rPr lang="en-US" altLang="zh-CN" dirty="0" smtClean="0">
                <a:ea typeface="宋体" pitchFamily="2" charset="-122"/>
              </a:rPr>
              <a:t>       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}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Bef>
                <a:spcPts val="0"/>
              </a:spcBef>
            </a:pPr>
            <a:r>
              <a:rPr lang="zh-CN" altLang="en-US"/>
              <a:t>私有的构造函数</a:t>
            </a:r>
            <a:r>
              <a:rPr lang="en-US" altLang="zh-CN"/>
              <a:t>(</a:t>
            </a:r>
            <a:r>
              <a:rPr lang="zh-CN" altLang="zh-CN"/>
              <a:t>例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1342390" y="1752600"/>
            <a:ext cx="4382770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 lnSpcReduction="20000"/>
          </a:bodyPr>
          <a:p>
            <a:pPr marL="0" indent="0" algn="l">
              <a:buClr>
                <a:srgbClr val="FEB80A"/>
              </a:buClr>
              <a:buNone/>
            </a:pPr>
            <a:r>
              <a:rPr lang="en-US" altLang="zh-CN">
                <a:ea typeface="宋体" pitchFamily="2" charset="-122"/>
                <a:sym typeface="+mn-ea"/>
              </a:rPr>
              <a:t>class Name</a:t>
            </a:r>
            <a:r>
              <a:rPr>
                <a:ea typeface="宋体" pitchFamily="2" charset="-122"/>
                <a:sym typeface="+mn-ea"/>
              </a:rPr>
              <a:t> </a:t>
            </a:r>
            <a:r>
              <a:rPr lang="en-US" altLang="zh-CN">
                <a:ea typeface="宋体" pitchFamily="2" charset="-122"/>
                <a:sym typeface="+mn-ea"/>
              </a:rPr>
              <a:t>{</a:t>
            </a:r>
            <a:endParaRPr lang="en-US" altLang="zh-CN">
              <a:ea typeface="宋体" pitchFamily="2" charset="-122"/>
              <a:sym typeface="+mn-ea"/>
            </a:endParaRPr>
          </a:p>
          <a:p>
            <a:pPr marL="0" indent="0" algn="l">
              <a:buClr>
                <a:srgbClr val="FEB80A"/>
              </a:buClr>
              <a:buNone/>
            </a:pPr>
            <a:r>
              <a:rPr lang="en-US" altLang="zh-CN">
                <a:ea typeface="宋体" pitchFamily="2" charset="-122"/>
                <a:sym typeface="+mn-ea"/>
              </a:rPr>
              <a:t>public:</a:t>
            </a:r>
            <a:endParaRPr lang="en-US" altLang="zh-CN">
              <a:ea typeface="宋体" pitchFamily="2" charset="-122"/>
              <a:sym typeface="+mn-ea"/>
            </a:endParaRPr>
          </a:p>
          <a:p>
            <a:pPr marL="0" indent="0" algn="l">
              <a:buClr>
                <a:srgbClr val="FEB80A"/>
              </a:buClr>
              <a:buNone/>
            </a:pPr>
            <a:r>
              <a:rPr lang="en-US" altLang="zh-CN">
                <a:ea typeface="宋体" pitchFamily="2" charset="-122"/>
                <a:sym typeface="+mn-ea"/>
              </a:rPr>
              <a:t>   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  <a:sym typeface="+mn-ea"/>
              </a:rPr>
              <a:t>static</a:t>
            </a:r>
            <a:r>
              <a:rPr lang="en-US" altLang="zh-CN">
                <a:ea typeface="宋体" pitchFamily="2" charset="-122"/>
                <a:sym typeface="+mn-ea"/>
              </a:rPr>
              <a:t> Name &amp; create( ) {</a:t>
            </a:r>
            <a:endParaRPr lang="en-US" altLang="zh-CN">
              <a:ea typeface="宋体" pitchFamily="2" charset="-122"/>
              <a:sym typeface="+mn-ea"/>
            </a:endParaRPr>
          </a:p>
          <a:p>
            <a:pPr marL="0" indent="0" algn="l">
              <a:buClr>
                <a:srgbClr val="FEB80A"/>
              </a:buClr>
              <a:buNone/>
            </a:pPr>
            <a:r>
              <a:rPr lang="en-US" altLang="zh-CN">
                <a:ea typeface="宋体" pitchFamily="2" charset="-122"/>
                <a:sym typeface="+mn-ea"/>
              </a:rPr>
              <a:t>             static Name obj;</a:t>
            </a:r>
            <a:br>
              <a:rPr lang="en-US" altLang="zh-CN">
                <a:ea typeface="宋体" pitchFamily="2" charset="-122"/>
                <a:sym typeface="+mn-ea"/>
              </a:rPr>
            </a:br>
            <a:r>
              <a:rPr lang="en-US" altLang="zh-CN">
                <a:ea typeface="宋体" pitchFamily="2" charset="-122"/>
                <a:sym typeface="+mn-ea"/>
              </a:rPr>
              <a:t>             return obj;</a:t>
            </a:r>
            <a:br>
              <a:rPr lang="en-US" altLang="zh-CN">
                <a:ea typeface="宋体" pitchFamily="2" charset="-122"/>
                <a:sym typeface="+mn-ea"/>
              </a:rPr>
            </a:br>
            <a:r>
              <a:rPr lang="en-US" altLang="zh-CN">
                <a:ea typeface="宋体" pitchFamily="2" charset="-122"/>
                <a:sym typeface="+mn-ea"/>
              </a:rPr>
              <a:t>     }</a:t>
            </a:r>
            <a:br>
              <a:rPr lang="en-US" altLang="zh-CN">
                <a:ea typeface="宋体" pitchFamily="2" charset="-122"/>
                <a:sym typeface="+mn-ea"/>
              </a:rPr>
            </a:br>
            <a:br>
              <a:rPr lang="en-US" altLang="zh-CN">
                <a:ea typeface="宋体" pitchFamily="2" charset="-122"/>
                <a:sym typeface="+mn-ea"/>
              </a:rPr>
            </a:br>
            <a:r>
              <a:rPr lang="en-US" altLang="zh-CN">
                <a:ea typeface="宋体" pitchFamily="2" charset="-122"/>
                <a:sym typeface="+mn-ea"/>
              </a:rPr>
              <a:t>private:</a:t>
            </a:r>
            <a:endParaRPr lang="en-US" altLang="zh-CN">
              <a:ea typeface="宋体" pitchFamily="2" charset="-122"/>
              <a:sym typeface="+mn-ea"/>
            </a:endParaRPr>
          </a:p>
          <a:p>
            <a:pPr marL="0" indent="0" algn="l">
              <a:buClr>
                <a:srgbClr val="FEB80A"/>
              </a:buClr>
              <a:buNone/>
            </a:pPr>
            <a:r>
              <a:rPr lang="en-US" altLang="zh-CN">
                <a:ea typeface="宋体" pitchFamily="2" charset="-122"/>
                <a:sym typeface="+mn-ea"/>
              </a:rPr>
              <a:t>   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  <a:sym typeface="+mn-ea"/>
              </a:rPr>
              <a:t>Name( );    </a:t>
            </a:r>
            <a:br>
              <a:rPr lang="en-US" altLang="zh-CN">
                <a:solidFill>
                  <a:srgbClr val="0000FF"/>
                </a:solidFill>
                <a:ea typeface="宋体" pitchFamily="2" charset="-122"/>
                <a:sym typeface="+mn-ea"/>
              </a:rPr>
            </a:br>
            <a:r>
              <a:rPr lang="en-US" altLang="zh-CN">
                <a:ea typeface="宋体" pitchFamily="2" charset="-122"/>
                <a:sym typeface="+mn-ea"/>
              </a:rPr>
              <a:t>    ….</a:t>
            </a:r>
            <a:br>
              <a:rPr lang="en-US" altLang="zh-CN">
                <a:ea typeface="宋体" pitchFamily="2" charset="-122"/>
                <a:sym typeface="+mn-ea"/>
              </a:rPr>
            </a:br>
            <a:r>
              <a:rPr lang="en-US" altLang="zh-CN">
                <a:ea typeface="宋体" pitchFamily="2" charset="-122"/>
                <a:sym typeface="+mn-ea"/>
              </a:rPr>
              <a:t>};</a:t>
            </a:r>
            <a:endParaRPr lang="en-US" altLang="zh-CN">
              <a:ea typeface="宋体" pitchFamily="2" charset="-122"/>
              <a:sym typeface="+mn-ea"/>
            </a:endParaRPr>
          </a:p>
          <a:p>
            <a:pPr marL="0" indent="0" algn="l">
              <a:buClr>
                <a:srgbClr val="FEB80A"/>
              </a:buClr>
              <a:buNone/>
            </a:pPr>
            <a:endParaRPr lang="en-US" altLang="zh-CN" dirty="0"/>
          </a:p>
          <a:p>
            <a:pPr marL="0" indent="0" algn="l">
              <a:buClr>
                <a:srgbClr val="FEB80A"/>
              </a:buClr>
              <a:buNone/>
            </a:pPr>
            <a:endParaRPr lang="en-US" altLang="zh-C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6306820" y="1750695"/>
            <a:ext cx="5104765" cy="4572000"/>
          </a:xfrm>
          <a:ln w="1270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 fontScale="90000" lnSpcReduction="20000"/>
          </a:bodyPr>
          <a:p>
            <a:pPr marL="0" indent="0" algn="l">
              <a:buClr>
                <a:srgbClr val="FEB80A"/>
              </a:buClr>
              <a:buNone/>
            </a:pPr>
            <a:r>
              <a:rPr lang="en-US" altLang="zh-CN">
                <a:ea typeface="宋体" pitchFamily="2" charset="-122"/>
                <a:sym typeface="+mn-ea"/>
              </a:rPr>
              <a:t>class Name</a:t>
            </a:r>
            <a:r>
              <a:rPr>
                <a:ea typeface="宋体" pitchFamily="2" charset="-122"/>
                <a:sym typeface="+mn-ea"/>
              </a:rPr>
              <a:t> </a:t>
            </a:r>
            <a:r>
              <a:rPr lang="en-US" altLang="zh-CN">
                <a:ea typeface="宋体" pitchFamily="2" charset="-122"/>
                <a:sym typeface="+mn-ea"/>
              </a:rPr>
              <a:t>{</a:t>
            </a:r>
            <a:endParaRPr lang="en-US" altLang="zh-CN">
              <a:ea typeface="宋体" pitchFamily="2" charset="-122"/>
              <a:sym typeface="+mn-ea"/>
            </a:endParaRPr>
          </a:p>
          <a:p>
            <a:pPr marL="0" indent="0" algn="l">
              <a:buClr>
                <a:srgbClr val="FEB80A"/>
              </a:buClr>
              <a:buNone/>
            </a:pPr>
            <a:r>
              <a:rPr lang="en-US" altLang="zh-CN">
                <a:ea typeface="宋体" pitchFamily="2" charset="-122"/>
                <a:sym typeface="+mn-ea"/>
              </a:rPr>
              <a:t>public:</a:t>
            </a:r>
            <a:endParaRPr lang="en-US" altLang="zh-CN">
              <a:ea typeface="宋体" pitchFamily="2" charset="-122"/>
              <a:sym typeface="+mn-ea"/>
            </a:endParaRPr>
          </a:p>
          <a:p>
            <a:pPr marL="0" indent="0" algn="l">
              <a:buClr>
                <a:srgbClr val="FEB80A"/>
              </a:buClr>
              <a:buNone/>
            </a:pPr>
            <a:r>
              <a:rPr lang="en-US" altLang="zh-CN">
                <a:ea typeface="宋体" pitchFamily="2" charset="-122"/>
                <a:sym typeface="+mn-ea"/>
              </a:rPr>
              <a:t>   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  <a:sym typeface="+mn-ea"/>
              </a:rPr>
              <a:t>static</a:t>
            </a:r>
            <a:r>
              <a:rPr lang="en-US" altLang="zh-CN">
                <a:ea typeface="宋体" pitchFamily="2" charset="-122"/>
                <a:sym typeface="+mn-ea"/>
              </a:rPr>
              <a:t> Name * create( ) {</a:t>
            </a:r>
            <a:endParaRPr lang="en-US" altLang="zh-CN">
              <a:ea typeface="宋体" pitchFamily="2" charset="-122"/>
              <a:sym typeface="+mn-ea"/>
            </a:endParaRPr>
          </a:p>
          <a:p>
            <a:pPr marL="0" indent="0" algn="l">
              <a:buClr>
                <a:srgbClr val="FEB80A"/>
              </a:buClr>
              <a:buNone/>
            </a:pPr>
            <a:r>
              <a:rPr lang="en-US" altLang="zh-CN">
                <a:ea typeface="宋体" pitchFamily="2" charset="-122"/>
                <a:sym typeface="+mn-ea"/>
              </a:rPr>
              <a:t>             static Name * pObj = nullptr;</a:t>
            </a:r>
            <a:br>
              <a:rPr lang="en-US" altLang="zh-CN">
                <a:ea typeface="宋体" pitchFamily="2" charset="-122"/>
                <a:sym typeface="+mn-ea"/>
              </a:rPr>
            </a:br>
            <a:r>
              <a:rPr lang="en-US" altLang="zh-CN">
                <a:ea typeface="宋体" pitchFamily="2" charset="-122"/>
                <a:sym typeface="+mn-ea"/>
              </a:rPr>
              <a:t>             if (pObj == nullptr) {</a:t>
            </a:r>
            <a:br>
              <a:rPr lang="en-US" altLang="zh-CN">
                <a:ea typeface="宋体" pitchFamily="2" charset="-122"/>
                <a:sym typeface="+mn-ea"/>
              </a:rPr>
            </a:br>
            <a:r>
              <a:rPr lang="en-US" altLang="zh-CN">
                <a:ea typeface="宋体" pitchFamily="2" charset="-122"/>
                <a:sym typeface="+mn-ea"/>
              </a:rPr>
              <a:t>                  pObj = new Name( );</a:t>
            </a:r>
            <a:br>
              <a:rPr lang="en-US" altLang="zh-CN">
                <a:ea typeface="宋体" pitchFamily="2" charset="-122"/>
                <a:sym typeface="+mn-ea"/>
              </a:rPr>
            </a:br>
            <a:r>
              <a:rPr lang="en-US" altLang="zh-CN">
                <a:ea typeface="宋体" pitchFamily="2" charset="-122"/>
                <a:sym typeface="+mn-ea"/>
              </a:rPr>
              <a:t>             }</a:t>
            </a:r>
            <a:br>
              <a:rPr lang="en-US" altLang="zh-CN">
                <a:ea typeface="宋体" pitchFamily="2" charset="-122"/>
                <a:sym typeface="+mn-ea"/>
              </a:rPr>
            </a:br>
            <a:r>
              <a:rPr lang="en-US" altLang="zh-CN">
                <a:ea typeface="宋体" pitchFamily="2" charset="-122"/>
                <a:sym typeface="+mn-ea"/>
              </a:rPr>
              <a:t>             return pObj;</a:t>
            </a:r>
            <a:br>
              <a:rPr lang="en-US" altLang="zh-CN">
                <a:ea typeface="宋体" pitchFamily="2" charset="-122"/>
                <a:sym typeface="+mn-ea"/>
              </a:rPr>
            </a:br>
            <a:r>
              <a:rPr lang="en-US" altLang="zh-CN">
                <a:ea typeface="宋体" pitchFamily="2" charset="-122"/>
                <a:sym typeface="+mn-ea"/>
              </a:rPr>
              <a:t>     }</a:t>
            </a:r>
            <a:br>
              <a:rPr lang="en-US" altLang="zh-CN">
                <a:ea typeface="宋体" pitchFamily="2" charset="-122"/>
                <a:sym typeface="+mn-ea"/>
              </a:rPr>
            </a:br>
            <a:br>
              <a:rPr lang="en-US" altLang="zh-CN">
                <a:ea typeface="宋体" pitchFamily="2" charset="-122"/>
                <a:sym typeface="+mn-ea"/>
              </a:rPr>
            </a:br>
            <a:r>
              <a:rPr lang="en-US" altLang="zh-CN">
                <a:ea typeface="宋体" pitchFamily="2" charset="-122"/>
                <a:sym typeface="+mn-ea"/>
              </a:rPr>
              <a:t>private:</a:t>
            </a:r>
            <a:endParaRPr lang="en-US" altLang="zh-CN">
              <a:ea typeface="宋体" pitchFamily="2" charset="-122"/>
              <a:sym typeface="+mn-ea"/>
            </a:endParaRPr>
          </a:p>
          <a:p>
            <a:pPr marL="0" indent="0" algn="l">
              <a:buClr>
                <a:srgbClr val="FEB80A"/>
              </a:buClr>
              <a:buNone/>
            </a:pPr>
            <a:r>
              <a:rPr lang="en-US" altLang="zh-CN">
                <a:ea typeface="宋体" pitchFamily="2" charset="-122"/>
                <a:sym typeface="+mn-ea"/>
              </a:rPr>
              <a:t>   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  <a:sym typeface="+mn-ea"/>
              </a:rPr>
              <a:t>Name( );   </a:t>
            </a:r>
            <a:br>
              <a:rPr lang="en-US" altLang="zh-CN">
                <a:solidFill>
                  <a:srgbClr val="0000FF"/>
                </a:solidFill>
                <a:ea typeface="宋体" pitchFamily="2" charset="-122"/>
                <a:sym typeface="+mn-ea"/>
              </a:rPr>
            </a:br>
            <a:r>
              <a:rPr lang="en-US" altLang="zh-CN">
                <a:ea typeface="宋体" pitchFamily="2" charset="-122"/>
                <a:sym typeface="+mn-ea"/>
              </a:rPr>
              <a:t>    ….</a:t>
            </a:r>
            <a:br>
              <a:rPr lang="en-US" altLang="zh-CN">
                <a:ea typeface="宋体" pitchFamily="2" charset="-122"/>
                <a:sym typeface="+mn-ea"/>
              </a:rPr>
            </a:br>
            <a:r>
              <a:rPr lang="en-US" altLang="zh-CN">
                <a:ea typeface="宋体" pitchFamily="2" charset="-122"/>
                <a:sym typeface="+mn-ea"/>
              </a:rPr>
              <a:t>};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Bef>
                <a:spcPts val="0"/>
              </a:spcBef>
            </a:pPr>
            <a:r>
              <a:rPr lang="zh-CN"/>
              <a:t>对象的初始化</a:t>
            </a:r>
            <a:endParaRPr lang="zh-CN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1342390" y="1752600"/>
            <a:ext cx="9454515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 lnSpcReduction="20000"/>
          </a:bodyPr>
          <a:p>
            <a:pPr marL="514350" indent="-514350" algn="l">
              <a:buClrTx/>
              <a:buSzPct val="100000"/>
              <a:buFont typeface="+mj-lt"/>
              <a:buAutoNum type="arabicPeriod"/>
            </a:pPr>
            <a:r>
              <a:rPr>
                <a:sym typeface="+mn-ea"/>
              </a:rPr>
              <a:t>在构造函数内通过赋值初始化</a:t>
            </a:r>
            <a:br>
              <a:rPr lang="en-US" altLang="zh-CN">
                <a:sym typeface="+mn-ea"/>
              </a:rPr>
            </a:br>
            <a:endParaRPr lang="zh-CN" altLang="en-US" dirty="0"/>
          </a:p>
          <a:p>
            <a:pPr marL="514350" indent="-514350" algn="l">
              <a:buClrTx/>
              <a:buSzPct val="100000"/>
              <a:buFont typeface="+mj-lt"/>
              <a:buAutoNum type="arabicPeriod"/>
            </a:pPr>
            <a:r>
              <a:rPr>
                <a:sym typeface="+mn-ea"/>
              </a:rPr>
              <a:t>在构造函数的初始化列表中初始化</a:t>
            </a:r>
            <a:br>
              <a:rPr lang="en-US" altLang="zh-CN">
                <a:sym typeface="+mn-ea"/>
              </a:rPr>
            </a:br>
            <a:endParaRPr lang="en-US" altLang="zh-CN" dirty="0" smtClean="0"/>
          </a:p>
          <a:p>
            <a:pPr marL="514350" indent="-514350" algn="l">
              <a:buClrTx/>
              <a:buSzPct val="100000"/>
              <a:buFont typeface="+mj-lt"/>
              <a:buAutoNum type="arabicPeriod"/>
            </a:pPr>
            <a:r>
              <a:rPr lang="en-US" altLang="zh-CN">
                <a:sym typeface="+mn-ea"/>
              </a:rPr>
              <a:t>C++11</a:t>
            </a:r>
            <a:r>
              <a:rPr>
                <a:sym typeface="+mn-ea"/>
              </a:rPr>
              <a:t>中，类定义时指定初值</a:t>
            </a:r>
            <a:endParaRPr lang="zh-CN" altLang="en-US" dirty="0"/>
          </a:p>
          <a:p>
            <a:pPr marL="0" indent="0" algn="l">
              <a:buClr>
                <a:srgbClr val="FEB80A"/>
              </a:buClr>
              <a:buNone/>
            </a:pPr>
            <a:endParaRPr lang="en-US" altLang="zh-CN" dirty="0"/>
          </a:p>
          <a:p>
            <a:pPr marL="0" indent="0" algn="l">
              <a:buClr>
                <a:srgbClr val="FEB80A"/>
              </a:buClr>
              <a:buNone/>
            </a:pPr>
            <a:endParaRPr lang="en-US" altLang="zh-CN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Bef>
                <a:spcPts val="0"/>
              </a:spcBef>
            </a:pPr>
            <a:r>
              <a:rPr>
                <a:sym typeface="+mn-ea"/>
              </a:rPr>
              <a:t>构造函数内通过赋值初始化</a:t>
            </a:r>
            <a:endParaRPr lang="zh-CN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3945890" y="1626235"/>
            <a:ext cx="3851910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 lnSpcReduction="20000"/>
          </a:bodyPr>
          <a:p>
            <a:pPr marL="0" indent="0" algn="l">
              <a:buClrTx/>
              <a:buSzPct val="100000"/>
              <a:buFont typeface="+mj-lt"/>
              <a:buNone/>
            </a:pPr>
            <a:r>
              <a:rPr lang="en-US" altLang="zh-CN">
                <a:sym typeface="+mn-ea"/>
              </a:rPr>
              <a:t>class Card {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public</a:t>
            </a:r>
            <a:r>
              <a:rPr>
                <a:sym typeface="+mn-ea"/>
              </a:rPr>
              <a:t>：</a:t>
            </a:r>
            <a:br>
              <a:rPr lang="en-US" altLang="zh-CN">
                <a:sym typeface="+mn-ea"/>
              </a:rPr>
            </a:br>
            <a:r>
              <a:rPr lang="en-US" altLang="zh-CN">
                <a:solidFill>
                  <a:srgbClr val="0000FF"/>
                </a:solidFill>
                <a:sym typeface="+mn-ea"/>
              </a:rPr>
              <a:t>      Card(</a:t>
            </a:r>
            <a:r>
              <a:rPr lang="en-US" altLang="zh-CN" dirty="0" err="1">
                <a:solidFill>
                  <a:srgbClr val="0000FF"/>
                </a:solidFill>
                <a:sym typeface="+mn-ea"/>
              </a:rPr>
              <a:t>int</a:t>
            </a:r>
            <a:r>
              <a:rPr lang="en-US" altLang="zh-CN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sym typeface="+mn-ea"/>
              </a:rPr>
              <a:t>aId</a:t>
            </a:r>
            <a:r>
              <a:rPr lang="en-US" altLang="zh-CN">
                <a:solidFill>
                  <a:srgbClr val="0000FF"/>
                </a:solidFill>
                <a:sym typeface="+mn-ea"/>
              </a:rPr>
              <a:t>) {</a:t>
            </a:r>
            <a:br>
              <a:rPr lang="en-US" altLang="zh-CN">
                <a:solidFill>
                  <a:srgbClr val="0000FF"/>
                </a:solidFill>
                <a:sym typeface="+mn-ea"/>
              </a:rPr>
            </a:br>
            <a:r>
              <a:rPr lang="en-US" altLang="zh-CN">
                <a:solidFill>
                  <a:srgbClr val="0000FF"/>
                </a:solidFill>
                <a:sym typeface="+mn-ea"/>
              </a:rPr>
              <a:t>              x =0; </a:t>
            </a:r>
            <a:endParaRPr lang="en-US" altLang="zh-CN">
              <a:solidFill>
                <a:srgbClr val="0000FF"/>
              </a:solidFill>
              <a:sym typeface="+mn-ea"/>
            </a:endParaRPr>
          </a:p>
          <a:p>
            <a:pPr marL="0" indent="0" algn="l">
              <a:buClrTx/>
              <a:buSzPct val="100000"/>
              <a:buFont typeface="+mj-lt"/>
              <a:buNone/>
            </a:pPr>
            <a:r>
              <a:rPr lang="en-US" altLang="zh-CN">
                <a:solidFill>
                  <a:srgbClr val="0000FF"/>
                </a:solidFill>
                <a:sym typeface="+mn-ea"/>
              </a:rPr>
              <a:t>              y=0;</a:t>
            </a:r>
            <a:br>
              <a:rPr lang="en-US" altLang="zh-CN">
                <a:solidFill>
                  <a:srgbClr val="0000FF"/>
                </a:solidFill>
                <a:sym typeface="+mn-ea"/>
              </a:rPr>
            </a:br>
            <a:r>
              <a:rPr lang="en-US" altLang="zh-CN">
                <a:solidFill>
                  <a:srgbClr val="0000FF"/>
                </a:solidFill>
                <a:sym typeface="+mn-ea"/>
              </a:rPr>
              <a:t>      }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    …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private: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   </a:t>
            </a:r>
            <a:r>
              <a:rPr lang="en-US" altLang="zh-CN" dirty="0" err="1">
                <a:sym typeface="+mn-ea"/>
              </a:rPr>
              <a:t>int</a:t>
            </a:r>
            <a:r>
              <a:rPr lang="en-US" altLang="zh-CN">
                <a:sym typeface="+mn-ea"/>
              </a:rPr>
              <a:t> x;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   </a:t>
            </a:r>
            <a:r>
              <a:rPr lang="en-US" altLang="zh-CN" dirty="0" err="1">
                <a:sym typeface="+mn-ea"/>
              </a:rPr>
              <a:t>int</a:t>
            </a:r>
            <a:r>
              <a:rPr lang="en-US" altLang="zh-CN">
                <a:sym typeface="+mn-ea"/>
              </a:rPr>
              <a:t> y;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};</a:t>
            </a:r>
            <a:endParaRPr lang="zh-CN" altLang="en-US" dirty="0"/>
          </a:p>
          <a:p>
            <a:pPr marL="0" indent="0" algn="l">
              <a:buClrTx/>
              <a:buSzPct val="100000"/>
              <a:buFont typeface="+mj-lt"/>
              <a:buNone/>
            </a:pPr>
            <a:endParaRPr lang="zh-CN" altLang="en-US" dirty="0"/>
          </a:p>
          <a:p>
            <a:pPr marL="0" indent="0" algn="l">
              <a:buClr>
                <a:srgbClr val="FEB80A"/>
              </a:buClr>
              <a:buNone/>
            </a:pPr>
            <a:endParaRPr lang="en-US" altLang="zh-CN" dirty="0"/>
          </a:p>
          <a:p>
            <a:pPr marL="0" indent="0" algn="l">
              <a:buClr>
                <a:srgbClr val="FEB80A"/>
              </a:buClr>
              <a:buNone/>
            </a:pPr>
            <a:endParaRPr lang="en-US" altLang="zh-CN" dirty="0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MH" val="20151012161443"/>
  <p:tag name="MH_LIBRARY" val="GRAPHIC"/>
  <p:tag name="MH_ORDER" val="Freeform 1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2"/>
  <p:tag name="KSO_WM_UNIT_TYPE" val="l_i"/>
  <p:tag name="KSO_WM_UNIT_INDEX" val="1_2"/>
  <p:tag name="KSO_WM_UNIT_ID" val="custom160111_10*l_i*1_2"/>
  <p:tag name="KSO_WM_UNIT_CLEAR" val="1"/>
  <p:tag name="KSO_WM_UNIT_LAYERLEVEL" val="1_1"/>
  <p:tag name="KSO_WM_DIAGRAM_GROUP_CODE" val="l1-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2"/>
  <p:tag name="KSO_WM_UNIT_TYPE" val="l_h_f"/>
  <p:tag name="KSO_WM_UNIT_INDEX" val="1_2_1"/>
  <p:tag name="KSO_WM_UNIT_ID" val="custom160111_10*l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3"/>
  <p:tag name="KSO_WM_UNIT_TYPE" val="l_i"/>
  <p:tag name="KSO_WM_UNIT_INDEX" val="1_3"/>
  <p:tag name="KSO_WM_UNIT_ID" val="custom160111_10*l_i*1_3"/>
  <p:tag name="KSO_WM_UNIT_CLEAR" val="1"/>
  <p:tag name="KSO_WM_UNIT_LAYERLEVEL" val="1_1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3"/>
  <p:tag name="KSO_WM_UNIT_TYPE" val="l_h_f"/>
  <p:tag name="KSO_WM_UNIT_INDEX" val="1_3_1"/>
  <p:tag name="KSO_WM_UNIT_ID" val="custom160111_10*l_h_f*1_3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4"/>
  <p:tag name="KSO_WM_UNIT_TYPE" val="l_i"/>
  <p:tag name="KSO_WM_UNIT_INDEX" val="1_4"/>
  <p:tag name="KSO_WM_UNIT_ID" val="custom160111_10*l_i*1_4"/>
  <p:tag name="KSO_WM_UNIT_CLEAR" val="1"/>
  <p:tag name="KSO_WM_UNIT_LAYERLEVEL" val="1_1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4"/>
  <p:tag name="KSO_WM_UNIT_TYPE" val="l_h_f"/>
  <p:tag name="KSO_WM_UNIT_INDEX" val="1_4_1"/>
  <p:tag name="KSO_WM_UNIT_ID" val="custom160111_10*l_h_f*1_4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5"/>
  <p:tag name="KSO_WM_UNIT_TYPE" val="l_i"/>
  <p:tag name="KSO_WM_UNIT_INDEX" val="1_5"/>
  <p:tag name="KSO_WM_UNIT_ID" val="custom160111_10*l_i*1_5"/>
  <p:tag name="KSO_WM_UNIT_CLEAR" val="1"/>
  <p:tag name="KSO_WM_UNIT_LAYERLEVEL" val="1_1"/>
  <p:tag name="KSO_WM_DIAGRAM_GROUP_CODE" val="l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5"/>
  <p:tag name="KSO_WM_UNIT_TYPE" val="l_h_f"/>
  <p:tag name="KSO_WM_UNIT_INDEX" val="1_5_1"/>
  <p:tag name="KSO_WM_UNIT_ID" val="custom160111_10*l_h_f*1_5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OTHERS"/>
  <p:tag name="ID" val="547132"/>
  <p:tag name="KSO_WM_UNIT_TYPE" val="a"/>
  <p:tag name="KSO_WM_UNIT_INDEX" val="1"/>
  <p:tag name="KSO_WM_UNIT_ID" val="custom160111_10*a*1"/>
  <p:tag name="KSO_WM_UNIT_CLEAR" val="1"/>
  <p:tag name="KSO_WM_UNIT_LAYERLEVEL" val="1"/>
  <p:tag name="KSO_WM_UNIT_ISCONTENTSTITLE" val="1"/>
  <p:tag name="KSO_WM_UNIT_VALUE" val="10"/>
  <p:tag name="KSO_WM_UNIT_HIGHLIGHT" val="0"/>
  <p:tag name="KSO_WM_UNIT_COMPATIBLE" val="0"/>
  <p:tag name="KSO_WM_UNIT_PRESET_TEXT" val="目&#13;录"/>
</p:tagLst>
</file>

<file path=ppt/tags/tag19.xml><?xml version="1.0" encoding="utf-8"?>
<p:tagLst xmlns:p="http://schemas.openxmlformats.org/presentationml/2006/main">
  <p:tag name="MH" val="20151012161224"/>
  <p:tag name="MH_LIBRARY" val="CONTENTS"/>
  <p:tag name="MH_TYPE" val="OTHERS"/>
  <p:tag name="ID" val="547132"/>
  <p:tag name="KSO_WM_TAG_VERSION" val="1.0"/>
  <p:tag name="KSO_WM_BEAUTIFY_FLAG" val="#wm#"/>
  <p:tag name="KSO_WM_UNIT_TYPE" val="i"/>
  <p:tag name="KSO_WM_UNIT_ID" val="custom160111_10*i*11"/>
  <p:tag name="KSO_WM_TEMPLATE_CATEGORY" val="custom"/>
  <p:tag name="KSO_WM_TEMPLATE_INDEX" val="160111"/>
</p:tagLst>
</file>

<file path=ppt/tags/tag2.xml><?xml version="1.0" encoding="utf-8"?>
<p:tagLst xmlns:p="http://schemas.openxmlformats.org/presentationml/2006/main">
  <p:tag name="MH" val="20151012161443"/>
  <p:tag name="MH_LIBRARY" val="GRAPHIC"/>
  <p:tag name="MH_ORDER" val="Rectangle 3"/>
</p:tagLst>
</file>

<file path=ppt/tags/tag20.xml><?xml version="1.0" encoding="utf-8"?>
<p:tagLst xmlns:p="http://schemas.openxmlformats.org/presentationml/2006/main">
  <p:tag name="MH" val="20151012161224"/>
  <p:tag name="MH_LIBRARY" val="CONTENTS"/>
  <p:tag name="MH_AUTOCOLOR" val="TRUE"/>
  <p:tag name="MH_TYPE" val="CONTENTS"/>
  <p:tag name="ID" val="547132"/>
  <p:tag name="KSO_WM_TEMPLATE_CATEGORY" val="custom"/>
  <p:tag name="KSO_WM_TEMPLATE_INDEX" val="160111"/>
  <p:tag name="KSO_WM_SLIDE_ID" val="custom160111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3.xml><?xml version="1.0" encoding="utf-8"?>
<p:tagLst xmlns:p="http://schemas.openxmlformats.org/presentationml/2006/main">
  <p:tag name="MH" val="20151012161443"/>
  <p:tag name="MH_LIBRARY" val="GRAPHIC"/>
  <p:tag name="MH_ORDER" val="矩形 5"/>
</p:tagLst>
</file>

<file path=ppt/tags/tag4.xml><?xml version="1.0" encoding="utf-8"?>
<p:tagLst xmlns:p="http://schemas.openxmlformats.org/presentationml/2006/main">
  <p:tag name="MH" val="20151012161443"/>
  <p:tag name="MH_LIBRARY" val="GRAPHIC"/>
  <p:tag name="MH_ORDER" val="Freeform 11"/>
</p:tagLst>
</file>

<file path=ppt/tags/tag5.xml><?xml version="1.0" encoding="utf-8"?>
<p:tagLst xmlns:p="http://schemas.openxmlformats.org/presentationml/2006/main">
  <p:tag name="MH" val="20151012161443"/>
  <p:tag name="MH_LIBRARY" val="GRAPHIC"/>
  <p:tag name="MH_ORDER" val="Rectangle 3"/>
</p:tagLst>
</file>

<file path=ppt/tags/tag6.xml><?xml version="1.0" encoding="utf-8"?>
<p:tagLst xmlns:p="http://schemas.openxmlformats.org/presentationml/2006/main">
  <p:tag name="MH" val="20151012161443"/>
  <p:tag name="MH_LIBRARY" val="GRAPHIC"/>
  <p:tag name="MH_ORDER" val="矩形 5"/>
</p:tagLst>
</file>

<file path=ppt/tags/tag7.xml><?xml version="1.0" encoding="utf-8"?>
<p:tagLst xmlns:p="http://schemas.openxmlformats.org/presentationml/2006/main">
  <p:tag name="KSO_WM_TEMPLATE_CATEGORY" val="custom"/>
  <p:tag name="KSO_WM_TEMPLATE_INDEX" val="16011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1"/>
  <p:tag name="KSO_WM_UNIT_TYPE" val="l_i"/>
  <p:tag name="KSO_WM_UNIT_INDEX" val="1_1"/>
  <p:tag name="KSO_WM_UNIT_ID" val="custom160111_10*l_i*1_1"/>
  <p:tag name="KSO_WM_UNIT_CLEAR" val="1"/>
  <p:tag name="KSO_WM_UNIT_LAYERLEVEL" val="1_1"/>
  <p:tag name="KSO_WM_DIAGRAM_GROUP_CODE" val="l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1"/>
  <p:tag name="KSO_WM_UNIT_TYPE" val="l_h_f"/>
  <p:tag name="KSO_WM_UNIT_INDEX" val="1_1_1"/>
  <p:tag name="KSO_WM_UNIT_ID" val="custom160111_10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heme/theme1.xml><?xml version="1.0" encoding="utf-8"?>
<a:theme xmlns:a="http://schemas.openxmlformats.org/drawingml/2006/main" name="A000120140530A99PPBG">
  <a:themeElements>
    <a:clrScheme name="自定义 45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FFC000"/>
      </a:accent4>
      <a:accent5>
        <a:srgbClr val="00B050"/>
      </a:accent5>
      <a:accent6>
        <a:srgbClr val="5D76BA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99PPBG">
  <a:themeElements>
    <a:clrScheme name="自定义 45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FFC000"/>
      </a:accent4>
      <a:accent5>
        <a:srgbClr val="00B050"/>
      </a:accent5>
      <a:accent6>
        <a:srgbClr val="5D76BA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3188</Words>
  <Application>WPS 演示</Application>
  <PresentationFormat>宽屏</PresentationFormat>
  <Paragraphs>182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A000120140530A99PPBG</vt:lpstr>
      <vt:lpstr>1_A000120140530A99PPBG</vt:lpstr>
      <vt:lpstr>C++面向对象程序设计-2015级</vt:lpstr>
      <vt:lpstr>PowerPoint 演示文稿</vt:lpstr>
      <vt:lpstr>抽象数据类型（ADT:abstract Data Type)</vt:lpstr>
      <vt:lpstr>类型（type）</vt:lpstr>
      <vt:lpstr>OOP中的类型</vt:lpstr>
      <vt:lpstr>构造函数的访问控制</vt:lpstr>
      <vt:lpstr>explicit和私有的构造函数(例)</vt:lpstr>
      <vt:lpstr>私有的构造函数(例)</vt:lpstr>
      <vt:lpstr>对象的初始化</vt:lpstr>
      <vt:lpstr>构造函数内通过赋值初始化</vt:lpstr>
      <vt:lpstr>构造函数的初始化列表(错误)</vt:lpstr>
      <vt:lpstr>构造函数的初始化列表(正确)</vt:lpstr>
      <vt:lpstr>C++11中指定初值</vt:lpstr>
      <vt:lpstr>析构函数</vt:lpstr>
      <vt:lpstr>对象的创建和销毁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71</cp:revision>
  <dcterms:created xsi:type="dcterms:W3CDTF">2016-02-11T11:02:00Z</dcterms:created>
  <dcterms:modified xsi:type="dcterms:W3CDTF">2016-04-07T09:25:30Z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