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6"/>
  </p:handoutMasterIdLst>
  <p:sldIdLst>
    <p:sldId id="256" r:id="rId4"/>
    <p:sldId id="262" r:id="rId6"/>
    <p:sldId id="280" r:id="rId7"/>
    <p:sldId id="281" r:id="rId8"/>
    <p:sldId id="282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浅拷贝不足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r>
              <a:rPr lang="zh-CN"/>
              <a:t> </a:t>
            </a:r>
            <a:endParaRPr lang="en-US" altLang="zh-CN"/>
          </a:p>
        </p:txBody>
      </p:sp>
      <p:sp>
        <p:nvSpPr>
          <p:cNvPr id="25602" name="Rectangle 2"/>
          <p:cNvSpPr>
            <a:spLocks noGrp="1"/>
          </p:cNvSpPr>
          <p:nvPr>
            <p:ph sz="quarter" idx="4294967295"/>
          </p:nvPr>
        </p:nvSpPr>
        <p:spPr>
          <a:xfrm>
            <a:off x="1545908" y="1422083"/>
            <a:ext cx="4752975" cy="4887912"/>
          </a:xfrm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 smtClean="0">
                <a:ea typeface="宋体" charset="-122"/>
              </a:rPr>
              <a:t>class A  {   /* </a:t>
            </a:r>
            <a:r>
              <a:rPr lang="zh-CN" altLang="en-US" sz="2100" b="1" smtClean="0">
                <a:ea typeface="宋体" charset="-122"/>
              </a:rPr>
              <a:t>略 *</a:t>
            </a:r>
            <a:r>
              <a:rPr lang="en-US" altLang="zh-CN" sz="2100" b="1" smtClean="0">
                <a:ea typeface="宋体" charset="-122"/>
              </a:rPr>
              <a:t>/  };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 smtClean="0">
                <a:ea typeface="宋体" charset="-122"/>
              </a:rPr>
              <a:t>class B {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 smtClean="0">
                <a:ea typeface="宋体" charset="-122"/>
              </a:rPr>
              <a:t>public: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 smtClean="0">
                <a:ea typeface="宋体" charset="-122"/>
              </a:rPr>
              <a:t>       B( ) 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 smtClean="0">
                <a:ea typeface="宋体" charset="-122"/>
              </a:rPr>
              <a:t>       {   pA = new A;     }</a:t>
            </a:r>
            <a:br>
              <a:rPr lang="en-US" altLang="zh-CN" sz="2100" b="1" smtClean="0">
                <a:ea typeface="宋体" charset="-122"/>
              </a:rPr>
            </a:b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 smtClean="0">
                <a:ea typeface="宋体" charset="-122"/>
              </a:rPr>
              <a:t>       ~B( ) </a:t>
            </a:r>
            <a:br>
              <a:rPr lang="en-US" altLang="zh-CN" sz="2100" b="1" smtClean="0">
                <a:ea typeface="宋体" charset="-122"/>
              </a:rPr>
            </a:br>
            <a:r>
              <a:rPr lang="en-US" altLang="zh-CN" sz="2100" b="1" smtClean="0">
                <a:ea typeface="宋体" charset="-122"/>
              </a:rPr>
              <a:t>  {  delete pA;    }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 smtClean="0">
                <a:ea typeface="宋体" charset="-122"/>
              </a:rPr>
              <a:t>private: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 smtClean="0">
                <a:ea typeface="宋体" charset="-122"/>
              </a:rPr>
              <a:t>       A * pA</a:t>
            </a:r>
            <a:r>
              <a:rPr lang="zh-CN" altLang="en-US" sz="2100" b="1" smtClean="0">
                <a:ea typeface="宋体" charset="-122"/>
              </a:rPr>
              <a:t>；</a:t>
            </a:r>
            <a:endParaRPr lang="zh-CN" altLang="en-US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 smtClean="0">
                <a:ea typeface="宋体" charset="-122"/>
              </a:rPr>
              <a:t>}</a:t>
            </a:r>
            <a:r>
              <a:rPr lang="zh-CN" altLang="en-US" sz="2100" b="1" smtClean="0">
                <a:ea typeface="宋体" charset="-122"/>
              </a:rPr>
              <a:t>；</a:t>
            </a:r>
            <a:endParaRPr lang="zh-CN" altLang="en-US" sz="2100" b="1" smtClean="0">
              <a:ea typeface="宋体" charset="-122"/>
            </a:endParaRPr>
          </a:p>
        </p:txBody>
      </p:sp>
      <p:sp>
        <p:nvSpPr>
          <p:cNvPr id="25603" name="Rectangle 2"/>
          <p:cNvSpPr/>
          <p:nvPr/>
        </p:nvSpPr>
        <p:spPr bwMode="auto">
          <a:xfrm>
            <a:off x="6589395" y="1422083"/>
            <a:ext cx="4521200" cy="4887912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int main( ) 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{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   B   b1;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   B  b2(b1);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   return 0;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}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深拷贝</a:t>
            </a:r>
            <a:r>
              <a:rPr lang="en-US" altLang="zh-CN"/>
              <a:t>(</a:t>
            </a:r>
            <a:r>
              <a:rPr lang="zh-CN" altLang="zh-CN"/>
              <a:t>深复制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5602" name="Rectangle 2"/>
          <p:cNvSpPr>
            <a:spLocks noGrp="1"/>
          </p:cNvSpPr>
          <p:nvPr>
            <p:ph sz="quarter" idx="4294967295"/>
          </p:nvPr>
        </p:nvSpPr>
        <p:spPr>
          <a:xfrm>
            <a:off x="2186940" y="2172335"/>
            <a:ext cx="8535670" cy="4272280"/>
          </a:xfrm>
          <a:ln w="19050" cmpd="dbl">
            <a:solidFill>
              <a:schemeClr val="accent1"/>
            </a:solidFill>
            <a:miter lim="800000"/>
          </a:ln>
        </p:spPr>
        <p:txBody>
          <a:bodyPr>
            <a:normAutofit lnSpcReduction="20000"/>
          </a:bodyPr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>
                <a:ea typeface="宋体" charset="-122"/>
                <a:sym typeface="+mn-ea"/>
              </a:rPr>
              <a:t>class B {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>
                <a:ea typeface="宋体" charset="-122"/>
                <a:sym typeface="+mn-ea"/>
              </a:rPr>
              <a:t>public: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>
                <a:ea typeface="宋体" charset="-122"/>
                <a:sym typeface="+mn-ea"/>
              </a:rPr>
              <a:t>       B( )   {    pA = new A;      }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>
                <a:ea typeface="宋体" charset="-122"/>
                <a:sym typeface="+mn-ea"/>
              </a:rPr>
              <a:t>       ~B( ) {   delete pA;          }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>
                <a:solidFill>
                  <a:srgbClr val="0000FF"/>
                </a:solidFill>
                <a:ea typeface="宋体" charset="-122"/>
                <a:sym typeface="+mn-ea"/>
              </a:rPr>
              <a:t>      B(const B&amp; b) :rA(b.rA),aA(b.a)</a:t>
            </a:r>
            <a:r>
              <a:rPr sz="2100" b="1">
                <a:solidFill>
                  <a:srgbClr val="0000FF"/>
                </a:solidFill>
                <a:ea typeface="宋体" charset="-122"/>
                <a:sym typeface="+mn-ea"/>
              </a:rPr>
              <a:t>   </a:t>
            </a:r>
            <a:r>
              <a:rPr lang="en-US" altLang="zh-CN" sz="2100" b="1">
                <a:solidFill>
                  <a:srgbClr val="0000FF"/>
                </a:solidFill>
                <a:ea typeface="宋体" charset="-122"/>
                <a:sym typeface="+mn-ea"/>
              </a:rPr>
              <a:t>{     pA= new A(*b.pA);   }</a:t>
            </a:r>
            <a:endParaRPr lang="en-US" altLang="zh-CN" sz="2100" b="1" smtClean="0">
              <a:solidFill>
                <a:srgbClr val="0000FF"/>
              </a:solidFill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>
                <a:solidFill>
                  <a:srgbClr val="0000FF"/>
                </a:solidFill>
                <a:ea typeface="宋体" charset="-122"/>
                <a:sym typeface="+mn-ea"/>
              </a:rPr>
              <a:t>      //</a:t>
            </a:r>
            <a:r>
              <a:rPr sz="2100" b="1">
                <a:solidFill>
                  <a:srgbClr val="0000FF"/>
                </a:solidFill>
                <a:ea typeface="宋体" charset="-122"/>
                <a:sym typeface="+mn-ea"/>
              </a:rPr>
              <a:t>或者</a:t>
            </a:r>
            <a:br>
              <a:rPr sz="2100" b="1">
                <a:solidFill>
                  <a:srgbClr val="0000FF"/>
                </a:solidFill>
                <a:ea typeface="宋体" charset="-122"/>
                <a:sym typeface="+mn-ea"/>
              </a:rPr>
            </a:br>
            <a:r>
              <a:rPr sz="2100" b="1">
                <a:solidFill>
                  <a:srgbClr val="0000FF"/>
                </a:solidFill>
                <a:ea typeface="宋体" charset="-122"/>
                <a:sym typeface="+mn-ea"/>
              </a:rPr>
              <a:t> </a:t>
            </a:r>
            <a:r>
              <a:rPr lang="en-US" altLang="zh-CN" sz="2100" b="1">
                <a:solidFill>
                  <a:srgbClr val="0000FF"/>
                </a:solidFill>
                <a:ea typeface="宋体" charset="-122"/>
                <a:sym typeface="+mn-ea"/>
              </a:rPr>
              <a:t>//B(const B&amp; b):pA(new A(*b.pA)), rA(b.rA),aA(b.a)   {   }</a:t>
            </a:r>
            <a:endParaRPr lang="en-US" altLang="zh-CN" sz="2100" b="1" smtClean="0">
              <a:solidFill>
                <a:srgbClr val="0000FF"/>
              </a:solidFill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>
                <a:ea typeface="宋体" charset="-122"/>
                <a:sym typeface="+mn-ea"/>
              </a:rPr>
              <a:t>private: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>
                <a:ea typeface="宋体" charset="-122"/>
                <a:sym typeface="+mn-ea"/>
              </a:rPr>
              <a:t>       A *   pA</a:t>
            </a:r>
            <a:r>
              <a:rPr sz="2100" b="1">
                <a:ea typeface="宋体" charset="-122"/>
                <a:sym typeface="+mn-ea"/>
              </a:rPr>
              <a:t>；</a:t>
            </a:r>
            <a:endParaRPr lang="zh-CN" altLang="en-US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sz="2100" b="1">
                <a:ea typeface="宋体" charset="-122"/>
                <a:sym typeface="+mn-ea"/>
              </a:rPr>
              <a:t>       </a:t>
            </a:r>
            <a:r>
              <a:rPr lang="en-US" altLang="zh-CN" sz="2100" b="1">
                <a:ea typeface="宋体" charset="-122"/>
                <a:sym typeface="+mn-ea"/>
              </a:rPr>
              <a:t>A &amp;  rA</a:t>
            </a:r>
            <a:r>
              <a:rPr sz="2100" b="1">
                <a:ea typeface="宋体" charset="-122"/>
                <a:sym typeface="+mn-ea"/>
              </a:rPr>
              <a:t>；</a:t>
            </a:r>
            <a:br>
              <a:rPr sz="2100" b="1">
                <a:ea typeface="宋体" charset="-122"/>
                <a:sym typeface="+mn-ea"/>
              </a:rPr>
            </a:br>
            <a:r>
              <a:rPr sz="2100" b="1">
                <a:ea typeface="宋体" charset="-122"/>
                <a:sym typeface="+mn-ea"/>
              </a:rPr>
              <a:t>  </a:t>
            </a:r>
            <a:r>
              <a:rPr lang="en-US" altLang="zh-CN" sz="2100" b="1">
                <a:ea typeface="宋体" charset="-122"/>
                <a:sym typeface="+mn-ea"/>
              </a:rPr>
              <a:t>A     aA</a:t>
            </a:r>
            <a:r>
              <a:rPr sz="2100" b="1">
                <a:ea typeface="宋体" charset="-122"/>
                <a:sym typeface="+mn-ea"/>
              </a:rPr>
              <a:t>；</a:t>
            </a:r>
            <a:endParaRPr lang="zh-CN" altLang="en-US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100" b="1">
                <a:ea typeface="宋体" charset="-122"/>
                <a:sym typeface="+mn-ea"/>
              </a:rPr>
              <a:t>}</a:t>
            </a:r>
            <a:r>
              <a:rPr sz="2100" b="1">
                <a:ea typeface="宋体" charset="-122"/>
                <a:sym typeface="+mn-ea"/>
              </a:rPr>
              <a:t>；</a:t>
            </a:r>
            <a:endParaRPr lang="zh-CN" altLang="en-US" sz="2100" b="1" smtClean="0">
              <a:ea typeface="宋体" charset="-122"/>
            </a:endParaRPr>
          </a:p>
        </p:txBody>
      </p:sp>
      <p:sp>
        <p:nvSpPr>
          <p:cNvPr id="25603" name="Rectangle 2"/>
          <p:cNvSpPr/>
          <p:nvPr/>
        </p:nvSpPr>
        <p:spPr bwMode="auto">
          <a:xfrm>
            <a:off x="2174875" y="1254125"/>
            <a:ext cx="5261610" cy="75946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100000"/>
              <a:buFont typeface="Wingdings" charset="0"/>
              <a:buChar char="n"/>
            </a:pPr>
            <a:r>
              <a:rPr lang="zh-CN" altLang="en-US" b="1" smtClean="0">
                <a:ea typeface="宋体" charset="-122"/>
                <a:sym typeface="+mn-ea"/>
              </a:rPr>
              <a:t>按程序员的目的实现拷贝</a:t>
            </a:r>
            <a:endParaRPr lang="zh-CN" altLang="en-US" b="1" smtClean="0">
              <a:ea typeface="宋体" charset="-122"/>
              <a:sym typeface="+mn-ea"/>
            </a:endParaRPr>
          </a:p>
          <a:p>
            <a:pPr marL="0" lvl="1" indent="-319405">
              <a:spcBef>
                <a:spcPts val="700"/>
              </a:spcBef>
              <a:buClr>
                <a:schemeClr val="accent2"/>
              </a:buClr>
              <a:buSzPct val="100000"/>
              <a:buFont typeface="Wingdings" charset="0"/>
              <a:buChar char="n"/>
            </a:pPr>
            <a:r>
              <a:rPr lang="zh-CN" altLang="en-US" b="1" smtClean="0">
                <a:ea typeface="宋体" charset="-122"/>
                <a:sym typeface="+mn-ea"/>
              </a:rPr>
              <a:t>深拷贝只能通过</a:t>
            </a:r>
            <a:r>
              <a:rPr lang="zh-CN" altLang="en-US" b="1" smtClean="0">
                <a:solidFill>
                  <a:srgbClr val="0000FF"/>
                </a:solidFill>
                <a:ea typeface="宋体" charset="-122"/>
                <a:sym typeface="+mn-ea"/>
              </a:rPr>
              <a:t>自定义拷贝构造函数</a:t>
            </a:r>
            <a:r>
              <a:rPr lang="zh-CN" altLang="en-US" b="1" smtClean="0">
                <a:ea typeface="宋体" charset="-122"/>
                <a:sym typeface="+mn-ea"/>
              </a:rPr>
              <a:t>实现</a:t>
            </a:r>
            <a:endParaRPr lang="zh-CN" altLang="en-US" b="1" smtClean="0">
              <a:ea typeface="宋体" charset="-122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altLang="zh-CN" b="1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自定义拷贝构造函数</a:t>
            </a:r>
            <a:endParaRPr lang="en-US" altLang="zh-CN"/>
          </a:p>
        </p:txBody>
      </p:sp>
      <p:sp>
        <p:nvSpPr>
          <p:cNvPr id="25603" name="Rectangle 2"/>
          <p:cNvSpPr/>
          <p:nvPr/>
        </p:nvSpPr>
        <p:spPr bwMode="auto">
          <a:xfrm>
            <a:off x="1424940" y="1953260"/>
            <a:ext cx="9843770" cy="333502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eaLnBrk="1" hangingPunct="1"/>
            <a:r>
              <a:rPr lang="zh-CN" altLang="en-US" sz="2400" b="1" smtClean="0">
                <a:ea typeface="宋体" charset="-122"/>
                <a:sym typeface="+mn-ea"/>
              </a:rPr>
              <a:t>需要自定义拷贝构造函数：</a:t>
            </a:r>
            <a:endParaRPr lang="zh-CN" altLang="en-US" sz="2400" b="1" smtClean="0">
              <a:ea typeface="宋体" charset="-122"/>
              <a:sym typeface="+mn-ea"/>
            </a:endParaRPr>
          </a:p>
          <a:p>
            <a:pPr marL="285750" indent="-285750" eaLnBrk="1" hangingPunct="1">
              <a:buClr>
                <a:srgbClr val="046FB6"/>
              </a:buClr>
              <a:buFont typeface="Wingdings" charset="0"/>
              <a:buChar char="n"/>
            </a:pPr>
            <a:r>
              <a:rPr lang="zh-CN" altLang="en-US" sz="2400" b="1" smtClean="0">
                <a:ea typeface="宋体" charset="-122"/>
                <a:sym typeface="+mn-ea"/>
              </a:rPr>
              <a:t>深拷贝时；</a:t>
            </a:r>
            <a:endParaRPr lang="zh-CN" altLang="en-US" sz="2400" b="1" smtClean="0">
              <a:ea typeface="宋体" charset="-122"/>
            </a:endParaRPr>
          </a:p>
          <a:p>
            <a:pPr marL="285750" indent="-285750" eaLnBrk="1" hangingPunct="1">
              <a:buClr>
                <a:srgbClr val="046FB6"/>
              </a:buClr>
              <a:buFont typeface="Wingdings" charset="0"/>
              <a:buChar char="n"/>
            </a:pPr>
            <a:r>
              <a:rPr lang="zh-CN" altLang="en-US" sz="2400" b="1" smtClean="0">
                <a:ea typeface="宋体" charset="-122"/>
                <a:sym typeface="+mn-ea"/>
              </a:rPr>
              <a:t>禁止拷贝；</a:t>
            </a:r>
            <a:endParaRPr lang="zh-CN" altLang="en-US" sz="2400" b="1" smtClean="0">
              <a:ea typeface="宋体" charset="-122"/>
            </a:endParaRPr>
          </a:p>
          <a:p>
            <a:pPr marL="285750" indent="-285750" eaLnBrk="1" hangingPunct="1">
              <a:buClr>
                <a:srgbClr val="046FB6"/>
              </a:buClr>
              <a:buFont typeface="Wingdings" charset="0"/>
              <a:buChar char="n"/>
            </a:pPr>
            <a:r>
              <a:rPr lang="zh-CN" altLang="en-US" sz="2400" b="1" smtClean="0">
                <a:ea typeface="宋体" charset="-122"/>
                <a:sym typeface="+mn-ea"/>
              </a:rPr>
              <a:t>防止按值传递对象；</a:t>
            </a:r>
            <a:endParaRPr lang="zh-CN" altLang="en-US" sz="2400" b="1" smtClean="0">
              <a:ea typeface="宋体" charset="-122"/>
            </a:endParaRPr>
          </a:p>
          <a:p>
            <a:pPr marL="285750" indent="-285750" eaLnBrk="1" hangingPunct="1">
              <a:buClr>
                <a:srgbClr val="046FB6"/>
              </a:buClr>
              <a:buFont typeface="Wingdings" charset="0"/>
              <a:buChar char="n"/>
            </a:pPr>
            <a:r>
              <a:rPr lang="zh-CN" altLang="en-US" sz="2400" b="1" smtClean="0">
                <a:ea typeface="宋体" charset="-122"/>
                <a:sym typeface="+mn-ea"/>
              </a:rPr>
              <a:t>程序员的其它特殊目的</a:t>
            </a:r>
            <a:r>
              <a:rPr lang="en-US" altLang="zh-CN" sz="2400" b="1" smtClean="0">
                <a:ea typeface="宋体" charset="-122"/>
                <a:sym typeface="+mn-ea"/>
              </a:rPr>
              <a:t>(</a:t>
            </a:r>
            <a:r>
              <a:rPr lang="zh-CN" altLang="zh-CN" sz="2400" b="1" smtClean="0">
                <a:ea typeface="宋体" charset="-122"/>
                <a:sym typeface="+mn-ea"/>
              </a:rPr>
              <a:t>如计数、所有权转移、单件等</a:t>
            </a:r>
            <a:r>
              <a:rPr lang="en-US" altLang="zh-CN" sz="2400" b="1" smtClean="0">
                <a:ea typeface="宋体" charset="-122"/>
                <a:sym typeface="+mn-ea"/>
              </a:rPr>
              <a:t>)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禁止拷贝和防止值传递对象</a:t>
            </a:r>
            <a:r>
              <a:rPr lang="en-US" altLang="zh-CN"/>
              <a:t>(</a:t>
            </a:r>
            <a:r>
              <a:rPr 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Rectangle 2"/>
          <p:cNvSpPr/>
          <p:nvPr/>
        </p:nvSpPr>
        <p:spPr bwMode="auto">
          <a:xfrm>
            <a:off x="2781300" y="1523365"/>
            <a:ext cx="6112510" cy="229870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class My {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private:</a:t>
            </a:r>
            <a:endParaRPr lang="en-US" altLang="zh-CN" sz="2400" b="1" smtClean="0">
              <a:solidFill>
                <a:srgbClr val="FF0000"/>
              </a:solidFill>
              <a:ea typeface="宋体" charset="-122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     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  <a:sym typeface="+mn-ea"/>
              </a:rPr>
              <a:t>My(const My&amp; m)  {    }</a:t>
            </a:r>
            <a:br>
              <a:rPr lang="zh-CN" altLang="en-US" sz="2400" b="1" smtClean="0">
                <a:solidFill>
                  <a:srgbClr val="0000FF"/>
                </a:solidFill>
                <a:ea typeface="宋体" charset="-122"/>
                <a:sym typeface="+mn-ea"/>
              </a:rPr>
            </a:br>
            <a:br>
              <a:rPr lang="zh-CN" altLang="en-US" sz="2400" b="1" smtClean="0">
                <a:solidFill>
                  <a:srgbClr val="0000FF"/>
                </a:solidFill>
                <a:ea typeface="宋体" charset="-122"/>
                <a:sym typeface="+mn-ea"/>
              </a:rPr>
            </a:br>
            <a:r>
              <a:rPr lang="zh-CN" altLang="en-US" sz="2400" b="1" smtClean="0">
                <a:solidFill>
                  <a:srgbClr val="0000FF"/>
                </a:solidFill>
                <a:ea typeface="宋体" charset="-122"/>
                <a:sym typeface="+mn-ea"/>
              </a:rPr>
              <a:t>     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  <a:sym typeface="+mn-ea"/>
              </a:rPr>
              <a:t>//</a:t>
            </a:r>
            <a:r>
              <a:rPr lang="zh-CN" altLang="en-US" sz="2400" b="1" smtClean="0">
                <a:solidFill>
                  <a:srgbClr val="0000FF"/>
                </a:solidFill>
                <a:ea typeface="宋体" charset="-122"/>
                <a:sym typeface="+mn-ea"/>
              </a:rPr>
              <a:t>或者，采用更严格的</a:t>
            </a:r>
            <a:endParaRPr lang="zh-CN" altLang="en-US" sz="2400" b="1" smtClean="0">
              <a:solidFill>
                <a:srgbClr val="0000FF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  <a:ea typeface="宋体" charset="-122"/>
                <a:sym typeface="+mn-ea"/>
              </a:rPr>
              <a:t>     //My(const My&amp; m); //</a:t>
            </a:r>
            <a:r>
              <a:rPr lang="zh-CN" altLang="en-US" sz="2400" b="1" smtClean="0">
                <a:solidFill>
                  <a:srgbClr val="0000FF"/>
                </a:solidFill>
                <a:ea typeface="宋体" charset="-122"/>
                <a:sym typeface="+mn-ea"/>
              </a:rPr>
              <a:t>且没有类外实现</a:t>
            </a:r>
            <a:endParaRPr lang="zh-CN" altLang="en-US" sz="2400" b="1" smtClean="0">
              <a:solidFill>
                <a:srgbClr val="0000FF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};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  <a:p>
            <a:pPr eaLnBrk="1" hangingPunct="1"/>
            <a:endParaRPr lang="en-US" altLang="zh-CN" b="1"/>
          </a:p>
        </p:txBody>
      </p:sp>
      <p:sp>
        <p:nvSpPr>
          <p:cNvPr id="4" name="Rectangle 2"/>
          <p:cNvSpPr/>
          <p:nvPr/>
        </p:nvSpPr>
        <p:spPr bwMode="auto">
          <a:xfrm>
            <a:off x="2773045" y="4143375"/>
            <a:ext cx="6112510" cy="229870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ea typeface="宋体" charset="-122"/>
                <a:sym typeface="+mn-ea"/>
              </a:rPr>
              <a:t>My obj;  </a:t>
            </a:r>
            <a:endParaRPr lang="en-US" altLang="zh-CN" sz="240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smtClean="0">
              <a:solidFill>
                <a:srgbClr val="FF0000"/>
              </a:solidFill>
              <a:ea typeface="宋体" charset="-122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My obj2=obj;   </a:t>
            </a:r>
            <a:endParaRPr lang="en-US" altLang="zh-CN" sz="2400" b="1" smtClean="0">
              <a:solidFill>
                <a:srgbClr val="FF0000"/>
              </a:solidFill>
              <a:ea typeface="宋体" charset="-122"/>
              <a:sym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My obj3(obj);</a:t>
            </a:r>
            <a:endParaRPr lang="zh-CN" altLang="en-US" sz="2400" b="1" smtClean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void Wrong03(My m)  {   /*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  <a:sym typeface="+mn-ea"/>
              </a:rPr>
              <a:t>略*</a:t>
            </a: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/  }</a:t>
            </a:r>
            <a:endParaRPr lang="en-US" altLang="zh-CN" sz="2400" b="1" smtClean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My Wrong04( )             {   /*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  <a:sym typeface="+mn-ea"/>
              </a:rPr>
              <a:t>略*</a:t>
            </a: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/  }</a:t>
            </a:r>
            <a:endParaRPr lang="en-US" altLang="zh-CN" sz="2400" b="1" smtClean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  <a:p>
            <a:pPr eaLnBrk="1" hangingPunct="1"/>
            <a:endParaRPr lang="en-US" altLang="zh-CN" b="1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335" y="114085"/>
            <a:ext cx="10954459" cy="796011"/>
          </a:xfrm>
        </p:spPr>
        <p:txBody>
          <a:bodyPr>
            <a:normAutofit/>
          </a:bodyPr>
          <a:p>
            <a:r>
              <a:rPr lang="zh-CN"/>
              <a:t>比较 有实现和无实现的差异</a:t>
            </a:r>
            <a:r>
              <a:rPr lang="en-US" altLang="zh-CN"/>
              <a:t>(</a:t>
            </a:r>
            <a:r>
              <a:rPr 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Rectangle 2"/>
          <p:cNvSpPr/>
          <p:nvPr/>
        </p:nvSpPr>
        <p:spPr bwMode="auto">
          <a:xfrm>
            <a:off x="414020" y="1245235"/>
            <a:ext cx="4739640" cy="538988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2400" b="1">
                <a:latin typeface="Arial" charset="0"/>
                <a:sym typeface="+mn-ea"/>
              </a:rPr>
              <a:t>class My {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solidFill>
                  <a:srgbClr val="0000FF"/>
                </a:solidFill>
                <a:latin typeface="Arial" charset="0"/>
                <a:sym typeface="+mn-ea"/>
              </a:rPr>
              <a:t>private:</a:t>
            </a:r>
            <a:br>
              <a:rPr lang="en-US" altLang="zh-CN" sz="2400" b="1">
                <a:solidFill>
                  <a:srgbClr val="0000FF"/>
                </a:solidFill>
                <a:latin typeface="Arial" charset="0"/>
                <a:sym typeface="+mn-ea"/>
              </a:rPr>
            </a:br>
            <a:r>
              <a:rPr lang="en-US" altLang="zh-CN" sz="2400" b="1">
                <a:solidFill>
                  <a:srgbClr val="0000FF"/>
                </a:solidFill>
                <a:latin typeface="Arial" charset="0"/>
                <a:sym typeface="+mn-ea"/>
              </a:rPr>
              <a:t>    My(const My&amp; m)   { /*</a:t>
            </a:r>
            <a:r>
              <a:rPr lang="zh-CN" altLang="en-US" sz="2400" b="1">
                <a:solidFill>
                  <a:srgbClr val="0000FF"/>
                </a:solidFill>
                <a:latin typeface="Arial" charset="0"/>
                <a:sym typeface="+mn-ea"/>
              </a:rPr>
              <a:t>略*</a:t>
            </a:r>
            <a:r>
              <a:rPr lang="en-US" altLang="zh-CN" sz="2400" b="1">
                <a:solidFill>
                  <a:srgbClr val="0000FF"/>
                </a:solidFill>
                <a:latin typeface="Arial" charset="0"/>
                <a:sym typeface="+mn-ea"/>
              </a:rPr>
              <a:t>/ }</a:t>
            </a:r>
            <a:br>
              <a:rPr lang="en-US" altLang="zh-CN" sz="2400" b="1">
                <a:solidFill>
                  <a:srgbClr val="0000FF"/>
                </a:solidFill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private: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     void f( ) {</a:t>
            </a:r>
            <a:endParaRPr lang="en-US" altLang="zh-CN" sz="2400" b="1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Arial" charset="0"/>
                <a:sym typeface="+mn-ea"/>
              </a:rPr>
              <a:t>            My   m1;</a:t>
            </a:r>
            <a:endParaRPr lang="en-US" altLang="zh-CN" sz="2400" b="1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Arial" charset="0"/>
                <a:sym typeface="+mn-ea"/>
              </a:rPr>
              <a:t>            </a:t>
            </a:r>
            <a:r>
              <a:rPr lang="en-US" altLang="zh-CN" sz="2400" b="1">
                <a:solidFill>
                  <a:srgbClr val="0000FF"/>
                </a:solidFill>
                <a:latin typeface="Arial" charset="0"/>
                <a:sym typeface="+mn-ea"/>
              </a:rPr>
              <a:t>My  m2(m1);  //</a:t>
            </a:r>
            <a:r>
              <a:rPr lang="zh-CN" altLang="en-US" sz="2400" b="1">
                <a:solidFill>
                  <a:srgbClr val="0000FF"/>
                </a:solidFill>
                <a:latin typeface="Arial" charset="0"/>
                <a:sym typeface="+mn-ea"/>
              </a:rPr>
              <a:t>合法</a:t>
            </a:r>
            <a:endParaRPr lang="zh-CN" altLang="en-US" sz="2400" b="1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>
                <a:latin typeface="Arial" charset="0"/>
                <a:sym typeface="+mn-ea"/>
              </a:rPr>
              <a:t>     </a:t>
            </a:r>
            <a:r>
              <a:rPr lang="en-US" altLang="zh-CN" sz="2400" b="1">
                <a:latin typeface="Arial" charset="0"/>
                <a:sym typeface="+mn-ea"/>
              </a:rPr>
              <a:t>}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};</a:t>
            </a:r>
            <a:endParaRPr lang="en-US" altLang="zh-CN" sz="2400" b="1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charset="0"/>
                <a:sym typeface="+mn-ea"/>
              </a:rPr>
              <a:t>int main() {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      My   m1;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      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sym typeface="+mn-ea"/>
              </a:rPr>
              <a:t>My  m2(m1);//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sym typeface="+mn-ea"/>
              </a:rPr>
              <a:t>编译错误</a:t>
            </a:r>
            <a:br>
              <a:rPr lang="zh-CN" altLang="en-US" sz="2400" b="1">
                <a:solidFill>
                  <a:srgbClr val="FF0000"/>
                </a:solidFill>
                <a:latin typeface="Arial" charset="0"/>
                <a:sym typeface="+mn-ea"/>
              </a:rPr>
            </a:br>
            <a:r>
              <a:rPr lang="zh-CN" altLang="en-US" sz="2400" b="1">
                <a:solidFill>
                  <a:schemeClr val="tx1"/>
                </a:solidFill>
                <a:latin typeface="Arial" charset="0"/>
                <a:sym typeface="+mn-ea"/>
              </a:rPr>
              <a:t>      </a:t>
            </a:r>
            <a:r>
              <a:rPr lang="en-US" altLang="zh-CN" sz="2400" b="1">
                <a:solidFill>
                  <a:schemeClr val="tx1"/>
                </a:solidFill>
                <a:latin typeface="Arial" charset="0"/>
                <a:sym typeface="+mn-ea"/>
              </a:rPr>
              <a:t>return 0;</a:t>
            </a:r>
            <a:br>
              <a:rPr lang="zh-CN" altLang="en-US" sz="2400" b="1">
                <a:solidFill>
                  <a:srgbClr val="FF0000"/>
                </a:solidFill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}</a:t>
            </a:r>
            <a:endParaRPr lang="en-US" altLang="zh-CN" sz="2400" b="1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  <a:p>
            <a:pPr eaLnBrk="1" hangingPunct="1"/>
            <a:endParaRPr lang="en-US" altLang="zh-CN" b="1"/>
          </a:p>
        </p:txBody>
      </p:sp>
      <p:sp>
        <p:nvSpPr>
          <p:cNvPr id="6" name="Rectangle 2"/>
          <p:cNvSpPr/>
          <p:nvPr/>
        </p:nvSpPr>
        <p:spPr bwMode="auto">
          <a:xfrm>
            <a:off x="5889625" y="1253490"/>
            <a:ext cx="5986780" cy="538988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2400" b="1">
                <a:latin typeface="Arial" charset="0"/>
                <a:sym typeface="+mn-ea"/>
              </a:rPr>
              <a:t>class My {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solidFill>
                  <a:srgbClr val="0000FF"/>
                </a:solidFill>
                <a:latin typeface="Arial" charset="0"/>
                <a:sym typeface="+mn-ea"/>
              </a:rPr>
              <a:t>public:</a:t>
            </a:r>
            <a:br>
              <a:rPr lang="en-US" altLang="zh-CN" sz="2400" b="1">
                <a:solidFill>
                  <a:srgbClr val="0000FF"/>
                </a:solidFill>
                <a:latin typeface="Arial" charset="0"/>
                <a:sym typeface="+mn-ea"/>
              </a:rPr>
            </a:br>
            <a:r>
              <a:rPr lang="en-US" altLang="zh-CN" sz="2400" b="1">
                <a:solidFill>
                  <a:srgbClr val="0000FF"/>
                </a:solidFill>
                <a:latin typeface="Arial" charset="0"/>
                <a:sym typeface="+mn-ea"/>
              </a:rPr>
              <a:t>      My(const My&amp; m); //</a:t>
            </a:r>
            <a:r>
              <a:rPr lang="zh-CN" altLang="en-US" sz="2400" b="1">
                <a:solidFill>
                  <a:srgbClr val="0000FF"/>
                </a:solidFill>
                <a:latin typeface="Arial" charset="0"/>
                <a:sym typeface="+mn-ea"/>
              </a:rPr>
              <a:t>没有类外实现</a:t>
            </a:r>
            <a:br>
              <a:rPr lang="zh-CN" altLang="en-US" sz="2400" b="1">
                <a:solidFill>
                  <a:srgbClr val="0000FF"/>
                </a:solidFill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private: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     void f( ) {</a:t>
            </a:r>
            <a:endParaRPr lang="en-US" altLang="zh-CN" sz="2400" b="1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Arial" charset="0"/>
                <a:sym typeface="+mn-ea"/>
              </a:rPr>
              <a:t>            My   m1;</a:t>
            </a:r>
            <a:endParaRPr lang="en-US" altLang="zh-CN" sz="2400" b="1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Arial" charset="0"/>
                <a:sym typeface="+mn-ea"/>
              </a:rPr>
              <a:t>            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sym typeface="+mn-ea"/>
              </a:rPr>
              <a:t>My  m2(m1);  //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sym typeface="+mn-ea"/>
              </a:rPr>
              <a:t>链接错误</a:t>
            </a:r>
            <a:endParaRPr lang="zh-CN" altLang="en-US" sz="2400" b="1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>
                <a:latin typeface="Arial" charset="0"/>
                <a:sym typeface="+mn-ea"/>
              </a:rPr>
              <a:t>     </a:t>
            </a:r>
            <a:r>
              <a:rPr lang="en-US" altLang="zh-CN" sz="2400" b="1">
                <a:latin typeface="Arial" charset="0"/>
                <a:sym typeface="+mn-ea"/>
              </a:rPr>
              <a:t>}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};</a:t>
            </a:r>
            <a:endParaRPr lang="en-US" altLang="zh-CN" sz="2400" b="1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charset="0"/>
                <a:sym typeface="+mn-ea"/>
              </a:rPr>
              <a:t>int main() {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      My   m1;</a:t>
            </a:r>
            <a:br>
              <a:rPr lang="en-US" altLang="zh-CN" sz="2400" b="1"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      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sym typeface="+mn-ea"/>
              </a:rPr>
              <a:t>My  m2(m1); //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sym typeface="+mn-ea"/>
              </a:rPr>
              <a:t>链接错误</a:t>
            </a:r>
            <a:br>
              <a:rPr lang="zh-CN" altLang="en-US" sz="2400" b="1">
                <a:solidFill>
                  <a:srgbClr val="FF0000"/>
                </a:solidFill>
                <a:latin typeface="Arial" charset="0"/>
                <a:sym typeface="+mn-ea"/>
              </a:rPr>
            </a:br>
            <a:r>
              <a:rPr lang="zh-CN" altLang="en-US" sz="2400" b="1">
                <a:solidFill>
                  <a:schemeClr val="tx1"/>
                </a:solidFill>
                <a:latin typeface="Arial" charset="0"/>
                <a:sym typeface="+mn-ea"/>
              </a:rPr>
              <a:t>      </a:t>
            </a:r>
            <a:r>
              <a:rPr lang="en-US" altLang="zh-CN" sz="2400" b="1">
                <a:solidFill>
                  <a:schemeClr val="tx1"/>
                </a:solidFill>
                <a:latin typeface="Arial" charset="0"/>
                <a:sym typeface="+mn-ea"/>
              </a:rPr>
              <a:t>return 0;</a:t>
            </a:r>
            <a:br>
              <a:rPr lang="zh-CN" altLang="en-US" sz="2400" b="1">
                <a:solidFill>
                  <a:srgbClr val="FF0000"/>
                </a:solidFill>
                <a:latin typeface="Arial" charset="0"/>
                <a:sym typeface="+mn-ea"/>
              </a:rPr>
            </a:br>
            <a:r>
              <a:rPr lang="en-US" altLang="zh-CN" sz="2400" b="1">
                <a:latin typeface="Arial" charset="0"/>
                <a:sym typeface="+mn-ea"/>
              </a:rPr>
              <a:t>}</a:t>
            </a:r>
            <a:endParaRPr lang="en-US" altLang="zh-CN" sz="2400" b="1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b="1" dirty="0" smtClean="0">
              <a:latin typeface="Arial" pitchFamily="34" charset="0"/>
              <a:ea typeface="微软雅黑" pitchFamily="34" charset="-122"/>
            </a:endParaRPr>
          </a:p>
          <a:p>
            <a:pPr eaLnBrk="1" hangingPunct="1"/>
            <a:endParaRPr lang="en-US" altLang="zh-CN" b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335" y="114085"/>
            <a:ext cx="10954459" cy="796011"/>
          </a:xfrm>
        </p:spPr>
        <p:txBody>
          <a:bodyPr>
            <a:normAutofit/>
          </a:bodyPr>
          <a:p>
            <a:r>
              <a:rPr lang="zh-CN" altLang="en-US"/>
              <a:t>对象的赋值</a:t>
            </a:r>
            <a:endParaRPr lang="zh-CN" altLang="en-US"/>
          </a:p>
        </p:txBody>
      </p:sp>
      <p:sp>
        <p:nvSpPr>
          <p:cNvPr id="35842" name="Rectangle 2"/>
          <p:cNvSpPr>
            <a:spLocks noGrp="1"/>
          </p:cNvSpPr>
          <p:nvPr>
            <p:ph sz="quarter" idx="4294967295"/>
          </p:nvPr>
        </p:nvSpPr>
        <p:spPr>
          <a:xfrm>
            <a:off x="1480820" y="1531938"/>
            <a:ext cx="9074150" cy="2233612"/>
          </a:xfrm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eaLnBrk="1" hangingPunct="1"/>
            <a:r>
              <a:rPr lang="zh-CN" altLang="en-US" sz="2800" b="1" smtClean="0">
                <a:ea typeface="宋体" charset="-122"/>
              </a:rPr>
              <a:t>含义：根据已有的其它对象，修改当前对象。</a:t>
            </a:r>
            <a:endParaRPr lang="zh-CN" altLang="en-US" sz="2800" b="1" smtClean="0">
              <a:ea typeface="宋体" charset="-122"/>
            </a:endParaRPr>
          </a:p>
          <a:p>
            <a:pPr eaLnBrk="1" hangingPunct="1"/>
            <a:r>
              <a:rPr lang="zh-CN" altLang="en-US" sz="2800" b="1" smtClean="0">
                <a:ea typeface="宋体" charset="-122"/>
              </a:rPr>
              <a:t>比较复制</a:t>
            </a:r>
            <a:r>
              <a:rPr lang="en-US" altLang="zh-CN" sz="2800" b="1" smtClean="0">
                <a:ea typeface="宋体" charset="-122"/>
              </a:rPr>
              <a:t>(</a:t>
            </a:r>
            <a:r>
              <a:rPr lang="zh-CN" altLang="en-US" sz="2800" b="1" smtClean="0">
                <a:ea typeface="宋体" charset="-122"/>
              </a:rPr>
              <a:t>拷贝</a:t>
            </a:r>
            <a:r>
              <a:rPr lang="en-US" altLang="zh-CN" sz="2800" b="1" smtClean="0">
                <a:ea typeface="宋体" charset="-122"/>
              </a:rPr>
              <a:t>)</a:t>
            </a:r>
            <a:r>
              <a:rPr lang="zh-CN" altLang="en-US" sz="2800" b="1" smtClean="0">
                <a:ea typeface="宋体" charset="-122"/>
              </a:rPr>
              <a:t>与赋值</a:t>
            </a:r>
            <a:endParaRPr lang="zh-CN" altLang="en-US" sz="2800" b="1" smtClean="0">
              <a:ea typeface="宋体" charset="-122"/>
            </a:endParaRPr>
          </a:p>
          <a:p>
            <a:pPr marL="1143000" lvl="2" eaLnBrk="1" hangingPunct="1"/>
            <a:r>
              <a:rPr lang="zh-CN" altLang="en-US" sz="2400" b="1" smtClean="0">
                <a:ea typeface="宋体" charset="-122"/>
              </a:rPr>
              <a:t>复制：从无到有新建一个</a:t>
            </a:r>
            <a:endParaRPr lang="zh-CN" altLang="en-US" sz="2400" b="1" smtClean="0">
              <a:ea typeface="宋体" charset="-122"/>
            </a:endParaRPr>
          </a:p>
          <a:p>
            <a:pPr marL="1143000" lvl="2" eaLnBrk="1" hangingPunct="1"/>
            <a:r>
              <a:rPr lang="zh-CN" altLang="en-US" sz="2400" b="1" smtClean="0">
                <a:ea typeface="宋体" charset="-122"/>
              </a:rPr>
              <a:t>赋值：对象已存在，只是修改</a:t>
            </a:r>
            <a:endParaRPr lang="zh-CN" altLang="en-US" sz="2400" b="1" smtClean="0">
              <a:ea typeface="宋体" charset="-122"/>
            </a:endParaRPr>
          </a:p>
        </p:txBody>
      </p:sp>
      <p:sp>
        <p:nvSpPr>
          <p:cNvPr id="35843" name="Rectangle 2"/>
          <p:cNvSpPr/>
          <p:nvPr/>
        </p:nvSpPr>
        <p:spPr bwMode="auto">
          <a:xfrm>
            <a:off x="2777808" y="3908425"/>
            <a:ext cx="6769100" cy="243840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/>
              <a:t>void main( )  {</a:t>
            </a:r>
            <a:endParaRPr lang="en-US" altLang="zh-CN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/>
              <a:t>     A     a1;</a:t>
            </a:r>
            <a:endParaRPr lang="en-US" altLang="zh-CN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/>
              <a:t>    A     a2(a1);    //</a:t>
            </a:r>
            <a:r>
              <a:rPr lang="zh-CN" altLang="en-US"/>
              <a:t>拷贝</a:t>
            </a:r>
            <a:endParaRPr lang="zh-CN" altLang="en-US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A    a3=a2;     //</a:t>
            </a:r>
            <a:r>
              <a:rPr lang="zh-CN" altLang="en-US"/>
              <a:t>拷贝</a:t>
            </a:r>
            <a:endParaRPr lang="zh-CN" altLang="en-US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a3 =  a1;        //</a:t>
            </a:r>
            <a:r>
              <a:rPr lang="zh-CN" altLang="en-US"/>
              <a:t>赋值</a:t>
            </a:r>
            <a:endParaRPr lang="zh-CN" altLang="en-US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335" y="114085"/>
            <a:ext cx="10954459" cy="796011"/>
          </a:xfrm>
        </p:spPr>
        <p:txBody>
          <a:bodyPr>
            <a:normAutofit/>
          </a:bodyPr>
          <a:p>
            <a:r>
              <a:rPr lang="zh-CN" altLang="en-US"/>
              <a:t>缺省</a:t>
            </a:r>
            <a:r>
              <a:rPr lang="en-US" altLang="zh-CN"/>
              <a:t>(</a:t>
            </a:r>
            <a:r>
              <a:rPr lang="zh-CN" altLang="zh-CN"/>
              <a:t>默认</a:t>
            </a:r>
            <a:r>
              <a:rPr lang="en-US" altLang="zh-CN"/>
              <a:t>)</a:t>
            </a:r>
            <a:r>
              <a:rPr lang="zh-CN" altLang="zh-CN"/>
              <a:t>赋值函数</a:t>
            </a:r>
            <a:endParaRPr lang="zh-CN" altLang="en-US"/>
          </a:p>
        </p:txBody>
      </p:sp>
      <p:sp>
        <p:nvSpPr>
          <p:cNvPr id="35842" name="Rectangle 2"/>
          <p:cNvSpPr>
            <a:spLocks noGrp="1"/>
          </p:cNvSpPr>
          <p:nvPr>
            <p:ph sz="quarter" idx="4294967295"/>
          </p:nvPr>
        </p:nvSpPr>
        <p:spPr>
          <a:xfrm>
            <a:off x="1480820" y="1532255"/>
            <a:ext cx="6327775" cy="4195445"/>
          </a:xfrm>
          <a:ln w="19050" cmpd="dbl">
            <a:solidFill>
              <a:schemeClr val="accent1"/>
            </a:solidFill>
            <a:miter lim="800000"/>
          </a:ln>
        </p:spPr>
        <p:txBody>
          <a:bodyPr>
            <a:noAutofit/>
          </a:bodyPr>
          <a:p>
            <a:pPr eaLnBrk="1" hangingPunct="1">
              <a:buClr>
                <a:schemeClr val="accent1"/>
              </a:buClr>
              <a:buFont typeface="Wingdings" charset="0"/>
              <a:buChar char="n"/>
            </a:pPr>
            <a:r>
              <a:rPr b="1">
                <a:ea typeface="宋体" charset="-122"/>
                <a:sym typeface="+mn-ea"/>
              </a:rPr>
              <a:t>没有显式给出赋值函数时，由编译器提供</a:t>
            </a:r>
            <a:endParaRPr lang="zh-CN" altLang="en-US" b="1" smtClean="0">
              <a:ea typeface="宋体" charset="-122"/>
              <a:sym typeface="+mn-ea"/>
            </a:endParaRPr>
          </a:p>
          <a:p>
            <a:pPr eaLnBrk="1" hangingPunct="1">
              <a:buClr>
                <a:schemeClr val="accent1"/>
              </a:buClr>
              <a:buFont typeface="Wingdings" charset="0"/>
              <a:buChar char="n"/>
            </a:pPr>
            <a:r>
              <a:rPr b="1">
                <a:ea typeface="宋体" charset="-122"/>
                <a:sym typeface="+mn-ea"/>
              </a:rPr>
              <a:t>访问控制是</a:t>
            </a:r>
            <a:r>
              <a:rPr lang="en-US" altLang="zh-CN" b="1">
                <a:ea typeface="宋体" charset="-122"/>
                <a:sym typeface="+mn-ea"/>
              </a:rPr>
              <a:t>public</a:t>
            </a:r>
            <a:r>
              <a:rPr b="1">
                <a:ea typeface="宋体" charset="-122"/>
                <a:sym typeface="+mn-ea"/>
              </a:rPr>
              <a:t>。</a:t>
            </a:r>
            <a:endParaRPr lang="zh-CN" altLang="en-US" b="1" smtClean="0">
              <a:ea typeface="宋体" charset="-122"/>
              <a:sym typeface="+mn-ea"/>
            </a:endParaRPr>
          </a:p>
          <a:p>
            <a:pPr eaLnBrk="1" hangingPunct="1">
              <a:buClr>
                <a:schemeClr val="accent1"/>
              </a:buClr>
              <a:buFont typeface="Wingdings" charset="0"/>
              <a:buChar char="n"/>
            </a:pPr>
            <a:r>
              <a:rPr b="1">
                <a:ea typeface="宋体" charset="-122"/>
                <a:sym typeface="+mn-ea"/>
              </a:rPr>
              <a:t>采用浅赋值</a:t>
            </a:r>
            <a:endParaRPr b="1">
              <a:ea typeface="宋体" charset="-122"/>
              <a:sym typeface="+mn-ea"/>
            </a:endParaRPr>
          </a:p>
          <a:p>
            <a:pPr lvl="2" eaLnBrk="1" hangingPunct="1">
              <a:buClr>
                <a:schemeClr val="accent1"/>
              </a:buClr>
              <a:buFont typeface="Wingdings" charset="0"/>
              <a:buChar char="n"/>
            </a:pPr>
            <a:r>
              <a:rPr b="1">
                <a:ea typeface="宋体" charset="-122"/>
                <a:sym typeface="+mn-ea"/>
              </a:rPr>
              <a:t>含义类似浅拷贝</a:t>
            </a:r>
            <a:endParaRPr b="1">
              <a:ea typeface="宋体" charset="-122"/>
              <a:sym typeface="+mn-ea"/>
            </a:endParaRPr>
          </a:p>
          <a:p>
            <a:pPr lvl="2" eaLnBrk="1" hangingPunct="1">
              <a:buClr>
                <a:schemeClr val="accent1"/>
              </a:buClr>
              <a:buFont typeface="Wingdings" charset="0"/>
              <a:buChar char="n"/>
            </a:pPr>
            <a:r>
              <a:rPr b="1">
                <a:ea typeface="宋体" charset="-122"/>
                <a:sym typeface="+mn-ea"/>
              </a:rPr>
              <a:t>对象成员的赋值</a:t>
            </a:r>
            <a:endParaRPr b="1">
              <a:ea typeface="宋体" charset="-122"/>
              <a:sym typeface="+mn-ea"/>
            </a:endParaRPr>
          </a:p>
          <a:p>
            <a:pPr lvl="2" eaLnBrk="1" hangingPunct="1">
              <a:buClr>
                <a:schemeClr val="accent1"/>
              </a:buClr>
              <a:buFont typeface="Wingdings" charset="0"/>
              <a:buChar char="n"/>
            </a:pPr>
            <a:r>
              <a:rPr b="1">
                <a:ea typeface="宋体" charset="-122"/>
                <a:sym typeface="+mn-ea"/>
              </a:rPr>
              <a:t>浅赋值的不足</a:t>
            </a:r>
            <a:endParaRPr lang="zh-CN" altLang="en-US" b="1" smtClean="0">
              <a:ea typeface="宋体" charset="-122"/>
              <a:sym typeface="+mn-ea"/>
            </a:endParaRPr>
          </a:p>
        </p:txBody>
      </p:sp>
      <p:sp>
        <p:nvSpPr>
          <p:cNvPr id="35843" name="Rectangle 2"/>
          <p:cNvSpPr/>
          <p:nvPr/>
        </p:nvSpPr>
        <p:spPr bwMode="auto">
          <a:xfrm>
            <a:off x="8051800" y="1532890"/>
            <a:ext cx="3340735" cy="4224655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ym typeface="+mn-ea"/>
              </a:rPr>
              <a:t>class A {</a:t>
            </a:r>
            <a:br>
              <a:rPr lang="en-US" altLang="zh-CN" b="1">
                <a:sym typeface="+mn-ea"/>
              </a:rPr>
            </a:br>
            <a:r>
              <a:rPr lang="en-US" altLang="zh-CN" b="1">
                <a:sym typeface="+mn-ea"/>
              </a:rPr>
              <a:t>B * pB;</a:t>
            </a:r>
            <a:br>
              <a:rPr lang="en-US" altLang="zh-CN" b="1">
                <a:sym typeface="+mn-ea"/>
              </a:rPr>
            </a:br>
            <a:r>
              <a:rPr lang="en-US" altLang="zh-CN" b="1">
                <a:sym typeface="+mn-ea"/>
              </a:rPr>
              <a:t>B   b;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ym typeface="+mn-ea"/>
              </a:rPr>
              <a:t>};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ym typeface="+mn-ea"/>
              </a:rPr>
              <a:t>int main( )  {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ym typeface="+mn-ea"/>
              </a:rPr>
              <a:t>    A    a1;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ym typeface="+mn-ea"/>
              </a:rPr>
              <a:t>    A     a2(a1);   //</a:t>
            </a:r>
            <a:r>
              <a:rPr lang="zh-CN" altLang="en-US" b="1">
                <a:sym typeface="+mn-ea"/>
              </a:rPr>
              <a:t>拷贝</a:t>
            </a:r>
            <a:endParaRPr lang="zh-CN" altLang="en-US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en-US" b="1">
                <a:sym typeface="+mn-ea"/>
              </a:rPr>
              <a:t>    </a:t>
            </a:r>
            <a:r>
              <a:rPr lang="en-US" altLang="zh-CN" b="1">
                <a:sym typeface="+mn-ea"/>
              </a:rPr>
              <a:t>A     a3=a2;   //</a:t>
            </a:r>
            <a:r>
              <a:rPr lang="zh-CN" altLang="en-US" b="1">
                <a:sym typeface="+mn-ea"/>
              </a:rPr>
              <a:t>拷贝</a:t>
            </a:r>
            <a:endParaRPr lang="zh-CN" altLang="en-US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en-US" b="1">
                <a:sym typeface="+mn-ea"/>
              </a:rPr>
              <a:t>    </a:t>
            </a:r>
            <a:r>
              <a:rPr lang="en-US" altLang="zh-CN" b="1">
                <a:sym typeface="+mn-ea"/>
              </a:rPr>
              <a:t>a3  =  a1;       //</a:t>
            </a:r>
            <a:r>
              <a:rPr lang="zh-CN" altLang="en-US" b="1">
                <a:sym typeface="+mn-ea"/>
              </a:rPr>
              <a:t>赋值</a:t>
            </a:r>
            <a:endParaRPr lang="zh-CN" altLang="en-US" b="1"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en-US" b="1">
                <a:sym typeface="+mn-ea"/>
              </a:rPr>
              <a:t>    </a:t>
            </a:r>
            <a:r>
              <a:rPr lang="en-US" altLang="zh-CN" b="1">
                <a:sym typeface="+mn-ea"/>
              </a:rPr>
              <a:t>return 0</a:t>
            </a:r>
            <a:r>
              <a:rPr lang="zh-CN" altLang="en-US" b="1">
                <a:sym typeface="+mn-ea"/>
              </a:rPr>
              <a:t>；</a:t>
            </a:r>
            <a:endParaRPr lang="zh-CN" altLang="en-US" b="1"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>
                <a:sym typeface="+mn-ea"/>
              </a:rPr>
              <a:t>}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335" y="114085"/>
            <a:ext cx="10954459" cy="796011"/>
          </a:xfrm>
        </p:spPr>
        <p:txBody>
          <a:bodyPr>
            <a:normAutofit/>
          </a:bodyPr>
          <a:p>
            <a:r>
              <a:rPr lang="zh-CN" altLang="en-US"/>
              <a:t>浅赋值的不足</a:t>
            </a:r>
            <a:r>
              <a:rPr lang="en-US" altLang="zh-CN"/>
              <a:t>(</a:t>
            </a:r>
            <a:r>
              <a:rPr lang="zh-CN" altLang="zh-CN"/>
              <a:t>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5843" name="Rectangle 2"/>
          <p:cNvSpPr/>
          <p:nvPr/>
        </p:nvSpPr>
        <p:spPr bwMode="auto">
          <a:xfrm>
            <a:off x="1328420" y="1565910"/>
            <a:ext cx="4335145" cy="4780915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class A 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{  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   //</a:t>
            </a:r>
            <a:r>
              <a:rPr lang="zh-CN" altLang="en-US" sz="2400" b="1" smtClean="0">
                <a:ea typeface="宋体" charset="-122"/>
                <a:sym typeface="+mn-ea"/>
              </a:rPr>
              <a:t>略</a:t>
            </a: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}</a:t>
            </a:r>
            <a:r>
              <a:rPr lang="zh-CN" altLang="en-US" sz="2400" b="1" smtClean="0">
                <a:ea typeface="宋体" charset="-122"/>
                <a:sym typeface="+mn-ea"/>
              </a:rPr>
              <a:t>；</a:t>
            </a: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class B {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public: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       B( )   {    pA = new A;      }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       ~B( ) {    delete pA;         }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private: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       A * pA</a:t>
            </a:r>
            <a:r>
              <a:rPr lang="zh-CN" altLang="en-US" sz="2400" b="1" smtClean="0">
                <a:ea typeface="宋体" charset="-122"/>
                <a:sym typeface="+mn-ea"/>
              </a:rPr>
              <a:t>；</a:t>
            </a: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}</a:t>
            </a:r>
            <a:r>
              <a:rPr lang="zh-CN" altLang="en-US" sz="2400" b="1" smtClean="0">
                <a:ea typeface="宋体" charset="-122"/>
                <a:sym typeface="+mn-ea"/>
              </a:rPr>
              <a:t>；</a:t>
            </a:r>
            <a:endParaRPr lang="zh-CN" altLang="en-US" sz="2400" b="1" smtClean="0">
              <a:ea typeface="宋体" charset="-122"/>
              <a:sym typeface="+mn-ea"/>
            </a:endParaRPr>
          </a:p>
        </p:txBody>
      </p:sp>
      <p:sp>
        <p:nvSpPr>
          <p:cNvPr id="2" name="Rectangle 2"/>
          <p:cNvSpPr/>
          <p:nvPr/>
        </p:nvSpPr>
        <p:spPr bwMode="auto">
          <a:xfrm>
            <a:off x="6021705" y="1566545"/>
            <a:ext cx="4335145" cy="480568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int main( ) </a:t>
            </a:r>
            <a:endParaRPr lang="en-US" altLang="zh-CN" sz="2400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{</a:t>
            </a:r>
            <a:endParaRPr lang="en-US" altLang="zh-CN" sz="2400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      B   b1, b2;</a:t>
            </a:r>
            <a:endParaRPr lang="en-US" altLang="zh-CN" sz="2400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      b1 = b2;</a:t>
            </a:r>
            <a:endParaRPr lang="en-US" altLang="zh-CN" sz="2400" b="1"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	  return 0;</a:t>
            </a:r>
            <a:endParaRPr lang="en-US" altLang="zh-CN" sz="2400" b="1"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}</a:t>
            </a:r>
            <a:endParaRPr lang="en-US" altLang="zh-CN" sz="2400" b="1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335" y="114085"/>
            <a:ext cx="10954459" cy="796011"/>
          </a:xfrm>
        </p:spPr>
        <p:txBody>
          <a:bodyPr>
            <a:normAutofit/>
          </a:bodyPr>
          <a:p>
            <a:r>
              <a:rPr lang="zh-CN" altLang="en-US"/>
              <a:t>自定义赋值函数</a:t>
            </a:r>
            <a:endParaRPr lang="en-US" altLang="zh-CN"/>
          </a:p>
        </p:txBody>
      </p:sp>
      <p:sp>
        <p:nvSpPr>
          <p:cNvPr id="35843" name="Rectangle 2"/>
          <p:cNvSpPr/>
          <p:nvPr/>
        </p:nvSpPr>
        <p:spPr bwMode="auto">
          <a:xfrm>
            <a:off x="2070100" y="1329690"/>
            <a:ext cx="6550660" cy="2126615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42900" indent="-342900" eaLnBrk="1" hangingPunct="1">
              <a:buClr>
                <a:srgbClr val="046FB6"/>
              </a:buClr>
              <a:buFont typeface="Wingdings" charset="0"/>
              <a:buChar char="n"/>
            </a:pPr>
            <a:r>
              <a:rPr lang="zh-CN" altLang="en-US" sz="2400" b="1" smtClean="0">
                <a:ea typeface="宋体" charset="-122"/>
                <a:sym typeface="+mn-ea"/>
              </a:rPr>
              <a:t>格式：</a:t>
            </a:r>
            <a:r>
              <a:rPr lang="en-US" altLang="zh-CN" sz="2400" b="1" smtClean="0">
                <a:ea typeface="宋体" charset="-122"/>
                <a:sym typeface="+mn-ea"/>
              </a:rPr>
              <a:t>T&amp; operator= ( [const] T &amp; rhs );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marL="342900" indent="-342900" eaLnBrk="1" hangingPunct="1">
              <a:buClr>
                <a:srgbClr val="046FB6"/>
              </a:buClr>
              <a:buFont typeface="Wingdings" charset="0"/>
              <a:buChar char="n"/>
            </a:pPr>
            <a:r>
              <a:rPr lang="zh-CN" altLang="zh-CN" sz="2400" b="1" smtClean="0">
                <a:ea typeface="宋体" charset="-122"/>
                <a:sym typeface="+mn-ea"/>
              </a:rPr>
              <a:t>返回 </a:t>
            </a:r>
            <a:r>
              <a:rPr lang="en-US" altLang="zh-CN" sz="2400" b="1" smtClean="0">
                <a:ea typeface="宋体" charset="-122"/>
                <a:sym typeface="+mn-ea"/>
              </a:rPr>
              <a:t>*this</a:t>
            </a:r>
            <a:r>
              <a:rPr lang="zh-CN" altLang="zh-CN" sz="2400" b="1" smtClean="0">
                <a:ea typeface="宋体" charset="-122"/>
                <a:sym typeface="+mn-ea"/>
              </a:rPr>
              <a:t>的必要；</a:t>
            </a:r>
            <a:endParaRPr lang="zh-CN" altLang="zh-CN" sz="2400" b="1" smtClean="0">
              <a:ea typeface="宋体" charset="-122"/>
              <a:sym typeface="+mn-ea"/>
            </a:endParaRPr>
          </a:p>
          <a:p>
            <a:pPr marL="342900" indent="-342900" eaLnBrk="1" hangingPunct="1">
              <a:buClr>
                <a:srgbClr val="046FB6"/>
              </a:buClr>
              <a:buFont typeface="Wingdings" charset="0"/>
              <a:buChar char="n"/>
            </a:pPr>
            <a:r>
              <a:rPr lang="zh-CN" altLang="en-US" sz="2400" smtClean="0">
                <a:ea typeface="宋体" charset="-122"/>
                <a:sym typeface="+mn-ea"/>
              </a:rPr>
              <a:t>实现中检查自我赋值</a:t>
            </a:r>
            <a:endParaRPr lang="zh-CN" altLang="en-US" sz="2400" smtClean="0">
              <a:ea typeface="宋体" charset="-122"/>
              <a:sym typeface="+mn-ea"/>
            </a:endParaRPr>
          </a:p>
          <a:p>
            <a:pPr marL="800100" lvl="1" indent="-342900" eaLnBrk="1" hangingPunct="1">
              <a:buClr>
                <a:srgbClr val="046FB6"/>
              </a:buClr>
              <a:buFont typeface="Wingdings" charset="0"/>
              <a:buChar char="l"/>
            </a:pPr>
            <a:r>
              <a:rPr lang="zh-CN" altLang="en-US" sz="2400" smtClean="0">
                <a:ea typeface="宋体" charset="-122"/>
                <a:sym typeface="+mn-ea"/>
              </a:rPr>
              <a:t>效率</a:t>
            </a:r>
            <a:endParaRPr lang="zh-CN" altLang="en-US" sz="2400" smtClean="0">
              <a:ea typeface="宋体" charset="-122"/>
              <a:sym typeface="+mn-ea"/>
            </a:endParaRPr>
          </a:p>
          <a:p>
            <a:pPr marL="800100" lvl="1" indent="-342900" eaLnBrk="1" hangingPunct="1">
              <a:buClr>
                <a:srgbClr val="046FB6"/>
              </a:buClr>
              <a:buFont typeface="Wingdings" charset="0"/>
              <a:buChar char="l"/>
            </a:pPr>
            <a:r>
              <a:rPr lang="en-US" altLang="zh-CN" sz="2400" smtClean="0">
                <a:ea typeface="宋体" charset="-122"/>
                <a:sym typeface="+mn-ea"/>
              </a:rPr>
              <a:t>a = a  </a:t>
            </a:r>
            <a:r>
              <a:rPr lang="zh-CN" altLang="en-US" sz="2400" smtClean="0">
                <a:ea typeface="宋体" charset="-122"/>
                <a:sym typeface="+mn-ea"/>
              </a:rPr>
              <a:t>的情况</a:t>
            </a:r>
            <a:endParaRPr lang="en-US" altLang="zh-CN" sz="2400" b="1" smtClean="0">
              <a:ea typeface="宋体" charset="-122"/>
              <a:sym typeface="+mn-ea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/>
          </a:p>
        </p:txBody>
      </p:sp>
      <p:sp>
        <p:nvSpPr>
          <p:cNvPr id="2" name="Rectangle 2"/>
          <p:cNvSpPr/>
          <p:nvPr/>
        </p:nvSpPr>
        <p:spPr bwMode="auto">
          <a:xfrm>
            <a:off x="2035810" y="3731260"/>
            <a:ext cx="6609080" cy="2927985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class</a:t>
            </a:r>
            <a:r>
              <a:rPr lang="zh-CN" altLang="zh-CN"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My {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public: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      My &amp; operator=(const My&amp; rhs ) {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             ...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      }</a:t>
            </a:r>
            <a:endParaRPr lang="en-US" altLang="zh-CN" sz="2400" b="1"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335" y="114085"/>
            <a:ext cx="10954459" cy="796011"/>
          </a:xfrm>
        </p:spPr>
        <p:txBody>
          <a:bodyPr>
            <a:normAutofit/>
          </a:bodyPr>
          <a:p>
            <a:r>
              <a:rPr lang="zh-CN" altLang="en-US"/>
              <a:t>赋值函数返回引用的必要</a:t>
            </a:r>
            <a:endParaRPr lang="zh-CN" altLang="en-US"/>
          </a:p>
        </p:txBody>
      </p:sp>
      <p:sp>
        <p:nvSpPr>
          <p:cNvPr id="2" name="Rectangle 2"/>
          <p:cNvSpPr/>
          <p:nvPr/>
        </p:nvSpPr>
        <p:spPr bwMode="auto">
          <a:xfrm>
            <a:off x="426720" y="3225165"/>
            <a:ext cx="5690870" cy="3515995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zh-CN" sz="2400" b="1">
                <a:solidFill>
                  <a:srgbClr val="FF0000"/>
                </a:solidFill>
                <a:sym typeface="+mn-ea"/>
              </a:rPr>
              <a:t>反例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class</a:t>
            </a:r>
            <a:r>
              <a:rPr lang="zh-CN" altLang="zh-CN"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My {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public: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   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void</a:t>
            </a:r>
            <a:r>
              <a:rPr lang="en-US" altLang="zh-CN" sz="2400" b="1">
                <a:sym typeface="+mn-ea"/>
              </a:rPr>
              <a:t>  operator=(const My&amp; rhs ) ;</a:t>
            </a:r>
            <a:endParaRPr lang="en-US" altLang="zh-CN" sz="2400" b="1"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/>
              <a:t>My  m1,m2,m3;</a:t>
            </a:r>
            <a:endParaRPr lang="en-US" altLang="zh-CN" sz="2400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m1=m2=m3;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(m1=m2)=m3;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sz="quarter" idx="4294967295"/>
          </p:nvPr>
        </p:nvSpPr>
        <p:spPr>
          <a:xfrm>
            <a:off x="1092835" y="1296670"/>
            <a:ext cx="3406775" cy="1678940"/>
          </a:xfrm>
          <a:ln w="19050" cmpd="dbl">
            <a:solidFill>
              <a:srgbClr val="C58D01"/>
            </a:solidFill>
            <a:miter lim="800000"/>
          </a:ln>
        </p:spPr>
        <p:txBody>
          <a:bodyPr>
            <a:noAutofit/>
          </a:bodyPr>
          <a:p>
            <a:pPr marL="319405" lvl="1" indent="-319405" algn="l" defTabSz="914400" eaLnBrk="1" hangingPunct="1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altLang="zh-CN" sz="2400">
                <a:latin typeface="+mn-lt"/>
                <a:ea typeface="+mn-ea"/>
              </a:rPr>
              <a:t>int a=1,b=2,c=3;</a:t>
            </a:r>
            <a:endParaRPr lang="en-US" altLang="zh-CN" sz="2400">
              <a:latin typeface="+mn-lt"/>
              <a:ea typeface="+mn-ea"/>
            </a:endParaRPr>
          </a:p>
          <a:p>
            <a:pPr marL="319405" lvl="1" indent="-319405" algn="l" defTabSz="914400" eaLnBrk="1" hangingPunct="1">
              <a:lnSpc>
                <a:spcPct val="10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altLang="zh-CN" sz="2400">
                <a:latin typeface="+mn-lt"/>
                <a:ea typeface="+mn-ea"/>
              </a:rPr>
              <a:t>a=(b=c);</a:t>
            </a:r>
            <a:br>
              <a:rPr lang="en-US" altLang="zh-CN" sz="2400">
                <a:latin typeface="+mn-lt"/>
                <a:ea typeface="+mn-ea"/>
              </a:rPr>
            </a:br>
            <a:r>
              <a:rPr lang="en-US" altLang="zh-CN" sz="2400">
                <a:latin typeface="+mn-lt"/>
                <a:ea typeface="+mn-ea"/>
              </a:rPr>
              <a:t>a=b=c;</a:t>
            </a:r>
            <a:br>
              <a:rPr lang="en-US" altLang="zh-CN" sz="2400">
                <a:latin typeface="+mn-lt"/>
                <a:ea typeface="+mn-ea"/>
              </a:rPr>
            </a:br>
            <a:r>
              <a:rPr lang="en-US" altLang="zh-CN" sz="2400">
                <a:latin typeface="+mn-lt"/>
                <a:ea typeface="+mn-ea"/>
              </a:rPr>
              <a:t>(a=b)=c;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44035" name="Rectangle 2"/>
          <p:cNvSpPr/>
          <p:nvPr/>
        </p:nvSpPr>
        <p:spPr bwMode="auto">
          <a:xfrm>
            <a:off x="6668135" y="1287145"/>
            <a:ext cx="3600450" cy="1619885"/>
          </a:xfrm>
          <a:prstGeom prst="rect">
            <a:avLst/>
          </a:prstGeom>
          <a:noFill/>
          <a:ln w="19050" cmpd="dbl">
            <a:solidFill>
              <a:srgbClr val="C58D0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altLang="zh-CN" sz="2400"/>
              <a:t>A a,b,c;</a:t>
            </a:r>
            <a:endParaRPr lang="en-US" altLang="zh-CN" sz="2400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en-US" altLang="zh-CN" sz="2400"/>
              <a:t>a=(b=c);</a:t>
            </a:r>
            <a:br>
              <a:rPr lang="en-US" altLang="zh-CN" sz="2400"/>
            </a:br>
            <a:r>
              <a:rPr lang="en-US" altLang="zh-CN" sz="2400"/>
              <a:t>a=b=c;</a:t>
            </a:r>
            <a:br>
              <a:rPr lang="en-US" altLang="zh-CN" sz="2400"/>
            </a:br>
            <a:r>
              <a:rPr lang="en-US" altLang="zh-CN" sz="2400"/>
              <a:t>(a=b)=c;</a:t>
            </a:r>
            <a:endParaRPr lang="en-US" altLang="zh-CN" sz="2400"/>
          </a:p>
        </p:txBody>
      </p:sp>
      <p:sp>
        <p:nvSpPr>
          <p:cNvPr id="44036" name="AutoShape 5"/>
          <p:cNvSpPr>
            <a:spLocks noChangeArrowheads="1"/>
          </p:cNvSpPr>
          <p:nvPr/>
        </p:nvSpPr>
        <p:spPr bwMode="auto">
          <a:xfrm>
            <a:off x="4799965" y="1685925"/>
            <a:ext cx="1368425" cy="1223963"/>
          </a:xfrm>
          <a:prstGeom prst="leftRightArrow">
            <a:avLst>
              <a:gd name="adj1" fmla="val 50000"/>
              <a:gd name="adj2" fmla="val 22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pPr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zh-CN" altLang="en-US"/>
          </a:p>
        </p:txBody>
      </p:sp>
      <p:sp>
        <p:nvSpPr>
          <p:cNvPr id="7" name="Rectangle 2"/>
          <p:cNvSpPr/>
          <p:nvPr/>
        </p:nvSpPr>
        <p:spPr bwMode="auto">
          <a:xfrm>
            <a:off x="6241415" y="3201035"/>
            <a:ext cx="5649595" cy="3551555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zh-CN" sz="2400" b="1">
                <a:solidFill>
                  <a:srgbClr val="FF0000"/>
                </a:solidFill>
                <a:sym typeface="+mn-ea"/>
              </a:rPr>
              <a:t>反例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class</a:t>
            </a:r>
            <a:r>
              <a:rPr lang="zh-CN" altLang="zh-CN"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My {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public: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    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My</a:t>
            </a:r>
            <a:r>
              <a:rPr lang="en-US" altLang="zh-CN" sz="2400" b="1">
                <a:sym typeface="+mn-ea"/>
              </a:rPr>
              <a:t>  operator=(const My&amp; rhs ) ;</a:t>
            </a:r>
            <a:endParaRPr lang="en-US" altLang="zh-CN" sz="2400" b="1"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My  m1,m2,m3;</a:t>
            </a:r>
            <a:endParaRPr lang="en-US" altLang="zh-CN" sz="2400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2"/>
                </a:solidFill>
                <a:sym typeface="+mn-ea"/>
              </a:rPr>
              <a:t>m1=m2=m3;</a:t>
            </a:r>
            <a:endParaRPr lang="en-US" altLang="zh-CN" sz="2400" b="1">
              <a:solidFill>
                <a:schemeClr val="accent2"/>
              </a:solidFill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olidFill>
                  <a:schemeClr val="accent2"/>
                </a:solidFill>
                <a:sym typeface="+mn-ea"/>
              </a:rPr>
              <a:t>(m1=m2)=m3;</a:t>
            </a:r>
            <a:endParaRPr lang="en-US" altLang="zh-CN" sz="2400" b="1">
              <a:solidFill>
                <a:schemeClr val="accent2"/>
              </a:solidFill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altLang="zh-CN" sz="2400" b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拷贝构造函数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浅拷贝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自定义拷贝构造函数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赋值函数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自定义赋值函数的实现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335" y="114085"/>
            <a:ext cx="10954459" cy="796011"/>
          </a:xfrm>
        </p:spPr>
        <p:txBody>
          <a:bodyPr>
            <a:normAutofit/>
          </a:bodyPr>
          <a:p>
            <a:r>
              <a:rPr lang="zh-CN" altLang="en-US"/>
              <a:t>赋值函数实现中的自我赋值判定</a:t>
            </a:r>
            <a:endParaRPr lang="zh-CN" altLang="en-US"/>
          </a:p>
        </p:txBody>
      </p:sp>
      <p:sp>
        <p:nvSpPr>
          <p:cNvPr id="2" name="Rectangle 2"/>
          <p:cNvSpPr/>
          <p:nvPr/>
        </p:nvSpPr>
        <p:spPr bwMode="auto">
          <a:xfrm>
            <a:off x="494030" y="1304290"/>
            <a:ext cx="5690870" cy="301879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class B {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public: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       B( )  {    pch = new char;      }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       ~B( ) {  delete pch;          }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       B&amp; operator=(const B&amp; rhs) ;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private:         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       char * pch</a:t>
            </a:r>
            <a:r>
              <a:rPr lang="zh-CN" altLang="en-US" sz="2400" b="1" smtClean="0">
                <a:ea typeface="宋体" charset="-122"/>
                <a:sym typeface="+mn-ea"/>
              </a:rPr>
              <a:t>；</a:t>
            </a: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}</a:t>
            </a:r>
            <a:r>
              <a:rPr lang="zh-CN" altLang="en-US" sz="2400" b="1" smtClean="0">
                <a:ea typeface="宋体" charset="-122"/>
                <a:sym typeface="+mn-ea"/>
              </a:rPr>
              <a:t>；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Rectangle 2"/>
          <p:cNvSpPr/>
          <p:nvPr/>
        </p:nvSpPr>
        <p:spPr bwMode="auto">
          <a:xfrm>
            <a:off x="6309360" y="1280160"/>
            <a:ext cx="5649595" cy="2440305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int main( ) {</a:t>
            </a:r>
            <a:endParaRPr lang="en-US" altLang="zh-CN" sz="2400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    B   b1;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B &amp;  b2= b1;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b2 = b1;</a:t>
            </a:r>
            <a:br>
              <a:rPr lang="en-US" altLang="zh-CN" sz="2400" b="1">
                <a:sym typeface="+mn-ea"/>
              </a:rPr>
            </a:br>
            <a:r>
              <a:rPr lang="en-US" altLang="zh-CN" sz="2400" b="1">
                <a:sym typeface="+mn-ea"/>
              </a:rPr>
              <a:t>return 0;</a:t>
            </a:r>
            <a:endParaRPr lang="en-US" altLang="zh-CN" sz="2400" b="1"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>
                <a:sym typeface="+mn-ea"/>
              </a:rPr>
              <a:t>}</a:t>
            </a:r>
            <a:endParaRPr lang="en-US" altLang="zh-CN" sz="2400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altLang="zh-CN" sz="2400" b="1">
              <a:solidFill>
                <a:schemeClr val="accent2"/>
              </a:solidFill>
              <a:sym typeface="+mn-ea"/>
            </a:endParaRPr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endParaRPr lang="en-US" altLang="zh-CN" sz="2400" b="1"/>
          </a:p>
        </p:txBody>
      </p:sp>
      <p:sp>
        <p:nvSpPr>
          <p:cNvPr id="3" name="Rectangle 2"/>
          <p:cNvSpPr/>
          <p:nvPr/>
        </p:nvSpPr>
        <p:spPr bwMode="auto">
          <a:xfrm>
            <a:off x="477520" y="4471670"/>
            <a:ext cx="5681980" cy="232029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B&amp; B::operator=(const B&amp; rhs) 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{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      delete pch;</a:t>
            </a:r>
            <a:b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</a:b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      pch = new char(*rhs.pch);</a:t>
            </a:r>
            <a:b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</a:br>
            <a:r>
              <a:rPr lang="en-US" altLang="zh-CN" sz="2400" b="1" smtClean="0">
                <a:solidFill>
                  <a:srgbClr val="FF0000"/>
                </a:solidFill>
                <a:ea typeface="宋体" charset="-122"/>
                <a:sym typeface="+mn-ea"/>
              </a:rPr>
              <a:t>      return *this;</a:t>
            </a:r>
            <a:endParaRPr lang="en-US" altLang="zh-CN" sz="2400" b="1" smtClean="0">
              <a:solidFill>
                <a:srgbClr val="FF0000"/>
              </a:solidFill>
              <a:ea typeface="宋体" charset="-122"/>
              <a:sym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}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Rectangle 2"/>
          <p:cNvSpPr/>
          <p:nvPr/>
        </p:nvSpPr>
        <p:spPr bwMode="auto">
          <a:xfrm>
            <a:off x="6299835" y="3823970"/>
            <a:ext cx="5681980" cy="2943860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B&amp; B::operator=(const B&amp; rhs) 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{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     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  <a:sym typeface="+mn-ea"/>
              </a:rPr>
              <a:t> if ( &amp;rhis != this )  {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solidFill>
                  <a:schemeClr val="tx1"/>
                </a:solidFill>
                <a:ea typeface="宋体" charset="-122"/>
                <a:sym typeface="+mn-ea"/>
              </a:rPr>
              <a:t>            delete pch;</a:t>
            </a:r>
            <a:br>
              <a:rPr lang="en-US" altLang="zh-CN" sz="2400" b="1" smtClean="0">
                <a:solidFill>
                  <a:schemeClr val="tx1"/>
                </a:solidFill>
                <a:ea typeface="宋体" charset="-122"/>
                <a:sym typeface="+mn-ea"/>
              </a:rPr>
            </a:br>
            <a:r>
              <a:rPr lang="en-US" altLang="zh-CN" sz="2400" b="1" smtClean="0">
                <a:solidFill>
                  <a:schemeClr val="tx1"/>
                </a:solidFill>
                <a:ea typeface="宋体" charset="-122"/>
                <a:sym typeface="+mn-ea"/>
              </a:rPr>
              <a:t>            pch = new char(*rhs.pch);</a:t>
            </a:r>
            <a:br>
              <a:rPr lang="en-US" altLang="zh-CN" sz="2400" b="1" smtClean="0">
                <a:solidFill>
                  <a:schemeClr val="tx1"/>
                </a:solidFill>
                <a:ea typeface="宋体" charset="-122"/>
                <a:sym typeface="+mn-ea"/>
              </a:rPr>
            </a:br>
            <a:r>
              <a:rPr lang="en-US" altLang="zh-CN" sz="2400" b="1" smtClean="0">
                <a:solidFill>
                  <a:schemeClr val="tx1"/>
                </a:solidFill>
                <a:ea typeface="宋体" charset="-122"/>
                <a:sym typeface="+mn-ea"/>
              </a:rPr>
              <a:t>      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  <a:sym typeface="+mn-ea"/>
              </a:rPr>
              <a:t>}</a:t>
            </a:r>
            <a:br>
              <a:rPr lang="en-US" altLang="zh-CN" sz="2400" b="1" smtClean="0">
                <a:solidFill>
                  <a:schemeClr val="tx1"/>
                </a:solidFill>
                <a:ea typeface="宋体" charset="-122"/>
                <a:sym typeface="+mn-ea"/>
              </a:rPr>
            </a:br>
            <a:r>
              <a:rPr lang="en-US" altLang="zh-CN" sz="2400" b="1" smtClean="0">
                <a:solidFill>
                  <a:schemeClr val="tx1"/>
                </a:solidFill>
                <a:ea typeface="宋体" charset="-122"/>
                <a:sym typeface="+mn-ea"/>
              </a:rPr>
              <a:t>      return *this;</a:t>
            </a:r>
            <a:endParaRPr lang="en-US" altLang="zh-CN" sz="2400" b="1" smtClean="0">
              <a:solidFill>
                <a:schemeClr val="tx1"/>
              </a:solidFill>
              <a:ea typeface="宋体" charset="-122"/>
              <a:sym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  <a:sym typeface="+mn-ea"/>
              </a:rPr>
              <a:t>}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拷贝</a:t>
            </a:r>
            <a:r>
              <a:rPr lang="en-US" altLang="zh-CN">
                <a:sym typeface="+mn-ea"/>
              </a:rPr>
              <a:t>(</a:t>
            </a:r>
            <a:r>
              <a:rPr lang="zh-CN" altLang="zh-CN">
                <a:sym typeface="+mn-ea"/>
              </a:rPr>
              <a:t>复制</a:t>
            </a:r>
            <a:r>
              <a:rPr lang="en-US" altLang="zh-CN">
                <a:sym typeface="+mn-ea"/>
              </a:rPr>
              <a:t>)</a:t>
            </a:r>
            <a:r>
              <a:rPr lang="zh-CN"/>
              <a:t>对象的必要</a:t>
            </a:r>
            <a:endParaRPr lang="en-US" altLang="zh-CN"/>
          </a:p>
        </p:txBody>
      </p:sp>
      <p:sp>
        <p:nvSpPr>
          <p:cNvPr id="2" name="Rectangle 2"/>
          <p:cNvSpPr>
            <a:spLocks noGrp="1"/>
          </p:cNvSpPr>
          <p:nvPr>
            <p:ph sz="quarter" idx="1"/>
          </p:nvPr>
        </p:nvSpPr>
        <p:spPr>
          <a:xfrm>
            <a:off x="1722120" y="1575118"/>
            <a:ext cx="4210050" cy="4572000"/>
          </a:xfrm>
          <a:ln w="19050" cmpd="dbl">
            <a:solidFill>
              <a:schemeClr val="accent2">
                <a:lumMod val="75000"/>
              </a:schemeClr>
            </a:solidFill>
            <a:miter lim="800000"/>
          </a:ln>
        </p:spPr>
        <p:txBody>
          <a:bodyPr>
            <a:normAutofit/>
          </a:bodyPr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class A {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//</a:t>
            </a:r>
            <a:r>
              <a:rPr lang="zh-CN" altLang="en-US" sz="2100" b="1" smtClean="0">
                <a:ea typeface="宋体" charset="-122"/>
              </a:rPr>
              <a:t>略</a:t>
            </a:r>
            <a:endParaRPr lang="zh-CN" altLang="en-US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};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solidFill>
                  <a:srgbClr val="FF0000"/>
                </a:solidFill>
                <a:ea typeface="宋体" charset="-122"/>
              </a:rPr>
              <a:t>void Function( A   aA)</a:t>
            </a:r>
            <a:r>
              <a:rPr lang="en-US" altLang="zh-CN" sz="2100" b="1" smtClean="0">
                <a:ea typeface="宋体" charset="-122"/>
              </a:rPr>
              <a:t> 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{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  //</a:t>
            </a:r>
            <a:r>
              <a:rPr lang="zh-CN" altLang="en-US" sz="2100" b="1" smtClean="0">
                <a:ea typeface="宋体" charset="-122"/>
              </a:rPr>
              <a:t>略</a:t>
            </a:r>
            <a:endParaRPr lang="zh-CN" altLang="en-US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}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void main</a:t>
            </a:r>
            <a:r>
              <a:rPr lang="zh-CN" altLang="en-US" sz="2100" b="1" smtClean="0">
                <a:ea typeface="宋体" charset="-122"/>
              </a:rPr>
              <a:t>（） </a:t>
            </a:r>
            <a:r>
              <a:rPr lang="en-US" altLang="zh-CN" sz="2100" b="1" smtClean="0">
                <a:ea typeface="宋体" charset="-122"/>
              </a:rPr>
              <a:t>{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 A   a;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  Function</a:t>
            </a:r>
            <a:r>
              <a:rPr lang="zh-CN" altLang="en-US" sz="2100" b="1" smtClean="0">
                <a:ea typeface="宋体" charset="-122"/>
              </a:rPr>
              <a:t>（</a:t>
            </a:r>
            <a:r>
              <a:rPr lang="en-US" altLang="zh-CN" sz="2100" b="1" smtClean="0">
                <a:ea typeface="宋体" charset="-122"/>
              </a:rPr>
              <a:t>a</a:t>
            </a:r>
            <a:r>
              <a:rPr lang="zh-CN" altLang="en-US" sz="2100" b="1" smtClean="0">
                <a:ea typeface="宋体" charset="-122"/>
              </a:rPr>
              <a:t>）</a:t>
            </a:r>
            <a:r>
              <a:rPr lang="en-US" altLang="zh-CN" sz="2100" b="1" smtClean="0">
                <a:ea typeface="宋体" charset="-122"/>
              </a:rPr>
              <a:t>;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}</a:t>
            </a:r>
            <a:endParaRPr lang="zh-CN" altLang="en-US" sz="2700" smtClean="0">
              <a:ea typeface="宋体" charset="-122"/>
            </a:endParaRPr>
          </a:p>
        </p:txBody>
      </p:sp>
      <p:sp>
        <p:nvSpPr>
          <p:cNvPr id="17" name="Content Placeholder 8"/>
          <p:cNvSpPr>
            <a:spLocks noGrp="1"/>
          </p:cNvSpPr>
          <p:nvPr>
            <p:ph sz="quarter" idx="2"/>
          </p:nvPr>
        </p:nvSpPr>
        <p:spPr>
          <a:xfrm>
            <a:off x="6309995" y="1575118"/>
            <a:ext cx="4210050" cy="4572000"/>
          </a:xfrm>
          <a:ln w="12700" cmpd="dbl">
            <a:solidFill>
              <a:schemeClr val="accent2">
                <a:lumMod val="75000"/>
              </a:schemeClr>
            </a:solidFill>
            <a:miter lim="800000"/>
          </a:ln>
        </p:spPr>
        <p:txBody>
          <a:bodyPr>
            <a:normAutofit/>
          </a:bodyPr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class A {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public: void g() const;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};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solidFill>
                  <a:srgbClr val="FF0000"/>
                </a:solidFill>
                <a:ea typeface="宋体" charset="-122"/>
              </a:rPr>
              <a:t>A  Function( )</a:t>
            </a:r>
            <a:r>
              <a:rPr lang="en-US" altLang="zh-CN" sz="2100" b="1" smtClean="0">
                <a:ea typeface="宋体" charset="-122"/>
              </a:rPr>
              <a:t> 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{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  A  aA;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 return aA;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}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void main() {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 Function().g( );</a:t>
            </a: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}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911033" y="6174105"/>
            <a:ext cx="367188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>
                <a:latin typeface="Arial" charset="0"/>
              </a:rPr>
              <a:t>按传值方式传递对象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167245" y="6174105"/>
            <a:ext cx="24479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>
                <a:latin typeface="Arial" charset="0"/>
              </a:rPr>
              <a:t>按传值方式返回对象</a:t>
            </a:r>
            <a:endParaRPr lang="zh-CN" altLang="en-US" sz="18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拷贝对象</a:t>
            </a:r>
            <a:r>
              <a:rPr lang="en-US" altLang="zh-CN"/>
              <a:t>--</a:t>
            </a:r>
            <a:r>
              <a:rPr lang="zh-CN" altLang="en-US"/>
              <a:t>拷贝构造函数</a:t>
            </a:r>
            <a:endParaRPr lang="en-US" altLang="zh-CN"/>
          </a:p>
        </p:txBody>
      </p:sp>
      <p:sp>
        <p:nvSpPr>
          <p:cNvPr id="4" name="Rectangle 2"/>
          <p:cNvSpPr>
            <a:spLocks noGrp="1"/>
          </p:cNvSpPr>
          <p:nvPr>
            <p:ph sz="quarter" idx="1"/>
          </p:nvPr>
        </p:nvSpPr>
        <p:spPr>
          <a:xfrm>
            <a:off x="601345" y="1583373"/>
            <a:ext cx="4210050" cy="4572000"/>
          </a:xfrm>
          <a:ln w="19050" cmpd="dbl">
            <a:solidFill>
              <a:schemeClr val="accent2">
                <a:lumMod val="75000"/>
              </a:schemeClr>
            </a:solidFill>
            <a:miter lim="800000"/>
          </a:ln>
        </p:spPr>
        <p:txBody>
          <a:bodyPr>
            <a:normAutofit/>
          </a:bodyPr>
          <a:p>
            <a:pPr algn="l" eaLnBrk="1" hangingPunct="1">
              <a:buFont typeface="Wingdings" pitchFamily="2" charset="2"/>
              <a:buNone/>
              <a:defRPr/>
            </a:pPr>
            <a:r>
              <a:rPr sz="2100" b="1" smtClean="0">
                <a:ea typeface="宋体" charset="-122"/>
              </a:rPr>
              <a:t>拷贝构造函数：</a:t>
            </a:r>
            <a:br>
              <a:rPr sz="2100" b="1" smtClean="0">
                <a:ea typeface="宋体" charset="-122"/>
              </a:rPr>
            </a:br>
            <a:endParaRPr sz="2100" b="1" smtClean="0">
              <a:ea typeface="宋体" charset="-122"/>
            </a:endParaRPr>
          </a:p>
          <a:p>
            <a:pPr algn="l" eaLnBrk="1" hangingPunct="1">
              <a:buClr>
                <a:schemeClr val="accent1"/>
              </a:buClr>
              <a:buFont typeface="Wingdings" charset="0"/>
              <a:buChar char="u"/>
            </a:pPr>
            <a:r>
              <a:rPr sz="2100" b="1">
                <a:ea typeface="宋体" charset="-122"/>
                <a:sym typeface="+mn-ea"/>
              </a:rPr>
              <a:t>从无到有地创建一个新对象</a:t>
            </a:r>
            <a:br>
              <a:rPr sz="2100" b="1">
                <a:ea typeface="宋体" charset="-122"/>
                <a:sym typeface="+mn-ea"/>
              </a:rPr>
            </a:br>
            <a:endParaRPr lang="zh-CN" altLang="en-US" sz="2100" b="1" smtClean="0">
              <a:ea typeface="宋体" charset="-122"/>
            </a:endParaRPr>
          </a:p>
          <a:p>
            <a:pPr algn="l" eaLnBrk="1" hangingPunct="1">
              <a:buClr>
                <a:schemeClr val="accent1"/>
              </a:buClr>
              <a:buFont typeface="Wingdings" charset="0"/>
              <a:buChar char="u"/>
            </a:pPr>
            <a:r>
              <a:rPr sz="2100" b="1">
                <a:ea typeface="宋体" charset="-122"/>
                <a:sym typeface="+mn-ea"/>
              </a:rPr>
              <a:t>不同于普通构造函数，参数必须且只需一个本类对象</a:t>
            </a:r>
            <a:br>
              <a:rPr sz="2100" b="1">
                <a:ea typeface="宋体" charset="-122"/>
                <a:sym typeface="+mn-ea"/>
              </a:rPr>
            </a:br>
            <a:endParaRPr lang="zh-CN" altLang="en-US" sz="2100" b="1" smtClean="0">
              <a:ea typeface="宋体" charset="-122"/>
            </a:endParaRPr>
          </a:p>
          <a:p>
            <a:pPr algn="l" eaLnBrk="1" hangingPunct="1">
              <a:buClr>
                <a:schemeClr val="accent1"/>
              </a:buClr>
              <a:buFont typeface="Wingdings" charset="0"/>
              <a:buChar char="u"/>
            </a:pPr>
            <a:r>
              <a:rPr sz="2100" b="1">
                <a:ea typeface="宋体" charset="-122"/>
                <a:sym typeface="+mn-ea"/>
              </a:rPr>
              <a:t>就是一种特殊的构造</a:t>
            </a:r>
            <a:endParaRPr lang="zh-CN" altLang="en-US" sz="2100" b="1" dirty="0" smtClean="0">
              <a:latin typeface="Arial" pitchFamily="34" charset="0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700" smtClean="0">
              <a:ea typeface="宋体" charset="-122"/>
            </a:endParaRP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5909945" y="1609725"/>
            <a:ext cx="4749165" cy="457200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  <a:miter lim="800000"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61950" indent="-3619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Char char=""/>
              <a:defRPr lang="zh-CN" altLang="en-US" sz="2400" kern="1200" baseline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800" kern="12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buFont typeface="Wingdings" pitchFamily="2" charset="2"/>
              <a:buNone/>
              <a:defRPr/>
            </a:pPr>
            <a:r>
              <a:rPr sz="2100" b="1" smtClean="0">
                <a:ea typeface="宋体" charset="-122"/>
              </a:rPr>
              <a:t>比较赋值与</a:t>
            </a:r>
            <a:r>
              <a:rPr sz="2100" b="1">
                <a:ea typeface="宋体" charset="-122"/>
                <a:sym typeface="+mn-ea"/>
              </a:rPr>
              <a:t>拷贝</a:t>
            </a:r>
            <a:r>
              <a:rPr sz="2100" b="1" smtClean="0">
                <a:ea typeface="宋体" charset="-122"/>
              </a:rPr>
              <a:t>：</a:t>
            </a:r>
            <a:endParaRPr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br>
              <a:rPr sz="2100" b="1" smtClean="0">
                <a:ea typeface="宋体" charset="-122"/>
              </a:rPr>
            </a:br>
            <a:r>
              <a:rPr lang="en-US" altLang="zh-CN" sz="2100" b="1" smtClean="0">
                <a:ea typeface="宋体" charset="-122"/>
              </a:rPr>
              <a:t>A    a1;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   A    a2;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ea typeface="宋体" charset="-122"/>
              </a:rPr>
              <a:t>  </a:t>
            </a:r>
            <a:r>
              <a:rPr lang="en-US" altLang="zh-CN" sz="2100" b="1" smtClean="0">
                <a:solidFill>
                  <a:srgbClr val="0000FF"/>
                </a:solidFill>
                <a:ea typeface="宋体" charset="-122"/>
              </a:rPr>
              <a:t>   a1 = a2;   //</a:t>
            </a:r>
            <a:r>
              <a:rPr altLang="zh-CN" sz="2100" b="1" smtClean="0">
                <a:solidFill>
                  <a:srgbClr val="0000FF"/>
                </a:solidFill>
                <a:ea typeface="宋体" charset="-122"/>
              </a:rPr>
              <a:t>赋值前，</a:t>
            </a:r>
            <a:r>
              <a:rPr lang="en-US" altLang="zh-CN" sz="2100" b="1" smtClean="0">
                <a:solidFill>
                  <a:srgbClr val="0000FF"/>
                </a:solidFill>
                <a:ea typeface="宋体" charset="-122"/>
              </a:rPr>
              <a:t>a1</a:t>
            </a:r>
            <a:r>
              <a:rPr altLang="zh-CN" sz="2100" b="1" smtClean="0">
                <a:solidFill>
                  <a:srgbClr val="0000FF"/>
                </a:solidFill>
                <a:ea typeface="宋体" charset="-122"/>
              </a:rPr>
              <a:t>已经存在</a:t>
            </a:r>
            <a:endParaRPr altLang="zh-CN" sz="2100" b="1" smtClean="0">
              <a:solidFill>
                <a:srgbClr val="0000FF"/>
              </a:solidFill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endParaRPr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altLang="zh-CN" sz="2100" b="1" smtClean="0">
                <a:ea typeface="宋体" charset="-122"/>
              </a:rPr>
              <a:t>     </a:t>
            </a:r>
            <a:r>
              <a:rPr lang="en-US" altLang="zh-CN" sz="2100" b="1" smtClean="0">
                <a:ea typeface="宋体" charset="-122"/>
              </a:rPr>
              <a:t>B     b1;</a:t>
            </a:r>
            <a:endParaRPr lang="en-US" altLang="zh-CN" sz="21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altLang="zh-CN" sz="2100" b="1" smtClean="0">
                <a:solidFill>
                  <a:srgbClr val="0000FF"/>
                </a:solidFill>
                <a:ea typeface="宋体" charset="-122"/>
              </a:rPr>
              <a:t>     B     b2(b1);  //</a:t>
            </a:r>
            <a:r>
              <a:rPr altLang="zh-CN" sz="2100" b="1" smtClean="0">
                <a:solidFill>
                  <a:srgbClr val="0000FF"/>
                </a:solidFill>
                <a:ea typeface="宋体" charset="-122"/>
              </a:rPr>
              <a:t>构造前，</a:t>
            </a:r>
            <a:r>
              <a:rPr lang="en-US" altLang="zh-CN" sz="2100" b="1" smtClean="0">
                <a:solidFill>
                  <a:srgbClr val="0000FF"/>
                </a:solidFill>
                <a:ea typeface="宋体" charset="-122"/>
              </a:rPr>
              <a:t>b2</a:t>
            </a:r>
            <a:r>
              <a:rPr altLang="zh-CN" sz="2100" b="1" smtClean="0">
                <a:solidFill>
                  <a:srgbClr val="0000FF"/>
                </a:solidFill>
                <a:ea typeface="宋体" charset="-122"/>
              </a:rPr>
              <a:t>不存在</a:t>
            </a:r>
            <a:br>
              <a:rPr lang="en-US" altLang="zh-CN" sz="2100" b="1" smtClean="0">
                <a:solidFill>
                  <a:srgbClr val="0000FF"/>
                </a:solidFill>
                <a:ea typeface="宋体" charset="-122"/>
              </a:rPr>
            </a:br>
            <a:r>
              <a:rPr lang="en-US" altLang="zh-CN" sz="2100" b="1" smtClean="0">
                <a:solidFill>
                  <a:srgbClr val="0000FF"/>
                </a:solidFill>
                <a:ea typeface="宋体" charset="-122"/>
              </a:rPr>
              <a:t>B     b3 = b1;</a:t>
            </a:r>
            <a:r>
              <a:rPr lang="en-US" altLang="zh-CN" sz="2100" b="1">
                <a:solidFill>
                  <a:srgbClr val="0000FF"/>
                </a:solidFill>
                <a:ea typeface="宋体" charset="-122"/>
                <a:sym typeface="+mn-ea"/>
              </a:rPr>
              <a:t> //</a:t>
            </a:r>
            <a:r>
              <a:rPr altLang="zh-CN" sz="2100" b="1">
                <a:solidFill>
                  <a:srgbClr val="0000FF"/>
                </a:solidFill>
                <a:ea typeface="宋体" charset="-122"/>
                <a:sym typeface="+mn-ea"/>
              </a:rPr>
              <a:t>构造前，</a:t>
            </a:r>
            <a:r>
              <a:rPr lang="en-US" altLang="zh-CN" sz="2100" b="1">
                <a:solidFill>
                  <a:srgbClr val="0000FF"/>
                </a:solidFill>
                <a:ea typeface="宋体" charset="-122"/>
                <a:sym typeface="+mn-ea"/>
              </a:rPr>
              <a:t>b3</a:t>
            </a:r>
            <a:r>
              <a:rPr altLang="zh-CN" sz="2100" b="1">
                <a:solidFill>
                  <a:srgbClr val="0000FF"/>
                </a:solidFill>
                <a:ea typeface="宋体" charset="-122"/>
                <a:sym typeface="+mn-ea"/>
              </a:rPr>
              <a:t>不存在</a:t>
            </a:r>
            <a:endParaRPr lang="en-US" altLang="zh-CN" sz="2100" b="1" smtClean="0">
              <a:solidFill>
                <a:srgbClr val="0000FF"/>
              </a:solidFill>
              <a:ea typeface="宋体" charset="-122"/>
              <a:sym typeface="+mn-ea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endParaRPr lang="en-US" altLang="zh-CN" sz="21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700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拷贝构造函数的定义</a:t>
            </a:r>
            <a:endParaRPr lang="zh-CN"/>
          </a:p>
        </p:txBody>
      </p:sp>
      <p:sp>
        <p:nvSpPr>
          <p:cNvPr id="19458" name="Rectangle 2"/>
          <p:cNvSpPr>
            <a:spLocks noGrp="1"/>
          </p:cNvSpPr>
          <p:nvPr>
            <p:ph sz="quarter" idx="4294967295"/>
          </p:nvPr>
        </p:nvSpPr>
        <p:spPr>
          <a:xfrm>
            <a:off x="1615440" y="1590993"/>
            <a:ext cx="4210050" cy="4887912"/>
          </a:xfrm>
          <a:ln w="19050" cmpd="dbl">
            <a:solidFill>
              <a:schemeClr val="accent1"/>
            </a:solidFill>
            <a:miter lim="800000"/>
          </a:ln>
        </p:spPr>
        <p:txBody>
          <a:bodyPr/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ea typeface="宋体" charset="-122"/>
              </a:rPr>
              <a:t>含义：根据现有的对象，构造一个新的对象。</a:t>
            </a: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ea typeface="宋体" charset="-122"/>
              </a:rPr>
              <a:t>格式：    </a:t>
            </a:r>
            <a:endParaRPr lang="zh-CN" altLang="en-US" sz="24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</a:rPr>
              <a:t>   class T  {</a:t>
            </a:r>
            <a:br>
              <a:rPr lang="en-US" altLang="zh-CN" sz="2400" b="1" smtClean="0">
                <a:ea typeface="宋体" charset="-122"/>
              </a:rPr>
            </a:br>
            <a:r>
              <a:rPr lang="en-US" altLang="zh-CN" sz="2400" b="1" smtClean="0">
                <a:ea typeface="宋体" charset="-122"/>
              </a:rPr>
              <a:t>public:</a:t>
            </a:r>
            <a:endParaRPr lang="en-US" altLang="zh-CN" sz="24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</a:rPr>
              <a:t>         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T(const T&amp;);</a:t>
            </a:r>
            <a:br>
              <a:rPr lang="en-US" altLang="zh-CN" sz="2400" b="1" smtClean="0">
                <a:ea typeface="宋体" charset="-122"/>
              </a:rPr>
            </a:br>
            <a:r>
              <a:rPr lang="en-US" altLang="zh-CN" sz="2400" b="1" smtClean="0">
                <a:ea typeface="宋体" charset="-122"/>
              </a:rPr>
              <a:t> …</a:t>
            </a:r>
            <a:br>
              <a:rPr lang="en-US" altLang="zh-CN" sz="2400" b="1" smtClean="0">
                <a:ea typeface="宋体" charset="-122"/>
              </a:rPr>
            </a:br>
            <a:r>
              <a:rPr lang="en-US" altLang="zh-CN" sz="2400" b="1" smtClean="0">
                <a:ea typeface="宋体" charset="-122"/>
              </a:rPr>
              <a:t>}</a:t>
            </a:r>
            <a:r>
              <a:rPr lang="zh-CN" altLang="en-US" sz="2400" b="1" smtClean="0">
                <a:ea typeface="宋体" charset="-122"/>
              </a:rPr>
              <a:t>；</a:t>
            </a:r>
            <a:endParaRPr lang="zh-CN" altLang="en-US" sz="2400" b="1" smtClean="0">
              <a:ea typeface="宋体" charset="-122"/>
            </a:endParaRPr>
          </a:p>
        </p:txBody>
      </p:sp>
      <p:sp>
        <p:nvSpPr>
          <p:cNvPr id="9" name="Content Placeholder 8"/>
          <p:cNvSpPr>
            <a:spLocks noGrp="1"/>
          </p:cNvSpPr>
          <p:nvPr/>
        </p:nvSpPr>
        <p:spPr>
          <a:xfrm>
            <a:off x="5936615" y="1600518"/>
            <a:ext cx="4937125" cy="4887912"/>
          </a:xfrm>
          <a:prstGeom prst="rect">
            <a:avLst/>
          </a:prstGeom>
          <a:noFill/>
          <a:ln w="12700" cmpd="dbl">
            <a:solidFill>
              <a:schemeClr val="accent2">
                <a:lumMod val="7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</a:rPr>
              <a:t>class MyClass {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</a:rPr>
              <a:t>public: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</a:rPr>
              <a:t>     //</a:t>
            </a:r>
            <a:r>
              <a:rPr lang="zh-CN" altLang="en-US" sz="2400" b="1" smtClean="0">
                <a:ea typeface="宋体" charset="-122"/>
              </a:rPr>
              <a:t>自定义构造函数</a:t>
            </a:r>
            <a:r>
              <a:rPr lang="en-US" altLang="zh-CN" sz="2400" b="1" smtClean="0">
                <a:ea typeface="宋体" charset="-122"/>
              </a:rPr>
              <a:t> MyClass( int );</a:t>
            </a:r>
            <a:br>
              <a:rPr lang="en-US" altLang="zh-CN" sz="2400" b="1" smtClean="0">
                <a:ea typeface="宋体" charset="-122"/>
              </a:rPr>
            </a:br>
            <a:br>
              <a:rPr lang="en-US" altLang="zh-CN" sz="2400" b="1" smtClean="0">
                <a:ea typeface="宋体" charset="-122"/>
              </a:rPr>
            </a:br>
            <a:r>
              <a:rPr lang="en-US" altLang="zh-CN" sz="2400" b="1" smtClean="0">
                <a:ea typeface="宋体" charset="-122"/>
              </a:rPr>
              <a:t> //</a:t>
            </a:r>
            <a:r>
              <a:rPr lang="zh-CN" altLang="en-US" sz="2400" b="1" smtClean="0">
                <a:ea typeface="宋体" charset="-122"/>
              </a:rPr>
              <a:t>自定义拷贝构造函数</a:t>
            </a:r>
            <a:br>
              <a:rPr lang="en-US" altLang="zh-CN" sz="2400" b="1" smtClean="0">
                <a:ea typeface="宋体" charset="-122"/>
              </a:rPr>
            </a:br>
            <a:r>
              <a:rPr lang="en-US" altLang="zh-CN" sz="2400" b="1" smtClean="0">
                <a:ea typeface="宋体" charset="-122"/>
              </a:rPr>
              <a:t> MyClass(const MyClass &amp; obj)</a:t>
            </a: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smtClean="0">
                <a:ea typeface="宋体" charset="-122"/>
              </a:rPr>
              <a:t>    </a:t>
            </a:r>
            <a:r>
              <a:rPr lang="en-US" altLang="zh-CN" sz="2400" b="1" smtClean="0">
                <a:ea typeface="宋体" charset="-122"/>
              </a:rPr>
              <a:t>{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</a:rPr>
              <a:t>       //</a:t>
            </a:r>
            <a:r>
              <a:rPr lang="zh-CN" altLang="en-US" sz="2400" b="1" smtClean="0">
                <a:ea typeface="宋体" charset="-122"/>
              </a:rPr>
              <a:t>略</a:t>
            </a: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smtClean="0">
                <a:ea typeface="宋体" charset="-122"/>
              </a:rPr>
              <a:t>    </a:t>
            </a:r>
            <a:r>
              <a:rPr lang="en-US" altLang="zh-CN" sz="2400" b="1" smtClean="0">
                <a:ea typeface="宋体" charset="-122"/>
              </a:rPr>
              <a:t>}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</a:rPr>
              <a:t>};</a:t>
            </a:r>
            <a:endParaRPr lang="en-US" altLang="zh-CN" sz="2400" b="1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拷贝构造函数原型</a:t>
            </a:r>
            <a:endParaRPr lang="zh-CN"/>
          </a:p>
        </p:txBody>
      </p:sp>
      <p:sp>
        <p:nvSpPr>
          <p:cNvPr id="19458" name="Rectangle 2"/>
          <p:cNvSpPr>
            <a:spLocks noGrp="1"/>
          </p:cNvSpPr>
          <p:nvPr>
            <p:ph sz="quarter" idx="4294967295"/>
          </p:nvPr>
        </p:nvSpPr>
        <p:spPr>
          <a:xfrm>
            <a:off x="1068070" y="1464628"/>
            <a:ext cx="4210050" cy="4887912"/>
          </a:xfrm>
          <a:ln w="19050" cmpd="dbl">
            <a:solidFill>
              <a:schemeClr val="accent1"/>
            </a:solidFill>
            <a:miter lim="800000"/>
          </a:ln>
        </p:spPr>
        <p:txBody>
          <a:bodyPr>
            <a:normAutofit fontScale="80000"/>
          </a:bodyPr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ea typeface="宋体" charset="-122"/>
              </a:rPr>
              <a:t>访问控制</a:t>
            </a:r>
            <a:r>
              <a:rPr lang="en-US" altLang="zh-CN" sz="2400" b="1" smtClean="0">
                <a:ea typeface="宋体" charset="-122"/>
              </a:rPr>
              <a:t>: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charset="0"/>
              <a:buChar char="u"/>
            </a:pPr>
            <a:r>
              <a:rPr lang="en-US" altLang="zh-CN" sz="2400" b="1" smtClean="0">
                <a:ea typeface="宋体" charset="-122"/>
              </a:rPr>
              <a:t>public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charset="0"/>
              <a:buChar char="u"/>
            </a:pPr>
            <a:r>
              <a:rPr lang="en-US" altLang="zh-CN" sz="2400" b="1" smtClean="0">
                <a:ea typeface="宋体" charset="-122"/>
              </a:rPr>
              <a:t>protected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charset="0"/>
              <a:buChar char="u"/>
            </a:pPr>
            <a:r>
              <a:rPr lang="en-US" altLang="zh-CN" sz="2400" b="1" smtClean="0">
                <a:ea typeface="宋体" charset="-122"/>
              </a:rPr>
              <a:t>private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ea typeface="宋体" charset="-122"/>
              </a:rPr>
              <a:t>原型说明   </a:t>
            </a:r>
            <a:endParaRPr lang="zh-CN" altLang="en-US" sz="2400" b="1" smtClean="0"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400" b="1" smtClean="0">
                <a:ea typeface="宋体" charset="-122"/>
              </a:rPr>
              <a:t>       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T(const T&amp; rhs);</a:t>
            </a:r>
            <a:endParaRPr lang="en-US" altLang="zh-CN" sz="2400" b="1" smtClean="0">
              <a:solidFill>
                <a:srgbClr val="0000FF"/>
              </a:solidFill>
              <a:ea typeface="宋体" charset="-122"/>
            </a:endParaRPr>
          </a:p>
          <a:p>
            <a:pPr algn="l" eaLnBrk="1" hangingPunct="1">
              <a:buFont typeface="Wingdings" charset="0"/>
              <a:buChar char="u"/>
            </a:pPr>
            <a:r>
              <a:rPr sz="2400" b="1" smtClean="0">
                <a:solidFill>
                  <a:srgbClr val="0000FF"/>
                </a:solidFill>
                <a:ea typeface="宋体" charset="-122"/>
              </a:rPr>
              <a:t>传引用，而不能传值</a:t>
            </a:r>
            <a:endParaRPr sz="2400" b="1" smtClean="0">
              <a:solidFill>
                <a:srgbClr val="0000FF"/>
              </a:solidFill>
              <a:ea typeface="宋体" charset="-122"/>
            </a:endParaRPr>
          </a:p>
          <a:p>
            <a:pPr algn="l" eaLnBrk="1" hangingPunct="1">
              <a:buFont typeface="Wingdings" charset="0"/>
              <a:buChar char="u"/>
            </a:pPr>
            <a:r>
              <a:rPr sz="2400" b="1" smtClean="0">
                <a:solidFill>
                  <a:srgbClr val="0000FF"/>
                </a:solidFill>
                <a:ea typeface="宋体" charset="-122"/>
              </a:rPr>
              <a:t>通常使用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const</a:t>
            </a:r>
            <a:r>
              <a:rPr sz="2400" b="1" smtClean="0">
                <a:solidFill>
                  <a:srgbClr val="0000FF"/>
                </a:solidFill>
                <a:ea typeface="宋体" charset="-122"/>
              </a:rPr>
              <a:t>型参数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 </a:t>
            </a:r>
            <a:endParaRPr lang="en-US" altLang="zh-CN" sz="2400" b="1" smtClean="0">
              <a:solidFill>
                <a:srgbClr val="0000FF"/>
              </a:solidFill>
              <a:ea typeface="宋体" charset="-122"/>
            </a:endParaRPr>
          </a:p>
          <a:p>
            <a:pPr marL="0" indent="0" algn="l" eaLnBrk="1" hangingPunct="1">
              <a:buFont typeface="Wingdings" charset="0"/>
              <a:buNone/>
            </a:pPr>
            <a:endParaRPr sz="2400" b="1" smtClean="0">
              <a:solidFill>
                <a:srgbClr val="0000FF"/>
              </a:solidFill>
              <a:ea typeface="宋体" charset="-122"/>
            </a:endParaRPr>
          </a:p>
          <a:p>
            <a:pPr marL="0" indent="0" algn="l" eaLnBrk="1" hangingPunct="1">
              <a:buFont typeface="Wingdings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ea typeface="宋体" charset="-122"/>
              </a:rPr>
              <a:t>C++11</a:t>
            </a:r>
            <a:r>
              <a:rPr sz="2400" b="1" smtClean="0">
                <a:solidFill>
                  <a:srgbClr val="FF0000"/>
                </a:solidFill>
                <a:ea typeface="宋体" charset="-122"/>
              </a:rPr>
              <a:t>中新增</a:t>
            </a:r>
            <a:endParaRPr sz="2400" b="1" smtClean="0">
              <a:solidFill>
                <a:srgbClr val="FF0000"/>
              </a:solidFill>
              <a:ea typeface="宋体" charset="-122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  <a:ea typeface="宋体" charset="-122"/>
              </a:rPr>
              <a:t>      T(const T &amp;&amp; rhs);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 </a:t>
            </a:r>
            <a:br>
              <a:rPr lang="en-US" altLang="zh-CN" sz="2400" b="1" smtClean="0">
                <a:ea typeface="宋体" charset="-122"/>
              </a:rPr>
            </a:br>
            <a:endParaRPr lang="zh-CN" altLang="en-US" sz="2400" b="1" smtClean="0">
              <a:ea typeface="宋体" charset="-122"/>
            </a:endParaRPr>
          </a:p>
        </p:txBody>
      </p:sp>
      <p:sp>
        <p:nvSpPr>
          <p:cNvPr id="9" name="Content Placeholder 8"/>
          <p:cNvSpPr>
            <a:spLocks noGrp="1"/>
          </p:cNvSpPr>
          <p:nvPr/>
        </p:nvSpPr>
        <p:spPr>
          <a:xfrm>
            <a:off x="5919470" y="1466215"/>
            <a:ext cx="5644515" cy="4887595"/>
          </a:xfrm>
          <a:prstGeom prst="rect">
            <a:avLst/>
          </a:prstGeom>
          <a:noFill/>
          <a:ln w="12700" cmpd="dbl">
            <a:solidFill>
              <a:schemeClr val="accent2">
                <a:lumMod val="7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zh-CN" altLang="zh-CN" sz="2400" b="1" smtClean="0">
                <a:ea typeface="宋体" charset="-122"/>
                <a:sym typeface="+mn-ea"/>
              </a:rPr>
              <a:t>拷贝构造函数也可以是</a:t>
            </a:r>
            <a:r>
              <a:rPr lang="en-US" altLang="zh-CN" sz="2400" b="1" smtClean="0">
                <a:ea typeface="宋体" charset="-122"/>
              </a:rPr>
              <a:t>T(T &amp; rhs)</a:t>
            </a:r>
            <a:r>
              <a:rPr lang="zh-CN" altLang="en-US" sz="2400" b="1" smtClean="0">
                <a:ea typeface="宋体" charset="-122"/>
              </a:rPr>
              <a:t>形式：</a:t>
            </a: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smtClean="0">
                <a:solidFill>
                  <a:srgbClr val="0000FF"/>
                </a:solidFill>
                <a:ea typeface="宋体" charset="-122"/>
              </a:rPr>
              <a:t>例：所有权转移的拷贝构造</a:t>
            </a:r>
            <a:endParaRPr lang="zh-CN" altLang="en-US" sz="2400" b="1" smtClean="0">
              <a:solidFill>
                <a:srgbClr val="0000FF"/>
              </a:solidFill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</a:rPr>
              <a:t>class My {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</a:rPr>
              <a:t>public:</a:t>
            </a:r>
            <a:br>
              <a:rPr lang="en-US" altLang="zh-CN" sz="2400" b="1" smtClean="0">
                <a:ea typeface="宋体" charset="-122"/>
              </a:rPr>
            </a:br>
            <a:r>
              <a:rPr lang="en-US" altLang="zh-CN" sz="2400" b="1" smtClean="0">
                <a:ea typeface="宋体" charset="-122"/>
              </a:rPr>
              <a:t> My( My &amp; rhs)</a:t>
            </a:r>
            <a:endParaRPr lang="zh-CN" altLang="en-US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smtClean="0">
                <a:ea typeface="宋体" charset="-122"/>
              </a:rPr>
              <a:t>    </a:t>
            </a:r>
            <a:r>
              <a:rPr lang="en-US" altLang="zh-CN" sz="2400" b="1" smtClean="0">
                <a:ea typeface="宋体" charset="-122"/>
              </a:rPr>
              <a:t>{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		pValue = rhs.pValue;</a:t>
            </a:r>
            <a:endParaRPr lang="en-US" altLang="zh-CN" sz="2400" b="1" smtClean="0">
              <a:solidFill>
                <a:srgbClr val="0000FF"/>
              </a:solidFill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           rhs.pValue = nullptr;</a:t>
            </a:r>
            <a:endParaRPr lang="en-US" altLang="zh-CN" sz="2400" b="1" smtClean="0">
              <a:solidFill>
                <a:srgbClr val="0000FF"/>
              </a:solidFill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smtClean="0">
                <a:ea typeface="宋体" charset="-122"/>
              </a:rPr>
              <a:t>    </a:t>
            </a:r>
            <a:r>
              <a:rPr lang="en-US" altLang="zh-CN" sz="2400" b="1" smtClean="0">
                <a:ea typeface="宋体" charset="-122"/>
              </a:rPr>
              <a:t>}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</a:rPr>
              <a:t>private:</a:t>
            </a:r>
            <a:br>
              <a:rPr lang="en-US" altLang="zh-CN" sz="2400" b="1" smtClean="0">
                <a:ea typeface="宋体" charset="-122"/>
              </a:rPr>
            </a:br>
            <a:r>
              <a:rPr lang="en-US" altLang="zh-CN" sz="2400" b="1" smtClean="0">
                <a:ea typeface="宋体" charset="-122"/>
              </a:rPr>
              <a:t> int   * pValue;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</a:rPr>
              <a:t>};</a:t>
            </a:r>
            <a:endParaRPr lang="en-US" altLang="zh-CN" sz="2400" b="1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拷贝构造函数的使用</a:t>
            </a:r>
            <a:endParaRPr lang="zh-CN"/>
          </a:p>
        </p:txBody>
      </p:sp>
      <p:sp>
        <p:nvSpPr>
          <p:cNvPr id="19458" name="Rectangle 2"/>
          <p:cNvSpPr>
            <a:spLocks noGrp="1"/>
          </p:cNvSpPr>
          <p:nvPr>
            <p:ph sz="quarter" idx="4294967295"/>
          </p:nvPr>
        </p:nvSpPr>
        <p:spPr>
          <a:xfrm>
            <a:off x="1068070" y="1464945"/>
            <a:ext cx="4606290" cy="4887595"/>
          </a:xfrm>
          <a:ln w="19050" cmpd="dbl">
            <a:solidFill>
              <a:schemeClr val="accent1"/>
            </a:solidFill>
            <a:miter lim="800000"/>
          </a:ln>
        </p:spPr>
        <p:txBody>
          <a:bodyPr>
            <a:normAutofit fontScale="90000" lnSpcReduction="20000"/>
          </a:bodyPr>
          <a:p>
            <a:pPr lvl="1" algn="l" eaLnBrk="1" hangingPunct="1">
              <a:buClr>
                <a:schemeClr val="accent2"/>
              </a:buClr>
              <a:buSzPct val="105000"/>
              <a:buFont typeface="Wingdings" charset="0"/>
              <a:buChar char="u"/>
              <a:defRPr/>
            </a:pPr>
            <a:r>
              <a:rPr lang="en-US" altLang="zh-CN" sz="2400" b="1" smtClean="0">
                <a:latin typeface="+mn-lt"/>
                <a:ea typeface="宋体" charset="-122"/>
                <a:sym typeface="+mn-ea"/>
              </a:rPr>
              <a:t>显式调用：</a:t>
            </a:r>
            <a:br>
              <a:rPr lang="en-US" altLang="zh-CN" sz="2400" b="1" smtClean="0">
                <a:latin typeface="+mn-lt"/>
                <a:ea typeface="宋体" charset="-122"/>
                <a:sym typeface="+mn-ea"/>
              </a:rPr>
            </a:br>
            <a:r>
              <a:rPr lang="en-US" altLang="zh-CN" sz="2400" b="1" smtClean="0">
                <a:latin typeface="+mn-lt"/>
                <a:ea typeface="宋体" charset="-122"/>
                <a:sym typeface="+mn-ea"/>
              </a:rPr>
              <a:t>A a1；  </a:t>
            </a:r>
            <a:br>
              <a:rPr lang="en-US" altLang="zh-CN" sz="2400" b="1" smtClean="0">
                <a:latin typeface="+mn-lt"/>
                <a:ea typeface="宋体" charset="-122"/>
                <a:sym typeface="+mn-ea"/>
              </a:rPr>
            </a:br>
            <a:r>
              <a:rPr lang="en-US" altLang="zh-CN" sz="2400" b="1" smtClean="0">
                <a:latin typeface="+mn-lt"/>
                <a:ea typeface="宋体" charset="-122"/>
                <a:sym typeface="+mn-ea"/>
              </a:rPr>
              <a:t>A a2(a1);    </a:t>
            </a:r>
            <a:br>
              <a:rPr lang="en-US" altLang="zh-CN" sz="2400" b="1" smtClean="0">
                <a:latin typeface="+mn-lt"/>
                <a:ea typeface="宋体" charset="-122"/>
                <a:sym typeface="+mn-ea"/>
              </a:rPr>
            </a:br>
            <a:r>
              <a:rPr lang="en-US" altLang="zh-CN" sz="2400" b="1" smtClean="0">
                <a:latin typeface="+mn-lt"/>
                <a:ea typeface="宋体" charset="-122"/>
                <a:sym typeface="+mn-ea"/>
              </a:rPr>
              <a:t>A a3=a1;</a:t>
            </a:r>
            <a:endParaRPr lang="en-US" altLang="zh-CN" sz="2400" smtClean="0">
              <a:ea typeface="宋体" charset="-122"/>
            </a:endParaRPr>
          </a:p>
          <a:p>
            <a:pPr lvl="1" eaLnBrk="1" hangingPunct="1">
              <a:buClr>
                <a:schemeClr val="accent2"/>
              </a:buClr>
              <a:buSzPct val="105000"/>
              <a:buFont typeface="Wingdings" charset="0"/>
              <a:buChar char="u"/>
              <a:defRPr/>
            </a:pPr>
            <a:r>
              <a:rPr lang="en-US" altLang="zh-CN" sz="2400" b="1" smtClean="0">
                <a:latin typeface="+mn-lt"/>
                <a:ea typeface="宋体" charset="-122"/>
                <a:sym typeface="+mn-ea"/>
              </a:rPr>
              <a:t>隐式调用：</a:t>
            </a:r>
            <a:r>
              <a:rPr lang="zh-CN" altLang="zh-CN" sz="2400" b="1" smtClean="0">
                <a:latin typeface="+mn-lt"/>
                <a:ea typeface="宋体" charset="-122"/>
                <a:sym typeface="+mn-ea"/>
              </a:rPr>
              <a:t>如首页</a:t>
            </a:r>
            <a:r>
              <a:rPr lang="en-US" altLang="zh-CN" sz="2400" b="1" smtClean="0">
                <a:latin typeface="+mn-lt"/>
                <a:ea typeface="宋体" charset="-122"/>
                <a:sym typeface="+mn-ea"/>
              </a:rPr>
              <a:t>Function.</a:t>
            </a:r>
            <a:endParaRPr lang="en-US" altLang="zh-CN" sz="2400" b="1" smtClean="0">
              <a:latin typeface="+mn-lt"/>
              <a:ea typeface="宋体" charset="-122"/>
              <a:sym typeface="+mn-ea"/>
            </a:endParaRPr>
          </a:p>
          <a:p>
            <a:pPr lvl="1" eaLnBrk="1" hangingPunct="1">
              <a:buClr>
                <a:schemeClr val="accent2"/>
              </a:buClr>
              <a:buSzPct val="105000"/>
              <a:buFont typeface="Wingdings" charset="0"/>
              <a:buChar char="u"/>
              <a:defRPr/>
            </a:pPr>
            <a:r>
              <a:rPr lang="zh-CN" altLang="zh-CN" sz="2400" b="1" smtClean="0">
                <a:latin typeface="+mn-lt"/>
                <a:ea typeface="宋体" charset="-122"/>
                <a:sym typeface="+mn-ea"/>
              </a:rPr>
              <a:t>隐式调用与返回值优化</a:t>
            </a:r>
            <a:r>
              <a:rPr lang="en-US" altLang="zh-CN" sz="2400" b="1" smtClean="0">
                <a:latin typeface="+mn-lt"/>
                <a:ea typeface="宋体" charset="-122"/>
                <a:sym typeface="+mn-ea"/>
              </a:rPr>
              <a:t>(RVO)</a:t>
            </a:r>
            <a:br>
              <a:rPr lang="zh-CN" altLang="zh-CN" sz="2400" b="1" smtClean="0">
                <a:latin typeface="+mn-lt"/>
                <a:ea typeface="宋体" charset="-122"/>
                <a:sym typeface="+mn-ea"/>
              </a:rPr>
            </a:br>
            <a:r>
              <a:rPr lang="en-US" altLang="zh-CN" sz="2400" b="1" smtClean="0">
                <a:latin typeface="+mn-lt"/>
                <a:ea typeface="宋体" charset="-122"/>
                <a:sym typeface="+mn-ea"/>
              </a:rPr>
              <a:t>(Return Value Optimize)</a:t>
            </a:r>
            <a:endParaRPr lang="en-US" altLang="zh-CN" sz="2400" b="1" smtClean="0">
              <a:latin typeface="+mn-lt"/>
              <a:ea typeface="宋体" charset="-122"/>
              <a:sym typeface="+mn-ea"/>
            </a:endParaRPr>
          </a:p>
          <a:p>
            <a:pPr algn="l" eaLnBrk="1" hangingPunct="1">
              <a:buFont typeface="Wingdings" pitchFamily="2" charset="2"/>
              <a:buNone/>
            </a:pPr>
            <a:r>
              <a:rPr lang="zh-CN" altLang="en-US" sz="2400" b="1" smtClean="0">
                <a:ea typeface="宋体" charset="-122"/>
              </a:rPr>
              <a:t>     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A  Function( ) {</a:t>
            </a:r>
            <a:b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</a:b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       A   aA;</a:t>
            </a:r>
            <a:b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</a:b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       return aA;</a:t>
            </a:r>
            <a:b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</a:br>
            <a:r>
              <a:rPr lang="en-US" altLang="zh-CN" sz="2400" b="1" smtClean="0">
                <a:solidFill>
                  <a:srgbClr val="0000FF"/>
                </a:solidFill>
                <a:ea typeface="宋体" charset="-122"/>
              </a:rPr>
              <a:t>}</a:t>
            </a:r>
            <a:endParaRPr lang="en-US" altLang="zh-CN" sz="2400" b="1" smtClean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9" name="Content Placeholder 8"/>
          <p:cNvSpPr>
            <a:spLocks noGrp="1"/>
          </p:cNvSpPr>
          <p:nvPr/>
        </p:nvSpPr>
        <p:spPr>
          <a:xfrm>
            <a:off x="6408420" y="1466215"/>
            <a:ext cx="4465955" cy="4887595"/>
          </a:xfrm>
          <a:prstGeom prst="rect">
            <a:avLst/>
          </a:prstGeom>
          <a:noFill/>
          <a:ln w="12700" cmpd="dbl">
            <a:solidFill>
              <a:schemeClr val="accent2">
                <a:lumMod val="7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70000"/>
          </a:bodyPr>
          <a:lstStyle>
            <a:lvl1pPr marL="319405" indent="-319405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32D2E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4AA33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zh-CN" altLang="zh-CN" sz="2400" b="1" smtClean="0">
                <a:ea typeface="宋体" charset="-122"/>
                <a:sym typeface="+mn-ea"/>
              </a:rPr>
              <a:t>显式调用例：</a:t>
            </a:r>
            <a:endParaRPr lang="zh-CN" altLang="zh-CN" sz="2400" b="1" smtClean="0">
              <a:ea typeface="宋体" charset="-122"/>
              <a:sym typeface="+mn-ea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  <a:sym typeface="+mn-ea"/>
              </a:rPr>
              <a:t>class B {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  <a:sym typeface="+mn-ea"/>
              </a:rPr>
              <a:t>public: 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B(A&amp; aA)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  <a:sym typeface="+mn-ea"/>
              </a:rPr>
              <a:t>:a(aA) {  } </a:t>
            </a:r>
            <a:br>
              <a:rPr lang="en-US" altLang="zh-CN" sz="2400" b="1" smtClean="0">
                <a:solidFill>
                  <a:srgbClr val="0000FF"/>
                </a:solidFill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B(int n)</a:t>
            </a:r>
            <a:r>
              <a:rPr lang="en-US" altLang="zh-CN" sz="2400" b="1" smtClean="0">
                <a:solidFill>
                  <a:srgbClr val="0000FF"/>
                </a:solidFill>
                <a:ea typeface="宋体" charset="-122"/>
                <a:sym typeface="+mn-ea"/>
              </a:rPr>
              <a:t>:a(n)  {  }</a:t>
            </a:r>
            <a:endParaRPr lang="en-US" altLang="zh-CN" sz="2400" b="1" smtClean="0">
              <a:solidFill>
                <a:srgbClr val="0000FF"/>
              </a:solidFill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  <a:sym typeface="+mn-ea"/>
              </a:rPr>
              <a:t>private: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A   a;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  <a:sym typeface="+mn-ea"/>
              </a:rPr>
              <a:t>};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  <a:sym typeface="+mn-ea"/>
              </a:rPr>
              <a:t>class A {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  <a:sym typeface="+mn-ea"/>
              </a:rPr>
              <a:t>public: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A(int n);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solidFill>
                  <a:srgbClr val="0000FF"/>
                </a:solidFill>
                <a:ea typeface="宋体" charset="-122"/>
                <a:sym typeface="+mn-ea"/>
              </a:rPr>
              <a:t>A(const A&amp; rhs);</a:t>
            </a:r>
            <a:br>
              <a:rPr lang="en-US" altLang="zh-CN" sz="2400" b="1" smtClean="0">
                <a:ea typeface="宋体" charset="-122"/>
                <a:sym typeface="+mn-ea"/>
              </a:rPr>
            </a:br>
            <a:r>
              <a:rPr lang="en-US" altLang="zh-CN" sz="2400" b="1" smtClean="0">
                <a:ea typeface="宋体" charset="-122"/>
                <a:sym typeface="+mn-ea"/>
              </a:rPr>
              <a:t>…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smtClean="0">
                <a:ea typeface="宋体" charset="-122"/>
                <a:sym typeface="+mn-ea"/>
              </a:rPr>
              <a:t>};</a:t>
            </a:r>
            <a:endParaRPr lang="en-US" altLang="zh-CN" sz="2400" b="1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400" b="1" smtClean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自定义和缺省拷贝构造函数</a:t>
            </a:r>
            <a:endParaRPr lang="zh-CN"/>
          </a:p>
        </p:txBody>
      </p:sp>
      <p:sp>
        <p:nvSpPr>
          <p:cNvPr id="19458" name="Rectangle 2"/>
          <p:cNvSpPr>
            <a:spLocks noGrp="1"/>
          </p:cNvSpPr>
          <p:nvPr>
            <p:ph sz="quarter" idx="4294967295"/>
          </p:nvPr>
        </p:nvSpPr>
        <p:spPr>
          <a:xfrm>
            <a:off x="1868805" y="1481455"/>
            <a:ext cx="8624570" cy="4887595"/>
          </a:xfrm>
          <a:ln w="19050" cmpd="dbl">
            <a:solidFill>
              <a:schemeClr val="accent1"/>
            </a:solidFill>
            <a:miter lim="800000"/>
          </a:ln>
        </p:spPr>
        <p:txBody>
          <a:bodyPr>
            <a:normAutofit/>
          </a:bodyPr>
          <a:p>
            <a:pPr lvl="1" algn="l" eaLnBrk="1" hangingPunct="1">
              <a:buClr>
                <a:schemeClr val="accent2"/>
              </a:buClr>
              <a:buSzPct val="100000"/>
              <a:buFont typeface="Wingdings" charset="0"/>
              <a:buChar char="u"/>
              <a:defRPr/>
            </a:pPr>
            <a:r>
              <a:rPr lang="zh-CN" sz="2400">
                <a:sym typeface="+mn-ea"/>
              </a:rPr>
              <a:t>自定义拷贝构造函数</a:t>
            </a:r>
            <a:endParaRPr lang="zh-CN" sz="2400">
              <a:sym typeface="+mn-ea"/>
            </a:endParaRPr>
          </a:p>
          <a:p>
            <a:pPr lvl="1" algn="l" eaLnBrk="1" hangingPunct="1">
              <a:buClr>
                <a:schemeClr val="accent2"/>
              </a:buClr>
              <a:buSzPct val="100000"/>
              <a:buFont typeface="Wingdings" charset="0"/>
              <a:buChar char="u"/>
              <a:defRPr/>
            </a:pPr>
            <a:r>
              <a:rPr lang="zh-CN" sz="2400">
                <a:sym typeface="+mn-ea"/>
              </a:rPr>
              <a:t>缺省的拷贝构造函数</a:t>
            </a:r>
            <a:endParaRPr lang="zh-CN" sz="2400">
              <a:sym typeface="+mn-ea"/>
            </a:endParaRPr>
          </a:p>
          <a:p>
            <a:pPr marL="1143000" lvl="2" indent="-457200" algn="l" eaLnBrk="1" hangingPunct="1">
              <a:buClr>
                <a:schemeClr val="accent2"/>
              </a:buClr>
              <a:buSzPct val="100000"/>
              <a:buFont typeface="Wingdings" charset="0"/>
              <a:buChar char="l"/>
              <a:defRPr/>
            </a:pPr>
            <a:r>
              <a:rPr lang="zh-CN" altLang="en-US" sz="2660" b="1" smtClean="0">
                <a:ea typeface="宋体" charset="-122"/>
                <a:sym typeface="+mn-ea"/>
              </a:rPr>
              <a:t>没有显式提供拷贝构造函数时，由编译器提供</a:t>
            </a:r>
            <a:endParaRPr lang="zh-CN" altLang="en-US" sz="2660" b="1" smtClean="0">
              <a:ea typeface="宋体" charset="-122"/>
              <a:sym typeface="+mn-ea"/>
            </a:endParaRPr>
          </a:p>
          <a:p>
            <a:pPr marL="1143000" lvl="2" indent="-457200" algn="l" eaLnBrk="1" hangingPunct="1">
              <a:buClr>
                <a:schemeClr val="accent2"/>
              </a:buClr>
              <a:buSzTx/>
              <a:buSzPct val="100000"/>
              <a:buFont typeface="Wingdings" charset="0"/>
              <a:buChar char="l"/>
            </a:pPr>
            <a:r>
              <a:rPr lang="zh-CN" sz="2660">
                <a:sym typeface="+mn-ea"/>
              </a:rPr>
              <a:t>其访问控制是public的</a:t>
            </a:r>
            <a:endParaRPr lang="zh-CN" sz="2660"/>
          </a:p>
          <a:p>
            <a:pPr marL="1143000" lvl="2" indent="-457200" algn="l" eaLnBrk="1" hangingPunct="1">
              <a:buClr>
                <a:schemeClr val="accent2"/>
              </a:buClr>
              <a:buSzTx/>
              <a:buSzPct val="100000"/>
              <a:buFont typeface="Wingdings" charset="0"/>
              <a:buChar char="l"/>
            </a:pPr>
            <a:r>
              <a:rPr lang="zh-CN" sz="2660">
                <a:sym typeface="+mn-ea"/>
              </a:rPr>
              <a:t>拷贝方式是浅拷贝；</a:t>
            </a:r>
            <a:endParaRPr lang="zh-CN" sz="2660"/>
          </a:p>
          <a:p>
            <a:pPr marL="1143000" lvl="2" indent="-457200" algn="l" eaLnBrk="1" hangingPunct="1">
              <a:buClr>
                <a:schemeClr val="accent2"/>
              </a:buClr>
              <a:buSzTx/>
              <a:buSzPct val="100000"/>
              <a:buFont typeface="Wingdings" charset="0"/>
              <a:buChar char="l"/>
            </a:pPr>
            <a:r>
              <a:rPr lang="zh-CN" sz="2660">
                <a:sym typeface="+mn-ea"/>
              </a:rPr>
              <a:t>浅拷贝有时不能满足要求；</a:t>
            </a:r>
            <a:br>
              <a:rPr lang="en-US" altLang="zh-CN" sz="2660" b="1" smtClean="0">
                <a:latin typeface="+mn-lt"/>
                <a:ea typeface="宋体" charset="-122"/>
                <a:sym typeface="+mn-ea"/>
              </a:rPr>
            </a:br>
            <a:endParaRPr lang="en-US" altLang="zh-CN" sz="2660" b="1" smtClean="0">
              <a:solidFill>
                <a:srgbClr val="0000FF"/>
              </a:solidFill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/>
              <a:t>浅拷贝</a:t>
            </a:r>
            <a:r>
              <a:rPr lang="en-US" altLang="zh-CN"/>
              <a:t>(</a:t>
            </a:r>
            <a:r>
              <a:rPr lang="zh-CN" altLang="zh-CN"/>
              <a:t>位拷贝、浅复制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3554" name="Rectangle 2"/>
          <p:cNvSpPr>
            <a:spLocks noGrp="1"/>
          </p:cNvSpPr>
          <p:nvPr>
            <p:ph sz="quarter" idx="4294967295"/>
          </p:nvPr>
        </p:nvSpPr>
        <p:spPr>
          <a:xfrm>
            <a:off x="1050925" y="1320483"/>
            <a:ext cx="3600450" cy="4887912"/>
          </a:xfrm>
          <a:ln w="19050" cmpd="dbl">
            <a:solidFill>
              <a:schemeClr val="accent1"/>
            </a:solidFill>
            <a:miter lim="800000"/>
          </a:ln>
        </p:spPr>
        <p:txBody>
          <a:bodyPr/>
          <a:lstStyle/>
          <a:p>
            <a:pPr marL="319405" lvl="1" indent="-319405" eaLnBrk="1" hangingPunct="1">
              <a:buClr>
                <a:schemeClr val="accent2"/>
              </a:buClr>
              <a:buSzTx/>
              <a:buFont typeface="Wingdings" pitchFamily="2" charset="2"/>
              <a:buChar char="Ø"/>
            </a:pPr>
            <a:r>
              <a:rPr lang="zh-CN" altLang="en-US" sz="2800" b="1" smtClean="0">
                <a:ea typeface="宋体" charset="-122"/>
              </a:rPr>
              <a:t>浅拷贝的本质</a:t>
            </a:r>
            <a:br>
              <a:rPr lang="zh-CN" altLang="en-US" sz="2800" b="1" smtClean="0">
                <a:ea typeface="宋体" charset="-122"/>
              </a:rPr>
            </a:br>
            <a:endParaRPr lang="zh-CN" altLang="en-US" sz="2800" b="1" smtClean="0">
              <a:ea typeface="宋体" charset="-122"/>
            </a:endParaRPr>
          </a:p>
          <a:p>
            <a:pPr marL="319405" lvl="1" indent="-319405" eaLnBrk="1" hangingPunct="1">
              <a:buClr>
                <a:schemeClr val="accent2"/>
              </a:buClr>
              <a:buSzTx/>
              <a:buFont typeface="Wingdings" pitchFamily="2" charset="2"/>
              <a:buChar char="Ø"/>
            </a:pPr>
            <a:r>
              <a:rPr lang="zh-CN" altLang="en-US" sz="2800" b="1" smtClean="0">
                <a:ea typeface="宋体" charset="-122"/>
              </a:rPr>
              <a:t>数据成员的浅拷贝</a:t>
            </a:r>
            <a:endParaRPr lang="zh-CN" altLang="en-US" sz="2800" b="1" smtClean="0">
              <a:ea typeface="宋体" charset="-122"/>
            </a:endParaRPr>
          </a:p>
          <a:p>
            <a:pPr marL="1143000" lvl="2" eaLnBrk="1" hangingPunct="1">
              <a:buSzTx/>
              <a:buFont typeface="Wingdings" pitchFamily="2" charset="2"/>
              <a:buChar char="Ø"/>
            </a:pPr>
            <a:r>
              <a:rPr lang="zh-CN" altLang="en-US" sz="2400" b="1" smtClean="0">
                <a:ea typeface="宋体" charset="-122"/>
              </a:rPr>
              <a:t>静态数据成员</a:t>
            </a:r>
            <a:endParaRPr lang="zh-CN" altLang="en-US" sz="2400" b="1" smtClean="0">
              <a:ea typeface="宋体" charset="-122"/>
            </a:endParaRPr>
          </a:p>
          <a:p>
            <a:pPr marL="1143000" lvl="2" eaLnBrk="1" hangingPunct="1">
              <a:buSzTx/>
              <a:buFont typeface="Wingdings" pitchFamily="2" charset="2"/>
              <a:buChar char="Ø"/>
            </a:pPr>
            <a:r>
              <a:rPr lang="zh-CN" altLang="en-US" sz="2400" b="1" smtClean="0">
                <a:ea typeface="宋体" charset="-122"/>
              </a:rPr>
              <a:t>内置类型数据</a:t>
            </a:r>
            <a:endParaRPr lang="zh-CN" altLang="en-US" sz="2400" b="1" smtClean="0">
              <a:ea typeface="宋体" charset="-122"/>
            </a:endParaRPr>
          </a:p>
          <a:p>
            <a:pPr marL="1143000" lvl="2" eaLnBrk="1" hangingPunct="1">
              <a:buSzTx/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对象数据成员</a:t>
            </a:r>
            <a:endParaRPr lang="zh-CN" altLang="en-US" sz="2400" b="1" smtClean="0">
              <a:solidFill>
                <a:srgbClr val="FF0000"/>
              </a:solidFill>
              <a:ea typeface="宋体" charset="-122"/>
            </a:endParaRPr>
          </a:p>
          <a:p>
            <a:pPr marL="1143000" lvl="2" eaLnBrk="1" hangingPunct="1">
              <a:buSzTx/>
              <a:buFont typeface="Wingdings" pitchFamily="2" charset="2"/>
              <a:buChar char="Ø"/>
            </a:pPr>
            <a:r>
              <a:rPr lang="zh-CN" altLang="en-US" sz="2400" b="1" smtClean="0">
                <a:ea typeface="宋体" charset="-122"/>
              </a:rPr>
              <a:t>指针数据成员</a:t>
            </a:r>
            <a:endParaRPr lang="zh-CN" altLang="en-US" sz="2400" b="1" smtClean="0">
              <a:ea typeface="宋体" charset="-122"/>
            </a:endParaRPr>
          </a:p>
          <a:p>
            <a:pPr marL="1143000" lvl="2" eaLnBrk="1" hangingPunct="1">
              <a:buSzTx/>
              <a:buFont typeface="Wingdings" pitchFamily="2" charset="2"/>
              <a:buChar char="Ø"/>
            </a:pPr>
            <a:r>
              <a:rPr lang="zh-CN" altLang="en-US" sz="2400" b="1" smtClean="0">
                <a:ea typeface="宋体" charset="-122"/>
              </a:rPr>
              <a:t>引用数据成员</a:t>
            </a:r>
            <a:endParaRPr lang="zh-CN" altLang="en-US" sz="2400" b="1" smtClean="0">
              <a:ea typeface="宋体" charset="-122"/>
            </a:endParaRPr>
          </a:p>
        </p:txBody>
      </p:sp>
      <p:sp>
        <p:nvSpPr>
          <p:cNvPr id="23555" name="Rectangle 2"/>
          <p:cNvSpPr/>
          <p:nvPr/>
        </p:nvSpPr>
        <p:spPr bwMode="auto">
          <a:xfrm>
            <a:off x="5476240" y="1396683"/>
            <a:ext cx="5600700" cy="4887912"/>
          </a:xfrm>
          <a:prstGeom prst="rect">
            <a:avLst/>
          </a:prstGeom>
          <a:noFill/>
          <a:ln w="19050" cmpd="dbl">
            <a:solidFill>
              <a:schemeClr val="accent1"/>
            </a:solidFill>
            <a:miter lim="800000"/>
          </a:ln>
        </p:spPr>
        <p:txBody>
          <a:bodyPr/>
          <a:lstStyle/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zh-CN" altLang="en-US" b="1"/>
              <a:t>浅拷贝说明：</a:t>
            </a:r>
            <a:endParaRPr lang="zh-CN" altLang="en-US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class AA  {   /* </a:t>
            </a:r>
            <a:r>
              <a:rPr lang="zh-CN" altLang="en-US" b="1"/>
              <a:t>略 *</a:t>
            </a:r>
            <a:r>
              <a:rPr lang="en-US" altLang="zh-CN" b="1"/>
              <a:t>/  };</a:t>
            </a:r>
            <a:br>
              <a:rPr lang="en-US" altLang="zh-CN" b="1"/>
            </a:b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class My {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public: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      My (AA &amp; a ) : mRefAA(a)      { }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private: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       int  mVal;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       AA *   mpAA;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       AA&amp;   mRefAA;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       AA      mAA;</a:t>
            </a:r>
            <a:endParaRPr lang="en-US" altLang="zh-CN" b="1"/>
          </a:p>
          <a:p>
            <a:pPr marL="319405" indent="-319405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b="1"/>
              <a:t>};</a:t>
            </a:r>
            <a:endParaRPr lang="zh-CN" altLang="en-US" sz="2900" b="1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4355</Words>
  <Application>WPS 演示</Application>
  <PresentationFormat>宽屏</PresentationFormat>
  <Paragraphs>359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A000120140530A99PPBG</vt:lpstr>
      <vt:lpstr>1_A000120140530A99PPBG</vt:lpstr>
      <vt:lpstr>C++面向对象程序设计-2015级</vt:lpstr>
      <vt:lpstr>PowerPoint 演示文稿</vt:lpstr>
      <vt:lpstr>拷贝(复制)对象的必要</vt:lpstr>
      <vt:lpstr>拷贝对象--拷贝构造函数</vt:lpstr>
      <vt:lpstr>拷贝构造函数的定义</vt:lpstr>
      <vt:lpstr>拷贝构造函数原型</vt:lpstr>
      <vt:lpstr>拷贝构造函数的使用</vt:lpstr>
      <vt:lpstr>自定义和缺省拷贝构造函数</vt:lpstr>
      <vt:lpstr>浅拷贝(位拷贝、浅复制)</vt:lpstr>
      <vt:lpstr>浅拷贝不足(例) </vt:lpstr>
      <vt:lpstr>深拷贝(深复制)</vt:lpstr>
      <vt:lpstr>自定义拷贝构造函数</vt:lpstr>
      <vt:lpstr>禁止拷贝和防止值传递对象(例)</vt:lpstr>
      <vt:lpstr>比较 有实现和无实现的差异(例)</vt:lpstr>
      <vt:lpstr>对象的赋值</vt:lpstr>
      <vt:lpstr>缺省(默认)赋值函数</vt:lpstr>
      <vt:lpstr>浅赋值的不足(例)</vt:lpstr>
      <vt:lpstr>自定义赋值函数</vt:lpstr>
      <vt:lpstr>赋值函数返回引用的必要</vt:lpstr>
      <vt:lpstr>赋值函数实现中的自我赋值判定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</cp:revision>
  <dcterms:created xsi:type="dcterms:W3CDTF">2016-02-11T11:02:00Z</dcterms:created>
  <dcterms:modified xsi:type="dcterms:W3CDTF">2016-04-10T17:09:33Z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