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5"/>
  </p:handoutMasterIdLst>
  <p:sldIdLst>
    <p:sldId id="256" r:id="rId4"/>
    <p:sldId id="262" r:id="rId6"/>
    <p:sldId id="280" r:id="rId7"/>
    <p:sldId id="281" r:id="rId8"/>
    <p:sldId id="282" r:id="rId9"/>
    <p:sldId id="260" r:id="rId10"/>
    <p:sldId id="283" r:id="rId11"/>
    <p:sldId id="284" r:id="rId12"/>
    <p:sldId id="312" r:id="rId13"/>
    <p:sldId id="315" r:id="rId14"/>
    <p:sldId id="313" r:id="rId15"/>
    <p:sldId id="314" r:id="rId16"/>
    <p:sldId id="316" r:id="rId17"/>
    <p:sldId id="318" r:id="rId18"/>
    <p:sldId id="317" r:id="rId19"/>
    <p:sldId id="319" r:id="rId20"/>
    <p:sldId id="320" r:id="rId21"/>
    <p:sldId id="321" r:id="rId22"/>
    <p:sldId id="322" r:id="rId23"/>
    <p:sldId id="27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自定义</a:t>
            </a:r>
            <a:r>
              <a:rPr lang="en-US" altLang="zh-CN" b="0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new_error_handle( ) </a:t>
            </a:r>
            <a:r>
              <a:rPr lang="zh-CN" altLang="en-US" b="0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例</a:t>
            </a:r>
            <a:endParaRPr lang="zh-CN" altLang="en-US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3760" y="1213485"/>
            <a:ext cx="10467975" cy="527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#include &lt;iostream&gt;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using namespace std;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 myFunc( )   {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cout&lt;&lt;"operator new error."&lt;&lt;endl;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...//</a:t>
            </a:r>
            <a:r>
              <a:rPr lang="zh-CN" altLang="en-US" sz="2000" dirty="0">
                <a:solidFill>
                  <a:srgbClr val="0000FF"/>
                </a:solidFill>
              </a:rPr>
              <a:t>回收无用内存、保存数据、</a:t>
            </a:r>
            <a:r>
              <a:rPr lang="en-US" altLang="zh-CN" sz="2000" dirty="0">
                <a:solidFill>
                  <a:srgbClr val="0000FF"/>
                </a:solidFill>
              </a:rPr>
              <a:t>...</a:t>
            </a:r>
            <a:r>
              <a:rPr lang="zh-CN" altLang="zh-CN" sz="2000" dirty="0">
                <a:solidFill>
                  <a:srgbClr val="0000FF"/>
                </a:solidFill>
              </a:rPr>
              <a:t> 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// </a:t>
            </a:r>
            <a:r>
              <a:rPr lang="zh-CN" altLang="zh-CN" sz="2000" dirty="0">
                <a:solidFill>
                  <a:srgbClr val="0000FF"/>
                </a:solidFill>
              </a:rPr>
              <a:t>也可 </a:t>
            </a:r>
            <a:r>
              <a:rPr lang="en-US" altLang="zh-CN" sz="2000" dirty="0">
                <a:solidFill>
                  <a:srgbClr val="0000FF"/>
                </a:solidFill>
              </a:rPr>
              <a:t>throw " allocate memory failed"; 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  <a:br>
              <a:rPr lang="en-US" altLang="zh-CN" sz="20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int main()   {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typedef void (*NewHandler)() 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NewHandler oldHandler =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set_new_handler(myFunc); //set_new_handler</a:t>
            </a:r>
            <a:r>
              <a:rPr lang="zh-CN" altLang="zh-CN" sz="2000" dirty="0">
                <a:solidFill>
                  <a:srgbClr val="0000FF"/>
                </a:solidFill>
                <a:sym typeface="+mn-ea"/>
              </a:rPr>
              <a:t>是系统函数</a:t>
            </a:r>
            <a:endParaRPr lang="en-US" altLang="zh-CN" sz="2000" dirty="0">
              <a:solidFill>
                <a:srgbClr val="0000FF"/>
              </a:solidFill>
              <a:sym typeface="+mn-ea"/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while(1) 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new int[900000];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}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set_new_handler(oldHandler );  //</a:t>
            </a:r>
            <a:r>
              <a:rPr lang="zh-CN" altLang="zh-CN" sz="2000" dirty="0">
                <a:solidFill>
                  <a:srgbClr val="0000FF"/>
                </a:solidFill>
                <a:sym typeface="+mn-ea"/>
              </a:rPr>
              <a:t>恢复为原有处理函数</a:t>
            </a:r>
            <a:endParaRPr lang="zh-CN" altLang="zh-CN" sz="2000" dirty="0">
              <a:solidFill>
                <a:srgbClr val="0000FF"/>
              </a:solidFill>
              <a:sym typeface="+mn-ea"/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return 0;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动态释放过程</a:t>
            </a:r>
            <a:r>
              <a:rPr lang="en-US" altLang="zh-CN">
                <a:sym typeface="+mn-ea"/>
              </a:rPr>
              <a:t>(</a:t>
            </a:r>
            <a:r>
              <a:rPr lang="zh-CN">
                <a:sym typeface="+mn-ea"/>
              </a:rPr>
              <a:t>单对象</a:t>
            </a:r>
            <a:r>
              <a:rPr lang="en-US" altLang="zh-CN">
                <a:sym typeface="+mn-ea"/>
              </a:rPr>
              <a:t>)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27250" y="1386840"/>
            <a:ext cx="8069580" cy="438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/>
            <a: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T </a:t>
            </a:r>
            <a:r>
              <a:rPr lang="zh-CN" altLang="en-US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*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pobj</a:t>
            </a:r>
            <a: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= new T</a:t>
            </a:r>
            <a:r>
              <a:rPr lang="zh-CN" altLang="en-US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100</a:t>
            </a:r>
            <a:r>
              <a:rPr lang="zh-CN" altLang="en-US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）；</a:t>
            </a:r>
            <a:endParaRPr lang="zh-CN" altLang="en-US" sz="2000" b="1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609600" indent="-609600"/>
            <a: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delete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pobj</a:t>
            </a:r>
            <a:r>
              <a:rPr lang="zh-CN" altLang="en-US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b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endParaRPr lang="zh-CN" altLang="en-US" sz="20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609600" indent="-609600"/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delete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pobj</a:t>
            </a:r>
            <a:r>
              <a:rPr lang="zh-CN" altLang="en-US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的过程</a:t>
            </a:r>
            <a:endParaRPr lang="zh-CN" altLang="en-US" sz="20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497205" lvl="1" indent="-60960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若</a:t>
            </a:r>
            <a:r>
              <a:rPr lang="en-US" altLang="zh-CN" sz="2000" b="1" dirty="0" err="1">
                <a:solidFill>
                  <a:srgbClr val="0000FF"/>
                </a:solidFill>
                <a:sym typeface="+mn-ea"/>
              </a:rPr>
              <a:t>pobj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为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nullptr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，则退出；</a:t>
            </a:r>
            <a:endParaRPr lang="zh-CN" altLang="en-US" sz="2000" b="1" dirty="0">
              <a:solidFill>
                <a:srgbClr val="0000FF"/>
              </a:solidFill>
              <a:sym typeface="+mn-ea"/>
            </a:endParaRPr>
          </a:p>
          <a:p>
            <a:pPr marL="497205" lvl="1" indent="-60960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否则执行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T::~T( ).</a:t>
            </a:r>
            <a:endParaRPr lang="en-US" altLang="zh-CN" sz="2000" b="1" dirty="0">
              <a:solidFill>
                <a:srgbClr val="0000FF"/>
              </a:solidFill>
              <a:sym typeface="+mn-ea"/>
            </a:endParaRPr>
          </a:p>
          <a:p>
            <a:pPr marL="497205" lvl="1" indent="-6096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void operator delete(void *, </a:t>
            </a:r>
            <a:r>
              <a:rPr lang="en-US" altLang="zh-CN" sz="2000" b="1" dirty="0" err="1">
                <a:solidFill>
                  <a:srgbClr val="0000FF"/>
                </a:solidFill>
                <a:sym typeface="+mn-ea"/>
              </a:rPr>
              <a:t>size_t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);</a:t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endParaRPr lang="en-US" altLang="zh-CN" sz="2000" b="1" dirty="0">
              <a:solidFill>
                <a:srgbClr val="0000FF"/>
              </a:solidFill>
              <a:sym typeface="+mn-ea"/>
            </a:endParaRPr>
          </a:p>
          <a:p>
            <a:pPr marL="609600" indent="-609600"/>
            <a:r>
              <a:rPr lang="zh-CN" altLang="en-US" sz="2000" b="1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等价的伪代码：</a:t>
            </a:r>
            <a:br>
              <a:rPr lang="zh-CN" altLang="en-US" sz="2000" b="1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if(pojb==nullptr) return;</a:t>
            </a:r>
            <a:br>
              <a:rPr lang="zh-CN" altLang="en-US" sz="20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T::~T( );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T::operator delete(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pobj,sizeof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(*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pobj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);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或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::operator delete(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pobj,sizeof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(*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pobj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);   //T</a:t>
            </a:r>
            <a:r>
              <a:rPr lang="zh-CN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为内置类型或指针</a:t>
            </a:r>
            <a:endParaRPr lang="zh-CN" altLang="zh-CN" sz="2000" b="1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自定义</a:t>
            </a:r>
            <a:r>
              <a:rPr lang="en-US" altLang="zh-CN">
                <a:sym typeface="+mn-ea"/>
              </a:rPr>
              <a:t>operator new</a:t>
            </a:r>
            <a:r>
              <a:rPr lang="zh-CN" altLang="zh-CN">
                <a:sym typeface="+mn-ea"/>
              </a:rPr>
              <a:t>和</a:t>
            </a:r>
            <a:r>
              <a:rPr lang="en-US" altLang="zh-CN">
                <a:sym typeface="+mn-ea"/>
              </a:rPr>
              <a:t>operator delete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10740" y="1130935"/>
            <a:ext cx="8069580" cy="13322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609600" indent="-609600">
              <a:buFont typeface="Wingdings" charset="0"/>
              <a:buChar char="u"/>
            </a:pPr>
            <a:r>
              <a:rPr lang="zh-CN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只能自定义自定义类型的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operator new/operator delete</a:t>
            </a:r>
            <a:endParaRPr lang="en-US" altLang="zh-CN" sz="20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609600" indent="-609600">
              <a:buFont typeface="Wingdings" charset="0"/>
              <a:buChar char="u"/>
            </a:pPr>
            <a:r>
              <a:rPr lang="zh-CN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必须是静态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(static)</a:t>
            </a:r>
            <a:endParaRPr lang="en-US" altLang="zh-CN" sz="20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609600" indent="-609600">
              <a:buFont typeface="Wingdings" charset="0"/>
              <a:buChar char="u"/>
            </a:pPr>
            <a:r>
              <a:rPr lang="zh-CN" altLang="en-US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内置类型</a:t>
            </a:r>
            <a: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/</a:t>
            </a:r>
            <a:r>
              <a:rPr lang="zh-CN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指针：   </a:t>
            </a:r>
            <a: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::operator new /operator delete</a:t>
            </a:r>
            <a:endParaRPr lang="en-US" altLang="zh-CN" sz="2000" b="1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609600" indent="-609600">
              <a:buFont typeface="Wingdings" charset="0"/>
              <a:buChar char="u"/>
            </a:pPr>
            <a:r>
              <a:rPr lang="zh-CN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通常只在特殊需要的情况下，自定义</a:t>
            </a:r>
            <a: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operator new /delete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5025" y="2461260"/>
            <a:ext cx="8070850" cy="4663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indent="0">
              <a:buFont typeface="Wingdings" charset="0"/>
              <a:buNone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class T {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public: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static int newCount;          	static int deleteCount;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static void * operator new(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size_t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size) {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++newCount;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char * p= new char[size+2];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p[size] = 0;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return p;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}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static void operator delete(void *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ptr,size_t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size) {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++deleteCount;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char * p = (char *)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ptr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;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delete[ ]  p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}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};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对象数组的动态分配和释放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10740" y="1130935"/>
            <a:ext cx="8119110" cy="5273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609600" indent="-609600">
              <a:buFont typeface="Wingdings" charset="0"/>
              <a:buChar char="u"/>
            </a:pPr>
            <a:r>
              <a:rPr lang="zh-CN" altLang="en-US" sz="2000" dirty="0">
                <a:sym typeface="+mn-ea"/>
              </a:rPr>
              <a:t>比较：</a:t>
            </a:r>
            <a:endParaRPr lang="zh-CN" altLang="en-US" sz="2000" dirty="0"/>
          </a:p>
          <a:p>
            <a:pPr lvl="1"/>
            <a:r>
              <a:rPr lang="en-US" altLang="zh-CN" sz="2000" dirty="0" err="1">
                <a:sym typeface="+mn-ea"/>
              </a:rPr>
              <a:t>const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 N=50;      T  </a:t>
            </a:r>
            <a:r>
              <a:rPr lang="en-US" altLang="zh-CN" sz="2000" dirty="0" err="1">
                <a:sym typeface="+mn-ea"/>
              </a:rPr>
              <a:t>objs</a:t>
            </a:r>
            <a:r>
              <a:rPr lang="en-US" altLang="zh-CN" sz="2000" dirty="0">
                <a:sym typeface="+mn-ea"/>
              </a:rPr>
              <a:t>[N];</a:t>
            </a:r>
            <a:endParaRPr lang="en-US" altLang="zh-CN" sz="2000" dirty="0"/>
          </a:p>
          <a:p>
            <a:pPr lvl="1"/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 n =50;               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T * p = new T[n];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delete[ ]    p;</a:t>
            </a:r>
            <a:br>
              <a:rPr lang="en-US" altLang="zh-CN" sz="2000" dirty="0">
                <a:sym typeface="+mn-ea"/>
              </a:rPr>
            </a:br>
            <a:endParaRPr lang="en-US" altLang="zh-CN" sz="2000" dirty="0"/>
          </a:p>
          <a:p>
            <a:pPr marL="60325" lvl="0" indent="0">
              <a:buFont typeface="+mj-lt"/>
              <a:buNone/>
            </a:pPr>
            <a:r>
              <a:rPr lang="zh-CN" altLang="en-US" sz="2000" b="1" dirty="0">
                <a:sym typeface="+mn-ea"/>
              </a:rPr>
              <a:t>动态数组分配：</a:t>
            </a:r>
            <a:r>
              <a:rPr lang="en-US" altLang="zh-CN" sz="2000" b="1" dirty="0">
                <a:sym typeface="+mn-ea"/>
              </a:rPr>
              <a:t>new Type[size];</a:t>
            </a:r>
            <a:endParaRPr lang="en-US" altLang="zh-CN" sz="2000" b="1" dirty="0">
              <a:sym typeface="+mn-ea"/>
            </a:endParaRPr>
          </a:p>
          <a:p>
            <a:pPr marL="669925" lvl="0" indent="-609600">
              <a:buFont typeface="+mj-lt"/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调用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void * operator new[ ] (</a:t>
            </a:r>
            <a:r>
              <a:rPr lang="en-US" altLang="zh-CN" sz="2000" b="1" dirty="0" err="1">
                <a:solidFill>
                  <a:srgbClr val="0000FF"/>
                </a:solidFill>
                <a:sym typeface="+mn-ea"/>
              </a:rPr>
              <a:t>size_t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)</a:t>
            </a:r>
            <a:r>
              <a:rPr lang="en-US" altLang="zh-CN" sz="2000" dirty="0">
                <a:sym typeface="+mn-ea"/>
              </a:rPr>
              <a:t>;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函数，尝试分配空间，若失败则转到异常处理函数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new_error_handle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( ); 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成功则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继续。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Ebrima" pitchFamily="2" charset="0"/>
            </a:endParaRPr>
          </a:p>
          <a:p>
            <a:pPr marL="669925" lvl="0" indent="-6096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执行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size</a:t>
            </a:r>
            <a:r>
              <a:rPr lang="zh-CN" altLang="zh-CN" sz="20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次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类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T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的无参构造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函数。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Ebrima" pitchFamily="2" charset="0"/>
            </a:endParaRPr>
          </a:p>
          <a:p>
            <a:pPr marL="669925" lvl="0" indent="-6096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将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void * 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指针转换成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T * 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指针，并返回</a:t>
            </a:r>
            <a:b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</a:br>
            <a:endParaRPr lang="en-US" altLang="zh-CN" sz="2000" dirty="0"/>
          </a:p>
          <a:p>
            <a:pPr indent="0">
              <a:buFont typeface="Wingdings" charset="0"/>
              <a:buNone/>
            </a:pPr>
            <a:r>
              <a:rPr lang="zh-CN" altLang="en-US" sz="2000" b="1" dirty="0">
                <a:sym typeface="+mn-ea"/>
              </a:rPr>
              <a:t>动态数组释放</a:t>
            </a:r>
            <a:r>
              <a:rPr lang="en-US" altLang="zh-CN" sz="2000" b="1" dirty="0">
                <a:sym typeface="+mn-ea"/>
              </a:rPr>
              <a:t>:  delete[ ] pointer;</a:t>
            </a:r>
            <a:endParaRPr lang="en-US" altLang="zh-CN" sz="2000" b="1" dirty="0"/>
          </a:p>
          <a:p>
            <a:pPr marL="497205" lvl="1" indent="-6096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</a:t>
            </a:r>
            <a:r>
              <a:rPr lang="en-US" altLang="zh-CN" sz="2000" b="1" dirty="0">
                <a:sym typeface="+mn-ea"/>
              </a:rPr>
              <a:t>pointer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nullptr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，则退出；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97205" lvl="1" indent="-6096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否则执行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多次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T::~T( ).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97205" lvl="1" indent="-6096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void * operator delete[ ] (void *,</a:t>
            </a:r>
            <a:r>
              <a:rPr lang="en-US" altLang="zh-CN" sz="2000" b="1" dirty="0" err="1">
                <a:solidFill>
                  <a:srgbClr val="0000FF"/>
                </a:solidFill>
                <a:sym typeface="+mn-ea"/>
              </a:rPr>
              <a:t>size_t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);</a:t>
            </a:r>
            <a:endParaRPr lang="en-US" altLang="zh-CN" sz="2000" b="1" dirty="0">
              <a:solidFill>
                <a:srgbClr val="0000FF"/>
              </a:solidFill>
              <a:sym typeface="+mn-ea"/>
            </a:endParaRPr>
          </a:p>
          <a:p>
            <a:pPr lvl="1"/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对象数组（例</a:t>
            </a:r>
            <a:r>
              <a:rPr lang="en-US" altLang="zh-CN">
                <a:sym typeface="+mn-ea"/>
              </a:rPr>
              <a:t>1</a:t>
            </a:r>
            <a:r>
              <a:rPr lang="zh-CN">
                <a:sym typeface="+mn-ea"/>
              </a:rPr>
              <a:t>）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30070" y="1633855"/>
            <a:ext cx="3808730" cy="4663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 </a:t>
            </a:r>
            <a:r>
              <a:rPr lang="zh-CN" altLang="zh-CN" sz="2000" b="1" dirty="0" smtClean="0">
                <a:solidFill>
                  <a:srgbClr val="0000FF"/>
                </a:solidFill>
                <a:sym typeface="+mn-ea"/>
              </a:rPr>
              <a:t>对象</a:t>
            </a:r>
            <a:r>
              <a:rPr lang="zh-CN" altLang="zh-CN" sz="2000" b="1" dirty="0" smtClean="0">
                <a:solidFill>
                  <a:schemeClr val="tx1"/>
                </a:solidFill>
                <a:sym typeface="+mn-ea"/>
              </a:rPr>
              <a:t>数组形式的数据成员</a:t>
            </a:r>
            <a:endParaRPr lang="zh-CN" altLang="zh-CN" sz="2000" b="1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class Poker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public:         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private: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Card  cards[54];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}; 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FontTx/>
              <a:buNone/>
            </a:pP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int main( )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Poker  * poker = new Poker;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...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delete poker;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}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lvl="1"/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31710" y="2436495"/>
            <a:ext cx="3808730" cy="2529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class Card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public:   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Card( );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Card(int id);     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private: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......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}; 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4365625" y="2626360"/>
            <a:ext cx="2974975" cy="159067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要求：</a:t>
            </a:r>
            <a:r>
              <a:rPr lang="en-US" altLang="zh-CN"/>
              <a:t>Card</a:t>
            </a:r>
            <a:r>
              <a:rPr lang="zh-CN" altLang="en-US"/>
              <a:t>必有无参构造函数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动态数组（例</a:t>
            </a:r>
            <a:r>
              <a:rPr lang="en-US" altLang="zh-CN">
                <a:sym typeface="+mn-ea"/>
              </a:rPr>
              <a:t>2</a:t>
            </a:r>
            <a:r>
              <a:rPr lang="zh-CN">
                <a:sym typeface="+mn-ea"/>
              </a:rPr>
              <a:t>）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7545" y="1064895"/>
            <a:ext cx="6297295" cy="496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指针</a:t>
            </a:r>
            <a:r>
              <a:rPr lang="zh-CN" altLang="zh-CN" sz="2000" dirty="0" smtClean="0">
                <a:solidFill>
                  <a:schemeClr val="tx1"/>
                </a:solidFill>
                <a:sym typeface="+mn-ea"/>
              </a:rPr>
              <a:t>数组形式的数据成员</a:t>
            </a:r>
            <a:endParaRPr lang="zh-CN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class Poker 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public: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Poker( )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{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for(int i=0;i&lt;54;++i)  cards[i] = new Card(i);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}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~Poker( )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{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for(int i=0;i&lt;54;++i)    delete cards[i];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}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private:       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Card * cards[54];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};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int main( )  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Poker  * poker = new Poker;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...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delete poker;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}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46340" y="2759075"/>
            <a:ext cx="3808730" cy="2225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class Card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public:   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Card(int id);     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private: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......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}; 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4340225" y="3054985"/>
            <a:ext cx="2974975" cy="159067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Card</a:t>
            </a:r>
            <a:r>
              <a:rPr lang="zh-CN" altLang="zh-CN"/>
              <a:t>可以没有</a:t>
            </a:r>
            <a:r>
              <a:rPr lang="zh-CN" altLang="en-US"/>
              <a:t>无参构造函数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动态数组（例</a:t>
            </a:r>
            <a:r>
              <a:rPr lang="en-US" altLang="zh-CN">
                <a:sym typeface="+mn-ea"/>
              </a:rPr>
              <a:t>3</a:t>
            </a:r>
            <a:r>
              <a:rPr lang="zh-CN">
                <a:sym typeface="+mn-ea"/>
              </a:rPr>
              <a:t>）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290" y="1064895"/>
            <a:ext cx="6297295" cy="6187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 </a:t>
            </a:r>
            <a:r>
              <a:rPr lang="zh-CN" altLang="zh-CN" sz="2000" b="1" dirty="0" smtClean="0">
                <a:solidFill>
                  <a:srgbClr val="0000FF"/>
                </a:solidFill>
                <a:sym typeface="+mn-ea"/>
              </a:rPr>
              <a:t>动态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指针</a:t>
            </a:r>
            <a:r>
              <a:rPr lang="zh-CN" altLang="zh-CN" sz="2000" dirty="0" smtClean="0">
                <a:solidFill>
                  <a:schemeClr val="tx1"/>
                </a:solidFill>
                <a:sym typeface="+mn-ea"/>
              </a:rPr>
              <a:t>数组形式的数据成员</a:t>
            </a:r>
            <a:endParaRPr lang="zh-CN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class Poker 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public: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Poker( int n ):num(n)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{ 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cards = new Card*[54*num];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for(int i=0;i&lt;54*num;++i)  </a:t>
            </a:r>
            <a:br>
              <a:rPr lang="en-US" altLang="zh-CN" sz="20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                    cards[i] = new Card(i%54);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}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~Poker( )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{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for(int i=0;i&lt;54*num;++i)    </a:t>
            </a:r>
            <a:br>
              <a:rPr lang="en-US" altLang="zh-CN" sz="20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                   delete cards[i];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delete[ ] cards;</a:t>
            </a:r>
            <a:br>
              <a:rPr lang="en-US" altLang="zh-CN" sz="20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}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private:   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Card ** cards;</a:t>
            </a:r>
            <a:br>
              <a:rPr lang="en-US" altLang="zh-CN" sz="20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                    const int num;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}; 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int main( )  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Poker  * poker = new Poker(2);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...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delete poker;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}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25435" y="3385185"/>
            <a:ext cx="3808730" cy="2225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class Card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public:   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Card(int id);     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private: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......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}; 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4949190" y="4003040"/>
            <a:ext cx="2974975" cy="159067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Card</a:t>
            </a:r>
            <a:r>
              <a:rPr lang="zh-CN" altLang="zh-CN"/>
              <a:t>可以没有</a:t>
            </a:r>
            <a:r>
              <a:rPr lang="zh-CN" altLang="en-US"/>
              <a:t>无参构造函数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结合静态</a:t>
            </a:r>
            <a:r>
              <a:rPr lang="en-US" altLang="zh-CN">
                <a:sym typeface="+mn-ea"/>
              </a:rPr>
              <a:t>/</a:t>
            </a:r>
            <a:r>
              <a:rPr lang="zh-CN">
                <a:sym typeface="+mn-ea"/>
              </a:rPr>
              <a:t>动态分配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1185" y="1252855"/>
            <a:ext cx="6297295" cy="1310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charset="0"/>
              <a:buChar char="n"/>
            </a:pPr>
            <a:r>
              <a:rPr lang="zh-CN" altLang="zh-CN" sz="2000" b="1" dirty="0">
                <a:solidFill>
                  <a:schemeClr val="tx1"/>
                </a:solidFill>
              </a:rPr>
              <a:t>静态分配不用担心释放问题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pPr marL="342900" indent="-342900">
              <a:buFont typeface="Wingdings" charset="0"/>
              <a:buChar char="n"/>
            </a:pPr>
            <a:r>
              <a:rPr lang="zh-CN" altLang="zh-CN" sz="2000" b="1" dirty="0">
                <a:solidFill>
                  <a:schemeClr val="tx1"/>
                </a:solidFill>
              </a:rPr>
              <a:t>动态分配灵活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342900" indent="-342900">
              <a:buFont typeface="Wingdings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</a:rPr>
              <a:t>例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：智能指针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</a:rPr>
              <a:t>理解，</a:t>
            </a:r>
            <a:r>
              <a:rPr lang="en-US" altLang="zh-CN" sz="2000" b="1" dirty="0">
                <a:solidFill>
                  <a:schemeClr val="tx1"/>
                </a:solidFill>
              </a:rPr>
              <a:t>c++11</a:t>
            </a:r>
            <a:r>
              <a:rPr lang="zh-CN" altLang="en-US" sz="2000" b="1" dirty="0">
                <a:solidFill>
                  <a:schemeClr val="tx1"/>
                </a:solidFill>
              </a:rPr>
              <a:t>已废弃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342900" indent="-342900">
              <a:buFont typeface="Wingdings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</a:rPr>
              <a:t>例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：共享指针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95490" y="2598420"/>
            <a:ext cx="4262755" cy="35445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80000"/>
              </a:lnSpc>
              <a:buFontTx/>
              <a:buNone/>
            </a:pP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普通应用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例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)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T *  p= new T;    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p-&gt;f( );    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delete p;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//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应用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PtrT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类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例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)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void main( ) 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{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PtrT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aT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(new T); 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aT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-&gt;f( );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(*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aT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).f( );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}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712085"/>
            <a:ext cx="5739765" cy="3300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智能指针说明</a:t>
            </a:r>
            <a:endParaRPr lang="zh-CN" altLang="en-US" sz="2000" b="1" dirty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class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T { public: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int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f( );  };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-------------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新增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PtrT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类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-------------------------------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class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PtrT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{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public: 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PtrT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(T * p):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(p) { }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  ~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PtrT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 ) { delete p; }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  T * operator-&gt; ( )  { return 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; }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  T&amp; operator* ( )    { return *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; }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    ....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private: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T *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pt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;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};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结合静态</a:t>
            </a:r>
            <a:r>
              <a:rPr lang="en-US" altLang="zh-CN">
                <a:sym typeface="+mn-ea"/>
              </a:rPr>
              <a:t>/</a:t>
            </a:r>
            <a:r>
              <a:rPr lang="zh-CN">
                <a:sym typeface="+mn-ea"/>
              </a:rPr>
              <a:t>动态分配</a:t>
            </a:r>
            <a:r>
              <a:rPr lang="en-US" altLang="zh-CN">
                <a:sym typeface="+mn-ea"/>
              </a:rPr>
              <a:t>(shared_ptr</a:t>
            </a:r>
            <a:r>
              <a:rPr lang="zh-CN" altLang="zh-CN">
                <a:sym typeface="+mn-ea"/>
              </a:rPr>
              <a:t>例</a:t>
            </a:r>
            <a:r>
              <a:rPr lang="en-US" altLang="zh-CN">
                <a:sym typeface="+mn-ea"/>
              </a:rPr>
              <a:t>)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6020" y="2359660"/>
            <a:ext cx="7238365" cy="2325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共享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指针</a:t>
            </a:r>
            <a:endParaRPr lang="zh-CN" altLang="en-US" sz="2000" b="1" dirty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#include &lt;memory&gt;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int main( ) 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{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std::shared_ptr&lt;T&gt;   ptrT(new T); 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ptrT-&gt;f( );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return 0;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}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30" y="2349500"/>
            <a:ext cx="2104390" cy="1593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80000"/>
              </a:lnSpc>
              <a:buFontTx/>
              <a:buNone/>
            </a:pPr>
            <a:endParaRPr lang="zh-CN" altLang="en-US" sz="2000" b="1" dirty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class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T { 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public: 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int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f( );  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};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动态内存管理补充说明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2820" y="1970405"/>
            <a:ext cx="8096885" cy="3644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dirty="0">
                <a:sym typeface="+mn-ea"/>
              </a:rPr>
              <a:t>void * p =  … ;    delete p;</a:t>
            </a:r>
            <a:br>
              <a:rPr lang="en-US" altLang="zh-CN" sz="2400" dirty="0">
                <a:sym typeface="+mn-ea"/>
              </a:rPr>
            </a:br>
            <a:endParaRPr lang="en-US" altLang="zh-CN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>
                <a:sym typeface="+mn-ea"/>
              </a:rPr>
              <a:t>悬浮指针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无效指针、野指针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： 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    </a:t>
            </a:r>
            <a:r>
              <a:rPr lang="en-US" altLang="zh-CN" sz="2400" dirty="0">
                <a:sym typeface="+mn-ea"/>
              </a:rPr>
              <a:t>T * p = new T;   delete p;   </a:t>
            </a:r>
            <a:r>
              <a:rPr lang="en-US" altLang="zh-CN" sz="2400" i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p-&gt;f( );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endParaRPr lang="en-US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>
                <a:sym typeface="+mn-ea"/>
              </a:rPr>
              <a:t>内存泄露</a:t>
            </a:r>
            <a:r>
              <a:rPr lang="en-US" altLang="zh-CN" sz="2400" dirty="0">
                <a:sym typeface="+mn-ea"/>
              </a:rPr>
              <a:t>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T * p = new T;  return</a:t>
            </a:r>
            <a:r>
              <a:rPr lang="en-US" altLang="zh-CN" sz="2400" dirty="0" smtClean="0">
                <a:sym typeface="+mn-ea"/>
              </a:rPr>
              <a:t>;</a:t>
            </a:r>
            <a:br>
              <a:rPr lang="en-US" altLang="zh-CN" sz="2400" dirty="0" smtClean="0">
                <a:sym typeface="+mn-ea"/>
              </a:rPr>
            </a:br>
            <a:endParaRPr lang="en-US" altLang="zh-CN" sz="24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sym typeface="+mn-ea"/>
              </a:rPr>
              <a:t>定位分配</a:t>
            </a:r>
            <a:br>
              <a:rPr lang="en-US" altLang="zh-CN" sz="2400" dirty="0" smtClean="0">
                <a:sym typeface="+mn-ea"/>
              </a:rPr>
            </a:br>
            <a:r>
              <a:rPr lang="zh-CN" altLang="en-US" sz="2400" dirty="0" smtClean="0">
                <a:sym typeface="+mn-ea"/>
              </a:rPr>
              <a:t>例： </a:t>
            </a:r>
            <a:r>
              <a:rPr lang="en-US" altLang="zh-CN" sz="2400" dirty="0" smtClean="0">
                <a:sym typeface="+mn-ea"/>
              </a:rPr>
              <a:t>char * p    = new char[</a:t>
            </a:r>
            <a:r>
              <a:rPr lang="en-US" altLang="zh-CN" sz="2400" dirty="0" err="1" smtClean="0">
                <a:sym typeface="+mn-ea"/>
              </a:rPr>
              <a:t>sizeof</a:t>
            </a:r>
            <a:r>
              <a:rPr lang="en-US" altLang="zh-CN" sz="2400" dirty="0" smtClean="0">
                <a:sym typeface="+mn-ea"/>
              </a:rPr>
              <a:t>(A)];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    A   </a:t>
            </a:r>
            <a:r>
              <a:rPr lang="zh-CN" altLang="en-US" sz="2400" dirty="0" smtClean="0">
                <a:sym typeface="+mn-ea"/>
              </a:rPr>
              <a:t>* </a:t>
            </a:r>
            <a:r>
              <a:rPr lang="en-US" altLang="zh-CN" sz="2400" dirty="0" err="1" smtClean="0">
                <a:sym typeface="+mn-ea"/>
              </a:rPr>
              <a:t>pA</a:t>
            </a:r>
            <a:r>
              <a:rPr lang="en-US" altLang="zh-CN" sz="2400" dirty="0" smtClean="0">
                <a:sym typeface="+mn-ea"/>
              </a:rPr>
              <a:t>  = new(p) A;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    delete[] pA;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静态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zh-CN" sz="2400" dirty="0">
                <a:solidFill>
                  <a:schemeClr val="tx1"/>
                </a:solidFill>
              </a:rPr>
              <a:t>动态内存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单对象的动态分配和释放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operator</a:t>
            </a:r>
            <a:r>
              <a:rPr lang="zh-CN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new</a:t>
            </a:r>
            <a:r>
              <a:rPr lang="zh-CN" altLang="zh-CN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operator delete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数组的动态分配和释放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共享指针的使用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对象的存储内存</a:t>
            </a:r>
            <a:endParaRPr lang="zh-CN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0014" y="1865273"/>
            <a:ext cx="5040560" cy="27453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全局数据区、常量数据区</a:t>
            </a:r>
            <a:endParaRPr lang="zh-CN" altLang="en-US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741680" lvl="2">
              <a:buBlip>
                <a:blip r:embed="rId1"/>
              </a:buBlip>
            </a:pPr>
            <a:r>
              <a:rPr lang="zh-CN" altLang="en-US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全局对象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常量、变量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741680" lvl="2">
              <a:buBlip>
                <a:blip r:embed="rId1"/>
              </a:buBlip>
            </a:pPr>
            <a:r>
              <a:rPr lang="zh-CN" altLang="en-US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静态对象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变量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栈区</a:t>
            </a:r>
            <a:endParaRPr lang="zh-CN" altLang="en-US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741680" lvl="2">
              <a:buBlip>
                <a:blip r:embed="rId1"/>
              </a:buBlip>
            </a:pPr>
            <a:r>
              <a:rPr lang="zh-CN" altLang="en-US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局部自动对象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变量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全局堆</a:t>
            </a: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区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" name="右箭头 1"/>
          <p:cNvSpPr/>
          <p:nvPr/>
        </p:nvSpPr>
        <p:spPr bwMode="auto">
          <a:xfrm rot="2291574">
            <a:off x="6739394" y="2165884"/>
            <a:ext cx="864096" cy="360040"/>
          </a:xfrm>
          <a:prstGeom prst="rightArrow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9528687">
            <a:off x="6746513" y="3159501"/>
            <a:ext cx="864096" cy="360040"/>
          </a:xfrm>
          <a:prstGeom prst="rightArrow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右箭头 20"/>
          <p:cNvSpPr/>
          <p:nvPr/>
        </p:nvSpPr>
        <p:spPr bwMode="auto">
          <a:xfrm rot="828358">
            <a:off x="3847457" y="4936920"/>
            <a:ext cx="3659931" cy="284203"/>
          </a:xfrm>
          <a:prstGeom prst="rightArrow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 bwMode="auto">
          <a:xfrm>
            <a:off x="7641866" y="2503151"/>
            <a:ext cx="2489246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静态内存管理</a:t>
            </a:r>
            <a:endParaRPr lang="zh-CN" alt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 Placeholder 2"/>
          <p:cNvSpPr txBox="1"/>
          <p:nvPr/>
        </p:nvSpPr>
        <p:spPr bwMode="auto">
          <a:xfrm>
            <a:off x="7488430" y="5260897"/>
            <a:ext cx="2489246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动态内存管理</a:t>
            </a:r>
            <a:endParaRPr lang="zh-CN" alt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常量数据区、变量数据区、栈区</a:t>
            </a:r>
            <a:endParaRPr lang="en-US" altLang="zh-CN"/>
          </a:p>
        </p:txBody>
      </p:sp>
      <p:sp>
        <p:nvSpPr>
          <p:cNvPr id="4" name="文本占位符 3"/>
          <p:cNvSpPr txBox="1">
            <a:spLocks noGrp="1"/>
          </p:cNvSpPr>
          <p:nvPr>
            <p:ph type="body" sz="quarter" idx="10"/>
          </p:nvPr>
        </p:nvSpPr>
        <p:spPr>
          <a:xfrm>
            <a:off x="539750" y="1184910"/>
            <a:ext cx="3041650" cy="20116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1800" dirty="0" smtClean="0"/>
              <a:t>//</a:t>
            </a:r>
            <a:r>
              <a:rPr lang="en-US" altLang="zh-CN" sz="1800" dirty="0" err="1" smtClean="0"/>
              <a:t>a.h</a:t>
            </a:r>
            <a:br>
              <a:rPr lang="en-US" altLang="zh-CN" sz="1800" dirty="0" err="1" smtClean="0"/>
            </a:br>
            <a:r>
              <a:rPr lang="en-US" altLang="zh-CN" sz="1800" dirty="0" smtClean="0"/>
              <a:t>class A {</a:t>
            </a:r>
            <a:br>
              <a:rPr lang="en-US" altLang="zh-CN" sz="1800" dirty="0" smtClean="0"/>
            </a:br>
            <a:r>
              <a:rPr lang="en-US" altLang="zh-CN" sz="1800" dirty="0" smtClean="0"/>
              <a:t>public:</a:t>
            </a:r>
            <a:br>
              <a:rPr lang="en-US" altLang="zh-CN" sz="1800" dirty="0" smtClean="0"/>
            </a:br>
            <a:r>
              <a:rPr lang="en-US" altLang="zh-CN" sz="1800" dirty="0" smtClean="0"/>
              <a:t>      void </a:t>
            </a:r>
            <a:r>
              <a:rPr lang="en-US" altLang="zh-CN" sz="1800" dirty="0" err="1" smtClean="0"/>
              <a:t>Func</a:t>
            </a:r>
            <a:r>
              <a:rPr lang="en-US" altLang="zh-CN" sz="1800" dirty="0" smtClean="0"/>
              <a:t>(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n );</a:t>
            </a:r>
            <a:br>
              <a:rPr lang="en-US" altLang="zh-CN" sz="1800" dirty="0" smtClean="0"/>
            </a:br>
            <a:r>
              <a:rPr lang="en-US" altLang="zh-CN" sz="1800" dirty="0" smtClean="0"/>
              <a:t>private</a:t>
            </a:r>
            <a:r>
              <a:rPr lang="zh-CN" altLang="en-US" sz="1800" dirty="0" smtClean="0"/>
              <a:t>：</a:t>
            </a:r>
            <a:br>
              <a:rPr lang="zh-CN" altLang="en-US" sz="1800" dirty="0" smtClean="0"/>
            </a:br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static 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 N;</a:t>
            </a:r>
            <a:b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800" dirty="0" smtClean="0"/>
              <a:t>}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</p:txBody>
      </p:sp>
      <p:sp>
        <p:nvSpPr>
          <p:cNvPr id="3" name="文本占位符 3"/>
          <p:cNvSpPr txBox="1"/>
          <p:nvPr/>
        </p:nvSpPr>
        <p:spPr bwMode="auto">
          <a:xfrm>
            <a:off x="549910" y="3569335"/>
            <a:ext cx="3030855" cy="32835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Tx/>
              <a:buNone/>
            </a:pPr>
            <a:r>
              <a:rPr lang="en-US" altLang="zh-CN" sz="1800" dirty="0" smtClean="0"/>
              <a:t>//a.cpp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 smtClean="0"/>
              <a:t>#include “</a:t>
            </a:r>
            <a:r>
              <a:rPr lang="en-US" altLang="zh-CN" sz="1800" dirty="0" err="1" smtClean="0"/>
              <a:t>a.h</a:t>
            </a:r>
            <a:r>
              <a:rPr lang="en-US" altLang="zh-CN" sz="1800" dirty="0" smtClean="0"/>
              <a:t>”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A::N = 99;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 smtClean="0"/>
              <a:t>Void A::Func(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n)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 smtClean="0"/>
              <a:t>{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= n + N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FontTx/>
              <a:buNone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   static 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 count = 0;</a:t>
            </a:r>
            <a:br>
              <a:rPr lang="en-US" altLang="zh-CN" sz="1800" dirty="0" smtClean="0"/>
            </a:br>
            <a:r>
              <a:rPr lang="en-US" altLang="zh-CN" sz="1800" dirty="0" smtClean="0"/>
              <a:t>     if ( ….)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++count;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….     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6" name="文本占位符 3"/>
          <p:cNvSpPr txBox="1"/>
          <p:nvPr/>
        </p:nvSpPr>
        <p:spPr bwMode="auto">
          <a:xfrm>
            <a:off x="4105275" y="1216660"/>
            <a:ext cx="2837180" cy="40633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Tx/>
              <a:buNone/>
            </a:pPr>
            <a:r>
              <a:rPr lang="en-US" altLang="zh-CN" sz="1800" dirty="0" smtClean="0"/>
              <a:t>//appmain.cpp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 smtClean="0"/>
              <a:t> #include “</a:t>
            </a:r>
            <a:r>
              <a:rPr lang="en-US" altLang="zh-CN" sz="1800" dirty="0" err="1" smtClean="0"/>
              <a:t>a.h</a:t>
            </a:r>
            <a:r>
              <a:rPr lang="en-US" altLang="zh-CN" sz="1800" dirty="0" smtClean="0"/>
              <a:t>”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total = 10000;</a:t>
            </a: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FontTx/>
              <a:buNone/>
            </a:pP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A obj1; </a:t>
            </a: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FontTx/>
              <a:buNone/>
            </a:pP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const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A obj2;</a:t>
            </a: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FontTx/>
              <a:buNone/>
            </a:pP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main( )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 smtClean="0"/>
              <a:t>{</a:t>
            </a:r>
            <a:endParaRPr lang="en-US" altLang="zh-CN" sz="1800" dirty="0" smtClean="0"/>
          </a:p>
          <a:p>
            <a:pPr marL="0" indent="0" algn="l"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static  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 count=0;</a:t>
            </a: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FontTx/>
              <a:buNone/>
            </a:pP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   cout&lt;&lt;”abcdefe”&lt;&lt;endl;</a:t>
            </a:r>
            <a:b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   //….</a:t>
            </a: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return 0</a:t>
            </a:r>
            <a:r>
              <a:rPr lang="zh-CN" altLang="en-US" sz="1800" dirty="0" smtClean="0"/>
              <a:t>；</a:t>
            </a:r>
            <a:br>
              <a:rPr lang="en-US" altLang="zh-CN" sz="1800" dirty="0" smtClean="0"/>
            </a:b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7522210" y="1275080"/>
            <a:ext cx="2250440" cy="4401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26980" y="2502535"/>
            <a:ext cx="1755775" cy="313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629525" y="5132070"/>
            <a:ext cx="2052320" cy="362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obj2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616825" y="4245610"/>
            <a:ext cx="2052320" cy="362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total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608570" y="3792220"/>
            <a:ext cx="2052320" cy="362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obj1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604125" y="3341370"/>
            <a:ext cx="2052320" cy="362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A::N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7607300" y="2907665"/>
            <a:ext cx="2052320" cy="362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main_count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0295255" y="5086350"/>
            <a:ext cx="1533525" cy="362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num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618730" y="2473960"/>
            <a:ext cx="2052320" cy="362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A::Func_count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632700" y="4690110"/>
            <a:ext cx="2052320" cy="362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605395" y="2065020"/>
            <a:ext cx="2052320" cy="362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左中括号 21"/>
          <p:cNvSpPr/>
          <p:nvPr/>
        </p:nvSpPr>
        <p:spPr>
          <a:xfrm>
            <a:off x="7209155" y="2183765"/>
            <a:ext cx="248920" cy="22421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左中括号 23"/>
          <p:cNvSpPr/>
          <p:nvPr/>
        </p:nvSpPr>
        <p:spPr>
          <a:xfrm>
            <a:off x="7195820" y="4815840"/>
            <a:ext cx="248920" cy="5035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80430"/>
            <a:ext cx="10954459" cy="796011"/>
          </a:xfrm>
        </p:spPr>
        <p:txBody>
          <a:bodyPr/>
          <a:p>
            <a:r>
              <a:rPr lang="zh-CN" altLang="en-US"/>
              <a:t>静态存储的不足和优点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68855" y="1543685"/>
            <a:ext cx="6061075" cy="438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不足：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栈区容量有限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对象的生存期和作用域不够灵活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MyClass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obj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(val1,val2)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对象数组：例  </a:t>
            </a:r>
            <a:r>
              <a:rPr lang="en-US" altLang="zh-CN" sz="2000" dirty="0" err="1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MyClass</a:t>
            </a:r>
            <a:r>
              <a:rPr lang="en-US" altLang="zh-CN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objs</a:t>
            </a:r>
            <a:r>
              <a:rPr lang="en-US" altLang="zh-CN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[50];</a:t>
            </a:r>
            <a:endParaRPr lang="en-US" altLang="zh-CN" sz="20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1257300" lvl="2" indent="-342900">
              <a:buClr>
                <a:srgbClr val="0070C0"/>
              </a:buClr>
              <a:buSzPct val="100000"/>
              <a:buFont typeface="Wingdings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数组的大小必须是编译期常量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257300" lvl="2" indent="-342900">
              <a:buClr>
                <a:srgbClr val="0070C0"/>
              </a:buClr>
              <a:buSzPct val="100000"/>
              <a:buFont typeface="Wingdings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数组中的各对象是相同类型，相同大小的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257300" lvl="2" indent="-342900">
              <a:buClr>
                <a:srgbClr val="0070C0"/>
              </a:buClr>
              <a:buSzPct val="100000"/>
              <a:buFont typeface="Wingdings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只能通过无参构造函数创建各分量对象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增大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类间的耦合度</a:t>
            </a:r>
            <a:b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</a:b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342900" lvl="0" indent="-342900">
              <a:buClr>
                <a:srgbClr val="0070C0"/>
              </a:buClr>
              <a:buSzPct val="100000"/>
              <a:buFont typeface="Wingdings" charset="0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优点：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不用担心对象的释放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endParaRPr lang="zh-CN" altLang="en-US" sz="2000" b="1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静态存储的不足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文本占位符 3"/>
          <p:cNvSpPr txBox="1">
            <a:spLocks noGrp="1"/>
          </p:cNvSpPr>
          <p:nvPr>
            <p:ph type="body" sz="quarter" idx="10"/>
          </p:nvPr>
        </p:nvSpPr>
        <p:spPr>
          <a:xfrm>
            <a:off x="6273165" y="1268095"/>
            <a:ext cx="5066665" cy="48615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000" dirty="0" smtClean="0"/>
              <a:t>//</a:t>
            </a:r>
            <a:r>
              <a:rPr lang="en-US" altLang="zh-CN" sz="2000" dirty="0" err="1" smtClean="0"/>
              <a:t>someclass.h</a:t>
            </a:r>
            <a:endParaRPr lang="en-US" altLang="zh-CN" sz="2000" dirty="0" smtClean="0"/>
          </a:p>
          <a:p>
            <a:pPr marL="0" indent="0" algn="l"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#include “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a.h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”  //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对比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class A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SomeClass</a:t>
            </a:r>
            <a:r>
              <a:rPr lang="en-US" altLang="zh-CN" sz="2000" dirty="0" smtClean="0"/>
              <a:t> {</a:t>
            </a:r>
            <a:br>
              <a:rPr lang="en-US" altLang="zh-CN" sz="2000" dirty="0" smtClean="0"/>
            </a:br>
            <a:r>
              <a:rPr lang="en-US" altLang="zh-CN" sz="2000" dirty="0" smtClean="0"/>
              <a:t>public:</a:t>
            </a:r>
            <a:endParaRPr lang="en-US" altLang="zh-CN" sz="2000" dirty="0" smtClean="0"/>
          </a:p>
          <a:p>
            <a:pPr marL="0" indent="0" algn="l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SomeClass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n1,int n2):</a:t>
            </a:r>
            <a:r>
              <a:rPr lang="en-US" altLang="zh-CN" sz="2000" dirty="0" err="1" smtClean="0"/>
              <a:t>aA</a:t>
            </a:r>
            <a:r>
              <a:rPr lang="en-US" altLang="zh-CN" sz="2000" dirty="0" smtClean="0"/>
              <a:t>(n1+n2) 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{   }</a:t>
            </a:r>
            <a:br>
              <a:rPr lang="en-US" altLang="zh-CN" sz="2000" dirty="0" smtClean="0"/>
            </a:br>
            <a:r>
              <a:rPr lang="en-US" altLang="zh-CN" sz="2000" dirty="0" smtClean="0"/>
              <a:t>      void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 ) 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{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  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obj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;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zh-CN" sz="2000" dirty="0" smtClean="0"/>
              <a:t> }</a:t>
            </a:r>
            <a:endParaRPr lang="en-US" altLang="zh-CN" sz="2000" dirty="0" smtClean="0"/>
          </a:p>
          <a:p>
            <a:pPr marL="0" indent="0" algn="l">
              <a:buNone/>
            </a:pP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：</a:t>
            </a:r>
            <a:br>
              <a:rPr lang="en-US" altLang="zh-CN" sz="2000" dirty="0" smtClean="0"/>
            </a:br>
            <a:r>
              <a:rPr lang="en-US" altLang="zh-CN" sz="2000" b="1" dirty="0" smtClean="0">
                <a:solidFill>
                  <a:srgbClr val="0000FF"/>
                </a:solidFill>
              </a:rPr>
              <a:t>       static A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obj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;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   A 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aA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;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  A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objs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[50];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dirty="0" smtClean="0"/>
              <a:t>}</a:t>
            </a:r>
            <a:r>
              <a:rPr lang="zh-CN" altLang="en-US" sz="2000" dirty="0" smtClean="0"/>
              <a:t>；</a:t>
            </a:r>
            <a:br>
              <a:rPr lang="zh-CN" altLang="en-US" sz="1800" dirty="0" smtClean="0"/>
            </a:br>
            <a:endParaRPr lang="zh-CN" altLang="en-US" sz="1800" dirty="0" smtClean="0"/>
          </a:p>
        </p:txBody>
      </p:sp>
      <p:sp>
        <p:nvSpPr>
          <p:cNvPr id="11" name="文本占位符 3"/>
          <p:cNvSpPr txBox="1"/>
          <p:nvPr/>
        </p:nvSpPr>
        <p:spPr bwMode="auto">
          <a:xfrm>
            <a:off x="1114045" y="1298100"/>
            <a:ext cx="4455282" cy="184340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 smtClean="0"/>
              <a:t> //</a:t>
            </a:r>
            <a:r>
              <a:rPr lang="en-US" altLang="zh-CN" sz="2000" dirty="0" err="1" smtClean="0"/>
              <a:t>a.h</a:t>
            </a: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en-US" altLang="zh-CN" sz="2000" dirty="0" smtClean="0"/>
              <a:t> class A {</a:t>
            </a:r>
            <a:br>
              <a:rPr lang="en-US" altLang="zh-CN" sz="2000" dirty="0" smtClean="0"/>
            </a:br>
            <a:r>
              <a:rPr lang="en-US" altLang="zh-CN" sz="2000" dirty="0" smtClean="0"/>
              <a:t> public:</a:t>
            </a: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en-US" altLang="zh-CN" sz="2000" dirty="0" smtClean="0"/>
              <a:t>      A(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n);</a:t>
            </a: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//…</a:t>
            </a:r>
            <a:br>
              <a:rPr lang="en-US" altLang="zh-CN" sz="2000" dirty="0" smtClean="0"/>
            </a:br>
            <a:r>
              <a:rPr lang="en-US" altLang="zh-CN" sz="2000" dirty="0" smtClean="0"/>
              <a:t> }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</p:txBody>
      </p:sp>
      <p:sp>
        <p:nvSpPr>
          <p:cNvPr id="12" name="文本占位符 3"/>
          <p:cNvSpPr txBox="1"/>
          <p:nvPr/>
        </p:nvSpPr>
        <p:spPr bwMode="auto">
          <a:xfrm>
            <a:off x="1132205" y="3716655"/>
            <a:ext cx="4471670" cy="23577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 smtClean="0"/>
              <a:t>  //main.cpp</a:t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A 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SomeClass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::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(100);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Tx/>
              <a:buNone/>
            </a:pP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 </a:t>
            </a:r>
            <a:br>
              <a:rPr lang="en-US" altLang="zh-CN" sz="2000" dirty="0" smtClean="0"/>
            </a:br>
            <a:r>
              <a:rPr lang="en-US" altLang="zh-CN" sz="2000" dirty="0" smtClean="0"/>
              <a:t>  {</a:t>
            </a: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en-US" altLang="zh-CN" sz="2000" dirty="0" smtClean="0"/>
              <a:t>  }</a:t>
            </a: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en-US" altLang="zh-CN" sz="1800" dirty="0" smtClean="0"/>
              <a:t>          </a:t>
            </a:r>
            <a:endParaRPr lang="en-US" altLang="zh-CN" sz="1800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动态内存管理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1964690" y="1405255"/>
            <a:ext cx="7632700" cy="1397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按程序员的时间、地点的需要，创建、释放对象</a:t>
            </a:r>
            <a:endParaRPr lang="zh-CN" altLang="en-US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>
                <a:solidFill>
                  <a:srgbClr val="0000FF"/>
                </a:solidFill>
              </a:rPr>
              <a:t>格式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创建：  关键字  </a:t>
            </a: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new</a:t>
            </a:r>
            <a:endParaRPr lang="en-US" altLang="zh-CN" sz="20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释放：  关键字  </a:t>
            </a: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delete</a:t>
            </a:r>
            <a:endParaRPr lang="en-US" altLang="zh-CN" sz="20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58975" y="3071495"/>
            <a:ext cx="3486150" cy="34702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0" lvl="1" algn="l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例：</a:t>
            </a:r>
            <a:b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A {</a:t>
            </a:r>
            <a:b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b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A( );</a:t>
            </a:r>
            <a:b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A( int n );</a:t>
            </a:r>
            <a:b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A( const A &amp; aA);</a:t>
            </a:r>
            <a:b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...</a:t>
            </a:r>
            <a:b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private:</a:t>
            </a:r>
            <a:b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...</a:t>
            </a:r>
            <a:b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124575" y="3107690"/>
            <a:ext cx="3486150" cy="34702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0" lvl="1" algn="l"/>
            <a:r>
              <a:rPr lang="zh-CN" altLang="en-US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应用：</a:t>
            </a:r>
            <a:br>
              <a:rPr lang="zh-CN" altLang="en-US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v</a:t>
            </a:r>
            <a: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oid  func( ) {</a:t>
            </a:r>
            <a:b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A * p1 = new A;</a:t>
            </a:r>
            <a:b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A * p2 = new A(100);</a:t>
            </a:r>
            <a:b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A * p3 = new A(*p2);</a:t>
            </a:r>
            <a:b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....</a:t>
            </a:r>
            <a:b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delete p3;</a:t>
            </a:r>
            <a:b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delete p2;</a:t>
            </a:r>
            <a:b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delete p1;</a:t>
            </a:r>
            <a:b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</a:t>
            </a:r>
            <a:endParaRPr lang="en-US" altLang="zh-CN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动态分配单个对象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67585" y="2004695"/>
            <a:ext cx="7632700" cy="31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格式：</a:t>
            </a:r>
            <a: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new  T</a:t>
            </a:r>
            <a:r>
              <a:rPr lang="zh-CN" altLang="en-US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（表达式 </a:t>
            </a:r>
            <a: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);</a:t>
            </a:r>
            <a:br>
              <a:rPr lang="en-US" altLang="zh-CN" sz="20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T</a:t>
            </a:r>
            <a:r>
              <a:rPr lang="zh-CN" altLang="en-US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可以是内置类型、自定义类型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(class)</a:t>
            </a:r>
            <a:r>
              <a:rPr lang="zh-CN" altLang="en-US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、指针类型等</a:t>
            </a:r>
            <a:endParaRPr lang="zh-CN" altLang="en-US" sz="20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例如：</a:t>
            </a:r>
            <a:endParaRPr lang="zh-CN" altLang="en-US" sz="2000" b="1" dirty="0"/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*  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p1    = new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(5);</a:t>
            </a:r>
            <a:b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*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p2 = new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(*p1);</a:t>
            </a:r>
            <a:b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A    *  p3         = new A;</a:t>
            </a:r>
            <a:b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A *   p4 = new A(100,200);</a:t>
            </a:r>
            <a:b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A ** p5 = new A*(p4);</a:t>
            </a:r>
            <a:endParaRPr lang="en-US" altLang="zh-CN" sz="20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动态分配过程</a:t>
            </a:r>
            <a:r>
              <a:rPr lang="en-US" altLang="zh-CN">
                <a:sym typeface="+mn-ea"/>
              </a:rPr>
              <a:t>(</a:t>
            </a:r>
            <a:r>
              <a:rPr lang="zh-CN">
                <a:sym typeface="+mn-ea"/>
              </a:rPr>
              <a:t>单对象</a:t>
            </a:r>
            <a:r>
              <a:rPr lang="en-US" altLang="zh-CN">
                <a:sym typeface="+mn-ea"/>
              </a:rPr>
              <a:t>)</a:t>
            </a:r>
            <a:endParaRPr lang="en-US" altLang="zh-CN" b="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27250" y="1386840"/>
            <a:ext cx="8646795" cy="4989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/>
            <a:r>
              <a:rPr lang="zh-CN" altLang="en-US" sz="20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分配过程</a:t>
            </a:r>
            <a:r>
              <a:rPr lang="en-US" altLang="zh-CN" sz="20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(new </a:t>
            </a:r>
            <a:r>
              <a:rPr lang="zh-CN" altLang="en-US" sz="20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表达式</a:t>
            </a:r>
            <a:r>
              <a:rPr lang="en-US" altLang="zh-CN" sz="20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T  *  </a:t>
            </a:r>
            <a:r>
              <a:rPr lang="en-US" altLang="zh-CN" sz="2000" b="1" dirty="0" err="1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pobj</a:t>
            </a:r>
            <a:r>
              <a:rPr lang="en-US" altLang="zh-CN" sz="20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= new T(3,2);</a:t>
            </a:r>
            <a:endParaRPr lang="en-US" altLang="zh-CN" sz="2000" b="1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09600" indent="-609600"/>
            <a:r>
              <a:rPr lang="en-US" altLang="zh-CN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可以是内置类型、自定义类型</a:t>
            </a:r>
            <a:r>
              <a:rPr lang="en-US" altLang="zh-CN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(class)</a:t>
            </a: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、指针类型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等</a:t>
            </a:r>
            <a:b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609600" indent="-609600"/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T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*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 = new  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3,2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的 过程</a:t>
            </a:r>
            <a:r>
              <a:rPr lang="en-US" altLang="zh-CN" sz="20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ew  T</a:t>
            </a:r>
            <a:r>
              <a:rPr lang="zh-CN" altLang="en-US" sz="20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20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3,2</a:t>
            </a:r>
            <a:r>
              <a:rPr lang="zh-CN" altLang="en-US" sz="20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</a:t>
            </a:r>
            <a:r>
              <a:rPr lang="en-US" altLang="zh-CN" sz="20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的 过程</a:t>
            </a:r>
            <a:endParaRPr lang="en-US" altLang="zh-CN" sz="2000" dirty="0" smtClean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669925" lvl="0" indent="-6096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调用</a:t>
            </a:r>
            <a:r>
              <a:rPr lang="en-US" altLang="zh-CN" sz="20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void * operator new(</a:t>
            </a:r>
            <a:r>
              <a:rPr lang="en-US" altLang="zh-CN" sz="2000" b="1" dirty="0" err="1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size_t</a:t>
            </a:r>
            <a:r>
              <a:rPr lang="en-US" altLang="zh-CN" sz="20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 size)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函数，尝试分配空间，若失败则转到异常处理函数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new_error_handle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( );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成功则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继续。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Ebrima" pitchFamily="2" charset="0"/>
            </a:endParaRPr>
          </a:p>
          <a:p>
            <a:pPr marL="669925" lvl="0" indent="-609600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执行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类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的相应构造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函数。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Ebrima" pitchFamily="2" charset="0"/>
            </a:endParaRPr>
          </a:p>
          <a:p>
            <a:pPr marL="669925" lvl="0" indent="-609600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将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void *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指针转换成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T *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  <a:t>指针，并返回</a:t>
            </a:r>
            <a:b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Ebrima" pitchFamily="2" charset="0"/>
                <a:sym typeface="+mn-ea"/>
              </a:rPr>
            </a:b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Ebrima" pitchFamily="2" charset="0"/>
            </a:endParaRPr>
          </a:p>
          <a:p>
            <a:pPr marL="609600" indent="-609600"/>
            <a:r>
              <a:rPr lang="zh-CN" altLang="en-US" sz="2000" dirty="0">
                <a:sym typeface="+mn-ea"/>
              </a:rPr>
              <a:t>等价伪代码：</a:t>
            </a:r>
            <a:br>
              <a:rPr lang="zh-CN" altLang="en-US" sz="2000" dirty="0">
                <a:sym typeface="+mn-ea"/>
              </a:rPr>
            </a:br>
            <a:r>
              <a:rPr lang="en-US" altLang="zh-CN" sz="2000" b="1" dirty="0">
                <a:sym typeface="+mn-ea"/>
              </a:rPr>
              <a:t>void * </a:t>
            </a:r>
            <a:r>
              <a:rPr lang="en-US" altLang="zh-CN" sz="2000" b="1" dirty="0" err="1">
                <a:sym typeface="+mn-ea"/>
              </a:rPr>
              <a:t>ptr</a:t>
            </a:r>
            <a:r>
              <a:rPr lang="en-US" altLang="zh-CN" sz="2000" b="1" dirty="0">
                <a:sym typeface="+mn-ea"/>
              </a:rPr>
              <a:t> = T::operator new(</a:t>
            </a:r>
            <a:r>
              <a:rPr lang="en-US" altLang="zh-CN" sz="2000" b="1" dirty="0" err="1">
                <a:sym typeface="+mn-ea"/>
              </a:rPr>
              <a:t>sizeof</a:t>
            </a:r>
            <a:r>
              <a:rPr lang="en-US" altLang="zh-CN" sz="2000" b="1" dirty="0">
                <a:sym typeface="+mn-ea"/>
              </a:rPr>
              <a:t>(T));</a:t>
            </a:r>
            <a:br>
              <a:rPr lang="en-US" altLang="zh-CN" sz="2000" b="1" dirty="0">
                <a:sym typeface="+mn-ea"/>
              </a:rPr>
            </a:br>
            <a:r>
              <a:rPr lang="zh-CN" altLang="en-US" sz="2000" b="1" dirty="0">
                <a:sym typeface="+mn-ea"/>
              </a:rPr>
              <a:t>或</a:t>
            </a:r>
            <a:r>
              <a:rPr lang="en-US" altLang="zh-CN" sz="2000" b="1" dirty="0">
                <a:sym typeface="+mn-ea"/>
              </a:rPr>
              <a:t>void * </a:t>
            </a:r>
            <a:r>
              <a:rPr lang="en-US" altLang="zh-CN" sz="2000" b="1" dirty="0" err="1">
                <a:sym typeface="+mn-ea"/>
              </a:rPr>
              <a:t>ptr</a:t>
            </a:r>
            <a:r>
              <a:rPr lang="en-US" altLang="zh-CN" sz="2000" b="1" dirty="0">
                <a:sym typeface="+mn-ea"/>
              </a:rPr>
              <a:t> = ::operator new(</a:t>
            </a:r>
            <a:r>
              <a:rPr lang="en-US" altLang="zh-CN" sz="2000" b="1" dirty="0" err="1">
                <a:sym typeface="+mn-ea"/>
              </a:rPr>
              <a:t>sizeof</a:t>
            </a:r>
            <a:r>
              <a:rPr lang="en-US" altLang="zh-CN" sz="2000" b="1" dirty="0">
                <a:sym typeface="+mn-ea"/>
              </a:rPr>
              <a:t>(T)); //T</a:t>
            </a:r>
            <a:r>
              <a:rPr lang="zh-CN" altLang="zh-CN" sz="2000" b="1" dirty="0">
                <a:sym typeface="+mn-ea"/>
              </a:rPr>
              <a:t>为内置类型或指针</a:t>
            </a:r>
            <a:br>
              <a:rPr lang="en-US" altLang="zh-CN" sz="2000" b="1" dirty="0">
                <a:sym typeface="+mn-ea"/>
              </a:rPr>
            </a:br>
            <a:r>
              <a:rPr lang="en-US" altLang="zh-CN" sz="2000" b="1" dirty="0">
                <a:sym typeface="+mn-ea"/>
              </a:rPr>
              <a:t>T::T(ptr,3,2);</a:t>
            </a:r>
            <a:br>
              <a:rPr lang="en-US" altLang="zh-CN" sz="2000" b="1" dirty="0">
                <a:sym typeface="+mn-ea"/>
              </a:rPr>
            </a:br>
            <a:r>
              <a:rPr lang="en-US" altLang="zh-CN" sz="2000" b="1" dirty="0">
                <a:sym typeface="+mn-ea"/>
              </a:rPr>
              <a:t>return (T * )</a:t>
            </a:r>
            <a:r>
              <a:rPr lang="en-US" altLang="zh-CN" sz="2000" b="1" dirty="0" err="1">
                <a:sym typeface="+mn-ea"/>
              </a:rPr>
              <a:t>ptr</a:t>
            </a:r>
            <a:r>
              <a:rPr lang="en-US" altLang="zh-CN" sz="2000" b="1" dirty="0">
                <a:sym typeface="+mn-ea"/>
              </a:rPr>
              <a:t>;</a:t>
            </a:r>
            <a:endParaRPr lang="en-US" altLang="zh-CN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endParaRPr lang="en-US" altLang="zh-CN" sz="20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6105</Words>
  <Application>WPS 演示</Application>
  <PresentationFormat>宽屏</PresentationFormat>
  <Paragraphs>283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A000120140530A99PPBG</vt:lpstr>
      <vt:lpstr>1_A000120140530A99PPBG</vt:lpstr>
      <vt:lpstr>C++面向对象程序设计-2015级</vt:lpstr>
      <vt:lpstr>PowerPoint 演示文稿</vt:lpstr>
      <vt:lpstr>对象的存储内存</vt:lpstr>
      <vt:lpstr>常量数据区、变量数据区、栈区</vt:lpstr>
      <vt:lpstr>静态存储的不足和优点</vt:lpstr>
      <vt:lpstr>静态存储的不足(例)</vt:lpstr>
      <vt:lpstr>动态内存管理</vt:lpstr>
      <vt:lpstr>动态分配单个对象</vt:lpstr>
      <vt:lpstr>动态分配过程(单对象)</vt:lpstr>
      <vt:lpstr>自定义new_error_handle( ) 例</vt:lpstr>
      <vt:lpstr>动态释放过程(单对象)</vt:lpstr>
      <vt:lpstr>自定义operator new和operator delete</vt:lpstr>
      <vt:lpstr>对象数组的动态分配和释放</vt:lpstr>
      <vt:lpstr>动态数组（例1）</vt:lpstr>
      <vt:lpstr>动态数组（例2）</vt:lpstr>
      <vt:lpstr>动态数组（例3）</vt:lpstr>
      <vt:lpstr>结合静态/动态分配</vt:lpstr>
      <vt:lpstr>结合静态/动态分配(shared_ptr例)</vt:lpstr>
      <vt:lpstr>动态内存管理补充说明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99</cp:revision>
  <dcterms:created xsi:type="dcterms:W3CDTF">2016-02-11T11:02:00Z</dcterms:created>
  <dcterms:modified xsi:type="dcterms:W3CDTF">2016-04-17T15:14:43Z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