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5"/>
  </p:handoutMasterIdLst>
  <p:sldIdLst>
    <p:sldId id="256" r:id="rId4"/>
    <p:sldId id="262" r:id="rId6"/>
    <p:sldId id="285" r:id="rId7"/>
    <p:sldId id="294" r:id="rId8"/>
    <p:sldId id="295" r:id="rId9"/>
    <p:sldId id="296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402" y="-90"/>
      </p:cViewPr>
      <p:guideLst>
        <p:guide orient="horz" pos="2160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顶顶顶顶顶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zh-CN" altLang="en-US" smtClean="0"/>
              <a:t>2015-2016学年-第2学期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5461" r="-208" b="38056"/>
          <a:stretch>
            <a:fillRect/>
          </a:stretch>
        </p:blipFill>
        <p:spPr>
          <a:xfrm>
            <a:off x="0" y="0"/>
            <a:ext cx="12192000" cy="45981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 anchorCtr="0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>
            <a:normAutofit/>
          </a:bodyPr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2300287"/>
            <a:ext cx="12192000" cy="1770729"/>
            <a:chOff x="0" y="2300287"/>
            <a:chExt cx="12192000" cy="1770729"/>
          </a:xfrm>
        </p:grpSpPr>
        <p:sp>
          <p:nvSpPr>
            <p:cNvPr id="8" name="任意多边形 7"/>
            <p:cNvSpPr/>
            <p:nvPr userDrawn="1">
              <p:custDataLst>
                <p:tags r:id="rId2"/>
              </p:custDataLst>
            </p:nvPr>
          </p:nvSpPr>
          <p:spPr>
            <a:xfrm>
              <a:off x="6346" y="2636663"/>
              <a:ext cx="12185654" cy="1434353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9" name="矩形 8"/>
            <p:cNvSpPr/>
            <p:nvPr userDrawn="1">
              <p:custDataLst>
                <p:tags r:id="rId3"/>
              </p:custDataLst>
            </p:nvPr>
          </p:nvSpPr>
          <p:spPr>
            <a:xfrm>
              <a:off x="0" y="2865142"/>
              <a:ext cx="9399456" cy="973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4000" dirty="0">
                <a:solidFill>
                  <a:srgbClr val="FCFCFC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0" name="矩形 5"/>
            <p:cNvSpPr/>
            <p:nvPr userDrawn="1">
              <p:custDataLst>
                <p:tags r:id="rId4"/>
              </p:custDataLst>
            </p:nvPr>
          </p:nvSpPr>
          <p:spPr>
            <a:xfrm>
              <a:off x="9507350" y="2300287"/>
              <a:ext cx="1535900" cy="1538015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algn="ctr">
                <a:defRPr/>
              </a:pPr>
              <a:endParaRPr lang="en-US" altLang="zh-CN" sz="4800" b="1" dirty="0">
                <a:solidFill>
                  <a:schemeClr val="accent1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7384"/>
            <a:ext cx="12194540" cy="1135952"/>
            <a:chOff x="0" y="-27384"/>
            <a:chExt cx="12194540" cy="11359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42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352484"/>
              <a:ext cx="12192000" cy="756084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540" y="208468"/>
              <a:ext cx="12192000" cy="504056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37561" y="2452155"/>
            <a:ext cx="5532120" cy="1997925"/>
          </a:xfrm>
        </p:spPr>
        <p:txBody>
          <a:bodyPr anchor="ctr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941392" y="792480"/>
            <a:ext cx="3932237" cy="138683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 anchorCtr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96900" y="105195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03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" pitchFamily="34" charset="0"/>
          <a:ea typeface="黑体" pitchFamily="49" charset="-122"/>
          <a:cs typeface="+mj-cs"/>
        </a:defRPr>
      </a:lvl1pPr>
    </p:titleStyle>
    <p:bodyStyle>
      <a:lvl1pPr marL="361950" indent="-361950" algn="just" defTabSz="6858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baseline="0" dirty="0" smtClean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1800" kern="1200" baseline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2080" y="4809490"/>
            <a:ext cx="7056755" cy="781050"/>
          </a:xfrm>
        </p:spPr>
        <p:txBody>
          <a:bodyPr/>
          <a:lstStyle/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面向对象程序设计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-2015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87165" y="5629910"/>
            <a:ext cx="7589520" cy="69723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陈伟    软件工程教研室  吉林大学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r>
              <a:rPr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ccchenwei@163.com; chenw@jlu.edu.cn   2015-2016-2</a:t>
            </a:r>
            <a:r>
              <a:rPr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学期</a:t>
            </a:r>
            <a:endParaRPr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运算符重载函数的返回类型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0724" name="文本框 30723"/>
          <p:cNvSpPr txBox="1"/>
          <p:nvPr/>
        </p:nvSpPr>
        <p:spPr>
          <a:xfrm>
            <a:off x="840105" y="1216025"/>
            <a:ext cx="9838690" cy="493776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charset="0"/>
              <a:buChar char="n"/>
            </a:pPr>
            <a:r>
              <a:rPr lang="zh-CN" altLang="en-US" sz="2400" b="1">
                <a:latin typeface="Arial" charset="0"/>
                <a:ea typeface="宋体" pitchFamily="2" charset="-122"/>
                <a:sym typeface="+mn-ea"/>
              </a:rPr>
              <a:t>返回引用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/</a:t>
            </a: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值：</a:t>
            </a:r>
            <a:br>
              <a:rPr lang="zh-CN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zh-CN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参考操作数为内置类型时的语义。</a:t>
            </a:r>
            <a:br>
              <a:rPr lang="zh-CN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例：</a:t>
            </a:r>
            <a:br>
              <a:rPr lang="zh-CN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    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!a     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&lt;===&gt;    bool    T::operator!(const T&amp; t)</a:t>
            </a: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  </a:t>
            </a:r>
            <a:br>
              <a:rPr lang="zh-CN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    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a*b    &lt;===&gt;    T    operator*(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const T&amp; t1,const T&amp; t2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)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     a=b  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&lt;===&gt;    T&amp;  T::operator=(const T&amp; t)</a:t>
            </a:r>
            <a:endParaRPr lang="en-US" altLang="zh-CN" sz="2400" b="1">
              <a:latin typeface="Arial" charset="0"/>
              <a:ea typeface="宋体" pitchFamily="2" charset="-122"/>
              <a:sym typeface="+mn-ea"/>
            </a:endParaRPr>
          </a:p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charset="0"/>
              <a:buChar char="n"/>
            </a:pP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带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const</a:t>
            </a:r>
            <a:r>
              <a:rPr lang="zh-CN" altLang="en-US" sz="2400" b="1">
                <a:latin typeface="Arial" charset="0"/>
                <a:ea typeface="宋体" pitchFamily="2" charset="-122"/>
                <a:sym typeface="+mn-ea"/>
              </a:rPr>
              <a:t>吗</a:t>
            </a:r>
            <a:br>
              <a:rPr lang="zh-CN" alt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zh-CN" alt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引用型参考内置类型；</a:t>
            </a:r>
            <a:br>
              <a:rPr lang="zh-CN" alt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zh-CN" alt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值类型一般不带</a:t>
            </a: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const</a:t>
            </a:r>
            <a:r>
              <a:rPr lang="zh-CN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；</a:t>
            </a:r>
            <a:br>
              <a:rPr lang="zh-CN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例：</a:t>
            </a:r>
            <a:br>
              <a:rPr lang="zh-CN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   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a*=b</a:t>
            </a: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  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&lt;===&gt;    T&amp;    T::operator*(const T&amp; t)</a:t>
            </a:r>
            <a:br>
              <a:rPr lang="zh-CN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   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a*b    </a:t>
            </a:r>
            <a:r>
              <a:rPr lang="zh-CN" altLang="zh-CN" sz="2400" b="1">
                <a:latin typeface="Arial" charset="0"/>
                <a:ea typeface="宋体" pitchFamily="2" charset="-122"/>
                <a:sym typeface="+mn-ea"/>
              </a:rPr>
              <a:t>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&lt;===&gt;    T       operator*(const T&amp; t1,const T&amp; t2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)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zh-CN" altLang="zh-CN" b="1">
                <a:latin typeface="Arial" charset="0"/>
                <a:ea typeface="宋体" pitchFamily="2" charset="-122"/>
                <a:sym typeface="+mn-ea"/>
              </a:rPr>
              <a:t>     </a:t>
            </a:r>
            <a:endParaRPr lang="zh-CN" altLang="zh-CN" sz="1800" b="1">
              <a:latin typeface="Arial" charset="0"/>
              <a:ea typeface="宋体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返回值优化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605" y="1167765"/>
            <a:ext cx="5156835" cy="21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class A 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friend A operator+(const A&amp;,const A&amp;);</a:t>
            </a:r>
            <a:b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public: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A(int a,int b):x(a),y(b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 {  }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private:   </a:t>
            </a:r>
            <a:br>
              <a:rPr lang="en-US" altLang="zh-CN" sz="1800" b="1" dirty="0" err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int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 x;</a:t>
            </a: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int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 y;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};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395605" y="3393440"/>
            <a:ext cx="517271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//</a:t>
            </a:r>
            <a:r>
              <a:rPr lang="zh-CN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自由</a:t>
            </a:r>
            <a:r>
              <a:rPr lang="zh-CN" altLang="en-US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函数形式重载 </a:t>
            </a: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operator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+</a:t>
            </a:r>
            <a:endParaRPr lang="en-US" altLang="zh-CN" sz="18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latin typeface="Arial" charset="0"/>
                <a:ea typeface="宋体" pitchFamily="2" charset="-122"/>
              </a:rPr>
              <a:t>A operator+(const A&amp; lhs, const A&amp; rhs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      A     result(0,0);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      result.x = lhs.x+rhs.x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      result.y = lhs.y+rhs.y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             return result;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31751" name="文本框 31750"/>
          <p:cNvSpPr txBox="1"/>
          <p:nvPr/>
        </p:nvSpPr>
        <p:spPr>
          <a:xfrm>
            <a:off x="7879080" y="5061585"/>
            <a:ext cx="3682365" cy="36576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return A(lhs.x+rhs.x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,</a:t>
            </a:r>
            <a:r>
              <a:rPr lang="en-US" altLang="zh-CN" sz="18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lhs.y+rhs.y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);</a:t>
            </a:r>
            <a:endParaRPr lang="en-US" altLang="zh-CN" sz="18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713730" y="4703445"/>
            <a:ext cx="2056130" cy="11391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用返回值优化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二元运算符的成对重载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zh-CN" dirty="0" smtClean="0">
                <a:sym typeface="+mn-ea"/>
              </a:rPr>
              <a:t>如 </a:t>
            </a:r>
            <a:r>
              <a:rPr lang="en-US" altLang="zh-CN" dirty="0" smtClean="0">
                <a:sym typeface="+mn-ea"/>
              </a:rPr>
              <a:t>+ / += )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605" y="1167765"/>
            <a:ext cx="5156835" cy="35204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class A 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friend A operator+(const A&amp;,const A&amp;);</a:t>
            </a:r>
            <a:b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public: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A(int a,int b):x(a),y(b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 {  }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A&amp; operator+=(const A&amp; rhs) 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     x += rhs.x;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     y +=rhs.y;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     return *this;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}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private:   </a:t>
            </a:r>
            <a:br>
              <a:rPr lang="en-US" altLang="zh-CN" sz="1800" b="1" dirty="0" err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int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 x;</a:t>
            </a: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int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 y;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};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386080" y="4918710"/>
            <a:ext cx="5172710" cy="173736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//</a:t>
            </a:r>
            <a:r>
              <a:rPr lang="zh-CN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自由</a:t>
            </a:r>
            <a:r>
              <a:rPr lang="zh-CN" altLang="en-US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函数形式重载 </a:t>
            </a: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operator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+</a:t>
            </a:r>
            <a:endParaRPr lang="en-US" altLang="zh-CN" sz="18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latin typeface="Arial" charset="0"/>
                <a:ea typeface="宋体" pitchFamily="2" charset="-122"/>
              </a:rPr>
              <a:t>A operator+(const A&amp; lhs, const A&amp; rhs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return A(lhs.x+rhs.x</a:t>
            </a: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lhs.y+rhs.y</a:t>
            </a: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);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5075" y="1506220"/>
            <a:ext cx="5156835" cy="130619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marL="342900" lvl="0" indent="-342900"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zh-CN" altLang="zh-CN" sz="2400" b="1">
                <a:solidFill>
                  <a:srgbClr val="0000FF"/>
                </a:solidFill>
                <a:latin typeface="微软雅黑" charset="0"/>
                <a:ea typeface="微软雅黑" charset="0"/>
              </a:rPr>
              <a:t>适应用户的不同使用习惯</a:t>
            </a:r>
            <a:endParaRPr lang="zh-CN" altLang="zh-CN" sz="2400" b="1">
              <a:solidFill>
                <a:srgbClr val="0000FF"/>
              </a:solidFill>
              <a:latin typeface="微软雅黑" charset="0"/>
              <a:ea typeface="微软雅黑" charset="0"/>
            </a:endParaRPr>
          </a:p>
          <a:p>
            <a:pPr marL="342900" lvl="0" indent="-342900"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zh-CN" altLang="zh-CN" sz="1800" b="1">
                <a:latin typeface="Arial" charset="0"/>
                <a:ea typeface="宋体" pitchFamily="2" charset="-122"/>
              </a:rPr>
              <a:t>可以去掉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friend</a:t>
            </a:r>
            <a:r>
              <a:rPr lang="zh-CN" altLang="en-US" sz="1800" b="1">
                <a:latin typeface="Arial" charset="0"/>
                <a:ea typeface="宋体" pitchFamily="2" charset="-122"/>
              </a:rPr>
              <a:t>的声明</a:t>
            </a:r>
            <a:endParaRPr lang="zh-CN" altLang="en-US" sz="1800" b="1">
              <a:latin typeface="Arial" charset="0"/>
              <a:ea typeface="宋体" pitchFamily="2" charset="-122"/>
            </a:endParaRPr>
          </a:p>
          <a:p>
            <a:pPr marL="342900" lvl="0" indent="-342900"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zh-CN" altLang="en-US" sz="1800" b="1">
                <a:latin typeface="Arial" charset="0"/>
                <a:ea typeface="宋体" pitchFamily="2" charset="-122"/>
              </a:rPr>
              <a:t>便于更改数据成员</a:t>
            </a:r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二元运算符的成对重载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zh-CN" dirty="0" smtClean="0">
                <a:sym typeface="+mn-ea"/>
              </a:rPr>
              <a:t>如 </a:t>
            </a:r>
            <a:r>
              <a:rPr lang="en-US" altLang="zh-CN" dirty="0" smtClean="0">
                <a:sym typeface="+mn-ea"/>
              </a:rPr>
              <a:t>+ / += )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605" y="1167765"/>
            <a:ext cx="5156835" cy="35204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class A 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</a:t>
            </a:r>
            <a:r>
              <a:rPr lang="en-US" altLang="zh-CN" sz="1800" b="1" strike="dblStrik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 charset="0"/>
                <a:ea typeface="宋体" pitchFamily="2" charset="-122"/>
              </a:rPr>
              <a:t>friend A operator+(const A&amp;,const A&amp;);</a:t>
            </a:r>
            <a:b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public: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A(int a,int b):x(a),y(b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 {  }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A&amp; operator+=(const A&amp; rhs) 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     x += rhs.x;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     y +=rhs.y;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     return *this;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}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private:   </a:t>
            </a:r>
            <a:br>
              <a:rPr lang="en-US" altLang="zh-CN" sz="1800" b="1" dirty="0" err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int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 x;</a:t>
            </a: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int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 y;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};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386080" y="4918710"/>
            <a:ext cx="5172710" cy="173736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//</a:t>
            </a:r>
            <a:r>
              <a:rPr lang="zh-CN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自由</a:t>
            </a:r>
            <a:r>
              <a:rPr lang="zh-CN" altLang="en-US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函数形式重载 </a:t>
            </a: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operator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+</a:t>
            </a:r>
            <a:endParaRPr lang="en-US" altLang="zh-CN" sz="18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latin typeface="Arial" charset="0"/>
                <a:ea typeface="宋体" pitchFamily="2" charset="-122"/>
              </a:rPr>
              <a:t>A operator+(const A&amp; lhs, const A&amp; rhs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return A(lhs.x+rhs.x</a:t>
            </a: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,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lhs.y+rhs.y</a:t>
            </a: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);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5075" y="1506220"/>
            <a:ext cx="5156835" cy="13258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marL="342900" lvl="0" indent="-342900"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zh-CN" altLang="zh-CN" sz="1800" b="1">
                <a:latin typeface="Arial" charset="0"/>
                <a:ea typeface="宋体" pitchFamily="2" charset="-122"/>
              </a:rPr>
              <a:t>适应用户的不同使用习惯</a:t>
            </a:r>
            <a:endParaRPr lang="zh-CN" altLang="zh-CN" sz="24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marL="342900" lvl="0" indent="-342900"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zh-CN" altLang="zh-CN" sz="2400" b="1">
                <a:solidFill>
                  <a:srgbClr val="0000FF"/>
                </a:solidFill>
                <a:latin typeface="微软雅黑" charset="0"/>
                <a:ea typeface="微软雅黑" charset="0"/>
              </a:rPr>
              <a:t>可以去掉</a:t>
            </a:r>
            <a:r>
              <a:rPr lang="en-US" altLang="zh-CN" sz="2400" b="1">
                <a:solidFill>
                  <a:srgbClr val="0000FF"/>
                </a:solidFill>
                <a:latin typeface="微软雅黑" charset="0"/>
                <a:ea typeface="微软雅黑" charset="0"/>
              </a:rPr>
              <a:t>friend</a:t>
            </a:r>
            <a:r>
              <a:rPr lang="zh-CN" altLang="en-US" sz="2400" b="1">
                <a:solidFill>
                  <a:srgbClr val="0000FF"/>
                </a:solidFill>
                <a:latin typeface="微软雅黑" charset="0"/>
                <a:ea typeface="微软雅黑" charset="0"/>
              </a:rPr>
              <a:t>的声明</a:t>
            </a:r>
            <a:endParaRPr lang="zh-CN" altLang="en-US" sz="2400" b="1">
              <a:solidFill>
                <a:srgbClr val="0000FF"/>
              </a:solidFill>
              <a:latin typeface="微软雅黑" charset="0"/>
              <a:ea typeface="微软雅黑" charset="0"/>
            </a:endParaRPr>
          </a:p>
          <a:p>
            <a:pPr marL="342900" lvl="0" indent="-342900"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zh-CN" altLang="en-US" sz="1800" b="1">
                <a:latin typeface="Arial" charset="0"/>
                <a:ea typeface="宋体" pitchFamily="2" charset="-122"/>
              </a:rPr>
              <a:t>便于更改数据成员</a:t>
            </a:r>
            <a:endParaRPr lang="zh-CN" altLang="en-US" sz="1800" b="1">
              <a:latin typeface="Arial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0460" y="5516245"/>
            <a:ext cx="2958465" cy="45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 dirty="0" err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return A(lhs)+rhs</a:t>
            </a:r>
            <a:r>
              <a:rPr lang="zh-CN" altLang="en-US" sz="2400" b="1" dirty="0" err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；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810250" y="5369560"/>
            <a:ext cx="1515745" cy="8489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改为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二元运算符的成对重载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zh-CN" dirty="0" smtClean="0">
                <a:sym typeface="+mn-ea"/>
              </a:rPr>
              <a:t>如 </a:t>
            </a:r>
            <a:r>
              <a:rPr lang="en-US" altLang="zh-CN" dirty="0" smtClean="0">
                <a:sym typeface="+mn-ea"/>
              </a:rPr>
              <a:t>+ / += )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5605" y="1167765"/>
            <a:ext cx="5156835" cy="32461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class A {</a:t>
            </a:r>
            <a:b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public: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A(int a,int b):x(a),y(b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 {  }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A&amp; operator+=(const A&amp; rhs) 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solidFill>
                  <a:srgbClr val="C00000"/>
                </a:solidFill>
                <a:latin typeface="Arial" charset="0"/>
                <a:ea typeface="宋体" pitchFamily="2" charset="-122"/>
              </a:rPr>
              <a:t>            x += rhs.x;</a:t>
            </a:r>
            <a:br>
              <a:rPr lang="en-US" altLang="zh-CN" sz="1800" b="1">
                <a:solidFill>
                  <a:srgbClr val="C00000"/>
                </a:solidFill>
                <a:latin typeface="Arial" charset="0"/>
                <a:ea typeface="宋体" pitchFamily="2" charset="-122"/>
              </a:rPr>
            </a:br>
            <a:r>
              <a:rPr lang="en-US" altLang="zh-CN" sz="1800" b="1">
                <a:solidFill>
                  <a:srgbClr val="C00000"/>
                </a:solidFill>
                <a:latin typeface="Arial" charset="0"/>
                <a:ea typeface="宋体" pitchFamily="2" charset="-122"/>
              </a:rPr>
              <a:t>            y +=rhs.y;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     return *this;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}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private:   </a:t>
            </a:r>
            <a:br>
              <a:rPr lang="en-US" altLang="zh-CN" sz="1800" b="1" dirty="0" err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</a:t>
            </a:r>
            <a:r>
              <a:rPr lang="en-US" altLang="zh-CN" sz="18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x;</a:t>
            </a:r>
            <a:r>
              <a:rPr lang="en-US" altLang="zh-CN" sz="1800" b="1" dirty="0" err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  int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 y;</a:t>
            </a:r>
            <a:endParaRPr lang="en-US" altLang="zh-CN" sz="18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};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386080" y="4918710"/>
            <a:ext cx="5172710" cy="173736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//</a:t>
            </a:r>
            <a:r>
              <a:rPr lang="zh-CN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自由</a:t>
            </a:r>
            <a:r>
              <a:rPr lang="zh-CN" altLang="en-US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函数形式重载 </a:t>
            </a: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operator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+</a:t>
            </a:r>
            <a:endParaRPr lang="en-US" altLang="zh-CN" sz="18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latin typeface="Arial" charset="0"/>
                <a:ea typeface="宋体" pitchFamily="2" charset="-122"/>
              </a:rPr>
              <a:t>A operator+(const A&amp; lhs, const A&amp; rhs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return A(lhs)+rhs;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5075" y="1506220"/>
            <a:ext cx="5156835" cy="13258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marL="342900" lvl="0" indent="-342900"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zh-CN" altLang="zh-CN" sz="1800" b="1">
                <a:latin typeface="Arial" charset="0"/>
                <a:ea typeface="宋体" pitchFamily="2" charset="-122"/>
              </a:rPr>
              <a:t>适应用户的不同使用习惯</a:t>
            </a:r>
            <a:endParaRPr lang="zh-CN" altLang="zh-CN" sz="24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marL="342900" lvl="0" indent="-342900"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zh-CN" altLang="zh-CN" sz="1800" b="1">
                <a:latin typeface="Arial" charset="0"/>
                <a:ea typeface="宋体" pitchFamily="2" charset="-122"/>
              </a:rPr>
              <a:t>可以去掉friend的声明</a:t>
            </a:r>
            <a:endParaRPr lang="zh-CN" altLang="en-US" sz="2400" b="1">
              <a:solidFill>
                <a:srgbClr val="0000FF"/>
              </a:solidFill>
              <a:latin typeface="微软雅黑" charset="0"/>
              <a:ea typeface="微软雅黑" charset="0"/>
            </a:endParaRPr>
          </a:p>
          <a:p>
            <a:pPr marL="342900" lvl="0" indent="-342900">
              <a:spcBef>
                <a:spcPct val="500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zh-CN" altLang="en-US" sz="2400" b="1">
                <a:solidFill>
                  <a:srgbClr val="0000FF"/>
                </a:solidFill>
                <a:latin typeface="微软雅黑" charset="0"/>
                <a:ea typeface="微软雅黑" charset="0"/>
              </a:rPr>
              <a:t>便于更改数据成员</a:t>
            </a:r>
            <a:endParaRPr lang="zh-CN" altLang="en-US" sz="2400" b="1">
              <a:solidFill>
                <a:srgbClr val="0000FF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629025" y="3766820"/>
            <a:ext cx="2442210" cy="2705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16980" y="3592830"/>
            <a:ext cx="5156835" cy="10058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+mj-lt"/>
              <a:buNone/>
            </a:pPr>
            <a:r>
              <a:rPr lang="zh-CN" altLang="zh-CN" sz="2400" b="1">
                <a:latin typeface="Arial" charset="0"/>
                <a:ea typeface="宋体" pitchFamily="2" charset="-122"/>
              </a:rPr>
              <a:t>若需要增加 </a:t>
            </a: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int z</a:t>
            </a:r>
            <a:r>
              <a:rPr lang="zh-CN" altLang="en-US" sz="2400" b="1">
                <a:latin typeface="Arial" charset="0"/>
                <a:ea typeface="宋体" pitchFamily="2" charset="-122"/>
              </a:rPr>
              <a:t>数据成员</a:t>
            </a:r>
            <a:r>
              <a:rPr lang="zh-CN" altLang="en-US" sz="2400" b="1">
                <a:latin typeface="Arial" charset="0"/>
                <a:ea typeface="宋体" pitchFamily="2" charset="-122"/>
              </a:rPr>
              <a:t>时：</a:t>
            </a:r>
            <a:endParaRPr lang="zh-CN" altLang="en-US" sz="2400" b="1">
              <a:latin typeface="Arial" charset="0"/>
              <a:ea typeface="宋体" pitchFamily="2" charset="-122"/>
            </a:endParaRPr>
          </a:p>
          <a:p>
            <a:pPr lvl="0" indent="0">
              <a:spcBef>
                <a:spcPct val="50000"/>
              </a:spcBef>
              <a:buClr>
                <a:srgbClr val="000000"/>
              </a:buClr>
              <a:buFont typeface="+mj-lt"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charset="0"/>
                <a:ea typeface="微软雅黑" charset="0"/>
              </a:rPr>
              <a:t>只需要更改</a:t>
            </a:r>
            <a:r>
              <a:rPr lang="zh-CN" altLang="en-US" sz="2400" b="1">
                <a:solidFill>
                  <a:srgbClr val="C00000"/>
                </a:solidFill>
                <a:latin typeface="微软雅黑" charset="0"/>
                <a:ea typeface="微软雅黑" charset="0"/>
              </a:rPr>
              <a:t>棕色部分</a:t>
            </a:r>
            <a:endParaRPr lang="zh-CN" altLang="en-US" sz="2400" b="1">
              <a:solidFill>
                <a:srgbClr val="C00000"/>
              </a:solidFill>
              <a:latin typeface="微软雅黑" charset="0"/>
              <a:ea typeface="微软雅黑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一元运算符重载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例</a:t>
            </a:r>
            <a:r>
              <a:rPr lang="zh-CN" altLang="zh-CN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++ )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6080" y="1602105"/>
            <a:ext cx="5716905" cy="371856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800" b="1">
                <a:latin typeface="Arial" charset="0"/>
                <a:ea typeface="宋体" pitchFamily="2" charset="-122"/>
              </a:rPr>
              <a:t>内置类型的前置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++</a:t>
            </a:r>
            <a:r>
              <a:rPr lang="zh-CN" altLang="en-US" sz="2800" b="1">
                <a:latin typeface="Arial" charset="0"/>
                <a:ea typeface="宋体" pitchFamily="2" charset="-122"/>
              </a:rPr>
              <a:t>和后置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++</a:t>
            </a:r>
            <a:br>
              <a:rPr lang="en-US" altLang="zh-CN" sz="2800" b="1">
                <a:latin typeface="Arial" charset="0"/>
                <a:ea typeface="宋体" pitchFamily="2" charset="-122"/>
              </a:rPr>
            </a:br>
            <a:r>
              <a:rPr lang="en-US" altLang="zh-CN" sz="2800" b="1">
                <a:latin typeface="Arial" charset="0"/>
                <a:ea typeface="宋体" pitchFamily="2" charset="-122"/>
              </a:rPr>
              <a:t>  int   a = 10;</a:t>
            </a:r>
            <a:br>
              <a:rPr lang="en-US" altLang="zh-CN" sz="2800" b="1">
                <a:latin typeface="Arial" charset="0"/>
                <a:ea typeface="宋体" pitchFamily="2" charset="-122"/>
              </a:rPr>
            </a:br>
            <a:r>
              <a:rPr lang="en-US" altLang="zh-CN" sz="2800" b="1">
                <a:latin typeface="Arial" charset="0"/>
                <a:ea typeface="宋体" pitchFamily="2" charset="-122"/>
              </a:rPr>
              <a:t>  ++a   </a:t>
            </a:r>
            <a:endParaRPr lang="en-US" altLang="zh-CN" sz="2800" b="1">
              <a:latin typeface="Arial" charset="0"/>
              <a:ea typeface="宋体" pitchFamily="2" charset="-122"/>
            </a:endParaRPr>
          </a:p>
          <a:p>
            <a:pPr marL="285750" lvl="0" indent="-285750">
              <a:spcBef>
                <a:spcPct val="50000"/>
              </a:spcBef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800" b="1">
                <a:latin typeface="Arial" charset="0"/>
                <a:ea typeface="宋体" pitchFamily="2" charset="-122"/>
              </a:rPr>
              <a:t>自定义类型的前置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++</a:t>
            </a:r>
            <a:r>
              <a:rPr lang="zh-CN" altLang="en-US" sz="2800" b="1">
                <a:latin typeface="Arial" charset="0"/>
                <a:ea typeface="宋体" pitchFamily="2" charset="-122"/>
              </a:rPr>
              <a:t>和后置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++</a:t>
            </a:r>
            <a:br>
              <a:rPr lang="en-US" altLang="zh-CN" sz="2800" b="1">
                <a:latin typeface="Arial" charset="0"/>
                <a:ea typeface="宋体" pitchFamily="2" charset="-122"/>
              </a:rPr>
            </a:br>
            <a:br>
              <a:rPr lang="en-US" altLang="zh-CN" sz="2800" b="1">
                <a:latin typeface="Arial" charset="0"/>
                <a:ea typeface="宋体" pitchFamily="2" charset="-122"/>
              </a:rPr>
            </a:br>
            <a:r>
              <a:rPr lang="en-US" altLang="zh-CN" sz="2800" b="1">
                <a:latin typeface="Arial" charset="0"/>
                <a:ea typeface="宋体" pitchFamily="2" charset="-122"/>
              </a:rPr>
              <a:t> A  a;</a:t>
            </a:r>
            <a:br>
              <a:rPr lang="en-US" altLang="zh-CN" sz="2800" b="1">
                <a:latin typeface="Arial" charset="0"/>
                <a:ea typeface="宋体" pitchFamily="2" charset="-122"/>
              </a:rPr>
            </a:br>
            <a:r>
              <a:rPr lang="en-US" altLang="zh-CN" sz="2800" b="1">
                <a:latin typeface="Arial" charset="0"/>
                <a:ea typeface="宋体" pitchFamily="2" charset="-122"/>
              </a:rPr>
              <a:t>++a; &lt;==&gt;   </a:t>
            </a:r>
            <a:r>
              <a:rPr lang="en-US" altLang="zh-CN" sz="2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a.operator++()</a:t>
            </a:r>
            <a:br>
              <a:rPr lang="en-US" altLang="zh-CN" sz="2800" b="1">
                <a:latin typeface="Arial" charset="0"/>
                <a:ea typeface="宋体" pitchFamily="2" charset="-122"/>
              </a:rPr>
            </a:br>
            <a:r>
              <a:rPr lang="en-US" altLang="zh-CN" sz="2800" b="1">
                <a:latin typeface="Arial" charset="0"/>
                <a:ea typeface="宋体" pitchFamily="2" charset="-122"/>
              </a:rPr>
              <a:t>a++; </a:t>
            </a:r>
            <a:r>
              <a:rPr lang="en-US" altLang="zh-CN" sz="2800" b="1">
                <a:latin typeface="Arial" charset="0"/>
                <a:ea typeface="宋体" pitchFamily="2" charset="-122"/>
                <a:sym typeface="+mn-ea"/>
              </a:rPr>
              <a:t>&lt;==&gt;   </a:t>
            </a:r>
            <a:r>
              <a:rPr lang="en-US" altLang="zh-CN" sz="28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a.operator++(0)</a:t>
            </a:r>
            <a:endParaRPr lang="en-US" altLang="zh-CN" sz="2800" b="1">
              <a:solidFill>
                <a:srgbClr val="0000FF"/>
              </a:solidFill>
              <a:latin typeface="Arial" charset="0"/>
              <a:ea typeface="宋体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34125" y="1651000"/>
            <a:ext cx="1576070" cy="64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+mj-lt"/>
              <a:buNone/>
            </a:pPr>
            <a:r>
              <a:rPr lang="en-US" altLang="zh-CN" sz="1800" b="1">
                <a:latin typeface="Arial" charset="0"/>
                <a:ea typeface="宋体" pitchFamily="2" charset="-122"/>
              </a:rPr>
              <a:t>int a =10 ; 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++a;</a:t>
            </a:r>
            <a:endParaRPr lang="en-US" altLang="zh-CN" sz="2400" b="1">
              <a:solidFill>
                <a:srgbClr val="0000FF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61755" y="3149600"/>
            <a:ext cx="2762885" cy="11887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+mj-lt"/>
              <a:buNone/>
            </a:pPr>
            <a:r>
              <a:rPr lang="en-US" altLang="zh-CN" sz="1800" b="1">
                <a:latin typeface="Arial" charset="0"/>
                <a:ea typeface="宋体" pitchFamily="2" charset="-122"/>
              </a:rPr>
              <a:t>int a =10 ; 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int temp=a;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a +=1;</a:t>
            </a:r>
            <a:br>
              <a:rPr lang="zh-CN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return temp;</a:t>
            </a:r>
            <a:endParaRPr lang="en-US" altLang="zh-CN" sz="18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2865" y="3448050"/>
            <a:ext cx="1576070" cy="64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+mj-lt"/>
              <a:buNone/>
            </a:pPr>
            <a:r>
              <a:rPr lang="en-US" altLang="zh-CN" sz="1800" b="1">
                <a:latin typeface="Arial" charset="0"/>
                <a:ea typeface="宋体" pitchFamily="2" charset="-122"/>
              </a:rPr>
              <a:t>int a =10 ; 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a++;</a:t>
            </a:r>
            <a:endParaRPr lang="en-US" altLang="zh-CN" sz="2400" b="1">
              <a:solidFill>
                <a:srgbClr val="0000FF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53500" y="1461135"/>
            <a:ext cx="2762885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 indent="0">
              <a:spcBef>
                <a:spcPct val="50000"/>
              </a:spcBef>
              <a:buClr>
                <a:srgbClr val="000000"/>
              </a:buClr>
              <a:buFont typeface="+mj-lt"/>
              <a:buNone/>
            </a:pPr>
            <a:r>
              <a:rPr lang="en-US" altLang="zh-CN" sz="1800" b="1">
                <a:latin typeface="Arial" charset="0"/>
                <a:ea typeface="宋体" pitchFamily="2" charset="-122"/>
              </a:rPr>
              <a:t>int a =10 ; 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a+=1;</a:t>
            </a:r>
            <a:br>
              <a:rPr lang="zh-CN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return a;</a:t>
            </a:r>
            <a:endParaRPr lang="en-US" altLang="zh-CN" sz="18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8098155" y="1805940"/>
            <a:ext cx="781685" cy="41529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右箭头 11"/>
          <p:cNvSpPr/>
          <p:nvPr/>
        </p:nvSpPr>
        <p:spPr>
          <a:xfrm>
            <a:off x="8080375" y="3593465"/>
            <a:ext cx="781685" cy="41529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一元运算符重载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例</a:t>
            </a:r>
            <a:r>
              <a:rPr lang="zh-CN" altLang="zh-CN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)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0725" name="文本框 30724"/>
          <p:cNvSpPr txBox="1"/>
          <p:nvPr/>
        </p:nvSpPr>
        <p:spPr>
          <a:xfrm>
            <a:off x="347345" y="1201420"/>
            <a:ext cx="5442585" cy="55778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b="1">
                <a:latin typeface="Arial" charset="0"/>
                <a:ea typeface="宋体" pitchFamily="2" charset="-122"/>
                <a:sym typeface="+mn-ea"/>
              </a:rPr>
              <a:t>class A</a:t>
            </a:r>
            <a:r>
              <a:rPr lang="en-US" altLang="zh-CN">
                <a:latin typeface="Arial" charset="0"/>
                <a:ea typeface="宋体" pitchFamily="2" charset="-122"/>
                <a:sym typeface="+mn-ea"/>
              </a:rPr>
              <a:t> </a:t>
            </a:r>
            <a:r>
              <a:rPr lang="en-US" altLang="zh-CN" b="1">
                <a:latin typeface="Arial" charset="0"/>
                <a:ea typeface="宋体" pitchFamily="2" charset="-122"/>
                <a:sym typeface="+mn-ea"/>
              </a:rPr>
              <a:t>{</a:t>
            </a:r>
            <a:br>
              <a:rPr lang="en-US" altLang="zh-CN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>
                <a:latin typeface="Arial" charset="0"/>
                <a:ea typeface="宋体" pitchFamily="2" charset="-122"/>
                <a:sym typeface="+mn-ea"/>
              </a:rPr>
              <a:t>public:</a:t>
            </a:r>
            <a:br>
              <a:rPr lang="en-US" altLang="zh-CN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 err="1">
                <a:latin typeface="Arial" charset="0"/>
                <a:ea typeface="宋体" pitchFamily="2" charset="-122"/>
                <a:sym typeface="+mn-ea"/>
              </a:rPr>
              <a:t>       A(int</a:t>
            </a:r>
            <a:r>
              <a:rPr lang="en-US" altLang="zh-CN" b="1">
                <a:latin typeface="Arial" charset="0"/>
                <a:ea typeface="宋体" pitchFamily="2" charset="-122"/>
                <a:sym typeface="+mn-ea"/>
              </a:rPr>
              <a:t> a=0,int b=1):num(a),den(b) {          }</a:t>
            </a:r>
            <a:endParaRPr lang="en-US" altLang="zh-CN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A&amp; operator++() {</a:t>
            </a:r>
            <a:b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     num += den;</a:t>
            </a:r>
            <a:b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     return *this;	</a:t>
            </a:r>
            <a:b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}</a:t>
            </a:r>
            <a:endParaRPr lang="en-US" altLang="zh-CN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b="1" err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A operator++(int</a:t>
            </a: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) {</a:t>
            </a:r>
            <a:b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  A  temp(*this)</a:t>
            </a: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;</a:t>
            </a:r>
            <a:b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  num += den;</a:t>
            </a:r>
            <a:b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  return temp;  </a:t>
            </a:r>
            <a:b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}</a:t>
            </a:r>
            <a:b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>
                <a:solidFill>
                  <a:schemeClr val="tx1"/>
                </a:solidFill>
                <a:latin typeface="Arial" charset="0"/>
                <a:ea typeface="宋体" pitchFamily="2" charset="-122"/>
                <a:sym typeface="+mn-ea"/>
              </a:rPr>
              <a:t>    void show( ) const </a:t>
            </a:r>
            <a:br>
              <a:rPr lang="en-US" altLang="zh-CN" b="1">
                <a:solidFill>
                  <a:schemeClr val="tx1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>
                <a:solidFill>
                  <a:schemeClr val="tx1"/>
                </a:solidFill>
                <a:latin typeface="Arial" charset="0"/>
                <a:ea typeface="宋体" pitchFamily="2" charset="-122"/>
                <a:sym typeface="+mn-ea"/>
              </a:rPr>
              <a:t>        {  cout&lt;&lt;num&lt;&lt;”/”&lt;&lt;den&lt;&lt;endl; }</a:t>
            </a:r>
            <a:br>
              <a:rPr lang="en-US" altLang="zh-CN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 err="1">
                <a:latin typeface="Arial" charset="0"/>
                <a:ea typeface="宋体" pitchFamily="2" charset="-122"/>
                <a:sym typeface="+mn-ea"/>
              </a:rPr>
              <a:t>private:  </a:t>
            </a:r>
            <a:br>
              <a:rPr lang="en-US" altLang="zh-CN" b="1" err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b="1" err="1">
                <a:latin typeface="Arial" charset="0"/>
                <a:ea typeface="宋体" pitchFamily="2" charset="-122"/>
                <a:sym typeface="+mn-ea"/>
              </a:rPr>
              <a:t>          int</a:t>
            </a:r>
            <a:r>
              <a:rPr lang="en-US" altLang="zh-CN" b="1" dirty="0">
                <a:latin typeface="Arial" charset="0"/>
                <a:ea typeface="宋体" pitchFamily="2" charset="-122"/>
                <a:sym typeface="+mn-ea"/>
              </a:rPr>
              <a:t>  num;//</a:t>
            </a:r>
            <a:r>
              <a:rPr lang="zh-CN" altLang="en-US" b="1" dirty="0">
                <a:latin typeface="Arial" charset="0"/>
                <a:ea typeface="宋体" pitchFamily="2" charset="-122"/>
                <a:sym typeface="+mn-ea"/>
              </a:rPr>
              <a:t>分子</a:t>
            </a:r>
            <a:endParaRPr lang="zh-CN" altLang="en-US" b="1" dirty="0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b="1" err="1">
                <a:latin typeface="Arial" charset="0"/>
                <a:ea typeface="宋体" pitchFamily="2" charset="-122"/>
                <a:sym typeface="+mn-ea"/>
              </a:rPr>
              <a:t>          </a:t>
            </a:r>
            <a:r>
              <a:rPr lang="en-US" altLang="zh-CN" b="1" err="1">
                <a:latin typeface="Arial" charset="0"/>
                <a:ea typeface="宋体" pitchFamily="2" charset="-122"/>
                <a:sym typeface="+mn-ea"/>
              </a:rPr>
              <a:t>int</a:t>
            </a:r>
            <a:r>
              <a:rPr lang="en-US" altLang="zh-CN" b="1" dirty="0">
                <a:latin typeface="Arial" charset="0"/>
                <a:ea typeface="宋体" pitchFamily="2" charset="-122"/>
                <a:sym typeface="+mn-ea"/>
              </a:rPr>
              <a:t> den;//</a:t>
            </a:r>
            <a:r>
              <a:rPr lang="zh-CN" altLang="en-US" b="1" dirty="0">
                <a:latin typeface="Arial" charset="0"/>
                <a:ea typeface="宋体" pitchFamily="2" charset="-122"/>
                <a:sym typeface="+mn-ea"/>
              </a:rPr>
              <a:t>分母</a:t>
            </a:r>
            <a:endParaRPr lang="zh-CN" altLang="en-US" b="1" dirty="0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b="1">
                <a:latin typeface="Arial" charset="0"/>
                <a:ea typeface="宋体" pitchFamily="2" charset="-122"/>
                <a:sym typeface="+mn-ea"/>
              </a:rPr>
              <a:t>};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8360" y="1203325"/>
            <a:ext cx="5442585" cy="461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b="1">
                <a:latin typeface="Arial" charset="0"/>
                <a:ea typeface="宋体" pitchFamily="2" charset="-122"/>
                <a:sym typeface="+mn-ea"/>
              </a:rPr>
              <a:t>int main( ) </a:t>
            </a:r>
            <a:br>
              <a:rPr lang="en-US" b="1"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latin typeface="Arial" charset="0"/>
                <a:ea typeface="宋体" pitchFamily="2" charset="-122"/>
                <a:sym typeface="+mn-ea"/>
              </a:rPr>
              <a:t>{</a:t>
            </a:r>
            <a:br>
              <a:rPr lang="en-US" b="1"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latin typeface="Arial" charset="0"/>
                <a:ea typeface="宋体" pitchFamily="2" charset="-122"/>
                <a:sym typeface="+mn-ea"/>
              </a:rPr>
              <a:t>        A  a(1,3);</a:t>
            </a:r>
            <a:br>
              <a:rPr lang="en-US" b="1"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latin typeface="Arial" charset="0"/>
                <a:ea typeface="宋体" pitchFamily="2" charset="-122"/>
                <a:sym typeface="+mn-ea"/>
              </a:rPr>
              <a:t>       a.show( );    //   1/3</a:t>
            </a:r>
            <a:endParaRPr lang="en-US" b="1">
              <a:latin typeface="Arial" charset="0"/>
              <a:ea typeface="宋体" pitchFamily="2" charset="-122"/>
              <a:sym typeface="+mn-ea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b="1">
                <a:latin typeface="Arial" charset="0"/>
                <a:ea typeface="宋体" pitchFamily="2" charset="-122"/>
                <a:sym typeface="+mn-ea"/>
              </a:rPr>
              <a:t>        A b(a);</a:t>
            </a:r>
            <a:br>
              <a:rPr lang="en-US" b="1"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latin typeface="Arial" charset="0"/>
                <a:ea typeface="宋体" pitchFamily="2" charset="-122"/>
                <a:sym typeface="+mn-ea"/>
              </a:rPr>
              <a:t>        b.show();   </a:t>
            </a:r>
            <a:r>
              <a:rPr lang="en-US" b="1">
                <a:latin typeface="Arial" charset="0"/>
                <a:ea typeface="宋体" pitchFamily="2" charset="-122"/>
                <a:sym typeface="+mn-ea"/>
              </a:rPr>
              <a:t>//   1/3</a:t>
            </a:r>
            <a:endParaRPr lang="en-US" b="1">
              <a:latin typeface="Arial" charset="0"/>
              <a:ea typeface="宋体" pitchFamily="2" charset="-122"/>
              <a:sym typeface="+mn-ea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b="1">
                <a:latin typeface="Arial" charset="0"/>
                <a:ea typeface="宋体" pitchFamily="2" charset="-122"/>
                <a:sym typeface="+mn-ea"/>
              </a:rPr>
              <a:t>        b = ++a;</a:t>
            </a:r>
            <a:br>
              <a:rPr lang="en-US" b="1"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latin typeface="Arial" charset="0"/>
                <a:ea typeface="宋体" pitchFamily="2" charset="-122"/>
                <a:sym typeface="+mn-ea"/>
              </a:rPr>
              <a:t>        a.show();     </a:t>
            </a:r>
            <a:r>
              <a:rPr lang="en-US" b="1">
                <a:latin typeface="Arial" charset="0"/>
                <a:ea typeface="宋体" pitchFamily="2" charset="-122"/>
                <a:sym typeface="+mn-ea"/>
              </a:rPr>
              <a:t>//   4/3</a:t>
            </a:r>
            <a:br>
              <a:rPr lang="en-US" b="1"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latin typeface="Arial" charset="0"/>
                <a:ea typeface="宋体" pitchFamily="2" charset="-122"/>
                <a:sym typeface="+mn-ea"/>
              </a:rPr>
              <a:t>        b.show();    //   4/3</a:t>
            </a:r>
            <a:endParaRPr lang="en-US" b="1">
              <a:latin typeface="Arial" charset="0"/>
              <a:ea typeface="宋体" pitchFamily="2" charset="-122"/>
              <a:sym typeface="+mn-ea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b = a++;</a:t>
            </a:r>
            <a:br>
              <a:rPr lang="en-US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a.show();     //   7/3</a:t>
            </a:r>
            <a:br>
              <a:rPr lang="en-US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b.show();     //   4/3</a:t>
            </a:r>
            <a:br>
              <a:rPr lang="en-US" b="1"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latin typeface="Arial" charset="0"/>
                <a:ea typeface="宋体" pitchFamily="2" charset="-122"/>
                <a:sym typeface="+mn-ea"/>
              </a:rPr>
              <a:t>       </a:t>
            </a:r>
            <a:br>
              <a:rPr lang="en-US" b="1"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latin typeface="Arial" charset="0"/>
                <a:ea typeface="宋体" pitchFamily="2" charset="-122"/>
                <a:sym typeface="+mn-ea"/>
              </a:rPr>
              <a:t>       return 0;</a:t>
            </a:r>
            <a:br>
              <a:rPr lang="en-US" b="1">
                <a:latin typeface="Arial" charset="0"/>
                <a:ea typeface="宋体" pitchFamily="2" charset="-122"/>
                <a:sym typeface="+mn-ea"/>
              </a:rPr>
            </a:br>
            <a:r>
              <a:rPr lang="en-US" b="1">
                <a:latin typeface="Arial" charset="0"/>
                <a:ea typeface="宋体" pitchFamily="2" charset="-122"/>
                <a:sym typeface="+mn-ea"/>
              </a:rPr>
              <a:t>}    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-&gt;</a:t>
            </a:r>
            <a:r>
              <a:rPr lang="zh-CN" altLang="zh-CN" dirty="0" smtClean="0">
                <a:sym typeface="+mn-ea"/>
              </a:rPr>
              <a:t>运算符重载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例</a:t>
            </a:r>
            <a:r>
              <a:rPr lang="zh-CN" altLang="zh-CN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)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0725" name="文本框 30724"/>
          <p:cNvSpPr txBox="1"/>
          <p:nvPr/>
        </p:nvSpPr>
        <p:spPr>
          <a:xfrm>
            <a:off x="347345" y="1201420"/>
            <a:ext cx="5442585" cy="484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class B {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public: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    void f( ) 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            { cout&lt;&lt;”B::f()”&lt;&lt;endl; }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};</a:t>
            </a:r>
            <a:endParaRPr lang="en-US" altLang="zh-CN" sz="2400" b="1">
              <a:latin typeface="Arial" charset="0"/>
              <a:ea typeface="宋体" pitchFamily="2" charset="-122"/>
              <a:sym typeface="+mn-ea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class A</a:t>
            </a:r>
            <a:r>
              <a:rPr lang="en-US" altLang="zh-CN" sz="2400">
                <a:latin typeface="Arial" charset="0"/>
                <a:ea typeface="宋体" pitchFamily="2" charset="-122"/>
                <a:sym typeface="+mn-ea"/>
              </a:rPr>
              <a:t>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{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public: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  <a:t>       A(B * p):pb(p)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 {          }</a:t>
            </a:r>
            <a:endParaRPr lang="en-US" altLang="zh-CN" sz="24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B *   operator-&gt;( ) {   return pb;  }</a:t>
            </a:r>
            <a:b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  <a:t>private:  </a:t>
            </a:r>
            <a:b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  <a:t>      B   *   pb;</a:t>
            </a:r>
            <a:b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};</a:t>
            </a:r>
            <a:endParaRPr lang="en-US" altLang="zh-CN" sz="2400" b="1">
              <a:latin typeface="Arial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28360" y="1203325"/>
            <a:ext cx="5442585" cy="33832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int main( ) 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{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B  b;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A  a(&amp;b);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</a:t>
            </a:r>
            <a:r>
              <a:rPr 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a-&gt;f( );   </a:t>
            </a: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//</a:t>
            </a:r>
            <a:r>
              <a:rPr lang="zh-CN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输出 </a:t>
            </a: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B::f()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return 0;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}   </a:t>
            </a:r>
            <a:r>
              <a:rPr lang="en-US" b="1">
                <a:latin typeface="Arial" charset="0"/>
                <a:ea typeface="宋体" pitchFamily="2" charset="-122"/>
                <a:sym typeface="+mn-ea"/>
              </a:rPr>
              <a:t> 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39155" y="4843780"/>
            <a:ext cx="5442585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c++</a:t>
            </a:r>
            <a:r>
              <a:rPr 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规定，重载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-&gt;</a:t>
            </a: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时，必须满足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1</a:t>
            </a: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或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2</a:t>
            </a: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：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宋体" pitchFamily="2" charset="-122"/>
              <a:sym typeface="+mn-ea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1. operator-&gt;</a:t>
            </a: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返回指针类型；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宋体" pitchFamily="2" charset="-122"/>
              <a:sym typeface="+mn-ea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2.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operator-&gt;</a:t>
            </a:r>
            <a:r>
              <a:rPr lang="zh-CN" altLang="en-US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返回自定义类型，且该类型中重载了</a:t>
            </a:r>
            <a:r>
              <a:rPr lang="en-US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operator-&gt;.</a:t>
            </a:r>
            <a:r>
              <a:rPr lang="en-US" sz="2400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 </a:t>
            </a:r>
            <a:r>
              <a:rPr lang="en-US" b="1">
                <a:solidFill>
                  <a:srgbClr val="FF0000"/>
                </a:solidFill>
                <a:latin typeface="Arial" charset="0"/>
                <a:ea typeface="宋体" pitchFamily="2" charset="-122"/>
                <a:sym typeface="+mn-ea"/>
              </a:rPr>
              <a:t> </a:t>
            </a:r>
            <a:endParaRPr lang="en-US" altLang="zh-CN" sz="1800" b="1">
              <a:solidFill>
                <a:srgbClr val="FF0000"/>
              </a:solidFill>
              <a:latin typeface="Arial" charset="0"/>
              <a:ea typeface="宋体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[]</a:t>
            </a:r>
            <a:r>
              <a:rPr lang="zh-CN" altLang="zh-CN" dirty="0" smtClean="0">
                <a:sym typeface="+mn-ea"/>
              </a:rPr>
              <a:t>运算符重载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例</a:t>
            </a:r>
            <a:r>
              <a:rPr lang="zh-CN" altLang="zh-CN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)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0725" name="文本框 30724"/>
          <p:cNvSpPr txBox="1"/>
          <p:nvPr/>
        </p:nvSpPr>
        <p:spPr>
          <a:xfrm>
            <a:off x="356870" y="1703705"/>
            <a:ext cx="5442585" cy="417576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class A</a:t>
            </a:r>
            <a:r>
              <a:rPr lang="en-US" altLang="zh-CN" sz="2400">
                <a:latin typeface="Arial" charset="0"/>
                <a:ea typeface="宋体" pitchFamily="2" charset="-122"/>
                <a:sym typeface="+mn-ea"/>
              </a:rPr>
              <a:t>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{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public: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</a:t>
            </a:r>
            <a:r>
              <a:rPr lang="en-US" altLang="zh-CN" sz="2400" b="1">
                <a:solidFill>
                  <a:srgbClr val="C00000"/>
                </a:solidFill>
                <a:latin typeface="Arial" charset="0"/>
                <a:ea typeface="宋体" pitchFamily="2" charset="-122"/>
                <a:sym typeface="+mn-ea"/>
              </a:rPr>
              <a:t>int</a:t>
            </a: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operator[](int index) const</a:t>
            </a:r>
            <a:b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   {   return nums[index];  }</a:t>
            </a:r>
            <a:b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b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</a:t>
            </a:r>
            <a:r>
              <a:rPr lang="en-US" altLang="zh-CN" sz="2800" b="1">
                <a:solidFill>
                  <a:srgbClr val="C00000"/>
                </a:solidFill>
                <a:latin typeface="Arial" charset="0"/>
                <a:ea typeface="宋体" pitchFamily="2" charset="-122"/>
                <a:sym typeface="+mn-ea"/>
              </a:rPr>
              <a:t>int&amp;</a:t>
            </a: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operator[](int index) </a:t>
            </a:r>
            <a:b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   {   return nums[index];  }</a:t>
            </a:r>
            <a:br>
              <a:rPr lang="en-US" altLang="zh-CN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  <a:t>private:  </a:t>
            </a:r>
            <a:b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  <a:t>      int   nums[100];</a:t>
            </a:r>
            <a:b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};</a:t>
            </a:r>
            <a:endParaRPr lang="en-US" altLang="zh-CN" sz="2400" b="1">
              <a:latin typeface="Arial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6460" y="1464310"/>
            <a:ext cx="5442585" cy="484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int main( ) 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{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          A     a1;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const A&amp;  a2 = a1;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for(int i=0;i&lt;100;++i)   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       </a:t>
            </a:r>
            <a:r>
              <a:rPr 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a1[i] = i;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</a:t>
            </a: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for(int i=0;i&lt;100;++i) {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        cout&lt;&lt;a1[i]&lt;&lt;endl;</a:t>
            </a:r>
            <a:br>
              <a:rPr 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        cout&lt;&lt;a2[i]&lt;&lt;endl;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}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return 0;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}   </a:t>
            </a:r>
            <a:r>
              <a:rPr lang="en-US" b="1">
                <a:latin typeface="Arial" charset="0"/>
                <a:ea typeface="宋体" pitchFamily="2" charset="-122"/>
                <a:sym typeface="+mn-ea"/>
              </a:rPr>
              <a:t> 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()</a:t>
            </a:r>
            <a:r>
              <a:rPr lang="zh-CN" altLang="zh-CN" dirty="0" smtClean="0">
                <a:sym typeface="+mn-ea"/>
              </a:rPr>
              <a:t>运算符重载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例</a:t>
            </a:r>
            <a:r>
              <a:rPr lang="zh-CN" altLang="zh-CN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)</a:t>
            </a:r>
            <a:endParaRPr lang="zh-CN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0725" name="文本框 30724"/>
          <p:cNvSpPr txBox="1"/>
          <p:nvPr/>
        </p:nvSpPr>
        <p:spPr>
          <a:xfrm>
            <a:off x="356870" y="1703705"/>
            <a:ext cx="5442585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class A</a:t>
            </a:r>
            <a:r>
              <a:rPr lang="en-US" altLang="zh-CN" sz="2400">
                <a:latin typeface="Arial" charset="0"/>
                <a:ea typeface="宋体" pitchFamily="2" charset="-122"/>
                <a:sym typeface="+mn-ea"/>
              </a:rPr>
              <a:t>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{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public: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      int operator() ( )  { return 999; }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      </a:t>
            </a: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int operator() (int a,int b )  </a:t>
            </a:r>
            <a:br>
              <a:rPr lang="en-US" altLang="zh-CN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             { return a+b; }</a:t>
            </a:r>
            <a:br>
              <a:rPr lang="en-US" altLang="zh-CN" sz="2400" b="1" err="1">
                <a:latin typeface="Arial" charset="0"/>
                <a:ea typeface="宋体" pitchFamily="2" charset="-122"/>
                <a:sym typeface="+mn-ea"/>
              </a:rPr>
            </a:br>
            <a:r>
              <a:rPr lang="en-US" altLang="zh-CN" sz="2400" b="1">
                <a:latin typeface="Arial" charset="0"/>
                <a:ea typeface="宋体" pitchFamily="2" charset="-122"/>
                <a:sym typeface="+mn-ea"/>
              </a:rPr>
              <a:t>};</a:t>
            </a:r>
            <a:endParaRPr lang="en-US" altLang="zh-CN" sz="2400" b="1">
              <a:latin typeface="Arial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6460" y="1464310"/>
            <a:ext cx="5442585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int main( ) 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{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A     a;</a:t>
            </a:r>
            <a:endParaRPr lang="en-US" sz="2400" b="1">
              <a:latin typeface="Arial" charset="0"/>
              <a:ea typeface="宋体" pitchFamily="2" charset="-122"/>
              <a:sym typeface="+mn-ea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cout&lt;&lt;a()&lt;&lt;endl;     // 999</a:t>
            </a:r>
            <a:endParaRPr lang="en-US" sz="2400" b="1">
              <a:solidFill>
                <a:srgbClr val="0000FF"/>
              </a:solidFill>
              <a:latin typeface="Arial" charset="0"/>
              <a:ea typeface="宋体" pitchFamily="2" charset="-122"/>
              <a:sym typeface="+mn-ea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sz="2400" b="1">
                <a:solidFill>
                  <a:srgbClr val="0000FF"/>
                </a:solidFill>
                <a:latin typeface="Arial" charset="0"/>
                <a:ea typeface="宋体" pitchFamily="2" charset="-122"/>
                <a:sym typeface="+mn-ea"/>
              </a:rPr>
              <a:t>       cout&lt;&lt;a(1,2)&lt;&lt;endl;  // 3</a:t>
            </a:r>
            <a:endParaRPr lang="en-US" sz="2400" b="1">
              <a:solidFill>
                <a:srgbClr val="0000FF"/>
              </a:solidFill>
              <a:latin typeface="Arial" charset="0"/>
              <a:ea typeface="宋体" pitchFamily="2" charset="-122"/>
              <a:sym typeface="+mn-ea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       return 0;</a:t>
            </a:r>
            <a:br>
              <a:rPr lang="en-US" sz="2400" b="1">
                <a:latin typeface="Arial" charset="0"/>
                <a:ea typeface="宋体" pitchFamily="2" charset="-122"/>
                <a:sym typeface="+mn-ea"/>
              </a:rPr>
            </a:br>
            <a:r>
              <a:rPr lang="en-US" sz="2400" b="1">
                <a:latin typeface="Arial" charset="0"/>
                <a:ea typeface="宋体" pitchFamily="2" charset="-122"/>
                <a:sym typeface="+mn-ea"/>
              </a:rPr>
              <a:t>}   </a:t>
            </a:r>
            <a:r>
              <a:rPr lang="en-US" b="1">
                <a:latin typeface="Arial" charset="0"/>
                <a:ea typeface="宋体" pitchFamily="2" charset="-122"/>
                <a:sym typeface="+mn-ea"/>
              </a:rPr>
              <a:t> 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5295900"/>
            <a:ext cx="9535795" cy="48323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zh-CN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在</a:t>
            </a:r>
            <a:r>
              <a:rPr lang="en-US" altLang="zh-CN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类中重载</a:t>
            </a:r>
            <a:r>
              <a:rPr lang="en-US" altLang="zh-CN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operator(),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类对象就像调用函数。称这为</a:t>
            </a:r>
            <a:r>
              <a:rPr lang="zh-CN" altLang="en-US" sz="2400" b="1">
                <a:solidFill>
                  <a:srgbClr val="0000FF"/>
                </a:solidFill>
                <a:latin typeface="微软雅黑" charset="0"/>
                <a:ea typeface="微软雅黑" charset="0"/>
              </a:rPr>
              <a:t>仿函数</a:t>
            </a:r>
            <a:r>
              <a:rPr lang="zh-CN" altLang="en-US" sz="2400" b="1">
                <a:solidFill>
                  <a:srgbClr val="FF0000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2400" b="1">
              <a:solidFill>
                <a:srgbClr val="FF0000"/>
              </a:solidFill>
              <a:latin typeface="微软雅黑" charset="0"/>
              <a:ea typeface="微软雅黑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Number_1"/>
          <p:cNvSpPr/>
          <p:nvPr>
            <p:custDataLst>
              <p:tags r:id="rId1"/>
            </p:custDataLst>
          </p:nvPr>
        </p:nvSpPr>
        <p:spPr>
          <a:xfrm>
            <a:off x="2215645" y="116478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1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50062" y="118010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运算符重载条件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MH_Number_2"/>
          <p:cNvSpPr/>
          <p:nvPr>
            <p:custDataLst>
              <p:tags r:id="rId3"/>
            </p:custDataLst>
          </p:nvPr>
        </p:nvSpPr>
        <p:spPr>
          <a:xfrm>
            <a:off x="2215645" y="213969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2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50062" y="215501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zh-CN" sz="2400" dirty="0">
                <a:solidFill>
                  <a:schemeClr val="tx1"/>
                </a:solidFill>
                <a:sym typeface="+mn-ea"/>
              </a:rPr>
              <a:t>运算符重载方针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MH_Number_3"/>
          <p:cNvSpPr/>
          <p:nvPr>
            <p:custDataLst>
              <p:tags r:id="rId5"/>
            </p:custDataLst>
          </p:nvPr>
        </p:nvSpPr>
        <p:spPr>
          <a:xfrm>
            <a:off x="2215645" y="3114601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3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50062" y="3129927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二元运算符的重载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MH_Number_4"/>
          <p:cNvSpPr/>
          <p:nvPr>
            <p:custDataLst>
              <p:tags r:id="rId7"/>
            </p:custDataLst>
          </p:nvPr>
        </p:nvSpPr>
        <p:spPr>
          <a:xfrm>
            <a:off x="2215645" y="4089512"/>
            <a:ext cx="417512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4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50062" y="4104838"/>
            <a:ext cx="4941338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一元运算符的重载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MH_Number_5"/>
          <p:cNvSpPr/>
          <p:nvPr>
            <p:custDataLst>
              <p:tags r:id="rId9"/>
            </p:custDataLst>
          </p:nvPr>
        </p:nvSpPr>
        <p:spPr>
          <a:xfrm>
            <a:off x="2215644" y="5064423"/>
            <a:ext cx="427560" cy="503834"/>
          </a:xfrm>
          <a:custGeom>
            <a:avLst/>
            <a:gdLst>
              <a:gd name="connsiteX0" fmla="*/ 167526 w 335051"/>
              <a:gd name="connsiteY0" fmla="*/ 0 h 404441"/>
              <a:gd name="connsiteX1" fmla="*/ 285984 w 335051"/>
              <a:gd name="connsiteY1" fmla="*/ 49067 h 404441"/>
              <a:gd name="connsiteX2" fmla="*/ 285984 w 335051"/>
              <a:gd name="connsiteY2" fmla="*/ 285983 h 404441"/>
              <a:gd name="connsiteX3" fmla="*/ 167526 w 335051"/>
              <a:gd name="connsiteY3" fmla="*/ 404441 h 404441"/>
              <a:gd name="connsiteX4" fmla="*/ 49068 w 335051"/>
              <a:gd name="connsiteY4" fmla="*/ 285983 h 404441"/>
              <a:gd name="connsiteX5" fmla="*/ 49068 w 335051"/>
              <a:gd name="connsiteY5" fmla="*/ 49067 h 404441"/>
              <a:gd name="connsiteX6" fmla="*/ 167526 w 335051"/>
              <a:gd name="connsiteY6" fmla="*/ 0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bIns="108000" anchor="ctr"/>
          <a:lstStyle/>
          <a:p>
            <a:pPr algn="ctr">
              <a:defRPr/>
            </a:pPr>
            <a:r>
              <a:rPr lang="en-US" altLang="zh-CN" sz="2000" b="1" kern="0">
                <a:solidFill>
                  <a:srgbClr val="FFFFFF"/>
                </a:solidFill>
              </a:rPr>
              <a:t>5</a:t>
            </a:r>
            <a:endParaRPr lang="zh-CN" altLang="en-US" sz="2000" b="1" kern="0" dirty="0">
              <a:solidFill>
                <a:srgbClr val="FFFFFF"/>
              </a:solidFill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967" y="5079749"/>
            <a:ext cx="4936351" cy="5038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04000" tIns="0" rIns="0" bIns="36000" numCol="1" spcCol="0" rtlCol="0" fromWordArt="0" anchor="ctr" anchorCtr="0" forceAA="0" compatLnSpc="1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-&gt;,(),[]</a:t>
            </a:r>
            <a:r>
              <a:rPr lang="zh-CN" altLang="en-US" sz="2400" dirty="0">
                <a:solidFill>
                  <a:schemeClr val="tx1"/>
                </a:solidFill>
              </a:rPr>
              <a:t>的运算符重载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18389" y="0"/>
            <a:ext cx="23736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88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概述</a:t>
            </a:r>
            <a:endParaRPr lang="zh-CN" altLang="en-US" sz="88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513"/>
            <a:ext cx="84048" cy="68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运算符重载的意义</a:t>
            </a:r>
            <a:r>
              <a:rPr lang="en-US" altLang="zh-CN" dirty="0" smtClean="0">
                <a:sym typeface="+mn-ea"/>
              </a:rPr>
              <a:t>(</a:t>
            </a:r>
            <a:r>
              <a:rPr lang="zh-CN" altLang="en-US" dirty="0" smtClean="0">
                <a:sym typeface="+mn-ea"/>
              </a:rPr>
              <a:t>例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Rectangle 2"/>
          <p:cNvSpPr txBox="1"/>
          <p:nvPr/>
        </p:nvSpPr>
        <p:spPr>
          <a:xfrm>
            <a:off x="564759" y="1192696"/>
            <a:ext cx="5080667" cy="2729948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2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zh-CN" sz="9600" b="1" dirty="0" smtClean="0"/>
              <a:t>class </a:t>
            </a:r>
            <a:r>
              <a:rPr lang="en-US" altLang="zh-CN" sz="9600" b="1" dirty="0" err="1" smtClean="0"/>
              <a:t>Tvector</a:t>
            </a:r>
            <a:r>
              <a:rPr lang="en-US" altLang="zh-CN" sz="9600" b="1" dirty="0" smtClean="0"/>
              <a:t>  { </a:t>
            </a:r>
            <a:endParaRPr lang="en-US" altLang="zh-CN" sz="9600" b="1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9600" b="1" dirty="0" smtClean="0"/>
              <a:t>public:</a:t>
            </a:r>
            <a:endParaRPr lang="en-US" altLang="zh-CN" sz="96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9600" b="1" dirty="0" smtClean="0"/>
              <a:t>		</a:t>
            </a:r>
            <a:r>
              <a:rPr lang="en-US" altLang="zh-CN" sz="9600" b="1" dirty="0" err="1" smtClean="0"/>
              <a:t>int</a:t>
            </a:r>
            <a:r>
              <a:rPr lang="en-US" altLang="zh-CN" sz="9600" b="1" dirty="0" smtClean="0"/>
              <a:t> </a:t>
            </a:r>
            <a:r>
              <a:rPr lang="en-US" altLang="zh-CN" sz="9600" b="1" dirty="0" err="1" smtClean="0"/>
              <a:t>GetX</a:t>
            </a:r>
            <a:r>
              <a:rPr lang="en-US" altLang="zh-CN" sz="9600" b="1" dirty="0" smtClean="0"/>
              <a:t>() const {return x;}</a:t>
            </a:r>
            <a:endParaRPr lang="en-US" altLang="zh-CN" sz="96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9600" b="1" dirty="0" smtClean="0"/>
              <a:t>		</a:t>
            </a:r>
            <a:r>
              <a:rPr lang="en-US" altLang="zh-CN" sz="9600" b="1" dirty="0" err="1" smtClean="0"/>
              <a:t>int</a:t>
            </a:r>
            <a:r>
              <a:rPr lang="en-US" altLang="zh-CN" sz="9600" b="1" dirty="0" smtClean="0"/>
              <a:t> </a:t>
            </a:r>
            <a:r>
              <a:rPr lang="en-US" altLang="zh-CN" sz="9600" b="1" dirty="0" err="1" smtClean="0"/>
              <a:t>GetY</a:t>
            </a:r>
            <a:r>
              <a:rPr lang="en-US" altLang="zh-CN" sz="9600" b="1" dirty="0" smtClean="0"/>
              <a:t>() const {return y;}</a:t>
            </a:r>
            <a:endParaRPr lang="en-US" altLang="zh-CN" sz="96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9600" b="1" dirty="0" smtClean="0"/>
              <a:t>		// …</a:t>
            </a:r>
            <a:endParaRPr lang="en-US" altLang="zh-CN" sz="96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9600" b="1" dirty="0" smtClean="0"/>
              <a:t>public://</a:t>
            </a:r>
            <a:r>
              <a:rPr lang="zh-CN" altLang="en-US" sz="9600" b="1" dirty="0" smtClean="0"/>
              <a:t>或</a:t>
            </a:r>
            <a:r>
              <a:rPr lang="en-US" altLang="zh-CN" sz="9600" b="1" dirty="0" smtClean="0"/>
              <a:t>private </a:t>
            </a:r>
            <a:endParaRPr lang="en-US" altLang="zh-CN" sz="96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9600" b="1" dirty="0" smtClean="0"/>
              <a:t>	       </a:t>
            </a:r>
            <a:r>
              <a:rPr lang="en-US" altLang="zh-CN" sz="9600" b="1" dirty="0" err="1" smtClean="0"/>
              <a:t>int</a:t>
            </a:r>
            <a:r>
              <a:rPr lang="en-US" altLang="zh-CN" sz="9600" b="1" dirty="0" smtClean="0"/>
              <a:t> </a:t>
            </a:r>
            <a:r>
              <a:rPr lang="en-US" altLang="zh-CN" sz="9600" b="1" dirty="0" err="1" smtClean="0"/>
              <a:t>x,y</a:t>
            </a:r>
            <a:r>
              <a:rPr lang="en-US" altLang="zh-CN" sz="9600" b="1" dirty="0" smtClean="0"/>
              <a:t>;</a:t>
            </a:r>
            <a:endParaRPr lang="en-US" altLang="zh-CN" sz="9600" b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9600" b="1" dirty="0" smtClean="0"/>
              <a:t>};</a:t>
            </a:r>
            <a:endParaRPr lang="en-US" altLang="zh-CN" sz="9600" b="1" dirty="0" smtClean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7" name="Rectangle 2"/>
          <p:cNvSpPr txBox="1"/>
          <p:nvPr/>
        </p:nvSpPr>
        <p:spPr>
          <a:xfrm>
            <a:off x="556591" y="4055165"/>
            <a:ext cx="10959548" cy="2290598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7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en-US" altLang="zh-CN" sz="3200" dirty="0" err="1" smtClean="0">
                <a:sym typeface="Wingdings" pitchFamily="2" charset="2"/>
              </a:rPr>
              <a:t>int</a:t>
            </a:r>
            <a:r>
              <a:rPr lang="en-US" altLang="zh-CN" sz="3200" dirty="0" smtClean="0">
                <a:sym typeface="Wingdings" pitchFamily="2" charset="2"/>
              </a:rPr>
              <a:t> main( )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{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</a:t>
            </a:r>
            <a:r>
              <a:rPr lang="en-US" altLang="zh-CN" sz="3200" dirty="0" err="1" smtClean="0">
                <a:sym typeface="Wingdings" pitchFamily="2" charset="2"/>
              </a:rPr>
              <a:t>Tvector</a:t>
            </a:r>
            <a:r>
              <a:rPr lang="en-US" altLang="zh-CN" sz="3200" dirty="0" smtClean="0">
                <a:sym typeface="Wingdings" pitchFamily="2" charset="2"/>
              </a:rPr>
              <a:t>  v1,v2;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olidFill>
                  <a:srgbClr val="0000FF"/>
                </a:solidFill>
                <a:sym typeface="Wingdings" pitchFamily="2" charset="2"/>
              </a:rPr>
              <a:t>      </a:t>
            </a:r>
            <a:r>
              <a:rPr lang="en-US" altLang="zh-CN" sz="3200" dirty="0" err="1" smtClean="0">
                <a:solidFill>
                  <a:srgbClr val="0000FF"/>
                </a:solidFill>
                <a:sym typeface="Wingdings" pitchFamily="2" charset="2"/>
              </a:rPr>
              <a:t>Tvector</a:t>
            </a:r>
            <a:r>
              <a:rPr lang="en-US" altLang="zh-CN" sz="3200" dirty="0" smtClean="0">
                <a:solidFill>
                  <a:srgbClr val="0000FF"/>
                </a:solidFill>
                <a:sym typeface="Wingdings" pitchFamily="2" charset="2"/>
              </a:rPr>
              <a:t> result = v1.addVector(v2) ;   //</a:t>
            </a:r>
            <a:r>
              <a:rPr lang="zh-CN" altLang="en-US" sz="3200" dirty="0" smtClean="0">
                <a:solidFill>
                  <a:srgbClr val="0000FF"/>
                </a:solidFill>
                <a:sym typeface="Wingdings" pitchFamily="2" charset="2"/>
              </a:rPr>
              <a:t>成员函数形式</a:t>
            </a:r>
            <a:br>
              <a:rPr lang="en-US" altLang="zh-CN" sz="3200" dirty="0" smtClean="0">
                <a:solidFill>
                  <a:srgbClr val="0000FF"/>
                </a:solidFill>
                <a:sym typeface="Wingdings" pitchFamily="2" charset="2"/>
              </a:rPr>
            </a:br>
            <a:r>
              <a:rPr lang="en-US" altLang="zh-CN" sz="3200" dirty="0" smtClean="0">
                <a:solidFill>
                  <a:srgbClr val="0000FF"/>
                </a:solidFill>
                <a:sym typeface="Wingdings" pitchFamily="2" charset="2"/>
              </a:rPr>
              <a:t>      </a:t>
            </a:r>
            <a:r>
              <a:rPr lang="en-US" altLang="zh-CN" sz="3200" dirty="0" err="1" smtClean="0">
                <a:solidFill>
                  <a:srgbClr val="0000FF"/>
                </a:solidFill>
                <a:sym typeface="Wingdings" pitchFamily="2" charset="2"/>
              </a:rPr>
              <a:t>Tvector</a:t>
            </a:r>
            <a:r>
              <a:rPr lang="en-US" altLang="zh-CN" sz="3200" dirty="0" smtClean="0">
                <a:solidFill>
                  <a:srgbClr val="0000FF"/>
                </a:solidFill>
                <a:sym typeface="Wingdings" pitchFamily="2" charset="2"/>
              </a:rPr>
              <a:t> result = v1.addVector(v2) ;   //</a:t>
            </a:r>
            <a:r>
              <a:rPr lang="zh-CN" altLang="en-US" sz="3200" dirty="0" smtClean="0">
                <a:solidFill>
                  <a:srgbClr val="0000FF"/>
                </a:solidFill>
                <a:sym typeface="Wingdings" pitchFamily="2" charset="2"/>
              </a:rPr>
              <a:t>全局自由函数形式</a:t>
            </a:r>
            <a:br>
              <a:rPr lang="en-US" altLang="zh-CN" sz="3200" dirty="0" smtClean="0">
                <a:sym typeface="Wingdings" pitchFamily="2" charset="2"/>
              </a:rPr>
            </a:br>
            <a:r>
              <a:rPr lang="en-US" altLang="zh-CN" sz="3200" dirty="0" smtClean="0">
                <a:sym typeface="Wingdings" pitchFamily="2" charset="2"/>
              </a:rPr>
              <a:t>       return 0;</a:t>
            </a:r>
            <a:br>
              <a:rPr lang="en-US" altLang="zh-CN" sz="3200" dirty="0">
                <a:sym typeface="Wingdings" pitchFamily="2" charset="2"/>
              </a:rPr>
            </a:br>
            <a:r>
              <a:rPr lang="en-US" altLang="zh-CN" sz="3200" dirty="0">
                <a:sym typeface="Wingdings" pitchFamily="2" charset="2"/>
              </a:rPr>
              <a:t>}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" name="Rectangle 2"/>
          <p:cNvSpPr txBox="1"/>
          <p:nvPr/>
        </p:nvSpPr>
        <p:spPr>
          <a:xfrm>
            <a:off x="5764696" y="1174101"/>
            <a:ext cx="5777947" cy="2775047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rmAutofit fontScale="97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700"/>
              </a:spcBef>
              <a:buClr>
                <a:srgbClr val="FEB80A"/>
              </a:buClr>
              <a:buSzPct val="60000"/>
              <a:buNone/>
            </a:pPr>
            <a:r>
              <a:rPr lang="zh-CN" altLang="en-US" sz="3200" dirty="0" smtClean="0">
                <a:sym typeface="Wingdings" pitchFamily="2" charset="2"/>
              </a:rPr>
              <a:t>实现两个</a:t>
            </a:r>
            <a:r>
              <a:rPr lang="en-US" altLang="zh-CN" sz="3200" dirty="0" err="1" smtClean="0">
                <a:sym typeface="Wingdings" pitchFamily="2" charset="2"/>
              </a:rPr>
              <a:t>Tvector</a:t>
            </a:r>
            <a:r>
              <a:rPr lang="zh-CN" altLang="en-US" sz="3200" dirty="0" smtClean="0">
                <a:sym typeface="Wingdings" pitchFamily="2" charset="2"/>
              </a:rPr>
              <a:t>的相加：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成员函数：</a:t>
            </a:r>
            <a:br>
              <a:rPr lang="en-US" altLang="zh-CN" sz="2400" dirty="0" smtClean="0"/>
            </a:br>
            <a:r>
              <a:rPr lang="en-US" altLang="zh-CN" sz="2400" dirty="0" err="1" smtClean="0"/>
              <a:t>TVector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AddVector</a:t>
            </a:r>
            <a:r>
              <a:rPr lang="en-US" altLang="zh-CN" sz="2400" dirty="0" smtClean="0"/>
              <a:t>(const </a:t>
            </a:r>
            <a:r>
              <a:rPr lang="en-US" altLang="zh-CN" sz="2400" dirty="0" err="1" smtClean="0"/>
              <a:t>Tvector</a:t>
            </a:r>
            <a:r>
              <a:rPr lang="en-US" altLang="zh-CN" sz="2400" dirty="0" smtClean="0"/>
              <a:t>&amp;);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400" dirty="0" smtClean="0"/>
              <a:t>全局函数： </a:t>
            </a:r>
            <a:br>
              <a:rPr lang="zh-CN" altLang="en-US" sz="2400" dirty="0" smtClean="0"/>
            </a:br>
            <a:r>
              <a:rPr lang="en-US" altLang="zh-CN" sz="2400" dirty="0" err="1" smtClean="0"/>
              <a:t>TVector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AddVector</a:t>
            </a:r>
            <a:r>
              <a:rPr lang="en-US" altLang="zh-CN" sz="2400" dirty="0" smtClean="0"/>
              <a:t>(</a:t>
            </a:r>
            <a:br>
              <a:rPr lang="en-US" altLang="zh-CN" sz="2400" dirty="0" smtClean="0"/>
            </a:br>
            <a:r>
              <a:rPr lang="en-US" altLang="zh-CN" sz="2400" dirty="0" smtClean="0"/>
              <a:t>const </a:t>
            </a:r>
            <a:r>
              <a:rPr lang="en-US" altLang="zh-CN" sz="2400" dirty="0" err="1" smtClean="0"/>
              <a:t>Tvector&amp;,const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Tvector</a:t>
            </a:r>
            <a:r>
              <a:rPr lang="en-US" altLang="zh-CN" sz="2400" dirty="0" smtClean="0"/>
              <a:t>&amp;);</a:t>
            </a:r>
            <a:endParaRPr lang="en-US" altLang="zh-C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20727" y="5637119"/>
            <a:ext cx="5963492" cy="597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v1+v2</a:t>
            </a:r>
            <a:r>
              <a:rPr lang="zh-CN" altLang="en-US" sz="2800" b="1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， 这种方式更直观且语义清晰</a:t>
            </a:r>
            <a:endParaRPr lang="zh-CN" altLang="en-US" sz="2800" b="1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运算符重载的条件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Rectangle 2"/>
          <p:cNvSpPr txBox="1"/>
          <p:nvPr/>
        </p:nvSpPr>
        <p:spPr>
          <a:xfrm>
            <a:off x="516835" y="1192696"/>
            <a:ext cx="10946295" cy="5234608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运算符：</a:t>
            </a:r>
            <a:r>
              <a:rPr lang="zh-CN" altLang="en-US" sz="2800" dirty="0" smtClean="0">
                <a:solidFill>
                  <a:srgbClr val="0000FF"/>
                </a:solidFill>
              </a:rPr>
              <a:t>必须是一元</a:t>
            </a:r>
            <a:r>
              <a:rPr lang="en-US" altLang="zh-CN" sz="2800" dirty="0" smtClean="0">
                <a:solidFill>
                  <a:srgbClr val="0000FF"/>
                </a:solidFill>
              </a:rPr>
              <a:t>/</a:t>
            </a:r>
            <a:r>
              <a:rPr lang="zh-CN" altLang="en-US" sz="2800" dirty="0" smtClean="0">
                <a:solidFill>
                  <a:srgbClr val="0000FF"/>
                </a:solidFill>
              </a:rPr>
              <a:t>二元运算符</a:t>
            </a:r>
            <a:r>
              <a:rPr lang="zh-CN" altLang="en-US" sz="2800" dirty="0" smtClean="0"/>
              <a:t>，不能是多元运算符，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</a:t>
            </a:r>
            <a:r>
              <a:rPr lang="zh-CN" altLang="en-US" sz="2800" dirty="0" smtClean="0"/>
              <a:t>如  </a:t>
            </a:r>
            <a:r>
              <a:rPr lang="en-US" altLang="zh-CN" sz="2800" dirty="0" smtClean="0"/>
              <a:t>(a&gt;b</a:t>
            </a:r>
            <a:r>
              <a:rPr lang="zh-CN" altLang="en-US" sz="2800" dirty="0" smtClean="0"/>
              <a:t>？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 ：</a:t>
            </a:r>
            <a:r>
              <a:rPr lang="en-US" altLang="zh-CN" sz="2800" dirty="0" smtClean="0"/>
              <a:t>b)</a:t>
            </a:r>
            <a:endParaRPr lang="zh-CN" altLang="en-US" sz="2800" dirty="0" smtClean="0"/>
          </a:p>
          <a:p>
            <a:r>
              <a:rPr lang="zh-CN" altLang="en-US" sz="2800" dirty="0" smtClean="0"/>
              <a:t>重载的形式：全局函数或成员函数</a:t>
            </a:r>
            <a:endParaRPr lang="zh-CN" altLang="en-US" sz="2800" dirty="0" smtClean="0"/>
          </a:p>
          <a:p>
            <a:r>
              <a:rPr lang="zh-CN" altLang="en-US" sz="2800" dirty="0" smtClean="0">
                <a:sym typeface="Wingdings" pitchFamily="2" charset="2"/>
              </a:rPr>
              <a:t>重载条件</a:t>
            </a:r>
            <a:endParaRPr lang="zh-CN" altLang="en-US" sz="2800" dirty="0" smtClean="0">
              <a:sym typeface="Wingdings" pitchFamily="2" charset="2"/>
            </a:endParaRPr>
          </a:p>
          <a:p>
            <a:pPr lvl="1"/>
            <a:r>
              <a:rPr lang="zh-CN" altLang="en-US" sz="2800" dirty="0" smtClean="0">
                <a:solidFill>
                  <a:srgbClr val="0000FF"/>
                </a:solidFill>
              </a:rPr>
              <a:t>自定义的类型</a:t>
            </a:r>
            <a:r>
              <a:rPr lang="en-US" altLang="zh-CN" sz="2800" dirty="0" smtClean="0">
                <a:solidFill>
                  <a:srgbClr val="0000FF"/>
                </a:solidFill>
              </a:rPr>
              <a:t>: </a:t>
            </a:r>
            <a:r>
              <a:rPr lang="zh-CN" altLang="en-US" sz="2800" dirty="0" smtClean="0">
                <a:solidFill>
                  <a:srgbClr val="0000FF"/>
                </a:solidFill>
              </a:rPr>
              <a:t>只能定义自定义类型的</a:t>
            </a:r>
            <a:r>
              <a:rPr lang="en-US" altLang="zh-CN" sz="2800" dirty="0" smtClean="0">
                <a:solidFill>
                  <a:srgbClr val="0000FF"/>
                </a:solidFill>
              </a:rPr>
              <a:t>+</a:t>
            </a:r>
            <a:r>
              <a:rPr lang="zh-CN" altLang="en-US" sz="2800" dirty="0" smtClean="0">
                <a:solidFill>
                  <a:srgbClr val="0000FF"/>
                </a:solidFill>
              </a:rPr>
              <a:t>，</a:t>
            </a:r>
            <a:r>
              <a:rPr lang="en-US" altLang="zh-CN" sz="2800" dirty="0" smtClean="0">
                <a:solidFill>
                  <a:srgbClr val="0000FF"/>
                </a:solidFill>
              </a:rPr>
              <a:t>-</a:t>
            </a:r>
            <a:r>
              <a:rPr lang="zh-CN" altLang="en-US" sz="2800" dirty="0" smtClean="0">
                <a:solidFill>
                  <a:srgbClr val="0000FF"/>
                </a:solidFill>
              </a:rPr>
              <a:t>，*，</a:t>
            </a:r>
            <a:r>
              <a:rPr lang="en-US" altLang="zh-CN" sz="2800" dirty="0" smtClean="0">
                <a:solidFill>
                  <a:srgbClr val="0000FF"/>
                </a:solidFill>
              </a:rPr>
              <a:t>/</a:t>
            </a:r>
            <a:r>
              <a:rPr lang="zh-CN" altLang="en-US" sz="2800" dirty="0" smtClean="0">
                <a:solidFill>
                  <a:srgbClr val="0000FF"/>
                </a:solidFill>
              </a:rPr>
              <a:t>等运算符的语义，不可改变内置类型的运算符语义</a:t>
            </a:r>
            <a:endParaRPr lang="zh-CN" altLang="en-US" sz="28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800" dirty="0" smtClean="0"/>
              <a:t>不可重载的操作符</a:t>
            </a:r>
            <a:br>
              <a:rPr lang="zh-CN" altLang="en-US" sz="2800" dirty="0" smtClean="0"/>
            </a:br>
            <a:r>
              <a:rPr lang="zh-CN" altLang="en-US" sz="2800" dirty="0" smtClean="0"/>
              <a:t> </a:t>
            </a:r>
            <a:r>
              <a:rPr lang="en-US" altLang="zh-CN" sz="2800" dirty="0" smtClean="0"/>
              <a:t>:: ,  .   ,   .*  ,  ?: ,  </a:t>
            </a:r>
            <a:r>
              <a:rPr lang="en-US" altLang="zh-CN" sz="2800" dirty="0" err="1" smtClean="0"/>
              <a:t>sizeof</a:t>
            </a:r>
            <a:r>
              <a:rPr lang="en-US" altLang="zh-CN" sz="2800" dirty="0" smtClean="0"/>
              <a:t> , new, delete,  </a:t>
            </a:r>
            <a:r>
              <a:rPr lang="en-US" altLang="zh-CN" sz="2800" dirty="0" err="1" smtClean="0"/>
              <a:t>typeid</a:t>
            </a:r>
            <a:r>
              <a:rPr lang="en-US" altLang="zh-CN" sz="2800" dirty="0" smtClean="0"/>
              <a:t>,</a:t>
            </a:r>
            <a:br>
              <a:rPr lang="en-US" altLang="zh-CN" sz="2800" dirty="0" smtClean="0"/>
            </a:br>
            <a:r>
              <a:rPr lang="en-US" altLang="zh-CN" sz="2800" dirty="0" err="1" smtClean="0"/>
              <a:t>static_cast</a:t>
            </a:r>
            <a:r>
              <a:rPr lang="en-US" altLang="zh-CN" sz="2800" dirty="0" smtClean="0"/>
              <a:t>,  </a:t>
            </a:r>
            <a:r>
              <a:rPr lang="en-US" altLang="zh-CN" sz="2800" dirty="0" err="1" smtClean="0"/>
              <a:t>dynamic_cast</a:t>
            </a:r>
            <a:r>
              <a:rPr lang="en-US" altLang="zh-CN" sz="2800" dirty="0" smtClean="0"/>
              <a:t>,  </a:t>
            </a:r>
            <a:r>
              <a:rPr lang="en-US" altLang="zh-CN" sz="2800" dirty="0" err="1" smtClean="0"/>
              <a:t>const_cast</a:t>
            </a:r>
            <a:r>
              <a:rPr lang="en-US" altLang="zh-CN" sz="2800" dirty="0" smtClean="0"/>
              <a:t>,  </a:t>
            </a:r>
            <a:r>
              <a:rPr lang="en-US" altLang="zh-CN" sz="2800" dirty="0" err="1" smtClean="0"/>
              <a:t>reinterpret_cast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可重载的操作符</a:t>
            </a:r>
            <a:endParaRPr lang="zh-CN" altLang="en-US" sz="2800" dirty="0" smtClean="0"/>
          </a:p>
          <a:p>
            <a:pPr lvl="1"/>
            <a:r>
              <a:rPr lang="zh-CN" altLang="en-US" sz="2800" dirty="0" smtClean="0">
                <a:solidFill>
                  <a:srgbClr val="0000FF"/>
                </a:solidFill>
              </a:rPr>
              <a:t>不可使用新的操作符</a:t>
            </a:r>
            <a:endParaRPr lang="zh-CN" altLang="en-US" sz="2800" dirty="0" smtClean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可重载的运算符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Rectangle 2"/>
          <p:cNvSpPr txBox="1"/>
          <p:nvPr/>
        </p:nvSpPr>
        <p:spPr>
          <a:xfrm>
            <a:off x="516835" y="1192696"/>
            <a:ext cx="10946295" cy="4333461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operator new             	operator delete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operator new[ ]		operator delete[ ]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^     &amp;     |    ~    &lt;&lt;   &gt;&gt;                // </a:t>
            </a:r>
            <a:r>
              <a:rPr lang="zh-CN" altLang="en-US" sz="2800" dirty="0" smtClean="0"/>
              <a:t>位运算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+     -      *     /      %                     // </a:t>
            </a:r>
            <a:r>
              <a:rPr lang="zh-CN" altLang="en-US" sz="2800" dirty="0" smtClean="0"/>
              <a:t>算术运算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&lt;     &gt; ==  !=  &lt;=   &gt;=   &amp;&amp;   ||    !  //</a:t>
            </a:r>
            <a:r>
              <a:rPr lang="zh-CN" altLang="en-US" sz="2800" dirty="0" smtClean="0"/>
              <a:t>逻辑运算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=   +=    -=   *=   /=   %=   ^=    &amp;=   |=   &gt;&gt;=    &lt;&lt;=   //</a:t>
            </a:r>
            <a:r>
              <a:rPr lang="zh-CN" altLang="en-US" sz="2800" dirty="0" smtClean="0"/>
              <a:t>赋值运算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++   --   // </a:t>
            </a:r>
            <a:r>
              <a:rPr lang="zh-CN" altLang="en-US" sz="2800" dirty="0" smtClean="0"/>
              <a:t>递增、递减运算</a:t>
            </a:r>
            <a:r>
              <a:rPr lang="en-US" altLang="zh-CN" sz="2800" dirty="0" smtClean="0"/>
              <a:t>  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-&gt;*    -&gt;       </a:t>
            </a:r>
            <a:endParaRPr lang="en-US" altLang="zh-CN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,   ( )  [ ] </a:t>
            </a:r>
            <a:r>
              <a:rPr lang="zh-CN" altLang="en-US" sz="2800" dirty="0" smtClean="0"/>
              <a:t>等</a:t>
            </a:r>
            <a:endParaRPr lang="zh-CN" alt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2503" y="5695987"/>
            <a:ext cx="721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永远不要重载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&amp;&amp;, ||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三种操作符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运算符重载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Rectangle 2"/>
          <p:cNvSpPr txBox="1"/>
          <p:nvPr/>
        </p:nvSpPr>
        <p:spPr>
          <a:xfrm>
            <a:off x="2491408" y="1325218"/>
            <a:ext cx="6599583" cy="4333461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二元运算符重载</a:t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endParaRPr lang="en-US" altLang="zh-CN" sz="2800" b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++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，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--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运算符重载</a:t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endParaRPr lang="en-US" altLang="zh-CN" sz="2800" b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-&gt;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运算符重载</a:t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endParaRPr lang="en-US" altLang="zh-CN" sz="2800" b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()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运算符重载</a:t>
            </a:r>
            <a:br>
              <a:rPr lang="en-US" altLang="zh-CN" sz="2800" b="1" dirty="0" smtClean="0">
                <a:solidFill>
                  <a:srgbClr val="0000FF"/>
                </a:solidFill>
              </a:rPr>
            </a:br>
            <a:endParaRPr lang="en-US" altLang="zh-CN" sz="2800" b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[]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运算符重载</a:t>
            </a:r>
            <a:endParaRPr lang="zh-CN" altLang="en-US" sz="2800" b="1" dirty="0" smtClean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0573" y="5775500"/>
            <a:ext cx="72102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永远不要重载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&amp;&amp;, ||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三种操作符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运算符重载的形式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" name="Rectangle 2"/>
          <p:cNvSpPr txBox="1"/>
          <p:nvPr/>
        </p:nvSpPr>
        <p:spPr>
          <a:xfrm>
            <a:off x="332740" y="1392555"/>
            <a:ext cx="11414760" cy="4999990"/>
          </a:xfrm>
          <a:prstGeom prst="rect">
            <a:avLst/>
          </a:prstGeom>
          <a:ln w="19050" cmpd="dbl">
            <a:solidFill>
              <a:schemeClr val="accent2">
                <a:lumMod val="75000"/>
              </a:schemeClr>
            </a:solidFill>
          </a:ln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tx1"/>
                </a:solidFill>
              </a:rPr>
              <a:t>自由函数的形式</a:t>
            </a:r>
            <a:br>
              <a:rPr lang="zh-CN" altLang="en-US" sz="2400" b="1" dirty="0" smtClean="0">
                <a:solidFill>
                  <a:schemeClr val="tx1"/>
                </a:solidFill>
              </a:rPr>
            </a:br>
            <a:r>
              <a:rPr lang="en-US" altLang="zh-CN" sz="2400" b="1" dirty="0" err="1" smtClean="0">
                <a:solidFill>
                  <a:schemeClr val="tx1"/>
                </a:solidFill>
                <a:sym typeface="+mn-ea"/>
              </a:rPr>
              <a:t>TVector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sym typeface="+mn-ea"/>
              </a:rPr>
              <a:t>operator+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(const </a:t>
            </a:r>
            <a:r>
              <a:rPr lang="en-US" altLang="zh-CN" sz="2400" b="1" dirty="0" err="1" smtClean="0">
                <a:solidFill>
                  <a:schemeClr val="tx1"/>
                </a:solidFill>
                <a:sym typeface="+mn-ea"/>
              </a:rPr>
              <a:t>Tvector&amp; v1,const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  <a:sym typeface="+mn-ea"/>
              </a:rPr>
              <a:t>Tvector</a:t>
            </a: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&amp; v2) {</a:t>
            </a:r>
            <a:br>
              <a:rPr lang="en-US" altLang="zh-CN" sz="2400" b="1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       return TVector(v1.x+v2.x,v1.y+v2.y);</a:t>
            </a:r>
            <a:br>
              <a:rPr lang="en-US" altLang="zh-CN" sz="2400" b="1" dirty="0" smtClean="0">
                <a:solidFill>
                  <a:schemeClr val="tx1"/>
                </a:solidFill>
                <a:sym typeface="+mn-ea"/>
              </a:rPr>
            </a:br>
            <a:r>
              <a:rPr lang="en-US" altLang="zh-CN" sz="2400" b="1" dirty="0" smtClean="0">
                <a:solidFill>
                  <a:schemeClr val="tx1"/>
                </a:solidFill>
                <a:sym typeface="+mn-ea"/>
              </a:rPr>
              <a:t>}</a:t>
            </a:r>
            <a:br>
              <a:rPr lang="en-US" altLang="zh-CN" sz="2400" b="1" dirty="0" smtClean="0">
                <a:solidFill>
                  <a:schemeClr val="tx1"/>
                </a:solidFill>
              </a:rPr>
            </a:br>
            <a:r>
              <a:rPr lang="en-US" altLang="zh-CN" sz="2400" b="1" dirty="0" smtClean="0">
                <a:solidFill>
                  <a:schemeClr val="tx1"/>
                </a:solidFill>
              </a:rPr>
              <a:t>a+b</a:t>
            </a:r>
            <a:r>
              <a:rPr lang="zh-CN" altLang="zh-CN" sz="2400" b="1" dirty="0" smtClean="0">
                <a:solidFill>
                  <a:schemeClr val="tx1"/>
                </a:solidFill>
              </a:rPr>
              <a:t>    编译时，转换成 </a:t>
            </a:r>
            <a:r>
              <a:rPr lang="en-US" altLang="zh-CN" sz="2400" b="1" dirty="0" err="1" smtClean="0">
                <a:solidFill>
                  <a:srgbClr val="0000FF"/>
                </a:solidFill>
                <a:sym typeface="+mn-ea"/>
              </a:rPr>
              <a:t>operator+(a,b)</a:t>
            </a:r>
            <a:endParaRPr lang="en-US" altLang="zh-CN" sz="2400" b="1" dirty="0" err="1" smtClean="0">
              <a:solidFill>
                <a:srgbClr val="0000FF"/>
              </a:solidFill>
              <a:sym typeface="+mn-ea"/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</a:pPr>
            <a:r>
              <a:rPr lang="zh-CN" altLang="zh-CN" sz="2400" b="1" dirty="0" smtClean="0">
                <a:solidFill>
                  <a:schemeClr val="tx1"/>
                </a:solidFill>
              </a:rPr>
              <a:t>成员函数的形式</a:t>
            </a:r>
            <a:br>
              <a:rPr lang="en-US" altLang="zh-CN" sz="2400" b="1" dirty="0" smtClean="0">
                <a:solidFill>
                  <a:schemeClr val="tx1"/>
                </a:solidFill>
              </a:rPr>
            </a:br>
            <a:r>
              <a:rPr lang="en-US" altLang="zh-CN" sz="2400" b="1" dirty="0" smtClean="0">
                <a:solidFill>
                  <a:schemeClr val="tx1"/>
                </a:solidFill>
              </a:rPr>
              <a:t>class TVector {</a:t>
            </a:r>
            <a:br>
              <a:rPr lang="en-US" altLang="zh-CN" sz="2400" b="1" dirty="0" smtClean="0">
                <a:solidFill>
                  <a:schemeClr val="tx1"/>
                </a:solidFill>
              </a:rPr>
            </a:br>
            <a:r>
              <a:rPr lang="en-US" altLang="zh-CN" sz="2400" b="1" dirty="0" smtClean="0">
                <a:solidFill>
                  <a:schemeClr val="tx1"/>
                </a:solidFill>
              </a:rPr>
              <a:t>public: </a:t>
            </a:r>
            <a:br>
              <a:rPr lang="en-US" altLang="zh-CN" sz="2400" b="1" dirty="0" smtClean="0">
                <a:solidFill>
                  <a:schemeClr val="tx1"/>
                </a:solidFill>
              </a:rPr>
            </a:br>
            <a:r>
              <a:rPr lang="en-US" altLang="zh-CN" sz="2400" b="1" dirty="0" smtClean="0">
                <a:solidFill>
                  <a:schemeClr val="tx1"/>
                </a:solidFill>
              </a:rPr>
              <a:t>       </a:t>
            </a:r>
            <a:r>
              <a:rPr lang="en-US" altLang="zh-CN" sz="2400" b="1" dirty="0" err="1" smtClean="0">
                <a:sym typeface="+mn-ea"/>
              </a:rPr>
              <a:t>TVector</a:t>
            </a:r>
            <a:r>
              <a:rPr lang="en-US" altLang="zh-CN" sz="2400" b="1" dirty="0" smtClean="0">
                <a:sym typeface="+mn-ea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sym typeface="+mn-ea"/>
              </a:rPr>
              <a:t>operator+(const TVector&amp; rhs) const </a:t>
            </a:r>
            <a:br>
              <a:rPr lang="en-US" altLang="zh-CN" sz="2400" b="1" dirty="0" err="1" smtClean="0">
                <a:solidFill>
                  <a:srgbClr val="0000FF"/>
                </a:solidFill>
                <a:sym typeface="+mn-ea"/>
              </a:rPr>
            </a:br>
            <a:r>
              <a:rPr lang="en-US" altLang="zh-CN" sz="2400" b="1" dirty="0" err="1" smtClean="0">
                <a:solidFill>
                  <a:schemeClr val="tx1"/>
                </a:solidFill>
                <a:sym typeface="+mn-ea"/>
              </a:rPr>
              <a:t>                {     return Tvector(x+rhs.x,y+rhs.y);  }</a:t>
            </a:r>
            <a:br>
              <a:rPr lang="en-US" altLang="zh-CN" sz="2400" b="1" dirty="0" smtClean="0">
                <a:solidFill>
                  <a:schemeClr val="tx1"/>
                </a:solidFill>
              </a:rPr>
            </a:br>
            <a:r>
              <a:rPr lang="en-US" altLang="zh-CN" sz="2400" b="1" dirty="0" smtClean="0">
                <a:solidFill>
                  <a:schemeClr val="tx1"/>
                </a:solidFill>
              </a:rPr>
              <a:t>}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；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</a:pPr>
            <a:r>
              <a:rPr lang="zh-CN" altLang="zh-CN" sz="2150" b="1" dirty="0" smtClean="0">
                <a:solidFill>
                  <a:schemeClr val="tx1"/>
                </a:solidFill>
              </a:rPr>
              <a:t>左结合</a:t>
            </a:r>
            <a:r>
              <a:rPr lang="en-US" altLang="zh-CN" sz="2150" b="1" dirty="0" smtClean="0">
                <a:solidFill>
                  <a:schemeClr val="tx1"/>
                </a:solidFill>
              </a:rPr>
              <a:t>(</a:t>
            </a:r>
            <a:r>
              <a:rPr lang="zh-CN" altLang="zh-CN" sz="215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150" b="1" dirty="0" smtClean="0">
                <a:solidFill>
                  <a:schemeClr val="tx1"/>
                </a:solidFill>
              </a:rPr>
              <a:t>)</a:t>
            </a:r>
            <a:r>
              <a:rPr lang="zh-CN" altLang="en-US" sz="2150" b="1" dirty="0" smtClean="0">
                <a:solidFill>
                  <a:schemeClr val="tx1"/>
                </a:solidFill>
              </a:rPr>
              <a:t>：  </a:t>
            </a:r>
            <a:r>
              <a:rPr lang="en-US" altLang="zh-CN" sz="2150" b="1" dirty="0" smtClean="0">
                <a:solidFill>
                  <a:schemeClr val="tx1"/>
                </a:solidFill>
              </a:rPr>
              <a:t>a+b+c  ==&gt;    a.operator+(b).operator+(c)</a:t>
            </a:r>
            <a:endParaRPr lang="en-US" altLang="zh-CN" sz="2150" b="1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</a:pPr>
            <a:r>
              <a:rPr lang="zh-CN" altLang="zh-CN" sz="2150" b="1" dirty="0" smtClean="0">
                <a:sym typeface="+mn-ea"/>
              </a:rPr>
              <a:t>右结合</a:t>
            </a:r>
            <a:r>
              <a:rPr lang="en-US" altLang="zh-CN" sz="2150" b="1" dirty="0" smtClean="0">
                <a:sym typeface="+mn-ea"/>
              </a:rPr>
              <a:t>(</a:t>
            </a:r>
            <a:r>
              <a:rPr lang="zh-CN" altLang="zh-CN" sz="2150" b="1" dirty="0" smtClean="0">
                <a:sym typeface="+mn-ea"/>
              </a:rPr>
              <a:t>例</a:t>
            </a:r>
            <a:r>
              <a:rPr lang="en-US" altLang="zh-CN" sz="2150" b="1" dirty="0" smtClean="0">
                <a:sym typeface="+mn-ea"/>
              </a:rPr>
              <a:t>)</a:t>
            </a:r>
            <a:r>
              <a:rPr lang="zh-CN" altLang="en-US" sz="2150" b="1" dirty="0" smtClean="0">
                <a:sym typeface="+mn-ea"/>
              </a:rPr>
              <a:t>：  </a:t>
            </a:r>
            <a:r>
              <a:rPr lang="en-US" altLang="zh-CN" sz="2150" b="1" dirty="0" smtClean="0">
                <a:sym typeface="+mn-ea"/>
              </a:rPr>
              <a:t>a=b=c  ==&gt;    a.operator=(b.operator=(c))</a:t>
            </a:r>
            <a:endParaRPr lang="en-US" altLang="zh-CN" sz="2150" b="1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164590" y="255905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运算符重载的要求和方针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780540" y="1969770"/>
          <a:ext cx="9604375" cy="262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370"/>
                <a:gridCol w="2707005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运算符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重载形式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dirty="0">
                          <a:sym typeface="+mn-ea"/>
                        </a:rPr>
                        <a:t>所有的一元运算符</a:t>
                      </a:r>
                      <a:endParaRPr lang="zh-CN" altLang="en-US" sz="2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dirty="0">
                          <a:sym typeface="+mn-ea"/>
                        </a:rPr>
                        <a:t>成员</a:t>
                      </a:r>
                      <a:r>
                        <a:rPr lang="en-US" altLang="zh-CN" sz="2800" dirty="0">
                          <a:sym typeface="+mn-ea"/>
                        </a:rPr>
                        <a:t>(</a:t>
                      </a:r>
                      <a:r>
                        <a:rPr lang="zh-CN" altLang="zh-CN" sz="2800" dirty="0">
                          <a:sym typeface="+mn-ea"/>
                        </a:rPr>
                        <a:t>建议</a:t>
                      </a:r>
                      <a:r>
                        <a:rPr lang="en-US" altLang="zh-CN" sz="2800" dirty="0">
                          <a:sym typeface="+mn-ea"/>
                        </a:rPr>
                        <a:t>)</a:t>
                      </a:r>
                      <a:endParaRPr lang="en-US" altLang="zh-CN" sz="2800" dirty="0">
                        <a:sym typeface="+mn-ea"/>
                      </a:endParaRPr>
                    </a:p>
                  </a:txBody>
                  <a:tcPr/>
                </a:tc>
              </a:tr>
              <a:tr h="556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>
                          <a:solidFill>
                            <a:srgbClr val="FF0000"/>
                          </a:solidFill>
                          <a:sym typeface="+mn-ea"/>
                        </a:rPr>
                        <a:t>= () [] -&gt; -&gt;*</a:t>
                      </a:r>
                      <a:endParaRPr lang="en-US" altLang="zh-CN" sz="2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dirty="0">
                          <a:solidFill>
                            <a:srgbClr val="FF0000"/>
                          </a:solidFill>
                          <a:sym typeface="+mn-ea"/>
                        </a:rPr>
                        <a:t>必须是成员</a:t>
                      </a:r>
                      <a:endParaRPr lang="zh-CN" altLang="en-US" sz="2800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dirty="0">
                          <a:sym typeface="+mn-ea"/>
                        </a:rPr>
                        <a:t>+= </a:t>
                      </a:r>
                      <a:r>
                        <a:rPr lang="zh-CN" altLang="en-US" sz="2800" dirty="0">
                          <a:sym typeface="+mn-ea"/>
                        </a:rPr>
                        <a:t>、</a:t>
                      </a:r>
                      <a:r>
                        <a:rPr lang="en-US" altLang="zh-CN" sz="2800" dirty="0">
                          <a:sym typeface="+mn-ea"/>
                        </a:rPr>
                        <a:t>-=</a:t>
                      </a:r>
                      <a:r>
                        <a:rPr lang="zh-CN" altLang="en-US" sz="2800" dirty="0">
                          <a:sym typeface="+mn-ea"/>
                        </a:rPr>
                        <a:t>、</a:t>
                      </a:r>
                      <a:r>
                        <a:rPr lang="en-US" altLang="zh-CN" sz="2800" dirty="0">
                          <a:sym typeface="+mn-ea"/>
                        </a:rPr>
                        <a:t> *=</a:t>
                      </a:r>
                      <a:r>
                        <a:rPr lang="zh-CN" altLang="en-US" sz="2800" dirty="0">
                          <a:sym typeface="+mn-ea"/>
                        </a:rPr>
                        <a:t>、</a:t>
                      </a:r>
                      <a:r>
                        <a:rPr lang="en-US" altLang="zh-CN" sz="2800" dirty="0">
                          <a:sym typeface="+mn-ea"/>
                        </a:rPr>
                        <a:t> /=</a:t>
                      </a:r>
                      <a:r>
                        <a:rPr lang="zh-CN" altLang="en-US" sz="2800" dirty="0">
                          <a:sym typeface="+mn-ea"/>
                        </a:rPr>
                        <a:t>、</a:t>
                      </a:r>
                      <a:r>
                        <a:rPr lang="en-US" altLang="zh-CN" sz="2800" dirty="0">
                          <a:sym typeface="+mn-ea"/>
                        </a:rPr>
                        <a:t> ^=</a:t>
                      </a:r>
                      <a:r>
                        <a:rPr lang="zh-CN" altLang="en-US" sz="2800" dirty="0">
                          <a:sym typeface="+mn-ea"/>
                        </a:rPr>
                        <a:t>、</a:t>
                      </a:r>
                      <a:r>
                        <a:rPr lang="en-US" altLang="zh-CN" sz="2800" dirty="0">
                          <a:sym typeface="+mn-ea"/>
                        </a:rPr>
                        <a:t>&amp;=</a:t>
                      </a:r>
                      <a:r>
                        <a:rPr lang="zh-CN" altLang="en-US" sz="2800" dirty="0">
                          <a:sym typeface="+mn-ea"/>
                        </a:rPr>
                        <a:t>、</a:t>
                      </a:r>
                      <a:r>
                        <a:rPr lang="en-US" altLang="zh-CN" sz="2800" dirty="0">
                          <a:sym typeface="+mn-ea"/>
                        </a:rPr>
                        <a:t>|=</a:t>
                      </a:r>
                      <a:r>
                        <a:rPr lang="zh-CN" altLang="en-US" sz="2800" dirty="0">
                          <a:sym typeface="+mn-ea"/>
                        </a:rPr>
                        <a:t>、</a:t>
                      </a:r>
                      <a:r>
                        <a:rPr lang="en-US" altLang="zh-CN" sz="2800" dirty="0">
                          <a:sym typeface="+mn-ea"/>
                        </a:rPr>
                        <a:t>%=</a:t>
                      </a:r>
                      <a:r>
                        <a:rPr lang="zh-CN" altLang="en-US" sz="2800" dirty="0">
                          <a:sym typeface="+mn-ea"/>
                        </a:rPr>
                        <a:t>、</a:t>
                      </a:r>
                      <a:r>
                        <a:rPr lang="en-US" altLang="zh-CN" sz="2800" dirty="0">
                          <a:sym typeface="+mn-ea"/>
                        </a:rPr>
                        <a:t>&gt;&gt;=</a:t>
                      </a:r>
                      <a:r>
                        <a:rPr lang="zh-CN" altLang="en-US" sz="2800" dirty="0">
                          <a:sym typeface="+mn-ea"/>
                        </a:rPr>
                        <a:t>、</a:t>
                      </a:r>
                      <a:r>
                        <a:rPr lang="en-US" altLang="zh-CN" sz="2800" dirty="0">
                          <a:sym typeface="+mn-ea"/>
                        </a:rPr>
                        <a:t>&lt;&lt;=</a:t>
                      </a:r>
                      <a:endParaRPr lang="en-US" altLang="zh-CN" sz="2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dirty="0">
                          <a:sym typeface="+mn-ea"/>
                        </a:rPr>
                        <a:t>成员</a:t>
                      </a:r>
                      <a:r>
                        <a:rPr lang="en-US" altLang="zh-CN" sz="2800" dirty="0">
                          <a:sym typeface="+mn-ea"/>
                        </a:rPr>
                        <a:t>(</a:t>
                      </a:r>
                      <a:r>
                        <a:rPr lang="zh-CN" altLang="zh-CN" sz="2800" dirty="0">
                          <a:sym typeface="+mn-ea"/>
                        </a:rPr>
                        <a:t>建议</a:t>
                      </a:r>
                      <a:r>
                        <a:rPr lang="en-US" altLang="zh-CN" sz="2800" dirty="0">
                          <a:sym typeface="+mn-ea"/>
                        </a:rPr>
                        <a:t>)</a:t>
                      </a:r>
                      <a:endParaRPr lang="zh-CN" altLang="en-US" sz="2800" dirty="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dirty="0">
                          <a:sym typeface="+mn-ea"/>
                        </a:rPr>
                        <a:t>所有其他二元运算符</a:t>
                      </a:r>
                      <a:endParaRPr lang="zh-CN" altLang="en-US" sz="2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dirty="0">
                          <a:sym typeface="+mn-ea"/>
                        </a:rPr>
                        <a:t>非成员</a:t>
                      </a:r>
                      <a:r>
                        <a:rPr lang="en-US" altLang="zh-CN" sz="2800" dirty="0">
                          <a:sym typeface="+mn-ea"/>
                        </a:rPr>
                        <a:t>(</a:t>
                      </a:r>
                      <a:r>
                        <a:rPr lang="zh-CN" altLang="zh-CN" sz="2800" dirty="0">
                          <a:sym typeface="+mn-ea"/>
                        </a:rPr>
                        <a:t>建议</a:t>
                      </a:r>
                      <a:r>
                        <a:rPr lang="en-US" altLang="zh-CN" sz="2800" dirty="0">
                          <a:sym typeface="+mn-ea"/>
                        </a:rPr>
                        <a:t>)</a:t>
                      </a:r>
                      <a:endParaRPr lang="zh-CN" altLang="en-US" sz="2800" dirty="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84458" y="5138595"/>
            <a:ext cx="7210261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 dirty="0" smtClean="0">
                <a:solidFill>
                  <a:srgbClr val="FF0000"/>
                </a:solidFill>
              </a:rPr>
              <a:t>永远不要重载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&amp;&amp;, ||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三种操作符</a:t>
            </a:r>
            <a:endParaRPr lang="zh-CN" altLang="en-US" sz="2400" b="1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01955" y="246380"/>
            <a:ext cx="7077710" cy="71691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二元运算符重载</a:t>
            </a:r>
            <a:r>
              <a:rPr lang="en-US" altLang="zh-CN" dirty="0" smtClean="0">
                <a:sym typeface="+mn-ea"/>
              </a:rPr>
              <a:t>(+</a:t>
            </a:r>
            <a:r>
              <a:rPr lang="zh-CN" altLang="zh-CN" dirty="0" smtClean="0">
                <a:sym typeface="+mn-ea"/>
              </a:rPr>
              <a:t>运算符为例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703695" y="6357620"/>
            <a:ext cx="5730875" cy="365125"/>
          </a:xfrm>
        </p:spPr>
        <p:txBody>
          <a:bodyPr/>
          <a:lstStyle/>
          <a:p>
            <a:r>
              <a:rPr lang="zh-CN" altLang="en-US"/>
              <a:t>吉林大学计算机科学与技术学院</a:t>
            </a:r>
            <a:endParaRPr lang="zh-CN" altLang="en-US"/>
          </a:p>
        </p:txBody>
      </p:sp>
      <p:sp>
        <p:nvSpPr>
          <p:cNvPr id="30724" name="文本框 30723"/>
          <p:cNvSpPr txBox="1"/>
          <p:nvPr/>
        </p:nvSpPr>
        <p:spPr>
          <a:xfrm>
            <a:off x="395605" y="1167765"/>
            <a:ext cx="5156835" cy="21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class A 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friend A operator+(const A&amp;,const A&amp;);</a:t>
            </a:r>
            <a:b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public: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A(int a,int b):x(a),y(b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 {  }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private:   </a:t>
            </a:r>
            <a:br>
              <a:rPr lang="en-US" altLang="zh-CN" sz="1800" b="1" dirty="0" err="1">
                <a:latin typeface="Arial" charset="0"/>
                <a:ea typeface="宋体" pitchFamily="2" charset="-122"/>
              </a:rPr>
            </a:b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int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 x;</a:t>
            </a: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int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 y;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};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30725" name="文本框 30724"/>
          <p:cNvSpPr txBox="1"/>
          <p:nvPr/>
        </p:nvSpPr>
        <p:spPr>
          <a:xfrm>
            <a:off x="395605" y="3393440"/>
            <a:ext cx="517271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//</a:t>
            </a:r>
            <a:r>
              <a:rPr lang="zh-CN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自由</a:t>
            </a:r>
            <a:r>
              <a:rPr lang="zh-CN" altLang="en-US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函数形式重载 </a:t>
            </a:r>
            <a:r>
              <a:rPr lang="en-US" altLang="zh-CN" sz="1800" b="1" dirty="0">
                <a:solidFill>
                  <a:srgbClr val="0000FF"/>
                </a:solidFill>
                <a:latin typeface="Arial" charset="0"/>
                <a:ea typeface="宋体" pitchFamily="2" charset="-122"/>
              </a:rPr>
              <a:t>operator</a:t>
            </a:r>
            <a:r>
              <a:rPr lang="en-US" altLang="zh-CN" sz="1800" b="1">
                <a:solidFill>
                  <a:srgbClr val="0000FF"/>
                </a:solidFill>
                <a:latin typeface="Arial" charset="0"/>
                <a:ea typeface="宋体" pitchFamily="2" charset="-122"/>
              </a:rPr>
              <a:t>+</a:t>
            </a:r>
            <a:endParaRPr lang="en-US" altLang="zh-CN" sz="1800" b="1">
              <a:solidFill>
                <a:srgbClr val="0000FF"/>
              </a:solidFill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latin typeface="Arial" charset="0"/>
                <a:ea typeface="宋体" pitchFamily="2" charset="-122"/>
              </a:rPr>
              <a:t>A operator+(const A&amp; lhs, const A&amp; rhs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)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{</a:t>
            </a:r>
            <a:br>
              <a:rPr lang="en-US" altLang="zh-CN" sz="1800" b="1">
                <a:latin typeface="Arial" charset="0"/>
                <a:ea typeface="宋体" pitchFamily="2" charset="-122"/>
              </a:rPr>
            </a:br>
            <a:r>
              <a:rPr lang="en-US" altLang="zh-CN" sz="1800" b="1">
                <a:latin typeface="Arial" charset="0"/>
                <a:ea typeface="宋体" pitchFamily="2" charset="-122"/>
              </a:rPr>
              <a:t>             A     result(0,0);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      result.x = lhs.x+rhs.x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 dirty="0" err="1">
                <a:latin typeface="Arial" charset="0"/>
                <a:ea typeface="宋体" pitchFamily="2" charset="-122"/>
              </a:rPr>
              <a:t>             result.y = lhs.y+rhs.y</a:t>
            </a:r>
            <a:r>
              <a:rPr lang="en-US" altLang="zh-CN" sz="1800" b="1">
                <a:latin typeface="Arial" charset="0"/>
                <a:ea typeface="宋体" pitchFamily="2" charset="-122"/>
              </a:rPr>
              <a:t>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             return result;</a:t>
            </a:r>
            <a:endParaRPr lang="en-US" altLang="zh-CN" sz="1800" b="1">
              <a:latin typeface="Arial" charset="0"/>
              <a:ea typeface="宋体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1800" b="1">
                <a:latin typeface="Arial" charset="0"/>
                <a:ea typeface="宋体" pitchFamily="2" charset="-122"/>
              </a:rPr>
              <a:t>}</a:t>
            </a:r>
            <a:endParaRPr lang="en-US" altLang="zh-CN" sz="1800" b="1">
              <a:latin typeface="Arial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6495" y="1796415"/>
            <a:ext cx="5156835" cy="283464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/>
          </a:ln>
        </p:spPr>
        <p:txBody>
          <a:bodyPr wrap="square">
            <a:spAutoFit/>
          </a:bodyPr>
          <a:p>
            <a:pPr marL="342900" lvl="0" indent="-342900">
              <a:spcBef>
                <a:spcPct val="50000"/>
              </a:spcBef>
              <a:buClr>
                <a:srgbClr val="000000"/>
              </a:buClr>
              <a:buAutoNum type="arabicPeriod"/>
            </a:pPr>
            <a:r>
              <a:rPr lang="zh-CN" altLang="en-US" sz="2400" b="1">
                <a:latin typeface="Arial" charset="0"/>
                <a:ea typeface="宋体" pitchFamily="2" charset="-122"/>
              </a:rPr>
              <a:t>返回类型</a:t>
            </a:r>
            <a:br>
              <a:rPr lang="zh-CN" altLang="en-US" sz="2400" b="1">
                <a:latin typeface="Arial" charset="0"/>
                <a:ea typeface="宋体" pitchFamily="2" charset="-122"/>
              </a:rPr>
            </a:br>
            <a:r>
              <a:rPr lang="zh-CN" altLang="en-US" sz="2400" b="1">
                <a:latin typeface="Arial" charset="0"/>
                <a:ea typeface="宋体" pitchFamily="2" charset="-122"/>
              </a:rPr>
              <a:t>返回引用</a:t>
            </a:r>
            <a:r>
              <a:rPr lang="en-US" altLang="zh-CN" sz="2400" b="1">
                <a:latin typeface="Arial" charset="0"/>
                <a:ea typeface="宋体" pitchFamily="2" charset="-122"/>
              </a:rPr>
              <a:t>/</a:t>
            </a:r>
            <a:r>
              <a:rPr lang="zh-CN" altLang="zh-CN" sz="2400" b="1">
                <a:latin typeface="Arial" charset="0"/>
                <a:ea typeface="宋体" pitchFamily="2" charset="-122"/>
              </a:rPr>
              <a:t>值</a:t>
            </a:r>
            <a:br>
              <a:rPr lang="zh-CN" altLang="zh-CN" sz="2400" b="1">
                <a:latin typeface="Arial" charset="0"/>
                <a:ea typeface="宋体" pitchFamily="2" charset="-122"/>
              </a:rPr>
            </a:br>
            <a:r>
              <a:rPr lang="zh-CN" altLang="zh-CN" sz="2400" b="1">
                <a:latin typeface="Arial" charset="0"/>
                <a:ea typeface="宋体" pitchFamily="2" charset="-122"/>
              </a:rPr>
              <a:t>返回</a:t>
            </a:r>
            <a:r>
              <a:rPr lang="en-US" altLang="zh-CN" sz="2400" b="1">
                <a:latin typeface="Arial" charset="0"/>
                <a:ea typeface="宋体" pitchFamily="2" charset="-122"/>
              </a:rPr>
              <a:t>const/</a:t>
            </a:r>
            <a:r>
              <a:rPr lang="zh-CN" altLang="zh-CN" sz="2400" b="1">
                <a:latin typeface="Arial" charset="0"/>
                <a:ea typeface="宋体" pitchFamily="2" charset="-122"/>
              </a:rPr>
              <a:t>非</a:t>
            </a:r>
            <a:r>
              <a:rPr lang="en-US" altLang="zh-CN" sz="2400" b="1">
                <a:latin typeface="Arial" charset="0"/>
                <a:ea typeface="宋体" pitchFamily="2" charset="-122"/>
              </a:rPr>
              <a:t>const</a:t>
            </a:r>
            <a:r>
              <a:rPr lang="zh-CN" altLang="en-US" sz="2400" b="1">
                <a:latin typeface="Arial" charset="0"/>
                <a:ea typeface="宋体" pitchFamily="2" charset="-122"/>
              </a:rPr>
              <a:t>型</a:t>
            </a:r>
            <a:endParaRPr lang="zh-CN" altLang="en-US" sz="2400" b="1">
              <a:latin typeface="Arial" charset="0"/>
              <a:ea typeface="宋体" pitchFamily="2" charset="-122"/>
            </a:endParaRPr>
          </a:p>
          <a:p>
            <a:pPr marL="342900" lvl="0" indent="-342900">
              <a:spcBef>
                <a:spcPct val="50000"/>
              </a:spcBef>
              <a:buClr>
                <a:srgbClr val="000000"/>
              </a:buClr>
              <a:buAutoNum type="arabicPeriod"/>
            </a:pPr>
            <a:r>
              <a:rPr lang="zh-CN" altLang="en-US" sz="2400" b="1">
                <a:latin typeface="Arial" charset="0"/>
                <a:ea typeface="宋体" pitchFamily="2" charset="-122"/>
              </a:rPr>
              <a:t>返回值优化</a:t>
            </a:r>
            <a:endParaRPr lang="zh-CN" altLang="en-US" sz="2400" b="1">
              <a:latin typeface="Arial" charset="0"/>
              <a:ea typeface="宋体" pitchFamily="2" charset="-122"/>
            </a:endParaRPr>
          </a:p>
          <a:p>
            <a:pPr marL="342900" lvl="0" indent="-342900">
              <a:spcBef>
                <a:spcPct val="50000"/>
              </a:spcBef>
              <a:buClr>
                <a:srgbClr val="000000"/>
              </a:buClr>
              <a:buAutoNum type="arabicPeriod"/>
            </a:pPr>
            <a:r>
              <a:rPr lang="zh-CN" altLang="en-US" sz="2400" b="1">
                <a:latin typeface="Arial" charset="0"/>
                <a:ea typeface="宋体" pitchFamily="2" charset="-122"/>
              </a:rPr>
              <a:t>应同时重载</a:t>
            </a:r>
            <a:r>
              <a:rPr lang="en-US" altLang="zh-CN" sz="2400" b="1">
                <a:latin typeface="Arial" charset="0"/>
                <a:ea typeface="宋体" pitchFamily="2" charset="-122"/>
              </a:rPr>
              <a:t>+</a:t>
            </a:r>
            <a:r>
              <a:rPr lang="zh-CN" altLang="zh-CN" sz="2400" b="1">
                <a:latin typeface="Arial" charset="0"/>
                <a:ea typeface="宋体" pitchFamily="2" charset="-122"/>
              </a:rPr>
              <a:t>和</a:t>
            </a:r>
            <a:r>
              <a:rPr lang="en-US" altLang="zh-CN" sz="2400" b="1">
                <a:latin typeface="Arial" charset="0"/>
                <a:ea typeface="宋体" pitchFamily="2" charset="-122"/>
              </a:rPr>
              <a:t>+=</a:t>
            </a:r>
            <a:endParaRPr lang="en-US" altLang="zh-CN" sz="2400" b="1">
              <a:latin typeface="Arial" charset="0"/>
              <a:ea typeface="宋体" pitchFamily="2" charset="-122"/>
            </a:endParaRPr>
          </a:p>
          <a:p>
            <a:pPr lvl="0" indent="0">
              <a:spcBef>
                <a:spcPct val="50000"/>
              </a:spcBef>
              <a:buClr>
                <a:srgbClr val="000000"/>
              </a:buClr>
              <a:buNone/>
            </a:pPr>
            <a:endParaRPr lang="en-US" altLang="zh-CN" sz="2400" b="1">
              <a:latin typeface="Arial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0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160111"/>
</p:tagLst>
</file>

<file path=ppt/tags/tag22.xml><?xml version="1.0" encoding="utf-8"?>
<p:tagLst xmlns:p="http://schemas.openxmlformats.org/presentationml/2006/main">
  <p:tag name="KSO_WM_TEMPLATE_CATEGORY" val="custom"/>
  <p:tag name="KSO_WM_TEMPLATE_INDEX" val="160111"/>
</p:tagLst>
</file>

<file path=ppt/tags/tag23.xml><?xml version="1.0" encoding="utf-8"?>
<p:tagLst xmlns:p="http://schemas.openxmlformats.org/presentationml/2006/main">
  <p:tag name="KSO_WM_TEMPLATE_CATEGORY" val="custom"/>
  <p:tag name="KSO_WM_TEMPLATE_INDEX" val="160111"/>
</p:tagLst>
</file>

<file path=ppt/tags/tag24.xml><?xml version="1.0" encoding="utf-8"?>
<p:tagLst xmlns:p="http://schemas.openxmlformats.org/presentationml/2006/main">
  <p:tag name="KSO_WM_TEMPLATE_CATEGORY" val="custom"/>
  <p:tag name="KSO_WM_TEMPLATE_INDEX" val="160111"/>
</p:tagLst>
</file>

<file path=ppt/tags/tag25.xml><?xml version="1.0" encoding="utf-8"?>
<p:tagLst xmlns:p="http://schemas.openxmlformats.org/presentationml/2006/main">
  <p:tag name="KSO_WM_TEMPLATE_CATEGORY" val="custom"/>
  <p:tag name="KSO_WM_TEMPLATE_INDEX" val="160111"/>
</p:tagLst>
</file>

<file path=ppt/tags/tag26.xml><?xml version="1.0" encoding="utf-8"?>
<p:tagLst xmlns:p="http://schemas.openxmlformats.org/presentationml/2006/main">
  <p:tag name="KSO_WM_TEMPLATE_CATEGORY" val="custom"/>
  <p:tag name="KSO_WM_TEMPLATE_INDEX" val="160111"/>
</p:tagLst>
</file>

<file path=ppt/tags/tag27.xml><?xml version="1.0" encoding="utf-8"?>
<p:tagLst xmlns:p="http://schemas.openxmlformats.org/presentationml/2006/main">
  <p:tag name="KSO_WM_TEMPLATE_CATEGORY" val="custom"/>
  <p:tag name="KSO_WM_TEMPLATE_INDEX" val="160111"/>
</p:tagLst>
</file>

<file path=ppt/tags/tag28.xml><?xml version="1.0" encoding="utf-8"?>
<p:tagLst xmlns:p="http://schemas.openxmlformats.org/presentationml/2006/main">
  <p:tag name="KSO_WM_TEMPLATE_CATEGORY" val="custom"/>
  <p:tag name="KSO_WM_TEMPLATE_INDEX" val="160111"/>
</p:tagLst>
</file>

<file path=ppt/tags/tag29.xml><?xml version="1.0" encoding="utf-8"?>
<p:tagLst xmlns:p="http://schemas.openxmlformats.org/presentationml/2006/main">
  <p:tag name="KSO_WM_TEMPLATE_CATEGORY" val="custom"/>
  <p:tag name="KSO_WM_TEMPLATE_INDEX" val="16011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30.xml><?xml version="1.0" encoding="utf-8"?>
<p:tagLst xmlns:p="http://schemas.openxmlformats.org/presentationml/2006/main">
  <p:tag name="KSO_WM_TEMPLATE_CATEGORY" val="custom"/>
  <p:tag name="KSO_WM_TEMPLATE_INDEX" val="160111"/>
</p:tagLst>
</file>

<file path=ppt/tags/tag31.xml><?xml version="1.0" encoding="utf-8"?>
<p:tagLst xmlns:p="http://schemas.openxmlformats.org/presentationml/2006/main">
  <p:tag name="KSO_WM_TEMPLATE_CATEGORY" val="custom"/>
  <p:tag name="KSO_WM_TEMPLATE_INDEX" val="160111"/>
</p:tagLst>
</file>

<file path=ppt/tags/tag32.xml><?xml version="1.0" encoding="utf-8"?>
<p:tagLst xmlns:p="http://schemas.openxmlformats.org/presentationml/2006/main">
  <p:tag name="KSO_WM_TEMPLATE_CATEGORY" val="custom"/>
  <p:tag name="KSO_WM_TEMPLATE_INDEX" val="160111"/>
</p:tagLst>
</file>

<file path=ppt/tags/tag33.xml><?xml version="1.0" encoding="utf-8"?>
<p:tagLst xmlns:p="http://schemas.openxmlformats.org/presentationml/2006/main">
  <p:tag name="KSO_WM_TEMPLATE_CATEGORY" val="custom"/>
  <p:tag name="KSO_WM_TEMPLATE_INDEX" val="160111"/>
</p:tagLst>
</file>

<file path=ppt/tags/tag34.xml><?xml version="1.0" encoding="utf-8"?>
<p:tagLst xmlns:p="http://schemas.openxmlformats.org/presentationml/2006/main">
  <p:tag name="KSO_WM_TEMPLATE_CATEGORY" val="custom"/>
  <p:tag name="KSO_WM_TEMPLATE_INDEX" val="160111"/>
</p:tagLst>
</file>

<file path=ppt/tags/tag35.xml><?xml version="1.0" encoding="utf-8"?>
<p:tagLst xmlns:p="http://schemas.openxmlformats.org/presentationml/2006/main">
  <p:tag name="KSO_WM_TEMPLATE_CATEGORY" val="custom"/>
  <p:tag name="KSO_WM_TEMPLATE_INDEX" val="160111"/>
</p:tagLst>
</file>

<file path=ppt/tags/tag36.xml><?xml version="1.0" encoding="utf-8"?>
<p:tagLst xmlns:p="http://schemas.openxmlformats.org/presentationml/2006/main">
  <p:tag name="KSO_WM_TEMPLATE_CATEGORY" val="custom"/>
  <p:tag name="KSO_WM_TEMPLATE_INDEX" val="160111"/>
</p:tagLst>
</file>

<file path=ppt/tags/tag37.xml><?xml version="1.0" encoding="utf-8"?>
<p:tagLst xmlns:p="http://schemas.openxmlformats.org/presentationml/2006/main">
  <p:tag name="KSO_WM_TEMPLATE_CATEGORY" val="custom"/>
  <p:tag name="KSO_WM_TEMPLATE_INDEX" val="160111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6502</Words>
  <Application>WPS 演示</Application>
  <PresentationFormat>自定义</PresentationFormat>
  <Paragraphs>289</Paragraphs>
  <Slides>20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A000120140530A99PPBG</vt:lpstr>
      <vt:lpstr>1_A000120140530A99PPBG</vt:lpstr>
      <vt:lpstr>C++面向对象程序设计-2015级</vt:lpstr>
      <vt:lpstr>PowerPoint 演示文稿</vt:lpstr>
      <vt:lpstr>运算符重载的意义(例)</vt:lpstr>
      <vt:lpstr>运算符重载的条件</vt:lpstr>
      <vt:lpstr>可重载的运算符</vt:lpstr>
      <vt:lpstr>运算符重载</vt:lpstr>
      <vt:lpstr>运算符重载</vt:lpstr>
      <vt:lpstr>运算符重载的形式</vt:lpstr>
      <vt:lpstr>运算符重载的要求和方针</vt:lpstr>
      <vt:lpstr>二元运算符重载(+运算符为例)</vt:lpstr>
      <vt:lpstr>运算符重载函数的返回类型</vt:lpstr>
      <vt:lpstr>返回值优化</vt:lpstr>
      <vt:lpstr>二元运算符的成对重载(如 + / += )</vt:lpstr>
      <vt:lpstr>二元运算符的成对重载(如 + / += )</vt:lpstr>
      <vt:lpstr>二元运算符的成对重载(如 + / += )</vt:lpstr>
      <vt:lpstr>一元运算符重载(例 ++ )</vt:lpstr>
      <vt:lpstr>一元运算符重载(例  )</vt:lpstr>
      <vt:lpstr>-&gt;运算符重载(例  )</vt:lpstr>
      <vt:lpstr>[]运算符重载(例  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84</cp:revision>
  <dcterms:created xsi:type="dcterms:W3CDTF">2016-02-11T11:02:00Z</dcterms:created>
  <dcterms:modified xsi:type="dcterms:W3CDTF">2016-04-21T18:08:11Z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