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5"/>
  </p:handoutMasterIdLst>
  <p:sldIdLst>
    <p:sldId id="256" r:id="rId4"/>
    <p:sldId id="262" r:id="rId6"/>
    <p:sldId id="284" r:id="rId7"/>
    <p:sldId id="280" r:id="rId8"/>
    <p:sldId id="281" r:id="rId9"/>
    <p:sldId id="312" r:id="rId10"/>
    <p:sldId id="260" r:id="rId11"/>
    <p:sldId id="313" r:id="rId12"/>
    <p:sldId id="282" r:id="rId13"/>
    <p:sldId id="286" r:id="rId14"/>
    <p:sldId id="288" r:id="rId15"/>
    <p:sldId id="314" r:id="rId16"/>
    <p:sldId id="315" r:id="rId17"/>
    <p:sldId id="316" r:id="rId18"/>
    <p:sldId id="317" r:id="rId19"/>
    <p:sldId id="271" r:id="rId20"/>
    <p:sldId id="318" r:id="rId21"/>
    <p:sldId id="319" r:id="rId22"/>
    <p:sldId id="321" r:id="rId23"/>
    <p:sldId id="320" r:id="rId24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72" d="100"/>
          <a:sy n="72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2E135A-1E7A-4ED3-87E1-047973D3271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顶顶顶顶顶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F29C81-4622-434F-98E9-86810F963B95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顶顶顶顶顶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2771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1987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3011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4035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5059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6083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7107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8131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9155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50179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51203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3795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52227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4819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5843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6867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7891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8915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9939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/>
        </p:nvPicPr>
        <p:blipFill>
          <a:blip r:embed="rId2"/>
          <a:srcRect l="208" t="5461" r="-208" b="38055"/>
          <a:stretch>
            <a:fillRect/>
          </a:stretch>
        </p:blipFill>
        <p:spPr>
          <a:xfrm>
            <a:off x="0" y="0"/>
            <a:ext cx="12192000" cy="45974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D0DF0-953B-4FB7-AC72-5570A1E4F11D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/>
          </p:cNvPicPr>
          <p:nvPr userDrawn="1"/>
        </p:nvPicPr>
        <p:blipFill>
          <a:blip r:embed="rId2"/>
          <a:srcRect l="208" t="5461" r="-208" b="38055"/>
          <a:stretch>
            <a:fillRect/>
          </a:stretch>
        </p:blipFill>
        <p:spPr>
          <a:xfrm>
            <a:off x="0" y="0"/>
            <a:ext cx="12192000" cy="45974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8F2FE-D6B9-4681-8B07-AC3678002F8B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/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/>
          <p:cNvGrpSpPr/>
          <p:nvPr userDrawn="1"/>
        </p:nvGrpSpPr>
        <p:grpSpPr>
          <a:xfrm>
            <a:off x="0" y="2300288"/>
            <a:ext cx="12192000" cy="1770062"/>
            <a:chOff x="0" y="2300287"/>
            <a:chExt cx="12192000" cy="1770729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>
              <a:off x="6350" y="2636964"/>
              <a:ext cx="12185650" cy="1434052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0" y="2865650"/>
              <a:ext cx="9399588" cy="9719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5"/>
            <p:cNvSpPr/>
            <p:nvPr>
              <p:custDataLst>
                <p:tags r:id="rId4"/>
              </p:custDataLst>
            </p:nvPr>
          </p:nvSpPr>
          <p:spPr>
            <a:xfrm>
              <a:off x="9507538" y="2300287"/>
              <a:ext cx="1535112" cy="1537279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E97A49-2D1B-4784-AD31-D8958D282295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7"/>
          <p:cNvGrpSpPr/>
          <p:nvPr userDrawn="1"/>
        </p:nvGrpSpPr>
        <p:grpSpPr>
          <a:xfrm>
            <a:off x="0" y="-26987"/>
            <a:ext cx="12195175" cy="1135062"/>
            <a:chOff x="0" y="-27384"/>
            <a:chExt cx="12194540" cy="1135952"/>
          </a:xfrm>
        </p:grpSpPr>
        <p:pic>
          <p:nvPicPr>
            <p:cNvPr id="9224" name="图片 8"/>
            <p:cNvPicPr>
              <a:picLocks noChangeAspect="1"/>
            </p:cNvPicPr>
            <p:nvPr/>
          </p:nvPicPr>
          <p:blipFill>
            <a:blip r:embed="rId2"/>
            <a:srcRect t="19643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" name="矩形 8"/>
            <p:cNvSpPr/>
            <p:nvPr/>
          </p:nvSpPr>
          <p:spPr>
            <a:xfrm>
              <a:off x="0" y="352326"/>
              <a:ext cx="12191365" cy="756242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5" y="207751"/>
              <a:ext cx="12191365" cy="505220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D224B5-65C2-4B49-BBCA-540144D9117F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9"/>
          <p:cNvGrpSpPr/>
          <p:nvPr userDrawn="1"/>
        </p:nvGrpSpPr>
        <p:grpSpPr>
          <a:xfrm>
            <a:off x="0" y="-26987"/>
            <a:ext cx="12195175" cy="1135062"/>
            <a:chOff x="0" y="-27384"/>
            <a:chExt cx="12194540" cy="1135952"/>
          </a:xfrm>
        </p:grpSpPr>
        <p:pic>
          <p:nvPicPr>
            <p:cNvPr id="10248" name="图片 10"/>
            <p:cNvPicPr>
              <a:picLocks noChangeAspect="1"/>
            </p:cNvPicPr>
            <p:nvPr/>
          </p:nvPicPr>
          <p:blipFill>
            <a:blip r:embed="rId2"/>
            <a:srcRect t="19643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" name="矩形 8"/>
            <p:cNvSpPr/>
            <p:nvPr/>
          </p:nvSpPr>
          <p:spPr>
            <a:xfrm>
              <a:off x="0" y="352326"/>
              <a:ext cx="12191365" cy="756242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5" y="207751"/>
              <a:ext cx="12191365" cy="505220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0B1C39-73CF-40F8-873B-8663D7D8E9FC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561" y="2452155"/>
            <a:ext cx="5532120" cy="1997925"/>
          </a:xfrm>
        </p:spPr>
        <p:txBody>
          <a:bodyPr anchor="ctr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41392" y="792480"/>
            <a:ext cx="3932237" cy="138683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单击图标添加图片</a:t>
            </a:r>
            <a:endParaRPr kumimoji="0" lang="en-US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/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/>
        </p:nvGrpSpPr>
        <p:grpSpPr>
          <a:xfrm>
            <a:off x="0" y="2300288"/>
            <a:ext cx="12192000" cy="1770062"/>
            <a:chOff x="0" y="2300287"/>
            <a:chExt cx="12192000" cy="1770729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>
              <a:off x="6350" y="2636964"/>
              <a:ext cx="12185650" cy="1434052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0" y="2865650"/>
              <a:ext cx="9399588" cy="9719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5"/>
            <p:cNvSpPr/>
            <p:nvPr>
              <p:custDataLst>
                <p:tags r:id="rId4"/>
              </p:custDataLst>
            </p:nvPr>
          </p:nvSpPr>
          <p:spPr>
            <a:xfrm>
              <a:off x="9507538" y="2300287"/>
              <a:ext cx="1535112" cy="1537279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4CCBF-9C00-4619-8BE7-7EDA1A490D5D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0" y="-26987"/>
            <a:ext cx="12195175" cy="1135062"/>
            <a:chOff x="0" y="-27384"/>
            <a:chExt cx="12194540" cy="1135952"/>
          </a:xfrm>
        </p:grpSpPr>
        <p:pic>
          <p:nvPicPr>
            <p:cNvPr id="5128" name="图片 8"/>
            <p:cNvPicPr>
              <a:picLocks noChangeAspect="1"/>
            </p:cNvPicPr>
            <p:nvPr/>
          </p:nvPicPr>
          <p:blipFill>
            <a:blip r:embed="rId2"/>
            <a:srcRect t="19643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" name="矩形 8"/>
            <p:cNvSpPr/>
            <p:nvPr/>
          </p:nvSpPr>
          <p:spPr>
            <a:xfrm>
              <a:off x="0" y="352326"/>
              <a:ext cx="12191365" cy="756242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5" y="207751"/>
              <a:ext cx="12191365" cy="505220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62A4-C4F4-4804-9C65-121C01473144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9"/>
          <p:cNvGrpSpPr/>
          <p:nvPr/>
        </p:nvGrpSpPr>
        <p:grpSpPr>
          <a:xfrm>
            <a:off x="0" y="-26987"/>
            <a:ext cx="12195175" cy="1135062"/>
            <a:chOff x="0" y="-27384"/>
            <a:chExt cx="12194540" cy="1135952"/>
          </a:xfrm>
        </p:grpSpPr>
        <p:pic>
          <p:nvPicPr>
            <p:cNvPr id="6152" name="图片 10"/>
            <p:cNvPicPr>
              <a:picLocks noChangeAspect="1"/>
            </p:cNvPicPr>
            <p:nvPr/>
          </p:nvPicPr>
          <p:blipFill>
            <a:blip r:embed="rId2"/>
            <a:srcRect t="19643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" name="矩形 8"/>
            <p:cNvSpPr/>
            <p:nvPr/>
          </p:nvSpPr>
          <p:spPr>
            <a:xfrm>
              <a:off x="0" y="352326"/>
              <a:ext cx="12191365" cy="756242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5" y="207751"/>
              <a:ext cx="12191365" cy="505220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426C2B-0900-4795-BC50-A78EAA9AA134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561" y="2452155"/>
            <a:ext cx="5532120" cy="1997925"/>
          </a:xfrm>
        </p:spPr>
        <p:txBody>
          <a:bodyPr anchor="ctr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41392" y="792480"/>
            <a:ext cx="3932237" cy="138683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单击图标添加图片</a:t>
            </a:r>
            <a:endParaRPr kumimoji="0" lang="en-US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800" baseline="0" noProof="1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800" baseline="0" noProof="1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596900" y="104775"/>
            <a:ext cx="10953750" cy="796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50"/>
            <a:ext cx="10953750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 pitchFamily="34" charset="0"/>
          <a:ea typeface="黑体" pitchFamily="49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9pPr>
    </p:titleStyle>
    <p:bodyStyle>
      <a:lvl1pPr marL="361950" indent="-361950" algn="just" defTabSz="685800" rtl="0" eaLnBrk="0" fontAlgn="base" hangingPunct="0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dirty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0" fontAlgn="base" hangingPunct="0">
        <a:lnSpc>
          <a:spcPct val="150000"/>
        </a:lnSpc>
        <a:spcBef>
          <a:spcPts val="600"/>
        </a:spcBef>
        <a:spcAft>
          <a:spcPts val="600"/>
        </a:spcAft>
        <a:buClr>
          <a:srgbClr val="7AD0EB"/>
        </a:buClr>
        <a:buFont typeface="幼圆" pitchFamily="49" charset="-122"/>
        <a:buChar char=" "/>
        <a:defRPr sz="2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800" baseline="0" noProof="1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800" baseline="0" noProof="1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  <p:sp>
        <p:nvSpPr>
          <p:cNvPr id="2053" name="KSO_BT1"/>
          <p:cNvSpPr>
            <a:spLocks noGrp="1"/>
          </p:cNvSpPr>
          <p:nvPr>
            <p:ph type="title"/>
          </p:nvPr>
        </p:nvSpPr>
        <p:spPr>
          <a:xfrm>
            <a:off x="596900" y="104775"/>
            <a:ext cx="10953750" cy="796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50"/>
            <a:ext cx="10953750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 pitchFamily="34" charset="0"/>
          <a:ea typeface="黑体" pitchFamily="49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9pPr>
    </p:titleStyle>
    <p:bodyStyle>
      <a:lvl1pPr marL="361950" indent="-361950" algn="just" defTabSz="685800" rtl="0" eaLnBrk="0" fontAlgn="base" hangingPunct="0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dirty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0" fontAlgn="base" hangingPunct="0">
        <a:lnSpc>
          <a:spcPct val="150000"/>
        </a:lnSpc>
        <a:spcBef>
          <a:spcPts val="600"/>
        </a:spcBef>
        <a:spcAft>
          <a:spcPts val="600"/>
        </a:spcAft>
        <a:buClr>
          <a:srgbClr val="7AD0EB"/>
        </a:buClr>
        <a:buFont typeface="幼圆" pitchFamily="49" charset="-122"/>
        <a:buChar char=" "/>
        <a:defRPr sz="2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1763" y="4810125"/>
            <a:ext cx="7056438" cy="781050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j-cs"/>
              </a:rPr>
              <a:t>C++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j-cs"/>
              </a:rPr>
              <a:t>面向对象程序设计</a:t>
            </a: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j-cs"/>
              </a:rPr>
              <a:t>-2015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j-cs"/>
              </a:rPr>
              <a:t>级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itchFamily="34" charset="0"/>
              <a:ea typeface="黑体" pitchFamily="49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838" cy="6969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陈伟    软件工程教研室  吉林大学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email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ccchenwei@163.com; chenw@jlu.edu.cn   2015-2016-2</a:t>
            </a:r>
            <a:r>
              <a:rPr kumimoji="0" lang="zh-CN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学期</a:t>
            </a:r>
            <a:endParaRPr kumimoji="0" lang="zh-CN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嵌套类的说明</a:t>
            </a:r>
            <a:endParaRPr lang="en-US" altLang="zh-CN" dirty="0"/>
          </a:p>
        </p:txBody>
      </p:sp>
      <p:sp>
        <p:nvSpPr>
          <p:cNvPr id="20483" name="文本框 1"/>
          <p:cNvSpPr txBox="1"/>
          <p:nvPr/>
        </p:nvSpPr>
        <p:spPr>
          <a:xfrm>
            <a:off x="1162050" y="1873250"/>
            <a:ext cx="9598025" cy="179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嵌套的类之间，除了名字空间有包含关系外，就是两个独立的类；</a:t>
            </a:r>
            <a:endParaRPr lang="en-US" altLang="zh-CN" sz="2800" dirty="0">
              <a:solidFill>
                <a:srgbClr val="3E4042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嵌套类使用目的，主要是为了减少公开的类；</a:t>
            </a:r>
            <a:endParaRPr lang="en-US" altLang="zh-CN" sz="2800" dirty="0">
              <a:solidFill>
                <a:srgbClr val="3E4042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C++</a:t>
            </a:r>
            <a:r>
              <a:rPr lang="zh-CN" altLang="en-US" sz="28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中嵌套类的含义不同于</a:t>
            </a:r>
            <a:r>
              <a:rPr lang="en-US" altLang="zh-CN" sz="28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Java</a:t>
            </a:r>
            <a:r>
              <a:rPr lang="zh-CN" altLang="en-US" sz="28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语言中的内部类；</a:t>
            </a:r>
            <a:endParaRPr lang="zh-CN" altLang="zh-CN" sz="2800" dirty="0">
              <a:solidFill>
                <a:srgbClr val="FF0000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友元的引入</a:t>
            </a:r>
            <a:endParaRPr lang="en-US" altLang="zh-CN" dirty="0"/>
          </a:p>
        </p:txBody>
      </p:sp>
      <p:sp>
        <p:nvSpPr>
          <p:cNvPr id="21507" name="文本框 1"/>
          <p:cNvSpPr txBox="1"/>
          <p:nvPr/>
        </p:nvSpPr>
        <p:spPr>
          <a:xfrm>
            <a:off x="1470025" y="1797050"/>
            <a:ext cx="2874963" cy="26765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class A {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public: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…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private: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void Func( );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int    field;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};</a:t>
            </a:r>
            <a:endParaRPr lang="en-US" altLang="zh-CN" sz="2400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  <p:sp>
        <p:nvSpPr>
          <p:cNvPr id="21508" name="文本框 2"/>
          <p:cNvSpPr txBox="1"/>
          <p:nvPr/>
        </p:nvSpPr>
        <p:spPr>
          <a:xfrm>
            <a:off x="6292850" y="1709738"/>
            <a:ext cx="4889500" cy="41417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void UseA(A &amp; a) 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{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a.field = 5;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…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}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int main( ) 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{   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A   a;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UseA(a);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}</a:t>
            </a:r>
            <a:endParaRPr lang="zh-CN" altLang="en-US" sz="2400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声明友元函数</a:t>
            </a:r>
            <a:endParaRPr lang="en-US" altLang="zh-CN" dirty="0"/>
          </a:p>
        </p:txBody>
      </p:sp>
      <p:sp>
        <p:nvSpPr>
          <p:cNvPr id="22531" name="文本框 1"/>
          <p:cNvSpPr txBox="1"/>
          <p:nvPr/>
        </p:nvSpPr>
        <p:spPr>
          <a:xfrm>
            <a:off x="881063" y="1687513"/>
            <a:ext cx="4870450" cy="34083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class A </a:t>
            </a:r>
            <a:b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{</a:t>
            </a:r>
            <a:endParaRPr lang="en-US" altLang="zh-CN" sz="2400" b="1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friend void UserA( A &amp; a);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public:</a:t>
            </a:r>
            <a:endParaRPr lang="en-US" altLang="zh-CN" sz="2400" b="1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…</a:t>
            </a:r>
            <a:endParaRPr lang="en-US" altLang="zh-CN" sz="2400" b="1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private:</a:t>
            </a:r>
            <a:endParaRPr lang="en-US" altLang="zh-CN" sz="2400" b="1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void Func( );</a:t>
            </a:r>
            <a:endParaRPr lang="en-US" altLang="zh-CN" sz="2400" b="1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int    field;</a:t>
            </a:r>
            <a:endParaRPr lang="en-US" altLang="zh-CN" sz="2400" b="1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};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  <p:sp>
        <p:nvSpPr>
          <p:cNvPr id="22532" name="文本框 2"/>
          <p:cNvSpPr txBox="1"/>
          <p:nvPr/>
        </p:nvSpPr>
        <p:spPr>
          <a:xfrm>
            <a:off x="6292850" y="1709738"/>
            <a:ext cx="4889500" cy="41417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void UseA(A &amp; a) 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{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a.field = 5;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…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}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int main( ) </a:t>
            </a:r>
            <a:endParaRPr lang="en-US" altLang="zh-CN" sz="2400" dirty="0">
              <a:solidFill>
                <a:srgbClr val="34353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0" eaLnBrk="1" hangingPunct="1"/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{   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A   a;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UseA(a);</a:t>
            </a:r>
            <a:b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}</a:t>
            </a:r>
            <a:endParaRPr lang="zh-CN" altLang="en-US" sz="2400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友元函数和友元类</a:t>
            </a:r>
            <a:endParaRPr lang="en-US" altLang="zh-CN" dirty="0"/>
          </a:p>
        </p:txBody>
      </p:sp>
      <p:sp>
        <p:nvSpPr>
          <p:cNvPr id="23555" name="文本框 1"/>
          <p:cNvSpPr txBox="1"/>
          <p:nvPr/>
        </p:nvSpPr>
        <p:spPr>
          <a:xfrm>
            <a:off x="1444625" y="1493838"/>
            <a:ext cx="4870450" cy="31083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lvl="0" indent="-342900" eaLnBrk="1" hangingPunct="1"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友元函数</a:t>
            </a:r>
            <a:endParaRPr lang="zh-CN" altLang="en-US" sz="2800" b="1" dirty="0">
              <a:solidFill>
                <a:srgbClr val="0000FF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800100" lvl="2" indent="-342900" eaLnBrk="1" hangingPunct="1"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全局函数</a:t>
            </a:r>
            <a:endParaRPr lang="zh-CN" altLang="en-US" sz="2800" b="1" dirty="0">
              <a:solidFill>
                <a:srgbClr val="0000FF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800100" lvl="2" indent="-342900" eaLnBrk="1" hangingPunct="1"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类的成员函数</a:t>
            </a:r>
            <a:endParaRPr lang="zh-CN" altLang="en-US" sz="2800" b="1" dirty="0">
              <a:solidFill>
                <a:srgbClr val="0000FF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342900" lvl="0" indent="-342900" eaLnBrk="1" hangingPunct="1"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友元类</a:t>
            </a:r>
            <a:endParaRPr lang="zh-CN" altLang="en-US" sz="2800" b="1" dirty="0">
              <a:solidFill>
                <a:srgbClr val="0000FF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800100" lvl="2" indent="-342900" eaLnBrk="1" hangingPunct="1"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类的全部成员函数</a:t>
            </a:r>
            <a:endParaRPr lang="zh-CN" altLang="en-US" sz="2800" b="1" dirty="0">
              <a:solidFill>
                <a:srgbClr val="0000FF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342900" lvl="1" indent="-342900" eaLnBrk="1" hangingPunct="1"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嵌套类及嵌套的友元类</a:t>
            </a:r>
            <a:endParaRPr lang="zh-CN" altLang="en-US" sz="2800" b="1" dirty="0">
              <a:solidFill>
                <a:srgbClr val="0000FF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342900" lvl="0" indent="-342900" eaLnBrk="1" hangingPunct="1"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例</a:t>
            </a:r>
            <a:endParaRPr lang="zh-CN" altLang="en-US" sz="28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友元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4579" name="文本框 1"/>
          <p:cNvSpPr txBox="1"/>
          <p:nvPr/>
        </p:nvSpPr>
        <p:spPr>
          <a:xfrm>
            <a:off x="1260475" y="1231900"/>
            <a:ext cx="9553575" cy="51784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class A;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class B 	{	 public:	void f( A&amp; a ); 	     };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class C 	{	public: 	void OtherFuncs( );       };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class A	{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	friend const A operator+ (const A&amp; lhs, const A&amp; rhs);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	friend void  B::f(A&amp; a );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	friend class C;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	class D;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	friend class D;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	class D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	{//…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	};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private:</a:t>
            </a:r>
            <a:b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int     mValue;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};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const A operator+ (const A&amp; lhs, const A&amp; rhs);</a:t>
            </a:r>
            <a:endParaRPr lang="en-US" altLang="zh-CN" sz="2400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buFont typeface="Wingdings" pitchFamily="2" charset="2"/>
              <a:buNone/>
            </a:pPr>
            <a:endParaRPr lang="zh-CN" altLang="en-US" sz="24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友元的补充说明</a:t>
            </a:r>
            <a:endParaRPr lang="en-US" altLang="en-US" dirty="0"/>
          </a:p>
        </p:txBody>
      </p:sp>
      <p:sp>
        <p:nvSpPr>
          <p:cNvPr id="25603" name="文本框 1"/>
          <p:cNvSpPr txBox="1"/>
          <p:nvPr/>
        </p:nvSpPr>
        <p:spPr>
          <a:xfrm>
            <a:off x="2532063" y="1636713"/>
            <a:ext cx="6361112" cy="32067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lvl="0" indent="-3429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友元的本质是友元函数</a:t>
            </a:r>
            <a:b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endParaRPr lang="zh-CN" altLang="en-US" sz="2400" b="1" dirty="0">
              <a:solidFill>
                <a:srgbClr val="343537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342900" lvl="0" indent="-3429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友元函数不是类的成员</a:t>
            </a:r>
            <a:b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endParaRPr lang="zh-CN" altLang="en-US" sz="2400" b="1" dirty="0">
              <a:solidFill>
                <a:srgbClr val="0000FF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342900" lvl="0" indent="-3429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友元关系是</a:t>
            </a:r>
            <a:r>
              <a:rPr lang="zh-CN" altLang="en-US" sz="2400" b="1" dirty="0">
                <a:latin typeface="Arial" pitchFamily="34" charset="0"/>
                <a:ea typeface="黑体" pitchFamily="2" charset="-122"/>
                <a:sym typeface="黑体" pitchFamily="2" charset="-122"/>
              </a:rPr>
              <a:t>单向的</a:t>
            </a:r>
            <a:endParaRPr lang="zh-CN" altLang="en-US" sz="2400" b="1" dirty="0">
              <a:latin typeface="Arial" pitchFamily="34" charset="0"/>
              <a:ea typeface="黑体" pitchFamily="2" charset="-122"/>
            </a:endParaRPr>
          </a:p>
          <a:p>
            <a:pPr marL="342900" lvl="0" indent="-3429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友元关系</a:t>
            </a:r>
            <a:r>
              <a:rPr lang="zh-CN" altLang="en-US" sz="2400" b="1" dirty="0">
                <a:latin typeface="Arial" pitchFamily="34" charset="0"/>
                <a:ea typeface="黑体" pitchFamily="2" charset="-122"/>
                <a:sym typeface="黑体" pitchFamily="2" charset="-122"/>
              </a:rPr>
              <a:t>没有传递性</a:t>
            </a:r>
            <a:br>
              <a:rPr lang="zh-CN" altLang="en-US" sz="2400" b="1" dirty="0"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endParaRPr lang="zh-CN" altLang="en-US" sz="2400" b="1" dirty="0">
              <a:latin typeface="Arial" pitchFamily="34" charset="0"/>
              <a:ea typeface="黑体" pitchFamily="2" charset="-122"/>
            </a:endParaRPr>
          </a:p>
          <a:p>
            <a:pPr marL="342900" lvl="0" indent="-3429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友元对封装和信息隐蔽的影响：</a:t>
            </a:r>
            <a:endParaRPr lang="zh-CN" altLang="en-US" sz="2400" b="1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marL="800100" lvl="1" indent="-342900" eaLnBrk="1" hangingPunct="1"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局部来看，破坏封装及信息隐蔽</a:t>
            </a:r>
            <a:endParaRPr lang="zh-CN" altLang="en-US" sz="2400" b="1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marL="800100" lvl="1" indent="-342900" eaLnBrk="1" hangingPunct="1"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全局来看，保护信息</a:t>
            </a:r>
            <a:endParaRPr lang="zh-CN" altLang="en-US" sz="24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标题 4"/>
          <p:cNvSpPr>
            <a:spLocks noGrp="1"/>
          </p:cNvSpPr>
          <p:nvPr>
            <p:ph type="title"/>
          </p:nvPr>
        </p:nvSpPr>
        <p:spPr>
          <a:xfrm>
            <a:off x="835025" y="119063"/>
            <a:ext cx="10515600" cy="715962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内置类型间转换</a:t>
            </a:r>
            <a:endParaRPr lang="zh-CN" altLang="en-US" dirty="0"/>
          </a:p>
        </p:txBody>
      </p:sp>
      <p:sp>
        <p:nvSpPr>
          <p:cNvPr id="26627" name="文本框 1"/>
          <p:cNvSpPr txBox="1"/>
          <p:nvPr/>
        </p:nvSpPr>
        <p:spPr>
          <a:xfrm>
            <a:off x="1325563" y="1228725"/>
            <a:ext cx="4870450" cy="526256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void  f1( int n   ) {             }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void  f2( float n) {             }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void  f3( const A &amp;  a) {     }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int  main() {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int     nVal = 2;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float  fVal  = 3.14;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f1( nVal );  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f1( (int)fVal );   // </a:t>
            </a: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强制转换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   f2(nVal);           // </a:t>
            </a: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自动转换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 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f2(fVal);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f3( nVal);         // </a:t>
            </a: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可以吗？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f3( fVal);          //</a:t>
            </a: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可以吗？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   return 0</a:t>
            </a: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；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}</a:t>
            </a:r>
            <a:endParaRPr lang="zh-CN" altLang="en-US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  <p:sp>
        <p:nvSpPr>
          <p:cNvPr id="26628" name="文本框 1"/>
          <p:cNvSpPr txBox="1"/>
          <p:nvPr/>
        </p:nvSpPr>
        <p:spPr>
          <a:xfrm>
            <a:off x="6592888" y="1262063"/>
            <a:ext cx="4870450" cy="157003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class A { 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     ….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};</a:t>
            </a:r>
            <a:endParaRPr lang="zh-CN" altLang="en-US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标题 4"/>
          <p:cNvSpPr>
            <a:spLocks noGrp="1"/>
          </p:cNvSpPr>
          <p:nvPr>
            <p:ph type="title"/>
          </p:nvPr>
        </p:nvSpPr>
        <p:spPr>
          <a:xfrm>
            <a:off x="835025" y="119063"/>
            <a:ext cx="10515600" cy="715962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自定义类型的类型转换</a:t>
            </a:r>
            <a:endParaRPr lang="zh-CN" altLang="en-US" dirty="0"/>
          </a:p>
        </p:txBody>
      </p:sp>
      <p:sp>
        <p:nvSpPr>
          <p:cNvPr id="27651" name="文本框 1"/>
          <p:cNvSpPr txBox="1"/>
          <p:nvPr/>
        </p:nvSpPr>
        <p:spPr>
          <a:xfrm>
            <a:off x="636588" y="1176338"/>
            <a:ext cx="4870450" cy="15684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lvl="0" indent="-3429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n"/>
            </a:pPr>
            <a:endParaRPr lang="en-US" altLang="zh-CN" sz="2400" b="1" dirty="0">
              <a:solidFill>
                <a:srgbClr val="343537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342900" lvl="0" indent="-3429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自定义类型            内置类型</a:t>
            </a:r>
            <a:b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endParaRPr lang="zh-CN" altLang="en-US" sz="2400" b="1" dirty="0">
              <a:solidFill>
                <a:srgbClr val="343537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  <a:p>
            <a:pPr marL="342900" lvl="0" indent="-3429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自定义类型            自定义类型 </a:t>
            </a:r>
            <a:b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endParaRPr lang="zh-CN" altLang="en-US" sz="2400" b="1" dirty="0">
              <a:solidFill>
                <a:srgbClr val="0000FF"/>
              </a:solidFill>
              <a:latin typeface="Arial" pitchFamily="34" charset="0"/>
              <a:ea typeface="黑体" pitchFamily="2" charset="-122"/>
              <a:sym typeface="黑体" pitchFamily="2" charset="-122"/>
            </a:endParaRPr>
          </a:p>
        </p:txBody>
      </p:sp>
      <p:sp>
        <p:nvSpPr>
          <p:cNvPr id="27652" name="文本框 1"/>
          <p:cNvSpPr txBox="1"/>
          <p:nvPr/>
        </p:nvSpPr>
        <p:spPr>
          <a:xfrm>
            <a:off x="6248400" y="1195388"/>
            <a:ext cx="4870450" cy="157003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class A {    };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class B {    };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class C {    };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endParaRPr lang="zh-CN" altLang="en-US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2663825" y="1471613"/>
            <a:ext cx="862013" cy="3302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2682875" y="2020888"/>
            <a:ext cx="862013" cy="33178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5" name="文本框 1"/>
          <p:cNvSpPr txBox="1"/>
          <p:nvPr/>
        </p:nvSpPr>
        <p:spPr>
          <a:xfrm>
            <a:off x="676275" y="2938463"/>
            <a:ext cx="10455275" cy="341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void  FA(const A &amp; );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void  FB(const B &amp; );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int main</a:t>
            </a: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（ ） 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{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A  a</a:t>
            </a: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； 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B b;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FA(a);               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FA(b);</a:t>
            </a:r>
            <a:endParaRPr lang="en-US" altLang="zh-CN" sz="2400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FB(a);                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FB(b);</a:t>
            </a:r>
            <a:b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return 0;</a:t>
            </a:r>
            <a:endParaRPr lang="en-US" altLang="zh-CN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marL="342900" lvl="1" indent="-342900" eaLnBrk="1" hangingPunct="1">
              <a:buClr>
                <a:srgbClr val="0000FF"/>
              </a:buClr>
            </a:pP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}</a:t>
            </a:r>
            <a:endParaRPr lang="zh-CN" altLang="en-US" sz="24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标题 4"/>
          <p:cNvSpPr>
            <a:spLocks noGrp="1"/>
          </p:cNvSpPr>
          <p:nvPr>
            <p:ph type="title"/>
          </p:nvPr>
        </p:nvSpPr>
        <p:spPr>
          <a:xfrm>
            <a:off x="835025" y="119063"/>
            <a:ext cx="10515600" cy="715962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使用构造函数进行类型转换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8675" name="文本框 1"/>
          <p:cNvSpPr txBox="1"/>
          <p:nvPr/>
        </p:nvSpPr>
        <p:spPr>
          <a:xfrm>
            <a:off x="676275" y="1431925"/>
            <a:ext cx="10455275" cy="51704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b="1" dirty="0">
                <a:latin typeface="Microsoft Yahei"/>
                <a:ea typeface="Microsoft Yahei"/>
              </a:rPr>
              <a:t>class </a:t>
            </a: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Fraction {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public</a:t>
            </a:r>
            <a:r>
              <a:rPr lang="zh-CN" altLang="en-US" sz="2400" b="1" dirty="0">
                <a:latin typeface="Arial" pitchFamily="34" charset="0"/>
                <a:ea typeface="Calibri" pitchFamily="34" charset="0"/>
              </a:rPr>
              <a:t>：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        Fraction(int numerator, int denominator=1)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             :num(numerator),den(denominator)  {   }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        Fraction(const A&amp;  a)  { …. }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private:    int  num;  int den;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};</a:t>
            </a:r>
            <a:endParaRPr lang="en-US" altLang="zh-CN" sz="2400" b="1" dirty="0">
              <a:latin typeface="Arial" pitchFamily="34" charset="0"/>
              <a:ea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class B {</a:t>
            </a:r>
            <a:endParaRPr lang="en-US" altLang="zh-CN" sz="2400" b="1" dirty="0">
              <a:latin typeface="Arial" pitchFamily="34" charset="0"/>
              <a:ea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public:  void UseFraction(const Fraction&amp; fra);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};</a:t>
            </a:r>
            <a:endParaRPr lang="en-US" altLang="zh-CN" sz="2400" b="1" dirty="0">
              <a:latin typeface="Arial" pitchFamily="34" charset="0"/>
              <a:ea typeface="Calibri" pitchFamily="34" charset="0"/>
            </a:endParaRPr>
          </a:p>
          <a:p>
            <a:pPr lvl="0" eaLnBrk="1" hangingPunct="1"/>
            <a:endParaRPr lang="en-US" altLang="zh-CN" sz="2400" b="1" dirty="0">
              <a:latin typeface="Arial" pitchFamily="34" charset="0"/>
              <a:ea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  <a:t>int main( ) </a:t>
            </a:r>
            <a:b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</a:br>
            <a: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  <a:t>{  A a;  B  b;    </a:t>
            </a:r>
            <a:r>
              <a:rPr lang="en-US" altLang="zh-CN" sz="2400" b="1" dirty="0">
                <a:solidFill>
                  <a:srgbClr val="0000FF"/>
                </a:solidFill>
                <a:latin typeface="Microsoft Yahei"/>
                <a:ea typeface="Microsoft Yahei"/>
                <a:sym typeface="Calibri" pitchFamily="34" charset="0"/>
              </a:rPr>
              <a:t>b.UserFraction( 2 );</a:t>
            </a:r>
            <a: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Microsoft Yahei"/>
                <a:ea typeface="Microsoft Yahei"/>
                <a:sym typeface="Calibri" pitchFamily="34" charset="0"/>
              </a:rPr>
              <a:t>b.UseFraction(a);</a:t>
            </a:r>
            <a: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  <a:t>  return 0; }  </a:t>
            </a:r>
            <a:br>
              <a:rPr lang="en-US" altLang="zh-CN" dirty="0">
                <a:latin typeface="Microsoft Yahei"/>
                <a:ea typeface="Microsoft Yahei"/>
                <a:sym typeface="Calibri" pitchFamily="34" charset="0"/>
              </a:rPr>
            </a:br>
            <a:endParaRPr lang="en-US" altLang="zh-CN" dirty="0">
              <a:latin typeface="Microsoft Yahei"/>
              <a:ea typeface="Microsoft Yahei"/>
              <a:sym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标题 4"/>
          <p:cNvSpPr>
            <a:spLocks noGrp="1"/>
          </p:cNvSpPr>
          <p:nvPr>
            <p:ph type="title"/>
          </p:nvPr>
        </p:nvSpPr>
        <p:spPr>
          <a:xfrm>
            <a:off x="835025" y="119063"/>
            <a:ext cx="10515600" cy="715962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自动转换函数（运算符转换）</a:t>
            </a:r>
            <a:endParaRPr lang="zh-CN" altLang="en-US" dirty="0"/>
          </a:p>
        </p:txBody>
      </p:sp>
      <p:sp>
        <p:nvSpPr>
          <p:cNvPr id="29699" name="文本框 1"/>
          <p:cNvSpPr txBox="1"/>
          <p:nvPr/>
        </p:nvSpPr>
        <p:spPr>
          <a:xfrm>
            <a:off x="676275" y="1431925"/>
            <a:ext cx="10455275" cy="44307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latin typeface="Microsoft Yahei"/>
                <a:ea typeface="Microsoft Yahei"/>
              </a:rPr>
              <a:t>格式：</a:t>
            </a:r>
            <a:r>
              <a:rPr lang="en-US" altLang="zh-CN" sz="2400" b="1" dirty="0">
                <a:latin typeface="Microsoft Yahei"/>
                <a:ea typeface="Microsoft Yahei"/>
              </a:rPr>
              <a:t>class T {</a:t>
            </a:r>
            <a:br>
              <a:rPr lang="en-US" altLang="zh-CN" sz="2400" b="1" dirty="0">
                <a:latin typeface="Microsoft Yahei"/>
                <a:ea typeface="Microsoft Yahei"/>
              </a:rPr>
            </a:br>
            <a:r>
              <a:rPr lang="en-US" altLang="zh-CN" sz="2400" b="1" dirty="0">
                <a:latin typeface="Microsoft Yahei"/>
                <a:ea typeface="Microsoft Yahei"/>
              </a:rPr>
              <a:t>          public</a:t>
            </a:r>
            <a:r>
              <a:rPr lang="zh-CN" altLang="en-US" sz="2400" b="1" dirty="0">
                <a:latin typeface="Microsoft Yahei"/>
                <a:ea typeface="Microsoft Yahei"/>
              </a:rPr>
              <a:t>：</a:t>
            </a:r>
            <a:br>
              <a:rPr lang="en-US" altLang="zh-CN" sz="2400" b="1" dirty="0">
                <a:latin typeface="Microsoft Yahei"/>
                <a:ea typeface="Microsoft Yahei"/>
              </a:rPr>
            </a:br>
            <a:r>
              <a:rPr lang="en-US" altLang="zh-CN" sz="2400" b="1" dirty="0">
                <a:latin typeface="Microsoft Yahei"/>
                <a:ea typeface="Microsoft Yahei"/>
              </a:rPr>
              <a:t>                 [explicit]  operator DestType( ) [const]  {</a:t>
            </a:r>
            <a:br>
              <a:rPr lang="en-US" altLang="zh-CN" sz="2400" b="1" dirty="0">
                <a:latin typeface="Microsoft Yahei"/>
                <a:ea typeface="Microsoft Yahei"/>
              </a:rPr>
            </a:br>
            <a:r>
              <a:rPr lang="en-US" altLang="zh-CN" sz="2400" b="1" dirty="0">
                <a:latin typeface="Microsoft Yahei"/>
                <a:ea typeface="Microsoft Yahei"/>
              </a:rPr>
              <a:t>                          ….</a:t>
            </a:r>
            <a:br>
              <a:rPr lang="en-US" altLang="zh-CN" sz="2400" b="1" dirty="0">
                <a:latin typeface="Microsoft Yahei"/>
                <a:ea typeface="Microsoft Yahei"/>
              </a:rPr>
            </a:br>
            <a:r>
              <a:rPr lang="en-US" altLang="zh-CN" sz="2400" b="1" dirty="0">
                <a:latin typeface="Microsoft Yahei"/>
                <a:ea typeface="Microsoft Yahei"/>
              </a:rPr>
              <a:t>                          return DestType(…</a:t>
            </a:r>
            <a:r>
              <a:rPr lang="zh-CN" altLang="en-US" sz="2400" b="1" dirty="0">
                <a:latin typeface="Microsoft Yahei"/>
                <a:ea typeface="Microsoft Yahei"/>
              </a:rPr>
              <a:t>）；</a:t>
            </a:r>
            <a:br>
              <a:rPr lang="en-US" altLang="zh-CN" sz="2400" b="1" dirty="0">
                <a:latin typeface="Microsoft Yahei"/>
                <a:ea typeface="Microsoft Yahei"/>
              </a:rPr>
            </a:br>
            <a:r>
              <a:rPr lang="en-US" altLang="zh-CN" sz="2400" b="1" dirty="0">
                <a:latin typeface="Microsoft Yahei"/>
                <a:ea typeface="Microsoft Yahei"/>
              </a:rPr>
              <a:t>           };</a:t>
            </a:r>
            <a:endParaRPr lang="en-US" altLang="zh-CN" sz="2400" b="1" dirty="0">
              <a:latin typeface="Microsoft Yahei"/>
              <a:ea typeface="Microsoft Yahei"/>
            </a:endParaRPr>
          </a:p>
          <a:p>
            <a:pPr lvl="0" eaLnBrk="1" hangingPunct="1"/>
            <a:endParaRPr lang="en-US" altLang="zh-CN" sz="2400" b="1" dirty="0">
              <a:latin typeface="Arial" pitchFamily="34" charset="0"/>
              <a:ea typeface="Calibri" pitchFamily="34" charset="0"/>
            </a:endParaRPr>
          </a:p>
          <a:p>
            <a:pPr lvl="0" eaLnBrk="1" hangingPunct="1"/>
            <a:r>
              <a:rPr lang="zh-CN" altLang="en-US" sz="2400" b="1" dirty="0">
                <a:latin typeface="Arial" pitchFamily="34" charset="0"/>
                <a:ea typeface="Calibri" pitchFamily="34" charset="0"/>
              </a:rPr>
              <a:t>说明：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必须有</a:t>
            </a: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return</a:t>
            </a:r>
            <a:b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可以多个</a:t>
            </a:r>
            <a:endParaRPr lang="en-US" altLang="zh-CN" sz="2400" b="1" dirty="0">
              <a:solidFill>
                <a:srgbClr val="0000FF"/>
              </a:solidFill>
              <a:latin typeface="Arial" pitchFamily="34" charset="0"/>
              <a:ea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       class</a:t>
            </a: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class</a:t>
            </a: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之间相互转换，不要有二义性</a:t>
            </a:r>
            <a:b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</a:br>
            <a:endParaRPr lang="en-US" altLang="zh-CN" dirty="0">
              <a:solidFill>
                <a:srgbClr val="0000FF"/>
              </a:solidFill>
              <a:latin typeface="Microsoft Yahei"/>
              <a:ea typeface="Microsoft Yahei"/>
              <a:sym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MH_Number_1"/>
          <p:cNvSpPr/>
          <p:nvPr>
            <p:custDataLst>
              <p:tags r:id="rId1"/>
            </p:custDataLst>
          </p:nvPr>
        </p:nvSpPr>
        <p:spPr>
          <a:xfrm>
            <a:off x="2216150" y="1165225"/>
            <a:ext cx="417513" cy="503238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24159" y="0"/>
              </a:cxn>
              <a:cxn ang="0">
                <a:pos x="553371" y="94636"/>
              </a:cxn>
              <a:cxn ang="0">
                <a:pos x="553371" y="551580"/>
              </a:cxn>
              <a:cxn ang="0">
                <a:pos x="324159" y="780053"/>
              </a:cxn>
              <a:cxn ang="0">
                <a:pos x="94945" y="551580"/>
              </a:cxn>
              <a:cxn ang="0">
                <a:pos x="94945" y="94636"/>
              </a:cxn>
              <a:cxn ang="0">
                <a:pos x="324159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1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49513" y="1179513"/>
            <a:ext cx="4941888" cy="504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名字空间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MH_Number_2"/>
          <p:cNvSpPr/>
          <p:nvPr>
            <p:custDataLst>
              <p:tags r:id="rId3"/>
            </p:custDataLst>
          </p:nvPr>
        </p:nvSpPr>
        <p:spPr>
          <a:xfrm>
            <a:off x="2216150" y="2139950"/>
            <a:ext cx="417513" cy="503238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24159" y="0"/>
              </a:cxn>
              <a:cxn ang="0">
                <a:pos x="553371" y="94636"/>
              </a:cxn>
              <a:cxn ang="0">
                <a:pos x="553371" y="551580"/>
              </a:cxn>
              <a:cxn ang="0">
                <a:pos x="324159" y="780053"/>
              </a:cxn>
              <a:cxn ang="0">
                <a:pos x="94945" y="551580"/>
              </a:cxn>
              <a:cxn ang="0">
                <a:pos x="94945" y="94636"/>
              </a:cxn>
              <a:cxn ang="0">
                <a:pos x="324159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49513" y="2154238"/>
            <a:ext cx="4941888" cy="504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嵌套类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4" name="MH_Number_3"/>
          <p:cNvSpPr/>
          <p:nvPr>
            <p:custDataLst>
              <p:tags r:id="rId5"/>
            </p:custDataLst>
          </p:nvPr>
        </p:nvSpPr>
        <p:spPr>
          <a:xfrm>
            <a:off x="2216150" y="3114675"/>
            <a:ext cx="417513" cy="503238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24159" y="0"/>
              </a:cxn>
              <a:cxn ang="0">
                <a:pos x="553371" y="94636"/>
              </a:cxn>
              <a:cxn ang="0">
                <a:pos x="553371" y="551580"/>
              </a:cxn>
              <a:cxn ang="0">
                <a:pos x="324159" y="780053"/>
              </a:cxn>
              <a:cxn ang="0">
                <a:pos x="94945" y="551580"/>
              </a:cxn>
              <a:cxn ang="0">
                <a:pos x="94945" y="94636"/>
              </a:cxn>
              <a:cxn ang="0">
                <a:pos x="324159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3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49513" y="3130550"/>
            <a:ext cx="4941888" cy="50323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友元函数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6" name="MH_Number_4"/>
          <p:cNvSpPr/>
          <p:nvPr>
            <p:custDataLst>
              <p:tags r:id="rId7"/>
            </p:custDataLst>
          </p:nvPr>
        </p:nvSpPr>
        <p:spPr>
          <a:xfrm>
            <a:off x="2216150" y="4089400"/>
            <a:ext cx="417513" cy="503238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24159" y="0"/>
              </a:cxn>
              <a:cxn ang="0">
                <a:pos x="553371" y="94636"/>
              </a:cxn>
              <a:cxn ang="0">
                <a:pos x="553371" y="551580"/>
              </a:cxn>
              <a:cxn ang="0">
                <a:pos x="324159" y="780053"/>
              </a:cxn>
              <a:cxn ang="0">
                <a:pos x="94945" y="551580"/>
              </a:cxn>
              <a:cxn ang="0">
                <a:pos x="94945" y="94636"/>
              </a:cxn>
              <a:cxn ang="0">
                <a:pos x="324159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4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49513" y="4105275"/>
            <a:ext cx="4941888" cy="50323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友元类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8" name="MH_Number_5"/>
          <p:cNvSpPr/>
          <p:nvPr>
            <p:custDataLst>
              <p:tags r:id="rId9"/>
            </p:custDataLst>
          </p:nvPr>
        </p:nvSpPr>
        <p:spPr>
          <a:xfrm>
            <a:off x="2216150" y="5064125"/>
            <a:ext cx="427038" cy="504825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47278" y="0"/>
              </a:cxn>
              <a:cxn ang="0">
                <a:pos x="592841" y="95233"/>
              </a:cxn>
              <a:cxn ang="0">
                <a:pos x="592841" y="555064"/>
              </a:cxn>
              <a:cxn ang="0">
                <a:pos x="347278" y="784981"/>
              </a:cxn>
              <a:cxn ang="0">
                <a:pos x="101716" y="555064"/>
              </a:cxn>
              <a:cxn ang="0">
                <a:pos x="101716" y="95233"/>
              </a:cxn>
              <a:cxn ang="0">
                <a:pos x="347278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5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275" y="5080000"/>
            <a:ext cx="4937125" cy="50323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自动转换函数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213" y="0"/>
            <a:ext cx="237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内容</a:t>
            </a:r>
            <a:endParaRPr kumimoji="0" lang="zh-CN" altLang="en-US" sz="8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287"/>
            <a:ext cx="84138" cy="6875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标题 4"/>
          <p:cNvSpPr>
            <a:spLocks noGrp="1"/>
          </p:cNvSpPr>
          <p:nvPr>
            <p:ph type="title"/>
          </p:nvPr>
        </p:nvSpPr>
        <p:spPr>
          <a:xfrm>
            <a:off x="835025" y="119063"/>
            <a:ext cx="10515600" cy="715962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使用自动转换函数进行类型转换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0723" name="文本框 1"/>
          <p:cNvSpPr txBox="1"/>
          <p:nvPr/>
        </p:nvSpPr>
        <p:spPr>
          <a:xfrm>
            <a:off x="371475" y="1139825"/>
            <a:ext cx="11582400" cy="5816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b="1" dirty="0">
                <a:latin typeface="Microsoft Yahei"/>
                <a:ea typeface="Microsoft Yahei"/>
              </a:rPr>
              <a:t>class </a:t>
            </a: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Fraction {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public</a:t>
            </a:r>
            <a:r>
              <a:rPr lang="zh-CN" altLang="en-US" sz="2400" b="1" dirty="0">
                <a:latin typeface="Arial" pitchFamily="34" charset="0"/>
                <a:ea typeface="Calibri" pitchFamily="34" charset="0"/>
              </a:rPr>
              <a:t>：</a:t>
            </a: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Fraction(int numerator, int enominator=1) </a:t>
            </a:r>
            <a:endParaRPr lang="en-US" altLang="zh-CN" sz="2400" b="1" dirty="0">
              <a:latin typeface="Arial" pitchFamily="34" charset="0"/>
              <a:ea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               :num(numerator),den(denominator)   {   } 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             </a:t>
            </a: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operator int( ) const  {  return num/den;  }</a:t>
            </a:r>
            <a:b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             </a:t>
            </a: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explicit operator float( ) const  {  return ((float)num)/den;  }</a:t>
            </a:r>
            <a:b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             operator A( ) const;</a:t>
            </a:r>
            <a:b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private:    int  num;  int den;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};</a:t>
            </a:r>
            <a:endParaRPr lang="en-US" altLang="zh-CN" sz="2400" b="1" dirty="0">
              <a:latin typeface="Arial" pitchFamily="34" charset="0"/>
              <a:ea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class B {</a:t>
            </a:r>
            <a:endParaRPr lang="en-US" altLang="zh-CN" sz="2400" b="1" dirty="0">
              <a:latin typeface="Arial" pitchFamily="34" charset="0"/>
              <a:ea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public:  </a:t>
            </a: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void UseInt( int val)         </a:t>
            </a:r>
            <a:b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                   {  cout&lt;&lt;“int =”&lt;&lt;val&lt;&lt;endl; }</a:t>
            </a:r>
            <a:b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              void UseFloat( float val) </a:t>
            </a:r>
            <a:b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Calibri" pitchFamily="34" charset="0"/>
              </a:rPr>
              <a:t>                   {  cout&lt;&lt;“float =”&lt;&lt;val&lt;&lt;endl;};              </a:t>
            </a:r>
            <a:br>
              <a:rPr lang="en-US" altLang="zh-CN" sz="2400" b="1" dirty="0">
                <a:latin typeface="Arial" pitchFamily="34" charset="0"/>
                <a:ea typeface="Calibri" pitchFamily="34" charset="0"/>
              </a:rPr>
            </a:br>
            <a:r>
              <a:rPr lang="en-US" altLang="zh-CN" sz="2400" b="1" dirty="0">
                <a:latin typeface="Arial" pitchFamily="34" charset="0"/>
                <a:ea typeface="Calibri" pitchFamily="34" charset="0"/>
              </a:rPr>
              <a:t>};</a:t>
            </a:r>
            <a:endParaRPr lang="en-US" altLang="zh-CN" sz="2400" b="1" dirty="0">
              <a:latin typeface="Arial" pitchFamily="34" charset="0"/>
              <a:ea typeface="Calibri" pitchFamily="34" charset="0"/>
            </a:endParaRPr>
          </a:p>
          <a:p>
            <a:pPr lvl="0" eaLnBrk="1" hangingPunct="1"/>
            <a:br>
              <a:rPr lang="en-US" altLang="zh-CN" b="1" dirty="0">
                <a:latin typeface="Microsoft Yahei"/>
                <a:ea typeface="Microsoft Yahei"/>
                <a:sym typeface="Calibri" pitchFamily="34" charset="0"/>
              </a:rPr>
            </a:br>
            <a:endParaRPr lang="en-US" altLang="zh-CN" b="1" dirty="0">
              <a:latin typeface="Microsoft Yahei"/>
              <a:ea typeface="Microsoft Yahei"/>
              <a:sym typeface="Calibri" pitchFamily="34" charset="0"/>
            </a:endParaRPr>
          </a:p>
        </p:txBody>
      </p:sp>
      <p:sp>
        <p:nvSpPr>
          <p:cNvPr id="30724" name="文本框 1"/>
          <p:cNvSpPr txBox="1"/>
          <p:nvPr/>
        </p:nvSpPr>
        <p:spPr>
          <a:xfrm>
            <a:off x="6889750" y="3803650"/>
            <a:ext cx="4719638" cy="26781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  <a:t>int main( ) </a:t>
            </a:r>
            <a:b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</a:br>
            <a: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  <a:t>{   Fraction  fra(3,2);    </a:t>
            </a:r>
            <a:b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</a:br>
            <a: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Microsoft Yahei"/>
                <a:ea typeface="Microsoft Yahei"/>
                <a:sym typeface="Calibri" pitchFamily="34" charset="0"/>
              </a:rPr>
              <a:t>b.UserInt ( fra );  //1</a:t>
            </a:r>
            <a:br>
              <a:rPr lang="en-US" altLang="zh-CN" sz="2400" b="1" dirty="0">
                <a:solidFill>
                  <a:srgbClr val="0000FF"/>
                </a:solidFill>
                <a:latin typeface="Microsoft Yahei"/>
                <a:ea typeface="Microsoft Yahei"/>
                <a:sym typeface="Calibri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Microsoft Yahei"/>
                <a:ea typeface="Microsoft Yahei"/>
                <a:sym typeface="Calibri" pitchFamily="34" charset="0"/>
              </a:rPr>
              <a:t>    b.UseFloat(fra);   //1</a:t>
            </a:r>
            <a:br>
              <a:rPr lang="en-US" altLang="zh-CN" sz="2400" b="1" dirty="0">
                <a:solidFill>
                  <a:srgbClr val="0000FF"/>
                </a:solidFill>
                <a:latin typeface="Microsoft Yahei"/>
                <a:ea typeface="Microsoft Yahei"/>
                <a:sym typeface="Calibri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Microsoft Yahei"/>
                <a:ea typeface="Microsoft Yahei"/>
                <a:sym typeface="Calibri" pitchFamily="34" charset="0"/>
              </a:rPr>
              <a:t>    b.UseFloat((float)fra);//1.5 </a:t>
            </a:r>
            <a:br>
              <a:rPr lang="en-US" altLang="zh-CN" sz="2400" b="1" dirty="0">
                <a:solidFill>
                  <a:srgbClr val="0000FF"/>
                </a:solidFill>
                <a:latin typeface="Microsoft Yahei"/>
                <a:ea typeface="Microsoft Yahei"/>
                <a:sym typeface="Calibri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Microsoft Yahei"/>
                <a:ea typeface="Microsoft Yahei"/>
                <a:sym typeface="Calibri" pitchFamily="34" charset="0"/>
              </a:rPr>
              <a:t>    </a:t>
            </a:r>
            <a: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  <a:t>return 0; </a:t>
            </a:r>
            <a:endParaRPr lang="en-US" altLang="zh-CN" sz="2400" b="1" dirty="0">
              <a:latin typeface="Microsoft Yahei"/>
              <a:ea typeface="Microsoft Yahei"/>
              <a:sym typeface="Calibri" pitchFamily="34" charset="0"/>
            </a:endParaRPr>
          </a:p>
          <a:p>
            <a:pPr lvl="0" eaLnBrk="1" hangingPunct="1"/>
            <a:r>
              <a:rPr lang="en-US" altLang="zh-CN" sz="2400" b="1" dirty="0">
                <a:latin typeface="Microsoft Yahei"/>
                <a:ea typeface="Microsoft Yahei"/>
                <a:sym typeface="Calibri" pitchFamily="34" charset="0"/>
              </a:rPr>
              <a:t>} </a:t>
            </a:r>
            <a:endParaRPr lang="en-US" altLang="zh-CN" b="1" dirty="0">
              <a:latin typeface="Microsoft Yahei"/>
              <a:ea typeface="Microsoft Yahei"/>
              <a:sym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名字空间</a:t>
            </a:r>
            <a:r>
              <a:rPr lang="en-US" altLang="zh-CN" dirty="0"/>
              <a:t>(namespace)</a:t>
            </a:r>
            <a:endParaRPr lang="en-US" altLang="zh-CN" dirty="0"/>
          </a:p>
        </p:txBody>
      </p:sp>
      <p:sp>
        <p:nvSpPr>
          <p:cNvPr id="13315" name="文本框 14"/>
          <p:cNvSpPr txBox="1"/>
          <p:nvPr/>
        </p:nvSpPr>
        <p:spPr>
          <a:xfrm>
            <a:off x="2141538" y="1482725"/>
            <a:ext cx="7632700" cy="47847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342900" lvl="0" indent="-342900" eaLnBrk="1" hangingPunct="1"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800" b="1" dirty="0">
                <a:latin typeface="Arial" pitchFamily="34" charset="0"/>
                <a:ea typeface="黑体" pitchFamily="2" charset="-122"/>
              </a:rPr>
              <a:t>意义</a:t>
            </a:r>
            <a:endParaRPr lang="zh-CN" altLang="en-US" sz="2800" b="1" dirty="0">
              <a:latin typeface="Arial" pitchFamily="34" charset="0"/>
              <a:ea typeface="黑体" pitchFamily="2" charset="-122"/>
            </a:endParaRPr>
          </a:p>
          <a:p>
            <a:pPr marL="342900" lvl="0" indent="-342900" eaLnBrk="1" hangingPunct="1"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800" b="1" dirty="0">
                <a:latin typeface="Arial" pitchFamily="34" charset="0"/>
                <a:ea typeface="黑体" pitchFamily="2" charset="-122"/>
              </a:rPr>
              <a:t>格式</a:t>
            </a:r>
            <a:br>
              <a:rPr lang="zh-CN" altLang="en-US" sz="2800" b="1" dirty="0">
                <a:latin typeface="Arial" pitchFamily="34" charset="0"/>
                <a:ea typeface="黑体" pitchFamily="2" charset="-122"/>
              </a:rPr>
            </a:br>
            <a:r>
              <a:rPr lang="zh-CN" altLang="en-US" sz="2800" b="1" dirty="0">
                <a:latin typeface="Arial" pitchFamily="34" charset="0"/>
                <a:ea typeface="黑体" pitchFamily="2" charset="-122"/>
              </a:rPr>
              <a:t>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</a:rPr>
              <a:t>namespace</a:t>
            </a:r>
            <a:r>
              <a:rPr lang="zh-CN" altLang="zh-CN" sz="2800" b="1" dirty="0">
                <a:latin typeface="Arial" pitchFamily="34" charset="0"/>
                <a:ea typeface="黑体" pitchFamily="2" charset="-122"/>
              </a:rPr>
              <a:t> 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</a:rPr>
              <a:t>myspace {</a:t>
            </a:r>
            <a:br>
              <a:rPr lang="en-US" altLang="zh-CN" sz="2800" b="1" dirty="0">
                <a:latin typeface="Arial" pitchFamily="34" charset="0"/>
                <a:ea typeface="黑体" pitchFamily="2" charset="-122"/>
              </a:rPr>
            </a:br>
            <a:r>
              <a:rPr lang="en-US" altLang="zh-CN" sz="2800" b="1" dirty="0">
                <a:latin typeface="Arial" pitchFamily="34" charset="0"/>
                <a:ea typeface="黑体" pitchFamily="2" charset="-122"/>
              </a:rPr>
              <a:t>     ....</a:t>
            </a:r>
            <a:br>
              <a:rPr lang="en-US" altLang="zh-CN" sz="2800" b="1" dirty="0">
                <a:latin typeface="Arial" pitchFamily="34" charset="0"/>
                <a:ea typeface="黑体" pitchFamily="2" charset="-122"/>
              </a:rPr>
            </a:br>
            <a:r>
              <a:rPr lang="en-US" altLang="zh-CN" sz="2800" b="1" dirty="0">
                <a:latin typeface="Arial" pitchFamily="34" charset="0"/>
                <a:ea typeface="黑体" pitchFamily="2" charset="-122"/>
              </a:rPr>
              <a:t> }</a:t>
            </a:r>
            <a:endParaRPr lang="en-US" altLang="zh-CN" sz="2800" b="1" dirty="0">
              <a:latin typeface="Arial" pitchFamily="34" charset="0"/>
              <a:ea typeface="黑体" pitchFamily="2" charset="-122"/>
            </a:endParaRPr>
          </a:p>
          <a:p>
            <a:pPr marL="342900" lvl="0" indent="-342900" eaLnBrk="1" hangingPunct="1"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zh-CN" sz="2800" b="1" dirty="0">
                <a:latin typeface="Arial" pitchFamily="34" charset="0"/>
                <a:ea typeface="黑体" pitchFamily="2" charset="-122"/>
              </a:rPr>
              <a:t>使用</a:t>
            </a:r>
            <a:endParaRPr lang="zh-CN" altLang="zh-CN" sz="2800" b="1" dirty="0">
              <a:latin typeface="Arial" pitchFamily="34" charset="0"/>
              <a:ea typeface="黑体" pitchFamily="2" charset="-122"/>
            </a:endParaRPr>
          </a:p>
          <a:p>
            <a:pPr marL="342900" lvl="0" indent="-342900" eaLnBrk="1" hangingPunct="1">
              <a:buClr>
                <a:srgbClr val="0070C0"/>
              </a:buClr>
              <a:buFont typeface="Wingdings" pitchFamily="2" charset="2"/>
              <a:buChar char="n"/>
            </a:pPr>
            <a:r>
              <a:rPr lang="en-US" altLang="zh-CN" sz="2800" b="1" dirty="0">
                <a:latin typeface="Arial" pitchFamily="34" charset="0"/>
                <a:ea typeface="黑体" pitchFamily="2" charset="-122"/>
              </a:rPr>
              <a:t>std</a:t>
            </a:r>
            <a:r>
              <a:rPr lang="zh-CN" altLang="zh-CN" sz="2800" b="1" dirty="0">
                <a:latin typeface="Arial" pitchFamily="34" charset="0"/>
                <a:ea typeface="黑体" pitchFamily="2" charset="-122"/>
              </a:rPr>
              <a:t>名字空间</a:t>
            </a:r>
            <a:endParaRPr lang="zh-CN" altLang="zh-CN" sz="2800" b="1" dirty="0">
              <a:latin typeface="Arial" pitchFamily="34" charset="0"/>
              <a:ea typeface="黑体" pitchFamily="2" charset="-122"/>
            </a:endParaRPr>
          </a:p>
          <a:p>
            <a:pPr marL="342900" lvl="0" indent="-342900" eaLnBrk="1" hangingPunct="1"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zh-CN" sz="2800" b="1" dirty="0">
                <a:latin typeface="Arial" pitchFamily="34" charset="0"/>
                <a:ea typeface="黑体" pitchFamily="2" charset="-122"/>
              </a:rPr>
              <a:t>比较 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</a:rPr>
              <a:t>#include &lt;iostream.h&gt;</a:t>
            </a:r>
            <a:br>
              <a:rPr lang="en-US" altLang="zh-CN" sz="2800" b="1" dirty="0">
                <a:latin typeface="Arial" pitchFamily="34" charset="0"/>
                <a:ea typeface="黑体" pitchFamily="2" charset="-122"/>
              </a:rPr>
            </a:br>
            <a:r>
              <a:rPr lang="en-US" altLang="zh-CN" sz="2800" b="1" dirty="0">
                <a:latin typeface="Arial" pitchFamily="34" charset="0"/>
                <a:ea typeface="黑体" pitchFamily="2" charset="-122"/>
              </a:rPr>
              <a:t>         </a:t>
            </a:r>
            <a:r>
              <a:rPr lang="zh-CN" altLang="zh-CN" sz="2800" b="1" dirty="0">
                <a:latin typeface="Arial" pitchFamily="34" charset="0"/>
                <a:ea typeface="黑体" pitchFamily="2" charset="-122"/>
              </a:rPr>
              <a:t>和</a:t>
            </a:r>
            <a:br>
              <a:rPr lang="zh-CN" altLang="zh-CN" sz="2800" b="1" dirty="0">
                <a:latin typeface="Arial" pitchFamily="34" charset="0"/>
                <a:ea typeface="黑体" pitchFamily="2" charset="-122"/>
              </a:rPr>
            </a:br>
            <a:r>
              <a:rPr lang="zh-CN" altLang="zh-CN" sz="2800" b="1" dirty="0">
                <a:latin typeface="Arial" pitchFamily="34" charset="0"/>
                <a:ea typeface="黑体" pitchFamily="2" charset="-122"/>
              </a:rPr>
              <a:t>        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  <a:sym typeface="黑体" pitchFamily="2" charset="-122"/>
              </a:rPr>
              <a:t>#include &lt;iostream.h&gt;</a:t>
            </a:r>
            <a:br>
              <a:rPr lang="en-US" altLang="zh-CN" sz="2800" b="1" dirty="0"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800" b="1" dirty="0">
                <a:latin typeface="Arial" pitchFamily="34" charset="0"/>
                <a:ea typeface="黑体" pitchFamily="2" charset="-122"/>
                <a:sym typeface="黑体" pitchFamily="2" charset="-122"/>
              </a:rPr>
              <a:t>         using namespace std;</a:t>
            </a:r>
            <a:endParaRPr lang="en-US" altLang="zh-CN" sz="2800" b="1" dirty="0">
              <a:latin typeface="Arial" pitchFamily="34" charset="0"/>
              <a:ea typeface="黑体" pitchFamily="2" charset="-122"/>
              <a:sym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4"/>
          <p:cNvSpPr>
            <a:spLocks noGrp="1"/>
          </p:cNvSpPr>
          <p:nvPr>
            <p:ph type="title"/>
          </p:nvPr>
        </p:nvSpPr>
        <p:spPr>
          <a:xfrm>
            <a:off x="276225" y="239713"/>
            <a:ext cx="10955338" cy="795337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名字空间</a:t>
            </a:r>
            <a:endParaRPr lang="zh-CN" altLang="en-US" dirty="0"/>
          </a:p>
        </p:txBody>
      </p:sp>
      <p:sp>
        <p:nvSpPr>
          <p:cNvPr id="14339" name="Text Box 5"/>
          <p:cNvSpPr txBox="1"/>
          <p:nvPr/>
        </p:nvSpPr>
        <p:spPr>
          <a:xfrm>
            <a:off x="6805613" y="1387475"/>
            <a:ext cx="2590800" cy="24225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/**  zhang.cpp * / 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void  f( ) { }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  void g ( ) { }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  void T::ZhangFunc( ) </a:t>
            </a:r>
            <a:endParaRPr lang="en-US" altLang="zh-CN" b="1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  {</a:t>
            </a:r>
            <a:b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  }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endParaRPr lang="en-US" altLang="zh-CN" dirty="0">
              <a:latin typeface="Arial" pitchFamily="34" charset="0"/>
              <a:ea typeface="黑体" pitchFamily="2" charset="-122"/>
            </a:endParaRPr>
          </a:p>
        </p:txBody>
      </p:sp>
      <p:sp>
        <p:nvSpPr>
          <p:cNvPr id="14340" name="Text Box 8"/>
          <p:cNvSpPr txBox="1"/>
          <p:nvPr/>
        </p:nvSpPr>
        <p:spPr>
          <a:xfrm>
            <a:off x="1277938" y="1290638"/>
            <a:ext cx="3429000" cy="25606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/*   zhang.h */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#ifndef ZHANGH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#definie ZHANGH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void f(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class T {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void ZhangeFunc(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};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#endif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</p:txBody>
      </p:sp>
      <p:sp>
        <p:nvSpPr>
          <p:cNvPr id="14341" name="Text Box 10"/>
          <p:cNvSpPr txBox="1"/>
          <p:nvPr/>
        </p:nvSpPr>
        <p:spPr>
          <a:xfrm>
            <a:off x="6835775" y="4171950"/>
            <a:ext cx="2590800" cy="24241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/**  li.cpp * / 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 void f( ) { }</a:t>
            </a:r>
            <a:b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  void q( ) { }</a:t>
            </a:r>
            <a:endParaRPr lang="en-US" altLang="zh-CN" b="1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  void T::LiFunc( ) </a:t>
            </a:r>
            <a:endParaRPr lang="en-US" altLang="zh-CN" b="1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  {</a:t>
            </a:r>
            <a:b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  }</a:t>
            </a:r>
            <a:br>
              <a:rPr lang="en-US" altLang="zh-CN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</a:br>
            <a:endParaRPr lang="en-US" altLang="zh-CN" dirty="0">
              <a:solidFill>
                <a:srgbClr val="FF0000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14342" name="Text Box 12"/>
          <p:cNvSpPr txBox="1"/>
          <p:nvPr/>
        </p:nvSpPr>
        <p:spPr>
          <a:xfrm>
            <a:off x="1270000" y="3994150"/>
            <a:ext cx="3429000" cy="28352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/*   li.h */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#ifndef LIH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#definie LIH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void f(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void q(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class T {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void LiFunc(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};</a:t>
            </a:r>
            <a:br>
              <a:rPr lang="en-US" altLang="zh-CN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#endif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237163" y="2422525"/>
            <a:ext cx="1281113" cy="6492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213350" y="5000625"/>
            <a:ext cx="1279525" cy="6492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定义名字空间</a:t>
            </a:r>
            <a:endParaRPr lang="en-US" altLang="zh-CN" dirty="0"/>
          </a:p>
        </p:txBody>
      </p:sp>
      <p:sp>
        <p:nvSpPr>
          <p:cNvPr id="15363" name="Text Box 5"/>
          <p:cNvSpPr txBox="1"/>
          <p:nvPr/>
        </p:nvSpPr>
        <p:spPr>
          <a:xfrm>
            <a:off x="2205038" y="295275"/>
            <a:ext cx="3657600" cy="32464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/*   zhang.h */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#ifndef ZHANGH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#definie ZHANGH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namespace  Zhang {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void f(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void g(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class T {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      void ZhangeFunc(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};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}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#endif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</p:txBody>
      </p:sp>
      <p:sp>
        <p:nvSpPr>
          <p:cNvPr id="15364" name="Text Box 7"/>
          <p:cNvSpPr txBox="1"/>
          <p:nvPr/>
        </p:nvSpPr>
        <p:spPr>
          <a:xfrm>
            <a:off x="2187575" y="3606800"/>
            <a:ext cx="3681413" cy="3108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/*   li.h */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#ifndef LIH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#definie LIH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namespace Li {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void f(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void q(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class T {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     void LiFunc( );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      };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黑体" pitchFamily="2" charset="-122"/>
              </a:rPr>
              <a:t>}</a:t>
            </a:r>
            <a:br>
              <a:rPr lang="en-US" altLang="zh-CN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#endif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</p:txBody>
      </p:sp>
      <p:sp>
        <p:nvSpPr>
          <p:cNvPr id="15365" name="Text Box 9"/>
          <p:cNvSpPr txBox="1"/>
          <p:nvPr/>
        </p:nvSpPr>
        <p:spPr>
          <a:xfrm>
            <a:off x="6472238" y="1206500"/>
            <a:ext cx="3581400" cy="26971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/**  zhang.cpp * / 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#include “zhang.h” 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void  Zhang::f( ) { }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void </a:t>
            </a: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Zhang:: 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g ( ) { }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void Zhang::T::ZhangFunc( ) </a:t>
            </a:r>
            <a:b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{</a:t>
            </a:r>
            <a:b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}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endParaRPr lang="en-US" altLang="zh-CN" dirty="0">
              <a:latin typeface="Arial" pitchFamily="34" charset="0"/>
              <a:ea typeface="黑体" pitchFamily="2" charset="-122"/>
            </a:endParaRPr>
          </a:p>
        </p:txBody>
      </p:sp>
      <p:sp>
        <p:nvSpPr>
          <p:cNvPr id="15366" name="Text Box 11"/>
          <p:cNvSpPr txBox="1"/>
          <p:nvPr/>
        </p:nvSpPr>
        <p:spPr>
          <a:xfrm>
            <a:off x="6483350" y="4037013"/>
            <a:ext cx="3573463" cy="25606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/**  li.cpp * / 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#include “li.h”</a:t>
            </a:r>
            <a:br>
              <a:rPr lang="en-US" altLang="zh-CN" dirty="0"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void Li::f( ) { }</a:t>
            </a:r>
            <a:br>
              <a:rPr lang="en-US" altLang="zh-CN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dirty="0">
                <a:latin typeface="Arial" pitchFamily="34" charset="0"/>
                <a:ea typeface="黑体" pitchFamily="2" charset="-122"/>
              </a:rPr>
              <a:t>void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Li::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q( )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 </a:t>
            </a:r>
            <a:r>
              <a:rPr lang="en-US" altLang="zh-CN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{ }</a:t>
            </a:r>
            <a:endParaRPr lang="en-US" altLang="zh-CN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void Li::T::LiFunc( )</a:t>
            </a:r>
            <a:b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{</a:t>
            </a:r>
            <a:b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  <a:t>}</a:t>
            </a:r>
            <a:br>
              <a:rPr lang="en-US" altLang="zh-CN" b="1" dirty="0">
                <a:solidFill>
                  <a:srgbClr val="343537"/>
                </a:solidFill>
                <a:latin typeface="Arial" pitchFamily="34" charset="0"/>
                <a:ea typeface="黑体" pitchFamily="2" charset="-122"/>
              </a:rPr>
            </a:br>
            <a:endParaRPr lang="en-US" altLang="zh-CN" b="1" dirty="0">
              <a:solidFill>
                <a:srgbClr val="343537"/>
              </a:solidFill>
              <a:latin typeface="Arial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全局名字空间的使用</a:t>
            </a:r>
            <a:endParaRPr lang="en-US" altLang="zh-CN" dirty="0"/>
          </a:p>
        </p:txBody>
      </p:sp>
      <p:sp>
        <p:nvSpPr>
          <p:cNvPr id="16387" name="文本框 1"/>
          <p:cNvSpPr txBox="1"/>
          <p:nvPr/>
        </p:nvSpPr>
        <p:spPr>
          <a:xfrm>
            <a:off x="625475" y="1289050"/>
            <a:ext cx="3259138" cy="22240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342900" lvl="0" indent="-342900" eaLnBrk="1" hangingPunct="1"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800" b="1" dirty="0">
                <a:latin typeface="Arial" pitchFamily="34" charset="0"/>
                <a:ea typeface="黑体" pitchFamily="2" charset="-122"/>
              </a:rPr>
              <a:t>全局名字空间</a:t>
            </a:r>
            <a:endParaRPr lang="zh-CN" altLang="en-US" sz="2800" b="1" dirty="0">
              <a:latin typeface="Arial" pitchFamily="34" charset="0"/>
              <a:ea typeface="黑体" pitchFamily="2" charset="-122"/>
            </a:endParaRPr>
          </a:p>
          <a:p>
            <a:pPr marL="342900" lvl="0" indent="-342900" eaLnBrk="1" hangingPunct="1"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800" b="1" dirty="0">
                <a:latin typeface="Arial" pitchFamily="34" charset="0"/>
                <a:ea typeface="黑体" pitchFamily="2" charset="-122"/>
              </a:rPr>
              <a:t>自定义名字空间</a:t>
            </a:r>
            <a:endParaRPr lang="zh-CN" altLang="en-US" sz="2800" b="1" dirty="0">
              <a:latin typeface="Arial" pitchFamily="34" charset="0"/>
              <a:ea typeface="黑体" pitchFamily="2" charset="-122"/>
            </a:endParaRPr>
          </a:p>
          <a:p>
            <a:pPr marL="342900" lvl="0" indent="-342900" eaLnBrk="1" hangingPunct="1"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匿名名字空间</a:t>
            </a:r>
            <a:b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尽可能不用）</a:t>
            </a:r>
            <a:endParaRPr lang="zh-CN" altLang="zh-CN" sz="2800" b="1" dirty="0">
              <a:solidFill>
                <a:srgbClr val="FF0000"/>
              </a:solidFill>
              <a:latin typeface="Arial" pitchFamily="34" charset="0"/>
              <a:ea typeface="黑体" pitchFamily="2" charset="-122"/>
            </a:endParaRPr>
          </a:p>
          <a:p>
            <a:pPr marL="342900" lvl="0" indent="-342900" eaLnBrk="1" hangingPunct="1">
              <a:buClr>
                <a:srgbClr val="0070C0"/>
              </a:buClr>
              <a:buFont typeface="Wingdings" pitchFamily="2" charset="2"/>
              <a:buChar char="n"/>
            </a:pPr>
            <a:r>
              <a:rPr lang="en-US" altLang="zh-CN" sz="2800" b="1" dirty="0">
                <a:latin typeface="Arial" pitchFamily="34" charset="0"/>
                <a:ea typeface="黑体" pitchFamily="2" charset="-122"/>
              </a:rPr>
              <a:t>std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</a:rPr>
              <a:t>名字空间</a:t>
            </a:r>
            <a:endParaRPr lang="en-US" altLang="zh-CN" sz="2800" b="1" dirty="0">
              <a:latin typeface="Arial" pitchFamily="34" charset="0"/>
              <a:ea typeface="黑体" pitchFamily="2" charset="-122"/>
              <a:sym typeface="黑体" pitchFamily="2" charset="-122"/>
            </a:endParaRPr>
          </a:p>
        </p:txBody>
      </p:sp>
      <p:sp>
        <p:nvSpPr>
          <p:cNvPr id="16388" name="文本框 2"/>
          <p:cNvSpPr txBox="1"/>
          <p:nvPr/>
        </p:nvSpPr>
        <p:spPr>
          <a:xfrm>
            <a:off x="5694363" y="1525588"/>
            <a:ext cx="3786187" cy="472281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// </a:t>
            </a: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全局名字空间的使用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#include &lt;iostream&gt;</a:t>
            </a:r>
            <a:br>
              <a:rPr lang="zh-CN" altLang="en-US" b="1" dirty="0">
                <a:latin typeface="Arial" pitchFamily="34" charset="0"/>
                <a:ea typeface="微软雅黑" pitchFamily="34" charset="-122"/>
              </a:rPr>
            </a:b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using namespace std;</a:t>
            </a:r>
            <a:br>
              <a:rPr lang="zh-CN" altLang="en-US" b="1" dirty="0">
                <a:latin typeface="Arial" pitchFamily="34" charset="0"/>
                <a:ea typeface="微软雅黑" pitchFamily="34" charset="-122"/>
              </a:rPr>
            </a:br>
            <a:br>
              <a:rPr lang="zh-CN" altLang="en-US" b="1" dirty="0">
                <a:latin typeface="Arial" pitchFamily="34" charset="0"/>
                <a:ea typeface="微软雅黑" pitchFamily="34" charset="-122"/>
              </a:rPr>
            </a:b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int abc = 100;</a:t>
            </a:r>
            <a:endParaRPr lang="zh-CN" altLang="en-US" b="1" dirty="0"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void myFunc( ) {</a:t>
            </a:r>
            <a:endParaRPr lang="zh-CN" altLang="en-US" b="1" dirty="0"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en-US" altLang="zh-CN" b="1" dirty="0">
                <a:latin typeface="Arial" pitchFamily="34" charset="0"/>
                <a:ea typeface="微软雅黑" pitchFamily="34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cout</a:t>
            </a:r>
            <a:r>
              <a:rPr lang="en-US" altLang="zh-CN" b="1" dirty="0">
                <a:latin typeface="Arial" pitchFamily="34" charset="0"/>
                <a:ea typeface="微软雅黑" pitchFamily="34" charset="-122"/>
              </a:rPr>
              <a:t>&lt;&lt;</a:t>
            </a: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"</a:t>
            </a:r>
            <a:r>
              <a:rPr lang="en-US" altLang="zh-CN" b="1" dirty="0">
                <a:latin typeface="Arial" pitchFamily="34" charset="0"/>
                <a:ea typeface="微软雅黑" pitchFamily="34" charset="-122"/>
              </a:rPr>
              <a:t>Show string!</a:t>
            </a:r>
            <a:r>
              <a:rPr lang="zh-CN" altLang="en-US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"</a:t>
            </a: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&lt;&lt;endl;</a:t>
            </a:r>
            <a:br>
              <a:rPr lang="zh-CN" altLang="en-US" b="1" dirty="0">
                <a:latin typeface="Arial" pitchFamily="34" charset="0"/>
                <a:ea typeface="微软雅黑" pitchFamily="34" charset="-122"/>
              </a:rPr>
            </a:b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}</a:t>
            </a:r>
            <a:endParaRPr lang="zh-CN" altLang="en-US" b="1" dirty="0"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int main( )  {</a:t>
            </a:r>
            <a:endParaRPr lang="zh-CN" altLang="en-US" b="1" dirty="0"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::myFunc();</a:t>
            </a:r>
            <a:endParaRPr lang="zh-CN" altLang="en-US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::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cout</a:t>
            </a: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&lt;&lt;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::abc</a:t>
            </a: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&lt;&lt;endl;</a:t>
            </a:r>
            <a:endParaRPr lang="zh-CN" altLang="en-US" b="1" dirty="0"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    return 0;</a:t>
            </a:r>
            <a:endParaRPr lang="zh-CN" altLang="en-US" b="1" dirty="0"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}</a:t>
            </a:r>
            <a:endParaRPr lang="zh-CN" altLang="en-US" b="1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自定义名字空间的使用</a:t>
            </a:r>
            <a:endParaRPr lang="en-US" altLang="zh-CN" dirty="0"/>
          </a:p>
        </p:txBody>
      </p:sp>
      <p:sp>
        <p:nvSpPr>
          <p:cNvPr id="17411" name="文本框 2"/>
          <p:cNvSpPr txBox="1"/>
          <p:nvPr/>
        </p:nvSpPr>
        <p:spPr>
          <a:xfrm>
            <a:off x="1001713" y="1265238"/>
            <a:ext cx="4114800" cy="507841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// 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自定义</a:t>
            </a: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名字空间的使用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#include &lt;iostream&gt;</a:t>
            </a:r>
            <a:br>
              <a:rPr lang="zh-CN" altLang="en-US" b="1" dirty="0">
                <a:latin typeface="Arial" pitchFamily="34" charset="0"/>
                <a:ea typeface="微软雅黑" pitchFamily="34" charset="-122"/>
              </a:rPr>
            </a:br>
            <a:r>
              <a:rPr lang="zh-CN" altLang="en-US" b="1" dirty="0">
                <a:latin typeface="Arial" pitchFamily="34" charset="0"/>
                <a:ea typeface="微软雅黑" pitchFamily="34" charset="-122"/>
              </a:rPr>
              <a:t>using namespace std;</a:t>
            </a:r>
            <a:br>
              <a:rPr lang="zh-CN" altLang="en-US" b="1" dirty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namespace my {</a:t>
            </a:r>
            <a:b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int abc = 100;</a:t>
            </a:r>
            <a:endParaRPr lang="zh-CN" altLang="en-US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class T { 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...</a:t>
            </a:r>
            <a:b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};</a:t>
            </a:r>
            <a:b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}</a:t>
            </a:r>
            <a:br>
              <a:rPr lang="en-US" altLang="zh-CN" b="1" dirty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namespace my {</a:t>
            </a:r>
            <a:endParaRPr lang="en-US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void myFunc( ) {</a:t>
            </a:r>
            <a:endParaRPr lang="zh-CN" altLang="en-US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cout&lt;&lt;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Show string!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"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&lt;&lt;endl;</a:t>
            </a:r>
            <a:b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}</a:t>
            </a:r>
            <a:br>
              <a:rPr lang="zh-CN" altLang="en-US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}</a:t>
            </a:r>
            <a:endParaRPr lang="en-US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7412" name="文本框 5"/>
          <p:cNvSpPr txBox="1"/>
          <p:nvPr/>
        </p:nvSpPr>
        <p:spPr>
          <a:xfrm>
            <a:off x="6115050" y="1385888"/>
            <a:ext cx="3987800" cy="24653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int main( )  {</a:t>
            </a:r>
            <a:endParaRPr lang="zh-CN" altLang="en-US" sz="2400" b="1" dirty="0"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   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my</a:t>
            </a: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::myFunc();</a:t>
            </a:r>
            <a:endParaRPr lang="zh-CN" altLang="en-US" sz="24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   cout&lt;&lt;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my</a:t>
            </a: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::abc</a:t>
            </a: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&lt;&lt;endl;</a:t>
            </a:r>
            <a:endParaRPr lang="zh-CN" altLang="en-US" sz="2400" b="1" dirty="0"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   return 0;</a:t>
            </a:r>
            <a:endParaRPr lang="zh-CN" altLang="en-US" sz="2400" b="1" dirty="0"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4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}</a:t>
            </a:r>
            <a:endParaRPr lang="zh-CN" altLang="en-US" sz="2400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using/using namesapce</a:t>
            </a:r>
            <a:endParaRPr lang="en-US" altLang="zh-CN" dirty="0"/>
          </a:p>
        </p:txBody>
      </p:sp>
      <p:sp>
        <p:nvSpPr>
          <p:cNvPr id="18435" name="文本框 2"/>
          <p:cNvSpPr txBox="1"/>
          <p:nvPr/>
        </p:nvSpPr>
        <p:spPr>
          <a:xfrm>
            <a:off x="563563" y="1382713"/>
            <a:ext cx="3138487" cy="507841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#include &lt;iostream&gt;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using namespace std;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namespace first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{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int x = 5;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}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namespace second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{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double x = 3.1416;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}</a:t>
            </a: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zh-CN" b="1" dirty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8436" name="文本框 5"/>
          <p:cNvSpPr txBox="1"/>
          <p:nvPr/>
        </p:nvSpPr>
        <p:spPr>
          <a:xfrm>
            <a:off x="4211638" y="1090613"/>
            <a:ext cx="4930775" cy="6035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int main () {</a:t>
            </a:r>
            <a:endParaRPr lang="zh-CN" altLang="zh-CN" sz="20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{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  using namespace first;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  cout &lt;&lt; x &lt;&lt; endl;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}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{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  using namespace second;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  cout &lt;&lt; x &lt;&lt; endl;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}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using first::x;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cout&lt;&lt;x&lt;&lt;endl;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</a:t>
            </a:r>
            <a:r>
              <a:rPr lang="zh-CN" altLang="zh-CN" sz="2000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using second::x;     </a:t>
            </a:r>
            <a:r>
              <a:rPr lang="en-US" altLang="en-US" sz="2000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错误</a:t>
            </a:r>
            <a:endParaRPr lang="zh-CN" altLang="en-US" sz="2000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黑体" pitchFamily="2" charset="-122"/>
              </a:rPr>
              <a:t>  cout&lt;&lt;x&lt;&lt;endl;</a:t>
            </a:r>
            <a:endParaRPr lang="zh-CN" altLang="zh-CN" sz="2000" b="1" dirty="0">
              <a:solidFill>
                <a:srgbClr val="0000FF"/>
              </a:solidFill>
              <a:latin typeface="Arial" pitchFamily="34" charset="0"/>
              <a:ea typeface="微软雅黑" pitchFamily="34" charset="-122"/>
              <a:sym typeface="黑体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zh-CN" sz="20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  return 0;</a:t>
            </a:r>
            <a:br>
              <a:rPr lang="zh-CN" altLang="zh-CN" sz="20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</a:br>
            <a:r>
              <a:rPr lang="zh-CN" altLang="zh-CN" sz="2000" b="1" dirty="0">
                <a:latin typeface="Arial" pitchFamily="34" charset="0"/>
                <a:ea typeface="微软雅黑" pitchFamily="34" charset="-122"/>
                <a:sym typeface="黑体" pitchFamily="2" charset="-122"/>
              </a:rPr>
              <a:t>}</a:t>
            </a:r>
            <a:endParaRPr lang="zh-CN" altLang="en-US" sz="2000" b="1" dirty="0">
              <a:latin typeface="Arial" pitchFamily="34" charset="0"/>
              <a:ea typeface="微软雅黑" pitchFamily="34" charset="-122"/>
              <a:sym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嵌套类的定义和实现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9459" name="文本框 1"/>
          <p:cNvSpPr txBox="1"/>
          <p:nvPr/>
        </p:nvSpPr>
        <p:spPr>
          <a:xfrm>
            <a:off x="301625" y="1654175"/>
            <a:ext cx="5487988" cy="393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class OuterClass</a:t>
            </a:r>
            <a:b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{</a:t>
            </a:r>
            <a:b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// ……</a:t>
            </a:r>
            <a:b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class InnerClass</a:t>
            </a: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</a:t>
            </a:r>
            <a:endParaRPr lang="en-US" altLang="zh-CN" sz="2400" dirty="0">
              <a:solidFill>
                <a:srgbClr val="3E4042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    {</a:t>
            </a:r>
            <a:b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      public:  </a:t>
            </a:r>
            <a:b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            int InnerFunc( );</a:t>
            </a:r>
            <a:b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      private:</a:t>
            </a:r>
            <a:b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             static T1 * InnerStaticPt;</a:t>
            </a:r>
            <a:b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                      T2 * InnerPt;</a:t>
            </a:r>
            <a:endParaRPr lang="en-US" altLang="zh-CN" sz="2400" dirty="0">
              <a:solidFill>
                <a:srgbClr val="3E4042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    };</a:t>
            </a:r>
            <a:b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   //……</a:t>
            </a:r>
            <a:endParaRPr lang="en-US" altLang="zh-CN" sz="2400" dirty="0">
              <a:solidFill>
                <a:srgbClr val="3E4042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};</a:t>
            </a:r>
            <a:endParaRPr lang="zh-CN" altLang="en-US" sz="2400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460" name="文本框 2"/>
          <p:cNvSpPr txBox="1"/>
          <p:nvPr/>
        </p:nvSpPr>
        <p:spPr>
          <a:xfrm>
            <a:off x="5930900" y="1735138"/>
            <a:ext cx="6008688" cy="19192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T1 * </a:t>
            </a:r>
            <a:r>
              <a:rPr lang="en-US" altLang="zh-CN" sz="2000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OuterClass::InnerClass::InnerStaticPt </a:t>
            </a:r>
            <a: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= NULL;</a:t>
            </a:r>
            <a:endParaRPr lang="en-US" altLang="zh-CN" sz="2000" dirty="0">
              <a:solidFill>
                <a:srgbClr val="3E4042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/>
            <a: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</a:t>
            </a:r>
            <a:endParaRPr lang="en-US" altLang="zh-CN" sz="2000" dirty="0">
              <a:solidFill>
                <a:srgbClr val="3E4042"/>
              </a:solidFill>
              <a:latin typeface="Arial" pitchFamily="34" charset="0"/>
              <a:ea typeface="黑体" pitchFamily="2" charset="-122"/>
            </a:endParaRPr>
          </a:p>
          <a:p>
            <a:pPr lvl="0" eaLnBrk="1" hangingPunct="1"/>
            <a: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int  </a:t>
            </a:r>
            <a:r>
              <a:rPr lang="en-US" altLang="zh-CN" sz="2000" dirty="0">
                <a:solidFill>
                  <a:srgbClr val="0000FF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OuterClass::InnerClass::InnerFunc( ) </a:t>
            </a:r>
            <a:b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{    </a:t>
            </a:r>
            <a:b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      return 0;      </a:t>
            </a:r>
            <a:b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</a:br>
            <a:r>
              <a:rPr lang="en-US" altLang="zh-CN" sz="2000" dirty="0">
                <a:solidFill>
                  <a:srgbClr val="3E4042"/>
                </a:solidFill>
                <a:latin typeface="Arial" pitchFamily="34" charset="0"/>
                <a:ea typeface="黑体" pitchFamily="2" charset="-122"/>
                <a:sym typeface="黑体" pitchFamily="2" charset="-122"/>
              </a:rPr>
              <a:t>}</a:t>
            </a:r>
            <a:endParaRPr lang="zh-CN" altLang="en-US" sz="2000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160111"/>
</p:tagLst>
</file>

<file path=ppt/tags/tag22.xml><?xml version="1.0" encoding="utf-8"?>
<p:tagLst xmlns:p="http://schemas.openxmlformats.org/presentationml/2006/main">
  <p:tag name="KSO_WM_TEMPLATE_CATEGORY" val="custom"/>
  <p:tag name="KSO_WM_TEMPLATE_INDEX" val="160111"/>
</p:tagLst>
</file>

<file path=ppt/tags/tag23.xml><?xml version="1.0" encoding="utf-8"?>
<p:tagLst xmlns:p="http://schemas.openxmlformats.org/presentationml/2006/main">
  <p:tag name="KSO_WM_TEMPLATE_CATEGORY" val="custom"/>
  <p:tag name="KSO_WM_TEMPLATE_INDEX" val="160111"/>
</p:tagLst>
</file>

<file path=ppt/tags/tag24.xml><?xml version="1.0" encoding="utf-8"?>
<p:tagLst xmlns:p="http://schemas.openxmlformats.org/presentationml/2006/main">
  <p:tag name="KSO_WM_TEMPLATE_CATEGORY" val="custom"/>
  <p:tag name="KSO_WM_TEMPLATE_INDEX" val="160111"/>
</p:tagLst>
</file>

<file path=ppt/tags/tag25.xml><?xml version="1.0" encoding="utf-8"?>
<p:tagLst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5239</Words>
  <Application>WPS 演示</Application>
  <PresentationFormat>自定义</PresentationFormat>
  <Paragraphs>281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A000120140530A99PPBG</vt:lpstr>
      <vt:lpstr>1_A000120140530A99PPBG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67</cp:revision>
  <dcterms:created xsi:type="dcterms:W3CDTF">2016-02-11T11:02:00Z</dcterms:created>
  <dcterms:modified xsi:type="dcterms:W3CDTF">2016-04-21T16:03:38Z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