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3"/>
  </p:handoutMasterIdLst>
  <p:sldIdLst>
    <p:sldId id="256" r:id="rId4"/>
    <p:sldId id="262" r:id="rId6"/>
    <p:sldId id="282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3" r:id="rId16"/>
    <p:sldId id="354" r:id="rId17"/>
    <p:sldId id="355" r:id="rId18"/>
    <p:sldId id="356" r:id="rId19"/>
    <p:sldId id="357" r:id="rId20"/>
    <p:sldId id="358" r:id="rId21"/>
    <p:sldId id="359" r:id="rId2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itchFamily="34" charset="0"/>
        <a:ea typeface="黑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72" d="100"/>
          <a:sy n="72" d="100"/>
        </p:scale>
        <p:origin x="-4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2E135A-1E7A-4ED3-87E1-047973D32713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顶顶顶顶顶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F29C81-4622-434F-98E9-86810F963B95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顶顶顶顶顶</a:t>
            </a: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2771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  <a:ea typeface="宋体" pitchFamily="2" charset="-122"/>
              </a:rPr>
            </a:fld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TextEdit="1"/>
          </p:cNvSpPr>
          <p:nvPr>
            <p:ph type="sldImg"/>
          </p:nvPr>
        </p:nvSpPr>
        <p:spPr>
          <a:ln>
            <a:miter lim="800000"/>
          </a:ln>
        </p:spPr>
        <p:txBody>
          <a:bodyPr/>
          <a:p>
            <a:endParaRPr lang="zh-CN" altLang="en-US"/>
          </a:p>
        </p:txBody>
      </p:sp>
      <p:sp>
        <p:nvSpPr>
          <p:cNvPr id="40963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/>
        </p:nvPicPr>
        <p:blipFill>
          <a:blip r:embed="rId2"/>
          <a:srcRect l="208" t="5461" r="-208" b="38055"/>
          <a:stretch>
            <a:fillRect/>
          </a:stretch>
        </p:blipFill>
        <p:spPr>
          <a:xfrm>
            <a:off x="0" y="0"/>
            <a:ext cx="12192000" cy="45974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0D0DF0-953B-4FB7-AC72-5570A1E4F11D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 userDrawn="1"/>
        </p:nvPicPr>
        <p:blipFill>
          <a:blip r:embed="rId2"/>
          <a:srcRect l="208" t="5461" r="-208" b="38055"/>
          <a:stretch>
            <a:fillRect/>
          </a:stretch>
        </p:blipFill>
        <p:spPr>
          <a:xfrm>
            <a:off x="0" y="0"/>
            <a:ext cx="12192000" cy="45974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200" y="4809600"/>
            <a:ext cx="9766800" cy="7812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1200" y="5727599"/>
            <a:ext cx="9766800" cy="697263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8F2FE-D6B9-4681-8B07-AC3678002F8B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/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 userDrawn="1"/>
        </p:nvGrpSpPr>
        <p:grpSpPr>
          <a:xfrm>
            <a:off x="0" y="2300288"/>
            <a:ext cx="12192000" cy="1770062"/>
            <a:chOff x="0" y="2300287"/>
            <a:chExt cx="12192000" cy="1770729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6350" y="2636964"/>
              <a:ext cx="12185650" cy="1434052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2865650"/>
              <a:ext cx="9399588" cy="9719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5"/>
            <p:cNvSpPr/>
            <p:nvPr>
              <p:custDataLst>
                <p:tags r:id="rId4"/>
              </p:custDataLst>
            </p:nvPr>
          </p:nvSpPr>
          <p:spPr>
            <a:xfrm>
              <a:off x="9507538" y="2300287"/>
              <a:ext cx="1535112" cy="1537279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E97A49-2D1B-4784-AD31-D8958D282295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7"/>
          <p:cNvGrpSpPr/>
          <p:nvPr userDrawn="1"/>
        </p:nvGrpSpPr>
        <p:grpSpPr>
          <a:xfrm>
            <a:off x="0" y="-26987"/>
            <a:ext cx="12195175" cy="1135062"/>
            <a:chOff x="0" y="-27384"/>
            <a:chExt cx="12194540" cy="1135952"/>
          </a:xfrm>
        </p:grpSpPr>
        <p:pic>
          <p:nvPicPr>
            <p:cNvPr id="9224" name="图片 8"/>
            <p:cNvPicPr>
              <a:picLocks noChangeAspect="1"/>
            </p:cNvPicPr>
            <p:nvPr/>
          </p:nvPicPr>
          <p:blipFill>
            <a:blip r:embed="rId2"/>
            <a:srcRect t="19643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352326"/>
              <a:ext cx="12191365" cy="756242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5" y="207751"/>
              <a:ext cx="12191365" cy="505220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D224B5-65C2-4B49-BBCA-540144D9117F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9"/>
          <p:cNvGrpSpPr/>
          <p:nvPr userDrawn="1"/>
        </p:nvGrpSpPr>
        <p:grpSpPr>
          <a:xfrm>
            <a:off x="0" y="-26987"/>
            <a:ext cx="12195175" cy="1135062"/>
            <a:chOff x="0" y="-27384"/>
            <a:chExt cx="12194540" cy="1135952"/>
          </a:xfrm>
        </p:grpSpPr>
        <p:pic>
          <p:nvPicPr>
            <p:cNvPr id="10248" name="图片 10"/>
            <p:cNvPicPr>
              <a:picLocks noChangeAspect="1"/>
            </p:cNvPicPr>
            <p:nvPr/>
          </p:nvPicPr>
          <p:blipFill>
            <a:blip r:embed="rId2"/>
            <a:srcRect t="19643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352326"/>
              <a:ext cx="12191365" cy="756242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5" y="207751"/>
              <a:ext cx="12191365" cy="505220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0B1C39-73CF-40F8-873B-8663D7D8E9FC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561" y="2452155"/>
            <a:ext cx="5532120" cy="1997925"/>
          </a:xfrm>
        </p:spPr>
        <p:txBody>
          <a:bodyPr anchor="ctr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41392" y="792480"/>
            <a:ext cx="3932237" cy="138683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单击图标添加图片</a:t>
            </a:r>
            <a:endParaRPr kumimoji="0" lang="en-US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44979" y="501771"/>
            <a:ext cx="10902043" cy="644400"/>
          </a:xfrm>
          <a:solidFill>
            <a:schemeClr val="accent1"/>
          </a:solidFill>
        </p:spPr>
        <p:txBody>
          <a:bodyPr lIns="0" tIns="0" rIns="0" bIns="0" anchor="ctr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44979" y="1514627"/>
            <a:ext cx="10902043" cy="5002286"/>
          </a:xfrm>
        </p:spPr>
        <p:txBody>
          <a:bodyPr/>
          <a:lstStyle>
            <a:lvl1pPr marL="342900" indent="-342900"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33375" y="481016"/>
            <a:ext cx="11525250" cy="6057900"/>
          </a:xfrm>
        </p:spPr>
        <p:txBody>
          <a:bodyPr/>
          <a:lstStyle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/>
        </p:nvGrpSpPr>
        <p:grpSpPr>
          <a:xfrm>
            <a:off x="0" y="2300288"/>
            <a:ext cx="12192000" cy="1770062"/>
            <a:chOff x="0" y="2300287"/>
            <a:chExt cx="12192000" cy="1770729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6350" y="2636964"/>
              <a:ext cx="12185650" cy="1434052"/>
            </a:xfrm>
            <a:custGeom>
              <a:avLst/>
              <a:gdLst>
                <a:gd name="connsiteX0" fmla="*/ 0 w 9144000"/>
                <a:gd name="connsiteY0" fmla="*/ 0 h 1076325"/>
                <a:gd name="connsiteX1" fmla="*/ 7058024 w 9144000"/>
                <a:gd name="connsiteY1" fmla="*/ 0 h 1076325"/>
                <a:gd name="connsiteX2" fmla="*/ 7058024 w 9144000"/>
                <a:gd name="connsiteY2" fmla="*/ 973931 h 1076325"/>
                <a:gd name="connsiteX3" fmla="*/ 8354024 w 9144000"/>
                <a:gd name="connsiteY3" fmla="*/ 973931 h 1076325"/>
                <a:gd name="connsiteX4" fmla="*/ 8354024 w 9144000"/>
                <a:gd name="connsiteY4" fmla="*/ 0 h 1076325"/>
                <a:gd name="connsiteX5" fmla="*/ 9144000 w 9144000"/>
                <a:gd name="connsiteY5" fmla="*/ 0 h 1076325"/>
                <a:gd name="connsiteX6" fmla="*/ 9144000 w 9144000"/>
                <a:gd name="connsiteY6" fmla="*/ 1076325 h 1076325"/>
                <a:gd name="connsiteX7" fmla="*/ 0 w 9144000"/>
                <a:gd name="connsiteY7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1076325">
                  <a:moveTo>
                    <a:pt x="0" y="0"/>
                  </a:moveTo>
                  <a:lnTo>
                    <a:pt x="7058024" y="0"/>
                  </a:lnTo>
                  <a:lnTo>
                    <a:pt x="7058024" y="973931"/>
                  </a:lnTo>
                  <a:lnTo>
                    <a:pt x="8354024" y="973931"/>
                  </a:lnTo>
                  <a:lnTo>
                    <a:pt x="8354024" y="0"/>
                  </a:lnTo>
                  <a:lnTo>
                    <a:pt x="9144000" y="0"/>
                  </a:lnTo>
                  <a:lnTo>
                    <a:pt x="9144000" y="1076325"/>
                  </a:lnTo>
                  <a:lnTo>
                    <a:pt x="0" y="10763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2865650"/>
              <a:ext cx="9399588" cy="9719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rgbClr val="FCFCFC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5"/>
            <p:cNvSpPr/>
            <p:nvPr>
              <p:custDataLst>
                <p:tags r:id="rId4"/>
              </p:custDataLst>
            </p:nvPr>
          </p:nvSpPr>
          <p:spPr>
            <a:xfrm>
              <a:off x="9507538" y="2300287"/>
              <a:ext cx="1535112" cy="1537279"/>
            </a:xfrm>
            <a:custGeom>
              <a:avLst/>
              <a:gdLst>
                <a:gd name="connsiteX0" fmla="*/ 0 w 1152000"/>
                <a:gd name="connsiteY0" fmla="*/ 0 h 1152000"/>
                <a:gd name="connsiteX1" fmla="*/ 1152000 w 1152000"/>
                <a:gd name="connsiteY1" fmla="*/ 0 h 1152000"/>
                <a:gd name="connsiteX2" fmla="*/ 1152000 w 1152000"/>
                <a:gd name="connsiteY2" fmla="*/ 1152000 h 1152000"/>
                <a:gd name="connsiteX3" fmla="*/ 0 w 1152000"/>
                <a:gd name="connsiteY3" fmla="*/ 1152000 h 1152000"/>
                <a:gd name="connsiteX4" fmla="*/ 0 w 1152000"/>
                <a:gd name="connsiteY4" fmla="*/ 0 h 1152000"/>
                <a:gd name="connsiteX0-1" fmla="*/ 0 w 1152000"/>
                <a:gd name="connsiteY0-2" fmla="*/ 2343 h 1154343"/>
                <a:gd name="connsiteX1-3" fmla="*/ 323289 w 1152000"/>
                <a:gd name="connsiteY1-4" fmla="*/ 0 h 1154343"/>
                <a:gd name="connsiteX2-5" fmla="*/ 1152000 w 1152000"/>
                <a:gd name="connsiteY2-6" fmla="*/ 2343 h 1154343"/>
                <a:gd name="connsiteX3-7" fmla="*/ 1152000 w 1152000"/>
                <a:gd name="connsiteY3-8" fmla="*/ 1154343 h 1154343"/>
                <a:gd name="connsiteX4-9" fmla="*/ 0 w 1152000"/>
                <a:gd name="connsiteY4-10" fmla="*/ 1154343 h 1154343"/>
                <a:gd name="connsiteX5" fmla="*/ 0 w 1152000"/>
                <a:gd name="connsiteY5" fmla="*/ 2343 h 1154343"/>
                <a:gd name="connsiteX0-11" fmla="*/ 0 w 1152000"/>
                <a:gd name="connsiteY0-12" fmla="*/ 2343 h 1154343"/>
                <a:gd name="connsiteX1-13" fmla="*/ 323289 w 1152000"/>
                <a:gd name="connsiteY1-14" fmla="*/ 0 h 1154343"/>
                <a:gd name="connsiteX2-15" fmla="*/ 825732 w 1152000"/>
                <a:gd name="connsiteY2-16" fmla="*/ 1 h 1154343"/>
                <a:gd name="connsiteX3-17" fmla="*/ 1152000 w 1152000"/>
                <a:gd name="connsiteY3-18" fmla="*/ 2343 h 1154343"/>
                <a:gd name="connsiteX4-19" fmla="*/ 1152000 w 1152000"/>
                <a:gd name="connsiteY4-20" fmla="*/ 1154343 h 1154343"/>
                <a:gd name="connsiteX5-21" fmla="*/ 0 w 1152000"/>
                <a:gd name="connsiteY5-22" fmla="*/ 1154343 h 1154343"/>
                <a:gd name="connsiteX6" fmla="*/ 0 w 1152000"/>
                <a:gd name="connsiteY6" fmla="*/ 2343 h 1154343"/>
                <a:gd name="connsiteX0-23" fmla="*/ 825732 w 1152000"/>
                <a:gd name="connsiteY0-24" fmla="*/ 1 h 1154343"/>
                <a:gd name="connsiteX1-25" fmla="*/ 1152000 w 1152000"/>
                <a:gd name="connsiteY1-26" fmla="*/ 2343 h 1154343"/>
                <a:gd name="connsiteX2-27" fmla="*/ 1152000 w 1152000"/>
                <a:gd name="connsiteY2-28" fmla="*/ 1154343 h 1154343"/>
                <a:gd name="connsiteX3-29" fmla="*/ 0 w 1152000"/>
                <a:gd name="connsiteY3-30" fmla="*/ 1154343 h 1154343"/>
                <a:gd name="connsiteX4-31" fmla="*/ 0 w 1152000"/>
                <a:gd name="connsiteY4-32" fmla="*/ 2343 h 1154343"/>
                <a:gd name="connsiteX5-33" fmla="*/ 323289 w 1152000"/>
                <a:gd name="connsiteY5-34" fmla="*/ 0 h 1154343"/>
                <a:gd name="connsiteX6-35" fmla="*/ 917172 w 1152000"/>
                <a:gd name="connsiteY6-36" fmla="*/ 91441 h 1154343"/>
                <a:gd name="connsiteX0-37" fmla="*/ 825732 w 1152000"/>
                <a:gd name="connsiteY0-38" fmla="*/ 1 h 1154343"/>
                <a:gd name="connsiteX1-39" fmla="*/ 1152000 w 1152000"/>
                <a:gd name="connsiteY1-40" fmla="*/ 2343 h 1154343"/>
                <a:gd name="connsiteX2-41" fmla="*/ 1152000 w 1152000"/>
                <a:gd name="connsiteY2-42" fmla="*/ 1154343 h 1154343"/>
                <a:gd name="connsiteX3-43" fmla="*/ 0 w 1152000"/>
                <a:gd name="connsiteY3-44" fmla="*/ 1154343 h 1154343"/>
                <a:gd name="connsiteX4-45" fmla="*/ 0 w 1152000"/>
                <a:gd name="connsiteY4-46" fmla="*/ 2343 h 1154343"/>
                <a:gd name="connsiteX5-47" fmla="*/ 323289 w 1152000"/>
                <a:gd name="connsiteY5-48" fmla="*/ 0 h 1154343"/>
              </a:gdLst>
              <a:ahLst/>
              <a:cxnLst>
                <a:cxn ang="0">
                  <a:pos x="connsiteX0-37" y="connsiteY0-38"/>
                </a:cxn>
                <a:cxn ang="0">
                  <a:pos x="connsiteX1-39" y="connsiteY1-40"/>
                </a:cxn>
                <a:cxn ang="0">
                  <a:pos x="connsiteX2-41" y="connsiteY2-42"/>
                </a:cxn>
                <a:cxn ang="0">
                  <a:pos x="connsiteX3-43" y="connsiteY3-44"/>
                </a:cxn>
                <a:cxn ang="0">
                  <a:pos x="connsiteX4-45" y="connsiteY4-46"/>
                </a:cxn>
                <a:cxn ang="0">
                  <a:pos x="connsiteX5-47" y="connsiteY5-48"/>
                </a:cxn>
              </a:cxnLst>
              <a:rect l="l" t="t" r="r" b="b"/>
              <a:pathLst>
                <a:path w="1152000" h="1154343">
                  <a:moveTo>
                    <a:pt x="825732" y="1"/>
                  </a:moveTo>
                  <a:lnTo>
                    <a:pt x="1152000" y="2343"/>
                  </a:lnTo>
                  <a:lnTo>
                    <a:pt x="1152000" y="1154343"/>
                  </a:lnTo>
                  <a:lnTo>
                    <a:pt x="0" y="1154343"/>
                  </a:lnTo>
                  <a:lnTo>
                    <a:pt x="0" y="2343"/>
                  </a:lnTo>
                  <a:lnTo>
                    <a:pt x="323289" y="0"/>
                  </a:ln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5400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65600"/>
            <a:ext cx="9399600" cy="9720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64CCBF-9C00-4619-8BE7-7EDA1A490D5D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7"/>
          <p:cNvGrpSpPr/>
          <p:nvPr/>
        </p:nvGrpSpPr>
        <p:grpSpPr>
          <a:xfrm>
            <a:off x="0" y="-26987"/>
            <a:ext cx="12195175" cy="1135062"/>
            <a:chOff x="0" y="-27384"/>
            <a:chExt cx="12194540" cy="1135952"/>
          </a:xfrm>
        </p:grpSpPr>
        <p:pic>
          <p:nvPicPr>
            <p:cNvPr id="5128" name="图片 8"/>
            <p:cNvPicPr>
              <a:picLocks noChangeAspect="1"/>
            </p:cNvPicPr>
            <p:nvPr/>
          </p:nvPicPr>
          <p:blipFill>
            <a:blip r:embed="rId2"/>
            <a:srcRect t="19643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352326"/>
              <a:ext cx="12191365" cy="756242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5" y="207751"/>
              <a:ext cx="12191365" cy="505220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96900" y="1244603"/>
            <a:ext cx="5080000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57243" y="1244603"/>
            <a:ext cx="5094116" cy="49323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62A4-C4F4-4804-9C65-121C01473144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9"/>
          <p:cNvGrpSpPr/>
          <p:nvPr/>
        </p:nvGrpSpPr>
        <p:grpSpPr>
          <a:xfrm>
            <a:off x="0" y="-26987"/>
            <a:ext cx="12195175" cy="1135062"/>
            <a:chOff x="0" y="-27384"/>
            <a:chExt cx="12194540" cy="1135952"/>
          </a:xfrm>
        </p:grpSpPr>
        <p:pic>
          <p:nvPicPr>
            <p:cNvPr id="6152" name="图片 10"/>
            <p:cNvPicPr>
              <a:picLocks noChangeAspect="1"/>
            </p:cNvPicPr>
            <p:nvPr/>
          </p:nvPicPr>
          <p:blipFill>
            <a:blip r:embed="rId2"/>
            <a:srcRect t="19643" b="67932"/>
            <a:stretch>
              <a:fillRect/>
            </a:stretch>
          </p:blipFill>
          <p:spPr>
            <a:xfrm>
              <a:off x="0" y="-27384"/>
              <a:ext cx="12192000" cy="1013626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9" name="矩形 8"/>
            <p:cNvSpPr/>
            <p:nvPr/>
          </p:nvSpPr>
          <p:spPr>
            <a:xfrm>
              <a:off x="0" y="352326"/>
              <a:ext cx="12191365" cy="756242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75" y="207751"/>
              <a:ext cx="12191365" cy="505220"/>
            </a:xfrm>
            <a:prstGeom prst="rect">
              <a:avLst/>
            </a:prstGeom>
            <a:solidFill>
              <a:srgbClr val="0082B3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endParaRPr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5276" y="118532"/>
            <a:ext cx="10515597" cy="7170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76" y="1376362"/>
            <a:ext cx="515778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5276" y="2200274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87" y="1376362"/>
            <a:ext cx="51831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7687" y="2200274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mtClean="0"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426C2B-0900-4795-BC50-A78EAA9AA134}" type="datetimeFigureOut"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kern="1200" cap="none" spc="0" normalizeH="0" baseline="0" noProof="1"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b="0" i="0" kern="1200" cap="none" spc="0" normalizeH="0" baseline="0" noProof="1"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7561" y="2452155"/>
            <a:ext cx="5532120" cy="1997925"/>
          </a:xfrm>
        </p:spPr>
        <p:txBody>
          <a:bodyPr anchor="ctr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41392" y="792480"/>
            <a:ext cx="3932237" cy="138683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138033" y="792480"/>
            <a:ext cx="6172200" cy="519842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6858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单击图标添加图片</a:t>
            </a:r>
            <a:endParaRPr kumimoji="0" lang="en-US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41392" y="217932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66424" y="476071"/>
            <a:ext cx="1306689" cy="5982788"/>
          </a:xfrm>
        </p:spPr>
        <p:txBody>
          <a:bodyPr vert="eaVert" anchor="ctr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1543" y="476071"/>
            <a:ext cx="9504216" cy="598278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800" baseline="0" noProof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A3F97F-7017-44D2-80CA-D46DFC8BC23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800" baseline="0" noProof="1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吉林大学计算机科学与技术学院 2015-2016学年-第2学期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  <p:sp>
        <p:nvSpPr>
          <p:cNvPr id="1029" name="KSO_BT1"/>
          <p:cNvSpPr>
            <a:spLocks noGrp="1"/>
          </p:cNvSpPr>
          <p:nvPr>
            <p:ph type="title"/>
          </p:nvPr>
        </p:nvSpPr>
        <p:spPr>
          <a:xfrm>
            <a:off x="596900" y="104775"/>
            <a:ext cx="10953750" cy="796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50"/>
            <a:ext cx="1095375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黑体" pitchFamily="49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9pPr>
    </p:titleStyle>
    <p:bodyStyle>
      <a:lvl1pPr marL="361950" indent="-361950" algn="just" defTabSz="685800" rtl="0" eaLnBrk="0" fontAlgn="base" hangingPunct="0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dirty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buClr>
          <a:srgbClr val="7AD0EB"/>
        </a:buClr>
        <a:buFont typeface="幼圆" pitchFamily="49" charset="-122"/>
        <a:buChar char=" "/>
        <a:defRPr sz="2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800" baseline="0" noProof="1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EC03EE-ECD6-4B53-9C30-F660F06FD55D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800" baseline="0" noProof="1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黑体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zh-CN" altLang="en-US" dirty="0">
                <a:solidFill>
                  <a:srgbClr val="949596"/>
                </a:solidFill>
              </a:rPr>
            </a:fld>
            <a:endParaRPr lang="zh-CN" altLang="en-US" dirty="0">
              <a:solidFill>
                <a:srgbClr val="949596"/>
              </a:solidFill>
            </a:endParaRPr>
          </a:p>
        </p:txBody>
      </p:sp>
      <p:sp>
        <p:nvSpPr>
          <p:cNvPr id="2053" name="KSO_BT1"/>
          <p:cNvSpPr>
            <a:spLocks noGrp="1"/>
          </p:cNvSpPr>
          <p:nvPr>
            <p:ph type="title"/>
          </p:nvPr>
        </p:nvSpPr>
        <p:spPr>
          <a:xfrm>
            <a:off x="596900" y="104775"/>
            <a:ext cx="10953750" cy="7969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50"/>
            <a:ext cx="10953750" cy="503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5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Arial" pitchFamily="34" charset="0"/>
          <a:ea typeface="黑体" pitchFamily="49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  <a:ea typeface="黑体" pitchFamily="2" charset="-122"/>
        </a:defRPr>
      </a:lvl9pPr>
    </p:titleStyle>
    <p:bodyStyle>
      <a:lvl1pPr marL="361950" indent="-361950" algn="just" defTabSz="685800" rtl="0" eaLnBrk="0" fontAlgn="base" hangingPunct="0">
        <a:spcBef>
          <a:spcPts val="300"/>
        </a:spcBef>
        <a:spcAft>
          <a:spcPts val="300"/>
        </a:spcAft>
        <a:buClr>
          <a:schemeClr val="accent1"/>
        </a:buClr>
        <a:buSzPct val="50000"/>
        <a:buFont typeface="Wingdings 2" pitchFamily="18" charset="2"/>
        <a:buChar char=""/>
        <a:defRPr lang="zh-CN" altLang="en-US" sz="2400" kern="1200" dirty="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1pPr>
      <a:lvl2pPr marL="361950" indent="-361950" algn="just" defTabSz="685800" rtl="0" eaLnBrk="0" fontAlgn="base" hangingPunct="0">
        <a:lnSpc>
          <a:spcPct val="150000"/>
        </a:lnSpc>
        <a:spcBef>
          <a:spcPts val="600"/>
        </a:spcBef>
        <a:spcAft>
          <a:spcPts val="600"/>
        </a:spcAft>
        <a:buClr>
          <a:srgbClr val="7AD0EB"/>
        </a:buClr>
        <a:buFont typeface="幼圆" pitchFamily="49" charset="-122"/>
        <a:buChar char=" "/>
        <a:defRPr sz="28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</a:defRPr>
      </a:lvl2pPr>
      <a:lvl3pPr marL="8572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15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1763" y="4810125"/>
            <a:ext cx="7056438" cy="781050"/>
          </a:xfrm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j-cs"/>
              </a:rPr>
              <a:t>C++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j-cs"/>
              </a:rPr>
              <a:t>面向对象程序设计</a:t>
            </a:r>
            <a:r>
              <a:rPr kumimoji="0" lang="en-US" altLang="zh-CN" sz="3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j-cs"/>
              </a:rPr>
              <a:t>-2015</a:t>
            </a: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j-cs"/>
              </a:rPr>
              <a:t>级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itchFamily="34" charset="0"/>
              <a:ea typeface="黑体" pitchFamily="49" charset="-122"/>
              <a:cs typeface="+mj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35425" y="5813425"/>
            <a:ext cx="7589838" cy="6969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陈伟    软件工程教研室  吉林大学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email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ccchenwei@163.com; chenw@jlu.edu.cn   2015-2016-2</a:t>
            </a:r>
            <a:r>
              <a:rPr kumimoji="0" lang="zh-CN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rial" pitchFamily="34" charset="0"/>
                <a:ea typeface="黑体" pitchFamily="49" charset="-122"/>
                <a:cs typeface="+mn-cs"/>
              </a:rPr>
              <a:t>学期</a:t>
            </a:r>
            <a:endParaRPr kumimoji="0" lang="zh-CN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4612640"/>
            <a:ext cx="2235200" cy="2169160"/>
          </a:xfrm>
          <a:prstGeom prst="rect">
            <a:avLst/>
          </a:prstGeom>
          <a:effectLst>
            <a:glow>
              <a:schemeClr val="bg2">
                <a:alpha val="0"/>
              </a:schemeClr>
            </a:glow>
          </a:effectLst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信息隐蔽</a:t>
            </a:r>
            <a:endParaRPr lang="zh-CN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1527175" y="1816735"/>
            <a:ext cx="9036685" cy="3647440"/>
          </a:xfrm>
          <a:prstGeom prst="rect">
            <a:avLst/>
          </a:prstGeom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隐藏行为、操作：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事物的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一个行为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特征可由多个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操作过程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构成，在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C++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中一个操作通常由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一个或多个成员函数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实现。</a:t>
            </a:r>
            <a:br>
              <a:rPr lang="en-US" altLang="zh-CN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设计时，可隐藏</a:t>
            </a:r>
            <a:r>
              <a:rPr lang="zh-CN" altLang="en-US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全部或部分成员函数</a:t>
            </a:r>
            <a:endParaRPr lang="en-US" altLang="zh-CN" dirty="0" smtClean="0"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隐藏数据：</a:t>
            </a:r>
            <a:endParaRPr lang="en-US"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隐藏</a:t>
            </a:r>
            <a:endParaRPr lang="zh-CN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5337175" y="2283460"/>
            <a:ext cx="6506845" cy="2658745"/>
          </a:xfrm>
          <a:prstGeom prst="rect">
            <a:avLst/>
          </a:prstGeom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bool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Ball::</a:t>
            </a:r>
            <a:r>
              <a:rPr lang="en-US" altLang="zh-CN" sz="20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HitBorder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)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{</a:t>
            </a:r>
            <a:b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return </a:t>
            </a:r>
            <a:b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( distance&lt;=radius || distance</a:t>
            </a:r>
            <a:r>
              <a:rPr lang="en-US" altLang="zh-CN" sz="2000" dirty="0" err="1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+radius</a:t>
            </a: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&gt;=RIGHT) ) ;</a:t>
            </a:r>
            <a:b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</a:t>
            </a:r>
            <a:b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</a:t>
            </a:r>
            <a: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return true;</a:t>
            </a:r>
            <a:b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}</a:t>
            </a:r>
            <a:b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float speed;  //…</a:t>
            </a:r>
            <a:b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315" y="1294765"/>
            <a:ext cx="4411345" cy="30626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Ball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public: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void 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SetPosition</a:t>
            </a:r>
            <a:r>
              <a:rPr lang="zh-CN" altLang="en-US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zh-CN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x,int y</a:t>
            </a:r>
            <a:r>
              <a:rPr lang="zh-CN" altLang="en-US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void </a:t>
            </a:r>
            <a:r>
              <a:rPr lang="en-US" altLang="zh-CN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SetSpeed</a:t>
            </a:r>
            <a:r>
              <a:rPr lang="zh-CN" altLang="en-US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 speed</a:t>
            </a:r>
            <a:r>
              <a:rPr lang="zh-CN" altLang="en-US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void </a:t>
            </a:r>
            <a:r>
              <a:rPr lang="en-US" altLang="zh-CN" sz="1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StepMove</a:t>
            </a:r>
            <a:r>
              <a:rPr lang="zh-CN" altLang="en-US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</a:t>
            </a: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</a:t>
            </a:r>
            <a:r>
              <a:rPr lang="en-US" altLang="zh-CN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bool HitBorder( );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private:</a:t>
            </a:r>
            <a:endParaRPr lang="en-US" altLang="zh-CN" sz="1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int mx; int my;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int mspeed;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float mscale;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Border *  mborder; 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125" y="4251960"/>
            <a:ext cx="4411345" cy="2239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void Ball::StepMove( ) {          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if </a:t>
            </a:r>
            <a: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HitBorder( ) )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SetSpeed(...);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mx = ...;  my=...;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} else  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mx = ...;  my=...;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}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SetPosition(mx,my);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信息隐藏的意义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311400" y="2201545"/>
            <a:ext cx="4411345" cy="1946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减少外部可见行为和数据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软件的安全、可靠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维护方便</a:t>
            </a:r>
            <a:endParaRPr lang="zh-CN" altLang="en-US" sz="2400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latin typeface="Arial" pitchFamily="34" charset="0"/>
                <a:ea typeface="微软雅黑" pitchFamily="34" charset="-122"/>
              </a:rPr>
              <a:t>便于复用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分离使用和实现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42975" y="1468120"/>
            <a:ext cx="4411345" cy="15805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类的使用者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---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调用方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类的实现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---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成员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函数实现、数据的表示、组织等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1575" y="1446530"/>
            <a:ext cx="4921250" cy="3136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类的使用如</a:t>
            </a:r>
            <a:b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 A  {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public: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void F( B &amp; b) {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  b. Func( );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  ....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}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};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类的实现      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void B::Func( ) {      /*  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实现   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*/    }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090" y="3911600"/>
            <a:ext cx="5185410" cy="23120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285750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好的方法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742950" lvl="1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尽量减小使用者和实现间的耦合度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742950" lvl="1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前置声明好于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include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742950" lvl="1" indent="-285750">
              <a:buClr>
                <a:srgbClr val="0000FF"/>
              </a:buClr>
              <a:buFont typeface="Wingdings" charset="0"/>
              <a:buChar char="u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定义类时尽量减小与运行环境、平台、硬件系统等关联</a:t>
            </a:r>
            <a:endParaRPr lang="zh-CN" altLang="en-US" sz="2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分离使用和实现</a:t>
            </a:r>
            <a:endParaRPr 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6795" y="1128683"/>
            <a:ext cx="3529013" cy="54562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student.h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include”iostream.h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class Student{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public: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 void Input()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a;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&lt;&lt;“</a:t>
            </a:r>
            <a:r>
              <a:rPr lang="zh-CN" altLang="en-US" b="1" dirty="0"/>
              <a:t>请输入年龄</a:t>
            </a:r>
            <a:r>
              <a:rPr lang="en-US" altLang="zh-CN" b="1" dirty="0"/>
              <a:t>:”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</a:t>
            </a:r>
            <a:r>
              <a:rPr lang="en-US" altLang="zh-CN" b="1" dirty="0" err="1"/>
              <a:t>cin</a:t>
            </a:r>
            <a:r>
              <a:rPr lang="en-US" altLang="zh-CN" b="1" dirty="0"/>
              <a:t>&gt;&gt;a;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             age = a;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 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private: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void f( );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age;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64535" y="189013"/>
            <a:ext cx="3529013" cy="29797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student.h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class Student{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public: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Student(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theAge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) { 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private: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void f( );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 age;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};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64535" y="3429101"/>
            <a:ext cx="3529013" cy="32527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2"/>
            </a:solidFill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//MainApp.cpp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#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include”iostream.h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#include “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</a:rPr>
              <a:t>student.h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”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void main() {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/>
              <a:t>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a;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&lt;&lt;“</a:t>
            </a:r>
            <a:r>
              <a:rPr lang="zh-CN" altLang="en-US" b="1" dirty="0"/>
              <a:t>请输入年龄</a:t>
            </a:r>
            <a:r>
              <a:rPr lang="en-US" altLang="zh-CN" b="1" dirty="0"/>
              <a:t>:”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cin</a:t>
            </a:r>
            <a:r>
              <a:rPr lang="en-US" altLang="zh-CN" b="1" dirty="0"/>
              <a:t>&gt;&gt;a; </a:t>
            </a:r>
            <a:endParaRPr lang="en-US" altLang="zh-CN" b="1" dirty="0"/>
          </a:p>
          <a:p>
            <a:r>
              <a:rPr lang="en-US" altLang="zh-CN" b="1" dirty="0"/>
              <a:t>       Student </a:t>
            </a:r>
            <a:r>
              <a:rPr lang="en-US" altLang="zh-CN" b="1" dirty="0" err="1"/>
              <a:t>stu</a:t>
            </a:r>
            <a:r>
              <a:rPr lang="en-US" altLang="zh-CN" b="1" dirty="0"/>
              <a:t>(a);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stu.f</a:t>
            </a:r>
            <a:r>
              <a:rPr lang="en-US" altLang="zh-CN" b="1" dirty="0"/>
              <a:t>( );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创建方法与构造函数</a:t>
            </a:r>
            <a:endParaRPr 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0" y="1812290"/>
            <a:ext cx="5547995" cy="326517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</a:t>
            </a:r>
            <a:r>
              <a:rPr lang="en-US" altLang="zh-CN" dirty="0" smtClean="0">
                <a:sym typeface="+mn-ea"/>
              </a:rPr>
              <a:t>Balloon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{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	</a:t>
            </a:r>
            <a:r>
              <a:rPr lang="en-US" altLang="zh-CN" dirty="0" smtClean="0">
                <a:sym typeface="+mn-ea"/>
              </a:rPr>
              <a:t>Balloon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) { }</a:t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	</a:t>
            </a:r>
            <a:r>
              <a:rPr lang="en-US" altLang="zh-CN" dirty="0" smtClean="0">
                <a:sym typeface="+mn-ea"/>
              </a:rPr>
              <a:t>Balloon 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color)  {  }</a:t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	</a:t>
            </a:r>
            <a:r>
              <a:rPr lang="en-US" altLang="zh-CN" dirty="0" smtClean="0">
                <a:sym typeface="+mn-ea"/>
              </a:rPr>
              <a:t>Balloon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Gas &amp; gas) {  }</a:t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//…</a:t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endParaRPr lang="en-US" altLang="zh-CN" dirty="0"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当存在多个重载的构造函数时</a:t>
            </a:r>
            <a:endParaRPr lang="zh-CN" altLang="en-US" dirty="0" smtClean="0">
              <a:solidFill>
                <a:srgbClr val="FF0000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285750" lvl="0" indent="-285750">
              <a:buFont typeface="Wingdings" charset="0"/>
              <a:buChar char="l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语义不清楚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285750" lvl="0" indent="-285750">
              <a:buFont typeface="Wingdings" charset="0"/>
              <a:buChar char="l"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不易</a:t>
            </a:r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扩展</a:t>
            </a:r>
            <a:endParaRPr lang="zh-CN" altLang="en-US" b="1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创建方法与构造函数</a:t>
            </a:r>
            <a:endParaRPr 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0" y="1812290"/>
            <a:ext cx="5547995" cy="36766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</a:t>
            </a:r>
            <a:r>
              <a:rPr lang="en-US" altLang="zh-CN" dirty="0" smtClean="0">
                <a:sym typeface="+mn-ea"/>
              </a:rPr>
              <a:t>Balloon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{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static  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Ballon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CreateNormalBallon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) </a:t>
            </a:r>
            <a:b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{ return  Balloon</a:t>
            </a:r>
            <a:r>
              <a:rPr lang="zh-CN" altLang="en-US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);  }</a:t>
            </a:r>
            <a:b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static  </a:t>
            </a:r>
            <a:r>
              <a:rPr lang="en-US" altLang="zh-CN" dirty="0" err="1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Ballon</a:t>
            </a:r>
            <a:r>
              <a:rPr lang="en-US" altLang="zh-CN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CreateColorBallon</a:t>
            </a:r>
            <a:r>
              <a:rPr lang="en-US" altLang="zh-CN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c )</a:t>
            </a:r>
            <a:b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{ return Balloon(c); }</a:t>
            </a:r>
            <a:b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static  </a:t>
            </a:r>
            <a:r>
              <a:rPr lang="en-US" altLang="zh-CN" dirty="0" err="1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Ballon</a:t>
            </a:r>
            <a:r>
              <a:rPr lang="en-US" altLang="zh-CN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CreateGasBallon</a:t>
            </a: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(Gas&amp; g)</a:t>
            </a:r>
            <a:b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{ return Balloon(g); }</a:t>
            </a:r>
            <a:b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endParaRPr lang="en-US" altLang="zh-CN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	</a:t>
            </a:r>
            <a:r>
              <a:rPr lang="en-US" altLang="zh-CN" dirty="0" smtClean="0">
                <a:sym typeface="+mn-ea"/>
              </a:rPr>
              <a:t>Balloon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) { }</a:t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	</a:t>
            </a:r>
            <a:r>
              <a:rPr lang="en-US" altLang="zh-CN" dirty="0" smtClean="0">
                <a:sym typeface="+mn-ea"/>
              </a:rPr>
              <a:t>Balloon (</a:t>
            </a:r>
            <a:r>
              <a:rPr lang="en-US" altLang="zh-CN" dirty="0" err="1" smtClean="0">
                <a:sym typeface="+mn-ea"/>
              </a:rPr>
              <a:t>int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color)  {  }</a:t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	</a:t>
            </a:r>
            <a:r>
              <a:rPr lang="en-US" altLang="zh-CN" dirty="0" smtClean="0">
                <a:sym typeface="+mn-ea"/>
              </a:rPr>
              <a:t>Balloon </a:t>
            </a:r>
            <a: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Gas &amp; gas) {  }</a:t>
            </a:r>
            <a:br>
              <a:rPr lang="en-US" altLang="zh-CN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zh-CN" altLang="en-US" b="1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单件的实现</a:t>
            </a:r>
            <a:endParaRPr lang="zh-CN" dirty="0"/>
          </a:p>
        </p:txBody>
      </p:sp>
      <p:sp>
        <p:nvSpPr>
          <p:cNvPr id="2" name="Text Placeholder 2"/>
          <p:cNvSpPr txBox="1"/>
          <p:nvPr/>
        </p:nvSpPr>
        <p:spPr>
          <a:xfrm>
            <a:off x="8917305" y="1598930"/>
            <a:ext cx="2617470" cy="36722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lass Ball {  }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希望使用者，至多只能创建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Ball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的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一个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实例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299085" y="1182370"/>
            <a:ext cx="8002270" cy="56165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Ball {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static Ball &amp;  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GetInstance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 </a:t>
            </a: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{</a:t>
            </a:r>
            <a:b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static Ball 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aBall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b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return 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aBall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b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}</a:t>
            </a:r>
            <a:endParaRPr lang="en-US" altLang="zh-CN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private: 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//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私有化构造函数，防止外部访问，</a:t>
            </a:r>
            <a:endParaRPr lang="zh-CN" altLang="en-US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//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或者 编译器提供缺省的构造函数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Ball( ) { }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//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同理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Ball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Ball&amp;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）；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//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只声明，不实现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Ball&amp; operator=(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Ball&amp; ); </a:t>
            </a:r>
            <a:r>
              <a:rPr lang="en-US" altLang="zh-CN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//</a:t>
            </a:r>
            <a:r>
              <a:rPr lang="zh-CN" altLang="en-US" sz="24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只声明，不</a:t>
            </a:r>
            <a:r>
              <a:rPr lang="zh-CN" altLang="en-US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实现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public: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void  </a:t>
            </a:r>
            <a:r>
              <a:rPr lang="en-US" altLang="zh-CN" sz="2400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Func</a:t>
            </a: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);</a:t>
            </a:r>
            <a:b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en-US" altLang="zh-CN" sz="2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dirty="0"/>
              <a:t>单件的实现</a:t>
            </a:r>
            <a:r>
              <a:rPr lang="en-US" altLang="zh-CN" dirty="0"/>
              <a:t>(2)</a:t>
            </a:r>
            <a:endParaRPr lang="en-US" altLang="zh-CN" dirty="0"/>
          </a:p>
        </p:txBody>
      </p:sp>
      <p:sp>
        <p:nvSpPr>
          <p:cNvPr id="2" name="Text Placeholder 2"/>
          <p:cNvSpPr txBox="1"/>
          <p:nvPr/>
        </p:nvSpPr>
        <p:spPr>
          <a:xfrm>
            <a:off x="8917305" y="1598930"/>
            <a:ext cx="2617470" cy="367220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lass Ball {  }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希望使用者，至多只能创建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Ball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的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一个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实例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" name="Text Placeholder 2"/>
          <p:cNvSpPr txBox="1"/>
          <p:nvPr/>
        </p:nvSpPr>
        <p:spPr>
          <a:xfrm>
            <a:off x="299085" y="1182370"/>
            <a:ext cx="8002270" cy="56165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Ball {</a:t>
            </a:r>
            <a:b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static Ball *  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GetInstance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 </a:t>
            </a: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{</a:t>
            </a:r>
            <a:b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static Ball 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pBall</a:t>
            </a: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= NULL;</a:t>
            </a:r>
            <a:b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	     if (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pBall</a:t>
            </a: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== NULL )    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pBall</a:t>
            </a: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= new Ball;</a:t>
            </a:r>
            <a:b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return </a:t>
            </a:r>
            <a:r>
              <a:rPr lang="en-US" altLang="zh-CN" sz="2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aBall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b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}</a:t>
            </a:r>
            <a:endParaRPr lang="en-US" altLang="zh-CN" sz="2400" dirty="0" smtClean="0">
              <a:solidFill>
                <a:srgbClr val="0000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private: </a:t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Ball( ) { }</a:t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Ball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2400" dirty="0" err="1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Ball&amp;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）；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//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只声明，不实现</a:t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Ball&amp; operator=(</a:t>
            </a:r>
            <a:r>
              <a:rPr lang="en-US" altLang="zh-CN" sz="2400" dirty="0" err="1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Ball&amp; ); </a:t>
            </a:r>
            <a:r>
              <a:rPr lang="en-US" altLang="zh-CN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//</a:t>
            </a:r>
            <a:r>
              <a:rPr lang="zh-CN" altLang="en-US" sz="24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只声明，不</a:t>
            </a:r>
            <a:r>
              <a:rPr lang="zh-CN" altLang="en-US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实现</a:t>
            </a:r>
            <a:br>
              <a:rPr lang="en-US" altLang="zh-CN" sz="24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public:</a:t>
            </a:r>
            <a:br>
              <a:rPr lang="en-US" altLang="zh-CN" sz="2400" dirty="0" smtClean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void  </a:t>
            </a:r>
            <a:r>
              <a:rPr lang="en-US" altLang="zh-CN" sz="2400" dirty="0" err="1" smtClean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Func</a:t>
            </a:r>
            <a:r>
              <a:rPr lang="en-US" altLang="zh-CN" sz="2400" dirty="0" smtClean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);</a:t>
            </a:r>
            <a:br>
              <a:rPr lang="en-US" altLang="zh-CN" sz="2400" dirty="0" smtClean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 smtClean="0">
                <a:solidFill>
                  <a:schemeClr val="tx2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en-US" altLang="zh-CN" sz="2400" dirty="0" smtClean="0">
              <a:solidFill>
                <a:schemeClr val="tx2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MH_Number_1"/>
          <p:cNvSpPr/>
          <p:nvPr>
            <p:custDataLst>
              <p:tags r:id="rId1"/>
            </p:custDataLst>
          </p:nvPr>
        </p:nvSpPr>
        <p:spPr>
          <a:xfrm>
            <a:off x="2216150" y="1165225"/>
            <a:ext cx="417513" cy="503238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24159" y="0"/>
              </a:cxn>
              <a:cxn ang="0">
                <a:pos x="553371" y="94636"/>
              </a:cxn>
              <a:cxn ang="0">
                <a:pos x="553371" y="551580"/>
              </a:cxn>
              <a:cxn ang="0">
                <a:pos x="324159" y="780053"/>
              </a:cxn>
              <a:cxn ang="0">
                <a:pos x="94945" y="551580"/>
              </a:cxn>
              <a:cxn ang="0">
                <a:pos x="94945" y="94636"/>
              </a:cxn>
              <a:cxn ang="0">
                <a:pos x="324159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1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9" name="MH_Entry_1"/>
          <p:cNvSpPr/>
          <p:nvPr>
            <p:custDataLst>
              <p:tags r:id="rId2"/>
            </p:custDataLst>
          </p:nvPr>
        </p:nvSpPr>
        <p:spPr>
          <a:xfrm>
            <a:off x="2449513" y="1179513"/>
            <a:ext cx="4941888" cy="504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三大基本特征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MH_Number_2"/>
          <p:cNvSpPr/>
          <p:nvPr>
            <p:custDataLst>
              <p:tags r:id="rId3"/>
            </p:custDataLst>
          </p:nvPr>
        </p:nvSpPr>
        <p:spPr>
          <a:xfrm>
            <a:off x="2216150" y="2139950"/>
            <a:ext cx="417513" cy="503238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24159" y="0"/>
              </a:cxn>
              <a:cxn ang="0">
                <a:pos x="553371" y="94636"/>
              </a:cxn>
              <a:cxn ang="0">
                <a:pos x="553371" y="551580"/>
              </a:cxn>
              <a:cxn ang="0">
                <a:pos x="324159" y="780053"/>
              </a:cxn>
              <a:cxn ang="0">
                <a:pos x="94945" y="551580"/>
              </a:cxn>
              <a:cxn ang="0">
                <a:pos x="94945" y="94636"/>
              </a:cxn>
              <a:cxn ang="0">
                <a:pos x="324159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2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38" name="MH_Entry_2"/>
          <p:cNvSpPr/>
          <p:nvPr>
            <p:custDataLst>
              <p:tags r:id="rId4"/>
            </p:custDataLst>
          </p:nvPr>
        </p:nvSpPr>
        <p:spPr>
          <a:xfrm>
            <a:off x="2449513" y="2154238"/>
            <a:ext cx="4941888" cy="504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抽象及表示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4" name="MH_Number_3"/>
          <p:cNvSpPr/>
          <p:nvPr>
            <p:custDataLst>
              <p:tags r:id="rId5"/>
            </p:custDataLst>
          </p:nvPr>
        </p:nvSpPr>
        <p:spPr>
          <a:xfrm>
            <a:off x="2216150" y="3114675"/>
            <a:ext cx="417513" cy="503238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24159" y="0"/>
              </a:cxn>
              <a:cxn ang="0">
                <a:pos x="553371" y="94636"/>
              </a:cxn>
              <a:cxn ang="0">
                <a:pos x="553371" y="551580"/>
              </a:cxn>
              <a:cxn ang="0">
                <a:pos x="324159" y="780053"/>
              </a:cxn>
              <a:cxn ang="0">
                <a:pos x="94945" y="551580"/>
              </a:cxn>
              <a:cxn ang="0">
                <a:pos x="94945" y="94636"/>
              </a:cxn>
              <a:cxn ang="0">
                <a:pos x="324159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3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41" name="MH_Entry_3"/>
          <p:cNvSpPr/>
          <p:nvPr>
            <p:custDataLst>
              <p:tags r:id="rId6"/>
            </p:custDataLst>
          </p:nvPr>
        </p:nvSpPr>
        <p:spPr>
          <a:xfrm>
            <a:off x="2449513" y="3130550"/>
            <a:ext cx="4941888" cy="5032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分离使用和实现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6" name="MH_Number_4"/>
          <p:cNvSpPr/>
          <p:nvPr>
            <p:custDataLst>
              <p:tags r:id="rId7"/>
            </p:custDataLst>
          </p:nvPr>
        </p:nvSpPr>
        <p:spPr>
          <a:xfrm>
            <a:off x="2216150" y="4089400"/>
            <a:ext cx="417513" cy="503238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24159" y="0"/>
              </a:cxn>
              <a:cxn ang="0">
                <a:pos x="553371" y="94636"/>
              </a:cxn>
              <a:cxn ang="0">
                <a:pos x="553371" y="551580"/>
              </a:cxn>
              <a:cxn ang="0">
                <a:pos x="324159" y="780053"/>
              </a:cxn>
              <a:cxn ang="0">
                <a:pos x="94945" y="551580"/>
              </a:cxn>
              <a:cxn ang="0">
                <a:pos x="94945" y="94636"/>
              </a:cxn>
              <a:cxn ang="0">
                <a:pos x="324159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4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44" name="MH_Entry_4"/>
          <p:cNvSpPr/>
          <p:nvPr>
            <p:custDataLst>
              <p:tags r:id="rId8"/>
            </p:custDataLst>
          </p:nvPr>
        </p:nvSpPr>
        <p:spPr>
          <a:xfrm>
            <a:off x="2449513" y="4105275"/>
            <a:ext cx="4941888" cy="5032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创建方法</a:t>
            </a:r>
            <a:endParaRPr kumimoji="0" lang="zh-CN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8" name="MH_Number_5"/>
          <p:cNvSpPr/>
          <p:nvPr>
            <p:custDataLst>
              <p:tags r:id="rId9"/>
            </p:custDataLst>
          </p:nvPr>
        </p:nvSpPr>
        <p:spPr>
          <a:xfrm>
            <a:off x="2216150" y="5064125"/>
            <a:ext cx="427038" cy="504825"/>
          </a:xfrm>
          <a:custGeom>
            <a:avLst/>
            <a:gdLst>
              <a:gd name="txL" fmla="*/ 0 w 335051"/>
              <a:gd name="txT" fmla="*/ 0 h 404441"/>
              <a:gd name="txR" fmla="*/ 335051 w 335051"/>
              <a:gd name="txB" fmla="*/ 404441 h 404441"/>
            </a:gdLst>
            <a:ahLst/>
            <a:cxnLst>
              <a:cxn ang="0">
                <a:pos x="347278" y="0"/>
              </a:cxn>
              <a:cxn ang="0">
                <a:pos x="592841" y="95233"/>
              </a:cxn>
              <a:cxn ang="0">
                <a:pos x="592841" y="555064"/>
              </a:cxn>
              <a:cxn ang="0">
                <a:pos x="347278" y="784981"/>
              </a:cxn>
              <a:cxn ang="0">
                <a:pos x="101716" y="555064"/>
              </a:cxn>
              <a:cxn ang="0">
                <a:pos x="101716" y="95233"/>
              </a:cxn>
              <a:cxn ang="0">
                <a:pos x="347278" y="0"/>
              </a:cxn>
            </a:cxnLst>
            <a:rect l="txL" t="txT" r="txR" b="txB"/>
            <a:pathLst>
              <a:path w="335051" h="404441">
                <a:moveTo>
                  <a:pt x="167526" y="0"/>
                </a:moveTo>
                <a:cubicBezTo>
                  <a:pt x="210400" y="0"/>
                  <a:pt x="253273" y="16355"/>
                  <a:pt x="285984" y="49067"/>
                </a:cubicBezTo>
                <a:cubicBezTo>
                  <a:pt x="351407" y="114490"/>
                  <a:pt x="351407" y="220560"/>
                  <a:pt x="285984" y="285983"/>
                </a:cubicBezTo>
                <a:lnTo>
                  <a:pt x="167526" y="404441"/>
                </a:lnTo>
                <a:lnTo>
                  <a:pt x="49068" y="285983"/>
                </a:lnTo>
                <a:cubicBezTo>
                  <a:pt x="-16355" y="220560"/>
                  <a:pt x="-16355" y="114490"/>
                  <a:pt x="49068" y="49067"/>
                </a:cubicBezTo>
                <a:cubicBezTo>
                  <a:pt x="81780" y="16355"/>
                  <a:pt x="124653" y="0"/>
                  <a:pt x="167526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  <a:miter/>
          </a:ln>
        </p:spPr>
        <p:txBody>
          <a:bodyPr bIns="108000" anchor="ctr"/>
          <a:p>
            <a:pPr lvl="0" algn="ctr" eaLnBrk="1" hangingPunct="1"/>
            <a:r>
              <a:rPr lang="en-US" altLang="zh-CN" sz="2000" b="1" dirty="0">
                <a:solidFill>
                  <a:srgbClr val="FFFFFF"/>
                </a:solidFill>
                <a:latin typeface="Arial" pitchFamily="34" charset="0"/>
                <a:ea typeface="黑体" pitchFamily="2" charset="-122"/>
              </a:rPr>
              <a:t>5</a:t>
            </a:r>
            <a:endParaRPr lang="zh-CN" altLang="en-US" sz="2000" b="1" dirty="0">
              <a:solidFill>
                <a:srgbClr val="FFFFFF"/>
              </a:solidFill>
              <a:latin typeface="Arial" pitchFamily="34" charset="0"/>
              <a:ea typeface="黑体" pitchFamily="2" charset="-122"/>
            </a:endParaRPr>
          </a:p>
        </p:txBody>
      </p:sp>
      <p:sp>
        <p:nvSpPr>
          <p:cNvPr id="47" name="MH_Entry_5"/>
          <p:cNvSpPr/>
          <p:nvPr>
            <p:custDataLst>
              <p:tags r:id="rId10"/>
            </p:custDataLst>
          </p:nvPr>
        </p:nvSpPr>
        <p:spPr>
          <a:xfrm>
            <a:off x="2454275" y="5080000"/>
            <a:ext cx="4937125" cy="50323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79" y="connsiteY0-80"/>
              </a:cxn>
              <a:cxn ang="0">
                <a:pos x="connsiteX1-81" y="connsiteY1-82"/>
              </a:cxn>
              <a:cxn ang="0">
                <a:pos x="connsiteX2-83" y="connsiteY2-84"/>
              </a:cxn>
              <a:cxn ang="0">
                <a:pos x="connsiteX3-85" y="connsiteY3-86"/>
              </a:cxn>
              <a:cxn ang="0">
                <a:pos x="connsiteX4-87" y="connsiteY4-88"/>
              </a:cxn>
              <a:cxn ang="0">
                <a:pos x="connsiteX5-89" y="connsiteY5-90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rgbClr val="D7D7D7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0" bIns="3600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单件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MH_Others_1"/>
          <p:cNvSpPr/>
          <p:nvPr>
            <p:custDataLst>
              <p:tags r:id="rId11"/>
            </p:custDataLst>
          </p:nvPr>
        </p:nvSpPr>
        <p:spPr>
          <a:xfrm>
            <a:off x="9828213" y="0"/>
            <a:ext cx="237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内容</a:t>
            </a:r>
            <a:endParaRPr kumimoji="0" lang="zh-CN" altLang="en-US" sz="8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MH_Others_2"/>
          <p:cNvSpPr/>
          <p:nvPr>
            <p:custDataLst>
              <p:tags r:id="rId12"/>
            </p:custDataLst>
          </p:nvPr>
        </p:nvSpPr>
        <p:spPr>
          <a:xfrm>
            <a:off x="9664700" y="-14287"/>
            <a:ext cx="84138" cy="6875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>
                <a:sym typeface="+mn-ea"/>
              </a:rPr>
              <a:t>面向对象的三个基本特征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1877973" y="1751283"/>
            <a:ext cx="2520280" cy="216024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/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封装和信息隐蔽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23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77662" y="3328288"/>
            <a:ext cx="2592288" cy="23042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/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继承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887824" y="3322320"/>
            <a:ext cx="2592288" cy="230425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/>
          <a:p>
            <a:pPr algn="ctr" defTabSz="913765"/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多态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74155" y="1398905"/>
            <a:ext cx="5300345" cy="21107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封装：</a:t>
            </a:r>
            <a:br>
              <a:rPr lang="en-US" altLang="zh-CN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通过对客观事物的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抽象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分析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事物的本质特征，总结和提炼事物的</a:t>
            </a:r>
            <a:r>
              <a:rPr lang="zh-CN" altLang="en-US" sz="2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行为和属性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，并用类和对象</a:t>
            </a:r>
            <a:r>
              <a:rPr lang="zh-CN" altLang="en-US" sz="20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表</a:t>
            </a:r>
            <a:r>
              <a:rPr lang="zh-CN" altLang="en-US" sz="14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示的过程。</a:t>
            </a:r>
            <a:br>
              <a:rPr lang="en-US" altLang="zh-CN" sz="1400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endParaRPr lang="zh-CN" altLang="en-US" sz="140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2885" y="3790315"/>
            <a:ext cx="5343525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信息隐蔽</a:t>
            </a:r>
            <a:r>
              <a:rPr lang="en-US" altLang="zh-CN" sz="20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:</a:t>
            </a:r>
            <a:br>
              <a:rPr lang="en-US" altLang="zh-CN" sz="2000" dirty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在用类和对象表示事物时，只将行为和属相公开给可信的外部事物。相应地，</a:t>
            </a:r>
            <a:r>
              <a:rPr lang="zh-CN" altLang="en-US" sz="20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隐藏自身的内部特征信息</a:t>
            </a:r>
            <a:r>
              <a:rPr lang="zh-CN" altLang="en-US" sz="2000" dirty="0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。</a:t>
            </a:r>
            <a:endParaRPr lang="zh-CN" altLang="en-US" sz="20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抽象及表示</a:t>
            </a:r>
            <a:endParaRPr lang="zh-CN" altLang="en-US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02180" y="1487704"/>
            <a:ext cx="5127104" cy="3896451"/>
          </a:xfrm>
        </p:spPr>
        <p:txBody>
          <a:bodyPr>
            <a:normAutofit fontScale="90000"/>
          </a:bodyPr>
          <a:lstStyle/>
          <a:p>
            <a:pPr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抽象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2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类型的抽象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2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行为的抽象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2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数据的抽象</a:t>
            </a:r>
            <a:endParaRPr lang="zh-CN" altLang="en-US" sz="1710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表示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2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类型的表示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2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行为的表示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lvl="2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数据的表示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7" name="Rounded Rectangle 5"/>
          <p:cNvSpPr/>
          <p:nvPr/>
        </p:nvSpPr>
        <p:spPr bwMode="auto">
          <a:xfrm>
            <a:off x="8243545" y="1484784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49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50595"/>
                  </a:outerShdw>
                </a:effectLst>
                <a:latin typeface="Microsoft Yahei" pitchFamily="34" charset="-122"/>
                <a:ea typeface="Microsoft Yahei" pitchFamily="34" charset="-122"/>
                <a:sym typeface="Calibri" pitchFamily="34" charset="0"/>
              </a:rPr>
              <a:t>类型</a:t>
            </a:r>
            <a:endParaRPr lang="zh-CN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50595"/>
                </a:outerShdw>
              </a:effectLst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8" name="Rounded Rectangle 6"/>
          <p:cNvSpPr/>
          <p:nvPr/>
        </p:nvSpPr>
        <p:spPr bwMode="auto">
          <a:xfrm>
            <a:off x="8220173" y="4141053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49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50595"/>
                  </a:outerShdw>
                </a:effectLst>
                <a:latin typeface="Microsoft Yahei" pitchFamily="34" charset="-122"/>
                <a:ea typeface="Microsoft Yahei" pitchFamily="34" charset="-122"/>
                <a:sym typeface="Calibri" pitchFamily="34" charset="0"/>
              </a:rPr>
              <a:t>数据</a:t>
            </a:r>
            <a:endParaRPr lang="zh-CN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50595"/>
                </a:outerShdw>
              </a:effectLst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8243545" y="2787101"/>
            <a:ext cx="2201333" cy="882953"/>
          </a:xfrm>
          <a:prstGeom prst="roundRect">
            <a:avLst>
              <a:gd name="adj" fmla="val 9033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36" tIns="45718" rIns="91436" bIns="45718" anchor="ctr"/>
          <a:lstStyle>
            <a:lvl1pPr defTabSz="91249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SzPct val="100000"/>
            </a:pPr>
            <a:r>
              <a:rPr lang="zh-CN" altLang="en-US" sz="23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50595"/>
                  </a:outerShdw>
                </a:effectLst>
                <a:latin typeface="Microsoft Yahei" pitchFamily="34" charset="-122"/>
                <a:ea typeface="Microsoft Yahei" pitchFamily="34" charset="-122"/>
                <a:sym typeface="Calibri" pitchFamily="34" charset="0"/>
              </a:rPr>
              <a:t>行为</a:t>
            </a:r>
            <a:endParaRPr lang="zh-CN" altLang="en-US" sz="2300" dirty="0">
              <a:solidFill>
                <a:srgbClr val="FFFFFF"/>
              </a:solidFill>
              <a:effectLst>
                <a:outerShdw blurRad="38100" dist="38100" dir="2700000" algn="tl">
                  <a:srgbClr val="050595"/>
                </a:outerShdw>
              </a:effectLst>
              <a:latin typeface="Microsoft Yahei" pitchFamily="34" charset="-122"/>
              <a:ea typeface="Microsoft Yahei" pitchFamily="34" charset="-122"/>
              <a:sym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抽象及表示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1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02180" y="1487805"/>
            <a:ext cx="7623810" cy="4951095"/>
          </a:xfrm>
        </p:spPr>
        <p:txBody>
          <a:bodyPr>
            <a:normAutofit lnSpcReduction="20000"/>
          </a:bodyPr>
          <a:lstStyle/>
          <a:p>
            <a:pPr algn="l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例：小球碰撞问题描述</a:t>
            </a:r>
            <a:endParaRPr lang="en-US" altLang="zh-CN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algn="l">
              <a:buClr>
                <a:srgbClr val="0000FF"/>
              </a:buClr>
              <a:buSzPct val="100000"/>
              <a:buFont typeface="Wingdings" charset="0"/>
              <a:buChar char="u"/>
            </a:pPr>
            <a:endParaRPr lang="en-US" altLang="zh-CN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algn="l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类型的抽象：小球，边界墙</a:t>
            </a:r>
            <a:r>
              <a:rPr lang="en-US" altLang="zh-CN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</a:t>
            </a: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框</a:t>
            </a:r>
            <a:r>
              <a:rPr lang="en-US" altLang="zh-CN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)</a:t>
            </a:r>
            <a:br>
              <a:rPr lang="en-US" altLang="zh-CN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endParaRPr lang="en-US"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algn="l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行为</a:t>
            </a: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的抽象</a:t>
            </a:r>
            <a:r>
              <a:rPr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br>
              <a:rPr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小球：</a:t>
            </a:r>
            <a:r>
              <a:rPr altLang="zh-CN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移动、设置速度、设置位置、检测是否碰撞、反弹、设置</a:t>
            </a:r>
            <a:r>
              <a:rPr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能量系数</a:t>
            </a:r>
            <a:br>
              <a:rPr lang="en-US" altLang="zh-CN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br>
              <a:rPr lang="en-US" altLang="zh-CN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边界墙：</a:t>
            </a:r>
            <a:r>
              <a:rPr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设置位置、</a:t>
            </a: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改变能量系数、</a:t>
            </a:r>
            <a:r>
              <a:rPr altLang="zh-CN" smtClean="0"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检测是否碰撞、</a:t>
            </a:r>
            <a: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反弹</a:t>
            </a:r>
            <a:br>
              <a:rPr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endParaRPr lang="zh-CN" altLang="en-US" dirty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algn="l">
              <a:buClr>
                <a:srgbClr val="0000FF"/>
              </a:buClr>
              <a:buSzPct val="100000"/>
              <a:buFont typeface="Wingdings" charset="0"/>
              <a:buChar char="u"/>
            </a:pPr>
            <a:r>
              <a:rPr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数据的抽象：</a:t>
            </a:r>
            <a:r>
              <a:rPr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位移、速度、系数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抽象及表示</a:t>
            </a:r>
            <a:r>
              <a:rPr lang="en-US" altLang="zh-CN" dirty="0"/>
              <a:t>(</a:t>
            </a:r>
            <a:r>
              <a:rPr lang="zh-CN" altLang="zh-CN" dirty="0"/>
              <a:t>例续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1687637" y="1233711"/>
            <a:ext cx="8655496" cy="1512168"/>
          </a:xfrm>
          <a:prstGeom prst="rect">
            <a:avLst/>
          </a:prstGeom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类型的表示</a:t>
            </a:r>
            <a:r>
              <a:rPr lang="zh-CN" altLang="en-US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class Ball { }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   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Border { }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行为的表示</a:t>
            </a:r>
            <a:r>
              <a:rPr lang="zh-CN" altLang="en-US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endParaRPr lang="zh-CN" altLang="en-US" dirty="0" smtClean="0">
              <a:solidFill>
                <a:srgbClr val="FFFFFF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4105" y="2748915"/>
            <a:ext cx="3469640" cy="2677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class Ball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</a:t>
            </a: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SetPosition</a:t>
            </a:r>
            <a:r>
              <a:rPr lang="zh-CN" altLang="en-US" sz="2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SetSpeed</a:t>
            </a:r>
            <a:r>
              <a:rPr lang="zh-CN" altLang="en-US" sz="2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</a:t>
            </a:r>
            <a:r>
              <a:rPr lang="en-US" altLang="zh-CN" sz="2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StepMove</a:t>
            </a:r>
            <a:r>
              <a:rPr lang="zh-CN" altLang="en-US" sz="2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</a:t>
            </a:r>
            <a:r>
              <a:rPr lang="en-US" altLang="zh-CN" sz="2400" dirty="0" err="1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SetScale</a:t>
            </a:r>
            <a:r>
              <a:rPr lang="zh-CN" altLang="en-US" sz="2400" dirty="0" err="1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24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</a:t>
            </a:r>
            <a:r>
              <a:rPr lang="en-US" altLang="zh-CN" sz="24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Rebound</a:t>
            </a:r>
            <a:r>
              <a:rPr lang="zh-CN" altLang="en-US" sz="24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};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46520" y="2699385"/>
            <a:ext cx="3716020" cy="194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class 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Border {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</a:t>
            </a:r>
            <a:r>
              <a:rPr lang="en-US" altLang="zh-CN" sz="2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SetPosition</a:t>
            </a:r>
            <a:r>
              <a:rPr lang="zh-CN" altLang="en-US" sz="2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</a:t>
            </a:r>
            <a:r>
              <a:rPr lang="en-US" altLang="zh-CN" sz="2400" dirty="0" err="1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SetScale</a:t>
            </a:r>
            <a:r>
              <a:rPr lang="zh-CN" altLang="en-US" sz="2400" dirty="0" err="1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24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24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Rebound</a:t>
            </a:r>
            <a:r>
              <a:rPr lang="zh-CN" altLang="en-US" sz="24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2400" dirty="0">
                <a:solidFill>
                  <a:srgbClr val="FF0000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};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2"/>
          <p:cNvSpPr txBox="1"/>
          <p:nvPr/>
        </p:nvSpPr>
        <p:spPr>
          <a:xfrm>
            <a:off x="1769110" y="5220970"/>
            <a:ext cx="8655685" cy="1412875"/>
          </a:xfrm>
          <a:prstGeom prst="rect">
            <a:avLst/>
          </a:prstGeom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数据的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表示</a:t>
            </a:r>
            <a:r>
              <a:rPr lang="zh-CN" altLang="en-US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lang="en-US" altLang="zh-CN" dirty="0" smtClean="0">
                <a:solidFill>
                  <a:srgbClr val="FFFF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float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pos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float  radius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float  scale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float  speed</a:t>
            </a:r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；</a:t>
            </a:r>
            <a:endParaRPr lang="zh-CN" altLang="en-US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抽象及表示</a:t>
            </a:r>
            <a:r>
              <a:rPr lang="en-US" altLang="zh-CN" dirty="0"/>
              <a:t>(</a:t>
            </a:r>
            <a:r>
              <a:rPr lang="zh-CN" altLang="zh-CN" dirty="0"/>
              <a:t>例续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69315" y="1294765"/>
            <a:ext cx="4411345" cy="2666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Ball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public: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void 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SetPosition</a:t>
            </a:r>
            <a:r>
              <a:rPr lang="zh-CN" altLang="en-US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zh-CN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x,int y</a:t>
            </a:r>
            <a:r>
              <a:rPr lang="zh-CN" altLang="en-US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void </a:t>
            </a:r>
            <a:r>
              <a:rPr lang="en-US" altLang="zh-CN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SetSpeed</a:t>
            </a:r>
            <a:r>
              <a:rPr lang="zh-CN" altLang="en-US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 speed</a:t>
            </a:r>
            <a:r>
              <a:rPr lang="zh-CN" altLang="en-US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void </a:t>
            </a:r>
            <a:r>
              <a:rPr lang="en-US" altLang="zh-CN" sz="1400" dirty="0" err="1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StepMove</a:t>
            </a:r>
            <a:r>
              <a:rPr lang="zh-CN" altLang="en-US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（）</a:t>
            </a:r>
            <a: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...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private:</a:t>
            </a:r>
            <a:endParaRPr lang="en-US" altLang="zh-CN" sz="1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int mx; int my;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int mspeed;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float mscale;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Border *  mborder; 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5980" y="4133850"/>
            <a:ext cx="4411345" cy="2239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void Ball::StepMove( ) {          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if </a:t>
            </a:r>
            <a: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( HitBorder( ) )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SetSpeed(...);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mx = ...;  my=...;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} else  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mx = ...;  my=...;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}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SetPosition(mx,my);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6325" y="1322705"/>
            <a:ext cx="4411345" cy="2239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Border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public: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void 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SetPosition</a:t>
            </a:r>
            <a:r>
              <a:rPr lang="zh-CN" altLang="en-US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zh-CN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x,int y</a:t>
            </a:r>
            <a:r>
              <a:rPr lang="zh-CN" altLang="en-US" sz="1400" dirty="0" err="1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void </a:t>
            </a:r>
            <a:r>
              <a:rPr lang="en-US" altLang="zh-CN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SetSpeed</a:t>
            </a:r>
            <a:r>
              <a:rPr lang="zh-CN" altLang="en-US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（</a:t>
            </a:r>
            <a:r>
              <a:rPr lang="en-US" altLang="zh-CN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 speed</a:t>
            </a:r>
            <a:r>
              <a:rPr lang="zh-CN" altLang="en-US" sz="1400" dirty="0" err="1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）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</a:t>
            </a:r>
            <a:b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rgbClr val="0000FF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...</a:t>
            </a:r>
            <a:b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private:</a:t>
            </a:r>
            <a:endParaRPr lang="en-US" altLang="zh-CN" sz="1400" dirty="0" smtClean="0">
              <a:solidFill>
                <a:schemeClr val="tx2">
                  <a:lumMod val="7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int mx; int my;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float mscale;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抽象及表示</a:t>
            </a:r>
            <a:r>
              <a:rPr lang="en-US" altLang="zh-CN" dirty="0"/>
              <a:t>(</a:t>
            </a:r>
            <a:r>
              <a:rPr lang="zh-CN" altLang="zh-CN" dirty="0"/>
              <a:t>例</a:t>
            </a:r>
            <a:r>
              <a:rPr lang="en-US" altLang="zh-CN" dirty="0"/>
              <a:t>2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69315" y="1294765"/>
            <a:ext cx="9933940" cy="3465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例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： 一个游戏中有多种怪物(Monster)，怪物之间可能要发生战斗(fight)，每场战斗都是一个怪物与另一怪物之间的一对一战斗。每个怪物都有自己的生命值(hitpoint)、攻击力值(damage)和防御力值(defense)，每种怪物都有各自特有的攻击(attack)方式，产生相应的攻击效果；战斗时，两个怪物依次攻击对方，即怪物a首先攻击怪物b, 然后轮到怪物b攻击怪物a, 之后，怪物a再次攻击怪物b，…, 直到一方生命值为0。</a:t>
            </a:r>
            <a:br>
              <a:rPr lang="zh-CN" altLang="en-US" sz="20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请根据你对上述描述的理解，定义并实现怪物类Monster</a:t>
            </a:r>
            <a:r>
              <a:rPr lang="en-US" altLang="zh-CN" sz="2000" dirty="0" smtClean="0">
                <a:latin typeface="Arial" pitchFamily="34" charset="0"/>
                <a:ea typeface="微软雅黑" pitchFamily="34" charset="-122"/>
              </a:rPr>
              <a:t>.</a:t>
            </a:r>
            <a:br>
              <a:rPr lang="en-US" altLang="zh-CN" sz="2000" dirty="0" smtClean="0">
                <a:latin typeface="Arial" pitchFamily="34" charset="0"/>
                <a:ea typeface="微软雅黑" pitchFamily="34" charset="-122"/>
              </a:rPr>
            </a:br>
            <a:endParaRPr lang="en-US" altLang="zh-CN" sz="2000" dirty="0" smtClean="0">
              <a:latin typeface="Arial" pitchFamily="34" charset="0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Arial" pitchFamily="34" charset="0"/>
                <a:ea typeface="微软雅黑" pitchFamily="34" charset="-122"/>
              </a:rPr>
              <a:t>抽象</a:t>
            </a:r>
            <a:br>
              <a:rPr lang="zh-CN" altLang="en-US" sz="2000" dirty="0" smtClean="0">
                <a:latin typeface="Arial" pitchFamily="34" charset="0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类型的抽象：怪物类</a:t>
            </a:r>
            <a:br>
              <a:rPr lang="zh-CN" altLang="en-US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</a:br>
            <a:r>
              <a:rPr lang="zh-CN" altLang="en-US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行为的抽象：战斗、设置属性</a:t>
            </a:r>
            <a:endParaRPr lang="zh-CN" altLang="en-US" sz="2000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0000FF"/>
                </a:solidFill>
                <a:latin typeface="Arial" pitchFamily="34" charset="0"/>
                <a:ea typeface="微软雅黑" pitchFamily="34" charset="-122"/>
              </a:rPr>
              <a:t>      数据的抽象：</a:t>
            </a:r>
            <a:endParaRPr lang="zh-CN" altLang="en-US" sz="2000" dirty="0" smtClean="0">
              <a:solidFill>
                <a:srgbClr val="0000FF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470" y="4925695"/>
            <a:ext cx="4098290" cy="1599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class Monster  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public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：</a:t>
            </a:r>
            <a:b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....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bool  Fight( Monster &amp;   other )  {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       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}</a:t>
            </a:r>
            <a:b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};</a:t>
            </a:r>
            <a:endParaRPr lang="zh-CN" altLang="en-US" sz="1400" dirty="0" smtClean="0"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0035" y="4937125"/>
            <a:ext cx="5425440" cy="1386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bool  </a:t>
            </a:r>
            <a: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Monster::</a:t>
            </a:r>
            <a: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Fight( Monster &amp;   other )  {</a:t>
            </a:r>
            <a:b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while(1) {</a:t>
            </a:r>
            <a:b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if ( Attack(other) )       return WIN;</a:t>
            </a:r>
            <a:b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if (other.Attack(*this)  return FALSE;</a:t>
            </a:r>
            <a:b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}                          </a:t>
            </a:r>
            <a:b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sz="1400" dirty="0" smtClean="0">
                <a:solidFill>
                  <a:schemeClr val="bg2">
                    <a:lumMod val="95000"/>
                  </a:schemeClr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}</a:t>
            </a:r>
            <a:endParaRPr lang="en-US" altLang="zh-CN" sz="1400" dirty="0" smtClean="0">
              <a:solidFill>
                <a:schemeClr val="bg2">
                  <a:lumMod val="95000"/>
                </a:schemeClr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抽象及表示</a:t>
            </a:r>
            <a:endParaRPr lang="en-US" altLang="zh-CN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1823909" y="1173386"/>
            <a:ext cx="9036496" cy="5040560"/>
          </a:xfrm>
          <a:prstGeom prst="rect">
            <a:avLst/>
          </a:prstGeom>
        </p:spPr>
        <p:txBody>
          <a:bodyPr/>
          <a:lstStyle>
            <a:lvl1pPr marL="396875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9205" indent="-34480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5280" indent="-346075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830" indent="-336550" algn="l" defTabSz="912495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有意义的事物都可以抽象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endParaRPr lang="en-US"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void  Login(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char * username,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char * 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password,</a:t>
            </a:r>
            <a:b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char *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validCode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,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DateTime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dt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,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clientID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,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</a:t>
            </a:r>
            <a:r>
              <a:rPr lang="en-US" altLang="zh-CN" dirty="0" err="1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const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char * 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IP );</a:t>
            </a:r>
            <a:endParaRPr lang="en-US"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void Login(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LoginInfo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&amp; info);</a:t>
            </a:r>
            <a:endParaRPr lang="en-US"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void 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Login(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UserInfo</a:t>
            </a:r>
            <a:r>
              <a:rPr lang="en-US" altLang="zh-CN" dirty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&amp; 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user, 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                  Address&amp;  </a:t>
            </a:r>
            <a:r>
              <a:rPr lang="en-US" altLang="zh-CN" dirty="0" err="1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cleint</a:t>
            </a: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);</a:t>
            </a:r>
            <a:b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Microsoft Yahei" pitchFamily="34" charset="-122"/>
                <a:ea typeface="Microsoft Yahei" pitchFamily="34" charset="-122"/>
                <a:cs typeface="Calibri" pitchFamily="34" charset="0"/>
                <a:sym typeface="Calibri" pitchFamily="34" charset="0"/>
              </a:rPr>
              <a:t> </a:t>
            </a:r>
            <a:endParaRPr lang="en-US" altLang="zh-CN" dirty="0" smtClean="0">
              <a:solidFill>
                <a:schemeClr val="tx1"/>
              </a:solidFill>
              <a:latin typeface="Microsoft Yahei" pitchFamily="34" charset="-122"/>
              <a:ea typeface="Microsoft Yahei" pitchFamily="34" charset="-122"/>
              <a:cs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2"/>
  <p:tag name="KSO_WM_UNIT_TYPE" val="l_i"/>
  <p:tag name="KSO_WM_UNIT_INDEX" val="1_2"/>
  <p:tag name="KSO_WM_UNIT_ID" val="custom160111_10*l_i*1_2"/>
  <p:tag name="KSO_WM_UNIT_CLEAR" val="1"/>
  <p:tag name="KSO_WM_UNIT_LAYERLEVEL" val="1_1"/>
  <p:tag name="KSO_WM_DIAGRAM_GROUP_CODE" val="l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2"/>
  <p:tag name="KSO_WM_UNIT_TYPE" val="l_h_f"/>
  <p:tag name="KSO_WM_UNIT_INDEX" val="1_2_1"/>
  <p:tag name="KSO_WM_UNIT_ID" val="custom160111_10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3"/>
  <p:tag name="KSO_WM_UNIT_TYPE" val="l_i"/>
  <p:tag name="KSO_WM_UNIT_INDEX" val="1_3"/>
  <p:tag name="KSO_WM_UNIT_ID" val="custom160111_10*l_i*1_3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3"/>
  <p:tag name="KSO_WM_UNIT_TYPE" val="l_h_f"/>
  <p:tag name="KSO_WM_UNIT_INDEX" val="1_3_1"/>
  <p:tag name="KSO_WM_UNIT_ID" val="custom160111_10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4"/>
  <p:tag name="KSO_WM_UNIT_TYPE" val="l_i"/>
  <p:tag name="KSO_WM_UNIT_INDEX" val="1_4"/>
  <p:tag name="KSO_WM_UNIT_ID" val="custom160111_10*l_i*1_4"/>
  <p:tag name="KSO_WM_UNIT_CLEAR" val="1"/>
  <p:tag name="KSO_WM_UNIT_LAYERLEVEL" val="1_1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4"/>
  <p:tag name="KSO_WM_UNIT_TYPE" val="l_h_f"/>
  <p:tag name="KSO_WM_UNIT_INDEX" val="1_4_1"/>
  <p:tag name="KSO_WM_UNIT_ID" val="custom160111_10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5"/>
  <p:tag name="KSO_WM_UNIT_TYPE" val="l_i"/>
  <p:tag name="KSO_WM_UNIT_INDEX" val="1_5"/>
  <p:tag name="KSO_WM_UNIT_ID" val="custom160111_10*l_i*1_5"/>
  <p:tag name="KSO_WM_UNIT_CLEAR" val="1"/>
  <p:tag name="KSO_WM_UNIT_LAYERLEVEL" val="1_1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5"/>
  <p:tag name="KSO_WM_UNIT_TYPE" val="l_h_f"/>
  <p:tag name="KSO_WM_UNIT_INDEX" val="1_5_1"/>
  <p:tag name="KSO_WM_UNIT_ID" val="custom160111_10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OTHERS"/>
  <p:tag name="ID" val="547132"/>
  <p:tag name="KSO_WM_UNIT_TYPE" val="a"/>
  <p:tag name="KSO_WM_UNIT_INDEX" val="1"/>
  <p:tag name="KSO_WM_UNIT_ID" val="custom160111_10*a*1"/>
  <p:tag name="KSO_WM_UNIT_CLEAR" val="1"/>
  <p:tag name="KSO_WM_UNIT_LAYERLEVEL" val="1"/>
  <p:tag name="KSO_WM_UNIT_ISCONTENTSTITLE" val="1"/>
  <p:tag name="KSO_WM_UNIT_VALUE" val="10"/>
  <p:tag name="KSO_WM_UNIT_HIGHLIGHT" val="0"/>
  <p:tag name="KSO_WM_UNIT_COMPATIBLE" val="0"/>
  <p:tag name="KSO_WM_UNIT_PRESET_TEXT" val="目&#13;录"/>
</p:tagLst>
</file>

<file path=ppt/tags/tag19.xml><?xml version="1.0" encoding="utf-8"?>
<p:tagLst xmlns:p="http://schemas.openxmlformats.org/presentationml/2006/main">
  <p:tag name="MH" val="20151012161224"/>
  <p:tag name="MH_LIBRARY" val="CONTENTS"/>
  <p:tag name="MH_TYPE" val="OTHERS"/>
  <p:tag name="ID" val="547132"/>
  <p:tag name="KSO_WM_TAG_VERSION" val="1.0"/>
  <p:tag name="KSO_WM_BEAUTIFY_FLAG" val="#wm#"/>
  <p:tag name="KSO_WM_UNIT_TYPE" val="i"/>
  <p:tag name="KSO_WM_UNIT_ID" val="custom160111_10*i*11"/>
  <p:tag name="KSO_WM_TEMPLATE_CATEGORY" val="custom"/>
  <p:tag name="KSO_WM_TEMPLATE_INDEX" val="160111"/>
</p:tagLst>
</file>

<file path=ppt/tags/tag2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20.xml><?xml version="1.0" encoding="utf-8"?>
<p:tagLst xmlns:p="http://schemas.openxmlformats.org/presentationml/2006/main">
  <p:tag name="MH" val="20151012161224"/>
  <p:tag name="MH_LIBRARY" val="CONTENTS"/>
  <p:tag name="MH_AUTOCOLOR" val="TRUE"/>
  <p:tag name="MH_TYPE" val="CONTENTS"/>
  <p:tag name="ID" val="547132"/>
  <p:tag name="KSO_WM_TEMPLATE_CATEGORY" val="custom"/>
  <p:tag name="KSO_WM_TEMPLATE_INDEX" val="160111"/>
  <p:tag name="KSO_WM_SLIDE_ID" val="custom160111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3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4.xml><?xml version="1.0" encoding="utf-8"?>
<p:tagLst xmlns:p="http://schemas.openxmlformats.org/presentationml/2006/main">
  <p:tag name="MH" val="20151012161443"/>
  <p:tag name="MH_LIBRARY" val="GRAPHIC"/>
  <p:tag name="MH_ORDER" val="Freeform 11"/>
</p:tagLst>
</file>

<file path=ppt/tags/tag5.xml><?xml version="1.0" encoding="utf-8"?>
<p:tagLst xmlns:p="http://schemas.openxmlformats.org/presentationml/2006/main">
  <p:tag name="MH" val="20151012161443"/>
  <p:tag name="MH_LIBRARY" val="GRAPHIC"/>
  <p:tag name="MH_ORDER" val="Rectangle 3"/>
</p:tagLst>
</file>

<file path=ppt/tags/tag6.xml><?xml version="1.0" encoding="utf-8"?>
<p:tagLst xmlns:p="http://schemas.openxmlformats.org/presentationml/2006/main">
  <p:tag name="MH" val="20151012161443"/>
  <p:tag name="MH_LIBRARY" val="GRAPHIC"/>
  <p:tag name="MH_ORDER" val="矩形 5"/>
</p:tagLst>
</file>

<file path=ppt/tags/tag7.xml><?xml version="1.0" encoding="utf-8"?>
<p:tagLst xmlns:p="http://schemas.openxmlformats.org/presentationml/2006/main">
  <p:tag name="KSO_WM_TEMPLATE_CATEGORY" val="custom"/>
  <p:tag name="KSO_WM_TEMPLATE_INDEX" val="16011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NUMBER"/>
  <p:tag name="ID" val="547132"/>
  <p:tag name="MH_ORDER" val="1"/>
  <p:tag name="KSO_WM_UNIT_TYPE" val="l_i"/>
  <p:tag name="KSO_WM_UNIT_INDEX" val="1_1"/>
  <p:tag name="KSO_WM_UNIT_ID" val="custom160111_10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1"/>
  <p:tag name="MH" val="20151012161224"/>
  <p:tag name="MH_LIBRARY" val="CONTENTS"/>
  <p:tag name="MH_TYPE" val="ENTRY"/>
  <p:tag name="ID" val="547132"/>
  <p:tag name="MH_ORDER" val="1"/>
  <p:tag name="KSO_WM_UNIT_TYPE" val="l_h_f"/>
  <p:tag name="KSO_WM_UNIT_INDEX" val="1_1_1"/>
  <p:tag name="KSO_WM_UNIT_ID" val="custom160111_10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heme/theme1.xml><?xml version="1.0" encoding="utf-8"?>
<a:theme xmlns:a="http://schemas.openxmlformats.org/drawingml/2006/main" name="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自定义 45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FFC000"/>
      </a:accent4>
      <a:accent5>
        <a:srgbClr val="00B050"/>
      </a:accent5>
      <a:accent6>
        <a:srgbClr val="5D76BA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4965</Words>
  <Application>WPS 演示</Application>
  <PresentationFormat>自定义</PresentationFormat>
  <Paragraphs>209</Paragraphs>
  <Slides>18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A000120140530A99PPBG</vt:lpstr>
      <vt:lpstr>1_A000120140530A99PPBG</vt:lpstr>
      <vt:lpstr>C++面向对象程序设计-2015级</vt:lpstr>
      <vt:lpstr>PowerPoint 演示文稿</vt:lpstr>
      <vt:lpstr>嵌套类的定义和实现(例)</vt:lpstr>
      <vt:lpstr>面向对象的三个基本特征</vt:lpstr>
      <vt:lpstr>抽象及表示</vt:lpstr>
      <vt:lpstr>抽象及表示(例)</vt:lpstr>
      <vt:lpstr>抽象及表示(例)</vt:lpstr>
      <vt:lpstr>抽象及表示(例续)</vt:lpstr>
      <vt:lpstr>抽象及表示(例2)</vt:lpstr>
      <vt:lpstr>抽象及表示</vt:lpstr>
      <vt:lpstr>信息隐蔽</vt:lpstr>
      <vt:lpstr>隐藏</vt:lpstr>
      <vt:lpstr>信息隐藏的意义</vt:lpstr>
      <vt:lpstr>分离使用和实现</vt:lpstr>
      <vt:lpstr>分离使用和实现</vt:lpstr>
      <vt:lpstr>创建方法与构造函数</vt:lpstr>
      <vt:lpstr>创建方法与构造函数</vt:lpstr>
      <vt:lpstr>单件的实现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105</cp:revision>
  <dcterms:created xsi:type="dcterms:W3CDTF">2016-02-11T11:02:00Z</dcterms:created>
  <dcterms:modified xsi:type="dcterms:W3CDTF">2016-04-24T20:18:58Z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