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36"/>
  </p:handoutMasterIdLst>
  <p:sldIdLst>
    <p:sldId id="256" r:id="rId4"/>
    <p:sldId id="262" r:id="rId6"/>
    <p:sldId id="280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1" r:id="rId16"/>
    <p:sldId id="320" r:id="rId17"/>
    <p:sldId id="322" r:id="rId18"/>
    <p:sldId id="323" r:id="rId19"/>
    <p:sldId id="324" r:id="rId20"/>
    <p:sldId id="326" r:id="rId21"/>
    <p:sldId id="329" r:id="rId22"/>
    <p:sldId id="325" r:id="rId23"/>
    <p:sldId id="330" r:id="rId24"/>
    <p:sldId id="327" r:id="rId25"/>
    <p:sldId id="328" r:id="rId26"/>
    <p:sldId id="331" r:id="rId27"/>
    <p:sldId id="332" r:id="rId28"/>
    <p:sldId id="333" r:id="rId29"/>
    <p:sldId id="334" r:id="rId30"/>
    <p:sldId id="336" r:id="rId31"/>
    <p:sldId id="335" r:id="rId32"/>
    <p:sldId id="338" r:id="rId33"/>
    <p:sldId id="337" r:id="rId34"/>
    <p:sldId id="27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6C04C74-0B23-44D8-8F80-E101A2596C13}" type="slidenum">
              <a:rPr lang="en-US" altLang="zh-CN"/>
            </a:fld>
            <a:endParaRPr lang="en-US" altLang="zh-CN"/>
          </a:p>
        </p:txBody>
      </p:sp>
      <p:sp>
        <p:nvSpPr>
          <p:cNvPr id="35842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42080" y="4809490"/>
            <a:ext cx="7056755" cy="781050"/>
          </a:xfrm>
        </p:spPr>
        <p:txBody>
          <a:bodyPr/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面向对象程序设计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-2015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级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35425" y="5813425"/>
            <a:ext cx="7589520" cy="697230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陈伟    软件工程教研室  吉林大学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ccchenwei@163.com; chenw@jlu.edu.cn   2015-2016-2</a:t>
            </a:r>
            <a:r>
              <a:rPr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学期</a:t>
            </a:r>
            <a:endParaRPr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4612640"/>
            <a:ext cx="2235200" cy="2169160"/>
          </a:xfrm>
          <a:prstGeom prst="rect">
            <a:avLst/>
          </a:prstGeom>
          <a:effectLst>
            <a:glow>
              <a:schemeClr val="bg2">
                <a:alpha val="0"/>
              </a:schemeClr>
            </a:glow>
          </a:effec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7370" y="113450"/>
            <a:ext cx="10954459" cy="796011"/>
          </a:xfrm>
        </p:spPr>
        <p:txBody>
          <a:bodyPr/>
          <a:p>
            <a:r>
              <a:rPr lang="zh-CN" altLang="en-US"/>
              <a:t>类间的逻辑关系（水平方向）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10435" y="1313180"/>
            <a:ext cx="6189345" cy="5372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dirty="0">
                <a:sym typeface="+mn-ea"/>
              </a:rPr>
              <a:t>数据成员形式： </a:t>
            </a:r>
            <a:r>
              <a:rPr lang="en-US" altLang="zh-CN" sz="2400" dirty="0">
                <a:sym typeface="+mn-ea"/>
              </a:rPr>
              <a:t>class B {  A * </a:t>
            </a:r>
            <a:r>
              <a:rPr lang="en-US" altLang="zh-CN" sz="2400" dirty="0" err="1">
                <a:sym typeface="+mn-ea"/>
              </a:rPr>
              <a:t>mpA</a:t>
            </a:r>
            <a:r>
              <a:rPr lang="en-US" altLang="zh-CN" sz="2400" dirty="0">
                <a:sym typeface="+mn-ea"/>
              </a:rPr>
              <a:t>  };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dirty="0">
                <a:sym typeface="+mn-ea"/>
              </a:rPr>
              <a:t>函数参数：         </a:t>
            </a:r>
            <a:br>
              <a:rPr lang="zh-CN" altLang="en-US" sz="2400" dirty="0">
                <a:sym typeface="+mn-ea"/>
              </a:rPr>
            </a:br>
            <a:r>
              <a:rPr lang="zh-CN" altLang="en-US" sz="2400" dirty="0">
                <a:sym typeface="+mn-ea"/>
              </a:rPr>
              <a:t>         </a:t>
            </a:r>
            <a:r>
              <a:rPr lang="en-US" altLang="zh-CN" sz="2400" dirty="0">
                <a:sym typeface="+mn-ea"/>
              </a:rPr>
              <a:t>class B {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      void </a:t>
            </a:r>
            <a:r>
              <a:rPr lang="en-US" altLang="zh-CN" sz="2400" dirty="0" err="1">
                <a:sym typeface="+mn-ea"/>
              </a:rPr>
              <a:t>Func</a:t>
            </a:r>
            <a:r>
              <a:rPr lang="en-US" altLang="zh-CN" sz="2400" dirty="0">
                <a:sym typeface="+mn-ea"/>
              </a:rPr>
              <a:t>( A * pa);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 };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dirty="0">
                <a:sym typeface="+mn-ea"/>
              </a:rPr>
              <a:t>函数返回值：</a:t>
            </a:r>
            <a:br>
              <a:rPr lang="zh-CN" altLang="en-US" sz="2400" dirty="0">
                <a:sym typeface="+mn-ea"/>
              </a:rPr>
            </a:br>
            <a:r>
              <a:rPr lang="zh-CN" altLang="en-US" sz="2400" dirty="0">
                <a:sym typeface="+mn-ea"/>
              </a:rPr>
              <a:t>        </a:t>
            </a:r>
            <a:r>
              <a:rPr lang="en-US" altLang="zh-CN" sz="2400" dirty="0">
                <a:sym typeface="+mn-ea"/>
              </a:rPr>
              <a:t>class B {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      A* Func01(  );                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 };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dirty="0">
                <a:sym typeface="+mn-ea"/>
              </a:rPr>
              <a:t>函数实现：</a:t>
            </a:r>
            <a:br>
              <a:rPr lang="zh-CN" altLang="en-US" sz="2400" dirty="0">
                <a:sym typeface="+mn-ea"/>
              </a:rPr>
            </a:br>
            <a:r>
              <a:rPr lang="zh-CN" altLang="en-US" sz="2400" dirty="0">
                <a:sym typeface="+mn-ea"/>
              </a:rPr>
              <a:t>        </a:t>
            </a:r>
            <a:r>
              <a:rPr lang="en-US" altLang="zh-CN" sz="2400" dirty="0" err="1">
                <a:sym typeface="+mn-ea"/>
              </a:rPr>
              <a:t>int</a:t>
            </a:r>
            <a:r>
              <a:rPr lang="en-US" altLang="zh-CN" sz="2400" dirty="0">
                <a:sym typeface="+mn-ea"/>
              </a:rPr>
              <a:t>   B::Func02(int n ) {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       A * pa = new A;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       </a:t>
            </a:r>
            <a:r>
              <a:rPr lang="en-US" altLang="zh-CN" sz="2400" dirty="0" err="1">
                <a:sym typeface="+mn-ea"/>
              </a:rPr>
              <a:t>int</a:t>
            </a: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 err="1">
                <a:sym typeface="+mn-ea"/>
              </a:rPr>
              <a:t>val</a:t>
            </a:r>
            <a:r>
              <a:rPr lang="en-US" altLang="zh-CN" sz="2400" dirty="0">
                <a:sym typeface="+mn-ea"/>
              </a:rPr>
              <a:t>=pa-&gt;g( ) +n;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       delete pa;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       return </a:t>
            </a:r>
            <a:r>
              <a:rPr lang="en-US" altLang="zh-CN" sz="2400" dirty="0" err="1">
                <a:sym typeface="+mn-ea"/>
              </a:rPr>
              <a:t>val</a:t>
            </a:r>
            <a:r>
              <a:rPr lang="en-US" altLang="zh-CN" sz="2400" dirty="0">
                <a:sym typeface="+mn-ea"/>
              </a:rPr>
              <a:t>;           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         }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8773795" y="2212975"/>
            <a:ext cx="647065" cy="397700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8784590" y="1316355"/>
            <a:ext cx="647065" cy="61785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798050" y="1391920"/>
            <a:ext cx="2088515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zh-CN" b="1" dirty="0"/>
              <a:t>关联</a:t>
            </a:r>
            <a:endParaRPr lang="zh-CN" altLang="zh-CN" b="1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039350" y="4027170"/>
            <a:ext cx="171196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zh-CN" b="1" dirty="0"/>
              <a:t>依赖</a:t>
            </a:r>
            <a:endParaRPr lang="zh-CN" altLang="zh-CN" b="1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7370" y="113450"/>
            <a:ext cx="10954459" cy="796011"/>
          </a:xfrm>
        </p:spPr>
        <p:txBody>
          <a:bodyPr/>
          <a:p>
            <a:r>
              <a:rPr lang="zh-CN" altLang="en-US"/>
              <a:t>关联关系</a:t>
            </a:r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3195" y="1635125"/>
            <a:ext cx="8382000" cy="2934970"/>
          </a:xfrm>
        </p:spPr>
        <p:txBody>
          <a:bodyPr wrap="square">
            <a:normAutofit lnSpcReduction="10000"/>
          </a:bodyPr>
          <a:p>
            <a:pPr lvl="1">
              <a:buFontTx/>
              <a:buNone/>
            </a:pPr>
            <a:r>
              <a:rPr lang="zh-CN" altLang="en-US" sz="2400"/>
              <a:t>分单向关联、双向关联。</a:t>
            </a:r>
            <a:endParaRPr lang="zh-CN" altLang="en-US" sz="2400"/>
          </a:p>
          <a:p>
            <a:pPr lvl="1"/>
            <a:r>
              <a:rPr lang="en-US" altLang="zh-CN" sz="2400"/>
              <a:t>(1)</a:t>
            </a:r>
            <a:r>
              <a:rPr lang="zh-CN" altLang="en-US" sz="2400"/>
              <a:t>情况</a:t>
            </a:r>
            <a:r>
              <a:rPr lang="en-US" altLang="zh-CN" sz="2400"/>
              <a:t>:</a:t>
            </a:r>
            <a:r>
              <a:rPr lang="zh-CN" altLang="en-US" sz="2400"/>
              <a:t>就是通常意义的关联</a:t>
            </a:r>
            <a:endParaRPr lang="zh-CN" altLang="en-US" sz="2400"/>
          </a:p>
          <a:p>
            <a:pPr lvl="2"/>
            <a:r>
              <a:rPr lang="zh-CN" altLang="en-US" sz="2400"/>
              <a:t>一般关联：强调非偶然性的“知道”。</a:t>
            </a:r>
            <a:endParaRPr lang="zh-CN" altLang="en-US" sz="2400"/>
          </a:p>
          <a:p>
            <a:pPr lvl="2"/>
            <a:r>
              <a:rPr lang="zh-CN" altLang="en-US" sz="2400"/>
              <a:t>聚集关系：强调整体</a:t>
            </a:r>
            <a:r>
              <a:rPr lang="en-US" altLang="zh-CN" sz="2400"/>
              <a:t>-</a:t>
            </a:r>
            <a:r>
              <a:rPr lang="zh-CN" altLang="en-US" sz="2400"/>
              <a:t>部分关系</a:t>
            </a:r>
            <a:endParaRPr lang="zh-CN" altLang="en-US" sz="2400"/>
          </a:p>
          <a:p>
            <a:pPr lvl="3"/>
            <a:r>
              <a:rPr lang="zh-CN" altLang="en-US" sz="2400"/>
              <a:t>聚合：</a:t>
            </a:r>
            <a:endParaRPr lang="zh-CN" altLang="en-US" sz="2400"/>
          </a:p>
          <a:p>
            <a:pPr lvl="3"/>
            <a:r>
              <a:rPr lang="zh-CN" altLang="en-US" sz="2400"/>
              <a:t>组合：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7370" y="113450"/>
            <a:ext cx="10954459" cy="796011"/>
          </a:xfrm>
        </p:spPr>
        <p:txBody>
          <a:bodyPr/>
          <a:p>
            <a:r>
              <a:rPr lang="zh-CN" altLang="en-US"/>
              <a:t>依赖关系</a:t>
            </a: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9945" y="1298575"/>
            <a:ext cx="8382000" cy="5562600"/>
          </a:xfrm>
        </p:spPr>
        <p:txBody>
          <a:bodyPr/>
          <a:p>
            <a:pPr algn="l"/>
            <a:r>
              <a:rPr lang="en-US" altLang="zh-CN">
                <a:sym typeface="+mn-ea"/>
              </a:rPr>
              <a:t>(2)(3)(4)</a:t>
            </a:r>
            <a:r>
              <a:rPr>
                <a:sym typeface="+mn-ea"/>
              </a:rPr>
              <a:t>情况：关联程度比较弱，通常称为依赖</a:t>
            </a:r>
            <a:endParaRPr>
              <a:sym typeface="+mn-ea"/>
            </a:endParaRPr>
          </a:p>
          <a:p>
            <a:pPr algn="l"/>
            <a:r>
              <a:rPr lang="zh-CN" altLang="en-US" dirty="0"/>
              <a:t>依赖关系</a:t>
            </a:r>
            <a:r>
              <a:rPr lang="en-US" altLang="zh-CN" dirty="0"/>
              <a:t>: B</a:t>
            </a:r>
            <a:r>
              <a:rPr lang="zh-CN" altLang="en-US" dirty="0"/>
              <a:t>的实现用到</a:t>
            </a:r>
            <a:r>
              <a:rPr lang="en-US" altLang="zh-CN" dirty="0"/>
              <a:t>A. 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zh-CN" altLang="en-US" dirty="0"/>
              <a:t>上图</a:t>
            </a:r>
            <a:r>
              <a:rPr lang="en-US" altLang="zh-CN" dirty="0"/>
              <a:t>(2)(3)(4)</a:t>
            </a:r>
            <a:r>
              <a:rPr lang="zh-CN" altLang="en-US" dirty="0"/>
              <a:t>情况</a:t>
            </a:r>
            <a:endParaRPr lang="zh-CN" altLang="en-US" dirty="0"/>
          </a:p>
          <a:p>
            <a:pPr lvl="2"/>
            <a:r>
              <a:rPr lang="en-US" altLang="zh-CN" dirty="0"/>
              <a:t>(2)</a:t>
            </a:r>
            <a:r>
              <a:rPr lang="zh-CN" altLang="en-US" dirty="0"/>
              <a:t>情况</a:t>
            </a:r>
            <a:r>
              <a:rPr lang="en-US" altLang="zh-CN" dirty="0"/>
              <a:t>:    void B::Func( A * pa); </a:t>
            </a:r>
            <a:r>
              <a:rPr lang="zh-CN" altLang="en-US" dirty="0"/>
              <a:t>最常见的依赖关系</a:t>
            </a:r>
            <a:endParaRPr lang="zh-CN" altLang="en-US" dirty="0"/>
          </a:p>
          <a:p>
            <a:pPr lvl="2"/>
            <a:r>
              <a:rPr lang="en-US" altLang="zh-CN" dirty="0"/>
              <a:t>(3)</a:t>
            </a:r>
            <a:r>
              <a:rPr lang="zh-CN" altLang="en-US" dirty="0"/>
              <a:t>情况：  </a:t>
            </a:r>
            <a:r>
              <a:rPr lang="en-US" altLang="zh-CN" dirty="0"/>
              <a:t>class B {     A* Func01(  );      };</a:t>
            </a:r>
            <a:endParaRPr lang="en-US" altLang="zh-CN" dirty="0"/>
          </a:p>
          <a:p>
            <a:pPr lvl="2"/>
            <a:r>
              <a:rPr lang="en-US" altLang="zh-CN" dirty="0"/>
              <a:t>(4)</a:t>
            </a:r>
            <a:r>
              <a:rPr lang="zh-CN" altLang="en-US" dirty="0"/>
              <a:t>情况</a:t>
            </a:r>
            <a:r>
              <a:rPr lang="en-US" altLang="zh-CN" dirty="0"/>
              <a:t>: </a:t>
            </a:r>
            <a:r>
              <a:rPr lang="en-US" altLang="zh-CN" dirty="0" err="1"/>
              <a:t>int</a:t>
            </a:r>
            <a:r>
              <a:rPr lang="en-US" altLang="zh-CN" dirty="0"/>
              <a:t>   B::Func02(int n ) {</a:t>
            </a:r>
            <a:br>
              <a:rPr lang="en-US" altLang="zh-CN" dirty="0"/>
            </a:br>
            <a:r>
              <a:rPr lang="en-US" altLang="zh-CN" dirty="0"/>
              <a:t>                A * pa = new A;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=pa-&gt;g( ); delete pa;</a:t>
            </a:r>
            <a:br>
              <a:rPr lang="en-US" altLang="zh-CN" dirty="0"/>
            </a:br>
            <a:r>
              <a:rPr lang="en-US" altLang="zh-CN" dirty="0"/>
              <a:t>                return </a:t>
            </a:r>
            <a:r>
              <a:rPr lang="en-US" altLang="zh-CN" dirty="0" err="1"/>
              <a:t>val</a:t>
            </a:r>
            <a:r>
              <a:rPr lang="en-US" altLang="zh-CN" dirty="0"/>
              <a:t>;           </a:t>
            </a:r>
            <a:endParaRPr lang="en-US" altLang="zh-CN" dirty="0"/>
          </a:p>
          <a:p>
            <a:pPr lvl="2">
              <a:buFontTx/>
              <a:buNone/>
            </a:pPr>
            <a:r>
              <a:rPr lang="en-US" altLang="zh-CN" dirty="0"/>
              <a:t>             }</a:t>
            </a:r>
            <a:endParaRPr lang="en-US" altLang="zh-CN" dirty="0"/>
          </a:p>
          <a:p>
            <a:r>
              <a:rPr lang="zh-CN" altLang="en-US" dirty="0"/>
              <a:t>图形表示：</a:t>
            </a:r>
            <a:endParaRPr lang="zh-CN" altLang="en-US" dirty="0"/>
          </a:p>
        </p:txBody>
      </p:sp>
      <p:pic>
        <p:nvPicPr>
          <p:cNvPr id="2" name="图片 1" descr="t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3385" y="5291455"/>
            <a:ext cx="4361815" cy="1390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7370" y="113450"/>
            <a:ext cx="10954459" cy="796011"/>
          </a:xfrm>
        </p:spPr>
        <p:txBody>
          <a:bodyPr/>
          <a:p>
            <a:r>
              <a:rPr lang="zh-CN" altLang="zh-CN"/>
              <a:t>聚合与组合关系</a:t>
            </a:r>
            <a:endParaRPr lang="zh-CN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420" y="1381125"/>
            <a:ext cx="9589770" cy="335280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80000"/>
              </a:lnSpc>
            </a:pPr>
            <a:r>
              <a:rPr lang="zh-CN" altLang="en-US" sz="2800" dirty="0"/>
              <a:t>聚合</a:t>
            </a:r>
            <a:r>
              <a:rPr lang="en-US" altLang="zh-CN" sz="2800" dirty="0"/>
              <a:t>/</a:t>
            </a:r>
            <a:r>
              <a:rPr lang="zh-CN" altLang="en-US" sz="2800" dirty="0"/>
              <a:t>组合关系</a:t>
            </a:r>
            <a:r>
              <a:rPr lang="en-US" altLang="zh-CN" sz="2800" dirty="0"/>
              <a:t>:</a:t>
            </a:r>
            <a:r>
              <a:rPr lang="zh-CN" altLang="en-US" sz="2800" dirty="0"/>
              <a:t>特殊的关联。通常表示整体与部分的关系。</a:t>
            </a:r>
            <a:endParaRPr lang="zh-CN" altLang="en-US" sz="2800" dirty="0"/>
          </a:p>
          <a:p>
            <a:pPr lvl="1" algn="l">
              <a:lnSpc>
                <a:spcPct val="8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聚合关系</a:t>
            </a:r>
            <a:r>
              <a:rPr lang="en-US" altLang="zh-CN" sz="2400" dirty="0">
                <a:solidFill>
                  <a:srgbClr val="0000FF"/>
                </a:solidFill>
              </a:rPr>
              <a:t>:</a:t>
            </a:r>
            <a:r>
              <a:rPr lang="en-US" altLang="zh-CN" sz="2400" dirty="0"/>
              <a:t>   B “has-a” A, </a:t>
            </a:r>
            <a:r>
              <a:rPr lang="zh-CN" altLang="en-US" sz="2400" dirty="0"/>
              <a:t>但</a:t>
            </a:r>
            <a:r>
              <a:rPr lang="en-US" altLang="zh-CN" sz="2400" dirty="0"/>
              <a:t>B</a:t>
            </a:r>
            <a:r>
              <a:rPr lang="zh-CN" altLang="en-US" sz="2400" dirty="0"/>
              <a:t>类不负责</a:t>
            </a:r>
            <a:r>
              <a:rPr lang="en-US" altLang="zh-CN" sz="2400" dirty="0"/>
              <a:t>A</a:t>
            </a:r>
            <a:r>
              <a:rPr lang="zh-CN" altLang="en-US" sz="2400" dirty="0"/>
              <a:t>类对象的生存与消亡。</a:t>
            </a:r>
            <a:endParaRPr lang="zh-CN" altLang="en-US" sz="2400" dirty="0"/>
          </a:p>
          <a:p>
            <a:pPr lvl="1" algn="l">
              <a:lnSpc>
                <a:spcPct val="8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组合关系：</a:t>
            </a:r>
            <a:r>
              <a:rPr lang="zh-CN" altLang="en-US" sz="2400" dirty="0"/>
              <a:t> </a:t>
            </a:r>
            <a:r>
              <a:rPr lang="en-US" altLang="zh-CN" sz="2400" dirty="0"/>
              <a:t>B “contain-a” A, B</a:t>
            </a:r>
            <a:r>
              <a:rPr lang="zh-CN" altLang="en-US" sz="2400" dirty="0"/>
              <a:t>类负责</a:t>
            </a:r>
            <a:r>
              <a:rPr lang="en-US" altLang="zh-CN" sz="2400" dirty="0"/>
              <a:t>A</a:t>
            </a:r>
            <a:r>
              <a:rPr lang="zh-CN" altLang="en-US" sz="2400" dirty="0"/>
              <a:t>类对象的生存与消亡。</a:t>
            </a:r>
            <a:br>
              <a:rPr lang="zh-CN" altLang="en-US" sz="2400" dirty="0"/>
            </a:br>
            <a:br>
              <a:rPr lang="zh-CN" altLang="en-US" sz="2400" dirty="0"/>
            </a:br>
            <a:endParaRPr lang="zh-CN" altLang="en-US" sz="2400" dirty="0"/>
          </a:p>
          <a:p>
            <a:pPr lvl="1" algn="l">
              <a:lnSpc>
                <a:spcPct val="80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计算机有网卡叫计算机，没有网卡也叫计算机，是聚合关系</a:t>
            </a:r>
            <a:b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。</a:t>
            </a:r>
            <a:b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汽车有轮子叫汽车，没有轮子不叫汽车，是组合（包含）关系。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9480" name="Picture 24" descr="JUH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220" y="5191125"/>
            <a:ext cx="26384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1" name="Picture 25" descr="ZU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820" y="5191125"/>
            <a:ext cx="26384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2725420" y="5953125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聚合图形表示</a:t>
            </a:r>
            <a:endParaRPr lang="zh-CN" altLang="en-US" b="1"/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7068820" y="5953125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组合图形表示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7370" y="113450"/>
            <a:ext cx="10954459" cy="796011"/>
          </a:xfrm>
        </p:spPr>
        <p:txBody>
          <a:bodyPr/>
          <a:p>
            <a:r>
              <a:rPr lang="zh-CN" altLang="zh-CN"/>
              <a:t>聚合与组合关系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22426" y="1650184"/>
            <a:ext cx="3048000" cy="352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//</a:t>
            </a:r>
            <a:r>
              <a:rPr lang="zh-CN" altLang="en-US" dirty="0"/>
              <a:t>聚合关系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class A;</a:t>
            </a:r>
            <a:br>
              <a:rPr lang="en-US" altLang="zh-CN" dirty="0"/>
            </a:br>
            <a:r>
              <a:rPr lang="en-US" altLang="zh-CN" dirty="0"/>
              <a:t>class B {</a:t>
            </a:r>
            <a:br>
              <a:rPr lang="en-US" altLang="zh-CN" dirty="0"/>
            </a:br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   B(A * pa):</a:t>
            </a:r>
            <a:r>
              <a:rPr lang="en-US" altLang="zh-CN" dirty="0" err="1"/>
              <a:t>mpA</a:t>
            </a:r>
            <a:r>
              <a:rPr lang="en-US" altLang="zh-CN" dirty="0"/>
              <a:t>(pa) { }</a:t>
            </a:r>
            <a:br>
              <a:rPr lang="en-US" altLang="zh-CN" dirty="0"/>
            </a:b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      A   * </a:t>
            </a:r>
            <a:r>
              <a:rPr lang="en-US" altLang="zh-CN" dirty="0" err="1"/>
              <a:t>mpA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};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说明：聚合关系中，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B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的是否生存与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A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的生存无关。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027310" y="1650184"/>
            <a:ext cx="4038600" cy="421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//</a:t>
            </a:r>
            <a:r>
              <a:rPr lang="zh-CN" altLang="en-US" dirty="0"/>
              <a:t>组合关系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class A {   </a:t>
            </a:r>
            <a:br>
              <a:rPr lang="en-US" altLang="zh-CN" dirty="0"/>
            </a:br>
            <a:r>
              <a:rPr lang="en-US" altLang="zh-CN" dirty="0"/>
              <a:t>     public: A(</a:t>
            </a:r>
            <a:r>
              <a:rPr lang="en-US" altLang="zh-CN" dirty="0" err="1"/>
              <a:t>int</a:t>
            </a:r>
            <a:r>
              <a:rPr lang="en-US" altLang="zh-CN" dirty="0"/>
              <a:t> n);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/>
              <a:t>};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/>
              <a:t>class B {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  B(</a:t>
            </a:r>
            <a:r>
              <a:rPr lang="en-US" altLang="zh-CN" dirty="0" err="1"/>
              <a:t>int</a:t>
            </a:r>
            <a:r>
              <a:rPr lang="en-US" altLang="zh-CN" dirty="0"/>
              <a:t> n ) { </a:t>
            </a:r>
            <a:r>
              <a:rPr lang="en-US" altLang="zh-CN" dirty="0" err="1"/>
              <a:t>mpA</a:t>
            </a:r>
            <a:r>
              <a:rPr lang="en-US" altLang="zh-CN" dirty="0"/>
              <a:t> = new A(n); }</a:t>
            </a:r>
            <a:br>
              <a:rPr lang="en-US" altLang="zh-CN" dirty="0"/>
            </a:br>
            <a:r>
              <a:rPr lang="en-US" altLang="zh-CN" dirty="0"/>
              <a:t>      ~B( )     { delete </a:t>
            </a:r>
            <a:r>
              <a:rPr lang="en-US" altLang="zh-CN" dirty="0" err="1"/>
              <a:t>mpA</a:t>
            </a:r>
            <a:r>
              <a:rPr lang="en-US" altLang="zh-CN" dirty="0"/>
              <a:t>;}</a:t>
            </a:r>
            <a:br>
              <a:rPr lang="en-US" altLang="zh-CN" dirty="0"/>
            </a:b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      A    *   </a:t>
            </a:r>
            <a:r>
              <a:rPr lang="en-US" altLang="zh-CN" dirty="0" err="1"/>
              <a:t>mpA</a:t>
            </a:r>
            <a:r>
              <a:rPr lang="en-US" altLang="zh-CN" dirty="0"/>
              <a:t>;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/>
              <a:t>};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说明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: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组合关系中，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B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控制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A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的生死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7370" y="113450"/>
            <a:ext cx="10954459" cy="796011"/>
          </a:xfrm>
        </p:spPr>
        <p:txBody>
          <a:bodyPr/>
          <a:p>
            <a:r>
              <a:rPr lang="zh-CN" altLang="en-US"/>
              <a:t>单向依赖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6340" y="1384300"/>
            <a:ext cx="8382000" cy="3841052"/>
          </a:xfrm>
        </p:spPr>
        <p:txBody>
          <a:bodyPr/>
          <a:p>
            <a:pPr algn="l">
              <a:buFontTx/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   </a:t>
            </a:r>
            <a:r>
              <a:rPr lang="zh-CN" altLang="en-US" sz="2800" dirty="0"/>
              <a:t>例：一只老鼠在苹果园中吃苹果，老鼠每吃一个苹果，就根据该苹果的所含能量增加一些体重。</a:t>
            </a:r>
            <a:endParaRPr lang="zh-CN" altLang="en-US" sz="2800" dirty="0"/>
          </a:p>
          <a:p>
            <a:pPr algn="l">
              <a:buFontTx/>
              <a:buNone/>
            </a:pPr>
            <a:r>
              <a:rPr lang="zh-CN" altLang="en-US" sz="2800" dirty="0"/>
              <a:t>        结合上边给出的模型，设计老鼠和苹果类。</a:t>
            </a:r>
            <a:br>
              <a:rPr lang="zh-CN" altLang="en-US" sz="2800" dirty="0"/>
            </a:br>
            <a:endParaRPr lang="zh-CN" altLang="en-US" sz="2800" dirty="0"/>
          </a:p>
          <a:p>
            <a:pPr algn="l">
              <a:buNone/>
            </a:pPr>
            <a:r>
              <a:rPr lang="zh-CN" altLang="en-US" sz="2800" dirty="0"/>
              <a:t>类的关系：只是简单的水平依赖关系</a:t>
            </a:r>
            <a:endParaRPr lang="zh-CN" altLang="en-US" sz="2800" dirty="0"/>
          </a:p>
          <a:p>
            <a:pPr algn="l">
              <a:buNone/>
            </a:pPr>
            <a:r>
              <a:rPr lang="zh-CN" altLang="en-US" sz="2800" dirty="0"/>
              <a:t>核心功能（</a:t>
            </a:r>
            <a:r>
              <a:rPr lang="en-US" altLang="zh-CN" sz="2800" dirty="0"/>
              <a:t>Eat</a:t>
            </a:r>
            <a:r>
              <a:rPr lang="zh-CN" altLang="en-US" sz="2800" dirty="0"/>
              <a:t>函数）：</a:t>
            </a:r>
            <a:br>
              <a:rPr lang="zh-CN" altLang="en-US" sz="2800" dirty="0"/>
            </a:br>
            <a:r>
              <a:rPr lang="zh-CN" altLang="en-US" sz="2800" dirty="0">
                <a:solidFill>
                  <a:srgbClr val="0000FF"/>
                </a:solidFill>
              </a:rPr>
              <a:t>尽可能将其放在主动的多变的类中。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7370" y="113450"/>
            <a:ext cx="10954459" cy="796011"/>
          </a:xfrm>
        </p:spPr>
        <p:txBody>
          <a:bodyPr/>
          <a:p>
            <a:r>
              <a:rPr lang="zh-CN" altLang="en-US"/>
              <a:t>单向依赖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51305"/>
            <a:ext cx="3249295" cy="3816350"/>
          </a:xfrm>
          <a:ln>
            <a:solidFill>
              <a:schemeClr val="accent1"/>
            </a:solidFill>
          </a:ln>
        </p:spPr>
        <p:txBody>
          <a:bodyPr>
            <a:normAutofit fontScale="50000"/>
          </a:bodyPr>
          <a:p>
            <a:pPr lvl="1" algn="l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微软雅黑" charset="0"/>
                <a:ea typeface="微软雅黑" charset="0"/>
              </a:rPr>
              <a:t>//</a:t>
            </a:r>
            <a:r>
              <a:rPr lang="zh-CN" altLang="en-US" sz="2800" b="1" dirty="0">
                <a:latin typeface="微软雅黑" charset="0"/>
                <a:ea typeface="微软雅黑" charset="0"/>
              </a:rPr>
              <a:t>苹果类：</a:t>
            </a:r>
            <a:endParaRPr lang="zh-CN" altLang="en-US" sz="2800" b="1" dirty="0">
              <a:latin typeface="微软雅黑" charset="0"/>
              <a:ea typeface="微软雅黑" charset="0"/>
            </a:endParaRPr>
          </a:p>
          <a:p>
            <a:pPr lvl="1" algn="l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微软雅黑" charset="0"/>
                <a:ea typeface="微软雅黑" charset="0"/>
              </a:rPr>
              <a:t>class Apple</a:t>
            </a:r>
            <a:endParaRPr lang="en-US" altLang="zh-CN" sz="2800" b="1" dirty="0">
              <a:latin typeface="微软雅黑" charset="0"/>
              <a:ea typeface="微软雅黑" charset="0"/>
            </a:endParaRPr>
          </a:p>
          <a:p>
            <a:pPr lvl="1" algn="l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微软雅黑" charset="0"/>
                <a:ea typeface="微软雅黑" charset="0"/>
              </a:rPr>
              <a:t>{</a:t>
            </a:r>
            <a:endParaRPr lang="en-US" altLang="zh-CN" sz="2800" b="1" dirty="0">
              <a:latin typeface="微软雅黑" charset="0"/>
              <a:ea typeface="微软雅黑" charset="0"/>
            </a:endParaRPr>
          </a:p>
          <a:p>
            <a:pPr lvl="1" algn="l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微软雅黑" charset="0"/>
                <a:ea typeface="微软雅黑" charset="0"/>
              </a:rPr>
              <a:t>public:</a:t>
            </a:r>
            <a:endParaRPr lang="en-US" altLang="zh-CN" sz="2800" b="1" dirty="0">
              <a:latin typeface="微软雅黑" charset="0"/>
              <a:ea typeface="微软雅黑" charset="0"/>
            </a:endParaRPr>
          </a:p>
          <a:p>
            <a:pPr lvl="1" algn="l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微软雅黑" charset="0"/>
                <a:ea typeface="微软雅黑" charset="0"/>
              </a:rPr>
              <a:t>      Apple(</a:t>
            </a:r>
            <a:r>
              <a:rPr lang="en-US" altLang="zh-CN" sz="2800" b="1" dirty="0" err="1">
                <a:latin typeface="微软雅黑" charset="0"/>
                <a:ea typeface="微软雅黑" charset="0"/>
              </a:rPr>
              <a:t>int</a:t>
            </a:r>
            <a:r>
              <a:rPr lang="en-US" altLang="zh-CN" sz="2800" b="1" dirty="0">
                <a:latin typeface="微软雅黑" charset="0"/>
                <a:ea typeface="微软雅黑" charset="0"/>
              </a:rPr>
              <a:t> e):power(e) </a:t>
            </a:r>
            <a:br>
              <a:rPr lang="en-US" altLang="zh-CN" sz="2800" b="1" dirty="0">
                <a:latin typeface="微软雅黑" charset="0"/>
                <a:ea typeface="微软雅黑" charset="0"/>
              </a:rPr>
            </a:br>
            <a:r>
              <a:rPr lang="en-US" altLang="zh-CN" sz="2800" b="1" dirty="0">
                <a:latin typeface="微软雅黑" charset="0"/>
                <a:ea typeface="微软雅黑" charset="0"/>
              </a:rPr>
              <a:t>        {        }</a:t>
            </a:r>
            <a:endParaRPr lang="en-US" altLang="zh-CN" sz="2800" b="1" dirty="0">
              <a:latin typeface="微软雅黑" charset="0"/>
              <a:ea typeface="微软雅黑" charset="0"/>
            </a:endParaRPr>
          </a:p>
          <a:p>
            <a:pPr lvl="1" algn="l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微软雅黑" charset="0"/>
                <a:ea typeface="微软雅黑" charset="0"/>
              </a:rPr>
              <a:t>      </a:t>
            </a:r>
            <a:r>
              <a:rPr lang="en-US" altLang="zh-CN" sz="2800" b="1" dirty="0" err="1">
                <a:latin typeface="微软雅黑" charset="0"/>
                <a:ea typeface="微软雅黑" charset="0"/>
              </a:rPr>
              <a:t>int</a:t>
            </a:r>
            <a:r>
              <a:rPr lang="en-US" altLang="zh-CN" sz="2800" b="1" dirty="0">
                <a:latin typeface="微软雅黑" charset="0"/>
                <a:ea typeface="微软雅黑" charset="0"/>
              </a:rPr>
              <a:t> Energy( ) </a:t>
            </a:r>
            <a:r>
              <a:rPr lang="en-US" altLang="zh-CN" sz="2800" b="1" dirty="0" err="1">
                <a:latin typeface="微软雅黑" charset="0"/>
                <a:ea typeface="微软雅黑" charset="0"/>
              </a:rPr>
              <a:t>const</a:t>
            </a:r>
            <a:r>
              <a:rPr lang="en-US" altLang="zh-CN" sz="2800" b="1" dirty="0">
                <a:latin typeface="微软雅黑" charset="0"/>
                <a:ea typeface="微软雅黑" charset="0"/>
              </a:rPr>
              <a:t>     </a:t>
            </a:r>
            <a:endParaRPr lang="en-US" altLang="zh-CN" sz="2800" b="1" dirty="0">
              <a:latin typeface="微软雅黑" charset="0"/>
              <a:ea typeface="微软雅黑" charset="0"/>
            </a:endParaRPr>
          </a:p>
          <a:p>
            <a:pPr lvl="1" algn="l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微软雅黑" charset="0"/>
                <a:ea typeface="微软雅黑" charset="0"/>
              </a:rPr>
              <a:t>           { return power;   }</a:t>
            </a:r>
            <a:endParaRPr lang="en-US" altLang="zh-CN" sz="2800" b="1" dirty="0">
              <a:latin typeface="微软雅黑" charset="0"/>
              <a:ea typeface="微软雅黑" charset="0"/>
            </a:endParaRPr>
          </a:p>
          <a:p>
            <a:pPr lvl="1" algn="l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微软雅黑" charset="0"/>
                <a:ea typeface="微软雅黑" charset="0"/>
              </a:rPr>
              <a:t>private:</a:t>
            </a:r>
            <a:endParaRPr lang="en-US" altLang="zh-CN" sz="2800" b="1" dirty="0">
              <a:latin typeface="微软雅黑" charset="0"/>
              <a:ea typeface="微软雅黑" charset="0"/>
            </a:endParaRPr>
          </a:p>
          <a:p>
            <a:pPr lvl="1" algn="l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微软雅黑" charset="0"/>
                <a:ea typeface="微软雅黑" charset="0"/>
              </a:rPr>
              <a:t>      </a:t>
            </a:r>
            <a:r>
              <a:rPr lang="en-US" altLang="zh-CN" sz="2800" b="1" dirty="0" err="1">
                <a:latin typeface="微软雅黑" charset="0"/>
                <a:ea typeface="微软雅黑" charset="0"/>
              </a:rPr>
              <a:t>int</a:t>
            </a:r>
            <a:r>
              <a:rPr lang="en-US" altLang="zh-CN" sz="2800" b="1" dirty="0">
                <a:latin typeface="微软雅黑" charset="0"/>
                <a:ea typeface="微软雅黑" charset="0"/>
              </a:rPr>
              <a:t> power;</a:t>
            </a:r>
            <a:endParaRPr lang="en-US" altLang="zh-CN" sz="2800" b="1" dirty="0">
              <a:latin typeface="微软雅黑" charset="0"/>
              <a:ea typeface="微软雅黑" charset="0"/>
            </a:endParaRPr>
          </a:p>
          <a:p>
            <a:pPr lvl="1" algn="l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微软雅黑" charset="0"/>
                <a:ea typeface="微软雅黑" charset="0"/>
              </a:rPr>
              <a:t>};</a:t>
            </a:r>
            <a:endParaRPr lang="en-US" altLang="zh-CN" sz="2800" b="1" dirty="0">
              <a:latin typeface="微软雅黑" charset="0"/>
              <a:ea typeface="微软雅黑" charset="0"/>
            </a:endParaRPr>
          </a:p>
          <a:p>
            <a:pPr lvl="1" algn="l">
              <a:lnSpc>
                <a:spcPct val="80000"/>
              </a:lnSpc>
              <a:buFontTx/>
              <a:buNone/>
            </a:pPr>
            <a:endParaRPr lang="en-US" altLang="zh-CN" sz="2800" b="1" dirty="0"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05300" y="1633220"/>
            <a:ext cx="7026910" cy="426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indent="0" algn="l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//</a:t>
            </a:r>
            <a:r>
              <a:rPr lang="zh-CN" altLang="en-US" sz="2400" b="1" dirty="0">
                <a:latin typeface="微软雅黑" charset="0"/>
                <a:ea typeface="微软雅黑" charset="0"/>
                <a:sym typeface="+mn-ea"/>
              </a:rPr>
              <a:t>老鼠类</a:t>
            </a:r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lvl="0" indent="0" algn="l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class Mouse</a:t>
            </a:r>
            <a:endParaRPr lang="en-US" altLang="zh-CN" sz="2400" b="1" dirty="0">
              <a:latin typeface="微软雅黑" charset="0"/>
              <a:ea typeface="微软雅黑" charset="0"/>
            </a:endParaRPr>
          </a:p>
          <a:p>
            <a:pPr lvl="0" indent="0" algn="l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{</a:t>
            </a:r>
            <a:endParaRPr lang="en-US" altLang="zh-CN" sz="2400" b="1" dirty="0">
              <a:latin typeface="微软雅黑" charset="0"/>
              <a:ea typeface="微软雅黑" charset="0"/>
            </a:endParaRPr>
          </a:p>
          <a:p>
            <a:pPr lvl="0" indent="0" algn="l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public:</a:t>
            </a:r>
            <a:endParaRPr lang="en-US" altLang="zh-CN" sz="2400" b="1" dirty="0">
              <a:latin typeface="微软雅黑" charset="0"/>
              <a:ea typeface="微软雅黑" charset="0"/>
            </a:endParaRPr>
          </a:p>
          <a:p>
            <a:pPr lvl="0" indent="0" algn="l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      Mouse(</a:t>
            </a:r>
            <a:r>
              <a:rPr lang="en-US" altLang="zh-CN" sz="2400" b="1" dirty="0" err="1">
                <a:latin typeface="微软雅黑" charset="0"/>
                <a:ea typeface="微软雅黑" charset="0"/>
                <a:sym typeface="+mn-ea"/>
              </a:rPr>
              <a:t>int</a:t>
            </a:r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 w):weight(w) </a:t>
            </a:r>
            <a:endParaRPr lang="en-US" altLang="zh-CN" sz="2400" b="1" dirty="0">
              <a:latin typeface="微软雅黑" charset="0"/>
              <a:ea typeface="微软雅黑" charset="0"/>
              <a:sym typeface="+mn-ea"/>
            </a:endParaRPr>
          </a:p>
          <a:p>
            <a:pPr lvl="0" indent="0" algn="l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            {      }</a:t>
            </a:r>
            <a:endParaRPr lang="en-US" altLang="zh-CN" sz="2400" b="1" dirty="0">
              <a:latin typeface="微软雅黑" charset="0"/>
              <a:ea typeface="微软雅黑" charset="0"/>
            </a:endParaRPr>
          </a:p>
          <a:p>
            <a:pPr lvl="0" indent="0" algn="l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      </a:t>
            </a:r>
            <a:r>
              <a:rPr lang="en-US" altLang="zh-CN" sz="2400" b="1" dirty="0" err="1">
                <a:latin typeface="微软雅黑" charset="0"/>
                <a:ea typeface="微软雅黑" charset="0"/>
                <a:sym typeface="+mn-ea"/>
              </a:rPr>
              <a:t>int</a:t>
            </a:r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 Weight( ) </a:t>
            </a:r>
            <a:r>
              <a:rPr lang="en-US" altLang="zh-CN" sz="2400" b="1" dirty="0" err="1">
                <a:latin typeface="微软雅黑" charset="0"/>
                <a:ea typeface="微软雅黑" charset="0"/>
                <a:sym typeface="+mn-ea"/>
              </a:rPr>
              <a:t>const</a:t>
            </a:r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  </a:t>
            </a:r>
            <a:endParaRPr lang="en-US" altLang="zh-CN" sz="2400" b="1" dirty="0">
              <a:latin typeface="微软雅黑" charset="0"/>
              <a:ea typeface="微软雅黑" charset="0"/>
              <a:sym typeface="+mn-ea"/>
            </a:endParaRPr>
          </a:p>
          <a:p>
            <a:pPr lvl="0" indent="0" algn="l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           { return weight;}</a:t>
            </a:r>
            <a:b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</a:br>
            <a:endParaRPr lang="en-US" altLang="zh-CN" sz="2400" b="1" dirty="0">
              <a:latin typeface="微软雅黑" charset="0"/>
              <a:ea typeface="微软雅黑" charset="0"/>
            </a:endParaRPr>
          </a:p>
          <a:p>
            <a:pPr lvl="0" indent="0" algn="l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      void Eat(Apple * one)           </a:t>
            </a:r>
            <a:b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</a:br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          { weight += one-&gt;Energy() * 0.5; }</a:t>
            </a:r>
            <a:endParaRPr lang="en-US" altLang="zh-CN" sz="2400" b="1" dirty="0">
              <a:latin typeface="微软雅黑" charset="0"/>
              <a:ea typeface="微软雅黑" charset="0"/>
            </a:endParaRPr>
          </a:p>
          <a:p>
            <a:pPr lvl="0" indent="0" algn="l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private:</a:t>
            </a:r>
            <a:endParaRPr lang="en-US" altLang="zh-CN" sz="2400" b="1" dirty="0">
              <a:latin typeface="微软雅黑" charset="0"/>
              <a:ea typeface="微软雅黑" charset="0"/>
            </a:endParaRPr>
          </a:p>
          <a:p>
            <a:pPr lvl="0" indent="0" algn="l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      </a:t>
            </a:r>
            <a:r>
              <a:rPr lang="en-US" altLang="zh-CN" sz="2400" b="1" dirty="0" err="1">
                <a:latin typeface="微软雅黑" charset="0"/>
                <a:ea typeface="微软雅黑" charset="0"/>
                <a:sym typeface="+mn-ea"/>
              </a:rPr>
              <a:t>int</a:t>
            </a:r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 weight;</a:t>
            </a:r>
            <a:endParaRPr lang="en-US" altLang="zh-CN" sz="2400" b="1" dirty="0">
              <a:latin typeface="微软雅黑" charset="0"/>
              <a:ea typeface="微软雅黑" charset="0"/>
            </a:endParaRPr>
          </a:p>
          <a:p>
            <a:pPr lvl="0" indent="0" algn="l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};</a:t>
            </a:r>
            <a:endParaRPr lang="zh-CN" altLang="en-US" sz="2400" dirty="0" smtClean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7370" y="113450"/>
            <a:ext cx="10954459" cy="796011"/>
          </a:xfrm>
        </p:spPr>
        <p:txBody>
          <a:bodyPr/>
          <a:p>
            <a:r>
              <a:rPr lang="zh-CN" altLang="en-US"/>
              <a:t>单向关联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2980" y="1360805"/>
            <a:ext cx="8229600" cy="4678363"/>
          </a:xfrm>
        </p:spPr>
        <p:txBody>
          <a:bodyPr>
            <a:normAutofit lnSpcReduction="20000"/>
          </a:bodyPr>
          <a:p>
            <a:pPr>
              <a:buFontTx/>
              <a:buNone/>
            </a:pPr>
            <a:r>
              <a:rPr lang="zh-CN" altLang="en-US" sz="2800" dirty="0"/>
              <a:t>例  每个学生的信息除了包括姓名、学号等之外，还要有宿舍信息。宿舍信息包括几号楼，第几层，几号房间，以及住了哪几个学生等信息。</a:t>
            </a:r>
            <a:endParaRPr lang="zh-CN" altLang="en-US" sz="2800" dirty="0"/>
          </a:p>
          <a:p>
            <a:pPr>
              <a:buFontTx/>
              <a:buNone/>
            </a:pPr>
            <a:endParaRPr lang="zh-CN" altLang="en-US" sz="2800" dirty="0"/>
          </a:p>
          <a:p>
            <a:pPr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宿舍和学生间的关系</a:t>
            </a:r>
            <a:r>
              <a:rPr lang="zh-CN" altLang="en-US" sz="2800" dirty="0"/>
              <a:t>：</a:t>
            </a:r>
            <a:endParaRPr lang="zh-CN" altLang="en-US" sz="2800" dirty="0"/>
          </a:p>
          <a:p>
            <a:pPr>
              <a:buClr>
                <a:schemeClr val="accent1"/>
              </a:buClr>
              <a:buFont typeface="Wingdings" charset="0"/>
              <a:buChar char="u"/>
            </a:pPr>
            <a:r>
              <a:rPr lang="zh-CN" altLang="en-US" sz="2800" dirty="0"/>
              <a:t>现实世界中</a:t>
            </a:r>
            <a:r>
              <a:rPr lang="en-US" altLang="zh-CN" sz="2800" dirty="0"/>
              <a:t>: </a:t>
            </a:r>
            <a:r>
              <a:rPr sz="2800" dirty="0"/>
              <a:t>普通关联或</a:t>
            </a:r>
            <a:r>
              <a:rPr lang="zh-CN" altLang="en-US" sz="2800" dirty="0"/>
              <a:t>聚合关系</a:t>
            </a:r>
            <a:endParaRPr lang="zh-CN" altLang="en-US" sz="2800" dirty="0"/>
          </a:p>
          <a:p>
            <a:pPr>
              <a:buClr>
                <a:schemeClr val="accent1"/>
              </a:buClr>
              <a:buFont typeface="Wingdings" charset="0"/>
              <a:buChar char="u"/>
            </a:pPr>
            <a:r>
              <a:rPr lang="zh-CN" altLang="en-US" sz="2800" dirty="0"/>
              <a:t>程序设计中</a:t>
            </a:r>
            <a:r>
              <a:rPr lang="en-US" altLang="zh-CN" sz="2800" dirty="0"/>
              <a:t>: </a:t>
            </a:r>
            <a:r>
              <a:rPr lang="zh-CN" altLang="en-US" sz="2800" dirty="0"/>
              <a:t>还要考虑程序的关注点</a:t>
            </a:r>
            <a:endParaRPr lang="zh-CN" altLang="en-US" sz="2800" dirty="0"/>
          </a:p>
          <a:p>
            <a:pPr lvl="2" algn="l">
              <a:buClr>
                <a:schemeClr val="accent1"/>
              </a:buClr>
              <a:buFont typeface="Wingdings" charset="0"/>
              <a:buChar char="u"/>
            </a:pPr>
            <a:r>
              <a:rPr lang="zh-CN" altLang="en-US" dirty="0">
                <a:sym typeface="+mn-ea"/>
              </a:rPr>
              <a:t>普通“知道”,如通信录</a:t>
            </a:r>
            <a:endParaRPr lang="zh-CN" altLang="en-US" dirty="0">
              <a:sym typeface="+mn-ea"/>
            </a:endParaRPr>
          </a:p>
          <a:p>
            <a:pPr lvl="2" algn="l">
              <a:buClr>
                <a:schemeClr val="accent1"/>
              </a:buClr>
              <a:buFont typeface="Wingdings" charset="0"/>
              <a:buChar char="u"/>
            </a:pPr>
            <a:r>
              <a:rPr lang="zh-CN" altLang="en-US" dirty="0">
                <a:sym typeface="+mn-ea"/>
              </a:rPr>
              <a:t>以学生为中心，如学生管理程序。</a:t>
            </a:r>
            <a:endParaRPr lang="zh-CN" altLang="en-US" dirty="0"/>
          </a:p>
          <a:p>
            <a:pPr lvl="2" algn="l">
              <a:buClr>
                <a:schemeClr val="accent1"/>
              </a:buClr>
              <a:buFont typeface="Wingdings" charset="0"/>
              <a:buChar char="u"/>
            </a:pPr>
            <a:r>
              <a:rPr lang="zh-CN" altLang="en-US" dirty="0">
                <a:sym typeface="+mn-ea"/>
              </a:rPr>
              <a:t>以宿舍为中心，如宿舍管理程序。</a:t>
            </a:r>
            <a:endParaRPr lang="zh-CN" altLang="en-US" dirty="0"/>
          </a:p>
          <a:p>
            <a:pPr lvl="2" algn="l">
              <a:buClr>
                <a:schemeClr val="accent1"/>
              </a:buClr>
              <a:buFont typeface="Wingdings" charset="0"/>
              <a:buChar char="u"/>
            </a:pPr>
            <a:endParaRPr lang="zh-CN" altLang="zh-CN" sz="2330" dirty="0"/>
          </a:p>
          <a:p>
            <a:pPr lvl="2">
              <a:buClr>
                <a:schemeClr val="accent1"/>
              </a:buClr>
              <a:buFont typeface="Wingdings" charset="0"/>
              <a:buChar char="u"/>
            </a:pP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7370" y="113450"/>
            <a:ext cx="10954459" cy="796011"/>
          </a:xfrm>
        </p:spPr>
        <p:txBody>
          <a:bodyPr/>
          <a:p>
            <a:r>
              <a:rPr lang="zh-CN" altLang="en-US"/>
              <a:t>普通关联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)--- </a:t>
            </a:r>
            <a:r>
              <a:rPr lang="zh-CN" altLang="en-US"/>
              <a:t>学生</a:t>
            </a:r>
            <a:r>
              <a:rPr lang="en-US" altLang="zh-CN"/>
              <a:t>---&gt;</a:t>
            </a:r>
            <a:r>
              <a:rPr lang="zh-CN" altLang="zh-CN"/>
              <a:t>宿舍</a:t>
            </a:r>
            <a:endParaRPr lang="zh-CN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919605" y="1417320"/>
            <a:ext cx="8025130" cy="725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学生可以走读、住校、</a:t>
            </a: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.....</a:t>
            </a:r>
            <a:b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强</a:t>
            </a: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调学生知道</a:t>
            </a: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“</a:t>
            </a: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地址</a:t>
            </a: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”</a:t>
            </a: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信息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63370" y="2207895"/>
            <a:ext cx="9267190" cy="4385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l">
              <a:lnSpc>
                <a:spcPct val="90000"/>
              </a:lnSpc>
              <a:buFontTx/>
              <a:buNone/>
            </a:pPr>
            <a:r>
              <a:rPr lang="zh-CN" altLang="en-US" sz="2400">
                <a:sym typeface="+mn-ea"/>
              </a:rPr>
              <a:t>   </a:t>
            </a:r>
            <a:r>
              <a:rPr lang="en-US" altLang="zh-CN" sz="2400">
                <a:sym typeface="+mn-ea"/>
              </a:rPr>
              <a:t>class Student    {</a:t>
            </a:r>
            <a:endParaRPr lang="en-US" altLang="zh-CN" sz="240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altLang="zh-CN" sz="2400">
                <a:sym typeface="+mn-ea"/>
              </a:rPr>
              <a:t>    public: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       Student(Dorm * aDorm): mpDorm(aDorm) {  }</a:t>
            </a:r>
            <a:endParaRPr lang="en-US" altLang="zh-CN" sz="240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altLang="zh-CN" sz="2400">
                <a:sym typeface="+mn-ea"/>
              </a:rPr>
              <a:t>       const char *  Address( ) const  { 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               if (mpDorm) 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                         return mpDorm-&gt;Floor( ); 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                else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                         return “”;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           }</a:t>
            </a:r>
            <a:endParaRPr lang="en-US" altLang="zh-CN" sz="240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altLang="zh-CN" sz="2400">
                <a:sym typeface="+mn-ea"/>
              </a:rPr>
              <a:t>     private:</a:t>
            </a:r>
            <a:endParaRPr lang="en-US" altLang="zh-CN" sz="240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altLang="zh-CN" sz="2400">
                <a:sym typeface="+mn-ea"/>
              </a:rPr>
              <a:t>            Dorm   *     mpDorm;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            ....</a:t>
            </a:r>
            <a:endParaRPr lang="en-US" altLang="zh-CN" sz="2400">
              <a:sym typeface="+mn-ea"/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altLang="zh-CN" sz="2400">
                <a:sym typeface="+mn-ea"/>
              </a:rPr>
              <a:t>    };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7370" y="113450"/>
            <a:ext cx="10954459" cy="796011"/>
          </a:xfrm>
        </p:spPr>
        <p:txBody>
          <a:bodyPr/>
          <a:p>
            <a:r>
              <a:rPr lang="zh-CN" altLang="en-US"/>
              <a:t>普通聚合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)--- </a:t>
            </a:r>
            <a:r>
              <a:rPr lang="zh-CN" altLang="en-US"/>
              <a:t>学生</a:t>
            </a:r>
            <a:r>
              <a:rPr lang="en-US" altLang="zh-CN"/>
              <a:t>---&gt;</a:t>
            </a:r>
            <a:r>
              <a:rPr lang="zh-CN" altLang="zh-CN"/>
              <a:t>宿舍</a:t>
            </a:r>
            <a:endParaRPr lang="zh-CN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919605" y="1417320"/>
            <a:ext cx="8025130" cy="725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宿舍是学生信息的一个必要组成部分，虽然学生</a:t>
            </a:r>
            <a:r>
              <a:rPr lang="zh-CN" altLang="en-US" sz="16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可以没有宿舍</a:t>
            </a:r>
            <a:endParaRPr lang="zh-CN" altLang="en-US" sz="1600" b="1" dirty="0" smtClean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这里强调部分</a:t>
            </a: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--</a:t>
            </a: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整体关系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63370" y="2207895"/>
            <a:ext cx="9267190" cy="4385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l">
              <a:lnSpc>
                <a:spcPct val="90000"/>
              </a:lnSpc>
              <a:buFontTx/>
              <a:buNone/>
            </a:pPr>
            <a:r>
              <a:rPr lang="zh-CN" altLang="en-US" sz="2400">
                <a:sym typeface="+mn-ea"/>
              </a:rPr>
              <a:t>   </a:t>
            </a:r>
            <a:r>
              <a:rPr lang="en-US" altLang="zh-CN" sz="2400">
                <a:sym typeface="+mn-ea"/>
              </a:rPr>
              <a:t>class Student    {</a:t>
            </a:r>
            <a:endParaRPr lang="en-US" altLang="zh-CN" sz="240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altLang="zh-CN" sz="2400">
                <a:sym typeface="+mn-ea"/>
              </a:rPr>
              <a:t>    public: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       Student(Dorm * aDorm): mpDorm(aDorm) {  }</a:t>
            </a:r>
            <a:endParaRPr lang="en-US" altLang="zh-CN" sz="240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altLang="zh-CN" sz="2400">
                <a:sym typeface="+mn-ea"/>
              </a:rPr>
              <a:t>       const char *  Address( ) const  { 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               if (mpDorm) 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                         return mpDorm-&gt;Floor( ); 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                else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                         return “”;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           }</a:t>
            </a:r>
            <a:endParaRPr lang="en-US" altLang="zh-CN" sz="240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altLang="zh-CN" sz="2400">
                <a:sym typeface="+mn-ea"/>
              </a:rPr>
              <a:t>     private:</a:t>
            </a:r>
            <a:endParaRPr lang="en-US" altLang="zh-CN" sz="240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altLang="zh-CN" sz="2400">
                <a:sym typeface="+mn-ea"/>
              </a:rPr>
              <a:t>            Dorm   *     mpDorm;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            ....</a:t>
            </a:r>
            <a:endParaRPr lang="en-US" altLang="zh-CN" sz="2400">
              <a:sym typeface="+mn-ea"/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altLang="zh-CN" sz="2400">
                <a:sym typeface="+mn-ea"/>
              </a:rPr>
              <a:t>    };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Number_1"/>
          <p:cNvSpPr/>
          <p:nvPr>
            <p:custDataLst>
              <p:tags r:id="rId1"/>
            </p:custDataLst>
          </p:nvPr>
        </p:nvSpPr>
        <p:spPr>
          <a:xfrm>
            <a:off x="2215645" y="116478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1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9" name="MH_Entry_1"/>
          <p:cNvSpPr/>
          <p:nvPr>
            <p:custDataLst>
              <p:tags r:id="rId2"/>
            </p:custDataLst>
          </p:nvPr>
        </p:nvSpPr>
        <p:spPr>
          <a:xfrm>
            <a:off x="2450062" y="118010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紧内聚松耦合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MH_Number_2"/>
          <p:cNvSpPr/>
          <p:nvPr>
            <p:custDataLst>
              <p:tags r:id="rId3"/>
            </p:custDataLst>
          </p:nvPr>
        </p:nvSpPr>
        <p:spPr>
          <a:xfrm>
            <a:off x="2215645" y="213969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2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38" name="MH_Entry_2"/>
          <p:cNvSpPr/>
          <p:nvPr>
            <p:custDataLst>
              <p:tags r:id="rId4"/>
            </p:custDataLst>
          </p:nvPr>
        </p:nvSpPr>
        <p:spPr>
          <a:xfrm>
            <a:off x="2450062" y="215501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类间的逻辑关系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MH_Number_3"/>
          <p:cNvSpPr/>
          <p:nvPr>
            <p:custDataLst>
              <p:tags r:id="rId5"/>
            </p:custDataLst>
          </p:nvPr>
        </p:nvSpPr>
        <p:spPr>
          <a:xfrm>
            <a:off x="2215645" y="311460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3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1" name="MH_Entry_3"/>
          <p:cNvSpPr/>
          <p:nvPr>
            <p:custDataLst>
              <p:tags r:id="rId6"/>
            </p:custDataLst>
          </p:nvPr>
        </p:nvSpPr>
        <p:spPr>
          <a:xfrm>
            <a:off x="2450062" y="312992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关联和依赖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MH_Number_4"/>
          <p:cNvSpPr/>
          <p:nvPr>
            <p:custDataLst>
              <p:tags r:id="rId7"/>
            </p:custDataLst>
          </p:nvPr>
        </p:nvSpPr>
        <p:spPr>
          <a:xfrm>
            <a:off x="2215645" y="408951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4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4" name="MH_Entry_4"/>
          <p:cNvSpPr/>
          <p:nvPr>
            <p:custDataLst>
              <p:tags r:id="rId8"/>
            </p:custDataLst>
          </p:nvPr>
        </p:nvSpPr>
        <p:spPr>
          <a:xfrm>
            <a:off x="2450062" y="410483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组合和聚合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MH_Number_5"/>
          <p:cNvSpPr/>
          <p:nvPr>
            <p:custDataLst>
              <p:tags r:id="rId9"/>
            </p:custDataLst>
          </p:nvPr>
        </p:nvSpPr>
        <p:spPr>
          <a:xfrm>
            <a:off x="2215644" y="5064423"/>
            <a:ext cx="427560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5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7" name="MH_Entry_5"/>
          <p:cNvSpPr/>
          <p:nvPr>
            <p:custDataLst>
              <p:tags r:id="rId10"/>
            </p:custDataLst>
          </p:nvPr>
        </p:nvSpPr>
        <p:spPr>
          <a:xfrm>
            <a:off x="2454967" y="5079749"/>
            <a:ext cx="4936351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引用计数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11"/>
            </p:custDataLst>
          </p:nvPr>
        </p:nvSpPr>
        <p:spPr>
          <a:xfrm>
            <a:off x="982854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n-ea"/>
              </a:rPr>
              <a:t>内容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12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7370" y="113450"/>
            <a:ext cx="10954459" cy="796011"/>
          </a:xfrm>
        </p:spPr>
        <p:txBody>
          <a:bodyPr/>
          <a:p>
            <a:r>
              <a:rPr lang="zh-CN" altLang="en-US"/>
              <a:t>普通组合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)--- </a:t>
            </a:r>
            <a:r>
              <a:rPr lang="zh-CN" altLang="en-US"/>
              <a:t>学生</a:t>
            </a:r>
            <a:r>
              <a:rPr lang="en-US" altLang="zh-CN"/>
              <a:t>---&gt;</a:t>
            </a:r>
            <a:r>
              <a:rPr lang="zh-CN" altLang="zh-CN"/>
              <a:t>宿舍</a:t>
            </a:r>
            <a:endParaRPr lang="zh-CN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919605" y="1417320"/>
            <a:ext cx="8025130" cy="725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宿舍是学生信息的一个必要组成部分，</a:t>
            </a:r>
            <a:r>
              <a:rPr lang="zh-CN" altLang="en-US" sz="16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学生必须有宿舍</a:t>
            </a:r>
            <a:endParaRPr lang="zh-CN" altLang="en-US" sz="1600" b="1" dirty="0" smtClean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这里强调部分</a:t>
            </a:r>
            <a:r>
              <a:rPr lang="en-US" altLang="zh-CN" sz="1600" b="1" dirty="0" smtClean="0">
                <a:latin typeface="Arial" pitchFamily="34" charset="0"/>
                <a:ea typeface="微软雅黑" pitchFamily="34" charset="-122"/>
              </a:rPr>
              <a:t>--</a:t>
            </a:r>
            <a:r>
              <a:rPr lang="zh-CN" altLang="en-US" sz="1600" b="1" dirty="0" smtClean="0">
                <a:latin typeface="Arial" pitchFamily="34" charset="0"/>
                <a:ea typeface="微软雅黑" pitchFamily="34" charset="-122"/>
              </a:rPr>
              <a:t>整体关系</a:t>
            </a:r>
            <a:endParaRPr lang="zh-CN" altLang="en-US" sz="1600" b="1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72895" y="2931795"/>
            <a:ext cx="9267190" cy="2740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l">
              <a:lnSpc>
                <a:spcPct val="90000"/>
              </a:lnSpc>
              <a:buFontTx/>
              <a:buNone/>
            </a:pPr>
            <a:r>
              <a:rPr lang="zh-CN" altLang="en-US" sz="2400">
                <a:sym typeface="+mn-ea"/>
              </a:rPr>
              <a:t>   </a:t>
            </a:r>
            <a:r>
              <a:rPr lang="en-US" altLang="zh-CN" sz="2400">
                <a:sym typeface="+mn-ea"/>
              </a:rPr>
              <a:t>class Student    {</a:t>
            </a:r>
            <a:endParaRPr lang="en-US" altLang="zh-CN" sz="240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altLang="zh-CN" sz="2400">
                <a:sym typeface="+mn-ea"/>
              </a:rPr>
              <a:t>    public: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       Student( ): mpDorm(new Dorm()) {  }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       ~Student( ) {  delete mpDorm;}</a:t>
            </a:r>
            <a:endParaRPr lang="en-US" altLang="zh-CN" sz="2400">
              <a:sym typeface="+mn-ea"/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altLang="zh-CN" sz="2400">
                <a:sym typeface="+mn-ea"/>
              </a:rPr>
              <a:t>     private:</a:t>
            </a:r>
            <a:endParaRPr lang="en-US" altLang="zh-CN" sz="240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altLang="zh-CN" sz="2400">
                <a:sym typeface="+mn-ea"/>
              </a:rPr>
              <a:t>            Dorm   *     mpDorm;</a:t>
            </a:r>
            <a:br>
              <a:rPr lang="en-US" altLang="zh-CN" sz="2400">
                <a:sym typeface="+mn-ea"/>
              </a:rPr>
            </a:br>
            <a:r>
              <a:rPr lang="en-US" altLang="zh-CN" sz="2400">
                <a:sym typeface="+mn-ea"/>
              </a:rPr>
              <a:t>            ....</a:t>
            </a:r>
            <a:endParaRPr lang="en-US" altLang="zh-CN" sz="2400">
              <a:sym typeface="+mn-ea"/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altLang="zh-CN" sz="2400">
                <a:sym typeface="+mn-ea"/>
              </a:rPr>
              <a:t>    };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7370" y="113450"/>
            <a:ext cx="10954459" cy="796011"/>
          </a:xfrm>
        </p:spPr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zh-CN">
                <a:sym typeface="+mn-ea"/>
              </a:rPr>
              <a:t>宿舍</a:t>
            </a:r>
            <a:r>
              <a:rPr lang="en-US" altLang="zh-CN">
                <a:sym typeface="+mn-ea"/>
              </a:rPr>
              <a:t>---&gt;</a:t>
            </a:r>
            <a:r>
              <a:rPr lang="zh-CN" altLang="en-US">
                <a:sym typeface="+mn-ea"/>
              </a:rPr>
              <a:t>学生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753870" y="1584960"/>
            <a:ext cx="9586595" cy="3893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3200">
                <a:sym typeface="+mn-ea"/>
              </a:rPr>
              <a:t>普通关联</a:t>
            </a:r>
            <a:r>
              <a:rPr lang="en-US" altLang="zh-CN" sz="3200">
                <a:sym typeface="+mn-ea"/>
              </a:rPr>
              <a:t>--   </a:t>
            </a:r>
            <a:r>
              <a:rPr lang="zh-CN" altLang="zh-CN" sz="3200">
                <a:sym typeface="+mn-ea"/>
              </a:rPr>
              <a:t>只强调宿舍</a:t>
            </a:r>
            <a:r>
              <a:rPr lang="en-US" altLang="zh-CN" sz="3200">
                <a:sym typeface="+mn-ea"/>
              </a:rPr>
              <a:t>”</a:t>
            </a:r>
            <a:r>
              <a:rPr lang="zh-CN" altLang="zh-CN" sz="3200">
                <a:sym typeface="+mn-ea"/>
              </a:rPr>
              <a:t>知道</a:t>
            </a:r>
            <a:r>
              <a:rPr lang="en-US" altLang="zh-CN" sz="3200">
                <a:sym typeface="+mn-ea"/>
              </a:rPr>
              <a:t>”</a:t>
            </a:r>
            <a:r>
              <a:rPr lang="zh-CN" altLang="zh-CN" sz="3200">
                <a:sym typeface="+mn-ea"/>
              </a:rPr>
              <a:t>其中的学生</a:t>
            </a:r>
            <a:endParaRPr lang="zh-CN" altLang="zh-CN" sz="3200">
              <a:sym typeface="+mn-ea"/>
            </a:endParaRPr>
          </a:p>
          <a:p>
            <a:pPr marL="285750" indent="-285750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3200" dirty="0" smtClean="0">
                <a:latin typeface="Arial" pitchFamily="34" charset="0"/>
                <a:ea typeface="微软雅黑" pitchFamily="34" charset="-122"/>
              </a:rPr>
              <a:t>组合关系：宿舍</a:t>
            </a:r>
            <a:r>
              <a:rPr lang="en-US" altLang="zh-CN" sz="3200" dirty="0" smtClean="0">
                <a:latin typeface="Arial" pitchFamily="34" charset="0"/>
                <a:ea typeface="微软雅黑" pitchFamily="34" charset="-122"/>
              </a:rPr>
              <a:t>-</a:t>
            </a:r>
            <a:r>
              <a:rPr lang="zh-CN" altLang="en-US" sz="3200" dirty="0" smtClean="0">
                <a:latin typeface="Arial" pitchFamily="34" charset="0"/>
                <a:ea typeface="微软雅黑" pitchFamily="34" charset="-122"/>
              </a:rPr>
              <a:t>学生是整体</a:t>
            </a:r>
            <a:r>
              <a:rPr lang="en-US" altLang="zh-CN" sz="3200" dirty="0" smtClean="0">
                <a:latin typeface="Arial" pitchFamily="34" charset="0"/>
                <a:ea typeface="微软雅黑" pitchFamily="34" charset="-122"/>
              </a:rPr>
              <a:t>-</a:t>
            </a:r>
            <a:r>
              <a:rPr lang="zh-CN" altLang="en-US" sz="3200" dirty="0" smtClean="0">
                <a:latin typeface="Arial" pitchFamily="34" charset="0"/>
                <a:ea typeface="微软雅黑" pitchFamily="34" charset="-122"/>
              </a:rPr>
              <a:t>部分的关系，且宿舍负责创建学生，销毁学生</a:t>
            </a:r>
            <a:endParaRPr lang="zh-CN" altLang="en-US" sz="3200" dirty="0" smtClean="0">
              <a:latin typeface="Arial" pitchFamily="3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3200" dirty="0" smtClean="0">
                <a:latin typeface="Arial" pitchFamily="34" charset="0"/>
                <a:ea typeface="微软雅黑" pitchFamily="34" charset="-122"/>
              </a:rPr>
              <a:t>聚合关系：</a:t>
            </a:r>
            <a:r>
              <a:rPr lang="zh-CN" altLang="en-US" sz="3200" dirty="0" smtClean="0">
                <a:latin typeface="Arial" pitchFamily="34" charset="0"/>
                <a:ea typeface="微软雅黑" pitchFamily="34" charset="-122"/>
                <a:sym typeface="+mn-ea"/>
              </a:rPr>
              <a:t>宿舍</a:t>
            </a:r>
            <a:r>
              <a:rPr lang="en-US" altLang="zh-CN" sz="3200" dirty="0" smtClean="0">
                <a:latin typeface="Arial" pitchFamily="34" charset="0"/>
                <a:ea typeface="微软雅黑" pitchFamily="34" charset="-122"/>
                <a:sym typeface="+mn-ea"/>
              </a:rPr>
              <a:t>-</a:t>
            </a:r>
            <a:r>
              <a:rPr lang="zh-CN" altLang="en-US" sz="3200" dirty="0" smtClean="0">
                <a:latin typeface="Arial" pitchFamily="34" charset="0"/>
                <a:ea typeface="微软雅黑" pitchFamily="34" charset="-122"/>
                <a:sym typeface="+mn-ea"/>
              </a:rPr>
              <a:t>学生是整体</a:t>
            </a:r>
            <a:r>
              <a:rPr lang="en-US" altLang="zh-CN" sz="3200" dirty="0" smtClean="0">
                <a:latin typeface="Arial" pitchFamily="34" charset="0"/>
                <a:ea typeface="微软雅黑" pitchFamily="34" charset="-122"/>
                <a:sym typeface="+mn-ea"/>
              </a:rPr>
              <a:t>-</a:t>
            </a:r>
            <a:r>
              <a:rPr lang="zh-CN" altLang="en-US" sz="3200" dirty="0" smtClean="0">
                <a:latin typeface="Arial" pitchFamily="34" charset="0"/>
                <a:ea typeface="微软雅黑" pitchFamily="34" charset="-122"/>
                <a:sym typeface="+mn-ea"/>
              </a:rPr>
              <a:t>部分的关系，且宿舍不负责创建学生，也不负责销毁学生</a:t>
            </a:r>
            <a:endParaRPr lang="zh-CN" altLang="en-US" sz="3200" dirty="0" smtClean="0">
              <a:latin typeface="Arial" pitchFamily="3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Clr>
                <a:srgbClr val="0000FF"/>
              </a:buClr>
              <a:buFont typeface="Wingdings" charset="0"/>
              <a:buChar char="u"/>
            </a:pPr>
            <a:endParaRPr lang="en-US" altLang="zh-CN" sz="32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7370" y="113450"/>
            <a:ext cx="10954459" cy="796011"/>
          </a:xfrm>
        </p:spPr>
        <p:txBody>
          <a:bodyPr/>
          <a:p>
            <a:r>
              <a:rPr lang="zh-CN" altLang="en-US"/>
              <a:t>宿舍</a:t>
            </a:r>
            <a:r>
              <a:rPr lang="en-US" altLang="zh-CN"/>
              <a:t>-</a:t>
            </a:r>
            <a:r>
              <a:rPr lang="zh-CN" altLang="en-US"/>
              <a:t>学生的组合关系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420" y="1503680"/>
            <a:ext cx="8229600" cy="4953000"/>
          </a:xfrm>
          <a:ln>
            <a:solidFill>
              <a:schemeClr val="accent1"/>
            </a:solidFill>
          </a:ln>
        </p:spPr>
        <p:txBody>
          <a:bodyPr/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800"/>
              <a:t>class Dorm {</a:t>
            </a:r>
            <a:br>
              <a:rPr lang="en-US" altLang="zh-CN" sz="2800"/>
            </a:br>
            <a:r>
              <a:rPr lang="en-US" altLang="zh-CN" sz="2800"/>
              <a:t>public:  </a:t>
            </a:r>
            <a:br>
              <a:rPr lang="en-US" altLang="zh-CN" sz="2800"/>
            </a:br>
            <a:r>
              <a:rPr lang="en-US" altLang="zh-CN" sz="2800"/>
              <a:t>     Dorm( ) {</a:t>
            </a:r>
            <a:br>
              <a:rPr lang="en-US" altLang="zh-CN" sz="2800"/>
            </a:br>
            <a:r>
              <a:rPr lang="en-US" altLang="zh-CN" sz="2800"/>
              <a:t>           for(int i=0;i&lt;4;i++)</a:t>
            </a:r>
            <a:br>
              <a:rPr lang="en-US" altLang="zh-CN" sz="2800"/>
            </a:br>
            <a:r>
              <a:rPr lang="en-US" altLang="zh-CN" sz="2800"/>
              <a:t>                 mStudents[i] = new Student;</a:t>
            </a:r>
            <a:br>
              <a:rPr lang="en-US" altLang="zh-CN" sz="2800"/>
            </a:br>
            <a:r>
              <a:rPr lang="en-US" altLang="zh-CN" sz="2800"/>
              <a:t>     }</a:t>
            </a:r>
            <a:br>
              <a:rPr lang="en-US" altLang="zh-CN" sz="2800"/>
            </a:br>
            <a:r>
              <a:rPr lang="en-US" altLang="zh-CN" sz="2800"/>
              <a:t>    ~Dorm( ) {</a:t>
            </a:r>
            <a:br>
              <a:rPr lang="en-US" altLang="zh-CN" sz="2800"/>
            </a:br>
            <a:r>
              <a:rPr lang="en-US" altLang="zh-CN" sz="2800"/>
              <a:t>          for(int i=0;i&lt;4;i++) </a:t>
            </a:r>
            <a:br>
              <a:rPr lang="en-US" altLang="zh-CN" sz="2800"/>
            </a:br>
            <a:r>
              <a:rPr lang="en-US" altLang="zh-CN" sz="2800"/>
              <a:t>                 delete mStudents[i];</a:t>
            </a:r>
            <a:br>
              <a:rPr lang="en-US" altLang="zh-CN" sz="2800"/>
            </a:br>
            <a:r>
              <a:rPr lang="en-US" altLang="zh-CN" sz="2800"/>
              <a:t>    }</a:t>
            </a:r>
            <a:endParaRPr lang="en-US" altLang="zh-CN" sz="280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800"/>
              <a:t>    private:</a:t>
            </a:r>
            <a:br>
              <a:rPr lang="en-US" altLang="zh-CN" sz="2800"/>
            </a:br>
            <a:r>
              <a:rPr lang="en-US" altLang="zh-CN" sz="2800"/>
              <a:t>     Student  *  mStudents[4];</a:t>
            </a:r>
            <a:endParaRPr lang="en-US" altLang="zh-CN" sz="280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800"/>
              <a:t>};</a:t>
            </a:r>
            <a:endParaRPr lang="en-US" altLang="zh-CN" sz="280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7370" y="113450"/>
            <a:ext cx="10954459" cy="796011"/>
          </a:xfrm>
        </p:spPr>
        <p:txBody>
          <a:bodyPr/>
          <a:p>
            <a:r>
              <a:rPr lang="zh-CN" altLang="en-US">
                <a:sym typeface="+mn-ea"/>
              </a:rPr>
              <a:t>宿舍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学生的聚合关系</a:t>
            </a:r>
            <a:r>
              <a:rPr lang="en-US" altLang="zh-CN">
                <a:sym typeface="+mn-ea"/>
              </a:rPr>
              <a:t>(</a:t>
            </a:r>
            <a:r>
              <a:rPr lang="zh-CN" altLang="zh-CN">
                <a:sym typeface="+mn-ea"/>
              </a:rPr>
              <a:t>例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78865"/>
            <a:ext cx="8760460" cy="6188075"/>
          </a:xfrm>
          <a:ln>
            <a:solidFill>
              <a:schemeClr val="accent1"/>
            </a:solidFill>
          </a:ln>
        </p:spPr>
        <p:txBody>
          <a:bodyPr>
            <a:noAutofit/>
          </a:bodyPr>
          <a:p>
            <a:pPr algn="l">
              <a:lnSpc>
                <a:spcPct val="80000"/>
              </a:lnSpc>
              <a:buFontTx/>
              <a:buNone/>
            </a:pPr>
            <a:r>
              <a:rPr lang="en-US" altLang="zh-CN">
                <a:sym typeface="+mn-ea"/>
              </a:rPr>
              <a:t>class Dorm {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public:  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Dorm( Student * s[ ],int count):maxCount(count) {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    mStudents = new Student*[maxCount];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    for(int i=0;i&lt;count;i++)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          mStudents[i] = s[i];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}</a:t>
            </a:r>
            <a:endParaRPr lang="en-US" altLang="zh-CN">
              <a:sym typeface="+mn-ea"/>
            </a:endParaRP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>
                <a:sym typeface="+mn-ea"/>
              </a:rPr>
              <a:t>        ~Dorm( )   {  delete[] mStudents;        }</a:t>
            </a:r>
            <a:endParaRPr lang="en-US" altLang="zh-CN">
              <a:sym typeface="+mn-ea"/>
            </a:endParaRP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>
                <a:sym typeface="+mn-ea"/>
              </a:rPr>
              <a:t>       void AddStudent(Student * s, int index){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      if ( mStudents[index] == NULL)) 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         mStudents[index] = s;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}</a:t>
            </a:r>
            <a:endParaRPr lang="en-US" altLang="zh-CN">
              <a:sym typeface="+mn-ea"/>
            </a:endParaRP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>
                <a:sym typeface="+mn-ea"/>
              </a:rPr>
              <a:t>       void RemoveStudent(int index) {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     mStudents[index] = NULL;</a:t>
            </a:r>
            <a:endParaRPr lang="en-US" altLang="zh-CN">
              <a:sym typeface="+mn-ea"/>
            </a:endParaRP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>
                <a:sym typeface="+mn-ea"/>
              </a:rPr>
              <a:t>         }</a:t>
            </a:r>
            <a:endParaRPr lang="en-US" altLang="zh-CN">
              <a:sym typeface="+mn-ea"/>
            </a:endParaRP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>
                <a:sym typeface="+mn-ea"/>
              </a:rPr>
              <a:t>    private: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int               maxCount;</a:t>
            </a:r>
            <a:endParaRPr lang="en-US" altLang="zh-CN">
              <a:sym typeface="+mn-ea"/>
            </a:endParaRP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>
                <a:sym typeface="+mn-ea"/>
              </a:rPr>
              <a:t>     Student  **  mStudents;</a:t>
            </a:r>
            <a:endParaRPr lang="en-US" altLang="zh-CN">
              <a:sym typeface="+mn-ea"/>
            </a:endParaRP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>
                <a:sym typeface="+mn-ea"/>
              </a:rPr>
              <a:t>};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7370" y="113450"/>
            <a:ext cx="10954459" cy="796011"/>
          </a:xfrm>
        </p:spPr>
        <p:txBody>
          <a:bodyPr/>
          <a:p>
            <a:r>
              <a:rPr lang="zh-CN" altLang="en-US"/>
              <a:t>类间关系</a:t>
            </a:r>
            <a:r>
              <a:rPr lang="en-US" altLang="zh-CN"/>
              <a:t>(</a:t>
            </a:r>
            <a:r>
              <a:rPr lang="zh-CN" altLang="en-US"/>
              <a:t>例</a:t>
            </a:r>
            <a:r>
              <a:rPr lang="en-US" altLang="zh-CN"/>
              <a:t>2)</a:t>
            </a: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/>
        </p:nvSpPr>
        <p:spPr>
          <a:xfrm>
            <a:off x="1663700" y="1723390"/>
            <a:ext cx="8229600" cy="1534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Hero</a:t>
            </a:r>
            <a:r>
              <a:rPr lang="zh-CN" altLang="en-US" dirty="0"/>
              <a:t>与</a:t>
            </a:r>
            <a:r>
              <a:rPr lang="en-US" altLang="zh-CN" dirty="0"/>
              <a:t>Map</a:t>
            </a:r>
            <a:r>
              <a:rPr lang="zh-CN" altLang="en-US" dirty="0"/>
              <a:t>的关系</a:t>
            </a:r>
            <a:endParaRPr lang="zh-CN" altLang="en-US" dirty="0"/>
          </a:p>
          <a:p>
            <a:r>
              <a:rPr lang="en-US" altLang="zh-CN" dirty="0"/>
              <a:t>Hero</a:t>
            </a:r>
            <a:r>
              <a:rPr lang="zh-CN" altLang="en-US" dirty="0"/>
              <a:t>与</a:t>
            </a:r>
            <a:r>
              <a:rPr lang="en-US" altLang="zh-CN" dirty="0"/>
              <a:t>Goods</a:t>
            </a:r>
            <a:r>
              <a:rPr lang="zh-CN" altLang="en-US" dirty="0"/>
              <a:t>的关系</a:t>
            </a:r>
            <a:endParaRPr lang="zh-CN" altLang="en-US" dirty="0"/>
          </a:p>
          <a:p>
            <a:r>
              <a:rPr lang="en-US" altLang="zh-CN" dirty="0"/>
              <a:t>Hero</a:t>
            </a:r>
            <a:r>
              <a:rPr lang="zh-CN" altLang="en-US" dirty="0"/>
              <a:t>与</a:t>
            </a:r>
            <a:r>
              <a:rPr lang="en-US" altLang="zh-CN" dirty="0"/>
              <a:t>NPCs</a:t>
            </a:r>
            <a:r>
              <a:rPr lang="zh-CN" altLang="en-US" dirty="0"/>
              <a:t>的关系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7370" y="113450"/>
            <a:ext cx="10954459" cy="796011"/>
          </a:xfrm>
        </p:spPr>
        <p:txBody>
          <a:bodyPr/>
          <a:p>
            <a:r>
              <a:rPr lang="zh-CN"/>
              <a:t>引用计数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33475" y="1399317"/>
            <a:ext cx="3124200" cy="3218702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class A {</a:t>
            </a:r>
            <a:endParaRPr lang="en-US" altLang="zh-CN" sz="1800" b="1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public:</a:t>
            </a:r>
            <a:br>
              <a:rPr lang="en-US" altLang="zh-CN" sz="1800" b="1" dirty="0"/>
            </a:br>
            <a:r>
              <a:rPr lang="en-US" altLang="zh-CN" sz="1800" b="1" dirty="0"/>
              <a:t>A(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):</a:t>
            </a:r>
            <a:r>
              <a:rPr lang="en-US" altLang="zh-CN" sz="1800" b="1" dirty="0" err="1"/>
              <a:t>mData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) </a:t>
            </a:r>
            <a:endParaRPr lang="en-US" altLang="zh-CN" sz="1800" b="1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{ }	</a:t>
            </a:r>
            <a:br>
              <a:rPr lang="en-US" altLang="zh-CN" sz="1800" b="1" dirty="0"/>
            </a:br>
            <a:br>
              <a:rPr lang="en-US" altLang="zh-CN" sz="1800" b="1" dirty="0"/>
            </a:br>
            <a:r>
              <a:rPr lang="en-US" altLang="zh-CN" sz="1800" b="1" dirty="0"/>
              <a:t>~A( ) { }</a:t>
            </a:r>
            <a:br>
              <a:rPr lang="en-US" altLang="zh-CN" sz="1800" b="1" dirty="0"/>
            </a:br>
            <a:r>
              <a:rPr lang="en-US" altLang="zh-CN" sz="1800" b="1" dirty="0"/>
              <a:t>     </a:t>
            </a:r>
            <a:endParaRPr lang="en-US" altLang="zh-CN" sz="1800" b="1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GetData</a:t>
            </a:r>
            <a:r>
              <a:rPr lang="en-US" altLang="zh-CN" sz="1800" b="1" dirty="0"/>
              <a:t>()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</a:t>
            </a:r>
            <a:br>
              <a:rPr lang="en-US" altLang="zh-CN" sz="1800" b="1" dirty="0" smtClean="0"/>
            </a:br>
            <a:r>
              <a:rPr lang="en-US" altLang="zh-CN" sz="1800" b="1" dirty="0" smtClean="0"/>
              <a:t>  { </a:t>
            </a:r>
            <a:r>
              <a:rPr lang="en-US" altLang="zh-CN" sz="1800" b="1" dirty="0"/>
              <a:t>return </a:t>
            </a:r>
            <a:r>
              <a:rPr lang="en-US" altLang="zh-CN" sz="1800" b="1" dirty="0" err="1"/>
              <a:t>dData</a:t>
            </a:r>
            <a:r>
              <a:rPr lang="en-US" altLang="zh-CN" sz="1800" b="1" dirty="0"/>
              <a:t>; } </a:t>
            </a:r>
            <a:endParaRPr lang="en-US" altLang="zh-CN" sz="1800" b="1" dirty="0"/>
          </a:p>
          <a:p>
            <a:pPr algn="l">
              <a:lnSpc>
                <a:spcPct val="80000"/>
              </a:lnSpc>
              <a:buFontTx/>
              <a:buNone/>
            </a:pPr>
            <a:endParaRPr lang="en-US" altLang="zh-CN" sz="1800" b="1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private:</a:t>
            </a:r>
            <a:br>
              <a:rPr lang="en-US" altLang="zh-CN" sz="1800" b="1" dirty="0"/>
            </a:br>
            <a:r>
              <a:rPr lang="en-US" altLang="zh-CN" sz="1800" b="1" dirty="0"/>
              <a:t>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mData</a:t>
            </a:r>
            <a:r>
              <a:rPr lang="en-US" altLang="zh-CN" sz="1800" b="1" dirty="0"/>
              <a:t>;</a:t>
            </a:r>
            <a:endParaRPr lang="en-US" altLang="zh-CN" sz="1800" b="1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};</a:t>
            </a:r>
            <a:endParaRPr lang="en-US" altLang="zh-CN" sz="1800" b="1" dirty="0"/>
          </a:p>
        </p:txBody>
      </p:sp>
      <p:sp>
        <p:nvSpPr>
          <p:cNvPr id="30724" name="Rectangle 4"/>
          <p:cNvSpPr>
            <a:spLocks noGrp="1" noChangeArrowheads="1"/>
          </p:cNvSpPr>
          <p:nvPr/>
        </p:nvSpPr>
        <p:spPr>
          <a:xfrm>
            <a:off x="5820291" y="1380267"/>
            <a:ext cx="4419600" cy="4634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marL="347980" indent="-34798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3100" indent="-33972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2025" indent="-30289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7455" indent="-26606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5745" indent="-27368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class B {</a:t>
            </a:r>
            <a:endParaRPr lang="en-US" altLang="zh-CN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public:</a:t>
            </a:r>
            <a:endParaRPr lang="en-US" altLang="zh-CN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B(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=0):pa(new A(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)) {  }</a:t>
            </a:r>
            <a:endParaRPr lang="en-US" altLang="zh-CN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~B( ) {delete pa;}</a:t>
            </a:r>
            <a:endParaRPr lang="en-US" altLang="zh-CN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B(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B&amp; </a:t>
            </a:r>
            <a:r>
              <a:rPr lang="en-US" altLang="zh-CN" sz="1800" b="1" dirty="0" err="1"/>
              <a:t>rhs</a:t>
            </a:r>
            <a:r>
              <a:rPr lang="en-US" altLang="zh-CN" sz="1800" b="1" dirty="0"/>
              <a:t>) {</a:t>
            </a:r>
            <a:endParaRPr lang="en-US" altLang="zh-CN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       pa=new A(*rhs.pa);</a:t>
            </a:r>
            <a:endParaRPr lang="en-US" altLang="zh-CN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 }</a:t>
            </a:r>
            <a:endParaRPr lang="en-US" altLang="zh-CN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B&amp; operator=(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B&amp; </a:t>
            </a:r>
            <a:r>
              <a:rPr lang="en-US" altLang="zh-CN" sz="1800" b="1" dirty="0" err="1"/>
              <a:t>rhs</a:t>
            </a:r>
            <a:r>
              <a:rPr lang="en-US" altLang="zh-CN" sz="1800" b="1" dirty="0"/>
              <a:t>)  {</a:t>
            </a:r>
            <a:br>
              <a:rPr lang="en-US" altLang="zh-CN" sz="1800" b="1" dirty="0"/>
            </a:br>
            <a:r>
              <a:rPr lang="en-US" altLang="zh-CN" sz="1800" b="1" dirty="0"/>
              <a:t>	if ( this!=&amp;</a:t>
            </a:r>
            <a:r>
              <a:rPr lang="en-US" altLang="zh-CN" sz="1800" b="1" dirty="0" err="1"/>
              <a:t>rhs</a:t>
            </a:r>
            <a:r>
              <a:rPr lang="en-US" altLang="zh-CN" sz="1800" b="1" dirty="0"/>
              <a:t> )  {</a:t>
            </a:r>
            <a:br>
              <a:rPr lang="en-US" altLang="zh-CN" sz="1800" b="1" dirty="0"/>
            </a:br>
            <a:r>
              <a:rPr lang="en-US" altLang="zh-CN" sz="1800" b="1" dirty="0"/>
              <a:t>                 delete pa;</a:t>
            </a:r>
            <a:br>
              <a:rPr lang="en-US" altLang="zh-CN" sz="1800" b="1" dirty="0"/>
            </a:br>
            <a:r>
              <a:rPr lang="en-US" altLang="zh-CN" sz="1800" b="1" dirty="0"/>
              <a:t>                 pa=new A(*rhs.pa); </a:t>
            </a:r>
            <a:br>
              <a:rPr lang="en-US" altLang="zh-CN" sz="1800" b="1" dirty="0"/>
            </a:br>
            <a:r>
              <a:rPr lang="en-US" altLang="zh-CN" sz="1800" b="1" dirty="0"/>
              <a:t>         }</a:t>
            </a:r>
            <a:endParaRPr lang="en-US" altLang="zh-CN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	return *this;</a:t>
            </a:r>
            <a:br>
              <a:rPr lang="en-US" altLang="zh-CN" sz="1800" b="1" dirty="0"/>
            </a:br>
            <a:r>
              <a:rPr lang="en-US" altLang="zh-CN" sz="1800" b="1" dirty="0"/>
              <a:t>}</a:t>
            </a:r>
            <a:endParaRPr lang="en-US" altLang="zh-CN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A* operator-&gt;( )  {return pa;}</a:t>
            </a:r>
            <a:endParaRPr lang="en-US" altLang="zh-CN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private:</a:t>
            </a:r>
            <a:endParaRPr lang="en-US" altLang="zh-CN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	A*	pa;</a:t>
            </a:r>
            <a:endParaRPr lang="en-US" altLang="zh-CN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};</a:t>
            </a:r>
            <a:endParaRPr lang="en-US" altLang="zh-CN" sz="1800" b="1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229600" cy="333014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/>
              <a:t>//***********************************************************</a:t>
            </a:r>
            <a:endParaRPr lang="en-US" altLang="zh-CN" sz="2000" b="1" dirty="0"/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//    </a:t>
            </a:r>
            <a:r>
              <a:rPr lang="zh-CN" altLang="en-US" sz="2000" b="1" dirty="0"/>
              <a:t>上边类中的问题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//</a:t>
            </a:r>
            <a:endParaRPr lang="en-US" altLang="zh-CN" sz="2000" b="1" dirty="0"/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//    1)</a:t>
            </a:r>
            <a:r>
              <a:rPr lang="zh-CN" altLang="en-US" sz="2000" b="1" dirty="0"/>
              <a:t>类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和类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具有组合关系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//    2)</a:t>
            </a:r>
            <a:r>
              <a:rPr lang="zh-CN" altLang="en-US" sz="2000" b="1" dirty="0"/>
              <a:t>类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的拷贝构造函数和赋值函数，采用的是深拷贝和深赋值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//    3)</a:t>
            </a:r>
            <a:r>
              <a:rPr lang="zh-CN" altLang="en-US" sz="2000" b="1" dirty="0"/>
              <a:t>实现类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的拷贝构造函数和赋值函数可能是很复杂的，甚至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//      </a:t>
            </a:r>
            <a:r>
              <a:rPr lang="zh-CN" altLang="en-US" sz="2000" b="1" dirty="0"/>
              <a:t>可能是难以实现的，如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类组合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类的指针。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//    4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有时，真正</a:t>
            </a:r>
            <a:r>
              <a:rPr lang="zh-CN" altLang="en-US" sz="2000" b="1" dirty="0"/>
              <a:t>执行深拷贝和深赋值有时是没有必要的。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//    5)</a:t>
            </a:r>
            <a:r>
              <a:rPr lang="zh-CN" altLang="en-US" sz="2000" b="1" dirty="0"/>
              <a:t>办法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保存一个计数变量，在需要增加副本时，增加该计数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//            </a:t>
            </a:r>
            <a:r>
              <a:rPr lang="zh-CN" altLang="en-US" sz="2000" b="1" dirty="0"/>
              <a:t>变量；在释放一个副本时，减少该计数变量。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//***********************************************************</a:t>
            </a:r>
            <a:endParaRPr lang="en-US" altLang="zh-CN" sz="2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03275" y="248920"/>
            <a:ext cx="8229600" cy="487363"/>
          </a:xfrm>
        </p:spPr>
        <p:txBody>
          <a:bodyPr>
            <a:normAutofit fontScale="90000"/>
          </a:bodyPr>
          <a:lstStyle/>
          <a:p>
            <a:r>
              <a:rPr lang="zh-CN" altLang="en-US" sz="4000">
                <a:sym typeface="+mn-ea"/>
              </a:rPr>
              <a:t>方法</a:t>
            </a:r>
            <a:r>
              <a:rPr lang="en-US" altLang="zh-CN" sz="4000">
                <a:sym typeface="+mn-ea"/>
              </a:rPr>
              <a:t>1-</a:t>
            </a:r>
            <a:r>
              <a:rPr lang="zh-CN" altLang="en-US" sz="4000">
                <a:sym typeface="+mn-ea"/>
              </a:rPr>
              <a:t>在</a:t>
            </a:r>
            <a:r>
              <a:rPr lang="en-US" altLang="zh-CN" sz="4000">
                <a:sym typeface="+mn-ea"/>
              </a:rPr>
              <a:t>A</a:t>
            </a:r>
            <a:r>
              <a:rPr lang="zh-CN" altLang="en-US" sz="4000">
                <a:sym typeface="+mn-ea"/>
              </a:rPr>
              <a:t>类中设置计数变量</a:t>
            </a:r>
            <a:endParaRPr lang="zh-CN" altLang="en-US" sz="400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215" y="1358265"/>
            <a:ext cx="2743200" cy="5440363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000" dirty="0"/>
              <a:t>class A {</a:t>
            </a:r>
            <a:endParaRPr lang="en-US" altLang="zh-CN" sz="2000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000" dirty="0"/>
              <a:t>public:</a:t>
            </a:r>
            <a:br>
              <a:rPr lang="en-US" altLang="zh-CN" sz="2000" dirty="0"/>
            </a:br>
            <a:r>
              <a:rPr lang="en-US" altLang="zh-CN" sz="2000" dirty="0"/>
              <a:t>A(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:</a:t>
            </a:r>
            <a:r>
              <a:rPr lang="en-US" altLang="zh-CN" sz="2000" dirty="0" err="1"/>
              <a:t>mData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),</a:t>
            </a:r>
            <a:r>
              <a:rPr lang="en-US" altLang="zh-CN" sz="2000" dirty="0">
                <a:solidFill>
                  <a:srgbClr val="0000FF"/>
                </a:solidFill>
              </a:rPr>
              <a:t>use(1)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000" dirty="0"/>
              <a:t>      { }	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~A( ) { }</a:t>
            </a:r>
            <a:br>
              <a:rPr lang="en-US" altLang="zh-CN" sz="2000" dirty="0"/>
            </a:br>
            <a:r>
              <a:rPr lang="en-US" altLang="zh-CN" sz="2000" dirty="0"/>
              <a:t>     </a:t>
            </a:r>
            <a:endParaRPr lang="en-US" altLang="zh-CN" sz="2000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GetData</a:t>
            </a:r>
            <a:r>
              <a:rPr lang="en-US" altLang="zh-CN" sz="2000" dirty="0"/>
              <a:t>()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      { return </a:t>
            </a:r>
            <a:r>
              <a:rPr lang="en-US" altLang="zh-CN" sz="2000" dirty="0" err="1"/>
              <a:t>dData</a:t>
            </a:r>
            <a:r>
              <a:rPr lang="en-US" altLang="zh-CN" sz="2000" dirty="0"/>
              <a:t>; } </a:t>
            </a:r>
            <a:br>
              <a:rPr lang="en-US" altLang="zh-CN" sz="2000" dirty="0"/>
            </a:b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void </a:t>
            </a:r>
            <a:r>
              <a:rPr lang="en-US" altLang="zh-CN" sz="2000" dirty="0" err="1">
                <a:solidFill>
                  <a:srgbClr val="0000FF"/>
                </a:solidFill>
              </a:rPr>
              <a:t>AddRef</a:t>
            </a:r>
            <a:r>
              <a:rPr lang="en-US" altLang="zh-CN" sz="2000" dirty="0">
                <a:solidFill>
                  <a:srgbClr val="0000FF"/>
                </a:solidFill>
              </a:rPr>
              <a:t>( ) 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{ ++use; }</a:t>
            </a:r>
            <a:br>
              <a:rPr lang="en-US" altLang="zh-CN" sz="2000" dirty="0">
                <a:solidFill>
                  <a:srgbClr val="0000FF"/>
                </a:solidFill>
              </a:rPr>
            </a:b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</a:rPr>
              <a:t>ReleaseRef</a:t>
            </a:r>
            <a:r>
              <a:rPr lang="en-US" altLang="zh-CN" sz="2000" dirty="0">
                <a:solidFill>
                  <a:srgbClr val="0000FF"/>
                </a:solidFill>
              </a:rPr>
              <a:t>( ) 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{ return –-use; }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000" dirty="0"/>
              <a:t>private:</a:t>
            </a:r>
            <a:br>
              <a:rPr lang="en-US" altLang="zh-CN" sz="2000" dirty="0"/>
            </a:br>
            <a:r>
              <a:rPr lang="en-US" altLang="zh-CN" sz="2000" dirty="0"/>
              <a:t>     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use;</a:t>
            </a:r>
            <a:br>
              <a:rPr lang="en-US" altLang="zh-CN" sz="2000" dirty="0"/>
            </a:br>
            <a:r>
              <a:rPr lang="en-US" altLang="zh-CN" sz="2000" dirty="0"/>
              <a:t>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mData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000" dirty="0"/>
              <a:t>};</a:t>
            </a:r>
            <a:endParaRPr lang="en-US" altLang="zh-CN" sz="2000" dirty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181600" y="1050290"/>
            <a:ext cx="5105400" cy="6019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1800" b="1" dirty="0"/>
              <a:t>class B {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public:  B(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=0):pa(new A(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)) {  }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            ~B( ) {  </a:t>
            </a: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Release( ) ; </a:t>
            </a:r>
            <a:r>
              <a:rPr lang="en-US" altLang="zh-CN" sz="1800" b="1" dirty="0"/>
              <a:t>}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             B(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B&amp; </a:t>
            </a:r>
            <a:r>
              <a:rPr lang="en-US" altLang="zh-CN" sz="1800" b="1" dirty="0" err="1"/>
              <a:t>rhs</a:t>
            </a:r>
            <a:r>
              <a:rPr lang="en-US" altLang="zh-CN" sz="1800" b="1" dirty="0"/>
              <a:t>) 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               </a:t>
            </a: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 {   pa=rhs.pa; </a:t>
            </a:r>
            <a:r>
              <a:rPr lang="en-US" altLang="zh-CN" sz="1800" b="1" dirty="0">
                <a:solidFill>
                  <a:srgbClr val="0000FF"/>
                </a:solidFill>
              </a:rPr>
              <a:t>pa-&gt;</a:t>
            </a:r>
            <a:r>
              <a:rPr lang="en-US" altLang="zh-CN" sz="1800" b="1" dirty="0" err="1">
                <a:solidFill>
                  <a:srgbClr val="0000FF"/>
                </a:solidFill>
              </a:rPr>
              <a:t>AddRef</a:t>
            </a:r>
            <a:r>
              <a:rPr lang="en-US" altLang="zh-CN" sz="1800" b="1" dirty="0">
                <a:solidFill>
                  <a:srgbClr val="0000FF"/>
                </a:solidFill>
              </a:rPr>
              <a:t>( ); </a:t>
            </a: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 }</a:t>
            </a:r>
            <a:endParaRPr lang="en-US" altLang="zh-CN" sz="18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zh-CN" sz="1800" b="1" dirty="0"/>
              <a:t>            B&amp; operator=(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B&amp; </a:t>
            </a:r>
            <a:r>
              <a:rPr lang="en-US" altLang="zh-CN" sz="1800" b="1" dirty="0" err="1"/>
              <a:t>rhs</a:t>
            </a:r>
            <a:r>
              <a:rPr lang="en-US" altLang="zh-CN" sz="1800" b="1" dirty="0"/>
              <a:t>)  {</a:t>
            </a:r>
            <a:br>
              <a:rPr lang="en-US" altLang="zh-CN" sz="1800" b="1" dirty="0"/>
            </a:br>
            <a:r>
              <a:rPr lang="en-US" altLang="zh-CN" sz="1800" b="1" dirty="0"/>
              <a:t>	   if ( this!=&amp;</a:t>
            </a:r>
            <a:r>
              <a:rPr lang="en-US" altLang="zh-CN" sz="1800" b="1" dirty="0" err="1"/>
              <a:t>rhs</a:t>
            </a:r>
            <a:r>
              <a:rPr lang="en-US" altLang="zh-CN" sz="1800" b="1" dirty="0"/>
              <a:t> )  {</a:t>
            </a:r>
            <a:br>
              <a:rPr lang="en-US" altLang="zh-CN" sz="1800" b="1" dirty="0"/>
            </a:b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                 Release( );</a:t>
            </a:r>
            <a:b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                 pa=rhs.pa;   pa-&gt;</a:t>
            </a:r>
            <a:r>
              <a:rPr lang="en-US" altLang="zh-CN" sz="1800" b="1" dirty="0" err="1">
                <a:solidFill>
                  <a:schemeClr val="tx2">
                    <a:lumMod val="75000"/>
                  </a:schemeClr>
                </a:solidFill>
              </a:rPr>
              <a:t>AddRef</a:t>
            </a: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( ); </a:t>
            </a:r>
            <a:br>
              <a:rPr lang="en-US" altLang="zh-CN" sz="1800" b="1" dirty="0"/>
            </a:br>
            <a:r>
              <a:rPr lang="en-US" altLang="zh-CN" sz="1800" b="1" dirty="0"/>
              <a:t>             }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		   return *this;</a:t>
            </a:r>
            <a:br>
              <a:rPr lang="en-US" altLang="zh-CN" sz="1800" b="1" dirty="0"/>
            </a:br>
            <a:r>
              <a:rPr lang="en-US" altLang="zh-CN" sz="1800" b="1" dirty="0"/>
              <a:t>        }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             A* operator-&gt;( )  {return pa;}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private:   </a:t>
            </a: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void Release( ) { </a:t>
            </a:r>
            <a:b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                if (pa-&gt;</a:t>
            </a:r>
            <a:r>
              <a:rPr lang="en-US" altLang="zh-CN" sz="1800" b="1" dirty="0" err="1">
                <a:solidFill>
                  <a:schemeClr val="tx2">
                    <a:lumMod val="75000"/>
                  </a:schemeClr>
                </a:solidFill>
              </a:rPr>
              <a:t>ReleaseRef</a:t>
            </a: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( )==0)   </a:t>
            </a:r>
            <a:endParaRPr lang="en-US" altLang="zh-CN" sz="18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                              delete pa;</a:t>
            </a:r>
            <a:b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          }</a:t>
            </a:r>
            <a:endParaRPr lang="en-US" altLang="zh-CN" sz="18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zh-CN" sz="1800" b="1" dirty="0"/>
              <a:t>private: 	A*	pa;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};</a:t>
            </a:r>
            <a:endParaRPr lang="en-US" altLang="zh-CN" sz="1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方法</a:t>
            </a:r>
            <a:r>
              <a:rPr lang="en-US" altLang="zh-CN" sz="4000"/>
              <a:t>1-</a:t>
            </a:r>
            <a:r>
              <a:rPr lang="zh-CN" altLang="en-US" sz="4000"/>
              <a:t>在</a:t>
            </a:r>
            <a:r>
              <a:rPr lang="en-US" altLang="zh-CN" sz="4000"/>
              <a:t>A</a:t>
            </a:r>
            <a:r>
              <a:rPr lang="zh-CN" altLang="en-US" sz="4000"/>
              <a:t>类中设置计数变量</a:t>
            </a:r>
            <a:endParaRPr lang="zh-CN" altLang="en-US" sz="400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914400"/>
            <a:ext cx="2743200" cy="5440363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000" dirty="0"/>
              <a:t>class A {</a:t>
            </a:r>
            <a:endParaRPr lang="en-US" altLang="zh-CN" sz="2000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000" dirty="0"/>
              <a:t>public:</a:t>
            </a:r>
            <a:br>
              <a:rPr lang="en-US" altLang="zh-CN" sz="2000" dirty="0"/>
            </a:br>
            <a:r>
              <a:rPr lang="en-US" altLang="zh-CN" sz="2000" dirty="0"/>
              <a:t>A(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:</a:t>
            </a:r>
            <a:r>
              <a:rPr lang="en-US" altLang="zh-CN" sz="2000" dirty="0" err="1"/>
              <a:t>mData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),</a:t>
            </a:r>
            <a:r>
              <a:rPr lang="en-US" altLang="zh-CN" sz="2000" dirty="0">
                <a:solidFill>
                  <a:srgbClr val="0000FF"/>
                </a:solidFill>
              </a:rPr>
              <a:t>use(1)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000" dirty="0"/>
              <a:t>      { }	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~A( ) { }</a:t>
            </a:r>
            <a:br>
              <a:rPr lang="en-US" altLang="zh-CN" sz="2000" dirty="0"/>
            </a:br>
            <a:r>
              <a:rPr lang="en-US" altLang="zh-CN" sz="2000" dirty="0"/>
              <a:t>     </a:t>
            </a:r>
            <a:endParaRPr lang="en-US" altLang="zh-CN" sz="2000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GetData</a:t>
            </a:r>
            <a:r>
              <a:rPr lang="en-US" altLang="zh-CN" sz="2000" dirty="0"/>
              <a:t>()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      { return </a:t>
            </a:r>
            <a:r>
              <a:rPr lang="en-US" altLang="zh-CN" sz="2000" dirty="0" err="1"/>
              <a:t>dData</a:t>
            </a:r>
            <a:r>
              <a:rPr lang="en-US" altLang="zh-CN" sz="2000" dirty="0"/>
              <a:t>; } </a:t>
            </a:r>
            <a:br>
              <a:rPr lang="en-US" altLang="zh-CN" sz="2000" dirty="0"/>
            </a:b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void </a:t>
            </a:r>
            <a:r>
              <a:rPr lang="en-US" altLang="zh-CN" sz="2000" dirty="0" err="1">
                <a:solidFill>
                  <a:srgbClr val="0000FF"/>
                </a:solidFill>
              </a:rPr>
              <a:t>AddRef</a:t>
            </a:r>
            <a:r>
              <a:rPr lang="en-US" altLang="zh-CN" sz="2000" dirty="0">
                <a:solidFill>
                  <a:srgbClr val="0000FF"/>
                </a:solidFill>
              </a:rPr>
              <a:t>( ) 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{ ++use; }</a:t>
            </a:r>
            <a:br>
              <a:rPr lang="en-US" altLang="zh-CN" sz="2000" dirty="0">
                <a:solidFill>
                  <a:srgbClr val="0000FF"/>
                </a:solidFill>
              </a:rPr>
            </a:b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</a:rPr>
              <a:t>ReleaseRef</a:t>
            </a:r>
            <a:r>
              <a:rPr lang="en-US" altLang="zh-CN" sz="2000" dirty="0">
                <a:solidFill>
                  <a:srgbClr val="0000FF"/>
                </a:solidFill>
              </a:rPr>
              <a:t>( ) 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{ return –-use; }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000" dirty="0"/>
              <a:t>private:</a:t>
            </a:r>
            <a:br>
              <a:rPr lang="en-US" altLang="zh-CN" sz="2000" dirty="0"/>
            </a:br>
            <a:r>
              <a:rPr lang="en-US" altLang="zh-CN" sz="2000" dirty="0"/>
              <a:t>     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use;</a:t>
            </a:r>
            <a:br>
              <a:rPr lang="en-US" altLang="zh-CN" sz="2000" dirty="0"/>
            </a:br>
            <a:r>
              <a:rPr lang="en-US" altLang="zh-CN" sz="2000" dirty="0"/>
              <a:t>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mData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000" dirty="0"/>
              <a:t>};</a:t>
            </a:r>
            <a:endParaRPr lang="en-US" altLang="zh-CN" sz="2000" dirty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181600" y="838200"/>
            <a:ext cx="5105400" cy="6019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1800" b="1" dirty="0"/>
              <a:t>class B {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public:  B(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=0):pa(new A(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)) {  }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            ~B( ) {  </a:t>
            </a: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Release( ) ; </a:t>
            </a:r>
            <a:r>
              <a:rPr lang="en-US" altLang="zh-CN" sz="1800" b="1" dirty="0"/>
              <a:t>}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             B(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B&amp; </a:t>
            </a:r>
            <a:r>
              <a:rPr lang="en-US" altLang="zh-CN" sz="1800" b="1" dirty="0" err="1"/>
              <a:t>rhs</a:t>
            </a:r>
            <a:r>
              <a:rPr lang="en-US" altLang="zh-CN" sz="1800" b="1" dirty="0"/>
              <a:t>) 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               </a:t>
            </a: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 {   pa=rhs.pa; </a:t>
            </a:r>
            <a:r>
              <a:rPr lang="en-US" altLang="zh-CN" sz="1800" b="1" dirty="0">
                <a:solidFill>
                  <a:srgbClr val="0000FF"/>
                </a:solidFill>
              </a:rPr>
              <a:t>pa-&gt;</a:t>
            </a:r>
            <a:r>
              <a:rPr lang="en-US" altLang="zh-CN" sz="1800" b="1" dirty="0" err="1">
                <a:solidFill>
                  <a:srgbClr val="0000FF"/>
                </a:solidFill>
              </a:rPr>
              <a:t>AddRef</a:t>
            </a:r>
            <a:r>
              <a:rPr lang="en-US" altLang="zh-CN" sz="1800" b="1" dirty="0">
                <a:solidFill>
                  <a:srgbClr val="0000FF"/>
                </a:solidFill>
              </a:rPr>
              <a:t>( ); </a:t>
            </a: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 }</a:t>
            </a:r>
            <a:endParaRPr lang="en-US" altLang="zh-CN" sz="18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zh-CN" sz="1800" b="1" dirty="0"/>
              <a:t>            B&amp; operator=(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B&amp; </a:t>
            </a:r>
            <a:r>
              <a:rPr lang="en-US" altLang="zh-CN" sz="1800" b="1" dirty="0" err="1"/>
              <a:t>rhs</a:t>
            </a:r>
            <a:r>
              <a:rPr lang="en-US" altLang="zh-CN" sz="1800" b="1" dirty="0"/>
              <a:t>)  {</a:t>
            </a:r>
            <a:br>
              <a:rPr lang="en-US" altLang="zh-CN" sz="1800" b="1" dirty="0"/>
            </a:br>
            <a:r>
              <a:rPr lang="en-US" altLang="zh-CN" sz="1800" b="1" dirty="0"/>
              <a:t>	   if ( this!=&amp;</a:t>
            </a:r>
            <a:r>
              <a:rPr lang="en-US" altLang="zh-CN" sz="1800" b="1" dirty="0" err="1"/>
              <a:t>rhs</a:t>
            </a:r>
            <a:r>
              <a:rPr lang="en-US" altLang="zh-CN" sz="1800" b="1" dirty="0"/>
              <a:t> )  {</a:t>
            </a:r>
            <a:br>
              <a:rPr lang="en-US" altLang="zh-CN" sz="1800" b="1" dirty="0"/>
            </a:b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                 Release( );</a:t>
            </a:r>
            <a:b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                 pa=rhs.pa;   pa-&gt;</a:t>
            </a:r>
            <a:r>
              <a:rPr lang="en-US" altLang="zh-CN" sz="1800" b="1" dirty="0" err="1">
                <a:solidFill>
                  <a:schemeClr val="tx2">
                    <a:lumMod val="75000"/>
                  </a:schemeClr>
                </a:solidFill>
              </a:rPr>
              <a:t>AddRef</a:t>
            </a: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( ); </a:t>
            </a:r>
            <a:br>
              <a:rPr lang="en-US" altLang="zh-CN" sz="1800" b="1" dirty="0"/>
            </a:br>
            <a:r>
              <a:rPr lang="en-US" altLang="zh-CN" sz="1800" b="1" dirty="0"/>
              <a:t>             }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		   return *this;</a:t>
            </a:r>
            <a:br>
              <a:rPr lang="en-US" altLang="zh-CN" sz="1800" b="1" dirty="0"/>
            </a:br>
            <a:r>
              <a:rPr lang="en-US" altLang="zh-CN" sz="1800" b="1" dirty="0"/>
              <a:t>        }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             A* operator-&gt;( )  {return pa;}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private:   </a:t>
            </a: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void Release( ) { </a:t>
            </a:r>
            <a:b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                if (pa-&gt;</a:t>
            </a:r>
            <a:r>
              <a:rPr lang="en-US" altLang="zh-CN" sz="1800" b="1" dirty="0" err="1">
                <a:solidFill>
                  <a:schemeClr val="tx2">
                    <a:lumMod val="75000"/>
                  </a:schemeClr>
                </a:solidFill>
              </a:rPr>
              <a:t>ReleaseRef</a:t>
            </a: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( )==0)   </a:t>
            </a:r>
            <a:endParaRPr lang="en-US" altLang="zh-CN" sz="18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                              delete pa;</a:t>
            </a:r>
            <a:b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          }</a:t>
            </a:r>
            <a:endParaRPr lang="en-US" altLang="zh-CN" sz="18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zh-CN" sz="1800" b="1" dirty="0"/>
              <a:t>private: 	A*	pa;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};</a:t>
            </a:r>
            <a:endParaRPr lang="en-US" altLang="zh-CN" sz="1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33855" y="248920"/>
            <a:ext cx="8229600" cy="487363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方法</a:t>
            </a:r>
            <a:r>
              <a:rPr lang="en-US" altLang="zh-CN" sz="4000"/>
              <a:t>2-</a:t>
            </a:r>
            <a:r>
              <a:rPr lang="zh-CN" altLang="en-US" sz="4000"/>
              <a:t>在</a:t>
            </a:r>
            <a:r>
              <a:rPr lang="en-US" altLang="zh-CN" sz="4000"/>
              <a:t>B</a:t>
            </a:r>
            <a:r>
              <a:rPr lang="zh-CN" altLang="en-US" sz="4000"/>
              <a:t>类中设置计数变量</a:t>
            </a:r>
            <a:endParaRPr lang="zh-CN" altLang="en-US" sz="4000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599565" y="1367790"/>
            <a:ext cx="3962400" cy="4724400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algn="l">
              <a:buFontTx/>
              <a:buNone/>
            </a:pPr>
            <a:r>
              <a:rPr lang="en-US" altLang="zh-CN" sz="2400"/>
              <a:t>class A {</a:t>
            </a:r>
            <a:endParaRPr lang="en-US" altLang="zh-CN" sz="2400"/>
          </a:p>
          <a:p>
            <a:pPr algn="l">
              <a:buFontTx/>
              <a:buNone/>
            </a:pPr>
            <a:r>
              <a:rPr lang="en-US" altLang="zh-CN" sz="2400"/>
              <a:t>public:</a:t>
            </a:r>
            <a:br>
              <a:rPr lang="en-US" altLang="zh-CN" sz="2400"/>
            </a:br>
            <a:r>
              <a:rPr lang="en-US" altLang="zh-CN" sz="2400"/>
              <a:t>A(int num):mData(num) </a:t>
            </a:r>
            <a:br>
              <a:rPr lang="en-US" altLang="zh-CN" sz="2400"/>
            </a:br>
            <a:r>
              <a:rPr lang="en-US" altLang="zh-CN" sz="2400"/>
              <a:t>  {    }</a:t>
            </a:r>
            <a:br>
              <a:rPr lang="en-US" altLang="zh-CN" sz="2400"/>
            </a:br>
            <a:r>
              <a:rPr lang="en-US" altLang="zh-CN" sz="2400"/>
              <a:t>	</a:t>
            </a:r>
            <a:br>
              <a:rPr lang="en-US" altLang="zh-CN" sz="2400"/>
            </a:br>
            <a:r>
              <a:rPr lang="en-US" altLang="zh-CN" sz="2400"/>
              <a:t>~A( ) {    }</a:t>
            </a:r>
            <a:br>
              <a:rPr lang="en-US" altLang="zh-CN" sz="2400"/>
            </a:br>
            <a:br>
              <a:rPr lang="en-US" altLang="zh-CN" sz="2400"/>
            </a:br>
            <a:r>
              <a:rPr lang="en-US" altLang="zh-CN" sz="2400"/>
              <a:t>int GetData( ) const </a:t>
            </a:r>
            <a:br>
              <a:rPr lang="en-US" altLang="zh-CN" sz="2400"/>
            </a:br>
            <a:r>
              <a:rPr lang="en-US" altLang="zh-CN" sz="2400"/>
              <a:t>   { return dData; } </a:t>
            </a:r>
            <a:endParaRPr lang="en-US" altLang="zh-CN" sz="2400"/>
          </a:p>
          <a:p>
            <a:pPr algn="l">
              <a:buFontTx/>
              <a:buNone/>
            </a:pPr>
            <a:r>
              <a:rPr lang="en-US" altLang="zh-CN" sz="2400"/>
              <a:t>private:</a:t>
            </a:r>
            <a:br>
              <a:rPr lang="en-US" altLang="zh-CN" sz="2400"/>
            </a:br>
            <a:r>
              <a:rPr lang="en-US" altLang="zh-CN" sz="2400"/>
              <a:t>     int mData;</a:t>
            </a:r>
            <a:endParaRPr lang="en-US" altLang="zh-CN" sz="2400"/>
          </a:p>
          <a:p>
            <a:pPr algn="l">
              <a:buFontTx/>
              <a:buNone/>
            </a:pPr>
            <a:r>
              <a:rPr lang="en-US" altLang="zh-CN" sz="2400"/>
              <a:t>};</a:t>
            </a:r>
            <a:endParaRPr lang="en-US" altLang="zh-CN" sz="2400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5954395" y="1261110"/>
            <a:ext cx="4648200" cy="50895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//</a:t>
            </a:r>
            <a:r>
              <a:rPr lang="zh-CN" altLang="en-US" sz="1800" b="1" dirty="0"/>
              <a:t>注释行是原始代码</a:t>
            </a:r>
            <a:endParaRPr lang="zh-CN" altLang="en-US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class B {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public:</a:t>
            </a:r>
            <a:br>
              <a:rPr lang="en-US" altLang="zh-CN" sz="1800" b="1" dirty="0"/>
            </a:br>
            <a:r>
              <a:rPr lang="en-US" altLang="zh-CN" sz="1800" b="1" dirty="0"/>
              <a:t>B(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num</a:t>
            </a:r>
            <a:r>
              <a:rPr lang="en-US" altLang="zh-CN" sz="1800" b="1" dirty="0"/>
              <a:t>=0); 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	~B( );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      B(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B&amp; </a:t>
            </a:r>
            <a:r>
              <a:rPr lang="en-US" altLang="zh-CN" sz="1800" b="1" dirty="0" err="1"/>
              <a:t>rhs</a:t>
            </a:r>
            <a:r>
              <a:rPr lang="en-US" altLang="zh-CN" sz="1800" b="1" dirty="0"/>
              <a:t>); 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      B&amp; operator= 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B&amp; </a:t>
            </a:r>
            <a:r>
              <a:rPr lang="en-US" altLang="zh-CN" sz="1800" b="1" dirty="0" err="1"/>
              <a:t>rhs</a:t>
            </a:r>
            <a:r>
              <a:rPr lang="en-US" altLang="zh-CN" sz="1800" b="1" dirty="0"/>
              <a:t>);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    	A* operator-&gt;()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{ return pa; }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private: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	</a:t>
            </a: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zh-CN" sz="1800" b="1" dirty="0" err="1">
                <a:solidFill>
                  <a:schemeClr val="tx2">
                    <a:lumMod val="75000"/>
                  </a:schemeClr>
                </a:solidFill>
              </a:rPr>
              <a:t>AddRef</a:t>
            </a: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( );</a:t>
            </a:r>
            <a:endParaRPr lang="en-US" altLang="zh-CN" sz="18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    	void </a:t>
            </a:r>
            <a:r>
              <a:rPr lang="en-US" altLang="zh-CN" sz="1800" b="1" dirty="0" err="1">
                <a:solidFill>
                  <a:schemeClr val="tx2">
                    <a:lumMod val="75000"/>
                  </a:schemeClr>
                </a:solidFill>
              </a:rPr>
              <a:t>ReleaseRef</a:t>
            </a: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( );</a:t>
            </a:r>
            <a:endParaRPr lang="en-US" altLang="zh-CN" sz="18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zh-CN" sz="1800" b="1" dirty="0"/>
              <a:t>private: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    A   * pa;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sz="1800" b="1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</a:rPr>
              <a:t> * use;</a:t>
            </a:r>
            <a:endParaRPr lang="en-US" altLang="zh-CN" sz="18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zh-CN" sz="1800" b="1" dirty="0"/>
              <a:t>}; </a:t>
            </a:r>
            <a:endParaRPr lang="en-US" altLang="zh-CN" sz="1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紧内聚松耦合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39315" y="1728470"/>
            <a:ext cx="6590030" cy="424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ClrTx/>
              <a:buFont typeface="Wingdings" charset="0"/>
              <a:buChar char="u"/>
            </a:pPr>
            <a:r>
              <a:rPr lang="zh-CN" altLang="en-US" sz="2400" dirty="0">
                <a:latin typeface="Microsoft Yahei" pitchFamily="34" charset="-122"/>
                <a:ea typeface="Microsoft Yahei" pitchFamily="34" charset="-122"/>
                <a:sym typeface="+mn-ea"/>
              </a:rPr>
              <a:t>紧内聚，松耦合</a:t>
            </a:r>
            <a:endParaRPr lang="zh-CN" altLang="en-US" sz="2400" dirty="0"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indent="0">
              <a:lnSpc>
                <a:spcPct val="130000"/>
              </a:lnSpc>
              <a:buClrTx/>
              <a:buFont typeface="Wingdings" charset="0"/>
              <a:buNone/>
            </a:pPr>
            <a:endParaRPr lang="zh-CN" altLang="en-US" sz="2400" dirty="0"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285750" indent="-285750">
              <a:lnSpc>
                <a:spcPct val="90000"/>
              </a:lnSpc>
              <a:buClrTx/>
              <a:buFont typeface="Wingdings" charset="0"/>
              <a:buChar char="u"/>
            </a:pPr>
            <a:r>
              <a:rPr lang="zh-CN" altLang="en-US" sz="2400" dirty="0">
                <a:latin typeface="Microsoft Yahei" pitchFamily="34" charset="-122"/>
                <a:ea typeface="Microsoft Yahei" pitchFamily="34" charset="-122"/>
                <a:sym typeface="+mn-ea"/>
              </a:rPr>
              <a:t>类间联系</a:t>
            </a:r>
            <a:endParaRPr lang="zh-CN" altLang="en-US" sz="2400" dirty="0"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lvl="1" indent="0">
              <a:lnSpc>
                <a:spcPct val="90000"/>
              </a:lnSpc>
              <a:buClrTx/>
              <a:buFont typeface="Wingdings" charset="0"/>
              <a:buNone/>
            </a:pPr>
            <a:r>
              <a:rPr lang="zh-CN" altLang="en-US" sz="2400" dirty="0">
                <a:latin typeface="Microsoft Yahei" pitchFamily="34" charset="-122"/>
                <a:ea typeface="Microsoft Yahei" pitchFamily="34" charset="-122"/>
                <a:sym typeface="+mn-ea"/>
              </a:rPr>
              <a:t>单向的，双向的，多个类间</a:t>
            </a:r>
            <a:endParaRPr lang="zh-CN" altLang="en-US" sz="2400" dirty="0"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285750" indent="-285750">
              <a:lnSpc>
                <a:spcPct val="90000"/>
              </a:lnSpc>
              <a:buClrTx/>
              <a:buFont typeface="Wingdings" charset="0"/>
              <a:buChar char="u"/>
            </a:pPr>
            <a:endParaRPr lang="zh-CN" altLang="en-US" sz="2400" dirty="0">
              <a:latin typeface="Microsoft Yahei" pitchFamily="34" charset="-122"/>
              <a:ea typeface="Microsoft Yahei" pitchFamily="34" charset="-122"/>
              <a:sym typeface="+mn-ea"/>
            </a:endParaRPr>
          </a:p>
          <a:p>
            <a:pPr marL="285750" indent="-285750">
              <a:lnSpc>
                <a:spcPct val="90000"/>
              </a:lnSpc>
              <a:buClrTx/>
              <a:buFont typeface="Wingdings" charset="0"/>
              <a:buChar char="u"/>
            </a:pPr>
            <a:r>
              <a:rPr lang="zh-CN" altLang="en-US" sz="2400" dirty="0">
                <a:latin typeface="Microsoft Yahei" pitchFamily="34" charset="-122"/>
                <a:ea typeface="Microsoft Yahei" pitchFamily="34" charset="-122"/>
                <a:sym typeface="+mn-ea"/>
              </a:rPr>
              <a:t>类间的联系依次减弱</a:t>
            </a:r>
            <a:endParaRPr lang="zh-CN" altLang="en-US" sz="2400" dirty="0">
              <a:latin typeface="Microsoft Yahei" pitchFamily="34" charset="-122"/>
              <a:ea typeface="Microsoft Yahei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Microsoft Yahei" pitchFamily="34" charset="-122"/>
                <a:ea typeface="Microsoft Yahei" pitchFamily="34" charset="-122"/>
                <a:sym typeface="+mn-ea"/>
              </a:rPr>
              <a:t>继承：类间的垂直关系</a:t>
            </a:r>
            <a:endParaRPr lang="zh-CN" altLang="en-US" sz="2400" dirty="0">
              <a:latin typeface="Microsoft Yahei" pitchFamily="34" charset="-122"/>
              <a:ea typeface="Microsoft Yahei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Microsoft Yahei" pitchFamily="34" charset="-122"/>
                <a:ea typeface="Microsoft Yahei" pitchFamily="34" charset="-122"/>
                <a:sym typeface="+mn-ea"/>
              </a:rPr>
              <a:t>硬联系(硬关联)</a:t>
            </a:r>
            <a:endParaRPr lang="zh-CN" altLang="en-US" sz="2400" dirty="0">
              <a:latin typeface="Microsoft Yahei" pitchFamily="34" charset="-122"/>
              <a:ea typeface="Microsoft Yahei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Microsoft Yahei" pitchFamily="34" charset="-122"/>
                <a:ea typeface="Microsoft Yahei" pitchFamily="34" charset="-122"/>
                <a:sym typeface="+mn-ea"/>
              </a:rPr>
              <a:t>强联系(强关联)</a:t>
            </a:r>
            <a:endParaRPr lang="zh-CN" altLang="en-US" sz="2400" dirty="0">
              <a:latin typeface="Microsoft Yahei" pitchFamily="34" charset="-122"/>
              <a:ea typeface="Microsoft Yahei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Microsoft Yahei" pitchFamily="34" charset="-122"/>
                <a:ea typeface="Microsoft Yahei" pitchFamily="34" charset="-122"/>
                <a:sym typeface="+mn-ea"/>
              </a:rPr>
              <a:t>弱联系(弱关联)</a:t>
            </a:r>
            <a:endParaRPr lang="zh-CN" altLang="en-US" sz="2400" dirty="0">
              <a:latin typeface="Microsoft Yahei" pitchFamily="34" charset="-122"/>
              <a:ea typeface="Microsoft Yahei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Microsoft Yahei" pitchFamily="34" charset="-122"/>
                <a:ea typeface="Microsoft Yahei" pitchFamily="34" charset="-122"/>
                <a:sym typeface="+mn-ea"/>
              </a:rPr>
              <a:t>软联系(软关联)</a:t>
            </a:r>
            <a:endParaRPr lang="en-US" altLang="zh-CN" sz="2400" dirty="0">
              <a:latin typeface="Microsoft Yahei" pitchFamily="34" charset="-122"/>
              <a:ea typeface="Microsoft Yahei" pitchFamily="34" charset="-122"/>
            </a:endParaRPr>
          </a:p>
          <a:p>
            <a:pPr marL="285750" indent="-285750">
              <a:lnSpc>
                <a:spcPct val="90000"/>
              </a:lnSpc>
              <a:buClrTx/>
              <a:buFont typeface="Wingdings" charset="0"/>
              <a:buChar char="u"/>
            </a:pPr>
            <a:endParaRPr lang="en-US" altLang="zh-CN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接上页</a:t>
            </a:r>
            <a:r>
              <a:rPr lang="en-US" altLang="zh-CN" sz="4000"/>
              <a:t>-B</a:t>
            </a:r>
            <a:r>
              <a:rPr lang="zh-CN" altLang="en-US" sz="4000"/>
              <a:t>类的实现</a:t>
            </a:r>
            <a:endParaRPr lang="zh-CN" altLang="en-US" sz="400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828800" y="1066800"/>
            <a:ext cx="3581400" cy="55626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//</a:t>
            </a:r>
            <a:r>
              <a:rPr lang="zh-CN" altLang="en-US" sz="1800" b="1" dirty="0"/>
              <a:t>注释行是原始代码</a:t>
            </a:r>
            <a:endParaRPr lang="zh-CN" altLang="en-US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B::B(int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=0) {</a:t>
            </a:r>
            <a:endParaRPr lang="en-US" altLang="zh-CN" sz="1800" dirty="0"/>
          </a:p>
          <a:p>
            <a:pPr>
              <a:buFontTx/>
              <a:buNone/>
            </a:pPr>
            <a:r>
              <a:rPr lang="en-US" altLang="zh-CN" sz="1800" dirty="0"/>
              <a:t>        //pa=new A(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pPr>
              <a:buFontTx/>
              <a:buNone/>
            </a:pP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        use=new </a:t>
            </a:r>
            <a:r>
              <a:rPr lang="en-US" altLang="zh-CN" sz="1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(1);</a:t>
            </a:r>
            <a:endParaRPr lang="en-US" altLang="zh-CN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        pa=new A(</a:t>
            </a:r>
            <a:r>
              <a:rPr lang="en-US" altLang="zh-CN" sz="1800" dirty="0" err="1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);</a:t>
            </a:r>
            <a:endParaRPr lang="en-US" altLang="zh-CN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zh-CN" sz="1800" dirty="0"/>
              <a:t> }	</a:t>
            </a:r>
            <a:endParaRPr lang="en-US" altLang="zh-CN" sz="1800" dirty="0"/>
          </a:p>
          <a:p>
            <a:pPr>
              <a:buFontTx/>
              <a:buNone/>
            </a:pPr>
            <a:r>
              <a:rPr lang="en-US" altLang="zh-CN" sz="1800" dirty="0"/>
              <a:t>B::~B( ) {</a:t>
            </a:r>
            <a:endParaRPr lang="en-US" altLang="zh-CN" sz="1800" dirty="0"/>
          </a:p>
          <a:p>
            <a:pPr>
              <a:buFontTx/>
              <a:buNone/>
            </a:pPr>
            <a:r>
              <a:rPr lang="en-US" altLang="zh-CN" sz="1800" dirty="0"/>
              <a:t>        //delete pa;</a:t>
            </a:r>
            <a:endParaRPr lang="en-US" altLang="zh-CN" sz="1800" dirty="0"/>
          </a:p>
          <a:p>
            <a:pPr>
              <a:buFontTx/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>
                <a:solidFill>
                  <a:schemeClr val="tx2">
                    <a:lumMod val="75000"/>
                  </a:schemeClr>
                </a:solidFill>
              </a:rPr>
              <a:t>ReleaseRef</a:t>
            </a: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( );</a:t>
            </a:r>
            <a:endParaRPr lang="en-US" altLang="zh-CN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zh-CN" sz="1800" dirty="0"/>
              <a:t> }</a:t>
            </a:r>
            <a:endParaRPr lang="en-US" altLang="zh-CN" sz="1800" dirty="0"/>
          </a:p>
          <a:p>
            <a:pPr>
              <a:buFontTx/>
              <a:buNone/>
            </a:pPr>
            <a:r>
              <a:rPr lang="en-US" altLang="zh-CN" sz="1800" dirty="0"/>
              <a:t>B::B(const B&amp; </a:t>
            </a:r>
            <a:r>
              <a:rPr lang="en-US" altLang="zh-CN" sz="1800" dirty="0" err="1"/>
              <a:t>rhs</a:t>
            </a:r>
            <a:r>
              <a:rPr lang="en-US" altLang="zh-CN" sz="1800" dirty="0"/>
              <a:t>) {</a:t>
            </a:r>
            <a:endParaRPr lang="en-US" altLang="zh-CN" sz="1800" dirty="0"/>
          </a:p>
          <a:p>
            <a:pPr>
              <a:buFontTx/>
              <a:buNone/>
            </a:pPr>
            <a:r>
              <a:rPr lang="en-US" altLang="zh-CN" sz="1800" dirty="0"/>
              <a:t>	  //pa=new A(*rhs.pa);</a:t>
            </a:r>
            <a:endParaRPr lang="en-US" altLang="zh-CN" sz="1800" dirty="0"/>
          </a:p>
          <a:p>
            <a:pPr>
              <a:buFontTx/>
              <a:buNone/>
            </a:pP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        pa   = rhs.pa;</a:t>
            </a:r>
            <a:endParaRPr lang="en-US" altLang="zh-CN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        use = </a:t>
            </a:r>
            <a:r>
              <a:rPr lang="en-US" altLang="zh-CN" sz="1800" dirty="0" err="1">
                <a:solidFill>
                  <a:schemeClr val="tx2">
                    <a:lumMod val="75000"/>
                  </a:schemeClr>
                </a:solidFill>
              </a:rPr>
              <a:t>rhs.use</a:t>
            </a: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en-US" altLang="zh-CN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en-US" altLang="zh-CN" sz="1800" dirty="0" err="1">
                <a:solidFill>
                  <a:schemeClr val="tx2">
                    <a:lumMod val="75000"/>
                  </a:schemeClr>
                </a:solidFill>
              </a:rPr>
              <a:t>AddRef</a:t>
            </a: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( );</a:t>
            </a:r>
            <a:endParaRPr lang="en-US" altLang="zh-CN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248400" y="990600"/>
            <a:ext cx="3581400" cy="55626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1800" dirty="0"/>
              <a:t>B&amp; B::operator= 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B&amp; </a:t>
            </a:r>
            <a:r>
              <a:rPr lang="en-US" altLang="zh-CN" sz="1800" dirty="0" err="1"/>
              <a:t>rhs</a:t>
            </a:r>
            <a:r>
              <a:rPr lang="en-US" altLang="zh-CN" sz="1800" dirty="0"/>
              <a:t>) {</a:t>
            </a:r>
            <a:endParaRPr lang="en-US" altLang="zh-CN" sz="1800" dirty="0"/>
          </a:p>
          <a:p>
            <a:pPr>
              <a:buFontTx/>
              <a:buNone/>
            </a:pPr>
            <a:r>
              <a:rPr lang="en-US" altLang="zh-CN" sz="1800" dirty="0"/>
              <a:t>	if (this !=&amp;</a:t>
            </a:r>
            <a:r>
              <a:rPr lang="en-US" altLang="zh-CN" sz="1800" dirty="0" err="1"/>
              <a:t>rhs</a:t>
            </a:r>
            <a:r>
              <a:rPr lang="en-US" altLang="zh-CN" sz="1800" dirty="0"/>
              <a:t>) {		//delete pa; </a:t>
            </a:r>
            <a:br>
              <a:rPr lang="en-US" altLang="zh-CN" sz="1800" dirty="0"/>
            </a:br>
            <a:r>
              <a:rPr lang="en-US" altLang="zh-CN" sz="1800" dirty="0"/>
              <a:t>	//pa=new A(*rhs.pa);            	</a:t>
            </a:r>
            <a:r>
              <a:rPr lang="en-US" altLang="zh-CN" sz="1800" dirty="0" err="1">
                <a:solidFill>
                  <a:schemeClr val="tx2">
                    <a:lumMod val="75000"/>
                  </a:schemeClr>
                </a:solidFill>
              </a:rPr>
              <a:t>ReleaseRef</a:t>
            </a: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( );</a:t>
            </a:r>
            <a:b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         pa  =rhs.pa;            	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use=</a:t>
            </a:r>
            <a:r>
              <a:rPr lang="en-US" altLang="zh-CN" sz="1800" dirty="0" err="1" smtClean="0">
                <a:solidFill>
                  <a:schemeClr val="tx2">
                    <a:lumMod val="75000"/>
                  </a:schemeClr>
                </a:solidFill>
              </a:rPr>
              <a:t>rhs.use</a:t>
            </a: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;            	</a:t>
            </a:r>
            <a:r>
              <a:rPr lang="en-US" altLang="zh-CN" sz="1800" dirty="0" err="1" smtClean="0">
                <a:solidFill>
                  <a:schemeClr val="tx2">
                    <a:lumMod val="75000"/>
                  </a:schemeClr>
                </a:solidFill>
              </a:rPr>
              <a:t>AddRef</a:t>
            </a: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br>
              <a:rPr lang="en-US" altLang="zh-CN" sz="1800" dirty="0"/>
            </a:br>
            <a:r>
              <a:rPr lang="en-US" altLang="zh-CN" sz="1800" dirty="0"/>
              <a:t>}</a:t>
            </a:r>
            <a:endParaRPr lang="en-US" altLang="zh-CN" sz="1800" dirty="0"/>
          </a:p>
          <a:p>
            <a:pPr>
              <a:buFontTx/>
              <a:buNone/>
            </a:pPr>
            <a:r>
              <a:rPr lang="en-US" altLang="zh-CN" sz="1800" dirty="0"/>
              <a:t>	return *this;</a:t>
            </a:r>
            <a:endParaRPr lang="en-US" altLang="zh-CN" sz="1800" dirty="0"/>
          </a:p>
          <a:p>
            <a:pPr>
              <a:buFontTx/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  <a:p>
            <a:pPr>
              <a:buFontTx/>
              <a:buNone/>
            </a:pP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void B::AddRef( ) {  ++(*</a:t>
            </a:r>
            <a:r>
              <a:rPr lang="en-US" altLang="zh-CN" sz="1800" dirty="0" err="1">
                <a:solidFill>
                  <a:schemeClr val="tx2">
                    <a:lumMod val="75000"/>
                  </a:schemeClr>
                </a:solidFill>
              </a:rPr>
              <a:t>puse</a:t>
            </a: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);  }</a:t>
            </a:r>
            <a:endParaRPr lang="en-US" altLang="zh-CN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zh-CN" sz="1800" dirty="0" err="1">
                <a:solidFill>
                  <a:schemeClr val="tx2">
                    <a:lumMod val="75000"/>
                  </a:schemeClr>
                </a:solidFill>
              </a:rPr>
              <a:t>ReleaseRef</a:t>
            </a: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( ) { </a:t>
            </a:r>
            <a:endParaRPr lang="en-US" altLang="zh-CN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         if (--(*</a:t>
            </a:r>
            <a:r>
              <a:rPr lang="en-US" altLang="zh-CN" sz="1800" dirty="0" err="1">
                <a:solidFill>
                  <a:schemeClr val="tx2">
                    <a:lumMod val="75000"/>
                  </a:schemeClr>
                </a:solidFill>
              </a:rPr>
              <a:t>puse</a:t>
            </a: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) == 0) {</a:t>
            </a:r>
            <a:endParaRPr lang="en-US" altLang="zh-CN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              delete pa;</a:t>
            </a:r>
            <a:endParaRPr lang="en-US" altLang="zh-CN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              delete </a:t>
            </a:r>
            <a:r>
              <a:rPr lang="en-US" altLang="zh-CN" sz="1800" dirty="0" err="1">
                <a:solidFill>
                  <a:schemeClr val="tx2">
                    <a:lumMod val="75000"/>
                  </a:schemeClr>
                </a:solidFill>
              </a:rPr>
              <a:t>puse</a:t>
            </a: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en-US" altLang="zh-CN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         }         </a:t>
            </a:r>
            <a:endParaRPr lang="en-US" altLang="zh-CN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altLang="zh-CN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类间的联系方向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876425" y="2778125"/>
            <a:ext cx="3068960" cy="33985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class A {</a:t>
            </a:r>
            <a:br>
              <a:rPr lang="en-US" altLang="zh-CN" sz="2000" b="1" dirty="0"/>
            </a:br>
            <a:r>
              <a:rPr lang="en-US" altLang="zh-CN" sz="2000" b="1" dirty="0"/>
              <a:t>    //….</a:t>
            </a:r>
            <a:br>
              <a:rPr lang="en-US" altLang="zh-CN" sz="2000" b="1" dirty="0"/>
            </a:br>
            <a:r>
              <a:rPr lang="en-US" altLang="zh-CN" sz="2000" b="1" dirty="0"/>
              <a:t>};</a:t>
            </a:r>
            <a:endParaRPr lang="en-US" altLang="zh-CN" sz="2000" b="1" dirty="0"/>
          </a:p>
          <a:p>
            <a:pPr>
              <a:spcBef>
                <a:spcPct val="50000"/>
              </a:spcBef>
            </a:pPr>
            <a:r>
              <a:rPr lang="en-US" altLang="zh-CN" sz="2000" b="1" dirty="0"/>
              <a:t>class B {</a:t>
            </a:r>
            <a:br>
              <a:rPr lang="en-US" altLang="zh-CN" sz="2000" b="1" dirty="0"/>
            </a:br>
            <a:r>
              <a:rPr lang="en-US" altLang="zh-CN" sz="2000" b="1" dirty="0"/>
              <a:t>public:</a:t>
            </a:r>
            <a:br>
              <a:rPr lang="en-US" altLang="zh-CN" sz="2000" b="1" dirty="0"/>
            </a:br>
            <a:r>
              <a:rPr lang="en-US" altLang="zh-CN" sz="2000" b="1" dirty="0"/>
              <a:t>    void f(A&amp; a);</a:t>
            </a:r>
            <a:br>
              <a:rPr lang="en-US" altLang="zh-CN" sz="2000" b="1" dirty="0"/>
            </a:br>
            <a:r>
              <a:rPr lang="en-US" altLang="zh-CN" sz="2000" b="1" dirty="0"/>
              <a:t>private:</a:t>
            </a:r>
            <a:br>
              <a:rPr lang="en-US" altLang="zh-CN" sz="2000" b="1" dirty="0"/>
            </a:br>
            <a:r>
              <a:rPr lang="en-US" altLang="zh-CN" sz="2000" b="1" dirty="0"/>
              <a:t>    A *  pa;</a:t>
            </a:r>
            <a:br>
              <a:rPr lang="en-US" altLang="zh-CN" sz="2000" b="1" dirty="0"/>
            </a:br>
            <a:r>
              <a:rPr lang="en-US" altLang="zh-CN" sz="2000" b="1" dirty="0"/>
              <a:t>};</a:t>
            </a:r>
            <a:endParaRPr lang="en-US" altLang="zh-CN" sz="2000" b="1" dirty="0"/>
          </a:p>
          <a:p>
            <a:pPr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143125" y="6390734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/>
              <a:t>单向联系</a:t>
            </a:r>
            <a:endParaRPr lang="zh-CN" altLang="en-US" b="1" dirty="0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7188835" y="2868295"/>
            <a:ext cx="2999184" cy="31089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class B;</a:t>
            </a:r>
            <a:br>
              <a:rPr lang="en-US" altLang="zh-CN" b="1" dirty="0"/>
            </a:br>
            <a:r>
              <a:rPr lang="en-US" altLang="zh-CN" b="1" dirty="0"/>
              <a:t>class A {</a:t>
            </a:r>
            <a:br>
              <a:rPr lang="en-US" altLang="zh-CN" b="1" dirty="0"/>
            </a:br>
            <a:r>
              <a:rPr lang="en-US" altLang="zh-CN" b="1" dirty="0"/>
              <a:t>    B * </a:t>
            </a:r>
            <a:r>
              <a:rPr lang="en-US" altLang="zh-CN" b="1" dirty="0" err="1"/>
              <a:t>pB</a:t>
            </a:r>
            <a:r>
              <a:rPr lang="en-US" altLang="zh-CN" b="1" dirty="0"/>
              <a:t>;</a:t>
            </a:r>
            <a:br>
              <a:rPr lang="en-US" altLang="zh-CN" b="1" dirty="0"/>
            </a:br>
            <a:r>
              <a:rPr lang="en-US" altLang="zh-CN" b="1" dirty="0"/>
              <a:t>};</a:t>
            </a:r>
            <a:br>
              <a:rPr lang="en-US" altLang="zh-CN" b="1" dirty="0"/>
            </a:br>
            <a:r>
              <a:rPr lang="en-US" altLang="zh-CN" b="1" dirty="0"/>
              <a:t>class B{</a:t>
            </a:r>
            <a:br>
              <a:rPr lang="en-US" altLang="zh-CN" b="1" dirty="0"/>
            </a:br>
            <a:r>
              <a:rPr lang="en-US" altLang="zh-CN" b="1" dirty="0"/>
              <a:t>public:</a:t>
            </a:r>
            <a:br>
              <a:rPr lang="en-US" altLang="zh-CN" b="1" dirty="0"/>
            </a:br>
            <a:r>
              <a:rPr lang="en-US" altLang="zh-CN" b="1" dirty="0"/>
              <a:t>        void f( A * p);</a:t>
            </a:r>
            <a:br>
              <a:rPr lang="en-US" altLang="zh-CN" b="1" dirty="0"/>
            </a:br>
            <a:r>
              <a:rPr lang="en-US" altLang="zh-CN" b="1" dirty="0"/>
              <a:t>        A    g( );</a:t>
            </a:r>
            <a:br>
              <a:rPr lang="en-US" altLang="zh-CN" b="1" dirty="0"/>
            </a:br>
            <a:r>
              <a:rPr lang="en-US" altLang="zh-CN" b="1" dirty="0"/>
              <a:t>private:</a:t>
            </a:r>
            <a:br>
              <a:rPr lang="en-US" altLang="zh-CN" b="1" dirty="0"/>
            </a:br>
            <a:r>
              <a:rPr lang="en-US" altLang="zh-CN" b="1" dirty="0"/>
              <a:t>        A * pa;</a:t>
            </a:r>
            <a:br>
              <a:rPr lang="en-US" altLang="zh-CN" b="1" dirty="0"/>
            </a:br>
            <a:r>
              <a:rPr lang="en-US" altLang="zh-CN" b="1" dirty="0"/>
              <a:t>};</a:t>
            </a:r>
            <a:endParaRPr lang="en-US" altLang="zh-CN" b="1" dirty="0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7310120" y="6440264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/>
              <a:t>双向联系</a:t>
            </a:r>
            <a:endParaRPr lang="zh-CN" altLang="en-US" b="1" dirty="0"/>
          </a:p>
        </p:txBody>
      </p:sp>
      <p:pic>
        <p:nvPicPr>
          <p:cNvPr id="10" name="图片 9" descr="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7430" y="1410970"/>
            <a:ext cx="4674870" cy="1158875"/>
          </a:xfrm>
          <a:prstGeom prst="rect">
            <a:avLst/>
          </a:prstGeom>
        </p:spPr>
      </p:pic>
      <p:pic>
        <p:nvPicPr>
          <p:cNvPr id="11" name="图片 10" descr="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435" y="1320165"/>
            <a:ext cx="5571490" cy="13811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类间的联系方向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2" name="图片 1" descr="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9255" y="1786255"/>
            <a:ext cx="6333490" cy="3285490"/>
          </a:xfrm>
          <a:prstGeom prst="rect">
            <a:avLst/>
          </a:prstGeom>
        </p:spPr>
      </p:pic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788535" y="5986780"/>
            <a:ext cx="2850515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/>
              <a:t>多个类间联系</a:t>
            </a:r>
            <a:r>
              <a:rPr lang="en-US" altLang="zh-CN" b="1" dirty="0"/>
              <a:t>-</a:t>
            </a:r>
            <a:r>
              <a:rPr lang="zh-CN" altLang="zh-CN" b="1" dirty="0"/>
              <a:t>关联类</a:t>
            </a:r>
            <a:endParaRPr lang="zh-CN" altLang="zh-CN" b="1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类间关系的强弱</a:t>
            </a:r>
            <a:r>
              <a:rPr lang="en-US" altLang="zh-CN"/>
              <a:t>--</a:t>
            </a:r>
            <a:r>
              <a:rPr lang="zh-CN" altLang="en-US"/>
              <a:t>强关联</a:t>
            </a:r>
            <a:endParaRPr lang="zh-CN" altLang="en-US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454785" y="1313815"/>
            <a:ext cx="8229600" cy="5170170"/>
          </a:xfrm>
        </p:spPr>
        <p:txBody>
          <a:bodyPr/>
          <a:p>
            <a:pPr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A.h</a:t>
            </a:r>
            <a:r>
              <a:rPr lang="zh-CN" altLang="en-US" dirty="0"/>
              <a:t>必须包含</a:t>
            </a:r>
            <a:r>
              <a:rPr lang="en-US" altLang="zh-CN" dirty="0" err="1"/>
              <a:t>B.h</a:t>
            </a:r>
            <a:r>
              <a:rPr lang="zh-CN" altLang="en-US" dirty="0"/>
              <a:t>才能编译成功，则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之间存在强关联。</a:t>
            </a:r>
            <a:endParaRPr lang="zh-CN" altLang="en-US" dirty="0"/>
          </a:p>
          <a:p>
            <a:pPr>
              <a:buFontTx/>
              <a:buNone/>
            </a:pPr>
            <a:r>
              <a:rPr lang="zh-CN" altLang="en-US" dirty="0"/>
              <a:t>   </a:t>
            </a:r>
            <a:endParaRPr lang="zh-CN" altLang="en-US" dirty="0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773555" y="2219960"/>
            <a:ext cx="2819400" cy="39319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/>
              <a:t>例</a:t>
            </a:r>
            <a:r>
              <a:rPr lang="en-US" altLang="zh-CN" b="1" dirty="0"/>
              <a:t>1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//</a:t>
            </a:r>
            <a:r>
              <a:rPr lang="en-US" altLang="zh-CN" b="1" dirty="0" err="1"/>
              <a:t>b.h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#include “</a:t>
            </a:r>
            <a:r>
              <a:rPr lang="en-US" altLang="zh-CN" b="1" dirty="0" err="1"/>
              <a:t>a.h</a:t>
            </a:r>
            <a:r>
              <a:rPr lang="en-US" altLang="zh-CN" b="1" dirty="0"/>
              <a:t>”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class B 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{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      A   ma;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};</a:t>
            </a:r>
            <a:endParaRPr lang="en-US" altLang="zh-CN" b="1" dirty="0"/>
          </a:p>
          <a:p>
            <a:pPr>
              <a:spcBef>
                <a:spcPct val="50000"/>
              </a:spcBef>
            </a:pP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结论：尽可能不使用对象成员，而用指针或引用。</a:t>
            </a:r>
            <a:endParaRPr lang="zh-CN" altLang="en-US" b="1" dirty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5572125" y="2219960"/>
            <a:ext cx="4495800" cy="39433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/>
              <a:t>例</a:t>
            </a:r>
            <a:r>
              <a:rPr lang="en-US" altLang="zh-CN" b="1" dirty="0"/>
              <a:t>2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// </a:t>
            </a:r>
            <a:r>
              <a:rPr lang="en-US" altLang="zh-CN" b="1" dirty="0" err="1"/>
              <a:t>b.h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#include “</a:t>
            </a:r>
            <a:r>
              <a:rPr lang="en-US" altLang="zh-CN" b="1" dirty="0" err="1"/>
              <a:t>a.h</a:t>
            </a:r>
            <a:r>
              <a:rPr lang="en-US" altLang="zh-CN" b="1" dirty="0"/>
              <a:t>”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class B {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     public:   void f (A* p ) {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                       return  p-&gt;g( );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                   } 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};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结论</a:t>
            </a:r>
            <a:r>
              <a:rPr lang="en-US" altLang="zh-CN" b="1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直接使用内联方式定义成员函数，可能增强类的耦合性，应以外联方式实现</a:t>
            </a:r>
            <a:r>
              <a:rPr lang="zh-CN" altLang="en-US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7370" y="113450"/>
            <a:ext cx="10954459" cy="796011"/>
          </a:xfrm>
        </p:spPr>
        <p:txBody>
          <a:bodyPr/>
          <a:p>
            <a:r>
              <a:rPr lang="zh-CN" altLang="en-US"/>
              <a:t>类间关系的强弱</a:t>
            </a:r>
            <a:r>
              <a:rPr lang="en-US" altLang="zh-CN"/>
              <a:t>--</a:t>
            </a:r>
            <a:r>
              <a:rPr lang="zh-CN" altLang="en-US"/>
              <a:t>硬</a:t>
            </a:r>
            <a:r>
              <a:rPr lang="zh-CN" altLang="en-US"/>
              <a:t>关联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4350" y="1551305"/>
            <a:ext cx="8229600" cy="5135563"/>
          </a:xfrm>
        </p:spPr>
        <p:txBody>
          <a:bodyPr/>
          <a:p>
            <a:pPr>
              <a:buFontTx/>
              <a:buNone/>
            </a:pPr>
            <a:r>
              <a:rPr lang="en-US" altLang="zh-CN" dirty="0"/>
              <a:t>   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类间有双向关系，且</a:t>
            </a:r>
            <a:r>
              <a:rPr lang="en-US" altLang="zh-CN" dirty="0"/>
              <a:t>B</a:t>
            </a:r>
            <a:r>
              <a:rPr lang="zh-CN" altLang="en-US" dirty="0"/>
              <a:t>与</a:t>
            </a:r>
            <a:r>
              <a:rPr lang="en-US" altLang="zh-CN" dirty="0"/>
              <a:t>A</a:t>
            </a:r>
            <a:r>
              <a:rPr lang="zh-CN" altLang="en-US" dirty="0"/>
              <a:t>之间有强关联，那么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之间存在硬关联。</a:t>
            </a:r>
            <a:endParaRPr lang="zh-CN" altLang="en-US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187496" y="2635776"/>
            <a:ext cx="3124200" cy="36687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//</a:t>
            </a:r>
            <a:r>
              <a:rPr lang="en-US" altLang="zh-CN" dirty="0" err="1">
                <a:latin typeface="Microsoft Yahei" pitchFamily="34" charset="-122"/>
                <a:ea typeface="Microsoft Yahei" pitchFamily="34" charset="-122"/>
              </a:rPr>
              <a:t>B.h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#include “</a:t>
            </a:r>
            <a:r>
              <a:rPr lang="en-US" altLang="zh-CN" dirty="0" err="1">
                <a:latin typeface="Microsoft Yahei" pitchFamily="34" charset="-122"/>
                <a:ea typeface="Microsoft Yahei" pitchFamily="34" charset="-122"/>
              </a:rPr>
              <a:t>A.h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”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class B {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public: 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       B( );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       B(</a:t>
            </a:r>
            <a:r>
              <a:rPr lang="en-US" altLang="zh-CN" dirty="0" err="1">
                <a:latin typeface="Microsoft Yahei" pitchFamily="34" charset="-122"/>
                <a:ea typeface="Microsoft Yahei" pitchFamily="34" charset="-122"/>
              </a:rPr>
              <a:t>int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 );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private: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      A  ma;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};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043166" y="2672833"/>
            <a:ext cx="3733800" cy="36687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// </a:t>
            </a:r>
            <a:r>
              <a:rPr lang="en-US" altLang="zh-CN" dirty="0" err="1">
                <a:latin typeface="Microsoft Yahei" pitchFamily="34" charset="-122"/>
                <a:ea typeface="Microsoft Yahei" pitchFamily="34" charset="-122"/>
              </a:rPr>
              <a:t>A.h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class B;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class A {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public: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      A(</a:t>
            </a:r>
            <a:r>
              <a:rPr lang="en-US" altLang="zh-CN" dirty="0" err="1">
                <a:latin typeface="Microsoft Yahei" pitchFamily="34" charset="-122"/>
                <a:ea typeface="Microsoft Yahei" pitchFamily="34" charset="-122"/>
              </a:rPr>
              <a:t>int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);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     B   Foo( );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private: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     </a:t>
            </a:r>
            <a:r>
              <a:rPr lang="en-US" altLang="zh-CN" dirty="0" err="1">
                <a:latin typeface="Microsoft Yahei" pitchFamily="34" charset="-122"/>
                <a:ea typeface="Microsoft Yahei" pitchFamily="34" charset="-122"/>
              </a:rPr>
              <a:t>int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    </a:t>
            </a:r>
            <a:r>
              <a:rPr lang="en-US" altLang="zh-CN" dirty="0" err="1">
                <a:latin typeface="Microsoft Yahei" pitchFamily="34" charset="-122"/>
                <a:ea typeface="Microsoft Yahei" pitchFamily="34" charset="-122"/>
              </a:rPr>
              <a:t>mData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;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};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7370" y="113450"/>
            <a:ext cx="10954459" cy="796011"/>
          </a:xfrm>
        </p:spPr>
        <p:txBody>
          <a:bodyPr/>
          <a:p>
            <a:r>
              <a:rPr lang="zh-CN" altLang="en-US"/>
              <a:t>类间关系的强弱</a:t>
            </a:r>
            <a:r>
              <a:rPr lang="en-US" altLang="zh-CN"/>
              <a:t>--</a:t>
            </a:r>
            <a:r>
              <a:rPr lang="zh-CN" altLang="en-US"/>
              <a:t>弱</a:t>
            </a:r>
            <a:r>
              <a:rPr lang="zh-CN" altLang="en-US"/>
              <a:t>关联</a:t>
            </a: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4685" y="1443990"/>
            <a:ext cx="8921750" cy="5135880"/>
          </a:xfrm>
        </p:spPr>
        <p:txBody>
          <a:bodyPr/>
          <a:p>
            <a:pPr>
              <a:buFontTx/>
              <a:buNone/>
            </a:pPr>
            <a:r>
              <a:rPr lang="en-US" altLang="zh-CN" dirty="0"/>
              <a:t>   A.cpp</a:t>
            </a:r>
            <a:r>
              <a:rPr lang="zh-CN" altLang="en-US" dirty="0"/>
              <a:t>中必须包含</a:t>
            </a:r>
            <a:r>
              <a:rPr lang="en-US" altLang="zh-CN" dirty="0" err="1"/>
              <a:t>B.h</a:t>
            </a:r>
            <a:r>
              <a:rPr lang="zh-CN" altLang="en-US" dirty="0"/>
              <a:t>才能编译通过，则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之间存在弱关联。</a:t>
            </a:r>
            <a:endParaRPr lang="zh-CN" altLang="en-US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352229" y="2663190"/>
            <a:ext cx="1905000" cy="28432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/>
              <a:t>//</a:t>
            </a:r>
            <a:r>
              <a:rPr lang="en-US" altLang="zh-CN" dirty="0" err="1"/>
              <a:t>B.h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/>
              <a:t>class B {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/>
              <a:t>public: 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/>
              <a:t>       B( );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/>
              <a:t>       B(</a:t>
            </a:r>
            <a:r>
              <a:rPr lang="en-US" altLang="zh-CN" dirty="0" err="1"/>
              <a:t>int</a:t>
            </a:r>
            <a:r>
              <a:rPr lang="en-US" altLang="zh-CN" dirty="0"/>
              <a:t> );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/>
              <a:t>private: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/>
              <a:t>};</a:t>
            </a:r>
            <a:endParaRPr lang="en-US" altLang="zh-CN" dirty="0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820285" y="2663190"/>
            <a:ext cx="1981200" cy="32559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/>
              <a:t>// </a:t>
            </a:r>
            <a:r>
              <a:rPr lang="en-US" altLang="zh-CN" dirty="0" err="1"/>
              <a:t>A.h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/>
              <a:t>class A {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/>
              <a:t>public: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/>
              <a:t>      A(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/>
              <a:t>     B   </a:t>
            </a:r>
            <a:r>
              <a:rPr lang="en-US" altLang="zh-CN" dirty="0" err="1"/>
              <a:t>Func</a:t>
            </a:r>
            <a:r>
              <a:rPr lang="en-US" altLang="zh-CN" dirty="0"/>
              <a:t>( );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/>
              <a:t>private: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   </a:t>
            </a:r>
            <a:r>
              <a:rPr lang="en-US" altLang="zh-CN" dirty="0" err="1"/>
              <a:t>mData</a:t>
            </a:r>
            <a:r>
              <a:rPr lang="en-US" altLang="zh-CN" dirty="0"/>
              <a:t>;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/>
              <a:t>};</a:t>
            </a:r>
            <a:endParaRPr lang="en-US" altLang="zh-CN" dirty="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182485" y="2663190"/>
            <a:ext cx="2895600" cy="28432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/>
              <a:t>//A.cpp</a:t>
            </a:r>
            <a:endParaRPr lang="en-US" altLang="zh-CN"/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#include “a.h”</a:t>
            </a:r>
            <a:endParaRPr lang="en-US" altLang="zh-CN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#include “b.h”</a:t>
            </a:r>
            <a:endParaRPr lang="en-US" altLang="zh-CN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/>
              <a:t>B A::Func( ) </a:t>
            </a:r>
            <a:endParaRPr lang="en-US" altLang="zh-CN"/>
          </a:p>
          <a:p>
            <a:pPr>
              <a:spcBef>
                <a:spcPct val="50000"/>
              </a:spcBef>
            </a:pPr>
            <a:r>
              <a:rPr lang="en-US" altLang="zh-CN"/>
              <a:t>{</a:t>
            </a:r>
            <a:endParaRPr lang="en-US" altLang="zh-CN"/>
          </a:p>
          <a:p>
            <a:pPr>
              <a:spcBef>
                <a:spcPct val="50000"/>
              </a:spcBef>
            </a:pPr>
            <a:r>
              <a:rPr lang="en-US" altLang="zh-CN"/>
              <a:t>      return B(mData);</a:t>
            </a:r>
            <a:endParaRPr lang="en-US" altLang="zh-CN"/>
          </a:p>
          <a:p>
            <a:pPr>
              <a:spcBef>
                <a:spcPct val="50000"/>
              </a:spcBef>
            </a:pPr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343785" y="6212840"/>
            <a:ext cx="784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结论</a:t>
            </a:r>
            <a:r>
              <a:rPr lang="en-US" altLang="zh-CN" b="1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: </a:t>
            </a:r>
            <a:r>
              <a:rPr lang="zh-CN" altLang="en-US" b="1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最常见的关联形式</a:t>
            </a:r>
            <a:endParaRPr lang="zh-CN" altLang="en-US" b="1" dirty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7370" y="113450"/>
            <a:ext cx="10954459" cy="796011"/>
          </a:xfrm>
        </p:spPr>
        <p:txBody>
          <a:bodyPr/>
          <a:p>
            <a:r>
              <a:rPr lang="zh-CN" altLang="en-US"/>
              <a:t>类间关系的强弱</a:t>
            </a:r>
            <a:r>
              <a:rPr lang="en-US" altLang="zh-CN"/>
              <a:t>--</a:t>
            </a:r>
            <a:r>
              <a:rPr lang="zh-CN" altLang="zh-CN"/>
              <a:t>软</a:t>
            </a:r>
            <a:r>
              <a:rPr lang="zh-CN" altLang="en-US"/>
              <a:t>关联</a:t>
            </a:r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420" y="1443355"/>
            <a:ext cx="8229600" cy="50355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   A</a:t>
            </a:r>
            <a:r>
              <a:rPr lang="zh-CN" altLang="en-US" dirty="0"/>
              <a:t>只使用了</a:t>
            </a:r>
            <a:r>
              <a:rPr lang="en-US" altLang="zh-CN" dirty="0"/>
              <a:t>B</a:t>
            </a:r>
            <a:r>
              <a:rPr lang="zh-CN" altLang="en-US" dirty="0"/>
              <a:t>的指针或引用，那么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之间存在软关联。</a:t>
            </a:r>
            <a:endParaRPr lang="zh-CN" alt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379980" y="2134235"/>
            <a:ext cx="7249795" cy="39319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// </a:t>
            </a:r>
            <a:r>
              <a:rPr lang="en-US" altLang="zh-CN" b="1" dirty="0" err="1"/>
              <a:t>A.h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class B;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class A  {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   public:          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              A( B * </a:t>
            </a:r>
            <a:r>
              <a:rPr lang="en-US" altLang="zh-CN" b="1" dirty="0" err="1"/>
              <a:t>pb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   private: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              B        *     </a:t>
            </a:r>
            <a:r>
              <a:rPr lang="en-US" altLang="zh-CN" b="1" dirty="0" err="1"/>
              <a:t>mpB</a:t>
            </a:r>
            <a:r>
              <a:rPr lang="en-US" altLang="zh-CN" b="1" dirty="0"/>
              <a:t>;       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};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结论</a:t>
            </a:r>
            <a:r>
              <a:rPr lang="en-US" altLang="zh-CN" b="1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: </a:t>
            </a:r>
            <a:r>
              <a:rPr lang="zh-CN" altLang="en-US" b="1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使用指针或引用数据成员，函数参数以指针或引用形式传递，函数的返回值不要使用传值方式。</a:t>
            </a:r>
            <a:endParaRPr lang="zh-CN" altLang="en-US" b="1" dirty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2"/>
  <p:tag name="KSO_WM_UNIT_TYPE" val="l_i"/>
  <p:tag name="KSO_WM_UNIT_INDEX" val="1_2"/>
  <p:tag name="KSO_WM_UNIT_ID" val="custom160111_10*l_i*1_2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2"/>
  <p:tag name="KSO_WM_UNIT_TYPE" val="l_h_f"/>
  <p:tag name="KSO_WM_UNIT_INDEX" val="1_2_1"/>
  <p:tag name="KSO_WM_UNIT_ID" val="custom160111_10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3"/>
  <p:tag name="KSO_WM_UNIT_TYPE" val="l_i"/>
  <p:tag name="KSO_WM_UNIT_INDEX" val="1_3"/>
  <p:tag name="KSO_WM_UNIT_ID" val="custom160111_10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3"/>
  <p:tag name="KSO_WM_UNIT_TYPE" val="l_h_f"/>
  <p:tag name="KSO_WM_UNIT_INDEX" val="1_3_1"/>
  <p:tag name="KSO_WM_UNIT_ID" val="custom160111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4"/>
  <p:tag name="KSO_WM_UNIT_TYPE" val="l_i"/>
  <p:tag name="KSO_WM_UNIT_INDEX" val="1_4"/>
  <p:tag name="KSO_WM_UNIT_ID" val="custom160111_10*l_i*1_4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4"/>
  <p:tag name="KSO_WM_UNIT_TYPE" val="l_h_f"/>
  <p:tag name="KSO_WM_UNIT_INDEX" val="1_4_1"/>
  <p:tag name="KSO_WM_UNIT_ID" val="custom160111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5"/>
  <p:tag name="KSO_WM_UNIT_TYPE" val="l_i"/>
  <p:tag name="KSO_WM_UNIT_INDEX" val="1_5"/>
  <p:tag name="KSO_WM_UNIT_ID" val="custom160111_10*l_i*1_5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5"/>
  <p:tag name="KSO_WM_UNIT_TYPE" val="l_h_f"/>
  <p:tag name="KSO_WM_UNIT_INDEX" val="1_5_1"/>
  <p:tag name="KSO_WM_UNIT_ID" val="custom160111_10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10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19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10*i*11"/>
  <p:tag name="KSO_WM_TEMPLATE_CATEGORY" val="custom"/>
  <p:tag name="KSO_WM_TEMPLATE_INDEX" val="160111"/>
</p:tagLst>
</file>

<file path=ppt/tags/tag2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20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1.xml><?xml version="1.0" encoding="utf-8"?>
<p:tagLst xmlns:p="http://schemas.openxmlformats.org/presentationml/2006/main">
  <p:tag name="KSO_WM_TEMPLATE_CATEGORY" val="custom"/>
  <p:tag name="KSO_WM_TEMPLATE_INDEX" val="160111"/>
</p:tagLst>
</file>

<file path=ppt/tags/tag3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4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5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6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7.xml><?xml version="1.0" encoding="utf-8"?>
<p:tagLst xmlns:p="http://schemas.openxmlformats.org/presentationml/2006/main">
  <p:tag name="KSO_WM_TEMPLATE_CATEGORY" val="custom"/>
  <p:tag name="KSO_WM_TEMPLATE_INDEX" val="16011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1"/>
  <p:tag name="KSO_WM_UNIT_TYPE" val="l_i"/>
  <p:tag name="KSO_WM_UNIT_INDEX" val="1_1"/>
  <p:tag name="KSO_WM_UNIT_ID" val="custom160111_10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10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8795</Words>
  <Application>WPS 演示</Application>
  <PresentationFormat>宽屏</PresentationFormat>
  <Paragraphs>454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A000120140530A99PPBG</vt:lpstr>
      <vt:lpstr>1_A000120140530A99PPBG</vt:lpstr>
      <vt:lpstr>C++面向对象程序设计-2015级</vt:lpstr>
      <vt:lpstr>PowerPoint 演示文稿</vt:lpstr>
      <vt:lpstr>类型（type）</vt:lpstr>
      <vt:lpstr>紧内聚松耦合</vt:lpstr>
      <vt:lpstr>类间的联系方向(例)</vt:lpstr>
      <vt:lpstr>类间的联系方向(例)</vt:lpstr>
      <vt:lpstr>类间关系的强弱--强关联</vt:lpstr>
      <vt:lpstr>类间关系的强弱--硬关联</vt:lpstr>
      <vt:lpstr>类间关系的强弱--弱关联</vt:lpstr>
      <vt:lpstr>类间关系的强弱--软关联</vt:lpstr>
      <vt:lpstr>类间水平联系的代码形式</vt:lpstr>
      <vt:lpstr>类间水平联系的代码形式</vt:lpstr>
      <vt:lpstr>类间水平联系的代码形式</vt:lpstr>
      <vt:lpstr>聚合与组合关系</vt:lpstr>
      <vt:lpstr>聚合与组合关系(例)</vt:lpstr>
      <vt:lpstr>单向依赖(例)</vt:lpstr>
      <vt:lpstr>单向依赖(例)</vt:lpstr>
      <vt:lpstr>普通聚合(例)--- 学生---&gt;宿舍</vt:lpstr>
      <vt:lpstr>单向依赖(例)</vt:lpstr>
      <vt:lpstr>普通聚合(例)--- 学生---&gt;宿舍</vt:lpstr>
      <vt:lpstr>单向依赖(例)</vt:lpstr>
      <vt:lpstr>单向依赖(例)</vt:lpstr>
      <vt:lpstr>宿舍-学生的组合关系(例)</vt:lpstr>
      <vt:lpstr>宿舍-学生的聚合关系(例)</vt:lpstr>
      <vt:lpstr>类间关系(例2)</vt:lpstr>
      <vt:lpstr>PowerPoint 演示文稿</vt:lpstr>
      <vt:lpstr>方法2-在B类中设置计数变量</vt:lpstr>
      <vt:lpstr>方法1-在A类中设置计数变量</vt:lpstr>
      <vt:lpstr>方法2-在B类中设置计数变量</vt:lpstr>
      <vt:lpstr>接上页-B类的实现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88</cp:revision>
  <dcterms:created xsi:type="dcterms:W3CDTF">2016-02-11T11:02:00Z</dcterms:created>
  <dcterms:modified xsi:type="dcterms:W3CDTF">2016-04-28T09:02:11Z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