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9"/>
  </p:handoutMasterIdLst>
  <p:sldIdLst>
    <p:sldId id="256" r:id="rId4"/>
    <p:sldId id="262" r:id="rId6"/>
    <p:sldId id="280" r:id="rId7"/>
    <p:sldId id="312" r:id="rId8"/>
    <p:sldId id="313" r:id="rId9"/>
    <p:sldId id="314" r:id="rId10"/>
    <p:sldId id="316" r:id="rId11"/>
    <p:sldId id="315" r:id="rId12"/>
    <p:sldId id="317" r:id="rId13"/>
    <p:sldId id="318" r:id="rId14"/>
    <p:sldId id="319" r:id="rId15"/>
    <p:sldId id="281" r:id="rId16"/>
    <p:sldId id="320" r:id="rId17"/>
    <p:sldId id="321" r:id="rId18"/>
    <p:sldId id="282" r:id="rId19"/>
    <p:sldId id="322" r:id="rId20"/>
    <p:sldId id="323" r:id="rId21"/>
    <p:sldId id="271" r:id="rId22"/>
    <p:sldId id="324" r:id="rId23"/>
    <p:sldId id="329" r:id="rId24"/>
    <p:sldId id="325" r:id="rId25"/>
    <p:sldId id="326" r:id="rId26"/>
    <p:sldId id="327" r:id="rId27"/>
    <p:sldId id="32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派生类中成员的访问控制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/>
        </p:nvGraphicFramePr>
        <p:xfrm>
          <a:off x="970280" y="2660015"/>
          <a:ext cx="10306685" cy="286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5"/>
                <a:gridCol w="1931670"/>
                <a:gridCol w="2517775"/>
                <a:gridCol w="2866390"/>
                <a:gridCol w="242252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成员在基类中的访问控制</a:t>
                      </a:r>
                      <a:endParaRPr lang="zh-CN" altLang="en-US" sz="28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public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protected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private</a:t>
                      </a:r>
                      <a:endParaRPr lang="en-US" altLang="zh-CN" sz="2800"/>
                    </a:p>
                  </a:txBody>
                  <a:tcPr/>
                </a:tc>
              </a:tr>
              <a:tr h="60515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继承方式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public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public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protected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5341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protected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protected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protected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83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private</a:t>
                      </a:r>
                      <a:endParaRPr lang="en-US" altLang="zh-CN" sz="2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private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private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2180" y="1395095"/>
            <a:ext cx="7595235" cy="1071880"/>
          </a:xfrm>
        </p:spPr>
        <p:txBody>
          <a:bodyPr>
            <a:normAutofit/>
          </a:bodyPr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 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派生类中定义的成员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----</a:t>
            </a:r>
            <a:r>
              <a:rPr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根据指明的访问控制</a:t>
            </a:r>
            <a:endParaRPr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继承自基类中的成员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----</a:t>
            </a:r>
            <a:r>
              <a:rPr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见下表</a:t>
            </a: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972185" y="6008370"/>
            <a:ext cx="10264140" cy="7346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800" kern="12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accent1"/>
              </a:buClr>
              <a:buFont typeface="Wingdings" charset="0"/>
              <a:buNone/>
            </a:pPr>
            <a:r>
              <a:rPr lang="zh-CN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疑问：既然基类中</a:t>
            </a:r>
            <a:r>
              <a:rPr lang="en-US" altLang="zh-CN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</a:t>
            </a:r>
            <a:r>
              <a:rPr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的成员在派生类中都是不可访问的，为什么派生类还要含有这些不可访问的基类数据成员和成员函数？</a:t>
            </a:r>
            <a:endParaRPr lang="zh-CN" altLang="en-US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派生类中成员的访问控制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465" y="1563370"/>
            <a:ext cx="3140075" cy="4737735"/>
          </a:xfrm>
          <a:ln>
            <a:solidFill>
              <a:schemeClr val="tx2">
                <a:lumMod val="75000"/>
              </a:schemeClr>
            </a:solidFill>
          </a:ln>
        </p:spPr>
        <p:txBody>
          <a:bodyPr/>
          <a:p>
            <a:pPr marL="0" indent="0" algn="l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class Base 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{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public: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Base(  );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void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FuncPub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( );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protected: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void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FuncProt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 );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num2;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private: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void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FuncPriv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 );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num1;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；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4" name="Text Placeholder 2"/>
          <p:cNvSpPr txBox="1"/>
          <p:nvPr/>
        </p:nvSpPr>
        <p:spPr bwMode="auto">
          <a:xfrm>
            <a:off x="3595370" y="1293495"/>
            <a:ext cx="3456305" cy="522224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class Derived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: 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public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Base  </a:t>
            </a:r>
            <a:endParaRPr lang="en-US" altLang="zh-CN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{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public: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Derived( ) ;</a:t>
            </a:r>
            <a:endParaRPr lang="en-US" altLang="zh-CN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void G1 ( );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protected: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void G2( );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int  val2;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private: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void G3( );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val1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}</a:t>
            </a: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；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7347585" y="1284605"/>
            <a:ext cx="3861435" cy="51371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Derived::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Derived( ) 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{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</a:t>
            </a:r>
            <a:r>
              <a:rPr lang="en-US" altLang="zh-CN" sz="28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FuncPub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 );</a:t>
            </a:r>
            <a:r>
              <a:rPr lang="en-US" altLang="zh-CN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//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合法</a:t>
            </a:r>
            <a:b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</a:t>
            </a:r>
            <a:r>
              <a:rPr lang="en-US" altLang="zh-CN" sz="28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FuncProt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 );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</a:t>
            </a:r>
            <a:r>
              <a:rPr lang="en-US" altLang="zh-CN" sz="2800" dirty="0" err="1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FuncPriv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 ); //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非法</a:t>
            </a:r>
            <a:b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num2 = 5; 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num1 = 6;  //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非法</a:t>
            </a:r>
            <a:br>
              <a:rPr lang="zh-CN" altLang="en-US" sz="28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G1( );	   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G2( );	   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G3( );         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val2 =10;   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val1 = 20;   //</a:t>
            </a:r>
            <a:r>
              <a:rPr lang="zh-CN" altLang="en-US" sz="28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合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法</a:t>
            </a:r>
            <a:b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}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派生类的构造和析构</a:t>
            </a:r>
            <a:endParaRPr lang="en-US" altLang="zh-CN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6625" y="1893570"/>
            <a:ext cx="10243185" cy="3772535"/>
          </a:xfrm>
        </p:spPr>
        <p:txBody>
          <a:bodyPr>
            <a:normAutofit fontScale="90000" lnSpcReduction="10000"/>
          </a:bodyPr>
          <a:p>
            <a:pPr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sz="280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基类的构造、拷贝、赋值、自动转换函数不会被派生类自动继承</a:t>
            </a:r>
            <a:br>
              <a:rPr sz="280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派生类的构造函数：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lvl="2"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构造顺序：先基类，再派生类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lvl="2"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初始化列表中可以指定基类的构造函数或拷贝构造函数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lvl="2"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多重继承时，基类按先后顺序构造</a:t>
            </a:r>
            <a:br>
              <a:rPr lang="en-US" altLang="zh-CN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endParaRPr lang="en-US" altLang="zh-CN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派生类</a:t>
            </a: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的析构函数：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lvl="2">
              <a:buClr>
                <a:srgbClr val="046FB6"/>
              </a:buClr>
              <a:buSzPct val="100000"/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先执行派生类的析构，再自动执行基类析构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lvl="1">
              <a:buClr>
                <a:srgbClr val="046FB6"/>
              </a:buClr>
              <a:buSzPct val="100000"/>
              <a:buFont typeface="Wingdings" charset="0"/>
              <a:buChar char="u"/>
            </a:pP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7690" y="105195"/>
            <a:ext cx="10954459" cy="796011"/>
          </a:xfrm>
        </p:spPr>
        <p:txBody>
          <a:bodyPr>
            <a:normAutofit/>
          </a:bodyPr>
          <a:p>
            <a:r>
              <a:rPr lang="zh-CN"/>
              <a:t>派生类的构造和析构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985" y="1562100"/>
            <a:ext cx="5681345" cy="46869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class Base  {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public: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Base(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n ) :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(n) </a:t>
            </a:r>
            <a:endParaRPr lang="en-US" altLang="zh-CN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      {  ++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  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FuncPriv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 );  }</a:t>
            </a:r>
            <a:b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~Base( )     </a:t>
            </a:r>
            <a:endParaRPr lang="en-US" altLang="zh-CN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      {  --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num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   </a:t>
            </a:r>
            <a:r>
              <a:rPr lang="en-US" altLang="zh-CN" dirty="0" err="1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FuncPriv</a:t>
            </a:r>
            <a:r>
              <a:rPr lang="en-US" altLang="zh-CN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);    }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private: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void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FuncPriv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 ) 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 {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cout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&lt;&lt;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 }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；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4" name="Text Placeholder 2"/>
          <p:cNvSpPr txBox="1"/>
          <p:nvPr/>
        </p:nvSpPr>
        <p:spPr bwMode="auto">
          <a:xfrm>
            <a:off x="6997001" y="1260776"/>
            <a:ext cx="4536504" cy="283400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class Derived: public Base  {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public: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Derived(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n1,int n2 ) 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     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:Base(n1),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val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(n2)</a:t>
            </a:r>
            <a:endParaRPr lang="en-US" altLang="zh-CN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{ }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~Derived( )   {  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cout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&lt;&lt;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val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 }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val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;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}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；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  <p:sp>
        <p:nvSpPr>
          <p:cNvPr id="6" name="Text Placeholder 2"/>
          <p:cNvSpPr txBox="1"/>
          <p:nvPr/>
        </p:nvSpPr>
        <p:spPr bwMode="auto">
          <a:xfrm>
            <a:off x="6998335" y="4290695"/>
            <a:ext cx="4533265" cy="217614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main( )    {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 Derived d(1,99);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  return 0;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}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//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输出：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</a:rPr>
              <a:t> 2   99   1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7690" y="105195"/>
            <a:ext cx="10954459" cy="796011"/>
          </a:xfrm>
        </p:spPr>
        <p:txBody>
          <a:bodyPr>
            <a:normAutofit/>
          </a:bodyPr>
          <a:p>
            <a:r>
              <a:rPr lang="zh-CN"/>
              <a:t>派生类的拷贝构造和赋值函数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251520" y="136675"/>
            <a:ext cx="1368152" cy="750540"/>
          </a:xfrm>
          <a:prstGeom prst="rect">
            <a:avLst/>
          </a:prstGeom>
        </p:spPr>
        <p:txBody>
          <a:bodyPr vert="horz" wrap="square" lIns="0" tIns="0" rIns="0" bIns="0" rtlCol="0" anchor="t">
            <a:normAutofit lnSpcReduction="20000"/>
          </a:bodyPr>
          <a:lstStyle>
            <a:lvl1pPr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  <a:lvl2pPr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457200"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914400"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1371600"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1828800" algn="l" defTabSz="91249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913765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</a:rPr>
              <a:t>例：</a:t>
            </a:r>
            <a:endParaRPr dirty="0">
              <a:solidFill>
                <a:schemeClr val="tx2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4220" y="1179830"/>
            <a:ext cx="4679950" cy="551688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altLang="zh-CN" sz="2000" dirty="0"/>
              <a:t>class A  {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public: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A(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</a:rPr>
              <a:t>):data(</a:t>
            </a:r>
            <a:r>
              <a:rPr lang="en-US" altLang="zh-CN" sz="2000" dirty="0" err="1">
                <a:solidFill>
                  <a:srgbClr val="0000FF"/>
                </a:solidFill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</a:rPr>
              <a:t>) {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~A() {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A(</a:t>
            </a:r>
            <a:r>
              <a:rPr lang="en-US" altLang="zh-CN" sz="2000" dirty="0" err="1">
                <a:solidFill>
                  <a:srgbClr val="0000FF"/>
                </a:solidFill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</a:rPr>
              <a:t> A&amp; other)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{ data = </a:t>
            </a:r>
            <a:r>
              <a:rPr lang="en-US" altLang="zh-CN" sz="2000" dirty="0" err="1">
                <a:solidFill>
                  <a:srgbClr val="0000FF"/>
                </a:solidFill>
              </a:rPr>
              <a:t>other.data</a:t>
            </a:r>
            <a:r>
              <a:rPr lang="en-US" altLang="zh-CN" sz="2000" dirty="0">
                <a:solidFill>
                  <a:srgbClr val="0000FF"/>
                </a:solidFill>
              </a:rPr>
              <a:t>;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A&amp; operator=(</a:t>
            </a:r>
            <a:r>
              <a:rPr lang="en-US" altLang="zh-CN" sz="2000" dirty="0" err="1">
                <a:solidFill>
                  <a:srgbClr val="0000FF"/>
                </a:solidFill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</a:rPr>
              <a:t> A&amp; </a:t>
            </a:r>
            <a:r>
              <a:rPr lang="en-US" altLang="zh-CN" sz="2000" dirty="0" err="1">
                <a:solidFill>
                  <a:srgbClr val="0000FF"/>
                </a:solidFill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</a:rPr>
              <a:t>){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if(this!=&amp;</a:t>
            </a:r>
            <a:r>
              <a:rPr lang="en-US" altLang="zh-CN" sz="2000" dirty="0" err="1">
                <a:solidFill>
                  <a:srgbClr val="0000FF"/>
                </a:solidFill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data=</a:t>
            </a:r>
            <a:r>
              <a:rPr lang="en-US" altLang="zh-CN" sz="2000" dirty="0" err="1">
                <a:solidFill>
                  <a:srgbClr val="0000FF"/>
                </a:solidFill>
              </a:rPr>
              <a:t>rhs.data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return *this; 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GetData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{ return data; }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operator float( ) { return 0.6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data; } 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 dirty="0"/>
              <a:t>protected: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data;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  <p:sp>
        <p:nvSpPr>
          <p:cNvPr id="7" name="Text Placeholder 2"/>
          <p:cNvSpPr txBox="1"/>
          <p:nvPr/>
        </p:nvSpPr>
        <p:spPr bwMode="auto">
          <a:xfrm>
            <a:off x="5896610" y="1186815"/>
            <a:ext cx="5346065" cy="544004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000" dirty="0"/>
              <a:t>class B:public A {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public: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B(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n1,int n2):A(n1),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(n2) { }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~B( ) { 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B(</a:t>
            </a:r>
            <a:r>
              <a:rPr lang="en-US" altLang="zh-CN" sz="2000" dirty="0" err="1">
                <a:solidFill>
                  <a:srgbClr val="0000FF"/>
                </a:solidFill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</a:rPr>
              <a:t> B&amp; other):</a:t>
            </a:r>
            <a:r>
              <a:rPr lang="en-US" altLang="zh-CN" sz="2000" dirty="0">
                <a:solidFill>
                  <a:srgbClr val="C00000"/>
                </a:solidFill>
              </a:rPr>
              <a:t>A(other)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{</a:t>
            </a:r>
            <a:r>
              <a:rPr lang="en-US" altLang="zh-CN" sz="2000" dirty="0" err="1">
                <a:solidFill>
                  <a:srgbClr val="0000FF"/>
                </a:solidFill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</a:rPr>
              <a:t> = other. </a:t>
            </a:r>
            <a:r>
              <a:rPr lang="en-US" altLang="zh-CN" sz="2000" dirty="0" err="1">
                <a:solidFill>
                  <a:srgbClr val="0000FF"/>
                </a:solidFill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</a:rPr>
              <a:t>; }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B&amp; operator=(</a:t>
            </a:r>
            <a:r>
              <a:rPr lang="en-US" altLang="zh-CN" sz="2000" dirty="0" err="1">
                <a:solidFill>
                  <a:srgbClr val="0000FF"/>
                </a:solidFill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</a:rPr>
              <a:t> B&amp; </a:t>
            </a:r>
            <a:r>
              <a:rPr lang="en-US" altLang="zh-CN" sz="2000" dirty="0" err="1">
                <a:solidFill>
                  <a:srgbClr val="0000FF"/>
                </a:solidFill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</a:rPr>
              <a:t>) {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if( this!=&amp;</a:t>
            </a:r>
            <a:r>
              <a:rPr lang="en-US" altLang="zh-CN" sz="2000" dirty="0" err="1">
                <a:solidFill>
                  <a:srgbClr val="0000FF"/>
                </a:solidFill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</a:rPr>
              <a:t>) {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>
                <a:solidFill>
                  <a:srgbClr val="C00000"/>
                </a:solidFill>
              </a:rPr>
              <a:t>A::operator=(rhs);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</a:rPr>
              <a:t> =</a:t>
            </a:r>
            <a:r>
              <a:rPr lang="en-US" altLang="zh-CN" sz="2000" dirty="0" err="1">
                <a:solidFill>
                  <a:srgbClr val="0000FF"/>
                </a:solidFill>
              </a:rPr>
              <a:t>rhs</a:t>
            </a:r>
            <a:r>
              <a:rPr lang="en-US" altLang="zh-CN" sz="2000" dirty="0">
                <a:solidFill>
                  <a:srgbClr val="0000FF"/>
                </a:solidFill>
              </a:rPr>
              <a:t>. </a:t>
            </a:r>
            <a:r>
              <a:rPr lang="en-US" altLang="zh-CN" sz="2000" dirty="0" err="1">
                <a:solidFill>
                  <a:srgbClr val="0000FF"/>
                </a:solidFill>
              </a:rPr>
              <a:t>num</a:t>
            </a:r>
            <a:r>
              <a:rPr lang="en-US" altLang="zh-CN" sz="2000" dirty="0">
                <a:solidFill>
                  <a:srgbClr val="0000FF"/>
                </a:solidFill>
              </a:rPr>
              <a:t>; 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}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return *this;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/>
              <a:t>private: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950" y="221400"/>
            <a:ext cx="10954459" cy="796011"/>
          </a:xfrm>
        </p:spPr>
        <p:txBody>
          <a:bodyPr>
            <a:normAutofit fontScale="90000"/>
          </a:bodyPr>
          <a:p>
            <a:r>
              <a:rPr lang="zh-CN" altLang="en-US"/>
              <a:t>派生类中的成员函数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-newdefine</a:t>
            </a:r>
            <a:r>
              <a:rPr lang="zh-CN" altLang="en-US"/>
              <a:t>、</a:t>
            </a:r>
            <a:r>
              <a:rPr lang="en-US" altLang="zh-CN"/>
              <a:t>redefine</a:t>
            </a:r>
            <a:r>
              <a:rPr lang="zh-CN" altLang="en-US"/>
              <a:t>、</a:t>
            </a:r>
            <a:r>
              <a:rPr lang="en-US" altLang="zh-CN"/>
              <a:t>overload</a:t>
            </a:r>
            <a:r>
              <a:rPr lang="zh-CN" altLang="en-US"/>
              <a:t>、</a:t>
            </a:r>
            <a:r>
              <a:rPr lang="en-US" altLang="zh-CN"/>
              <a:t>overwrite(hide)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79805" y="1375410"/>
            <a:ext cx="9860915" cy="1941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派生类中的构造、析构、拷贝、赋值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若无明确定义，则使用缺省的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的静态函数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派生类定义的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+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</a:t>
            </a: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自基类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继承的基类函数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</a:t>
            </a: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类中明确定义的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42340" y="3522980"/>
            <a:ext cx="9908540" cy="2551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newdefine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：派生类中新定义的函数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基类中无同名的函数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redefine:      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派生类中新定义的函数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基类中有同名、同原型的函数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overload:     </a:t>
            </a: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派生类中多个同名的重载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overwrite:    </a:t>
            </a:r>
            <a:r>
              <a:rPr lang="zh-CN" altLang="en-US" sz="20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派生类中定义了某个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函数，且基类中有同名的函数，则派生类的函数会</a:t>
            </a:r>
            <a:b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                 将基类的同名函数隐藏（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hide)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掉。</a:t>
            </a:r>
            <a:endParaRPr lang="zh-CN" altLang="en-US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1257300" lvl="2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使用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using </a:t>
            </a:r>
            <a:endParaRPr lang="en-US" altLang="zh-CN" sz="20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override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：若基类中的某个函数时虚的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带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virtual</a:t>
            </a:r>
            <a:r>
              <a:rPr lang="zh-CN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关键字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，并在派生类中定义了同名的函数，称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override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950" y="221400"/>
            <a:ext cx="10954459" cy="796011"/>
          </a:xfrm>
        </p:spPr>
        <p:txBody>
          <a:bodyPr>
            <a:normAutofit/>
          </a:bodyPr>
          <a:p>
            <a:r>
              <a:rPr lang="en-US" altLang="zh-CN"/>
              <a:t>newdefine</a:t>
            </a:r>
            <a:r>
              <a:rPr lang="zh-CN" altLang="en-US"/>
              <a:t>、</a:t>
            </a:r>
            <a:r>
              <a:rPr lang="en-US" altLang="zh-CN"/>
              <a:t>redefine</a:t>
            </a:r>
            <a:r>
              <a:rPr lang="zh-CN" altLang="en-US"/>
              <a:t>、</a:t>
            </a:r>
            <a:r>
              <a:rPr lang="en-US" altLang="zh-CN"/>
              <a:t>overload</a:t>
            </a:r>
            <a:r>
              <a:rPr lang="zh-CN" altLang="en-US"/>
              <a:t>、</a:t>
            </a:r>
            <a:r>
              <a:rPr lang="en-US" altLang="zh-CN"/>
              <a:t>overwrite(hide)(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291205" y="1086485"/>
            <a:ext cx="5895975" cy="5882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class B:public A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public</a:t>
            </a:r>
            <a:r>
              <a:rPr lang="en-US" altLang="zh-CN" sz="2000" dirty="0" smtClean="0">
                <a:sym typeface="+mn-ea"/>
              </a:rPr>
              <a:t>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   void </a:t>
            </a:r>
            <a:r>
              <a:rPr lang="en-US" altLang="zh-CN" sz="2000" dirty="0" err="1" smtClean="0">
                <a:sym typeface="+mn-ea"/>
              </a:rPr>
              <a:t>BF</a:t>
            </a:r>
            <a:r>
              <a:rPr lang="en-US" altLang="zh-CN" sz="2000" dirty="0" smtClean="0">
                <a:sym typeface="+mn-ea"/>
              </a:rPr>
              <a:t>( ) { }   // newdefine</a:t>
            </a:r>
            <a:r>
              <a:rPr lang="zh-CN" altLang="en-US" sz="2000" dirty="0" smtClean="0">
                <a:sym typeface="+mn-ea"/>
              </a:rPr>
              <a:t>的函数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void G( )   { }  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redefine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了基类的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G() 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void F(</a:t>
            </a:r>
            <a:r>
              <a:rPr lang="en-US" altLang="zh-CN" sz="2000" dirty="0" err="1" smtClean="0">
                <a:solidFill>
                  <a:srgbClr val="0000FF"/>
                </a:solidFill>
                <a:sym typeface="+mn-ea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 n,int m) {  //</a:t>
            </a:r>
            <a:r>
              <a:rPr lang="zh-CN" altLang="zh-CN" sz="2000" dirty="0" smtClean="0">
                <a:solidFill>
                  <a:srgbClr val="0000FF"/>
                </a:solidFill>
                <a:sym typeface="+mn-ea"/>
              </a:rPr>
              <a:t>或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void F(int n)</a:t>
            </a:r>
            <a:endParaRPr lang="en-US" altLang="zh-CN" sz="2000" dirty="0" smtClean="0">
              <a:solidFill>
                <a:srgbClr val="0000FF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// </a:t>
            </a:r>
            <a:r>
              <a:rPr lang="zh-CN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定义了与基类同名的函数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F,(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参数不限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//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则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overwrite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了基类的函数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// 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即新定义的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，隐藏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(Hide)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了基类中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// 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重载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(overload)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的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函数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.</a:t>
            </a:r>
            <a:r>
              <a:rPr lang="zh-CN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所以</a:t>
            </a:r>
            <a:br>
              <a:rPr lang="zh-CN" altLang="zh-CN" sz="2000" b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F( );   //</a:t>
            </a: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非法</a:t>
            </a:r>
            <a:br>
              <a:rPr lang="en-US" altLang="zh-CN" sz="2000" b="1" dirty="0" smtClean="0">
                <a:solidFill>
                  <a:srgbClr val="FF0000"/>
                </a:solidFill>
                <a:sym typeface="+mn-ea"/>
              </a:rPr>
            </a:b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        F(n);  //</a:t>
            </a: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非法</a:t>
            </a:r>
            <a:br>
              <a:rPr lang="zh-CN" altLang="zh-CN" sz="2000" b="1" dirty="0" smtClean="0">
                <a:solidFill>
                  <a:srgbClr val="FF0000"/>
                </a:solidFill>
                <a:sym typeface="+mn-ea"/>
              </a:rPr>
            </a:b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可以使用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using A::F;  </a:t>
            </a:r>
            <a:r>
              <a:rPr lang="zh-CN" altLang="zh-CN" sz="2000" b="1" dirty="0" smtClean="0">
                <a:solidFill>
                  <a:srgbClr val="FF0000"/>
                </a:solidFill>
                <a:sym typeface="+mn-ea"/>
              </a:rPr>
              <a:t>语句，解决此问题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}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virtual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void H( )      {</a:t>
            </a:r>
            <a:b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/* override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了基类的虚函数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H( ) 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*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/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}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};</a:t>
            </a:r>
            <a:endParaRPr lang="zh-CN" altLang="en-US" sz="2000" b="1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4452" y="1731918"/>
            <a:ext cx="2448272" cy="3600986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20000"/>
          </a:bodyPr>
          <a:p>
            <a:pPr marL="0" indent="0" algn="l">
              <a:buNone/>
            </a:pPr>
            <a:r>
              <a:rPr lang="en-US" altLang="zh-CN" sz="2000" dirty="0"/>
              <a:t>class A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public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void F( );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   void F(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n);</a:t>
            </a:r>
            <a:br>
              <a:rPr lang="en-US" altLang="zh-CN" sz="2000" dirty="0" smtClean="0"/>
            </a:br>
            <a:r>
              <a:rPr lang="en-US" altLang="zh-CN" sz="2000" dirty="0" smtClean="0"/>
              <a:t>    void G( );</a:t>
            </a:r>
            <a:endParaRPr lang="en-US" altLang="zh-CN" sz="2000" dirty="0" smtClean="0"/>
          </a:p>
          <a:p>
            <a:pPr marL="0" indent="0" algn="l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00FF"/>
                </a:solidFill>
              </a:rPr>
              <a:t>virtual</a:t>
            </a:r>
            <a:r>
              <a:rPr lang="en-US" altLang="zh-CN" sz="2000" dirty="0" smtClean="0"/>
              <a:t> void H( );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 smtClean="0"/>
              <a:t>private:</a:t>
            </a:r>
            <a:endParaRPr lang="en-US" altLang="zh-CN" sz="2000" dirty="0" smtClean="0"/>
          </a:p>
          <a:p>
            <a:pPr marL="0" indent="0" algn="l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void K( );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data;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950" y="221400"/>
            <a:ext cx="10954459" cy="796011"/>
          </a:xfrm>
        </p:spPr>
        <p:txBody>
          <a:bodyPr>
            <a:normAutofit/>
          </a:bodyPr>
          <a:p>
            <a:r>
              <a:rPr lang="zh-CN"/>
              <a:t>继承的选择</a:t>
            </a:r>
            <a:endParaRPr lang="zh-CN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71420" y="1499870"/>
            <a:ext cx="5474335" cy="91376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sz="19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继承是一种</a:t>
            </a:r>
            <a:r>
              <a:rPr sz="190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代码复用</a:t>
            </a:r>
            <a:r>
              <a:rPr sz="19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的实现方式</a:t>
            </a:r>
            <a:r>
              <a:rPr lang="en-US" altLang="zh-CN" sz="19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sz="19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  <a:hlinkClick r:id="rId1" action="ppaction://hlinksldjump"/>
              </a:rPr>
              <a:t>例见</a:t>
            </a:r>
            <a:r>
              <a:rPr lang="en-US" altLang="zh-CN" sz="19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19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sz="19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选择继承？还是选择关联</a:t>
            </a:r>
            <a:r>
              <a:rPr lang="en-US" altLang="zh-CN" sz="19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/</a:t>
            </a:r>
            <a:r>
              <a:rPr altLang="zh-CN" sz="19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依赖？</a:t>
            </a:r>
            <a:endParaRPr altLang="zh-CN" sz="19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17575" y="3622040"/>
            <a:ext cx="793115" cy="18567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复用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61945" y="2617470"/>
            <a:ext cx="542290" cy="1769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关联</a:t>
            </a:r>
            <a:br>
              <a:rPr lang="zh-CN" altLang="en-US"/>
            </a:br>
            <a:r>
              <a:rPr lang="zh-CN" altLang="en-US"/>
              <a:t>、</a:t>
            </a:r>
            <a:br>
              <a:rPr lang="zh-CN" altLang="en-US"/>
            </a:br>
            <a:r>
              <a:rPr lang="zh-CN" altLang="zh-CN"/>
              <a:t>依赖</a:t>
            </a:r>
            <a:endParaRPr lang="zh-CN" altLang="zh-CN"/>
          </a:p>
        </p:txBody>
      </p:sp>
      <p:sp>
        <p:nvSpPr>
          <p:cNvPr id="7" name="圆角矩形 6"/>
          <p:cNvSpPr/>
          <p:nvPr/>
        </p:nvSpPr>
        <p:spPr>
          <a:xfrm>
            <a:off x="2883535" y="4629785"/>
            <a:ext cx="542290" cy="17691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继承</a:t>
            </a:r>
            <a:endParaRPr lang="zh-CN" altLang="zh-CN"/>
          </a:p>
        </p:txBody>
      </p:sp>
      <p:sp>
        <p:nvSpPr>
          <p:cNvPr id="8" name="燕尾形箭头 7"/>
          <p:cNvSpPr/>
          <p:nvPr/>
        </p:nvSpPr>
        <p:spPr>
          <a:xfrm rot="20160000">
            <a:off x="1875155" y="3661410"/>
            <a:ext cx="889635" cy="32829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 rot="1440000">
            <a:off x="1866900" y="4880610"/>
            <a:ext cx="889635" cy="32829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 Placeholder 2"/>
          <p:cNvSpPr>
            <a:spLocks noGrp="1"/>
          </p:cNvSpPr>
          <p:nvPr/>
        </p:nvSpPr>
        <p:spPr>
          <a:xfrm>
            <a:off x="4812665" y="2709545"/>
            <a:ext cx="6440170" cy="348361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800" kern="12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FF0000"/>
              </a:buClr>
              <a:buFont typeface="Wide Latin" charset="0"/>
              <a:buChar char="?"/>
            </a:pPr>
            <a: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功能复用好？代码复用好？</a:t>
            </a:r>
            <a:b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endParaRPr sz="3200" dirty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0" algn="l">
              <a:buClr>
                <a:srgbClr val="FF0000"/>
              </a:buClr>
              <a:buFont typeface="Wide Latin" charset="0"/>
              <a:buChar char="?"/>
            </a:pPr>
            <a: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继承有什么好处？</a:t>
            </a:r>
            <a:b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endParaRPr sz="3200" dirty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0">
              <a:buClr>
                <a:srgbClr val="FF0000"/>
              </a:buClr>
              <a:buFont typeface="Wide Latin" charset="0"/>
              <a:buChar char="?"/>
            </a:pPr>
            <a:r>
              <a:rPr sz="32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继承表示的逻辑关系是什么？</a:t>
            </a:r>
            <a:endParaRPr altLang="zh-CN" sz="3200" dirty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继承的逻辑含义</a:t>
            </a:r>
            <a:endParaRPr lang="zh-CN" alt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24133" y="1372748"/>
            <a:ext cx="10240254" cy="4802749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不同的继承方式，表示不同的逻辑含义。</a:t>
            </a:r>
            <a:endParaRPr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sz="24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无论哪种继承方式，基类的源代码必须有。</a:t>
            </a:r>
            <a:endParaRPr sz="2400" dirty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继承方式：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class Derived</a:t>
            </a:r>
            <a:r>
              <a:rPr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&lt;</a:t>
            </a:r>
            <a:r>
              <a:rPr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继承方式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&gt;</a:t>
            </a:r>
            <a:r>
              <a:rPr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Base {  };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 表示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”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is a kind of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”</a:t>
            </a:r>
            <a:r>
              <a:rPr 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的关系</a:t>
            </a:r>
            <a:endParaRPr 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private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表示”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has-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a”,”contain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-a”, ”implement of ”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的关系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742950" lvl="1" indent="-285750">
              <a:buClr>
                <a:srgbClr val="046FB6"/>
              </a:buClr>
              <a:buFont typeface="Wingdings" charset="0"/>
              <a:buChar char="u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protected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：同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private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，同时便于在多层继承中保持这种关系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21" y="205527"/>
            <a:ext cx="10515597" cy="717022"/>
          </a:xfrm>
        </p:spPr>
        <p:txBody>
          <a:bodyPr/>
          <a:p>
            <a:r>
              <a:rPr lang="en-US" altLang="zh-CN"/>
              <a:t>public</a:t>
            </a:r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7080" y="2117090"/>
            <a:ext cx="4144010" cy="448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Car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Run( );</a:t>
            </a:r>
            <a:br>
              <a:rPr lang="en-US" altLang="zh-CN" sz="2400" dirty="0"/>
            </a:br>
            <a:r>
              <a:rPr lang="en-US" altLang="zh-CN" sz="2400" dirty="0"/>
              <a:t>       void Brake(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AddWeight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 );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ReduceWeight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 );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mWeight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mWheels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090795" y="2131695"/>
            <a:ext cx="3288665" cy="4297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MTCar</a:t>
            </a:r>
            <a:br>
              <a:rPr lang="en-US" altLang="zh-CN" sz="2400" dirty="0" err="1"/>
            </a:br>
            <a:r>
              <a:rPr lang="en-US" altLang="zh-CN" sz="2400" dirty="0" err="1"/>
              <a:t>     :public</a:t>
            </a:r>
            <a:r>
              <a:rPr lang="en-US" altLang="zh-CN" sz="2400" dirty="0"/>
              <a:t> Car 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err="1"/>
              <a:t>FuncMT</a:t>
            </a:r>
            <a:r>
              <a:rPr lang="en-US" altLang="zh-CN" sz="2400" dirty="0"/>
              <a:t>( );      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//…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//….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49300" y="1339850"/>
            <a:ext cx="4185285" cy="487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是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“is a”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“Is a kind of”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关系</a:t>
            </a:r>
            <a:endParaRPr lang="zh-CN" altLang="en-US" sz="2000" b="1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18880" y="2132330"/>
            <a:ext cx="2887345" cy="4251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</a:t>
            </a:r>
            <a:r>
              <a:rPr lang="en-US" altLang="zh-CN" sz="2400" dirty="0" err="1">
                <a:sym typeface="+mn-ea"/>
              </a:rPr>
              <a:t>ATCar</a:t>
            </a:r>
            <a:br>
              <a:rPr lang="en-US" altLang="zh-CN" sz="2400" dirty="0" err="1">
                <a:sym typeface="+mn-ea"/>
              </a:rPr>
            </a:br>
            <a:r>
              <a:rPr lang="en-US" altLang="zh-CN" sz="2400" dirty="0" err="1">
                <a:sym typeface="+mn-ea"/>
              </a:rPr>
              <a:t>     :public</a:t>
            </a:r>
            <a:r>
              <a:rPr lang="en-US" altLang="zh-CN" sz="2400" dirty="0">
                <a:sym typeface="+mn-ea"/>
              </a:rPr>
              <a:t> Car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public: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void </a:t>
            </a:r>
            <a:r>
              <a:rPr lang="en-US" altLang="zh-CN" sz="2400" dirty="0" err="1">
                <a:sym typeface="+mn-ea"/>
              </a:rPr>
              <a:t>FuncAT</a:t>
            </a:r>
            <a:r>
              <a:rPr lang="en-US" altLang="zh-CN" sz="2400" dirty="0">
                <a:sym typeface="+mn-ea"/>
              </a:rPr>
              <a:t>( );  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protected: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//…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private: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//….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};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黑盒复用和白盒复用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基类和派生类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派生类中的访问控制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派生类中函数的定义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组合与继承的选择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21" y="205527"/>
            <a:ext cx="10515597" cy="717022"/>
          </a:xfrm>
        </p:spPr>
        <p:txBody>
          <a:bodyPr/>
          <a:p>
            <a:r>
              <a:rPr lang="en-US" altLang="zh-CN"/>
              <a:t>public</a:t>
            </a:r>
            <a:r>
              <a:rPr lang="zh-CN" altLang="en-US"/>
              <a:t>继承方式的方便之处</a:t>
            </a:r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38505" y="3470910"/>
            <a:ext cx="3912235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Car </a:t>
            </a:r>
            <a:br>
              <a:rPr lang="en-US" altLang="zh-CN" sz="2400" dirty="0"/>
            </a:br>
            <a:r>
              <a:rPr lang="en-US" altLang="zh-CN" sz="2400" dirty="0"/>
              <a:t>{  ... };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</a:t>
            </a:r>
            <a:r>
              <a:rPr lang="en-US" altLang="zh-CN" sz="2400" dirty="0" err="1">
                <a:sym typeface="+mn-ea"/>
              </a:rPr>
              <a:t>MTCar :public</a:t>
            </a:r>
            <a:r>
              <a:rPr lang="en-US" altLang="zh-CN" sz="2400" dirty="0">
                <a:sym typeface="+mn-ea"/>
              </a:rPr>
              <a:t> Car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{ ... }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A</a:t>
            </a:r>
            <a:r>
              <a:rPr lang="en-US" altLang="zh-CN" sz="2400" dirty="0" err="1">
                <a:sym typeface="+mn-ea"/>
              </a:rPr>
              <a:t>TCar :public</a:t>
            </a:r>
            <a:r>
              <a:rPr lang="en-US" altLang="zh-CN" sz="2400" dirty="0">
                <a:sym typeface="+mn-ea"/>
              </a:rPr>
              <a:t> Car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{ ... }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023485" y="2894965"/>
            <a:ext cx="3288665" cy="338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My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My(</a:t>
            </a:r>
            <a:r>
              <a:rPr lang="en-US" altLang="zh-CN" sz="2400" dirty="0">
                <a:solidFill>
                  <a:srgbClr val="0000FF"/>
                </a:solidFill>
              </a:rPr>
              <a:t>Car &amp; c</a:t>
            </a:r>
            <a:r>
              <a:rPr lang="en-US" altLang="zh-CN" sz="2400" dirty="0"/>
              <a:t>) </a:t>
            </a:r>
            <a:br>
              <a:rPr lang="en-US" altLang="zh-CN" sz="2400" dirty="0"/>
            </a:br>
            <a:r>
              <a:rPr lang="en-US" altLang="zh-CN" sz="2400" dirty="0"/>
              <a:t>        {pCar =&amp;c; }</a:t>
            </a:r>
            <a:br>
              <a:rPr lang="en-US" altLang="zh-CN" sz="2400" dirty="0"/>
            </a:br>
            <a:r>
              <a:rPr lang="en-US" altLang="zh-CN" sz="2400" dirty="0"/>
              <a:t>  void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 </a:t>
            </a:r>
            <a:r>
              <a:rPr lang="en-US" altLang="zh-CN" sz="2400" dirty="0">
                <a:solidFill>
                  <a:srgbClr val="0000FF"/>
                </a:solidFill>
              </a:rPr>
              <a:t>Car &amp; c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{ </a:t>
            </a:r>
            <a:r>
              <a:rPr lang="en-US" altLang="zh-CN" sz="2400" dirty="0">
                <a:solidFill>
                  <a:srgbClr val="0000FF"/>
                </a:solidFill>
              </a:rPr>
              <a:t> c. Run( ); </a:t>
            </a:r>
            <a:r>
              <a:rPr lang="en-US" altLang="zh-CN" sz="2400" dirty="0"/>
              <a:t>}    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Car * pCar;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49300" y="1339850"/>
            <a:ext cx="10865485" cy="128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表示 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“is a”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或 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“Is a kind of” 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关系</a:t>
            </a:r>
            <a:endParaRPr lang="zh-CN" altLang="en-US" sz="2000" b="1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2.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当需要一个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Car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时，实际给的是一个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Car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对象，一个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MTCar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对象，一个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ATCar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对象均可</a:t>
            </a:r>
            <a:endParaRPr lang="zh-CN" altLang="en-US" sz="2000" b="1" dirty="0" smtClean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3.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这种方便，是水平关系无法取代的</a:t>
            </a:r>
            <a:endParaRPr lang="zh-CN" altLang="en-US" sz="2000" b="1" dirty="0" smtClean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9005" y="2944495"/>
            <a:ext cx="3195955" cy="3383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int main( )  {</a:t>
            </a:r>
            <a:br>
              <a:rPr lang="en-US" altLang="zh-CN" sz="2400" dirty="0"/>
            </a:br>
            <a:r>
              <a:rPr lang="en-US" altLang="zh-CN" sz="2400" dirty="0"/>
              <a:t>     Car       car;</a:t>
            </a:r>
            <a:br>
              <a:rPr lang="en-US" altLang="zh-CN" sz="2400" dirty="0"/>
            </a:br>
            <a:r>
              <a:rPr lang="en-US" altLang="zh-CN" sz="2400" dirty="0"/>
              <a:t>     MTCar  mtcar;</a:t>
            </a:r>
            <a:br>
              <a:rPr lang="en-US" altLang="zh-CN" sz="2400" dirty="0"/>
            </a:br>
            <a:r>
              <a:rPr lang="en-US" altLang="zh-CN" sz="2400" dirty="0"/>
              <a:t>     ATCar   atcar;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br>
              <a:rPr lang="en-US" altLang="zh-CN" sz="2400" dirty="0"/>
            </a:br>
            <a:r>
              <a:rPr lang="en-US" altLang="zh-CN" sz="2400" dirty="0"/>
              <a:t>    My  mycar(</a:t>
            </a:r>
            <a:r>
              <a:rPr lang="en-US" altLang="zh-CN" sz="2400" dirty="0">
                <a:solidFill>
                  <a:srgbClr val="0000FF"/>
                </a:solidFill>
              </a:rPr>
              <a:t>atcar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    mycar.Func(</a:t>
            </a:r>
            <a:r>
              <a:rPr lang="en-US" altLang="zh-CN" sz="2400" dirty="0">
                <a:solidFill>
                  <a:srgbClr val="0000FF"/>
                </a:solidFill>
              </a:rPr>
              <a:t>mtcar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    ...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21" y="205527"/>
            <a:ext cx="10515597" cy="717022"/>
          </a:xfrm>
        </p:spPr>
        <p:txBody>
          <a:bodyPr/>
          <a:p>
            <a:r>
              <a:rPr lang="en-US" altLang="zh-CN"/>
              <a:t>private</a:t>
            </a:r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19455" y="2561590"/>
            <a:ext cx="4144010" cy="3931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Bike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public: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void Move( 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void Stop( 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void Repair( 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protected: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ChangeColor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private: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mColor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};</a:t>
            </a:r>
            <a:endParaRPr lang="en-US" altLang="zh-CN" sz="2400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2730" y="2208530"/>
            <a:ext cx="5763260" cy="448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class Player :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private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Bike  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public: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void  </a:t>
            </a:r>
            <a:r>
              <a:rPr lang="en-US" altLang="zh-CN" sz="2400" dirty="0" err="1">
                <a:sym typeface="+mn-ea"/>
              </a:rPr>
              <a:t>StartRace</a:t>
            </a:r>
            <a:r>
              <a:rPr lang="en-US" altLang="zh-CN" sz="2400" dirty="0">
                <a:sym typeface="+mn-ea"/>
              </a:rPr>
              <a:t>( </a:t>
            </a:r>
            <a:r>
              <a:rPr lang="en-US" altLang="zh-CN" sz="2400" dirty="0" smtClean="0">
                <a:sym typeface="+mn-ea"/>
              </a:rPr>
              <a:t>) {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              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   {   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Move( );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...      }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void  </a:t>
            </a:r>
            <a:r>
              <a:rPr lang="en-US" altLang="zh-CN" sz="2400" dirty="0" err="1">
                <a:sym typeface="+mn-ea"/>
              </a:rPr>
              <a:t>EndRace</a:t>
            </a:r>
            <a:r>
              <a:rPr lang="en-US" altLang="zh-CN" sz="2400" dirty="0">
                <a:sym typeface="+mn-ea"/>
              </a:rPr>
              <a:t>( </a:t>
            </a:r>
            <a:r>
              <a:rPr lang="en-US" altLang="zh-CN" sz="2400" dirty="0" smtClean="0">
                <a:sym typeface="+mn-ea"/>
              </a:rPr>
              <a:t>) {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     {  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Stop( );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   ...      }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protected: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CurStrength</a:t>
            </a:r>
            <a:r>
              <a:rPr lang="en-US" altLang="zh-CN" sz="2400" dirty="0">
                <a:sym typeface="+mn-ea"/>
              </a:rPr>
              <a:t> ( );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private: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err="1">
                <a:sym typeface="+mn-ea"/>
              </a:rPr>
              <a:t>mMaxStrength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err="1">
                <a:sym typeface="+mn-ea"/>
              </a:rPr>
              <a:t>mAge</a:t>
            </a:r>
            <a:r>
              <a:rPr lang="en-US" altLang="zh-CN" sz="2400" dirty="0">
                <a:sym typeface="+mn-ea"/>
              </a:rPr>
              <a:t>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};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87400" y="1223645"/>
            <a:ext cx="10353675" cy="883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20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表示每名运动员有一辆自行车</a:t>
            </a:r>
            <a:endParaRPr lang="zh-CN" altLang="en-US" sz="20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2. 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或者表示运动员的某个行为的实现用到了自行车的实现</a:t>
            </a:r>
            <a:endParaRPr lang="zh-CN" altLang="zh-CN" sz="2000" dirty="0" smtClean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21" y="205527"/>
            <a:ext cx="10515597" cy="717022"/>
          </a:xfrm>
        </p:spPr>
        <p:txBody>
          <a:bodyPr/>
          <a:p>
            <a:r>
              <a:rPr lang="en-US" altLang="zh-CN"/>
              <a:t>protected</a:t>
            </a:r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87400" y="1223645"/>
            <a:ext cx="11010900" cy="883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基类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Pen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中的公有和保护成员，在派生类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Box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中都是保护的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若继续以保护方式派生出，那么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Pen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中的公有和保护成员在类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Bag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中，仍保持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protected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的访问性</a:t>
            </a:r>
            <a:endParaRPr lang="zh-CN" altLang="en-US" sz="2000" b="1" dirty="0" smtClean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87095" y="2390140"/>
            <a:ext cx="3275330" cy="3566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Pen </a:t>
            </a:r>
            <a:br>
              <a:rPr lang="en-US" altLang="zh-CN" sz="2400" dirty="0" smtClean="0"/>
            </a:br>
            <a:r>
              <a:rPr lang="en-US" altLang="zh-CN" sz="2400" dirty="0" smtClean="0"/>
              <a:t>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PenPubFunc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PenProFunc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PenPriFunc</a:t>
            </a:r>
            <a:r>
              <a:rPr lang="en-US" altLang="zh-CN" sz="2400" dirty="0"/>
              <a:t>( );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467860" y="2390140"/>
            <a:ext cx="3533140" cy="3566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smtClean="0"/>
              <a:t>Box</a:t>
            </a:r>
            <a:br>
              <a:rPr lang="en-US" altLang="zh-CN" sz="2400" dirty="0" smtClean="0"/>
            </a:br>
            <a:r>
              <a:rPr lang="en-US" altLang="zh-CN" sz="2400" dirty="0" smtClean="0"/>
              <a:t>   :</a:t>
            </a:r>
            <a:r>
              <a:rPr lang="en-US" altLang="zh-CN" sz="2400" dirty="0">
                <a:solidFill>
                  <a:srgbClr val="0000FF"/>
                </a:solidFill>
              </a:rPr>
              <a:t>protected</a:t>
            </a:r>
            <a:r>
              <a:rPr lang="en-US" altLang="zh-CN" sz="2400" dirty="0"/>
              <a:t> Pen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BoxPubFunc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BoxProFunc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err="1"/>
              <a:t>BoxPriFunc</a:t>
            </a:r>
            <a:r>
              <a:rPr lang="en-US" altLang="zh-CN" sz="2400" dirty="0"/>
              <a:t>( );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232775" y="2373630"/>
            <a:ext cx="3600450" cy="3566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smtClean="0"/>
              <a:t>Bag</a:t>
            </a:r>
            <a:br>
              <a:rPr lang="en-US" altLang="zh-CN" sz="2400" dirty="0" smtClean="0"/>
            </a:br>
            <a:r>
              <a:rPr lang="en-US" altLang="zh-CN" sz="2400" dirty="0" smtClean="0"/>
              <a:t>    :</a:t>
            </a:r>
            <a:r>
              <a:rPr lang="en-US" altLang="zh-CN" sz="2400" dirty="0">
                <a:solidFill>
                  <a:srgbClr val="0000FF"/>
                </a:solidFill>
              </a:rPr>
              <a:t>protected</a:t>
            </a:r>
            <a:r>
              <a:rPr lang="en-US" altLang="zh-CN" sz="2400" dirty="0"/>
              <a:t> Box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BagPubFunc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sz="2400" dirty="0" smtClean="0"/>
              <a:t>void </a:t>
            </a:r>
            <a:r>
              <a:rPr lang="en-US" altLang="zh-CN" sz="2400" dirty="0" err="1"/>
              <a:t>BagProFunc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void </a:t>
            </a:r>
            <a:r>
              <a:rPr lang="en-US" altLang="zh-CN" sz="2400" dirty="0" err="1"/>
              <a:t>BagPriFunc</a:t>
            </a:r>
            <a:r>
              <a:rPr lang="en-US" altLang="zh-CN" sz="2400" dirty="0"/>
              <a:t>( );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21" y="205527"/>
            <a:ext cx="10515597" cy="717022"/>
          </a:xfrm>
        </p:spPr>
        <p:txBody>
          <a:bodyPr/>
          <a:p>
            <a:r>
              <a:rPr lang="zh-CN" altLang="en-US"/>
              <a:t>组合和继承的选择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12775" y="1195070"/>
            <a:ext cx="11010900" cy="55397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组合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具有”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has-a”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或”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contain-a”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的关系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子对象所属类的源代码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，可有可无。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类间是水平关系，相比继承可减少类的层次。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继承：继承方式不同，目的不同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基类的源代码必须有。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public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继承：表示“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is-a”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的关系。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 algn="l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private：表示”has-a”,”contain-a”, ”implement of ”的关系，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完全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可换成组合。</a:t>
            </a:r>
            <a:endParaRPr lang="zh-CN" altLang="en-US" sz="2400" dirty="0"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 algn="l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protected：同private，同时便于在多层继承中保持这种关系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>
              <a:lnSpc>
                <a:spcPct val="13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选择：</a:t>
            </a:r>
            <a:endParaRPr lang="zh-CN" altLang="en-US" sz="2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优先选择组合，而不是继承</a:t>
            </a:r>
            <a:endParaRPr lang="zh-CN" altLang="en-US" sz="2400" dirty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627380" lvl="1" indent="-34290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在需要派生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新的子类的</a:t>
            </a: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情况下，才应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采用公有继承</a:t>
            </a:r>
            <a:r>
              <a:rPr lang="zh-CN" altLang="en-US" sz="2400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。</a:t>
            </a:r>
            <a:endParaRPr lang="zh-CN" altLang="en-US" sz="2400" b="1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03221" y="205527"/>
            <a:ext cx="10515597" cy="717022"/>
          </a:xfrm>
        </p:spPr>
        <p:txBody>
          <a:bodyPr/>
          <a:p>
            <a:r>
              <a:rPr lang="zh-CN" altLang="en-US"/>
              <a:t>用组合取代</a:t>
            </a:r>
            <a:r>
              <a:rPr lang="en-US" altLang="zh-CN"/>
              <a:t>private</a:t>
            </a:r>
            <a:r>
              <a:rPr lang="zh-CN" altLang="en-US"/>
              <a:t>继承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15340" y="1762125"/>
            <a:ext cx="4001135" cy="3931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Bike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 void Move( );</a:t>
            </a:r>
            <a:br>
              <a:rPr lang="en-US" altLang="zh-CN" sz="2400" dirty="0"/>
            </a:br>
            <a:r>
              <a:rPr lang="en-US" altLang="zh-CN" sz="2400" dirty="0"/>
              <a:t>       void Stop( );</a:t>
            </a:r>
            <a:br>
              <a:rPr lang="en-US" altLang="zh-CN" sz="2400" dirty="0"/>
            </a:br>
            <a:r>
              <a:rPr lang="en-US" altLang="zh-CN" sz="2400" dirty="0"/>
              <a:t>       void Repair( );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ChangeColor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);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mColor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78400" y="1355090"/>
            <a:ext cx="6955155" cy="5394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/>
              <a:t>class Player </a:t>
            </a:r>
            <a:r>
              <a:rPr lang="en-US" altLang="zh-CN" sz="2400" dirty="0" smtClean="0"/>
              <a:t> {</a:t>
            </a:r>
            <a:br>
              <a:rPr lang="en-US" altLang="zh-CN" sz="2400" dirty="0"/>
            </a:br>
            <a:r>
              <a:rPr lang="en-US" altLang="zh-CN" sz="2400" dirty="0"/>
              <a:t>public:</a:t>
            </a:r>
            <a:br>
              <a:rPr lang="en-US" altLang="zh-CN" sz="2400" dirty="0"/>
            </a:br>
            <a:r>
              <a:rPr lang="en-US" altLang="zh-CN" sz="2400" dirty="0"/>
              <a:t>      void  </a:t>
            </a:r>
            <a:r>
              <a:rPr lang="en-US" altLang="zh-CN" sz="2400" dirty="0" err="1"/>
              <a:t>StartRace</a:t>
            </a:r>
            <a:r>
              <a:rPr lang="en-US" altLang="zh-CN" sz="2400" dirty="0"/>
              <a:t>( </a:t>
            </a:r>
            <a:r>
              <a:rPr lang="en-US" altLang="zh-CN" sz="2400" dirty="0" smtClean="0"/>
              <a:t>)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{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aBike.Move</a:t>
            </a:r>
            <a:r>
              <a:rPr lang="en-US" altLang="zh-CN" sz="2400" dirty="0" smtClean="0">
                <a:solidFill>
                  <a:srgbClr val="0000FF"/>
                </a:solidFill>
              </a:rPr>
              <a:t>( );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sz="2400" dirty="0" smtClean="0">
                <a:sym typeface="+mn-ea"/>
              </a:rPr>
              <a:t>//….   }</a:t>
            </a:r>
            <a:br>
              <a:rPr lang="en-US" altLang="zh-CN" sz="2400" dirty="0" smtClean="0">
                <a:sym typeface="+mn-ea"/>
              </a:rPr>
            </a:br>
            <a:br>
              <a:rPr lang="en-US" altLang="zh-CN" sz="2400" dirty="0" smtClean="0"/>
            </a:br>
            <a:r>
              <a:rPr lang="en-US" altLang="zh-CN" sz="2400" dirty="0" smtClean="0"/>
              <a:t>      void  </a:t>
            </a:r>
            <a:r>
              <a:rPr lang="en-US" altLang="zh-CN" sz="2400" dirty="0" err="1"/>
              <a:t>EndRace</a:t>
            </a:r>
            <a:r>
              <a:rPr lang="en-US" altLang="zh-CN" sz="2400" dirty="0"/>
              <a:t>( </a:t>
            </a:r>
            <a:r>
              <a:rPr lang="en-US" altLang="zh-CN" sz="2400" dirty="0" smtClean="0"/>
              <a:t>)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{    </a:t>
            </a:r>
            <a:r>
              <a:rPr lang="en-US" altLang="zh-CN" sz="2400" dirty="0" err="1">
                <a:solidFill>
                  <a:srgbClr val="0000FF"/>
                </a:solidFill>
              </a:rPr>
              <a:t>aBike.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Stop</a:t>
            </a:r>
            <a:r>
              <a:rPr lang="en-US" altLang="zh-CN" sz="2400" dirty="0" smtClean="0">
                <a:solidFill>
                  <a:srgbClr val="0000FF"/>
                </a:solidFill>
              </a:rPr>
              <a:t>( )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;  </a:t>
            </a:r>
            <a:r>
              <a:rPr lang="en-US" altLang="zh-CN" sz="2400" dirty="0" smtClean="0">
                <a:sym typeface="+mn-ea"/>
              </a:rPr>
              <a:t>//….</a:t>
            </a:r>
            <a:r>
              <a:rPr lang="en-US" altLang="zh-CN" sz="2400" dirty="0" smtClean="0"/>
              <a:t>    }</a:t>
            </a:r>
            <a:br>
              <a:rPr lang="en-US" altLang="zh-CN" sz="2400" dirty="0"/>
            </a:br>
            <a:r>
              <a:rPr lang="en-US" altLang="zh-CN" sz="2400" dirty="0"/>
              <a:t>protected: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CurStrength</a:t>
            </a:r>
            <a:r>
              <a:rPr lang="en-US" altLang="zh-CN" sz="2400" dirty="0"/>
              <a:t> ( ); 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mMaxStrength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mAge</a:t>
            </a:r>
            <a:r>
              <a:rPr lang="en-US" altLang="zh-CN" sz="2400" dirty="0" smtClean="0"/>
              <a:t>;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Bike 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aBike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;</a:t>
            </a:r>
            <a:br>
              <a:rPr lang="en-US" altLang="zh-CN" sz="2400" dirty="0"/>
            </a:br>
            <a:r>
              <a:rPr lang="en-US" altLang="zh-CN" sz="2400" dirty="0"/>
              <a:t>};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面向对象的复用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1685" y="2061210"/>
            <a:ext cx="10010140" cy="140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拷贝、粘贴、修改</a:t>
            </a:r>
            <a:endParaRPr lang="zh-CN" altLang="en-US" sz="28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水平关系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普通关联、聚合、组合和依赖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---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黑盒复用</a:t>
            </a:r>
            <a:endParaRPr lang="zh-CN" altLang="en-US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垂直关系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--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白盒复用</a:t>
            </a:r>
            <a:endParaRPr lang="zh-CN" altLang="en-US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黑盒复用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2725" y="1144905"/>
            <a:ext cx="10010140" cy="1637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水平关系-普通关联、聚合、组合和依赖---黑盒复用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黑盒复用是一种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功能复用</a:t>
            </a:r>
            <a:endParaRPr lang="zh-CN" altLang="en-US" sz="2000" dirty="0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改变被复用类（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）的具体实现，不会影响复用类（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C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）的实现</a:t>
            </a:r>
            <a:endParaRPr lang="zh-CN" altLang="en-US" sz="20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但要求被复用类具有良好的设计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行为的设计合理、独立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 sz="2000" dirty="0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复用类只要有被复用类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(A)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的定义即可，不需要</a:t>
            </a:r>
            <a:r>
              <a:rPr lang="en-US" altLang="zh-CN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的完整源实现代码</a:t>
            </a:r>
            <a:endParaRPr lang="zh-CN" altLang="en-US" sz="2000" dirty="0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3086735"/>
            <a:ext cx="2222500" cy="329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A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AFunc2(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AFunc3(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int  data;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8070" y="1660525"/>
            <a:ext cx="3195955" cy="5078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//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以关联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(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普通、聚合、组合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)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方式复用类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的功能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C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CFunc1( )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CFunc3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);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pA-&gt;AFunc1(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}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CFunc2(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CFunc3(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A *  pA;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0400" y="2760980"/>
            <a:ext cx="3369945" cy="4010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//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以依赖的方式复用类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的功能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B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BFunc1( A &amp; a)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BFunc2( );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a.AFunc1(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}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BFunc2(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BFunc3(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88005" y="3637280"/>
            <a:ext cx="1207135" cy="16503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200" b="1">
                <a:solidFill>
                  <a:schemeClr val="accent4"/>
                </a:solidFill>
              </a:rPr>
              <a:t>被</a:t>
            </a:r>
            <a:br>
              <a:rPr lang="zh-CN" altLang="zh-CN" sz="3200" b="1">
                <a:solidFill>
                  <a:schemeClr val="accent4"/>
                </a:solidFill>
              </a:rPr>
            </a:br>
            <a:r>
              <a:rPr lang="zh-CN" altLang="zh-CN" sz="3200" b="1">
                <a:solidFill>
                  <a:schemeClr val="accent4"/>
                </a:solidFill>
              </a:rPr>
              <a:t>复用</a:t>
            </a:r>
            <a:endParaRPr lang="zh-CN" altLang="zh-CN" sz="3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白盒复用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1140" y="1790700"/>
            <a:ext cx="4585970" cy="722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白盒复用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---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垂直关系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</a:t>
            </a:r>
            <a:endParaRPr lang="zh-CN" altLang="en-US" sz="2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285750" lvl="0" indent="-285750">
              <a:buClr>
                <a:srgbClr val="046FB6"/>
              </a:buClr>
              <a:buFont typeface="Wingdings" charset="0"/>
              <a:buChar char="u"/>
            </a:pP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白盒复用是一种</a:t>
            </a:r>
            <a:r>
              <a:rPr lang="zh-CN" altLang="en-US" sz="2000" dirty="0" smtClean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实现复用或代码复用</a:t>
            </a:r>
            <a:endParaRPr lang="zh-CN" altLang="en-US" sz="2000" dirty="0" smtClean="0"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3347720"/>
            <a:ext cx="2222500" cy="329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A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AFunc2(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AFunc3(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int  data;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1095" y="1487170"/>
            <a:ext cx="3195955" cy="5078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//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以</a:t>
            </a:r>
            <a:r>
              <a:rPr lang="zh-CN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关联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(</a:t>
            </a:r>
            <a:r>
              <a:rPr lang="zh-CN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普通、聚合、组合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)</a:t>
            </a:r>
            <a:r>
              <a:rPr lang="zh-CN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方式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复用类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的功能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C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CFunc1( )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CFunc3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);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</a:t>
            </a:r>
            <a:r>
              <a:rPr lang="en-US" altLang="zh-C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ea typeface="微软雅黑" pitchFamily="34" charset="-122"/>
              </a:rPr>
              <a:t>pA-&gt;AFunc1(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}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CFunc2(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CFunc3(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A *  pA;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088005" y="3637280"/>
            <a:ext cx="1207135" cy="165036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200" b="1">
                <a:solidFill>
                  <a:schemeClr val="accent4"/>
                </a:solidFill>
              </a:rPr>
              <a:t>被</a:t>
            </a:r>
            <a:br>
              <a:rPr lang="zh-CN" altLang="zh-CN" sz="3200" b="1">
                <a:solidFill>
                  <a:schemeClr val="accent4"/>
                </a:solidFill>
              </a:rPr>
            </a:br>
            <a:r>
              <a:rPr lang="zh-CN" altLang="zh-CN" sz="3200" b="1">
                <a:solidFill>
                  <a:schemeClr val="accent4"/>
                </a:solidFill>
              </a:rPr>
              <a:t>复用</a:t>
            </a:r>
            <a:endParaRPr lang="zh-CN" altLang="zh-CN" sz="3200" b="1">
              <a:solidFill>
                <a:schemeClr val="accent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24240" y="1469390"/>
            <a:ext cx="3195955" cy="436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//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以</a:t>
            </a:r>
            <a:r>
              <a:rPr lang="zh-CN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继承方式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复用类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的实现</a:t>
            </a: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#include “a.h”</a:t>
            </a: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C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： 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public A 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CFunc1( )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CFunc3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);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</a:t>
            </a:r>
            <a:r>
              <a:rPr lang="en-US" altLang="zh-CN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ea typeface="微软雅黑" pitchFamily="34" charset="-122"/>
              </a:rPr>
              <a:t>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}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CFunc2(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CFunc3(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继承的语法</a:t>
            </a:r>
            <a:endParaRPr lang="zh-CN" alt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2285" y="1346835"/>
            <a:ext cx="7595235" cy="5114925"/>
          </a:xfrm>
        </p:spPr>
        <p:txBody>
          <a:bodyPr/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继承语法格式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>
                <a:solidFill>
                  <a:schemeClr val="tx1"/>
                </a:solidFill>
              </a:rPr>
              <a:t>class &lt;</a:t>
            </a:r>
            <a:r>
              <a:rPr lang="zh-CN" altLang="en-US" dirty="0">
                <a:solidFill>
                  <a:schemeClr val="tx1"/>
                </a:solidFill>
              </a:rPr>
              <a:t>派生类名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u="sng" dirty="0" smtClean="0">
                <a:solidFill>
                  <a:srgbClr val="0000FF"/>
                </a:solidFill>
              </a:rPr>
              <a:t>&lt;</a:t>
            </a:r>
            <a:r>
              <a:rPr lang="zh-CN" altLang="en-US" u="sng" dirty="0">
                <a:solidFill>
                  <a:srgbClr val="0000FF"/>
                </a:solidFill>
              </a:rPr>
              <a:t>继承方式</a:t>
            </a:r>
            <a:r>
              <a:rPr lang="en-US" altLang="zh-CN" u="sng" dirty="0">
                <a:solidFill>
                  <a:srgbClr val="0000FF"/>
                </a:solidFill>
              </a:rPr>
              <a:t>&gt;&lt;</a:t>
            </a:r>
            <a:r>
              <a:rPr lang="zh-CN" altLang="en-US" u="sng" dirty="0">
                <a:solidFill>
                  <a:srgbClr val="0000FF"/>
                </a:solidFill>
              </a:rPr>
              <a:t>基类名称</a:t>
            </a:r>
            <a:r>
              <a:rPr lang="en-US" altLang="zh-CN" u="sng" dirty="0">
                <a:solidFill>
                  <a:srgbClr val="0000FF"/>
                </a:solidFill>
              </a:rPr>
              <a:t>&gt;, </a:t>
            </a:r>
            <a:r>
              <a:rPr lang="en-US" altLang="zh-CN" u="sng" dirty="0" smtClean="0">
                <a:solidFill>
                  <a:srgbClr val="0000FF"/>
                </a:solidFill>
              </a:rPr>
              <a:t>…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    ….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};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 lang="zh-CN" altLang="en-US" dirty="0" smtClean="0"/>
              <a:t>例：</a:t>
            </a:r>
            <a:br>
              <a:rPr lang="en-US" altLang="zh-CN" dirty="0" smtClean="0"/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class Child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: public Parent1, private Parent2 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public:    Child(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n);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         void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ChildFunc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( );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private:  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data1;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        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OtherClass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ptr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;            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2483" y="2609865"/>
            <a:ext cx="187220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继承列表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上箭头 8"/>
          <p:cNvSpPr/>
          <p:nvPr/>
        </p:nvSpPr>
        <p:spPr bwMode="auto">
          <a:xfrm>
            <a:off x="7100555" y="2134731"/>
            <a:ext cx="432048" cy="360040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基类和派生类</a:t>
            </a:r>
            <a:endParaRPr lang="zh-CN" alt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8770" y="1289050"/>
            <a:ext cx="7595235" cy="5114925"/>
          </a:xfrm>
        </p:spPr>
        <p:txBody>
          <a:bodyPr>
            <a:normAutofit lnSpcReduction="20000"/>
          </a:bodyPr>
          <a:p>
            <a:pPr marL="342900" indent="-342900" algn="l"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继承语法格式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>
                <a:solidFill>
                  <a:schemeClr val="tx1"/>
                </a:solidFill>
              </a:rPr>
              <a:t>class &lt;</a:t>
            </a:r>
            <a:r>
              <a:rPr lang="zh-CN" altLang="en-US" dirty="0">
                <a:solidFill>
                  <a:schemeClr val="tx1"/>
                </a:solidFill>
              </a:rPr>
              <a:t>派生类名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u="sng" dirty="0" smtClean="0">
                <a:solidFill>
                  <a:srgbClr val="0000FF"/>
                </a:solidFill>
              </a:rPr>
              <a:t>&lt;</a:t>
            </a:r>
            <a:r>
              <a:rPr lang="zh-CN" altLang="en-US" u="sng" dirty="0">
                <a:solidFill>
                  <a:srgbClr val="0000FF"/>
                </a:solidFill>
              </a:rPr>
              <a:t>继承方式</a:t>
            </a:r>
            <a:r>
              <a:rPr lang="en-US" altLang="zh-CN" u="sng" dirty="0">
                <a:solidFill>
                  <a:srgbClr val="0000FF"/>
                </a:solidFill>
              </a:rPr>
              <a:t>&gt;&lt;</a:t>
            </a:r>
            <a:r>
              <a:rPr lang="zh-CN" altLang="en-US" u="sng" dirty="0">
                <a:solidFill>
                  <a:srgbClr val="0000FF"/>
                </a:solidFill>
              </a:rPr>
              <a:t>基类名称</a:t>
            </a:r>
            <a:r>
              <a:rPr lang="en-US" altLang="zh-CN" u="sng" dirty="0">
                <a:solidFill>
                  <a:srgbClr val="0000FF"/>
                </a:solidFill>
              </a:rPr>
              <a:t>&gt;, </a:t>
            </a:r>
            <a:r>
              <a:rPr lang="en-US" altLang="zh-CN" u="sng" dirty="0" smtClean="0">
                <a:solidFill>
                  <a:srgbClr val="0000FF"/>
                </a:solidFill>
              </a:rPr>
              <a:t>…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{    ….     };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继承方式：</a:t>
            </a:r>
            <a:b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public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protected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private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三种，</a:t>
            </a:r>
            <a:br>
              <a:rPr lang="en-US" altLang="zh-CN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lang="en-US" altLang="zh-CN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    </a:t>
            </a:r>
            <a:r>
              <a:rPr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默认为</a:t>
            </a:r>
            <a:r>
              <a:rPr lang="en-US" altLang="zh-CN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private</a:t>
            </a:r>
            <a:r>
              <a:rPr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</a:t>
            </a:r>
            <a:r>
              <a:rPr lang="en-US" altLang="zh-CN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altLang="zh-CN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无明确指定的继承方式时</a:t>
            </a:r>
            <a:r>
              <a:rPr lang="en-US" altLang="zh-CN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 algn="l"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基类</a:t>
            </a:r>
            <a:endParaRPr altLang="zh-CN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单继承：只有一个基类</a:t>
            </a:r>
            <a:endParaRPr lang="zh-CN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多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(</a:t>
            </a:r>
            <a:r>
              <a:rPr lang="zh-CN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重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r>
              <a:rPr lang="zh-CN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:</a:t>
            </a: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有两个或两个以上的基类</a:t>
            </a:r>
            <a:b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lvl="0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</a:t>
            </a: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派生类可以是其它继承的基类，即派生类可继续派生</a:t>
            </a: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多层继承和继承树</a:t>
            </a:r>
            <a:b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lvl="0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父类、子类</a:t>
            </a: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800100" lvl="1" indent="-3429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继承下，称基类为父类，派生类为子类</a:t>
            </a:r>
            <a:endParaRPr lang="zh-CN" altLang="en-US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派生类</a:t>
            </a:r>
            <a:endParaRPr lang="zh-CN" alt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2180" y="1395095"/>
            <a:ext cx="7595235" cy="5114925"/>
          </a:xfrm>
        </p:spPr>
        <p:txBody>
          <a:bodyPr>
            <a:normAutofit/>
          </a:bodyPr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派生类中的成员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</a:t>
            </a:r>
            <a:r>
              <a:rPr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例</a:t>
            </a:r>
            <a:r>
              <a:rPr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见下页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 algn="l">
              <a:buClr>
                <a:srgbClr val="FF0000"/>
              </a:buClr>
              <a:buFont typeface="Wingdings" charset="0"/>
              <a:buChar char="l"/>
            </a:pPr>
            <a:r>
              <a:rPr lang="zh-CN" sz="2665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派生类的</a:t>
            </a:r>
            <a:r>
              <a:rPr sz="2665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构造、析构、拷贝、赋值函数</a:t>
            </a:r>
            <a:endParaRPr lang="en-US" altLang="zh-CN" sz="2665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2" algn="l">
              <a:buClr>
                <a:srgbClr val="FF0000"/>
              </a:buClr>
              <a:buFont typeface="Wingdings" charset="0"/>
              <a:buChar char="l"/>
            </a:pPr>
            <a:r>
              <a:rPr sz="2665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派生类中定义的成员函数、数据成员</a:t>
            </a:r>
            <a:endParaRPr lang="en-US" altLang="zh-CN" sz="2665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lvl="2" algn="l">
              <a:buClr>
                <a:srgbClr val="FF0000"/>
              </a:buClr>
              <a:buFont typeface="Wingdings" charset="0"/>
              <a:buChar char="l"/>
            </a:pPr>
            <a:r>
              <a:rPr sz="2665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基类中的的所有成员</a:t>
            </a:r>
            <a:br>
              <a:rPr lang="en-US" altLang="zh-CN" sz="2665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</a:br>
            <a:r>
              <a:rPr sz="2665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（除基类的构造、析构、拷贝、赋值函数、自动转换函数</a:t>
            </a:r>
            <a:r>
              <a:rPr lang="en-US" altLang="zh-CN" sz="2665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)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派生类对象的大小</a:t>
            </a:r>
            <a:endParaRPr lang="en-US" altLang="zh-CN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  <a:p>
            <a:pPr marL="342900" indent="-342900" algn="l">
              <a:buClr>
                <a:schemeClr val="accent1"/>
              </a:buClr>
              <a:buFont typeface="Wingdings" charset="0"/>
              <a:buChar char="u"/>
            </a:pPr>
            <a:r>
              <a:rPr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+mn-ea"/>
              </a:rPr>
              <a:t>派生类中成员的访问控制</a:t>
            </a:r>
            <a:endParaRPr lang="zh-CN" altLang="en-US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派生类的成员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55320" y="2015490"/>
            <a:ext cx="2222500" cy="329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A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AFunc2(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AFunc3(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int  data;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9625" y="1614170"/>
            <a:ext cx="3195955" cy="5078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//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以</a:t>
            </a:r>
            <a:r>
              <a:rPr lang="zh-CN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继承方式</a:t>
            </a: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复用类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的实现</a:t>
            </a: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class B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： 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  <a:sym typeface="+mn-ea"/>
              </a:rPr>
              <a:t>public A 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public: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BFunc1( ) {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BFunc3</a:t>
            </a: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);</a:t>
            </a:r>
            <a:b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     </a:t>
            </a:r>
            <a:r>
              <a:rPr lang="en-US" altLang="zh-CN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ea typeface="微软雅黑" pitchFamily="34" charset="-122"/>
              </a:rPr>
              <a:t>AFunc1(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}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BFunc2(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void  BFunc3( );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private: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     int  num;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};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2645" y="1586230"/>
            <a:ext cx="4595495" cy="5078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Arial" pitchFamily="34" charset="0"/>
                <a:ea typeface="微软雅黑" pitchFamily="34" charset="-122"/>
              </a:rPr>
              <a:t>派生类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中的成员</a:t>
            </a: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endParaRPr lang="zh-CN" altLang="en-US" b="1" dirty="0" smtClean="0"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Tx/>
              <a:buFont typeface="Wingdings" charset="0"/>
              <a:buChar char="l"/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中缺省的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: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构造、析构、拷贝、赋值函数</a:t>
            </a:r>
            <a:endParaRPr lang="zh-CN" altLang="en-US" b="1" dirty="0" smtClean="0"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Tx/>
              <a:buFont typeface="Wingdings" charset="0"/>
              <a:buChar char="l"/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中定义的：</a:t>
            </a: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B::BFunc1()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B::BFunc2()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B::BFunc3()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B::num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Tx/>
              <a:buFont typeface="Wingdings" charset="0"/>
              <a:buChar char="l"/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从</a:t>
            </a: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中继承的：</a:t>
            </a:r>
            <a:br>
              <a:rPr lang="zh-CN" altLang="en-US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A::AFunc1()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  <a:sym typeface="+mn-ea"/>
              </a:rPr>
              <a:t>A::AFunc2()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  <a:sym typeface="+mn-ea"/>
              </a:rPr>
              <a:t>A::AFunc3()</a:t>
            </a:r>
            <a:br>
              <a:rPr lang="en-US" altLang="zh-CN" b="1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A::data</a:t>
            </a:r>
            <a:endParaRPr lang="en-US" altLang="zh-CN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22.xml><?xml version="1.0" encoding="utf-8"?>
<p:tagLst xmlns:p="http://schemas.openxmlformats.org/presentationml/2006/main">
  <p:tag name="KSO_WM_TEMPLATE_CATEGORY" val="custom"/>
  <p:tag name="KSO_WM_TEMPLATE_INDEX" val="160111"/>
</p:tagLst>
</file>

<file path=ppt/tags/tag23.xml><?xml version="1.0" encoding="utf-8"?>
<p:tagLst xmlns:p="http://schemas.openxmlformats.org/presentationml/2006/main">
  <p:tag name="KSO_WM_TEMPLATE_CATEGORY" val="custom"/>
  <p:tag name="KSO_WM_TEMPLATE_INDEX" val="160111"/>
</p:tagLst>
</file>

<file path=ppt/tags/tag24.xml><?xml version="1.0" encoding="utf-8"?>
<p:tagLst xmlns:p="http://schemas.openxmlformats.org/presentationml/2006/main">
  <p:tag name="KSO_WM_TEMPLATE_CATEGORY" val="custom"/>
  <p:tag name="KSO_WM_TEMPLATE_INDEX" val="160111"/>
</p:tagLst>
</file>

<file path=ppt/tags/tag25.xml><?xml version="1.0" encoding="utf-8"?>
<p:tagLst xmlns:p="http://schemas.openxmlformats.org/presentationml/2006/main">
  <p:tag name="KSO_WM_TEMPLATE_CATEGORY" val="custom"/>
  <p:tag name="KSO_WM_TEMPLATE_INDEX" val="160111"/>
</p:tagLst>
</file>

<file path=ppt/tags/tag26.xml><?xml version="1.0" encoding="utf-8"?>
<p:tagLst xmlns:p="http://schemas.openxmlformats.org/presentationml/2006/main">
  <p:tag name="KSO_WM_TEMPLATE_CATEGORY" val="custom"/>
  <p:tag name="KSO_WM_TEMPLATE_INDEX" val="160111"/>
</p:tagLst>
</file>

<file path=ppt/tags/tag27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8272</Words>
  <Application>WPS 演示</Application>
  <PresentationFormat>宽屏</PresentationFormat>
  <Paragraphs>354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A000120140530A99PPBG</vt:lpstr>
      <vt:lpstr>1_A000120140530A99PPBG</vt:lpstr>
      <vt:lpstr>C++面向对象程序设计-2015级</vt:lpstr>
      <vt:lpstr>PowerPoint 演示文稿</vt:lpstr>
      <vt:lpstr>面向对象的复用</vt:lpstr>
      <vt:lpstr>黑盒复用</vt:lpstr>
      <vt:lpstr>白盒复用</vt:lpstr>
      <vt:lpstr>继承的语法</vt:lpstr>
      <vt:lpstr>基类和派生类</vt:lpstr>
      <vt:lpstr>派生类</vt:lpstr>
      <vt:lpstr>派生类的成员(例)</vt:lpstr>
      <vt:lpstr>派生类中成员的访问控制</vt:lpstr>
      <vt:lpstr>派生类中成员的访问控制(例)</vt:lpstr>
      <vt:lpstr>派生类的构造和析构</vt:lpstr>
      <vt:lpstr>派生类的构造和析构(例)</vt:lpstr>
      <vt:lpstr>派生类的拷贝构造和赋值函数(例)</vt:lpstr>
      <vt:lpstr>派生类中的成员函数     -newdefine、redefine、overload、overwrite(hide)</vt:lpstr>
      <vt:lpstr>newdefine、redefine、overload、overwrite(hide)(例)</vt:lpstr>
      <vt:lpstr>继承的选择</vt:lpstr>
      <vt:lpstr>继承的逻辑含义</vt:lpstr>
      <vt:lpstr>public继承方式(例)</vt:lpstr>
      <vt:lpstr>public继承方式的方便之处</vt:lpstr>
      <vt:lpstr>private继承方式(例)</vt:lpstr>
      <vt:lpstr>protected继承方式(例)</vt:lpstr>
      <vt:lpstr>组合和继承的选择</vt:lpstr>
      <vt:lpstr>用组合取代private继承(例)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</cp:revision>
  <dcterms:created xsi:type="dcterms:W3CDTF">2016-02-11T11:02:00Z</dcterms:created>
  <dcterms:modified xsi:type="dcterms:W3CDTF">2016-05-12T04:40:29Z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