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1"/>
  </p:handoutMasterIdLst>
  <p:sldIdLst>
    <p:sldId id="256" r:id="rId4"/>
    <p:sldId id="262" r:id="rId6"/>
    <p:sldId id="280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281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520" cy="6972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static_cast</a:t>
            </a:r>
            <a:r>
              <a:rPr lang="zh-CN" altLang="zh-CN"/>
              <a:t>类型转换操作符</a:t>
            </a:r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76985" y="1337310"/>
            <a:ext cx="10058400" cy="2740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 err="1">
                <a:sym typeface="+mn-ea"/>
              </a:rPr>
              <a:t>格式：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static_cast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&lt;T&gt;(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exp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)</a:t>
            </a:r>
            <a:br>
              <a:rPr lang="en-US" altLang="zh-CN" sz="2400" dirty="0">
                <a:sym typeface="+mn-ea"/>
              </a:rPr>
            </a:br>
            <a:endParaRPr lang="en-US" altLang="zh-CN" sz="2400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ym typeface="+mn-ea"/>
              </a:rPr>
              <a:t>静态转换：</a:t>
            </a:r>
            <a:r>
              <a:rPr lang="zh-CN" altLang="en-US" sz="2400" dirty="0">
                <a:sym typeface="+mn-ea"/>
              </a:rPr>
              <a:t>等价于</a:t>
            </a:r>
            <a:r>
              <a:rPr lang="en-US" altLang="zh-CN" sz="2400" dirty="0">
                <a:sym typeface="+mn-ea"/>
              </a:rPr>
              <a:t>C</a:t>
            </a:r>
            <a:r>
              <a:rPr lang="zh-CN" altLang="en-US" sz="2400" dirty="0">
                <a:sym typeface="+mn-ea"/>
              </a:rPr>
              <a:t>语言中的强制类型转换 </a:t>
            </a:r>
            <a:r>
              <a:rPr lang="en-US" altLang="zh-CN" sz="2400" dirty="0">
                <a:sym typeface="+mn-ea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( T )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exp</a:t>
            </a:r>
            <a:br>
              <a:rPr lang="en-US" altLang="zh-CN" sz="2400" dirty="0" err="1">
                <a:sym typeface="+mn-ea"/>
              </a:rPr>
            </a:br>
            <a:endParaRPr lang="en-US" altLang="zh-CN" sz="2400" dirty="0" err="1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err="1">
                <a:sym typeface="+mn-ea"/>
              </a:rPr>
              <a:t>说明：</a:t>
            </a:r>
            <a:r>
              <a:rPr lang="zh-CN" altLang="en-US" sz="2400" dirty="0">
                <a:sym typeface="+mn-ea"/>
              </a:rPr>
              <a:t>其中 </a:t>
            </a:r>
            <a:r>
              <a:rPr lang="en-US" altLang="zh-CN" sz="2400" dirty="0">
                <a:sym typeface="+mn-ea"/>
              </a:rPr>
              <a:t>T </a:t>
            </a:r>
            <a:r>
              <a:rPr lang="zh-CN" altLang="en-US" sz="2400" dirty="0">
                <a:sym typeface="+mn-ea"/>
              </a:rPr>
              <a:t>表示指针、引用、内置类型、枚举类型，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但不能是对象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。</a:t>
            </a:r>
            <a:br>
              <a:rPr lang="zh-CN" altLang="en-US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endParaRPr lang="zh-CN" alt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ym typeface="+mn-ea"/>
              </a:rPr>
              <a:t>如</a:t>
            </a:r>
            <a:r>
              <a:rPr lang="en-US" altLang="zh-CN" sz="2400" dirty="0">
                <a:sym typeface="+mn-ea"/>
              </a:rPr>
              <a:t>:  A     *        p = new A;   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char * pbyte = </a:t>
            </a:r>
            <a:r>
              <a:rPr lang="en-US" altLang="zh-CN" sz="2400" dirty="0" err="1">
                <a:sym typeface="+mn-ea"/>
              </a:rPr>
              <a:t>static_cast</a:t>
            </a:r>
            <a:r>
              <a:rPr lang="en-US" altLang="zh-CN" sz="2400" dirty="0">
                <a:sym typeface="+mn-ea"/>
              </a:rPr>
              <a:t>&lt;char *&gt;(p);</a:t>
            </a:r>
            <a:endParaRPr lang="zh-CN" altLang="en-US" sz="2400" dirty="0">
              <a:solidFill>
                <a:srgbClr val="0000FF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const_cast</a:t>
            </a:r>
            <a:r>
              <a:rPr lang="zh-CN" altLang="zh-CN"/>
              <a:t>类型转换操作符</a:t>
            </a:r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6280" y="1192530"/>
            <a:ext cx="10058400" cy="14249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 err="1">
                <a:sym typeface="+mn-ea"/>
              </a:rPr>
              <a:t>格式：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const_cast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&lt;T&gt;(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exp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)</a:t>
            </a:r>
            <a:br>
              <a:rPr lang="en-US" altLang="zh-CN" sz="2400" dirty="0">
                <a:sym typeface="+mn-ea"/>
              </a:rPr>
            </a:br>
            <a:endParaRPr lang="en-US" altLang="zh-CN" sz="2400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ym typeface="+mn-ea"/>
              </a:rPr>
              <a:t>常量转换：</a:t>
            </a:r>
            <a:r>
              <a:rPr lang="zh-CN" altLang="en-US" sz="2400" dirty="0">
                <a:sym typeface="+mn-ea"/>
              </a:rPr>
              <a:t>用于添加或移除表达式中的</a:t>
            </a:r>
            <a:r>
              <a:rPr lang="en-US" altLang="zh-CN" sz="2400" dirty="0" err="1">
                <a:sym typeface="+mn-ea"/>
              </a:rPr>
              <a:t>const</a:t>
            </a:r>
            <a:r>
              <a:rPr lang="zh-CN" altLang="en-US" sz="2400" dirty="0">
                <a:sym typeface="+mn-ea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volatile</a:t>
            </a:r>
            <a:r>
              <a:rPr lang="zh-CN" altLang="en-US" sz="2400" dirty="0">
                <a:sym typeface="+mn-ea"/>
              </a:rPr>
              <a:t>约束</a:t>
            </a:r>
            <a:endParaRPr lang="zh-CN" altLang="en-US" sz="2400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err="1">
                <a:sym typeface="+mn-ea"/>
              </a:rPr>
              <a:t>说明：</a:t>
            </a:r>
            <a:r>
              <a:rPr lang="zh-CN" altLang="en-US" sz="2400" dirty="0">
                <a:sym typeface="+mn-ea"/>
              </a:rPr>
              <a:t>其中 </a:t>
            </a:r>
            <a:r>
              <a:rPr lang="en-US" altLang="zh-CN" sz="2400" dirty="0">
                <a:sym typeface="+mn-ea"/>
              </a:rPr>
              <a:t>T </a:t>
            </a:r>
            <a:r>
              <a:rPr lang="zh-CN" altLang="en-US" sz="2400" dirty="0">
                <a:sym typeface="+mn-ea"/>
              </a:rPr>
              <a:t>与</a:t>
            </a:r>
            <a:r>
              <a:rPr lang="en-US" altLang="zh-CN" sz="2400" dirty="0">
                <a:sym typeface="+mn-ea"/>
              </a:rPr>
              <a:t>exp</a:t>
            </a:r>
            <a:r>
              <a:rPr lang="zh-CN" altLang="en-US" sz="2400" dirty="0">
                <a:sym typeface="+mn-ea"/>
              </a:rPr>
              <a:t>的类型，除了</a:t>
            </a:r>
            <a:r>
              <a:rPr lang="en-US" altLang="zh-CN" sz="2400" dirty="0">
                <a:sym typeface="+mn-ea"/>
              </a:rPr>
              <a:t>const</a:t>
            </a:r>
            <a:r>
              <a:rPr lang="zh-CN" altLang="en-US" sz="2400" dirty="0">
                <a:sym typeface="+mn-ea"/>
              </a:rPr>
              <a:t>或</a:t>
            </a:r>
            <a:r>
              <a:rPr lang="en-US" altLang="zh-CN" sz="2400" dirty="0">
                <a:sym typeface="+mn-ea"/>
              </a:rPr>
              <a:t>volatile</a:t>
            </a:r>
            <a:r>
              <a:rPr lang="zh-CN" altLang="en-US" sz="2400" dirty="0">
                <a:sym typeface="+mn-ea"/>
              </a:rPr>
              <a:t>等修饰之外，必须一致</a:t>
            </a:r>
            <a:endParaRPr lang="zh-CN" altLang="en-US" sz="2400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98500" y="2729865"/>
            <a:ext cx="3397885" cy="4056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class A {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：</a:t>
            </a:r>
            <a:b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A(int n):val(n) {  }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void setVal(int n) 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    { val = n;}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int    getVal( ) </a:t>
            </a:r>
            <a:r>
              <a:rPr lang="en-US" altLang="zh-CN" sz="2400" b="1" dirty="0">
                <a:solidFill>
                  <a:srgbClr val="0000FF"/>
                </a:solidFill>
              </a:rPr>
              <a:t>const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{ return val; }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accent1"/>
                </a:solidFill>
                <a:sym typeface="+mn-ea"/>
              </a:rPr>
              <a:t>     int    getVal( ) </a:t>
            </a:r>
            <a:br>
              <a:rPr lang="en-US" altLang="zh-CN" sz="2400" dirty="0">
                <a:solidFill>
                  <a:schemeClr val="accent1"/>
                </a:solidFill>
                <a:sym typeface="+mn-ea"/>
              </a:rPr>
            </a:br>
            <a:r>
              <a:rPr lang="en-US" altLang="zh-CN" sz="2400" dirty="0">
                <a:solidFill>
                  <a:schemeClr val="accent1"/>
                </a:solidFill>
                <a:sym typeface="+mn-ea"/>
              </a:rPr>
              <a:t>         { return val+1; }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private: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 int val;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zh-CN" altLang="en-US" sz="2400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28465" y="2730500"/>
            <a:ext cx="6529705" cy="372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int main( ) {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 A               va(3);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 const  A &amp; ca = va;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cout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&lt;&lt;ca.getVal();  //</a:t>
            </a:r>
            <a:r>
              <a:rPr lang="zh-CN" altLang="zh-CN" sz="2400" dirty="0">
                <a:solidFill>
                  <a:srgbClr val="0000FF"/>
                </a:solidFill>
                <a:sym typeface="+mn-ea"/>
              </a:rPr>
              <a:t> 输出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3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 cout&lt;&lt;va.getVal();  //</a:t>
            </a:r>
            <a:r>
              <a:rPr lang="zh-CN" altLang="zh-CN" sz="2400" dirty="0">
                <a:solidFill>
                  <a:srgbClr val="0000FF"/>
                </a:solidFill>
                <a:sym typeface="+mn-ea"/>
              </a:rPr>
              <a:t> 输出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4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va.setVal(5);           //ok,val</a:t>
            </a:r>
            <a:r>
              <a:rPr lang="zh-CN" altLang="en-US" sz="2400" dirty="0">
                <a:solidFill>
                  <a:srgbClr val="0000FF"/>
                </a:solidFill>
              </a:rPr>
              <a:t>改</a:t>
            </a:r>
            <a:r>
              <a:rPr lang="zh-CN" altLang="zh-CN" sz="2400" dirty="0">
                <a:solidFill>
                  <a:srgbClr val="0000FF"/>
                </a:solidFill>
              </a:rPr>
              <a:t>为</a:t>
            </a:r>
            <a:r>
              <a:rPr lang="en-US" altLang="zh-CN" sz="2400" dirty="0">
                <a:solidFill>
                  <a:srgbClr val="0000FF"/>
                </a:solidFill>
              </a:rPr>
              <a:t>5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      c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a.setVal(5);           //compile error</a:t>
            </a:r>
            <a:br>
              <a:rPr lang="en-US" altLang="zh-CN" sz="2400" dirty="0">
                <a:solidFill>
                  <a:srgbClr val="FF0000"/>
                </a:solidFill>
                <a:sym typeface="+mn-ea"/>
              </a:rPr>
            </a:br>
            <a:br>
              <a:rPr lang="en-US" altLang="zh-CN" sz="2400" dirty="0">
                <a:solidFill>
                  <a:srgbClr val="FF0000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 A &amp;  var = const_cast&lt;A &amp; &gt; ( ca );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 var.setVal(6);          //ok,val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改</a:t>
            </a:r>
            <a:r>
              <a:rPr lang="zh-CN" altLang="zh-CN" sz="2400" dirty="0">
                <a:solidFill>
                  <a:srgbClr val="0000FF"/>
                </a:solidFill>
                <a:sym typeface="+mn-ea"/>
              </a:rPr>
              <a:t>为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6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}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const_cast</a:t>
            </a:r>
            <a:r>
              <a:rPr lang="zh-CN" altLang="zh-CN"/>
              <a:t>类型转换操作符</a:t>
            </a:r>
            <a:r>
              <a:rPr lang="en-US" altLang="zh-CN"/>
              <a:t>(</a:t>
            </a:r>
            <a:r>
              <a:rPr lang="zh-CN" altLang="zh-CN"/>
              <a:t>续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01625" y="1259840"/>
            <a:ext cx="8115300" cy="17538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lvl="0">
              <a:lnSpc>
                <a:spcPct val="90000"/>
              </a:lnSpc>
            </a:pPr>
            <a:r>
              <a:rPr lang="zh-CN" altLang="en-US" sz="2400" dirty="0">
                <a:sym typeface="+mn-ea"/>
              </a:rPr>
              <a:t>                </a:t>
            </a:r>
            <a:r>
              <a:rPr lang="en-US" altLang="zh-CN" sz="2400" dirty="0">
                <a:sym typeface="+mn-ea"/>
              </a:rPr>
              <a:t>A  *             p1 = new A;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</a:t>
            </a:r>
            <a:r>
              <a:rPr lang="en-US" altLang="zh-CN" sz="2400" dirty="0" err="1">
                <a:sym typeface="+mn-ea"/>
              </a:rPr>
              <a:t>const</a:t>
            </a:r>
            <a:r>
              <a:rPr lang="en-US" altLang="zh-CN" sz="2400" dirty="0">
                <a:sym typeface="+mn-ea"/>
              </a:rPr>
              <a:t> A  *   </a:t>
            </a:r>
            <a:r>
              <a:rPr lang="en-US" altLang="zh-CN" sz="2400" dirty="0" err="1">
                <a:sym typeface="+mn-ea"/>
              </a:rPr>
              <a:t>const</a:t>
            </a:r>
            <a:r>
              <a:rPr lang="en-US" altLang="zh-CN" sz="2400" dirty="0">
                <a:sym typeface="+mn-ea"/>
              </a:rPr>
              <a:t>  p2 = p1; 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</a:t>
            </a:r>
            <a:r>
              <a:rPr lang="en-US" altLang="zh-CN" sz="2400" dirty="0" err="1">
                <a:sym typeface="+mn-ea"/>
              </a:rPr>
              <a:t>const</a:t>
            </a:r>
            <a:r>
              <a:rPr lang="en-US" altLang="zh-CN" sz="2400" dirty="0">
                <a:sym typeface="+mn-ea"/>
              </a:rPr>
              <a:t> A  *             p3 = </a:t>
            </a:r>
            <a:r>
              <a:rPr lang="en-US" altLang="zh-CN" sz="2400" dirty="0" err="1">
                <a:sym typeface="+mn-ea"/>
              </a:rPr>
              <a:t>const_cast</a:t>
            </a:r>
            <a:r>
              <a:rPr lang="en-US" altLang="zh-CN" sz="2400" dirty="0">
                <a:sym typeface="+mn-ea"/>
              </a:rPr>
              <a:t>&lt; </a:t>
            </a:r>
            <a:r>
              <a:rPr lang="en-US" altLang="zh-CN" sz="2400" dirty="0" err="1">
                <a:sym typeface="+mn-ea"/>
              </a:rPr>
              <a:t>const</a:t>
            </a:r>
            <a:r>
              <a:rPr lang="en-US" altLang="zh-CN" sz="2400" dirty="0">
                <a:sym typeface="+mn-ea"/>
              </a:rPr>
              <a:t> A  * &gt;(p2);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       A  *   </a:t>
            </a:r>
            <a:r>
              <a:rPr lang="en-US" altLang="zh-CN" sz="2400" dirty="0" err="1">
                <a:sym typeface="+mn-ea"/>
              </a:rPr>
              <a:t>const</a:t>
            </a:r>
            <a:r>
              <a:rPr lang="en-US" altLang="zh-CN" sz="2400" dirty="0">
                <a:sym typeface="+mn-ea"/>
              </a:rPr>
              <a:t> p4 = </a:t>
            </a:r>
            <a:r>
              <a:rPr lang="en-US" altLang="zh-CN" sz="2400" dirty="0" err="1">
                <a:sym typeface="+mn-ea"/>
              </a:rPr>
              <a:t>const_cast</a:t>
            </a:r>
            <a:r>
              <a:rPr lang="en-US" altLang="zh-CN" sz="2400" dirty="0">
                <a:sym typeface="+mn-ea"/>
              </a:rPr>
              <a:t>&lt; A * </a:t>
            </a:r>
            <a:r>
              <a:rPr lang="en-US" altLang="zh-CN" sz="2400" dirty="0" err="1">
                <a:sym typeface="+mn-ea"/>
              </a:rPr>
              <a:t>const</a:t>
            </a:r>
            <a:r>
              <a:rPr lang="en-US" altLang="zh-CN" sz="2400" dirty="0">
                <a:sym typeface="+mn-ea"/>
              </a:rPr>
              <a:t>&gt; (p2);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       A  *             p5 = </a:t>
            </a:r>
            <a:r>
              <a:rPr lang="en-US" altLang="zh-CN" sz="2400" dirty="0" err="1">
                <a:sym typeface="+mn-ea"/>
              </a:rPr>
              <a:t>const_cast</a:t>
            </a:r>
            <a:r>
              <a:rPr lang="en-US" altLang="zh-CN" sz="2400" dirty="0">
                <a:sym typeface="+mn-ea"/>
              </a:rPr>
              <a:t>&lt;A *&gt;(p2);</a:t>
            </a:r>
            <a:endParaRPr lang="zh-CN" altLang="en-US" sz="2400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13055" y="3136900"/>
            <a:ext cx="4123690" cy="3398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zh-CN" sz="2400" dirty="0">
                <a:solidFill>
                  <a:schemeClr val="tx1"/>
                </a:solidFill>
                <a:sym typeface="+mn-ea"/>
              </a:rPr>
              <a:t>例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class A {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public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：</a:t>
            </a:r>
            <a:br>
              <a:rPr lang="zh-CN" altLang="en-US" sz="2400" dirty="0">
                <a:solidFill>
                  <a:schemeClr val="tx1"/>
                </a:solidFill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A(int n):val(n) {  }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  int    getVal( ) 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const;</a:t>
            </a:r>
            <a:br>
              <a:rPr lang="en-US" altLang="zh-CN" sz="2400" b="1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private: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 int   val1;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int   other;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 ...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};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84395" y="3756660"/>
            <a:ext cx="6985000" cy="208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int    A::getVal( ) 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const</a:t>
            </a:r>
            <a:br>
              <a:rPr lang="en-US" altLang="zh-CN" sz="2400" b="1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{   </a:t>
            </a:r>
            <a:br>
              <a:rPr lang="en-US" altLang="zh-CN" sz="2400" b="1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    A * const p = const_cast&lt;A * const&gt;(this);</a:t>
            </a:r>
            <a:br>
              <a:rPr lang="en-US" altLang="zh-CN" sz="2400" b="1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    p-&gt;val = xxx;</a:t>
            </a:r>
            <a:br>
              <a:rPr lang="en-US" altLang="zh-CN" sz="2400" b="1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    return val;</a:t>
            </a:r>
            <a:br>
              <a:rPr lang="en-US" altLang="zh-CN" sz="2400" b="1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};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reinterpret_cast</a:t>
            </a:r>
            <a:r>
              <a:rPr lang="zh-CN" altLang="zh-CN"/>
              <a:t>类型转换操作符</a:t>
            </a:r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3275" y="1560195"/>
            <a:ext cx="10058400" cy="4714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 err="1">
                <a:sym typeface="+mn-ea"/>
              </a:rPr>
              <a:t>格式：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reinterpret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_cast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&lt;T&gt;(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exp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)</a:t>
            </a:r>
            <a:br>
              <a:rPr lang="en-US" altLang="zh-CN" sz="2400" dirty="0">
                <a:sym typeface="+mn-ea"/>
              </a:rPr>
            </a:br>
            <a:endParaRPr lang="en-US" altLang="zh-CN" sz="2400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重新解释</a:t>
            </a:r>
            <a:r>
              <a:rPr lang="zh-CN" altLang="en-US" sz="2400" dirty="0">
                <a:sym typeface="+mn-ea"/>
              </a:rPr>
              <a:t>：对</a:t>
            </a:r>
            <a:r>
              <a:rPr lang="zh-CN" altLang="en-US" sz="2400" dirty="0">
                <a:sym typeface="+mn-ea"/>
              </a:rPr>
              <a:t>表达式的类型做出重新解释，常用于重新解释函数</a:t>
            </a:r>
            <a:br>
              <a:rPr lang="zh-CN" altLang="en-US" sz="2400" dirty="0">
                <a:sym typeface="+mn-ea"/>
              </a:rPr>
            </a:br>
            <a:r>
              <a:rPr lang="zh-CN" altLang="en-US" sz="2400" dirty="0">
                <a:sym typeface="+mn-ea"/>
              </a:rPr>
              <a:t>           </a:t>
            </a:r>
            <a:endParaRPr lang="zh-CN" altLang="en-US" sz="2400" dirty="0">
              <a:sym typeface="+mn-ea"/>
            </a:endParaRPr>
          </a:p>
          <a:p>
            <a:pPr marL="0" lvl="1">
              <a:lnSpc>
                <a:spcPct val="90000"/>
              </a:lnSpc>
            </a:pPr>
            <a:r>
              <a:rPr lang="zh-CN" altLang="en-US" sz="2400" dirty="0">
                <a:sym typeface="+mn-ea"/>
              </a:rPr>
              <a:t>例：</a:t>
            </a:r>
            <a:br>
              <a:rPr lang="zh-CN" altLang="en-US" sz="2400" dirty="0">
                <a:sym typeface="+mn-ea"/>
              </a:rPr>
            </a:br>
            <a:br>
              <a:rPr lang="zh-CN" altLang="en-US" sz="2400" dirty="0">
                <a:sym typeface="+mn-ea"/>
              </a:rPr>
            </a:b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   </a:t>
            </a:r>
            <a:r>
              <a:rPr lang="en-US" altLang="zh-CN" sz="2400" dirty="0" err="1">
                <a:sym typeface="+mn-ea"/>
              </a:rPr>
              <a:t>MyFunc</a:t>
            </a:r>
            <a:r>
              <a:rPr lang="en-US" altLang="zh-CN" sz="2400" dirty="0">
                <a:sym typeface="+mn-ea"/>
              </a:rPr>
              <a:t>( void * </a:t>
            </a:r>
            <a:r>
              <a:rPr lang="en-US" altLang="zh-CN" sz="2400" dirty="0" err="1">
                <a:sym typeface="+mn-ea"/>
              </a:rPr>
              <a:t>pt</a:t>
            </a:r>
            <a:r>
              <a:rPr lang="en-US" altLang="zh-CN" sz="2400" dirty="0">
                <a:sym typeface="+mn-ea"/>
              </a:rPr>
              <a:t> )  {    /*…*/  } </a:t>
            </a:r>
            <a:br>
              <a:rPr lang="en-US" altLang="zh-CN" sz="2400" dirty="0">
                <a:sym typeface="+mn-ea"/>
              </a:rPr>
            </a:br>
            <a:br>
              <a:rPr lang="en-US" altLang="zh-CN" sz="2400" dirty="0">
                <a:sym typeface="+mn-ea"/>
              </a:rPr>
            </a:b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typedef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void  (* FuncType) (char *);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FuncType  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reinterpret_cast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FuncType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&gt;(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MyFunc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);</a:t>
            </a:r>
            <a:br>
              <a:rPr lang="en-US" altLang="zh-CN" sz="2400" dirty="0">
                <a:sym typeface="+mn-ea"/>
              </a:rPr>
            </a:br>
            <a:endParaRPr lang="en-US" altLang="zh-CN" sz="2400" dirty="0">
              <a:sym typeface="+mn-ea"/>
            </a:endParaRPr>
          </a:p>
          <a:p>
            <a:pPr marL="0" lvl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char * </a:t>
            </a:r>
            <a:r>
              <a:rPr lang="en-US" altLang="zh-CN" sz="2400" dirty="0" err="1">
                <a:sym typeface="+mn-ea"/>
              </a:rPr>
              <a:t>buf</a:t>
            </a:r>
            <a:r>
              <a:rPr lang="en-US" altLang="zh-CN" sz="2400" dirty="0">
                <a:sym typeface="+mn-ea"/>
              </a:rPr>
              <a:t> = new char[256];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buf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);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delete[ ] </a:t>
            </a:r>
            <a:r>
              <a:rPr lang="en-US" altLang="zh-CN" sz="2400" dirty="0" err="1">
                <a:sym typeface="+mn-ea"/>
              </a:rPr>
              <a:t>buf</a:t>
            </a:r>
            <a:r>
              <a:rPr lang="en-US" altLang="zh-CN" sz="2400" dirty="0">
                <a:sym typeface="+mn-ea"/>
              </a:rPr>
              <a:t>;</a:t>
            </a:r>
            <a:endParaRPr lang="zh-CN" altLang="en-US" sz="2400" dirty="0">
              <a:solidFill>
                <a:srgbClr val="0000FF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dynamic_cast</a:t>
            </a:r>
            <a:r>
              <a:rPr lang="zh-CN" altLang="zh-CN"/>
              <a:t>类型转换操作符</a:t>
            </a:r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2450" y="1163955"/>
            <a:ext cx="11177270" cy="24117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 err="1">
                <a:sym typeface="+mn-ea"/>
              </a:rPr>
              <a:t>格式：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dynamic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_cast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&lt;T&gt;(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exp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)</a:t>
            </a:r>
            <a:endParaRPr lang="en-US" altLang="zh-CN" sz="2400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动态转换</a:t>
            </a:r>
            <a:r>
              <a:rPr lang="zh-CN" altLang="en-US" sz="2400" dirty="0">
                <a:sym typeface="+mn-ea"/>
              </a:rPr>
              <a:t>：</a:t>
            </a:r>
            <a:endParaRPr lang="zh-CN" altLang="en-US" sz="2400" dirty="0">
              <a:sym typeface="+mn-ea"/>
            </a:endParaRPr>
          </a:p>
          <a:p>
            <a:pPr marL="342900" indent="-342900">
              <a:lnSpc>
                <a:spcPct val="90000"/>
              </a:lnSpc>
              <a:buClrTx/>
              <a:buFont typeface="Wingdings" charset="0"/>
              <a:buChar char="l"/>
            </a:pP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在运行时刻，尝试将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exp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转换成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T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类型。多用于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public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继承下，将父类类型转换成子类类型；</a:t>
            </a:r>
            <a:endParaRPr lang="zh-CN" altLang="en-US" sz="2400" dirty="0">
              <a:solidFill>
                <a:srgbClr val="0000FF"/>
              </a:solidFill>
              <a:sym typeface="+mn-ea"/>
            </a:endParaRPr>
          </a:p>
          <a:p>
            <a:pPr marL="342900" indent="-342900">
              <a:lnSpc>
                <a:spcPct val="90000"/>
              </a:lnSpc>
              <a:buClrTx/>
              <a:buFont typeface="Wingdings" charset="0"/>
              <a:buChar char="l"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T</a:t>
            </a:r>
            <a:r>
              <a:rPr lang="zh-CN" altLang="en-US" sz="2400" b="1" i="1" dirty="0">
                <a:solidFill>
                  <a:srgbClr val="FF0000"/>
                </a:solidFill>
                <a:sym typeface="+mn-ea"/>
              </a:rPr>
              <a:t>只能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为类的指针、类的引用、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void *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三种形式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;</a:t>
            </a:r>
            <a:endParaRPr lang="en-US" altLang="zh-CN" sz="2400" dirty="0">
              <a:solidFill>
                <a:srgbClr val="0000FF"/>
              </a:solidFill>
              <a:sym typeface="+mn-ea"/>
            </a:endParaRPr>
          </a:p>
          <a:p>
            <a:pPr marL="342900" indent="-342900">
              <a:lnSpc>
                <a:spcPct val="90000"/>
              </a:lnSpc>
              <a:buClrTx/>
              <a:buFont typeface="Wingdings" charset="0"/>
              <a:buChar char="l"/>
            </a:pP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dynamic_cast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要用到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RTTI(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运行时类型识别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),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通常各编译器都是通过虚拟表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VTable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来实现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RTTI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的，因此类中要有虚函数，才能使用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.</a:t>
            </a:r>
            <a:endParaRPr lang="en-US" altLang="zh-CN" sz="24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2610" y="3629025"/>
            <a:ext cx="5371465" cy="3506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indent="0">
              <a:lnSpc>
                <a:spcPct val="90000"/>
              </a:lnSpc>
              <a:buClrTx/>
              <a:buFont typeface="Wingdings" charset="0"/>
              <a:buNone/>
            </a:pP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//T</a:t>
            </a:r>
            <a:r>
              <a:rPr lang="zh-CN" altLang="zh-CN" sz="2400" b="1" dirty="0">
                <a:solidFill>
                  <a:srgbClr val="0000FF"/>
                </a:solidFill>
                <a:sym typeface="+mn-ea"/>
              </a:rPr>
              <a:t>为指针型</a:t>
            </a:r>
            <a:br>
              <a:rPr lang="zh-CN" altLang="en-US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class A { };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class B: public A{ };  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class C: </a:t>
            </a:r>
            <a:r>
              <a:rPr lang="en-US" altLang="zh-CN" sz="2400" dirty="0" err="1">
                <a:sym typeface="+mn-ea"/>
              </a:rPr>
              <a:t>pubilc</a:t>
            </a:r>
            <a:r>
              <a:rPr lang="en-US" altLang="zh-CN" sz="2400" dirty="0">
                <a:sym typeface="+mn-ea"/>
              </a:rPr>
              <a:t> A { };</a:t>
            </a:r>
            <a:br>
              <a:rPr lang="en-US" altLang="zh-CN" sz="2400" dirty="0">
                <a:sym typeface="+mn-ea"/>
              </a:rPr>
            </a:br>
            <a:endParaRPr lang="en-US" altLang="zh-CN" sz="2400" dirty="0"/>
          </a:p>
          <a:p>
            <a:pPr lvl="0">
              <a:lnSpc>
                <a:spcPct val="80000"/>
              </a:lnSpc>
              <a:buFontTx/>
              <a:buNone/>
            </a:pPr>
            <a:r>
              <a:rPr lang="en-US" altLang="zh-CN" sz="2400" dirty="0">
                <a:sym typeface="+mn-ea"/>
              </a:rPr>
              <a:t> A * p = new B;     //</a:t>
            </a:r>
            <a:r>
              <a:rPr lang="zh-CN" altLang="en-US" sz="2400" dirty="0">
                <a:sym typeface="+mn-ea"/>
              </a:rPr>
              <a:t>或  </a:t>
            </a:r>
            <a:r>
              <a:rPr lang="en-US" altLang="zh-CN" sz="2400" dirty="0">
                <a:sym typeface="+mn-ea"/>
              </a:rPr>
              <a:t>A * p = new C;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B * 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pb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dynamic_cast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&lt;B *&gt;(p); 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if( pb )  {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pb-&gt;....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} else {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}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64885" y="3619500"/>
            <a:ext cx="5651500" cy="3469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indent="0">
              <a:lnSpc>
                <a:spcPct val="90000"/>
              </a:lnSpc>
              <a:buClrTx/>
              <a:buFont typeface="Wingdings" charset="0"/>
              <a:buNone/>
            </a:pP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//T</a:t>
            </a:r>
            <a:r>
              <a:rPr lang="zh-CN" altLang="zh-CN" sz="2400" b="1" dirty="0">
                <a:solidFill>
                  <a:srgbClr val="0000FF"/>
                </a:solidFill>
                <a:sym typeface="+mn-ea"/>
              </a:rPr>
              <a:t>为引用型</a:t>
            </a:r>
            <a:endParaRPr lang="zh-CN" altLang="zh-CN" sz="2400" b="1" dirty="0">
              <a:solidFill>
                <a:srgbClr val="0000FF"/>
              </a:solidFill>
              <a:sym typeface="+mn-ea"/>
            </a:endParaRPr>
          </a:p>
          <a:p>
            <a:pPr indent="0">
              <a:lnSpc>
                <a:spcPct val="90000"/>
              </a:lnSpc>
              <a:buClrTx/>
              <a:buFont typeface="Wingdings" charset="0"/>
              <a:buNone/>
            </a:pPr>
            <a:r>
              <a:rPr lang="en-US" altLang="zh-CN" sz="2400" dirty="0">
                <a:sym typeface="+mn-ea"/>
              </a:rPr>
              <a:t>class A { };</a:t>
            </a:r>
            <a:endParaRPr lang="en-US" altLang="zh-CN" sz="2400" dirty="0">
              <a:sym typeface="+mn-ea"/>
            </a:endParaRPr>
          </a:p>
          <a:p>
            <a:pPr indent="0">
              <a:lnSpc>
                <a:spcPct val="90000"/>
              </a:lnSpc>
              <a:buClrTx/>
              <a:buFont typeface="Wingdings" charset="0"/>
              <a:buNone/>
            </a:pPr>
            <a:r>
              <a:rPr lang="en-US" altLang="zh-CN" sz="2400" dirty="0">
                <a:sym typeface="+mn-ea"/>
              </a:rPr>
              <a:t>class B: public A{ };  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class C: </a:t>
            </a:r>
            <a:r>
              <a:rPr lang="en-US" altLang="zh-CN" sz="2400" dirty="0" err="1">
                <a:sym typeface="+mn-ea"/>
              </a:rPr>
              <a:t>pubilc</a:t>
            </a:r>
            <a:r>
              <a:rPr lang="en-US" altLang="zh-CN" sz="2400" dirty="0">
                <a:sym typeface="+mn-ea"/>
              </a:rPr>
              <a:t> A { };</a:t>
            </a:r>
            <a:endParaRPr lang="en-US" altLang="zh-CN" sz="2400" dirty="0"/>
          </a:p>
          <a:p>
            <a:pPr lvl="0">
              <a:lnSpc>
                <a:spcPct val="80000"/>
              </a:lnSpc>
              <a:buFontTx/>
              <a:buNone/>
            </a:pPr>
            <a:r>
              <a:rPr lang="en-US" altLang="zh-CN" sz="2400" dirty="0">
                <a:sym typeface="+mn-ea"/>
              </a:rPr>
              <a:t> </a:t>
            </a:r>
            <a:br>
              <a:rPr lang="zh-CN" altLang="en-US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A * p = new B;     //</a:t>
            </a:r>
            <a:r>
              <a:rPr lang="zh-CN" altLang="en-US" sz="2400" dirty="0">
                <a:sym typeface="+mn-ea"/>
              </a:rPr>
              <a:t>或  </a:t>
            </a:r>
            <a:r>
              <a:rPr lang="en-US" altLang="zh-CN" sz="2400" dirty="0">
                <a:sym typeface="+mn-ea"/>
              </a:rPr>
              <a:t>A * p = new C;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try {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//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下句若失败，产生运行时异常</a:t>
            </a:r>
            <a:endParaRPr lang="zh-CN" altLang="en-US" sz="2400" dirty="0">
              <a:solidFill>
                <a:srgbClr val="0000FF"/>
              </a:solidFill>
              <a:sym typeface="+mn-ea"/>
            </a:endParaRPr>
          </a:p>
          <a:p>
            <a:pPr lvl="0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B &amp;    b = 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dynamic_cast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&lt;B&amp;&gt;(*p);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} catch(...) { 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}</a:t>
            </a:r>
            <a:endParaRPr lang="en-US" altLang="zh-CN" sz="2400" dirty="0" smtClean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附：</a:t>
            </a:r>
            <a:r>
              <a:rPr lang="en-US" altLang="zh-CN"/>
              <a:t>volatile</a:t>
            </a:r>
            <a:r>
              <a:rPr lang="zh-CN" altLang="en-US"/>
              <a:t>例</a:t>
            </a:r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63880" y="1841500"/>
            <a:ext cx="4965065" cy="372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zh-CN" sz="2400" dirty="0">
                <a:solidFill>
                  <a:schemeClr val="tx1"/>
                </a:solidFill>
                <a:sym typeface="+mn-ea"/>
              </a:rPr>
              <a:t>例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class A {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public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：</a:t>
            </a:r>
            <a:br>
              <a:rPr lang="zh-CN" altLang="en-US" sz="2400" dirty="0">
                <a:solidFill>
                  <a:schemeClr val="tx1"/>
                </a:solidFill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A(int n):val(n) {  }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void    Func1( ) ;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int       Func2(volatile int &amp; k);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</a:t>
            </a:r>
            <a:br>
              <a:rPr lang="en-US" altLang="zh-CN" sz="2400" b="1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private: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volatile int   val;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 int   other;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  ...</a:t>
            </a: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};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0" y="1368425"/>
            <a:ext cx="5158105" cy="4714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void A::Func1( )  {</a:t>
            </a:r>
            <a:br>
              <a:rPr lang="en-US" sz="2400" dirty="0">
                <a:solidFill>
                  <a:schemeClr val="tx1"/>
                </a:solidFill>
                <a:sym typeface="+mn-ea"/>
              </a:rPr>
            </a:br>
            <a:r>
              <a:rPr lang="en-US" sz="2400" dirty="0">
                <a:solidFill>
                  <a:srgbClr val="0000FF"/>
                </a:solidFill>
                <a:sym typeface="+mn-ea"/>
              </a:rPr>
              <a:t>      val =1;</a:t>
            </a:r>
            <a:endParaRPr lang="en-US" sz="2400" dirty="0">
              <a:solidFill>
                <a:srgbClr val="0000FF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  <a:sym typeface="+mn-ea"/>
              </a:rPr>
              <a:t>      </a:t>
            </a:r>
            <a:r>
              <a:rPr lang="en-US" sz="2400" dirty="0">
                <a:solidFill>
                  <a:srgbClr val="0000FF"/>
                </a:solidFill>
                <a:sym typeface="+mn-ea"/>
              </a:rPr>
              <a:t>val =2;</a:t>
            </a:r>
            <a:endParaRPr lang="en-US" sz="2400" dirty="0">
              <a:solidFill>
                <a:srgbClr val="0000FF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  <a:sym typeface="+mn-ea"/>
              </a:rPr>
              <a:t>      val =3;</a:t>
            </a:r>
            <a:endParaRPr lang="en-US" sz="2400" dirty="0">
              <a:solidFill>
                <a:srgbClr val="0000FF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+mn-ea"/>
              </a:rPr>
              <a:t>}</a:t>
            </a:r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int  A::Func2(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volatile int &amp; k) {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 ///</a:t>
            </a:r>
            <a:r>
              <a:rPr lang="zh-CN" altLang="zh-CN" sz="2400" dirty="0">
                <a:solidFill>
                  <a:srgbClr val="0000FF"/>
                </a:solidFill>
                <a:sym typeface="+mn-ea"/>
              </a:rPr>
              <a:t>实现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1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 </a:t>
            </a: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return k*k; </a:t>
            </a:r>
            <a:b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	  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 ///</a:t>
            </a:r>
            <a:r>
              <a:rPr lang="zh-CN" altLang="zh-CN" sz="2400" dirty="0">
                <a:solidFill>
                  <a:srgbClr val="0000FF"/>
                </a:solidFill>
                <a:sym typeface="+mn-ea"/>
              </a:rPr>
              <a:t>实现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2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int temp = k;</a:t>
            </a:r>
            <a:b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return temp*temp;</a:t>
            </a:r>
            <a:br>
              <a:rPr lang="en-US" altLang="zh-CN" sz="2400" dirty="0">
                <a:solidFill>
                  <a:srgbClr val="0000FF"/>
                </a:solidFill>
                <a:sym typeface="+mn-ea"/>
              </a:rPr>
            </a:b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}</a:t>
            </a:r>
            <a:endParaRPr lang="en-US" altLang="zh-CN" sz="2400" dirty="0">
              <a:solidFill>
                <a:srgbClr val="0000FF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63783" y="1715839"/>
            <a:ext cx="417532" cy="503870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98211" y="1731166"/>
            <a:ext cx="4941571" cy="50387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类型转换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63783" y="2690819"/>
            <a:ext cx="417532" cy="503870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98211" y="2706146"/>
            <a:ext cx="4941571" cy="50387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private/protected</a:t>
            </a:r>
            <a:r>
              <a:rPr lang="zh-CN" altLang="en-US" sz="2400" dirty="0">
                <a:solidFill>
                  <a:schemeClr val="tx1"/>
                </a:solidFill>
              </a:rPr>
              <a:t>继承</a:t>
            </a:r>
            <a:r>
              <a:rPr lang="zh-CN" altLang="zh-CN" sz="2400" dirty="0">
                <a:solidFill>
                  <a:schemeClr val="tx1"/>
                </a:solidFill>
              </a:rPr>
              <a:t>下的</a:t>
            </a:r>
            <a:r>
              <a:rPr lang="zh-CN" altLang="en-US" sz="2400" dirty="0">
                <a:solidFill>
                  <a:schemeClr val="tx1"/>
                </a:solidFill>
              </a:rPr>
              <a:t>类型转换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63783" y="3665797"/>
            <a:ext cx="417532" cy="503870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98211" y="3681124"/>
            <a:ext cx="4941571" cy="50387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public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继承</a:t>
            </a:r>
            <a:r>
              <a:rPr lang="zh-CN" altLang="zh-CN" sz="2400" dirty="0">
                <a:solidFill>
                  <a:schemeClr val="tx1"/>
                </a:solidFill>
                <a:sym typeface="+mn-ea"/>
              </a:rPr>
              <a:t>下的向上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类型转换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63783" y="4640777"/>
            <a:ext cx="417532" cy="503870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98211" y="4656104"/>
            <a:ext cx="4941571" cy="50387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类型转换操作符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9"/>
            </p:custDataLst>
          </p:nvPr>
        </p:nvSpPr>
        <p:spPr>
          <a:xfrm>
            <a:off x="982854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内容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0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继承下的类型转换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75335" y="1708150"/>
            <a:ext cx="2540000" cy="445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基类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和派生类如下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 Base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 //….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};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 Derived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  : public Base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//…..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};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09695" y="1738630"/>
            <a:ext cx="7692390" cy="413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从基类向派生类转换：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无实际意义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(</a:t>
            </a:r>
            <a:r>
              <a:rPr lang="zh-CN" altLang="zh-CN" sz="2400" dirty="0">
                <a:solidFill>
                  <a:srgbClr val="0000FF"/>
                </a:solidFill>
                <a:sym typeface="+mn-ea"/>
              </a:rPr>
              <a:t>数据都不全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)</a:t>
            </a:r>
            <a:endParaRPr lang="en-US" altLang="zh-CN" sz="2400" dirty="0">
              <a:solidFill>
                <a:srgbClr val="0000FF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	</a:t>
            </a:r>
            <a:r>
              <a:rPr lang="zh-CN" altLang="zh-CN" sz="20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若确实需要，可在</a:t>
            </a:r>
            <a:r>
              <a:rPr lang="en-US" altLang="zh-CN" sz="20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Derived</a:t>
            </a:r>
            <a:r>
              <a:rPr lang="zh-CN" altLang="en-US" sz="20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中定义构造函数</a:t>
            </a:r>
            <a:r>
              <a:rPr lang="en-US" altLang="zh-CN" sz="20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--</a:t>
            </a:r>
            <a:br>
              <a:rPr lang="en-US" altLang="zh-CN" sz="20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             Derived::Deived(const Base&amp; );</a:t>
            </a:r>
            <a:br>
              <a:rPr lang="en-US" altLang="zh-CN" sz="20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endParaRPr lang="en-US" altLang="zh-CN" sz="2000" dirty="0" smtClean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  <a:t>从派生类向基类转换：</a:t>
            </a:r>
            <a:r>
              <a:rPr lang="zh-CN" altLang="en-US" sz="24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向上类型转换</a:t>
            </a:r>
            <a:endParaRPr lang="zh-CN" altLang="en-US" sz="2400" dirty="0" smtClean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046FB6"/>
              </a:buClr>
              <a:buFont typeface="Wingdings" charset="0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      向上类型转换：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将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派生类的</a:t>
            </a: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指针、引用或对象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转换成基类的指针、引用或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对象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en-US" altLang="zh-CN" sz="24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protected/private</a:t>
            </a:r>
            <a:r>
              <a:rPr lang="zh-CN" altLang="zh-CN" sz="24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继承方式</a:t>
            </a:r>
            <a:endParaRPr lang="zh-CN" altLang="zh-CN" sz="2400" dirty="0" smtClean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Clr>
                <a:srgbClr val="046FB6"/>
              </a:buClr>
              <a:buFont typeface="Wingdings" charset="0"/>
              <a:buChar char="l"/>
            </a:pPr>
            <a:r>
              <a:rPr lang="en-US" altLang="zh-CN" sz="24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public</a:t>
            </a:r>
            <a:r>
              <a:rPr lang="zh-CN" altLang="zh-CN" sz="24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继承方式</a:t>
            </a:r>
            <a:endParaRPr lang="zh-CN" altLang="zh-CN" sz="2400" dirty="0" smtClean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protected/private</a:t>
            </a:r>
            <a:r>
              <a:rPr lang="zh-CN" altLang="en-US"/>
              <a:t>继承下的向上类型转换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75335" y="1708150"/>
            <a:ext cx="2540000" cy="445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基类和派生类如下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 Base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 //….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};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 Derived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  : 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private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Base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//…..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};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09695" y="1738630"/>
            <a:ext cx="7692390" cy="2979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indent="0">
              <a:lnSpc>
                <a:spcPct val="130000"/>
              </a:lnSpc>
              <a:buClr>
                <a:srgbClr val="046FB6"/>
              </a:buClr>
              <a:buFont typeface="Wingdings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保护</a:t>
            </a: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和私有继承下</a:t>
            </a:r>
            <a:r>
              <a:rPr lang="en-US" altLang="zh-CN" sz="2400" dirty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(protected</a:t>
            </a: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、</a:t>
            </a:r>
            <a:r>
              <a:rPr lang="en-US" altLang="zh-CN" sz="2400" dirty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private):</a:t>
            </a:r>
            <a:br>
              <a:rPr lang="en-US" altLang="zh-CN" sz="2400" dirty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endParaRPr lang="en-US" altLang="zh-CN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80010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en-US" altLang="zh-CN" sz="2400" dirty="0">
                <a:latin typeface="Microsoft Yahei" pitchFamily="34" charset="-122"/>
                <a:ea typeface="Microsoft Yahei" pitchFamily="34" charset="-122"/>
                <a:sym typeface="+mn-ea"/>
              </a:rPr>
              <a:t>Base</a:t>
            </a:r>
            <a:r>
              <a:rPr lang="zh-CN" altLang="zh-CN" sz="2400" dirty="0">
                <a:latin typeface="Microsoft Yahei" pitchFamily="34" charset="-122"/>
                <a:ea typeface="Microsoft Yahei" pitchFamily="34" charset="-122"/>
                <a:sym typeface="+mn-ea"/>
              </a:rPr>
              <a:t>类和</a:t>
            </a:r>
            <a:r>
              <a:rPr lang="en-US" altLang="zh-CN" sz="2400" dirty="0">
                <a:latin typeface="Microsoft Yahei" pitchFamily="34" charset="-122"/>
                <a:ea typeface="Microsoft Yahei" pitchFamily="34" charset="-122"/>
                <a:sym typeface="+mn-ea"/>
              </a:rPr>
              <a:t>Derived</a:t>
            </a: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sym typeface="+mn-ea"/>
              </a:rPr>
              <a:t>类中的</a:t>
            </a:r>
            <a:r>
              <a:rPr lang="en-US" altLang="zh-CN" sz="2400" dirty="0">
                <a:latin typeface="Microsoft Yahei" pitchFamily="34" charset="-122"/>
                <a:ea typeface="Microsoft Yahei" pitchFamily="34" charset="-122"/>
                <a:sym typeface="+mn-ea"/>
              </a:rPr>
              <a:t>public</a:t>
            </a: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sym typeface="+mn-ea"/>
              </a:rPr>
              <a:t>互不相同</a:t>
            </a:r>
            <a:endParaRPr lang="en-US" altLang="zh-CN" sz="2400" dirty="0"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80010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sym typeface="+mn-ea"/>
              </a:rPr>
              <a:t>向上类型转换无实际意义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80010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sym typeface="+mn-ea"/>
              </a:rPr>
              <a:t>若确实需要，可通过</a:t>
            </a: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强制类型转换</a:t>
            </a: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sym typeface="+mn-ea"/>
              </a:rPr>
              <a:t>或自动转换函数进行转换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046FB6"/>
              </a:buClr>
              <a:buFont typeface="Wingdings" charset="0"/>
              <a:buNone/>
            </a:pP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protected/private</a:t>
            </a:r>
            <a:r>
              <a:rPr lang="zh-CN" altLang="en-US"/>
              <a:t>继承下的向上类型转换</a:t>
            </a:r>
            <a:r>
              <a:rPr lang="en-US" altLang="zh-CN"/>
              <a:t>(</a:t>
            </a:r>
            <a:r>
              <a:rPr lang="zh-CN" altLang="en-US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16915" y="1195070"/>
            <a:ext cx="4974590" cy="3139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ym typeface="+mn-ea"/>
              </a:rPr>
              <a:t>class Bike {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public: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   void Move( );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   void Stop( );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   void Repair( );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protected: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   </a:t>
            </a:r>
            <a:r>
              <a:rPr lang="en-US" altLang="zh-CN" sz="2000" dirty="0" err="1">
                <a:sym typeface="+mn-ea"/>
              </a:rPr>
              <a:t>int</a:t>
            </a:r>
            <a:r>
              <a:rPr lang="en-US" altLang="zh-CN" sz="2000" dirty="0">
                <a:sym typeface="+mn-ea"/>
              </a:rPr>
              <a:t>    </a:t>
            </a:r>
            <a:r>
              <a:rPr lang="en-US" altLang="zh-CN" sz="2000" dirty="0" err="1">
                <a:sym typeface="+mn-ea"/>
              </a:rPr>
              <a:t>ChangeColor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dirty="0" err="1">
                <a:sym typeface="+mn-ea"/>
              </a:rPr>
              <a:t>int</a:t>
            </a:r>
            <a:r>
              <a:rPr lang="en-US" altLang="zh-CN" sz="2000" dirty="0">
                <a:sym typeface="+mn-ea"/>
              </a:rPr>
              <a:t> );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private: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   </a:t>
            </a:r>
            <a:r>
              <a:rPr lang="en-US" altLang="zh-CN" sz="2000" dirty="0" err="1">
                <a:sym typeface="+mn-ea"/>
              </a:rPr>
              <a:t>int</a:t>
            </a:r>
            <a:r>
              <a:rPr lang="en-US" altLang="zh-CN" sz="2000" dirty="0">
                <a:sym typeface="+mn-ea"/>
              </a:rPr>
              <a:t>    </a:t>
            </a:r>
            <a:r>
              <a:rPr lang="en-US" altLang="zh-CN" sz="2000" dirty="0" err="1">
                <a:sym typeface="+mn-ea"/>
              </a:rPr>
              <a:t>mColor</a:t>
            </a:r>
            <a:r>
              <a:rPr lang="en-US" altLang="zh-CN" sz="2000" dirty="0">
                <a:sym typeface="+mn-ea"/>
              </a:rPr>
              <a:t>;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};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11850" y="1245870"/>
            <a:ext cx="5903595" cy="3749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ym typeface="+mn-ea"/>
              </a:rPr>
              <a:t>class Player : 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private</a:t>
            </a:r>
            <a:r>
              <a:rPr lang="en-US" altLang="zh-CN" sz="2400" b="1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Bike   {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public: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void  </a:t>
            </a:r>
            <a:r>
              <a:rPr lang="en-US" altLang="zh-CN" sz="2400" dirty="0" err="1">
                <a:sym typeface="+mn-ea"/>
              </a:rPr>
              <a:t>StartRace</a:t>
            </a:r>
            <a:r>
              <a:rPr lang="en-US" altLang="zh-CN" sz="2400" dirty="0">
                <a:sym typeface="+mn-ea"/>
              </a:rPr>
              <a:t>( </a:t>
            </a:r>
            <a:r>
              <a:rPr lang="en-US" altLang="zh-CN" sz="2400" dirty="0" smtClean="0">
                <a:sym typeface="+mn-ea"/>
              </a:rPr>
              <a:t>)          {  /*…. */     }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  void  </a:t>
            </a:r>
            <a:r>
              <a:rPr lang="en-US" altLang="zh-CN" sz="2400" dirty="0" err="1">
                <a:sym typeface="+mn-ea"/>
              </a:rPr>
              <a:t>EndRace</a:t>
            </a:r>
            <a:r>
              <a:rPr lang="en-US" altLang="zh-CN" sz="2400" dirty="0">
                <a:sym typeface="+mn-ea"/>
              </a:rPr>
              <a:t>( </a:t>
            </a:r>
            <a:r>
              <a:rPr lang="en-US" altLang="zh-CN" sz="2400" dirty="0" smtClean="0">
                <a:sym typeface="+mn-ea"/>
              </a:rPr>
              <a:t>)           {  /* …. */    }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protected: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</a:t>
            </a: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   </a:t>
            </a:r>
            <a:r>
              <a:rPr lang="en-US" altLang="zh-CN" sz="2400" dirty="0" err="1">
                <a:sym typeface="+mn-ea"/>
              </a:rPr>
              <a:t>CurStrength</a:t>
            </a:r>
            <a:r>
              <a:rPr lang="en-US" altLang="zh-CN" sz="2400" dirty="0">
                <a:sym typeface="+mn-ea"/>
              </a:rPr>
              <a:t> ( );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private: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</a:t>
            </a: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  </a:t>
            </a:r>
            <a:r>
              <a:rPr lang="en-US" altLang="zh-CN" sz="2400" dirty="0" err="1">
                <a:sym typeface="+mn-ea"/>
              </a:rPr>
              <a:t>mMaxStrength</a:t>
            </a:r>
            <a:r>
              <a:rPr lang="en-US" altLang="zh-CN" sz="2400" dirty="0">
                <a:sym typeface="+mn-ea"/>
              </a:rPr>
              <a:t>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</a:t>
            </a: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  </a:t>
            </a:r>
            <a:r>
              <a:rPr lang="en-US" altLang="zh-CN" sz="2400" dirty="0" err="1">
                <a:sym typeface="+mn-ea"/>
              </a:rPr>
              <a:t>mAge</a:t>
            </a:r>
            <a:r>
              <a:rPr lang="en-US" altLang="zh-CN" sz="2400" dirty="0">
                <a:sym typeface="+mn-ea"/>
              </a:rPr>
              <a:t>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};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28360" y="5240655"/>
            <a:ext cx="5884545" cy="1214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14350" indent="-51435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此时的向上</a:t>
            </a:r>
            <a:r>
              <a:rPr lang="zh-CN" altLang="en-US" sz="2400" b="1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类型转换无实际意义</a:t>
            </a:r>
            <a:endParaRPr lang="zh-CN" altLang="en-US" sz="2400" b="1" dirty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可通过强制类型转换或自动转换函数进行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转换</a:t>
            </a:r>
            <a:endParaRPr lang="zh-CN" altLang="en-US" sz="2400" b="1" dirty="0" smtClean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8660" y="4455795"/>
            <a:ext cx="4994275" cy="192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ym typeface="+mn-ea"/>
              </a:rPr>
              <a:t>int main( ) {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Player player;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Bike * pb = (Bike * ) (&amp;player);</a:t>
            </a:r>
            <a:br>
              <a:rPr lang="en-US" altLang="zh-CN" sz="2000" b="1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dirty="0">
                <a:sym typeface="+mn-ea"/>
              </a:rPr>
              <a:t>    pb-&gt;Move( );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Bike &amp; b = (Bike ) (player); //error</a:t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}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public</a:t>
            </a:r>
            <a:r>
              <a:rPr lang="zh-CN" altLang="en-US"/>
              <a:t>继承下的向上类型转换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95670" y="4785995"/>
            <a:ext cx="5884545" cy="1580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public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继承方式下</a:t>
            </a:r>
            <a:endParaRPr lang="zh-CN" altLang="en-US" sz="2400" b="1" dirty="0" smtClean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此时的向上</a:t>
            </a:r>
            <a:r>
              <a:rPr lang="zh-CN" altLang="en-US" sz="2400" b="1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类型转换</a:t>
            </a:r>
            <a:r>
              <a:rPr lang="zh-CN" altLang="en-US" sz="2400" b="1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有意义</a:t>
            </a:r>
            <a:endParaRPr lang="zh-CN" altLang="en-US" sz="2400" b="1" dirty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逻辑上，是</a:t>
            </a:r>
            <a:r>
              <a:rPr lang="zh-CN" altLang="en-US" sz="2400" b="1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类型的泛化或一般化</a:t>
            </a:r>
            <a:endParaRPr lang="zh-CN" altLang="en-US" sz="2400" b="1" dirty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语言上，</a:t>
            </a:r>
            <a:r>
              <a:rPr lang="en-US" altLang="zh-CN" sz="24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public</a:t>
            </a:r>
            <a:r>
              <a:rPr lang="zh-CN" altLang="en-US" sz="2400" b="1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行为集被窄化</a:t>
            </a:r>
            <a:endParaRPr lang="zh-CN" altLang="en-US" sz="2400" b="1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1850" y="1433195"/>
            <a:ext cx="4608195" cy="4297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/>
              <a:t>class Car {</a:t>
            </a:r>
            <a:br>
              <a:rPr lang="en-US" altLang="zh-CN" sz="2400" dirty="0"/>
            </a:br>
            <a:r>
              <a:rPr lang="en-US" altLang="zh-CN" sz="2400" dirty="0"/>
              <a:t>public:</a:t>
            </a:r>
            <a:br>
              <a:rPr lang="en-US" altLang="zh-CN" sz="2400" dirty="0"/>
            </a:br>
            <a:r>
              <a:rPr lang="en-US" altLang="zh-CN" sz="2400" dirty="0"/>
              <a:t>       void Run( );</a:t>
            </a:r>
            <a:br>
              <a:rPr lang="en-US" altLang="zh-CN" sz="2400" dirty="0"/>
            </a:br>
            <a:r>
              <a:rPr lang="en-US" altLang="zh-CN" sz="2400" dirty="0"/>
              <a:t>       void Brake( );</a:t>
            </a:r>
            <a:br>
              <a:rPr lang="en-US" altLang="zh-CN" sz="2400" dirty="0"/>
            </a:br>
            <a:r>
              <a:rPr lang="en-US" altLang="zh-CN" sz="2400" dirty="0"/>
              <a:t>protected: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AddWeight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w );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ReduceWeight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w ); </a:t>
            </a:r>
            <a:br>
              <a:rPr lang="en-US" altLang="zh-CN" sz="2400" dirty="0"/>
            </a:b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mWeight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mWheels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};</a:t>
            </a:r>
            <a:endParaRPr lang="en-US" altLang="zh-CN" sz="24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982335" y="1425575"/>
            <a:ext cx="5473065" cy="3017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MTCar:public</a:t>
            </a:r>
            <a:r>
              <a:rPr lang="en-US" altLang="zh-CN" sz="2400" dirty="0"/>
              <a:t> Car {</a:t>
            </a:r>
            <a:br>
              <a:rPr lang="en-US" altLang="zh-CN" sz="2400" dirty="0"/>
            </a:br>
            <a:r>
              <a:rPr lang="en-US" altLang="zh-CN" sz="2400" dirty="0"/>
              <a:t>public:</a:t>
            </a:r>
            <a:br>
              <a:rPr lang="en-US" altLang="zh-CN" sz="2400" dirty="0"/>
            </a:br>
            <a:r>
              <a:rPr lang="en-US" altLang="zh-CN" sz="2400" dirty="0"/>
              <a:t>       void </a:t>
            </a:r>
            <a:r>
              <a:rPr lang="en-US" altLang="zh-CN" sz="2400" dirty="0" err="1"/>
              <a:t>FuncMT</a:t>
            </a:r>
            <a:r>
              <a:rPr lang="en-US" altLang="zh-CN" sz="2400" dirty="0"/>
              <a:t>( );      </a:t>
            </a:r>
            <a:br>
              <a:rPr lang="en-US" altLang="zh-CN" sz="2400" dirty="0"/>
            </a:br>
            <a:r>
              <a:rPr lang="en-US" altLang="zh-CN" sz="2400" dirty="0"/>
              <a:t>protected:</a:t>
            </a:r>
            <a:br>
              <a:rPr lang="en-US" altLang="zh-CN" sz="2400" dirty="0"/>
            </a:br>
            <a:r>
              <a:rPr lang="en-US" altLang="zh-CN" sz="2400" dirty="0"/>
              <a:t>       //…</a:t>
            </a:r>
            <a:br>
              <a:rPr lang="en-US" altLang="zh-CN" sz="2400" dirty="0"/>
            </a:b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    //….</a:t>
            </a:r>
            <a:br>
              <a:rPr lang="en-US" altLang="zh-CN" sz="2400" dirty="0"/>
            </a:br>
            <a:r>
              <a:rPr lang="en-US" altLang="zh-CN" sz="2400" dirty="0" smtClean="0"/>
              <a:t>};</a:t>
            </a:r>
            <a:endParaRPr lang="en-US" altLang="zh-CN" sz="24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public</a:t>
            </a:r>
            <a:r>
              <a:rPr lang="zh-CN" altLang="en-US"/>
              <a:t>继承下的向上类型转换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7030" y="1122045"/>
            <a:ext cx="7596505" cy="594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lang="en-US" altLang="zh-CN" sz="2400" dirty="0"/>
              <a:t>//</a:t>
            </a:r>
            <a:r>
              <a:rPr lang="zh-CN" altLang="en-US" sz="2400" dirty="0"/>
              <a:t>子类的指针转换成父类指针</a:t>
            </a:r>
            <a:endParaRPr lang="zh-CN" altLang="en-US" sz="2400" dirty="0"/>
          </a:p>
          <a:p>
            <a:r>
              <a:rPr lang="en-US" altLang="zh-CN" sz="2400" dirty="0" err="1" smtClean="0">
                <a:solidFill>
                  <a:srgbClr val="0000FF"/>
                </a:solidFill>
              </a:rPr>
              <a:t>MTCar</a:t>
            </a:r>
            <a:r>
              <a:rPr lang="en-US" altLang="zh-CN" sz="2400" dirty="0" smtClean="0">
                <a:solidFill>
                  <a:srgbClr val="0000FF"/>
                </a:solidFill>
              </a:rPr>
              <a:t> c;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smtClean="0">
                <a:solidFill>
                  <a:srgbClr val="0000FF"/>
                </a:solidFill>
              </a:rPr>
              <a:t>Car </a:t>
            </a:r>
            <a:r>
              <a:rPr lang="en-US" altLang="zh-CN" sz="2400" dirty="0">
                <a:solidFill>
                  <a:srgbClr val="0000FF"/>
                </a:solidFill>
              </a:rPr>
              <a:t>* </a:t>
            </a:r>
            <a:r>
              <a:rPr lang="en-US" altLang="zh-CN" sz="2400" dirty="0" smtClean="0">
                <a:solidFill>
                  <a:srgbClr val="0000FF"/>
                </a:solidFill>
              </a:rPr>
              <a:t>c1 </a:t>
            </a:r>
            <a:r>
              <a:rPr lang="en-US" altLang="zh-CN" sz="2400" dirty="0">
                <a:solidFill>
                  <a:srgbClr val="0000FF"/>
                </a:solidFill>
              </a:rPr>
              <a:t>= </a:t>
            </a:r>
            <a:r>
              <a:rPr lang="en-US" altLang="zh-CN" sz="2400" dirty="0" smtClean="0">
                <a:solidFill>
                  <a:srgbClr val="0000FF"/>
                </a:solidFill>
              </a:rPr>
              <a:t>&amp;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en-US" altLang="zh-CN" sz="2400" dirty="0" smtClean="0">
                <a:solidFill>
                  <a:srgbClr val="0000FF"/>
                </a:solidFill>
              </a:rPr>
              <a:t>;                      //</a:t>
            </a:r>
            <a:r>
              <a:rPr lang="zh-CN" altLang="en-US" sz="2400" dirty="0">
                <a:solidFill>
                  <a:srgbClr val="0000FF"/>
                </a:solidFill>
              </a:rPr>
              <a:t>安全</a:t>
            </a:r>
            <a:r>
              <a:rPr lang="zh-CN" altLang="en-US" sz="2400" dirty="0" smtClean="0">
                <a:solidFill>
                  <a:srgbClr val="0000FF"/>
                </a:solidFill>
              </a:rPr>
              <a:t>的</a:t>
            </a:r>
            <a:br>
              <a:rPr lang="en-US" altLang="zh-CN" sz="2400" dirty="0" smtClean="0">
                <a:solidFill>
                  <a:srgbClr val="0000FF"/>
                </a:solidFill>
              </a:rPr>
            </a:br>
            <a:r>
              <a:rPr lang="en-US" altLang="zh-CN" sz="2400" dirty="0" smtClean="0">
                <a:solidFill>
                  <a:srgbClr val="0000FF"/>
                </a:solidFill>
              </a:rPr>
              <a:t>Car </a:t>
            </a:r>
            <a:r>
              <a:rPr lang="en-US" altLang="zh-CN" sz="2400" dirty="0">
                <a:solidFill>
                  <a:srgbClr val="0000FF"/>
                </a:solidFill>
              </a:rPr>
              <a:t>* </a:t>
            </a:r>
            <a:r>
              <a:rPr lang="en-US" altLang="zh-CN" sz="2400" dirty="0" smtClean="0">
                <a:solidFill>
                  <a:srgbClr val="0000FF"/>
                </a:solidFill>
              </a:rPr>
              <a:t>c2 </a:t>
            </a:r>
            <a:r>
              <a:rPr lang="en-US" altLang="zh-CN" sz="2400" dirty="0">
                <a:solidFill>
                  <a:srgbClr val="0000FF"/>
                </a:solidFill>
              </a:rPr>
              <a:t>= new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MTCar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;      //</a:t>
            </a:r>
            <a:r>
              <a:rPr lang="zh-CN" altLang="en-US" sz="2400" dirty="0">
                <a:solidFill>
                  <a:srgbClr val="0000FF"/>
                </a:solidFill>
              </a:rPr>
              <a:t>安全的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子类对象转换成父类引用</a:t>
            </a:r>
            <a:endParaRPr lang="zh-CN" altLang="en-US" sz="2400" dirty="0"/>
          </a:p>
          <a:p>
            <a:r>
              <a:rPr lang="en-US" altLang="zh-CN" sz="2400" dirty="0" err="1">
                <a:solidFill>
                  <a:srgbClr val="0000FF"/>
                </a:solidFill>
              </a:rPr>
              <a:t>MTCar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c</a:t>
            </a:r>
            <a:r>
              <a:rPr lang="zh-CN" altLang="en-US" sz="2400" dirty="0" smtClean="0">
                <a:solidFill>
                  <a:srgbClr val="0000FF"/>
                </a:solidFill>
              </a:rPr>
              <a:t>；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Car </a:t>
            </a:r>
            <a:r>
              <a:rPr lang="en-US" altLang="zh-CN" sz="2400" dirty="0" smtClean="0">
                <a:solidFill>
                  <a:srgbClr val="0000FF"/>
                </a:solidFill>
              </a:rPr>
              <a:t>&amp;  c1           = 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en-US" altLang="zh-CN" sz="2400" dirty="0" smtClean="0">
                <a:solidFill>
                  <a:srgbClr val="0000FF"/>
                </a:solidFill>
              </a:rPr>
              <a:t>;        </a:t>
            </a:r>
            <a:r>
              <a:rPr lang="en-US" altLang="zh-CN" sz="2400" dirty="0">
                <a:solidFill>
                  <a:srgbClr val="0000FF"/>
                </a:solidFill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</a:rPr>
              <a:t>安全的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Car </a:t>
            </a:r>
            <a:r>
              <a:rPr lang="en-US" altLang="zh-CN" sz="2400" dirty="0" smtClean="0">
                <a:solidFill>
                  <a:srgbClr val="0000FF"/>
                </a:solidFill>
              </a:rPr>
              <a:t>&amp;  c2 </a:t>
            </a:r>
            <a:r>
              <a:rPr lang="en-US" altLang="zh-CN" sz="2400" dirty="0">
                <a:solidFill>
                  <a:srgbClr val="0000FF"/>
                </a:solidFill>
              </a:rPr>
              <a:t>= </a:t>
            </a:r>
            <a:r>
              <a:rPr lang="en-US" altLang="zh-CN" sz="2400" dirty="0" smtClean="0">
                <a:solidFill>
                  <a:srgbClr val="0000FF"/>
                </a:solidFill>
              </a:rPr>
              <a:t>c;        </a:t>
            </a:r>
            <a:r>
              <a:rPr lang="en-US" altLang="zh-CN" sz="2400" dirty="0">
                <a:solidFill>
                  <a:srgbClr val="0000FF"/>
                </a:solidFill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</a:rPr>
              <a:t>安全的</a:t>
            </a:r>
            <a:endParaRPr lang="zh-CN" altLang="en-US" sz="2400" dirty="0">
              <a:solidFill>
                <a:srgbClr val="0000FF"/>
              </a:solidFill>
            </a:endParaRPr>
          </a:p>
          <a:p>
            <a:endParaRPr lang="zh-CN" altLang="en-US" sz="2400" dirty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子类转换成父类对象</a:t>
            </a:r>
            <a:endParaRPr lang="zh-CN" altLang="en-US" sz="2400" dirty="0"/>
          </a:p>
          <a:p>
            <a:r>
              <a:rPr lang="en-US" altLang="zh-CN" sz="2400" dirty="0" err="1">
                <a:solidFill>
                  <a:srgbClr val="0000FF"/>
                </a:solidFill>
              </a:rPr>
              <a:t>MTCar</a:t>
            </a:r>
            <a:r>
              <a:rPr lang="en-US" altLang="zh-CN" sz="2400" dirty="0">
                <a:solidFill>
                  <a:srgbClr val="0000FF"/>
                </a:solidFill>
              </a:rPr>
              <a:t> c</a:t>
            </a:r>
            <a:r>
              <a:rPr lang="zh-CN" altLang="en-US" sz="2400" dirty="0" smtClean="0">
                <a:solidFill>
                  <a:srgbClr val="0000FF"/>
                </a:solidFill>
              </a:rPr>
              <a:t>；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 smtClean="0">
                <a:solidFill>
                  <a:srgbClr val="0000FF"/>
                </a:solidFill>
              </a:rPr>
              <a:t>(</a:t>
            </a:r>
            <a:r>
              <a:rPr lang="en-US" altLang="zh-CN" sz="2400" dirty="0">
                <a:solidFill>
                  <a:srgbClr val="0000FF"/>
                </a:solidFill>
              </a:rPr>
              <a:t>Car </a:t>
            </a:r>
            <a:r>
              <a:rPr lang="en-US" altLang="zh-CN" sz="2400" dirty="0" smtClean="0">
                <a:solidFill>
                  <a:srgbClr val="0000FF"/>
                </a:solidFill>
              </a:rPr>
              <a:t>) c;  </a:t>
            </a:r>
            <a:r>
              <a:rPr lang="en-US" altLang="zh-CN" sz="2400" dirty="0" smtClean="0"/>
              <a:t>       </a:t>
            </a:r>
            <a:br>
              <a:rPr lang="en-US" altLang="zh-CN" sz="2400" dirty="0"/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将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转换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成父类对象是安全的，但转换后的对象是</a:t>
            </a:r>
            <a:b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一个新对象，它与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不是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同一个对象。这个新对象是</a:t>
            </a:r>
            <a:b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经过裁剪的。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08645" y="2371725"/>
            <a:ext cx="3615690" cy="3007995"/>
          </a:xfrm>
        </p:spPr>
        <p:txBody>
          <a:bodyPr>
            <a:normAutofit lnSpcReduction="20000"/>
          </a:bodyPr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</a:rPr>
              <a:t>指针型：安全的</a:t>
            </a:r>
            <a:endParaRPr lang="zh-CN" altLang="en-US" sz="2400" dirty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</a:rPr>
              <a:t>引用型：安全的</a:t>
            </a:r>
            <a:endParaRPr lang="zh-CN" altLang="en-US" sz="2400" dirty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</a:rPr>
              <a:t>对象型：安全的，但进行了对象裁剪。</a:t>
            </a:r>
            <a:b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</a:b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</a:rPr>
              <a:t>结论</a:t>
            </a:r>
            <a:r>
              <a:rPr lang="en-US" altLang="zh-CN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</a:rPr>
              <a:t>:</a:t>
            </a: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</a:rPr>
              <a:t>应尽可能使用指针或引用型向上类型转换。</a:t>
            </a:r>
            <a:endParaRPr lang="zh-CN" altLang="en-US" sz="2400" dirty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子类向父类转换的应用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3370" y="1334135"/>
            <a:ext cx="5600065" cy="484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lang="en-US" altLang="zh-CN" sz="2400" dirty="0"/>
              <a:t>class  Example {</a:t>
            </a:r>
            <a:br>
              <a:rPr lang="en-US" altLang="zh-CN" sz="2400" dirty="0"/>
            </a:br>
            <a:r>
              <a:rPr lang="en-US" altLang="zh-CN" sz="2400" dirty="0"/>
              <a:t>public:</a:t>
            </a:r>
            <a:br>
              <a:rPr lang="en-US" altLang="zh-CN" sz="2400" dirty="0"/>
            </a:br>
            <a:r>
              <a:rPr lang="en-US" altLang="zh-CN" sz="2400" dirty="0"/>
              <a:t>     Example( )   { </a:t>
            </a:r>
            <a:r>
              <a:rPr lang="en-US" altLang="zh-CN" sz="2400" dirty="0" err="1">
                <a:solidFill>
                  <a:srgbClr val="0000FF"/>
                </a:solidFill>
              </a:rPr>
              <a:t>mp</a:t>
            </a:r>
            <a:r>
              <a:rPr lang="en-US" altLang="zh-CN" sz="2400" dirty="0">
                <a:solidFill>
                  <a:srgbClr val="0000FF"/>
                </a:solidFill>
              </a:rPr>
              <a:t> = new Child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}</a:t>
            </a:r>
            <a:br>
              <a:rPr lang="en-US" altLang="zh-CN" sz="2400" dirty="0"/>
            </a:br>
            <a:r>
              <a:rPr lang="en-US" altLang="zh-CN" sz="2400" dirty="0"/>
              <a:t>     ~Example( ) {    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//</a:t>
            </a:r>
            <a:r>
              <a:rPr lang="zh-CN" altLang="en-US" sz="2400" dirty="0">
                <a:solidFill>
                  <a:srgbClr val="0000FF"/>
                </a:solidFill>
              </a:rPr>
              <a:t>要保证正确释放</a:t>
            </a:r>
            <a:r>
              <a:rPr lang="en-US" altLang="zh-CN" sz="2400" dirty="0" err="1">
                <a:solidFill>
                  <a:srgbClr val="0000FF"/>
                </a:solidFill>
              </a:rPr>
              <a:t>mp</a:t>
            </a:r>
            <a:r>
              <a:rPr lang="zh-CN" altLang="en-US" sz="2400" dirty="0" smtClean="0">
                <a:solidFill>
                  <a:srgbClr val="0000FF"/>
                </a:solidFill>
              </a:rPr>
              <a:t>，</a:t>
            </a:r>
            <a:br>
              <a:rPr lang="en-US" altLang="zh-CN" sz="2400" dirty="0" smtClean="0">
                <a:solidFill>
                  <a:srgbClr val="0000FF"/>
                </a:solidFill>
              </a:rPr>
            </a:br>
            <a:r>
              <a:rPr lang="en-US" altLang="zh-CN" sz="2400" dirty="0" smtClean="0">
                <a:solidFill>
                  <a:srgbClr val="0000FF"/>
                </a:solidFill>
              </a:rPr>
              <a:t>         // Parent</a:t>
            </a:r>
            <a:r>
              <a:rPr lang="zh-CN" altLang="en-US" sz="2400" dirty="0" smtClean="0">
                <a:solidFill>
                  <a:srgbClr val="0000FF"/>
                </a:solidFill>
              </a:rPr>
              <a:t>类的</a:t>
            </a:r>
            <a:r>
              <a:rPr lang="zh-CN" altLang="en-US" sz="2400" dirty="0">
                <a:solidFill>
                  <a:srgbClr val="0000FF"/>
                </a:solidFill>
              </a:rPr>
              <a:t>析构函数应为虚函数</a:t>
            </a:r>
            <a:br>
              <a:rPr lang="zh-CN" altLang="en-US" sz="2400" dirty="0"/>
            </a:br>
            <a:r>
              <a:rPr lang="zh-CN" altLang="en-US" sz="2400" dirty="0"/>
              <a:t>          </a:t>
            </a:r>
            <a:r>
              <a:rPr lang="en-US" altLang="zh-CN" sz="2400" dirty="0"/>
              <a:t>delete </a:t>
            </a:r>
            <a:r>
              <a:rPr lang="en-US" altLang="zh-CN" sz="2400" dirty="0" err="1"/>
              <a:t>mp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     }</a:t>
            </a:r>
            <a:br>
              <a:rPr lang="en-US" altLang="zh-CN" sz="2400" dirty="0"/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</a:rPr>
              <a:t>Func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en-US" altLang="zh-CN" sz="2400" dirty="0">
                <a:solidFill>
                  <a:srgbClr val="0000FF"/>
                </a:solidFill>
              </a:rPr>
              <a:t>Parent &amp; o</a:t>
            </a:r>
            <a:r>
              <a:rPr lang="en-US" altLang="zh-CN" sz="2400" dirty="0" err="1">
                <a:solidFill>
                  <a:srgbClr val="0000FF"/>
                </a:solidFill>
              </a:rPr>
              <a:t>bj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     {   obj.</a:t>
            </a:r>
            <a:r>
              <a:rPr lang="en-US" altLang="zh-CN" sz="2400" dirty="0">
                <a:solidFill>
                  <a:srgbClr val="0000FF"/>
                </a:solidFill>
              </a:rPr>
              <a:t>Do( );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}</a:t>
            </a:r>
            <a:br>
              <a:rPr lang="en-US" altLang="zh-CN" sz="2400" dirty="0">
                <a:solidFill>
                  <a:srgbClr val="FFFF66"/>
                </a:solidFill>
              </a:rPr>
            </a:br>
            <a:r>
              <a:rPr lang="en-US" altLang="zh-CN" sz="2400" dirty="0"/>
              <a:t> private: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</a:rPr>
              <a:t>Parent   *   </a:t>
            </a:r>
            <a:r>
              <a:rPr lang="en-US" altLang="zh-CN" sz="2400" dirty="0" err="1">
                <a:solidFill>
                  <a:srgbClr val="0000FF"/>
                </a:solidFill>
              </a:rPr>
              <a:t>mp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};</a:t>
            </a:r>
            <a:endParaRPr lang="en-US" altLang="zh-CN" sz="2400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647180" y="1293495"/>
            <a:ext cx="4842510" cy="228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>
                <a:solidFill>
                  <a:schemeClr val="tx1"/>
                </a:solidFill>
              </a:rPr>
              <a:t>class Parent {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public: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   void Do( );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   //….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};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class Child: </a:t>
            </a:r>
            <a:r>
              <a:rPr lang="en-US" altLang="zh-CN" dirty="0">
                <a:solidFill>
                  <a:srgbClr val="0000FF"/>
                </a:solidFill>
              </a:rPr>
              <a:t>public</a:t>
            </a:r>
            <a:r>
              <a:rPr lang="en-US" altLang="zh-CN" dirty="0">
                <a:solidFill>
                  <a:schemeClr val="tx1"/>
                </a:solidFill>
              </a:rPr>
              <a:t> Parent{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  //…..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666230" y="3761740"/>
            <a:ext cx="4829810" cy="2651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lang="en-US" altLang="zh-CN" sz="2400" dirty="0"/>
              <a:t>int main( ) {</a:t>
            </a:r>
            <a:br>
              <a:rPr lang="en-US" altLang="zh-CN" sz="2400" dirty="0"/>
            </a:br>
            <a:r>
              <a:rPr lang="en-US" altLang="zh-CN" sz="2400" dirty="0"/>
              <a:t>    Example   exam;    </a:t>
            </a:r>
            <a:endParaRPr lang="en-US" altLang="zh-CN" sz="2400" dirty="0"/>
          </a:p>
          <a:p>
            <a:r>
              <a:rPr lang="en-US" altLang="zh-CN" sz="2400" dirty="0"/>
              <a:t>    Child         child;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00FF"/>
                </a:solidFill>
              </a:rPr>
              <a:t>Parent &amp;  parent = child;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exam.Func(parent);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exam.Func(child);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C++</a:t>
            </a:r>
            <a:r>
              <a:rPr lang="zh-CN" altLang="zh-CN"/>
              <a:t>中的类型转换操作符</a:t>
            </a:r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60220" y="1249680"/>
            <a:ext cx="8126730" cy="5394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/>
              <a:t>转换方式</a:t>
            </a:r>
            <a:endParaRPr lang="zh-CN" altLang="en-US" sz="2400" dirty="0"/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400" dirty="0"/>
              <a:t>内置类型的自动转换，如 </a:t>
            </a:r>
            <a:r>
              <a:rPr lang="en-US" altLang="zh-CN" sz="2400" dirty="0"/>
              <a:t>int-&gt;float </a:t>
            </a:r>
            <a:endParaRPr lang="en-US" altLang="zh-CN" sz="2400" dirty="0"/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zh-CN" altLang="zh-CN" sz="2400" dirty="0"/>
              <a:t>构造函数转换</a:t>
            </a:r>
            <a:endParaRPr lang="zh-CN" altLang="zh-CN" sz="2400" dirty="0"/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zh-CN" altLang="zh-CN" sz="2400" dirty="0"/>
              <a:t>定义自动转换函数</a:t>
            </a:r>
            <a:endParaRPr lang="zh-CN" altLang="zh-CN" sz="2400" dirty="0"/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/>
              <a:t>public</a:t>
            </a:r>
            <a:r>
              <a:rPr lang="zh-CN" altLang="en-US" sz="2400" dirty="0"/>
              <a:t>继承下的向上类型自动转换</a:t>
            </a:r>
            <a:endParaRPr lang="zh-CN" altLang="en-US" sz="2400" dirty="0"/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400" dirty="0"/>
              <a:t>使用类型转换操作符</a:t>
            </a:r>
            <a:endParaRPr lang="zh-CN" altLang="en-US" sz="2400" dirty="0"/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</a:rPr>
              <a:t>static_cast</a:t>
            </a:r>
            <a:r>
              <a:rPr lang="zh-CN" altLang="en-US" sz="2400" dirty="0">
                <a:solidFill>
                  <a:srgbClr val="0000FF"/>
                </a:solidFill>
              </a:rPr>
              <a:t>转换操作符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</a:rPr>
              <a:t>const_case</a:t>
            </a:r>
            <a:r>
              <a:rPr lang="zh-CN" altLang="en-US" sz="2400" dirty="0">
                <a:solidFill>
                  <a:srgbClr val="0000FF"/>
                </a:solidFill>
              </a:rPr>
              <a:t>转换操作符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</a:rPr>
              <a:t>reinterpret_cast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转换操作符</a:t>
            </a:r>
            <a:endParaRPr lang="zh-CN" altLang="en-US" sz="2400" dirty="0">
              <a:solidFill>
                <a:srgbClr val="0000FF"/>
              </a:solidFill>
              <a:sym typeface="+mn-ea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</a:rPr>
              <a:t>dynamic_cast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转换操作符</a:t>
            </a:r>
            <a:endParaRPr lang="zh-CN" altLang="en-US" sz="2400" dirty="0">
              <a:solidFill>
                <a:srgbClr val="0000FF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7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18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9.xml><?xml version="1.0" encoding="utf-8"?>
<p:tagLst xmlns:p="http://schemas.openxmlformats.org/presentationml/2006/main"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5192</Words>
  <Application>WPS 演示</Application>
  <PresentationFormat>宽屏</PresentationFormat>
  <Paragraphs>169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A000120140530A99PPBG</vt:lpstr>
      <vt:lpstr>1_A000120140530A99PPBG</vt:lpstr>
      <vt:lpstr>C++面向对象程序设计-2015级</vt:lpstr>
      <vt:lpstr>PowerPoint 演示文稿</vt:lpstr>
      <vt:lpstr>类型（type）</vt:lpstr>
      <vt:lpstr>继承下的类型转换</vt:lpstr>
      <vt:lpstr>protected/private继承下的向上类型转换</vt:lpstr>
      <vt:lpstr>protected/private继承下的向上类型转换(例)</vt:lpstr>
      <vt:lpstr>public继承下的向上类型转换</vt:lpstr>
      <vt:lpstr>public继承下的向上类型转换(续)</vt:lpstr>
      <vt:lpstr>子类向父类转换的应用(例)</vt:lpstr>
      <vt:lpstr>C++中的类型转换操作符</vt:lpstr>
      <vt:lpstr>static_cast类型转换操作符</vt:lpstr>
      <vt:lpstr>const_cast类型转换操作符</vt:lpstr>
      <vt:lpstr>const_cast类型转换操作符(续)</vt:lpstr>
      <vt:lpstr>reinterpret_cast类型转换操作符</vt:lpstr>
      <vt:lpstr>抽象数据类型（ADT:abstract Data Type)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78</cp:revision>
  <dcterms:created xsi:type="dcterms:W3CDTF">2016-02-11T11:02:00Z</dcterms:created>
  <dcterms:modified xsi:type="dcterms:W3CDTF">2016-05-06T18:21:53Z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