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7"/>
  </p:handoutMasterIdLst>
  <p:sldIdLst>
    <p:sldId id="256" r:id="rId4"/>
    <p:sldId id="262" r:id="rId6"/>
    <p:sldId id="280" r:id="rId7"/>
    <p:sldId id="281" r:id="rId8"/>
    <p:sldId id="312" r:id="rId9"/>
    <p:sldId id="282" r:id="rId10"/>
    <p:sldId id="260" r:id="rId11"/>
    <p:sldId id="313" r:id="rId12"/>
    <p:sldId id="314" r:id="rId13"/>
    <p:sldId id="315" r:id="rId14"/>
    <p:sldId id="316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290" y="138215"/>
            <a:ext cx="10954459" cy="796011"/>
          </a:xfrm>
        </p:spPr>
        <p:txBody>
          <a:bodyPr/>
          <a:p>
            <a:r>
              <a:rPr lang="zh-CN" altLang="zh-CN"/>
              <a:t>虚基类的解决方案对象的存储格式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237889" y="2500258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mB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237889" y="2932306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  </a:t>
            </a: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* 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237889" y="336435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mC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237889" y="3796401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  </a:t>
            </a: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* 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237889" y="4228449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 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mD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237889" y="4660496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altLang="zh-CN" sz="23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nt</a:t>
            </a:r>
            <a:r>
              <a:rPr lang="en-US" altLang="zh-CN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mA</a:t>
            </a: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8" name="左弧形箭头 37"/>
          <p:cNvSpPr/>
          <p:nvPr/>
        </p:nvSpPr>
        <p:spPr bwMode="auto">
          <a:xfrm>
            <a:off x="1301785" y="3004314"/>
            <a:ext cx="936104" cy="2088230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9" name="左弧形箭头 38"/>
          <p:cNvSpPr/>
          <p:nvPr/>
        </p:nvSpPr>
        <p:spPr bwMode="auto">
          <a:xfrm flipH="1">
            <a:off x="3675624" y="3940418"/>
            <a:ext cx="864096" cy="1174926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88965" y="2766695"/>
            <a:ext cx="52927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要求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B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类及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C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类的作者，预知未来会被多重继承</a:t>
            </a:r>
            <a:endParaRPr lang="zh-CN" altLang="en-US" b="1" dirty="0" smtClean="0">
              <a:solidFill>
                <a:srgbClr val="0000FF"/>
              </a:solidFill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b="1" dirty="0" smtClean="0">
              <a:solidFill>
                <a:srgbClr val="0000FF"/>
              </a:solidFill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类型的向上转换困难</a:t>
            </a:r>
            <a:endParaRPr lang="zh-CN" altLang="en-US" b="1" dirty="0" smtClean="0">
              <a:solidFill>
                <a:srgbClr val="0000FF"/>
              </a:solidFill>
              <a:sym typeface="+mn-ea"/>
            </a:endParaRPr>
          </a:p>
          <a:p>
            <a:pPr marL="285750" indent="-285750">
              <a:buFont typeface="Wingdings" charset="0"/>
              <a:buChar char="l"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290" y="138215"/>
            <a:ext cx="10954459" cy="796011"/>
          </a:xfrm>
        </p:spPr>
        <p:txBody>
          <a:bodyPr/>
          <a:p>
            <a:r>
              <a:rPr lang="zh-CN" altLang="zh-CN"/>
              <a:t>其它面向对象</a:t>
            </a:r>
            <a:r>
              <a:rPr lang="en-US" altLang="zh-CN"/>
              <a:t>(</a:t>
            </a:r>
            <a:r>
              <a:rPr lang="en-US" altLang="zh-CN"/>
              <a:t>Object Oriented)</a:t>
            </a:r>
            <a:r>
              <a:rPr lang="zh-CN" altLang="zh-CN"/>
              <a:t>语言的解决方案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4080" y="1343025"/>
            <a:ext cx="7230110" cy="251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spc="-150" dirty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限定只能单继承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spc="-150" dirty="0" smtClean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限定多个基类中，至多只能有一个基类有数据</a:t>
            </a:r>
            <a:endParaRPr lang="zh-CN" altLang="en-US" sz="2400" spc="-150" dirty="0" smtClean="0">
              <a:ln w="3175">
                <a:noFill/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pitchFamily="34" charset="-122"/>
              <a:ea typeface="Microsoft Yahei" pitchFamily="34" charset="-122"/>
              <a:cs typeface="Arial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避免了多重继承下数据成员名字冲突的问题</a:t>
            </a:r>
            <a:endParaRPr lang="zh-CN" altLang="en-US" sz="2000" b="1" spc="-150" dirty="0" smtClean="0">
              <a:ln w="3175">
                <a:noFill/>
              </a:ln>
              <a:solidFill>
                <a:schemeClr val="tx2"/>
              </a:solidFill>
              <a:effectLst/>
              <a:latin typeface="Microsoft Yahei" pitchFamily="34" charset="-122"/>
              <a:ea typeface="Microsoft Yahei" pitchFamily="34" charset="-122"/>
              <a:cs typeface="Arial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保留了多重继承的方便性</a:t>
            </a:r>
            <a:br>
              <a:rPr lang="zh-CN" altLang="en-US" sz="2000" b="1" spc="-15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</a:br>
            <a:endParaRPr lang="zh-CN" altLang="en-US" sz="2000" b="1" spc="-150" dirty="0" smtClean="0">
              <a:ln w="3175">
                <a:noFill/>
              </a:ln>
              <a:solidFill>
                <a:schemeClr val="tx2"/>
              </a:solidFill>
              <a:effectLst/>
              <a:latin typeface="Microsoft Yahei" pitchFamily="34" charset="-122"/>
              <a:ea typeface="Microsoft Yahei" pitchFamily="34" charset="-122"/>
              <a:cs typeface="Arial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spc="-150" dirty="0" smtClean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继承没有数据的类，最常见的是接口继承</a:t>
            </a:r>
            <a:endParaRPr lang="zh-CN" altLang="en-US" sz="2000" spc="-150" dirty="0" smtClean="0">
              <a:ln w="3175">
                <a:noFill/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Yahei" pitchFamily="34" charset="-122"/>
              <a:ea typeface="Microsoft Yahei" pitchFamily="34" charset="-122"/>
              <a:cs typeface="Arial" charset="0"/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spc="-150" dirty="0" smtClean="0">
                <a:ln w="3175">
                  <a:noFill/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Microsoft Yahei" pitchFamily="34" charset="-122"/>
                <a:cs typeface="Arial" charset="0"/>
                <a:sym typeface="+mn-ea"/>
              </a:rPr>
              <a:t>接口类没有数据，但没有数据成员的类不一定是接口类（虚机制）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19760" y="3978275"/>
            <a:ext cx="2886710" cy="2286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例：没有数据成员的类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Utility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static void f1(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MyException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{}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867910" y="3997960"/>
            <a:ext cx="2886710" cy="2286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例：接口类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IMy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~IMy();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void f1(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+mn-ea"/>
              </a:rPr>
              <a:t>void f2(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7030" y="4001135"/>
            <a:ext cx="3619500" cy="2286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zh-CN" dirty="0">
                <a:solidFill>
                  <a:srgbClr val="0000FF"/>
                </a:solidFill>
              </a:rPr>
              <a:t>例：接口继承</a:t>
            </a:r>
            <a:br>
              <a:rPr lang="zh-CN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 B: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A,public IMy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...</a:t>
            </a:r>
            <a:br>
              <a:rPr lang="zh-CN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void f1(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virtual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+mn-ea"/>
              </a:rPr>
              <a:t>void f2(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；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多重继承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多重继承中的名字冲突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菱形结构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虚基类的解决方案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其它解决方案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多重继承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90725" y="1790700"/>
            <a:ext cx="6545580" cy="3936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b="1" dirty="0">
                <a:sym typeface="+mn-ea"/>
              </a:rPr>
              <a:t>格式（例）</a:t>
            </a:r>
            <a:r>
              <a:rPr lang="en-US" altLang="zh-CN" sz="2400" b="1" dirty="0">
                <a:sym typeface="+mn-ea"/>
              </a:rPr>
              <a:t>:</a:t>
            </a:r>
            <a:r>
              <a:rPr lang="en-US" altLang="zh-CN" sz="2400" dirty="0">
                <a:sym typeface="+mn-ea"/>
              </a:rPr>
              <a:t>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class Derived: public B1,protected B2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     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</a:t>
            </a:r>
            <a:r>
              <a:rPr lang="en-US" altLang="zh-CN" sz="2400" dirty="0">
                <a:sym typeface="+mn-ea"/>
              </a:rPr>
              <a:t>/* </a:t>
            </a:r>
            <a:r>
              <a:rPr lang="zh-CN" altLang="en-US" sz="2400" dirty="0">
                <a:sym typeface="+mn-ea"/>
              </a:rPr>
              <a:t>内容 *</a:t>
            </a:r>
            <a:r>
              <a:rPr lang="en-US" altLang="zh-CN" sz="2400" dirty="0">
                <a:sym typeface="+mn-ea"/>
              </a:rPr>
              <a:t>/ 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 smtClean="0">
                <a:sym typeface="+mn-ea"/>
              </a:rPr>
              <a:t>};</a:t>
            </a:r>
            <a:br>
              <a:rPr lang="en-US" altLang="zh-CN" sz="2400" dirty="0" smtClean="0">
                <a:sym typeface="+mn-ea"/>
              </a:rPr>
            </a:br>
            <a:br>
              <a:rPr lang="en-US" altLang="zh-CN" sz="2400" dirty="0" smtClean="0">
                <a:sym typeface="+mn-ea"/>
              </a:rPr>
            </a:br>
            <a:endParaRPr lang="en-US" altLang="zh-CN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b="1" dirty="0">
                <a:sym typeface="+mn-ea"/>
              </a:rPr>
              <a:t>派生类的构造和析构的顺序</a:t>
            </a:r>
            <a:endParaRPr lang="zh-CN" altLang="en-US" sz="2400" b="1" dirty="0"/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构造时，严格按继承顺序构造。</a:t>
            </a:r>
            <a:endParaRPr lang="zh-CN" altLang="en-US" sz="2400" dirty="0"/>
          </a:p>
          <a:p>
            <a:pPr marL="800100" lvl="1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ym typeface="+mn-ea"/>
              </a:rPr>
              <a:t>析构时，正好与构造顺序相反</a:t>
            </a:r>
            <a:r>
              <a:rPr lang="zh-CN" altLang="en-US" sz="2400" dirty="0" smtClean="0">
                <a:sym typeface="+mn-ea"/>
              </a:rPr>
              <a:t>。</a:t>
            </a:r>
            <a:br>
              <a:rPr lang="en-US" altLang="zh-CN" sz="2400" dirty="0" smtClean="0">
                <a:sym typeface="+mn-ea"/>
              </a:rPr>
            </a:br>
            <a:br>
              <a:rPr lang="en-US" altLang="zh-CN" sz="2400" dirty="0" smtClean="0">
                <a:sym typeface="+mn-ea"/>
              </a:rPr>
            </a:br>
            <a:endParaRPr lang="zh-CN" altLang="en-US" sz="2400" dirty="0"/>
          </a:p>
          <a:p>
            <a:pPr marL="34290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b="1" dirty="0">
                <a:sym typeface="+mn-ea"/>
              </a:rPr>
              <a:t>派生类对象的数据存放</a:t>
            </a:r>
            <a:r>
              <a:rPr lang="zh-CN" altLang="en-US" sz="2400" b="1" dirty="0" smtClean="0">
                <a:sym typeface="+mn-ea"/>
              </a:rPr>
              <a:t>格式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多重继承下的名字冲突问题</a:t>
            </a:r>
            <a:endParaRPr lang="en-US" altLang="zh-CN"/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850265" y="1208405"/>
            <a:ext cx="44951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A {</a:t>
            </a:r>
            <a:br>
              <a:rPr lang="en-US" altLang="zh-CN" sz="2800" dirty="0" smtClean="0"/>
            </a:br>
            <a:r>
              <a:rPr lang="en-US" altLang="zh-CN" sz="2800" dirty="0"/>
              <a:t>p</a:t>
            </a:r>
            <a:r>
              <a:rPr lang="en-US" altLang="zh-CN" sz="2800" dirty="0" smtClean="0"/>
              <a:t>ublic</a:t>
            </a:r>
            <a:r>
              <a:rPr lang="zh-CN" altLang="en-US" sz="2800" dirty="0" smtClean="0"/>
              <a:t>：</a:t>
            </a:r>
            <a:br>
              <a:rPr lang="zh-CN" altLang="en-US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A( ):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(1) {}</a:t>
            </a:r>
            <a:br>
              <a:rPr lang="en-US" altLang="zh-CN" sz="2800" dirty="0" smtClean="0"/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f( )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{ return 55; }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 smtClean="0"/>
              <a:t>protected:</a:t>
            </a:r>
            <a:br>
              <a:rPr lang="en-US" altLang="zh-CN" sz="2800" dirty="0" smtClean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num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5646420" y="1207135"/>
            <a:ext cx="55238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class </a:t>
            </a:r>
            <a:r>
              <a:rPr lang="en-US" altLang="zh-CN" sz="2800" dirty="0" smtClean="0"/>
              <a:t>B </a:t>
            </a: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public</a:t>
            </a:r>
            <a:r>
              <a:rPr lang="zh-CN" altLang="en-US" sz="2800" dirty="0"/>
              <a:t>：</a:t>
            </a:r>
            <a:br>
              <a:rPr lang="zh-CN" altLang="en-US" sz="2800" dirty="0"/>
            </a:br>
            <a:r>
              <a:rPr lang="zh-CN" altLang="en-US" sz="2800" dirty="0"/>
              <a:t>     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B(   ):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(2) </a:t>
            </a:r>
            <a:r>
              <a:rPr lang="en-US" altLang="zh-CN" sz="2800" dirty="0"/>
              <a:t>{}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</a:rPr>
              <a:t> f( )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{ return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88;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/>
              <a:t>protected:</a:t>
            </a:r>
            <a:br>
              <a:rPr lang="en-US" altLang="zh-CN" sz="2800" dirty="0"/>
            </a:br>
            <a:r>
              <a:rPr lang="en-US" altLang="zh-CN" sz="2800" dirty="0"/>
              <a:t>       </a:t>
            </a:r>
            <a:r>
              <a:rPr lang="en-US" altLang="zh-CN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</a:rPr>
              <a:t>num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2800" dirty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835660" y="3714750"/>
            <a:ext cx="10318750" cy="3295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C:  public </a:t>
            </a:r>
            <a:r>
              <a:rPr lang="en-US" altLang="zh-CN" sz="2800" dirty="0" err="1" smtClean="0"/>
              <a:t>A, public</a:t>
            </a:r>
            <a:r>
              <a:rPr lang="en-US" altLang="zh-CN" sz="2800" dirty="0" smtClean="0"/>
              <a:t> B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2800" dirty="0" smtClean="0"/>
              <a:t>void k( )  { 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 f( ) 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2800" dirty="0" smtClean="0">
                <a:solidFill>
                  <a:srgbClr val="FF0000"/>
                </a:solidFill>
              </a:rPr>
              <a:t>;            //</a:t>
            </a:r>
            <a:r>
              <a:rPr lang="zh-CN" altLang="en-US" sz="2800" dirty="0" smtClean="0">
                <a:solidFill>
                  <a:srgbClr val="FF0000"/>
                </a:solidFill>
              </a:rPr>
              <a:t>模棱两可错误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</a:t>
            </a:r>
            <a:r>
              <a:rPr lang="en-US" altLang="zh-CN" sz="2800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 //</a:t>
            </a:r>
            <a:r>
              <a:rPr lang="zh-CN" altLang="en-US" sz="2800" dirty="0" smtClean="0">
                <a:solidFill>
                  <a:srgbClr val="FF0000"/>
                </a:solidFill>
              </a:rPr>
              <a:t>模棱两可错误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</a:rPr>
              <a:t>&lt;&lt; </a:t>
            </a:r>
            <a:r>
              <a:rPr lang="en-US" altLang="zh-CN" sz="2800" dirty="0" smtClean="0">
                <a:solidFill>
                  <a:srgbClr val="0000FF"/>
                </a:solidFill>
              </a:rPr>
              <a:t>B::f</a:t>
            </a:r>
            <a:r>
              <a:rPr lang="en-US" altLang="zh-CN" sz="2800" dirty="0">
                <a:solidFill>
                  <a:srgbClr val="0000FF"/>
                </a:solidFill>
              </a:rPr>
              <a:t>( ) 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</a:rPr>
              <a:t>;   </a:t>
            </a:r>
            <a:r>
              <a:rPr lang="en-US" altLang="zh-CN" sz="2800" dirty="0" smtClean="0">
                <a:solidFill>
                  <a:srgbClr val="0000FF"/>
                </a:solidFill>
              </a:rPr>
              <a:t>    //</a:t>
            </a:r>
            <a:r>
              <a:rPr lang="zh-CN" altLang="en-US" sz="2800" dirty="0" smtClean="0">
                <a:solidFill>
                  <a:srgbClr val="0000FF"/>
                </a:solidFill>
              </a:rPr>
              <a:t>正确</a:t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</a:rPr>
              <a:t>&lt;&lt; </a:t>
            </a:r>
            <a:r>
              <a:rPr lang="en-US" altLang="zh-CN" sz="2800" dirty="0" smtClean="0">
                <a:solidFill>
                  <a:srgbClr val="0000FF"/>
                </a:solidFill>
              </a:rPr>
              <a:t>A::num </a:t>
            </a:r>
            <a:r>
              <a:rPr lang="en-US" altLang="zh-CN" sz="2800" dirty="0">
                <a:solidFill>
                  <a:srgbClr val="0000FF"/>
                </a:solidFill>
              </a:rPr>
              <a:t>&lt;&lt;</a:t>
            </a:r>
            <a:r>
              <a:rPr lang="en-US" altLang="zh-CN" sz="2800" dirty="0" err="1">
                <a:solidFill>
                  <a:srgbClr val="0000FF"/>
                </a:solidFill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</a:rPr>
              <a:t>;   </a:t>
            </a:r>
            <a:r>
              <a:rPr lang="en-US" altLang="zh-CN" sz="2800" dirty="0" smtClean="0">
                <a:solidFill>
                  <a:srgbClr val="0000FF"/>
                </a:solidFill>
              </a:rPr>
              <a:t> //</a:t>
            </a:r>
            <a:r>
              <a:rPr lang="zh-CN" altLang="en-US" sz="2800" dirty="0" smtClean="0">
                <a:solidFill>
                  <a:srgbClr val="0000FF"/>
                </a:solidFill>
              </a:rPr>
              <a:t>正确</a:t>
            </a:r>
            <a:br>
              <a:rPr lang="zh-CN" altLang="en-US" sz="2800" dirty="0" smtClean="0">
                <a:solidFill>
                  <a:srgbClr val="0000FF"/>
                </a:solidFill>
              </a:rPr>
            </a:br>
            <a:r>
              <a:rPr lang="zh-CN" altLang="en-US" sz="28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  <a:br>
              <a:rPr lang="zh-CN" altLang="en-US" sz="2800" dirty="0" smtClean="0"/>
            </a:b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使用</a:t>
            </a:r>
            <a:r>
              <a:rPr lang="en-US" altLang="zh-CN"/>
              <a:t>using</a:t>
            </a:r>
            <a:r>
              <a:rPr lang="zh-CN" altLang="en-US"/>
              <a:t>解决</a:t>
            </a:r>
            <a:r>
              <a:rPr lang="zh-CN"/>
              <a:t>名字冲突</a:t>
            </a:r>
            <a:endParaRPr lang="en-US" altLang="zh-CN"/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850265" y="1208405"/>
            <a:ext cx="44951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</a:t>
            </a:r>
            <a:r>
              <a:rPr lang="en-US" altLang="zh-CN" sz="2800" dirty="0" smtClean="0">
                <a:sym typeface="+mn-ea"/>
              </a:rPr>
              <a:t>lass A {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p</a:t>
            </a:r>
            <a:r>
              <a:rPr lang="en-US" altLang="zh-CN" sz="2800" dirty="0" smtClean="0">
                <a:sym typeface="+mn-ea"/>
              </a:rPr>
              <a:t>ublic</a:t>
            </a:r>
            <a:r>
              <a:rPr lang="zh-CN" altLang="en-US" sz="2800" dirty="0" smtClean="0">
                <a:sym typeface="+mn-ea"/>
              </a:rPr>
              <a:t>：</a:t>
            </a:r>
            <a:br>
              <a:rPr lang="zh-CN" altLang="en-US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A( ):</a:t>
            </a:r>
            <a:r>
              <a:rPr lang="en-US" altLang="zh-CN" sz="2800" dirty="0" err="1" smtClean="0"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(1) {}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f( )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{ return 55; }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 smtClean="0">
                <a:sym typeface="+mn-ea"/>
              </a:rPr>
              <a:t>protected: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 smtClean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  <a:endParaRPr lang="en-US" altLang="zh-CN" sz="2800" dirty="0"/>
          </a:p>
        </p:txBody>
      </p:sp>
      <p:sp>
        <p:nvSpPr>
          <p:cNvPr id="3" name="Text Placeholder 2"/>
          <p:cNvSpPr txBox="1"/>
          <p:nvPr/>
        </p:nvSpPr>
        <p:spPr bwMode="auto">
          <a:xfrm>
            <a:off x="5646420" y="1207135"/>
            <a:ext cx="5523865" cy="244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class </a:t>
            </a:r>
            <a:r>
              <a:rPr lang="en-US" altLang="zh-CN" sz="2800" dirty="0" smtClean="0">
                <a:sym typeface="+mn-ea"/>
              </a:rPr>
              <a:t>B </a:t>
            </a:r>
            <a:r>
              <a:rPr lang="en-US" altLang="zh-CN" sz="2800" dirty="0">
                <a:sym typeface="+mn-ea"/>
              </a:rPr>
              <a:t>{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public</a:t>
            </a:r>
            <a:r>
              <a:rPr lang="zh-CN" altLang="en-US" sz="2800" dirty="0">
                <a:sym typeface="+mn-ea"/>
              </a:rPr>
              <a:t>：</a:t>
            </a:r>
            <a:br>
              <a:rPr lang="zh-CN" altLang="en-US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      </a:t>
            </a:r>
            <a:r>
              <a:rPr lang="en-US" altLang="zh-CN" sz="2800" dirty="0" smtClean="0">
                <a:sym typeface="+mn-ea"/>
              </a:rPr>
              <a:t>B(    ):</a:t>
            </a:r>
            <a:r>
              <a:rPr lang="en-US" altLang="zh-CN" sz="2800" dirty="0" err="1" smtClean="0"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(2) </a:t>
            </a:r>
            <a:r>
              <a:rPr lang="en-US" altLang="zh-CN" sz="2800" dirty="0">
                <a:sym typeface="+mn-ea"/>
              </a:rPr>
              <a:t>{}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f(    )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{ return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88;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}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>
                <a:sym typeface="+mn-ea"/>
              </a:rPr>
              <a:t>protected: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800" dirty="0" err="1">
                <a:solidFill>
                  <a:srgbClr val="0000FF"/>
                </a:solidFill>
                <a:sym typeface="+mn-ea"/>
              </a:rPr>
              <a:t>num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;</a:t>
            </a:r>
            <a:b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800" dirty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  <a:endParaRPr lang="en-US" altLang="zh-CN" sz="2800" dirty="0"/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835660" y="3714750"/>
            <a:ext cx="10318750" cy="3295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c</a:t>
            </a:r>
            <a:r>
              <a:rPr lang="en-US" altLang="zh-CN" sz="2800" dirty="0" smtClean="0">
                <a:sym typeface="+mn-ea"/>
              </a:rPr>
              <a:t>lass C:  public </a:t>
            </a:r>
            <a:r>
              <a:rPr lang="en-US" altLang="zh-CN" sz="2800" dirty="0" err="1" smtClean="0">
                <a:sym typeface="+mn-ea"/>
              </a:rPr>
              <a:t>A,public</a:t>
            </a:r>
            <a:r>
              <a:rPr lang="en-US" altLang="zh-CN" sz="2800" dirty="0" smtClean="0">
                <a:sym typeface="+mn-ea"/>
              </a:rPr>
              <a:t> B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>
                <a:sym typeface="+mn-ea"/>
              </a:rPr>
              <a:t>public</a:t>
            </a:r>
            <a:r>
              <a:rPr lang="zh-CN" altLang="en-US" sz="2800" dirty="0" smtClean="0">
                <a:sym typeface="+mn-ea"/>
              </a:rPr>
              <a:t>：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using A::f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；</a:t>
            </a:r>
            <a:br>
              <a:rPr lang="en-US" altLang="zh-CN" sz="2800" dirty="0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sym typeface="+mn-ea"/>
              </a:rPr>
              <a:t>      using B::num</a:t>
            </a:r>
            <a:r>
              <a:rPr lang="zh-CN" altLang="en-US" sz="2800" dirty="0" smtClean="0">
                <a:solidFill>
                  <a:srgbClr val="0000FF"/>
                </a:solidFill>
                <a:sym typeface="+mn-ea"/>
              </a:rPr>
              <a:t>；</a:t>
            </a:r>
            <a:endParaRPr lang="zh-CN" altLang="en-US" sz="2800" dirty="0" smtClean="0">
              <a:solidFill>
                <a:srgbClr val="0000FF"/>
              </a:solidFill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void k( )  { 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 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f( ) 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ym typeface="+mn-ea"/>
              </a:rPr>
              <a:t>endl</a:t>
            </a:r>
            <a:r>
              <a:rPr lang="en-US" altLang="zh-CN" sz="2800" dirty="0" smtClean="0">
                <a:sym typeface="+mn-ea"/>
              </a:rPr>
              <a:t>;   //A::f( )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     </a:t>
            </a:r>
            <a:r>
              <a:rPr lang="en-US" altLang="zh-CN" sz="2800" dirty="0" err="1" smtClean="0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num</a:t>
            </a:r>
            <a:r>
              <a:rPr lang="en-US" altLang="zh-CN" sz="2800" dirty="0" smtClean="0">
                <a:sym typeface="+mn-ea"/>
              </a:rPr>
              <a:t>&lt;&lt;</a:t>
            </a:r>
            <a:r>
              <a:rPr lang="en-US" altLang="zh-CN" sz="2800" dirty="0" err="1" smtClean="0">
                <a:sym typeface="+mn-ea"/>
              </a:rPr>
              <a:t>endl</a:t>
            </a:r>
            <a:r>
              <a:rPr lang="en-US" altLang="zh-CN" sz="2800" dirty="0" smtClean="0">
                <a:sym typeface="+mn-ea"/>
              </a:rPr>
              <a:t>;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//B::</a:t>
            </a:r>
            <a:r>
              <a:rPr lang="en-US" altLang="zh-CN" sz="2800" dirty="0" err="1" smtClean="0">
                <a:sym typeface="+mn-ea"/>
              </a:rPr>
              <a:t>num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      }</a:t>
            </a:r>
            <a:br>
              <a:rPr lang="en-US" altLang="zh-CN" sz="2800" dirty="0" smtClean="0">
                <a:sym typeface="+mn-ea"/>
              </a:rPr>
            </a:br>
            <a:r>
              <a:rPr lang="en-US" altLang="zh-CN" sz="2800" dirty="0" smtClean="0">
                <a:sym typeface="+mn-ea"/>
              </a:rPr>
              <a:t>}</a:t>
            </a:r>
            <a:r>
              <a:rPr lang="zh-CN" altLang="en-US" sz="2800" dirty="0" smtClean="0">
                <a:sym typeface="+mn-ea"/>
              </a:rPr>
              <a:t>；</a:t>
            </a:r>
            <a:endParaRPr lang="zh-CN" altLang="en-US" sz="2800" dirty="0" smtClean="0"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冲突彻底解决了吗？</a:t>
            </a:r>
            <a:endParaRPr lang="zh-CN"/>
          </a:p>
        </p:txBody>
      </p:sp>
      <p:sp>
        <p:nvSpPr>
          <p:cNvPr id="4" name="椭圆 3"/>
          <p:cNvSpPr/>
          <p:nvPr/>
        </p:nvSpPr>
        <p:spPr bwMode="auto">
          <a:xfrm>
            <a:off x="1109906" y="2326144"/>
            <a:ext cx="2304256" cy="19442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名字冲突</a:t>
            </a:r>
            <a:endParaRPr lang="zh-CN" altLang="en-US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7535" y="1719580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理想情况：</a:t>
            </a:r>
            <a:br>
              <a:rPr lang="zh-CN" altLang="en-US"/>
            </a:br>
            <a:r>
              <a:rPr lang="zh-CN" altLang="en-US"/>
              <a:t>各函数、数据成员的名字，互不相同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02455" y="2794635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其它情况：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using</a:t>
            </a:r>
            <a:r>
              <a:rPr lang="zh-CN" altLang="en-US"/>
              <a:t>指明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0710" y="3898900"/>
            <a:ext cx="6964680" cy="848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600">
                <a:solidFill>
                  <a:srgbClr val="FF0000"/>
                </a:solidFill>
              </a:rPr>
              <a:t>真的解决了吗？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290" y="138215"/>
            <a:ext cx="10954459" cy="796011"/>
          </a:xfrm>
        </p:spPr>
        <p:txBody>
          <a:bodyPr/>
          <a:p>
            <a:r>
              <a:rPr lang="zh-CN" altLang="en-US"/>
              <a:t>多重继承中的菱形结构</a:t>
            </a:r>
            <a:r>
              <a:rPr lang="en-US" altLang="zh-CN"/>
              <a:t>(</a:t>
            </a:r>
            <a:r>
              <a:rPr lang="zh-CN" altLang="zh-CN"/>
              <a:t>钻石结构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Text Placeholder 2"/>
          <p:cNvSpPr txBox="1"/>
          <p:nvPr/>
        </p:nvSpPr>
        <p:spPr bwMode="auto">
          <a:xfrm>
            <a:off x="6266582" y="1094011"/>
            <a:ext cx="2664296" cy="1208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A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0" name="Text Placeholder 2"/>
          <p:cNvSpPr txBox="1"/>
          <p:nvPr/>
        </p:nvSpPr>
        <p:spPr bwMode="auto">
          <a:xfrm>
            <a:off x="4394374" y="2966219"/>
            <a:ext cx="266429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B:public A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1" name="Text Placeholder 2"/>
          <p:cNvSpPr txBox="1"/>
          <p:nvPr/>
        </p:nvSpPr>
        <p:spPr bwMode="auto">
          <a:xfrm>
            <a:off x="8210798" y="2966219"/>
            <a:ext cx="266429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C:public A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sp>
        <p:nvSpPr>
          <p:cNvPr id="12" name="Text Placeholder 2"/>
          <p:cNvSpPr txBox="1"/>
          <p:nvPr/>
        </p:nvSpPr>
        <p:spPr bwMode="auto">
          <a:xfrm>
            <a:off x="5726522" y="5414491"/>
            <a:ext cx="3924436" cy="1590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c</a:t>
            </a:r>
            <a:r>
              <a:rPr lang="en-US" altLang="zh-CN" sz="2800" dirty="0" smtClean="0"/>
              <a:t>lass D:public </a:t>
            </a:r>
            <a:r>
              <a:rPr lang="en-US" altLang="zh-CN" sz="2800" dirty="0" err="1" smtClean="0"/>
              <a:t>B,public</a:t>
            </a:r>
            <a:r>
              <a:rPr lang="en-US" altLang="zh-CN" sz="2800" dirty="0" smtClean="0"/>
              <a:t> C {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//…</a:t>
            </a:r>
            <a:endParaRPr lang="en-US" altLang="zh-CN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 smtClean="0"/>
              <a:t>}</a:t>
            </a:r>
            <a:r>
              <a:rPr lang="zh-CN" altLang="en-US" sz="2800" dirty="0" smtClean="0"/>
              <a:t>；</a:t>
            </a:r>
            <a:endParaRPr lang="en-US" altLang="zh-CN" sz="2800" dirty="0"/>
          </a:p>
        </p:txBody>
      </p:sp>
      <p:cxnSp>
        <p:nvCxnSpPr>
          <p:cNvPr id="4" name="肘形连接符 3"/>
          <p:cNvCxnSpPr>
            <a:stCxn id="10" idx="0"/>
            <a:endCxn id="9" idx="2"/>
          </p:cNvCxnSpPr>
          <p:nvPr/>
        </p:nvCxnSpPr>
        <p:spPr>
          <a:xfrm rot="16200000">
            <a:off x="6330950" y="1697990"/>
            <a:ext cx="663575" cy="1872615"/>
          </a:xfrm>
          <a:prstGeom prst="bentConnector3">
            <a:avLst>
              <a:gd name="adj1" fmla="val 499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14"/>
          <p:cNvCxnSpPr>
            <a:stCxn id="11" idx="0"/>
            <a:endCxn id="9" idx="2"/>
          </p:cNvCxnSpPr>
          <p:nvPr/>
        </p:nvCxnSpPr>
        <p:spPr>
          <a:xfrm rot="16200000" flipV="1">
            <a:off x="8239125" y="1662430"/>
            <a:ext cx="663575" cy="1943735"/>
          </a:xfrm>
          <a:prstGeom prst="bentConnector3">
            <a:avLst>
              <a:gd name="adj1" fmla="val 4995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2" idx="0"/>
            <a:endCxn id="10" idx="2"/>
          </p:cNvCxnSpPr>
          <p:nvPr/>
        </p:nvCxnSpPr>
        <p:spPr>
          <a:xfrm rot="16200000" flipV="1">
            <a:off x="6278245" y="4004310"/>
            <a:ext cx="858520" cy="19621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8"/>
          <p:cNvCxnSpPr>
            <a:stCxn id="12" idx="0"/>
            <a:endCxn id="11" idx="2"/>
          </p:cNvCxnSpPr>
          <p:nvPr/>
        </p:nvCxnSpPr>
        <p:spPr>
          <a:xfrm rot="16200000">
            <a:off x="8186420" y="4058285"/>
            <a:ext cx="858520" cy="18542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290" y="138215"/>
            <a:ext cx="10954459" cy="796011"/>
          </a:xfrm>
        </p:spPr>
        <p:txBody>
          <a:bodyPr/>
          <a:p>
            <a:r>
              <a:rPr lang="zh-CN" altLang="en-US"/>
              <a:t>名字不重复的菱形结构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3" name="肘形连接符 12"/>
          <p:cNvCxnSpPr>
            <a:stCxn id="16" idx="0"/>
            <a:endCxn id="18" idx="2"/>
          </p:cNvCxnSpPr>
          <p:nvPr/>
        </p:nvCxnSpPr>
        <p:spPr>
          <a:xfrm rot="16200000">
            <a:off x="6852285" y="1127125"/>
            <a:ext cx="593725" cy="2526665"/>
          </a:xfrm>
          <a:prstGeom prst="bentConnector3">
            <a:avLst>
              <a:gd name="adj1" fmla="val 499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4"/>
          <p:cNvCxnSpPr>
            <a:stCxn id="14" idx="0"/>
            <a:endCxn id="18" idx="2"/>
          </p:cNvCxnSpPr>
          <p:nvPr/>
        </p:nvCxnSpPr>
        <p:spPr>
          <a:xfrm rot="16200000" flipV="1">
            <a:off x="9220835" y="1285240"/>
            <a:ext cx="582295" cy="2199005"/>
          </a:xfrm>
          <a:prstGeom prst="bentConnector3">
            <a:avLst>
              <a:gd name="adj1" fmla="val 499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0"/>
            <a:endCxn id="16" idx="2"/>
          </p:cNvCxnSpPr>
          <p:nvPr/>
        </p:nvCxnSpPr>
        <p:spPr>
          <a:xfrm rot="16200000" flipV="1">
            <a:off x="6854825" y="3458210"/>
            <a:ext cx="633095" cy="2571115"/>
          </a:xfrm>
          <a:prstGeom prst="bentConnector3">
            <a:avLst>
              <a:gd name="adj1" fmla="val 499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0"/>
            <a:endCxn id="14" idx="2"/>
          </p:cNvCxnSpPr>
          <p:nvPr/>
        </p:nvCxnSpPr>
        <p:spPr>
          <a:xfrm rot="16200000">
            <a:off x="9210675" y="3659505"/>
            <a:ext cx="647065" cy="2154555"/>
          </a:xfrm>
          <a:prstGeom prst="bentConnector3">
            <a:avLst>
              <a:gd name="adj1" fmla="val 49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238615" y="2675890"/>
            <a:ext cx="274510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C: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FC(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mC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76167" y="2687504"/>
            <a:ext cx="28194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B: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FB(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mB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219950" y="356235"/>
            <a:ext cx="23844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mA;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94830" y="5060351"/>
            <a:ext cx="31242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D: public B, public C 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FD(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95630" y="2939415"/>
            <a:ext cx="2384425" cy="11887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   d;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d.FA(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5290" y="138215"/>
            <a:ext cx="10954459" cy="796011"/>
          </a:xfrm>
        </p:spPr>
        <p:txBody>
          <a:bodyPr/>
          <a:p>
            <a:r>
              <a:rPr lang="en-US" altLang="zh-CN"/>
              <a:t>C++</a:t>
            </a:r>
            <a:r>
              <a:rPr lang="zh-CN" altLang="zh-CN"/>
              <a:t>中虚基类的解决方案</a:t>
            </a:r>
            <a:endParaRPr lang="zh-CN" altLang="en-US"/>
          </a:p>
        </p:txBody>
      </p:sp>
      <p:cxnSp>
        <p:nvCxnSpPr>
          <p:cNvPr id="13" name="肘形连接符 12"/>
          <p:cNvCxnSpPr>
            <a:stCxn id="16" idx="0"/>
            <a:endCxn id="18" idx="2"/>
          </p:cNvCxnSpPr>
          <p:nvPr/>
        </p:nvCxnSpPr>
        <p:spPr>
          <a:xfrm rot="16200000">
            <a:off x="6852285" y="1127125"/>
            <a:ext cx="593725" cy="2526665"/>
          </a:xfrm>
          <a:prstGeom prst="bentConnector3">
            <a:avLst>
              <a:gd name="adj1" fmla="val 499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4"/>
          <p:cNvCxnSpPr>
            <a:stCxn id="14" idx="0"/>
            <a:endCxn id="18" idx="2"/>
          </p:cNvCxnSpPr>
          <p:nvPr/>
        </p:nvCxnSpPr>
        <p:spPr>
          <a:xfrm rot="16200000" flipV="1">
            <a:off x="9121775" y="1384300"/>
            <a:ext cx="582295" cy="2000885"/>
          </a:xfrm>
          <a:prstGeom prst="bentConnector3">
            <a:avLst>
              <a:gd name="adj1" fmla="val 4994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0" idx="0"/>
            <a:endCxn id="16" idx="2"/>
          </p:cNvCxnSpPr>
          <p:nvPr/>
        </p:nvCxnSpPr>
        <p:spPr>
          <a:xfrm rot="16200000" flipV="1">
            <a:off x="6853555" y="3456940"/>
            <a:ext cx="635635" cy="2571115"/>
          </a:xfrm>
          <a:prstGeom prst="bentConnector3">
            <a:avLst>
              <a:gd name="adj1" fmla="val 499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0"/>
            <a:endCxn id="14" idx="2"/>
          </p:cNvCxnSpPr>
          <p:nvPr/>
        </p:nvCxnSpPr>
        <p:spPr>
          <a:xfrm rot="16200000">
            <a:off x="9111615" y="3758565"/>
            <a:ext cx="647065" cy="1956435"/>
          </a:xfrm>
          <a:prstGeom prst="bentConnector3">
            <a:avLst>
              <a:gd name="adj1" fmla="val 49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843010" y="2675890"/>
            <a:ext cx="3140710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C: </a:t>
            </a:r>
            <a:r>
              <a:rPr lang="en-US" altLang="zh-CN" b="1" dirty="0">
                <a:solidFill>
                  <a:srgbClr val="0000FF"/>
                </a:solidFill>
              </a:rPr>
              <a:t>virtual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void FC(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mC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476167" y="2687504"/>
            <a:ext cx="2819400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B: </a:t>
            </a:r>
            <a:r>
              <a:rPr lang="en-US" altLang="zh-CN" b="1" dirty="0">
                <a:solidFill>
                  <a:srgbClr val="0000FF"/>
                </a:solidFill>
              </a:rPr>
              <a:t>virtual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void FB(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mB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219950" y="356235"/>
            <a:ext cx="2384425" cy="17373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A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mA;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94830" y="5060351"/>
            <a:ext cx="3124200" cy="173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D: public B, public C  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public: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void FD(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private: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mD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95630" y="2939415"/>
            <a:ext cx="2384425" cy="11887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 main( ) {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   d;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d.FA( );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150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A000120140530A99PPBG</vt:lpstr>
      <vt:lpstr>1_A000120140530A99PPBG</vt:lpstr>
      <vt:lpstr>C++面向对象程序设计-2015级</vt:lpstr>
      <vt:lpstr>PowerPoint 演示文稿</vt:lpstr>
      <vt:lpstr>类型（type）</vt:lpstr>
      <vt:lpstr>抽象数据类型（ADT:abstract Data Type)</vt:lpstr>
      <vt:lpstr>多重继承下的名字冲突问题</vt:lpstr>
      <vt:lpstr>OOP中的类型</vt:lpstr>
      <vt:lpstr>C++语言中的类型</vt:lpstr>
      <vt:lpstr>多重继承中的菱形结构(钻石结构)</vt:lpstr>
      <vt:lpstr>名字不重复的菱形结构(例)</vt:lpstr>
      <vt:lpstr>C++中虚基类的解决方案</vt:lpstr>
      <vt:lpstr>虚基类的解决方案对象的存储格式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created xsi:type="dcterms:W3CDTF">2016-02-11T11:02:00Z</dcterms:created>
  <dcterms:modified xsi:type="dcterms:W3CDTF">2016-05-11T06:10:03Z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