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9"/>
  </p:handoutMasterIdLst>
  <p:sldIdLst>
    <p:sldId id="256" r:id="rId4"/>
    <p:sldId id="262" r:id="rId6"/>
    <p:sldId id="280" r:id="rId7"/>
    <p:sldId id="281" r:id="rId8"/>
    <p:sldId id="282" r:id="rId9"/>
    <p:sldId id="260" r:id="rId10"/>
    <p:sldId id="312" r:id="rId11"/>
    <p:sldId id="283" r:id="rId12"/>
    <p:sldId id="284" r:id="rId13"/>
    <p:sldId id="285" r:id="rId14"/>
    <p:sldId id="288" r:id="rId15"/>
    <p:sldId id="286" r:id="rId16"/>
    <p:sldId id="289" r:id="rId17"/>
    <p:sldId id="340" r:id="rId18"/>
    <p:sldId id="290" r:id="rId19"/>
    <p:sldId id="341" r:id="rId20"/>
    <p:sldId id="292" r:id="rId21"/>
    <p:sldId id="342" r:id="rId22"/>
    <p:sldId id="343" r:id="rId23"/>
    <p:sldId id="293" r:id="rId24"/>
    <p:sldId id="294" r:id="rId25"/>
    <p:sldId id="291" r:id="rId26"/>
    <p:sldId id="271" r:id="rId27"/>
    <p:sldId id="34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虚函数表</a:t>
            </a:r>
            <a:r>
              <a:rPr lang="en-US" altLang="zh-CN"/>
              <a:t>(</a:t>
            </a:r>
            <a:r>
              <a:rPr lang="zh-CN" altLang="zh-CN"/>
              <a:t>虚拟表、虚表、</a:t>
            </a:r>
            <a:r>
              <a:rPr lang="en-US" altLang="zh-CN"/>
              <a:t>VTable)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77670" y="1451610"/>
            <a:ext cx="9297035" cy="3043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2575" lvl="0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虚函数表：</a:t>
            </a:r>
            <a:endParaRPr lang="zh-CN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39775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一个指针数组，各元素存放对应虚函数的入口地址</a:t>
            </a:r>
            <a:endParaRPr lang="zh-CN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96875" lvl="1" indent="0">
              <a:buClr>
                <a:srgbClr val="046FB6"/>
              </a:buClr>
              <a:buFont typeface="Wingdings" charset="0"/>
              <a:buNone/>
            </a:pPr>
            <a:endParaRPr lang="zh-CN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2575" lvl="0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说明：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39775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要求对应的类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中至少有一个虚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39775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一个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类至多有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一个虚拟表，同一个类的不同对象共享该虚拟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表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39775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首次创建该类实例对象时，在内存中同时创建该类的虚拟表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39775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按照函数顺序的序号依次存放入口地址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vptr</a:t>
            </a:r>
            <a:r>
              <a:rPr lang="zh-CN" altLang="zh-CN"/>
              <a:t> 与</a:t>
            </a:r>
            <a:r>
              <a:rPr lang="zh-CN"/>
              <a:t>虚拟表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25500" y="1261110"/>
            <a:ext cx="5049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Shape{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virtual </a:t>
            </a:r>
            <a:r>
              <a:rPr lang="en-US" altLang="zh-CN" dirty="0"/>
              <a:t>~Shape( ) {  }</a:t>
            </a:r>
            <a:br>
              <a:rPr lang="en-US" altLang="zh-CN" dirty="0"/>
            </a:br>
            <a:r>
              <a:rPr lang="en-US" altLang="zh-CN" dirty="0"/>
              <a:t>      void Show( ) const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&lt;&lt;“</a:t>
            </a:r>
            <a:r>
              <a:rPr lang="zh-CN" altLang="en-US" dirty="0"/>
              <a:t>面积是</a:t>
            </a:r>
            <a:r>
              <a:rPr lang="en-US" altLang="zh-CN" dirty="0"/>
              <a:t>:”&lt;&lt;Area( 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}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virtual </a:t>
            </a:r>
            <a:r>
              <a:rPr lang="en-US" altLang="zh-CN" dirty="0"/>
              <a:t>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return 0;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656070" y="4305300"/>
            <a:ext cx="488442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/>
              <a:t>class Circle: public Shape {</a:t>
            </a:r>
            <a:endParaRPr lang="en-US" altLang="zh-CN"/>
          </a:p>
          <a:p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  Circle(float r): mRadius( r )  {   }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/>
              <a:t>float Area( ) const { </a:t>
            </a:r>
            <a:br>
              <a:rPr lang="en-US" altLang="zh-CN"/>
            </a:br>
            <a:r>
              <a:rPr lang="en-US" altLang="zh-CN"/>
              <a:t>         return mRadius * mRadius*3.14; </a:t>
            </a:r>
            <a:br>
              <a:rPr lang="en-US" altLang="zh-CN"/>
            </a:br>
            <a:r>
              <a:rPr lang="en-US" altLang="zh-CN"/>
              <a:t>      }</a:t>
            </a:r>
            <a:br>
              <a:rPr lang="en-US" altLang="zh-CN"/>
            </a:b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  float mRadius;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33755" y="4114800"/>
            <a:ext cx="5280025" cy="23774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main( ) {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err="1">
                <a:sym typeface="+mn-ea"/>
              </a:rPr>
              <a:t>Rectangle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/>
              <a:t>rect</a:t>
            </a:r>
            <a:r>
              <a:rPr lang="en-US" altLang="zh-CN" dirty="0"/>
              <a:t>(1,2);</a:t>
            </a:r>
            <a:br>
              <a:rPr lang="en-US" altLang="zh-CN" dirty="0"/>
            </a:br>
            <a:r>
              <a:rPr lang="en-US" altLang="zh-CN" dirty="0"/>
              <a:t>       Shape&amp;  rRect  =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Shape  * pCircle =  new Circle(3);</a:t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rRect.Show( );     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pCircle-&gt;Show( );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9.42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delete pCircle;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663690" y="1142365"/>
            <a:ext cx="4868545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Rectangle: public Shape 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Rectangle(float </a:t>
            </a:r>
            <a:r>
              <a:rPr lang="en-US" altLang="zh-CN" dirty="0" err="1"/>
              <a:t>w,float</a:t>
            </a:r>
            <a:r>
              <a:rPr lang="en-US" altLang="zh-CN" dirty="0"/>
              <a:t> h) {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mWidth</a:t>
            </a:r>
            <a:r>
              <a:rPr lang="en-US" altLang="zh-CN" dirty="0"/>
              <a:t> = w; </a:t>
            </a:r>
            <a:r>
              <a:rPr lang="en-US" altLang="zh-CN" dirty="0" err="1"/>
              <a:t>mHeight</a:t>
            </a:r>
            <a:r>
              <a:rPr lang="en-US" altLang="zh-CN" dirty="0"/>
              <a:t> = h;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 dirty="0"/>
              <a:t>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</a:t>
            </a:r>
            <a:br>
              <a:rPr lang="en-US" altLang="zh-CN" dirty="0"/>
            </a:br>
            <a:r>
              <a:rPr lang="en-US" altLang="zh-CN" dirty="0"/>
              <a:t>          return </a:t>
            </a:r>
            <a:r>
              <a:rPr lang="en-US" altLang="zh-CN" dirty="0" err="1"/>
              <a:t>mWidth</a:t>
            </a:r>
            <a:r>
              <a:rPr lang="en-US" altLang="zh-CN" dirty="0"/>
              <a:t>*</a:t>
            </a:r>
            <a:r>
              <a:rPr lang="en-US" altLang="zh-CN" dirty="0" err="1"/>
              <a:t>mHeight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float  </a:t>
            </a:r>
            <a:r>
              <a:rPr lang="en-US" altLang="zh-CN" dirty="0" err="1"/>
              <a:t>mWidth</a:t>
            </a:r>
            <a:r>
              <a:rPr lang="en-US" altLang="zh-CN" dirty="0"/>
              <a:t>, </a:t>
            </a:r>
            <a:r>
              <a:rPr lang="en-US" altLang="zh-CN" dirty="0" err="1"/>
              <a:t>mHeight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1315720" y="1367155"/>
            <a:ext cx="1294130" cy="890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15720" y="3790315"/>
            <a:ext cx="1294130" cy="1995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vptr</a:t>
            </a:r>
            <a:r>
              <a:rPr lang="zh-CN" altLang="zh-CN"/>
              <a:t>与虚拟表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 bwMode="auto">
          <a:xfrm>
            <a:off x="1348149" y="4639935"/>
            <a:ext cx="1224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46879" y="5024127"/>
            <a:ext cx="1224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2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46879" y="5390695"/>
            <a:ext cx="1224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vptr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810" y="4948555"/>
            <a:ext cx="570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r</a:t>
            </a:r>
            <a:r>
              <a:rPr lang="en-US" altLang="zh-CN" dirty="0" smtClean="0"/>
              <a:t>ect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3641090" y="3514090"/>
            <a:ext cx="3924300" cy="3600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&amp;Rectangle::Area()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335577" y="1461154"/>
            <a:ext cx="1224136" cy="3600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</a:t>
            </a:r>
            <a:endParaRPr lang="en-US" altLang="zh-C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26052" y="1847864"/>
            <a:ext cx="1224136" cy="3600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vptr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50118" y="2446039"/>
            <a:ext cx="2952328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&amp;Circle::Area( 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7" name="肘形连接符 16"/>
          <p:cNvCxnSpPr>
            <a:stCxn id="10" idx="3"/>
            <a:endCxn id="32" idx="1"/>
          </p:cNvCxnSpPr>
          <p:nvPr/>
        </p:nvCxnSpPr>
        <p:spPr>
          <a:xfrm flipV="1">
            <a:off x="2571115" y="3288030"/>
            <a:ext cx="1081405" cy="2282825"/>
          </a:xfrm>
          <a:prstGeom prst="bentConnector3">
            <a:avLst>
              <a:gd name="adj1" fmla="val 5002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3"/>
            <a:endCxn id="33" idx="1"/>
          </p:cNvCxnSpPr>
          <p:nvPr/>
        </p:nvCxnSpPr>
        <p:spPr>
          <a:xfrm>
            <a:off x="2550160" y="2028190"/>
            <a:ext cx="1103630" cy="21336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1348149" y="4267380"/>
            <a:ext cx="1224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rRect</a:t>
            </a:r>
            <a:endParaRPr lang="en-US" altLang="zh-C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347514" y="3887015"/>
            <a:ext cx="1224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pCircle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043305" y="4730750"/>
            <a:ext cx="198120" cy="8489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弧形箭头 28"/>
          <p:cNvSpPr/>
          <p:nvPr/>
        </p:nvSpPr>
        <p:spPr>
          <a:xfrm>
            <a:off x="95885" y="4408805"/>
            <a:ext cx="1137285" cy="667385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652520" y="3107690"/>
            <a:ext cx="3932555" cy="3600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&amp;Rectangle::~Rectangle( 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653928" y="2061229"/>
            <a:ext cx="2952328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&amp;Circle::~Circle( 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74800" y="5974080"/>
            <a:ext cx="859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栈区</a:t>
            </a:r>
            <a:endParaRPr lang="zh-CN" altLang="en-US" dirty="0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8030845" y="1311910"/>
            <a:ext cx="4018280" cy="29870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main( 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>
                <a:sym typeface="+mn-ea"/>
              </a:rPr>
              <a:t>Rectangle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/>
              <a:t>rect</a:t>
            </a:r>
            <a:r>
              <a:rPr lang="en-US" altLang="zh-CN" dirty="0"/>
              <a:t>(1,2);</a:t>
            </a:r>
            <a:br>
              <a:rPr lang="en-US" altLang="zh-CN" dirty="0"/>
            </a:br>
            <a:r>
              <a:rPr lang="en-US" altLang="zh-CN" dirty="0"/>
              <a:t>    Shape&amp;  rRect  =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Shape  * pCircle =  new Circle(3);</a:t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rRect.Show( );      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pCircle-&gt;Show( ); 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9.42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delete pCircle;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</p:txBody>
      </p:sp>
      <p:cxnSp>
        <p:nvCxnSpPr>
          <p:cNvPr id="38" name="肘形连接符 37"/>
          <p:cNvCxnSpPr>
            <a:stCxn id="18" idx="1"/>
            <a:endCxn id="13" idx="1"/>
          </p:cNvCxnSpPr>
          <p:nvPr/>
        </p:nvCxnSpPr>
        <p:spPr>
          <a:xfrm rot="10800000">
            <a:off x="1335405" y="1641475"/>
            <a:ext cx="12065" cy="2425700"/>
          </a:xfrm>
          <a:prstGeom prst="bentConnector3">
            <a:avLst>
              <a:gd name="adj1" fmla="val 207368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528445" y="2334260"/>
            <a:ext cx="859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堆区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31435" y="5953125"/>
            <a:ext cx="137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程序区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 bwMode="auto">
          <a:xfrm>
            <a:off x="3656965" y="4166870"/>
            <a:ext cx="4039870" cy="9613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//Circle::~Circle( )</a:t>
            </a:r>
            <a:r>
              <a:rPr lang="zh-CN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sym typeface="+mn-ea"/>
              </a:rPr>
              <a:t>的执行代码</a:t>
            </a:r>
            <a:b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</a:b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......</a:t>
            </a:r>
            <a:endParaRPr lang="en-US" altLang="zh-C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652520" y="5144770"/>
            <a:ext cx="3924300" cy="3600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//Circle::Area()</a:t>
            </a:r>
            <a:r>
              <a:rPr lang="zh-CN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的执行代码</a:t>
            </a:r>
            <a:endParaRPr lang="zh-CN" altLang="zh-C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39185" y="5521325"/>
            <a:ext cx="3924300" cy="3600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...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..</a:t>
            </a:r>
            <a:endParaRPr lang="en-US" altLang="zh-C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5" name="肘形连接符 44"/>
          <p:cNvCxnSpPr>
            <a:stCxn id="33" idx="3"/>
            <a:endCxn id="42" idx="3"/>
          </p:cNvCxnSpPr>
          <p:nvPr/>
        </p:nvCxnSpPr>
        <p:spPr>
          <a:xfrm>
            <a:off x="6605905" y="2241550"/>
            <a:ext cx="1090930" cy="2406015"/>
          </a:xfrm>
          <a:prstGeom prst="bentConnector3">
            <a:avLst>
              <a:gd name="adj1" fmla="val 121828"/>
            </a:avLst>
          </a:prstGeom>
          <a:ln w="3175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6" idx="3"/>
            <a:endCxn id="43" idx="3"/>
          </p:cNvCxnSpPr>
          <p:nvPr/>
        </p:nvCxnSpPr>
        <p:spPr>
          <a:xfrm>
            <a:off x="6602095" y="2626360"/>
            <a:ext cx="974725" cy="2698750"/>
          </a:xfrm>
          <a:prstGeom prst="bentConnector3">
            <a:avLst>
              <a:gd name="adj1" fmla="val 124430"/>
            </a:avLst>
          </a:prstGeom>
          <a:ln w="31750"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flipH="1">
            <a:off x="7573645" y="3288030"/>
            <a:ext cx="21590" cy="2499360"/>
          </a:xfrm>
          <a:prstGeom prst="bentConnector3">
            <a:avLst>
              <a:gd name="adj1" fmla="val -1102941"/>
            </a:avLst>
          </a:prstGeom>
          <a:ln w="317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虚函数的作用机制</a:t>
            </a:r>
            <a:r>
              <a:rPr lang="en-US" altLang="zh-CN"/>
              <a:t>--- </a:t>
            </a:r>
            <a:r>
              <a:rPr lang="zh-CN" altLang="en-US"/>
              <a:t>变量的静态类型和动态类型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3675" y="2134870"/>
            <a:ext cx="6795770" cy="3043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225425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静态类型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：在编译期间，可以确定的变量类型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如：      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Child  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child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；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指针型：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Parent 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*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pObj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= &amp;child;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引用型：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Parent&amp;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obj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= child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；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对象型：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Parent   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obj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= child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；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4480" lvl="1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              //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对象型中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obj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的静态、动态一致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25425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动态类型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：在运行时，才可以确定的、对应于变量的真实类型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7190105" y="1186815"/>
            <a:ext cx="4674235" cy="55778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sz="2000" dirty="0"/>
              <a:t>main( 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err="1"/>
              <a:t>Rectangle</a:t>
            </a:r>
            <a:r>
              <a:rPr lang="en-US" altLang="zh-CN" sz="2000" dirty="0"/>
              <a:t>  </a:t>
            </a:r>
            <a:r>
              <a:rPr lang="en-US" altLang="zh-CN" sz="2000" b="1" dirty="0" err="1">
                <a:solidFill>
                  <a:srgbClr val="0000FF"/>
                </a:solidFill>
              </a:rPr>
              <a:t>rect</a:t>
            </a:r>
            <a:r>
              <a:rPr lang="en-US" altLang="zh-CN" sz="2000" dirty="0"/>
              <a:t>(1,2);</a:t>
            </a:r>
            <a:br>
              <a:rPr lang="en-US" altLang="zh-CN" sz="2000" dirty="0"/>
            </a:br>
            <a:r>
              <a:rPr lang="en-US" altLang="zh-CN" sz="2000" dirty="0"/>
              <a:t>    Shape&amp;  </a:t>
            </a:r>
            <a:r>
              <a:rPr lang="en-US" altLang="zh-CN" sz="2000" b="1" dirty="0">
                <a:solidFill>
                  <a:srgbClr val="0000FF"/>
                </a:solidFill>
              </a:rPr>
              <a:t>sh1</a:t>
            </a:r>
            <a:r>
              <a:rPr lang="en-US" altLang="zh-CN" sz="2000" dirty="0"/>
              <a:t>  = </a:t>
            </a:r>
            <a:r>
              <a:rPr lang="en-US" altLang="zh-CN" sz="2000" dirty="0" err="1"/>
              <a:t>rect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Shape  * </a:t>
            </a:r>
            <a:r>
              <a:rPr lang="en-US" altLang="zh-CN" sz="2000" b="1" dirty="0">
                <a:solidFill>
                  <a:srgbClr val="0000FF"/>
                </a:solidFill>
              </a:rPr>
              <a:t>psh2</a:t>
            </a:r>
            <a:r>
              <a:rPr lang="en-US" altLang="zh-CN" sz="2000" dirty="0"/>
              <a:t> =  new Circle(3);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FF"/>
                </a:solidFill>
              </a:rPr>
              <a:t>rect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.Show( );</a:t>
            </a:r>
            <a:br>
              <a:rPr lang="en-US" altLang="zh-CN" sz="20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sh1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.Show( );     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正确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psh2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-&gt;Show( );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正确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9.42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   delete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psh2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;          </a:t>
            </a:r>
            <a:br>
              <a:rPr lang="en-US" altLang="zh-CN" sz="2000" dirty="0"/>
            </a:br>
            <a:r>
              <a:rPr lang="en-US" altLang="zh-CN" sz="2000" dirty="0">
                <a:sym typeface="+mn-ea"/>
              </a:rPr>
              <a:t>    void userFunc( const Shape &amp;  );    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userFunc( rect 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>
                <a:sym typeface="+mn-ea"/>
              </a:rPr>
              <a:t>void userFunc( const Shape &amp;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sh</a:t>
            </a:r>
            <a:r>
              <a:rPr lang="en-US" altLang="zh-CN" sz="2000" dirty="0">
                <a:sym typeface="+mn-ea"/>
              </a:rPr>
              <a:t> ) {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sh</a:t>
            </a:r>
            <a:r>
              <a:rPr lang="en-US" altLang="zh-CN" sz="2000" dirty="0">
                <a:sym typeface="+mn-ea"/>
              </a:rPr>
              <a:t>.Show(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.....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}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虚函数的作用机制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函数调用的编译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564005" y="1416050"/>
            <a:ext cx="8389620" cy="3409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-60325" lv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编译过程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以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p-&gt;Func( )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为例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确定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的静态类型，如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A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*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类中，寻找名字为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，且参数可以匹配的函数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若找不到，编译错误。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若找到，该函数为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virtual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函数吗？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若不是，编译成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p-&gt;A::Func( );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若是虚函数，采用动态编联，从而编译成 </a:t>
            </a:r>
            <a:br>
              <a:rPr lang="en-US" altLang="zh-CN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* </a:t>
            </a:r>
            <a:r>
              <a:rPr lang="en-US" altLang="zh-CN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p-&gt;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vptr </a:t>
            </a:r>
            <a:r>
              <a:rPr lang="en-US" altLang="zh-CN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)[index]((void *)p);</a:t>
            </a: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，即在运行时，根据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vptr</a:t>
            </a: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中的函数入口地址，选择执行函数。</a:t>
            </a:r>
            <a:endParaRPr lang="zh-CN" altLang="en-US" sz="24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6975" y="5109845"/>
            <a:ext cx="9642475" cy="1402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-60325" lvl="0" indent="0">
              <a:buNone/>
            </a:pPr>
            <a:r>
              <a:rPr lang="zh-CN" altLang="en-US" sz="2800" dirty="0" err="1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若希望</a:t>
            </a:r>
            <a:r>
              <a:rPr lang="en-US" altLang="zh-CN" sz="2800" dirty="0" err="1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pObj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-&gt;Func( );  </a:t>
            </a:r>
            <a:r>
              <a:rPr lang="zh-CN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</a:t>
            </a:r>
            <a:r>
              <a:rPr lang="en-US" altLang="zh-CN" sz="2800" dirty="0" err="1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obj.Func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 ); 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合法，必须有：</a:t>
            </a:r>
            <a:endParaRPr lang="zh-CN" altLang="en-US" sz="2800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41680" lvl="1" indent="-457200">
              <a:buClr>
                <a:srgbClr val="046FB6"/>
              </a:buClr>
              <a:buFont typeface="Wingdings" charset="0"/>
              <a:buChar char="u"/>
            </a:pPr>
            <a:r>
              <a:rPr lang="en-US" altLang="zh-CN" sz="2800" dirty="0" err="1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pObj / obj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的静态类型中必须有匹配的函数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；</a:t>
            </a:r>
            <a:endParaRPr lang="zh-CN" altLang="en-US" sz="2800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41680" lvl="1" indent="-4572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即使匹配的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，永远不被调用，也要有</a:t>
            </a:r>
            <a:endParaRPr lang="zh-CN" altLang="en-US" sz="2800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虚函数作用机制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1)</a:t>
            </a:r>
            <a:endParaRPr lang="zh-CN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1475" y="1484630"/>
            <a:ext cx="2624455" cy="426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class A {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public: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 ~A( ) { }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 void f2( );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 void g( );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};</a:t>
            </a:r>
            <a:br>
              <a:rPr lang="en-US" altLang="zh-CN" sz="2000" b="1" dirty="0" smtClean="0"/>
            </a:b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class B:public A {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public: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 void f1( );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      virtual void f2( );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      virtual void f3( );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};</a:t>
            </a:r>
            <a:endParaRPr lang="en-US" altLang="zh-CN" sz="20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4485" y="4214495"/>
            <a:ext cx="6515735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p1-&gt;f2( )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 编译成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(*p1-&gt;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</a:rPr>
              <a:t>vprt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)[1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]( (void *)p1 )</a:t>
            </a:r>
            <a:b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p1-&gt;g( )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编译成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(*p1-&gt;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vprt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)[2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]( (void *)p1 )</a:t>
            </a:r>
            <a:b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p2-&gt;f2( )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编译成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(*p2-&gt;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vprt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)[1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]( (void *)p2 )</a:t>
            </a:r>
            <a:b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p2-&gt;g( )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编译成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(*p2-&gt;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sym typeface="+mn-ea"/>
              </a:rPr>
              <a:t>vprt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)[2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]( (void *)p2 )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endParaRPr lang="en-US" altLang="zh-CN" sz="24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delete p2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编译成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...;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(*p2-&gt;</a:t>
            </a:r>
            <a:r>
              <a:rPr lang="en-US" altLang="zh-CN" sz="2400" b="1" dirty="0" err="1">
                <a:solidFill>
                  <a:srgbClr val="0000FF"/>
                </a:solidFill>
                <a:sym typeface="+mn-ea"/>
              </a:rPr>
              <a:t>vprt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)[0</a:t>
            </a:r>
            <a:r>
              <a:rPr lang="en-US" altLang="zh-CN" sz="2400" b="1" dirty="0" smtClean="0">
                <a:solidFill>
                  <a:srgbClr val="0000FF"/>
                </a:solidFill>
                <a:sym typeface="+mn-ea"/>
              </a:rPr>
              <a:t>]( (void *)p2 )</a:t>
            </a:r>
            <a:endParaRPr lang="en-US" altLang="zh-CN" sz="2400" b="1" dirty="0" smtClean="0">
              <a:solidFill>
                <a:srgbClr val="0000FF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delete p1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编译成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...;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(*p1-&gt;</a:t>
            </a:r>
            <a:r>
              <a:rPr lang="en-US" altLang="zh-CN" sz="2400" b="1" dirty="0" err="1">
                <a:solidFill>
                  <a:srgbClr val="0000FF"/>
                </a:solidFill>
                <a:sym typeface="+mn-ea"/>
              </a:rPr>
              <a:t>vprt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)[0</a:t>
            </a:r>
            <a:r>
              <a:rPr lang="en-US" altLang="zh-CN" sz="2400" b="1" dirty="0" smtClean="0">
                <a:solidFill>
                  <a:srgbClr val="0000FF"/>
                </a:solidFill>
                <a:sym typeface="+mn-ea"/>
              </a:rPr>
              <a:t>]( (void *)p1 )</a:t>
            </a:r>
            <a:endParaRPr lang="en-US" altLang="zh-CN" sz="2400" b="1" dirty="0" smtClean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7375" y="2098675"/>
            <a:ext cx="2220595" cy="3056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ym typeface="+mn-ea"/>
              </a:rPr>
              <a:t>A  * p1 = new A;</a:t>
            </a:r>
            <a:br>
              <a:rPr lang="en-US" altLang="zh-CN" sz="2000" b="1" dirty="0" smtClean="0"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p1-&gt;f2( );</a:t>
            </a:r>
            <a:endParaRPr lang="en-US" altLang="zh-CN" sz="2000" b="1" dirty="0" smtClean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p1-&gt;g( );</a:t>
            </a:r>
            <a:endParaRPr lang="en-US" altLang="zh-CN" sz="2000" b="1" dirty="0" smtClean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p1-&gt;f1( );</a:t>
            </a:r>
            <a:endParaRPr lang="en-US" altLang="zh-CN" sz="2000" b="1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altLang="zh-CN" sz="2000" b="1" dirty="0" smtClean="0">
                <a:sym typeface="+mn-ea"/>
              </a:rPr>
            </a:br>
            <a:r>
              <a:rPr lang="en-US" altLang="zh-CN" sz="2000" b="1" dirty="0" smtClean="0">
                <a:sym typeface="+mn-ea"/>
              </a:rPr>
              <a:t>A * p2 = new B;</a:t>
            </a:r>
            <a:br>
              <a:rPr lang="en-US" altLang="zh-CN" sz="2000" b="1" dirty="0" smtClean="0"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p2-&gt;f2( );</a:t>
            </a:r>
            <a:endParaRPr lang="en-US" altLang="zh-CN" sz="2000" b="1" dirty="0" smtClean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p2-&gt;g( );</a:t>
            </a:r>
            <a:endParaRPr lang="en-US" altLang="zh-CN" sz="2000" b="1" dirty="0" smtClean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p2-&gt;f1( );</a:t>
            </a:r>
            <a:endParaRPr lang="en-US" altLang="zh-CN" sz="2000" b="1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delete p2;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delete p1;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0990" y="1327785"/>
            <a:ext cx="2597150" cy="1106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ym typeface="+mn-ea"/>
              </a:rPr>
              <a:t>//A</a:t>
            </a:r>
            <a:r>
              <a:rPr lang="zh-CN" altLang="zh-CN" sz="2000" b="1" dirty="0" smtClean="0">
                <a:sym typeface="+mn-ea"/>
              </a:rPr>
              <a:t>类的虚拟表</a:t>
            </a:r>
            <a:br>
              <a:rPr lang="zh-CN" altLang="zh-CN" sz="2000" b="1" dirty="0" smtClean="0">
                <a:sym typeface="+mn-ea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&amp;A::~A( )</a:t>
            </a:r>
            <a:b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&amp;A::f2( )</a:t>
            </a:r>
            <a:b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&amp;A::g( )</a:t>
            </a:r>
            <a:endParaRPr lang="en-US" altLang="zh-CN" sz="20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02420" y="2613025"/>
            <a:ext cx="2597150" cy="1593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ym typeface="+mn-ea"/>
              </a:rPr>
              <a:t>//B</a:t>
            </a:r>
            <a:r>
              <a:rPr lang="zh-CN" altLang="zh-CN" sz="2000" b="1" dirty="0" smtClean="0">
                <a:sym typeface="+mn-ea"/>
              </a:rPr>
              <a:t>类的虚拟表</a:t>
            </a:r>
            <a:br>
              <a:rPr lang="zh-CN" altLang="zh-CN" sz="2000" b="1" dirty="0" smtClean="0">
                <a:sym typeface="+mn-ea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&amp;B::~B( )</a:t>
            </a:r>
            <a:b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&amp;B::f2( )</a:t>
            </a:r>
            <a:b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&amp;A::g( )</a:t>
            </a:r>
            <a:endParaRPr lang="en-US" altLang="zh-CN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&amp;B::f1( )</a:t>
            </a:r>
            <a:b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&amp;B::f3( )</a:t>
            </a:r>
            <a:endParaRPr lang="en-US" altLang="zh-CN" sz="2000" b="1" dirty="0" smtClean="0"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5125085" y="2238375"/>
            <a:ext cx="1414145" cy="14605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12" idx="1"/>
          </p:cNvCxnSpPr>
          <p:nvPr/>
        </p:nvCxnSpPr>
        <p:spPr>
          <a:xfrm>
            <a:off x="5067300" y="3435350"/>
            <a:ext cx="1473835" cy="24130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10655" y="2065020"/>
            <a:ext cx="1786890" cy="374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 pitchFamily="34" charset="-122"/>
              </a:rPr>
              <a:t>vptr</a:t>
            </a:r>
            <a:endParaRPr lang="en-US" sz="20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1135" y="3272155"/>
            <a:ext cx="1814830" cy="374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 pitchFamily="34" charset="-122"/>
              </a:rPr>
              <a:t>vptr</a:t>
            </a:r>
            <a:endParaRPr lang="en-US" sz="2000" b="1" dirty="0" smtClean="0"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3" name="曲线连接符 12"/>
          <p:cNvCxnSpPr>
            <a:stCxn id="11" idx="3"/>
          </p:cNvCxnSpPr>
          <p:nvPr/>
        </p:nvCxnSpPr>
        <p:spPr>
          <a:xfrm flipV="1">
            <a:off x="8297545" y="1709420"/>
            <a:ext cx="978535" cy="542925"/>
          </a:xfrm>
          <a:prstGeom prst="curvedConnector3">
            <a:avLst>
              <a:gd name="adj1" fmla="val 50032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flipV="1">
            <a:off x="8376285" y="2927350"/>
            <a:ext cx="978535" cy="542925"/>
          </a:xfrm>
          <a:prstGeom prst="curvedConnector3">
            <a:avLst>
              <a:gd name="adj1" fmla="val 50032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虚函数作用机制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1360" y="1119505"/>
            <a:ext cx="5264785" cy="2834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class Date {</a:t>
            </a:r>
            <a:br>
              <a:rPr lang="en-US" altLang="zh-CN" b="1" dirty="0"/>
            </a:br>
            <a:r>
              <a:rPr lang="en-US" altLang="zh-CN" b="1" dirty="0"/>
              <a:t> public: Date(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y,int</a:t>
            </a:r>
            <a:r>
              <a:rPr lang="en-US" altLang="zh-CN" b="1" dirty="0"/>
              <a:t> </a:t>
            </a:r>
            <a:r>
              <a:rPr lang="en-US" altLang="zh-CN" b="1" dirty="0" err="1"/>
              <a:t>m,int</a:t>
            </a:r>
            <a:r>
              <a:rPr lang="en-US" altLang="zh-CN" b="1" dirty="0"/>
              <a:t> d );         </a:t>
            </a:r>
            <a:br>
              <a:rPr lang="en-US" altLang="zh-CN" b="1" dirty="0"/>
            </a:br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virtual ~Date( ) { }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en-US" altLang="zh-CN" b="1" dirty="0"/>
              <a:t>           </a:t>
            </a:r>
            <a:r>
              <a:rPr lang="en-US" altLang="zh-CN" b="1" dirty="0" err="1"/>
              <a:t>bool</a:t>
            </a:r>
            <a:r>
              <a:rPr lang="en-US" altLang="zh-CN" b="1" dirty="0"/>
              <a:t>    </a:t>
            </a:r>
            <a:r>
              <a:rPr lang="en-US" altLang="zh-CN" b="1" dirty="0" err="1"/>
              <a:t>IsLeap</a:t>
            </a:r>
            <a:r>
              <a:rPr lang="en-US" altLang="zh-CN" b="1" dirty="0"/>
              <a:t>( ) </a:t>
            </a:r>
            <a:r>
              <a:rPr lang="en-US" altLang="zh-CN" b="1" dirty="0" err="1"/>
              <a:t>const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          </a:t>
            </a:r>
            <a:r>
              <a:rPr lang="en-US" altLang="zh-CN" b="1" dirty="0">
                <a:solidFill>
                  <a:srgbClr val="0000FF"/>
                </a:solidFill>
              </a:rPr>
              <a:t>virtual void Display( ) </a:t>
            </a:r>
            <a:r>
              <a:rPr lang="en-US" altLang="zh-CN" b="1" dirty="0" err="1">
                <a:solidFill>
                  <a:srgbClr val="0000FF"/>
                </a:solidFill>
              </a:rPr>
              <a:t>const</a:t>
            </a:r>
            <a:r>
              <a:rPr lang="en-US" altLang="zh-CN" b="1" dirty="0">
                <a:solidFill>
                  <a:srgbClr val="0000FF"/>
                </a:solidFill>
              </a:rPr>
              <a:t> { } </a:t>
            </a:r>
            <a:br>
              <a:rPr lang="en-US" altLang="zh-CN" b="1" dirty="0"/>
            </a:br>
            <a:r>
              <a:rPr lang="en-US" altLang="zh-CN" b="1" dirty="0"/>
              <a:t>protected:</a:t>
            </a:r>
            <a:br>
              <a:rPr lang="en-US" altLang="zh-CN" b="1" dirty="0"/>
            </a:br>
            <a:r>
              <a:rPr lang="en-US" altLang="zh-CN" b="1" dirty="0"/>
              <a:t>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mYear;</a:t>
            </a:r>
            <a:br>
              <a:rPr lang="en-US" altLang="zh-CN" b="1" dirty="0"/>
            </a:br>
            <a:r>
              <a:rPr lang="en-US" altLang="zh-CN" b="1" dirty="0"/>
              <a:t>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mMonth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mDay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endParaRPr lang="en-US" altLang="zh-CN" b="1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13830" y="419100"/>
            <a:ext cx="4719320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class </a:t>
            </a:r>
            <a:r>
              <a:rPr lang="en-US" altLang="zh-CN" b="1" dirty="0" err="1"/>
              <a:t>ChinaDate</a:t>
            </a:r>
            <a:r>
              <a:rPr lang="en-US" altLang="zh-CN" b="1" dirty="0"/>
              <a:t>: public Date {</a:t>
            </a:r>
            <a:br>
              <a:rPr lang="en-US" altLang="zh-CN" b="1" dirty="0"/>
            </a:br>
            <a:r>
              <a:rPr lang="en-US" altLang="zh-CN" b="1" dirty="0" err="1"/>
              <a:t>public:</a:t>
            </a:r>
            <a:br>
              <a:rPr lang="en-US" altLang="zh-CN" b="1" dirty="0" err="1"/>
            </a:br>
            <a:r>
              <a:rPr lang="en-US" altLang="zh-CN" b="1" dirty="0" err="1"/>
              <a:t>       ChinaDate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y,int</a:t>
            </a:r>
            <a:r>
              <a:rPr lang="en-US" altLang="zh-CN" b="1" dirty="0"/>
              <a:t> </a:t>
            </a:r>
            <a:r>
              <a:rPr lang="en-US" altLang="zh-CN" b="1" dirty="0" err="1"/>
              <a:t>m,int</a:t>
            </a:r>
            <a:r>
              <a:rPr lang="en-US" altLang="zh-CN" b="1" dirty="0"/>
              <a:t> d)</a:t>
            </a:r>
            <a:br>
              <a:rPr lang="en-US" altLang="zh-CN" b="1" dirty="0"/>
            </a:br>
            <a:r>
              <a:rPr lang="en-US" altLang="zh-CN" b="1" dirty="0"/>
              <a:t>                   :Date(</a:t>
            </a:r>
            <a:r>
              <a:rPr lang="en-US" altLang="zh-CN" b="1" dirty="0" err="1"/>
              <a:t>y,m,d</a:t>
            </a:r>
            <a:r>
              <a:rPr lang="en-US" altLang="zh-CN" b="1" dirty="0"/>
              <a:t>)  {  }</a:t>
            </a:r>
            <a:b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en-US" altLang="zh-CN" b="1" dirty="0">
                <a:solidFill>
                  <a:srgbClr val="0000FF"/>
                </a:solidFill>
              </a:rPr>
              <a:t>virtual void Display( ) </a:t>
            </a:r>
            <a:r>
              <a:rPr lang="en-US" altLang="zh-CN" b="1" dirty="0" err="1">
                <a:solidFill>
                  <a:srgbClr val="0000FF"/>
                </a:solidFill>
              </a:rPr>
              <a:t>const</a:t>
            </a:r>
            <a:r>
              <a:rPr lang="en-US" altLang="zh-CN" b="1" dirty="0">
                <a:solidFill>
                  <a:srgbClr val="0000FF"/>
                </a:solidFill>
              </a:rPr>
              <a:t> {</a:t>
            </a:r>
            <a:br>
              <a:rPr lang="en-US" altLang="zh-CN" b="1" dirty="0"/>
            </a:br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mYear</a:t>
            </a:r>
            <a:r>
              <a:rPr lang="en-US" altLang="zh-CN" b="1" dirty="0"/>
              <a:t>&lt;&lt;“</a:t>
            </a:r>
            <a:r>
              <a:rPr lang="zh-CN" altLang="en-US" b="1" dirty="0"/>
              <a:t>年”；</a:t>
            </a:r>
            <a:br>
              <a:rPr lang="zh-CN" altLang="en-US" b="1" dirty="0"/>
            </a:br>
            <a:r>
              <a:rPr lang="zh-CN" altLang="en-US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mMonth</a:t>
            </a:r>
            <a:r>
              <a:rPr lang="en-US" altLang="zh-CN" b="1" dirty="0"/>
              <a:t>&lt;&lt;“</a:t>
            </a:r>
            <a:r>
              <a:rPr lang="zh-CN" altLang="en-US" b="1" dirty="0"/>
              <a:t>月”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mDay</a:t>
            </a:r>
            <a:r>
              <a:rPr lang="en-US" altLang="zh-CN" b="1" dirty="0"/>
              <a:t>&lt;&lt;“</a:t>
            </a:r>
            <a:r>
              <a:rPr lang="zh-CN" altLang="en-US" b="1" dirty="0"/>
              <a:t>日”</a:t>
            </a:r>
            <a:r>
              <a:rPr lang="en-US" altLang="zh-CN" b="1" dirty="0"/>
              <a:t>&lt;&lt;</a:t>
            </a:r>
            <a:r>
              <a:rPr lang="en-US" altLang="zh-CN" b="1" dirty="0" err="1"/>
              <a:t>endl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;   </a:t>
            </a:r>
            <a:b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     } </a:t>
            </a:r>
            <a:br>
              <a:rPr lang="en-US" altLang="zh-CN" b="1" dirty="0"/>
            </a:br>
            <a:r>
              <a:rPr lang="en-US" altLang="zh-CN" b="1" dirty="0"/>
              <a:t>     protected:  // other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endParaRPr lang="en-US" altLang="zh-CN" b="1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525895" y="3586480"/>
            <a:ext cx="4730750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class </a:t>
            </a:r>
            <a:r>
              <a:rPr lang="en-US" altLang="zh-CN" b="1" dirty="0" err="1"/>
              <a:t>UsaDate</a:t>
            </a:r>
            <a:r>
              <a:rPr lang="en-US" altLang="zh-CN" b="1" dirty="0"/>
              <a:t>: public Date {</a:t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     </a:t>
            </a:r>
            <a:r>
              <a:rPr lang="en-US" altLang="zh-CN" b="1" dirty="0" err="1" smtClean="0"/>
              <a:t>UsaDate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y,int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m,int</a:t>
            </a:r>
            <a:r>
              <a:rPr lang="en-US" altLang="zh-CN" b="1" dirty="0" smtClean="0"/>
              <a:t> d)</a:t>
            </a:r>
            <a:br>
              <a:rPr lang="en-US" altLang="zh-CN" b="1" dirty="0"/>
            </a:br>
            <a:r>
              <a:rPr lang="en-US" altLang="zh-CN" b="1" dirty="0"/>
              <a:t>                   :Date(</a:t>
            </a:r>
            <a:r>
              <a:rPr lang="en-US" altLang="zh-CN" b="1" dirty="0" err="1"/>
              <a:t>y,m,d</a:t>
            </a:r>
            <a:r>
              <a:rPr lang="en-US" altLang="zh-CN" b="1" dirty="0"/>
              <a:t>)   {  }</a:t>
            </a:r>
            <a:br>
              <a:rPr lang="en-US" altLang="zh-CN" b="1" dirty="0"/>
            </a:b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rgbClr val="0000FF"/>
                </a:solidFill>
              </a:rPr>
              <a:t>virtual void Display( ) </a:t>
            </a:r>
            <a:r>
              <a:rPr lang="en-US" altLang="zh-CN" b="1" dirty="0" err="1">
                <a:solidFill>
                  <a:srgbClr val="0000FF"/>
                </a:solidFill>
              </a:rPr>
              <a:t>const</a:t>
            </a:r>
            <a:r>
              <a:rPr lang="en-US" altLang="zh-CN" b="1" dirty="0"/>
              <a:t> {</a:t>
            </a:r>
            <a:br>
              <a:rPr lang="en-US" altLang="zh-CN" b="1" dirty="0"/>
            </a:br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mMonth</a:t>
            </a:r>
            <a:r>
              <a:rPr lang="en-US" altLang="zh-CN" b="1" dirty="0"/>
              <a:t>&lt;&lt;“/”;</a:t>
            </a:r>
            <a:br>
              <a:rPr lang="en-US" altLang="zh-CN" b="1" dirty="0"/>
            </a:br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mDay</a:t>
            </a:r>
            <a:r>
              <a:rPr lang="en-US" altLang="zh-CN" b="1" dirty="0"/>
              <a:t>&lt;&lt;“/”; </a:t>
            </a:r>
            <a:br>
              <a:rPr lang="en-US" altLang="zh-CN" b="1" dirty="0"/>
            </a:br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mYear</a:t>
            </a:r>
            <a:r>
              <a:rPr lang="en-US" altLang="zh-CN" b="1" dirty="0"/>
              <a:t>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 </a:t>
            </a:r>
            <a:b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     } </a:t>
            </a:r>
            <a:br>
              <a:rPr lang="en-US" altLang="zh-CN" b="1" dirty="0"/>
            </a:br>
            <a:r>
              <a:rPr lang="en-US" altLang="zh-CN" b="1" dirty="0"/>
              <a:t>     // ....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endParaRPr lang="en-US" altLang="zh-CN" b="1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8295" y="4230370"/>
            <a:ext cx="5730875" cy="2072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Date *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pDate1 </a:t>
            </a:r>
            <a:r>
              <a:rPr lang="en-US" altLang="zh-CN" sz="2000" b="1" dirty="0">
                <a:solidFill>
                  <a:srgbClr val="0000FF"/>
                </a:solidFill>
              </a:rPr>
              <a:t>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new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UsaDate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(2008,12,31);</a:t>
            </a:r>
            <a:br>
              <a:rPr lang="en-US" altLang="zh-CN" sz="2000" b="1" dirty="0"/>
            </a:b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</a:rPr>
              <a:t>pDate1-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&gt;Display( );   </a:t>
            </a:r>
            <a:r>
              <a:rPr lang="en-US" altLang="zh-CN" sz="2000" b="1" dirty="0">
                <a:solidFill>
                  <a:srgbClr val="0000FF"/>
                </a:solidFill>
              </a:rPr>
              <a:t> // 12/31/2008</a:t>
            </a:r>
            <a:br>
              <a:rPr lang="en-US" altLang="zh-CN" sz="2000" b="1" dirty="0"/>
            </a:br>
            <a:r>
              <a:rPr lang="en-US" altLang="zh-CN" sz="2000" b="1" dirty="0"/>
              <a:t>delete </a:t>
            </a:r>
            <a:r>
              <a:rPr lang="en-US" altLang="zh-CN" sz="2000" b="1" dirty="0" smtClean="0"/>
              <a:t>pDate1;</a:t>
            </a:r>
            <a:endParaRPr lang="en-US" altLang="zh-CN" sz="2000" b="1" dirty="0" smtClean="0"/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Date *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pDate2 </a:t>
            </a:r>
            <a:r>
              <a:rPr lang="en-US" altLang="zh-CN" sz="2000" b="1" dirty="0">
                <a:solidFill>
                  <a:srgbClr val="0000FF"/>
                </a:solidFill>
              </a:rPr>
              <a:t>=  new </a:t>
            </a:r>
            <a:r>
              <a:rPr lang="en-US" altLang="zh-CN" sz="2000" b="1" dirty="0" err="1">
                <a:solidFill>
                  <a:srgbClr val="0000FF"/>
                </a:solidFill>
              </a:rPr>
              <a:t>China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Date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(2008,12,31);</a:t>
            </a:r>
            <a:br>
              <a:rPr lang="en-US" altLang="zh-CN" sz="2000" b="1" dirty="0"/>
            </a:b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</a:rPr>
              <a:t>pDate2-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&gt;Display( );    </a:t>
            </a:r>
            <a:r>
              <a:rPr lang="en-US" altLang="zh-CN" sz="2000" b="1" dirty="0">
                <a:solidFill>
                  <a:srgbClr val="0000FF"/>
                </a:solidFill>
              </a:rPr>
              <a:t>//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2008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年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日</a:t>
            </a:r>
            <a:br>
              <a:rPr lang="en-US" altLang="zh-CN" sz="2000" b="1" dirty="0"/>
            </a:br>
            <a:r>
              <a:rPr lang="en-US" altLang="zh-CN" sz="2000" b="1" dirty="0"/>
              <a:t>delete </a:t>
            </a:r>
            <a:r>
              <a:rPr lang="en-US" altLang="zh-CN" sz="2000" b="1" dirty="0" smtClean="0"/>
              <a:t>pDate2;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虚函数作用机制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3)</a:t>
            </a:r>
            <a:endParaRPr lang="zh-CN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25500" y="1261110"/>
            <a:ext cx="5049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Shape{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virtual </a:t>
            </a:r>
            <a:r>
              <a:rPr lang="en-US" altLang="zh-CN" dirty="0"/>
              <a:t>~Shape( ) {  }</a:t>
            </a:r>
            <a:br>
              <a:rPr lang="en-US" altLang="zh-CN" dirty="0"/>
            </a:br>
            <a:r>
              <a:rPr lang="en-US" altLang="zh-CN" dirty="0"/>
              <a:t>      void Show( ) const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&lt;&lt;“</a:t>
            </a:r>
            <a:r>
              <a:rPr lang="zh-CN" altLang="en-US" dirty="0"/>
              <a:t>面积是</a:t>
            </a:r>
            <a:r>
              <a:rPr lang="en-US" altLang="zh-CN" dirty="0"/>
              <a:t>:”&lt;&lt;Area( 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}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virtual </a:t>
            </a:r>
            <a:r>
              <a:rPr lang="en-US" altLang="zh-CN" dirty="0"/>
              <a:t>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return 0;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656070" y="4305300"/>
            <a:ext cx="488442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/>
              <a:t>class Circle: public Shape {</a:t>
            </a:r>
            <a:endParaRPr lang="en-US" altLang="zh-CN"/>
          </a:p>
          <a:p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  Circle(float r): mRadius( r )  {   }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/>
              <a:t>float Area( ) const { </a:t>
            </a:r>
            <a:br>
              <a:rPr lang="en-US" altLang="zh-CN"/>
            </a:br>
            <a:r>
              <a:rPr lang="en-US" altLang="zh-CN"/>
              <a:t>         return mRadius * mRadius*3.14; </a:t>
            </a:r>
            <a:br>
              <a:rPr lang="en-US" altLang="zh-CN"/>
            </a:br>
            <a:r>
              <a:rPr lang="en-US" altLang="zh-CN"/>
              <a:t>      }</a:t>
            </a:r>
            <a:br>
              <a:rPr lang="en-US" altLang="zh-CN"/>
            </a:b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  float mRadius;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33755" y="4114800"/>
            <a:ext cx="5280025" cy="23774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main( ) {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err="1">
                <a:sym typeface="+mn-ea"/>
              </a:rPr>
              <a:t>Rectangle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/>
              <a:t>rect</a:t>
            </a:r>
            <a:r>
              <a:rPr lang="en-US" altLang="zh-CN" dirty="0"/>
              <a:t>(1,2);</a:t>
            </a:r>
            <a:br>
              <a:rPr lang="en-US" altLang="zh-CN" dirty="0"/>
            </a:br>
            <a:r>
              <a:rPr lang="en-US" altLang="zh-CN" dirty="0"/>
              <a:t>       Shape&amp;  rRect  =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Shape  * pCircle =  new Circle(3);</a:t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rRect.Show( );     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pCircle-&gt;Show( );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9.42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delete pCircle;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663690" y="1142365"/>
            <a:ext cx="4868545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Rectangle: public Shape 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Rectangle(float </a:t>
            </a:r>
            <a:r>
              <a:rPr lang="en-US" altLang="zh-CN" dirty="0" err="1"/>
              <a:t>w,float</a:t>
            </a:r>
            <a:r>
              <a:rPr lang="en-US" altLang="zh-CN" dirty="0"/>
              <a:t> h) {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mWidth</a:t>
            </a:r>
            <a:r>
              <a:rPr lang="en-US" altLang="zh-CN" dirty="0"/>
              <a:t> = w; </a:t>
            </a:r>
            <a:r>
              <a:rPr lang="en-US" altLang="zh-CN" dirty="0" err="1"/>
              <a:t>mHeight</a:t>
            </a:r>
            <a:r>
              <a:rPr lang="en-US" altLang="zh-CN" dirty="0"/>
              <a:t> = h;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 dirty="0"/>
              <a:t>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</a:t>
            </a:r>
            <a:br>
              <a:rPr lang="en-US" altLang="zh-CN" dirty="0"/>
            </a:br>
            <a:r>
              <a:rPr lang="en-US" altLang="zh-CN" dirty="0"/>
              <a:t>          return </a:t>
            </a:r>
            <a:r>
              <a:rPr lang="en-US" altLang="zh-CN" dirty="0" err="1"/>
              <a:t>mWidth</a:t>
            </a:r>
            <a:r>
              <a:rPr lang="en-US" altLang="zh-CN" dirty="0"/>
              <a:t>*</a:t>
            </a:r>
            <a:r>
              <a:rPr lang="en-US" altLang="zh-CN" dirty="0" err="1"/>
              <a:t>mHeight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float  </a:t>
            </a:r>
            <a:r>
              <a:rPr lang="en-US" altLang="zh-CN" dirty="0" err="1"/>
              <a:t>mWidth</a:t>
            </a:r>
            <a:r>
              <a:rPr lang="en-US" altLang="zh-CN" dirty="0"/>
              <a:t>, </a:t>
            </a:r>
            <a:r>
              <a:rPr lang="en-US" altLang="zh-CN" dirty="0" err="1"/>
              <a:t>mHeight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425" y="86145"/>
            <a:ext cx="10954459" cy="796011"/>
          </a:xfrm>
        </p:spPr>
        <p:txBody>
          <a:bodyPr/>
          <a:p>
            <a:r>
              <a:rPr lang="zh-CN" altLang="zh-CN"/>
              <a:t>虚函数作用机制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4)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75815" y="1681480"/>
            <a:ext cx="7857490" cy="4525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Date</a:t>
            </a:r>
            <a:r>
              <a:rPr lang="zh-CN" altLang="en-US" sz="2000" dirty="0">
                <a:sym typeface="+mn-ea"/>
              </a:rPr>
              <a:t>应用例子</a:t>
            </a:r>
            <a:r>
              <a:rPr lang="en-US" altLang="zh-CN" sz="2000" dirty="0">
                <a:sym typeface="+mn-ea"/>
              </a:rPr>
              <a:t>: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Date * p= new </a:t>
            </a:r>
            <a:r>
              <a:rPr lang="en-US" altLang="zh-CN" sz="2000" dirty="0" err="1">
                <a:sym typeface="+mn-ea"/>
              </a:rPr>
              <a:t>ChinaDate</a:t>
            </a:r>
            <a:r>
              <a:rPr lang="en-US" altLang="zh-CN" sz="2000" dirty="0">
                <a:sym typeface="+mn-ea"/>
              </a:rPr>
              <a:t>(2008,12,31);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p-&gt;Display( );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delete p;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sym typeface="+mn-ea"/>
              </a:rPr>
              <a:t>或  </a:t>
            </a:r>
            <a:br>
              <a:rPr lang="zh-CN" altLang="en-US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void F</a:t>
            </a:r>
            <a:r>
              <a:rPr lang="en-US" altLang="zh-CN" sz="2000" dirty="0" err="1">
                <a:sym typeface="+mn-ea"/>
              </a:rPr>
              <a:t>unc</a:t>
            </a:r>
            <a:r>
              <a:rPr lang="en-US" altLang="zh-CN" sz="2000" dirty="0">
                <a:sym typeface="+mn-ea"/>
              </a:rPr>
              <a:t>(Date * p) 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          p-&gt;Display( );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      }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main</a:t>
            </a:r>
            <a:r>
              <a:rPr lang="en-US" altLang="zh-CN" sz="2000" dirty="0">
                <a:sym typeface="+mn-ea"/>
              </a:rPr>
              <a:t>( ) {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smtClean="0">
                <a:sym typeface="+mn-ea"/>
              </a:rPr>
              <a:t>     Date </a:t>
            </a:r>
            <a:r>
              <a:rPr lang="en-US" altLang="zh-CN" sz="2000" dirty="0">
                <a:sym typeface="+mn-ea"/>
              </a:rPr>
              <a:t>* p= new </a:t>
            </a:r>
            <a:r>
              <a:rPr lang="en-US" altLang="zh-CN" sz="2000" dirty="0" err="1" smtClean="0">
                <a:sym typeface="+mn-ea"/>
              </a:rPr>
              <a:t>UsaDate</a:t>
            </a:r>
            <a:r>
              <a:rPr lang="en-US" altLang="zh-CN" sz="2000" dirty="0" smtClean="0">
                <a:sym typeface="+mn-ea"/>
              </a:rPr>
              <a:t>(2008,12,31);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Func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);  //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输出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12/31/2008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ym typeface="+mn-ea"/>
              </a:rPr>
              <a:t>     delete </a:t>
            </a:r>
            <a:r>
              <a:rPr lang="en-US" altLang="zh-CN" sz="2000" dirty="0">
                <a:sym typeface="+mn-ea"/>
              </a:rPr>
              <a:t>p; 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ym typeface="+mn-ea"/>
              </a:rPr>
              <a:t>     p   </a:t>
            </a:r>
            <a:r>
              <a:rPr lang="en-US" altLang="zh-CN" sz="2000" dirty="0">
                <a:sym typeface="+mn-ea"/>
              </a:rPr>
              <a:t>= new </a:t>
            </a:r>
            <a:r>
              <a:rPr lang="en-US" altLang="zh-CN" sz="2000" dirty="0" err="1">
                <a:sym typeface="+mn-ea"/>
              </a:rPr>
              <a:t>ChinaDate</a:t>
            </a:r>
            <a:r>
              <a:rPr lang="en-US" altLang="zh-CN" sz="2000" dirty="0">
                <a:sym typeface="+mn-ea"/>
              </a:rPr>
              <a:t>(2008,12,31);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Func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);  //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输出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2008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年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12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月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日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ym typeface="+mn-ea"/>
              </a:rPr>
              <a:t>     delete </a:t>
            </a:r>
            <a:r>
              <a:rPr lang="en-US" altLang="zh-CN" sz="2000" dirty="0">
                <a:sym typeface="+mn-ea"/>
              </a:rPr>
              <a:t>p;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ym typeface="+mn-ea"/>
              </a:rPr>
              <a:t>}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425" y="86145"/>
            <a:ext cx="10954459" cy="796011"/>
          </a:xfrm>
        </p:spPr>
        <p:txBody>
          <a:bodyPr/>
          <a:p>
            <a:r>
              <a:rPr lang="zh-CN" altLang="zh-CN"/>
              <a:t>虚函数的访问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6240" y="1903730"/>
            <a:ext cx="7548245" cy="39751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虚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函数中访问的非虚函数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1" indent="0">
              <a:lnSpc>
                <a:spcPct val="80000"/>
              </a:lnSpc>
              <a:buClr>
                <a:srgbClr val="046FB6"/>
              </a:buClr>
              <a:buFont typeface="Wingdings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静态编联，使用本地版本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非虚函数中访问的虚函数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1" indent="0">
              <a:lnSpc>
                <a:spcPct val="80000"/>
              </a:lnSpc>
              <a:buClr>
                <a:srgbClr val="046FB6"/>
              </a:buClr>
              <a:buFont typeface="Wingdings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动态编联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虚函数中访问的虚函数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1" indent="0">
              <a:lnSpc>
                <a:spcPct val="80000"/>
              </a:lnSpc>
              <a:buClr>
                <a:srgbClr val="046FB6"/>
              </a:buClr>
              <a:buFont typeface="Wingdings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动态编联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构造函数和虚函数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构造函数不能为虚函数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调用的虚函数采用静态编联，使用本地版本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析构函数和虚函数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析构函数可以为虚函数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若类中含有虚函数，那么析构函数也应为虚函数</a:t>
            </a:r>
            <a:r>
              <a:rPr lang="en-US" altLang="zh-CN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.</a:t>
            </a:r>
            <a:endParaRPr lang="en-US" altLang="zh-CN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调用的虚函数采用静态编联，使用本地版本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71815" y="1281430"/>
            <a:ext cx="3647440" cy="54641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class A {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public: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 ~A( ) { }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 void f( ) {  g( ); }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 void g( ) { k( ); }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     void k( );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};</a:t>
            </a:r>
            <a:br>
              <a:rPr lang="en-US" altLang="zh-CN" sz="2000" b="1" dirty="0" smtClean="0"/>
            </a:b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class B:public A {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public: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virtual void f( ) { g( ); k( );}</a:t>
            </a:r>
            <a:br>
              <a:rPr lang="en-US" altLang="zh-CN" sz="2000" b="1" dirty="0" smtClean="0">
                <a:sym typeface="+mn-ea"/>
              </a:rPr>
            </a:br>
            <a:r>
              <a:rPr lang="en-US" altLang="zh-CN" sz="2000" b="1" dirty="0" smtClean="0">
                <a:sym typeface="+mn-ea"/>
              </a:rPr>
              <a:t>            void k( ) { h( ); }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      void h( );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A * p1 = new A;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p1-&gt;X( );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A * p2 = new B;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p2-&gt;X( );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虚拟表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虚机制的作用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虚函数的访问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纯虚函数和抽象类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构造</a:t>
            </a:r>
            <a:r>
              <a:rPr lang="en-US" altLang="zh-CN"/>
              <a:t>/</a:t>
            </a:r>
            <a:r>
              <a:rPr lang="zh-CN" altLang="zh-CN"/>
              <a:t>析构函数调用本地版本的虚函数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215" y="1206500"/>
            <a:ext cx="5403215" cy="35458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A  {</a:t>
            </a:r>
            <a:br>
              <a:rPr lang="en-US" altLang="zh-CN" sz="2800" dirty="0" smtClean="0"/>
            </a:b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：</a:t>
            </a:r>
            <a:br>
              <a:rPr lang="en-US" altLang="zh-CN" sz="2800" dirty="0" smtClean="0"/>
            </a:br>
            <a:r>
              <a:rPr lang="en-US" altLang="zh-CN" sz="2800" dirty="0" smtClean="0"/>
              <a:t>      A( ):mA(100) { </a:t>
            </a:r>
            <a:r>
              <a:rPr lang="en-US" altLang="zh-CN" sz="2800" dirty="0" smtClean="0">
                <a:solidFill>
                  <a:srgbClr val="0000FF"/>
                </a:solidFill>
              </a:rPr>
              <a:t> f( ); </a:t>
            </a:r>
            <a:r>
              <a:rPr lang="en-US" altLang="zh-CN" sz="2800" dirty="0" smtClean="0"/>
              <a:t>}</a:t>
            </a:r>
            <a:br>
              <a:rPr lang="en-US" altLang="zh-CN" sz="2800" dirty="0" smtClean="0"/>
            </a:br>
            <a:r>
              <a:rPr lang="en-US" altLang="zh-CN" sz="2800" dirty="0" smtClean="0"/>
              <a:t>     virtual ~A( ) {</a:t>
            </a:r>
            <a:r>
              <a:rPr lang="en-US" altLang="zh-CN" sz="2800" dirty="0" smtClean="0">
                <a:solidFill>
                  <a:srgbClr val="0000FF"/>
                </a:solidFill>
              </a:rPr>
              <a:t> f( ); </a:t>
            </a:r>
            <a:r>
              <a:rPr lang="en-US" altLang="zh-CN" sz="2800" dirty="0" smtClean="0"/>
              <a:t>}</a:t>
            </a:r>
            <a:br>
              <a:rPr lang="en-US" altLang="zh-CN" sz="2800" dirty="0" smtClean="0"/>
            </a:br>
            <a:r>
              <a:rPr lang="en-US" altLang="zh-CN" sz="2800" dirty="0" smtClean="0"/>
              <a:t>     virtual void f( )  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{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 mA; }</a:t>
            </a:r>
            <a:br>
              <a:rPr lang="en-US" altLang="zh-CN" sz="2800" dirty="0" smtClean="0"/>
            </a:br>
            <a:r>
              <a:rPr lang="en-US" altLang="zh-CN" sz="2800" dirty="0" smtClean="0"/>
              <a:t>private: 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mA;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zh-CN" altLang="en-US" sz="2800" dirty="0" smtClean="0"/>
          </a:p>
        </p:txBody>
      </p:sp>
      <p:sp>
        <p:nvSpPr>
          <p:cNvPr id="5" name="文本占位符 2"/>
          <p:cNvSpPr txBox="1"/>
          <p:nvPr/>
        </p:nvSpPr>
        <p:spPr bwMode="auto">
          <a:xfrm>
            <a:off x="5963285" y="1235075"/>
            <a:ext cx="5093970" cy="3533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dirty="0" smtClean="0"/>
              <a:t>class B:pulic A{</a:t>
            </a:r>
            <a:br>
              <a:rPr lang="en-US" altLang="zh-CN" dirty="0" smtClean="0"/>
            </a:br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br>
              <a:rPr lang="en-US" altLang="zh-CN" dirty="0" smtClean="0"/>
            </a:br>
            <a:r>
              <a:rPr lang="en-US" altLang="zh-CN" dirty="0" smtClean="0"/>
              <a:t>     B( ):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(200) {  }</a:t>
            </a:r>
            <a:br>
              <a:rPr lang="en-US" altLang="zh-CN" dirty="0" smtClean="0"/>
            </a:br>
            <a:r>
              <a:rPr lang="en-US" altLang="zh-CN" dirty="0" smtClean="0"/>
              <a:t>     virtual ~B( ) { </a:t>
            </a:r>
            <a:r>
              <a:rPr lang="en-US" altLang="zh-CN" dirty="0" smtClean="0">
                <a:solidFill>
                  <a:srgbClr val="0000FF"/>
                </a:solidFill>
              </a:rPr>
              <a:t>f( );</a:t>
            </a:r>
            <a:r>
              <a:rPr lang="en-US" altLang="zh-CN" dirty="0" smtClean="0"/>
              <a:t> }</a:t>
            </a:r>
            <a:br>
              <a:rPr lang="en-US" altLang="zh-CN" dirty="0" smtClean="0"/>
            </a:br>
            <a:r>
              <a:rPr lang="en-US" altLang="zh-CN" dirty="0" smtClean="0"/>
              <a:t>     virtual void f( )  </a:t>
            </a:r>
            <a:br>
              <a:rPr lang="en-US" altLang="zh-CN" dirty="0" smtClean="0"/>
            </a:br>
            <a:r>
              <a:rPr lang="en-US" altLang="zh-CN" dirty="0" smtClean="0"/>
              <a:t>           {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&lt;&lt;mB; }</a:t>
            </a:r>
            <a:br>
              <a:rPr lang="en-US" altLang="zh-CN" dirty="0" smtClean="0"/>
            </a:br>
            <a:r>
              <a:rPr lang="en-US" altLang="zh-CN" dirty="0" smtClean="0"/>
              <a:t>private: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289331" y="5019366"/>
            <a:ext cx="8655496" cy="15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Font typeface="Wingdings" charset="0"/>
              <a:buChar char="u"/>
            </a:pP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B  </a:t>
            </a:r>
            <a:r>
              <a:rPr lang="en-US" altLang="zh-CN" sz="28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b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 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：  先构造父类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A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，调用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本地的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f( ),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即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A::f( )</a:t>
            </a:r>
            <a:endParaRPr lang="en-US" altLang="zh-CN" sz="28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charset="0"/>
              <a:buChar char="u"/>
            </a:pP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B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b;</a:t>
            </a:r>
            <a:r>
              <a:rPr lang="en-US" altLang="zh-CN" sz="24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:  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释放时，先析构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B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类，执行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B::~B()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；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然后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        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要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析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构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A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类，需要执行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A::~A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（）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,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只能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调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用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本地的</a:t>
            </a:r>
            <a:r>
              <a:rPr lang="en-US" altLang="zh-CN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f()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，即</a:t>
            </a:r>
            <a:r>
              <a:rPr lang="en-US" altLang="zh-CN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A::f( );</a:t>
            </a:r>
            <a:endParaRPr lang="en-US" altLang="zh-CN" sz="28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虚函数的访问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755650" y="1406525"/>
            <a:ext cx="4798695" cy="4712970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0000"/>
          </a:bodyPr>
          <a:p>
            <a:pPr marL="0" indent="0" algn="l">
              <a:spcBef>
                <a:spcPct val="50000"/>
              </a:spcBef>
              <a:buNone/>
            </a:pPr>
            <a:r>
              <a:rPr lang="en-US" altLang="zh-CN">
                <a:sym typeface="+mn-ea"/>
              </a:rPr>
              <a:t>class Base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public: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 Base( ) {  </a:t>
            </a:r>
            <a:r>
              <a:rPr lang="en-US" altLang="zh-CN" dirty="0" err="1">
                <a:sym typeface="+mn-ea"/>
              </a:rPr>
              <a:t>vf</a:t>
            </a:r>
            <a:r>
              <a:rPr lang="en-US" altLang="zh-CN">
                <a:sym typeface="+mn-ea"/>
              </a:rPr>
              <a:t>( );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virtual ~Base( ) {  </a:t>
            </a:r>
            <a:r>
              <a:rPr lang="en-US" altLang="zh-CN" dirty="0" err="1">
                <a:sym typeface="+mn-ea"/>
              </a:rPr>
              <a:t>vf</a:t>
            </a:r>
            <a:r>
              <a:rPr lang="en-US" altLang="zh-CN">
                <a:sym typeface="+mn-ea"/>
              </a:rPr>
              <a:t>( );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virtual void </a:t>
            </a:r>
            <a:r>
              <a:rPr lang="en-US" altLang="zh-CN" dirty="0" err="1">
                <a:sym typeface="+mn-ea"/>
              </a:rPr>
              <a:t>vf</a:t>
            </a:r>
            <a:r>
              <a:rPr lang="en-US" altLang="zh-CN">
                <a:sym typeface="+mn-ea"/>
              </a:rPr>
              <a:t>( )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>
                <a:sym typeface="+mn-ea"/>
              </a:rPr>
              <a:t>&lt;&lt;“Base::</a:t>
            </a:r>
            <a:r>
              <a:rPr lang="en-US" altLang="zh-CN" dirty="0" err="1">
                <a:sym typeface="+mn-ea"/>
              </a:rPr>
              <a:t>vf</a:t>
            </a:r>
            <a:r>
              <a:rPr lang="en-US" altLang="zh-CN">
                <a:sym typeface="+mn-ea"/>
              </a:rPr>
              <a:t>( )”&lt;&lt;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>
                <a:sym typeface="+mn-ea"/>
              </a:rPr>
              <a:t>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virtual void vg( )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>
                <a:sym typeface="+mn-ea"/>
              </a:rPr>
              <a:t>&lt;&lt;“Base::vg( )”&lt;&lt;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>
                <a:sym typeface="+mn-ea"/>
              </a:rPr>
              <a:t>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</a:t>
            </a:r>
            <a:r>
              <a:rPr lang="en-US" altLang="zh-CN" dirty="0" err="1">
                <a:sym typeface="+mn-ea"/>
              </a:rPr>
              <a:t>vf</a:t>
            </a:r>
            <a:r>
              <a:rPr lang="en-US" altLang="zh-CN">
                <a:sym typeface="+mn-ea"/>
              </a:rPr>
              <a:t>( );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</a:t>
            </a:r>
            <a:r>
              <a:rPr lang="en-US" altLang="zh-CN" dirty="0" err="1">
                <a:sym typeface="+mn-ea"/>
              </a:rPr>
              <a:t>nvh</a:t>
            </a:r>
            <a:r>
              <a:rPr lang="en-US" altLang="zh-CN">
                <a:sym typeface="+mn-ea"/>
              </a:rPr>
              <a:t>( );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void    </a:t>
            </a:r>
            <a:r>
              <a:rPr lang="en-US" altLang="zh-CN" dirty="0" err="1">
                <a:sym typeface="+mn-ea"/>
              </a:rPr>
              <a:t>nvh</a:t>
            </a:r>
            <a:r>
              <a:rPr lang="en-US" altLang="zh-CN">
                <a:sym typeface="+mn-ea"/>
              </a:rPr>
              <a:t>( )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>
                <a:sym typeface="+mn-ea"/>
              </a:rPr>
              <a:t>&lt;&lt;“Base::</a:t>
            </a:r>
            <a:r>
              <a:rPr lang="en-US" altLang="zh-CN" dirty="0" err="1">
                <a:sym typeface="+mn-ea"/>
              </a:rPr>
              <a:t>nvh</a:t>
            </a:r>
            <a:r>
              <a:rPr lang="en-US" altLang="zh-CN">
                <a:sym typeface="+mn-ea"/>
              </a:rPr>
              <a:t>( )”&lt;&lt;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>
                <a:sym typeface="+mn-ea"/>
              </a:rPr>
              <a:t>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</a:t>
            </a:r>
            <a:r>
              <a:rPr lang="en-US" altLang="zh-CN" dirty="0" err="1">
                <a:sym typeface="+mn-ea"/>
              </a:rPr>
              <a:t>vf</a:t>
            </a:r>
            <a:r>
              <a:rPr lang="en-US" altLang="zh-CN">
                <a:sym typeface="+mn-ea"/>
              </a:rPr>
              <a:t>( );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}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};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" name="Content Placeholder 8"/>
          <p:cNvSpPr>
            <a:spLocks noGrp="1"/>
          </p:cNvSpPr>
          <p:nvPr/>
        </p:nvSpPr>
        <p:spPr>
          <a:xfrm>
            <a:off x="6075680" y="548005"/>
            <a:ext cx="4794250" cy="418274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8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ym typeface="+mn-ea"/>
              </a:rPr>
              <a:t>class Derived: public Base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public: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   Derived( ) {  </a:t>
            </a:r>
            <a:r>
              <a:rPr lang="en-US" altLang="zh-CN" sz="2400" dirty="0" err="1">
                <a:sym typeface="+mn-ea"/>
              </a:rPr>
              <a:t>vf</a:t>
            </a:r>
            <a:r>
              <a:rPr lang="en-US" altLang="zh-CN" sz="2400" dirty="0">
                <a:sym typeface="+mn-ea"/>
              </a:rPr>
              <a:t>( ); 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virtual ~ Derived( ) {  </a:t>
            </a:r>
            <a:r>
              <a:rPr lang="en-US" altLang="zh-CN" sz="2400" dirty="0" err="1">
                <a:sym typeface="+mn-ea"/>
              </a:rPr>
              <a:t>vf</a:t>
            </a:r>
            <a:r>
              <a:rPr lang="en-US" altLang="zh-CN" sz="2400" dirty="0">
                <a:sym typeface="+mn-ea"/>
              </a:rPr>
              <a:t>( ); 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virtual void </a:t>
            </a:r>
            <a:r>
              <a:rPr lang="en-US" altLang="zh-CN" sz="2400" dirty="0" err="1">
                <a:sym typeface="+mn-ea"/>
              </a:rPr>
              <a:t>vf</a:t>
            </a:r>
            <a:r>
              <a:rPr lang="en-US" altLang="zh-CN" sz="2400" dirty="0">
                <a:sym typeface="+mn-ea"/>
              </a:rPr>
              <a:t>( )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</a:t>
            </a:r>
            <a:r>
              <a:rPr lang="en-US" altLang="zh-CN" sz="2400" dirty="0" err="1">
                <a:sym typeface="+mn-ea"/>
              </a:rPr>
              <a:t>cout</a:t>
            </a:r>
            <a:r>
              <a:rPr lang="en-US" altLang="zh-CN" sz="2400" dirty="0">
                <a:sym typeface="+mn-ea"/>
              </a:rPr>
              <a:t>&lt;&lt;“Derived::</a:t>
            </a:r>
            <a:r>
              <a:rPr lang="en-US" altLang="zh-CN" sz="2400" dirty="0" err="1">
                <a:sym typeface="+mn-ea"/>
              </a:rPr>
              <a:t>vf</a:t>
            </a:r>
            <a:r>
              <a:rPr lang="en-US" altLang="zh-CN" sz="2400" dirty="0">
                <a:sym typeface="+mn-ea"/>
              </a:rPr>
              <a:t>( )”&lt;&lt;</a:t>
            </a:r>
            <a:r>
              <a:rPr lang="en-US" altLang="zh-CN" sz="2400" dirty="0" err="1">
                <a:sym typeface="+mn-ea"/>
              </a:rPr>
              <a:t>endl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void    </a:t>
            </a:r>
            <a:r>
              <a:rPr lang="en-US" altLang="zh-CN" sz="2400" dirty="0" err="1">
                <a:sym typeface="+mn-ea"/>
              </a:rPr>
              <a:t>nvh</a:t>
            </a:r>
            <a:r>
              <a:rPr lang="en-US" altLang="zh-CN" sz="2400" dirty="0">
                <a:sym typeface="+mn-ea"/>
              </a:rPr>
              <a:t>( )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</a:t>
            </a:r>
            <a:r>
              <a:rPr lang="en-US" altLang="zh-CN" sz="2400" dirty="0" err="1">
                <a:sym typeface="+mn-ea"/>
              </a:rPr>
              <a:t>cout</a:t>
            </a:r>
            <a:r>
              <a:rPr lang="en-US" altLang="zh-CN" sz="2400" dirty="0">
                <a:sym typeface="+mn-ea"/>
              </a:rPr>
              <a:t>&lt;&lt;“Derived::</a:t>
            </a:r>
            <a:r>
              <a:rPr lang="en-US" altLang="zh-CN" sz="2400" dirty="0" err="1">
                <a:sym typeface="+mn-ea"/>
              </a:rPr>
              <a:t>nvh</a:t>
            </a:r>
            <a:r>
              <a:rPr lang="en-US" altLang="zh-CN" sz="2400" dirty="0">
                <a:sym typeface="+mn-ea"/>
              </a:rPr>
              <a:t>”&lt;&lt;</a:t>
            </a:r>
            <a:r>
              <a:rPr lang="en-US" altLang="zh-CN" sz="2400" dirty="0" err="1">
                <a:sym typeface="+mn-ea"/>
              </a:rPr>
              <a:t>endl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</a:t>
            </a:r>
            <a:r>
              <a:rPr lang="en-US" altLang="zh-CN" sz="2400" dirty="0" err="1">
                <a:sym typeface="+mn-ea"/>
              </a:rPr>
              <a:t>vf</a:t>
            </a:r>
            <a:r>
              <a:rPr lang="en-US" altLang="zh-CN" sz="2400" dirty="0">
                <a:sym typeface="+mn-ea"/>
              </a:rPr>
              <a:t>( 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virtual  void  My( ) {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};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41110" y="5041900"/>
            <a:ext cx="4038600" cy="146526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Base * p = new Derived;</a:t>
            </a:r>
            <a:br>
              <a:rPr lang="en-US" altLang="zh-CN" dirty="0"/>
            </a:br>
            <a:r>
              <a:rPr lang="en-US" altLang="zh-CN" dirty="0"/>
              <a:t>p-&gt;</a:t>
            </a:r>
            <a:r>
              <a:rPr lang="en-US" altLang="zh-CN" dirty="0" err="1"/>
              <a:t>vf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p-&gt;vg( );</a:t>
            </a:r>
            <a:br>
              <a:rPr lang="en-US" altLang="zh-CN" dirty="0"/>
            </a:br>
            <a:r>
              <a:rPr lang="en-US" altLang="zh-CN" dirty="0"/>
              <a:t>p-&gt;</a:t>
            </a:r>
            <a:r>
              <a:rPr lang="en-US" altLang="zh-CN" dirty="0" err="1"/>
              <a:t>nvh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delete p;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抽象类和具体类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7885" y="1574165"/>
            <a:ext cx="10726420" cy="3943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抽象</a:t>
            </a: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类和具体类</a:t>
            </a:r>
            <a:endParaRPr lang="zh-CN" altLang="en-US" sz="28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抽象类：不能被实例化</a:t>
            </a:r>
            <a:endParaRPr lang="zh-CN" altLang="en-US" sz="28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具体类：可以实例化</a:t>
            </a:r>
            <a:endParaRPr lang="zh-CN" altLang="en-US" sz="28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457200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纯虚函数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一定是成员函数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格式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: virtual  </a:t>
            </a:r>
            <a:r>
              <a:rPr lang="en-US" altLang="zh-CN" sz="2800" dirty="0" err="1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ReturnType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(…. ) [</a:t>
            </a:r>
            <a:r>
              <a:rPr lang="en-US" altLang="zh-CN" sz="2800" dirty="0" err="1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] = 0;</a:t>
            </a:r>
            <a:endParaRPr lang="en-US" altLang="zh-CN" sz="28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抽象类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含有一个或多个纯虚函数。</a:t>
            </a:r>
            <a:endParaRPr lang="zh-CN" altLang="en-US" sz="28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纯抽象类</a:t>
            </a: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：除静态、构造、析构等函数均</a:t>
            </a: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为纯虚</a:t>
            </a: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.</a:t>
            </a:r>
            <a:endParaRPr lang="en-US" altLang="zh-CN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纯虚定义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对纯虚函数给出缺省实现</a:t>
            </a:r>
            <a:r>
              <a:rPr lang="en-US" altLang="zh-CN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定义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96875" lvl="0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C++</a:t>
            </a: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中的接口类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198880" lvl="2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是纯抽象类，且没有任何数据成员。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457200" indent="-4572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抽象的派生类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抽象类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7232" y="1246865"/>
            <a:ext cx="6434856" cy="2154181"/>
          </a:xfrm>
          <a:ln>
            <a:solidFill>
              <a:schemeClr val="tx2">
                <a:lumMod val="90000"/>
              </a:schemeClr>
            </a:solidFill>
          </a:ln>
        </p:spPr>
        <p:txBody>
          <a:bodyPr>
            <a:normAutofit lnSpcReduction="20000"/>
          </a:bodyPr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Shape1 {  </a:t>
            </a:r>
            <a:r>
              <a:rPr lang="en-US" altLang="zh-CN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抽象类</a:t>
            </a:r>
            <a:endParaRPr lang="zh-CN" altLang="en-US" dirty="0" smtClean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public</a:t>
            </a: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    </a:t>
            </a: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virtual ~</a:t>
            </a: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Shape1() {}</a:t>
            </a:r>
            <a:b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               </a:t>
            </a: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void </a:t>
            </a: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Show( ) const  </a:t>
            </a:r>
            <a:b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{ </a:t>
            </a:r>
            <a:r>
              <a:rPr lang="en-US" altLang="zh-CN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&lt;&lt;“</a:t>
            </a:r>
            <a:r>
              <a:rPr lang="zh-CN" altLang="en-US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面积是</a:t>
            </a: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:”&lt;&lt;</a:t>
            </a: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Area( )&lt;&lt;</a:t>
            </a:r>
            <a:r>
              <a:rPr lang="en-US" altLang="zh-CN" dirty="0" err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endl</a:t>
            </a: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;  }</a:t>
            </a:r>
            <a:endParaRPr lang="en-US" altLang="zh-CN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               </a:t>
            </a:r>
            <a:r>
              <a:rPr lang="en-US" altLang="zh-CN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virtual float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Area( ) </a:t>
            </a:r>
            <a:r>
              <a:rPr lang="en-US" altLang="zh-CN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= 0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;</a:t>
            </a:r>
            <a:r>
              <a:rPr lang="en-US" altLang="zh-CN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</a:t>
            </a:r>
            <a:endParaRPr lang="en-US" altLang="zh-CN" dirty="0" smtClean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};</a:t>
            </a:r>
            <a:endParaRPr lang="en-US" altLang="zh-CN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" name="文本占位符 2"/>
          <p:cNvSpPr txBox="1"/>
          <p:nvPr/>
        </p:nvSpPr>
        <p:spPr bwMode="auto">
          <a:xfrm>
            <a:off x="7029068" y="1238495"/>
            <a:ext cx="4464496" cy="1831975"/>
          </a:xfrm>
          <a:prstGeom prst="rect">
            <a:avLst/>
          </a:prstGeom>
          <a:noFill/>
          <a:ln w="9525">
            <a:solidFill>
              <a:schemeClr val="tx2">
                <a:lumMod val="9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</a:t>
            </a:r>
            <a:r>
              <a:rPr lang="en-US" altLang="zh-CN" sz="24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IAreable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{  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接口类</a:t>
            </a:r>
            <a:endParaRPr lang="zh-CN" altLang="en-US" sz="2400" dirty="0" smtClean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public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</a:t>
            </a:r>
            <a:b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   virtual ~</a:t>
            </a:r>
            <a:r>
              <a:rPr lang="en-US" altLang="zh-CN" sz="24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IAreable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 { }</a:t>
            </a:r>
            <a:b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   virtual float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Area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 </a:t>
            </a:r>
            <a:r>
              <a:rPr lang="en-US" altLang="zh-CN" sz="24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= 0;</a:t>
            </a: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};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" name="文本占位符 2"/>
          <p:cNvSpPr txBox="1"/>
          <p:nvPr/>
        </p:nvSpPr>
        <p:spPr bwMode="auto">
          <a:xfrm>
            <a:off x="194945" y="3582035"/>
            <a:ext cx="6635750" cy="2929255"/>
          </a:xfrm>
          <a:prstGeom prst="rect">
            <a:avLst/>
          </a:prstGeom>
          <a:noFill/>
          <a:ln w="9525">
            <a:solidFill>
              <a:schemeClr val="tx2">
                <a:lumMod val="9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 Polygon:public Shape1 {  };  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//</a:t>
            </a:r>
            <a:r>
              <a:rPr lang="zh-CN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可以仍是抽象类</a:t>
            </a:r>
            <a:br>
              <a:rPr lang="zh-CN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Rectangle:public Shape1 {    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//</a:t>
            </a:r>
            <a:r>
              <a:rPr lang="zh-CN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具体类</a:t>
            </a:r>
            <a:b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public: 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virtual float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Area( ) </a:t>
            </a:r>
            <a:r>
              <a:rPr lang="en-US" altLang="zh-CN" sz="24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 { } </a:t>
            </a:r>
            <a:b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};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Farm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:public </a:t>
            </a:r>
            <a:r>
              <a:rPr lang="en-US" altLang="zh-CN" sz="24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IAreable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{   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具体类</a:t>
            </a:r>
            <a:endParaRPr lang="zh-CN" altLang="en-US" sz="2400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 public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     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virtual float 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Area( ) </a:t>
            </a:r>
            <a:r>
              <a:rPr lang="en-US" altLang="zh-CN" sz="24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 { } </a:t>
            </a:r>
            <a:b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                 ...</a:t>
            </a:r>
            <a:endParaRPr lang="en-US" altLang="zh-CN" sz="2400" dirty="0" smtClean="0">
              <a:solidFill>
                <a:srgbClr val="0000FF"/>
              </a:solidFill>
              <a:latin typeface="Calibri" pitchFamily="34" charset="0"/>
              <a:cs typeface="Arial" charset="0"/>
              <a:sym typeface="+mn-ea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};</a:t>
            </a:r>
            <a:endParaRPr lang="en-US" altLang="zh-CN" sz="24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3" name="文本占位符 2"/>
          <p:cNvSpPr txBox="1"/>
          <p:nvPr/>
        </p:nvSpPr>
        <p:spPr bwMode="auto">
          <a:xfrm>
            <a:off x="7040498" y="3356220"/>
            <a:ext cx="4464496" cy="1831975"/>
          </a:xfrm>
          <a:prstGeom prst="rect">
            <a:avLst/>
          </a:prstGeom>
          <a:noFill/>
          <a:ln w="9525">
            <a:solidFill>
              <a:schemeClr val="tx2">
                <a:lumMod val="9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//</a:t>
            </a:r>
            <a:r>
              <a:rPr lang="zh-CN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派生</a:t>
            </a:r>
            <a:r>
              <a:rPr lang="zh-CN" altLang="en-US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接口类</a:t>
            </a:r>
            <a:b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ICountry:public</a:t>
            </a:r>
            <a:r>
              <a:rPr lang="en-US" altLang="zh-CN" sz="24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 IAreable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{  </a:t>
            </a:r>
            <a:endParaRPr lang="zh-CN" altLang="en-US" sz="2400" dirty="0" smtClean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public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</a:t>
            </a:r>
            <a:b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   virtual int Population() </a:t>
            </a:r>
            <a:r>
              <a:rPr lang="en-US" altLang="zh-CN" sz="24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= 0;</a:t>
            </a: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};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4" name="文本占位符 2"/>
          <p:cNvSpPr txBox="1"/>
          <p:nvPr/>
        </p:nvSpPr>
        <p:spPr bwMode="auto">
          <a:xfrm>
            <a:off x="7041768" y="5460610"/>
            <a:ext cx="4464496" cy="1100455"/>
          </a:xfrm>
          <a:prstGeom prst="rect">
            <a:avLst/>
          </a:prstGeom>
          <a:noFill/>
          <a:ln w="9525">
            <a:solidFill>
              <a:schemeClr val="tx2">
                <a:lumMod val="9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class IClonable { 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+mn-ea"/>
              </a:rPr>
              <a:t>接口类</a:t>
            </a:r>
            <a:b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public</a:t>
            </a:r>
            <a:r>
              <a:rPr lang="en-US" altLang="zh-CN" sz="24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:  virtual ~IClonable( ) {}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};</a:t>
            </a:r>
            <a:endParaRPr lang="en-US" altLang="zh-CN" sz="24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RTTI</a:t>
            </a:r>
            <a:r>
              <a:rPr lang="en-US" altLang="zh-CN"/>
              <a:t>(</a:t>
            </a:r>
            <a:r>
              <a:rPr lang="en-US" altLang="zh-CN" dirty="0" smtClean="0">
                <a:sym typeface="+mn-ea"/>
              </a:rPr>
              <a:t>Run Time Type </a:t>
            </a:r>
            <a:r>
              <a:rPr lang="en-US" altLang="zh-CN" dirty="0" err="1" smtClean="0">
                <a:sym typeface="+mn-ea"/>
              </a:rPr>
              <a:t>Indentify)</a:t>
            </a:r>
            <a:r>
              <a:rPr lang="zh-CN"/>
              <a:t>和</a:t>
            </a:r>
            <a:r>
              <a:rPr lang="en-US" altLang="zh-CN"/>
              <a:t>typeid</a:t>
            </a:r>
            <a:r>
              <a:rPr lang="zh-CN" altLang="zh-CN"/>
              <a:t>、</a:t>
            </a:r>
            <a:r>
              <a:rPr lang="en-US" altLang="zh-CN"/>
              <a:t>dynamic_cast</a:t>
            </a:r>
            <a:r>
              <a:rPr lang="zh-CN" altLang="zh-CN"/>
              <a:t>操作</a:t>
            </a:r>
            <a:endParaRPr lang="zh-CN" altLang="zh-CN"/>
          </a:p>
        </p:txBody>
      </p:sp>
      <p:sp>
        <p:nvSpPr>
          <p:cNvPr id="4" name="文本占位符 2"/>
          <p:cNvSpPr txBox="1"/>
          <p:nvPr/>
        </p:nvSpPr>
        <p:spPr bwMode="auto">
          <a:xfrm>
            <a:off x="5639435" y="1188085"/>
            <a:ext cx="6635750" cy="5597525"/>
          </a:xfrm>
          <a:prstGeom prst="rect">
            <a:avLst/>
          </a:prstGeom>
          <a:noFill/>
          <a:ln w="9525">
            <a:solidFill>
              <a:schemeClr val="tx2">
                <a:lumMod val="9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80000"/>
              </a:lnSpc>
              <a:buClr>
                <a:srgbClr val="046FB6"/>
              </a:buClr>
              <a:buFont typeface="Wingdings" charset="0"/>
              <a:buNone/>
            </a:pPr>
            <a:r>
              <a:rPr lang="en-US" altLang="zh-CN" sz="2400" dirty="0" err="1">
                <a:sym typeface="+mn-ea"/>
              </a:rPr>
              <a:t>dynamic_cast</a:t>
            </a:r>
            <a:r>
              <a:rPr lang="en-US" altLang="zh-CN" sz="2400" dirty="0">
                <a:sym typeface="+mn-ea"/>
              </a:rPr>
              <a:t>&lt;T&gt;(</a:t>
            </a:r>
            <a:r>
              <a:rPr lang="en-US" altLang="zh-CN" sz="2400" dirty="0" err="1">
                <a:sym typeface="+mn-ea"/>
              </a:rPr>
              <a:t>exp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lvl="0" algn="l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只能是指针或引用型</a:t>
            </a:r>
            <a:endParaRPr lang="zh-CN" altLang="en-US" sz="2400" dirty="0"/>
          </a:p>
          <a:p>
            <a:pPr lvl="0" algn="l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若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为指针，成功则返回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类型指针；失败返回</a:t>
            </a:r>
            <a:r>
              <a:rPr lang="en-US" altLang="zh-CN" sz="2400" dirty="0">
                <a:sym typeface="+mn-ea"/>
              </a:rPr>
              <a:t>NULL.</a:t>
            </a:r>
            <a:endParaRPr lang="en-US" altLang="zh-CN" sz="2400" dirty="0"/>
          </a:p>
          <a:p>
            <a:pPr lvl="0" algn="l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若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为引用，成功则返回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类型引用；失败产生</a:t>
            </a:r>
            <a:r>
              <a:rPr lang="en-US" altLang="zh-CN" sz="2400" dirty="0" err="1">
                <a:sym typeface="+mn-ea"/>
              </a:rPr>
              <a:t>bad_cast</a:t>
            </a:r>
            <a:r>
              <a:rPr lang="zh-CN" altLang="en-US" sz="2400" dirty="0">
                <a:sym typeface="+mn-ea"/>
              </a:rPr>
              <a:t>异常。</a:t>
            </a:r>
            <a:endParaRPr lang="zh-CN" altLang="en-US" sz="2400" dirty="0"/>
          </a:p>
          <a:p>
            <a:pPr lvl="0" algn="l">
              <a:lnSpc>
                <a:spcPct val="8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例：  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A { };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B:public A {  };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C:pubilc A { };</a:t>
            </a:r>
            <a:br>
              <a:rPr lang="en-US" altLang="zh-CN" sz="2400" dirty="0">
                <a:sym typeface="+mn-ea"/>
              </a:rPr>
            </a:b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A * p1 = new B;   A * p2 = new C;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B * </a:t>
            </a:r>
            <a:r>
              <a:rPr lang="en-US" altLang="zh-CN" sz="2400" dirty="0" err="1">
                <a:sym typeface="+mn-ea"/>
              </a:rPr>
              <a:t>pb</a:t>
            </a:r>
            <a:r>
              <a:rPr lang="en-US" altLang="zh-CN" sz="2400" dirty="0">
                <a:sym typeface="+mn-ea"/>
              </a:rPr>
              <a:t> = </a:t>
            </a:r>
            <a:r>
              <a:rPr lang="en-US" altLang="zh-CN" sz="2400" dirty="0" err="1">
                <a:sym typeface="+mn-ea"/>
              </a:rPr>
              <a:t>dynamic_cast</a:t>
            </a:r>
            <a:r>
              <a:rPr lang="en-US" altLang="zh-CN" sz="2400" dirty="0">
                <a:sym typeface="+mn-ea"/>
              </a:rPr>
              <a:t>&lt;B*&gt;(p1); //</a:t>
            </a:r>
            <a:r>
              <a:rPr lang="zh-CN" altLang="en-US" sz="2400" dirty="0">
                <a:sym typeface="+mn-ea"/>
              </a:rPr>
              <a:t>成功</a:t>
            </a:r>
            <a:r>
              <a:rPr lang="en-US" altLang="zh-CN" sz="2400" dirty="0" err="1">
                <a:sym typeface="+mn-ea"/>
              </a:rPr>
              <a:t>pb</a:t>
            </a:r>
            <a:r>
              <a:rPr lang="zh-CN" altLang="en-US" sz="2400" dirty="0">
                <a:sym typeface="+mn-ea"/>
              </a:rPr>
              <a:t>非空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if (</a:t>
            </a:r>
            <a:r>
              <a:rPr lang="en-US" altLang="zh-CN" sz="2400" dirty="0" err="1">
                <a:sym typeface="+mn-ea"/>
              </a:rPr>
              <a:t>pb</a:t>
            </a:r>
            <a:r>
              <a:rPr lang="en-US" altLang="zh-CN" sz="2400" dirty="0">
                <a:sym typeface="+mn-ea"/>
              </a:rPr>
              <a:t>) {   </a:t>
            </a:r>
            <a:r>
              <a:rPr lang="en-US" altLang="zh-CN" sz="2400" dirty="0" err="1">
                <a:sym typeface="+mn-ea"/>
              </a:rPr>
              <a:t>pb</a:t>
            </a:r>
            <a:r>
              <a:rPr lang="en-US" altLang="zh-CN" sz="2400" dirty="0">
                <a:sym typeface="+mn-ea"/>
              </a:rPr>
              <a:t>-&gt;</a:t>
            </a:r>
            <a:r>
              <a:rPr lang="en-US" altLang="zh-CN" sz="2400" dirty="0" err="1">
                <a:sym typeface="+mn-ea"/>
              </a:rPr>
              <a:t>Func</a:t>
            </a:r>
            <a:r>
              <a:rPr lang="en-US" altLang="zh-CN" sz="2400" dirty="0">
                <a:sym typeface="+mn-ea"/>
              </a:rPr>
              <a:t>( ); }   </a:t>
            </a:r>
            <a:br>
              <a:rPr lang="en-US" altLang="zh-CN" sz="2400" dirty="0">
                <a:sym typeface="+mn-ea"/>
              </a:rPr>
            </a:b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B &amp; b = </a:t>
            </a:r>
            <a:r>
              <a:rPr lang="en-US" altLang="zh-CN" sz="2400" dirty="0" err="1">
                <a:sym typeface="+mn-ea"/>
              </a:rPr>
              <a:t>dynamic_cast</a:t>
            </a:r>
            <a:r>
              <a:rPr lang="en-US" altLang="zh-CN" sz="2400" dirty="0">
                <a:sym typeface="+mn-ea"/>
              </a:rPr>
              <a:t>&lt;B&amp;&gt;(*p1); //</a:t>
            </a:r>
            <a:r>
              <a:rPr lang="zh-CN" altLang="en-US" sz="2400" dirty="0">
                <a:sym typeface="+mn-ea"/>
              </a:rPr>
              <a:t>成功则继续，失败则产生异常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 err="1">
                <a:sym typeface="+mn-ea"/>
              </a:rPr>
              <a:t>b.Func</a:t>
            </a:r>
            <a:r>
              <a:rPr lang="en-US" altLang="zh-CN" sz="2400" dirty="0">
                <a:sym typeface="+mn-ea"/>
              </a:rPr>
              <a:t>( )</a:t>
            </a:r>
            <a:r>
              <a:rPr lang="zh-CN" altLang="en-US" sz="2400" dirty="0">
                <a:sym typeface="+mn-ea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59385" y="1177290"/>
            <a:ext cx="5403215" cy="55918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800" kern="12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80000"/>
              </a:lnSpc>
              <a:buClr>
                <a:schemeClr val="accent1"/>
              </a:buClr>
              <a:buFont typeface="Wingdings" charset="0"/>
              <a:buNone/>
            </a:pP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typeid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) </a:t>
            </a:r>
            <a:r>
              <a:rPr>
                <a:solidFill>
                  <a:srgbClr val="0000FF"/>
                </a:solidFill>
                <a:sym typeface="+mn-ea"/>
              </a:rPr>
              <a:t>或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typeid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type_name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)</a:t>
            </a:r>
            <a:r>
              <a:rPr>
                <a:solidFill>
                  <a:srgbClr val="0000FF"/>
                </a:solidFill>
                <a:sym typeface="+mn-ea"/>
              </a:rPr>
              <a:t>，</a:t>
            </a:r>
            <a:endParaRPr>
              <a:solidFill>
                <a:srgbClr val="0000FF"/>
              </a:solidFill>
              <a:sym typeface="+mn-ea"/>
            </a:endParaRPr>
          </a:p>
          <a:p>
            <a:pPr marL="0" lvl="0" indent="0" algn="l">
              <a:lnSpc>
                <a:spcPct val="80000"/>
              </a:lnSpc>
              <a:buClr>
                <a:schemeClr val="accent1"/>
              </a:buClr>
              <a:buFont typeface="Wingdings" charset="0"/>
              <a:buNone/>
            </a:pPr>
            <a:r>
              <a:rPr>
                <a:solidFill>
                  <a:srgbClr val="0000FF"/>
                </a:solidFill>
                <a:sym typeface="+mn-ea"/>
              </a:rPr>
              <a:t>返回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type_info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 </a:t>
            </a:r>
            <a:r>
              <a:rPr>
                <a:solidFill>
                  <a:srgbClr val="0000FF"/>
                </a:solidFill>
                <a:sym typeface="+mn-ea"/>
              </a:rPr>
              <a:t>对象</a:t>
            </a:r>
            <a:endParaRPr>
              <a:solidFill>
                <a:srgbClr val="0000FF"/>
              </a:solidFill>
              <a:sym typeface="+mn-ea"/>
            </a:endParaRPr>
          </a:p>
          <a:p>
            <a:pPr marL="0" lvl="0" indent="0" algn="l">
              <a:lnSpc>
                <a:spcPct val="80000"/>
              </a:lnSpc>
              <a:buClr>
                <a:schemeClr val="accent1"/>
              </a:buClr>
              <a:buFont typeface="Wingdings" charset="0"/>
              <a:buChar char="l"/>
            </a:pPr>
            <a:r>
              <a:rPr lang="en-US" altLang="zh-CN" dirty="0" err="1">
                <a:sym typeface="+mn-ea"/>
              </a:rPr>
              <a:t>exp</a:t>
            </a:r>
            <a:r>
              <a:rPr>
                <a:sym typeface="+mn-ea"/>
              </a:rPr>
              <a:t>是指针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则返回静态类型对应的；</a:t>
            </a:r>
            <a:endParaRPr lang="zh-CN" altLang="en-US" dirty="0"/>
          </a:p>
          <a:p>
            <a:pPr marL="0" lvl="0" indent="0" algn="l">
              <a:lnSpc>
                <a:spcPct val="80000"/>
              </a:lnSpc>
              <a:buClr>
                <a:schemeClr val="accent1"/>
              </a:buClr>
              <a:buFont typeface="Wingdings" charset="0"/>
              <a:buChar char="l"/>
            </a:pPr>
            <a:r>
              <a:rPr lang="en-US" altLang="zh-CN" dirty="0" err="1">
                <a:sym typeface="+mn-ea"/>
              </a:rPr>
              <a:t>exp</a:t>
            </a:r>
            <a:r>
              <a:rPr>
                <a:sym typeface="+mn-ea"/>
              </a:rPr>
              <a:t>是类类型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对象</a:t>
            </a:r>
            <a:r>
              <a:rPr lang="en-US" altLang="zh-CN">
                <a:sym typeface="+mn-ea"/>
              </a:rPr>
              <a:t>/</a:t>
            </a:r>
            <a:r>
              <a:rPr>
                <a:sym typeface="+mn-ea"/>
              </a:rPr>
              <a:t>引用</a:t>
            </a:r>
            <a:r>
              <a:rPr lang="en-US" altLang="zh-CN">
                <a:sym typeface="+mn-ea"/>
              </a:rPr>
              <a:t>),</a:t>
            </a:r>
            <a:r>
              <a:rPr>
                <a:sym typeface="+mn-ea"/>
              </a:rPr>
              <a:t>且含有虚函数，则返回动态类型对应的。</a:t>
            </a:r>
            <a:endParaRPr>
              <a:sym typeface="+mn-ea"/>
            </a:endParaRPr>
          </a:p>
          <a:p>
            <a:pPr marL="0" lvl="0" indent="0" algn="l">
              <a:lnSpc>
                <a:spcPct val="80000"/>
              </a:lnSpc>
              <a:buClr>
                <a:schemeClr val="accent1"/>
              </a:buClr>
              <a:buFont typeface="Wingdings" charset="0"/>
              <a:buChar char="l"/>
            </a:pPr>
            <a:r>
              <a:rPr>
                <a:sym typeface="+mn-ea"/>
              </a:rPr>
              <a:t>例</a:t>
            </a:r>
            <a:endParaRPr>
              <a:sym typeface="+mn-ea"/>
            </a:endParaRPr>
          </a:p>
          <a:p>
            <a:pPr marL="0" lvl="0" indent="0" algn="l">
              <a:lnSpc>
                <a:spcPct val="80000"/>
              </a:lnSpc>
              <a:buClr>
                <a:schemeClr val="accent1"/>
              </a:buClr>
              <a:buFont typeface="Wingdings" charset="0"/>
              <a:buNone/>
            </a:pPr>
            <a:r>
              <a:rPr lang="en-US" altLang="zh-CN">
                <a:sym typeface="+mn-ea"/>
              </a:rPr>
              <a:t>class A {/*</a:t>
            </a:r>
            <a:r>
              <a:rPr>
                <a:sym typeface="+mn-ea"/>
              </a:rPr>
              <a:t>含虚函数*</a:t>
            </a:r>
            <a:r>
              <a:rPr lang="en-US" altLang="zh-CN">
                <a:sym typeface="+mn-ea"/>
              </a:rPr>
              <a:t>/ };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 B:public A { }; 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 C:public A { } ;</a:t>
            </a: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A * p1 = new B;   </a:t>
            </a:r>
            <a:br>
              <a:rPr lang="en-US" altLang="zh-CN">
                <a:sym typeface="+mn-ea"/>
              </a:rPr>
            </a:b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(p1) == </a:t>
            </a: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(A*)  // TRUE </a:t>
            </a:r>
            <a:br>
              <a:rPr lang="en-US" altLang="zh-CN">
                <a:sym typeface="+mn-ea"/>
              </a:rPr>
            </a:b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(p1) == </a:t>
            </a: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(B *) // FALSE</a:t>
            </a:r>
            <a:br>
              <a:rPr lang="en-US" altLang="zh-CN">
                <a:sym typeface="+mn-ea"/>
              </a:rPr>
            </a:b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(*p1) == </a:t>
            </a: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(A)  // FALSE</a:t>
            </a:r>
            <a:br>
              <a:rPr lang="en-US" altLang="zh-CN">
                <a:sym typeface="+mn-ea"/>
              </a:rPr>
            </a:b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(*p1) == </a:t>
            </a:r>
            <a:r>
              <a:rPr lang="en-US" altLang="zh-CN" dirty="0" err="1">
                <a:sym typeface="+mn-ea"/>
              </a:rPr>
              <a:t>typeid</a:t>
            </a:r>
            <a:r>
              <a:rPr lang="en-US" altLang="zh-CN">
                <a:sym typeface="+mn-ea"/>
              </a:rPr>
              <a:t>(B)  // TRUE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虚机制的引入</a:t>
            </a:r>
            <a:endParaRPr lang="zh-CN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25500" y="1558290"/>
            <a:ext cx="5049520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Shape{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void Show( ) const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&lt;&lt;“</a:t>
            </a:r>
            <a:r>
              <a:rPr lang="zh-CN" altLang="en-US" dirty="0"/>
              <a:t>面积是</a:t>
            </a:r>
            <a:r>
              <a:rPr lang="en-US" altLang="zh-CN" dirty="0"/>
              <a:t>:”&lt;&lt;Area( 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}</a:t>
            </a:r>
            <a:endParaRPr lang="en-US" altLang="zh-CN" dirty="0"/>
          </a:p>
          <a:p>
            <a:r>
              <a:rPr lang="en-US" altLang="zh-CN" dirty="0"/>
              <a:t>      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return 0;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663690" y="1142365"/>
            <a:ext cx="4868545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Rectangle: public Shape 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Rectangle(float </a:t>
            </a:r>
            <a:r>
              <a:rPr lang="en-US" altLang="zh-CN" dirty="0" err="1"/>
              <a:t>w,float</a:t>
            </a:r>
            <a:r>
              <a:rPr lang="en-US" altLang="zh-CN" dirty="0"/>
              <a:t> h) {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mWidth</a:t>
            </a:r>
            <a:r>
              <a:rPr lang="en-US" altLang="zh-CN" dirty="0"/>
              <a:t> = w; </a:t>
            </a:r>
            <a:r>
              <a:rPr lang="en-US" altLang="zh-CN" dirty="0" err="1"/>
              <a:t>mHeight</a:t>
            </a:r>
            <a:r>
              <a:rPr lang="en-US" altLang="zh-CN" dirty="0"/>
              <a:t> = h;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      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</a:t>
            </a:r>
            <a:br>
              <a:rPr lang="en-US" altLang="zh-CN" dirty="0"/>
            </a:br>
            <a:r>
              <a:rPr lang="en-US" altLang="zh-CN" dirty="0"/>
              <a:t>          return </a:t>
            </a:r>
            <a:r>
              <a:rPr lang="en-US" altLang="zh-CN" dirty="0" err="1"/>
              <a:t>mWidth</a:t>
            </a:r>
            <a:r>
              <a:rPr lang="en-US" altLang="zh-CN" dirty="0"/>
              <a:t>*</a:t>
            </a:r>
            <a:r>
              <a:rPr lang="en-US" altLang="zh-CN" dirty="0" err="1"/>
              <a:t>mHeight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float  </a:t>
            </a:r>
            <a:r>
              <a:rPr lang="en-US" altLang="zh-CN" dirty="0" err="1"/>
              <a:t>mWidth</a:t>
            </a:r>
            <a:r>
              <a:rPr lang="en-US" altLang="zh-CN" dirty="0"/>
              <a:t>, </a:t>
            </a:r>
            <a:r>
              <a:rPr lang="en-US" altLang="zh-CN" dirty="0" err="1"/>
              <a:t>mHeight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656070" y="4305300"/>
            <a:ext cx="488442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/>
              <a:t>class Circle: public Shape {</a:t>
            </a:r>
            <a:endParaRPr lang="en-US" altLang="zh-CN"/>
          </a:p>
          <a:p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  Circle(float r): mRadius( r )  {   }</a:t>
            </a:r>
            <a:br>
              <a:rPr lang="en-US" altLang="zh-CN"/>
            </a:br>
            <a:r>
              <a:rPr lang="en-US" altLang="zh-CN"/>
              <a:t>      float Area( ) const { </a:t>
            </a:r>
            <a:br>
              <a:rPr lang="en-US" altLang="zh-CN"/>
            </a:br>
            <a:r>
              <a:rPr lang="en-US" altLang="zh-CN"/>
              <a:t>         return mRadius * mRadius*3.14; </a:t>
            </a:r>
            <a:br>
              <a:rPr lang="en-US" altLang="zh-CN"/>
            </a:br>
            <a:r>
              <a:rPr lang="en-US" altLang="zh-CN"/>
              <a:t>      }</a:t>
            </a:r>
            <a:br>
              <a:rPr lang="en-US" altLang="zh-CN"/>
            </a:b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  float mRadius;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28650" y="3982720"/>
            <a:ext cx="5280025" cy="2346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main( ) {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err="1"/>
              <a:t>Rectangel</a:t>
            </a:r>
            <a:r>
              <a:rPr lang="en-US" altLang="zh-CN" dirty="0"/>
              <a:t>  </a:t>
            </a:r>
            <a:r>
              <a:rPr lang="en-US" altLang="zh-CN" dirty="0" err="1"/>
              <a:t>rect</a:t>
            </a:r>
            <a:r>
              <a:rPr lang="en-US" altLang="zh-CN" dirty="0"/>
              <a:t>(1,2);</a:t>
            </a:r>
            <a:br>
              <a:rPr lang="en-US" altLang="zh-CN" dirty="0"/>
            </a:br>
            <a:r>
              <a:rPr lang="en-US" altLang="zh-CN" dirty="0"/>
              <a:t>       Circle         </a:t>
            </a:r>
            <a:r>
              <a:rPr lang="en-US" altLang="zh-CN" dirty="0" err="1"/>
              <a:t>cir</a:t>
            </a:r>
            <a:r>
              <a:rPr lang="en-US" altLang="zh-CN" dirty="0"/>
              <a:t>(1);</a:t>
            </a:r>
            <a:br>
              <a:rPr lang="en-US" altLang="zh-CN" dirty="0"/>
            </a:br>
            <a:r>
              <a:rPr lang="en-US" altLang="zh-CN" dirty="0"/>
              <a:t>       Shape&amp; sp1 =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Shape&amp; sp2 = </a:t>
            </a:r>
            <a:r>
              <a:rPr lang="en-US" altLang="zh-CN" dirty="0" err="1"/>
              <a:t>cir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       sp1.Show( );     //</a:t>
            </a:r>
            <a:r>
              <a:rPr lang="zh-CN" altLang="en-US" sz="2000" b="1" dirty="0">
                <a:solidFill>
                  <a:srgbClr val="0000FF"/>
                </a:solidFill>
              </a:rPr>
              <a:t>输出是</a:t>
            </a:r>
            <a:r>
              <a:rPr lang="en-US" altLang="zh-CN" sz="2000" b="1" dirty="0">
                <a:solidFill>
                  <a:srgbClr val="0000FF"/>
                </a:solidFill>
              </a:rPr>
              <a:t>0,</a:t>
            </a:r>
            <a:r>
              <a:rPr lang="zh-CN" altLang="en-US" sz="2000" b="1" dirty="0">
                <a:solidFill>
                  <a:srgbClr val="0000FF"/>
                </a:solidFill>
              </a:rPr>
              <a:t>为什么</a:t>
            </a:r>
            <a:r>
              <a:rPr lang="en-US" altLang="zh-CN" sz="2000" b="1" dirty="0">
                <a:solidFill>
                  <a:srgbClr val="0000FF"/>
                </a:solidFill>
              </a:rPr>
              <a:t>?</a:t>
            </a:r>
            <a:br>
              <a:rPr lang="en-US" altLang="zh-CN" sz="2000" b="1" dirty="0">
                <a:solidFill>
                  <a:srgbClr val="0000FF"/>
                </a:solidFill>
              </a:rPr>
            </a:br>
            <a:r>
              <a:rPr lang="en-US" altLang="zh-CN" sz="2000" b="1" dirty="0">
                <a:solidFill>
                  <a:srgbClr val="0000FF"/>
                </a:solidFill>
              </a:rPr>
              <a:t>       sp2.Show( );     //</a:t>
            </a:r>
            <a:r>
              <a:rPr lang="zh-CN" altLang="en-US" sz="2000" b="1" dirty="0">
                <a:solidFill>
                  <a:srgbClr val="0000FF"/>
                </a:solidFill>
              </a:rPr>
              <a:t>输出是</a:t>
            </a:r>
            <a:r>
              <a:rPr lang="en-US" altLang="zh-CN" sz="2000" b="1" dirty="0">
                <a:solidFill>
                  <a:srgbClr val="0000FF"/>
                </a:solidFill>
              </a:rPr>
              <a:t>0,</a:t>
            </a:r>
            <a:r>
              <a:rPr lang="zh-CN" altLang="en-US" sz="2000" b="1" dirty="0">
                <a:solidFill>
                  <a:srgbClr val="0000FF"/>
                </a:solidFill>
              </a:rPr>
              <a:t>为什么</a:t>
            </a:r>
            <a:r>
              <a:rPr lang="en-US" altLang="zh-CN" sz="2000" b="1" dirty="0">
                <a:solidFill>
                  <a:srgbClr val="0000FF"/>
                </a:solidFill>
              </a:rPr>
              <a:t>?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静态编联与动态编联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93470" y="1581150"/>
            <a:ext cx="1017079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静态编联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早绑定，静态绑定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编译期间就决定了程序运行时将具体调用哪个</a:t>
            </a:r>
            <a:r>
              <a:rPr lang="zh-CN" altLang="en-US" sz="2400" b="1" i="1" dirty="0">
                <a:solidFill>
                  <a:srgbClr val="0000FF"/>
                </a:solidFill>
                <a:sym typeface="+mn-ea"/>
              </a:rPr>
              <a:t>函数体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。即使没有主程序，也能知道程序中各个</a:t>
            </a:r>
            <a:r>
              <a:rPr lang="zh-CN" altLang="en-US" sz="2400" b="1" i="1" dirty="0">
                <a:solidFill>
                  <a:srgbClr val="0000FF"/>
                </a:solidFill>
                <a:sym typeface="+mn-ea"/>
              </a:rPr>
              <a:t>函数体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之间的调用关系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例上页：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Shape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&amp; sp1 =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rect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4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      sp1.Show( );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动态编联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晚绑定，动态绑定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):</a:t>
            </a:r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在运行期间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，决定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具体调用哪个</a:t>
            </a:r>
            <a:r>
              <a:rPr lang="zh-CN" altLang="en-US" sz="2400" b="1" i="1" dirty="0">
                <a:solidFill>
                  <a:srgbClr val="0000FF"/>
                </a:solidFill>
                <a:sym typeface="+mn-ea"/>
              </a:rPr>
              <a:t>函数体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动态编联的实现 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多种方式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虚机制（使用虚拟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函数和虚拟函数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表）</a:t>
            </a:r>
            <a:endParaRPr lang="zh-CN" altLang="en-US" sz="24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使用虚函数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25500" y="1261110"/>
            <a:ext cx="5049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Shape{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virtual </a:t>
            </a:r>
            <a:r>
              <a:rPr lang="en-US" altLang="zh-CN" dirty="0"/>
              <a:t>~Shape( ) {  }</a:t>
            </a:r>
            <a:br>
              <a:rPr lang="en-US" altLang="zh-CN" dirty="0"/>
            </a:br>
            <a:r>
              <a:rPr lang="en-US" altLang="zh-CN" dirty="0"/>
              <a:t>      void Show( ) const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&lt;&lt;“</a:t>
            </a:r>
            <a:r>
              <a:rPr lang="zh-CN" altLang="en-US" dirty="0"/>
              <a:t>面积是</a:t>
            </a:r>
            <a:r>
              <a:rPr lang="en-US" altLang="zh-CN" dirty="0"/>
              <a:t>:”&lt;&lt;Area( 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}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virtual </a:t>
            </a:r>
            <a:r>
              <a:rPr lang="en-US" altLang="zh-CN" dirty="0"/>
              <a:t>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return 0;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663690" y="1142365"/>
            <a:ext cx="4868545" cy="3108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class Rectangle: public Shape {</a:t>
            </a:r>
            <a:endParaRPr lang="en-US" altLang="zh-CN" dirty="0"/>
          </a:p>
          <a:p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Rectangle(float </a:t>
            </a:r>
            <a:r>
              <a:rPr lang="en-US" altLang="zh-CN" dirty="0" err="1"/>
              <a:t>w,float</a:t>
            </a:r>
            <a:r>
              <a:rPr lang="en-US" altLang="zh-CN" dirty="0"/>
              <a:t> h) {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/>
              <a:t>mWidth</a:t>
            </a:r>
            <a:r>
              <a:rPr lang="en-US" altLang="zh-CN" dirty="0"/>
              <a:t> = w; </a:t>
            </a:r>
            <a:r>
              <a:rPr lang="en-US" altLang="zh-CN" dirty="0" err="1"/>
              <a:t>mHeight</a:t>
            </a:r>
            <a:r>
              <a:rPr lang="en-US" altLang="zh-CN" dirty="0"/>
              <a:t> = h;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 dirty="0"/>
              <a:t>float Area( ) </a:t>
            </a:r>
            <a:r>
              <a:rPr lang="en-US" altLang="zh-CN" dirty="0" err="1"/>
              <a:t>const</a:t>
            </a:r>
            <a:r>
              <a:rPr lang="en-US" altLang="zh-CN" dirty="0"/>
              <a:t> { </a:t>
            </a:r>
            <a:br>
              <a:rPr lang="en-US" altLang="zh-CN" dirty="0"/>
            </a:br>
            <a:r>
              <a:rPr lang="en-US" altLang="zh-CN" dirty="0"/>
              <a:t>          return </a:t>
            </a:r>
            <a:r>
              <a:rPr lang="en-US" altLang="zh-CN" dirty="0" err="1"/>
              <a:t>mWidth</a:t>
            </a:r>
            <a:r>
              <a:rPr lang="en-US" altLang="zh-CN" dirty="0"/>
              <a:t>*</a:t>
            </a:r>
            <a:r>
              <a:rPr lang="en-US" altLang="zh-CN" dirty="0" err="1"/>
              <a:t>mHeight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      }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float  </a:t>
            </a:r>
            <a:r>
              <a:rPr lang="en-US" altLang="zh-CN" dirty="0" err="1"/>
              <a:t>mWidth</a:t>
            </a:r>
            <a:r>
              <a:rPr lang="en-US" altLang="zh-CN" dirty="0"/>
              <a:t>, </a:t>
            </a:r>
            <a:r>
              <a:rPr lang="en-US" altLang="zh-CN" dirty="0" err="1"/>
              <a:t>mHeight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656070" y="4305300"/>
            <a:ext cx="488442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/>
              <a:t>class Circle: public Shape {</a:t>
            </a:r>
            <a:endParaRPr lang="en-US" altLang="zh-CN"/>
          </a:p>
          <a:p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  Circle(float r): mRadius( r )  {   }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/>
              <a:t>float Area( ) const { </a:t>
            </a:r>
            <a:br>
              <a:rPr lang="en-US" altLang="zh-CN"/>
            </a:br>
            <a:r>
              <a:rPr lang="en-US" altLang="zh-CN"/>
              <a:t>         return mRadius * mRadius*3.14; </a:t>
            </a:r>
            <a:br>
              <a:rPr lang="en-US" altLang="zh-CN"/>
            </a:br>
            <a:r>
              <a:rPr lang="en-US" altLang="zh-CN"/>
              <a:t>      }</a:t>
            </a:r>
            <a:br>
              <a:rPr lang="en-US" altLang="zh-CN"/>
            </a:b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  float mRadius;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28650" y="3982720"/>
            <a:ext cx="5280025" cy="2346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/>
              <a:t>main( ) {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err="1"/>
              <a:t>Rectangel</a:t>
            </a:r>
            <a:r>
              <a:rPr lang="en-US" altLang="zh-CN" dirty="0"/>
              <a:t>  </a:t>
            </a:r>
            <a:r>
              <a:rPr lang="en-US" altLang="zh-CN" dirty="0" err="1"/>
              <a:t>rect</a:t>
            </a:r>
            <a:r>
              <a:rPr lang="en-US" altLang="zh-CN" dirty="0"/>
              <a:t>(1,2);</a:t>
            </a:r>
            <a:br>
              <a:rPr lang="en-US" altLang="zh-CN" dirty="0"/>
            </a:br>
            <a:r>
              <a:rPr lang="en-US" altLang="zh-CN" dirty="0"/>
              <a:t>       Circle         </a:t>
            </a:r>
            <a:r>
              <a:rPr lang="en-US" altLang="zh-CN" dirty="0" err="1"/>
              <a:t>cir</a:t>
            </a:r>
            <a:r>
              <a:rPr lang="en-US" altLang="zh-CN" dirty="0"/>
              <a:t>(1);</a:t>
            </a:r>
            <a:br>
              <a:rPr lang="en-US" altLang="zh-CN" dirty="0"/>
            </a:br>
            <a:r>
              <a:rPr lang="en-US" altLang="zh-CN" dirty="0"/>
              <a:t>       Shape&amp; sp1 =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Shape&amp; sp2 = </a:t>
            </a:r>
            <a:r>
              <a:rPr lang="en-US" altLang="zh-CN" dirty="0" err="1"/>
              <a:t>cir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sp1.Show( );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      sp2.Show( );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sym typeface="+mn-ea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3.14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虚函数的声明和定义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4015" y="1460500"/>
            <a:ext cx="9495790" cy="4333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虚函数的格式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必须是非静态成员函数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)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声明：</a:t>
            </a:r>
            <a:r>
              <a:rPr lang="en-US" altLang="zh-CN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virtual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返回类型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函数名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参数列表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)[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const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];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定义：同一般成员函数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虚函数说明：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必须是成员函数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静态成员函数和构造函数、拷贝构造函数不能是虚的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析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构函数可以是虚的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若类中有其它虚函数，那么析构函数也应该是虚的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赋值函数通常不定义为虚的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虚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函数可以带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const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修饰，也可以不带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访问控制可以任意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(public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protected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private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）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派生类中的虚函数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54685" y="1296035"/>
            <a:ext cx="7435215" cy="513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通常采用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public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继承方式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继承自基类的虚函数（除虚的析构函数）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若基类的析构函数是虚的，那么派生类中的析构函数也是虚的</a:t>
            </a:r>
            <a:endParaRPr lang="zh-CN" altLang="en-US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派生类中新的虚函数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派生类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override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基类中的虚函数（也称复写、重写）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函数名字同基类中虚函数的名字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virtual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关键字可省略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返回类型必须与基类中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虚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函数的返回类型相同或相容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可能会隐藏基类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基类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中重载的虚函数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overwrite,hide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)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0796" y="1561698"/>
            <a:ext cx="3456384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class </a:t>
            </a:r>
            <a:r>
              <a:rPr lang="en-US" altLang="zh-CN" dirty="0" smtClean="0"/>
              <a:t>Parent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public: 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~Parent (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</a:rPr>
              <a:t>virtulal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void   F(  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          int      Normal( 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protected: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Parent *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G( );</a:t>
            </a:r>
            <a:br>
              <a:rPr lang="en-US" altLang="zh-CN" dirty="0"/>
            </a:br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09858" y="4050898"/>
            <a:ext cx="3456384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class </a:t>
            </a:r>
            <a:r>
              <a:rPr lang="en-US" altLang="zh-CN" dirty="0" err="1" smtClean="0"/>
              <a:t>Child: public</a:t>
            </a:r>
            <a:r>
              <a:rPr lang="en-US" altLang="zh-CN" dirty="0" smtClean="0"/>
              <a:t> Parent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public: 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~Child (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 {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altLang="zh-CN" dirty="0"/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zh-CN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virtulal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void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F();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protected: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Child 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G(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zh-CN" dirty="0"/>
            </a:br>
            <a:r>
              <a:rPr lang="en-US" altLang="zh-CN" dirty="0" smtClean="0"/>
              <a:t>};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子类中的虚函数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17501" y="1527517"/>
            <a:ext cx="3456384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class </a:t>
            </a:r>
            <a:r>
              <a:rPr lang="en-US" altLang="zh-CN" dirty="0" smtClean="0"/>
              <a:t>Parent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public: </a:t>
            </a:r>
            <a:br>
              <a:rPr lang="en-US" altLang="zh-CN" dirty="0" smtClean="0"/>
            </a:br>
            <a:r>
              <a:rPr lang="en-US" altLang="zh-CN" dirty="0" smtClean="0"/>
              <a:t>    Parent() ;              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 ~Parent ( </a:t>
            </a:r>
            <a:r>
              <a:rPr lang="en-US" altLang="zh-CN" dirty="0">
                <a:solidFill>
                  <a:srgbClr val="0000FF"/>
                </a:solidFill>
              </a:rPr>
              <a:t>) { 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smtClean="0"/>
              <a:t>void    F( 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 </a:t>
            </a: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 smtClean="0">
                <a:solidFill>
                  <a:srgbClr val="0000FF"/>
                </a:solidFill>
              </a:rPr>
              <a:t>G( );  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protected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virtual  void K( 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040755" y="1527810"/>
            <a:ext cx="4231005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class </a:t>
            </a:r>
            <a:r>
              <a:rPr lang="en-US" altLang="zh-CN" dirty="0" err="1" smtClean="0"/>
              <a:t>Child:public</a:t>
            </a:r>
            <a:r>
              <a:rPr lang="en-US" altLang="zh-CN" dirty="0" smtClean="0"/>
              <a:t> Parent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public: </a:t>
            </a:r>
            <a:br>
              <a:rPr lang="en-US" altLang="zh-CN" dirty="0" smtClean="0"/>
            </a:br>
            <a:r>
              <a:rPr lang="en-US" altLang="zh-CN" dirty="0" smtClean="0"/>
              <a:t>    Child() ;              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~Child (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 {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smtClean="0"/>
              <a:t>    void  Other();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G( ) ;  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protected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void H( );</a:t>
            </a:r>
            <a:br>
              <a:rPr lang="en-US" altLang="zh-CN" dirty="0"/>
            </a:br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9246" y="4703244"/>
            <a:ext cx="3456384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 smtClean="0"/>
              <a:t>Parent</a:t>
            </a:r>
            <a:r>
              <a:rPr lang="zh-CN" altLang="en-US" dirty="0" smtClean="0"/>
              <a:t>类的</a:t>
            </a:r>
            <a:r>
              <a:rPr lang="en-US" altLang="zh-CN" dirty="0"/>
              <a:t>3</a:t>
            </a:r>
            <a:r>
              <a:rPr lang="zh-CN" altLang="en-US" dirty="0" smtClean="0"/>
              <a:t>个虚函数：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1. Parent</a:t>
            </a:r>
            <a:r>
              <a:rPr lang="en-US" altLang="zh-CN" dirty="0"/>
              <a:t>:: </a:t>
            </a:r>
            <a:r>
              <a:rPr lang="en-US" altLang="zh-CN" dirty="0" smtClean="0"/>
              <a:t>~Parent()</a:t>
            </a:r>
            <a:br>
              <a:rPr lang="en-US" altLang="zh-CN" dirty="0" smtClean="0"/>
            </a:br>
            <a:r>
              <a:rPr lang="en-US" altLang="zh-CN" dirty="0" smtClean="0"/>
              <a:t>2. Parent</a:t>
            </a:r>
            <a:r>
              <a:rPr lang="en-US" altLang="zh-CN" dirty="0"/>
              <a:t>:: </a:t>
            </a:r>
            <a:r>
              <a:rPr lang="en-US" altLang="zh-CN" dirty="0" smtClean="0"/>
              <a:t>G()</a:t>
            </a:r>
            <a:br>
              <a:rPr lang="en-US" altLang="zh-CN" dirty="0" smtClean="0"/>
            </a:br>
            <a:r>
              <a:rPr lang="en-US" altLang="zh-CN" dirty="0" smtClean="0"/>
              <a:t>4. Parent</a:t>
            </a:r>
            <a:r>
              <a:rPr lang="en-US" altLang="zh-CN" dirty="0"/>
              <a:t>:: </a:t>
            </a:r>
            <a:r>
              <a:rPr lang="en-US" altLang="zh-CN" dirty="0" smtClean="0"/>
              <a:t>K()</a:t>
            </a:r>
            <a:endParaRPr lang="en-US" altLang="zh-CN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55360" y="4630420"/>
            <a:ext cx="4332605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 smtClean="0"/>
              <a:t>Child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个虚函数：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1. Child::~Child()</a:t>
            </a:r>
            <a:br>
              <a:rPr lang="en-US" altLang="zh-CN" dirty="0" smtClean="0"/>
            </a:br>
            <a:r>
              <a:rPr lang="en-US" altLang="zh-CN" dirty="0" smtClean="0"/>
              <a:t>2. Child::G</a:t>
            </a:r>
            <a:r>
              <a:rPr lang="en-US" altLang="zh-CN" dirty="0"/>
              <a:t>()  //Child</a:t>
            </a:r>
            <a:r>
              <a:rPr lang="zh-CN" altLang="en-US" dirty="0"/>
              <a:t>中</a:t>
            </a:r>
            <a:r>
              <a:rPr lang="en-US" altLang="zh-CN" dirty="0"/>
              <a:t>Override</a:t>
            </a:r>
            <a:r>
              <a:rPr lang="zh-CN" altLang="en-US" dirty="0"/>
              <a:t>基类的</a:t>
            </a:r>
            <a:r>
              <a:rPr lang="en-US" altLang="zh-CN" dirty="0"/>
              <a:t>G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3. Parent::K( ) //</a:t>
            </a:r>
            <a:r>
              <a:rPr lang="zh-CN" altLang="en-US" dirty="0" smtClean="0"/>
              <a:t>继承自父类的</a:t>
            </a:r>
            <a:r>
              <a:rPr lang="en-US" altLang="zh-CN" dirty="0" smtClean="0"/>
              <a:t>K()</a:t>
            </a:r>
            <a:br>
              <a:rPr lang="en-US" altLang="zh-CN" dirty="0" smtClean="0"/>
            </a:br>
            <a:r>
              <a:rPr lang="en-US" altLang="zh-CN" dirty="0" smtClean="0"/>
              <a:t>4. Child::H()  //</a:t>
            </a:r>
            <a:r>
              <a:rPr lang="zh-CN" altLang="en-US" dirty="0" smtClean="0"/>
              <a:t>子类中新定义的</a:t>
            </a:r>
            <a:r>
              <a:rPr lang="en-US" altLang="zh-CN" dirty="0" smtClean="0"/>
              <a:t>H()</a:t>
            </a:r>
            <a:endParaRPr lang="en-US" altLang="zh-CN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虚函数表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0230" y="1688237"/>
            <a:ext cx="3456384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 smtClean="0"/>
              <a:t>Parent</a:t>
            </a:r>
            <a:r>
              <a:rPr lang="zh-CN" altLang="en-US" dirty="0" smtClean="0"/>
              <a:t>类的</a:t>
            </a:r>
            <a:r>
              <a:rPr lang="en-US" altLang="zh-CN" dirty="0"/>
              <a:t>3</a:t>
            </a:r>
            <a:r>
              <a:rPr lang="zh-CN" altLang="en-US" dirty="0" smtClean="0"/>
              <a:t>个虚函数：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1. Parent</a:t>
            </a:r>
            <a:r>
              <a:rPr lang="en-US" altLang="zh-CN" dirty="0"/>
              <a:t>:: </a:t>
            </a:r>
            <a:r>
              <a:rPr lang="en-US" altLang="zh-CN" dirty="0" smtClean="0"/>
              <a:t>~Parent()</a:t>
            </a:r>
            <a:br>
              <a:rPr lang="en-US" altLang="zh-CN" dirty="0" smtClean="0"/>
            </a:br>
            <a:r>
              <a:rPr lang="en-US" altLang="zh-CN" dirty="0" smtClean="0"/>
              <a:t>2. Parent</a:t>
            </a:r>
            <a:r>
              <a:rPr lang="en-US" altLang="zh-CN" dirty="0"/>
              <a:t>:: </a:t>
            </a:r>
            <a:r>
              <a:rPr lang="en-US" altLang="zh-CN" dirty="0" smtClean="0"/>
              <a:t>G()</a:t>
            </a:r>
            <a:br>
              <a:rPr lang="en-US" altLang="zh-CN" dirty="0" smtClean="0"/>
            </a:br>
            <a:r>
              <a:rPr lang="en-US" altLang="zh-CN" dirty="0" smtClean="0"/>
              <a:t>4. Parent</a:t>
            </a:r>
            <a:r>
              <a:rPr lang="en-US" altLang="zh-CN" dirty="0"/>
              <a:t>:: </a:t>
            </a:r>
            <a:r>
              <a:rPr lang="en-US" altLang="zh-CN" dirty="0" smtClean="0"/>
              <a:t>K()</a:t>
            </a:r>
            <a:endParaRPr lang="en-US" altLang="zh-CN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1230" y="1683385"/>
            <a:ext cx="4448175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 smtClean="0"/>
              <a:t>Child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个虚函数：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1. Child::~Child()</a:t>
            </a:r>
            <a:br>
              <a:rPr lang="en-US" altLang="zh-CN" dirty="0" smtClean="0"/>
            </a:br>
            <a:r>
              <a:rPr lang="en-US" altLang="zh-CN" dirty="0" smtClean="0"/>
              <a:t>2. Child::G</a:t>
            </a:r>
            <a:r>
              <a:rPr lang="en-US" altLang="zh-CN" dirty="0"/>
              <a:t>()  //Child</a:t>
            </a:r>
            <a:r>
              <a:rPr lang="zh-CN" altLang="en-US" dirty="0"/>
              <a:t>中</a:t>
            </a:r>
            <a:r>
              <a:rPr lang="en-US" altLang="zh-CN" dirty="0"/>
              <a:t>Override</a:t>
            </a:r>
            <a:r>
              <a:rPr lang="zh-CN" altLang="en-US" dirty="0"/>
              <a:t>基类的</a:t>
            </a:r>
            <a:r>
              <a:rPr lang="en-US" altLang="zh-CN" dirty="0"/>
              <a:t>G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3. Parent::K( ) //</a:t>
            </a:r>
            <a:r>
              <a:rPr lang="zh-CN" altLang="en-US" dirty="0" smtClean="0"/>
              <a:t>继承自父类的</a:t>
            </a:r>
            <a:r>
              <a:rPr lang="en-US" altLang="zh-CN" dirty="0" smtClean="0"/>
              <a:t>K()</a:t>
            </a:r>
            <a:br>
              <a:rPr lang="en-US" altLang="zh-CN" dirty="0" smtClean="0"/>
            </a:br>
            <a:r>
              <a:rPr lang="en-US" altLang="zh-CN" dirty="0" smtClean="0"/>
              <a:t>4. Child::H()  //</a:t>
            </a:r>
            <a:r>
              <a:rPr lang="zh-CN" altLang="en-US" dirty="0" smtClean="0"/>
              <a:t>子类中新定义的</a:t>
            </a:r>
            <a:r>
              <a:rPr lang="en-US" altLang="zh-CN" dirty="0" smtClean="0"/>
              <a:t>H()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1840230" y="478458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&amp;Parent::~Parent()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40230" y="514462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&amp;Parent::G()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40230" y="550466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&amp;Parent::K()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0230" y="4352533"/>
            <a:ext cx="31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Parent</a:t>
            </a:r>
            <a:r>
              <a:rPr lang="zh-CN" altLang="en-US" dirty="0" smtClean="0"/>
              <a:t>类的虚函数表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6031230" y="478458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/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&amp;Child::~</a:t>
            </a:r>
            <a:r>
              <a:rPr lang="en-US" altLang="zh-CN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Child()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31230" y="514462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/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&amp;Child </a:t>
            </a:r>
            <a:r>
              <a:rPr lang="en-US" altLang="zh-CN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::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G()</a:t>
            </a:r>
            <a:endParaRPr lang="en-US" altLang="zh-CN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031230" y="550466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&amp;Parent::K()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31230" y="4352533"/>
            <a:ext cx="31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Child</a:t>
            </a:r>
            <a:r>
              <a:rPr lang="zh-CN" altLang="en-US" dirty="0" smtClean="0"/>
              <a:t>类的虚函数表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6036497" y="5864701"/>
            <a:ext cx="361813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&amp;Child::H()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22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11686</Words>
  <Application>WPS 演示</Application>
  <PresentationFormat>宽屏</PresentationFormat>
  <Paragraphs>420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A000120140530A99PPBG</vt:lpstr>
      <vt:lpstr>1_A000120140530A99PPBG</vt:lpstr>
      <vt:lpstr>C++面向对象程序设计-2015级</vt:lpstr>
      <vt:lpstr>PowerPoint 演示文稿</vt:lpstr>
      <vt:lpstr>虚机制的引入</vt:lpstr>
      <vt:lpstr>静态编联与动态编联</vt:lpstr>
      <vt:lpstr>使用虚函数(例)</vt:lpstr>
      <vt:lpstr>虚函数的声明和定义</vt:lpstr>
      <vt:lpstr>派生类中的虚函数</vt:lpstr>
      <vt:lpstr>子类中的虚函数(例)</vt:lpstr>
      <vt:lpstr>虚函数表(例)</vt:lpstr>
      <vt:lpstr>虚函数表(虚拟表、虚表、VTable)</vt:lpstr>
      <vt:lpstr>vptr 与虚拟表(例)</vt:lpstr>
      <vt:lpstr>vptr与虚拟表</vt:lpstr>
      <vt:lpstr>虚函数的作用机制--- 变量的静态类型和动态类型</vt:lpstr>
      <vt:lpstr>虚函数的作用机制--函数调用的编译</vt:lpstr>
      <vt:lpstr>虚函数作用机制(例1)</vt:lpstr>
      <vt:lpstr>虚函数作用机制(例2)</vt:lpstr>
      <vt:lpstr>虚函数作用机制(例3)</vt:lpstr>
      <vt:lpstr>虚函数作用机制(例4)</vt:lpstr>
      <vt:lpstr>虚函数的访问</vt:lpstr>
      <vt:lpstr>构造/析构函数调用本地版本的虚函数</vt:lpstr>
      <vt:lpstr>虚函数的访问(例)</vt:lpstr>
      <vt:lpstr>抽象类和具体类</vt:lpstr>
      <vt:lpstr>抽象类(例)</vt:lpstr>
      <vt:lpstr>RTTI(Run Time Type Indentify)和typeid、dynamic_cast操作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107</cp:revision>
  <dcterms:created xsi:type="dcterms:W3CDTF">2016-02-11T11:02:00Z</dcterms:created>
  <dcterms:modified xsi:type="dcterms:W3CDTF">2016-05-22T22:32:10Z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