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0"/>
  </p:handoutMasterIdLst>
  <p:sldIdLst>
    <p:sldId id="256" r:id="rId4"/>
    <p:sldId id="262" r:id="rId6"/>
    <p:sldId id="280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/>
          <a:p>
            <a:r>
              <a:rPr lang="zh-CN" altLang="en-US"/>
              <a:t>使用继承和虚机制的不足</a:t>
            </a:r>
            <a:endParaRPr lang="zh-CN" altLang="en-US"/>
          </a:p>
        </p:txBody>
      </p:sp>
      <p:sp>
        <p:nvSpPr>
          <p:cNvPr id="12290" name="文本占位符 2"/>
          <p:cNvSpPr/>
          <p:nvPr/>
        </p:nvSpPr>
        <p:spPr>
          <a:xfrm>
            <a:off x="5984240" y="2040255"/>
            <a:ext cx="5878195" cy="384429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zh-CN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举例：</a:t>
            </a:r>
            <a:r>
              <a:rPr lang="en-US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F( )</a:t>
            </a:r>
            <a:r>
              <a:rPr lang="zh-CN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有两种不同的实现变化；</a:t>
            </a:r>
            <a:br>
              <a:rPr lang="zh-CN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zh-CN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        </a:t>
            </a:r>
            <a:r>
              <a:rPr lang="en-US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G( )</a:t>
            </a:r>
            <a:r>
              <a:rPr lang="zh-CN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有三种不同的实现变化；</a:t>
            </a:r>
            <a:br>
              <a:rPr lang="zh-CN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zh-CN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        </a:t>
            </a:r>
            <a:r>
              <a:rPr lang="en-US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H( )</a:t>
            </a:r>
            <a:r>
              <a:rPr lang="zh-CN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有四种不同的实现变化；</a:t>
            </a:r>
            <a:br>
              <a:rPr lang="zh-CN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</a:br>
            <a:endParaRPr lang="zh-CN" altLang="zh-CN" sz="2800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zh-CN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那么需要派生</a:t>
            </a:r>
            <a:r>
              <a:rPr lang="en-US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24</a:t>
            </a:r>
            <a: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个子类。</a:t>
            </a:r>
            <a:endParaRPr lang="zh-CN" altLang="en-US" sz="2800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endParaRPr lang="zh-CN" altLang="en-US" sz="2800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所以，通常使用</a:t>
            </a:r>
            <a:b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zh-CN" altLang="en-US" sz="2800" b="1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水平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(</a:t>
            </a:r>
            <a:r>
              <a:rPr lang="zh-CN" altLang="zh-CN" sz="2800" b="1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关联、依赖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)+</a:t>
            </a:r>
            <a:r>
              <a:rPr lang="zh-CN" altLang="zh-CN" sz="2800" b="1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继承</a:t>
            </a:r>
            <a:endParaRPr lang="zh-CN" altLang="zh-CN" sz="2800" b="1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endParaRPr lang="zh-CN" altLang="en-US" sz="2800" b="1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12292" name="文本框 10"/>
          <p:cNvSpPr/>
          <p:nvPr/>
        </p:nvSpPr>
        <p:spPr>
          <a:xfrm>
            <a:off x="275590" y="5515293"/>
            <a:ext cx="5400675" cy="944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sym typeface="Arial" charset="0"/>
              </a:rPr>
              <a:t>只使用虚机制，难以适应多个方向的变化。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5123" name="文本占位符 2"/>
          <p:cNvSpPr/>
          <p:nvPr/>
        </p:nvSpPr>
        <p:spPr>
          <a:xfrm>
            <a:off x="903288" y="1423035"/>
            <a:ext cx="3403600" cy="34175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Parent {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：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</a:t>
            </a: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irtual   ~Parent ();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virtual  void F( );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virtaul  void G( ); 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virtual  void H( );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...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/>
          <a:p>
            <a:r>
              <a:rPr lang="zh-CN" altLang="en-US"/>
              <a:t>使用</a:t>
            </a:r>
            <a:r>
              <a:rPr lang="zh-CN" altLang="en-US">
                <a:sym typeface="Arial" charset="0"/>
              </a:rPr>
              <a:t>关联、依赖+继承解决子类过多的问题</a:t>
            </a:r>
            <a:r>
              <a:rPr lang="en-US" altLang="zh-CN">
                <a:sym typeface="Arial" charset="0"/>
              </a:rPr>
              <a:t>(</a:t>
            </a:r>
            <a:r>
              <a:rPr lang="zh-CN" altLang="zh-CN">
                <a:sym typeface="Arial" charset="0"/>
              </a:rPr>
              <a:t>例</a:t>
            </a:r>
            <a:r>
              <a:rPr lang="en-US" altLang="zh-CN">
                <a:sym typeface="Arial" charset="0"/>
              </a:rPr>
              <a:t>)</a:t>
            </a:r>
            <a:endParaRPr lang="en-US" altLang="zh-CN">
              <a:sym typeface="Arial" charset="0"/>
            </a:endParaRPr>
          </a:p>
        </p:txBody>
      </p:sp>
      <p:sp>
        <p:nvSpPr>
          <p:cNvPr id="5123" name="文本占位符 2"/>
          <p:cNvSpPr/>
          <p:nvPr/>
        </p:nvSpPr>
        <p:spPr>
          <a:xfrm>
            <a:off x="700405" y="1239520"/>
            <a:ext cx="5053965" cy="55511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Parent {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：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Parent(ImpF *,ImpG*, ImpH * );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</a:t>
            </a: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irtual   ~Parent ();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void F( ) {  pF-&gt;F( ); }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void G( )</a:t>
            </a:r>
            <a:r>
              <a:rPr lang="en-US" altLang="zh-CN" sz="2800" dirty="0">
                <a:latin typeface="Calibri" pitchFamily="2" charset="0"/>
                <a:ea typeface="宋体" charset="-122"/>
                <a:sym typeface="Arial" charset="0"/>
              </a:rPr>
              <a:t>{  pG-&gt;F( ); }</a:t>
            </a: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void H( )</a:t>
            </a:r>
            <a:r>
              <a:rPr lang="en-US" altLang="zh-CN" sz="2800" dirty="0">
                <a:latin typeface="Calibri" pitchFamily="2" charset="0"/>
                <a:ea typeface="宋体" charset="-122"/>
                <a:sym typeface="Arial" charset="0"/>
              </a:rPr>
              <a:t>{  pH-&gt;F( ); }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...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private: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ImpF   * pF;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ImpG  * pG;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  impH  * pH;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2" name="文本占位符 2"/>
          <p:cNvSpPr/>
          <p:nvPr/>
        </p:nvSpPr>
        <p:spPr>
          <a:xfrm>
            <a:off x="6262370" y="1250950"/>
            <a:ext cx="5053965" cy="25641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ImpF {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：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virtual ~ImpF( ) {}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virtual void F( ) 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{   ....   }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3" name="文本占位符 2"/>
          <p:cNvSpPr/>
          <p:nvPr/>
        </p:nvSpPr>
        <p:spPr>
          <a:xfrm>
            <a:off x="6273165" y="4051300"/>
            <a:ext cx="5053965" cy="25641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ImpH {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：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virtual ~ImpH( ) {}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virtual void H( ) 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{   ....   }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>
            <a:normAutofit/>
          </a:bodyPr>
          <a:p>
            <a:r>
              <a:rPr lang="zh-CN" altLang="en-US"/>
              <a:t>综合使用水平关系</a:t>
            </a:r>
            <a:r>
              <a:rPr lang="en-US" altLang="zh-CN"/>
              <a:t>+</a:t>
            </a:r>
            <a:r>
              <a:rPr lang="zh-CN" altLang="en-US">
                <a:sym typeface="Arial" charset="0"/>
              </a:rPr>
              <a:t>继承</a:t>
            </a:r>
            <a:endParaRPr lang="en-US" altLang="zh-CN">
              <a:sym typeface="Arial" charset="0"/>
            </a:endParaRPr>
          </a:p>
        </p:txBody>
      </p:sp>
      <p:sp>
        <p:nvSpPr>
          <p:cNvPr id="5123" name="文本占位符 2"/>
          <p:cNvSpPr/>
          <p:nvPr/>
        </p:nvSpPr>
        <p:spPr>
          <a:xfrm>
            <a:off x="1935480" y="1403350"/>
            <a:ext cx="5053965" cy="512064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800" dirty="0">
                <a:sym typeface="+mn-ea"/>
              </a:rPr>
              <a:t>水平关系</a:t>
            </a:r>
            <a:endParaRPr lang="zh-CN" altLang="en-US" sz="2800" dirty="0"/>
          </a:p>
          <a:p>
            <a:pPr marL="914400" lvl="1" indent="-457200" eaLnBrk="1" hangingPunct="1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ym typeface="+mn-ea"/>
              </a:rPr>
              <a:t>依赖</a:t>
            </a:r>
            <a:endParaRPr lang="zh-CN" altLang="en-US" sz="2800" dirty="0">
              <a:sym typeface="+mn-ea"/>
            </a:endParaRPr>
          </a:p>
          <a:p>
            <a:pPr marL="914400" lvl="1" indent="-457200" eaLnBrk="1" hangingPunct="1">
              <a:buClr>
                <a:srgbClr val="046FB6"/>
              </a:buClr>
              <a:buFont typeface="Wingdings" charset="0"/>
              <a:buChar char="l"/>
            </a:pPr>
            <a:r>
              <a:rPr lang="zh-CN" altLang="zh-CN" sz="2800" dirty="0">
                <a:sym typeface="+mn-ea"/>
              </a:rPr>
              <a:t>聚集关系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整体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部分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sz="2800" dirty="0">
              <a:sym typeface="+mn-ea"/>
            </a:endParaRPr>
          </a:p>
          <a:p>
            <a:pPr marL="1371600" lvl="2" indent="-457200" eaLnBrk="1" hangingPunct="1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ym typeface="+mn-ea"/>
              </a:rPr>
              <a:t>组合</a:t>
            </a:r>
            <a:endParaRPr lang="zh-CN" altLang="en-US" sz="2800" dirty="0">
              <a:sym typeface="+mn-ea"/>
            </a:endParaRPr>
          </a:p>
          <a:p>
            <a:pPr marL="1371600" lvl="2" indent="-457200" eaLnBrk="1" hangingPunct="1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ym typeface="+mn-ea"/>
              </a:rPr>
              <a:t>聚合</a:t>
            </a:r>
            <a:endParaRPr lang="zh-CN" altLang="en-US" sz="2800" dirty="0">
              <a:sym typeface="+mn-ea"/>
            </a:endParaRPr>
          </a:p>
          <a:p>
            <a:pPr marL="914400" lvl="1" indent="-457200" eaLnBrk="1" hangingPunct="1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ym typeface="+mn-ea"/>
              </a:rPr>
              <a:t>一般关联</a:t>
            </a:r>
            <a:endParaRPr lang="zh-CN" altLang="en-US" sz="2800"/>
          </a:p>
          <a:p>
            <a:pPr marL="1371600" lvl="2" indent="-457200" eaLnBrk="1" hangingPunct="1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ym typeface="+mn-ea"/>
              </a:rPr>
              <a:t>单向关联</a:t>
            </a:r>
            <a:endParaRPr lang="zh-CN" altLang="en-US" sz="2800" dirty="0"/>
          </a:p>
          <a:p>
            <a:pPr marL="1371600" lvl="2" indent="-457200" eaLnBrk="1" hangingPunct="1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800" dirty="0">
                <a:sym typeface="+mn-ea"/>
              </a:rPr>
              <a:t>双向关联</a:t>
            </a:r>
            <a:endParaRPr lang="zh-CN" altLang="en-US" sz="2800" dirty="0"/>
          </a:p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800" dirty="0">
                <a:sym typeface="+mn-ea"/>
              </a:rPr>
              <a:t>垂直关系</a:t>
            </a:r>
            <a:endParaRPr lang="zh-CN" altLang="en-US" sz="2800" dirty="0"/>
          </a:p>
          <a:p>
            <a:pPr marL="914400" lvl="1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>公有继承</a:t>
            </a:r>
            <a:endParaRPr lang="zh-CN" altLang="en-US" sz="2800" dirty="0">
              <a:solidFill>
                <a:srgbClr val="0000FF"/>
              </a:solidFill>
              <a:sym typeface="+mn-ea"/>
            </a:endParaRPr>
          </a:p>
          <a:p>
            <a:pPr marL="914400" lvl="1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私有继承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(</a:t>
            </a:r>
            <a:r>
              <a:rPr lang="zh-CN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用组合代替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914400" lvl="1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保护继承</a:t>
            </a:r>
            <a:endParaRPr lang="zh-CN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>
            <a:normAutofit/>
          </a:bodyPr>
          <a:p>
            <a:r>
              <a:rPr lang="zh-CN" altLang="en-US"/>
              <a:t>依赖</a:t>
            </a:r>
            <a:r>
              <a:rPr lang="en-US" altLang="zh-CN"/>
              <a:t>+</a:t>
            </a:r>
            <a:r>
              <a:rPr lang="zh-CN" altLang="en-US">
                <a:sym typeface="Arial" charset="0"/>
              </a:rPr>
              <a:t>继承</a:t>
            </a:r>
            <a:r>
              <a:rPr lang="en-US" altLang="zh-CN">
                <a:sym typeface="Arial" charset="0"/>
              </a:rPr>
              <a:t>(</a:t>
            </a:r>
            <a:r>
              <a:rPr lang="zh-CN" altLang="zh-CN">
                <a:sym typeface="Arial" charset="0"/>
              </a:rPr>
              <a:t>基本型</a:t>
            </a:r>
            <a:r>
              <a:rPr lang="en-US" altLang="zh-CN">
                <a:sym typeface="Arial" charset="0"/>
              </a:rPr>
              <a:t>)</a:t>
            </a:r>
            <a:endParaRPr lang="en-US" altLang="zh-CN">
              <a:sym typeface="Arial" charset="0"/>
            </a:endParaRPr>
          </a:p>
        </p:txBody>
      </p:sp>
      <p:sp>
        <p:nvSpPr>
          <p:cNvPr id="5123" name="文本占位符 2"/>
          <p:cNvSpPr/>
          <p:nvPr/>
        </p:nvSpPr>
        <p:spPr>
          <a:xfrm>
            <a:off x="1896745" y="4289425"/>
            <a:ext cx="5633085" cy="171069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Mouse  (eat) Fruit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Student ( Do ) Homework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Screen (draw) Shape's area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Printer (print) Date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pic>
        <p:nvPicPr>
          <p:cNvPr id="7187" name="图片 7186" descr="Inher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0175" y="1570355"/>
            <a:ext cx="2562225" cy="1581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8" name="矩形 7187"/>
          <p:cNvSpPr/>
          <p:nvPr/>
        </p:nvSpPr>
        <p:spPr>
          <a:xfrm>
            <a:off x="3279775" y="1646555"/>
            <a:ext cx="1371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>
                <a:latin typeface="Arial" charset="0"/>
                <a:ea typeface="宋体" pitchFamily="2" charset="-122"/>
              </a:rPr>
              <a:t>A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cxnSp>
        <p:nvCxnSpPr>
          <p:cNvPr id="2" name="直接箭头连接符 1"/>
          <p:cNvCxnSpPr>
            <a:stCxn id="7188" idx="3"/>
          </p:cNvCxnSpPr>
          <p:nvPr/>
        </p:nvCxnSpPr>
        <p:spPr>
          <a:xfrm>
            <a:off x="4651375" y="1837055"/>
            <a:ext cx="2656840" cy="88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>
            <a:normAutofit/>
          </a:bodyPr>
          <a:p>
            <a:r>
              <a:rPr lang="zh-CN" altLang="zh-CN"/>
              <a:t>普通关联</a:t>
            </a:r>
            <a:r>
              <a:rPr lang="en-US" altLang="zh-CN"/>
              <a:t>+</a:t>
            </a:r>
            <a:r>
              <a:rPr lang="zh-CN" altLang="en-US">
                <a:sym typeface="Arial" charset="0"/>
              </a:rPr>
              <a:t>继承</a:t>
            </a:r>
            <a:r>
              <a:rPr lang="en-US" altLang="zh-CN">
                <a:sym typeface="Arial" charset="0"/>
              </a:rPr>
              <a:t>(</a:t>
            </a:r>
            <a:r>
              <a:rPr lang="zh-CN" altLang="zh-CN">
                <a:sym typeface="Arial" charset="0"/>
              </a:rPr>
              <a:t>基本型</a:t>
            </a:r>
            <a:r>
              <a:rPr lang="en-US" altLang="zh-CN">
                <a:sym typeface="Arial" charset="0"/>
              </a:rPr>
              <a:t>)</a:t>
            </a:r>
            <a:endParaRPr lang="en-US" altLang="zh-CN">
              <a:sym typeface="Arial" charset="0"/>
            </a:endParaRPr>
          </a:p>
        </p:txBody>
      </p:sp>
      <p:sp>
        <p:nvSpPr>
          <p:cNvPr id="5123" name="文本占位符 2"/>
          <p:cNvSpPr/>
          <p:nvPr/>
        </p:nvSpPr>
        <p:spPr>
          <a:xfrm>
            <a:off x="1896745" y="4289425"/>
            <a:ext cx="7833360" cy="171069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Person      ( has )    a  Address           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Student    ( own )  a schoolbag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the Earth  (knows) the Sun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House       (onwed by)  Person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7190" name="直接连接符 7189"/>
          <p:cNvSpPr/>
          <p:nvPr/>
        </p:nvSpPr>
        <p:spPr>
          <a:xfrm>
            <a:off x="8413115" y="178943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94" name="直接连接符 7193"/>
          <p:cNvSpPr/>
          <p:nvPr/>
        </p:nvSpPr>
        <p:spPr>
          <a:xfrm flipH="1">
            <a:off x="7879715" y="178943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95" name="直接连接符 7194"/>
          <p:cNvSpPr/>
          <p:nvPr/>
        </p:nvSpPr>
        <p:spPr>
          <a:xfrm flipH="1">
            <a:off x="7193915" y="178943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96" name="直接连接符 7195"/>
          <p:cNvSpPr/>
          <p:nvPr/>
        </p:nvSpPr>
        <p:spPr>
          <a:xfrm flipH="1">
            <a:off x="6660515" y="178943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8676" name="图片 28675" descr="Inher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0140" y="1666875"/>
            <a:ext cx="2562225" cy="1581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矩形 28676"/>
          <p:cNvSpPr/>
          <p:nvPr/>
        </p:nvSpPr>
        <p:spPr>
          <a:xfrm>
            <a:off x="2999740" y="1743075"/>
            <a:ext cx="1371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>
                <a:latin typeface="Arial" charset="0"/>
                <a:ea typeface="宋体" pitchFamily="2" charset="-122"/>
              </a:rPr>
              <a:t>A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28678" name="直接连接符 28677"/>
          <p:cNvSpPr/>
          <p:nvPr/>
        </p:nvSpPr>
        <p:spPr>
          <a:xfrm>
            <a:off x="4371340" y="1895475"/>
            <a:ext cx="2667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>
            <a:normAutofit/>
          </a:bodyPr>
          <a:p>
            <a:r>
              <a:rPr lang="zh-CN" altLang="zh-CN">
                <a:sym typeface="+mn-ea"/>
              </a:rPr>
              <a:t>组合、</a:t>
            </a:r>
            <a:r>
              <a:rPr lang="zh-CN" altLang="zh-CN"/>
              <a:t>聚合</a:t>
            </a:r>
            <a:r>
              <a:rPr lang="en-US" altLang="zh-CN"/>
              <a:t>+</a:t>
            </a:r>
            <a:r>
              <a:rPr lang="zh-CN" altLang="en-US">
                <a:sym typeface="Arial" charset="0"/>
              </a:rPr>
              <a:t>继承</a:t>
            </a:r>
            <a:r>
              <a:rPr lang="en-US" altLang="zh-CN">
                <a:sym typeface="Arial" charset="0"/>
              </a:rPr>
              <a:t>(</a:t>
            </a:r>
            <a:r>
              <a:rPr lang="zh-CN" altLang="zh-CN">
                <a:sym typeface="Arial" charset="0"/>
              </a:rPr>
              <a:t>基本型</a:t>
            </a:r>
            <a:r>
              <a:rPr lang="en-US" altLang="zh-CN">
                <a:sym typeface="Arial" charset="0"/>
              </a:rPr>
              <a:t>)</a:t>
            </a:r>
            <a:endParaRPr lang="en-US" altLang="zh-CN">
              <a:sym typeface="Arial" charset="0"/>
            </a:endParaRPr>
          </a:p>
        </p:txBody>
      </p:sp>
      <p:sp>
        <p:nvSpPr>
          <p:cNvPr id="5123" name="文本占位符 2"/>
          <p:cNvSpPr/>
          <p:nvPr/>
        </p:nvSpPr>
        <p:spPr>
          <a:xfrm>
            <a:off x="1896745" y="4289425"/>
            <a:ext cx="7833360" cy="171069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Bucket      ( have )    Fruit           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Poker        ( own )     Card(s)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University (have)    Deparments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457200" lvl="0" indent="-457200" eaLnBrk="1" hangingPunct="1">
              <a:buClr>
                <a:srgbClr val="046FB6"/>
              </a:buClr>
              <a:buFont typeface="Wingdings" charset="0"/>
              <a:buChar char="u"/>
            </a:pPr>
            <a:r>
              <a:rPr lang="zh-CN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Something (own)    Proxy</a:t>
            </a:r>
            <a:endParaRPr lang="en-US" altLang="zh-CN" sz="2800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7196" name="直接连接符 7195"/>
          <p:cNvSpPr/>
          <p:nvPr/>
        </p:nvSpPr>
        <p:spPr>
          <a:xfrm flipH="1">
            <a:off x="7799070" y="177038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4340" name="图片 14339" descr="Inher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155" y="1657350"/>
            <a:ext cx="2562225" cy="1581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矩形 14340"/>
          <p:cNvSpPr/>
          <p:nvPr/>
        </p:nvSpPr>
        <p:spPr>
          <a:xfrm>
            <a:off x="2738755" y="1733550"/>
            <a:ext cx="1371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>
                <a:latin typeface="Arial" charset="0"/>
                <a:ea typeface="宋体" pitchFamily="2" charset="-122"/>
              </a:rPr>
              <a:t>A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14342" name="直接连接符 14341"/>
          <p:cNvSpPr/>
          <p:nvPr/>
        </p:nvSpPr>
        <p:spPr>
          <a:xfrm>
            <a:off x="4252595" y="1895475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3" name="流程图: 决策 14342"/>
          <p:cNvSpPr/>
          <p:nvPr/>
        </p:nvSpPr>
        <p:spPr>
          <a:xfrm>
            <a:off x="4110355" y="1809750"/>
            <a:ext cx="152400" cy="152400"/>
          </a:xfrm>
          <a:prstGeom prst="flowChartDecisio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1"/>
          <p:cNvSpPr/>
          <p:nvPr/>
        </p:nvSpPr>
        <p:spPr>
          <a:xfrm>
            <a:off x="4254500" y="2109470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流程图: 决策 2"/>
          <p:cNvSpPr/>
          <p:nvPr/>
        </p:nvSpPr>
        <p:spPr>
          <a:xfrm>
            <a:off x="4112260" y="2023745"/>
            <a:ext cx="152400" cy="152400"/>
          </a:xfrm>
          <a:prstGeom prst="flowChartDecision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虚机制的作用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虚机制应用例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虚拟拷贝构造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虚机制的意义和不足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关联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zh-CN" sz="2400" dirty="0">
                <a:solidFill>
                  <a:schemeClr val="tx1"/>
                </a:solidFill>
              </a:rPr>
              <a:t>依赖、聚集、关联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zh-CN" sz="2400" dirty="0">
                <a:solidFill>
                  <a:schemeClr val="tx1"/>
                </a:solidFill>
              </a:rPr>
              <a:t>和继承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/>
          <a:p>
            <a:r>
              <a:rPr lang="zh-CN"/>
              <a:t>虚机制和动态编联</a:t>
            </a:r>
            <a:endParaRPr lang="zh-CN"/>
          </a:p>
        </p:txBody>
      </p:sp>
      <p:sp>
        <p:nvSpPr>
          <p:cNvPr id="5122" name="Text Placeholder 2"/>
          <p:cNvSpPr>
            <a:spLocks noGrp="1"/>
          </p:cNvSpPr>
          <p:nvPr/>
        </p:nvSpPr>
        <p:spPr>
          <a:xfrm>
            <a:off x="508000" y="1555115"/>
            <a:ext cx="4556760" cy="24726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457200" lvl="0" indent="-45720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虚机制是实现动态编联的一种方法；</a:t>
            </a:r>
            <a:endParaRPr lang="zh-CN" altLang="en-US" sz="3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  <a:r>
              <a:rPr lang="en-US" altLang="x-none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在保持客户端访问接口不变的前提下，可以变更类的实现</a:t>
            </a:r>
            <a:endParaRPr lang="zh-CN" altLang="en-US" sz="3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文本占位符 2"/>
          <p:cNvSpPr/>
          <p:nvPr/>
        </p:nvSpPr>
        <p:spPr>
          <a:xfrm>
            <a:off x="6367463" y="930910"/>
            <a:ext cx="3403600" cy="25860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A {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public: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virtual ~A() {}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virtual  void Func( ) 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 { /* 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实现</a:t>
            </a: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1 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*</a:t>
            </a: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/ } 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5124" name="文本占位符 2"/>
          <p:cNvSpPr/>
          <p:nvPr/>
        </p:nvSpPr>
        <p:spPr>
          <a:xfrm>
            <a:off x="4104005" y="3844925"/>
            <a:ext cx="3825240" cy="256413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B:public A {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public: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virtual ~B() {}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virtual  void Func( )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  {   /* 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实现</a:t>
            </a: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2 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*</a:t>
            </a: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/ } 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5125" name="文本占位符 2"/>
          <p:cNvSpPr/>
          <p:nvPr/>
        </p:nvSpPr>
        <p:spPr>
          <a:xfrm>
            <a:off x="8093075" y="3837305"/>
            <a:ext cx="3848735" cy="256413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C:public A {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public: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virtual virtual ~C() {}  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void Func( ) 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{   /* 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实现</a:t>
            </a: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3 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*</a:t>
            </a: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/ }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/>
          <a:p>
            <a:r>
              <a:rPr lang="zh-CN"/>
              <a:t>子类型化和适应变化</a:t>
            </a:r>
            <a:endParaRPr lang="en-US" altLang="zh-CN"/>
          </a:p>
        </p:txBody>
      </p:sp>
      <p:sp>
        <p:nvSpPr>
          <p:cNvPr id="5122" name="Text Placeholder 2"/>
          <p:cNvSpPr>
            <a:spLocks noGrp="1"/>
          </p:cNvSpPr>
          <p:nvPr/>
        </p:nvSpPr>
        <p:spPr>
          <a:xfrm>
            <a:off x="826135" y="1449070"/>
            <a:ext cx="4556760" cy="48812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96875" lvl="0" indent="-396875" eaLnBrk="1" hangingPunct="1">
              <a:buNone/>
            </a:pP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Parent </a:t>
            </a:r>
            <a:r>
              <a:rPr lang="zh-CN" alt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* </a:t>
            </a: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 = new Child1;</a:t>
            </a:r>
            <a:endParaRPr lang="en-US" altLang="x-none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32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p-&gt;Func( );</a:t>
            </a:r>
            <a:endParaRPr lang="en-US" altLang="x-none" sz="3200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delete p;</a:t>
            </a:r>
            <a:endParaRPr lang="en-US" altLang="x-none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endParaRPr lang="en-US" altLang="x-none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Child2  myObj;</a:t>
            </a:r>
            <a:endParaRPr lang="en-US" altLang="x-none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Parent&amp; obj = myObj;</a:t>
            </a:r>
            <a:endParaRPr lang="en-US" altLang="x-none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32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obj.Func( );</a:t>
            </a:r>
            <a:endParaRPr lang="en-US" altLang="x-none" sz="3200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endParaRPr lang="en-US" altLang="x-none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void Proc(Parent * p) </a:t>
            </a:r>
            <a:endParaRPr lang="zh-CN" altLang="en-US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{     </a:t>
            </a:r>
            <a:r>
              <a:rPr lang="zh-CN" altLang="en-US" sz="32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p-&gt;Func(); </a:t>
            </a:r>
            <a:r>
              <a:rPr lang="zh-CN" alt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}</a:t>
            </a:r>
            <a:endParaRPr lang="zh-CN" altLang="en-US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pic>
        <p:nvPicPr>
          <p:cNvPr id="614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785" y="2166303"/>
            <a:ext cx="4614863" cy="3970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12"/>
          <p:cNvSpPr/>
          <p:nvPr/>
        </p:nvSpPr>
        <p:spPr>
          <a:xfrm>
            <a:off x="8408670" y="1590358"/>
            <a:ext cx="2160588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类定义</a:t>
            </a:r>
            <a:endParaRPr lang="zh-CN" altLang="en-US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/>
          <a:p>
            <a:r>
              <a:rPr lang="zh-CN" altLang="en-US"/>
              <a:t>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122" name="Text Placeholder 2"/>
          <p:cNvSpPr>
            <a:spLocks noGrp="1"/>
          </p:cNvSpPr>
          <p:nvPr/>
        </p:nvSpPr>
        <p:spPr>
          <a:xfrm>
            <a:off x="807085" y="2520950"/>
            <a:ext cx="6844030" cy="341820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96875" lvl="0" indent="-396875" eaLnBrk="1" hangingPunct="1">
              <a:buNone/>
            </a:pP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Mouse { //</a:t>
            </a:r>
            <a:r>
              <a:rPr lang="zh-CN" alt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部分</a:t>
            </a:r>
            <a:endParaRPr lang="zh-CN" altLang="en-US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public:</a:t>
            </a:r>
            <a:br>
              <a:rPr lang="zh-CN" alt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void Eat(Fruit &amp; fruit) </a:t>
            </a:r>
            <a:br>
              <a:rPr lang="zh-CN" alt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   { weight += </a:t>
            </a:r>
            <a:r>
              <a:rPr lang="en-US" altLang="x-none" sz="32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fruit.Energy( )</a:t>
            </a: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* 0.1; }</a:t>
            </a:r>
            <a:endParaRPr lang="en-US" altLang="x-none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private:</a:t>
            </a:r>
            <a:br>
              <a:rPr lang="zh-CN" alt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 int  weight;</a:t>
            </a:r>
            <a:endParaRPr lang="en-US" altLang="x-none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</a:t>
            </a:r>
            <a:endParaRPr lang="en-US" altLang="x-none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7173" name="文本框 12"/>
          <p:cNvSpPr/>
          <p:nvPr/>
        </p:nvSpPr>
        <p:spPr>
          <a:xfrm>
            <a:off x="8810943" y="2111375"/>
            <a:ext cx="2160587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类定义</a:t>
            </a:r>
            <a:endParaRPr lang="zh-CN" altLang="en-US" b="1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pic>
        <p:nvPicPr>
          <p:cNvPr id="717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2380" y="2779713"/>
            <a:ext cx="2571750" cy="3462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10"/>
          <p:cNvSpPr/>
          <p:nvPr/>
        </p:nvSpPr>
        <p:spPr>
          <a:xfrm>
            <a:off x="2596833" y="1841500"/>
            <a:ext cx="2160587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客户端（使用端</a:t>
            </a:r>
            <a:r>
              <a:rPr lang="zh-CN" altLang="en-US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/>
          <a:p>
            <a:r>
              <a:rPr lang="zh-CN" altLang="en-US"/>
              <a:t>例</a:t>
            </a:r>
            <a:r>
              <a:rPr lang="en-US" altLang="zh-CN"/>
              <a:t>2--</a:t>
            </a:r>
            <a:r>
              <a:rPr lang="zh-CN" altLang="en-US"/>
              <a:t>父类提供框架，子类提供细节</a:t>
            </a:r>
            <a:endParaRPr lang="zh-CN" altLang="en-US"/>
          </a:p>
        </p:txBody>
      </p:sp>
      <p:sp>
        <p:nvSpPr>
          <p:cNvPr id="5122" name="Text Placeholder 2"/>
          <p:cNvSpPr>
            <a:spLocks noGrp="1"/>
          </p:cNvSpPr>
          <p:nvPr/>
        </p:nvSpPr>
        <p:spPr>
          <a:xfrm>
            <a:off x="276225" y="4064635"/>
            <a:ext cx="6951345" cy="25641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void use(Software &amp; sw ) </a:t>
            </a:r>
            <a:b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{ sw.develop( );   sale(sw); }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latin typeface="Calibri" pitchFamily="2" charset="0"/>
                <a:ea typeface="宋体" charset="-122"/>
                <a:sym typeface="Arial" charset="0"/>
              </a:rPr>
              <a:t>Software</a:t>
            </a: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* sw1 = new  AppSoftware(“</a:t>
            </a:r>
            <a:r>
              <a:rPr lang="zh-CN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微信</a:t>
            </a: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”)</a:t>
            </a: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;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latin typeface="Calibri" pitchFamily="2" charset="0"/>
                <a:ea typeface="宋体" charset="-122"/>
                <a:sym typeface="Arial" charset="0"/>
              </a:rPr>
              <a:t>Software* sw2 = new  </a:t>
            </a:r>
            <a:r>
              <a:rPr lang="en-US" sz="2800" dirty="0">
                <a:latin typeface="Calibri" pitchFamily="2" charset="0"/>
                <a:ea typeface="宋体" charset="-122"/>
                <a:sym typeface="Arial" charset="0"/>
              </a:rPr>
              <a:t>WebSoftware</a:t>
            </a:r>
            <a:r>
              <a:rPr lang="en-US" altLang="x-none" sz="2800" dirty="0">
                <a:latin typeface="Calibri" pitchFamily="2" charset="0"/>
                <a:ea typeface="宋体" charset="-122"/>
                <a:sym typeface="Arial" charset="0"/>
              </a:rPr>
              <a:t>(“</a:t>
            </a:r>
            <a:r>
              <a:rPr lang="zh-CN" altLang="en-US" sz="2800" dirty="0">
                <a:latin typeface="Calibri" pitchFamily="2" charset="0"/>
                <a:ea typeface="宋体" charset="-122"/>
                <a:sym typeface="Arial" charset="0"/>
              </a:rPr>
              <a:t>人人网</a:t>
            </a:r>
            <a:r>
              <a:rPr lang="en-US" altLang="x-none" sz="2800" dirty="0">
                <a:latin typeface="Calibri" pitchFamily="2" charset="0"/>
                <a:ea typeface="宋体" charset="-122"/>
                <a:sym typeface="Arial" charset="0"/>
              </a:rPr>
              <a:t>”)</a:t>
            </a:r>
            <a:r>
              <a:rPr lang="en-US" altLang="zh-CN" sz="2800" dirty="0">
                <a:latin typeface="Calibri" pitchFamily="2" charset="0"/>
                <a:ea typeface="宋体" charset="-122"/>
                <a:sym typeface="Arial" charset="0"/>
              </a:rPr>
              <a:t>;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7172" name="文本框 10"/>
          <p:cNvSpPr/>
          <p:nvPr/>
        </p:nvSpPr>
        <p:spPr>
          <a:xfrm>
            <a:off x="2442528" y="3656330"/>
            <a:ext cx="2160587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b="1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客户端（使用端</a:t>
            </a:r>
            <a:r>
              <a:rPr lang="zh-CN" altLang="en-US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2" name="Text Placeholder 2"/>
          <p:cNvSpPr>
            <a:spLocks noGrp="1"/>
          </p:cNvSpPr>
          <p:nvPr/>
        </p:nvSpPr>
        <p:spPr>
          <a:xfrm>
            <a:off x="7496175" y="1458595"/>
            <a:ext cx="4556760" cy="512381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96875" lvl="0" indent="-396875" eaLnBrk="1" hangingPunct="1">
              <a:buNone/>
            </a:pPr>
            <a:r>
              <a:rPr lang="en-US" altLang="x-none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</a:t>
            </a:r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Software {</a:t>
            </a:r>
            <a:endParaRPr lang="en-US" altLang="zh-CN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public:</a:t>
            </a:r>
            <a:b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itchFamily="2" charset="0"/>
                <a:ea typeface="宋体" charset="-122"/>
                <a:sym typeface="Arial" charset="0"/>
              </a:rPr>
              <a:t>virtual ~Software( );</a:t>
            </a:r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</a:t>
            </a:r>
            <a:b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void  develop( ) {</a:t>
            </a:r>
            <a:b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   design( );</a:t>
            </a:r>
            <a:b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   coding( );</a:t>
            </a:r>
            <a:b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   test( );</a:t>
            </a:r>
            <a:b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   maintain();</a:t>
            </a:r>
            <a:b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}</a:t>
            </a:r>
            <a:br>
              <a:rPr lang="en-US" altLang="zh-CN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itchFamily="2" charset="0"/>
                <a:ea typeface="宋体" charset="-122"/>
                <a:sym typeface="Arial" charset="0"/>
              </a:rPr>
              <a:t>virtaul void design( )=0;</a:t>
            </a:r>
            <a:b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itchFamily="2" charset="0"/>
                <a:ea typeface="宋体" charset="-122"/>
                <a:sym typeface="Arial" charset="0"/>
              </a:rPr>
              <a:t>virtaul void coding( )=0;</a:t>
            </a:r>
            <a:b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itchFamily="2" charset="0"/>
                <a:ea typeface="宋体" charset="-122"/>
                <a:sym typeface="Arial" charset="0"/>
              </a:rPr>
              <a:t>virtaul void test( )=0;</a:t>
            </a:r>
            <a:b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itchFamily="2" charset="0"/>
                <a:ea typeface="宋体" charset="-122"/>
                <a:sym typeface="Arial" charset="0"/>
              </a:rPr>
              <a:t>virtaul void maintain( )=0;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zh-CN" dirty="0"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zh-CN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/>
        </p:nvSpPr>
        <p:spPr>
          <a:xfrm>
            <a:off x="248920" y="1518920"/>
            <a:ext cx="3223895" cy="14674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96875" lvl="0" indent="-396875" eaLnBrk="1" hangingPunct="1">
              <a:buNone/>
            </a:pPr>
            <a:r>
              <a:rPr 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AppSoftware</a:t>
            </a:r>
            <a:br>
              <a:rPr 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:public Software</a:t>
            </a:r>
            <a:endParaRPr lang="en-US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{   ...  };</a:t>
            </a:r>
            <a:endParaRPr lang="en-US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/>
        </p:nvSpPr>
        <p:spPr>
          <a:xfrm>
            <a:off x="3686810" y="1511300"/>
            <a:ext cx="3320415" cy="14674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96875" lvl="0" indent="-396875" eaLnBrk="1" hangingPunct="1">
              <a:buNone/>
            </a:pPr>
            <a:r>
              <a:rPr 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WebSoftware</a:t>
            </a:r>
            <a:br>
              <a:rPr 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: public Software</a:t>
            </a:r>
            <a:endParaRPr lang="en-US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sz="32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{   ...   };</a:t>
            </a:r>
            <a:endParaRPr lang="en-US" sz="32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/>
          <a:p>
            <a:r>
              <a:rPr lang="zh-CN" altLang="en-US"/>
              <a:t>例</a:t>
            </a:r>
            <a:r>
              <a:rPr lang="en-US" altLang="zh-CN"/>
              <a:t>3--</a:t>
            </a:r>
            <a:r>
              <a:rPr lang="zh-CN" altLang="en-US"/>
              <a:t>虚拟的拷贝构造</a:t>
            </a:r>
            <a:endParaRPr lang="zh-CN" altLang="en-US"/>
          </a:p>
        </p:txBody>
      </p:sp>
      <p:sp>
        <p:nvSpPr>
          <p:cNvPr id="5122" name="Text Placeholder 2"/>
          <p:cNvSpPr>
            <a:spLocks noGrp="1"/>
          </p:cNvSpPr>
          <p:nvPr/>
        </p:nvSpPr>
        <p:spPr>
          <a:xfrm>
            <a:off x="7526020" y="1477645"/>
            <a:ext cx="4509135" cy="46507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A *  copy( A &amp; a ) {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    //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构造一个新的、与</a:t>
            </a: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一样的同类型对象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// </a:t>
            </a:r>
            <a:r>
              <a:rPr lang="zh-CN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如何创建 ?</a:t>
            </a: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???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    //</a:t>
            </a:r>
            <a:r>
              <a:rPr lang="zh-CN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常规做法</a:t>
            </a:r>
            <a:br>
              <a:rPr lang="zh-CN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latin typeface="Calibri" pitchFamily="2" charset="0"/>
                <a:ea typeface="宋体" charset="-122"/>
                <a:sym typeface="Calibri" pitchFamily="2" charset="0"/>
              </a:rPr>
              <a:t>if ( a</a:t>
            </a:r>
            <a:r>
              <a:rPr lang="zh-CN" altLang="en-US" sz="2800" dirty="0">
                <a:latin typeface="Calibri" pitchFamily="2" charset="0"/>
                <a:ea typeface="宋体" charset="-122"/>
                <a:sym typeface="Calibri" pitchFamily="2" charset="0"/>
              </a:rPr>
              <a:t>是</a:t>
            </a:r>
            <a:r>
              <a:rPr lang="en-US" altLang="x-none" sz="2800" dirty="0">
                <a:latin typeface="Calibri" pitchFamily="2" charset="0"/>
                <a:ea typeface="宋体" charset="-122"/>
                <a:sym typeface="Calibri" pitchFamily="2" charset="0"/>
              </a:rPr>
              <a:t>B</a:t>
            </a:r>
            <a:r>
              <a:rPr lang="zh-CN" altLang="x-none" sz="2800" dirty="0">
                <a:latin typeface="Calibri" pitchFamily="2" charset="0"/>
                <a:ea typeface="宋体" charset="-122"/>
                <a:sym typeface="Calibri" pitchFamily="2" charset="0"/>
              </a:rPr>
              <a:t>型对象</a:t>
            </a:r>
            <a:r>
              <a:rPr lang="en-US" altLang="x-none" sz="2800" dirty="0">
                <a:latin typeface="Calibri" pitchFamily="2" charset="0"/>
                <a:ea typeface="宋体" charset="-122"/>
                <a:sym typeface="Calibri" pitchFamily="2" charset="0"/>
              </a:rPr>
              <a:t>)</a:t>
            </a:r>
            <a:br>
              <a:rPr lang="zh-CN" altLang="en-US" sz="2800" dirty="0">
                <a:solidFill>
                  <a:srgbClr val="FFFFFF"/>
                </a:solidFill>
                <a:latin typeface="Calibri" pitchFamily="2" charset="0"/>
                <a:ea typeface="Calibri" pitchFamily="2" charset="0"/>
                <a:sym typeface="Arial" charset="0"/>
              </a:rPr>
            </a:br>
            <a:r>
              <a:rPr lang="en-US" altLang="x-none" sz="2800" dirty="0">
                <a:latin typeface="Calibri" pitchFamily="2" charset="0"/>
                <a:ea typeface="宋体" charset="-122"/>
                <a:sym typeface="Calibri" pitchFamily="2" charset="0"/>
              </a:rPr>
              <a:t>     return new B</a:t>
            </a:r>
            <a:r>
              <a:rPr lang="en-US" altLang="zh-CN" sz="2800" dirty="0">
                <a:latin typeface="Calibri" pitchFamily="2" charset="0"/>
                <a:ea typeface="宋体" charset="-122"/>
                <a:sym typeface="Calibri" pitchFamily="2" charset="0"/>
              </a:rPr>
              <a:t>(*(B*)(&amp;a))</a:t>
            </a:r>
            <a:r>
              <a:rPr lang="en-US" altLang="x-none" sz="2800" dirty="0">
                <a:latin typeface="Calibri" pitchFamily="2" charset="0"/>
                <a:ea typeface="宋体" charset="-122"/>
                <a:sym typeface="Calibri" pitchFamily="2" charset="0"/>
              </a:rPr>
              <a:t> ;</a:t>
            </a:r>
            <a:endParaRPr lang="zh-CN" altLang="en-US" sz="28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x-none" sz="2800" dirty="0">
                <a:latin typeface="Calibri" pitchFamily="2" charset="0"/>
                <a:ea typeface="宋体" charset="-122"/>
                <a:sym typeface="Calibri" pitchFamily="2" charset="0"/>
              </a:rPr>
              <a:t>    else if ( a</a:t>
            </a:r>
            <a:r>
              <a:rPr lang="zh-CN" altLang="en-US" sz="2800" dirty="0">
                <a:latin typeface="Calibri" pitchFamily="2" charset="0"/>
                <a:ea typeface="宋体" charset="-122"/>
                <a:sym typeface="Calibri" pitchFamily="2" charset="0"/>
              </a:rPr>
              <a:t>是</a:t>
            </a:r>
            <a:r>
              <a:rPr lang="zh-CN" altLang="x-none" sz="2800" dirty="0">
                <a:latin typeface="Calibri" pitchFamily="2" charset="0"/>
                <a:ea typeface="宋体" charset="-122"/>
                <a:sym typeface="Calibri" pitchFamily="2" charset="0"/>
              </a:rPr>
              <a:t>型对象</a:t>
            </a:r>
            <a:r>
              <a:rPr lang="en-US" altLang="x-none" sz="2800" dirty="0">
                <a:latin typeface="Calibri" pitchFamily="2" charset="0"/>
                <a:ea typeface="宋体" charset="-122"/>
                <a:sym typeface="Calibri" pitchFamily="2" charset="0"/>
              </a:rPr>
              <a:t>)</a:t>
            </a:r>
            <a:br>
              <a:rPr lang="zh-CN" altLang="en-US" sz="2800" dirty="0">
                <a:solidFill>
                  <a:srgbClr val="FFFFFF"/>
                </a:solidFill>
                <a:latin typeface="Calibri" pitchFamily="2" charset="0"/>
                <a:ea typeface="Calibri" pitchFamily="2" charset="0"/>
                <a:sym typeface="Arial" charset="0"/>
              </a:rPr>
            </a:br>
            <a:r>
              <a:rPr lang="zh-CN" altLang="en-US" sz="2800" dirty="0">
                <a:solidFill>
                  <a:srgbClr val="FFFFFF"/>
                </a:solidFill>
                <a:latin typeface="Calibri" pitchFamily="2" charset="0"/>
                <a:ea typeface="Calibri" pitchFamily="2" charset="0"/>
                <a:sym typeface="Arial" charset="0"/>
              </a:rPr>
              <a:t>     </a:t>
            </a:r>
            <a:r>
              <a:rPr lang="en-US" altLang="x-none" sz="2800" dirty="0">
                <a:latin typeface="Calibri" pitchFamily="2" charset="0"/>
                <a:ea typeface="宋体" charset="-122"/>
                <a:sym typeface="Calibri" pitchFamily="2" charset="0"/>
              </a:rPr>
              <a:t>return new C</a:t>
            </a:r>
            <a:r>
              <a:rPr lang="en-US" altLang="zh-CN" sz="2800" dirty="0">
                <a:latin typeface="Calibri" pitchFamily="2" charset="0"/>
                <a:ea typeface="宋体" charset="-122"/>
                <a:sym typeface="Calibri" pitchFamily="2" charset="0"/>
              </a:rPr>
              <a:t>(*(C*)(&amp;a));</a:t>
            </a:r>
            <a:br>
              <a:rPr lang="en-US" altLang="zh-CN" sz="2800" dirty="0">
                <a:latin typeface="Calibri" pitchFamily="2" charset="0"/>
                <a:ea typeface="宋体" charset="-122"/>
                <a:sym typeface="Calibri" pitchFamily="2" charset="0"/>
              </a:rPr>
            </a:br>
            <a:r>
              <a:rPr lang="en-US" altLang="x-none" sz="2800" dirty="0">
                <a:latin typeface="Calibri" pitchFamily="2" charset="0"/>
                <a:ea typeface="宋体" charset="-122"/>
                <a:sym typeface="Calibri" pitchFamily="2" charset="0"/>
              </a:rPr>
              <a:t>else ….</a:t>
            </a:r>
            <a:endParaRPr lang="en-US" altLang="x-none" sz="28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 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5123" name="文本占位符 2"/>
          <p:cNvSpPr/>
          <p:nvPr/>
        </p:nvSpPr>
        <p:spPr>
          <a:xfrm>
            <a:off x="2013268" y="1655445"/>
            <a:ext cx="3403600" cy="21374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A {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</a:t>
            </a: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：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A(const A&amp;);</a:t>
            </a:r>
            <a:b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...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5124" name="文本占位符 2"/>
          <p:cNvSpPr/>
          <p:nvPr/>
        </p:nvSpPr>
        <p:spPr>
          <a:xfrm>
            <a:off x="49530" y="4136390"/>
            <a:ext cx="3545840" cy="213741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B:public A {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public: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zh-CN" sz="2800" dirty="0">
                <a:latin typeface="Calibri" pitchFamily="2" charset="0"/>
                <a:ea typeface="宋体" charset="-122"/>
                <a:sym typeface="Arial" charset="0"/>
              </a:rPr>
              <a:t>	B(const B&amp; b):A(b) {}</a:t>
            </a:r>
            <a:br>
              <a:rPr lang="en-US" altLang="zh-CN" sz="2800" dirty="0"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zh-CN" sz="2800" dirty="0">
                <a:latin typeface="Calibri" pitchFamily="2" charset="0"/>
                <a:ea typeface="宋体" charset="-122"/>
                <a:sym typeface="Arial" charset="0"/>
              </a:rPr>
              <a:t>...</a:t>
            </a:r>
            <a:endParaRPr lang="en-US" altLang="zh-CN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5125" name="文本占位符 2"/>
          <p:cNvSpPr/>
          <p:nvPr/>
        </p:nvSpPr>
        <p:spPr>
          <a:xfrm>
            <a:off x="3797935" y="4147185"/>
            <a:ext cx="3501390" cy="213741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class C:public A {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public:</a:t>
            </a:r>
            <a:b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C(const C&amp; c):A(c) {}  </a:t>
            </a:r>
            <a:b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 ...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/>
          <a:p>
            <a:r>
              <a:rPr lang="zh-CN" altLang="en-US"/>
              <a:t>例</a:t>
            </a:r>
            <a:r>
              <a:rPr lang="en-US" altLang="zh-CN"/>
              <a:t>3--</a:t>
            </a:r>
            <a:r>
              <a:rPr lang="zh-CN" altLang="en-US"/>
              <a:t>虚拟的拷贝构造</a:t>
            </a:r>
            <a:endParaRPr lang="zh-CN" altLang="en-US"/>
          </a:p>
        </p:txBody>
      </p:sp>
      <p:sp>
        <p:nvSpPr>
          <p:cNvPr id="5123" name="文本占位符 2"/>
          <p:cNvSpPr/>
          <p:nvPr/>
        </p:nvSpPr>
        <p:spPr>
          <a:xfrm>
            <a:off x="391795" y="1201420"/>
            <a:ext cx="6704330" cy="1280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0" lvl="0" indent="0">
              <a:buNone/>
            </a:pPr>
            <a:r>
              <a:rPr lang="zh-CN" altLang="en-US" sz="2800" dirty="0">
                <a:sym typeface="+mn-ea"/>
              </a:rPr>
              <a:t>问题：</a:t>
            </a:r>
            <a:br>
              <a:rPr lang="zh-CN" altLang="en-US" sz="2800" dirty="0">
                <a:sym typeface="+mn-ea"/>
              </a:rPr>
            </a:br>
            <a:r>
              <a:rPr lang="en-US" altLang="x-none" sz="2800" dirty="0">
                <a:sym typeface="+mn-ea"/>
              </a:rPr>
              <a:t>1. </a:t>
            </a:r>
            <a:r>
              <a:rPr lang="zh-CN" altLang="en-US" sz="2800" dirty="0">
                <a:sym typeface="+mn-ea"/>
              </a:rPr>
              <a:t>拷贝构造函数不能是虚的；</a:t>
            </a:r>
            <a:endParaRPr lang="en-US" altLang="x-none" sz="2800" dirty="0"/>
          </a:p>
          <a:p>
            <a:pPr marL="0" lvl="0" indent="0">
              <a:buNone/>
            </a:pPr>
            <a:r>
              <a:rPr lang="en-US" altLang="x-none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即使能虚，各类中函数名字也不能相同</a:t>
            </a:r>
            <a:endParaRPr lang="en-US" altLang="x-none" sz="28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5124" name="文本占位符 2"/>
          <p:cNvSpPr/>
          <p:nvPr/>
        </p:nvSpPr>
        <p:spPr>
          <a:xfrm>
            <a:off x="503555" y="2919730"/>
            <a:ext cx="6365240" cy="37331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解决方式：新增加一个虚拟的同名函数，如</a:t>
            </a:r>
            <a:r>
              <a:rPr lang="en-US" altLang="zh-CN" sz="2400" b="1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c</a:t>
            </a:r>
            <a:r>
              <a:rPr lang="en-US" altLang="x-none" sz="2400" b="1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lone</a:t>
            </a:r>
            <a:endParaRPr lang="zh-CN" altLang="en-US" sz="2400" b="1" dirty="0">
              <a:solidFill>
                <a:srgbClr val="0000FF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class A {</a:t>
            </a:r>
            <a:endParaRPr lang="en-US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public:</a:t>
            </a:r>
            <a:b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</a:b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virtual ~A( );</a:t>
            </a:r>
            <a:endParaRPr lang="en-US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	virtual </a:t>
            </a: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A </a:t>
            </a:r>
            <a:r>
              <a:rPr lang="zh-CN" altLang="en-US" sz="2400" dirty="0">
                <a:latin typeface="Calibri" pitchFamily="2" charset="0"/>
                <a:ea typeface="宋体" charset="-122"/>
                <a:sym typeface="Calibri" pitchFamily="2" charset="0"/>
              </a:rPr>
              <a:t>* </a:t>
            </a: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clone( )</a:t>
            </a: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    </a:t>
            </a:r>
            <a:b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</a:b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      {  return new A(*this); }</a:t>
            </a:r>
            <a:endParaRPr lang="en-US" altLang="x-none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private</a:t>
            </a: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:   </a:t>
            </a: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A(const A &amp;);  </a:t>
            </a: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//</a:t>
            </a:r>
            <a:r>
              <a:rPr lang="zh-CN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可选</a:t>
            </a:r>
            <a:endParaRPr lang="zh-CN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     </a:t>
            </a: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...</a:t>
            </a:r>
            <a:endParaRPr lang="en-US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};</a:t>
            </a:r>
            <a:endParaRPr lang="en-US" altLang="x-none" sz="24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2" name="文本占位符 2"/>
          <p:cNvSpPr/>
          <p:nvPr/>
        </p:nvSpPr>
        <p:spPr>
          <a:xfrm>
            <a:off x="7145655" y="1212850"/>
            <a:ext cx="4782185" cy="270129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class B:public A {</a:t>
            </a:r>
            <a:endParaRPr lang="en-US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public:</a:t>
            </a:r>
            <a:endParaRPr lang="en-US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	virtual B</a:t>
            </a: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 </a:t>
            </a:r>
            <a:r>
              <a:rPr lang="zh-CN" altLang="en-US" sz="2400" dirty="0">
                <a:latin typeface="Calibri" pitchFamily="2" charset="0"/>
                <a:ea typeface="宋体" charset="-122"/>
                <a:sym typeface="Calibri" pitchFamily="2" charset="0"/>
              </a:rPr>
              <a:t>* </a:t>
            </a: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clone( )</a:t>
            </a: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    </a:t>
            </a:r>
            <a:b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</a:b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     {  return new B(*this); }</a:t>
            </a:r>
            <a:endParaRPr lang="en-US" altLang="x-none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private: B(const B &amp;);  </a:t>
            </a: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//</a:t>
            </a:r>
            <a:r>
              <a:rPr lang="zh-CN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可选</a:t>
            </a:r>
            <a:endParaRPr lang="zh-CN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     </a:t>
            </a: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...</a:t>
            </a:r>
            <a:endParaRPr lang="en-US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};</a:t>
            </a:r>
            <a:endParaRPr lang="en-US" altLang="x-none" sz="24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3" name="文本占位符 2"/>
          <p:cNvSpPr/>
          <p:nvPr/>
        </p:nvSpPr>
        <p:spPr>
          <a:xfrm>
            <a:off x="7127875" y="3975100"/>
            <a:ext cx="4782185" cy="270129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class B:public A {</a:t>
            </a:r>
            <a:endParaRPr lang="en-US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public:</a:t>
            </a:r>
            <a:endParaRPr lang="en-US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	virtual B</a:t>
            </a: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 </a:t>
            </a:r>
            <a:r>
              <a:rPr lang="zh-CN" altLang="en-US" sz="2400" dirty="0">
                <a:latin typeface="Calibri" pitchFamily="2" charset="0"/>
                <a:ea typeface="宋体" charset="-122"/>
                <a:sym typeface="Calibri" pitchFamily="2" charset="0"/>
              </a:rPr>
              <a:t>* </a:t>
            </a: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clone( )</a:t>
            </a: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    </a:t>
            </a:r>
            <a:b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</a:b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     {  return new B(*this); }</a:t>
            </a:r>
            <a:endParaRPr lang="en-US" altLang="x-none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x-none" sz="2400" dirty="0">
                <a:latin typeface="Calibri" pitchFamily="2" charset="0"/>
                <a:ea typeface="宋体" charset="-122"/>
                <a:sym typeface="Calibri" pitchFamily="2" charset="0"/>
              </a:rPr>
              <a:t>private: B(const B &amp;);  </a:t>
            </a: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//</a:t>
            </a:r>
            <a:r>
              <a:rPr lang="zh-CN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可选</a:t>
            </a:r>
            <a:endParaRPr lang="zh-CN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     </a:t>
            </a: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...</a:t>
            </a:r>
            <a:endParaRPr lang="en-US" altLang="zh-CN" sz="2400" dirty="0">
              <a:latin typeface="Calibri" pitchFamily="2" charset="0"/>
              <a:ea typeface="宋体" charset="-122"/>
              <a:sym typeface="Calibri" pitchFamily="2" charset="0"/>
            </a:endParaRPr>
          </a:p>
          <a:p>
            <a:pPr marL="396875" lvl="0" indent="-396875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dirty="0">
                <a:latin typeface="Calibri" pitchFamily="2" charset="0"/>
                <a:ea typeface="宋体" charset="-122"/>
                <a:sym typeface="Calibri" pitchFamily="2" charset="0"/>
              </a:rPr>
              <a:t>};</a:t>
            </a:r>
            <a:endParaRPr lang="en-US" altLang="x-none" sz="2400" dirty="0">
              <a:solidFill>
                <a:schemeClr val="tx1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6900" y="172505"/>
            <a:ext cx="10954459" cy="796011"/>
          </a:xfrm>
        </p:spPr>
        <p:txBody>
          <a:bodyPr/>
          <a:p>
            <a:r>
              <a:rPr lang="zh-CN" altLang="en-US"/>
              <a:t>虚机制的意义</a:t>
            </a:r>
            <a:endParaRPr lang="zh-CN" altLang="en-US"/>
          </a:p>
        </p:txBody>
      </p:sp>
      <p:sp>
        <p:nvSpPr>
          <p:cNvPr id="12290" name="文本占位符 2"/>
          <p:cNvSpPr/>
          <p:nvPr/>
        </p:nvSpPr>
        <p:spPr>
          <a:xfrm>
            <a:off x="858520" y="1209993"/>
            <a:ext cx="5076825" cy="555117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class XXX( )  {</a:t>
            </a:r>
            <a:endParaRPr lang="en-US" altLang="x-none" sz="2800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public:</a:t>
            </a:r>
            <a:b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void Do1(Parent &amp; obj)</a:t>
            </a:r>
            <a:b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      {   obj.Func( ) ; }</a:t>
            </a:r>
            <a:b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void Do2( ) </a:t>
            </a:r>
            <a:b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     {    pObj-&gt;Func( );   }</a:t>
            </a:r>
            <a:endParaRPr lang="en-US" altLang="x-none" sz="2800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	//</a:t>
            </a:r>
            <a: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初始化</a:t>
            </a: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/</a:t>
            </a:r>
            <a: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设置</a:t>
            </a: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pObj</a:t>
            </a:r>
            <a:b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XX</a:t>
            </a: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() :pObj(new Child1) {}</a:t>
            </a:r>
            <a:b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void SetParent(Parent * p)</a:t>
            </a:r>
            <a:br>
              <a:rPr lang="zh-CN" altLang="en-US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</a:b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      { pObj = p;}    </a:t>
            </a:r>
            <a:endParaRPr lang="en-US" altLang="x-none" sz="2800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private:  </a:t>
            </a:r>
            <a:endParaRPr lang="en-US" altLang="x-none" sz="2800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	Parent * pObj;</a:t>
            </a:r>
            <a:endParaRPr lang="en-US" altLang="x-none" sz="2800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  <a:p>
            <a:pPr marL="396875" lvl="0" indent="-396875" eaLnBrk="1" hangingPunct="1">
              <a:buNone/>
            </a:pPr>
            <a:r>
              <a:rPr lang="en-US" altLang="x-none" sz="2800" dirty="0">
                <a:solidFill>
                  <a:srgbClr val="0000FF"/>
                </a:solidFill>
                <a:latin typeface="Calibri" pitchFamily="2" charset="0"/>
                <a:ea typeface="宋体" charset="-122"/>
                <a:sym typeface="Arial" charset="0"/>
              </a:rPr>
              <a:t>};</a:t>
            </a:r>
            <a:endParaRPr lang="en-US" altLang="x-none" sz="2800" dirty="0">
              <a:solidFill>
                <a:srgbClr val="0000FF"/>
              </a:solidFill>
              <a:latin typeface="Calibri" pitchFamily="2" charset="0"/>
              <a:ea typeface="宋体" charset="-122"/>
              <a:sym typeface="Arial" charset="0"/>
            </a:endParaRPr>
          </a:p>
        </p:txBody>
      </p:sp>
      <p:sp>
        <p:nvSpPr>
          <p:cNvPr id="12292" name="文本框 10"/>
          <p:cNvSpPr/>
          <p:nvPr/>
        </p:nvSpPr>
        <p:spPr>
          <a:xfrm>
            <a:off x="6453505" y="5341938"/>
            <a:ext cx="540067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sym typeface="Arial" charset="0"/>
              </a:rPr>
              <a:t>使用虚机制，是的当变更子类的具体实现时，不用改客户端</a:t>
            </a:r>
            <a:r>
              <a:rPr lang="en-US" altLang="x-none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Calibri" pitchFamily="2" charset="0"/>
                <a:sym typeface="Arial" charset="0"/>
              </a:rPr>
              <a:t>XXX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itchFamily="2" charset="0"/>
                <a:ea typeface="宋体" charset="-122"/>
                <a:sym typeface="Arial" charset="0"/>
              </a:rPr>
              <a:t>类的定义及实现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itchFamily="2" charset="0"/>
              <a:ea typeface="宋体" charset="-122"/>
              <a:sym typeface="Arial" charset="0"/>
            </a:endParaRPr>
          </a:p>
        </p:txBody>
      </p:sp>
      <p:pic>
        <p:nvPicPr>
          <p:cNvPr id="12294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4625" y="1336358"/>
            <a:ext cx="3363913" cy="3970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3356</Words>
  <Application>WPS 演示</Application>
  <PresentationFormat>宽屏</PresentationFormat>
  <Paragraphs>218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A000120140530A99PPBG</vt:lpstr>
      <vt:lpstr>1_A000120140530A99PPBG</vt:lpstr>
      <vt:lpstr>C++面向对象程序设计-2015级</vt:lpstr>
      <vt:lpstr>PowerPoint 演示文稿</vt:lpstr>
      <vt:lpstr>虚机制和动态编联</vt:lpstr>
      <vt:lpstr>子类型化和适应变化</vt:lpstr>
      <vt:lpstr>例1</vt:lpstr>
      <vt:lpstr>例2--父类提供框架，子类提供细节</vt:lpstr>
      <vt:lpstr>例3--虚拟的拷贝构造</vt:lpstr>
      <vt:lpstr>例3--虚拟的拷贝构造</vt:lpstr>
      <vt:lpstr>虚机制的意义</vt:lpstr>
      <vt:lpstr>使用继承和虚机制的不足</vt:lpstr>
      <vt:lpstr>使用关联、依赖+继承解决子类过多的问题(例)</vt:lpstr>
      <vt:lpstr>综合使用水平关系+继承</vt:lpstr>
      <vt:lpstr>依赖+继承(基本型)</vt:lpstr>
      <vt:lpstr>普通关联+继承(基本型)</vt:lpstr>
      <vt:lpstr>组合、聚合+继承(基本型)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76</cp:revision>
  <dcterms:created xsi:type="dcterms:W3CDTF">2016-02-11T11:02:00Z</dcterms:created>
  <dcterms:modified xsi:type="dcterms:W3CDTF">2016-05-26T09:21:27Z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