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4"/>
  </p:handoutMasterIdLst>
  <p:sldIdLst>
    <p:sldId id="256" r:id="rId4"/>
    <p:sldId id="262" r:id="rId6"/>
    <p:sldId id="280" r:id="rId7"/>
    <p:sldId id="268" r:id="rId8"/>
    <p:sldId id="314" r:id="rId9"/>
    <p:sldId id="313" r:id="rId10"/>
    <p:sldId id="315" r:id="rId11"/>
    <p:sldId id="316" r:id="rId12"/>
    <p:sldId id="317" r:id="rId13"/>
    <p:sldId id="318" r:id="rId14"/>
    <p:sldId id="319" r:id="rId15"/>
    <p:sldId id="281" r:id="rId16"/>
    <p:sldId id="320" r:id="rId17"/>
    <p:sldId id="321" r:id="rId18"/>
    <p:sldId id="322" r:id="rId19"/>
    <p:sldId id="323" r:id="rId20"/>
    <p:sldId id="324" r:id="rId21"/>
    <p:sldId id="325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01930" y="197485"/>
            <a:ext cx="6052185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依赖</a:t>
            </a:r>
            <a:r>
              <a:rPr lang="en-US" altLang="zh-CN"/>
              <a:t>+</a:t>
            </a:r>
            <a:r>
              <a:rPr lang="zh-CN" altLang="en-US"/>
              <a:t>继承（变化</a:t>
            </a:r>
            <a:r>
              <a:rPr lang="en-US" altLang="zh-CN"/>
              <a:t>4</a:t>
            </a:r>
            <a:r>
              <a:rPr lang="en-US" altLang="zh-CN"/>
              <a:t>-</a:t>
            </a:r>
            <a:r>
              <a:rPr lang="zh-CN" altLang="en-US"/>
              <a:t>例） </a:t>
            </a:r>
            <a:endParaRPr lang="zh-CN" altLang="zh-CN"/>
          </a:p>
        </p:txBody>
      </p:sp>
      <p:pic>
        <p:nvPicPr>
          <p:cNvPr id="9" name="图片 8" descr="18_2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2082800"/>
            <a:ext cx="4067810" cy="29629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43600" y="2033905"/>
            <a:ext cx="4836795" cy="19926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bool Monster::Fight(Monster &amp; other) {</a:t>
            </a:r>
            <a:b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      while(1) {</a:t>
            </a:r>
            <a:b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             if (Attack(other))         return WIN;</a:t>
            </a:r>
            <a:b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             if (other.Attack(*this)  return LOSE;</a:t>
            </a:r>
            <a:b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      }</a:t>
            </a:r>
            <a:b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zh-CN" altLang="en-US" sz="1600" b="1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01930" y="197485"/>
            <a:ext cx="6052185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依赖</a:t>
            </a:r>
            <a:r>
              <a:rPr lang="en-US" altLang="zh-CN"/>
              <a:t>+</a:t>
            </a:r>
            <a:r>
              <a:rPr lang="zh-CN" altLang="en-US"/>
              <a:t>继承（变化</a:t>
            </a:r>
            <a:r>
              <a:rPr lang="en-US" altLang="zh-CN"/>
              <a:t>5</a:t>
            </a:r>
            <a:r>
              <a:rPr lang="en-US" altLang="zh-CN"/>
              <a:t>-</a:t>
            </a:r>
            <a:r>
              <a:rPr lang="zh-CN" altLang="en-US"/>
              <a:t>例） </a:t>
            </a:r>
            <a:endParaRPr lang="zh-CN" altLang="zh-CN"/>
          </a:p>
        </p:txBody>
      </p:sp>
      <p:pic>
        <p:nvPicPr>
          <p:cNvPr id="2" name="图片 1" descr="18_2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105660"/>
            <a:ext cx="5410835" cy="2781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关联</a:t>
            </a:r>
            <a:r>
              <a:rPr lang="en-US" altLang="zh-CN"/>
              <a:t>+</a:t>
            </a:r>
            <a:r>
              <a:rPr lang="zh-CN" altLang="zh-CN"/>
              <a:t>继承</a:t>
            </a:r>
            <a:r>
              <a:rPr lang="en-US" altLang="zh-CN"/>
              <a:t>(</a:t>
            </a:r>
            <a:r>
              <a:rPr lang="zh-CN" altLang="zh-CN"/>
              <a:t>基本</a:t>
            </a:r>
            <a:r>
              <a:rPr lang="en-US" altLang="zh-CN"/>
              <a:t>)---</a:t>
            </a:r>
            <a:r>
              <a:rPr lang="zh-CN" altLang="zh-CN"/>
              <a:t>没有进一步区分组合、聚合、普通关联</a:t>
            </a:r>
            <a:endParaRPr lang="zh-CN" altLang="zh-CN"/>
          </a:p>
        </p:txBody>
      </p:sp>
      <p:pic>
        <p:nvPicPr>
          <p:cNvPr id="8195" name="图片 28675" descr="Inher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1676400"/>
            <a:ext cx="2562225" cy="1581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矩形 28676"/>
          <p:cNvSpPr/>
          <p:nvPr/>
        </p:nvSpPr>
        <p:spPr>
          <a:xfrm>
            <a:off x="1600200" y="1752600"/>
            <a:ext cx="1371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>
                <a:latin typeface="Arial" charset="0"/>
                <a:ea typeface="宋体" pitchFamily="2" charset="-122"/>
              </a:rPr>
              <a:t>A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8197" name="直接连接符 28677"/>
          <p:cNvSpPr/>
          <p:nvPr/>
        </p:nvSpPr>
        <p:spPr>
          <a:xfrm>
            <a:off x="2971800" y="1905000"/>
            <a:ext cx="2667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8198" name="矩形 28678"/>
          <p:cNvSpPr/>
          <p:nvPr/>
        </p:nvSpPr>
        <p:spPr>
          <a:xfrm>
            <a:off x="1631950" y="3886200"/>
            <a:ext cx="4412615" cy="2286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p>
            <a:pPr lvl="0"/>
            <a:r>
              <a:rPr lang="en-US" altLang="zh-CN" dirty="0" err="1">
                <a:latin typeface="Arial" charset="0"/>
                <a:ea typeface="宋体" pitchFamily="2" charset="-122"/>
              </a:rPr>
              <a:t>class Parent;</a:t>
            </a:r>
            <a:br>
              <a:rPr lang="en-US" altLang="zh-CN" dirty="0" err="1">
                <a:latin typeface="Arial" charset="0"/>
                <a:ea typeface="宋体" pitchFamily="2" charset="-122"/>
              </a:rPr>
            </a:br>
            <a:r>
              <a:rPr lang="en-US" altLang="zh-CN" dirty="0" err="1">
                <a:latin typeface="Arial" charset="0"/>
                <a:ea typeface="宋体" pitchFamily="2" charset="-122"/>
              </a:rPr>
              <a:t>class A {</a:t>
            </a:r>
            <a:br>
              <a:rPr lang="en-US" altLang="zh-CN" dirty="0" err="1">
                <a:latin typeface="Arial" charset="0"/>
                <a:ea typeface="宋体" pitchFamily="2" charset="-122"/>
              </a:rPr>
            </a:br>
            <a:r>
              <a:rPr lang="en-US" altLang="zh-CN" dirty="0" err="1">
                <a:latin typeface="Arial" charset="0"/>
                <a:ea typeface="宋体" pitchFamily="2" charset="-122"/>
              </a:rPr>
              <a:t>public:</a:t>
            </a:r>
            <a:br>
              <a:rPr lang="en-US" altLang="zh-CN" dirty="0" err="1">
                <a:latin typeface="Arial" charset="0"/>
                <a:ea typeface="宋体" pitchFamily="2" charset="-122"/>
              </a:rPr>
            </a:br>
            <a:r>
              <a:rPr lang="en-US" altLang="zh-CN" dirty="0" err="1">
                <a:latin typeface="Arial" charset="0"/>
                <a:ea typeface="宋体" pitchFamily="2" charset="-122"/>
              </a:rPr>
              <a:t>       virtual ~A( );</a:t>
            </a:r>
            <a:br>
              <a:rPr lang="en-US" altLang="zh-CN" dirty="0" err="1">
                <a:latin typeface="Arial" charset="0"/>
                <a:ea typeface="宋体" pitchFamily="2" charset="-122"/>
              </a:rPr>
            </a:br>
            <a:r>
              <a:rPr lang="en-US" altLang="zh-CN" dirty="0" err="1">
                <a:latin typeface="Arial" charset="0"/>
                <a:ea typeface="宋体" pitchFamily="2" charset="-122"/>
              </a:rPr>
              <a:t>       void   Func</a:t>
            </a:r>
            <a:r>
              <a:rPr lang="en-US" altLang="zh-CN" dirty="0">
                <a:latin typeface="Arial" charset="0"/>
                <a:ea typeface="宋体" pitchFamily="2" charset="-122"/>
              </a:rPr>
              <a:t>( );</a:t>
            </a:r>
            <a:br>
              <a:rPr lang="en-US" altLang="zh-CN" dirty="0">
                <a:latin typeface="Arial" charset="0"/>
                <a:ea typeface="宋体" pitchFamily="2" charset="-122"/>
              </a:rPr>
            </a:br>
            <a:r>
              <a:rPr lang="en-US" altLang="zh-CN" dirty="0">
                <a:latin typeface="Arial" charset="0"/>
                <a:ea typeface="宋体" pitchFamily="2" charset="-122"/>
              </a:rPr>
              <a:t>protected:</a:t>
            </a:r>
            <a:br>
              <a:rPr lang="en-US" altLang="zh-CN" dirty="0">
                <a:latin typeface="Arial" charset="0"/>
                <a:ea typeface="宋体" pitchFamily="2" charset="-122"/>
              </a:rPr>
            </a:br>
            <a:r>
              <a:rPr lang="en-US" altLang="zh-CN" dirty="0">
                <a:latin typeface="Arial" charset="0"/>
                <a:ea typeface="宋体" pitchFamily="2" charset="-122"/>
              </a:rPr>
              <a:t>        Parent *  p;</a:t>
            </a:r>
            <a:endParaRPr lang="en-US" altLang="zh-CN" dirty="0">
              <a:latin typeface="Arial" charset="0"/>
              <a:ea typeface="宋体" pitchFamily="2" charset="-122"/>
            </a:endParaRPr>
          </a:p>
          <a:p>
            <a:pPr lvl="0"/>
            <a:r>
              <a:rPr lang="en-US" altLang="zh-CN" dirty="0">
                <a:latin typeface="Arial" charset="0"/>
                <a:ea typeface="宋体" pitchFamily="2" charset="-122"/>
              </a:rPr>
              <a:t>};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01930" y="197485"/>
            <a:ext cx="6052185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关联</a:t>
            </a:r>
            <a:r>
              <a:rPr lang="en-US" altLang="zh-CN"/>
              <a:t>+</a:t>
            </a:r>
            <a:r>
              <a:rPr lang="zh-CN" altLang="en-US"/>
              <a:t>继承（基本</a:t>
            </a:r>
            <a:r>
              <a:rPr lang="en-US" altLang="zh-CN"/>
              <a:t>-</a:t>
            </a:r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） </a:t>
            </a:r>
            <a:endParaRPr lang="zh-CN" altLang="zh-CN"/>
          </a:p>
        </p:txBody>
      </p:sp>
      <p:pic>
        <p:nvPicPr>
          <p:cNvPr id="3" name="图片 2" descr="18_2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940" y="1226820"/>
            <a:ext cx="7068820" cy="27247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63115" y="4206240"/>
            <a:ext cx="7037705" cy="2626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class Police {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public:</a:t>
            </a:r>
            <a:endParaRPr lang="en-US" altLang="zh-CN" sz="1600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bool  Trace(Bandit &amp; bandit, int hours) {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   return vieche-&gt;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getMaxSpeed( ) </a:t>
            </a: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&gt; bandit.Speed();   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}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Vieche  *     vieche;       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}</a:t>
            </a:r>
            <a:r>
              <a:rPr lang="zh-CN" altLang="en-US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；</a:t>
            </a:r>
            <a:endParaRPr lang="zh-CN" altLang="en-US" sz="1600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01930" y="197485"/>
            <a:ext cx="6052185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关联</a:t>
            </a:r>
            <a:r>
              <a:rPr lang="en-US" altLang="zh-CN"/>
              <a:t>+</a:t>
            </a:r>
            <a:r>
              <a:rPr lang="zh-CN" altLang="en-US"/>
              <a:t>继承（基本</a:t>
            </a:r>
            <a:r>
              <a:rPr lang="en-US" altLang="zh-CN"/>
              <a:t>-</a:t>
            </a:r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-- </a:t>
            </a:r>
            <a:r>
              <a:rPr lang="zh-CN" altLang="zh-CN"/>
              <a:t>委托、代理</a:t>
            </a:r>
            <a:r>
              <a:rPr lang="zh-CN" altLang="en-US"/>
              <a:t> </a:t>
            </a:r>
            <a:endParaRPr lang="zh-CN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072640" y="3781425"/>
            <a:ext cx="5763895" cy="2626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class Scientist {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float    CircleArea(float r ) {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     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return computer-&gt;caculateArea(r);</a:t>
            </a:r>
            <a:endParaRPr lang="en-US" altLang="zh-CN" sz="1600" b="1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}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Computer *     computer;       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}</a:t>
            </a:r>
            <a:r>
              <a:rPr lang="zh-CN" altLang="en-US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；</a:t>
            </a:r>
            <a:endParaRPr lang="zh-CN" altLang="en-US" sz="1600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935" y="949960"/>
            <a:ext cx="5887720" cy="2505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91170" y="3910965"/>
            <a:ext cx="3738880" cy="1991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对于一对一的情况，还可表示客户类中某个函数的功能，全部或部分委托给其它对象完成。</a:t>
            </a:r>
            <a:endParaRPr lang="zh-CN" altLang="en-US" sz="2400" b="1" dirty="0" smtClean="0">
              <a:solidFill>
                <a:srgbClr val="0000FF"/>
              </a:solidFill>
              <a:latin typeface="Arial" charset="0"/>
              <a:ea typeface="宋体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01930" y="197485"/>
            <a:ext cx="6052185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关联</a:t>
            </a:r>
            <a:r>
              <a:rPr lang="en-US" altLang="zh-CN"/>
              <a:t>+</a:t>
            </a:r>
            <a:r>
              <a:rPr lang="zh-CN" altLang="en-US"/>
              <a:t>继承（基本</a:t>
            </a:r>
            <a:r>
              <a:rPr lang="en-US" altLang="zh-CN"/>
              <a:t>-</a:t>
            </a:r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-- </a:t>
            </a:r>
            <a:r>
              <a:rPr lang="zh-CN" altLang="zh-CN"/>
              <a:t>组合</a:t>
            </a:r>
            <a:r>
              <a:rPr lang="zh-CN" altLang="en-US"/>
              <a:t> </a:t>
            </a:r>
            <a:endParaRPr lang="zh-CN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165850" y="1715770"/>
            <a:ext cx="5763895" cy="357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class Bucket {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 Bucket() {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      for(int i=0;i&lt;5;++i)   fruit[i] = new Apple;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latin typeface="Arial" pitchFamily="34" charset="0"/>
                <a:ea typeface="微软雅黑" pitchFamily="34" charset="-122"/>
                <a:sym typeface="+mn-ea"/>
              </a:rPr>
              <a:t>              for(int i=0;i&lt;5;++i)   fruit[5+i] = new Orange;</a:t>
            </a:r>
            <a:br>
              <a:rPr lang="en-US" altLang="zh-CN" sz="1600" b="1" dirty="0" smtClean="0"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1600" b="1" dirty="0" smtClean="0">
                <a:latin typeface="Arial" pitchFamily="34" charset="0"/>
                <a:ea typeface="微软雅黑" pitchFamily="34" charset="-122"/>
                <a:sym typeface="+mn-ea"/>
              </a:rPr>
              <a:t>         }</a:t>
            </a:r>
            <a:br>
              <a:rPr lang="en-US" altLang="zh-CN" sz="1600" b="1" dirty="0" smtClean="0"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1600" b="1" dirty="0" smtClean="0">
                <a:latin typeface="Arial" pitchFamily="34" charset="0"/>
                <a:ea typeface="微软雅黑" pitchFamily="34" charset="-122"/>
                <a:sym typeface="+mn-ea"/>
              </a:rPr>
              <a:t>        ~Bucket() </a:t>
            </a:r>
            <a:br>
              <a:rPr lang="en-US" altLang="zh-CN" sz="1600" b="1" dirty="0" smtClean="0"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1600" b="1" dirty="0" smtClean="0">
                <a:latin typeface="Arial" pitchFamily="34" charset="0"/>
                <a:ea typeface="微软雅黑" pitchFamily="34" charset="-122"/>
                <a:sym typeface="+mn-ea"/>
              </a:rPr>
              <a:t>           { for(int i=0;i&lt;5;++i)   delete fruit[i]; }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Fruit    *    fruit[10];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}</a:t>
            </a:r>
            <a:r>
              <a:rPr lang="zh-CN" altLang="en-US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；</a:t>
            </a:r>
            <a:endParaRPr lang="zh-CN" altLang="en-US" sz="1600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2135505"/>
            <a:ext cx="5581015" cy="2799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01930" y="197485"/>
            <a:ext cx="6052185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关联</a:t>
            </a:r>
            <a:r>
              <a:rPr lang="en-US" altLang="zh-CN"/>
              <a:t>+</a:t>
            </a:r>
            <a:r>
              <a:rPr lang="zh-CN" altLang="en-US"/>
              <a:t>继承（变化</a:t>
            </a:r>
            <a:r>
              <a:rPr lang="en-US" altLang="zh-CN"/>
              <a:t>-</a:t>
            </a:r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20330" y="480060"/>
            <a:ext cx="4054475" cy="6111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class XApp {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 virtual ~XApp() {}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 virtual void 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XFunc()</a:t>
            </a: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= 0;</a:t>
            </a:r>
            <a:endParaRPr lang="en-US" altLang="zh-CN" sz="1600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};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endParaRPr lang="en-US" altLang="zh-CN" sz="1600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class AbstractApp {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virtual ~AbstractApp() {}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virtual  void 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Func( ) </a:t>
            </a: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= 0;</a:t>
            </a:r>
            <a:endParaRPr lang="en-US" altLang="zh-CN" sz="1600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}</a:t>
            </a:r>
            <a:r>
              <a:rPr lang="zh-CN" altLang="en-US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；</a:t>
            </a:r>
            <a:endParaRPr lang="zh-CN" altLang="en-US" sz="1600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class WebApp: public AbstractApp {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  WebApp(XApp &amp; x):xApp(x) { }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  virtual void Func( ) 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  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{  xApp.XFunc( ); }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         XApp &amp;  xApp;</a:t>
            </a:r>
            <a:b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};</a:t>
            </a:r>
            <a:endParaRPr lang="en-US" altLang="zh-CN" sz="1600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994410"/>
            <a:ext cx="7333615" cy="3942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01930" y="197485"/>
            <a:ext cx="6052185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关联</a:t>
            </a:r>
            <a:r>
              <a:rPr lang="en-US" altLang="zh-CN"/>
              <a:t>+</a:t>
            </a:r>
            <a:r>
              <a:rPr lang="zh-CN" altLang="en-US"/>
              <a:t>继承（变化</a:t>
            </a:r>
            <a:r>
              <a:rPr lang="en-US" altLang="zh-CN"/>
              <a:t>-</a:t>
            </a:r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005" y="1371600"/>
            <a:ext cx="5047615" cy="4076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01930" y="197485"/>
            <a:ext cx="6052185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关联</a:t>
            </a:r>
            <a:r>
              <a:rPr lang="en-US" altLang="zh-CN"/>
              <a:t>+</a:t>
            </a:r>
            <a:r>
              <a:rPr lang="zh-CN" altLang="en-US"/>
              <a:t>继承（变化</a:t>
            </a:r>
            <a:r>
              <a:rPr lang="en-US" altLang="zh-CN"/>
              <a:t>-</a:t>
            </a:r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400810"/>
            <a:ext cx="4761865" cy="2685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字符图像例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2797810" y="1869440"/>
            <a:ext cx="6061075" cy="399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46FB6"/>
              </a:buClr>
              <a:buSzPct val="100000"/>
              <a:buFont typeface="Wingdings" charset="0"/>
              <a:buChar char="u"/>
            </a:pPr>
            <a:r>
              <a:rPr lang="zh-CN" altLang="en-US" sz="2400" dirty="0">
                <a:sym typeface="+mn-ea"/>
              </a:rPr>
              <a:t>字符图像是：</a:t>
            </a:r>
            <a:endParaRPr lang="zh-CN" altLang="en-US" sz="2400" dirty="0"/>
          </a:p>
          <a:p>
            <a:pPr marL="80010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ym typeface="+mn-ea"/>
              </a:rPr>
              <a:t>单行字符串</a:t>
            </a:r>
            <a:endParaRPr lang="zh-CN" altLang="en-US" sz="2400" dirty="0"/>
          </a:p>
          <a:p>
            <a:pPr marL="80010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ym typeface="+mn-ea"/>
              </a:rPr>
              <a:t>将字符图像加框</a:t>
            </a:r>
            <a:endParaRPr lang="zh-CN" altLang="en-US" sz="2400" dirty="0"/>
          </a:p>
          <a:p>
            <a:pPr marL="80010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ym typeface="+mn-ea"/>
              </a:rPr>
              <a:t>两个字符图像水平连接</a:t>
            </a:r>
            <a:endParaRPr lang="zh-CN" altLang="en-US" sz="2400" dirty="0"/>
          </a:p>
          <a:p>
            <a:pPr marL="800100" lvl="1" indent="-342900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dirty="0">
                <a:sym typeface="+mn-ea"/>
              </a:rPr>
              <a:t>两个字符图像垂直连接</a:t>
            </a:r>
            <a:endParaRPr lang="zh-CN" altLang="en-US" sz="2400" dirty="0"/>
          </a:p>
          <a:p>
            <a:pPr marL="342900" indent="-342900">
              <a:buClr>
                <a:srgbClr val="046FB6"/>
              </a:buClr>
              <a:buSzPct val="100000"/>
              <a:buFont typeface="Wingdings" charset="0"/>
              <a:buChar char="u"/>
            </a:pPr>
            <a:r>
              <a:rPr lang="zh-CN" altLang="en-US" sz="2400" dirty="0">
                <a:sym typeface="+mn-ea"/>
              </a:rPr>
              <a:t>给出合适的类结构，描述字符图像要方便以后对字符图像的功能扩展</a:t>
            </a:r>
            <a:endParaRPr lang="zh-CN" altLang="en-US" sz="2400" dirty="0">
              <a:sym typeface="+mn-ea"/>
            </a:endParaRPr>
          </a:p>
          <a:p>
            <a:pPr marL="800100" lvl="1" indent="-342900">
              <a:buClr>
                <a:srgbClr val="046FB6"/>
              </a:buClr>
              <a:buSzPct val="100000"/>
              <a:buFont typeface="Wingdings" charset="0"/>
              <a:buChar char="l"/>
            </a:pPr>
            <a:r>
              <a:rPr lang="zh-CN" altLang="en-US" sz="2400" dirty="0"/>
              <a:t>如改变边框的字符</a:t>
            </a:r>
            <a:endParaRPr lang="zh-CN" altLang="en-US" sz="2400" dirty="0"/>
          </a:p>
          <a:p>
            <a:pPr marL="800100" lvl="1" indent="-342900">
              <a:buClr>
                <a:srgbClr val="046FB6"/>
              </a:buClr>
              <a:buSzPct val="100000"/>
              <a:buFont typeface="Wingdings" charset="0"/>
              <a:buChar char="l"/>
            </a:pPr>
            <a:r>
              <a:rPr lang="zh-CN" altLang="en-US" sz="2400" dirty="0"/>
              <a:t>如水平连接时，间隔指定的字符宽度</a:t>
            </a:r>
            <a:endParaRPr lang="zh-CN" altLang="en-US" sz="2400" dirty="0"/>
          </a:p>
          <a:p>
            <a:pPr indent="0">
              <a:buClr>
                <a:srgbClr val="0070C0"/>
              </a:buClr>
              <a:buSzPct val="100000"/>
              <a:buFont typeface="Wingdings" charset="0"/>
              <a:buNone/>
            </a:pPr>
            <a:endParaRPr lang="zh-CN" altLang="en-US" sz="2000" b="1" dirty="0">
              <a:solidFill>
                <a:srgbClr val="FF0000"/>
              </a:solidFill>
            </a:endParaRPr>
          </a:p>
          <a:p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依赖</a:t>
            </a:r>
            <a:r>
              <a:rPr lang="en-US" altLang="zh-CN" sz="2400" dirty="0">
                <a:solidFill>
                  <a:schemeClr val="tx1"/>
                </a:solidFill>
              </a:rPr>
              <a:t>+</a:t>
            </a:r>
            <a:r>
              <a:rPr lang="zh-CN" altLang="en-US" sz="2400" dirty="0">
                <a:solidFill>
                  <a:schemeClr val="tx1"/>
                </a:solidFill>
              </a:rPr>
              <a:t>继承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关联</a:t>
            </a:r>
            <a:r>
              <a:rPr lang="en-US" altLang="zh-CN" sz="2400" dirty="0">
                <a:solidFill>
                  <a:schemeClr val="tx1"/>
                </a:solidFill>
              </a:rPr>
              <a:t>+</a:t>
            </a:r>
            <a:r>
              <a:rPr lang="zh-CN" altLang="en-US" sz="2400" dirty="0">
                <a:solidFill>
                  <a:schemeClr val="tx1"/>
                </a:solidFill>
              </a:rPr>
              <a:t>继承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字符图像例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补充说明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依赖</a:t>
            </a:r>
            <a:r>
              <a:rPr lang="en-US" altLang="zh-CN"/>
              <a:t>+</a:t>
            </a:r>
            <a:r>
              <a:rPr lang="zh-CN" altLang="en-US"/>
              <a:t>继承（基本）</a:t>
            </a:r>
            <a:endParaRPr lang="zh-CN" altLang="en-US"/>
          </a:p>
        </p:txBody>
      </p:sp>
      <p:pic>
        <p:nvPicPr>
          <p:cNvPr id="22" name="图片 21" descr="18_2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7010" y="1855470"/>
            <a:ext cx="5809615" cy="276161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318510" y="4785360"/>
            <a:ext cx="4393565" cy="167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itchFamily="34" charset="0"/>
                <a:ea typeface="微软雅黑" pitchFamily="34" charset="-122"/>
              </a:rPr>
              <a:t>class Mouse {</a:t>
            </a:r>
            <a:endParaRPr lang="zh-CN" altLang="en-US" sz="20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itchFamily="34" charset="0"/>
                <a:ea typeface="微软雅黑" pitchFamily="34" charset="-122"/>
              </a:rPr>
              <a:t>public:</a:t>
            </a:r>
            <a:endParaRPr lang="zh-CN" altLang="en-US" sz="20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itchFamily="34" charset="0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void Eat(Fruit&amp; fruit) </a:t>
            </a:r>
            <a:r>
              <a:rPr lang="en-US" altLang="zh-CN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;</a:t>
            </a:r>
            <a:endParaRPr lang="en-US" altLang="zh-CN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zh-CN" altLang="en-US" sz="20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占位符 2"/>
          <p:cNvSpPr/>
          <p:nvPr/>
        </p:nvSpPr>
        <p:spPr>
          <a:xfrm>
            <a:off x="246380" y="873760"/>
            <a:ext cx="3750945" cy="579374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Fruit {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public: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~Fruit() {}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//重量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int Weight() const = 0; </a:t>
            </a:r>
            <a:b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//可用部分的百分比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float Precent() const = 0; 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Apple:public Fruit  {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public: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Apple(int w):weight(w) {}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int Weight() const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  { return weight; 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float Precent() const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  { return 0.8; 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private: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int weight;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9095" y="93345"/>
            <a:ext cx="3775075" cy="3446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Orange:public Fruit {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public: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Orange(int w1,int w2)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:weight1(w1),weight2(w2) {}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int Weight() const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   { return weight2; 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float Precent() const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    { return 0.7; 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private: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int weight1;          int weight2;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87825" y="3597275"/>
            <a:ext cx="6767195" cy="3261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itchFamily="34" charset="0"/>
                <a:ea typeface="微软雅黑" pitchFamily="34" charset="-122"/>
              </a:rPr>
              <a:t>class Mouse {</a:t>
            </a:r>
            <a:endParaRPr lang="zh-CN" altLang="en-US" sz="20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itchFamily="34" charset="0"/>
                <a:ea typeface="微软雅黑" pitchFamily="34" charset="-122"/>
              </a:rPr>
              <a:t>public:</a:t>
            </a:r>
            <a:endParaRPr lang="zh-CN" altLang="en-US" sz="20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itchFamily="34" charset="0"/>
                <a:ea typeface="微软雅黑" pitchFamily="34" charset="-122"/>
              </a:rPr>
              <a:t>    Mouse(float w):weight(w) {}</a:t>
            </a:r>
            <a:endParaRPr lang="zh-CN" altLang="en-US" sz="20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itchFamily="34" charset="0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void Eat(Fruit&amp; fruit)</a:t>
            </a:r>
            <a:endParaRPr lang="zh-CN" altLang="en-US" sz="20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{  weight +=  fruit.Weight()*fruit.Precent();    }</a:t>
            </a:r>
            <a:endParaRPr lang="zh-CN" altLang="en-US" sz="20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itchFamily="34" charset="0"/>
                <a:ea typeface="微软雅黑" pitchFamily="34" charset="-122"/>
              </a:rPr>
              <a:t>    int getWeight() const { return weight;}</a:t>
            </a:r>
            <a:endParaRPr lang="zh-CN" altLang="en-US" sz="20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protected</a:t>
            </a:r>
            <a:r>
              <a:rPr lang="zh-CN" altLang="en-US" sz="20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: </a:t>
            </a:r>
            <a:r>
              <a:rPr lang="zh-CN" altLang="en-US" sz="2000" b="1" dirty="0" smtClean="0">
                <a:latin typeface="Arial" pitchFamily="34" charset="0"/>
                <a:ea typeface="微软雅黑" pitchFamily="34" charset="-122"/>
              </a:rPr>
              <a:t>     float weight;</a:t>
            </a:r>
            <a:endParaRPr lang="zh-CN" altLang="en-US" sz="20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zh-CN" altLang="en-US" sz="20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46415" y="99060"/>
            <a:ext cx="3533775" cy="3413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int main(){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 Apple apple(100);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 Orange orange(20,50);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 Mouse  mouse(120);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 cout&lt;&lt;mouse.getWeight()&lt;&lt;endl;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 mouse.Eat(apple);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 cout&lt;&lt;mouse.getWeight()&lt;&lt;endl;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 mouse.Eat(orange);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 cout&lt;&lt;mouse.getWeight()&lt;&lt;endl;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 return 0;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930" y="197485"/>
            <a:ext cx="3803650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依赖</a:t>
            </a:r>
            <a:r>
              <a:rPr lang="en-US" altLang="zh-CN"/>
              <a:t>+</a:t>
            </a:r>
            <a:r>
              <a:rPr lang="zh-CN" altLang="en-US"/>
              <a:t>继承（基本</a:t>
            </a:r>
            <a:r>
              <a:rPr lang="en-US" altLang="zh-CN"/>
              <a:t>-</a:t>
            </a:r>
            <a:r>
              <a:rPr lang="zh-CN" altLang="en-US"/>
              <a:t>例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依赖</a:t>
            </a:r>
            <a:r>
              <a:rPr lang="en-US" altLang="zh-CN"/>
              <a:t>+</a:t>
            </a:r>
            <a:r>
              <a:rPr lang="zh-CN" altLang="en-US"/>
              <a:t>继承（变化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 descr="18_2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5575" y="2047875"/>
            <a:ext cx="6800215" cy="27616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占位符 2"/>
          <p:cNvSpPr/>
          <p:nvPr/>
        </p:nvSpPr>
        <p:spPr>
          <a:xfrm>
            <a:off x="6511290" y="91440"/>
            <a:ext cx="4011295" cy="91694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Fruit {/*</a:t>
            </a:r>
            <a:r>
              <a:rPr lang="zh-CN" altLang="zh-CN" sz="2000" b="1" dirty="0">
                <a:latin typeface="Calibri" pitchFamily="34" charset="0"/>
                <a:ea typeface="宋体" charset="-122"/>
                <a:sym typeface="Arial" charset="0"/>
              </a:rPr>
              <a:t>不变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b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Apple:public Fruit{/*</a:t>
            </a:r>
            <a:r>
              <a:rPr lang="zh-CN" altLang="zh-CN" sz="2000" b="1" dirty="0">
                <a:latin typeface="Calibri" pitchFamily="34" charset="0"/>
                <a:ea typeface="宋体" charset="-122"/>
                <a:sym typeface="Arial" charset="0"/>
              </a:rPr>
              <a:t>不变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b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Orange:public Fruit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{/*</a:t>
            </a:r>
            <a:r>
              <a:rPr lang="zh-CN" altLang="zh-CN" sz="2000" b="1" dirty="0">
                <a:latin typeface="Calibri" pitchFamily="34" charset="0"/>
                <a:ea typeface="宋体" charset="-122"/>
                <a:sym typeface="Arial" charset="0"/>
              </a:rPr>
              <a:t>不变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615" y="3954780"/>
            <a:ext cx="5888990" cy="2532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BigMouse:public Mouse   {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public: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BigMouse(float w,float fac)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 :Mouse(w),factor(fac) {}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void Eat(Fruit&amp; fruit)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{ weight +=  fruit.Weight()*fruit.Precent()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*factor;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private:      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float factor;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920" y="817245"/>
            <a:ext cx="4981575" cy="2943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class Mouse {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public: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Mouse(float w):weight(w) {} </a:t>
            </a:r>
            <a:b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virtual 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~Mouse() {}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virtual </a:t>
            </a: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void Eat(Fruit&amp; fruit)</a:t>
            </a:r>
            <a:endParaRPr lang="zh-CN" altLang="en-US" sz="16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{  weight +=  fruit.Weight()*fruit.Precent();    }</a:t>
            </a:r>
            <a:endParaRPr lang="zh-CN" altLang="en-US" sz="16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int getWeight() const { return weight;}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protected</a:t>
            </a: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:      float weight;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930" y="197485"/>
            <a:ext cx="5956300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依赖</a:t>
            </a:r>
            <a:r>
              <a:rPr lang="en-US" altLang="zh-CN"/>
              <a:t>+</a:t>
            </a:r>
            <a:r>
              <a:rPr lang="zh-CN" altLang="en-US"/>
              <a:t>继承（变化</a:t>
            </a:r>
            <a:r>
              <a:rPr lang="en-US" altLang="zh-CN"/>
              <a:t>1-</a:t>
            </a:r>
            <a:r>
              <a:rPr lang="zh-CN" altLang="en-US"/>
              <a:t>例）</a:t>
            </a:r>
            <a:r>
              <a:rPr lang="en-US" altLang="zh-CN"/>
              <a:t>Mouse</a:t>
            </a:r>
            <a:r>
              <a:rPr lang="zh-CN" altLang="zh-CN"/>
              <a:t>的子类提供</a:t>
            </a:r>
            <a:r>
              <a:rPr lang="en-US" altLang="zh-CN"/>
              <a:t>Eat</a:t>
            </a:r>
            <a:r>
              <a:rPr lang="zh-CN" altLang="en-US"/>
              <a:t>的实现细节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88710" y="3966210"/>
            <a:ext cx="5888990" cy="22275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LittleMouse:public Mouse {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public: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LittleMouse(float w)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 :Mouse(w){}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void Eat(Fruit&amp; fruit)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{ weight +=  fruit.Weight()*fruit.Precent()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*0.2;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91655" y="1220470"/>
            <a:ext cx="3387725" cy="23094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int main() {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Apple apple(100);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Orange orange(20,50);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BigMouse    mouse(120,0.5);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mouse.Eat(apple);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...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占位符 2"/>
          <p:cNvSpPr/>
          <p:nvPr/>
        </p:nvSpPr>
        <p:spPr>
          <a:xfrm>
            <a:off x="6511290" y="91440"/>
            <a:ext cx="4011295" cy="91694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Fruit {/*</a:t>
            </a:r>
            <a:r>
              <a:rPr lang="zh-CN" altLang="zh-CN" sz="2000" b="1" dirty="0">
                <a:latin typeface="Calibri" pitchFamily="34" charset="0"/>
                <a:ea typeface="宋体" charset="-122"/>
                <a:sym typeface="Arial" charset="0"/>
              </a:rPr>
              <a:t>不变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b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Apple:public Fruit{/*</a:t>
            </a:r>
            <a:r>
              <a:rPr lang="zh-CN" altLang="zh-CN" sz="2000" b="1" dirty="0">
                <a:latin typeface="Calibri" pitchFamily="34" charset="0"/>
                <a:ea typeface="宋体" charset="-122"/>
                <a:sym typeface="Arial" charset="0"/>
              </a:rPr>
              <a:t>不变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b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Orange:public Fruit{/*</a:t>
            </a:r>
            <a:r>
              <a:rPr lang="zh-CN" altLang="zh-CN" sz="2000" b="1" dirty="0">
                <a:latin typeface="Calibri" pitchFamily="34" charset="0"/>
                <a:ea typeface="宋体" charset="-122"/>
                <a:sym typeface="Arial" charset="0"/>
              </a:rPr>
              <a:t>不变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565" y="4543425"/>
            <a:ext cx="5888990" cy="22275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BigMouse:public Mouse   {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public: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BigMouse(float w,float fac)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 :Mouse(w),factor(fac) {}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  <a:t>virtual float Factor( ) { return factor; 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private:      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float factor;</a:t>
            </a:r>
            <a:endParaRPr lang="en-US" altLang="zh-CN" sz="2000" b="1" dirty="0">
              <a:solidFill>
                <a:srgbClr val="0000FF"/>
              </a:solidFill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920" y="817245"/>
            <a:ext cx="4981575" cy="357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class Mouse {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public: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Mouse(float w):weight(w) {} </a:t>
            </a:r>
            <a:b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virtual 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~Mouse() {}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</a:t>
            </a: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void Eat(Fruit&amp; fruit)</a:t>
            </a:r>
            <a:endParaRPr lang="zh-CN" altLang="en-US" sz="16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{  weight +=  </a:t>
            </a:r>
            <a:b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     fruit.Weight()*fruit.Precent() </a:t>
            </a:r>
            <a:r>
              <a:rPr lang="en-US" altLang="zh-CN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* Factor( )</a:t>
            </a: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;    }</a:t>
            </a:r>
            <a:b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virtual float Factor( ) = 0;</a:t>
            </a:r>
            <a:endParaRPr lang="en-US" altLang="zh-CN" sz="1600" b="1" dirty="0" smtClean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int getWeight() const { return weight;}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protected</a:t>
            </a: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:      float weight;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930" y="197485"/>
            <a:ext cx="6188075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依赖</a:t>
            </a:r>
            <a:r>
              <a:rPr lang="en-US" altLang="zh-CN"/>
              <a:t>+</a:t>
            </a:r>
            <a:r>
              <a:rPr lang="zh-CN" altLang="en-US"/>
              <a:t>继承（变化</a:t>
            </a:r>
            <a:r>
              <a:rPr lang="en-US" altLang="zh-CN"/>
              <a:t>2-</a:t>
            </a:r>
            <a:r>
              <a:rPr lang="zh-CN" altLang="en-US"/>
              <a:t>例）</a:t>
            </a:r>
            <a:r>
              <a:rPr lang="en-US" altLang="zh-CN"/>
              <a:t>Mouse</a:t>
            </a:r>
            <a:r>
              <a:rPr lang="zh-CN" altLang="en-US"/>
              <a:t>的子类提供</a:t>
            </a:r>
            <a:r>
              <a:rPr lang="en-US" altLang="zh-CN"/>
              <a:t>Factor()</a:t>
            </a:r>
            <a:r>
              <a:rPr lang="zh-CN" altLang="en-US"/>
              <a:t>细节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98235" y="4487545"/>
            <a:ext cx="5888990" cy="22275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LittleMouse:public Mouse {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public: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LittleMouse(float w)         :Mouse(w){}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void Eat(Fruit&amp; fruit)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  <a:t>virtual float Factor( ) </a:t>
            </a:r>
            <a:b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  <a:t>           { return 0.2; }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  <a:sym typeface="+mn-ea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58050" y="1529715"/>
            <a:ext cx="3387725" cy="23094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int main() {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Apple apple(100);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Orange orange(20,50);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BigMouse    mouse(120,0.5);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mouse.Eat(apple);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...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190" y="4745990"/>
            <a:ext cx="5888990" cy="398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BigMouse:public Mouse   { /*</a:t>
            </a:r>
            <a:r>
              <a:rPr lang="zh-CN" altLang="zh-CN" sz="2000" b="1" dirty="0">
                <a:latin typeface="Calibri" pitchFamily="34" charset="0"/>
                <a:ea typeface="宋体" charset="-122"/>
                <a:sym typeface="Arial" charset="0"/>
              </a:rPr>
              <a:t>不变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*/};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920" y="817245"/>
            <a:ext cx="4981575" cy="357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class Mouse {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public: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Mouse(float w):weight(w) {} </a:t>
            </a:r>
            <a:b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</a:t>
            </a:r>
            <a:r>
              <a:rPr lang="zh-CN" altLang="en-US" sz="16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virtual ~Mou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se() {}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</a:t>
            </a: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void Eat(Fruit&amp; fruit)</a:t>
            </a:r>
            <a:endParaRPr lang="zh-CN" altLang="en-US" sz="16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{  weight +=  </a:t>
            </a:r>
            <a:b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 fruit.Weight()*fruit.Precent(</a:t>
            </a:r>
            <a:r>
              <a:rPr lang="en-US" altLang="zh-CN" sz="1600" b="1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*this</a:t>
            </a: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) </a:t>
            </a:r>
            <a:r>
              <a:rPr lang="en-US" altLang="zh-CN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* Factor( )</a:t>
            </a: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;    }</a:t>
            </a:r>
            <a:b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sz="16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virtual float Factor( ) = 0;</a:t>
            </a:r>
            <a:endParaRPr lang="en-US" altLang="zh-CN" sz="16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int getWeight() const { return weight;}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protected</a:t>
            </a: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:      float weight;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930" y="197485"/>
            <a:ext cx="6052185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依赖</a:t>
            </a:r>
            <a:r>
              <a:rPr lang="en-US" altLang="zh-CN"/>
              <a:t>+</a:t>
            </a:r>
            <a:r>
              <a:rPr lang="zh-CN" altLang="en-US"/>
              <a:t>继承（变化</a:t>
            </a:r>
            <a:r>
              <a:rPr lang="en-US" altLang="zh-CN"/>
              <a:t>3-</a:t>
            </a:r>
            <a:r>
              <a:rPr lang="zh-CN" altLang="en-US"/>
              <a:t>例） </a:t>
            </a:r>
            <a:r>
              <a:rPr lang="en-US" altLang="zh-CN"/>
              <a:t>Mouse/Fruit</a:t>
            </a:r>
            <a:r>
              <a:rPr lang="zh-CN" altLang="zh-CN"/>
              <a:t>双向依赖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71145" y="5307965"/>
            <a:ext cx="5888990" cy="398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LittleMouse:public Mouse   { /*</a:t>
            </a:r>
            <a:r>
              <a:rPr lang="zh-CN" altLang="zh-CN" sz="2000" b="1" dirty="0">
                <a:latin typeface="Calibri" pitchFamily="34" charset="0"/>
                <a:ea typeface="宋体" charset="-122"/>
                <a:sym typeface="Arial" charset="0"/>
              </a:rPr>
              <a:t>不变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*/};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2570" y="433070"/>
            <a:ext cx="4857115" cy="1800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1400" b="1" dirty="0">
                <a:latin typeface="Calibri" pitchFamily="34" charset="0"/>
                <a:ea typeface="宋体" charset="-122"/>
                <a:sym typeface="Arial" charset="0"/>
              </a:rPr>
              <a:t>class Fruit {</a:t>
            </a:r>
            <a:endParaRPr lang="en-US" altLang="zh-CN" sz="14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1400" b="1" dirty="0">
                <a:latin typeface="Calibri" pitchFamily="34" charset="0"/>
                <a:ea typeface="宋体" charset="-122"/>
                <a:sym typeface="Arial" charset="0"/>
              </a:rPr>
              <a:t>public:</a:t>
            </a:r>
            <a:endParaRPr lang="en-US" altLang="zh-CN" sz="14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1400" b="1" dirty="0">
                <a:latin typeface="Calibri" pitchFamily="34" charset="0"/>
                <a:ea typeface="宋体" charset="-122"/>
                <a:sym typeface="Arial" charset="0"/>
              </a:rPr>
              <a:t>    virtual ~Fruit() {}</a:t>
            </a:r>
            <a:endParaRPr lang="en-US" altLang="zh-CN" sz="14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1400" b="1" dirty="0">
                <a:latin typeface="Calibri" pitchFamily="34" charset="0"/>
                <a:ea typeface="宋体" charset="-122"/>
                <a:sym typeface="Arial" charset="0"/>
              </a:rPr>
              <a:t>    //重量</a:t>
            </a:r>
            <a:endParaRPr lang="en-US" altLang="zh-CN" sz="14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1400" b="1" dirty="0">
                <a:latin typeface="Calibri" pitchFamily="34" charset="0"/>
                <a:ea typeface="宋体" charset="-122"/>
                <a:sym typeface="Arial" charset="0"/>
              </a:rPr>
              <a:t>    virtual int Weight() const = 0; </a:t>
            </a:r>
            <a:br>
              <a:rPr lang="en-US" altLang="zh-CN" sz="14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1400" b="1" dirty="0">
                <a:latin typeface="Calibri" pitchFamily="34" charset="0"/>
                <a:ea typeface="宋体" charset="-122"/>
                <a:sym typeface="Arial" charset="0"/>
              </a:rPr>
              <a:t>    //可用部分的百分比</a:t>
            </a:r>
            <a:endParaRPr lang="en-US" altLang="zh-CN" sz="14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1400" b="1" dirty="0">
                <a:latin typeface="Calibri" pitchFamily="34" charset="0"/>
                <a:ea typeface="宋体" charset="-122"/>
                <a:sym typeface="Arial" charset="0"/>
              </a:rPr>
              <a:t>    virtual float Precent(Mouse&amp; mouse) const = 0; </a:t>
            </a:r>
            <a:endParaRPr lang="en-US" altLang="zh-CN" sz="14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14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72250" y="2439035"/>
            <a:ext cx="4981575" cy="37515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Orange:public Fruit {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public: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Orange(int w1,int w2)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:weight1(w1),weight2(w2) {}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int Weight() const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   { return weight2; 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virtual float Precent(Mouse &amp; m) const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    {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 return 0.7+</a:t>
            </a:r>
            <a:b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                m.getWeight()&gt;=80 ? 0.015 : 0.02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; }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private: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 int weight1;          int weight2;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8920" y="817245"/>
            <a:ext cx="4836795" cy="1358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C</a:t>
            </a: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中：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     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void caller(    )      {      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  <a:sym typeface="+mn-ea"/>
              </a:rPr>
              <a:t>someFunc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  <a:sym typeface="+mn-ea"/>
              </a:rPr>
              <a:t>( ); 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 }</a:t>
            </a:r>
            <a:b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     void  someFunc() {    myFunc();  }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6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    如何让用户在运行时指定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myFunc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</a:rPr>
              <a:t>（）呢？</a:t>
            </a:r>
            <a:endParaRPr lang="zh-CN" altLang="en-US" sz="1600" b="1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930" y="197485"/>
            <a:ext cx="6052185" cy="50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回调函数的例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241300" y="2325370"/>
            <a:ext cx="4857115" cy="4208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b="1" dirty="0">
                <a:latin typeface="Calibri" pitchFamily="34" charset="0"/>
                <a:ea typeface="宋体" charset="-122"/>
                <a:sym typeface="Arial" charset="0"/>
              </a:rPr>
              <a:t>C</a:t>
            </a:r>
            <a:r>
              <a:rPr lang="zh-CN" altLang="zh-CN" b="1" dirty="0">
                <a:latin typeface="Calibri" pitchFamily="34" charset="0"/>
                <a:ea typeface="宋体" charset="-122"/>
                <a:sym typeface="Arial" charset="0"/>
              </a:rPr>
              <a:t>中</a:t>
            </a:r>
            <a:r>
              <a:rPr lang="en-US" altLang="zh-CN" b="1" dirty="0">
                <a:latin typeface="Calibri" pitchFamily="34" charset="0"/>
                <a:ea typeface="宋体" charset="-122"/>
                <a:sym typeface="Arial" charset="0"/>
              </a:rPr>
              <a:t>:</a:t>
            </a:r>
            <a:endParaRPr lang="en-US" altLang="zh-CN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b="1" dirty="0">
                <a:latin typeface="Calibri" pitchFamily="34" charset="0"/>
                <a:ea typeface="宋体" charset="-122"/>
                <a:sym typeface="Arial" charset="0"/>
              </a:rPr>
              <a:t>     void F1() { cout&lt;&lt;1&lt;&lt;endl;}</a:t>
            </a:r>
            <a:br>
              <a:rPr lang="en-US" altLang="zh-CN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b="1" dirty="0">
                <a:latin typeface="Calibri" pitchFamily="34" charset="0"/>
                <a:ea typeface="宋体" charset="-122"/>
                <a:sym typeface="Arial" charset="0"/>
              </a:rPr>
              <a:t>     </a:t>
            </a:r>
            <a:r>
              <a:rPr lang="en-US" altLang="zh-CN" b="1" dirty="0">
                <a:latin typeface="Calibri" pitchFamily="34" charset="0"/>
                <a:ea typeface="宋体" charset="-122"/>
                <a:sym typeface="Arial" charset="0"/>
              </a:rPr>
              <a:t>void F2() { cout&lt;&lt;2&lt;&lt;endl;}</a:t>
            </a:r>
            <a:br>
              <a:rPr lang="en-US" altLang="zh-CN" b="1" dirty="0">
                <a:latin typeface="Calibri" pitchFamily="34" charset="0"/>
                <a:ea typeface="宋体" charset="-122"/>
                <a:sym typeface="Arial" charset="0"/>
              </a:rPr>
            </a:br>
            <a:br>
              <a:rPr lang="en-US" altLang="zh-CN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    typedef void (*MyFuncType)();</a:t>
            </a:r>
            <a:br>
              <a:rPr lang="en-US" altLang="zh-CN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</a:br>
            <a:br>
              <a:rPr lang="en-US" altLang="zh-CN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    //</a:t>
            </a:r>
            <a:r>
              <a:rPr lang="zh-CN" altLang="zh-CN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定义参数类型为函数的函数</a:t>
            </a:r>
            <a:endParaRPr lang="en-US" altLang="zh-CN" b="1" dirty="0">
              <a:solidFill>
                <a:srgbClr val="0000FF"/>
              </a:solidFill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    void someFunc(MyFuncType F)</a:t>
            </a:r>
            <a:br>
              <a:rPr lang="en-US" altLang="zh-CN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           {  F( );  }    </a:t>
            </a:r>
            <a:br>
              <a:rPr lang="en-US" altLang="zh-CN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void caller(    )      </a:t>
            </a:r>
            <a:b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    {      someFunc(F1);</a:t>
            </a:r>
            <a:b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           someFunc(F2);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   </a:t>
            </a:r>
            <a:b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    }</a:t>
            </a:r>
            <a:b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br>
              <a:rPr lang="en-US" altLang="zh-CN" b="1" dirty="0" smtClean="0"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+mn-ea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+mn-ea"/>
              </a:rPr>
              <a:t>如果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+mn-ea"/>
              </a:rPr>
              <a:t>F1,F2 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+mn-ea"/>
              </a:rPr>
              <a:t>是类的成员函数呢？</a:t>
            </a:r>
            <a:endParaRPr lang="zh-CN" altLang="en-US" b="1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05220" y="141605"/>
            <a:ext cx="5647055" cy="43611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C++</a:t>
            </a:r>
            <a:r>
              <a:rPr lang="zh-CN" altLang="en-US" sz="2000" b="1" dirty="0">
                <a:latin typeface="Calibri" pitchFamily="34" charset="0"/>
                <a:ea typeface="宋体" charset="-122"/>
                <a:sym typeface="Arial" charset="0"/>
              </a:rPr>
              <a:t>中：</a:t>
            </a:r>
            <a:br>
              <a:rPr lang="zh-CN" altLang="en-US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 MyClass {  //</a:t>
            </a:r>
            <a:b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public</a:t>
            </a:r>
            <a:r>
              <a:rPr lang="zh-CN" altLang="en-US" sz="2000" b="1" dirty="0">
                <a:latin typeface="Calibri" pitchFamily="34" charset="0"/>
                <a:ea typeface="宋体" charset="-122"/>
                <a:sym typeface="Arial" charset="0"/>
              </a:rPr>
              <a:t>：</a:t>
            </a:r>
            <a:br>
              <a:rPr lang="zh-CN" altLang="en-US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zh-CN" altLang="en-US" sz="2000" b="1" dirty="0">
                <a:latin typeface="Calibri" pitchFamily="34" charset="0"/>
                <a:ea typeface="宋体" charset="-122"/>
                <a:sym typeface="Arial" charset="0"/>
              </a:rPr>
              <a:t>     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virtual ~MyClass() {}</a:t>
            </a:r>
            <a:b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virtual void F( )const { }   //</a:t>
            </a:r>
            <a:r>
              <a:rPr lang="zh-CN" altLang="zh-CN" sz="2000" b="1" dirty="0">
                <a:latin typeface="Calibri" pitchFamily="34" charset="0"/>
                <a:ea typeface="宋体" charset="-122"/>
                <a:sym typeface="Arial" charset="0"/>
              </a:rPr>
              <a:t>子类可具体实现</a:t>
            </a:r>
            <a:br>
              <a:rPr lang="zh-CN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</a:t>
            </a:r>
            <a:r>
              <a:rPr lang="zh-CN" altLang="en-US" sz="2000" b="1" dirty="0">
                <a:latin typeface="Calibri" pitchFamily="34" charset="0"/>
                <a:ea typeface="宋体" charset="-122"/>
                <a:sym typeface="Arial" charset="0"/>
              </a:rPr>
              <a:t>；</a:t>
            </a:r>
            <a:br>
              <a:rPr lang="zh-CN" altLang="en-US" sz="2000" b="1" dirty="0">
                <a:latin typeface="Calibri" pitchFamily="34" charset="0"/>
                <a:ea typeface="宋体" charset="-122"/>
                <a:sym typeface="Arial" charset="0"/>
              </a:rPr>
            </a:br>
            <a:b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void 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someFunc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( const 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MyClass &amp;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funcobj  ) </a:t>
            </a:r>
            <a:b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     {     funcobj.F( );    }</a:t>
            </a:r>
            <a:b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void caller(    )      </a:t>
            </a:r>
            <a:b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    {      someFunc(Sub1MyClass());</a:t>
            </a:r>
            <a:b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            someFunc(Sub1MyClass());</a:t>
            </a:r>
            <a:b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    }</a:t>
            </a:r>
            <a:br>
              <a:rPr lang="en-US" altLang="zh-CN" sz="20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+mn-ea"/>
              </a:rPr>
              <a:t>这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+mn-ea"/>
              </a:rPr>
              <a:t>时的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+mn-ea"/>
              </a:rPr>
              <a:t>MyClas,</a:t>
            </a:r>
            <a:r>
              <a:rPr lang="zh-CN" altLang="zh-CN" sz="2000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+mn-ea"/>
              </a:rPr>
              <a:t>常称为函数对象类。</a:t>
            </a:r>
            <a:endParaRPr lang="zh-CN" altLang="en-US" sz="2000" b="1" dirty="0" smtClean="0">
              <a:solidFill>
                <a:srgbClr val="FF0000"/>
              </a:solidFill>
              <a:latin typeface="Calibri" pitchFamily="34" charset="0"/>
              <a:ea typeface="宋体" charset="-122"/>
              <a:sym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6965" y="4622165"/>
            <a:ext cx="5647055" cy="22275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zh-CN" altLang="zh-CN" sz="2000" b="1" dirty="0" smtClean="0">
                <a:solidFill>
                  <a:srgbClr val="FF0000"/>
                </a:solidFill>
                <a:latin typeface="Calibri" pitchFamily="34" charset="0"/>
                <a:ea typeface="宋体" charset="-122"/>
                <a:sym typeface="Arial" charset="0"/>
              </a:rPr>
              <a:t>如果</a:t>
            </a:r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  <a:ea typeface="宋体" charset="-122"/>
                <a:sym typeface="Arial" charset="0"/>
              </a:rPr>
              <a:t>caller</a:t>
            </a:r>
            <a:r>
              <a:rPr lang="zh-CN" altLang="en-US" sz="2000" b="1" dirty="0" smtClean="0">
                <a:solidFill>
                  <a:srgbClr val="FF0000"/>
                </a:solidFill>
                <a:latin typeface="Calibri" pitchFamily="34" charset="0"/>
                <a:ea typeface="宋体" charset="-122"/>
                <a:sym typeface="Arial" charset="0"/>
              </a:rPr>
              <a:t>也是</a:t>
            </a:r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  <a:ea typeface="宋体" charset="-122"/>
                <a:sym typeface="Arial" charset="0"/>
              </a:rPr>
              <a:t>MyClass</a:t>
            </a:r>
            <a:r>
              <a:rPr lang="zh-CN" altLang="en-US" sz="2000" b="1" dirty="0" smtClean="0">
                <a:solidFill>
                  <a:srgbClr val="FF0000"/>
                </a:solidFill>
                <a:latin typeface="Calibri" pitchFamily="34" charset="0"/>
                <a:ea typeface="宋体" charset="-122"/>
                <a:sym typeface="Arial" charset="0"/>
              </a:rPr>
              <a:t>的成员函数，</a:t>
            </a:r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  <a:ea typeface="宋体" charset="-122"/>
                <a:sym typeface="Arial" charset="0"/>
              </a:rPr>
              <a:t>F()</a:t>
            </a:r>
            <a:r>
              <a:rPr lang="zh-CN" altLang="zh-CN" sz="2000" b="1" dirty="0" smtClean="0">
                <a:solidFill>
                  <a:srgbClr val="FF0000"/>
                </a:solidFill>
                <a:latin typeface="Calibri" pitchFamily="34" charset="0"/>
                <a:ea typeface="宋体" charset="-122"/>
                <a:sym typeface="Arial" charset="0"/>
              </a:rPr>
              <a:t>被回调</a:t>
            </a:r>
            <a:r>
              <a:rPr lang="zh-CN" altLang="zh-CN" sz="2000" b="1" dirty="0" smtClean="0">
                <a:solidFill>
                  <a:srgbClr val="FF0000"/>
                </a:solidFill>
                <a:latin typeface="Calibri" pitchFamily="34" charset="0"/>
                <a:ea typeface="宋体" charset="-122"/>
                <a:sym typeface="Arial" charset="0"/>
              </a:rPr>
              <a:t>。</a:t>
            </a: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class  MyClass { </a:t>
            </a:r>
            <a:b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public:</a:t>
            </a:r>
            <a:endParaRPr lang="en-US" altLang="zh-CN" sz="2000" b="1" dirty="0">
              <a:latin typeface="Calibri" pitchFamily="34" charset="0"/>
              <a:ea typeface="宋体" charset="-122"/>
              <a:sym typeface="Arial" charset="0"/>
            </a:endParaRPr>
          </a:p>
          <a:p>
            <a:pPr lvl="0" indent="0">
              <a:buClr>
                <a:srgbClr val="046FB6"/>
              </a:buClr>
              <a:buFont typeface="Wingdings" charset="0"/>
              <a:buNone/>
            </a:pP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virtual ~Caller() {}</a:t>
            </a:r>
            <a:b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virtual 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宋体" charset="-122"/>
                <a:sym typeface="Arial" charset="0"/>
              </a:rPr>
              <a:t>void F( );</a:t>
            </a:r>
            <a:b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      void  Caller( ) { doSome( *this); }</a:t>
            </a:r>
            <a:b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</a:br>
            <a:r>
              <a:rPr lang="en-US" altLang="zh-CN" sz="2000" b="1" dirty="0">
                <a:latin typeface="Calibri" pitchFamily="34" charset="0"/>
                <a:ea typeface="宋体" charset="-122"/>
                <a:sym typeface="Arial" charset="0"/>
              </a:rPr>
              <a:t>};</a:t>
            </a:r>
            <a:endParaRPr lang="zh-CN" altLang="en-US" sz="2000" b="1" dirty="0" smtClean="0">
              <a:solidFill>
                <a:srgbClr val="FF0000"/>
              </a:solidFill>
              <a:latin typeface="Calibri" pitchFamily="34" charset="0"/>
              <a:ea typeface="宋体" charset="-122"/>
              <a:sym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22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23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24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25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26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27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28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29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30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31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32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33.xml><?xml version="1.0" encoding="utf-8"?>
<p:tagLst xmlns:p="http://schemas.openxmlformats.org/presentationml/2006/main">
  <p:tag name="KSO_WM_SLIDE_ID" val="150995201"/>
  <p:tag name="KSO_WM_SLIDE_INDEX" val="2"/>
  <p:tag name="KSO_WM_SLIDE_ITEM_CNT" val="5"/>
  <p:tag name="KSO_WM_SLIDE_LAYOUT" val="a_m"/>
  <p:tag name="KSO_WM_SLIDE_LAYOUT_CNT" val="1_1"/>
  <p:tag name="KSO_WM_SLIDE_TYPE" val="contents"/>
  <p:tag name="KSO_WM_BEAUTIFY_FLAG" val="#wm#"/>
  <p:tag name="KSO_WM_TEMPLATE_CATEGORY" val="diagram"/>
  <p:tag name="KSO_WM_TEMPLATE_INDEX" val="160534"/>
  <p:tag name="KSO_WM_DIAGRAM_GROUP_CODE" val="m1-1"/>
  <p:tag name="KSO_WM_TAG_VERSION" val="1.0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6315</Words>
  <Application>WPS 演示</Application>
  <PresentationFormat>宽屏</PresentationFormat>
  <Paragraphs>269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A000120140530A99PPBG</vt:lpstr>
      <vt:lpstr>1_A000120140530A99PPBG</vt:lpstr>
      <vt:lpstr>C++面向对象程序设计-2015级</vt:lpstr>
      <vt:lpstr>PowerPoint 演示文稿</vt:lpstr>
      <vt:lpstr>类型（type）</vt:lpstr>
      <vt:lpstr>PowerPoint 演示文稿</vt:lpstr>
      <vt:lpstr>依赖+继承（变化1）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抽象数据类型（ADT:abstract Data Type)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OOP中的类型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77</cp:revision>
  <dcterms:created xsi:type="dcterms:W3CDTF">2016-02-11T11:02:00Z</dcterms:created>
  <dcterms:modified xsi:type="dcterms:W3CDTF">2016-05-29T20:48:56Z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