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83" r:id="rId2"/>
    <p:sldMasterId id="2147483795" r:id="rId3"/>
  </p:sldMasterIdLst>
  <p:notesMasterIdLst>
    <p:notesMasterId r:id="rId113"/>
  </p:notesMasterIdLst>
  <p:sldIdLst>
    <p:sldId id="374" r:id="rId4"/>
    <p:sldId id="372" r:id="rId5"/>
    <p:sldId id="268" r:id="rId6"/>
    <p:sldId id="269" r:id="rId7"/>
    <p:sldId id="270" r:id="rId8"/>
    <p:sldId id="382" r:id="rId9"/>
    <p:sldId id="383" r:id="rId10"/>
    <p:sldId id="257" r:id="rId11"/>
    <p:sldId id="385" r:id="rId12"/>
    <p:sldId id="360" r:id="rId13"/>
    <p:sldId id="272" r:id="rId14"/>
    <p:sldId id="258" r:id="rId15"/>
    <p:sldId id="259" r:id="rId16"/>
    <p:sldId id="375" r:id="rId17"/>
    <p:sldId id="273" r:id="rId18"/>
    <p:sldId id="261" r:id="rId19"/>
    <p:sldId id="376" r:id="rId20"/>
    <p:sldId id="279" r:id="rId21"/>
    <p:sldId id="386" r:id="rId22"/>
    <p:sldId id="280" r:id="rId23"/>
    <p:sldId id="282" r:id="rId24"/>
    <p:sldId id="281" r:id="rId25"/>
    <p:sldId id="309" r:id="rId26"/>
    <p:sldId id="342" r:id="rId27"/>
    <p:sldId id="314" r:id="rId28"/>
    <p:sldId id="347" r:id="rId29"/>
    <p:sldId id="380" r:id="rId30"/>
    <p:sldId id="344" r:id="rId31"/>
    <p:sldId id="358" r:id="rId32"/>
    <p:sldId id="379" r:id="rId33"/>
    <p:sldId id="381" r:id="rId34"/>
    <p:sldId id="321" r:id="rId35"/>
    <p:sldId id="322" r:id="rId36"/>
    <p:sldId id="326" r:id="rId37"/>
    <p:sldId id="327" r:id="rId38"/>
    <p:sldId id="352" r:id="rId39"/>
    <p:sldId id="355" r:id="rId40"/>
    <p:sldId id="387" r:id="rId41"/>
    <p:sldId id="368" r:id="rId42"/>
    <p:sldId id="370" r:id="rId43"/>
    <p:sldId id="388" r:id="rId44"/>
    <p:sldId id="389" r:id="rId45"/>
    <p:sldId id="390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407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29" r:id="rId84"/>
    <p:sldId id="430" r:id="rId85"/>
    <p:sldId id="431" r:id="rId86"/>
    <p:sldId id="432" r:id="rId87"/>
    <p:sldId id="433" r:id="rId88"/>
    <p:sldId id="434" r:id="rId89"/>
    <p:sldId id="435" r:id="rId90"/>
    <p:sldId id="436" r:id="rId91"/>
    <p:sldId id="437" r:id="rId92"/>
    <p:sldId id="438" r:id="rId93"/>
    <p:sldId id="439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447" r:id="rId102"/>
    <p:sldId id="448" r:id="rId103"/>
    <p:sldId id="449" r:id="rId104"/>
    <p:sldId id="450" r:id="rId105"/>
    <p:sldId id="451" r:id="rId106"/>
    <p:sldId id="452" r:id="rId107"/>
    <p:sldId id="454" r:id="rId108"/>
    <p:sldId id="455" r:id="rId109"/>
    <p:sldId id="458" r:id="rId110"/>
    <p:sldId id="459" r:id="rId111"/>
    <p:sldId id="460" r:id="rId112"/>
  </p:sldIdLst>
  <p:sldSz cx="9144000" cy="6858000" type="screen4x3"/>
  <p:notesSz cx="6858000" cy="9144000"/>
  <p:custDataLst>
    <p:tags r:id="rId1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FFFFCC"/>
    <a:srgbClr val="000099"/>
    <a:srgbClr val="F1A9EA"/>
    <a:srgbClr val="ABEDEF"/>
    <a:srgbClr val="00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0449" autoAdjust="0"/>
  </p:normalViewPr>
  <p:slideViewPr>
    <p:cSldViewPr>
      <p:cViewPr varScale="1">
        <p:scale>
          <a:sx n="98" d="100"/>
          <a:sy n="98" d="100"/>
        </p:scale>
        <p:origin x="1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ags" Target="tags/tag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BD62123-C5CF-4628-AECB-B2EFF7D6E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69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A6D5DC-6E57-4874-8D1C-2BC863536E9C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续 </a:t>
            </a:r>
            <a:r>
              <a:rPr lang="en-US" altLang="zh-CN" dirty="0" smtClean="0"/>
              <a:t>2015-09-02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04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02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-02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6783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026C34-7F27-43BF-96A7-16BC0085BC7E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5174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E125AD-9B8E-4659-A229-D8642B3EB798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340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1809B0-80B1-4215-8362-EF25ACBC3D9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9409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C70F8A-8446-49F6-9ECA-4EEF5F417411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9468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9809F7-971B-444F-9207-7A78778B764E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052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E5AE6D-93D0-47E6-91A2-C49C6EF16B76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7181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C8305B-515F-40E1-AE05-A50E10235D52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6453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91CF17-54B6-410A-B210-F197FDB93EC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9788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46A3C2-DC24-4A29-A396-544A9D2907E2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24857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92869B-82F9-441E-A25F-509355DFA2FD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664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ECCB88-E588-4DCC-9DEC-325BC505388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08105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BA3BDF-4703-4B77-B975-AFAC1C494276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73707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9256AB-B8CE-4923-9DE7-C4D74F94747F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230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D17757-0A2A-4DCC-B9B3-51CFA35DCE63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17871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EE3187-0B06-49D7-AC76-548CEEC7D2B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2310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D2A2E8-8491-409F-BA7E-BD8AAB5C2A5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&lt;2011-09-30 </a:t>
            </a:r>
            <a:r>
              <a:rPr lang="zh-CN" altLang="en-US" smtClean="0"/>
              <a:t>第</a:t>
            </a:r>
            <a:r>
              <a:rPr lang="en-US" altLang="zh-CN" smtClean="0"/>
              <a:t>05</a:t>
            </a:r>
            <a:r>
              <a:rPr lang="zh-CN" altLang="en-US" smtClean="0"/>
              <a:t>次，</a:t>
            </a:r>
            <a:r>
              <a:rPr lang="en-US" altLang="zh-CN" smtClean="0"/>
              <a:t>02</a:t>
            </a:r>
            <a:r>
              <a:rPr lang="zh-CN" altLang="en-US" smtClean="0"/>
              <a:t>周</a:t>
            </a:r>
            <a:r>
              <a:rPr lang="en-US" altLang="zh-CN" smtClean="0"/>
              <a:t>-03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8706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28F3A6-1F2C-4E7D-BD19-F55B28595858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0434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0BA6B2-18E4-40E7-B31E-B3D6BE11592D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&lt;/2015-09-02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04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02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-02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0667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2A5F98-55A4-4A7E-8F40-6CD6A223B10F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&lt;2015-09-08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05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03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-01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8014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A81C14-6494-47B1-BB0D-C1A5016794B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28282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A4BE17-B17C-4A7C-ADBB-773A44C4E322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735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936CF1-843E-4B82-9C1C-4E6A3729A963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6152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545F7B-26D9-4FDF-929C-5D37CB340A78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3101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BA4C87-580F-45EF-A6AA-322FBFAA0252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3659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6E0E5E-BED0-41F8-9564-5A68A51F8B9E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6381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77AFAA-9B24-4EFD-8B84-7BC7B513229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1890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D2FE42-E21F-4CE7-A496-AC7C8108D2F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37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DAAA45-9E5B-45FF-944A-832CC5B7F80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09639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D453A2-0F80-4C53-9DB1-26B635B39021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2005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F563BA-66A1-49A6-B0A8-3BF938BEA6D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98827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9FBD90-0E24-4D68-AE56-0A5E603FAA71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399341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1A0B36-0CD0-4CA5-BC4E-A04DF9C6F89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2605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9741CB-048C-407D-A65E-3B2D60F11C9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1156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FF5B9A-44A4-43D9-98B0-3F0C0E85BCB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9644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162639-61F6-4CB7-B4FE-C07D2638702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46034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026C97-E091-455B-A64E-B783C7CEFD3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856566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E2F738-EAB7-4B0F-98AD-B4A6A69F0181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6863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774B59-A0A7-477D-B57F-FB8C7BDEB79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486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ECAA88-39AD-4E2B-9648-84ADCF50E77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51799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993653-55CB-404D-A8C0-661D48B96B5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969637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EE7955-58FB-4411-A594-026559E4E1E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99057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592935-5928-42E6-BB57-E26BA1C04EA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14996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E77DA7-C3E7-4EDD-A460-56F3CF8294DC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5576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2BCB0A-C6AD-4B43-A053-A9F5CEE37BE8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74561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23D1DA-E10E-45C5-B6B0-B2F792AB0B6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21490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96229D-FFD6-4E72-9798-A4CE580DF85A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87139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D93D8E-5848-448A-A027-1D902E936F2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82342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6010B7-D6DB-4A5A-86AC-02A9A651061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92374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5B379B-00D6-4FE2-B4D3-1E27FBF58BB2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77955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A5F77D-9DE2-47E7-920B-1C8C3F20970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&lt;2011-10-09 </a:t>
            </a:r>
            <a:r>
              <a:rPr lang="zh-CN" altLang="en-US" smtClean="0"/>
              <a:t>第</a:t>
            </a:r>
            <a:r>
              <a:rPr lang="en-US" altLang="zh-CN" smtClean="0"/>
              <a:t>06</a:t>
            </a:r>
            <a:r>
              <a:rPr lang="zh-CN" altLang="en-US" smtClean="0"/>
              <a:t>次，</a:t>
            </a:r>
            <a:r>
              <a:rPr lang="en-US" altLang="zh-CN" smtClean="0"/>
              <a:t>03</a:t>
            </a:r>
            <a:r>
              <a:rPr lang="zh-CN" altLang="en-US" smtClean="0"/>
              <a:t>周</a:t>
            </a:r>
            <a:r>
              <a:rPr lang="en-US" altLang="zh-CN" smtClean="0"/>
              <a:t>-02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  <a:p>
            <a:pPr eaLnBrk="1" hangingPunct="1"/>
            <a:r>
              <a:rPr lang="zh-CN" altLang="en-US" smtClean="0"/>
              <a:t>串课</a:t>
            </a:r>
            <a:r>
              <a:rPr lang="en-US" altLang="zh-CN" smtClean="0"/>
              <a:t>10</a:t>
            </a:r>
            <a:r>
              <a:rPr lang="zh-CN" altLang="en-US" smtClean="0"/>
              <a:t>月</a:t>
            </a:r>
            <a:r>
              <a:rPr lang="en-US" altLang="zh-CN" smtClean="0"/>
              <a:t>7</a:t>
            </a:r>
            <a:r>
              <a:rPr lang="zh-CN" altLang="en-US" smtClean="0"/>
              <a:t>日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91775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254CCD-9DB1-4AF3-9EAB-9098A813F1E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41360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215EAF-E580-46DB-AF40-653943EDC82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681953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5330A3-968D-4D4D-9D3E-2445D174E00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584397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B2F935-FD76-46BF-8CB9-D2AF756D994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6065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7D0D67-D4DB-43E3-93A2-1B228B089423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71114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56AD68-C433-441D-BDA5-08527CDF2D9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47355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E5A398-8B2C-488A-88CA-E4036353998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794280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8EA7F2-1E55-4BAC-A3F7-BF8C2C035AB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305763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56F7D1-F635-4C93-B8AA-E09CB0548639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83550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6A96EC-8791-40DA-B559-8C4803CF50EA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45949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3F7090-4530-4716-A7AD-C4E31A3AA6B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872980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A38755-4EF4-4236-9C9E-22E94629C78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201524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7D26F2-C0FE-4A3F-BC09-F749BAB50BE2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50463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CE4DCA-F55C-4602-8962-FFD8862BCDCC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49080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5A4524-C404-4982-B23C-79264D952E67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702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C4CEFE-A9C3-4E81-B6B5-016837642D0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06820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EE36E4-6A52-47A3-9DD4-F793CD456DB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558217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1BE2D9-9B27-4285-859F-44E6BCD8C499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736599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47720-F66C-435E-85E7-7F8F964F81F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726437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25D9F5-3FAF-48EF-9BD5-844588CD644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268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FC6AD7-7930-421B-A09A-8FBC83C882D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060846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8D9963-AF45-497B-BE9C-A41A8314774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36362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C45CF1-CD65-4CB5-8A22-454B968600E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05511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D5724B-85F5-4D75-8660-0051B9AE080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65910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46B346-8655-42E9-96E9-6384EAF405A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2310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FAE09E-334A-44D3-BE60-1FDF1B29F677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837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A40027-B4C4-47EA-85B8-B4139CC81E8F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956051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173A90-F9C8-4BE7-A41E-89262CBCB6E2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3663324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F08457-61DC-4C4E-ACE8-D703D652C7C3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201577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1799B7-28FA-436E-936B-31D7AEB8407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23957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D8C155-B698-4547-898F-F71ED16E3EDA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61415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0CCCDA-B2DE-4EEA-90A3-0053997B4C4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23373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0B4C42-BAEE-4B6B-A85C-A956212F072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2381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117EED-8177-469C-8FAF-089681D4989E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6242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7A3C87-7602-4169-B7E0-DC5A1F976983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62600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A47A0D-E342-48C5-8BE4-D1E6A2E4E47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&lt;/2009-03-22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04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02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-01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900344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1EEFA1-F252-46A8-871F-F65885793FF2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&lt;2009-03-26 </a:t>
            </a:r>
            <a:r>
              <a:rPr lang="zh-CN" altLang="en-US" smtClean="0"/>
              <a:t>第</a:t>
            </a:r>
            <a:r>
              <a:rPr lang="en-US" altLang="zh-CN" smtClean="0"/>
              <a:t>05</a:t>
            </a:r>
            <a:r>
              <a:rPr lang="zh-CN" altLang="en-US" smtClean="0"/>
              <a:t>次，</a:t>
            </a:r>
            <a:r>
              <a:rPr lang="en-US" altLang="zh-CN" smtClean="0"/>
              <a:t>02</a:t>
            </a:r>
            <a:r>
              <a:rPr lang="zh-CN" altLang="en-US" smtClean="0"/>
              <a:t>周</a:t>
            </a:r>
            <a:r>
              <a:rPr lang="en-US" altLang="zh-CN" smtClean="0"/>
              <a:t>-02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932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C0AB7B-72A8-4371-BA03-F7A66286144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6119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20FBD9-A94E-495D-970F-E212CEBA0B8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44310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588F4A-D4FC-4970-A4C1-452BA71995B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065502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860135-6A79-4B95-AA98-AA913831B654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19509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04ED2F-EAF9-4790-AA74-3C3B0E79604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530105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5F0655-C5A0-4CFA-8FC7-41A5304CDE3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744564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B3445D-0B55-47E6-82DB-B8EA4E9CC35C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94445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274CB4-E615-4019-AB3D-C48306AF9C17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11763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EA106F-F723-47F1-94CA-DD6DFE098876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567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98BC4A-5E66-4700-BD5C-716D2BC0C2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31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9805AA-C9AA-490C-A56D-16980FA970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87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6C3FE0-3CBB-4B18-BDB0-F6B9934A4B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13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F1144156-F398-414C-82D2-349FACF4D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17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725ABD80-F113-47AB-851F-A5448ECFF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94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ABCD5274-26EA-4B87-92EE-8A244565C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211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46F5194E-9A57-41D3-A2ED-CEFA6C930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43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E0F28186-0989-43E8-A28A-720CDAC427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04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7F66953F-42D2-4303-9F40-A2D6D8792D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74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2E692245-176E-47E1-9B1F-28F55430D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85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AA3B6C42-25DE-4781-BAF4-F5A3173C5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6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28076-C3C4-43F2-9653-94CEBF917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847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9ECA047E-529E-45F6-9128-66E956682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263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05C69986-CC29-4714-880C-9B711296F7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567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F9ABF490-F4F7-4BB1-B792-A1BB3C0BB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88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7F80552-1F5B-42C7-A737-9BAA70F16C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303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38691C52-4C85-47A7-9E85-AE4EF8428B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043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2F5FCFFD-C859-4E23-9EBD-95AF74335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702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D9C1F009-CC75-4EE8-9C09-A6CAFDC003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411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96E168F4-9BB3-41EC-8E37-E4AB01EEB1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082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1BCAAC62-5D83-49FB-8440-32D593A322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96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180D9B85-C592-4FE2-AAB1-D51AE45045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3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BC4152-D401-4B79-AB9C-17648036F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012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1A7D378E-8F8C-4390-9564-568A9BB958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780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0B822276-1D29-45A5-AB1D-56B97B0087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228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C7C4962A-F611-4CE7-9E39-5664C715B3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576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 smtClean="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638B97D6-1444-422C-9058-D7695EE637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6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DB37D7-66FB-4E6E-9993-BF9C4B562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4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8E3DF7-35C1-499E-96FD-A0611BF76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5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C0D1FE-EB1C-4907-A71B-9FAB5E6C7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4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35B6BD-8CD9-4B9E-8080-53A9578F3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8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770223-3CA3-4697-86C8-2CD2C3603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0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3B7FC8-46C3-4B6A-A568-2DCA0A391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4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BD2D1F-8611-437E-A5C8-4DE8929AE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  <a:ea typeface="华文新魏" pitchFamily="2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b="1">
                <a:solidFill>
                  <a:srgbClr val="696464"/>
                </a:solidFill>
                <a:latin typeface="Times New Roman" pitchFamily="18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b="1">
                <a:solidFill>
                  <a:srgbClr val="696464"/>
                </a:solidFill>
                <a:latin typeface="Times New Roman" pitchFamily="18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92F0DA48-949E-43AE-8A8F-6C960B5686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D18618A-C47B-4074-B786-C569A9A04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6941;&#21382;&#38142;&#34920;.sw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21333;&#36716;&#25442;&#24490;&#29615;.sw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32447;&#24615;&#34920;&#30340;&#23450;&#20041;.sw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&#20837;&#26632;.swf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&#20986;&#26632;.swf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&#20986;&#38431;1.swf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&#20986;&#38431;2.swf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&#29615;&#24418;&#38431;&#21015;.swf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692150"/>
            <a:ext cx="7543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7200" smtClean="0">
                <a:ea typeface="华文行楷" panose="02010800040101010101" pitchFamily="2" charset="-122"/>
              </a:rPr>
              <a:t>第二章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7200" smtClean="0"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55000"/>
              </a:lnSpc>
              <a:buFont typeface="Wingdings" panose="05000000000000000000" pitchFamily="2" charset="2"/>
              <a:buNone/>
            </a:pPr>
            <a:r>
              <a:rPr lang="zh-CN" altLang="en-US" sz="6000" b="1" smtClean="0">
                <a:ea typeface="华文行楷" panose="02010800040101010101" pitchFamily="2" charset="-122"/>
              </a:rPr>
              <a:t>线性表、堆栈和队列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55650" y="260350"/>
            <a:ext cx="83883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图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4.1</a:t>
            </a:r>
            <a:r>
              <a:rPr kumimoji="1"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是包含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kumimoji="1"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个结点的线性表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A[4]</a:t>
            </a:r>
            <a:r>
              <a:rPr kumimoji="1"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在内存中的表示，其中每个结点占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个连续的字节，第一个结点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A[0]</a:t>
            </a:r>
            <a:r>
              <a:rPr kumimoji="1"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的首地址为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302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908175" y="1930400"/>
            <a:ext cx="6764338" cy="4738688"/>
            <a:chOff x="1202" y="1216"/>
            <a:chExt cx="4261" cy="2985"/>
          </a:xfrm>
        </p:grpSpPr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1202" y="3884"/>
              <a:ext cx="258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/>
                  <a:cs typeface="楷体_GB2312"/>
                </a:rPr>
                <a:t>图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/>
                  <a:cs typeface="楷体_GB2312"/>
                </a:rPr>
                <a:t>4.1 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/>
                  <a:cs typeface="楷体_GB2312"/>
                </a:rPr>
                <a:t>线性表的顺序存储</a:t>
              </a:r>
            </a:p>
          </p:txBody>
        </p:sp>
        <p:grpSp>
          <p:nvGrpSpPr>
            <p:cNvPr id="51205" name="Group 5"/>
            <p:cNvGrpSpPr>
              <a:grpSpLocks/>
            </p:cNvGrpSpPr>
            <p:nvPr/>
          </p:nvGrpSpPr>
          <p:grpSpPr bwMode="auto">
            <a:xfrm>
              <a:off x="1320" y="1216"/>
              <a:ext cx="4143" cy="2458"/>
              <a:chOff x="1320" y="1216"/>
              <a:chExt cx="4143" cy="2458"/>
            </a:xfrm>
          </p:grpSpPr>
          <p:sp>
            <p:nvSpPr>
              <p:cNvPr id="51206" name="Text Box 6"/>
              <p:cNvSpPr txBox="1">
                <a:spLocks noChangeArrowheads="1"/>
              </p:cNvSpPr>
              <p:nvPr/>
            </p:nvSpPr>
            <p:spPr bwMode="auto">
              <a:xfrm>
                <a:off x="4255" y="2020"/>
                <a:ext cx="120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线性表</a:t>
                </a:r>
              </a:p>
            </p:txBody>
          </p:sp>
          <p:sp>
            <p:nvSpPr>
              <p:cNvPr id="51207" name="Text Box 7"/>
              <p:cNvSpPr txBox="1">
                <a:spLocks noChangeArrowheads="1"/>
              </p:cNvSpPr>
              <p:nvPr/>
            </p:nvSpPr>
            <p:spPr bwMode="auto">
              <a:xfrm>
                <a:off x="3392" y="2229"/>
                <a:ext cx="51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A[2]</a:t>
                </a:r>
              </a:p>
            </p:txBody>
          </p:sp>
          <p:sp>
            <p:nvSpPr>
              <p:cNvPr id="51208" name="Text Box 8"/>
              <p:cNvSpPr txBox="1">
                <a:spLocks noChangeArrowheads="1"/>
              </p:cNvSpPr>
              <p:nvPr/>
            </p:nvSpPr>
            <p:spPr bwMode="auto">
              <a:xfrm>
                <a:off x="1365" y="2437"/>
                <a:ext cx="34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308</a:t>
                </a:r>
              </a:p>
            </p:txBody>
          </p:sp>
          <p:grpSp>
            <p:nvGrpSpPr>
              <p:cNvPr id="51209" name="Group 9"/>
              <p:cNvGrpSpPr>
                <a:grpSpLocks/>
              </p:cNvGrpSpPr>
              <p:nvPr/>
            </p:nvGrpSpPr>
            <p:grpSpPr bwMode="auto">
              <a:xfrm>
                <a:off x="1694" y="1216"/>
                <a:ext cx="1554" cy="2458"/>
                <a:chOff x="3913" y="3936"/>
                <a:chExt cx="1620" cy="2496"/>
              </a:xfrm>
            </p:grpSpPr>
            <p:sp>
              <p:nvSpPr>
                <p:cNvPr id="51230" name="Line 10"/>
                <p:cNvSpPr>
                  <a:spLocks noChangeShapeType="1"/>
                </p:cNvSpPr>
                <p:nvPr/>
              </p:nvSpPr>
              <p:spPr bwMode="auto">
                <a:xfrm>
                  <a:off x="3913" y="3936"/>
                  <a:ext cx="0" cy="24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31" name="Line 11"/>
                <p:cNvSpPr>
                  <a:spLocks noChangeShapeType="1"/>
                </p:cNvSpPr>
                <p:nvPr/>
              </p:nvSpPr>
              <p:spPr bwMode="auto">
                <a:xfrm>
                  <a:off x="5533" y="3936"/>
                  <a:ext cx="0" cy="24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1232" name="Group 12"/>
                <p:cNvGrpSpPr>
                  <a:grpSpLocks/>
                </p:cNvGrpSpPr>
                <p:nvPr/>
              </p:nvGrpSpPr>
              <p:grpSpPr bwMode="auto">
                <a:xfrm>
                  <a:off x="3913" y="4248"/>
                  <a:ext cx="1620" cy="1560"/>
                  <a:chOff x="3913" y="4248"/>
                  <a:chExt cx="1620" cy="1560"/>
                </a:xfrm>
              </p:grpSpPr>
              <p:sp>
                <p:nvSpPr>
                  <p:cNvPr id="5123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4248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4404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4560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4716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4872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5028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5184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4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5340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4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5496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4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5652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4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5808"/>
                    <a:ext cx="16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1210" name="Group 24"/>
              <p:cNvGrpSpPr>
                <a:grpSpLocks/>
              </p:cNvGrpSpPr>
              <p:nvPr/>
            </p:nvGrpSpPr>
            <p:grpSpPr bwMode="auto">
              <a:xfrm>
                <a:off x="1320" y="1520"/>
                <a:ext cx="374" cy="922"/>
                <a:chOff x="3570" y="1284"/>
                <a:chExt cx="390" cy="936"/>
              </a:xfrm>
            </p:grpSpPr>
            <p:sp>
              <p:nvSpPr>
                <p:cNvPr id="5122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600" y="1284"/>
                  <a:ext cx="36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2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600" y="1596"/>
                  <a:ext cx="36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28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570" y="1908"/>
                  <a:ext cx="36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2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570" y="2220"/>
                  <a:ext cx="36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211" name="Text Box 29"/>
              <p:cNvSpPr txBox="1">
                <a:spLocks noChangeArrowheads="1"/>
              </p:cNvSpPr>
              <p:nvPr/>
            </p:nvSpPr>
            <p:spPr bwMode="auto">
              <a:xfrm>
                <a:off x="1365" y="2123"/>
                <a:ext cx="345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306</a:t>
                </a:r>
              </a:p>
            </p:txBody>
          </p:sp>
          <p:sp>
            <p:nvSpPr>
              <p:cNvPr id="51212" name="Text Box 30"/>
              <p:cNvSpPr txBox="1">
                <a:spLocks noChangeArrowheads="1"/>
              </p:cNvSpPr>
              <p:nvPr/>
            </p:nvSpPr>
            <p:spPr bwMode="auto">
              <a:xfrm>
                <a:off x="1350" y="1808"/>
                <a:ext cx="345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304</a:t>
                </a:r>
              </a:p>
            </p:txBody>
          </p:sp>
          <p:sp>
            <p:nvSpPr>
              <p:cNvPr id="51213" name="Text Box 31"/>
              <p:cNvSpPr txBox="1">
                <a:spLocks noChangeArrowheads="1"/>
              </p:cNvSpPr>
              <p:nvPr/>
            </p:nvSpPr>
            <p:spPr bwMode="auto">
              <a:xfrm>
                <a:off x="1350" y="1485"/>
                <a:ext cx="345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302</a:t>
                </a:r>
              </a:p>
            </p:txBody>
          </p:sp>
          <p:sp>
            <p:nvSpPr>
              <p:cNvPr id="51214" name="AutoShape 32"/>
              <p:cNvSpPr>
                <a:spLocks/>
              </p:cNvSpPr>
              <p:nvPr/>
            </p:nvSpPr>
            <p:spPr bwMode="auto">
              <a:xfrm>
                <a:off x="3243" y="1525"/>
                <a:ext cx="173" cy="326"/>
              </a:xfrm>
              <a:prstGeom prst="rightBrace">
                <a:avLst>
                  <a:gd name="adj1" fmla="val 1570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15" name="AutoShape 33"/>
              <p:cNvSpPr>
                <a:spLocks/>
              </p:cNvSpPr>
              <p:nvPr/>
            </p:nvSpPr>
            <p:spPr bwMode="auto">
              <a:xfrm>
                <a:off x="3243" y="1842"/>
                <a:ext cx="173" cy="273"/>
              </a:xfrm>
              <a:prstGeom prst="rightBrace">
                <a:avLst>
                  <a:gd name="adj1" fmla="val 156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16" name="AutoShape 34"/>
              <p:cNvSpPr>
                <a:spLocks/>
              </p:cNvSpPr>
              <p:nvPr/>
            </p:nvSpPr>
            <p:spPr bwMode="auto">
              <a:xfrm>
                <a:off x="3288" y="2160"/>
                <a:ext cx="173" cy="270"/>
              </a:xfrm>
              <a:prstGeom prst="rightBrace">
                <a:avLst>
                  <a:gd name="adj1" fmla="val 156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17" name="AutoShape 35"/>
              <p:cNvSpPr>
                <a:spLocks/>
              </p:cNvSpPr>
              <p:nvPr/>
            </p:nvSpPr>
            <p:spPr bwMode="auto">
              <a:xfrm>
                <a:off x="3243" y="2430"/>
                <a:ext cx="173" cy="325"/>
              </a:xfrm>
              <a:prstGeom prst="rightBrace">
                <a:avLst>
                  <a:gd name="adj1" fmla="val 1565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18" name="Text Box 36"/>
              <p:cNvSpPr txBox="1">
                <a:spLocks noChangeArrowheads="1"/>
              </p:cNvSpPr>
              <p:nvPr/>
            </p:nvSpPr>
            <p:spPr bwMode="auto">
              <a:xfrm>
                <a:off x="3392" y="1578"/>
                <a:ext cx="51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51219" name="Text Box 37"/>
              <p:cNvSpPr txBox="1">
                <a:spLocks noChangeArrowheads="1"/>
              </p:cNvSpPr>
              <p:nvPr/>
            </p:nvSpPr>
            <p:spPr bwMode="auto">
              <a:xfrm>
                <a:off x="3392" y="1904"/>
                <a:ext cx="51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51220" name="Text Box 38"/>
              <p:cNvSpPr txBox="1">
                <a:spLocks noChangeArrowheads="1"/>
              </p:cNvSpPr>
              <p:nvPr/>
            </p:nvSpPr>
            <p:spPr bwMode="auto">
              <a:xfrm>
                <a:off x="3392" y="2554"/>
                <a:ext cx="51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A[3]</a:t>
                </a:r>
              </a:p>
            </p:txBody>
          </p:sp>
          <p:grpSp>
            <p:nvGrpSpPr>
              <p:cNvPr id="51221" name="Group 39"/>
              <p:cNvGrpSpPr>
                <a:grpSpLocks/>
              </p:cNvGrpSpPr>
              <p:nvPr/>
            </p:nvGrpSpPr>
            <p:grpSpPr bwMode="auto">
              <a:xfrm>
                <a:off x="3243" y="1525"/>
                <a:ext cx="1554" cy="1301"/>
                <a:chOff x="5580" y="1596"/>
                <a:chExt cx="1620" cy="1248"/>
              </a:xfrm>
            </p:grpSpPr>
            <p:sp>
              <p:nvSpPr>
                <p:cNvPr id="51224" name="Line 40"/>
                <p:cNvSpPr>
                  <a:spLocks noChangeShapeType="1"/>
                </p:cNvSpPr>
                <p:nvPr/>
              </p:nvSpPr>
              <p:spPr bwMode="auto">
                <a:xfrm>
                  <a:off x="5580" y="1596"/>
                  <a:ext cx="1620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25" name="Line 41"/>
                <p:cNvSpPr>
                  <a:spLocks noChangeShapeType="1"/>
                </p:cNvSpPr>
                <p:nvPr/>
              </p:nvSpPr>
              <p:spPr bwMode="auto">
                <a:xfrm>
                  <a:off x="5580" y="2844"/>
                  <a:ext cx="1620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222" name="Line 42"/>
              <p:cNvSpPr>
                <a:spLocks noChangeShapeType="1"/>
              </p:cNvSpPr>
              <p:nvPr/>
            </p:nvSpPr>
            <p:spPr bwMode="auto">
              <a:xfrm flipV="1">
                <a:off x="4427" y="1532"/>
                <a:ext cx="0" cy="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3" name="Line 43"/>
              <p:cNvSpPr>
                <a:spLocks noChangeShapeType="1"/>
              </p:cNvSpPr>
              <p:nvPr/>
            </p:nvSpPr>
            <p:spPr bwMode="auto">
              <a:xfrm>
                <a:off x="4427" y="2345"/>
                <a:ext cx="0" cy="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9144000" cy="4221162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                     </a:t>
            </a:r>
            <a:r>
              <a:rPr lang="zh-CN" altLang="en-US" b="1" u="sng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        </a:t>
            </a:r>
            <a:endParaRPr lang="zh-CN" altLang="en-US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416800" y="265113"/>
            <a:ext cx="609600" cy="579437"/>
          </a:xfrm>
          <a:prstGeom prst="rect">
            <a:avLst/>
          </a:prstGeom>
          <a:noFill/>
          <a:ln w="9525">
            <a:noFill/>
            <a:prstDash val="dashDot"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grpSp>
        <p:nvGrpSpPr>
          <p:cNvPr id="229380" name="Group 4"/>
          <p:cNvGrpSpPr>
            <a:grpSpLocks/>
          </p:cNvGrpSpPr>
          <p:nvPr/>
        </p:nvGrpSpPr>
        <p:grpSpPr bwMode="auto">
          <a:xfrm>
            <a:off x="250825" y="260350"/>
            <a:ext cx="8534400" cy="2979738"/>
            <a:chOff x="240" y="624"/>
            <a:chExt cx="5376" cy="1877"/>
          </a:xfrm>
        </p:grpSpPr>
        <p:sp>
          <p:nvSpPr>
            <p:cNvPr id="229382" name="Text Box 5"/>
            <p:cNvSpPr txBox="1">
              <a:spLocks noChangeArrowheads="1"/>
            </p:cNvSpPr>
            <p:nvPr/>
          </p:nvSpPr>
          <p:spPr bwMode="auto">
            <a:xfrm>
              <a:off x="240" y="624"/>
              <a:ext cx="53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E5FFFF"/>
                </a:buClr>
                <a:buSzTx/>
                <a:buFont typeface="Wingdings" panose="05000000000000000000" pitchFamily="2" charset="2"/>
                <a:buNone/>
              </a:pPr>
              <a:r>
                <a:rPr kumimoji="1" lang="zh-CN" altLang="en-US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中缀表达式</a:t>
              </a: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A-(B+C/D)*E</a:t>
              </a:r>
              <a:r>
                <a:rPr kumimoji="1" lang="zh-CN" altLang="en-US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的后缀形式是 </a:t>
              </a: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(  )</a:t>
              </a:r>
              <a:r>
                <a:rPr kumimoji="1" lang="zh-CN" altLang="en-US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</a:p>
          </p:txBody>
        </p:sp>
        <p:sp>
          <p:nvSpPr>
            <p:cNvPr id="229383" name="Text Box 6"/>
            <p:cNvSpPr txBox="1">
              <a:spLocks noChangeArrowheads="1"/>
            </p:cNvSpPr>
            <p:nvPr/>
          </p:nvSpPr>
          <p:spPr bwMode="auto">
            <a:xfrm>
              <a:off x="384" y="1008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A. AB-C+D/E*</a:t>
              </a:r>
            </a:p>
          </p:txBody>
        </p:sp>
        <p:sp>
          <p:nvSpPr>
            <p:cNvPr id="229384" name="Text Box 7"/>
            <p:cNvSpPr txBox="1">
              <a:spLocks noChangeArrowheads="1"/>
            </p:cNvSpPr>
            <p:nvPr/>
          </p:nvSpPr>
          <p:spPr bwMode="auto">
            <a:xfrm>
              <a:off x="384" y="1392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>
                  <a:srgbClr val="E5FFFF"/>
                </a:buClr>
                <a:buSzTx/>
                <a:buFont typeface="Wingdings" panose="05000000000000000000" pitchFamily="2" charset="2"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B. ABC+D/-E*</a:t>
              </a:r>
            </a:p>
          </p:txBody>
        </p:sp>
        <p:sp>
          <p:nvSpPr>
            <p:cNvPr id="229385" name="Text Box 8"/>
            <p:cNvSpPr txBox="1">
              <a:spLocks noChangeArrowheads="1"/>
            </p:cNvSpPr>
            <p:nvPr/>
          </p:nvSpPr>
          <p:spPr bwMode="auto">
            <a:xfrm>
              <a:off x="406" y="2136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>
                  <a:srgbClr val="E5FFFF"/>
                </a:buClr>
                <a:buSzTx/>
                <a:buFont typeface="Wingdings" panose="05000000000000000000" pitchFamily="2" charset="2"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D. ABCD/+E*-</a:t>
              </a:r>
            </a:p>
          </p:txBody>
        </p:sp>
        <p:sp>
          <p:nvSpPr>
            <p:cNvPr id="229386" name="Text Box 9"/>
            <p:cNvSpPr txBox="1">
              <a:spLocks noChangeArrowheads="1"/>
            </p:cNvSpPr>
            <p:nvPr/>
          </p:nvSpPr>
          <p:spPr bwMode="auto">
            <a:xfrm>
              <a:off x="384" y="1750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>
                  <a:srgbClr val="E5FFFF"/>
                </a:buClr>
                <a:buSzTx/>
                <a:buFont typeface="Wingdings" panose="05000000000000000000" pitchFamily="2" charset="2"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C. ABCD/E*+-</a:t>
              </a:r>
            </a:p>
          </p:txBody>
        </p:sp>
      </p:grp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28600" y="3276600"/>
            <a:ext cx="8915400" cy="3317875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方法</a:t>
            </a:r>
            <a:r>
              <a:rPr kumimoji="1" lang="en-US" altLang="zh-CN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:</a:t>
            </a:r>
            <a:endParaRPr lang="zh-CN" alt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1</a:t>
            </a: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）把表达式充分加括号，最后归结为每一个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          括号里仅有一种运算；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2</a:t>
            </a: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）移动运算符使之取代与之对应的右括号；</a:t>
            </a:r>
          </a:p>
          <a:p>
            <a:pPr eaLnBrk="1" hangingPunct="1">
              <a:spcBef>
                <a:spcPct val="35000"/>
              </a:spcBef>
              <a:defRPr/>
            </a:pP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3</a:t>
            </a:r>
            <a:r>
              <a:rPr kumimoji="1" lang="zh-CN" altLang="en-US" sz="32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）去掉所有括号。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55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893175" cy="64801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中缀表达式转后缀表达式</a:t>
            </a:r>
            <a:r>
              <a:rPr lang="en-US" altLang="zh-CN" sz="4000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000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堆栈的应用</a:t>
            </a:r>
            <a:r>
              <a:rPr lang="en-US" altLang="zh-CN" sz="4000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smtClean="0">
                <a:effectLst/>
                <a:latin typeface="楷体_GB2312" pitchFamily="49" charset="-122"/>
                <a:ea typeface="楷体_GB2312" pitchFamily="49" charset="-122"/>
              </a:rPr>
              <a:t>    首先设定一个</a:t>
            </a:r>
            <a:r>
              <a:rPr lang="zh-CN" altLang="en-US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运算符栈</a:t>
            </a:r>
            <a:r>
              <a:rPr kumimoji="1" lang="zh-CN" altLang="en-US" b="1" smtClean="0">
                <a:effectLst/>
                <a:latin typeface="楷体_GB2312" pitchFamily="49" charset="-122"/>
                <a:ea typeface="楷体_GB2312" pitchFamily="49" charset="-122"/>
              </a:rPr>
              <a:t>，用来保存扫描中缀表达式得到的暂不能放入后缀表达式中的运算符。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smtClean="0">
                <a:effectLst/>
                <a:latin typeface="楷体_GB2312" pitchFamily="49" charset="-122"/>
                <a:ea typeface="楷体_GB2312" pitchFamily="49" charset="-122"/>
              </a:rPr>
              <a:t>基本思想：从左到右依次读出中缀表达式中的各个符号（操作数或运算符），每读出一个符号后，根据如下运算规则进行处理：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smtClean="0">
                <a:effectLst/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b="1" smtClean="0">
                <a:effectLst/>
                <a:latin typeface="Times New Roman" pitchFamily="18" charset="0"/>
                <a:ea typeface="楷体_GB2312" pitchFamily="49" charset="-122"/>
              </a:rPr>
              <a:t>假如是操作数，将其放入后缀表达式中；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smtClean="0">
                <a:effectLst/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b="1" smtClean="0">
                <a:effectLst/>
                <a:latin typeface="Times New Roman" pitchFamily="18" charset="0"/>
                <a:ea typeface="楷体_GB2312" pitchFamily="49" charset="-122"/>
              </a:rPr>
              <a:t>如果是运算符，则：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smtClean="0">
                <a:effectLst/>
                <a:latin typeface="Times New Roman" pitchFamily="18" charset="0"/>
                <a:ea typeface="楷体_GB2312" pitchFamily="49" charset="-122"/>
              </a:rPr>
              <a:t>  （</a:t>
            </a:r>
            <a:r>
              <a:rPr kumimoji="1" lang="en-US" altLang="zh-CN" b="1" smtClean="0">
                <a:effectLst/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b="1" smtClean="0">
                <a:effectLst/>
                <a:latin typeface="Times New Roman" pitchFamily="18" charset="0"/>
                <a:ea typeface="楷体_GB2312" pitchFamily="49" charset="-122"/>
              </a:rPr>
              <a:t>） 栈空：运算符放入栈中，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smtClean="0">
                <a:effectLst/>
                <a:latin typeface="Times New Roman" pitchFamily="18" charset="0"/>
                <a:ea typeface="楷体_GB2312" pitchFamily="49" charset="-122"/>
              </a:rPr>
              <a:t>  （</a:t>
            </a:r>
            <a:r>
              <a:rPr kumimoji="1" lang="en-US" altLang="zh-CN" b="1" smtClean="0">
                <a:effectLst/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b="1" smtClean="0">
                <a:effectLst/>
                <a:latin typeface="Times New Roman" pitchFamily="18" charset="0"/>
                <a:ea typeface="楷体_GB2312" pitchFamily="49" charset="-122"/>
              </a:rPr>
              <a:t>） </a:t>
            </a:r>
            <a:r>
              <a:rPr kumimoji="1" lang="zh-CN" altLang="en-US" b="1" smtClean="0">
                <a:effectLst/>
                <a:latin typeface="楷体_GB2312" pitchFamily="49" charset="-122"/>
                <a:ea typeface="楷体_GB2312" pitchFamily="49" charset="-122"/>
              </a:rPr>
              <a:t>栈不空：比较当前读到的运算符与栈顶运算符的优先级</a:t>
            </a:r>
            <a:endParaRPr kumimoji="1" lang="en-US" altLang="zh-CN" b="1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0"/>
            <a:ext cx="8964612" cy="66690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		</a:t>
            </a:r>
            <a:r>
              <a:rPr kumimoji="1" lang="en-US" altLang="zh-CN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）</a:t>
            </a:r>
            <a:r>
              <a:rPr kumimoji="1" lang="zh-CN" altLang="en-US" b="1" smtClean="0">
                <a:effectLst/>
                <a:latin typeface="楷体_GB2312"/>
                <a:ea typeface="楷体_GB2312"/>
                <a:cs typeface="楷体_GB2312"/>
              </a:rPr>
              <a:t>假如读出的运算符的优先级大于栈顶运算符的优先级，则将其压入运算符栈，读中缀表达式的下一个符号。</a:t>
            </a:r>
            <a:r>
              <a:rPr kumimoji="1" lang="en-US" altLang="zh-CN" b="1" smtClean="0">
                <a:effectLst/>
                <a:latin typeface="楷体_GB2312"/>
                <a:ea typeface="楷体_GB2312"/>
                <a:cs typeface="楷体_GB231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		2</a:t>
            </a: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）若栈顶运算符的优先级比读到的运算符的优先级高或二者相等，弹出栈顶运算符放入后缀表达式中，当前读到的运算符入栈；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		</a:t>
            </a:r>
            <a:r>
              <a:rPr kumimoji="1" lang="en-US" altLang="zh-CN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）遇到“（”，压入堆栈；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		</a:t>
            </a:r>
            <a:r>
              <a:rPr kumimoji="1" lang="en-US" altLang="zh-CN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）遇到“）”，把“（”上面的操作符依次弹出加到后缀表达式中，“（”出栈；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kumimoji="1" lang="en-US" altLang="zh-CN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3. </a:t>
            </a: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假如读出的是表达式结束符“</a:t>
            </a:r>
            <a:r>
              <a:rPr kumimoji="1" lang="en-US" altLang="zh-CN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#”</a:t>
            </a:r>
            <a:r>
              <a:rPr kumimoji="1" lang="zh-CN" altLang="en-US" b="1" smtClean="0">
                <a:effectLst/>
                <a:latin typeface="Times New Roman" panose="02020603050405020304" pitchFamily="18" charset="0"/>
                <a:ea typeface="楷体_GB2312"/>
                <a:cs typeface="楷体_GB2312"/>
              </a:rPr>
              <a:t>，栈中剩余的运算符依次出栈并写入到后缀表达式中，转换完成。</a:t>
            </a:r>
            <a:endParaRPr kumimoji="1" lang="en-US" altLang="zh-CN" b="1" smtClean="0">
              <a:effectLst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96863"/>
            <a:ext cx="8461375" cy="6084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400" b="1" smtClean="0"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en-US" altLang="zh-CN" sz="4400" b="1" smtClean="0">
                <a:latin typeface="Times New Roman" pitchFamily="18" charset="0"/>
                <a:ea typeface="楷体_GB2312" pitchFamily="49" charset="-122"/>
              </a:rPr>
              <a:t>(A+B)*((C-D)*E+F)</a:t>
            </a:r>
            <a:r>
              <a:rPr lang="zh-CN" altLang="en-US" sz="4400" b="1" smtClean="0">
                <a:latin typeface="Times New Roman" pitchFamily="18" charset="0"/>
                <a:ea typeface="楷体_GB2312" pitchFamily="49" charset="-122"/>
              </a:rPr>
              <a:t>转换成后缀表达式，写出操作符栈的变化情况。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97925" cy="640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(A+B)*((C-D)*E+F)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栈                             输出序列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 （                       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 （＋                   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        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*((   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*((-  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*(    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CD-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*(*  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CD- 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*(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CD- E*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*(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                 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CD- E*F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*     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CD- E*F+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                             A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800" b="1" smtClean="0"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CD- E*F+ *</a:t>
            </a:r>
            <a:endParaRPr lang="zh-CN" altLang="en-US" sz="2800" b="1" smtClean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4995863"/>
          </a:xfrm>
        </p:spPr>
        <p:txBody>
          <a:bodyPr/>
          <a:lstStyle/>
          <a:p>
            <a:pPr marL="900113" indent="-630238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后缀表达式求值的方法</a:t>
            </a:r>
            <a:r>
              <a:rPr lang="en-US" altLang="zh-CN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堆栈</a:t>
            </a:r>
            <a:r>
              <a:rPr lang="en-US" altLang="zh-CN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应用</a:t>
            </a:r>
            <a:r>
              <a:rPr lang="en-US" altLang="zh-CN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  <a:p>
            <a:pPr marL="900113" indent="-630238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latin typeface="幼圆" pitchFamily="49" charset="-122"/>
                <a:ea typeface="幼圆" pitchFamily="49" charset="-122"/>
              </a:rPr>
              <a:t>	① 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从左到右读入后缀表达式，若读到的是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操作数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，将它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压入堆栈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marL="900113" indent="-630238"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1" smtClean="0">
                <a:effectLst/>
              </a:rPr>
              <a:t>	② 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若读到的是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运算符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，就从堆栈中连续弹出两个元素，进行相应的运算，并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将结果压入栈中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marL="900113" indent="-630238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b="1" smtClean="0">
                <a:latin typeface="幼圆" pitchFamily="49" charset="-122"/>
                <a:ea typeface="幼圆" pitchFamily="49" charset="-122"/>
              </a:rPr>
              <a:t>③ 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读入结束符时，栈顶元素就是计算结果。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 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609600" y="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5FF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操作           后缀表达式        栈（底－顶）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400" y="2133600"/>
            <a:ext cx="8610600" cy="827088"/>
            <a:chOff x="336" y="1344"/>
            <a:chExt cx="5424" cy="521"/>
          </a:xfrm>
        </p:grpSpPr>
        <p:sp>
          <p:nvSpPr>
            <p:cNvPr id="241688" name="Text Box 8"/>
            <p:cNvSpPr txBox="1">
              <a:spLocks noChangeArrowheads="1"/>
            </p:cNvSpPr>
            <p:nvPr/>
          </p:nvSpPr>
          <p:spPr bwMode="auto">
            <a:xfrm>
              <a:off x="336" y="1344"/>
              <a:ext cx="5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=A/T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         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DE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*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+AC*- =;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DE</a:t>
              </a:r>
            </a:p>
          </p:txBody>
        </p:sp>
        <p:sp>
          <p:nvSpPr>
            <p:cNvPr id="241689" name="Line 9"/>
            <p:cNvSpPr>
              <a:spLocks noChangeShapeType="1"/>
            </p:cNvSpPr>
            <p:nvPr/>
          </p:nvSpPr>
          <p:spPr bwMode="auto">
            <a:xfrm flipH="1" flipV="1">
              <a:off x="3092" y="1584"/>
              <a:ext cx="15" cy="281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3238" y="3048000"/>
            <a:ext cx="8610600" cy="914400"/>
            <a:chOff x="317" y="1920"/>
            <a:chExt cx="5424" cy="576"/>
          </a:xfrm>
        </p:grpSpPr>
        <p:sp>
          <p:nvSpPr>
            <p:cNvPr id="241686" name="Line 11"/>
            <p:cNvSpPr>
              <a:spLocks noChangeShapeType="1"/>
            </p:cNvSpPr>
            <p:nvPr/>
          </p:nvSpPr>
          <p:spPr bwMode="auto">
            <a:xfrm flipV="1">
              <a:off x="3084" y="2208"/>
              <a:ext cx="0" cy="288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7" name="Text Box 12"/>
            <p:cNvSpPr txBox="1">
              <a:spLocks noChangeArrowheads="1"/>
            </p:cNvSpPr>
            <p:nvPr/>
          </p:nvSpPr>
          <p:spPr bwMode="auto">
            <a:xfrm>
              <a:off x="317" y="1920"/>
              <a:ext cx="5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=D*E             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r>
                <a:rPr kumimoji="1"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+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AC*- =;  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r>
                <a:rPr kumimoji="1"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" y="3962400"/>
            <a:ext cx="8610600" cy="838200"/>
            <a:chOff x="336" y="2496"/>
            <a:chExt cx="5424" cy="528"/>
          </a:xfrm>
        </p:grpSpPr>
        <p:sp>
          <p:nvSpPr>
            <p:cNvPr id="241684" name="Line 14"/>
            <p:cNvSpPr>
              <a:spLocks noChangeShapeType="1"/>
            </p:cNvSpPr>
            <p:nvPr/>
          </p:nvSpPr>
          <p:spPr bwMode="auto">
            <a:xfrm flipV="1">
              <a:off x="3606" y="2736"/>
              <a:ext cx="0" cy="288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5" name="Text Box 15"/>
            <p:cNvSpPr txBox="1">
              <a:spLocks noChangeArrowheads="1"/>
            </p:cNvSpPr>
            <p:nvPr/>
          </p:nvSpPr>
          <p:spPr bwMode="auto">
            <a:xfrm>
              <a:off x="336" y="2496"/>
              <a:ext cx="5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=T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+T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                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AC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*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 =;  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AC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33400" y="4800600"/>
            <a:ext cx="8610600" cy="838200"/>
            <a:chOff x="336" y="2640"/>
            <a:chExt cx="5424" cy="528"/>
          </a:xfrm>
        </p:grpSpPr>
        <p:sp>
          <p:nvSpPr>
            <p:cNvPr id="241682" name="Line 17"/>
            <p:cNvSpPr>
              <a:spLocks noChangeShapeType="1"/>
            </p:cNvSpPr>
            <p:nvPr/>
          </p:nvSpPr>
          <p:spPr bwMode="auto">
            <a:xfrm flipV="1">
              <a:off x="3648" y="2880"/>
              <a:ext cx="0" cy="288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3" name="Text Box 18"/>
            <p:cNvSpPr txBox="1">
              <a:spLocks noChangeArrowheads="1"/>
            </p:cNvSpPr>
            <p:nvPr/>
          </p:nvSpPr>
          <p:spPr bwMode="auto">
            <a:xfrm>
              <a:off x="336" y="2640"/>
              <a:ext cx="5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=A*C                     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 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=;        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 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33400" y="5638800"/>
            <a:ext cx="8610600" cy="990600"/>
            <a:chOff x="336" y="3696"/>
            <a:chExt cx="5424" cy="624"/>
          </a:xfrm>
        </p:grpSpPr>
        <p:sp>
          <p:nvSpPr>
            <p:cNvPr id="241680" name="Line 20"/>
            <p:cNvSpPr>
              <a:spLocks noChangeShapeType="1"/>
            </p:cNvSpPr>
            <p:nvPr/>
          </p:nvSpPr>
          <p:spPr bwMode="auto">
            <a:xfrm flipV="1">
              <a:off x="3792" y="4032"/>
              <a:ext cx="0" cy="288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1" name="Text Box 21"/>
            <p:cNvSpPr txBox="1">
              <a:spLocks noChangeArrowheads="1"/>
            </p:cNvSpPr>
            <p:nvPr/>
          </p:nvSpPr>
          <p:spPr bwMode="auto">
            <a:xfrm>
              <a:off x="336" y="3696"/>
              <a:ext cx="5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=T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                                                     =</a:t>
              </a: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;</a:t>
              </a:r>
              <a:r>
                <a:rPr kumimoji="1" lang="en-US" altLang="zh-CN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kumimoji="1" lang="en-US" altLang="zh-CN" b="1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</a:t>
              </a:r>
              <a:r>
                <a:rPr kumimoji="1" lang="en-US" altLang="zh-CN" b="1">
                  <a:solidFill>
                    <a:srgbClr val="FFCC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CC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03238" y="1304925"/>
            <a:ext cx="8610600" cy="914400"/>
            <a:chOff x="317" y="822"/>
            <a:chExt cx="5424" cy="576"/>
          </a:xfrm>
        </p:grpSpPr>
        <p:sp>
          <p:nvSpPr>
            <p:cNvPr id="241678" name="Text Box 23"/>
            <p:cNvSpPr txBox="1">
              <a:spLocks noChangeArrowheads="1"/>
            </p:cNvSpPr>
            <p:nvPr/>
          </p:nvSpPr>
          <p:spPr bwMode="auto">
            <a:xfrm>
              <a:off x="317" y="822"/>
              <a:ext cx="5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=B*C              A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/DE*+AC*- =;     </a:t>
              </a:r>
              <a:r>
                <a:rPr kumimoji="1" lang="en-US" altLang="zh-CN" b="1">
                  <a:solidFill>
                    <a:srgbClr val="FFCC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AT</a:t>
              </a:r>
              <a:r>
                <a:rPr kumimoji="1" lang="en-US" altLang="zh-CN" b="1" baseline="-25000">
                  <a:solidFill>
                    <a:srgbClr val="FFCC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41679" name="Line 24"/>
            <p:cNvSpPr>
              <a:spLocks noChangeShapeType="1"/>
            </p:cNvSpPr>
            <p:nvPr/>
          </p:nvSpPr>
          <p:spPr bwMode="auto">
            <a:xfrm flipV="1">
              <a:off x="2631" y="1110"/>
              <a:ext cx="0" cy="288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33400" y="533400"/>
            <a:ext cx="8610600" cy="831850"/>
            <a:chOff x="336" y="336"/>
            <a:chExt cx="5424" cy="524"/>
          </a:xfrm>
        </p:grpSpPr>
        <p:sp>
          <p:nvSpPr>
            <p:cNvPr id="241676" name="Text Box 5"/>
            <p:cNvSpPr txBox="1">
              <a:spLocks noChangeArrowheads="1"/>
            </p:cNvSpPr>
            <p:nvPr/>
          </p:nvSpPr>
          <p:spPr bwMode="auto">
            <a:xfrm>
              <a:off x="336" y="336"/>
              <a:ext cx="5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——                ABC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*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/DE*+AC*- =;     ABC</a:t>
              </a:r>
            </a:p>
          </p:txBody>
        </p:sp>
        <p:sp>
          <p:nvSpPr>
            <p:cNvPr id="241677" name="Line 6"/>
            <p:cNvSpPr>
              <a:spLocks noChangeShapeType="1"/>
            </p:cNvSpPr>
            <p:nvPr/>
          </p:nvSpPr>
          <p:spPr bwMode="auto">
            <a:xfrm flipV="1">
              <a:off x="2540" y="572"/>
              <a:ext cx="0" cy="288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2944813" y="530225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ABC*/DE*+AC*- =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练习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92263"/>
            <a:ext cx="8748712" cy="4503737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zh-CN" altLang="en-US" smtClean="0"/>
              <a:t>说明数组和链表的区别，各有何优缺点？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zh-CN" smtClean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2.  </a:t>
            </a:r>
            <a:r>
              <a:rPr lang="zh-CN" altLang="en-US" smtClean="0"/>
              <a:t>已知非空线性链表第一个结点由</a:t>
            </a:r>
            <a:r>
              <a:rPr lang="en-US" altLang="zh-CN" smtClean="0"/>
              <a:t>list</a:t>
            </a:r>
            <a:r>
              <a:rPr lang="zh-CN" altLang="en-US" smtClean="0"/>
              <a:t>指出，请写一算法，交换</a:t>
            </a:r>
            <a:r>
              <a:rPr lang="en-US" altLang="zh-CN" smtClean="0"/>
              <a:t>p</a:t>
            </a:r>
            <a:r>
              <a:rPr lang="zh-CN" altLang="en-US" smtClean="0"/>
              <a:t>所指结点与其下一个结点在链表中的位置（设</a:t>
            </a:r>
            <a:r>
              <a:rPr lang="en-US" altLang="zh-CN" smtClean="0"/>
              <a:t>p</a:t>
            </a:r>
            <a:r>
              <a:rPr lang="zh-CN" altLang="en-US" smtClean="0"/>
              <a:t>指向的不是链表最后的那个结点）。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5"/>
          <p:cNvSpPr>
            <a:spLocks noChangeArrowheads="1"/>
          </p:cNvSpPr>
          <p:nvPr/>
        </p:nvSpPr>
        <p:spPr bwMode="auto">
          <a:xfrm>
            <a:off x="0" y="363538"/>
            <a:ext cx="9144000" cy="60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tabLst>
                <a:tab pos="762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说明数组和链表的区别，各有何优缺点？</a:t>
            </a:r>
            <a:endParaRPr lang="zh-CN" altLang="en-US" sz="260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区别：</a:t>
            </a:r>
            <a:endParaRPr lang="zh-CN" altLang="en-US" sz="26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</a:rPr>
              <a:t>	数组占用连续的内存空间，链表不要求结点的空间连续</a:t>
            </a:r>
            <a:endParaRPr lang="zh-CN" altLang="en-US" sz="26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</a:rPr>
              <a:t>各自的优缺点：</a:t>
            </a:r>
            <a:endParaRPr lang="zh-CN" altLang="en-US" sz="26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</a:rPr>
              <a:t>	① 插入与删除操作：由于数组在插入与删除数据时需移	动大量的数据元素，而链表只需要改变一些指针的链接	，因此，链表比数组易于实现数据的插入和删除操作。</a:t>
            </a:r>
            <a:endParaRPr lang="zh-CN" altLang="en-US" sz="26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</a:rPr>
              <a:t>	② 内存空间的占用情况：因链表多了一个指针域，故较	浪费空间，因此，在空间占用方面，数组优于链表。</a:t>
            </a:r>
            <a:endParaRPr lang="zh-CN" altLang="en-US" sz="26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</a:rPr>
              <a:t>	③ 数据的存取操作：访问链表中的结点必须从表头开始	，是顺序的存取方式，而数组元素的访问是通过数组下	标来实现的，是随机存取方式，因此，在数据存取方面	，数组优于链表。</a:t>
            </a:r>
            <a:endParaRPr lang="zh-CN" altLang="en-US" sz="26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FFFF"/>
                </a:solidFill>
                <a:latin typeface="Times New Roman" panose="02020603050405020304" pitchFamily="18" charset="0"/>
              </a:rPr>
              <a:t>	④ 数据的合并与分离：链表优于数组，因为只需要改变	指针的指向。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已知非空线性链表第一个结点由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指出，请写一算法，交换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所指结点与其下一个结点在链表中的位置（设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指向的不是链表最后的那个结点）。</a:t>
            </a:r>
            <a:r>
              <a:rPr lang="zh-CN" altLang="en-US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解题思路</a:t>
            </a:r>
            <a:r>
              <a:rPr lang="en-US" altLang="zh-CN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整个算法应分成两个部分：（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）确定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的位置，同时给出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的前驱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；（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）将结点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的后继结点交换。</a:t>
            </a:r>
            <a:r>
              <a:rPr lang="zh-CN" altLang="en-US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算法的</a:t>
            </a:r>
            <a:r>
              <a:rPr lang="en-US" altLang="zh-CN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ADL</a:t>
            </a:r>
            <a:r>
              <a:rPr lang="zh-CN" altLang="en-US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描述：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算法	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list, p</a:t>
            </a: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b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 ← list .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WHILE  (next (q) ≠ p)  DO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q ← next (q) .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IF  (next (p) ≠ NULL)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r ← next (p) .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next (q) ← r .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next (p) ← next (r) .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next (r) ← p .</a:t>
            </a:r>
            <a:b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.</a:t>
            </a:r>
            <a:r>
              <a:rPr lang="en-US" altLang="zh-CN" sz="2600" smtClean="0">
                <a:solidFill>
                  <a:schemeClr val="tx1"/>
                </a:solidFill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█</a:t>
            </a:r>
            <a:endParaRPr lang="zh-CN" altLang="en-US" sz="2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0" y="5876925"/>
            <a:ext cx="9144000" cy="5762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Loc(a[k])= Loc (a[0]) + k*c</a:t>
            </a:r>
            <a:endParaRPr lang="en-US" altLang="zh-CN" sz="2800" b="1" smtClean="0"/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179388" y="260350"/>
            <a:ext cx="6216650" cy="5530850"/>
            <a:chOff x="768" y="288"/>
            <a:chExt cx="4032" cy="3456"/>
          </a:xfrm>
        </p:grpSpPr>
        <p:sp>
          <p:nvSpPr>
            <p:cNvPr id="53253" name="Line 4"/>
            <p:cNvSpPr>
              <a:spLocks noChangeShapeType="1"/>
            </p:cNvSpPr>
            <p:nvPr/>
          </p:nvSpPr>
          <p:spPr bwMode="auto">
            <a:xfrm>
              <a:off x="2304" y="288"/>
              <a:ext cx="1008" cy="0"/>
            </a:xfrm>
            <a:prstGeom prst="line">
              <a:avLst/>
            </a:prstGeom>
            <a:noFill/>
            <a:ln w="317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4" name="Line 5"/>
            <p:cNvSpPr>
              <a:spLocks noChangeShapeType="1"/>
            </p:cNvSpPr>
            <p:nvPr/>
          </p:nvSpPr>
          <p:spPr bwMode="auto">
            <a:xfrm>
              <a:off x="2304" y="672"/>
              <a:ext cx="1008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5" name="Line 6"/>
            <p:cNvSpPr>
              <a:spLocks noChangeShapeType="1"/>
            </p:cNvSpPr>
            <p:nvPr/>
          </p:nvSpPr>
          <p:spPr bwMode="auto">
            <a:xfrm>
              <a:off x="2304" y="2688"/>
              <a:ext cx="1008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Line 7"/>
            <p:cNvSpPr>
              <a:spLocks noChangeShapeType="1"/>
            </p:cNvSpPr>
            <p:nvPr/>
          </p:nvSpPr>
          <p:spPr bwMode="auto">
            <a:xfrm>
              <a:off x="2304" y="1680"/>
              <a:ext cx="1008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8"/>
            <p:cNvSpPr>
              <a:spLocks noChangeShapeType="1"/>
            </p:cNvSpPr>
            <p:nvPr/>
          </p:nvSpPr>
          <p:spPr bwMode="auto">
            <a:xfrm>
              <a:off x="2304" y="2064"/>
              <a:ext cx="1008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9"/>
            <p:cNvSpPr>
              <a:spLocks noChangeShapeType="1"/>
            </p:cNvSpPr>
            <p:nvPr/>
          </p:nvSpPr>
          <p:spPr bwMode="auto">
            <a:xfrm>
              <a:off x="2304" y="1056"/>
              <a:ext cx="1008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>
              <a:off x="2304" y="3744"/>
              <a:ext cx="1008" cy="0"/>
            </a:xfrm>
            <a:prstGeom prst="line">
              <a:avLst/>
            </a:prstGeom>
            <a:noFill/>
            <a:ln w="317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1"/>
            <p:cNvSpPr>
              <a:spLocks noChangeShapeType="1"/>
            </p:cNvSpPr>
            <p:nvPr/>
          </p:nvSpPr>
          <p:spPr bwMode="auto">
            <a:xfrm>
              <a:off x="2304" y="288"/>
              <a:ext cx="0" cy="3456"/>
            </a:xfrm>
            <a:prstGeom prst="line">
              <a:avLst/>
            </a:prstGeom>
            <a:noFill/>
            <a:ln w="317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2"/>
            <p:cNvSpPr>
              <a:spLocks noChangeShapeType="1"/>
            </p:cNvSpPr>
            <p:nvPr/>
          </p:nvSpPr>
          <p:spPr bwMode="auto">
            <a:xfrm>
              <a:off x="3312" y="288"/>
              <a:ext cx="0" cy="3456"/>
            </a:xfrm>
            <a:prstGeom prst="line">
              <a:avLst/>
            </a:prstGeom>
            <a:noFill/>
            <a:ln w="317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13"/>
            <p:cNvSpPr txBox="1">
              <a:spLocks noChangeArrowheads="1"/>
            </p:cNvSpPr>
            <p:nvPr/>
          </p:nvSpPr>
          <p:spPr bwMode="auto">
            <a:xfrm>
              <a:off x="2496" y="288"/>
              <a:ext cx="6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263" name="Text Box 14"/>
            <p:cNvSpPr txBox="1">
              <a:spLocks noChangeArrowheads="1"/>
            </p:cNvSpPr>
            <p:nvPr/>
          </p:nvSpPr>
          <p:spPr bwMode="auto">
            <a:xfrm>
              <a:off x="2496" y="673"/>
              <a:ext cx="6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264" name="Text Box 15"/>
            <p:cNvSpPr txBox="1">
              <a:spLocks noChangeArrowheads="1"/>
            </p:cNvSpPr>
            <p:nvPr/>
          </p:nvSpPr>
          <p:spPr bwMode="auto">
            <a:xfrm>
              <a:off x="2496" y="2640"/>
              <a:ext cx="6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53265" name="Text Box 16"/>
            <p:cNvSpPr txBox="1">
              <a:spLocks noChangeArrowheads="1"/>
            </p:cNvSpPr>
            <p:nvPr/>
          </p:nvSpPr>
          <p:spPr bwMode="auto">
            <a:xfrm>
              <a:off x="2496" y="1632"/>
              <a:ext cx="6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266" name="Text Box 17"/>
            <p:cNvSpPr txBox="1">
              <a:spLocks noChangeArrowheads="1"/>
            </p:cNvSpPr>
            <p:nvPr/>
          </p:nvSpPr>
          <p:spPr bwMode="auto">
            <a:xfrm>
              <a:off x="1008" y="720"/>
              <a:ext cx="52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b+c</a:t>
              </a:r>
            </a:p>
          </p:txBody>
        </p:sp>
        <p:sp>
          <p:nvSpPr>
            <p:cNvPr id="53267" name="Text Box 18"/>
            <p:cNvSpPr txBox="1">
              <a:spLocks noChangeArrowheads="1"/>
            </p:cNvSpPr>
            <p:nvPr/>
          </p:nvSpPr>
          <p:spPr bwMode="auto">
            <a:xfrm>
              <a:off x="768" y="1728"/>
              <a:ext cx="124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b+k*c</a:t>
              </a:r>
            </a:p>
          </p:txBody>
        </p:sp>
        <p:sp>
          <p:nvSpPr>
            <p:cNvPr id="53268" name="Text Box 19"/>
            <p:cNvSpPr txBox="1">
              <a:spLocks noChangeArrowheads="1"/>
            </p:cNvSpPr>
            <p:nvPr/>
          </p:nvSpPr>
          <p:spPr bwMode="auto">
            <a:xfrm>
              <a:off x="864" y="336"/>
              <a:ext cx="52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53269" name="Text Box 20"/>
            <p:cNvSpPr txBox="1">
              <a:spLocks noChangeArrowheads="1"/>
            </p:cNvSpPr>
            <p:nvPr/>
          </p:nvSpPr>
          <p:spPr bwMode="auto">
            <a:xfrm>
              <a:off x="912" y="2688"/>
              <a:ext cx="144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b+(n-1)*c</a:t>
              </a:r>
            </a:p>
          </p:txBody>
        </p:sp>
        <p:sp>
          <p:nvSpPr>
            <p:cNvPr id="53270" name="Text Box 21"/>
            <p:cNvSpPr txBox="1">
              <a:spLocks noChangeArrowheads="1"/>
            </p:cNvSpPr>
            <p:nvPr/>
          </p:nvSpPr>
          <p:spPr bwMode="auto">
            <a:xfrm>
              <a:off x="2496" y="1153"/>
              <a:ext cx="6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…</a:t>
              </a:r>
              <a:endParaRPr kumimoji="1"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3271" name="Text Box 22"/>
            <p:cNvSpPr txBox="1">
              <a:spLocks noChangeArrowheads="1"/>
            </p:cNvSpPr>
            <p:nvPr/>
          </p:nvSpPr>
          <p:spPr bwMode="auto">
            <a:xfrm>
              <a:off x="2496" y="2160"/>
              <a:ext cx="67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…</a:t>
              </a:r>
              <a:endParaRPr kumimoji="1"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3272" name="Line 23"/>
            <p:cNvSpPr>
              <a:spLocks noChangeShapeType="1"/>
            </p:cNvSpPr>
            <p:nvPr/>
          </p:nvSpPr>
          <p:spPr bwMode="auto">
            <a:xfrm>
              <a:off x="2304" y="3072"/>
              <a:ext cx="1008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Text Box 24"/>
            <p:cNvSpPr txBox="1">
              <a:spLocks noChangeArrowheads="1"/>
            </p:cNvSpPr>
            <p:nvPr/>
          </p:nvSpPr>
          <p:spPr bwMode="auto">
            <a:xfrm>
              <a:off x="3504" y="288"/>
              <a:ext cx="52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53274" name="Text Box 25"/>
            <p:cNvSpPr txBox="1">
              <a:spLocks noChangeArrowheads="1"/>
            </p:cNvSpPr>
            <p:nvPr/>
          </p:nvSpPr>
          <p:spPr bwMode="auto">
            <a:xfrm>
              <a:off x="3504" y="673"/>
              <a:ext cx="52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53275" name="Text Box 26"/>
            <p:cNvSpPr txBox="1">
              <a:spLocks noChangeArrowheads="1"/>
            </p:cNvSpPr>
            <p:nvPr/>
          </p:nvSpPr>
          <p:spPr bwMode="auto">
            <a:xfrm>
              <a:off x="3600" y="2640"/>
              <a:ext cx="52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n-1</a:t>
              </a:r>
            </a:p>
          </p:txBody>
        </p:sp>
        <p:sp>
          <p:nvSpPr>
            <p:cNvPr id="53276" name="Text Box 27"/>
            <p:cNvSpPr txBox="1">
              <a:spLocks noChangeArrowheads="1"/>
            </p:cNvSpPr>
            <p:nvPr/>
          </p:nvSpPr>
          <p:spPr bwMode="auto">
            <a:xfrm>
              <a:off x="3552" y="1680"/>
              <a:ext cx="52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k</a:t>
              </a:r>
            </a:p>
          </p:txBody>
        </p:sp>
        <p:sp>
          <p:nvSpPr>
            <p:cNvPr id="53277" name="Text Box 28"/>
            <p:cNvSpPr txBox="1">
              <a:spLocks noChangeArrowheads="1"/>
            </p:cNvSpPr>
            <p:nvPr/>
          </p:nvSpPr>
          <p:spPr bwMode="auto">
            <a:xfrm>
              <a:off x="3696" y="3168"/>
              <a:ext cx="110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幼圆" panose="02010509060101010101" pitchFamily="49" charset="-122"/>
                </a:rPr>
                <a:t>空闲区</a:t>
              </a:r>
            </a:p>
          </p:txBody>
        </p:sp>
        <p:sp>
          <p:nvSpPr>
            <p:cNvPr id="53278" name="AutoShape 29"/>
            <p:cNvSpPr>
              <a:spLocks/>
            </p:cNvSpPr>
            <p:nvPr/>
          </p:nvSpPr>
          <p:spPr bwMode="auto">
            <a:xfrm>
              <a:off x="3312" y="3072"/>
              <a:ext cx="336" cy="67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292725" y="476250"/>
            <a:ext cx="3671888" cy="1800225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起始存储位置：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每个元素大小：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求第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个元素的开始位置？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292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 </a:t>
            </a:r>
            <a:r>
              <a:rPr lang="zh-CN" altLang="en-US" sz="4000" b="1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线性表上实现的基本运算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、插入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在线性表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(12,13,21,24,28,30,42,77)	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　中下标为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的结点后，插入元素 </a:t>
            </a:r>
            <a:r>
              <a:rPr lang="en-US" altLang="zh-CN" b="1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25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	   </a:t>
            </a:r>
            <a:r>
              <a:rPr lang="en-US" altLang="zh-CN" smtClean="0"/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611188" y="549275"/>
            <a:ext cx="3505200" cy="5638800"/>
            <a:chOff x="336" y="240"/>
            <a:chExt cx="2208" cy="3552"/>
          </a:xfrm>
        </p:grpSpPr>
        <p:sp>
          <p:nvSpPr>
            <p:cNvPr id="57386" name="Text Box 4"/>
            <p:cNvSpPr txBox="1">
              <a:spLocks noChangeArrowheads="1"/>
            </p:cNvSpPr>
            <p:nvPr/>
          </p:nvSpPr>
          <p:spPr bwMode="auto">
            <a:xfrm>
              <a:off x="1728" y="720"/>
              <a:ext cx="816" cy="3048"/>
            </a:xfrm>
            <a:prstGeom prst="rect">
              <a:avLst/>
            </a:prstGeom>
            <a:solidFill>
              <a:srgbClr val="F5F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87" name="Line 5"/>
            <p:cNvSpPr>
              <a:spLocks noChangeShapeType="1"/>
            </p:cNvSpPr>
            <p:nvPr/>
          </p:nvSpPr>
          <p:spPr bwMode="auto">
            <a:xfrm>
              <a:off x="1728" y="720"/>
              <a:ext cx="0" cy="3072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Line 6"/>
            <p:cNvSpPr>
              <a:spLocks noChangeShapeType="1"/>
            </p:cNvSpPr>
            <p:nvPr/>
          </p:nvSpPr>
          <p:spPr bwMode="auto">
            <a:xfrm>
              <a:off x="2544" y="720"/>
              <a:ext cx="0" cy="3072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9" name="Line 7"/>
            <p:cNvSpPr>
              <a:spLocks noChangeShapeType="1"/>
            </p:cNvSpPr>
            <p:nvPr/>
          </p:nvSpPr>
          <p:spPr bwMode="auto">
            <a:xfrm>
              <a:off x="1728" y="720"/>
              <a:ext cx="816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0" name="Line 8"/>
            <p:cNvSpPr>
              <a:spLocks noChangeShapeType="1"/>
            </p:cNvSpPr>
            <p:nvPr/>
          </p:nvSpPr>
          <p:spPr bwMode="auto">
            <a:xfrm>
              <a:off x="1728" y="1056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Line 9"/>
            <p:cNvSpPr>
              <a:spLocks noChangeShapeType="1"/>
            </p:cNvSpPr>
            <p:nvPr/>
          </p:nvSpPr>
          <p:spPr bwMode="auto">
            <a:xfrm>
              <a:off x="1728" y="2592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2" name="Line 10"/>
            <p:cNvSpPr>
              <a:spLocks noChangeShapeType="1"/>
            </p:cNvSpPr>
            <p:nvPr/>
          </p:nvSpPr>
          <p:spPr bwMode="auto">
            <a:xfrm>
              <a:off x="1728" y="2208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Line 11"/>
            <p:cNvSpPr>
              <a:spLocks noChangeShapeType="1"/>
            </p:cNvSpPr>
            <p:nvPr/>
          </p:nvSpPr>
          <p:spPr bwMode="auto">
            <a:xfrm>
              <a:off x="1728" y="1440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4" name="Line 12"/>
            <p:cNvSpPr>
              <a:spLocks noChangeShapeType="1"/>
            </p:cNvSpPr>
            <p:nvPr/>
          </p:nvSpPr>
          <p:spPr bwMode="auto">
            <a:xfrm>
              <a:off x="1728" y="1824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Line 13"/>
            <p:cNvSpPr>
              <a:spLocks noChangeShapeType="1"/>
            </p:cNvSpPr>
            <p:nvPr/>
          </p:nvSpPr>
          <p:spPr bwMode="auto">
            <a:xfrm>
              <a:off x="1728" y="2976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6" name="Line 14"/>
            <p:cNvSpPr>
              <a:spLocks noChangeShapeType="1"/>
            </p:cNvSpPr>
            <p:nvPr/>
          </p:nvSpPr>
          <p:spPr bwMode="auto">
            <a:xfrm>
              <a:off x="1728" y="3360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Line 15"/>
            <p:cNvSpPr>
              <a:spLocks noChangeShapeType="1"/>
            </p:cNvSpPr>
            <p:nvPr/>
          </p:nvSpPr>
          <p:spPr bwMode="auto">
            <a:xfrm>
              <a:off x="1728" y="3792"/>
              <a:ext cx="816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Text Box 16"/>
            <p:cNvSpPr txBox="1">
              <a:spLocks noChangeArrowheads="1"/>
            </p:cNvSpPr>
            <p:nvPr/>
          </p:nvSpPr>
          <p:spPr bwMode="auto">
            <a:xfrm>
              <a:off x="1008" y="240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幼圆" panose="02010509060101010101" pitchFamily="49" charset="-122"/>
                  <a:ea typeface="幼圆" panose="02010509060101010101" pitchFamily="49" charset="-122"/>
                </a:rPr>
                <a:t>序号  元素</a:t>
              </a:r>
            </a:p>
          </p:txBody>
        </p:sp>
        <p:sp>
          <p:nvSpPr>
            <p:cNvPr id="57399" name="Text Box 17"/>
            <p:cNvSpPr txBox="1">
              <a:spLocks noChangeArrowheads="1"/>
            </p:cNvSpPr>
            <p:nvPr/>
          </p:nvSpPr>
          <p:spPr bwMode="auto">
            <a:xfrm>
              <a:off x="1296" y="144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57400" name="Text Box 18"/>
            <p:cNvSpPr txBox="1">
              <a:spLocks noChangeArrowheads="1"/>
            </p:cNvSpPr>
            <p:nvPr/>
          </p:nvSpPr>
          <p:spPr bwMode="auto">
            <a:xfrm>
              <a:off x="1296" y="182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57401" name="Text Box 19"/>
            <p:cNvSpPr txBox="1">
              <a:spLocks noChangeArrowheads="1"/>
            </p:cNvSpPr>
            <p:nvPr/>
          </p:nvSpPr>
          <p:spPr bwMode="auto">
            <a:xfrm>
              <a:off x="1296" y="67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57402" name="Text Box 20"/>
            <p:cNvSpPr txBox="1">
              <a:spLocks noChangeArrowheads="1"/>
            </p:cNvSpPr>
            <p:nvPr/>
          </p:nvSpPr>
          <p:spPr bwMode="auto">
            <a:xfrm>
              <a:off x="1296" y="22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57403" name="Text Box 21"/>
            <p:cNvSpPr txBox="1">
              <a:spLocks noChangeArrowheads="1"/>
            </p:cNvSpPr>
            <p:nvPr/>
          </p:nvSpPr>
          <p:spPr bwMode="auto">
            <a:xfrm>
              <a:off x="1296" y="10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57404" name="Text Box 22"/>
            <p:cNvSpPr txBox="1">
              <a:spLocks noChangeArrowheads="1"/>
            </p:cNvSpPr>
            <p:nvPr/>
          </p:nvSpPr>
          <p:spPr bwMode="auto">
            <a:xfrm>
              <a:off x="1296" y="302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57405" name="Text Box 23"/>
            <p:cNvSpPr txBox="1">
              <a:spLocks noChangeArrowheads="1"/>
            </p:cNvSpPr>
            <p:nvPr/>
          </p:nvSpPr>
          <p:spPr bwMode="auto">
            <a:xfrm>
              <a:off x="1296" y="340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57406" name="Text Box 24"/>
            <p:cNvSpPr txBox="1">
              <a:spLocks noChangeArrowheads="1"/>
            </p:cNvSpPr>
            <p:nvPr/>
          </p:nvSpPr>
          <p:spPr bwMode="auto">
            <a:xfrm>
              <a:off x="1296" y="259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57407" name="Text Box 25"/>
            <p:cNvSpPr txBox="1">
              <a:spLocks noChangeArrowheads="1"/>
            </p:cNvSpPr>
            <p:nvPr/>
          </p:nvSpPr>
          <p:spPr bwMode="auto">
            <a:xfrm>
              <a:off x="1920" y="672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12</a:t>
              </a:r>
            </a:p>
          </p:txBody>
        </p:sp>
        <p:sp>
          <p:nvSpPr>
            <p:cNvPr id="57408" name="Text Box 26"/>
            <p:cNvSpPr txBox="1">
              <a:spLocks noChangeArrowheads="1"/>
            </p:cNvSpPr>
            <p:nvPr/>
          </p:nvSpPr>
          <p:spPr bwMode="auto">
            <a:xfrm>
              <a:off x="1920" y="105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13</a:t>
              </a:r>
            </a:p>
          </p:txBody>
        </p:sp>
        <p:sp>
          <p:nvSpPr>
            <p:cNvPr id="57409" name="Text Box 27"/>
            <p:cNvSpPr txBox="1">
              <a:spLocks noChangeArrowheads="1"/>
            </p:cNvSpPr>
            <p:nvPr/>
          </p:nvSpPr>
          <p:spPr bwMode="auto">
            <a:xfrm>
              <a:off x="1920" y="144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21</a:t>
              </a:r>
            </a:p>
          </p:txBody>
        </p:sp>
        <p:sp>
          <p:nvSpPr>
            <p:cNvPr id="57410" name="Text Box 28"/>
            <p:cNvSpPr txBox="1">
              <a:spLocks noChangeArrowheads="1"/>
            </p:cNvSpPr>
            <p:nvPr/>
          </p:nvSpPr>
          <p:spPr bwMode="auto">
            <a:xfrm>
              <a:off x="1728" y="1824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24</a:t>
              </a:r>
            </a:p>
          </p:txBody>
        </p:sp>
        <p:sp>
          <p:nvSpPr>
            <p:cNvPr id="57411" name="Text Box 29"/>
            <p:cNvSpPr txBox="1">
              <a:spLocks noChangeArrowheads="1"/>
            </p:cNvSpPr>
            <p:nvPr/>
          </p:nvSpPr>
          <p:spPr bwMode="auto">
            <a:xfrm>
              <a:off x="1728" y="220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28</a:t>
              </a:r>
            </a:p>
          </p:txBody>
        </p:sp>
        <p:sp>
          <p:nvSpPr>
            <p:cNvPr id="57412" name="Text Box 30"/>
            <p:cNvSpPr txBox="1">
              <a:spLocks noChangeArrowheads="1"/>
            </p:cNvSpPr>
            <p:nvPr/>
          </p:nvSpPr>
          <p:spPr bwMode="auto">
            <a:xfrm>
              <a:off x="1728" y="2592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30</a:t>
              </a:r>
            </a:p>
          </p:txBody>
        </p:sp>
        <p:sp>
          <p:nvSpPr>
            <p:cNvPr id="57413" name="Text Box 31"/>
            <p:cNvSpPr txBox="1">
              <a:spLocks noChangeArrowheads="1"/>
            </p:cNvSpPr>
            <p:nvPr/>
          </p:nvSpPr>
          <p:spPr bwMode="auto">
            <a:xfrm>
              <a:off x="1728" y="2976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42</a:t>
              </a:r>
            </a:p>
          </p:txBody>
        </p:sp>
        <p:sp>
          <p:nvSpPr>
            <p:cNvPr id="57414" name="Text Box 32"/>
            <p:cNvSpPr txBox="1">
              <a:spLocks noChangeArrowheads="1"/>
            </p:cNvSpPr>
            <p:nvPr/>
          </p:nvSpPr>
          <p:spPr bwMode="auto">
            <a:xfrm>
              <a:off x="1728" y="3360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77</a:t>
              </a:r>
            </a:p>
          </p:txBody>
        </p:sp>
        <p:sp>
          <p:nvSpPr>
            <p:cNvPr id="57415" name="Line 33"/>
            <p:cNvSpPr>
              <a:spLocks noChangeShapeType="1"/>
            </p:cNvSpPr>
            <p:nvPr/>
          </p:nvSpPr>
          <p:spPr bwMode="auto">
            <a:xfrm>
              <a:off x="336" y="2208"/>
              <a:ext cx="139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stealth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16" name="Text Box 34"/>
            <p:cNvSpPr txBox="1">
              <a:spLocks noChangeArrowheads="1"/>
            </p:cNvSpPr>
            <p:nvPr/>
          </p:nvSpPr>
          <p:spPr bwMode="auto">
            <a:xfrm>
              <a:off x="336" y="1824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幼圆" panose="02010509060101010101" pitchFamily="49" charset="-122"/>
                  <a:ea typeface="幼圆" panose="02010509060101010101" pitchFamily="49" charset="-122"/>
                </a:rPr>
                <a:t>插入</a:t>
              </a: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25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876800" y="381000"/>
            <a:ext cx="2438400" cy="6173788"/>
            <a:chOff x="3072" y="240"/>
            <a:chExt cx="1536" cy="3889"/>
          </a:xfrm>
        </p:grpSpPr>
        <p:sp>
          <p:nvSpPr>
            <p:cNvPr id="57354" name="Text Box 36"/>
            <p:cNvSpPr txBox="1">
              <a:spLocks noChangeArrowheads="1"/>
            </p:cNvSpPr>
            <p:nvPr/>
          </p:nvSpPr>
          <p:spPr bwMode="auto">
            <a:xfrm>
              <a:off x="3792" y="720"/>
              <a:ext cx="816" cy="3393"/>
            </a:xfrm>
            <a:prstGeom prst="rect">
              <a:avLst/>
            </a:prstGeom>
            <a:solidFill>
              <a:srgbClr val="F5F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55" name="Line 37"/>
            <p:cNvSpPr>
              <a:spLocks noChangeShapeType="1"/>
            </p:cNvSpPr>
            <p:nvPr/>
          </p:nvSpPr>
          <p:spPr bwMode="auto">
            <a:xfrm>
              <a:off x="3792" y="720"/>
              <a:ext cx="0" cy="3408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38"/>
            <p:cNvSpPr>
              <a:spLocks noChangeShapeType="1"/>
            </p:cNvSpPr>
            <p:nvPr/>
          </p:nvSpPr>
          <p:spPr bwMode="auto">
            <a:xfrm>
              <a:off x="4608" y="720"/>
              <a:ext cx="0" cy="3408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39"/>
            <p:cNvSpPr>
              <a:spLocks noChangeShapeType="1"/>
            </p:cNvSpPr>
            <p:nvPr/>
          </p:nvSpPr>
          <p:spPr bwMode="auto">
            <a:xfrm>
              <a:off x="3792" y="720"/>
              <a:ext cx="816" cy="1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40"/>
            <p:cNvSpPr>
              <a:spLocks noChangeShapeType="1"/>
            </p:cNvSpPr>
            <p:nvPr/>
          </p:nvSpPr>
          <p:spPr bwMode="auto">
            <a:xfrm>
              <a:off x="3792" y="1056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41"/>
            <p:cNvSpPr>
              <a:spLocks noChangeShapeType="1"/>
            </p:cNvSpPr>
            <p:nvPr/>
          </p:nvSpPr>
          <p:spPr bwMode="auto">
            <a:xfrm>
              <a:off x="3792" y="2592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Line 42"/>
            <p:cNvSpPr>
              <a:spLocks noChangeShapeType="1"/>
            </p:cNvSpPr>
            <p:nvPr/>
          </p:nvSpPr>
          <p:spPr bwMode="auto">
            <a:xfrm>
              <a:off x="3792" y="2208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43"/>
            <p:cNvSpPr>
              <a:spLocks noChangeShapeType="1"/>
            </p:cNvSpPr>
            <p:nvPr/>
          </p:nvSpPr>
          <p:spPr bwMode="auto">
            <a:xfrm>
              <a:off x="3792" y="1440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Line 44"/>
            <p:cNvSpPr>
              <a:spLocks noChangeShapeType="1"/>
            </p:cNvSpPr>
            <p:nvPr/>
          </p:nvSpPr>
          <p:spPr bwMode="auto">
            <a:xfrm>
              <a:off x="3792" y="1824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Line 45"/>
            <p:cNvSpPr>
              <a:spLocks noChangeShapeType="1"/>
            </p:cNvSpPr>
            <p:nvPr/>
          </p:nvSpPr>
          <p:spPr bwMode="auto">
            <a:xfrm>
              <a:off x="3792" y="2976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46"/>
            <p:cNvSpPr>
              <a:spLocks noChangeShapeType="1"/>
            </p:cNvSpPr>
            <p:nvPr/>
          </p:nvSpPr>
          <p:spPr bwMode="auto">
            <a:xfrm>
              <a:off x="3792" y="3360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Line 47"/>
            <p:cNvSpPr>
              <a:spLocks noChangeShapeType="1"/>
            </p:cNvSpPr>
            <p:nvPr/>
          </p:nvSpPr>
          <p:spPr bwMode="auto">
            <a:xfrm>
              <a:off x="3792" y="4128"/>
              <a:ext cx="816" cy="1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Text Box 48"/>
            <p:cNvSpPr txBox="1">
              <a:spLocks noChangeArrowheads="1"/>
            </p:cNvSpPr>
            <p:nvPr/>
          </p:nvSpPr>
          <p:spPr bwMode="auto">
            <a:xfrm>
              <a:off x="3072" y="240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幼圆" panose="02010509060101010101" pitchFamily="49" charset="-122"/>
                  <a:ea typeface="幼圆" panose="02010509060101010101" pitchFamily="49" charset="-122"/>
                </a:rPr>
                <a:t>序号  元素</a:t>
              </a:r>
            </a:p>
          </p:txBody>
        </p:sp>
        <p:sp>
          <p:nvSpPr>
            <p:cNvPr id="57367" name="Text Box 49"/>
            <p:cNvSpPr txBox="1">
              <a:spLocks noChangeArrowheads="1"/>
            </p:cNvSpPr>
            <p:nvPr/>
          </p:nvSpPr>
          <p:spPr bwMode="auto">
            <a:xfrm>
              <a:off x="3360" y="144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57368" name="Text Box 50"/>
            <p:cNvSpPr txBox="1">
              <a:spLocks noChangeArrowheads="1"/>
            </p:cNvSpPr>
            <p:nvPr/>
          </p:nvSpPr>
          <p:spPr bwMode="auto">
            <a:xfrm>
              <a:off x="3360" y="182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57369" name="Text Box 51"/>
            <p:cNvSpPr txBox="1">
              <a:spLocks noChangeArrowheads="1"/>
            </p:cNvSpPr>
            <p:nvPr/>
          </p:nvSpPr>
          <p:spPr bwMode="auto">
            <a:xfrm>
              <a:off x="3360" y="67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57370" name="Text Box 52"/>
            <p:cNvSpPr txBox="1">
              <a:spLocks noChangeArrowheads="1"/>
            </p:cNvSpPr>
            <p:nvPr/>
          </p:nvSpPr>
          <p:spPr bwMode="auto">
            <a:xfrm>
              <a:off x="3360" y="22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57371" name="Text Box 53"/>
            <p:cNvSpPr txBox="1">
              <a:spLocks noChangeArrowheads="1"/>
            </p:cNvSpPr>
            <p:nvPr/>
          </p:nvSpPr>
          <p:spPr bwMode="auto">
            <a:xfrm>
              <a:off x="3360" y="10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57372" name="Text Box 54"/>
            <p:cNvSpPr txBox="1">
              <a:spLocks noChangeArrowheads="1"/>
            </p:cNvSpPr>
            <p:nvPr/>
          </p:nvSpPr>
          <p:spPr bwMode="auto">
            <a:xfrm>
              <a:off x="3360" y="302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57373" name="Text Box 55"/>
            <p:cNvSpPr txBox="1">
              <a:spLocks noChangeArrowheads="1"/>
            </p:cNvSpPr>
            <p:nvPr/>
          </p:nvSpPr>
          <p:spPr bwMode="auto">
            <a:xfrm>
              <a:off x="3360" y="340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57374" name="Text Box 56"/>
            <p:cNvSpPr txBox="1">
              <a:spLocks noChangeArrowheads="1"/>
            </p:cNvSpPr>
            <p:nvPr/>
          </p:nvSpPr>
          <p:spPr bwMode="auto">
            <a:xfrm>
              <a:off x="3360" y="259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57375" name="Text Box 57"/>
            <p:cNvSpPr txBox="1">
              <a:spLocks noChangeArrowheads="1"/>
            </p:cNvSpPr>
            <p:nvPr/>
          </p:nvSpPr>
          <p:spPr bwMode="auto">
            <a:xfrm>
              <a:off x="3984" y="672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12</a:t>
              </a:r>
            </a:p>
          </p:txBody>
        </p:sp>
        <p:sp>
          <p:nvSpPr>
            <p:cNvPr id="57376" name="Text Box 58"/>
            <p:cNvSpPr txBox="1">
              <a:spLocks noChangeArrowheads="1"/>
            </p:cNvSpPr>
            <p:nvPr/>
          </p:nvSpPr>
          <p:spPr bwMode="auto">
            <a:xfrm>
              <a:off x="3984" y="105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13</a:t>
              </a:r>
            </a:p>
          </p:txBody>
        </p:sp>
        <p:sp>
          <p:nvSpPr>
            <p:cNvPr id="57377" name="Text Box 59"/>
            <p:cNvSpPr txBox="1">
              <a:spLocks noChangeArrowheads="1"/>
            </p:cNvSpPr>
            <p:nvPr/>
          </p:nvSpPr>
          <p:spPr bwMode="auto">
            <a:xfrm>
              <a:off x="3888" y="2208"/>
              <a:ext cx="6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25</a:t>
              </a:r>
            </a:p>
          </p:txBody>
        </p:sp>
        <p:sp>
          <p:nvSpPr>
            <p:cNvPr id="57378" name="Text Box 60"/>
            <p:cNvSpPr txBox="1">
              <a:spLocks noChangeArrowheads="1"/>
            </p:cNvSpPr>
            <p:nvPr/>
          </p:nvSpPr>
          <p:spPr bwMode="auto">
            <a:xfrm>
              <a:off x="3984" y="144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21</a:t>
              </a:r>
            </a:p>
          </p:txBody>
        </p:sp>
        <p:sp>
          <p:nvSpPr>
            <p:cNvPr id="57379" name="Text Box 61"/>
            <p:cNvSpPr txBox="1">
              <a:spLocks noChangeArrowheads="1"/>
            </p:cNvSpPr>
            <p:nvPr/>
          </p:nvSpPr>
          <p:spPr bwMode="auto">
            <a:xfrm>
              <a:off x="3792" y="1824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24</a:t>
              </a:r>
            </a:p>
          </p:txBody>
        </p:sp>
        <p:sp>
          <p:nvSpPr>
            <p:cNvPr id="57380" name="Text Box 62"/>
            <p:cNvSpPr txBox="1">
              <a:spLocks noChangeArrowheads="1"/>
            </p:cNvSpPr>
            <p:nvPr/>
          </p:nvSpPr>
          <p:spPr bwMode="auto">
            <a:xfrm>
              <a:off x="3792" y="2592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28</a:t>
              </a:r>
            </a:p>
          </p:txBody>
        </p:sp>
        <p:sp>
          <p:nvSpPr>
            <p:cNvPr id="57381" name="Text Box 63"/>
            <p:cNvSpPr txBox="1">
              <a:spLocks noChangeArrowheads="1"/>
            </p:cNvSpPr>
            <p:nvPr/>
          </p:nvSpPr>
          <p:spPr bwMode="auto">
            <a:xfrm>
              <a:off x="3792" y="2976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30</a:t>
              </a:r>
            </a:p>
          </p:txBody>
        </p:sp>
        <p:sp>
          <p:nvSpPr>
            <p:cNvPr id="57382" name="Text Box 64"/>
            <p:cNvSpPr txBox="1">
              <a:spLocks noChangeArrowheads="1"/>
            </p:cNvSpPr>
            <p:nvPr/>
          </p:nvSpPr>
          <p:spPr bwMode="auto">
            <a:xfrm>
              <a:off x="3792" y="3360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42</a:t>
              </a:r>
            </a:p>
          </p:txBody>
        </p:sp>
        <p:sp>
          <p:nvSpPr>
            <p:cNvPr id="57383" name="Line 65"/>
            <p:cNvSpPr>
              <a:spLocks noChangeShapeType="1"/>
            </p:cNvSpPr>
            <p:nvPr/>
          </p:nvSpPr>
          <p:spPr bwMode="auto">
            <a:xfrm>
              <a:off x="3792" y="3744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Text Box 66"/>
            <p:cNvSpPr txBox="1">
              <a:spLocks noChangeArrowheads="1"/>
            </p:cNvSpPr>
            <p:nvPr/>
          </p:nvSpPr>
          <p:spPr bwMode="auto">
            <a:xfrm>
              <a:off x="3792" y="3744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77</a:t>
              </a:r>
            </a:p>
          </p:txBody>
        </p:sp>
        <p:sp>
          <p:nvSpPr>
            <p:cNvPr id="57385" name="Text Box 67"/>
            <p:cNvSpPr txBox="1">
              <a:spLocks noChangeArrowheads="1"/>
            </p:cNvSpPr>
            <p:nvPr/>
          </p:nvSpPr>
          <p:spPr bwMode="auto">
            <a:xfrm>
              <a:off x="3312" y="37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8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067175" y="3933825"/>
            <a:ext cx="1944688" cy="2232025"/>
            <a:chOff x="2562" y="2478"/>
            <a:chExt cx="1225" cy="1406"/>
          </a:xfrm>
        </p:grpSpPr>
        <p:sp>
          <p:nvSpPr>
            <p:cNvPr id="57350" name="Line 69"/>
            <p:cNvSpPr>
              <a:spLocks noChangeShapeType="1"/>
            </p:cNvSpPr>
            <p:nvPr/>
          </p:nvSpPr>
          <p:spPr bwMode="auto">
            <a:xfrm>
              <a:off x="2562" y="2478"/>
              <a:ext cx="1225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1" name="Line 70"/>
            <p:cNvSpPr>
              <a:spLocks noChangeShapeType="1"/>
            </p:cNvSpPr>
            <p:nvPr/>
          </p:nvSpPr>
          <p:spPr bwMode="auto">
            <a:xfrm>
              <a:off x="2562" y="2886"/>
              <a:ext cx="1225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2" name="Line 71"/>
            <p:cNvSpPr>
              <a:spLocks noChangeShapeType="1"/>
            </p:cNvSpPr>
            <p:nvPr/>
          </p:nvSpPr>
          <p:spPr bwMode="auto">
            <a:xfrm>
              <a:off x="2562" y="3249"/>
              <a:ext cx="1225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3" name="Line 72"/>
            <p:cNvSpPr>
              <a:spLocks noChangeShapeType="1"/>
            </p:cNvSpPr>
            <p:nvPr/>
          </p:nvSpPr>
          <p:spPr bwMode="auto">
            <a:xfrm>
              <a:off x="2562" y="3612"/>
              <a:ext cx="1225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9144000" cy="5691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/>
                <a:ea typeface="楷体_GB2312"/>
                <a:cs typeface="楷体_GB2312"/>
              </a:rPr>
              <a:t>在下标为</a:t>
            </a:r>
            <a:r>
              <a:rPr lang="en-US" altLang="zh-CN" b="1" smtClean="0">
                <a:latin typeface="楷体_GB2312"/>
                <a:ea typeface="楷体_GB2312"/>
                <a:cs typeface="楷体_GB2312"/>
              </a:rPr>
              <a:t>k</a:t>
            </a:r>
            <a:r>
              <a:rPr lang="zh-CN" altLang="en-US" b="1" smtClean="0">
                <a:latin typeface="楷体_GB2312"/>
                <a:ea typeface="楷体_GB2312"/>
                <a:cs typeface="楷体_GB2312"/>
              </a:rPr>
              <a:t>的结点后插入一个新结点　</a:t>
            </a:r>
            <a:r>
              <a:rPr lang="en-US" altLang="zh-CN" b="1" smtClean="0">
                <a:latin typeface="楷体_GB2312"/>
                <a:ea typeface="楷体_GB2312"/>
                <a:cs typeface="楷体_GB2312"/>
              </a:rPr>
              <a:t>//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ADL</a:t>
            </a:r>
            <a:r>
              <a:rPr lang="zh-CN" altLang="en-US" b="1" smtClean="0">
                <a:latin typeface="楷体_GB2312"/>
                <a:ea typeface="楷体_GB2312"/>
                <a:cs typeface="楷体_GB2312"/>
              </a:rPr>
              <a:t>描述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楷体_GB2312"/>
              </a:rPr>
              <a:t>    算法 </a:t>
            </a: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Insert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(A,k,x)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    IF (k&lt;1  OR  k&gt;n)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      	THEN  PRINT(“overflow”).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    ELSE 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			FOR i= n  TO  k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楷体_GB2312"/>
              </a:rPr>
              <a:t>＋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1  STEP  -1  DO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			A[i+1] </a:t>
            </a: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A[i].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			A[k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楷体_GB2312"/>
              </a:rPr>
              <a:t>＋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1]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x.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			n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n+1.)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260350"/>
            <a:ext cx="8893175" cy="659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2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、删除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在线性表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(12,13,21,</a:t>
            </a:r>
            <a:r>
              <a:rPr lang="en-US" altLang="zh-CN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24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,28,30,42,77)	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　中删除下标为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的元素 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4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3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3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3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533400" y="381000"/>
            <a:ext cx="3505200" cy="5638800"/>
            <a:chOff x="336" y="240"/>
            <a:chExt cx="2208" cy="3552"/>
          </a:xfrm>
        </p:grpSpPr>
        <p:sp>
          <p:nvSpPr>
            <p:cNvPr id="63519" name="Text Box 4"/>
            <p:cNvSpPr txBox="1">
              <a:spLocks noChangeArrowheads="1"/>
            </p:cNvSpPr>
            <p:nvPr/>
          </p:nvSpPr>
          <p:spPr bwMode="auto">
            <a:xfrm>
              <a:off x="1728" y="720"/>
              <a:ext cx="816" cy="3048"/>
            </a:xfrm>
            <a:prstGeom prst="rect">
              <a:avLst/>
            </a:prstGeom>
            <a:solidFill>
              <a:srgbClr val="F5F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3520" name="Line 5"/>
            <p:cNvSpPr>
              <a:spLocks noChangeShapeType="1"/>
            </p:cNvSpPr>
            <p:nvPr/>
          </p:nvSpPr>
          <p:spPr bwMode="auto">
            <a:xfrm>
              <a:off x="1728" y="720"/>
              <a:ext cx="0" cy="3072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Line 6"/>
            <p:cNvSpPr>
              <a:spLocks noChangeShapeType="1"/>
            </p:cNvSpPr>
            <p:nvPr/>
          </p:nvSpPr>
          <p:spPr bwMode="auto">
            <a:xfrm>
              <a:off x="2544" y="720"/>
              <a:ext cx="0" cy="3072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7"/>
            <p:cNvSpPr>
              <a:spLocks noChangeShapeType="1"/>
            </p:cNvSpPr>
            <p:nvPr/>
          </p:nvSpPr>
          <p:spPr bwMode="auto">
            <a:xfrm>
              <a:off x="1728" y="720"/>
              <a:ext cx="816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8"/>
            <p:cNvSpPr>
              <a:spLocks noChangeShapeType="1"/>
            </p:cNvSpPr>
            <p:nvPr/>
          </p:nvSpPr>
          <p:spPr bwMode="auto">
            <a:xfrm>
              <a:off x="1728" y="1056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Line 9"/>
            <p:cNvSpPr>
              <a:spLocks noChangeShapeType="1"/>
            </p:cNvSpPr>
            <p:nvPr/>
          </p:nvSpPr>
          <p:spPr bwMode="auto">
            <a:xfrm>
              <a:off x="1728" y="2592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Line 10"/>
            <p:cNvSpPr>
              <a:spLocks noChangeShapeType="1"/>
            </p:cNvSpPr>
            <p:nvPr/>
          </p:nvSpPr>
          <p:spPr bwMode="auto">
            <a:xfrm>
              <a:off x="1728" y="2208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6" name="Line 11"/>
            <p:cNvSpPr>
              <a:spLocks noChangeShapeType="1"/>
            </p:cNvSpPr>
            <p:nvPr/>
          </p:nvSpPr>
          <p:spPr bwMode="auto">
            <a:xfrm>
              <a:off x="1728" y="1440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Line 12"/>
            <p:cNvSpPr>
              <a:spLocks noChangeShapeType="1"/>
            </p:cNvSpPr>
            <p:nvPr/>
          </p:nvSpPr>
          <p:spPr bwMode="auto">
            <a:xfrm>
              <a:off x="1728" y="1824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Line 13"/>
            <p:cNvSpPr>
              <a:spLocks noChangeShapeType="1"/>
            </p:cNvSpPr>
            <p:nvPr/>
          </p:nvSpPr>
          <p:spPr bwMode="auto">
            <a:xfrm>
              <a:off x="1728" y="2976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Line 14"/>
            <p:cNvSpPr>
              <a:spLocks noChangeShapeType="1"/>
            </p:cNvSpPr>
            <p:nvPr/>
          </p:nvSpPr>
          <p:spPr bwMode="auto">
            <a:xfrm>
              <a:off x="1728" y="3360"/>
              <a:ext cx="8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0" name="Line 15"/>
            <p:cNvSpPr>
              <a:spLocks noChangeShapeType="1"/>
            </p:cNvSpPr>
            <p:nvPr/>
          </p:nvSpPr>
          <p:spPr bwMode="auto">
            <a:xfrm>
              <a:off x="1728" y="3792"/>
              <a:ext cx="816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1" name="Text Box 16"/>
            <p:cNvSpPr txBox="1">
              <a:spLocks noChangeArrowheads="1"/>
            </p:cNvSpPr>
            <p:nvPr/>
          </p:nvSpPr>
          <p:spPr bwMode="auto">
            <a:xfrm>
              <a:off x="1008" y="240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幼圆" panose="02010509060101010101" pitchFamily="49" charset="-122"/>
                  <a:ea typeface="幼圆" panose="02010509060101010101" pitchFamily="49" charset="-122"/>
                </a:rPr>
                <a:t>序号  元素</a:t>
              </a:r>
            </a:p>
          </p:txBody>
        </p:sp>
        <p:sp>
          <p:nvSpPr>
            <p:cNvPr id="63532" name="Text Box 17"/>
            <p:cNvSpPr txBox="1">
              <a:spLocks noChangeArrowheads="1"/>
            </p:cNvSpPr>
            <p:nvPr/>
          </p:nvSpPr>
          <p:spPr bwMode="auto">
            <a:xfrm>
              <a:off x="1296" y="144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63533" name="Text Box 18"/>
            <p:cNvSpPr txBox="1">
              <a:spLocks noChangeArrowheads="1"/>
            </p:cNvSpPr>
            <p:nvPr/>
          </p:nvSpPr>
          <p:spPr bwMode="auto">
            <a:xfrm>
              <a:off x="1296" y="182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3534" name="Text Box 19"/>
            <p:cNvSpPr txBox="1">
              <a:spLocks noChangeArrowheads="1"/>
            </p:cNvSpPr>
            <p:nvPr/>
          </p:nvSpPr>
          <p:spPr bwMode="auto">
            <a:xfrm>
              <a:off x="1296" y="67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3535" name="Text Box 20"/>
            <p:cNvSpPr txBox="1">
              <a:spLocks noChangeArrowheads="1"/>
            </p:cNvSpPr>
            <p:nvPr/>
          </p:nvSpPr>
          <p:spPr bwMode="auto">
            <a:xfrm>
              <a:off x="1296" y="22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63536" name="Text Box 21"/>
            <p:cNvSpPr txBox="1">
              <a:spLocks noChangeArrowheads="1"/>
            </p:cNvSpPr>
            <p:nvPr/>
          </p:nvSpPr>
          <p:spPr bwMode="auto">
            <a:xfrm>
              <a:off x="1296" y="10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63537" name="Text Box 22"/>
            <p:cNvSpPr txBox="1">
              <a:spLocks noChangeArrowheads="1"/>
            </p:cNvSpPr>
            <p:nvPr/>
          </p:nvSpPr>
          <p:spPr bwMode="auto">
            <a:xfrm>
              <a:off x="1296" y="302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63538" name="Text Box 23"/>
            <p:cNvSpPr txBox="1">
              <a:spLocks noChangeArrowheads="1"/>
            </p:cNvSpPr>
            <p:nvPr/>
          </p:nvSpPr>
          <p:spPr bwMode="auto">
            <a:xfrm>
              <a:off x="1296" y="340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63539" name="Text Box 24"/>
            <p:cNvSpPr txBox="1">
              <a:spLocks noChangeArrowheads="1"/>
            </p:cNvSpPr>
            <p:nvPr/>
          </p:nvSpPr>
          <p:spPr bwMode="auto">
            <a:xfrm>
              <a:off x="1296" y="259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63540" name="Text Box 25"/>
            <p:cNvSpPr txBox="1">
              <a:spLocks noChangeArrowheads="1"/>
            </p:cNvSpPr>
            <p:nvPr/>
          </p:nvSpPr>
          <p:spPr bwMode="auto">
            <a:xfrm>
              <a:off x="1920" y="672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12</a:t>
              </a:r>
            </a:p>
          </p:txBody>
        </p:sp>
        <p:sp>
          <p:nvSpPr>
            <p:cNvPr id="63541" name="Text Box 26"/>
            <p:cNvSpPr txBox="1">
              <a:spLocks noChangeArrowheads="1"/>
            </p:cNvSpPr>
            <p:nvPr/>
          </p:nvSpPr>
          <p:spPr bwMode="auto">
            <a:xfrm>
              <a:off x="1920" y="105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13</a:t>
              </a:r>
            </a:p>
          </p:txBody>
        </p:sp>
        <p:sp>
          <p:nvSpPr>
            <p:cNvPr id="63542" name="Text Box 27"/>
            <p:cNvSpPr txBox="1">
              <a:spLocks noChangeArrowheads="1"/>
            </p:cNvSpPr>
            <p:nvPr/>
          </p:nvSpPr>
          <p:spPr bwMode="auto">
            <a:xfrm>
              <a:off x="1920" y="144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21</a:t>
              </a:r>
            </a:p>
          </p:txBody>
        </p:sp>
        <p:sp>
          <p:nvSpPr>
            <p:cNvPr id="63543" name="Text Box 28"/>
            <p:cNvSpPr txBox="1">
              <a:spLocks noChangeArrowheads="1"/>
            </p:cNvSpPr>
            <p:nvPr/>
          </p:nvSpPr>
          <p:spPr bwMode="auto">
            <a:xfrm>
              <a:off x="1728" y="1824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24</a:t>
              </a:r>
            </a:p>
          </p:txBody>
        </p:sp>
        <p:sp>
          <p:nvSpPr>
            <p:cNvPr id="63544" name="Text Box 29"/>
            <p:cNvSpPr txBox="1">
              <a:spLocks noChangeArrowheads="1"/>
            </p:cNvSpPr>
            <p:nvPr/>
          </p:nvSpPr>
          <p:spPr bwMode="auto">
            <a:xfrm>
              <a:off x="1728" y="220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28</a:t>
              </a:r>
            </a:p>
          </p:txBody>
        </p:sp>
        <p:sp>
          <p:nvSpPr>
            <p:cNvPr id="63545" name="Text Box 30"/>
            <p:cNvSpPr txBox="1">
              <a:spLocks noChangeArrowheads="1"/>
            </p:cNvSpPr>
            <p:nvPr/>
          </p:nvSpPr>
          <p:spPr bwMode="auto">
            <a:xfrm>
              <a:off x="1728" y="2592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30</a:t>
              </a:r>
            </a:p>
          </p:txBody>
        </p:sp>
        <p:sp>
          <p:nvSpPr>
            <p:cNvPr id="63546" name="Text Box 31"/>
            <p:cNvSpPr txBox="1">
              <a:spLocks noChangeArrowheads="1"/>
            </p:cNvSpPr>
            <p:nvPr/>
          </p:nvSpPr>
          <p:spPr bwMode="auto">
            <a:xfrm>
              <a:off x="1728" y="2976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42</a:t>
              </a:r>
            </a:p>
          </p:txBody>
        </p:sp>
        <p:sp>
          <p:nvSpPr>
            <p:cNvPr id="63547" name="Text Box 32"/>
            <p:cNvSpPr txBox="1">
              <a:spLocks noChangeArrowheads="1"/>
            </p:cNvSpPr>
            <p:nvPr/>
          </p:nvSpPr>
          <p:spPr bwMode="auto">
            <a:xfrm>
              <a:off x="1728" y="3360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77</a:t>
              </a:r>
            </a:p>
          </p:txBody>
        </p:sp>
        <p:sp>
          <p:nvSpPr>
            <p:cNvPr id="63548" name="Line 33"/>
            <p:cNvSpPr>
              <a:spLocks noChangeShapeType="1"/>
            </p:cNvSpPr>
            <p:nvPr/>
          </p:nvSpPr>
          <p:spPr bwMode="auto">
            <a:xfrm>
              <a:off x="336" y="1872"/>
              <a:ext cx="139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stealth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9" name="Text Box 34"/>
            <p:cNvSpPr txBox="1">
              <a:spLocks noChangeArrowheads="1"/>
            </p:cNvSpPr>
            <p:nvPr/>
          </p:nvSpPr>
          <p:spPr bwMode="auto">
            <a:xfrm>
              <a:off x="336" y="1488"/>
              <a:ext cx="912" cy="373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幼圆" panose="02010509060101010101" pitchFamily="49" charset="-122"/>
                  <a:ea typeface="幼圆" panose="02010509060101010101" pitchFamily="49" charset="-122"/>
                </a:rPr>
                <a:t>删除</a:t>
              </a: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24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876800" y="381000"/>
            <a:ext cx="2438400" cy="5053013"/>
            <a:chOff x="3072" y="240"/>
            <a:chExt cx="1536" cy="3183"/>
          </a:xfrm>
        </p:grpSpPr>
        <p:sp>
          <p:nvSpPr>
            <p:cNvPr id="63493" name="Text Box 36"/>
            <p:cNvSpPr txBox="1">
              <a:spLocks noChangeArrowheads="1"/>
            </p:cNvSpPr>
            <p:nvPr/>
          </p:nvSpPr>
          <p:spPr bwMode="auto">
            <a:xfrm>
              <a:off x="3792" y="720"/>
              <a:ext cx="816" cy="2703"/>
            </a:xfrm>
            <a:prstGeom prst="rect">
              <a:avLst/>
            </a:prstGeom>
            <a:solidFill>
              <a:srgbClr val="F5F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3494" name="Line 37"/>
            <p:cNvSpPr>
              <a:spLocks noChangeShapeType="1"/>
            </p:cNvSpPr>
            <p:nvPr/>
          </p:nvSpPr>
          <p:spPr bwMode="auto">
            <a:xfrm>
              <a:off x="3792" y="720"/>
              <a:ext cx="0" cy="2688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Line 38"/>
            <p:cNvSpPr>
              <a:spLocks noChangeShapeType="1"/>
            </p:cNvSpPr>
            <p:nvPr/>
          </p:nvSpPr>
          <p:spPr bwMode="auto">
            <a:xfrm>
              <a:off x="4608" y="720"/>
              <a:ext cx="0" cy="2688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Line 39"/>
            <p:cNvSpPr>
              <a:spLocks noChangeShapeType="1"/>
            </p:cNvSpPr>
            <p:nvPr/>
          </p:nvSpPr>
          <p:spPr bwMode="auto">
            <a:xfrm>
              <a:off x="3792" y="720"/>
              <a:ext cx="816" cy="1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Line 40"/>
            <p:cNvSpPr>
              <a:spLocks noChangeShapeType="1"/>
            </p:cNvSpPr>
            <p:nvPr/>
          </p:nvSpPr>
          <p:spPr bwMode="auto">
            <a:xfrm>
              <a:off x="3792" y="1056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Line 41"/>
            <p:cNvSpPr>
              <a:spLocks noChangeShapeType="1"/>
            </p:cNvSpPr>
            <p:nvPr/>
          </p:nvSpPr>
          <p:spPr bwMode="auto">
            <a:xfrm>
              <a:off x="3792" y="2592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Line 42"/>
            <p:cNvSpPr>
              <a:spLocks noChangeShapeType="1"/>
            </p:cNvSpPr>
            <p:nvPr/>
          </p:nvSpPr>
          <p:spPr bwMode="auto">
            <a:xfrm>
              <a:off x="3792" y="2208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43"/>
            <p:cNvSpPr>
              <a:spLocks noChangeShapeType="1"/>
            </p:cNvSpPr>
            <p:nvPr/>
          </p:nvSpPr>
          <p:spPr bwMode="auto">
            <a:xfrm>
              <a:off x="3792" y="1440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44"/>
            <p:cNvSpPr>
              <a:spLocks noChangeShapeType="1"/>
            </p:cNvSpPr>
            <p:nvPr/>
          </p:nvSpPr>
          <p:spPr bwMode="auto">
            <a:xfrm>
              <a:off x="3792" y="1824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Line 45"/>
            <p:cNvSpPr>
              <a:spLocks noChangeShapeType="1"/>
            </p:cNvSpPr>
            <p:nvPr/>
          </p:nvSpPr>
          <p:spPr bwMode="auto">
            <a:xfrm>
              <a:off x="3792" y="2976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Line 46"/>
            <p:cNvSpPr>
              <a:spLocks noChangeShapeType="1"/>
            </p:cNvSpPr>
            <p:nvPr/>
          </p:nvSpPr>
          <p:spPr bwMode="auto">
            <a:xfrm>
              <a:off x="3792" y="3408"/>
              <a:ext cx="816" cy="1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Text Box 47"/>
            <p:cNvSpPr txBox="1">
              <a:spLocks noChangeArrowheads="1"/>
            </p:cNvSpPr>
            <p:nvPr/>
          </p:nvSpPr>
          <p:spPr bwMode="auto">
            <a:xfrm>
              <a:off x="3072" y="240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幼圆" panose="02010509060101010101" pitchFamily="49" charset="-122"/>
                  <a:ea typeface="幼圆" panose="02010509060101010101" pitchFamily="49" charset="-122"/>
                </a:rPr>
                <a:t>序号  元素</a:t>
              </a:r>
            </a:p>
          </p:txBody>
        </p:sp>
        <p:sp>
          <p:nvSpPr>
            <p:cNvPr id="63505" name="Text Box 48"/>
            <p:cNvSpPr txBox="1">
              <a:spLocks noChangeArrowheads="1"/>
            </p:cNvSpPr>
            <p:nvPr/>
          </p:nvSpPr>
          <p:spPr bwMode="auto">
            <a:xfrm>
              <a:off x="3360" y="144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63506" name="Text Box 49"/>
            <p:cNvSpPr txBox="1">
              <a:spLocks noChangeArrowheads="1"/>
            </p:cNvSpPr>
            <p:nvPr/>
          </p:nvSpPr>
          <p:spPr bwMode="auto">
            <a:xfrm>
              <a:off x="3360" y="182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3507" name="Text Box 50"/>
            <p:cNvSpPr txBox="1">
              <a:spLocks noChangeArrowheads="1"/>
            </p:cNvSpPr>
            <p:nvPr/>
          </p:nvSpPr>
          <p:spPr bwMode="auto">
            <a:xfrm>
              <a:off x="3360" y="67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3508" name="Text Box 51"/>
            <p:cNvSpPr txBox="1">
              <a:spLocks noChangeArrowheads="1"/>
            </p:cNvSpPr>
            <p:nvPr/>
          </p:nvSpPr>
          <p:spPr bwMode="auto">
            <a:xfrm>
              <a:off x="3360" y="22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63509" name="Text Box 52"/>
            <p:cNvSpPr txBox="1">
              <a:spLocks noChangeArrowheads="1"/>
            </p:cNvSpPr>
            <p:nvPr/>
          </p:nvSpPr>
          <p:spPr bwMode="auto">
            <a:xfrm>
              <a:off x="3360" y="10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63510" name="Text Box 53"/>
            <p:cNvSpPr txBox="1">
              <a:spLocks noChangeArrowheads="1"/>
            </p:cNvSpPr>
            <p:nvPr/>
          </p:nvSpPr>
          <p:spPr bwMode="auto">
            <a:xfrm>
              <a:off x="3360" y="302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66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63511" name="Text Box 54"/>
            <p:cNvSpPr txBox="1">
              <a:spLocks noChangeArrowheads="1"/>
            </p:cNvSpPr>
            <p:nvPr/>
          </p:nvSpPr>
          <p:spPr bwMode="auto">
            <a:xfrm>
              <a:off x="3360" y="259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63512" name="Text Box 55"/>
            <p:cNvSpPr txBox="1">
              <a:spLocks noChangeArrowheads="1"/>
            </p:cNvSpPr>
            <p:nvPr/>
          </p:nvSpPr>
          <p:spPr bwMode="auto">
            <a:xfrm>
              <a:off x="3984" y="672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12</a:t>
              </a:r>
            </a:p>
          </p:txBody>
        </p:sp>
        <p:sp>
          <p:nvSpPr>
            <p:cNvPr id="63513" name="Text Box 56"/>
            <p:cNvSpPr txBox="1">
              <a:spLocks noChangeArrowheads="1"/>
            </p:cNvSpPr>
            <p:nvPr/>
          </p:nvSpPr>
          <p:spPr bwMode="auto">
            <a:xfrm>
              <a:off x="3984" y="105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13</a:t>
              </a:r>
            </a:p>
          </p:txBody>
        </p:sp>
        <p:sp>
          <p:nvSpPr>
            <p:cNvPr id="63514" name="Text Box 57"/>
            <p:cNvSpPr txBox="1">
              <a:spLocks noChangeArrowheads="1"/>
            </p:cNvSpPr>
            <p:nvPr/>
          </p:nvSpPr>
          <p:spPr bwMode="auto">
            <a:xfrm>
              <a:off x="3984" y="144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21</a:t>
              </a:r>
            </a:p>
          </p:txBody>
        </p:sp>
        <p:sp>
          <p:nvSpPr>
            <p:cNvPr id="63515" name="Text Box 58"/>
            <p:cNvSpPr txBox="1">
              <a:spLocks noChangeArrowheads="1"/>
            </p:cNvSpPr>
            <p:nvPr/>
          </p:nvSpPr>
          <p:spPr bwMode="auto">
            <a:xfrm>
              <a:off x="3792" y="1824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28</a:t>
              </a:r>
            </a:p>
          </p:txBody>
        </p:sp>
        <p:sp>
          <p:nvSpPr>
            <p:cNvPr id="63516" name="Text Box 59"/>
            <p:cNvSpPr txBox="1">
              <a:spLocks noChangeArrowheads="1"/>
            </p:cNvSpPr>
            <p:nvPr/>
          </p:nvSpPr>
          <p:spPr bwMode="auto">
            <a:xfrm>
              <a:off x="3792" y="220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30</a:t>
              </a:r>
            </a:p>
          </p:txBody>
        </p:sp>
        <p:sp>
          <p:nvSpPr>
            <p:cNvPr id="63517" name="Text Box 60"/>
            <p:cNvSpPr txBox="1">
              <a:spLocks noChangeArrowheads="1"/>
            </p:cNvSpPr>
            <p:nvPr/>
          </p:nvSpPr>
          <p:spPr bwMode="auto">
            <a:xfrm>
              <a:off x="3792" y="2592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42</a:t>
              </a:r>
            </a:p>
          </p:txBody>
        </p:sp>
        <p:sp>
          <p:nvSpPr>
            <p:cNvPr id="63518" name="Text Box 61"/>
            <p:cNvSpPr txBox="1">
              <a:spLocks noChangeArrowheads="1"/>
            </p:cNvSpPr>
            <p:nvPr/>
          </p:nvSpPr>
          <p:spPr bwMode="auto">
            <a:xfrm>
              <a:off x="3792" y="2976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77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428625"/>
            <a:ext cx="8675688" cy="6096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/>
                <a:ea typeface="楷体_GB2312"/>
                <a:cs typeface="楷体_GB2312"/>
              </a:rPr>
              <a:t>　删除下标为</a:t>
            </a:r>
            <a:r>
              <a:rPr lang="en-US" altLang="zh-CN" b="1" smtClean="0">
                <a:latin typeface="楷体_GB2312"/>
                <a:ea typeface="楷体_GB2312"/>
                <a:cs typeface="楷体_GB2312"/>
              </a:rPr>
              <a:t>k</a:t>
            </a:r>
            <a:r>
              <a:rPr lang="zh-CN" altLang="en-US" b="1" smtClean="0">
                <a:latin typeface="楷体_GB2312"/>
                <a:ea typeface="楷体_GB2312"/>
                <a:cs typeface="楷体_GB2312"/>
              </a:rPr>
              <a:t>的结点　</a:t>
            </a:r>
            <a:r>
              <a:rPr lang="en-US" altLang="zh-CN" b="1" smtClean="0">
                <a:latin typeface="楷体_GB2312"/>
                <a:ea typeface="楷体_GB2312"/>
                <a:cs typeface="楷体_GB2312"/>
              </a:rPr>
              <a:t>//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ADL</a:t>
            </a:r>
            <a:r>
              <a:rPr lang="zh-CN" altLang="en-US" b="1" smtClean="0">
                <a:latin typeface="楷体_GB2312"/>
                <a:ea typeface="楷体_GB2312"/>
                <a:cs typeface="楷体_GB2312"/>
              </a:rPr>
              <a:t>描述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/>
                <a:ea typeface="楷体_GB2312"/>
                <a:cs typeface="楷体_GB2312"/>
              </a:rPr>
              <a:t>　算法 </a:t>
            </a: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Delete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(A,k)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IF  (k&lt;1  OR  k&gt;n)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     THEN  PRINT(“error”)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ELSE   (  FOR i=k+1  TO  n  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     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A[i-1] 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A[i].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</a:t>
            </a: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楷体_GB2312"/>
              </a:rPr>
              <a:t>n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n-1.)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984250"/>
            <a:ext cx="9036050" cy="5468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600" b="1" smtClean="0">
                <a:latin typeface="幼圆" panose="02010509060101010101" pitchFamily="49" charset="-122"/>
                <a:ea typeface="幼圆" panose="02010509060101010101" pitchFamily="49" charset="-122"/>
              </a:rPr>
              <a:t>●   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结论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优点：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线性表的顺序存储结构简单、易于实现，可以随机访问表中任一元素。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          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缺点：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	线性表的容量不容易扩充；插入、删除麻烦，需移动元素。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981075"/>
            <a:ext cx="8064500" cy="410368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  <a:ea typeface="楷体_GB2312"/>
                <a:cs typeface="楷体_GB2312"/>
              </a:rPr>
              <a:t>线性表、堆栈和队列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2.1 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线性表的定义和基本操作</a:t>
            </a:r>
            <a:endParaRPr lang="en-US" altLang="zh-CN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2.2   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线性表的顺序存储结构	</a:t>
            </a:r>
            <a:endParaRPr lang="en-US" altLang="zh-CN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2.3   </a:t>
            </a:r>
            <a:r>
              <a:rPr lang="zh-CN" altLang="en-US" b="1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线性表的链接存储结构	</a:t>
            </a:r>
            <a:endParaRPr lang="en-US" altLang="zh-CN" b="1" smtClean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981075"/>
            <a:ext cx="8064500" cy="410368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  <a:ea typeface="楷体_GB2312"/>
                <a:cs typeface="楷体_GB2312"/>
              </a:rPr>
              <a:t>线性表、堆栈和队列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b="1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线性表的定义和基本操作</a:t>
            </a:r>
            <a:endParaRPr lang="en-US" altLang="zh-CN" b="1" smtClean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2.2   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线性表的顺序存储结构	</a:t>
            </a:r>
            <a:endParaRPr lang="en-US" altLang="zh-CN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2.3   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线性表的链接存储结构	</a:t>
            </a:r>
            <a:endParaRPr lang="en-US" altLang="zh-CN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2554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3200" b="1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zh-CN" altLang="en-US" sz="3200" b="1" dirty="0">
                <a:latin typeface="幼圆" pitchFamily="49" charset="-122"/>
                <a:ea typeface="幼圆" pitchFamily="49" charset="-122"/>
              </a:rPr>
              <a:t>、单链表的定义</a:t>
            </a:r>
            <a:endParaRPr kumimoji="1" lang="zh-CN" altLang="en-US" sz="4000" b="1" dirty="0"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zh-CN" altLang="en-US" sz="32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链式存储：</a:t>
            </a:r>
            <a:r>
              <a:rPr kumimoji="1" lang="zh-CN" altLang="en-US" sz="3200" b="1" dirty="0">
                <a:latin typeface="幼圆" pitchFamily="49" charset="-122"/>
                <a:ea typeface="幼圆" pitchFamily="49" charset="-122"/>
              </a:rPr>
              <a:t>用一组</a:t>
            </a:r>
            <a:r>
              <a:rPr kumimoji="1" lang="zh-CN" altLang="en-US" sz="3200" b="1" dirty="0">
                <a:solidFill>
                  <a:srgbClr val="FFFF66"/>
                </a:solidFill>
                <a:latin typeface="幼圆" pitchFamily="49" charset="-122"/>
                <a:ea typeface="幼圆" pitchFamily="49" charset="-122"/>
              </a:rPr>
              <a:t>任意</a:t>
            </a:r>
            <a:r>
              <a:rPr kumimoji="1" lang="zh-CN" altLang="en-US" sz="3200" b="1" dirty="0">
                <a:latin typeface="幼圆" pitchFamily="49" charset="-122"/>
                <a:ea typeface="幼圆" pitchFamily="49" charset="-122"/>
              </a:rPr>
              <a:t>存储单元存储线性	       		    表的数据元素。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单链表的结点结构：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endParaRPr kumimoji="1" lang="zh-CN" altLang="en-US" sz="1800" b="1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endParaRPr kumimoji="1" lang="zh-CN" altLang="en-US" sz="1800" b="1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　链表的第一个结点被称为</a:t>
            </a:r>
            <a:r>
              <a:rPr kumimoji="1" lang="zh-CN" altLang="en-US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头结点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，指向头结点　</a:t>
            </a:r>
            <a:b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　的指针被称为</a:t>
            </a:r>
            <a:r>
              <a:rPr kumimoji="1" lang="zh-CN" altLang="en-US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头指针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。链表的最后一个结点被</a:t>
            </a:r>
            <a:b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　称为</a:t>
            </a:r>
            <a:r>
              <a:rPr kumimoji="1" lang="zh-CN" altLang="en-US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尾结点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kumimoji="1"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zh-CN" altLang="en-US" sz="1800" b="1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zh-CN" altLang="en-US" sz="1800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 </a:t>
            </a:r>
            <a:r>
              <a:rPr kumimoji="1" lang="zh-CN" altLang="en-US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单链表的定义：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每个结点只含有</a:t>
            </a:r>
            <a:r>
              <a:rPr kumimoji="1" lang="zh-CN" altLang="en-US" b="1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一个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指针域的   		        链表叫单链表。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2771775" y="1268413"/>
            <a:ext cx="2590800" cy="720725"/>
            <a:chOff x="1728" y="816"/>
            <a:chExt cx="1632" cy="432"/>
          </a:xfrm>
        </p:grpSpPr>
        <p:sp>
          <p:nvSpPr>
            <p:cNvPr id="72723" name="Rectangle 5"/>
            <p:cNvSpPr>
              <a:spLocks noChangeArrowheads="1"/>
            </p:cNvSpPr>
            <p:nvPr/>
          </p:nvSpPr>
          <p:spPr bwMode="auto">
            <a:xfrm>
              <a:off x="1728" y="816"/>
              <a:ext cx="1632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724" name="Line 6"/>
            <p:cNvSpPr>
              <a:spLocks noChangeShapeType="1"/>
            </p:cNvSpPr>
            <p:nvPr/>
          </p:nvSpPr>
          <p:spPr bwMode="auto">
            <a:xfrm>
              <a:off x="2544" y="81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Text Box 7"/>
            <p:cNvSpPr txBox="1">
              <a:spLocks noChangeArrowheads="1"/>
            </p:cNvSpPr>
            <p:nvPr/>
          </p:nvSpPr>
          <p:spPr bwMode="auto">
            <a:xfrm>
              <a:off x="1824" y="864"/>
              <a:ext cx="72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data</a:t>
              </a:r>
              <a:endParaRPr kumimoji="1" lang="en-US" altLang="zh-CN" b="1" baseline="-25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726" name="Text Box 8"/>
            <p:cNvSpPr txBox="1">
              <a:spLocks noChangeArrowheads="1"/>
            </p:cNvSpPr>
            <p:nvPr/>
          </p:nvSpPr>
          <p:spPr bwMode="auto">
            <a:xfrm>
              <a:off x="2592" y="864"/>
              <a:ext cx="72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next</a:t>
              </a:r>
              <a:endParaRPr kumimoji="1" lang="en-US" altLang="zh-CN" b="1" baseline="-25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4988" y="5767388"/>
            <a:ext cx="7924800" cy="685800"/>
            <a:chOff x="192" y="2880"/>
            <a:chExt cx="4992" cy="432"/>
          </a:xfrm>
        </p:grpSpPr>
        <p:sp>
          <p:nvSpPr>
            <p:cNvPr id="72710" name="Rectangle 10"/>
            <p:cNvSpPr>
              <a:spLocks noChangeArrowheads="1"/>
            </p:cNvSpPr>
            <p:nvPr/>
          </p:nvSpPr>
          <p:spPr bwMode="auto">
            <a:xfrm>
              <a:off x="3888" y="2880"/>
              <a:ext cx="1200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711" name="Line 11"/>
            <p:cNvSpPr>
              <a:spLocks noChangeShapeType="1"/>
            </p:cNvSpPr>
            <p:nvPr/>
          </p:nvSpPr>
          <p:spPr bwMode="auto">
            <a:xfrm>
              <a:off x="4656" y="288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2" name="Text Box 12"/>
            <p:cNvSpPr txBox="1">
              <a:spLocks noChangeArrowheads="1"/>
            </p:cNvSpPr>
            <p:nvPr/>
          </p:nvSpPr>
          <p:spPr bwMode="auto">
            <a:xfrm>
              <a:off x="3936" y="2928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72713" name="Rectangle 13"/>
            <p:cNvSpPr>
              <a:spLocks noChangeArrowheads="1"/>
            </p:cNvSpPr>
            <p:nvPr/>
          </p:nvSpPr>
          <p:spPr bwMode="auto">
            <a:xfrm>
              <a:off x="672" y="2880"/>
              <a:ext cx="1200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714" name="Line 14"/>
            <p:cNvSpPr>
              <a:spLocks noChangeShapeType="1"/>
            </p:cNvSpPr>
            <p:nvPr/>
          </p:nvSpPr>
          <p:spPr bwMode="auto">
            <a:xfrm>
              <a:off x="1440" y="288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5" name="Text Box 15"/>
            <p:cNvSpPr txBox="1">
              <a:spLocks noChangeArrowheads="1"/>
            </p:cNvSpPr>
            <p:nvPr/>
          </p:nvSpPr>
          <p:spPr bwMode="auto">
            <a:xfrm>
              <a:off x="720" y="2928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72716" name="Line 16"/>
            <p:cNvSpPr>
              <a:spLocks noChangeShapeType="1"/>
            </p:cNvSpPr>
            <p:nvPr/>
          </p:nvSpPr>
          <p:spPr bwMode="auto">
            <a:xfrm rot="-5164107">
              <a:off x="2039" y="2857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7" name="Rectangle 17"/>
            <p:cNvSpPr>
              <a:spLocks noChangeArrowheads="1"/>
            </p:cNvSpPr>
            <p:nvPr/>
          </p:nvSpPr>
          <p:spPr bwMode="auto">
            <a:xfrm>
              <a:off x="2304" y="2880"/>
              <a:ext cx="1200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718" name="Line 18"/>
            <p:cNvSpPr>
              <a:spLocks noChangeShapeType="1"/>
            </p:cNvSpPr>
            <p:nvPr/>
          </p:nvSpPr>
          <p:spPr bwMode="auto">
            <a:xfrm>
              <a:off x="3072" y="288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9" name="Text Box 19"/>
            <p:cNvSpPr txBox="1">
              <a:spLocks noChangeArrowheads="1"/>
            </p:cNvSpPr>
            <p:nvPr/>
          </p:nvSpPr>
          <p:spPr bwMode="auto">
            <a:xfrm>
              <a:off x="2352" y="2928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72720" name="Text Box 20"/>
            <p:cNvSpPr txBox="1">
              <a:spLocks noChangeArrowheads="1"/>
            </p:cNvSpPr>
            <p:nvPr/>
          </p:nvSpPr>
          <p:spPr bwMode="auto">
            <a:xfrm>
              <a:off x="4608" y="288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∧</a:t>
              </a:r>
            </a:p>
          </p:txBody>
        </p:sp>
        <p:sp>
          <p:nvSpPr>
            <p:cNvPr id="72721" name="Line 21"/>
            <p:cNvSpPr>
              <a:spLocks noChangeShapeType="1"/>
            </p:cNvSpPr>
            <p:nvPr/>
          </p:nvSpPr>
          <p:spPr bwMode="auto">
            <a:xfrm rot="-5164107">
              <a:off x="3623" y="2857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22"/>
            <p:cNvSpPr>
              <a:spLocks noChangeShapeType="1"/>
            </p:cNvSpPr>
            <p:nvPr/>
          </p:nvSpPr>
          <p:spPr bwMode="auto">
            <a:xfrm rot="-5164107">
              <a:off x="407" y="2857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kumimoji="1" lang="en-US" altLang="zh-CN" sz="1800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 </a:t>
            </a:r>
            <a:r>
              <a:rPr kumimoji="1" lang="zh-CN" altLang="en-US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特点：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逻辑顺序与物理顺序可以相同也可	       以不同。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kumimoji="1" lang="zh-CN" altLang="en-US" sz="1800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 </a:t>
            </a:r>
            <a:r>
              <a:rPr kumimoji="1" lang="zh-CN" altLang="en-US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优点：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① 插入、删除方便。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		  </a:t>
            </a:r>
            <a:r>
              <a:rPr kumimoji="1" lang="zh-CN" altLang="en-US" sz="1800" b="1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② 合理利用空间。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将线性表</a:t>
            </a: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(a</a:t>
            </a:r>
            <a:r>
              <a:rPr kumimoji="1" lang="en-US" altLang="zh-CN" b="1" baseline="-2500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kumimoji="1" lang="zh-CN" altLang="en-US" b="1" baseline="-2500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b="1" baseline="-2500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kumimoji="1" lang="zh-CN" altLang="en-US" b="1" baseline="-2500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b="1" baseline="-25000">
                <a:latin typeface="幼圆" panose="02010509060101010101" pitchFamily="49" charset="-122"/>
                <a:ea typeface="幼圆" panose="02010509060101010101" pitchFamily="49" charset="-122"/>
              </a:rPr>
              <a:t>5 </a:t>
            </a: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) 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以链表的形式存储	 在内存中。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endParaRPr kumimoji="1" lang="zh-CN" altLang="en-US" b="1" baseline="-250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endParaRPr kumimoji="1" lang="zh-CN" altLang="en-US" b="1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endParaRPr kumimoji="1" lang="zh-CN" altLang="en-US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endParaRPr kumimoji="1" lang="en-US" altLang="zh-CN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9144000" cy="6858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(a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5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4800600"/>
            <a:ext cx="3276600" cy="685800"/>
            <a:chOff x="2256" y="2832"/>
            <a:chExt cx="2064" cy="432"/>
          </a:xfrm>
        </p:grpSpPr>
        <p:sp>
          <p:nvSpPr>
            <p:cNvPr id="76820" name="Rectangle 4"/>
            <p:cNvSpPr>
              <a:spLocks noChangeArrowheads="1"/>
            </p:cNvSpPr>
            <p:nvPr/>
          </p:nvSpPr>
          <p:spPr bwMode="auto">
            <a:xfrm>
              <a:off x="2976" y="2832"/>
              <a:ext cx="1344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6821" name="Line 5"/>
            <p:cNvSpPr>
              <a:spLocks noChangeShapeType="1"/>
            </p:cNvSpPr>
            <p:nvPr/>
          </p:nvSpPr>
          <p:spPr bwMode="auto">
            <a:xfrm>
              <a:off x="3744" y="283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2" name="Text Box 6"/>
            <p:cNvSpPr txBox="1">
              <a:spLocks noChangeArrowheads="1"/>
            </p:cNvSpPr>
            <p:nvPr/>
          </p:nvSpPr>
          <p:spPr bwMode="auto">
            <a:xfrm>
              <a:off x="3024" y="2880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76823" name="Text Box 7"/>
            <p:cNvSpPr txBox="1">
              <a:spLocks noChangeArrowheads="1"/>
            </p:cNvSpPr>
            <p:nvPr/>
          </p:nvSpPr>
          <p:spPr bwMode="auto">
            <a:xfrm>
              <a:off x="2256" y="2880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500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65300" y="3357563"/>
            <a:ext cx="3505200" cy="685800"/>
            <a:chOff x="2112" y="1152"/>
            <a:chExt cx="2208" cy="432"/>
          </a:xfrm>
        </p:grpSpPr>
        <p:sp>
          <p:nvSpPr>
            <p:cNvPr id="76815" name="Rectangle 9"/>
            <p:cNvSpPr>
              <a:spLocks noChangeArrowheads="1"/>
            </p:cNvSpPr>
            <p:nvPr/>
          </p:nvSpPr>
          <p:spPr bwMode="auto">
            <a:xfrm>
              <a:off x="2976" y="1152"/>
              <a:ext cx="1344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6816" name="Line 10"/>
            <p:cNvSpPr>
              <a:spLocks noChangeShapeType="1"/>
            </p:cNvSpPr>
            <p:nvPr/>
          </p:nvSpPr>
          <p:spPr bwMode="auto">
            <a:xfrm>
              <a:off x="3744" y="115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7" name="Text Box 11"/>
            <p:cNvSpPr txBox="1">
              <a:spLocks noChangeArrowheads="1"/>
            </p:cNvSpPr>
            <p:nvPr/>
          </p:nvSpPr>
          <p:spPr bwMode="auto">
            <a:xfrm>
              <a:off x="3024" y="1200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76818" name="Text Box 12"/>
            <p:cNvSpPr txBox="1">
              <a:spLocks noChangeArrowheads="1"/>
            </p:cNvSpPr>
            <p:nvPr/>
          </p:nvSpPr>
          <p:spPr bwMode="auto">
            <a:xfrm>
              <a:off x="2112" y="120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819" name="Text Box 13"/>
            <p:cNvSpPr txBox="1">
              <a:spLocks noChangeArrowheads="1"/>
            </p:cNvSpPr>
            <p:nvPr/>
          </p:nvSpPr>
          <p:spPr bwMode="auto">
            <a:xfrm>
              <a:off x="2256" y="115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100</a:t>
              </a:r>
            </a:p>
          </p:txBody>
        </p:sp>
      </p:grp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356100" y="3357563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002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4716463" y="2636838"/>
            <a:ext cx="0" cy="720725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79613" y="1989138"/>
            <a:ext cx="3276600" cy="685800"/>
            <a:chOff x="2256" y="2016"/>
            <a:chExt cx="2064" cy="432"/>
          </a:xfrm>
        </p:grpSpPr>
        <p:sp>
          <p:nvSpPr>
            <p:cNvPr id="76811" name="Rectangle 17"/>
            <p:cNvSpPr>
              <a:spLocks noChangeArrowheads="1"/>
            </p:cNvSpPr>
            <p:nvPr/>
          </p:nvSpPr>
          <p:spPr bwMode="auto">
            <a:xfrm>
              <a:off x="2976" y="2016"/>
              <a:ext cx="1344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6812" name="Line 18"/>
            <p:cNvSpPr>
              <a:spLocks noChangeShapeType="1"/>
            </p:cNvSpPr>
            <p:nvPr/>
          </p:nvSpPr>
          <p:spPr bwMode="auto">
            <a:xfrm>
              <a:off x="3744" y="201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3" name="Text Box 19"/>
            <p:cNvSpPr txBox="1">
              <a:spLocks noChangeArrowheads="1"/>
            </p:cNvSpPr>
            <p:nvPr/>
          </p:nvSpPr>
          <p:spPr bwMode="auto">
            <a:xfrm>
              <a:off x="3024" y="2064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76814" name="Text Box 20"/>
            <p:cNvSpPr txBox="1">
              <a:spLocks noChangeArrowheads="1"/>
            </p:cNvSpPr>
            <p:nvPr/>
          </p:nvSpPr>
          <p:spPr bwMode="auto">
            <a:xfrm>
              <a:off x="2256" y="206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002</a:t>
              </a:r>
            </a:p>
          </p:txBody>
        </p:sp>
      </p:grp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341813" y="1989138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500</a:t>
            </a:r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5283200" y="2351088"/>
            <a:ext cx="550863" cy="2816225"/>
          </a:xfrm>
          <a:custGeom>
            <a:avLst/>
            <a:gdLst>
              <a:gd name="T0" fmla="*/ 0 w 347"/>
              <a:gd name="T1" fmla="*/ 2147483646 h 1774"/>
              <a:gd name="T2" fmla="*/ 2147483646 w 347"/>
              <a:gd name="T3" fmla="*/ 0 h 1774"/>
              <a:gd name="T4" fmla="*/ 2147483646 w 347"/>
              <a:gd name="T5" fmla="*/ 2147483646 h 1774"/>
              <a:gd name="T6" fmla="*/ 2147483646 w 347"/>
              <a:gd name="T7" fmla="*/ 2147483646 h 1774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1774"/>
              <a:gd name="T14" fmla="*/ 347 w 347"/>
              <a:gd name="T15" fmla="*/ 1774 h 17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1774">
                <a:moveTo>
                  <a:pt x="0" y="9"/>
                </a:moveTo>
                <a:lnTo>
                  <a:pt x="347" y="0"/>
                </a:lnTo>
                <a:lnTo>
                  <a:pt x="338" y="1774"/>
                </a:lnTo>
                <a:lnTo>
                  <a:pt x="9" y="1774"/>
                </a:lnTo>
              </a:path>
            </a:pathLst>
          </a:cu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343400" y="4800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∧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utoUpdateAnimBg="0"/>
      <p:bldP spid="23567" grpId="0" animBg="1"/>
      <p:bldP spid="23573" grpId="0" autoUpdateAnimBg="0"/>
      <p:bldP spid="23574" grpId="0" animBg="1"/>
      <p:bldP spid="2357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 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删除当前节点的后继节点：</a:t>
            </a:r>
            <a:endParaRPr lang="en-US" altLang="zh-CN" b="1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zh-CN" b="1" smtClean="0"/>
              <a:t>算法</a:t>
            </a:r>
            <a:r>
              <a:rPr lang="en-US" altLang="zh-CN" b="1" smtClean="0"/>
              <a:t>Delete </a:t>
            </a:r>
            <a:r>
              <a:rPr lang="en-US" altLang="zh-CN" smtClean="0"/>
              <a:t>( </a:t>
            </a:r>
            <a:r>
              <a:rPr lang="en-US" altLang="zh-CN" i="1" smtClean="0"/>
              <a:t>this</a:t>
            </a:r>
            <a:r>
              <a:rPr lang="en-US" altLang="zh-CN" smtClean="0"/>
              <a:t> </a:t>
            </a:r>
            <a:r>
              <a:rPr lang="en-US" altLang="zh-CN" b="1" smtClean="0"/>
              <a:t>.</a:t>
            </a:r>
            <a:r>
              <a:rPr lang="en-US" altLang="zh-CN" smtClean="0"/>
              <a:t>  </a:t>
            </a:r>
            <a:r>
              <a:rPr lang="en-US" altLang="zh-CN" i="1" smtClean="0"/>
              <a:t>tempptr</a:t>
            </a:r>
            <a:r>
              <a:rPr lang="en-US" altLang="zh-CN" smtClean="0"/>
              <a:t> )</a:t>
            </a:r>
            <a:endParaRPr lang="zh-CN" altLang="zh-CN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mtClean="0"/>
              <a:t>/* </a:t>
            </a:r>
            <a:r>
              <a:rPr lang="zh-CN" altLang="zh-CN" smtClean="0"/>
              <a:t>删除当前结点的后继结点，并令指针</a:t>
            </a:r>
            <a:r>
              <a:rPr lang="en-US" altLang="zh-CN" i="1" smtClean="0"/>
              <a:t>tempptr</a:t>
            </a:r>
            <a:r>
              <a:rPr lang="zh-CN" altLang="zh-CN" smtClean="0"/>
              <a:t>指向被删除结点</a:t>
            </a:r>
            <a:r>
              <a:rPr lang="en-US" altLang="zh-CN" smtClean="0"/>
              <a:t> */</a:t>
            </a:r>
            <a:endParaRPr lang="zh-CN" altLang="zh-CN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IF</a:t>
            </a:r>
            <a:r>
              <a:rPr lang="en-US" altLang="zh-CN" smtClean="0"/>
              <a:t> next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</a:t>
            </a:r>
            <a:r>
              <a:rPr lang="en-US" altLang="zh-CN" smtClean="0"/>
              <a:t>= NULL </a:t>
            </a:r>
            <a:r>
              <a:rPr lang="en-US" altLang="zh-CN" b="1" smtClean="0"/>
              <a:t>THEN</a:t>
            </a:r>
            <a:r>
              <a:rPr lang="en-US" altLang="zh-CN" smtClean="0"/>
              <a:t> </a:t>
            </a:r>
            <a:r>
              <a:rPr lang="en-US" altLang="zh-CN" i="1" smtClean="0"/>
              <a:t>tempptr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</a:t>
            </a:r>
            <a:r>
              <a:rPr lang="en-US" altLang="zh-CN" smtClean="0"/>
              <a:t> NULL</a:t>
            </a:r>
            <a:endParaRPr lang="zh-CN" altLang="zh-CN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ELSE</a:t>
            </a:r>
            <a:r>
              <a:rPr lang="zh-CN" altLang="zh-CN" smtClean="0"/>
              <a:t>（</a:t>
            </a:r>
            <a:endParaRPr lang="en-US" altLang="zh-CN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i="1" smtClean="0"/>
              <a:t>	tempptr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</a:t>
            </a:r>
            <a:r>
              <a:rPr lang="en-US" altLang="zh-CN" smtClean="0"/>
              <a:t> next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</a:t>
            </a:r>
            <a:r>
              <a:rPr lang="en-US" altLang="zh-CN" b="1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mtClean="0"/>
              <a:t>	next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</a:t>
            </a:r>
            <a:r>
              <a:rPr lang="en-US" altLang="zh-CN" smtClean="0">
                <a:sym typeface="Symbol" panose="05050102010706020507" pitchFamily="18" charset="2"/>
              </a:rPr>
              <a:t></a:t>
            </a:r>
            <a:r>
              <a:rPr lang="en-US" altLang="zh-CN" smtClean="0"/>
              <a:t> next</a:t>
            </a:r>
            <a:r>
              <a:rPr lang="zh-CN" altLang="zh-CN" smtClean="0"/>
              <a:t>（</a:t>
            </a:r>
            <a:r>
              <a:rPr lang="en-US" altLang="zh-CN" i="1" smtClean="0"/>
              <a:t>tempptr</a:t>
            </a:r>
            <a:r>
              <a:rPr lang="zh-CN" altLang="zh-CN" smtClean="0"/>
              <a:t>） ）</a:t>
            </a:r>
            <a:r>
              <a:rPr lang="en-US" altLang="zh-CN" b="1" smtClean="0"/>
              <a:t>. </a:t>
            </a:r>
            <a:r>
              <a:rPr lang="en-US" altLang="zh-CN" smtClean="0"/>
              <a:t>▐</a:t>
            </a:r>
            <a:endParaRPr lang="zh-CN" altLang="en-US" b="1" smtClean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048000" y="5414963"/>
            <a:ext cx="696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>
                <a:solidFill>
                  <a:srgbClr val="FFFF66"/>
                </a:solidFill>
                <a:latin typeface="Times New Roman" panose="02020603050405020304" pitchFamily="18" charset="0"/>
              </a:rPr>
              <a:t>×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4500563"/>
            <a:ext cx="8534400" cy="1676400"/>
            <a:chOff x="0" y="1824"/>
            <a:chExt cx="5376" cy="1056"/>
          </a:xfrm>
        </p:grpSpPr>
        <p:sp>
          <p:nvSpPr>
            <p:cNvPr id="78861" name="Text Box 9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35000"/>
                </a:spcBef>
                <a:spcAft>
                  <a:spcPct val="55000"/>
                </a:spcAft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</a:p>
          </p:txBody>
        </p:sp>
        <p:sp>
          <p:nvSpPr>
            <p:cNvPr id="78862" name="Rectangle 10"/>
            <p:cNvSpPr>
              <a:spLocks noChangeArrowheads="1"/>
            </p:cNvSpPr>
            <p:nvPr/>
          </p:nvSpPr>
          <p:spPr bwMode="auto">
            <a:xfrm>
              <a:off x="1008" y="2448"/>
              <a:ext cx="960" cy="43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8863" name="Line 11"/>
            <p:cNvSpPr>
              <a:spLocks noChangeShapeType="1"/>
            </p:cNvSpPr>
            <p:nvPr/>
          </p:nvSpPr>
          <p:spPr bwMode="auto">
            <a:xfrm>
              <a:off x="1632" y="2448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4" name="Line 12"/>
            <p:cNvSpPr>
              <a:spLocks noChangeShapeType="1"/>
            </p:cNvSpPr>
            <p:nvPr/>
          </p:nvSpPr>
          <p:spPr bwMode="auto">
            <a:xfrm rot="-5164107">
              <a:off x="743" y="2425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5" name="Text Box 13"/>
            <p:cNvSpPr txBox="1">
              <a:spLocks noChangeArrowheads="1"/>
            </p:cNvSpPr>
            <p:nvPr/>
          </p:nvSpPr>
          <p:spPr bwMode="auto">
            <a:xfrm>
              <a:off x="1056" y="2448"/>
              <a:ext cx="62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FAT</a:t>
              </a:r>
            </a:p>
          </p:txBody>
        </p:sp>
        <p:sp>
          <p:nvSpPr>
            <p:cNvPr id="78866" name="Rectangle 14"/>
            <p:cNvSpPr>
              <a:spLocks noChangeArrowheads="1"/>
            </p:cNvSpPr>
            <p:nvPr/>
          </p:nvSpPr>
          <p:spPr bwMode="auto">
            <a:xfrm>
              <a:off x="3552" y="2448"/>
              <a:ext cx="960" cy="43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8867" name="Line 15"/>
            <p:cNvSpPr>
              <a:spLocks noChangeShapeType="1"/>
            </p:cNvSpPr>
            <p:nvPr/>
          </p:nvSpPr>
          <p:spPr bwMode="auto">
            <a:xfrm>
              <a:off x="4224" y="2448"/>
              <a:ext cx="1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8" name="Text Box 16"/>
            <p:cNvSpPr txBox="1">
              <a:spLocks noChangeArrowheads="1"/>
            </p:cNvSpPr>
            <p:nvPr/>
          </p:nvSpPr>
          <p:spPr bwMode="auto">
            <a:xfrm>
              <a:off x="3600" y="2448"/>
              <a:ext cx="62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HAT</a:t>
              </a:r>
            </a:p>
          </p:txBody>
        </p:sp>
        <p:sp>
          <p:nvSpPr>
            <p:cNvPr id="78869" name="Text Box 17"/>
            <p:cNvSpPr txBox="1">
              <a:spLocks noChangeArrowheads="1"/>
            </p:cNvSpPr>
            <p:nvPr/>
          </p:nvSpPr>
          <p:spPr bwMode="auto">
            <a:xfrm>
              <a:off x="4896" y="2400"/>
              <a:ext cx="48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35000"/>
                </a:spcBef>
                <a:spcAft>
                  <a:spcPct val="55000"/>
                </a:spcAft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</a:p>
          </p:txBody>
        </p:sp>
        <p:sp>
          <p:nvSpPr>
            <p:cNvPr id="78870" name="Line 18"/>
            <p:cNvSpPr>
              <a:spLocks noChangeShapeType="1"/>
            </p:cNvSpPr>
            <p:nvPr/>
          </p:nvSpPr>
          <p:spPr bwMode="auto">
            <a:xfrm rot="-5164107">
              <a:off x="4631" y="2425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1" name="Text Box 19"/>
            <p:cNvSpPr txBox="1">
              <a:spLocks noChangeArrowheads="1"/>
            </p:cNvSpPr>
            <p:nvPr/>
          </p:nvSpPr>
          <p:spPr bwMode="auto">
            <a:xfrm>
              <a:off x="1440" y="1824"/>
              <a:ext cx="7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this</a:t>
              </a:r>
            </a:p>
          </p:txBody>
        </p:sp>
        <p:sp>
          <p:nvSpPr>
            <p:cNvPr id="78872" name="Line 20"/>
            <p:cNvSpPr>
              <a:spLocks noChangeShapeType="1"/>
            </p:cNvSpPr>
            <p:nvPr/>
          </p:nvSpPr>
          <p:spPr bwMode="auto">
            <a:xfrm>
              <a:off x="1296" y="1968"/>
              <a:ext cx="0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3" name="Rectangle 21"/>
            <p:cNvSpPr>
              <a:spLocks noChangeArrowheads="1"/>
            </p:cNvSpPr>
            <p:nvPr/>
          </p:nvSpPr>
          <p:spPr bwMode="auto">
            <a:xfrm>
              <a:off x="2256" y="2448"/>
              <a:ext cx="960" cy="43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8874" name="Line 22"/>
            <p:cNvSpPr>
              <a:spLocks noChangeShapeType="1"/>
            </p:cNvSpPr>
            <p:nvPr/>
          </p:nvSpPr>
          <p:spPr bwMode="auto">
            <a:xfrm>
              <a:off x="2928" y="2448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5" name="Text Box 23"/>
            <p:cNvSpPr txBox="1">
              <a:spLocks noChangeArrowheads="1"/>
            </p:cNvSpPr>
            <p:nvPr/>
          </p:nvSpPr>
          <p:spPr bwMode="auto">
            <a:xfrm>
              <a:off x="2304" y="2448"/>
              <a:ext cx="6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GAT</a:t>
              </a:r>
            </a:p>
          </p:txBody>
        </p:sp>
        <p:sp>
          <p:nvSpPr>
            <p:cNvPr id="78876" name="Line 24"/>
            <p:cNvSpPr>
              <a:spLocks noChangeShapeType="1"/>
            </p:cNvSpPr>
            <p:nvPr/>
          </p:nvSpPr>
          <p:spPr bwMode="auto">
            <a:xfrm>
              <a:off x="3072" y="2640"/>
              <a:ext cx="48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7" name="Line 25"/>
            <p:cNvSpPr>
              <a:spLocks noChangeShapeType="1"/>
            </p:cNvSpPr>
            <p:nvPr/>
          </p:nvSpPr>
          <p:spPr bwMode="auto">
            <a:xfrm>
              <a:off x="1776" y="2640"/>
              <a:ext cx="48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114800" y="4500563"/>
            <a:ext cx="2028825" cy="990600"/>
            <a:chOff x="2495" y="1824"/>
            <a:chExt cx="1278" cy="624"/>
          </a:xfrm>
        </p:grpSpPr>
        <p:sp>
          <p:nvSpPr>
            <p:cNvPr id="78859" name="Line 27"/>
            <p:cNvSpPr>
              <a:spLocks noChangeShapeType="1"/>
            </p:cNvSpPr>
            <p:nvPr/>
          </p:nvSpPr>
          <p:spPr bwMode="auto">
            <a:xfrm>
              <a:off x="2495" y="1920"/>
              <a:ext cx="0" cy="52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0" name="Text Box 28"/>
            <p:cNvSpPr txBox="1">
              <a:spLocks noChangeArrowheads="1"/>
            </p:cNvSpPr>
            <p:nvPr/>
          </p:nvSpPr>
          <p:spPr bwMode="auto">
            <a:xfrm>
              <a:off x="2640" y="1824"/>
              <a:ext cx="11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Arial" panose="020B0604020202020204" pitchFamily="34" charset="0"/>
                </a:rPr>
                <a:t>tempptr</a:t>
              </a:r>
              <a:endPara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819400" y="5948363"/>
            <a:ext cx="3200400" cy="762000"/>
            <a:chOff x="1776" y="2736"/>
            <a:chExt cx="2016" cy="480"/>
          </a:xfrm>
        </p:grpSpPr>
        <p:sp>
          <p:nvSpPr>
            <p:cNvPr id="78856" name="Line 34"/>
            <p:cNvSpPr>
              <a:spLocks noChangeShapeType="1"/>
            </p:cNvSpPr>
            <p:nvPr/>
          </p:nvSpPr>
          <p:spPr bwMode="auto">
            <a:xfrm>
              <a:off x="1776" y="2736"/>
              <a:ext cx="0" cy="480"/>
            </a:xfrm>
            <a:prstGeom prst="line">
              <a:avLst/>
            </a:prstGeom>
            <a:noFill/>
            <a:ln w="444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57" name="Line 35"/>
            <p:cNvSpPr>
              <a:spLocks noChangeShapeType="1"/>
            </p:cNvSpPr>
            <p:nvPr/>
          </p:nvSpPr>
          <p:spPr bwMode="auto">
            <a:xfrm>
              <a:off x="1776" y="3216"/>
              <a:ext cx="2016" cy="0"/>
            </a:xfrm>
            <a:prstGeom prst="line">
              <a:avLst/>
            </a:prstGeom>
            <a:noFill/>
            <a:ln w="444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58" name="Line 36"/>
            <p:cNvSpPr>
              <a:spLocks noChangeShapeType="1"/>
            </p:cNvSpPr>
            <p:nvPr/>
          </p:nvSpPr>
          <p:spPr bwMode="auto">
            <a:xfrm flipV="1">
              <a:off x="3792" y="2880"/>
              <a:ext cx="0" cy="336"/>
            </a:xfrm>
            <a:prstGeom prst="line">
              <a:avLst/>
            </a:prstGeom>
            <a:noFill/>
            <a:ln w="4445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61" name="Line 37"/>
          <p:cNvSpPr>
            <a:spLocks noChangeShapeType="1"/>
          </p:cNvSpPr>
          <p:nvPr/>
        </p:nvSpPr>
        <p:spPr bwMode="auto">
          <a:xfrm flipH="1">
            <a:off x="3886200" y="4957763"/>
            <a:ext cx="1066800" cy="16002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18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在当前结点之后插入结点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lang="en-US" altLang="zh-CN" b="1" smtClean="0">
                <a:solidFill>
                  <a:srgbClr val="660033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</a:t>
            </a:r>
            <a:r>
              <a:rPr lang="en-US" altLang="zh-CN" sz="36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ADL</a:t>
            </a: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描述</a:t>
            </a:r>
            <a:endParaRPr lang="zh-CN" altLang="en-US" sz="3600" b="1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 算法</a:t>
            </a: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InsertAfter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(this </a:t>
            </a: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p)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		IA1 [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将当前结点的</a:t>
            </a: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next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域值赋给</a:t>
            </a: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的</a:t>
            </a: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next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域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next(p)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next(this).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		IA2 [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将</a:t>
            </a: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赋给当前结点的</a:t>
            </a: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next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域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	next(this)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 ▌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FFFF66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3429000"/>
            <a:ext cx="7162800" cy="1373188"/>
            <a:chOff x="1008" y="1920"/>
            <a:chExt cx="4512" cy="960"/>
          </a:xfrm>
        </p:grpSpPr>
        <p:sp>
          <p:nvSpPr>
            <p:cNvPr id="80913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48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35000"/>
                </a:spcBef>
                <a:spcAft>
                  <a:spcPct val="55000"/>
                </a:spcAft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</a:p>
          </p:txBody>
        </p:sp>
        <p:sp>
          <p:nvSpPr>
            <p:cNvPr id="80914" name="Rectangle 5"/>
            <p:cNvSpPr>
              <a:spLocks noChangeArrowheads="1"/>
            </p:cNvSpPr>
            <p:nvPr/>
          </p:nvSpPr>
          <p:spPr bwMode="auto">
            <a:xfrm>
              <a:off x="2016" y="2448"/>
              <a:ext cx="960" cy="43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0915" name="Line 6"/>
            <p:cNvSpPr>
              <a:spLocks noChangeShapeType="1"/>
            </p:cNvSpPr>
            <p:nvPr/>
          </p:nvSpPr>
          <p:spPr bwMode="auto">
            <a:xfrm>
              <a:off x="2640" y="2448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6" name="Line 7"/>
            <p:cNvSpPr>
              <a:spLocks noChangeShapeType="1"/>
            </p:cNvSpPr>
            <p:nvPr/>
          </p:nvSpPr>
          <p:spPr bwMode="auto">
            <a:xfrm rot="-5164107">
              <a:off x="1751" y="2425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7" name="Text Box 8"/>
            <p:cNvSpPr txBox="1">
              <a:spLocks noChangeArrowheads="1"/>
            </p:cNvSpPr>
            <p:nvPr/>
          </p:nvSpPr>
          <p:spPr bwMode="auto">
            <a:xfrm>
              <a:off x="2064" y="2448"/>
              <a:ext cx="62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FAT</a:t>
              </a:r>
            </a:p>
          </p:txBody>
        </p:sp>
        <p:sp>
          <p:nvSpPr>
            <p:cNvPr id="80918" name="Rectangle 9"/>
            <p:cNvSpPr>
              <a:spLocks noChangeArrowheads="1"/>
            </p:cNvSpPr>
            <p:nvPr/>
          </p:nvSpPr>
          <p:spPr bwMode="auto">
            <a:xfrm>
              <a:off x="3696" y="2448"/>
              <a:ext cx="960" cy="43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0919" name="Line 10"/>
            <p:cNvSpPr>
              <a:spLocks noChangeShapeType="1"/>
            </p:cNvSpPr>
            <p:nvPr/>
          </p:nvSpPr>
          <p:spPr bwMode="auto">
            <a:xfrm>
              <a:off x="4368" y="2448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0" name="Text Box 11"/>
            <p:cNvSpPr txBox="1">
              <a:spLocks noChangeArrowheads="1"/>
            </p:cNvSpPr>
            <p:nvPr/>
          </p:nvSpPr>
          <p:spPr bwMode="auto">
            <a:xfrm>
              <a:off x="3744" y="2448"/>
              <a:ext cx="62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HAT</a:t>
              </a:r>
            </a:p>
          </p:txBody>
        </p:sp>
        <p:sp>
          <p:nvSpPr>
            <p:cNvPr id="80921" name="Line 12"/>
            <p:cNvSpPr>
              <a:spLocks noChangeShapeType="1"/>
            </p:cNvSpPr>
            <p:nvPr/>
          </p:nvSpPr>
          <p:spPr bwMode="auto">
            <a:xfrm rot="-5164107">
              <a:off x="3240" y="2232"/>
              <a:ext cx="48" cy="86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2" name="Text Box 13"/>
            <p:cNvSpPr txBox="1">
              <a:spLocks noChangeArrowheads="1"/>
            </p:cNvSpPr>
            <p:nvPr/>
          </p:nvSpPr>
          <p:spPr bwMode="auto">
            <a:xfrm>
              <a:off x="5040" y="2400"/>
              <a:ext cx="48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35000"/>
                </a:spcBef>
                <a:spcAft>
                  <a:spcPct val="55000"/>
                </a:spcAft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</a:p>
          </p:txBody>
        </p:sp>
        <p:sp>
          <p:nvSpPr>
            <p:cNvPr id="80923" name="Line 14"/>
            <p:cNvSpPr>
              <a:spLocks noChangeShapeType="1"/>
            </p:cNvSpPr>
            <p:nvPr/>
          </p:nvSpPr>
          <p:spPr bwMode="auto">
            <a:xfrm rot="-5164107">
              <a:off x="4775" y="2425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4" name="Text Box 15"/>
            <p:cNvSpPr txBox="1">
              <a:spLocks noChangeArrowheads="1"/>
            </p:cNvSpPr>
            <p:nvPr/>
          </p:nvSpPr>
          <p:spPr bwMode="auto">
            <a:xfrm>
              <a:off x="2448" y="192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this</a:t>
              </a:r>
            </a:p>
          </p:txBody>
        </p:sp>
        <p:sp>
          <p:nvSpPr>
            <p:cNvPr id="80925" name="Line 16"/>
            <p:cNvSpPr>
              <a:spLocks noChangeShapeType="1"/>
            </p:cNvSpPr>
            <p:nvPr/>
          </p:nvSpPr>
          <p:spPr bwMode="auto">
            <a:xfrm>
              <a:off x="2304" y="1968"/>
              <a:ext cx="0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62400" y="4724400"/>
            <a:ext cx="381000" cy="962025"/>
            <a:chOff x="2496" y="2976"/>
            <a:chExt cx="240" cy="672"/>
          </a:xfrm>
        </p:grpSpPr>
        <p:sp>
          <p:nvSpPr>
            <p:cNvPr id="80911" name="Line 18"/>
            <p:cNvSpPr>
              <a:spLocks noChangeShapeType="1"/>
            </p:cNvSpPr>
            <p:nvPr/>
          </p:nvSpPr>
          <p:spPr bwMode="auto">
            <a:xfrm>
              <a:off x="2496" y="2976"/>
              <a:ext cx="0" cy="67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2" name="Line 19"/>
            <p:cNvSpPr>
              <a:spLocks noChangeShapeType="1"/>
            </p:cNvSpPr>
            <p:nvPr/>
          </p:nvSpPr>
          <p:spPr bwMode="auto">
            <a:xfrm>
              <a:off x="2496" y="364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995738" y="5410200"/>
            <a:ext cx="1828800" cy="1304925"/>
            <a:chOff x="1968" y="3264"/>
            <a:chExt cx="1152" cy="912"/>
          </a:xfrm>
        </p:grpSpPr>
        <p:sp>
          <p:nvSpPr>
            <p:cNvPr id="80906" name="Rectangle 21"/>
            <p:cNvSpPr>
              <a:spLocks noChangeArrowheads="1"/>
            </p:cNvSpPr>
            <p:nvPr/>
          </p:nvSpPr>
          <p:spPr bwMode="auto">
            <a:xfrm>
              <a:off x="2160" y="3264"/>
              <a:ext cx="960" cy="43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0907" name="Line 22"/>
            <p:cNvSpPr>
              <a:spLocks noChangeShapeType="1"/>
            </p:cNvSpPr>
            <p:nvPr/>
          </p:nvSpPr>
          <p:spPr bwMode="auto">
            <a:xfrm>
              <a:off x="2832" y="3264"/>
              <a:ext cx="0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8" name="Text Box 23"/>
            <p:cNvSpPr txBox="1">
              <a:spLocks noChangeArrowheads="1"/>
            </p:cNvSpPr>
            <p:nvPr/>
          </p:nvSpPr>
          <p:spPr bwMode="auto">
            <a:xfrm>
              <a:off x="2208" y="3264"/>
              <a:ext cx="62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GAT</a:t>
              </a:r>
            </a:p>
          </p:txBody>
        </p:sp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1968" y="374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rot="-10491933">
              <a:off x="2448" y="3696"/>
              <a:ext cx="49" cy="48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419600" y="4191000"/>
            <a:ext cx="69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638800" y="4953000"/>
            <a:ext cx="533400" cy="755650"/>
            <a:chOff x="3552" y="3120"/>
            <a:chExt cx="336" cy="528"/>
          </a:xfrm>
        </p:grpSpPr>
        <p:sp>
          <p:nvSpPr>
            <p:cNvPr id="80904" name="Line 28"/>
            <p:cNvSpPr>
              <a:spLocks noChangeShapeType="1"/>
            </p:cNvSpPr>
            <p:nvPr/>
          </p:nvSpPr>
          <p:spPr bwMode="auto">
            <a:xfrm flipV="1">
              <a:off x="3888" y="3120"/>
              <a:ext cx="0" cy="528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5" name="Line 29"/>
            <p:cNvSpPr>
              <a:spLocks noChangeShapeType="1"/>
            </p:cNvSpPr>
            <p:nvPr/>
          </p:nvSpPr>
          <p:spPr bwMode="auto">
            <a:xfrm>
              <a:off x="3552" y="3648"/>
              <a:ext cx="33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9144000" cy="6858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在头指针为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head </a:t>
            </a: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的链表中，插入一个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data </a:t>
            </a: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域为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item </a:t>
            </a: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的新结点作为该链表的表头结点。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	算法</a:t>
            </a: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InsertFront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(head </a:t>
            </a: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，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item)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		IF1 [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调用函数</a:t>
            </a: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GetNode]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		GetNode(item,head.  newNode). 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		IF2 [head</a:t>
            </a:r>
            <a:r>
              <a:rPr lang="zh-CN" altLang="en-US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指向新结点</a:t>
            </a:r>
            <a:r>
              <a:rPr lang="en-US" altLang="zh-CN" sz="2800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]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		head 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FF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newNode.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 ▌</a:t>
            </a:r>
          </a:p>
        </p:txBody>
      </p:sp>
      <p:sp>
        <p:nvSpPr>
          <p:cNvPr id="82947" name="Line 4"/>
          <p:cNvSpPr>
            <a:spLocks noChangeShapeType="1"/>
          </p:cNvSpPr>
          <p:nvPr/>
        </p:nvSpPr>
        <p:spPr bwMode="auto">
          <a:xfrm>
            <a:off x="4879975" y="5281613"/>
            <a:ext cx="909638" cy="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6948488" y="5067300"/>
            <a:ext cx="1655762" cy="6429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E0E0B3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949" name="Line 6"/>
          <p:cNvSpPr>
            <a:spLocks noChangeShapeType="1"/>
          </p:cNvSpPr>
          <p:nvPr/>
        </p:nvSpPr>
        <p:spPr bwMode="auto">
          <a:xfrm>
            <a:off x="8107363" y="5067300"/>
            <a:ext cx="1587" cy="6429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0" name="Text Box 7"/>
          <p:cNvSpPr txBox="1">
            <a:spLocks noChangeArrowheads="1"/>
          </p:cNvSpPr>
          <p:nvPr/>
        </p:nvSpPr>
        <p:spPr bwMode="auto">
          <a:xfrm>
            <a:off x="7031038" y="5067300"/>
            <a:ext cx="1076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HAT</a:t>
            </a:r>
          </a:p>
        </p:txBody>
      </p:sp>
      <p:sp>
        <p:nvSpPr>
          <p:cNvPr id="82951" name="Rectangle 9"/>
          <p:cNvSpPr>
            <a:spLocks noChangeArrowheads="1"/>
          </p:cNvSpPr>
          <p:nvPr/>
        </p:nvSpPr>
        <p:spPr bwMode="auto">
          <a:xfrm>
            <a:off x="4713288" y="5067300"/>
            <a:ext cx="1655762" cy="6429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E0E0B3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2952" name="Line 10"/>
          <p:cNvSpPr>
            <a:spLocks noChangeShapeType="1"/>
          </p:cNvSpPr>
          <p:nvPr/>
        </p:nvSpPr>
        <p:spPr bwMode="auto">
          <a:xfrm>
            <a:off x="5872163" y="5067300"/>
            <a:ext cx="0" cy="6429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3" name="Text Box 11"/>
          <p:cNvSpPr txBox="1">
            <a:spLocks noChangeArrowheads="1"/>
          </p:cNvSpPr>
          <p:nvPr/>
        </p:nvSpPr>
        <p:spPr bwMode="auto">
          <a:xfrm>
            <a:off x="4797425" y="5067300"/>
            <a:ext cx="1074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GAT</a:t>
            </a:r>
          </a:p>
        </p:txBody>
      </p:sp>
      <p:sp>
        <p:nvSpPr>
          <p:cNvPr id="82954" name="Line 12"/>
          <p:cNvSpPr>
            <a:spLocks noChangeShapeType="1"/>
          </p:cNvSpPr>
          <p:nvPr/>
        </p:nvSpPr>
        <p:spPr bwMode="auto">
          <a:xfrm>
            <a:off x="6121400" y="5353050"/>
            <a:ext cx="827088" cy="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886200" y="5353050"/>
            <a:ext cx="827088" cy="0"/>
          </a:xfrm>
          <a:prstGeom prst="line">
            <a:avLst/>
          </a:prstGeom>
          <a:noFill/>
          <a:ln w="31750" cap="sq">
            <a:solidFill>
              <a:srgbClr val="9900CC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6" name="Text Box 14"/>
          <p:cNvSpPr txBox="1">
            <a:spLocks noChangeArrowheads="1"/>
          </p:cNvSpPr>
          <p:nvPr/>
        </p:nvSpPr>
        <p:spPr bwMode="auto">
          <a:xfrm>
            <a:off x="8107363" y="5138738"/>
            <a:ext cx="496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∧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4572000"/>
            <a:ext cx="3233738" cy="1219200"/>
            <a:chOff x="0" y="2832"/>
            <a:chExt cx="1970" cy="768"/>
          </a:xfrm>
        </p:grpSpPr>
        <p:sp>
          <p:nvSpPr>
            <p:cNvPr id="82961" name="Rectangle 16"/>
            <p:cNvSpPr>
              <a:spLocks noChangeArrowheads="1"/>
            </p:cNvSpPr>
            <p:nvPr/>
          </p:nvSpPr>
          <p:spPr bwMode="auto">
            <a:xfrm>
              <a:off x="672" y="3168"/>
              <a:ext cx="1296" cy="432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962" name="Line 17"/>
            <p:cNvSpPr>
              <a:spLocks noChangeShapeType="1"/>
            </p:cNvSpPr>
            <p:nvPr/>
          </p:nvSpPr>
          <p:spPr bwMode="auto">
            <a:xfrm>
              <a:off x="1296" y="3167"/>
              <a:ext cx="1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3" name="Text Box 18"/>
            <p:cNvSpPr txBox="1">
              <a:spLocks noChangeArrowheads="1"/>
            </p:cNvSpPr>
            <p:nvPr/>
          </p:nvSpPr>
          <p:spPr bwMode="auto">
            <a:xfrm>
              <a:off x="698" y="3189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33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item</a:t>
              </a:r>
            </a:p>
          </p:txBody>
        </p:sp>
        <p:grpSp>
          <p:nvGrpSpPr>
            <p:cNvPr id="82964" name="Group 19"/>
            <p:cNvGrpSpPr>
              <a:grpSpLocks/>
            </p:cNvGrpSpPr>
            <p:nvPr/>
          </p:nvGrpSpPr>
          <p:grpSpPr bwMode="auto">
            <a:xfrm>
              <a:off x="0" y="2832"/>
              <a:ext cx="1104" cy="528"/>
              <a:chOff x="3072" y="2832"/>
              <a:chExt cx="1104" cy="528"/>
            </a:xfrm>
          </p:grpSpPr>
          <p:sp>
            <p:nvSpPr>
              <p:cNvPr id="82966" name="Text Box 20"/>
              <p:cNvSpPr txBox="1">
                <a:spLocks noChangeArrowheads="1"/>
              </p:cNvSpPr>
              <p:nvPr/>
            </p:nvSpPr>
            <p:spPr bwMode="auto">
              <a:xfrm>
                <a:off x="3072" y="2832"/>
                <a:ext cx="110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newNode</a:t>
                </a:r>
              </a:p>
            </p:txBody>
          </p:sp>
          <p:sp>
            <p:nvSpPr>
              <p:cNvPr id="82967" name="Line 21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480" cy="0"/>
              </a:xfrm>
              <a:prstGeom prst="line">
                <a:avLst/>
              </a:prstGeom>
              <a:noFill/>
              <a:ln w="31750" cap="sq">
                <a:solidFill>
                  <a:srgbClr val="FFFF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965" name="Text Box 22"/>
            <p:cNvSpPr txBox="1">
              <a:spLocks noChangeArrowheads="1"/>
            </p:cNvSpPr>
            <p:nvPr/>
          </p:nvSpPr>
          <p:spPr bwMode="auto">
            <a:xfrm>
              <a:off x="1298" y="319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33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</a:p>
          </p:txBody>
        </p:sp>
      </p:grp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33800" y="5410200"/>
            <a:ext cx="914400" cy="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9" name="Rectangle 27" descr="大纸屑"/>
          <p:cNvSpPr>
            <a:spLocks noChangeArrowheads="1"/>
          </p:cNvSpPr>
          <p:nvPr/>
        </p:nvSpPr>
        <p:spPr bwMode="auto">
          <a:xfrm>
            <a:off x="0" y="4343400"/>
            <a:ext cx="9144000" cy="39688"/>
          </a:xfrm>
          <a:prstGeom prst="rect">
            <a:avLst/>
          </a:prstGeom>
          <a:pattFill prst="lgConfetti">
            <a:fgClr>
              <a:srgbClr val="CDF1A9"/>
            </a:fgClr>
            <a:bgClr>
              <a:srgbClr val="5F6F4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lgDash"/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886200" y="4495800"/>
            <a:ext cx="115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99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head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19 0.05433 L -0.32691 0.18011 " pathEditMode="relative" ptsTypes="AA">
                                      <p:cBhvr>
                                        <p:cTn id="24" dur="2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7" grpId="0" animBg="1"/>
      <p:bldP spid="36887" grpId="0" animBg="1"/>
      <p:bldP spid="368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chemeClr val="tx1"/>
                </a:solidFill>
              </a:rPr>
              <a:t>遍历链表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所谓</a:t>
            </a:r>
            <a:r>
              <a:rPr lang="zh-CN" altLang="en-US" u="sng" smtClean="0"/>
              <a:t>遍历</a:t>
            </a:r>
            <a:r>
              <a:rPr lang="zh-CN" altLang="en-US" smtClean="0"/>
              <a:t>一个结构，是指按一定的次序访问结构中的所有结点，且每个结点恰被访问一次。遍历链表，就是按一定次序访问链表的所有结点。 </a:t>
            </a:r>
          </a:p>
          <a:p>
            <a:pPr eaLnBrk="1" hangingPunct="1"/>
            <a:r>
              <a:rPr lang="zh-CN" altLang="en-US" smtClean="0"/>
              <a:t>要想遍历整个链表，必须从头指针开始。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0"/>
            <a:ext cx="89154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遍历链表</a:t>
            </a:r>
            <a:r>
              <a:rPr lang="zh-CN" altLang="en-US" b="1" smtClean="0">
                <a:solidFill>
                  <a:srgbClr val="33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</a:t>
            </a:r>
            <a:r>
              <a:rPr lang="zh-CN" altLang="en-US" b="1" smtClean="0">
                <a:latin typeface="Times New Roman" panose="02020603050405020304" pitchFamily="18" charset="0"/>
                <a:hlinkClick r:id="rId3" action="ppaction://hlinkfile"/>
              </a:rPr>
              <a:t>遍历链表演示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算法 </a:t>
            </a:r>
            <a:r>
              <a:rPr lang="zh-CN" altLang="en-US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PrintList</a:t>
            </a:r>
            <a:r>
              <a:rPr lang="en-US" altLang="zh-CN" b="1" smtClean="0">
                <a:latin typeface="Times New Roman" panose="02020603050405020304" pitchFamily="18" charset="0"/>
              </a:rPr>
              <a:t>(head)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//</a:t>
            </a:r>
            <a:r>
              <a:rPr lang="zh-CN" altLang="en-US" b="1" smtClean="0">
                <a:latin typeface="Times New Roman" panose="02020603050405020304" pitchFamily="18" charset="0"/>
              </a:rPr>
              <a:t>输出头指针为</a:t>
            </a:r>
            <a:r>
              <a:rPr lang="en-US" altLang="zh-CN" b="1" smtClean="0">
                <a:latin typeface="Times New Roman" panose="02020603050405020304" pitchFamily="18" charset="0"/>
              </a:rPr>
              <a:t>head</a:t>
            </a:r>
            <a:r>
              <a:rPr lang="zh-CN" altLang="en-US" b="1" smtClean="0">
                <a:latin typeface="Times New Roman" panose="02020603050405020304" pitchFamily="18" charset="0"/>
              </a:rPr>
              <a:t>的链表</a:t>
            </a:r>
            <a:r>
              <a:rPr lang="en-US" altLang="zh-CN" b="1" smtClean="0">
                <a:latin typeface="Times New Roman" panose="02020603050405020304" pitchFamily="18" charset="0"/>
              </a:rPr>
              <a:t>,</a:t>
            </a:r>
            <a:r>
              <a:rPr lang="zh-CN" altLang="en-US" b="1" smtClean="0">
                <a:latin typeface="Times New Roman" panose="02020603050405020304" pitchFamily="18" charset="0"/>
              </a:rPr>
              <a:t>每输出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latin typeface="Times New Roman" panose="02020603050405020304" pitchFamily="18" charset="0"/>
              </a:rPr>
              <a:t>个元素换行</a:t>
            </a:r>
            <a:br>
              <a:rPr lang="zh-CN" altLang="en-US" b="1" smtClean="0">
                <a:latin typeface="Times New Roman" panose="02020603050405020304" pitchFamily="18" charset="0"/>
              </a:rPr>
            </a:br>
            <a:r>
              <a:rPr lang="en-US" altLang="zh-CN" b="1" smtClean="0">
                <a:latin typeface="Times New Roman" panose="02020603050405020304" pitchFamily="18" charset="0"/>
              </a:rPr>
              <a:t>PL 1 [</a:t>
            </a:r>
            <a:r>
              <a:rPr lang="zh-CN" altLang="en-US" b="1" smtClean="0">
                <a:latin typeface="Times New Roman" panose="02020603050405020304" pitchFamily="18" charset="0"/>
              </a:rPr>
              <a:t>取表头，计数器初始化</a:t>
            </a:r>
            <a:r>
              <a:rPr lang="en-US" altLang="zh-CN" b="1" smtClean="0">
                <a:latin typeface="Times New Roman" panose="02020603050405020304" pitchFamily="18" charset="0"/>
              </a:rPr>
              <a:t>]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currptr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Times New Roman" panose="02020603050405020304" pitchFamily="18" charset="0"/>
              </a:rPr>
              <a:t> head 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count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Times New Roman" panose="02020603050405020304" pitchFamily="18" charset="0"/>
              </a:rPr>
              <a:t> 0 .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19250" y="3789363"/>
            <a:ext cx="5867400" cy="1025525"/>
            <a:chOff x="480" y="2496"/>
            <a:chExt cx="3696" cy="646"/>
          </a:xfrm>
        </p:grpSpPr>
        <p:sp>
          <p:nvSpPr>
            <p:cNvPr id="87049" name="Line 4"/>
            <p:cNvSpPr>
              <a:spLocks noChangeShapeType="1"/>
            </p:cNvSpPr>
            <p:nvPr/>
          </p:nvSpPr>
          <p:spPr bwMode="auto">
            <a:xfrm>
              <a:off x="2302" y="2903"/>
              <a:ext cx="45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0" name="Rectangle 5"/>
            <p:cNvSpPr>
              <a:spLocks noChangeArrowheads="1"/>
            </p:cNvSpPr>
            <p:nvPr/>
          </p:nvSpPr>
          <p:spPr bwMode="auto">
            <a:xfrm>
              <a:off x="1136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51" name="Line 6"/>
            <p:cNvSpPr>
              <a:spLocks noChangeShapeType="1"/>
            </p:cNvSpPr>
            <p:nvPr/>
          </p:nvSpPr>
          <p:spPr bwMode="auto">
            <a:xfrm>
              <a:off x="1678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2" name="Line 7"/>
            <p:cNvSpPr>
              <a:spLocks noChangeShapeType="1"/>
            </p:cNvSpPr>
            <p:nvPr/>
          </p:nvSpPr>
          <p:spPr bwMode="auto">
            <a:xfrm rot="-5164107">
              <a:off x="907" y="2756"/>
              <a:ext cx="41" cy="41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3" name="Text Box 8"/>
            <p:cNvSpPr txBox="1">
              <a:spLocks noChangeArrowheads="1"/>
            </p:cNvSpPr>
            <p:nvPr/>
          </p:nvSpPr>
          <p:spPr bwMode="auto">
            <a:xfrm>
              <a:off x="1153" y="2736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87054" name="Rectangle 9"/>
            <p:cNvSpPr>
              <a:spLocks noChangeArrowheads="1"/>
            </p:cNvSpPr>
            <p:nvPr/>
          </p:nvSpPr>
          <p:spPr bwMode="auto">
            <a:xfrm>
              <a:off x="3343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55" name="Line 10"/>
            <p:cNvSpPr>
              <a:spLocks noChangeShapeType="1"/>
            </p:cNvSpPr>
            <p:nvPr/>
          </p:nvSpPr>
          <p:spPr bwMode="auto">
            <a:xfrm>
              <a:off x="3926" y="2784"/>
              <a:ext cx="1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6" name="Text Box 11"/>
            <p:cNvSpPr txBox="1">
              <a:spLocks noChangeArrowheads="1"/>
            </p:cNvSpPr>
            <p:nvPr/>
          </p:nvSpPr>
          <p:spPr bwMode="auto">
            <a:xfrm>
              <a:off x="3385" y="273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87057" name="Rectangle 12"/>
            <p:cNvSpPr>
              <a:spLocks noChangeArrowheads="1"/>
            </p:cNvSpPr>
            <p:nvPr/>
          </p:nvSpPr>
          <p:spPr bwMode="auto">
            <a:xfrm>
              <a:off x="2219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58" name="Line 13"/>
            <p:cNvSpPr>
              <a:spLocks noChangeShapeType="1"/>
            </p:cNvSpPr>
            <p:nvPr/>
          </p:nvSpPr>
          <p:spPr bwMode="auto">
            <a:xfrm>
              <a:off x="2802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9" name="Text Box 14"/>
            <p:cNvSpPr txBox="1">
              <a:spLocks noChangeArrowheads="1"/>
            </p:cNvSpPr>
            <p:nvPr/>
          </p:nvSpPr>
          <p:spPr bwMode="auto">
            <a:xfrm>
              <a:off x="2256" y="275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87060" name="Line 15"/>
            <p:cNvSpPr>
              <a:spLocks noChangeShapeType="1"/>
            </p:cNvSpPr>
            <p:nvPr/>
          </p:nvSpPr>
          <p:spPr bwMode="auto">
            <a:xfrm>
              <a:off x="2927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1" name="Line 16"/>
            <p:cNvSpPr>
              <a:spLocks noChangeShapeType="1"/>
            </p:cNvSpPr>
            <p:nvPr/>
          </p:nvSpPr>
          <p:spPr bwMode="auto">
            <a:xfrm>
              <a:off x="1803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2" name="Text Box 17"/>
            <p:cNvSpPr txBox="1">
              <a:spLocks noChangeArrowheads="1"/>
            </p:cNvSpPr>
            <p:nvPr/>
          </p:nvSpPr>
          <p:spPr bwMode="auto">
            <a:xfrm>
              <a:off x="480" y="2496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</p:grpSp>
      <p:sp>
        <p:nvSpPr>
          <p:cNvPr id="87044" name="Rectangle 19" descr="苏格兰方格呢"/>
          <p:cNvSpPr>
            <a:spLocks noChangeArrowheads="1"/>
          </p:cNvSpPr>
          <p:nvPr/>
        </p:nvSpPr>
        <p:spPr bwMode="auto">
          <a:xfrm>
            <a:off x="0" y="3505200"/>
            <a:ext cx="9144000" cy="39688"/>
          </a:xfrm>
          <a:prstGeom prst="rect">
            <a:avLst/>
          </a:prstGeom>
          <a:pattFill prst="plaid">
            <a:fgClr>
              <a:srgbClr val="9900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lgDash"/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7010400" y="4267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∧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000375" y="3571875"/>
            <a:ext cx="1846263" cy="685800"/>
            <a:chOff x="1536" y="2912"/>
            <a:chExt cx="1163" cy="432"/>
          </a:xfrm>
        </p:grpSpPr>
        <p:sp>
          <p:nvSpPr>
            <p:cNvPr id="87047" name="Text Box 24"/>
            <p:cNvSpPr txBox="1">
              <a:spLocks noChangeArrowheads="1"/>
            </p:cNvSpPr>
            <p:nvPr/>
          </p:nvSpPr>
          <p:spPr bwMode="auto">
            <a:xfrm>
              <a:off x="1630" y="2960"/>
              <a:ext cx="10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currptr</a:t>
              </a:r>
            </a:p>
          </p:txBody>
        </p:sp>
        <p:sp>
          <p:nvSpPr>
            <p:cNvPr id="87048" name="Line 25"/>
            <p:cNvSpPr>
              <a:spLocks noChangeShapeType="1"/>
            </p:cNvSpPr>
            <p:nvPr/>
          </p:nvSpPr>
          <p:spPr bwMode="auto">
            <a:xfrm>
              <a:off x="1536" y="2912"/>
              <a:ext cx="0" cy="432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228600"/>
            <a:ext cx="9144000" cy="6858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PL 2 [</a:t>
            </a:r>
            <a:r>
              <a:rPr lang="zh-CN" altLang="en-US" b="1" smtClean="0">
                <a:latin typeface="Times New Roman" panose="02020603050405020304" pitchFamily="18" charset="0"/>
              </a:rPr>
              <a:t>遍历并输出链表结点的</a:t>
            </a:r>
            <a:r>
              <a:rPr lang="en-US" altLang="zh-CN" b="1" smtClean="0">
                <a:latin typeface="Times New Roman" panose="02020603050405020304" pitchFamily="18" charset="0"/>
              </a:rPr>
              <a:t>data</a:t>
            </a:r>
            <a:r>
              <a:rPr lang="zh-CN" altLang="en-US" b="1" smtClean="0">
                <a:latin typeface="Times New Roman" panose="02020603050405020304" pitchFamily="18" charset="0"/>
              </a:rPr>
              <a:t>值</a:t>
            </a:r>
            <a:r>
              <a:rPr lang="en-US" altLang="zh-CN" b="1" smtClean="0">
                <a:latin typeface="Times New Roman" panose="02020603050405020304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WHILE(currptr ≠ NULL) DO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	(PRINT( data(currptr)).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	count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Times New Roman" panose="02020603050405020304" pitchFamily="18" charset="0"/>
              </a:rPr>
              <a:t> count + 1.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	if (count mod 5)=0</a:t>
            </a:r>
          </a:p>
          <a:p>
            <a:pPr algn="just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		PRINT( ENTER).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	currptr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Times New Roman" panose="02020603050405020304" pitchFamily="18" charset="0"/>
              </a:rPr>
              <a:t> next(currptr).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 ) 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4851400"/>
            <a:ext cx="5926138" cy="1025525"/>
            <a:chOff x="912" y="2736"/>
            <a:chExt cx="3696" cy="646"/>
          </a:xfrm>
        </p:grpSpPr>
        <p:sp>
          <p:nvSpPr>
            <p:cNvPr id="89100" name="Line 4"/>
            <p:cNvSpPr>
              <a:spLocks noChangeShapeType="1"/>
            </p:cNvSpPr>
            <p:nvPr/>
          </p:nvSpPr>
          <p:spPr bwMode="auto">
            <a:xfrm>
              <a:off x="2734" y="3143"/>
              <a:ext cx="45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1" name="Rectangle 5"/>
            <p:cNvSpPr>
              <a:spLocks noChangeArrowheads="1"/>
            </p:cNvSpPr>
            <p:nvPr/>
          </p:nvSpPr>
          <p:spPr bwMode="auto">
            <a:xfrm>
              <a:off x="1568" y="302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9102" name="Line 6"/>
            <p:cNvSpPr>
              <a:spLocks noChangeShapeType="1"/>
            </p:cNvSpPr>
            <p:nvPr/>
          </p:nvSpPr>
          <p:spPr bwMode="auto">
            <a:xfrm>
              <a:off x="2110" y="302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3" name="Line 7"/>
            <p:cNvSpPr>
              <a:spLocks noChangeShapeType="1"/>
            </p:cNvSpPr>
            <p:nvPr/>
          </p:nvSpPr>
          <p:spPr bwMode="auto">
            <a:xfrm rot="-5164107">
              <a:off x="1339" y="2996"/>
              <a:ext cx="41" cy="41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4" name="Text Box 8"/>
            <p:cNvSpPr txBox="1">
              <a:spLocks noChangeArrowheads="1"/>
            </p:cNvSpPr>
            <p:nvPr/>
          </p:nvSpPr>
          <p:spPr bwMode="auto">
            <a:xfrm>
              <a:off x="1585" y="2976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89105" name="Rectangle 9"/>
            <p:cNvSpPr>
              <a:spLocks noChangeArrowheads="1"/>
            </p:cNvSpPr>
            <p:nvPr/>
          </p:nvSpPr>
          <p:spPr bwMode="auto">
            <a:xfrm>
              <a:off x="3775" y="302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9106" name="Line 10"/>
            <p:cNvSpPr>
              <a:spLocks noChangeShapeType="1"/>
            </p:cNvSpPr>
            <p:nvPr/>
          </p:nvSpPr>
          <p:spPr bwMode="auto">
            <a:xfrm>
              <a:off x="4358" y="3024"/>
              <a:ext cx="1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7" name="Text Box 11"/>
            <p:cNvSpPr txBox="1">
              <a:spLocks noChangeArrowheads="1"/>
            </p:cNvSpPr>
            <p:nvPr/>
          </p:nvSpPr>
          <p:spPr bwMode="auto">
            <a:xfrm>
              <a:off x="3817" y="297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89108" name="Rectangle 12"/>
            <p:cNvSpPr>
              <a:spLocks noChangeArrowheads="1"/>
            </p:cNvSpPr>
            <p:nvPr/>
          </p:nvSpPr>
          <p:spPr bwMode="auto">
            <a:xfrm>
              <a:off x="2651" y="302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9109" name="Line 13"/>
            <p:cNvSpPr>
              <a:spLocks noChangeShapeType="1"/>
            </p:cNvSpPr>
            <p:nvPr/>
          </p:nvSpPr>
          <p:spPr bwMode="auto">
            <a:xfrm>
              <a:off x="3234" y="302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0" name="Text Box 14"/>
            <p:cNvSpPr txBox="1">
              <a:spLocks noChangeArrowheads="1"/>
            </p:cNvSpPr>
            <p:nvPr/>
          </p:nvSpPr>
          <p:spPr bwMode="auto">
            <a:xfrm>
              <a:off x="2688" y="299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89111" name="Line 15"/>
            <p:cNvSpPr>
              <a:spLocks noChangeShapeType="1"/>
            </p:cNvSpPr>
            <p:nvPr/>
          </p:nvSpPr>
          <p:spPr bwMode="auto">
            <a:xfrm>
              <a:off x="3359" y="318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2" name="Line 16"/>
            <p:cNvSpPr>
              <a:spLocks noChangeShapeType="1"/>
            </p:cNvSpPr>
            <p:nvPr/>
          </p:nvSpPr>
          <p:spPr bwMode="auto">
            <a:xfrm>
              <a:off x="2235" y="318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3" name="Text Box 17"/>
            <p:cNvSpPr txBox="1">
              <a:spLocks noChangeArrowheads="1"/>
            </p:cNvSpPr>
            <p:nvPr/>
          </p:nvSpPr>
          <p:spPr bwMode="auto">
            <a:xfrm>
              <a:off x="912" y="2736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head</a:t>
              </a:r>
            </a:p>
          </p:txBody>
        </p:sp>
      </p:grpSp>
      <p:sp>
        <p:nvSpPr>
          <p:cNvPr id="89092" name="Rectangle 18" descr="苏格兰方格呢"/>
          <p:cNvSpPr>
            <a:spLocks noChangeArrowheads="1"/>
          </p:cNvSpPr>
          <p:nvPr/>
        </p:nvSpPr>
        <p:spPr bwMode="auto">
          <a:xfrm>
            <a:off x="0" y="4508500"/>
            <a:ext cx="9144000" cy="39688"/>
          </a:xfrm>
          <a:prstGeom prst="rect">
            <a:avLst/>
          </a:prstGeom>
          <a:pattFill prst="plaid">
            <a:fgClr>
              <a:srgbClr val="9900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lgDash"/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509838" y="4622800"/>
            <a:ext cx="1846262" cy="685800"/>
            <a:chOff x="1536" y="2912"/>
            <a:chExt cx="1163" cy="432"/>
          </a:xfrm>
        </p:grpSpPr>
        <p:sp>
          <p:nvSpPr>
            <p:cNvPr id="89098" name="Text Box 24"/>
            <p:cNvSpPr txBox="1">
              <a:spLocks noChangeArrowheads="1"/>
            </p:cNvSpPr>
            <p:nvPr/>
          </p:nvSpPr>
          <p:spPr bwMode="auto">
            <a:xfrm>
              <a:off x="1630" y="2960"/>
              <a:ext cx="10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currptr</a:t>
              </a:r>
            </a:p>
          </p:txBody>
        </p:sp>
        <p:sp>
          <p:nvSpPr>
            <p:cNvPr id="89099" name="Line 25"/>
            <p:cNvSpPr>
              <a:spLocks noChangeShapeType="1"/>
            </p:cNvSpPr>
            <p:nvPr/>
          </p:nvSpPr>
          <p:spPr bwMode="auto">
            <a:xfrm>
              <a:off x="1536" y="2912"/>
              <a:ext cx="0" cy="432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9094" name="Text Box 28"/>
          <p:cNvSpPr txBox="1">
            <a:spLocks noChangeArrowheads="1"/>
          </p:cNvSpPr>
          <p:nvPr/>
        </p:nvSpPr>
        <p:spPr bwMode="auto">
          <a:xfrm>
            <a:off x="6553200" y="525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∧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2528888" y="6092825"/>
            <a:ext cx="674687" cy="5683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3348038" y="6092825"/>
            <a:ext cx="674687" cy="5683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4140200" y="6100763"/>
            <a:ext cx="674688" cy="5683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00578E-6 L 0.18368 -0.00047 " pathEditMode="fixed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8 -0.00047 L 0.4 -0.000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4" grpId="0" animBg="1"/>
      <p:bldP spid="38957" grpId="0" animBg="1"/>
      <p:bldP spid="389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1]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英文字母表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lang="en-US" altLang="zh-CN" b="1" smtClean="0">
                <a:latin typeface="Times New Roman" panose="02020603050405020304" pitchFamily="18" charset="0"/>
                <a:ea typeface="幼圆" panose="02010509060101010101" pitchFamily="49" charset="-122"/>
              </a:rPr>
              <a:t>( A,B,C,……,Z )</a:t>
            </a:r>
          </a:p>
          <a:p>
            <a:pPr marL="609600" indent="-6096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2]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某班学生健康情况登记表。</a:t>
            </a:r>
          </a:p>
          <a:p>
            <a:pPr marL="609600" indent="-6096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学号   姓名    性别    年龄    健康情况</a:t>
            </a: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01  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张军     男   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18     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一般 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02  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陈红     女   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17     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良好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03  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陈军     男   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19     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健康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b="1" smtClean="0">
                <a:latin typeface="Courier New" panose="02070309020205020404" pitchFamily="49" charset="0"/>
                <a:ea typeface="幼圆" panose="02010509060101010101" pitchFamily="49" charset="-122"/>
              </a:rPr>
              <a:t>…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en-US" altLang="zh-CN" b="1" smtClean="0">
                <a:latin typeface="Courier New" panose="02070309020205020404" pitchFamily="49" charset="0"/>
                <a:ea typeface="幼圆" panose="02010509060101010101" pitchFamily="49" charset="-122"/>
              </a:rPr>
              <a:t>…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en-US" altLang="zh-CN" b="1" smtClean="0">
                <a:latin typeface="Courier New" panose="02070309020205020404" pitchFamily="49" charset="0"/>
                <a:ea typeface="幼圆" panose="02010509060101010101" pitchFamily="49" charset="-122"/>
              </a:rPr>
              <a:t>…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lang="en-US" altLang="zh-CN" b="1" smtClean="0">
                <a:latin typeface="Courier New" panose="02070309020205020404" pitchFamily="49" charset="0"/>
                <a:ea typeface="幼圆" panose="02010509060101010101" pitchFamily="49" charset="-122"/>
              </a:rPr>
              <a:t>…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lang="en-US" altLang="zh-CN" b="1" smtClean="0">
                <a:latin typeface="Courier New" panose="02070309020205020404" pitchFamily="49" charset="0"/>
                <a:ea typeface="幼圆" panose="02010509060101010101" pitchFamily="49" charset="-122"/>
              </a:rPr>
              <a:t>…</a:t>
            </a: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zh-CN" altLang="en-US" smtClean="0"/>
              <a:t>遍历</a:t>
            </a:r>
          </a:p>
          <a:p>
            <a:pPr lvl="1" eaLnBrk="1" hangingPunct="1"/>
            <a:r>
              <a:rPr lang="zh-CN" altLang="en-US" smtClean="0"/>
              <a:t>插入</a:t>
            </a:r>
          </a:p>
          <a:p>
            <a:pPr lvl="2" eaLnBrk="1" hangingPunct="1"/>
            <a:r>
              <a:rPr lang="en-US" altLang="zh-CN" smtClean="0"/>
              <a:t>InsertFront</a:t>
            </a:r>
          </a:p>
          <a:p>
            <a:pPr lvl="2" eaLnBrk="1" hangingPunct="1"/>
            <a:r>
              <a:rPr lang="en-US" altLang="zh-CN" smtClean="0"/>
              <a:t>InsertRear</a:t>
            </a:r>
          </a:p>
          <a:p>
            <a:pPr lvl="2" eaLnBrk="1" hangingPunct="1"/>
            <a:r>
              <a:rPr lang="en-US" altLang="zh-CN" smtClean="0"/>
              <a:t>InsertAt</a:t>
            </a:r>
          </a:p>
          <a:p>
            <a:pPr lvl="2" eaLnBrk="1" hangingPunct="1"/>
            <a:r>
              <a:rPr lang="en-US" altLang="zh-CN" smtClean="0"/>
              <a:t>InsertAfeter</a:t>
            </a:r>
          </a:p>
          <a:p>
            <a:pPr lvl="1" eaLnBrk="1" hangingPunct="1"/>
            <a:r>
              <a:rPr lang="zh-CN" altLang="en-US" smtClean="0"/>
              <a:t>删除</a:t>
            </a:r>
          </a:p>
          <a:p>
            <a:pPr lvl="1" eaLnBrk="1" hangingPunct="1"/>
            <a:r>
              <a:rPr lang="en-US" altLang="zh-CN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solidFill>
                  <a:schemeClr val="accent4"/>
                </a:solidFill>
              </a:rPr>
              <a:t>单链表的缺点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从一个结点出发，</a:t>
            </a:r>
            <a:r>
              <a:rPr lang="zh-CN" altLang="en-US" b="1" smtClean="0">
                <a:solidFill>
                  <a:srgbClr val="FFFF66"/>
                </a:solidFill>
              </a:rPr>
              <a:t>只能访问到链接在它后面的结点</a:t>
            </a:r>
            <a:r>
              <a:rPr lang="zh-CN" altLang="en-US" smtClean="0"/>
              <a:t>，而无法访问位于它前面的结点。</a:t>
            </a:r>
          </a:p>
          <a:p>
            <a:pPr eaLnBrk="1" hangingPunct="1"/>
            <a:r>
              <a:rPr lang="zh-CN" altLang="en-US" smtClean="0"/>
              <a:t>链接结构“循环化”，即令表尾结点的</a:t>
            </a:r>
            <a:r>
              <a:rPr lang="en-US" altLang="zh-CN" smtClean="0"/>
              <a:t>next</a:t>
            </a:r>
            <a:r>
              <a:rPr lang="zh-CN" altLang="en-US" smtClean="0"/>
              <a:t>域存放指向表头结点的指针，而不是存放空指针</a:t>
            </a:r>
            <a:r>
              <a:rPr lang="en-US" altLang="zh-CN" smtClean="0"/>
              <a:t>NULL</a:t>
            </a:r>
            <a:r>
              <a:rPr lang="zh-CN" altLang="en-US" smtClean="0"/>
              <a:t>，这样的链表被称为</a:t>
            </a:r>
            <a:r>
              <a:rPr lang="zh-CN" altLang="en-US" b="1" u="sng" smtClean="0">
                <a:solidFill>
                  <a:srgbClr val="FFFF66"/>
                </a:solidFill>
              </a:rPr>
              <a:t>循环链表</a:t>
            </a:r>
            <a:r>
              <a:rPr lang="zh-CN" altLang="en-US" smtClean="0"/>
              <a:t>。</a:t>
            </a:r>
          </a:p>
        </p:txBody>
      </p:sp>
      <p:grpSp>
        <p:nvGrpSpPr>
          <p:cNvPr id="93188" name="Group 42"/>
          <p:cNvGrpSpPr>
            <a:grpSpLocks/>
          </p:cNvGrpSpPr>
          <p:nvPr/>
        </p:nvGrpSpPr>
        <p:grpSpPr bwMode="auto">
          <a:xfrm>
            <a:off x="1403350" y="4581525"/>
            <a:ext cx="5867400" cy="1025525"/>
            <a:chOff x="480" y="2496"/>
            <a:chExt cx="3696" cy="646"/>
          </a:xfrm>
        </p:grpSpPr>
        <p:sp>
          <p:nvSpPr>
            <p:cNvPr id="93194" name="Line 43"/>
            <p:cNvSpPr>
              <a:spLocks noChangeShapeType="1"/>
            </p:cNvSpPr>
            <p:nvPr/>
          </p:nvSpPr>
          <p:spPr bwMode="auto">
            <a:xfrm>
              <a:off x="2302" y="2903"/>
              <a:ext cx="45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5" name="Rectangle 44"/>
            <p:cNvSpPr>
              <a:spLocks noChangeArrowheads="1"/>
            </p:cNvSpPr>
            <p:nvPr/>
          </p:nvSpPr>
          <p:spPr bwMode="auto">
            <a:xfrm>
              <a:off x="1136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196" name="Line 45"/>
            <p:cNvSpPr>
              <a:spLocks noChangeShapeType="1"/>
            </p:cNvSpPr>
            <p:nvPr/>
          </p:nvSpPr>
          <p:spPr bwMode="auto">
            <a:xfrm>
              <a:off x="1678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7" name="Line 46"/>
            <p:cNvSpPr>
              <a:spLocks noChangeShapeType="1"/>
            </p:cNvSpPr>
            <p:nvPr/>
          </p:nvSpPr>
          <p:spPr bwMode="auto">
            <a:xfrm rot="-5164107">
              <a:off x="907" y="2756"/>
              <a:ext cx="41" cy="41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8" name="Text Box 47"/>
            <p:cNvSpPr txBox="1">
              <a:spLocks noChangeArrowheads="1"/>
            </p:cNvSpPr>
            <p:nvPr/>
          </p:nvSpPr>
          <p:spPr bwMode="auto">
            <a:xfrm>
              <a:off x="1153" y="2736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93199" name="Rectangle 48"/>
            <p:cNvSpPr>
              <a:spLocks noChangeArrowheads="1"/>
            </p:cNvSpPr>
            <p:nvPr/>
          </p:nvSpPr>
          <p:spPr bwMode="auto">
            <a:xfrm>
              <a:off x="3343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200" name="Line 49"/>
            <p:cNvSpPr>
              <a:spLocks noChangeShapeType="1"/>
            </p:cNvSpPr>
            <p:nvPr/>
          </p:nvSpPr>
          <p:spPr bwMode="auto">
            <a:xfrm>
              <a:off x="3926" y="2784"/>
              <a:ext cx="1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1" name="Text Box 50"/>
            <p:cNvSpPr txBox="1">
              <a:spLocks noChangeArrowheads="1"/>
            </p:cNvSpPr>
            <p:nvPr/>
          </p:nvSpPr>
          <p:spPr bwMode="auto">
            <a:xfrm>
              <a:off x="3385" y="273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93202" name="Rectangle 51"/>
            <p:cNvSpPr>
              <a:spLocks noChangeArrowheads="1"/>
            </p:cNvSpPr>
            <p:nvPr/>
          </p:nvSpPr>
          <p:spPr bwMode="auto">
            <a:xfrm>
              <a:off x="2219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203" name="Line 52"/>
            <p:cNvSpPr>
              <a:spLocks noChangeShapeType="1"/>
            </p:cNvSpPr>
            <p:nvPr/>
          </p:nvSpPr>
          <p:spPr bwMode="auto">
            <a:xfrm>
              <a:off x="2802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4" name="Text Box 53"/>
            <p:cNvSpPr txBox="1">
              <a:spLocks noChangeArrowheads="1"/>
            </p:cNvSpPr>
            <p:nvPr/>
          </p:nvSpPr>
          <p:spPr bwMode="auto">
            <a:xfrm>
              <a:off x="2256" y="275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93205" name="Line 54"/>
            <p:cNvSpPr>
              <a:spLocks noChangeShapeType="1"/>
            </p:cNvSpPr>
            <p:nvPr/>
          </p:nvSpPr>
          <p:spPr bwMode="auto">
            <a:xfrm>
              <a:off x="2927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6" name="Line 55"/>
            <p:cNvSpPr>
              <a:spLocks noChangeShapeType="1"/>
            </p:cNvSpPr>
            <p:nvPr/>
          </p:nvSpPr>
          <p:spPr bwMode="auto">
            <a:xfrm>
              <a:off x="1803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7" name="Text Box 56"/>
            <p:cNvSpPr txBox="1">
              <a:spLocks noChangeArrowheads="1"/>
            </p:cNvSpPr>
            <p:nvPr/>
          </p:nvSpPr>
          <p:spPr bwMode="auto">
            <a:xfrm>
              <a:off x="480" y="2496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</p:grpSp>
      <p:sp>
        <p:nvSpPr>
          <p:cNvPr id="67642" name="Text Box 58"/>
          <p:cNvSpPr txBox="1">
            <a:spLocks noChangeArrowheads="1"/>
          </p:cNvSpPr>
          <p:nvPr/>
        </p:nvSpPr>
        <p:spPr bwMode="auto">
          <a:xfrm>
            <a:off x="6794500" y="50593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∧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700338" y="5445125"/>
            <a:ext cx="4319587" cy="720725"/>
            <a:chOff x="1701" y="3430"/>
            <a:chExt cx="2721" cy="454"/>
          </a:xfrm>
        </p:grpSpPr>
        <p:sp>
          <p:nvSpPr>
            <p:cNvPr id="93191" name="Line 59"/>
            <p:cNvSpPr>
              <a:spLocks noChangeShapeType="1"/>
            </p:cNvSpPr>
            <p:nvPr/>
          </p:nvSpPr>
          <p:spPr bwMode="auto">
            <a:xfrm flipV="1">
              <a:off x="1701" y="3521"/>
              <a:ext cx="0" cy="345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2" name="Line 60"/>
            <p:cNvSpPr>
              <a:spLocks noChangeShapeType="1"/>
            </p:cNvSpPr>
            <p:nvPr/>
          </p:nvSpPr>
          <p:spPr bwMode="auto">
            <a:xfrm>
              <a:off x="1701" y="3884"/>
              <a:ext cx="2721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193" name="Line 61"/>
            <p:cNvSpPr>
              <a:spLocks noChangeShapeType="1"/>
            </p:cNvSpPr>
            <p:nvPr/>
          </p:nvSpPr>
          <p:spPr bwMode="auto">
            <a:xfrm>
              <a:off x="4422" y="3430"/>
              <a:ext cx="0" cy="45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9144000" cy="6858000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600" b="1" dirty="0" smtClean="0">
                <a:latin typeface="隶书" pitchFamily="49" charset="-122"/>
                <a:ea typeface="隶书" pitchFamily="49" charset="-122"/>
              </a:rPr>
              <a:t>循环</a:t>
            </a:r>
            <a:r>
              <a:rPr lang="zh-CN" altLang="en-US" sz="3600" b="1" dirty="0">
                <a:latin typeface="隶书" pitchFamily="49" charset="-122"/>
                <a:ea typeface="隶书" pitchFamily="49" charset="-122"/>
              </a:rPr>
              <a:t>链表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循环链表的定义和结构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：在单链表中，使其最后一个结点的指针又指回到第一个结点，则这样的链表叫循环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链表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循环链表表头：哨位节点（数据为空，指向第一个数据项）</a:t>
            </a:r>
            <a:endParaRPr lang="zh-CN" altLang="en-US" b="1" dirty="0">
              <a:latin typeface="Times New Roman" pitchFamily="18" charset="0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3600" b="1" dirty="0">
              <a:latin typeface="Times New Roman" pitchFamily="18" charset="0"/>
              <a:ea typeface="楷体_GB2312" pitchFamily="49" charset="-122"/>
            </a:endParaRP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     </a:t>
            </a: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hlinkClick r:id="rId3" action="ppaction://hlinkfile"/>
              </a:rPr>
              <a:t>  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357188" y="4572000"/>
            <a:ext cx="8153400" cy="1600200"/>
            <a:chOff x="336" y="2304"/>
            <a:chExt cx="5136" cy="1008"/>
          </a:xfrm>
        </p:grpSpPr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4272" y="2544"/>
              <a:ext cx="912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37" name="Line 5"/>
            <p:cNvSpPr>
              <a:spLocks noChangeShapeType="1"/>
            </p:cNvSpPr>
            <p:nvPr/>
          </p:nvSpPr>
          <p:spPr bwMode="auto">
            <a:xfrm>
              <a:off x="4896" y="2544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4320" y="2592"/>
              <a:ext cx="62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x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</a:p>
          </p:txBody>
        </p:sp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816" y="2544"/>
              <a:ext cx="864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1440" y="2544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864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42" name="Line 10"/>
            <p:cNvSpPr>
              <a:spLocks noChangeShapeType="1"/>
            </p:cNvSpPr>
            <p:nvPr/>
          </p:nvSpPr>
          <p:spPr bwMode="auto">
            <a:xfrm>
              <a:off x="2688" y="2544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2112" y="2592"/>
              <a:ext cx="62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x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 rot="-5164107">
              <a:off x="3070" y="2498"/>
              <a:ext cx="49" cy="52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 rot="-5164107">
              <a:off x="551" y="2521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3360" y="2544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rot="-5164107">
              <a:off x="4007" y="2521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384" y="230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008" y="2784"/>
              <a:ext cx="24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 rot="-5164107">
              <a:off x="1751" y="2521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5040" y="2736"/>
              <a:ext cx="43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5472" y="2736"/>
              <a:ext cx="0" cy="57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 flipH="1">
              <a:off x="1200" y="3312"/>
              <a:ext cx="427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33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46370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</a:t>
            </a:r>
            <a:r>
              <a:rPr lang="en-US" altLang="zh-CN" sz="1800" b="1" smtClean="0">
                <a:latin typeface="幼圆" panose="02010509060101010101" pitchFamily="49" charset="-122"/>
                <a:ea typeface="幼圆" panose="02010509060101010101" pitchFamily="49" charset="-122"/>
              </a:rPr>
              <a:t>●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注意：</a:t>
            </a:r>
            <a:endParaRPr lang="zh-CN" altLang="en-US" b="1" smtClean="0">
              <a:solidFill>
                <a:srgbClr val="FFFF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b="1" smtClean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判断表尾的条件：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chemeClr val="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              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第一个节点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 </a:t>
            </a:r>
            <a:endParaRPr lang="zh-CN" altLang="en-US" b="1" smtClean="0">
              <a:solidFill>
                <a:srgbClr val="FFFF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smtClean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判断空表的条件：</a:t>
            </a:r>
            <a:endParaRPr lang="zh-CN" altLang="en-US" smtClean="0"/>
          </a:p>
        </p:txBody>
      </p:sp>
      <p:grpSp>
        <p:nvGrpSpPr>
          <p:cNvPr id="97283" name="Group 5"/>
          <p:cNvGrpSpPr>
            <a:grpSpLocks/>
          </p:cNvGrpSpPr>
          <p:nvPr/>
        </p:nvGrpSpPr>
        <p:grpSpPr bwMode="auto">
          <a:xfrm>
            <a:off x="684213" y="1125538"/>
            <a:ext cx="8153400" cy="2057400"/>
            <a:chOff x="336" y="1488"/>
            <a:chExt cx="5136" cy="1296"/>
          </a:xfrm>
        </p:grpSpPr>
        <p:sp>
          <p:nvSpPr>
            <p:cNvPr id="97298" name="Rectangle 6"/>
            <p:cNvSpPr>
              <a:spLocks noChangeArrowheads="1"/>
            </p:cNvSpPr>
            <p:nvPr/>
          </p:nvSpPr>
          <p:spPr bwMode="auto">
            <a:xfrm>
              <a:off x="4272" y="2016"/>
              <a:ext cx="912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7299" name="Line 7"/>
            <p:cNvSpPr>
              <a:spLocks noChangeShapeType="1"/>
            </p:cNvSpPr>
            <p:nvPr/>
          </p:nvSpPr>
          <p:spPr bwMode="auto">
            <a:xfrm>
              <a:off x="4896" y="201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00" name="Text Box 8"/>
            <p:cNvSpPr txBox="1">
              <a:spLocks noChangeArrowheads="1"/>
            </p:cNvSpPr>
            <p:nvPr/>
          </p:nvSpPr>
          <p:spPr bwMode="auto">
            <a:xfrm>
              <a:off x="4320" y="2064"/>
              <a:ext cx="62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x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</a:p>
          </p:txBody>
        </p:sp>
        <p:sp>
          <p:nvSpPr>
            <p:cNvPr id="97301" name="Rectangle 9"/>
            <p:cNvSpPr>
              <a:spLocks noChangeArrowheads="1"/>
            </p:cNvSpPr>
            <p:nvPr/>
          </p:nvSpPr>
          <p:spPr bwMode="auto">
            <a:xfrm>
              <a:off x="816" y="2016"/>
              <a:ext cx="864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7302" name="Line 10"/>
            <p:cNvSpPr>
              <a:spLocks noChangeShapeType="1"/>
            </p:cNvSpPr>
            <p:nvPr/>
          </p:nvSpPr>
          <p:spPr bwMode="auto">
            <a:xfrm>
              <a:off x="1440" y="201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03" name="Rectangle 11"/>
            <p:cNvSpPr>
              <a:spLocks noChangeArrowheads="1"/>
            </p:cNvSpPr>
            <p:nvPr/>
          </p:nvSpPr>
          <p:spPr bwMode="auto">
            <a:xfrm>
              <a:off x="2016" y="2016"/>
              <a:ext cx="864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7304" name="Line 12"/>
            <p:cNvSpPr>
              <a:spLocks noChangeShapeType="1"/>
            </p:cNvSpPr>
            <p:nvPr/>
          </p:nvSpPr>
          <p:spPr bwMode="auto">
            <a:xfrm>
              <a:off x="2688" y="201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05" name="Text Box 13"/>
            <p:cNvSpPr txBox="1">
              <a:spLocks noChangeArrowheads="1"/>
            </p:cNvSpPr>
            <p:nvPr/>
          </p:nvSpPr>
          <p:spPr bwMode="auto">
            <a:xfrm>
              <a:off x="2112" y="2064"/>
              <a:ext cx="62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x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97306" name="Line 14"/>
            <p:cNvSpPr>
              <a:spLocks noChangeShapeType="1"/>
            </p:cNvSpPr>
            <p:nvPr/>
          </p:nvSpPr>
          <p:spPr bwMode="auto">
            <a:xfrm rot="-5164107">
              <a:off x="3070" y="1970"/>
              <a:ext cx="49" cy="52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07" name="Line 15"/>
            <p:cNvSpPr>
              <a:spLocks noChangeShapeType="1"/>
            </p:cNvSpPr>
            <p:nvPr/>
          </p:nvSpPr>
          <p:spPr bwMode="auto">
            <a:xfrm rot="-5164107">
              <a:off x="551" y="1993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08" name="Text Box 16"/>
            <p:cNvSpPr txBox="1">
              <a:spLocks noChangeArrowheads="1"/>
            </p:cNvSpPr>
            <p:nvPr/>
          </p:nvSpPr>
          <p:spPr bwMode="auto">
            <a:xfrm>
              <a:off x="3360" y="2016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7309" name="Line 17"/>
            <p:cNvSpPr>
              <a:spLocks noChangeShapeType="1"/>
            </p:cNvSpPr>
            <p:nvPr/>
          </p:nvSpPr>
          <p:spPr bwMode="auto">
            <a:xfrm rot="-5164107">
              <a:off x="4007" y="1993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0" name="Text Box 18"/>
            <p:cNvSpPr txBox="1">
              <a:spLocks noChangeArrowheads="1"/>
            </p:cNvSpPr>
            <p:nvPr/>
          </p:nvSpPr>
          <p:spPr bwMode="auto">
            <a:xfrm>
              <a:off x="384" y="1776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7311" name="Line 19"/>
            <p:cNvSpPr>
              <a:spLocks noChangeShapeType="1"/>
            </p:cNvSpPr>
            <p:nvPr/>
          </p:nvSpPr>
          <p:spPr bwMode="auto">
            <a:xfrm>
              <a:off x="1008" y="2256"/>
              <a:ext cx="240" cy="0"/>
            </a:xfrm>
            <a:prstGeom prst="line">
              <a:avLst/>
            </a:prstGeom>
            <a:noFill/>
            <a:ln w="3175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2" name="Line 20"/>
            <p:cNvSpPr>
              <a:spLocks noChangeShapeType="1"/>
            </p:cNvSpPr>
            <p:nvPr/>
          </p:nvSpPr>
          <p:spPr bwMode="auto">
            <a:xfrm rot="-5164107">
              <a:off x="1751" y="1993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3" name="Line 21"/>
            <p:cNvSpPr>
              <a:spLocks noChangeShapeType="1"/>
            </p:cNvSpPr>
            <p:nvPr/>
          </p:nvSpPr>
          <p:spPr bwMode="auto">
            <a:xfrm>
              <a:off x="5040" y="2208"/>
              <a:ext cx="43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4" name="Line 22"/>
            <p:cNvSpPr>
              <a:spLocks noChangeShapeType="1"/>
            </p:cNvSpPr>
            <p:nvPr/>
          </p:nvSpPr>
          <p:spPr bwMode="auto">
            <a:xfrm>
              <a:off x="5472" y="2208"/>
              <a:ext cx="0" cy="57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5" name="Line 23"/>
            <p:cNvSpPr>
              <a:spLocks noChangeShapeType="1"/>
            </p:cNvSpPr>
            <p:nvPr/>
          </p:nvSpPr>
          <p:spPr bwMode="auto">
            <a:xfrm flipH="1">
              <a:off x="1200" y="2784"/>
              <a:ext cx="427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6" name="Line 24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33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7" name="Text Box 25"/>
            <p:cNvSpPr txBox="1">
              <a:spLocks noChangeArrowheads="1"/>
            </p:cNvSpPr>
            <p:nvPr/>
          </p:nvSpPr>
          <p:spPr bwMode="auto">
            <a:xfrm>
              <a:off x="4320" y="148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p</a:t>
              </a:r>
            </a:p>
          </p:txBody>
        </p:sp>
        <p:sp>
          <p:nvSpPr>
            <p:cNvPr id="97318" name="Line 26"/>
            <p:cNvSpPr>
              <a:spLocks noChangeShapeType="1"/>
            </p:cNvSpPr>
            <p:nvPr/>
          </p:nvSpPr>
          <p:spPr bwMode="auto">
            <a:xfrm>
              <a:off x="4656" y="1536"/>
              <a:ext cx="0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7284" name="Group 27"/>
          <p:cNvGrpSpPr>
            <a:grpSpLocks/>
          </p:cNvGrpSpPr>
          <p:nvPr/>
        </p:nvGrpSpPr>
        <p:grpSpPr bwMode="auto">
          <a:xfrm>
            <a:off x="3124200" y="4572000"/>
            <a:ext cx="2971800" cy="1524000"/>
            <a:chOff x="768" y="3168"/>
            <a:chExt cx="1872" cy="960"/>
          </a:xfrm>
        </p:grpSpPr>
        <p:sp>
          <p:nvSpPr>
            <p:cNvPr id="97289" name="Rectangle 28"/>
            <p:cNvSpPr>
              <a:spLocks noChangeArrowheads="1"/>
            </p:cNvSpPr>
            <p:nvPr/>
          </p:nvSpPr>
          <p:spPr bwMode="auto">
            <a:xfrm>
              <a:off x="1248" y="3408"/>
              <a:ext cx="1008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7290" name="Line 29"/>
            <p:cNvSpPr>
              <a:spLocks noChangeShapeType="1"/>
            </p:cNvSpPr>
            <p:nvPr/>
          </p:nvSpPr>
          <p:spPr bwMode="auto">
            <a:xfrm>
              <a:off x="1872" y="3408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1" name="Line 30"/>
            <p:cNvSpPr>
              <a:spLocks noChangeShapeType="1"/>
            </p:cNvSpPr>
            <p:nvPr/>
          </p:nvSpPr>
          <p:spPr bwMode="auto">
            <a:xfrm rot="-5164107">
              <a:off x="983" y="3385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2" name="Text Box 31"/>
            <p:cNvSpPr txBox="1">
              <a:spLocks noChangeArrowheads="1"/>
            </p:cNvSpPr>
            <p:nvPr/>
          </p:nvSpPr>
          <p:spPr bwMode="auto">
            <a:xfrm>
              <a:off x="816" y="316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7293" name="Line 32"/>
            <p:cNvSpPr>
              <a:spLocks noChangeShapeType="1"/>
            </p:cNvSpPr>
            <p:nvPr/>
          </p:nvSpPr>
          <p:spPr bwMode="auto">
            <a:xfrm>
              <a:off x="1440" y="3648"/>
              <a:ext cx="240" cy="0"/>
            </a:xfrm>
            <a:prstGeom prst="line">
              <a:avLst/>
            </a:prstGeom>
            <a:noFill/>
            <a:ln w="3175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4" name="Line 33"/>
            <p:cNvSpPr>
              <a:spLocks noChangeShapeType="1"/>
            </p:cNvSpPr>
            <p:nvPr/>
          </p:nvSpPr>
          <p:spPr bwMode="auto">
            <a:xfrm>
              <a:off x="2112" y="3648"/>
              <a:ext cx="52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5" name="Line 34"/>
            <p:cNvSpPr>
              <a:spLocks noChangeShapeType="1"/>
            </p:cNvSpPr>
            <p:nvPr/>
          </p:nvSpPr>
          <p:spPr bwMode="auto">
            <a:xfrm>
              <a:off x="2640" y="3648"/>
              <a:ext cx="0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6" name="Line 35"/>
            <p:cNvSpPr>
              <a:spLocks noChangeShapeType="1"/>
            </p:cNvSpPr>
            <p:nvPr/>
          </p:nvSpPr>
          <p:spPr bwMode="auto">
            <a:xfrm flipH="1">
              <a:off x="1584" y="4128"/>
              <a:ext cx="105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7" name="Line 36"/>
            <p:cNvSpPr>
              <a:spLocks noChangeShapeType="1"/>
            </p:cNvSpPr>
            <p:nvPr/>
          </p:nvSpPr>
          <p:spPr bwMode="auto">
            <a:xfrm flipV="1">
              <a:off x="1584" y="384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7285" name="Text Box 38"/>
          <p:cNvSpPr txBox="1">
            <a:spLocks noChangeArrowheads="1"/>
          </p:cNvSpPr>
          <p:nvPr/>
        </p:nvSpPr>
        <p:spPr bwMode="auto">
          <a:xfrm>
            <a:off x="381000" y="16764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Header</a:t>
            </a:r>
          </a:p>
        </p:txBody>
      </p:sp>
      <p:sp>
        <p:nvSpPr>
          <p:cNvPr id="97286" name="Text Box 39"/>
          <p:cNvSpPr txBox="1">
            <a:spLocks noChangeArrowheads="1"/>
          </p:cNvSpPr>
          <p:nvPr/>
        </p:nvSpPr>
        <p:spPr bwMode="auto">
          <a:xfrm>
            <a:off x="1676400" y="47244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Header</a:t>
            </a: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4068763" y="44450"/>
            <a:ext cx="4895850" cy="1163638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p -&gt; next = = NULL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p</a:t>
            </a:r>
            <a:r>
              <a:rPr lang="en-US" altLang="zh-CN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 -&gt; </a:t>
            </a:r>
            <a:r>
              <a: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next = = header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3635375" y="3357563"/>
            <a:ext cx="5545138" cy="1163637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Head==NULL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Header -&gt; next </a:t>
            </a:r>
            <a:r>
              <a:rPr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＝＝ </a:t>
            </a:r>
            <a:r>
              <a:rPr lang="en-US" altLang="zh-CN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Header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双向循环链表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问题的提出：</a:t>
            </a:r>
            <a:r>
              <a:rPr lang="zh-CN" altLang="en-US" b="1" smtClean="0"/>
              <a:t>找一个结点的前趋结点</a:t>
            </a:r>
            <a:r>
              <a:rPr lang="zh-CN" altLang="en-US" smtClean="0"/>
              <a:t> </a:t>
            </a:r>
            <a:endParaRPr lang="zh-CN" altLang="en-US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2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双向循环链表的结构</a:t>
            </a:r>
          </a:p>
          <a:p>
            <a:pPr eaLnBrk="1" hangingPunct="1">
              <a:lnSpc>
                <a:spcPct val="160000"/>
              </a:lnSpc>
            </a:pPr>
            <a:endParaRPr lang="zh-CN" altLang="en-US" b="1" smtClean="0"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b="1" smtClean="0">
              <a:ea typeface="幼圆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1" lang="zh-CN" altLang="en-US" b="1" smtClean="0"/>
              <a:t>★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链表的结构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76600" y="2852738"/>
            <a:ext cx="3505200" cy="685800"/>
            <a:chOff x="1200" y="2064"/>
            <a:chExt cx="2208" cy="432"/>
          </a:xfrm>
        </p:grpSpPr>
        <p:sp>
          <p:nvSpPr>
            <p:cNvPr id="99363" name="Rectangle 37"/>
            <p:cNvSpPr>
              <a:spLocks noChangeArrowheads="1"/>
            </p:cNvSpPr>
            <p:nvPr/>
          </p:nvSpPr>
          <p:spPr bwMode="auto">
            <a:xfrm>
              <a:off x="1200" y="2064"/>
              <a:ext cx="2160" cy="432"/>
            </a:xfrm>
            <a:prstGeom prst="rect">
              <a:avLst/>
            </a:prstGeom>
            <a:noFill/>
            <a:ln w="3175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9364" name="Line 38"/>
            <p:cNvSpPr>
              <a:spLocks noChangeShapeType="1"/>
            </p:cNvSpPr>
            <p:nvPr/>
          </p:nvSpPr>
          <p:spPr bwMode="auto">
            <a:xfrm>
              <a:off x="1920" y="2064"/>
              <a:ext cx="0" cy="432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65" name="Line 39"/>
            <p:cNvSpPr>
              <a:spLocks noChangeShapeType="1"/>
            </p:cNvSpPr>
            <p:nvPr/>
          </p:nvSpPr>
          <p:spPr bwMode="auto">
            <a:xfrm>
              <a:off x="2688" y="2064"/>
              <a:ext cx="0" cy="432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66" name="Text Box 40"/>
            <p:cNvSpPr txBox="1">
              <a:spLocks noChangeArrowheads="1"/>
            </p:cNvSpPr>
            <p:nvPr/>
          </p:nvSpPr>
          <p:spPr bwMode="auto">
            <a:xfrm>
              <a:off x="1248" y="2064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 left</a:t>
              </a:r>
            </a:p>
          </p:txBody>
        </p:sp>
        <p:sp>
          <p:nvSpPr>
            <p:cNvPr id="99367" name="Text Box 41"/>
            <p:cNvSpPr txBox="1">
              <a:spLocks noChangeArrowheads="1"/>
            </p:cNvSpPr>
            <p:nvPr/>
          </p:nvSpPr>
          <p:spPr bwMode="auto">
            <a:xfrm>
              <a:off x="1968" y="2064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data </a:t>
              </a:r>
            </a:p>
          </p:txBody>
        </p:sp>
        <p:sp>
          <p:nvSpPr>
            <p:cNvPr id="99368" name="Text Box 42"/>
            <p:cNvSpPr txBox="1">
              <a:spLocks noChangeArrowheads="1"/>
            </p:cNvSpPr>
            <p:nvPr/>
          </p:nvSpPr>
          <p:spPr bwMode="auto">
            <a:xfrm>
              <a:off x="2640" y="2064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 right</a:t>
              </a: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4495800"/>
            <a:ext cx="7239000" cy="1676400"/>
            <a:chOff x="528" y="1872"/>
            <a:chExt cx="4560" cy="1056"/>
          </a:xfrm>
        </p:grpSpPr>
        <p:grpSp>
          <p:nvGrpSpPr>
            <p:cNvPr id="99335" name="Group 4"/>
            <p:cNvGrpSpPr>
              <a:grpSpLocks/>
            </p:cNvGrpSpPr>
            <p:nvPr/>
          </p:nvGrpSpPr>
          <p:grpSpPr bwMode="auto">
            <a:xfrm>
              <a:off x="2064" y="2352"/>
              <a:ext cx="912" cy="336"/>
              <a:chOff x="1968" y="1920"/>
              <a:chExt cx="912" cy="336"/>
            </a:xfrm>
          </p:grpSpPr>
          <p:sp>
            <p:nvSpPr>
              <p:cNvPr id="99360" name="Rectangle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912" cy="336"/>
              </a:xfrm>
              <a:prstGeom prst="rect">
                <a:avLst/>
              </a:prstGeom>
              <a:noFill/>
              <a:ln w="31750" cap="sq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9361" name="Line 6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0" cy="336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362" name="Line 7"/>
              <p:cNvSpPr>
                <a:spLocks noChangeShapeType="1"/>
              </p:cNvSpPr>
              <p:nvPr/>
            </p:nvSpPr>
            <p:spPr bwMode="auto">
              <a:xfrm>
                <a:off x="2640" y="1920"/>
                <a:ext cx="0" cy="336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9336" name="Group 8"/>
            <p:cNvGrpSpPr>
              <a:grpSpLocks/>
            </p:cNvGrpSpPr>
            <p:nvPr/>
          </p:nvGrpSpPr>
          <p:grpSpPr bwMode="auto">
            <a:xfrm>
              <a:off x="864" y="2352"/>
              <a:ext cx="912" cy="336"/>
              <a:chOff x="1968" y="1920"/>
              <a:chExt cx="912" cy="336"/>
            </a:xfrm>
          </p:grpSpPr>
          <p:sp>
            <p:nvSpPr>
              <p:cNvPr id="99357" name="Rectangle 9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912" cy="336"/>
              </a:xfrm>
              <a:prstGeom prst="rect">
                <a:avLst/>
              </a:prstGeom>
              <a:noFill/>
              <a:ln w="31750" cap="sq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9358" name="Line 10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0" cy="336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359" name="Line 11"/>
              <p:cNvSpPr>
                <a:spLocks noChangeShapeType="1"/>
              </p:cNvSpPr>
              <p:nvPr/>
            </p:nvSpPr>
            <p:spPr bwMode="auto">
              <a:xfrm>
                <a:off x="2640" y="1920"/>
                <a:ext cx="0" cy="336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9337" name="Line 12"/>
            <p:cNvSpPr>
              <a:spLocks noChangeShapeType="1"/>
            </p:cNvSpPr>
            <p:nvPr/>
          </p:nvSpPr>
          <p:spPr bwMode="auto">
            <a:xfrm>
              <a:off x="1680" y="2448"/>
              <a:ext cx="38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8" name="Line 13"/>
            <p:cNvSpPr>
              <a:spLocks noChangeShapeType="1"/>
            </p:cNvSpPr>
            <p:nvPr/>
          </p:nvSpPr>
          <p:spPr bwMode="auto">
            <a:xfrm>
              <a:off x="2880" y="2448"/>
              <a:ext cx="38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9" name="Line 14"/>
            <p:cNvSpPr>
              <a:spLocks noChangeShapeType="1"/>
            </p:cNvSpPr>
            <p:nvPr/>
          </p:nvSpPr>
          <p:spPr bwMode="auto">
            <a:xfrm flipH="1">
              <a:off x="1776" y="2592"/>
              <a:ext cx="38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9340" name="Group 15"/>
            <p:cNvGrpSpPr>
              <a:grpSpLocks/>
            </p:cNvGrpSpPr>
            <p:nvPr/>
          </p:nvGrpSpPr>
          <p:grpSpPr bwMode="auto">
            <a:xfrm>
              <a:off x="3840" y="2352"/>
              <a:ext cx="1248" cy="336"/>
              <a:chOff x="3504" y="1872"/>
              <a:chExt cx="1248" cy="336"/>
            </a:xfrm>
          </p:grpSpPr>
          <p:grpSp>
            <p:nvGrpSpPr>
              <p:cNvPr id="99351" name="Group 16"/>
              <p:cNvGrpSpPr>
                <a:grpSpLocks/>
              </p:cNvGrpSpPr>
              <p:nvPr/>
            </p:nvGrpSpPr>
            <p:grpSpPr bwMode="auto">
              <a:xfrm>
                <a:off x="3840" y="1872"/>
                <a:ext cx="912" cy="336"/>
                <a:chOff x="1968" y="1920"/>
                <a:chExt cx="912" cy="336"/>
              </a:xfrm>
            </p:grpSpPr>
            <p:sp>
              <p:nvSpPr>
                <p:cNvPr id="99354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912" cy="336"/>
                </a:xfrm>
                <a:prstGeom prst="rect">
                  <a:avLst/>
                </a:prstGeom>
                <a:noFill/>
                <a:ln w="31750" cap="sq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"/>
                    <a:defRPr sz="32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"/>
                    <a:defRPr sz="28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"/>
                    <a:defRPr sz="24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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355" name="Line 18"/>
                <p:cNvSpPr>
                  <a:spLocks noChangeShapeType="1"/>
                </p:cNvSpPr>
                <p:nvPr/>
              </p:nvSpPr>
              <p:spPr bwMode="auto">
                <a:xfrm>
                  <a:off x="2208" y="1920"/>
                  <a:ext cx="0" cy="336"/>
                </a:xfrm>
                <a:prstGeom prst="line">
                  <a:avLst/>
                </a:prstGeom>
                <a:noFill/>
                <a:ln w="31750" cap="sq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6" name="Line 19"/>
                <p:cNvSpPr>
                  <a:spLocks noChangeShapeType="1"/>
                </p:cNvSpPr>
                <p:nvPr/>
              </p:nvSpPr>
              <p:spPr bwMode="auto">
                <a:xfrm>
                  <a:off x="2640" y="1920"/>
                  <a:ext cx="0" cy="336"/>
                </a:xfrm>
                <a:prstGeom prst="line">
                  <a:avLst/>
                </a:prstGeom>
                <a:noFill/>
                <a:ln w="31750" cap="sq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99352" name="Line 20"/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336" cy="0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353" name="Line 21"/>
              <p:cNvSpPr>
                <a:spLocks noChangeShapeType="1"/>
              </p:cNvSpPr>
              <p:nvPr/>
            </p:nvSpPr>
            <p:spPr bwMode="auto">
              <a:xfrm flipH="1">
                <a:off x="3552" y="2112"/>
                <a:ext cx="384" cy="0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9341" name="Line 22"/>
            <p:cNvSpPr>
              <a:spLocks noChangeShapeType="1"/>
            </p:cNvSpPr>
            <p:nvPr/>
          </p:nvSpPr>
          <p:spPr bwMode="auto">
            <a:xfrm flipH="1">
              <a:off x="2976" y="2592"/>
              <a:ext cx="38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2" name="Line 23"/>
            <p:cNvSpPr>
              <a:spLocks noChangeShapeType="1"/>
            </p:cNvSpPr>
            <p:nvPr/>
          </p:nvSpPr>
          <p:spPr bwMode="auto">
            <a:xfrm>
              <a:off x="960" y="1920"/>
              <a:ext cx="0" cy="432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3" name="Text Box 24"/>
            <p:cNvSpPr txBox="1">
              <a:spLocks noChangeArrowheads="1"/>
            </p:cNvSpPr>
            <p:nvPr/>
          </p:nvSpPr>
          <p:spPr bwMode="auto">
            <a:xfrm>
              <a:off x="3360" y="2419"/>
              <a:ext cx="528" cy="232"/>
            </a:xfrm>
            <a:prstGeom prst="rect">
              <a:avLst/>
            </a:prstGeom>
            <a:noFill/>
            <a:ln w="3175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aseline="-25000">
                  <a:latin typeface="Times New Roman" panose="02020603050405020304" pitchFamily="18" charset="0"/>
                </a:rPr>
                <a:t>。。。</a:t>
              </a:r>
            </a:p>
          </p:txBody>
        </p:sp>
        <p:sp>
          <p:nvSpPr>
            <p:cNvPr id="99344" name="Line 25"/>
            <p:cNvSpPr>
              <a:spLocks noChangeShapeType="1"/>
            </p:cNvSpPr>
            <p:nvPr/>
          </p:nvSpPr>
          <p:spPr bwMode="auto">
            <a:xfrm>
              <a:off x="1008" y="2544"/>
              <a:ext cx="0" cy="38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5" name="Line 26"/>
            <p:cNvSpPr>
              <a:spLocks noChangeShapeType="1"/>
            </p:cNvSpPr>
            <p:nvPr/>
          </p:nvSpPr>
          <p:spPr bwMode="auto">
            <a:xfrm>
              <a:off x="1008" y="2928"/>
              <a:ext cx="398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6" name="Line 27"/>
            <p:cNvSpPr>
              <a:spLocks noChangeShapeType="1"/>
            </p:cNvSpPr>
            <p:nvPr/>
          </p:nvSpPr>
          <p:spPr bwMode="auto">
            <a:xfrm flipV="1">
              <a:off x="4992" y="264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7" name="Line 28"/>
            <p:cNvSpPr>
              <a:spLocks noChangeShapeType="1"/>
            </p:cNvSpPr>
            <p:nvPr/>
          </p:nvSpPr>
          <p:spPr bwMode="auto">
            <a:xfrm flipV="1">
              <a:off x="4992" y="2064"/>
              <a:ext cx="0" cy="432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8" name="Line 29"/>
            <p:cNvSpPr>
              <a:spLocks noChangeShapeType="1"/>
            </p:cNvSpPr>
            <p:nvPr/>
          </p:nvSpPr>
          <p:spPr bwMode="auto">
            <a:xfrm flipH="1">
              <a:off x="1632" y="2064"/>
              <a:ext cx="336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9" name="Line 30"/>
            <p:cNvSpPr>
              <a:spLocks noChangeShapeType="1"/>
            </p:cNvSpPr>
            <p:nvPr/>
          </p:nvSpPr>
          <p:spPr bwMode="auto">
            <a:xfrm>
              <a:off x="1632" y="2064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0" name="Text Box 31"/>
            <p:cNvSpPr txBox="1">
              <a:spLocks noChangeArrowheads="1"/>
            </p:cNvSpPr>
            <p:nvPr/>
          </p:nvSpPr>
          <p:spPr bwMode="auto">
            <a:xfrm>
              <a:off x="528" y="187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L</a:t>
              </a:r>
            </a:p>
          </p:txBody>
        </p:sp>
      </p:grp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250825" y="2819400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★</a:t>
            </a:r>
            <a:r>
              <a:rPr kumimoji="1" lang="zh-CN" altLang="en-US" b="1">
                <a:latin typeface="Times New Roman" panose="02020603050405020304" pitchFamily="18" charset="0"/>
                <a:ea typeface="幼圆" panose="02010509060101010101" pitchFamily="49" charset="-122"/>
              </a:rPr>
              <a:t>结点结构：</a:t>
            </a:r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981200" y="5562600"/>
            <a:ext cx="381000" cy="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0" grpId="0"/>
      <p:bldP spid="532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38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Header</a:t>
            </a:r>
            <a:r>
              <a:rPr lang="zh-CN" altLang="en-US" sz="2800" b="1" smtClean="0"/>
              <a:t>→</a:t>
            </a:r>
            <a:r>
              <a:rPr lang="en-US" altLang="zh-CN" sz="2800" b="1" smtClean="0"/>
              <a:t>left ==Header </a:t>
            </a:r>
            <a:r>
              <a:rPr lang="zh-CN" altLang="en-US" sz="2800" b="1" smtClean="0"/>
              <a:t>→</a:t>
            </a:r>
            <a:r>
              <a:rPr lang="en-US" altLang="zh-CN" sz="2800" b="1" smtClean="0"/>
              <a:t>right ==Header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	  p -&gt; right -&gt; left = p -&gt; left -&gt; right  = p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      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281113" y="404813"/>
            <a:ext cx="4875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幼圆" panose="02010509060101010101" pitchFamily="49" charset="-122"/>
              </a:rPr>
              <a:t>循环双链表判空的条件：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900113" y="557213"/>
            <a:ext cx="46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幼圆" panose="02010509060101010101" pitchFamily="49" charset="-122"/>
              </a:rPr>
              <a:t>★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11188" y="4038600"/>
            <a:ext cx="4724400" cy="579438"/>
            <a:chOff x="385" y="2544"/>
            <a:chExt cx="2976" cy="365"/>
          </a:xfrm>
        </p:grpSpPr>
        <p:sp>
          <p:nvSpPr>
            <p:cNvPr id="101399" name="Text Box 25"/>
            <p:cNvSpPr txBox="1">
              <a:spLocks noChangeArrowheads="1"/>
            </p:cNvSpPr>
            <p:nvPr/>
          </p:nvSpPr>
          <p:spPr bwMode="auto">
            <a:xfrm>
              <a:off x="625" y="2544"/>
              <a:ext cx="2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幼圆" panose="02010509060101010101" pitchFamily="49" charset="-122"/>
                </a:rPr>
                <a:t>双链表的对称性：</a:t>
              </a:r>
            </a:p>
          </p:txBody>
        </p:sp>
        <p:sp>
          <p:nvSpPr>
            <p:cNvPr id="101400" name="Rectangle 26"/>
            <p:cNvSpPr>
              <a:spLocks noChangeArrowheads="1"/>
            </p:cNvSpPr>
            <p:nvPr/>
          </p:nvSpPr>
          <p:spPr bwMode="auto">
            <a:xfrm>
              <a:off x="385" y="2640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幼圆" panose="02010509060101010101" pitchFamily="49" charset="-122"/>
                </a:rPr>
                <a:t>★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79388" y="2133600"/>
            <a:ext cx="5613400" cy="1600200"/>
            <a:chOff x="113" y="1344"/>
            <a:chExt cx="3536" cy="1008"/>
          </a:xfrm>
        </p:grpSpPr>
        <p:sp>
          <p:nvSpPr>
            <p:cNvPr id="101383" name="Text Box 31"/>
            <p:cNvSpPr txBox="1">
              <a:spLocks noChangeArrowheads="1"/>
            </p:cNvSpPr>
            <p:nvPr/>
          </p:nvSpPr>
          <p:spPr bwMode="auto">
            <a:xfrm>
              <a:off x="113" y="1704"/>
              <a:ext cx="10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Header</a:t>
              </a: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1633" y="1680"/>
              <a:ext cx="1632" cy="4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2161" y="168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 rot="-5164107">
              <a:off x="1297" y="1579"/>
              <a:ext cx="48" cy="6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7" name="Line 12"/>
            <p:cNvSpPr>
              <a:spLocks noChangeShapeType="1"/>
            </p:cNvSpPr>
            <p:nvPr/>
          </p:nvSpPr>
          <p:spPr bwMode="auto">
            <a:xfrm>
              <a:off x="2353" y="1872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8" name="Line 13"/>
            <p:cNvSpPr>
              <a:spLocks noChangeShapeType="1"/>
            </p:cNvSpPr>
            <p:nvPr/>
          </p:nvSpPr>
          <p:spPr bwMode="auto">
            <a:xfrm>
              <a:off x="3121" y="1968"/>
              <a:ext cx="52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9" name="Line 14"/>
            <p:cNvSpPr>
              <a:spLocks noChangeShapeType="1"/>
            </p:cNvSpPr>
            <p:nvPr/>
          </p:nvSpPr>
          <p:spPr bwMode="auto">
            <a:xfrm>
              <a:off x="3649" y="1968"/>
              <a:ext cx="0" cy="38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0" name="Line 15"/>
            <p:cNvSpPr>
              <a:spLocks noChangeShapeType="1"/>
            </p:cNvSpPr>
            <p:nvPr/>
          </p:nvSpPr>
          <p:spPr bwMode="auto">
            <a:xfrm flipH="1">
              <a:off x="1249" y="2352"/>
              <a:ext cx="240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2785" y="168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 flipV="1">
              <a:off x="1249" y="2016"/>
              <a:ext cx="0" cy="33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3" name="Line 18"/>
            <p:cNvSpPr>
              <a:spLocks noChangeShapeType="1"/>
            </p:cNvSpPr>
            <p:nvPr/>
          </p:nvSpPr>
          <p:spPr bwMode="auto">
            <a:xfrm>
              <a:off x="1249" y="2016"/>
              <a:ext cx="38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4" name="Line 19"/>
            <p:cNvSpPr>
              <a:spLocks noChangeShapeType="1"/>
            </p:cNvSpPr>
            <p:nvPr/>
          </p:nvSpPr>
          <p:spPr bwMode="auto">
            <a:xfrm>
              <a:off x="1249" y="1776"/>
              <a:ext cx="57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5" name="Line 20"/>
            <p:cNvSpPr>
              <a:spLocks noChangeShapeType="1"/>
            </p:cNvSpPr>
            <p:nvPr/>
          </p:nvSpPr>
          <p:spPr bwMode="auto">
            <a:xfrm flipV="1">
              <a:off x="1249" y="1344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6" name="Line 21"/>
            <p:cNvSpPr>
              <a:spLocks noChangeShapeType="1"/>
            </p:cNvSpPr>
            <p:nvPr/>
          </p:nvSpPr>
          <p:spPr bwMode="auto">
            <a:xfrm>
              <a:off x="1249" y="1344"/>
              <a:ext cx="2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7" name="Line 22"/>
            <p:cNvSpPr>
              <a:spLocks noChangeShapeType="1"/>
            </p:cNvSpPr>
            <p:nvPr/>
          </p:nvSpPr>
          <p:spPr bwMode="auto">
            <a:xfrm>
              <a:off x="3649" y="1344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8" name="Line 23"/>
            <p:cNvSpPr>
              <a:spLocks noChangeShapeType="1"/>
            </p:cNvSpPr>
            <p:nvPr/>
          </p:nvSpPr>
          <p:spPr bwMode="auto">
            <a:xfrm flipH="1">
              <a:off x="3265" y="177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260350"/>
            <a:ext cx="8893175" cy="655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在当前结点</a:t>
            </a:r>
            <a:r>
              <a:rPr lang="en-US" altLang="zh-CN" sz="2800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(this)</a:t>
            </a:r>
            <a:r>
              <a:rPr lang="zh-CN" altLang="en-US" sz="2800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之后插入结点 </a:t>
            </a:r>
            <a:r>
              <a:rPr lang="en-US" altLang="zh-CN" sz="2800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算法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楷体_GB2312"/>
              </a:rPr>
              <a:t>InsertRight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(this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left(right(this))</a:t>
            </a:r>
            <a:r>
              <a:rPr lang="en-US" altLang="zh-CN" b="1" smtClean="0">
                <a:latin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幼圆" panose="02010509060101010101" pitchFamily="49" charset="-122"/>
              </a:rPr>
              <a:t> P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right(P)</a:t>
            </a:r>
            <a:r>
              <a:rPr lang="en-US" altLang="zh-CN" b="1" smtClean="0">
                <a:latin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幼圆" panose="02010509060101010101" pitchFamily="49" charset="-122"/>
              </a:rPr>
              <a:t> right(this).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left(P)</a:t>
            </a:r>
            <a:r>
              <a:rPr lang="en-US" altLang="zh-CN" b="1" smtClean="0">
                <a:latin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幼圆" panose="02010509060101010101" pitchFamily="49" charset="-122"/>
              </a:rPr>
              <a:t> this.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right(this)</a:t>
            </a:r>
            <a:r>
              <a:rPr lang="en-US" altLang="zh-CN" b="1" smtClean="0">
                <a:latin typeface="幼圆" panose="020105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latin typeface="幼圆" panose="02010509060101010101" pitchFamily="49" charset="-122"/>
              </a:rPr>
              <a:t> 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91000" y="5287963"/>
            <a:ext cx="1981200" cy="1570037"/>
            <a:chOff x="2640" y="3331"/>
            <a:chExt cx="1248" cy="989"/>
          </a:xfrm>
        </p:grpSpPr>
        <p:grpSp>
          <p:nvGrpSpPr>
            <p:cNvPr id="105503" name="Group 4"/>
            <p:cNvGrpSpPr>
              <a:grpSpLocks/>
            </p:cNvGrpSpPr>
            <p:nvPr/>
          </p:nvGrpSpPr>
          <p:grpSpPr bwMode="auto">
            <a:xfrm>
              <a:off x="2640" y="3331"/>
              <a:ext cx="960" cy="624"/>
              <a:chOff x="2640" y="3331"/>
              <a:chExt cx="960" cy="624"/>
            </a:xfrm>
          </p:grpSpPr>
          <p:grpSp>
            <p:nvGrpSpPr>
              <p:cNvPr id="105505" name="Group 5"/>
              <p:cNvGrpSpPr>
                <a:grpSpLocks/>
              </p:cNvGrpSpPr>
              <p:nvPr/>
            </p:nvGrpSpPr>
            <p:grpSpPr bwMode="auto">
              <a:xfrm>
                <a:off x="2640" y="3331"/>
                <a:ext cx="960" cy="288"/>
                <a:chOff x="720" y="1680"/>
                <a:chExt cx="960" cy="288"/>
              </a:xfrm>
            </p:grpSpPr>
            <p:sp>
              <p:nvSpPr>
                <p:cNvPr id="105507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680"/>
                  <a:ext cx="960" cy="288"/>
                </a:xfrm>
                <a:prstGeom prst="rect">
                  <a:avLst/>
                </a:prstGeom>
                <a:noFill/>
                <a:ln w="31750" cap="sq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"/>
                    <a:defRPr sz="32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"/>
                    <a:defRPr sz="28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"/>
                    <a:defRPr sz="24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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508" name="Line 7"/>
                <p:cNvSpPr>
                  <a:spLocks noChangeShapeType="1"/>
                </p:cNvSpPr>
                <p:nvPr/>
              </p:nvSpPr>
              <p:spPr bwMode="auto">
                <a:xfrm>
                  <a:off x="1056" y="1680"/>
                  <a:ext cx="0" cy="288"/>
                </a:xfrm>
                <a:prstGeom prst="line">
                  <a:avLst/>
                </a:prstGeom>
                <a:noFill/>
                <a:ln w="31750" cap="sq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09" name="Line 8"/>
                <p:cNvSpPr>
                  <a:spLocks noChangeShapeType="1"/>
                </p:cNvSpPr>
                <p:nvPr/>
              </p:nvSpPr>
              <p:spPr bwMode="auto">
                <a:xfrm>
                  <a:off x="1344" y="1680"/>
                  <a:ext cx="0" cy="288"/>
                </a:xfrm>
                <a:prstGeom prst="line">
                  <a:avLst/>
                </a:prstGeom>
                <a:noFill/>
                <a:ln w="31750" cap="sq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5506" name="Line 9"/>
              <p:cNvSpPr>
                <a:spLocks noChangeShapeType="1"/>
              </p:cNvSpPr>
              <p:nvPr/>
            </p:nvSpPr>
            <p:spPr bwMode="auto">
              <a:xfrm flipV="1">
                <a:off x="3120" y="3571"/>
                <a:ext cx="0" cy="384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5504" name="Text Box 10"/>
            <p:cNvSpPr txBox="1">
              <a:spLocks noChangeArrowheads="1"/>
            </p:cNvSpPr>
            <p:nvPr/>
          </p:nvSpPr>
          <p:spPr bwMode="auto">
            <a:xfrm>
              <a:off x="3024" y="3955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352800" y="3916363"/>
            <a:ext cx="990600" cy="1371600"/>
            <a:chOff x="2112" y="2467"/>
            <a:chExt cx="624" cy="864"/>
          </a:xfrm>
        </p:grpSpPr>
        <p:sp>
          <p:nvSpPr>
            <p:cNvPr id="105501" name="Line 12"/>
            <p:cNvSpPr>
              <a:spLocks noChangeShapeType="1"/>
            </p:cNvSpPr>
            <p:nvPr/>
          </p:nvSpPr>
          <p:spPr bwMode="auto">
            <a:xfrm>
              <a:off x="2112" y="2467"/>
              <a:ext cx="624" cy="864"/>
            </a:xfrm>
            <a:prstGeom prst="line">
              <a:avLst/>
            </a:prstGeom>
            <a:noFill/>
            <a:ln w="57150" cap="sq">
              <a:solidFill>
                <a:srgbClr val="FFCC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02" name="Text Box 13"/>
            <p:cNvSpPr txBox="1">
              <a:spLocks noChangeArrowheads="1"/>
            </p:cNvSpPr>
            <p:nvPr/>
          </p:nvSpPr>
          <p:spPr bwMode="auto">
            <a:xfrm>
              <a:off x="2112" y="2707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57600" y="4068763"/>
            <a:ext cx="1143000" cy="1371600"/>
            <a:chOff x="2304" y="2563"/>
            <a:chExt cx="720" cy="864"/>
          </a:xfrm>
        </p:grpSpPr>
        <p:sp>
          <p:nvSpPr>
            <p:cNvPr id="105499" name="Line 15"/>
            <p:cNvSpPr>
              <a:spLocks noChangeShapeType="1"/>
            </p:cNvSpPr>
            <p:nvPr/>
          </p:nvSpPr>
          <p:spPr bwMode="auto">
            <a:xfrm flipH="1" flipV="1">
              <a:off x="2304" y="2563"/>
              <a:ext cx="624" cy="864"/>
            </a:xfrm>
            <a:prstGeom prst="line">
              <a:avLst/>
            </a:prstGeom>
            <a:noFill/>
            <a:ln w="57150" cap="sq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00" name="Text Box 16"/>
            <p:cNvSpPr txBox="1">
              <a:spLocks noChangeArrowheads="1"/>
            </p:cNvSpPr>
            <p:nvPr/>
          </p:nvSpPr>
          <p:spPr bwMode="auto">
            <a:xfrm>
              <a:off x="2592" y="2707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257800" y="4068763"/>
            <a:ext cx="914400" cy="1371600"/>
            <a:chOff x="3312" y="2563"/>
            <a:chExt cx="576" cy="864"/>
          </a:xfrm>
        </p:grpSpPr>
        <p:sp>
          <p:nvSpPr>
            <p:cNvPr id="105497" name="Line 18"/>
            <p:cNvSpPr>
              <a:spLocks noChangeShapeType="1"/>
            </p:cNvSpPr>
            <p:nvPr/>
          </p:nvSpPr>
          <p:spPr bwMode="auto">
            <a:xfrm flipV="1">
              <a:off x="3312" y="2563"/>
              <a:ext cx="576" cy="864"/>
            </a:xfrm>
            <a:prstGeom prst="line">
              <a:avLst/>
            </a:prstGeom>
            <a:noFill/>
            <a:ln w="57150" cap="sq">
              <a:solidFill>
                <a:srgbClr val="00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498" name="Text Box 19"/>
            <p:cNvSpPr txBox="1">
              <a:spLocks noChangeArrowheads="1"/>
            </p:cNvSpPr>
            <p:nvPr/>
          </p:nvSpPr>
          <p:spPr bwMode="auto">
            <a:xfrm>
              <a:off x="3312" y="270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5562600" y="3992563"/>
            <a:ext cx="1447800" cy="1295400"/>
            <a:chOff x="3504" y="2515"/>
            <a:chExt cx="912" cy="816"/>
          </a:xfrm>
        </p:grpSpPr>
        <p:sp>
          <p:nvSpPr>
            <p:cNvPr id="105495" name="Line 21"/>
            <p:cNvSpPr>
              <a:spLocks noChangeShapeType="1"/>
            </p:cNvSpPr>
            <p:nvPr/>
          </p:nvSpPr>
          <p:spPr bwMode="auto">
            <a:xfrm flipH="1">
              <a:off x="3504" y="2515"/>
              <a:ext cx="528" cy="816"/>
            </a:xfrm>
            <a:prstGeom prst="line">
              <a:avLst/>
            </a:prstGeom>
            <a:noFill/>
            <a:ln w="57150" cap="sq">
              <a:solidFill>
                <a:srgbClr val="CC99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496" name="Text Box 22"/>
            <p:cNvSpPr txBox="1">
              <a:spLocks noChangeArrowheads="1"/>
            </p:cNvSpPr>
            <p:nvPr/>
          </p:nvSpPr>
          <p:spPr bwMode="auto">
            <a:xfrm>
              <a:off x="3840" y="2707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</p:grpSp>
      <p:grpSp>
        <p:nvGrpSpPr>
          <p:cNvPr id="105480" name="Group 24"/>
          <p:cNvGrpSpPr>
            <a:grpSpLocks/>
          </p:cNvGrpSpPr>
          <p:nvPr/>
        </p:nvGrpSpPr>
        <p:grpSpPr bwMode="auto">
          <a:xfrm>
            <a:off x="2286000" y="3611563"/>
            <a:ext cx="1524000" cy="457200"/>
            <a:chOff x="720" y="1680"/>
            <a:chExt cx="960" cy="288"/>
          </a:xfrm>
        </p:grpSpPr>
        <p:grpSp>
          <p:nvGrpSpPr>
            <p:cNvPr id="105489" name="Group 25"/>
            <p:cNvGrpSpPr>
              <a:grpSpLocks/>
            </p:cNvGrpSpPr>
            <p:nvPr/>
          </p:nvGrpSpPr>
          <p:grpSpPr bwMode="auto">
            <a:xfrm>
              <a:off x="720" y="1680"/>
              <a:ext cx="960" cy="288"/>
              <a:chOff x="720" y="1680"/>
              <a:chExt cx="960" cy="288"/>
            </a:xfrm>
          </p:grpSpPr>
          <p:sp>
            <p:nvSpPr>
              <p:cNvPr id="105492" name="Rectangle 26"/>
              <p:cNvSpPr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31750" cap="sq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5493" name="Line 27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0" cy="288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494" name="Line 28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0" cy="288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5490" name="Line 29"/>
            <p:cNvSpPr>
              <a:spLocks noChangeShapeType="1"/>
            </p:cNvSpPr>
            <p:nvPr/>
          </p:nvSpPr>
          <p:spPr bwMode="auto">
            <a:xfrm>
              <a:off x="1056" y="168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491" name="Line 30"/>
            <p:cNvSpPr>
              <a:spLocks noChangeShapeType="1"/>
            </p:cNvSpPr>
            <p:nvPr/>
          </p:nvSpPr>
          <p:spPr bwMode="auto">
            <a:xfrm>
              <a:off x="1344" y="168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5481" name="Group 31"/>
          <p:cNvGrpSpPr>
            <a:grpSpLocks/>
          </p:cNvGrpSpPr>
          <p:nvPr/>
        </p:nvGrpSpPr>
        <p:grpSpPr bwMode="auto">
          <a:xfrm>
            <a:off x="6019800" y="3611563"/>
            <a:ext cx="1524000" cy="457200"/>
            <a:chOff x="816" y="1776"/>
            <a:chExt cx="960" cy="288"/>
          </a:xfrm>
        </p:grpSpPr>
        <p:sp>
          <p:nvSpPr>
            <p:cNvPr id="105486" name="Rectangle 32"/>
            <p:cNvSpPr>
              <a:spLocks noChangeArrowheads="1"/>
            </p:cNvSpPr>
            <p:nvPr/>
          </p:nvSpPr>
          <p:spPr bwMode="auto">
            <a:xfrm>
              <a:off x="816" y="1776"/>
              <a:ext cx="960" cy="288"/>
            </a:xfrm>
            <a:prstGeom prst="rect">
              <a:avLst/>
            </a:prstGeom>
            <a:noFill/>
            <a:ln w="3175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5487" name="Line 33"/>
            <p:cNvSpPr>
              <a:spLocks noChangeShapeType="1"/>
            </p:cNvSpPr>
            <p:nvPr/>
          </p:nvSpPr>
          <p:spPr bwMode="auto">
            <a:xfrm>
              <a:off x="1152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488" name="Line 34"/>
            <p:cNvSpPr>
              <a:spLocks noChangeShapeType="1"/>
            </p:cNvSpPr>
            <p:nvPr/>
          </p:nvSpPr>
          <p:spPr bwMode="auto">
            <a:xfrm>
              <a:off x="1440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3657600" y="3687763"/>
            <a:ext cx="2362200" cy="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H="1">
            <a:off x="3810000" y="3916363"/>
            <a:ext cx="2438400" cy="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Text Box 37"/>
          <p:cNvSpPr txBox="1">
            <a:spLocks noChangeArrowheads="1"/>
          </p:cNvSpPr>
          <p:nvPr/>
        </p:nvSpPr>
        <p:spPr bwMode="auto">
          <a:xfrm>
            <a:off x="2209800" y="2895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this</a:t>
            </a:r>
          </a:p>
        </p:txBody>
      </p:sp>
      <p:sp>
        <p:nvSpPr>
          <p:cNvPr id="105485" name="Line 38"/>
          <p:cNvSpPr>
            <a:spLocks noChangeShapeType="1"/>
          </p:cNvSpPr>
          <p:nvPr/>
        </p:nvSpPr>
        <p:spPr bwMode="auto">
          <a:xfrm>
            <a:off x="3048000" y="2895600"/>
            <a:ext cx="0" cy="7620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7" grpId="0" animBg="1"/>
      <p:bldP spid="594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072563" cy="681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在当前结点</a:t>
            </a:r>
            <a:r>
              <a:rPr lang="en-US" altLang="zh-CN" sz="2800" b="1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(this)</a:t>
            </a:r>
            <a:r>
              <a:rPr lang="zh-CN" altLang="en-US" sz="2800" b="1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之后插入结点 </a:t>
            </a:r>
            <a:r>
              <a:rPr lang="en-US" altLang="zh-CN" sz="2800" b="1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算法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InsertRight(this 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P)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在当前结点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Node(this)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的右边插入结点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Node(P)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IR1 [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令当前结点的右结点的左指针指向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Node(P)]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   left(right(this))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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P 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IR2 [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令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Node(P)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的右指针指向当前结点的右结点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   right(P)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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right(this).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IR3 [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令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Node(P)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的左指针指向当前结点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   left(P)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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this.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IR4 [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令当前结点的右指针指向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Node(P)]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     right(this)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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/>
                <a:cs typeface="楷体_GB2312"/>
              </a:rPr>
              <a:t> P ▌ </a:t>
            </a:r>
            <a:endParaRPr lang="en-US" altLang="zh-CN" sz="28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在当前结点</a:t>
            </a:r>
            <a:r>
              <a:rPr lang="en-US" altLang="zh-CN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(this)</a:t>
            </a:r>
            <a:r>
              <a:rPr lang="zh-CN" altLang="en-US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之前插入结点 </a:t>
            </a:r>
            <a:r>
              <a:rPr lang="en-US" altLang="zh-CN" b="1" dirty="0" smtClean="0">
                <a:solidFill>
                  <a:srgbClr val="FFFF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算法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楷体_GB2312"/>
              </a:rPr>
              <a:t>InsertLeft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(this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P)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楷体_GB2312"/>
              </a:rPr>
              <a:t>InsertLeft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IL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简记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IL1 [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Node(P)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的左指针指向当前结点的左结点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   left(P)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left(this).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IL2 [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令当前结点之左结点的右指针指向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Node(P)]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   right(left(this))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P.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IL3 [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Node(P)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的右指针指向当前结点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   right(P)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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this 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IL4 [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令当前结点的左指针指向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Node(P)]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     left(this)←P ▌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304800"/>
            <a:ext cx="8893175" cy="6553200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FF00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0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hlinkClick r:id="rId2" action="ppaction://hlinkfile"/>
              </a:rPr>
              <a:t>线性表定义</a:t>
            </a:r>
            <a:r>
              <a:rPr lang="zh-CN" altLang="en-US" sz="30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hlinkClick r:id="rId2" action="ppaction://hlinkfile"/>
              </a:rPr>
              <a:t>：</a:t>
            </a:r>
            <a:r>
              <a:rPr lang="zh-CN" altLang="zh-CN" sz="3000" b="1" dirty="0" smtClean="0"/>
              <a:t>一个</a:t>
            </a:r>
            <a:r>
              <a:rPr lang="zh-CN" altLang="zh-CN" sz="3000" b="1" u="wavy" dirty="0" smtClean="0"/>
              <a:t>线性表</a:t>
            </a:r>
            <a:r>
              <a:rPr lang="zh-CN" altLang="zh-CN" sz="3000" b="1" dirty="0" smtClean="0"/>
              <a:t>是由零个或多个具有相同类型的结点组成的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有序集合</a:t>
            </a:r>
            <a:r>
              <a:rPr lang="zh-CN" altLang="zh-CN" sz="3000" b="1" dirty="0" smtClean="0"/>
              <a:t>。通常用（</a:t>
            </a:r>
            <a:r>
              <a:rPr lang="en-US" altLang="zh-CN" sz="3000" b="1" i="1" dirty="0" smtClean="0"/>
              <a:t>a</a:t>
            </a:r>
            <a:r>
              <a:rPr lang="en-US" altLang="zh-CN" sz="3000" b="1" baseline="-25000" dirty="0" smtClean="0"/>
              <a:t>0</a:t>
            </a:r>
            <a:r>
              <a:rPr lang="zh-CN" altLang="zh-CN" sz="3000" b="1" dirty="0" smtClean="0"/>
              <a:t>，</a:t>
            </a:r>
            <a:r>
              <a:rPr lang="en-US" altLang="zh-CN" sz="3000" b="1" i="1" dirty="0" smtClean="0"/>
              <a:t>a</a:t>
            </a:r>
            <a:r>
              <a:rPr lang="en-US" altLang="zh-CN" sz="3000" b="1" baseline="-25000" dirty="0" smtClean="0"/>
              <a:t>1</a:t>
            </a:r>
            <a:r>
              <a:rPr lang="zh-CN" altLang="zh-CN" sz="3000" b="1" dirty="0" smtClean="0"/>
              <a:t>，</a:t>
            </a:r>
            <a:r>
              <a:rPr lang="en-US" altLang="zh-CN" sz="3000" b="1" dirty="0" smtClean="0"/>
              <a:t>…</a:t>
            </a:r>
            <a:r>
              <a:rPr lang="zh-CN" altLang="zh-CN" sz="3000" b="1" dirty="0" smtClean="0"/>
              <a:t>，</a:t>
            </a:r>
            <a:r>
              <a:rPr lang="en-US" altLang="zh-CN" sz="3000" b="1" i="1" dirty="0" smtClean="0"/>
              <a:t>a</a:t>
            </a:r>
            <a:r>
              <a:rPr lang="en-US" altLang="zh-CN" sz="3000" b="1" i="1" baseline="-25000" dirty="0" smtClean="0"/>
              <a:t>n</a:t>
            </a:r>
            <a:r>
              <a:rPr lang="en-US" altLang="zh-CN" sz="3000" b="1" baseline="-25000" dirty="0" smtClean="0"/>
              <a:t>-1</a:t>
            </a:r>
            <a:r>
              <a:rPr lang="zh-CN" altLang="zh-CN" sz="3000" b="1" dirty="0" smtClean="0"/>
              <a:t>）来表示一个线性表，</a:t>
            </a:r>
            <a:r>
              <a:rPr lang="en-US" altLang="zh-CN" sz="3000" b="1" i="1" dirty="0" smtClean="0"/>
              <a:t>n</a:t>
            </a:r>
            <a:r>
              <a:rPr lang="zh-CN" altLang="zh-CN" sz="3000" b="1" dirty="0" smtClean="0"/>
              <a:t>为自然数。当</a:t>
            </a:r>
            <a:r>
              <a:rPr lang="en-US" altLang="zh-CN" sz="3000" b="1" dirty="0" smtClean="0"/>
              <a:t> </a:t>
            </a:r>
            <a:r>
              <a:rPr lang="zh-CN" altLang="zh-CN" sz="3000" b="1" dirty="0" smtClean="0"/>
              <a:t>时， </a:t>
            </a:r>
            <a:r>
              <a:rPr lang="en-US" altLang="zh-CN" sz="3000" b="1" i="1" dirty="0" smtClean="0"/>
              <a:t>a</a:t>
            </a:r>
            <a:r>
              <a:rPr lang="en-US" altLang="zh-CN" sz="3000" b="1" baseline="-25000" dirty="0" smtClean="0"/>
              <a:t>0</a:t>
            </a:r>
            <a:r>
              <a:rPr lang="zh-CN" altLang="zh-CN" sz="3000" b="1" dirty="0" smtClean="0"/>
              <a:t>称为线性表的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表头（</a:t>
            </a:r>
            <a:r>
              <a:rPr lang="en-US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head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3000" b="1" dirty="0" smtClean="0"/>
              <a:t>，</a:t>
            </a:r>
            <a:r>
              <a:rPr lang="en-US" altLang="zh-CN" sz="3000" b="1" i="1" dirty="0" smtClean="0"/>
              <a:t>a</a:t>
            </a:r>
            <a:r>
              <a:rPr lang="en-US" altLang="zh-CN" sz="3000" b="1" i="1" baseline="-25000" dirty="0" smtClean="0"/>
              <a:t>n</a:t>
            </a:r>
            <a:r>
              <a:rPr lang="en-US" altLang="zh-CN" sz="3000" b="1" baseline="-25000" dirty="0" smtClean="0"/>
              <a:t>-1</a:t>
            </a:r>
            <a:r>
              <a:rPr lang="zh-CN" altLang="zh-CN" sz="3000" b="1" dirty="0" smtClean="0"/>
              <a:t>称为线性表的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表尾（</a:t>
            </a:r>
            <a:r>
              <a:rPr lang="en-US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tail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3000" b="1" dirty="0" smtClean="0"/>
              <a:t>，</a:t>
            </a:r>
            <a:r>
              <a:rPr lang="en-US" altLang="zh-CN" sz="3000" b="1" i="1" dirty="0" err="1" smtClean="0"/>
              <a:t>a</a:t>
            </a:r>
            <a:r>
              <a:rPr lang="en-US" altLang="zh-CN" sz="3000" b="1" i="1" baseline="-25000" dirty="0" err="1" smtClean="0"/>
              <a:t>i</a:t>
            </a:r>
            <a:r>
              <a:rPr lang="zh-CN" altLang="zh-CN" sz="3000" b="1" dirty="0" smtClean="0"/>
              <a:t>称为</a:t>
            </a:r>
            <a:r>
              <a:rPr lang="en-US" altLang="zh-CN" sz="3000" b="1" i="1" dirty="0" smtClean="0"/>
              <a:t>a</a:t>
            </a:r>
            <a:r>
              <a:rPr lang="en-US" altLang="zh-CN" sz="3000" b="1" i="1" baseline="-25000" dirty="0" smtClean="0"/>
              <a:t>i</a:t>
            </a:r>
            <a:r>
              <a:rPr lang="en-US" altLang="zh-CN" sz="3000" b="1" baseline="-25000" dirty="0" smtClean="0"/>
              <a:t>+1</a:t>
            </a:r>
            <a:r>
              <a:rPr lang="zh-CN" altLang="zh-CN" sz="3000" b="1" dirty="0" smtClean="0"/>
              <a:t>的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前驱结点</a:t>
            </a:r>
            <a:r>
              <a:rPr lang="zh-CN" altLang="zh-CN" sz="3000" b="1" dirty="0" smtClean="0"/>
              <a:t>，</a:t>
            </a:r>
            <a:r>
              <a:rPr lang="en-US" altLang="zh-CN" sz="3000" b="1" i="1" dirty="0" smtClean="0"/>
              <a:t>a</a:t>
            </a:r>
            <a:r>
              <a:rPr lang="en-US" altLang="zh-CN" sz="3000" b="1" i="1" baseline="-25000" dirty="0" smtClean="0"/>
              <a:t>i</a:t>
            </a:r>
            <a:r>
              <a:rPr lang="en-US" altLang="zh-CN" sz="3000" b="1" baseline="-25000" dirty="0" smtClean="0"/>
              <a:t>+1</a:t>
            </a:r>
            <a:r>
              <a:rPr lang="zh-CN" altLang="zh-CN" sz="3000" b="1" dirty="0" smtClean="0"/>
              <a:t>称为</a:t>
            </a:r>
            <a:r>
              <a:rPr lang="en-US" altLang="zh-CN" sz="3000" b="1" i="1" dirty="0" err="1" smtClean="0"/>
              <a:t>a</a:t>
            </a:r>
            <a:r>
              <a:rPr lang="en-US" altLang="zh-CN" sz="3000" b="1" i="1" baseline="-25000" dirty="0" err="1" smtClean="0"/>
              <a:t>i</a:t>
            </a:r>
            <a:r>
              <a:rPr lang="zh-CN" altLang="zh-CN" sz="3000" b="1" dirty="0" smtClean="0"/>
              <a:t>的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后继结点</a:t>
            </a:r>
            <a:r>
              <a:rPr lang="zh-CN" altLang="zh-CN" sz="3000" b="1" dirty="0" smtClean="0"/>
              <a:t>；当</a:t>
            </a:r>
            <a:r>
              <a:rPr lang="en-US" altLang="zh-CN" sz="3000" b="1" dirty="0" smtClean="0"/>
              <a:t> </a:t>
            </a:r>
            <a:r>
              <a:rPr lang="zh-CN" altLang="zh-CN" sz="3000" b="1" dirty="0" smtClean="0"/>
              <a:t>时，表中没有结点（包含零个结点），这样的线性表被称为</a:t>
            </a:r>
            <a:r>
              <a:rPr lang="zh-CN" altLang="zh-CN" sz="3000" b="1" u="sng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空表</a:t>
            </a:r>
            <a:r>
              <a:rPr lang="zh-CN" altLang="en-US" sz="3000" b="1" dirty="0" smtClean="0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3000" b="1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endParaRPr lang="zh-CN" altLang="en-US" sz="2000" b="1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endParaRPr lang="zh-CN" altLang="en-US" sz="2000" b="1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marL="609600" indent="-609600" eaLnBrk="1" fontAlgn="auto" hangingPunct="1">
              <a:lnSpc>
                <a:spcPct val="160000"/>
              </a:lnSpc>
              <a:spcAft>
                <a:spcPts val="0"/>
              </a:spcAft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1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FFFF66"/>
                </a:solidFill>
                <a:latin typeface="幼圆" pitchFamily="49" charset="-122"/>
                <a:ea typeface="幼圆" pitchFamily="49" charset="-122"/>
              </a:rPr>
              <a:t>  </a:t>
            </a:r>
          </a:p>
          <a:p>
            <a:pPr marL="609600" indent="-609600" eaLnBrk="1" fontAlgn="auto" hangingPunct="1">
              <a:lnSpc>
                <a:spcPct val="160000"/>
              </a:lnSpc>
              <a:spcAft>
                <a:spcPts val="0"/>
              </a:spcAft>
              <a:buClr>
                <a:srgbClr val="FFFF00"/>
              </a:buClr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rgbClr val="FFFF66"/>
              </a:solidFill>
              <a:latin typeface="幼圆" pitchFamily="49" charset="-122"/>
              <a:ea typeface="幼圆" pitchFamily="49" charset="-122"/>
            </a:endParaRPr>
          </a:p>
          <a:p>
            <a:pPr marL="609600" indent="-609600" eaLnBrk="1" fontAlgn="auto" hangingPunct="1">
              <a:lnSpc>
                <a:spcPct val="160000"/>
              </a:lnSpc>
              <a:spcAft>
                <a:spcPts val="0"/>
              </a:spcAft>
              <a:buClr>
                <a:srgbClr val="FFFF00"/>
              </a:buClr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rgbClr val="FFFF66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4429125"/>
            <a:ext cx="8280400" cy="1941513"/>
            <a:chOff x="528" y="3168"/>
            <a:chExt cx="4718" cy="854"/>
          </a:xfrm>
        </p:grpSpPr>
        <p:sp>
          <p:nvSpPr>
            <p:cNvPr id="43012" name="AutoShape 4"/>
            <p:cNvSpPr>
              <a:spLocks/>
            </p:cNvSpPr>
            <p:nvPr/>
          </p:nvSpPr>
          <p:spPr bwMode="auto">
            <a:xfrm>
              <a:off x="2016" y="316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528" y="3312"/>
              <a:ext cx="158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幼圆" panose="02010509060101010101" pitchFamily="49" charset="-122"/>
                </a:rPr>
                <a:t>线性表记为</a:t>
              </a:r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2256" y="3168"/>
              <a:ext cx="2990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(a</a:t>
              </a:r>
              <a:r>
                <a:rPr kumimoji="1" lang="en-US" altLang="zh-CN" b="1" baseline="-25000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, a</a:t>
              </a:r>
              <a:r>
                <a:rPr kumimoji="1" lang="en-US" altLang="zh-CN" b="1" baseline="-25000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, </a:t>
              </a: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, a</a:t>
              </a:r>
              <a:r>
                <a:rPr kumimoji="1" lang="en-US" altLang="zh-CN" b="1" baseline="-25000">
                  <a:latin typeface="幼圆" panose="02010509060101010101" pitchFamily="49" charset="-122"/>
                  <a:ea typeface="幼圆" panose="02010509060101010101" pitchFamily="49" charset="-122"/>
                </a:rPr>
                <a:t>n-1</a:t>
              </a: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) n≠0</a:t>
              </a:r>
            </a:p>
            <a:p>
              <a:pPr eaLnBrk="1" hangingPunct="1">
                <a:lnSpc>
                  <a:spcPct val="120000"/>
                </a:lnSpc>
                <a:buSzTx/>
                <a:buFont typeface="Wingdings" panose="05000000000000000000" pitchFamily="2" charset="2"/>
                <a:buNone/>
              </a:pPr>
              <a:endPara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buSzTx/>
                <a:buFont typeface="Wingdings" panose="05000000000000000000" pitchFamily="2" charset="2"/>
                <a:buNone/>
              </a:pPr>
              <a:r>
                <a:rPr kumimoji="1" lang="en-US" altLang="zh-CN" b="1">
                  <a:latin typeface="幼圆" panose="02010509060101010101" pitchFamily="49" charset="-122"/>
                  <a:ea typeface="幼圆" panose="02010509060101010101" pitchFamily="49" charset="-122"/>
                </a:rPr>
                <a:t>(     )          n = 0</a:t>
              </a: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91000" y="5287963"/>
            <a:ext cx="1981200" cy="1454150"/>
            <a:chOff x="2640" y="3331"/>
            <a:chExt cx="1248" cy="989"/>
          </a:xfrm>
        </p:grpSpPr>
        <p:grpSp>
          <p:nvGrpSpPr>
            <p:cNvPr id="111651" name="Group 3"/>
            <p:cNvGrpSpPr>
              <a:grpSpLocks/>
            </p:cNvGrpSpPr>
            <p:nvPr/>
          </p:nvGrpSpPr>
          <p:grpSpPr bwMode="auto">
            <a:xfrm>
              <a:off x="2640" y="3331"/>
              <a:ext cx="960" cy="624"/>
              <a:chOff x="2640" y="3331"/>
              <a:chExt cx="960" cy="624"/>
            </a:xfrm>
          </p:grpSpPr>
          <p:grpSp>
            <p:nvGrpSpPr>
              <p:cNvPr id="111653" name="Group 4"/>
              <p:cNvGrpSpPr>
                <a:grpSpLocks/>
              </p:cNvGrpSpPr>
              <p:nvPr/>
            </p:nvGrpSpPr>
            <p:grpSpPr bwMode="auto">
              <a:xfrm>
                <a:off x="2640" y="3331"/>
                <a:ext cx="960" cy="288"/>
                <a:chOff x="720" y="1680"/>
                <a:chExt cx="960" cy="288"/>
              </a:xfrm>
            </p:grpSpPr>
            <p:sp>
              <p:nvSpPr>
                <p:cNvPr id="111655" name="Rectangle 5"/>
                <p:cNvSpPr>
                  <a:spLocks noChangeArrowheads="1"/>
                </p:cNvSpPr>
                <p:nvPr/>
              </p:nvSpPr>
              <p:spPr bwMode="auto">
                <a:xfrm>
                  <a:off x="720" y="1680"/>
                  <a:ext cx="960" cy="288"/>
                </a:xfrm>
                <a:prstGeom prst="rect">
                  <a:avLst/>
                </a:prstGeom>
                <a:noFill/>
                <a:ln w="31750" cap="sq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"/>
                    <a:defRPr sz="32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"/>
                    <a:defRPr sz="28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"/>
                    <a:defRPr sz="24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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 2" panose="05020102010507070707" pitchFamily="18" charset="2"/>
                    <a:buChar char=""/>
                    <a:defRPr sz="2000">
                      <a:solidFill>
                        <a:schemeClr val="tx1"/>
                      </a:solidFill>
                      <a:latin typeface="Goudy Old Style" panose="020205020503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1656" name="Line 6"/>
                <p:cNvSpPr>
                  <a:spLocks noChangeShapeType="1"/>
                </p:cNvSpPr>
                <p:nvPr/>
              </p:nvSpPr>
              <p:spPr bwMode="auto">
                <a:xfrm>
                  <a:off x="1056" y="1680"/>
                  <a:ext cx="0" cy="288"/>
                </a:xfrm>
                <a:prstGeom prst="line">
                  <a:avLst/>
                </a:prstGeom>
                <a:noFill/>
                <a:ln w="31750" cap="sq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1657" name="Line 7"/>
                <p:cNvSpPr>
                  <a:spLocks noChangeShapeType="1"/>
                </p:cNvSpPr>
                <p:nvPr/>
              </p:nvSpPr>
              <p:spPr bwMode="auto">
                <a:xfrm>
                  <a:off x="1344" y="1680"/>
                  <a:ext cx="0" cy="288"/>
                </a:xfrm>
                <a:prstGeom prst="line">
                  <a:avLst/>
                </a:prstGeom>
                <a:noFill/>
                <a:ln w="31750" cap="sq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1654" name="Line 8"/>
              <p:cNvSpPr>
                <a:spLocks noChangeShapeType="1"/>
              </p:cNvSpPr>
              <p:nvPr/>
            </p:nvSpPr>
            <p:spPr bwMode="auto">
              <a:xfrm flipV="1">
                <a:off x="3120" y="3571"/>
                <a:ext cx="0" cy="384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1652" name="Text Box 9"/>
            <p:cNvSpPr txBox="1">
              <a:spLocks noChangeArrowheads="1"/>
            </p:cNvSpPr>
            <p:nvPr/>
          </p:nvSpPr>
          <p:spPr bwMode="auto">
            <a:xfrm>
              <a:off x="3024" y="3955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352800" y="3916363"/>
            <a:ext cx="990600" cy="1371600"/>
            <a:chOff x="2112" y="2467"/>
            <a:chExt cx="624" cy="864"/>
          </a:xfrm>
        </p:grpSpPr>
        <p:sp>
          <p:nvSpPr>
            <p:cNvPr id="111649" name="Line 11"/>
            <p:cNvSpPr>
              <a:spLocks noChangeShapeType="1"/>
            </p:cNvSpPr>
            <p:nvPr/>
          </p:nvSpPr>
          <p:spPr bwMode="auto">
            <a:xfrm>
              <a:off x="2112" y="2467"/>
              <a:ext cx="624" cy="864"/>
            </a:xfrm>
            <a:prstGeom prst="line">
              <a:avLst/>
            </a:prstGeom>
            <a:noFill/>
            <a:ln w="57150" cap="sq">
              <a:solidFill>
                <a:srgbClr val="FFCC99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50" name="Text Box 12"/>
            <p:cNvSpPr txBox="1">
              <a:spLocks noChangeArrowheads="1"/>
            </p:cNvSpPr>
            <p:nvPr/>
          </p:nvSpPr>
          <p:spPr bwMode="auto">
            <a:xfrm>
              <a:off x="2112" y="2707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657600" y="4068763"/>
            <a:ext cx="1143000" cy="1371600"/>
            <a:chOff x="2304" y="2563"/>
            <a:chExt cx="720" cy="864"/>
          </a:xfrm>
        </p:grpSpPr>
        <p:sp>
          <p:nvSpPr>
            <p:cNvPr id="111647" name="Line 14"/>
            <p:cNvSpPr>
              <a:spLocks noChangeShapeType="1"/>
            </p:cNvSpPr>
            <p:nvPr/>
          </p:nvSpPr>
          <p:spPr bwMode="auto">
            <a:xfrm flipH="1" flipV="1">
              <a:off x="2304" y="2563"/>
              <a:ext cx="624" cy="864"/>
            </a:xfrm>
            <a:prstGeom prst="line">
              <a:avLst/>
            </a:prstGeom>
            <a:noFill/>
            <a:ln w="57150" cap="sq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8" name="Text Box 15"/>
            <p:cNvSpPr txBox="1">
              <a:spLocks noChangeArrowheads="1"/>
            </p:cNvSpPr>
            <p:nvPr/>
          </p:nvSpPr>
          <p:spPr bwMode="auto">
            <a:xfrm>
              <a:off x="2592" y="2707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257800" y="4068763"/>
            <a:ext cx="914400" cy="1371600"/>
            <a:chOff x="3312" y="2563"/>
            <a:chExt cx="576" cy="864"/>
          </a:xfrm>
        </p:grpSpPr>
        <p:sp>
          <p:nvSpPr>
            <p:cNvPr id="111645" name="Line 17"/>
            <p:cNvSpPr>
              <a:spLocks noChangeShapeType="1"/>
            </p:cNvSpPr>
            <p:nvPr/>
          </p:nvSpPr>
          <p:spPr bwMode="auto">
            <a:xfrm flipV="1">
              <a:off x="3312" y="2563"/>
              <a:ext cx="576" cy="864"/>
            </a:xfrm>
            <a:prstGeom prst="line">
              <a:avLst/>
            </a:prstGeom>
            <a:noFill/>
            <a:ln w="57150" cap="sq">
              <a:solidFill>
                <a:srgbClr val="00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6" name="Text Box 18"/>
            <p:cNvSpPr txBox="1">
              <a:spLocks noChangeArrowheads="1"/>
            </p:cNvSpPr>
            <p:nvPr/>
          </p:nvSpPr>
          <p:spPr bwMode="auto">
            <a:xfrm>
              <a:off x="3312" y="270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5562600" y="3992563"/>
            <a:ext cx="1447800" cy="1295400"/>
            <a:chOff x="3504" y="2515"/>
            <a:chExt cx="912" cy="816"/>
          </a:xfrm>
        </p:grpSpPr>
        <p:sp>
          <p:nvSpPr>
            <p:cNvPr id="111643" name="Line 20"/>
            <p:cNvSpPr>
              <a:spLocks noChangeShapeType="1"/>
            </p:cNvSpPr>
            <p:nvPr/>
          </p:nvSpPr>
          <p:spPr bwMode="auto">
            <a:xfrm flipH="1">
              <a:off x="3504" y="2515"/>
              <a:ext cx="528" cy="816"/>
            </a:xfrm>
            <a:prstGeom prst="line">
              <a:avLst/>
            </a:prstGeom>
            <a:noFill/>
            <a:ln w="57150" cap="sq">
              <a:solidFill>
                <a:srgbClr val="CC99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4" name="Text Box 21"/>
            <p:cNvSpPr txBox="1">
              <a:spLocks noChangeArrowheads="1"/>
            </p:cNvSpPr>
            <p:nvPr/>
          </p:nvSpPr>
          <p:spPr bwMode="auto">
            <a:xfrm>
              <a:off x="3840" y="2707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</p:grpSp>
      <p:grpSp>
        <p:nvGrpSpPr>
          <p:cNvPr id="111623" name="Group 23"/>
          <p:cNvGrpSpPr>
            <a:grpSpLocks/>
          </p:cNvGrpSpPr>
          <p:nvPr/>
        </p:nvGrpSpPr>
        <p:grpSpPr bwMode="auto">
          <a:xfrm>
            <a:off x="2286000" y="3611563"/>
            <a:ext cx="1524000" cy="457200"/>
            <a:chOff x="720" y="1680"/>
            <a:chExt cx="960" cy="288"/>
          </a:xfrm>
        </p:grpSpPr>
        <p:grpSp>
          <p:nvGrpSpPr>
            <p:cNvPr id="111637" name="Group 24"/>
            <p:cNvGrpSpPr>
              <a:grpSpLocks/>
            </p:cNvGrpSpPr>
            <p:nvPr/>
          </p:nvGrpSpPr>
          <p:grpSpPr bwMode="auto">
            <a:xfrm>
              <a:off x="720" y="1680"/>
              <a:ext cx="960" cy="288"/>
              <a:chOff x="720" y="1680"/>
              <a:chExt cx="960" cy="288"/>
            </a:xfrm>
          </p:grpSpPr>
          <p:sp>
            <p:nvSpPr>
              <p:cNvPr id="111640" name="Rectangle 25"/>
              <p:cNvSpPr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31750" cap="sq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1641" name="Line 26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0" cy="288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642" name="Line 27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0" cy="288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1638" name="Line 28"/>
            <p:cNvSpPr>
              <a:spLocks noChangeShapeType="1"/>
            </p:cNvSpPr>
            <p:nvPr/>
          </p:nvSpPr>
          <p:spPr bwMode="auto">
            <a:xfrm>
              <a:off x="1056" y="168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9" name="Line 29"/>
            <p:cNvSpPr>
              <a:spLocks noChangeShapeType="1"/>
            </p:cNvSpPr>
            <p:nvPr/>
          </p:nvSpPr>
          <p:spPr bwMode="auto">
            <a:xfrm>
              <a:off x="1344" y="168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1624" name="Group 30"/>
          <p:cNvGrpSpPr>
            <a:grpSpLocks/>
          </p:cNvGrpSpPr>
          <p:nvPr/>
        </p:nvGrpSpPr>
        <p:grpSpPr bwMode="auto">
          <a:xfrm>
            <a:off x="6019800" y="3611563"/>
            <a:ext cx="1524000" cy="457200"/>
            <a:chOff x="816" y="1776"/>
            <a:chExt cx="960" cy="288"/>
          </a:xfrm>
        </p:grpSpPr>
        <p:sp>
          <p:nvSpPr>
            <p:cNvPr id="111634" name="Rectangle 31"/>
            <p:cNvSpPr>
              <a:spLocks noChangeArrowheads="1"/>
            </p:cNvSpPr>
            <p:nvPr/>
          </p:nvSpPr>
          <p:spPr bwMode="auto">
            <a:xfrm>
              <a:off x="816" y="1776"/>
              <a:ext cx="960" cy="288"/>
            </a:xfrm>
            <a:prstGeom prst="rect">
              <a:avLst/>
            </a:prstGeom>
            <a:noFill/>
            <a:ln w="3175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635" name="Line 32"/>
            <p:cNvSpPr>
              <a:spLocks noChangeShapeType="1"/>
            </p:cNvSpPr>
            <p:nvPr/>
          </p:nvSpPr>
          <p:spPr bwMode="auto">
            <a:xfrm>
              <a:off x="1152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6" name="Line 33"/>
            <p:cNvSpPr>
              <a:spLocks noChangeShapeType="1"/>
            </p:cNvSpPr>
            <p:nvPr/>
          </p:nvSpPr>
          <p:spPr bwMode="auto">
            <a:xfrm>
              <a:off x="1440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657600" y="3687763"/>
            <a:ext cx="2362200" cy="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 flipH="1">
            <a:off x="3810000" y="3916363"/>
            <a:ext cx="2438400" cy="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7" name="Line 37"/>
          <p:cNvSpPr>
            <a:spLocks noChangeShapeType="1"/>
          </p:cNvSpPr>
          <p:nvPr/>
        </p:nvSpPr>
        <p:spPr bwMode="auto">
          <a:xfrm>
            <a:off x="3048000" y="2895600"/>
            <a:ext cx="0" cy="7620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9" name="Rectangle 39"/>
          <p:cNvSpPr>
            <a:spLocks noChangeArrowheads="1"/>
          </p:cNvSpPr>
          <p:nvPr/>
        </p:nvSpPr>
        <p:spPr bwMode="auto">
          <a:xfrm>
            <a:off x="611188" y="152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幼圆" panose="02010509060101010101" pitchFamily="49" charset="-122"/>
              </a:rPr>
              <a:t>left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幼圆" panose="02010509060101010101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2800" b="1">
                <a:latin typeface="幼圆" panose="02010509060101010101" pitchFamily="49" charset="-122"/>
              </a:rPr>
              <a:t> left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幼圆" panose="02010509060101010101" pitchFamily="49" charset="-122"/>
              </a:rPr>
              <a:t>this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endParaRPr kumimoji="1" lang="en-US" altLang="zh-CN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1629" name="Rectangle 40"/>
          <p:cNvSpPr>
            <a:spLocks noChangeArrowheads="1"/>
          </p:cNvSpPr>
          <p:nvPr/>
        </p:nvSpPr>
        <p:spPr bwMode="auto">
          <a:xfrm>
            <a:off x="6781800" y="2362200"/>
            <a:ext cx="81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this</a:t>
            </a:r>
          </a:p>
        </p:txBody>
      </p:sp>
      <p:sp>
        <p:nvSpPr>
          <p:cNvPr id="111630" name="Line 41"/>
          <p:cNvSpPr>
            <a:spLocks noChangeShapeType="1"/>
          </p:cNvSpPr>
          <p:nvPr/>
        </p:nvSpPr>
        <p:spPr bwMode="auto">
          <a:xfrm flipH="1">
            <a:off x="7162800" y="2895600"/>
            <a:ext cx="76200" cy="6096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609600" y="914400"/>
            <a:ext cx="3881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幼圆" panose="02010509060101010101" pitchFamily="49" charset="-122"/>
              </a:rPr>
              <a:t>right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幼圆" panose="02010509060101010101" pitchFamily="49" charset="-122"/>
              </a:rPr>
              <a:t>left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幼圆" panose="02010509060101010101" pitchFamily="49" charset="-122"/>
              </a:rPr>
              <a:t>this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))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2800" b="1">
                <a:latin typeface="幼圆" panose="02010509060101010101" pitchFamily="49" charset="-122"/>
              </a:rPr>
              <a:t> P.</a:t>
            </a:r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654050" y="1676400"/>
            <a:ext cx="310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幼圆" panose="02010509060101010101" pitchFamily="49" charset="-122"/>
              </a:rPr>
              <a:t>right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幼圆" panose="02010509060101010101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2800" b="1">
                <a:latin typeface="幼圆" panose="02010509060101010101" pitchFamily="49" charset="-122"/>
              </a:rPr>
              <a:t> this .</a:t>
            </a:r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611188" y="22764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幼圆" panose="02010509060101010101" pitchFamily="49" charset="-122"/>
              </a:rPr>
              <a:t>left</a:t>
            </a:r>
            <a:r>
              <a:rPr kumimoji="1" lang="en-US" altLang="zh-CN" sz="2800" b="1">
                <a:latin typeface="宋体" panose="02010600030101010101" pitchFamily="2" charset="-122"/>
              </a:rPr>
              <a:t>(</a:t>
            </a:r>
            <a:r>
              <a:rPr kumimoji="1" lang="en-US" altLang="zh-CN" sz="2800" b="1">
                <a:latin typeface="幼圆" panose="02010509060101010101" pitchFamily="49" charset="-122"/>
              </a:rPr>
              <a:t>this</a:t>
            </a:r>
            <a:r>
              <a:rPr kumimoji="1" lang="en-US" altLang="zh-CN" sz="2800" b="1">
                <a:latin typeface="宋体" panose="02010600030101010101" pitchFamily="2" charset="-122"/>
              </a:rPr>
              <a:t>)←</a:t>
            </a:r>
            <a:r>
              <a:rPr kumimoji="1" lang="en-US" altLang="zh-CN" sz="2800" b="1">
                <a:latin typeface="幼圆" panose="02010509060101010101" pitchFamily="49" charset="-122"/>
              </a:rPr>
              <a:t>P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animBg="1"/>
      <p:bldP spid="61475" grpId="0" animBg="1"/>
      <p:bldP spid="61479" grpId="0"/>
      <p:bldP spid="61482" grpId="0"/>
      <p:bldP spid="61483" grpId="0"/>
      <p:bldP spid="614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zh-CN" b="1" smtClean="0"/>
              <a:t>算法</a:t>
            </a:r>
            <a:r>
              <a:rPr lang="en-US" altLang="zh-CN" b="1" smtClean="0"/>
              <a:t>DeleteNode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en-US" altLang="zh-CN" smtClean="0"/>
              <a:t> </a:t>
            </a:r>
            <a:r>
              <a:rPr lang="zh-CN" altLang="zh-CN" smtClean="0"/>
              <a:t>）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mtClean="0"/>
              <a:t>/* </a:t>
            </a:r>
            <a:r>
              <a:rPr lang="zh-CN" altLang="zh-CN" smtClean="0"/>
              <a:t>删除当前结点</a:t>
            </a:r>
            <a:r>
              <a:rPr lang="en-US" altLang="zh-CN" smtClean="0"/>
              <a:t> */</a:t>
            </a:r>
            <a:endParaRPr lang="zh-CN" altLang="zh-CN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1" smtClean="0"/>
              <a:t>DN1.</a:t>
            </a:r>
            <a:r>
              <a:rPr lang="en-US" altLang="zh-CN" smtClean="0"/>
              <a:t> [</a:t>
            </a:r>
            <a:r>
              <a:rPr lang="zh-CN" altLang="zh-CN" smtClean="0"/>
              <a:t>令当前结点的左结点的右指针指向当前结点的右结点</a:t>
            </a:r>
            <a:r>
              <a:rPr lang="en-US" altLang="zh-CN" smtClean="0"/>
              <a:t>]</a:t>
            </a:r>
            <a:endParaRPr lang="zh-CN" altLang="zh-CN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mtClean="0"/>
              <a:t>right</a:t>
            </a:r>
            <a:r>
              <a:rPr lang="zh-CN" altLang="zh-CN" smtClean="0"/>
              <a:t>（</a:t>
            </a:r>
            <a:r>
              <a:rPr lang="en-US" altLang="zh-CN" smtClean="0"/>
              <a:t>left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））</a:t>
            </a:r>
            <a:r>
              <a:rPr lang="en-US" altLang="zh-CN" smtClean="0">
                <a:sym typeface="Symbol" panose="05050102010706020507" pitchFamily="18" charset="2"/>
              </a:rPr>
              <a:t></a:t>
            </a:r>
            <a:r>
              <a:rPr lang="en-US" altLang="zh-CN" smtClean="0"/>
              <a:t> right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</a:t>
            </a:r>
            <a:r>
              <a:rPr lang="en-US" altLang="zh-CN" b="1" smtClean="0"/>
              <a:t>.</a:t>
            </a:r>
            <a:endParaRPr lang="zh-CN" altLang="zh-CN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1" smtClean="0"/>
              <a:t>DN2.</a:t>
            </a:r>
            <a:r>
              <a:rPr lang="en-US" altLang="zh-CN" smtClean="0"/>
              <a:t> [</a:t>
            </a:r>
            <a:r>
              <a:rPr lang="zh-CN" altLang="zh-CN" smtClean="0"/>
              <a:t>令当前结点的右结点的左指针指向当前结点的左结点</a:t>
            </a:r>
            <a:r>
              <a:rPr lang="en-US" altLang="zh-CN" smtClean="0"/>
              <a:t>]</a:t>
            </a:r>
            <a:endParaRPr lang="zh-CN" altLang="zh-CN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mtClean="0"/>
              <a:t>left</a:t>
            </a:r>
            <a:r>
              <a:rPr lang="zh-CN" altLang="zh-CN" smtClean="0"/>
              <a:t>（</a:t>
            </a:r>
            <a:r>
              <a:rPr lang="en-US" altLang="zh-CN" smtClean="0"/>
              <a:t>right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））</a:t>
            </a:r>
            <a:r>
              <a:rPr lang="en-US" altLang="zh-CN" smtClean="0">
                <a:sym typeface="Symbol" panose="05050102010706020507" pitchFamily="18" charset="2"/>
              </a:rPr>
              <a:t></a:t>
            </a:r>
            <a:r>
              <a:rPr lang="en-US" altLang="zh-CN" smtClean="0"/>
              <a:t> left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</a:t>
            </a:r>
            <a:r>
              <a:rPr lang="en-US" altLang="zh-CN" smtClean="0"/>
              <a:t>▐</a:t>
            </a:r>
            <a:endParaRPr lang="zh-CN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>
          <a:xfrm>
            <a:off x="571500" y="2214563"/>
            <a:ext cx="8229600" cy="1643062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mtClean="0"/>
              <a:t>right</a:t>
            </a:r>
            <a:r>
              <a:rPr lang="zh-CN" altLang="zh-CN" smtClean="0"/>
              <a:t>（</a:t>
            </a:r>
            <a:r>
              <a:rPr lang="en-US" altLang="zh-CN" smtClean="0"/>
              <a:t>left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））</a:t>
            </a:r>
            <a:r>
              <a:rPr lang="en-US" altLang="zh-CN" smtClean="0">
                <a:sym typeface="Symbol" panose="05050102010706020507" pitchFamily="18" charset="2"/>
              </a:rPr>
              <a:t></a:t>
            </a:r>
            <a:r>
              <a:rPr lang="en-US" altLang="zh-CN" smtClean="0"/>
              <a:t> right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</a:t>
            </a:r>
            <a:r>
              <a:rPr lang="en-US" altLang="zh-CN" b="1" smtClean="0"/>
              <a:t>.</a:t>
            </a:r>
            <a:endParaRPr lang="zh-CN" altLang="zh-CN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mtClean="0"/>
              <a:t>left</a:t>
            </a:r>
            <a:r>
              <a:rPr lang="zh-CN" altLang="zh-CN" smtClean="0"/>
              <a:t>（</a:t>
            </a:r>
            <a:r>
              <a:rPr lang="en-US" altLang="zh-CN" smtClean="0"/>
              <a:t>right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））</a:t>
            </a:r>
            <a:r>
              <a:rPr lang="en-US" altLang="zh-CN" smtClean="0">
                <a:sym typeface="Symbol" panose="05050102010706020507" pitchFamily="18" charset="2"/>
              </a:rPr>
              <a:t></a:t>
            </a:r>
            <a:r>
              <a:rPr lang="en-US" altLang="zh-CN" smtClean="0"/>
              <a:t> left</a:t>
            </a:r>
            <a:r>
              <a:rPr lang="zh-CN" altLang="zh-CN" smtClean="0"/>
              <a:t>（</a:t>
            </a:r>
            <a:r>
              <a:rPr lang="en-US" altLang="zh-CN" i="1" smtClean="0"/>
              <a:t>this</a:t>
            </a:r>
            <a:r>
              <a:rPr lang="zh-CN" altLang="zh-CN" smtClean="0"/>
              <a:t>）</a:t>
            </a:r>
            <a:endParaRPr lang="zh-CN" altLang="en-US" smtClean="0"/>
          </a:p>
        </p:txBody>
      </p:sp>
      <p:grpSp>
        <p:nvGrpSpPr>
          <p:cNvPr id="114692" name="Group 23"/>
          <p:cNvGrpSpPr>
            <a:grpSpLocks/>
          </p:cNvGrpSpPr>
          <p:nvPr/>
        </p:nvGrpSpPr>
        <p:grpSpPr bwMode="auto">
          <a:xfrm>
            <a:off x="3286125" y="5214938"/>
            <a:ext cx="1524000" cy="457200"/>
            <a:chOff x="720" y="1680"/>
            <a:chExt cx="960" cy="288"/>
          </a:xfrm>
        </p:grpSpPr>
        <p:grpSp>
          <p:nvGrpSpPr>
            <p:cNvPr id="114715" name="Group 24"/>
            <p:cNvGrpSpPr>
              <a:grpSpLocks/>
            </p:cNvGrpSpPr>
            <p:nvPr/>
          </p:nvGrpSpPr>
          <p:grpSpPr bwMode="auto">
            <a:xfrm>
              <a:off x="720" y="1680"/>
              <a:ext cx="960" cy="288"/>
              <a:chOff x="720" y="1680"/>
              <a:chExt cx="960" cy="288"/>
            </a:xfrm>
          </p:grpSpPr>
          <p:sp>
            <p:nvSpPr>
              <p:cNvPr id="114718" name="Rectangle 25"/>
              <p:cNvSpPr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31750" cap="sq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4719" name="Line 26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0" cy="288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4720" name="Line 27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0" cy="288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4716" name="Line 28"/>
            <p:cNvSpPr>
              <a:spLocks noChangeShapeType="1"/>
            </p:cNvSpPr>
            <p:nvPr/>
          </p:nvSpPr>
          <p:spPr bwMode="auto">
            <a:xfrm>
              <a:off x="1056" y="168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7" name="Line 29"/>
            <p:cNvSpPr>
              <a:spLocks noChangeShapeType="1"/>
            </p:cNvSpPr>
            <p:nvPr/>
          </p:nvSpPr>
          <p:spPr bwMode="auto">
            <a:xfrm>
              <a:off x="1344" y="1680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4693" name="Group 30"/>
          <p:cNvGrpSpPr>
            <a:grpSpLocks/>
          </p:cNvGrpSpPr>
          <p:nvPr/>
        </p:nvGrpSpPr>
        <p:grpSpPr bwMode="auto">
          <a:xfrm>
            <a:off x="5924550" y="5213350"/>
            <a:ext cx="1524000" cy="457200"/>
            <a:chOff x="816" y="1776"/>
            <a:chExt cx="960" cy="288"/>
          </a:xfrm>
        </p:grpSpPr>
        <p:sp>
          <p:nvSpPr>
            <p:cNvPr id="114712" name="Rectangle 31"/>
            <p:cNvSpPr>
              <a:spLocks noChangeArrowheads="1"/>
            </p:cNvSpPr>
            <p:nvPr/>
          </p:nvSpPr>
          <p:spPr bwMode="auto">
            <a:xfrm>
              <a:off x="816" y="1776"/>
              <a:ext cx="960" cy="288"/>
            </a:xfrm>
            <a:prstGeom prst="rect">
              <a:avLst/>
            </a:prstGeom>
            <a:noFill/>
            <a:ln w="3175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13" name="Line 32"/>
            <p:cNvSpPr>
              <a:spLocks noChangeShapeType="1"/>
            </p:cNvSpPr>
            <p:nvPr/>
          </p:nvSpPr>
          <p:spPr bwMode="auto">
            <a:xfrm>
              <a:off x="1152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4" name="Line 33"/>
            <p:cNvSpPr>
              <a:spLocks noChangeShapeType="1"/>
            </p:cNvSpPr>
            <p:nvPr/>
          </p:nvSpPr>
          <p:spPr bwMode="auto">
            <a:xfrm>
              <a:off x="1440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4694" name="Line 34"/>
          <p:cNvSpPr>
            <a:spLocks noChangeShapeType="1"/>
          </p:cNvSpPr>
          <p:nvPr/>
        </p:nvSpPr>
        <p:spPr bwMode="auto">
          <a:xfrm>
            <a:off x="4905375" y="5284788"/>
            <a:ext cx="1019175" cy="4762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flipH="1" flipV="1">
            <a:off x="4833938" y="5499100"/>
            <a:ext cx="1319212" cy="1905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696" name="Line 37"/>
          <p:cNvSpPr>
            <a:spLocks noChangeShapeType="1"/>
          </p:cNvSpPr>
          <p:nvPr/>
        </p:nvSpPr>
        <p:spPr bwMode="auto">
          <a:xfrm>
            <a:off x="4048125" y="4498975"/>
            <a:ext cx="0" cy="7620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697" name="Rectangle 40"/>
          <p:cNvSpPr>
            <a:spLocks noChangeArrowheads="1"/>
          </p:cNvSpPr>
          <p:nvPr/>
        </p:nvSpPr>
        <p:spPr bwMode="auto">
          <a:xfrm>
            <a:off x="3500438" y="4175125"/>
            <a:ext cx="81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this</a:t>
            </a:r>
          </a:p>
        </p:txBody>
      </p:sp>
      <p:grpSp>
        <p:nvGrpSpPr>
          <p:cNvPr id="114698" name="Group 30"/>
          <p:cNvGrpSpPr>
            <a:grpSpLocks/>
          </p:cNvGrpSpPr>
          <p:nvPr/>
        </p:nvGrpSpPr>
        <p:grpSpPr bwMode="auto">
          <a:xfrm>
            <a:off x="690563" y="5213350"/>
            <a:ext cx="1524000" cy="457200"/>
            <a:chOff x="816" y="1776"/>
            <a:chExt cx="960" cy="288"/>
          </a:xfrm>
        </p:grpSpPr>
        <p:sp>
          <p:nvSpPr>
            <p:cNvPr id="114709" name="Rectangle 31"/>
            <p:cNvSpPr>
              <a:spLocks noChangeArrowheads="1"/>
            </p:cNvSpPr>
            <p:nvPr/>
          </p:nvSpPr>
          <p:spPr bwMode="auto">
            <a:xfrm>
              <a:off x="816" y="1776"/>
              <a:ext cx="960" cy="288"/>
            </a:xfrm>
            <a:prstGeom prst="rect">
              <a:avLst/>
            </a:prstGeom>
            <a:noFill/>
            <a:ln w="3175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"/>
                <a:defRPr sz="28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"/>
                <a:defRPr sz="24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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 2" panose="05020102010507070707" pitchFamily="18" charset="2"/>
                <a:buChar char=""/>
                <a:defRPr sz="2000">
                  <a:solidFill>
                    <a:schemeClr val="tx1"/>
                  </a:solidFill>
                  <a:latin typeface="Goudy Old Style" panose="020205020503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10" name="Line 32"/>
            <p:cNvSpPr>
              <a:spLocks noChangeShapeType="1"/>
            </p:cNvSpPr>
            <p:nvPr/>
          </p:nvSpPr>
          <p:spPr bwMode="auto">
            <a:xfrm>
              <a:off x="1152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1" name="Line 33"/>
            <p:cNvSpPr>
              <a:spLocks noChangeShapeType="1"/>
            </p:cNvSpPr>
            <p:nvPr/>
          </p:nvSpPr>
          <p:spPr bwMode="auto">
            <a:xfrm>
              <a:off x="1440" y="1776"/>
              <a:ext cx="0" cy="28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190750" y="5356225"/>
            <a:ext cx="1019175" cy="4763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00" name="Line 35"/>
          <p:cNvSpPr>
            <a:spLocks noChangeShapeType="1"/>
          </p:cNvSpPr>
          <p:nvPr/>
        </p:nvSpPr>
        <p:spPr bwMode="auto">
          <a:xfrm flipH="1" flipV="1">
            <a:off x="2119313" y="5570538"/>
            <a:ext cx="1319212" cy="1905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组合 52"/>
          <p:cNvGrpSpPr>
            <a:grpSpLocks/>
          </p:cNvGrpSpPr>
          <p:nvPr/>
        </p:nvGrpSpPr>
        <p:grpSpPr bwMode="auto">
          <a:xfrm>
            <a:off x="1928813" y="5643563"/>
            <a:ext cx="4357687" cy="500062"/>
            <a:chOff x="1928794" y="5643578"/>
            <a:chExt cx="4357718" cy="500066"/>
          </a:xfrm>
        </p:grpSpPr>
        <p:sp>
          <p:nvSpPr>
            <p:cNvPr id="114706" name="Line 34"/>
            <p:cNvSpPr>
              <a:spLocks noChangeShapeType="1"/>
            </p:cNvSpPr>
            <p:nvPr/>
          </p:nvSpPr>
          <p:spPr bwMode="auto">
            <a:xfrm>
              <a:off x="1928794" y="6143644"/>
              <a:ext cx="435771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07" name="Line 35"/>
            <p:cNvSpPr>
              <a:spLocks noChangeShapeType="1"/>
            </p:cNvSpPr>
            <p:nvPr/>
          </p:nvSpPr>
          <p:spPr bwMode="auto">
            <a:xfrm flipH="1" flipV="1">
              <a:off x="1928794" y="5643578"/>
              <a:ext cx="0" cy="50006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08" name="Line 35"/>
            <p:cNvSpPr>
              <a:spLocks noChangeShapeType="1"/>
            </p:cNvSpPr>
            <p:nvPr/>
          </p:nvSpPr>
          <p:spPr bwMode="auto">
            <a:xfrm flipH="1" flipV="1">
              <a:off x="6286512" y="5643578"/>
              <a:ext cx="0" cy="50006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组合 53"/>
          <p:cNvGrpSpPr>
            <a:grpSpLocks/>
          </p:cNvGrpSpPr>
          <p:nvPr/>
        </p:nvGrpSpPr>
        <p:grpSpPr bwMode="auto">
          <a:xfrm rot="10800000">
            <a:off x="1928813" y="4714875"/>
            <a:ext cx="4357687" cy="500063"/>
            <a:chOff x="1928794" y="5643578"/>
            <a:chExt cx="4357718" cy="500066"/>
          </a:xfrm>
        </p:grpSpPr>
        <p:sp>
          <p:nvSpPr>
            <p:cNvPr id="114703" name="Line 34"/>
            <p:cNvSpPr>
              <a:spLocks noChangeShapeType="1"/>
            </p:cNvSpPr>
            <p:nvPr/>
          </p:nvSpPr>
          <p:spPr bwMode="auto">
            <a:xfrm>
              <a:off x="1928794" y="6143644"/>
              <a:ext cx="435771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04" name="Line 35"/>
            <p:cNvSpPr>
              <a:spLocks noChangeShapeType="1"/>
            </p:cNvSpPr>
            <p:nvPr/>
          </p:nvSpPr>
          <p:spPr bwMode="auto">
            <a:xfrm flipH="1" flipV="1">
              <a:off x="1928794" y="5643578"/>
              <a:ext cx="0" cy="50006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05" name="Line 35"/>
            <p:cNvSpPr>
              <a:spLocks noChangeShapeType="1"/>
            </p:cNvSpPr>
            <p:nvPr/>
          </p:nvSpPr>
          <p:spPr bwMode="auto">
            <a:xfrm flipH="1" flipV="1">
              <a:off x="6286512" y="5643578"/>
              <a:ext cx="0" cy="50006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对比</a:t>
            </a:r>
            <a:r>
              <a:rPr altLang="zh-CN" dirty="0" smtClean="0"/>
              <a:t>分析</a:t>
            </a:r>
            <a:r>
              <a:rPr lang="en-US" altLang="zh-CN" dirty="0" smtClean="0"/>
              <a:t>——</a:t>
            </a:r>
            <a:r>
              <a:rPr altLang="zh-CN" dirty="0" smtClean="0"/>
              <a:t>空间效率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/>
          <a:lstStyle/>
          <a:p>
            <a:r>
              <a:rPr lang="zh-CN" altLang="zh-CN" smtClean="0"/>
              <a:t>顺序表</a:t>
            </a:r>
            <a:endParaRPr lang="en-US" altLang="zh-CN" smtClean="0"/>
          </a:p>
          <a:p>
            <a:pPr lvl="1"/>
            <a:r>
              <a:rPr lang="zh-CN" altLang="zh-CN" smtClean="0"/>
              <a:t>当表中的元素较少时，顺序表中的很多空间处于闲置状态，造成了空间的浪费；</a:t>
            </a:r>
            <a:endParaRPr lang="en-US" altLang="zh-CN" smtClean="0"/>
          </a:p>
          <a:p>
            <a:r>
              <a:rPr lang="zh-CN" altLang="zh-CN" smtClean="0"/>
              <a:t>链表</a:t>
            </a:r>
            <a:endParaRPr lang="en-US" altLang="zh-CN" smtClean="0"/>
          </a:p>
          <a:p>
            <a:pPr lvl="1"/>
            <a:r>
              <a:rPr lang="zh-CN" altLang="zh-CN" smtClean="0"/>
              <a:t>所占用的空间是根据需要动态申请的，不存在空间浪费的问题，但是链表需要在每个结点上附加一个指针</a:t>
            </a:r>
            <a:endParaRPr lang="en-US" altLang="zh-CN" smtClean="0"/>
          </a:p>
          <a:p>
            <a:r>
              <a:rPr lang="zh-CN" altLang="zh-CN" smtClean="0"/>
              <a:t>线性表长度较大时，顺序表的空间效率较高，线性表长度</a:t>
            </a:r>
            <a:r>
              <a:rPr lang="en-US" altLang="zh-CN" smtClean="0"/>
              <a:t>N</a:t>
            </a:r>
            <a:r>
              <a:rPr lang="zh-CN" altLang="zh-CN" smtClean="0"/>
              <a:t>较小时，链表的空间效率较高。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对比</a:t>
            </a:r>
            <a:r>
              <a:rPr altLang="zh-CN" dirty="0" smtClean="0"/>
              <a:t>分析</a:t>
            </a:r>
            <a:r>
              <a:rPr lang="en-US" altLang="zh-CN" dirty="0" smtClean="0"/>
              <a:t>——</a:t>
            </a:r>
            <a:r>
              <a:rPr dirty="0" smtClean="0"/>
              <a:t>时间复杂性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zh-CN" dirty="0" smtClean="0"/>
              <a:t>顺序表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随机存取是非常容易的，但是每插入或者删除一个元素，都需要移动若干元素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 smtClean="0"/>
              <a:t>链表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无法实现随机存取，必须要从表头开始遍历链表，直到找到要存取的元素，但是链表的插入和删除操作却非常简便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当线性表</a:t>
            </a:r>
            <a:r>
              <a:rPr lang="zh-CN" altLang="en-US" b="1" u="sng" dirty="0" smtClean="0">
                <a:solidFill>
                  <a:srgbClr val="FFFF66"/>
                </a:solidFill>
              </a:rPr>
              <a:t>经常需要进行插入、删除操作时</a:t>
            </a:r>
            <a:r>
              <a:rPr lang="zh-CN" altLang="en-US" dirty="0" smtClean="0"/>
              <a:t>，链表的时间复杂性较小，效率较高；当线性表</a:t>
            </a:r>
            <a:r>
              <a:rPr lang="zh-CN" altLang="en-US" b="1" u="sng" dirty="0" smtClean="0">
                <a:solidFill>
                  <a:srgbClr val="FFFF66"/>
                </a:solidFill>
              </a:rPr>
              <a:t>经常需要存取，且存取操作比插入删除操作频繁的情况下</a:t>
            </a:r>
            <a:r>
              <a:rPr lang="zh-CN" altLang="en-US" dirty="0" smtClean="0"/>
              <a:t>，则是顺序表的时间复杂性较小，效率较高。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    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7200" smtClean="0">
                <a:solidFill>
                  <a:srgbClr val="006600"/>
                </a:solidFill>
                <a:ea typeface="华文行楷" panose="02010800040101010101" pitchFamily="2" charset="-122"/>
              </a:rPr>
              <a:t>			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7200" smtClean="0">
                <a:solidFill>
                  <a:srgbClr val="006600"/>
                </a:solidFill>
                <a:ea typeface="华文行楷" panose="02010800040101010101" pitchFamily="2" charset="-122"/>
              </a:rPr>
              <a:t>				</a:t>
            </a:r>
            <a:r>
              <a:rPr lang="zh-CN" altLang="en-US" sz="7200" smtClean="0">
                <a:solidFill>
                  <a:srgbClr val="006600"/>
                </a:solidFill>
                <a:ea typeface="华文行楷" panose="02010800040101010101" pitchFamily="2" charset="-122"/>
              </a:rPr>
              <a:t>栈 和 队 列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" y="4800600"/>
            <a:ext cx="9067800" cy="641350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96464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栈和队列都是</a:t>
            </a:r>
            <a:r>
              <a:rPr kumimoji="1" lang="zh-CN" altLang="en-US" sz="3600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操作受限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的线性表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57200" y="228600"/>
            <a:ext cx="8001000" cy="1922463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</a:t>
            </a:r>
          </a:p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堆栈的定义和主要操作</a:t>
            </a:r>
          </a:p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堆栈的顺序存储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2209800"/>
            <a:ext cx="8686800" cy="3733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en-US" altLang="zh-CN" sz="320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zh-CN" altLang="en-US" sz="360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内容提要</a:t>
            </a:r>
            <a:r>
              <a:rPr kumimoji="1" lang="zh-CN" altLang="en-US" sz="320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：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堆栈是一种操作受限制的线性表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prstClr val="black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堆栈的特性：</a:t>
            </a:r>
            <a:r>
              <a:rPr kumimoji="1"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后进先出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endParaRPr kumimoji="1" lang="zh-CN" altLang="en-US" sz="3200" b="1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堆栈的顺序存储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42875" y="144463"/>
            <a:ext cx="8893175" cy="6453187"/>
          </a:xfrm>
        </p:spPr>
        <p:txBody>
          <a:bodyPr>
            <a:normAutofit/>
          </a:bodyPr>
          <a:lstStyle/>
          <a:p>
            <a:pPr marL="609600" indent="-60960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堆栈和队列</a:t>
            </a:r>
          </a:p>
          <a:p>
            <a:pPr marL="609600" indent="-609600" algn="ctr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堆栈的定义和操作</a:t>
            </a: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</a:t>
            </a:r>
            <a:r>
              <a:rPr lang="zh-CN" altLang="en-US" dirty="0" smtClean="0">
                <a:solidFill>
                  <a:srgbClr val="0000CC"/>
                </a:solidFill>
                <a:ea typeface="华文行楷" pitchFamily="2" charset="-122"/>
              </a:rPr>
              <a:t>  </a:t>
            </a:r>
            <a:r>
              <a:rPr lang="zh-CN" altLang="en-US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栈的定义：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栈是插入和删除只能在其一端进</a:t>
            </a: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  行的线性表。并按</a:t>
            </a:r>
            <a:r>
              <a:rPr lang="zh-CN" altLang="en-US" b="1" u="sng" dirty="0" smtClean="0">
                <a:latin typeface="黑体" pitchFamily="2" charset="-122"/>
                <a:ea typeface="黑体" pitchFamily="2" charset="-122"/>
              </a:rPr>
              <a:t>先进后出</a:t>
            </a:r>
            <a:r>
              <a:rPr lang="en-US" altLang="zh-CN" b="1" u="sng" dirty="0" smtClean="0">
                <a:latin typeface="黑体" pitchFamily="2" charset="-122"/>
                <a:ea typeface="黑体" pitchFamily="2" charset="-122"/>
              </a:rPr>
              <a:t>( F I L O 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或</a:t>
            </a:r>
            <a:r>
              <a:rPr lang="zh-CN" altLang="en-US" b="1" u="sng" dirty="0" smtClean="0">
                <a:latin typeface="黑体" pitchFamily="2" charset="-122"/>
                <a:ea typeface="黑体" pitchFamily="2" charset="-122"/>
              </a:rPr>
              <a:t>后进先出</a:t>
            </a:r>
            <a:r>
              <a:rPr lang="en-US" altLang="zh-CN" b="1" u="sng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1" u="sng" dirty="0" smtClean="0">
                <a:latin typeface="黑体" pitchFamily="2" charset="-122"/>
                <a:ea typeface="黑体" pitchFamily="2" charset="-122"/>
              </a:rPr>
              <a:t>Ｌ</a:t>
            </a:r>
            <a:r>
              <a:rPr lang="en-US" altLang="zh-CN" b="1" u="sng" dirty="0" smtClean="0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 u="sng" dirty="0" smtClean="0">
                <a:latin typeface="黑体" pitchFamily="2" charset="-122"/>
                <a:ea typeface="黑体" pitchFamily="2" charset="-122"/>
              </a:rPr>
              <a:t>ＦＯ</a:t>
            </a:r>
            <a:r>
              <a:rPr lang="en-US" altLang="zh-CN" b="1" u="sng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的原则进行操作。</a:t>
            </a:r>
            <a:endParaRPr lang="zh-CN" altLang="en-US" b="1" dirty="0" smtClean="0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3800" y="3048000"/>
            <a:ext cx="5410200" cy="3505200"/>
            <a:chOff x="2352" y="1680"/>
            <a:chExt cx="3408" cy="2208"/>
          </a:xfrm>
        </p:grpSpPr>
        <p:grpSp>
          <p:nvGrpSpPr>
            <p:cNvPr id="122886" name="Group 4"/>
            <p:cNvGrpSpPr>
              <a:grpSpLocks/>
            </p:cNvGrpSpPr>
            <p:nvPr/>
          </p:nvGrpSpPr>
          <p:grpSpPr bwMode="auto">
            <a:xfrm>
              <a:off x="3504" y="2208"/>
              <a:ext cx="1248" cy="1680"/>
              <a:chOff x="2400" y="1968"/>
              <a:chExt cx="1680" cy="1680"/>
            </a:xfrm>
          </p:grpSpPr>
          <p:sp>
            <p:nvSpPr>
              <p:cNvPr id="122900" name="Rectangle 5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1680" cy="288"/>
              </a:xfrm>
              <a:prstGeom prst="rect">
                <a:avLst/>
              </a:prstGeom>
              <a:solidFill>
                <a:schemeClr val="bg1"/>
              </a:solidFill>
              <a:ln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22901" name="Rectangle 6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1680" cy="288"/>
              </a:xfrm>
              <a:prstGeom prst="rect">
                <a:avLst/>
              </a:prstGeom>
              <a:solidFill>
                <a:schemeClr val="bg1"/>
              </a:solidFill>
              <a:ln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22902" name="Rectangle 7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1680" cy="288"/>
              </a:xfrm>
              <a:prstGeom prst="rect">
                <a:avLst/>
              </a:prstGeom>
              <a:solidFill>
                <a:schemeClr val="bg1"/>
              </a:solidFill>
              <a:ln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22903" name="Rectangle 8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1680" cy="288"/>
              </a:xfrm>
              <a:prstGeom prst="rect">
                <a:avLst/>
              </a:prstGeom>
              <a:solidFill>
                <a:schemeClr val="bg1"/>
              </a:solidFill>
              <a:ln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22904" name="Rectangle 9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1680" cy="288"/>
              </a:xfrm>
              <a:prstGeom prst="rect">
                <a:avLst/>
              </a:prstGeom>
              <a:solidFill>
                <a:schemeClr val="bg1"/>
              </a:solidFill>
              <a:ln w="31750" cap="sq">
                <a:solidFill>
                  <a:srgbClr val="993366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22905" name="Line 10"/>
              <p:cNvSpPr>
                <a:spLocks noChangeShapeType="1"/>
              </p:cNvSpPr>
              <p:nvPr/>
            </p:nvSpPr>
            <p:spPr bwMode="auto">
              <a:xfrm flipV="1">
                <a:off x="4080" y="1968"/>
                <a:ext cx="0" cy="240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06" name="Line 11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240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2887" name="Text Box 12"/>
            <p:cNvSpPr txBox="1">
              <a:spLocks noChangeArrowheads="1"/>
            </p:cNvSpPr>
            <p:nvPr/>
          </p:nvSpPr>
          <p:spPr bwMode="auto">
            <a:xfrm>
              <a:off x="3504" y="2400"/>
              <a:ext cx="124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88" name="Text Box 13"/>
            <p:cNvSpPr txBox="1">
              <a:spLocks noChangeArrowheads="1"/>
            </p:cNvSpPr>
            <p:nvPr/>
          </p:nvSpPr>
          <p:spPr bwMode="auto">
            <a:xfrm>
              <a:off x="3504" y="2976"/>
              <a:ext cx="124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2889" name="Text Box 14"/>
            <p:cNvSpPr txBox="1">
              <a:spLocks noChangeArrowheads="1"/>
            </p:cNvSpPr>
            <p:nvPr/>
          </p:nvSpPr>
          <p:spPr bwMode="auto">
            <a:xfrm>
              <a:off x="3504" y="3264"/>
              <a:ext cx="124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0" name="Text Box 15"/>
            <p:cNvSpPr txBox="1">
              <a:spLocks noChangeArrowheads="1"/>
            </p:cNvSpPr>
            <p:nvPr/>
          </p:nvSpPr>
          <p:spPr bwMode="auto">
            <a:xfrm>
              <a:off x="3504" y="3552"/>
              <a:ext cx="124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2891" name="Text Box 16"/>
            <p:cNvSpPr txBox="1">
              <a:spLocks noChangeArrowheads="1"/>
            </p:cNvSpPr>
            <p:nvPr/>
          </p:nvSpPr>
          <p:spPr bwMode="auto">
            <a:xfrm>
              <a:off x="3504" y="2688"/>
              <a:ext cx="124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2" name="Line 17"/>
            <p:cNvSpPr>
              <a:spLocks noChangeShapeType="1"/>
            </p:cNvSpPr>
            <p:nvPr/>
          </p:nvSpPr>
          <p:spPr bwMode="auto">
            <a:xfrm rot="10886285" flipH="1">
              <a:off x="3024" y="3744"/>
              <a:ext cx="480" cy="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3" name="Line 18"/>
            <p:cNvSpPr>
              <a:spLocks noChangeShapeType="1"/>
            </p:cNvSpPr>
            <p:nvPr/>
          </p:nvSpPr>
          <p:spPr bwMode="auto">
            <a:xfrm rot="10886285" flipH="1">
              <a:off x="3024" y="2592"/>
              <a:ext cx="480" cy="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22894" name="AutoShape 19"/>
            <p:cNvCxnSpPr>
              <a:cxnSpLocks noChangeShapeType="1"/>
            </p:cNvCxnSpPr>
            <p:nvPr/>
          </p:nvCxnSpPr>
          <p:spPr bwMode="auto">
            <a:xfrm rot="10800000" flipV="1">
              <a:off x="4128" y="1920"/>
              <a:ext cx="720" cy="432"/>
            </a:xfrm>
            <a:prstGeom prst="curvedConnector2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895" name="Arc 20"/>
            <p:cNvSpPr>
              <a:spLocks/>
            </p:cNvSpPr>
            <p:nvPr/>
          </p:nvSpPr>
          <p:spPr bwMode="auto">
            <a:xfrm rot="15757483" flipV="1">
              <a:off x="3348" y="1836"/>
              <a:ext cx="576" cy="6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6" name="Text Box 21"/>
            <p:cNvSpPr txBox="1">
              <a:spLocks noChangeArrowheads="1"/>
            </p:cNvSpPr>
            <p:nvPr/>
          </p:nvSpPr>
          <p:spPr bwMode="auto">
            <a:xfrm>
              <a:off x="4848" y="1728"/>
              <a:ext cx="9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4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进栈</a:t>
              </a:r>
            </a:p>
          </p:txBody>
        </p:sp>
        <p:sp>
          <p:nvSpPr>
            <p:cNvPr id="122897" name="Text Box 22"/>
            <p:cNvSpPr txBox="1">
              <a:spLocks noChangeArrowheads="1"/>
            </p:cNvSpPr>
            <p:nvPr/>
          </p:nvSpPr>
          <p:spPr bwMode="auto">
            <a:xfrm>
              <a:off x="2496" y="1680"/>
              <a:ext cx="9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40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出栈</a:t>
              </a:r>
            </a:p>
          </p:txBody>
        </p:sp>
        <p:sp>
          <p:nvSpPr>
            <p:cNvPr id="122898" name="Text Box 23"/>
            <p:cNvSpPr txBox="1">
              <a:spLocks noChangeArrowheads="1"/>
            </p:cNvSpPr>
            <p:nvPr/>
          </p:nvSpPr>
          <p:spPr bwMode="auto">
            <a:xfrm>
              <a:off x="2352" y="2304"/>
              <a:ext cx="10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4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栈顶</a:t>
              </a:r>
            </a:p>
          </p:txBody>
        </p:sp>
        <p:sp>
          <p:nvSpPr>
            <p:cNvPr id="122899" name="Text Box 24"/>
            <p:cNvSpPr txBox="1">
              <a:spLocks noChangeArrowheads="1"/>
            </p:cNvSpPr>
            <p:nvPr/>
          </p:nvSpPr>
          <p:spPr bwMode="auto">
            <a:xfrm>
              <a:off x="2352" y="3456"/>
              <a:ext cx="10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4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栈底</a:t>
              </a:r>
            </a:p>
          </p:txBody>
        </p:sp>
      </p:grp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81000" y="3989388"/>
            <a:ext cx="3200400" cy="1573212"/>
          </a:xfrm>
          <a:prstGeom prst="rect">
            <a:avLst/>
          </a:prstGeom>
          <a:noFill/>
          <a:ln w="28575">
            <a:solidFill>
              <a:srgbClr val="990099"/>
            </a:solidFill>
            <a:prstDash val="dash"/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kumimoji="1" lang="zh-CN" altLang="en-US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kumimoji="1" lang="zh-CN" altLang="en-US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有一线性表 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endParaRPr kumimoji="1" lang="en-US" altLang="zh-CN" sz="2800" b="1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228600" y="3154363"/>
            <a:ext cx="396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空栈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  栈底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nimBg="1"/>
      <p:bldP spid="514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162"/>
          <p:cNvGrpSpPr>
            <a:grpSpLocks/>
          </p:cNvGrpSpPr>
          <p:nvPr/>
        </p:nvGrpSpPr>
        <p:grpSpPr bwMode="auto">
          <a:xfrm>
            <a:off x="3348038" y="765175"/>
            <a:ext cx="2087562" cy="5602288"/>
            <a:chOff x="2400" y="1968"/>
            <a:chExt cx="1680" cy="1680"/>
          </a:xfrm>
        </p:grpSpPr>
        <p:sp>
          <p:nvSpPr>
            <p:cNvPr id="124936" name="Rectangle 163"/>
            <p:cNvSpPr>
              <a:spLocks noChangeArrowheads="1"/>
            </p:cNvSpPr>
            <p:nvPr/>
          </p:nvSpPr>
          <p:spPr bwMode="auto">
            <a:xfrm>
              <a:off x="2400" y="3360"/>
              <a:ext cx="1680" cy="28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24937" name="Rectangle 164"/>
            <p:cNvSpPr>
              <a:spLocks noChangeArrowheads="1"/>
            </p:cNvSpPr>
            <p:nvPr/>
          </p:nvSpPr>
          <p:spPr bwMode="auto">
            <a:xfrm>
              <a:off x="2400" y="2784"/>
              <a:ext cx="1680" cy="28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24938" name="Rectangle 165"/>
            <p:cNvSpPr>
              <a:spLocks noChangeArrowheads="1"/>
            </p:cNvSpPr>
            <p:nvPr/>
          </p:nvSpPr>
          <p:spPr bwMode="auto">
            <a:xfrm>
              <a:off x="2400" y="3072"/>
              <a:ext cx="1680" cy="28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24939" name="Rectangle 166"/>
            <p:cNvSpPr>
              <a:spLocks noChangeArrowheads="1"/>
            </p:cNvSpPr>
            <p:nvPr/>
          </p:nvSpPr>
          <p:spPr bwMode="auto">
            <a:xfrm>
              <a:off x="2400" y="2208"/>
              <a:ext cx="1680" cy="28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24940" name="Rectangle 167"/>
            <p:cNvSpPr>
              <a:spLocks noChangeArrowheads="1"/>
            </p:cNvSpPr>
            <p:nvPr/>
          </p:nvSpPr>
          <p:spPr bwMode="auto">
            <a:xfrm>
              <a:off x="2400" y="2496"/>
              <a:ext cx="1680" cy="28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24941" name="Line 168"/>
            <p:cNvSpPr>
              <a:spLocks noChangeShapeType="1"/>
            </p:cNvSpPr>
            <p:nvPr/>
          </p:nvSpPr>
          <p:spPr bwMode="auto">
            <a:xfrm flipV="1">
              <a:off x="4080" y="1968"/>
              <a:ext cx="0" cy="240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942" name="Line 169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240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14" name="Text Box 170"/>
          <p:cNvSpPr txBox="1">
            <a:spLocks noChangeArrowheads="1"/>
          </p:cNvSpPr>
          <p:nvPr/>
        </p:nvSpPr>
        <p:spPr bwMode="auto">
          <a:xfrm>
            <a:off x="3348038" y="1700213"/>
            <a:ext cx="20875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4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315" name="Text Box 171"/>
          <p:cNvSpPr txBox="1">
            <a:spLocks noChangeArrowheads="1"/>
          </p:cNvSpPr>
          <p:nvPr/>
        </p:nvSpPr>
        <p:spPr bwMode="auto">
          <a:xfrm>
            <a:off x="3348038" y="3656013"/>
            <a:ext cx="20875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4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316" name="Text Box 172"/>
          <p:cNvSpPr txBox="1">
            <a:spLocks noChangeArrowheads="1"/>
          </p:cNvSpPr>
          <p:nvPr/>
        </p:nvSpPr>
        <p:spPr bwMode="auto">
          <a:xfrm>
            <a:off x="3348038" y="4592638"/>
            <a:ext cx="20875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4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4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7" name="Text Box 173"/>
          <p:cNvSpPr txBox="1">
            <a:spLocks noChangeArrowheads="1"/>
          </p:cNvSpPr>
          <p:nvPr/>
        </p:nvSpPr>
        <p:spPr bwMode="auto">
          <a:xfrm>
            <a:off x="3348038" y="5516563"/>
            <a:ext cx="20875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4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4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318" name="Text Box 174"/>
          <p:cNvSpPr txBox="1">
            <a:spLocks noChangeArrowheads="1"/>
          </p:cNvSpPr>
          <p:nvPr/>
        </p:nvSpPr>
        <p:spPr bwMode="auto">
          <a:xfrm>
            <a:off x="3348038" y="2647950"/>
            <a:ext cx="2087562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42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hold"/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hold"/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066 -0.27237 -0.04114 -0.54474 0.0033 -0.63098 C 0.04775 -0.71722 0.15747 -0.61734 0.26719 -0.51745 " pathEditMode="relative" ptsTypes="aaA">
                                      <p:cBhvr>
                                        <p:cTn id="56" dur="1000" fill="hold"/>
                                        <p:tgtEl>
                                          <p:spTgt spid="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4" grpId="0"/>
      <p:bldP spid="6314" grpId="1"/>
      <p:bldP spid="6315" grpId="0"/>
      <p:bldP spid="6315" grpId="1"/>
      <p:bldP spid="6316" grpId="0" build="allAtOnce"/>
      <p:bldP spid="6316" grpId="1" build="allAtOnce"/>
      <p:bldP spid="6317" grpId="0"/>
      <p:bldP spid="6318" grpId="0"/>
      <p:bldP spid="631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入栈顺序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…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n-1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出栈顺序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n-1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…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栈可以对序列实现求逆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819400" y="3581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n-1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819400" y="403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40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819400" y="4953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40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28194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2819400" y="449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048000" y="5334000"/>
            <a:ext cx="466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032125" y="4819650"/>
            <a:ext cx="466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2971800" y="3886200"/>
            <a:ext cx="636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n-2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 flipV="1">
            <a:off x="28194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37338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955925" y="42640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39750" y="2609850"/>
            <a:ext cx="4397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进栈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(Push)    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出栈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(Pop)</a:t>
            </a:r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2971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 flipV="1">
            <a:off x="3581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22098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94" name="Line 18"/>
          <p:cNvSpPr>
            <a:spLocks noChangeShapeType="1"/>
          </p:cNvSpPr>
          <p:nvPr/>
        </p:nvSpPr>
        <p:spPr bwMode="auto">
          <a:xfrm>
            <a:off x="2133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1143000" y="3532188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栈顶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top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1295400" y="535305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栈底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52400" y="60198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16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</a:t>
            </a:r>
            <a:r>
              <a:rPr kumimoji="1"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zh-CN" altLang="en-US" sz="32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栈的特性：</a:t>
            </a:r>
            <a:r>
              <a:rPr kumimoji="1" lang="zh-CN" altLang="en-US" sz="32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后进先出性。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857250" y="142875"/>
            <a:ext cx="8143875" cy="6564313"/>
          </a:xfrm>
        </p:spPr>
        <p:txBody>
          <a:bodyPr rtlCol="0">
            <a:normAutofit lnSpcReduction="10000"/>
          </a:bodyPr>
          <a:lstStyle/>
          <a:p>
            <a:pPr marL="609600" indent="-609600" algn="ctr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线性表的操作</a:t>
            </a:r>
          </a:p>
          <a:p>
            <a:pPr marL="609600" indent="-609600" eaLnBrk="1" fontAlgn="auto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1.	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创建一个线性表；</a:t>
            </a:r>
          </a:p>
          <a:p>
            <a:pPr marL="609600" indent="-609600" eaLnBrk="1" fontAlgn="auto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2.	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确定线性表的长度；</a:t>
            </a:r>
          </a:p>
          <a:p>
            <a:pPr marL="609600" indent="-609600" eaLnBrk="1" fontAlgn="auto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3.	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确定线性表是否为空；</a:t>
            </a:r>
          </a:p>
          <a:p>
            <a:pPr marL="609600" indent="-609600" eaLnBrk="1" fontAlgn="auto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4.	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存取表中第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个结点的字段值；</a:t>
            </a:r>
          </a:p>
          <a:p>
            <a:pPr marL="609600" indent="-609600" eaLnBrk="1" fontAlgn="auto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5.	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查找指定字段值在表中的位置；</a:t>
            </a:r>
          </a:p>
          <a:p>
            <a:pPr marL="609600" indent="-609600" eaLnBrk="1" fontAlgn="auto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6.	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删除表中第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个结点；</a:t>
            </a:r>
          </a:p>
          <a:p>
            <a:pPr marL="609600" indent="-609600" eaLnBrk="1" fontAlgn="auto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7.	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在表中第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个结点后插入一个新结点；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85800" y="909638"/>
            <a:ext cx="78486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栈的封闭性：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在一个栈中，出入口处称为栈顶，栈内最深处称为栈底。</a:t>
            </a:r>
            <a:r>
              <a:rPr kumimoji="1" lang="zh-CN" altLang="en-US" sz="2800" b="1" u="sng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除了栈顶元素外，其他元素不会被改变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因而栈的封闭性非常好，使用起来非常安全。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堆栈的基本操作：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	</a:t>
            </a:r>
            <a:endParaRPr lang="en-US" altLang="zh-CN" sz="3600" b="1" smtClean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b="1" smtClean="0">
              <a:solidFill>
                <a:srgbClr val="0033CC"/>
              </a:solidFill>
              <a:latin typeface="华文楷体" pitchFamily="2" charset="-122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81000" y="1482725"/>
            <a:ext cx="8561388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push ( item ) :		</a:t>
            </a:r>
            <a:r>
              <a:rPr kumimoji="1"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压入一个元素（插入）；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pop ( item ) :		</a:t>
            </a:r>
            <a:r>
              <a:rPr kumimoji="1"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弹出一个元素（删除）；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peek ( item ) :		</a:t>
            </a:r>
            <a:r>
              <a:rPr kumimoji="1"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存取栈顶元素值；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clear ( ) :			</a:t>
            </a:r>
            <a:r>
              <a:rPr kumimoji="1"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清空栈；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IsEmpty ( ) :		</a:t>
            </a:r>
            <a:r>
              <a:rPr kumimoji="1" lang="zh-CN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判断栈是否为空；</a:t>
            </a:r>
            <a:endParaRPr kumimoji="1"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152400"/>
            <a:ext cx="9144000" cy="67056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</a:t>
            </a:r>
            <a:r>
              <a:rPr lang="zh-CN" altLang="en-US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顺序存储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	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/>
              <a:t>   使用数组存放栈元素，</a:t>
            </a:r>
            <a:r>
              <a:rPr lang="zh-CN" altLang="en-US" b="1" dirty="0" smtClean="0">
                <a:solidFill>
                  <a:srgbClr val="FF0000"/>
                </a:solidFill>
              </a:rPr>
              <a:t>栈的规模必须小于或等于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数组的规模，</a:t>
            </a:r>
            <a:r>
              <a:rPr lang="zh-CN" altLang="en-US" b="1" dirty="0" smtClean="0"/>
              <a:t>当栈的规模等于数组的规模时，就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/>
              <a:t>不能再向栈中插入元素。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33CC"/>
                </a:solidFill>
              </a:rPr>
              <a:t> 堆栈的类定义与实现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/>
              <a:t>    类</a:t>
            </a:r>
            <a:r>
              <a:rPr lang="en-US" altLang="zh-CN" b="1" dirty="0" smtClean="0"/>
              <a:t>Stack</a:t>
            </a:r>
            <a:r>
              <a:rPr lang="zh-CN" altLang="en-US" b="1" dirty="0" smtClean="0"/>
              <a:t>中所涉及到的数据成员：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/>
              <a:t>		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存放堆栈元素的</a:t>
            </a:r>
            <a:r>
              <a:rPr lang="zh-CN" altLang="en-US" b="1" dirty="0" smtClean="0">
                <a:solidFill>
                  <a:srgbClr val="FF0000"/>
                </a:solidFill>
              </a:rPr>
              <a:t>数组</a:t>
            </a:r>
            <a:r>
              <a:rPr lang="zh-CN" altLang="en-US" b="1" dirty="0" smtClean="0"/>
              <a:t>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/>
              <a:t>			</a:t>
            </a:r>
            <a:r>
              <a:rPr lang="en-US" altLang="zh-CN" b="1" dirty="0" smtClean="0"/>
              <a:t>T  </a:t>
            </a:r>
            <a:r>
              <a:rPr lang="en-US" altLang="zh-CN" b="1" dirty="0" err="1" smtClean="0"/>
              <a:t>stacklist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MaxStackSize</a:t>
            </a:r>
            <a:r>
              <a:rPr lang="en-US" altLang="zh-CN" b="1" dirty="0" smtClean="0"/>
              <a:t>];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/>
              <a:t>		//</a:t>
            </a:r>
            <a:r>
              <a:rPr lang="zh-CN" altLang="en-US" b="1" dirty="0" smtClean="0">
                <a:solidFill>
                  <a:srgbClr val="FF0000"/>
                </a:solidFill>
              </a:rPr>
              <a:t>栈顶</a:t>
            </a:r>
            <a:r>
              <a:rPr lang="zh-CN" altLang="en-US" b="1" dirty="0" smtClean="0"/>
              <a:t>所在数组元素的</a:t>
            </a:r>
            <a:r>
              <a:rPr lang="zh-CN" altLang="en-US" b="1" dirty="0" smtClean="0">
                <a:solidFill>
                  <a:srgbClr val="FF0000"/>
                </a:solidFill>
              </a:rPr>
              <a:t>下标</a:t>
            </a:r>
            <a:r>
              <a:rPr lang="zh-CN" altLang="en-US" b="1" dirty="0" smtClean="0"/>
              <a:t>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/>
              <a:t>		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top;     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152400"/>
            <a:ext cx="9144000" cy="4429125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</a:t>
            </a:r>
            <a:r>
              <a:rPr lang="zh-CN" altLang="en-US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使用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数组</a:t>
            </a:r>
            <a:r>
              <a:rPr lang="zh-CN" altLang="en-US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存放</a:t>
            </a:r>
            <a:r>
              <a:rPr lang="zh-CN" altLang="en-US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</a:t>
            </a:r>
            <a:r>
              <a:rPr lang="zh-CN" altLang="en-US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元素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		初始 </a:t>
            </a:r>
            <a:r>
              <a:rPr lang="en-US" altLang="zh-CN" b="1" smtClean="0">
                <a:latin typeface="隶书" pitchFamily="49" charset="-122"/>
                <a:ea typeface="隶书" pitchFamily="49" charset="-122"/>
              </a:rPr>
              <a:t>top</a:t>
            </a:r>
            <a:r>
              <a:rPr lang="en-US" altLang="zh-CN" b="1" smtClean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=-1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lang="zh-CN" alt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堆栈的状态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     堆栈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空： </a:t>
            </a:r>
            <a:r>
              <a:rPr lang="en-US" altLang="zh-CN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top = -1</a:t>
            </a:r>
            <a:endParaRPr lang="en-US" altLang="zh-CN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     </a:t>
            </a:r>
            <a:r>
              <a:rPr lang="zh-CN" alt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满： </a:t>
            </a:r>
            <a:r>
              <a:rPr lang="en-US" altLang="zh-CN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top = MaxStackSize-1</a:t>
            </a:r>
            <a:endParaRPr lang="en-US" altLang="zh-CN" b="1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	</a:t>
            </a:r>
            <a:endParaRPr lang="en-US" altLang="zh-CN" sz="3600" b="1" smtClean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b="1" smtClean="0">
              <a:solidFill>
                <a:srgbClr val="0033CC"/>
              </a:solidFill>
              <a:latin typeface="华文楷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762000"/>
            <a:ext cx="2895600" cy="3017838"/>
            <a:chOff x="336" y="576"/>
            <a:chExt cx="1824" cy="1901"/>
          </a:xfrm>
        </p:grpSpPr>
        <p:grpSp>
          <p:nvGrpSpPr>
            <p:cNvPr id="137291" name="Group 4"/>
            <p:cNvGrpSpPr>
              <a:grpSpLocks/>
            </p:cNvGrpSpPr>
            <p:nvPr/>
          </p:nvGrpSpPr>
          <p:grpSpPr bwMode="auto">
            <a:xfrm>
              <a:off x="1536" y="576"/>
              <a:ext cx="624" cy="1488"/>
              <a:chOff x="768" y="1392"/>
              <a:chExt cx="768" cy="1488"/>
            </a:xfrm>
          </p:grpSpPr>
          <p:sp>
            <p:nvSpPr>
              <p:cNvPr id="137300" name="Line 5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1" name="Line 6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2" name="Line 7"/>
              <p:cNvSpPr>
                <a:spLocks noChangeShapeType="1"/>
              </p:cNvSpPr>
              <p:nvPr/>
            </p:nvSpPr>
            <p:spPr bwMode="auto">
              <a:xfrm>
                <a:off x="768" y="2880"/>
                <a:ext cx="768" cy="0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3" name="Line 8"/>
              <p:cNvSpPr>
                <a:spLocks noChangeShapeType="1"/>
              </p:cNvSpPr>
              <p:nvPr/>
            </p:nvSpPr>
            <p:spPr bwMode="auto">
              <a:xfrm>
                <a:off x="768" y="2592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4" name="Line 9"/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5" name="Line 10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306" name="Line 1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92" name="Group 12"/>
            <p:cNvGrpSpPr>
              <a:grpSpLocks/>
            </p:cNvGrpSpPr>
            <p:nvPr/>
          </p:nvGrpSpPr>
          <p:grpSpPr bwMode="auto">
            <a:xfrm>
              <a:off x="336" y="2112"/>
              <a:ext cx="1200" cy="365"/>
              <a:chOff x="288" y="3360"/>
              <a:chExt cx="1200" cy="365"/>
            </a:xfrm>
          </p:grpSpPr>
          <p:sp>
            <p:nvSpPr>
              <p:cNvPr id="137298" name="Text Box 13"/>
              <p:cNvSpPr txBox="1">
                <a:spLocks noChangeArrowheads="1"/>
              </p:cNvSpPr>
              <p:nvPr/>
            </p:nvSpPr>
            <p:spPr bwMode="auto">
              <a:xfrm>
                <a:off x="288" y="3360"/>
                <a:ext cx="12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top</a:t>
                </a:r>
              </a:p>
            </p:txBody>
          </p:sp>
          <p:sp>
            <p:nvSpPr>
              <p:cNvPr id="137299" name="Line 14"/>
              <p:cNvSpPr>
                <a:spLocks noChangeShapeType="1"/>
              </p:cNvSpPr>
              <p:nvPr/>
            </p:nvSpPr>
            <p:spPr bwMode="auto">
              <a:xfrm>
                <a:off x="768" y="3552"/>
                <a:ext cx="240" cy="0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293" name="Text Box 15"/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7294" name="Text Box 16"/>
            <p:cNvSpPr txBox="1">
              <a:spLocks noChangeArrowheads="1"/>
            </p:cNvSpPr>
            <p:nvPr/>
          </p:nvSpPr>
          <p:spPr bwMode="auto">
            <a:xfrm>
              <a:off x="1152" y="115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37295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37296" name="Text Box 18"/>
            <p:cNvSpPr txBox="1">
              <a:spLocks noChangeArrowheads="1"/>
            </p:cNvSpPr>
            <p:nvPr/>
          </p:nvSpPr>
          <p:spPr bwMode="auto">
            <a:xfrm>
              <a:off x="1152" y="177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7297" name="Text Box 19"/>
            <p:cNvSpPr txBox="1">
              <a:spLocks noChangeArrowheads="1"/>
            </p:cNvSpPr>
            <p:nvPr/>
          </p:nvSpPr>
          <p:spPr bwMode="auto">
            <a:xfrm>
              <a:off x="1056" y="2112"/>
              <a:ext cx="38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</a:t>
              </a: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0" y="3962400"/>
            <a:ext cx="2757488" cy="2484438"/>
            <a:chOff x="0" y="2496"/>
            <a:chExt cx="1737" cy="1565"/>
          </a:xfrm>
        </p:grpSpPr>
        <p:grpSp>
          <p:nvGrpSpPr>
            <p:cNvPr id="137272" name="Group 21"/>
            <p:cNvGrpSpPr>
              <a:grpSpLocks/>
            </p:cNvGrpSpPr>
            <p:nvPr/>
          </p:nvGrpSpPr>
          <p:grpSpPr bwMode="auto">
            <a:xfrm>
              <a:off x="1104" y="2496"/>
              <a:ext cx="624" cy="1488"/>
              <a:chOff x="768" y="1392"/>
              <a:chExt cx="768" cy="1488"/>
            </a:xfrm>
          </p:grpSpPr>
          <p:sp>
            <p:nvSpPr>
              <p:cNvPr id="137284" name="Line 22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85" name="Line 23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86" name="Line 24"/>
              <p:cNvSpPr>
                <a:spLocks noChangeShapeType="1"/>
              </p:cNvSpPr>
              <p:nvPr/>
            </p:nvSpPr>
            <p:spPr bwMode="auto">
              <a:xfrm>
                <a:off x="768" y="2880"/>
                <a:ext cx="768" cy="0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87" name="Line 25"/>
              <p:cNvSpPr>
                <a:spLocks noChangeShapeType="1"/>
              </p:cNvSpPr>
              <p:nvPr/>
            </p:nvSpPr>
            <p:spPr bwMode="auto">
              <a:xfrm>
                <a:off x="768" y="2592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88" name="Line 26"/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89" name="Line 27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90" name="Line 28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73" name="Group 29"/>
            <p:cNvGrpSpPr>
              <a:grpSpLocks/>
            </p:cNvGrpSpPr>
            <p:nvPr/>
          </p:nvGrpSpPr>
          <p:grpSpPr bwMode="auto">
            <a:xfrm>
              <a:off x="0" y="3072"/>
              <a:ext cx="1200" cy="365"/>
              <a:chOff x="288" y="3360"/>
              <a:chExt cx="1200" cy="365"/>
            </a:xfrm>
          </p:grpSpPr>
          <p:sp>
            <p:nvSpPr>
              <p:cNvPr id="137282" name="Text Box 30"/>
              <p:cNvSpPr txBox="1">
                <a:spLocks noChangeArrowheads="1"/>
              </p:cNvSpPr>
              <p:nvPr/>
            </p:nvSpPr>
            <p:spPr bwMode="auto">
              <a:xfrm>
                <a:off x="288" y="3360"/>
                <a:ext cx="12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top</a:t>
                </a:r>
              </a:p>
            </p:txBody>
          </p:sp>
          <p:sp>
            <p:nvSpPr>
              <p:cNvPr id="137283" name="Line 31"/>
              <p:cNvSpPr>
                <a:spLocks noChangeShapeType="1"/>
              </p:cNvSpPr>
              <p:nvPr/>
            </p:nvSpPr>
            <p:spPr bwMode="auto">
              <a:xfrm>
                <a:off x="768" y="3552"/>
                <a:ext cx="240" cy="0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274" name="Text Box 32"/>
            <p:cNvSpPr txBox="1">
              <a:spLocks noChangeArrowheads="1"/>
            </p:cNvSpPr>
            <p:nvPr/>
          </p:nvSpPr>
          <p:spPr bwMode="auto">
            <a:xfrm>
              <a:off x="720" y="3408"/>
              <a:ext cx="28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7275" name="Text Box 33"/>
            <p:cNvSpPr txBox="1">
              <a:spLocks noChangeArrowheads="1"/>
            </p:cNvSpPr>
            <p:nvPr/>
          </p:nvSpPr>
          <p:spPr bwMode="auto">
            <a:xfrm>
              <a:off x="720" y="307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37276" name="Text Box 34"/>
            <p:cNvSpPr txBox="1">
              <a:spLocks noChangeArrowheads="1"/>
            </p:cNvSpPr>
            <p:nvPr/>
          </p:nvSpPr>
          <p:spPr bwMode="auto">
            <a:xfrm>
              <a:off x="720" y="278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37277" name="Text Box 35"/>
            <p:cNvSpPr txBox="1">
              <a:spLocks noChangeArrowheads="1"/>
            </p:cNvSpPr>
            <p:nvPr/>
          </p:nvSpPr>
          <p:spPr bwMode="auto">
            <a:xfrm>
              <a:off x="720" y="369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grpSp>
          <p:nvGrpSpPr>
            <p:cNvPr id="137278" name="Group 36"/>
            <p:cNvGrpSpPr>
              <a:grpSpLocks/>
            </p:cNvGrpSpPr>
            <p:nvPr/>
          </p:nvGrpSpPr>
          <p:grpSpPr bwMode="auto">
            <a:xfrm>
              <a:off x="1152" y="3120"/>
              <a:ext cx="585" cy="880"/>
              <a:chOff x="1632" y="3024"/>
              <a:chExt cx="720" cy="880"/>
            </a:xfrm>
          </p:grpSpPr>
          <p:sp>
            <p:nvSpPr>
              <p:cNvPr id="137279" name="Text Box 37"/>
              <p:cNvSpPr txBox="1">
                <a:spLocks noChangeArrowheads="1"/>
              </p:cNvSpPr>
              <p:nvPr/>
            </p:nvSpPr>
            <p:spPr bwMode="auto">
              <a:xfrm>
                <a:off x="1632" y="3600"/>
                <a:ext cx="72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137280" name="Text Box 38"/>
              <p:cNvSpPr txBox="1">
                <a:spLocks noChangeArrowheads="1"/>
              </p:cNvSpPr>
              <p:nvPr/>
            </p:nvSpPr>
            <p:spPr bwMode="auto">
              <a:xfrm>
                <a:off x="1632" y="3024"/>
                <a:ext cx="72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</a:p>
            </p:txBody>
          </p:sp>
          <p:sp>
            <p:nvSpPr>
              <p:cNvPr id="137281" name="Text Box 39"/>
              <p:cNvSpPr txBox="1">
                <a:spLocks noChangeArrowheads="1"/>
              </p:cNvSpPr>
              <p:nvPr/>
            </p:nvSpPr>
            <p:spPr bwMode="auto">
              <a:xfrm>
                <a:off x="1632" y="3312"/>
                <a:ext cx="72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</a:p>
            </p:txBody>
          </p:sp>
        </p:grp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895600" y="3886200"/>
            <a:ext cx="2757488" cy="2484438"/>
            <a:chOff x="1968" y="2448"/>
            <a:chExt cx="1737" cy="1565"/>
          </a:xfrm>
        </p:grpSpPr>
        <p:grpSp>
          <p:nvGrpSpPr>
            <p:cNvPr id="137255" name="Group 41"/>
            <p:cNvGrpSpPr>
              <a:grpSpLocks/>
            </p:cNvGrpSpPr>
            <p:nvPr/>
          </p:nvGrpSpPr>
          <p:grpSpPr bwMode="auto">
            <a:xfrm>
              <a:off x="3072" y="2448"/>
              <a:ext cx="624" cy="1488"/>
              <a:chOff x="768" y="1392"/>
              <a:chExt cx="768" cy="1488"/>
            </a:xfrm>
          </p:grpSpPr>
          <p:sp>
            <p:nvSpPr>
              <p:cNvPr id="137265" name="Line 42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6" name="Line 43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7" name="Line 44"/>
              <p:cNvSpPr>
                <a:spLocks noChangeShapeType="1"/>
              </p:cNvSpPr>
              <p:nvPr/>
            </p:nvSpPr>
            <p:spPr bwMode="auto">
              <a:xfrm>
                <a:off x="768" y="2880"/>
                <a:ext cx="768" cy="0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8" name="Line 45"/>
              <p:cNvSpPr>
                <a:spLocks noChangeShapeType="1"/>
              </p:cNvSpPr>
              <p:nvPr/>
            </p:nvSpPr>
            <p:spPr bwMode="auto">
              <a:xfrm>
                <a:off x="768" y="2592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9" name="Line 46"/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70" name="Line 47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71" name="Line 48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56" name="Group 49"/>
            <p:cNvGrpSpPr>
              <a:grpSpLocks/>
            </p:cNvGrpSpPr>
            <p:nvPr/>
          </p:nvGrpSpPr>
          <p:grpSpPr bwMode="auto">
            <a:xfrm>
              <a:off x="1968" y="3360"/>
              <a:ext cx="1200" cy="365"/>
              <a:chOff x="288" y="3360"/>
              <a:chExt cx="1200" cy="365"/>
            </a:xfrm>
          </p:grpSpPr>
          <p:sp>
            <p:nvSpPr>
              <p:cNvPr id="137263" name="Text Box 50"/>
              <p:cNvSpPr txBox="1">
                <a:spLocks noChangeArrowheads="1"/>
              </p:cNvSpPr>
              <p:nvPr/>
            </p:nvSpPr>
            <p:spPr bwMode="auto">
              <a:xfrm>
                <a:off x="288" y="3360"/>
                <a:ext cx="12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top</a:t>
                </a:r>
              </a:p>
            </p:txBody>
          </p:sp>
          <p:sp>
            <p:nvSpPr>
              <p:cNvPr id="137264" name="Line 51"/>
              <p:cNvSpPr>
                <a:spLocks noChangeShapeType="1"/>
              </p:cNvSpPr>
              <p:nvPr/>
            </p:nvSpPr>
            <p:spPr bwMode="auto">
              <a:xfrm>
                <a:off x="768" y="3552"/>
                <a:ext cx="240" cy="0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257" name="Text Box 52"/>
            <p:cNvSpPr txBox="1">
              <a:spLocks noChangeArrowheads="1"/>
            </p:cNvSpPr>
            <p:nvPr/>
          </p:nvSpPr>
          <p:spPr bwMode="auto">
            <a:xfrm>
              <a:off x="2688" y="3360"/>
              <a:ext cx="28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7258" name="Text Box 53"/>
            <p:cNvSpPr txBox="1">
              <a:spLocks noChangeArrowheads="1"/>
            </p:cNvSpPr>
            <p:nvPr/>
          </p:nvSpPr>
          <p:spPr bwMode="auto">
            <a:xfrm>
              <a:off x="2688" y="302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37259" name="Text Box 54"/>
            <p:cNvSpPr txBox="1">
              <a:spLocks noChangeArrowheads="1"/>
            </p:cNvSpPr>
            <p:nvPr/>
          </p:nvSpPr>
          <p:spPr bwMode="auto">
            <a:xfrm>
              <a:off x="2688" y="273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37260" name="Text Box 55"/>
            <p:cNvSpPr txBox="1">
              <a:spLocks noChangeArrowheads="1"/>
            </p:cNvSpPr>
            <p:nvPr/>
          </p:nvSpPr>
          <p:spPr bwMode="auto">
            <a:xfrm>
              <a:off x="2688" y="364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7261" name="Text Box 56"/>
            <p:cNvSpPr txBox="1">
              <a:spLocks noChangeArrowheads="1"/>
            </p:cNvSpPr>
            <p:nvPr/>
          </p:nvSpPr>
          <p:spPr bwMode="auto">
            <a:xfrm>
              <a:off x="3120" y="3648"/>
              <a:ext cx="58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137262" name="Text Box 57"/>
            <p:cNvSpPr txBox="1">
              <a:spLocks noChangeArrowheads="1"/>
            </p:cNvSpPr>
            <p:nvPr/>
          </p:nvSpPr>
          <p:spPr bwMode="auto">
            <a:xfrm>
              <a:off x="3120" y="3360"/>
              <a:ext cx="58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4114800" y="762000"/>
            <a:ext cx="2833688" cy="2484438"/>
            <a:chOff x="2688" y="480"/>
            <a:chExt cx="1785" cy="1565"/>
          </a:xfrm>
        </p:grpSpPr>
        <p:sp>
          <p:nvSpPr>
            <p:cNvPr id="137241" name="Line 59"/>
            <p:cNvSpPr>
              <a:spLocks noChangeShapeType="1"/>
            </p:cNvSpPr>
            <p:nvPr/>
          </p:nvSpPr>
          <p:spPr bwMode="auto">
            <a:xfrm>
              <a:off x="3840" y="480"/>
              <a:ext cx="0" cy="1488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2" name="Line 60"/>
            <p:cNvSpPr>
              <a:spLocks noChangeShapeType="1"/>
            </p:cNvSpPr>
            <p:nvPr/>
          </p:nvSpPr>
          <p:spPr bwMode="auto">
            <a:xfrm>
              <a:off x="4464" y="480"/>
              <a:ext cx="0" cy="1488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3" name="Line 61"/>
            <p:cNvSpPr>
              <a:spLocks noChangeShapeType="1"/>
            </p:cNvSpPr>
            <p:nvPr/>
          </p:nvSpPr>
          <p:spPr bwMode="auto">
            <a:xfrm>
              <a:off x="3840" y="1968"/>
              <a:ext cx="624" cy="0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4" name="Line 62"/>
            <p:cNvSpPr>
              <a:spLocks noChangeShapeType="1"/>
            </p:cNvSpPr>
            <p:nvPr/>
          </p:nvSpPr>
          <p:spPr bwMode="auto">
            <a:xfrm>
              <a:off x="3840" y="1680"/>
              <a:ext cx="624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5" name="Line 63"/>
            <p:cNvSpPr>
              <a:spLocks noChangeShapeType="1"/>
            </p:cNvSpPr>
            <p:nvPr/>
          </p:nvSpPr>
          <p:spPr bwMode="auto">
            <a:xfrm>
              <a:off x="3840" y="816"/>
              <a:ext cx="624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6" name="Line 64"/>
            <p:cNvSpPr>
              <a:spLocks noChangeShapeType="1"/>
            </p:cNvSpPr>
            <p:nvPr/>
          </p:nvSpPr>
          <p:spPr bwMode="auto">
            <a:xfrm>
              <a:off x="3840" y="1104"/>
              <a:ext cx="624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7" name="Line 65"/>
            <p:cNvSpPr>
              <a:spLocks noChangeShapeType="1"/>
            </p:cNvSpPr>
            <p:nvPr/>
          </p:nvSpPr>
          <p:spPr bwMode="auto">
            <a:xfrm>
              <a:off x="3840" y="1392"/>
              <a:ext cx="624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8" name="Text Box 66"/>
            <p:cNvSpPr txBox="1">
              <a:spLocks noChangeArrowheads="1"/>
            </p:cNvSpPr>
            <p:nvPr/>
          </p:nvSpPr>
          <p:spPr bwMode="auto">
            <a:xfrm>
              <a:off x="2688" y="1680"/>
              <a:ext cx="12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top</a:t>
              </a:r>
            </a:p>
          </p:txBody>
        </p:sp>
        <p:sp>
          <p:nvSpPr>
            <p:cNvPr id="137249" name="Line 67"/>
            <p:cNvSpPr>
              <a:spLocks noChangeShapeType="1"/>
            </p:cNvSpPr>
            <p:nvPr/>
          </p:nvSpPr>
          <p:spPr bwMode="auto">
            <a:xfrm>
              <a:off x="3168" y="1872"/>
              <a:ext cx="24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50" name="Text Box 68"/>
            <p:cNvSpPr txBox="1">
              <a:spLocks noChangeArrowheads="1"/>
            </p:cNvSpPr>
            <p:nvPr/>
          </p:nvSpPr>
          <p:spPr bwMode="auto">
            <a:xfrm>
              <a:off x="3456" y="1392"/>
              <a:ext cx="28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7251" name="Text Box 69"/>
            <p:cNvSpPr txBox="1">
              <a:spLocks noChangeArrowheads="1"/>
            </p:cNvSpPr>
            <p:nvPr/>
          </p:nvSpPr>
          <p:spPr bwMode="auto">
            <a:xfrm>
              <a:off x="3456" y="105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37252" name="Text Box 70"/>
            <p:cNvSpPr txBox="1">
              <a:spLocks noChangeArrowheads="1"/>
            </p:cNvSpPr>
            <p:nvPr/>
          </p:nvSpPr>
          <p:spPr bwMode="auto">
            <a:xfrm>
              <a:off x="3456" y="76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37253" name="Text Box 71"/>
            <p:cNvSpPr txBox="1">
              <a:spLocks noChangeArrowheads="1"/>
            </p:cNvSpPr>
            <p:nvPr/>
          </p:nvSpPr>
          <p:spPr bwMode="auto">
            <a:xfrm>
              <a:off x="3456" y="1680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7254" name="Text Box 72"/>
            <p:cNvSpPr txBox="1">
              <a:spLocks noChangeArrowheads="1"/>
            </p:cNvSpPr>
            <p:nvPr/>
          </p:nvSpPr>
          <p:spPr bwMode="auto">
            <a:xfrm>
              <a:off x="3888" y="1680"/>
              <a:ext cx="58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</p:grp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5562600" y="3840163"/>
            <a:ext cx="2895600" cy="3017837"/>
            <a:chOff x="336" y="576"/>
            <a:chExt cx="1824" cy="1901"/>
          </a:xfrm>
        </p:grpSpPr>
        <p:grpSp>
          <p:nvGrpSpPr>
            <p:cNvPr id="137225" name="Group 74"/>
            <p:cNvGrpSpPr>
              <a:grpSpLocks/>
            </p:cNvGrpSpPr>
            <p:nvPr/>
          </p:nvGrpSpPr>
          <p:grpSpPr bwMode="auto">
            <a:xfrm>
              <a:off x="1536" y="576"/>
              <a:ext cx="624" cy="1488"/>
              <a:chOff x="768" y="1392"/>
              <a:chExt cx="768" cy="1488"/>
            </a:xfrm>
          </p:grpSpPr>
          <p:sp>
            <p:nvSpPr>
              <p:cNvPr id="137234" name="Line 75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35" name="Line 76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0" cy="1488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36" name="Line 77"/>
              <p:cNvSpPr>
                <a:spLocks noChangeShapeType="1"/>
              </p:cNvSpPr>
              <p:nvPr/>
            </p:nvSpPr>
            <p:spPr bwMode="auto">
              <a:xfrm>
                <a:off x="768" y="2880"/>
                <a:ext cx="768" cy="0"/>
              </a:xfrm>
              <a:prstGeom prst="line">
                <a:avLst/>
              </a:prstGeom>
              <a:noFill/>
              <a:ln w="31750" cap="sq">
                <a:solidFill>
                  <a:srgbClr val="3E6B37"/>
                </a:solidFill>
                <a:round/>
                <a:headEnd type="none" w="sm" len="sm"/>
                <a:tailEnd type="none" w="med" len="lg"/>
              </a:ln>
              <a:effectLst>
                <a:prstShdw prst="shdw17" dist="17961" dir="2700000">
                  <a:srgbClr val="25402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37" name="Line 78"/>
              <p:cNvSpPr>
                <a:spLocks noChangeShapeType="1"/>
              </p:cNvSpPr>
              <p:nvPr/>
            </p:nvSpPr>
            <p:spPr bwMode="auto">
              <a:xfrm>
                <a:off x="768" y="2592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38" name="Line 79"/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39" name="Line 80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40" name="Line 8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3E6B37"/>
                </a:solidFill>
                <a:prstDash val="lgDash"/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226" name="Group 82"/>
            <p:cNvGrpSpPr>
              <a:grpSpLocks/>
            </p:cNvGrpSpPr>
            <p:nvPr/>
          </p:nvGrpSpPr>
          <p:grpSpPr bwMode="auto">
            <a:xfrm>
              <a:off x="336" y="2112"/>
              <a:ext cx="1200" cy="365"/>
              <a:chOff x="288" y="3360"/>
              <a:chExt cx="1200" cy="365"/>
            </a:xfrm>
          </p:grpSpPr>
          <p:sp>
            <p:nvSpPr>
              <p:cNvPr id="137232" name="Text Box 83"/>
              <p:cNvSpPr txBox="1">
                <a:spLocks noChangeArrowheads="1"/>
              </p:cNvSpPr>
              <p:nvPr/>
            </p:nvSpPr>
            <p:spPr bwMode="auto">
              <a:xfrm>
                <a:off x="288" y="3360"/>
                <a:ext cx="12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top</a:t>
                </a:r>
              </a:p>
            </p:txBody>
          </p:sp>
          <p:sp>
            <p:nvSpPr>
              <p:cNvPr id="137233" name="Line 84"/>
              <p:cNvSpPr>
                <a:spLocks noChangeShapeType="1"/>
              </p:cNvSpPr>
              <p:nvPr/>
            </p:nvSpPr>
            <p:spPr bwMode="auto">
              <a:xfrm>
                <a:off x="768" y="3552"/>
                <a:ext cx="240" cy="0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7227" name="Text Box 85"/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7228" name="Text Box 86"/>
            <p:cNvSpPr txBox="1">
              <a:spLocks noChangeArrowheads="1"/>
            </p:cNvSpPr>
            <p:nvPr/>
          </p:nvSpPr>
          <p:spPr bwMode="auto">
            <a:xfrm>
              <a:off x="1152" y="115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37229" name="Text Box 87"/>
            <p:cNvSpPr txBox="1">
              <a:spLocks noChangeArrowheads="1"/>
            </p:cNvSpPr>
            <p:nvPr/>
          </p:nvSpPr>
          <p:spPr bwMode="auto">
            <a:xfrm>
              <a:off x="1152" y="86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37230" name="Text Box 88"/>
            <p:cNvSpPr txBox="1">
              <a:spLocks noChangeArrowheads="1"/>
            </p:cNvSpPr>
            <p:nvPr/>
          </p:nvSpPr>
          <p:spPr bwMode="auto">
            <a:xfrm>
              <a:off x="1152" y="177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7231" name="Text Box 89"/>
            <p:cNvSpPr txBox="1">
              <a:spLocks noChangeArrowheads="1"/>
            </p:cNvSpPr>
            <p:nvPr/>
          </p:nvSpPr>
          <p:spPr bwMode="auto">
            <a:xfrm>
              <a:off x="1056" y="2112"/>
              <a:ext cx="38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</a:t>
              </a: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</p:grpSp>
      <p:sp>
        <p:nvSpPr>
          <p:cNvPr id="137224" name="Text Box 90"/>
          <p:cNvSpPr txBox="1">
            <a:spLocks noChangeArrowheads="1"/>
          </p:cNvSpPr>
          <p:nvPr/>
        </p:nvSpPr>
        <p:spPr bwMode="auto">
          <a:xfrm>
            <a:off x="609600" y="1066800"/>
            <a:ext cx="6111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华文楷体" panose="02010600040101010101" pitchFamily="2" charset="-122"/>
                <a:ea typeface="幼圆" panose="02010509060101010101" pitchFamily="49" charset="-122"/>
              </a:rPr>
              <a:t>栈内变化情况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1438" y="19050"/>
            <a:ext cx="8915400" cy="655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file"/>
              </a:rPr>
              <a:t>向栈顶压入一个元素</a:t>
            </a:r>
            <a:endParaRPr lang="zh-CN" altLang="en-US" sz="3600" b="1" smtClean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算法</a:t>
            </a:r>
            <a:r>
              <a:rPr lang="en-US" altLang="zh-CN" b="1" smtClean="0"/>
              <a:t>Push(item)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Push1 [</a:t>
            </a:r>
            <a:r>
              <a:rPr lang="zh-CN" altLang="en-US" b="1" smtClean="0"/>
              <a:t>堆栈已满？</a:t>
            </a:r>
            <a:r>
              <a:rPr lang="en-US" altLang="zh-CN" b="1" smtClean="0"/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  IF </a:t>
            </a:r>
            <a:r>
              <a:rPr lang="en-US" altLang="zh-CN" b="1" smtClean="0">
                <a:solidFill>
                  <a:srgbClr val="FF0000"/>
                </a:solidFill>
              </a:rPr>
              <a:t>top = MaxStackSize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en-US" altLang="zh-CN" b="1" smtClean="0"/>
              <a:t> THEN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   	( PRINT “STACK OVERFLOW!”.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     RETURN. ).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Push2 [</a:t>
            </a:r>
            <a:r>
              <a:rPr lang="zh-CN" altLang="en-US" b="1" smtClean="0"/>
              <a:t>栈顶指针加</a:t>
            </a:r>
            <a:r>
              <a:rPr lang="en-US" altLang="zh-CN" b="1" smtClean="0"/>
              <a:t>1]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</a:t>
            </a:r>
            <a:r>
              <a:rPr lang="en-US" altLang="zh-CN" b="1" smtClean="0">
                <a:solidFill>
                  <a:srgbClr val="FF0000"/>
                </a:solidFill>
              </a:rPr>
              <a:t>top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0000"/>
                </a:solidFill>
              </a:rPr>
              <a:t> top + 1.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		stacklist[ top ]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0000"/>
                </a:solidFill>
              </a:rPr>
              <a:t> item</a:t>
            </a:r>
            <a:r>
              <a:rPr lang="en-US" altLang="zh-CN" b="1" smtClean="0"/>
              <a:t> ▌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	</a:t>
            </a:r>
            <a:endParaRPr lang="en-US" altLang="zh-CN" sz="3600" b="1" smtClean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b="1" smtClean="0">
              <a:solidFill>
                <a:srgbClr val="0033CC"/>
              </a:solidFill>
              <a:latin typeface="华文楷体" pitchFamily="2" charset="-122"/>
            </a:endParaRPr>
          </a:p>
        </p:txBody>
      </p:sp>
      <p:sp>
        <p:nvSpPr>
          <p:cNvPr id="141315" name="Text Box 19"/>
          <p:cNvSpPr txBox="1">
            <a:spLocks noChangeArrowheads="1"/>
          </p:cNvSpPr>
          <p:nvPr/>
        </p:nvSpPr>
        <p:spPr bwMode="auto">
          <a:xfrm>
            <a:off x="3770313" y="5816600"/>
            <a:ext cx="609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609600" y="609600"/>
            <a:ext cx="611188" cy="2286000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</a:t>
            </a: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隶书" pitchFamily="49" charset="-122"/>
              </a:rPr>
              <a:t>变化情况</a:t>
            </a:r>
          </a:p>
        </p:txBody>
      </p:sp>
      <p:grpSp>
        <p:nvGrpSpPr>
          <p:cNvPr id="141317" name="Group 57"/>
          <p:cNvGrpSpPr>
            <a:grpSpLocks/>
          </p:cNvGrpSpPr>
          <p:nvPr/>
        </p:nvGrpSpPr>
        <p:grpSpPr bwMode="auto">
          <a:xfrm>
            <a:off x="4495800" y="3375025"/>
            <a:ext cx="990600" cy="2362200"/>
            <a:chOff x="768" y="1392"/>
            <a:chExt cx="768" cy="1488"/>
          </a:xfrm>
        </p:grpSpPr>
        <p:sp>
          <p:nvSpPr>
            <p:cNvPr id="141329" name="Line 58"/>
            <p:cNvSpPr>
              <a:spLocks noChangeShapeType="1"/>
            </p:cNvSpPr>
            <p:nvPr/>
          </p:nvSpPr>
          <p:spPr bwMode="auto">
            <a:xfrm>
              <a:off x="768" y="1392"/>
              <a:ext cx="0" cy="1488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30" name="Line 59"/>
            <p:cNvSpPr>
              <a:spLocks noChangeShapeType="1"/>
            </p:cNvSpPr>
            <p:nvPr/>
          </p:nvSpPr>
          <p:spPr bwMode="auto">
            <a:xfrm>
              <a:off x="1536" y="1392"/>
              <a:ext cx="0" cy="1488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31" name="Line 60"/>
            <p:cNvSpPr>
              <a:spLocks noChangeShapeType="1"/>
            </p:cNvSpPr>
            <p:nvPr/>
          </p:nvSpPr>
          <p:spPr bwMode="auto">
            <a:xfrm>
              <a:off x="768" y="2880"/>
              <a:ext cx="768" cy="0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32" name="Line 61"/>
            <p:cNvSpPr>
              <a:spLocks noChangeShapeType="1"/>
            </p:cNvSpPr>
            <p:nvPr/>
          </p:nvSpPr>
          <p:spPr bwMode="auto">
            <a:xfrm>
              <a:off x="768" y="2592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33" name="Line 62"/>
            <p:cNvSpPr>
              <a:spLocks noChangeShapeType="1"/>
            </p:cNvSpPr>
            <p:nvPr/>
          </p:nvSpPr>
          <p:spPr bwMode="auto">
            <a:xfrm>
              <a:off x="768" y="1728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34" name="Line 63"/>
            <p:cNvSpPr>
              <a:spLocks noChangeShapeType="1"/>
            </p:cNvSpPr>
            <p:nvPr/>
          </p:nvSpPr>
          <p:spPr bwMode="auto">
            <a:xfrm>
              <a:off x="768" y="2016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35" name="Line 64"/>
            <p:cNvSpPr>
              <a:spLocks noChangeShapeType="1"/>
            </p:cNvSpPr>
            <p:nvPr/>
          </p:nvSpPr>
          <p:spPr bwMode="auto">
            <a:xfrm>
              <a:off x="768" y="2304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454275" y="5751513"/>
            <a:ext cx="1905000" cy="579437"/>
            <a:chOff x="288" y="3360"/>
            <a:chExt cx="1200" cy="365"/>
          </a:xfrm>
        </p:grpSpPr>
        <p:sp>
          <p:nvSpPr>
            <p:cNvPr id="141327" name="Text Box 66"/>
            <p:cNvSpPr txBox="1">
              <a:spLocks noChangeArrowheads="1"/>
            </p:cNvSpPr>
            <p:nvPr/>
          </p:nvSpPr>
          <p:spPr bwMode="auto">
            <a:xfrm>
              <a:off x="288" y="3360"/>
              <a:ext cx="12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top</a:t>
              </a:r>
            </a:p>
          </p:txBody>
        </p:sp>
        <p:sp>
          <p:nvSpPr>
            <p:cNvPr id="141328" name="Line 67"/>
            <p:cNvSpPr>
              <a:spLocks noChangeShapeType="1"/>
            </p:cNvSpPr>
            <p:nvPr/>
          </p:nvSpPr>
          <p:spPr bwMode="auto">
            <a:xfrm>
              <a:off x="768" y="3552"/>
              <a:ext cx="24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319" name="Text Box 68"/>
          <p:cNvSpPr txBox="1">
            <a:spLocks noChangeArrowheads="1"/>
          </p:cNvSpPr>
          <p:nvPr/>
        </p:nvSpPr>
        <p:spPr bwMode="auto">
          <a:xfrm>
            <a:off x="3886200" y="4822825"/>
            <a:ext cx="457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41320" name="Text Box 69"/>
          <p:cNvSpPr txBox="1">
            <a:spLocks noChangeArrowheads="1"/>
          </p:cNvSpPr>
          <p:nvPr/>
        </p:nvSpPr>
        <p:spPr bwMode="auto">
          <a:xfrm>
            <a:off x="3886200" y="42894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1321" name="Text Box 70"/>
          <p:cNvSpPr txBox="1">
            <a:spLocks noChangeArrowheads="1"/>
          </p:cNvSpPr>
          <p:nvPr/>
        </p:nvSpPr>
        <p:spPr bwMode="auto">
          <a:xfrm>
            <a:off x="3886200" y="38322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1322" name="Text Box 71"/>
          <p:cNvSpPr txBox="1">
            <a:spLocks noChangeArrowheads="1"/>
          </p:cNvSpPr>
          <p:nvPr/>
        </p:nvSpPr>
        <p:spPr bwMode="auto">
          <a:xfrm>
            <a:off x="3886200" y="52800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4572000" y="5280025"/>
            <a:ext cx="928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17482" name="Text Box 74"/>
          <p:cNvSpPr txBox="1">
            <a:spLocks noChangeArrowheads="1"/>
          </p:cNvSpPr>
          <p:nvPr/>
        </p:nvSpPr>
        <p:spPr bwMode="auto">
          <a:xfrm>
            <a:off x="4572000" y="4365625"/>
            <a:ext cx="928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17483" name="Text Box 75"/>
          <p:cNvSpPr txBox="1">
            <a:spLocks noChangeArrowheads="1"/>
          </p:cNvSpPr>
          <p:nvPr/>
        </p:nvSpPr>
        <p:spPr bwMode="auto">
          <a:xfrm>
            <a:off x="4572000" y="4822825"/>
            <a:ext cx="928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17484" name="Text Box 76"/>
          <p:cNvSpPr txBox="1">
            <a:spLocks noChangeArrowheads="1"/>
          </p:cNvSpPr>
          <p:nvPr/>
        </p:nvSpPr>
        <p:spPr bwMode="auto">
          <a:xfrm>
            <a:off x="2411413" y="333375"/>
            <a:ext cx="561657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初始状态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压入栈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、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压入栈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21387E-6 L 0.00139 -0.0656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2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6566 L 0.00139 -0.1468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14682 L 0.00139 -0.20694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/>
      <p:bldP spid="17482" grpId="0"/>
      <p:bldP spid="174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715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file"/>
              </a:rPr>
              <a:t>从栈顶弹出一个元素</a:t>
            </a:r>
            <a:r>
              <a:rPr lang="zh-CN" altLang="en-US" b="1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smtClean="0"/>
              <a:t>算法</a:t>
            </a:r>
            <a:r>
              <a:rPr lang="en-US" altLang="zh-CN" b="1" smtClean="0"/>
              <a:t>Pop( . temp)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Pop1 [</a:t>
            </a:r>
            <a:r>
              <a:rPr lang="zh-CN" altLang="en-US" b="1" smtClean="0"/>
              <a:t>堆栈已空？</a:t>
            </a:r>
            <a:r>
              <a:rPr lang="en-US" altLang="zh-CN" b="1" smtClean="0"/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IF </a:t>
            </a:r>
            <a:r>
              <a:rPr lang="en-US" altLang="zh-CN" b="1" smtClean="0">
                <a:solidFill>
                  <a:srgbClr val="FF0000"/>
                </a:solidFill>
              </a:rPr>
              <a:t>top =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en-US" altLang="zh-CN" b="1" smtClean="0"/>
              <a:t> THEN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(  PRINT“Attempt to pop an empty  stack! ”.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        RETURN. ).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Pop2 [</a:t>
            </a:r>
            <a:r>
              <a:rPr lang="zh-CN" altLang="en-US" b="1" smtClean="0"/>
              <a:t>保存栈顶元素，改变栈顶位置</a:t>
            </a:r>
            <a:r>
              <a:rPr lang="en-US" altLang="zh-CN" b="1" smtClean="0"/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		temp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0000"/>
                </a:solidFill>
              </a:rPr>
              <a:t> stacklist[ top ].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		</a:t>
            </a:r>
            <a:r>
              <a:rPr lang="en-US" altLang="zh-CN" sz="3600" b="1" smtClean="0">
                <a:solidFill>
                  <a:srgbClr val="0033CC"/>
                </a:solidFill>
              </a:rPr>
              <a:t>top </a:t>
            </a:r>
            <a:r>
              <a:rPr lang="en-US" altLang="zh-CN" sz="3600" b="1" smtClean="0">
                <a:solidFill>
                  <a:srgbClr val="0033CC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3600" b="1" smtClean="0">
                <a:solidFill>
                  <a:srgbClr val="0033CC"/>
                </a:solidFill>
              </a:rPr>
              <a:t> top </a:t>
            </a:r>
            <a:r>
              <a:rPr lang="en-US" altLang="zh-CN" sz="3600" b="1" smtClean="0">
                <a:solidFill>
                  <a:srgbClr val="0033CC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smtClean="0">
                <a:solidFill>
                  <a:srgbClr val="0033CC"/>
                </a:solidFill>
              </a:rPr>
              <a:t> 1</a:t>
            </a:r>
            <a:r>
              <a:rPr lang="en-US" altLang="zh-CN" b="1" smtClean="0"/>
              <a:t> ▌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	</a:t>
            </a:r>
            <a:endParaRPr lang="en-US" altLang="zh-CN" sz="3600" b="1" smtClean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b="1" smtClean="0">
              <a:solidFill>
                <a:srgbClr val="0033CC"/>
              </a:solidFill>
              <a:latin typeface="华文楷体" pitchFamily="2" charset="-122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770313" y="5816600"/>
            <a:ext cx="609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611188" cy="2286000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</a:t>
            </a: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隶书" pitchFamily="49" charset="-122"/>
              </a:rPr>
              <a:t>变化情况</a:t>
            </a:r>
          </a:p>
        </p:txBody>
      </p:sp>
      <p:grpSp>
        <p:nvGrpSpPr>
          <p:cNvPr id="145413" name="Group 5"/>
          <p:cNvGrpSpPr>
            <a:grpSpLocks/>
          </p:cNvGrpSpPr>
          <p:nvPr/>
        </p:nvGrpSpPr>
        <p:grpSpPr bwMode="auto">
          <a:xfrm>
            <a:off x="4495800" y="3375025"/>
            <a:ext cx="990600" cy="2362200"/>
            <a:chOff x="768" y="1392"/>
            <a:chExt cx="768" cy="1488"/>
          </a:xfrm>
        </p:grpSpPr>
        <p:sp>
          <p:nvSpPr>
            <p:cNvPr id="145425" name="Line 6"/>
            <p:cNvSpPr>
              <a:spLocks noChangeShapeType="1"/>
            </p:cNvSpPr>
            <p:nvPr/>
          </p:nvSpPr>
          <p:spPr bwMode="auto">
            <a:xfrm>
              <a:off x="768" y="1392"/>
              <a:ext cx="0" cy="1488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6" name="Line 7"/>
            <p:cNvSpPr>
              <a:spLocks noChangeShapeType="1"/>
            </p:cNvSpPr>
            <p:nvPr/>
          </p:nvSpPr>
          <p:spPr bwMode="auto">
            <a:xfrm>
              <a:off x="1536" y="1392"/>
              <a:ext cx="0" cy="1488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7" name="Line 8"/>
            <p:cNvSpPr>
              <a:spLocks noChangeShapeType="1"/>
            </p:cNvSpPr>
            <p:nvPr/>
          </p:nvSpPr>
          <p:spPr bwMode="auto">
            <a:xfrm>
              <a:off x="768" y="2880"/>
              <a:ext cx="768" cy="0"/>
            </a:xfrm>
            <a:prstGeom prst="line">
              <a:avLst/>
            </a:prstGeom>
            <a:noFill/>
            <a:ln w="31750" cap="sq">
              <a:solidFill>
                <a:srgbClr val="3E6B37"/>
              </a:solidFill>
              <a:round/>
              <a:headEnd type="none" w="sm" len="sm"/>
              <a:tailEnd type="none" w="med" len="lg"/>
            </a:ln>
            <a:effectLst>
              <a:prstShdw prst="shdw17" dist="17961" dir="2700000">
                <a:srgbClr val="254021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8" name="Line 9"/>
            <p:cNvSpPr>
              <a:spLocks noChangeShapeType="1"/>
            </p:cNvSpPr>
            <p:nvPr/>
          </p:nvSpPr>
          <p:spPr bwMode="auto">
            <a:xfrm>
              <a:off x="768" y="2592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9" name="Line 10"/>
            <p:cNvSpPr>
              <a:spLocks noChangeShapeType="1"/>
            </p:cNvSpPr>
            <p:nvPr/>
          </p:nvSpPr>
          <p:spPr bwMode="auto">
            <a:xfrm>
              <a:off x="768" y="1728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0" name="Line 11"/>
            <p:cNvSpPr>
              <a:spLocks noChangeShapeType="1"/>
            </p:cNvSpPr>
            <p:nvPr/>
          </p:nvSpPr>
          <p:spPr bwMode="auto">
            <a:xfrm>
              <a:off x="768" y="2016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1" name="Line 12"/>
            <p:cNvSpPr>
              <a:spLocks noChangeShapeType="1"/>
            </p:cNvSpPr>
            <p:nvPr/>
          </p:nvSpPr>
          <p:spPr bwMode="auto">
            <a:xfrm>
              <a:off x="768" y="2304"/>
              <a:ext cx="768" cy="0"/>
            </a:xfrm>
            <a:prstGeom prst="line">
              <a:avLst/>
            </a:prstGeom>
            <a:noFill/>
            <a:ln w="28575">
              <a:solidFill>
                <a:srgbClr val="3E6B37"/>
              </a:solidFill>
              <a:prstDash val="lg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84438" y="4292600"/>
            <a:ext cx="1905000" cy="579438"/>
            <a:chOff x="288" y="3360"/>
            <a:chExt cx="1200" cy="365"/>
          </a:xfrm>
        </p:grpSpPr>
        <p:sp>
          <p:nvSpPr>
            <p:cNvPr id="145423" name="Text Box 14"/>
            <p:cNvSpPr txBox="1">
              <a:spLocks noChangeArrowheads="1"/>
            </p:cNvSpPr>
            <p:nvPr/>
          </p:nvSpPr>
          <p:spPr bwMode="auto">
            <a:xfrm>
              <a:off x="288" y="3360"/>
              <a:ext cx="12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top</a:t>
              </a:r>
            </a:p>
          </p:txBody>
        </p:sp>
        <p:sp>
          <p:nvSpPr>
            <p:cNvPr id="145424" name="Line 15"/>
            <p:cNvSpPr>
              <a:spLocks noChangeShapeType="1"/>
            </p:cNvSpPr>
            <p:nvPr/>
          </p:nvSpPr>
          <p:spPr bwMode="auto">
            <a:xfrm>
              <a:off x="768" y="3552"/>
              <a:ext cx="240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5415" name="Text Box 16"/>
          <p:cNvSpPr txBox="1">
            <a:spLocks noChangeArrowheads="1"/>
          </p:cNvSpPr>
          <p:nvPr/>
        </p:nvSpPr>
        <p:spPr bwMode="auto">
          <a:xfrm>
            <a:off x="3886200" y="4822825"/>
            <a:ext cx="457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45416" name="Text Box 17"/>
          <p:cNvSpPr txBox="1">
            <a:spLocks noChangeArrowheads="1"/>
          </p:cNvSpPr>
          <p:nvPr/>
        </p:nvSpPr>
        <p:spPr bwMode="auto">
          <a:xfrm>
            <a:off x="3886200" y="42894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5417" name="Text Box 18"/>
          <p:cNvSpPr txBox="1">
            <a:spLocks noChangeArrowheads="1"/>
          </p:cNvSpPr>
          <p:nvPr/>
        </p:nvSpPr>
        <p:spPr bwMode="auto">
          <a:xfrm>
            <a:off x="3886200" y="38322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5418" name="Text Box 19"/>
          <p:cNvSpPr txBox="1">
            <a:spLocks noChangeArrowheads="1"/>
          </p:cNvSpPr>
          <p:nvPr/>
        </p:nvSpPr>
        <p:spPr bwMode="auto">
          <a:xfrm>
            <a:off x="3886200" y="5280025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4572000" y="5280025"/>
            <a:ext cx="928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572000" y="4365625"/>
            <a:ext cx="928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4572000" y="4822825"/>
            <a:ext cx="928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2411413" y="333375"/>
            <a:ext cx="561657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初始状态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弹出栈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、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弹出栈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733 L 0.00139 0.01318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8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15445 L 0.00139 0.0733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22012 L 0.00139 0.15445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2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/>
      <p:bldP spid="58389" grpId="0"/>
      <p:bldP spid="5839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测试栈是否为空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			栈空的条件： 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top == 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b="1" smtClean="0"/>
              <a:t>算法</a:t>
            </a:r>
            <a:r>
              <a:rPr lang="en-US" altLang="zh-CN" b="1" smtClean="0"/>
              <a:t>StackEmpty( .  i 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 SE1 [</a:t>
            </a:r>
            <a:r>
              <a:rPr lang="zh-CN" altLang="en-US" b="1" smtClean="0"/>
              <a:t>堆栈已空？</a:t>
            </a:r>
            <a:r>
              <a:rPr lang="en-US" altLang="zh-CN" b="1" smtClean="0"/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    IF  </a:t>
            </a:r>
            <a:r>
              <a:rPr lang="en-US" altLang="zh-CN" b="1" smtClean="0">
                <a:solidFill>
                  <a:srgbClr val="FF0000"/>
                </a:solidFill>
              </a:rPr>
              <a:t>top =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en-US" altLang="zh-CN" b="1" smtClean="0"/>
              <a:t>  THEN  i </a:t>
            </a:r>
            <a:r>
              <a:rPr lang="en-US" altLang="zh-CN" b="1" smtClean="0">
                <a:sym typeface="Symbol" panose="05050102010706020507" pitchFamily="18" charset="2"/>
              </a:rPr>
              <a:t></a:t>
            </a:r>
            <a:r>
              <a:rPr lang="en-US" altLang="zh-CN" b="1" smtClean="0"/>
              <a:t> 1  ELSE  i </a:t>
            </a:r>
            <a:r>
              <a:rPr lang="en-US" altLang="zh-CN" b="1" smtClean="0">
                <a:sym typeface="Symbol" panose="05050102010706020507" pitchFamily="18" charset="2"/>
              </a:rPr>
              <a:t></a:t>
            </a:r>
            <a:r>
              <a:rPr lang="en-US" altLang="zh-CN" b="1" smtClean="0"/>
              <a:t> 0 . ▌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测试栈是否为满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			栈满的条件： 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top == MaxStackSize-1</a:t>
            </a:r>
            <a:endParaRPr lang="en-US" altLang="zh-CN" b="1" smtClean="0">
              <a:solidFill>
                <a:srgbClr val="66003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b="1" smtClean="0"/>
              <a:t>算法</a:t>
            </a:r>
            <a:r>
              <a:rPr lang="en-US" altLang="zh-CN" b="1" smtClean="0"/>
              <a:t>StackFull( .  i 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SF1 [</a:t>
            </a:r>
            <a:r>
              <a:rPr lang="zh-CN" altLang="en-US" b="1" smtClean="0"/>
              <a:t>堆栈已满？</a:t>
            </a:r>
            <a:r>
              <a:rPr lang="en-US" altLang="zh-CN" b="1" smtClean="0"/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IF </a:t>
            </a:r>
            <a:r>
              <a:rPr lang="en-US" altLang="zh-CN" b="1" smtClean="0">
                <a:solidFill>
                  <a:srgbClr val="FF0000"/>
                </a:solidFill>
              </a:rPr>
              <a:t>top = MaxStackSize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en-US" altLang="zh-CN" b="1" smtClean="0"/>
              <a:t> THEN  i←1  ELSE  i←0 . ▌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981075"/>
            <a:ext cx="8064500" cy="410368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  <a:ea typeface="楷体_GB2312"/>
                <a:cs typeface="楷体_GB2312"/>
              </a:rPr>
              <a:t>线性表、堆栈和队列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2.1 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线性表的定义和基本操作</a:t>
            </a:r>
            <a:endParaRPr lang="en-US" altLang="zh-CN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2.2   </a:t>
            </a:r>
            <a:r>
              <a:rPr lang="zh-CN" altLang="en-US" b="1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线性表的顺序存储结构	</a:t>
            </a:r>
            <a:endParaRPr lang="en-US" altLang="zh-CN" b="1" smtClean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2.3   </a:t>
            </a:r>
            <a:r>
              <a:rPr lang="zh-CN" altLang="en-US" b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线性表的链接存储结构	</a:t>
            </a:r>
            <a:endParaRPr lang="en-US" altLang="zh-CN" b="1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142875"/>
            <a:ext cx="9144000" cy="67151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b="1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清空栈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zh-CN" altLang="en-US" b="1" smtClean="0"/>
              <a:t>算法</a:t>
            </a:r>
            <a:r>
              <a:rPr lang="en-US" altLang="zh-CN" b="1" smtClean="0"/>
              <a:t>ClearStack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CS1 [</a:t>
            </a:r>
            <a:r>
              <a:rPr lang="zh-CN" altLang="en-US" b="1" smtClean="0"/>
              <a:t>重置栈顶</a:t>
            </a:r>
            <a:r>
              <a:rPr lang="en-US" altLang="zh-CN" b="1" smtClean="0"/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      top←</a:t>
            </a:r>
            <a:r>
              <a:rPr lang="en-US" altLang="zh-CN" b="1" smtClean="0">
                <a:sym typeface="Symbol" panose="05050102010706020507" pitchFamily="18" charset="2"/>
              </a:rPr>
              <a:t></a:t>
            </a:r>
            <a:r>
              <a:rPr lang="en-US" altLang="zh-CN" b="1" smtClean="0"/>
              <a:t> 1 .  RETUEN .  ▌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b="1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链式栈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用数组实现的栈效率很高，但若同时使用多个栈，</a:t>
            </a:r>
            <a:r>
              <a:rPr lang="zh-CN" altLang="zh-CN" b="1" u="sng" smtClean="0"/>
              <a:t>顺序栈将浪费大量的空间</a:t>
            </a:r>
            <a:endParaRPr lang="en-US" altLang="zh-CN" b="1" u="sng" smtClean="0"/>
          </a:p>
          <a:p>
            <a:pPr eaLnBrk="1" hangingPunct="1"/>
            <a:r>
              <a:rPr lang="zh-CN" altLang="zh-CN" b="1" smtClean="0"/>
              <a:t>栈顶对应链表的表头还是表尾</a:t>
            </a:r>
            <a:r>
              <a:rPr lang="en-US" altLang="zh-CN" b="1" smtClean="0"/>
              <a:t>?</a:t>
            </a:r>
          </a:p>
          <a:p>
            <a:pPr lvl="1" eaLnBrk="1" hangingPunct="1"/>
            <a:r>
              <a:rPr lang="zh-CN" altLang="zh-CN" smtClean="0"/>
              <a:t>栈主要操作的对象是栈顶元素</a:t>
            </a:r>
            <a:endParaRPr lang="en-US" altLang="zh-CN" smtClean="0"/>
          </a:p>
          <a:p>
            <a:pPr lvl="1" eaLnBrk="1" hangingPunct="1"/>
            <a:r>
              <a:rPr lang="zh-CN" altLang="zh-CN" smtClean="0"/>
              <a:t>若栈顶对应表尾，则每次栈顶操作都要对单链表进行遍历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顺序栈与链式栈的比较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在空间复杂性上</a:t>
            </a:r>
            <a:endParaRPr lang="en-US" altLang="zh-CN" smtClean="0"/>
          </a:p>
          <a:p>
            <a:pPr lvl="1" eaLnBrk="1" hangingPunct="1"/>
            <a:r>
              <a:rPr lang="zh-CN" altLang="zh-CN" smtClean="0"/>
              <a:t>顺序栈必须初始就申请固定的空间，当栈不满时，必然造成空间的浪费；</a:t>
            </a:r>
            <a:endParaRPr lang="en-US" altLang="zh-CN" smtClean="0"/>
          </a:p>
          <a:p>
            <a:pPr lvl="1" eaLnBrk="1" hangingPunct="1"/>
            <a:r>
              <a:rPr lang="zh-CN" altLang="zh-CN" smtClean="0"/>
              <a:t>链式栈所需空间是根据需要随时申请的，其代价是为每个元素提供空间以存储其</a:t>
            </a:r>
            <a:r>
              <a:rPr lang="en-US" altLang="zh-CN" smtClean="0"/>
              <a:t>next</a:t>
            </a:r>
            <a:r>
              <a:rPr lang="zh-CN" altLang="zh-CN" smtClean="0"/>
              <a:t>指针域。</a:t>
            </a:r>
            <a:endParaRPr lang="en-US" altLang="zh-CN" smtClean="0"/>
          </a:p>
          <a:p>
            <a:pPr eaLnBrk="1" hangingPunct="1"/>
            <a:r>
              <a:rPr lang="zh-CN" altLang="zh-CN" smtClean="0"/>
              <a:t>在时间复杂性</a:t>
            </a:r>
            <a:endParaRPr lang="en-US" altLang="zh-CN" smtClean="0"/>
          </a:p>
          <a:p>
            <a:pPr lvl="1" eaLnBrk="1" hangingPunct="1"/>
            <a:r>
              <a:rPr lang="zh-CN" altLang="zh-CN" smtClean="0"/>
              <a:t>顺序栈和链式栈的时间复杂性均为</a:t>
            </a:r>
            <a:r>
              <a:rPr lang="en-US" altLang="zh-CN" i="1" smtClean="0"/>
              <a:t>O</a:t>
            </a:r>
            <a:r>
              <a:rPr lang="en-US" altLang="zh-CN" smtClean="0"/>
              <a:t>(1) </a:t>
            </a:r>
            <a:r>
              <a:rPr lang="en-US" altLang="zh-CN" b="1" smtClean="0"/>
              <a:t>. </a:t>
            </a:r>
            <a:endParaRPr lang="zh-CN" altLang="zh-CN" smtClean="0"/>
          </a:p>
          <a:p>
            <a:pPr eaLnBrk="1" hangingPunct="1"/>
            <a:r>
              <a:rPr lang="zh-CN" altLang="zh-CN" smtClean="0"/>
              <a:t>在堆栈的实际应用中，有时还需对非栈顶元素进行存取，对于这类存取操作，用数组实现的顺序栈可以快速定位，其时间复杂性为</a:t>
            </a:r>
            <a:r>
              <a:rPr lang="en-US" altLang="zh-CN" i="1" smtClean="0"/>
              <a:t>O</a:t>
            </a:r>
            <a:r>
              <a:rPr lang="en-US" altLang="zh-CN" smtClean="0"/>
              <a:t>(1)</a:t>
            </a:r>
            <a:endParaRPr lang="zh-CN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8600" y="685800"/>
            <a:ext cx="86868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en-US" altLang="zh-CN" sz="32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小结：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16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堆栈是一种操作受限制的线性表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prstClr val="black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16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push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和</a:t>
            </a:r>
            <a:r>
              <a:rPr kumimoji="1"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pop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操作只和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栈顶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有关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●  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堆栈的特性：</a:t>
            </a:r>
            <a:r>
              <a:rPr kumimoji="1"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后进先出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16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●  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堆栈的状态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     堆栈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空： </a:t>
            </a:r>
            <a:r>
              <a:rPr kumimoji="1"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top = -1</a:t>
            </a:r>
            <a:endParaRPr kumimoji="1"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     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堆栈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满： </a:t>
            </a:r>
            <a:r>
              <a:rPr kumimoji="1"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top = MaxStackSize-1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7188"/>
            <a:ext cx="8532813" cy="6096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3366FF"/>
                </a:solidFill>
                <a:ea typeface="隶书" panose="02010509060101010101" pitchFamily="49" charset="-122"/>
              </a:rPr>
              <a:t>堆栈的应用－－语法检查（括号出现次数）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       扫描待检查程序中的每一个字符，当扫描到每个花、中、圆左括号时，令其进栈，当扫描到每个花、中、圆右括号时，则检查栈顶是否为相应的左括号，若是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则作退栈处理，若不是则表明出现了语法错误，应返回</a:t>
            </a:r>
            <a:r>
              <a:rPr lang="en-US" altLang="zh-CN" sz="2800" b="1" smtClean="0">
                <a:latin typeface="Times New Roman" panose="02020603050405020304" pitchFamily="18" charset="0"/>
              </a:rPr>
              <a:t>0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   当扫描到程序文件结尾后，若栈为空则表明没有发现括号配对错误，应返回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，否则表明栈中还有未配对的括号，应返回</a:t>
            </a:r>
            <a:r>
              <a:rPr lang="en-US" altLang="zh-CN" sz="2800" b="1" smtClean="0">
                <a:latin typeface="Times New Roman" panose="02020603050405020304" pitchFamily="18" charset="0"/>
              </a:rPr>
              <a:t>0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。另外，对于一对单引号或双引号内的字符不进行括号</a:t>
            </a:r>
            <a:r>
              <a:rPr lang="zh-CN" altLang="en-US" sz="2800" b="1" smtClean="0"/>
              <a:t>配对检查。</a:t>
            </a:r>
            <a:r>
              <a:rPr lang="zh-CN" altLang="en-US" sz="2800" smtClean="0"/>
              <a:t> 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88913"/>
            <a:ext cx="8677275" cy="66690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3366FF"/>
                </a:solidFill>
                <a:ea typeface="隶书" panose="02010509060101010101" pitchFamily="49" charset="-122"/>
              </a:rPr>
              <a:t>堆栈的应用</a:t>
            </a:r>
            <a:br>
              <a:rPr lang="zh-CN" altLang="en-US" sz="4000" b="1" smtClean="0">
                <a:solidFill>
                  <a:srgbClr val="3366FF"/>
                </a:solidFill>
                <a:ea typeface="隶书" panose="02010509060101010101" pitchFamily="49" charset="-122"/>
              </a:rPr>
            </a:br>
            <a:r>
              <a:rPr lang="zh-CN" altLang="en-US" sz="4000" b="1" smtClean="0">
                <a:solidFill>
                  <a:srgbClr val="3366FF"/>
                </a:solidFill>
                <a:ea typeface="隶书" panose="02010509060101010101" pitchFamily="49" charset="-122"/>
              </a:rPr>
              <a:t>－－十进制数转换为</a:t>
            </a:r>
            <a:r>
              <a:rPr lang="en-US" altLang="zh-CN" sz="4000" b="1" smtClean="0">
                <a:solidFill>
                  <a:srgbClr val="3366FF"/>
                </a:solidFill>
                <a:ea typeface="隶书" panose="02010509060101010101" pitchFamily="49" charset="-122"/>
              </a:rPr>
              <a:t>r</a:t>
            </a:r>
            <a:r>
              <a:rPr lang="zh-CN" altLang="en-US" sz="4000" b="1" smtClean="0">
                <a:solidFill>
                  <a:srgbClr val="3366FF"/>
                </a:solidFill>
                <a:ea typeface="隶书" panose="02010509060101010101" pitchFamily="49" charset="-122"/>
              </a:rPr>
              <a:t>进制数</a:t>
            </a: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  首先用十进制整数 </a:t>
            </a:r>
            <a:r>
              <a:rPr lang="en-US" altLang="zh-CN" b="1" smtClean="0">
                <a:latin typeface="Times New Roman" panose="02020603050405020304" pitchFamily="18" charset="0"/>
              </a:rPr>
              <a:t>x </a:t>
            </a:r>
            <a:r>
              <a:rPr lang="zh-CN" altLang="en-US" b="1" smtClean="0">
                <a:latin typeface="Times New Roman" panose="02020603050405020304" pitchFamily="18" charset="0"/>
              </a:rPr>
              <a:t>除以基数 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，得到的整余数是 </a:t>
            </a:r>
            <a:r>
              <a:rPr lang="en-US" altLang="zh-CN" b="1" smtClean="0">
                <a:latin typeface="Times New Roman" panose="02020603050405020304" pitchFamily="18" charset="0"/>
              </a:rPr>
              <a:t>r </a:t>
            </a:r>
            <a:r>
              <a:rPr lang="zh-CN" altLang="en-US" b="1" smtClean="0">
                <a:latin typeface="Times New Roman" panose="02020603050405020304" pitchFamily="18" charset="0"/>
              </a:rPr>
              <a:t>进制数 </a:t>
            </a:r>
            <a:r>
              <a:rPr lang="en-US" altLang="zh-CN" b="1" smtClean="0">
                <a:latin typeface="Times New Roman" panose="02020603050405020304" pitchFamily="18" charset="0"/>
              </a:rPr>
              <a:t>y </a:t>
            </a:r>
            <a:r>
              <a:rPr lang="zh-CN" altLang="en-US" b="1" smtClean="0">
                <a:latin typeface="Times New Roman" panose="02020603050405020304" pitchFamily="18" charset="0"/>
              </a:rPr>
              <a:t>的最低位 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0</a:t>
            </a:r>
            <a:r>
              <a:rPr lang="zh-CN" altLang="en-US" b="1" smtClean="0">
                <a:latin typeface="Times New Roman" panose="02020603050405020304" pitchFamily="18" charset="0"/>
              </a:rPr>
              <a:t>，放入堆栈，接着以 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除以 </a:t>
            </a:r>
            <a:r>
              <a:rPr lang="en-US" altLang="zh-CN" b="1" smtClean="0">
                <a:latin typeface="Times New Roman" panose="02020603050405020304" pitchFamily="18" charset="0"/>
              </a:rPr>
              <a:t>r </a:t>
            </a:r>
            <a:r>
              <a:rPr lang="zh-CN" altLang="en-US" b="1" smtClean="0">
                <a:latin typeface="Times New Roman" panose="02020603050405020304" pitchFamily="18" charset="0"/>
              </a:rPr>
              <a:t>的整数商作为被除数，用它除以 </a:t>
            </a:r>
            <a:r>
              <a:rPr lang="en-US" altLang="zh-CN" b="1" smtClean="0">
                <a:latin typeface="Times New Roman" panose="02020603050405020304" pitchFamily="18" charset="0"/>
              </a:rPr>
              <a:t>r </a:t>
            </a:r>
            <a:r>
              <a:rPr lang="zh-CN" altLang="en-US" b="1" smtClean="0">
                <a:latin typeface="Times New Roman" panose="02020603050405020304" pitchFamily="18" charset="0"/>
              </a:rPr>
              <a:t>得到的整余数是 </a:t>
            </a:r>
            <a:r>
              <a:rPr lang="en-US" altLang="zh-CN" b="1" smtClean="0">
                <a:latin typeface="Times New Roman" panose="02020603050405020304" pitchFamily="18" charset="0"/>
              </a:rPr>
              <a:t>y </a:t>
            </a:r>
            <a:r>
              <a:rPr lang="zh-CN" altLang="en-US" b="1" smtClean="0">
                <a:latin typeface="Times New Roman" panose="02020603050405020304" pitchFamily="18" charset="0"/>
              </a:rPr>
              <a:t>的次最低位 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</a:rPr>
              <a:t>，放入堆栈；</a:t>
            </a: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  依次类推，直到商为 </a:t>
            </a:r>
            <a:r>
              <a:rPr lang="en-US" altLang="zh-CN" b="1" smtClean="0">
                <a:latin typeface="Times New Roman" panose="02020603050405020304" pitchFamily="18" charset="0"/>
              </a:rPr>
              <a:t>0 </a:t>
            </a:r>
            <a:r>
              <a:rPr lang="zh-CN" altLang="en-US" b="1" smtClean="0">
                <a:latin typeface="Times New Roman" panose="02020603050405020304" pitchFamily="18" charset="0"/>
              </a:rPr>
              <a:t>时得到的整余数是 </a:t>
            </a:r>
            <a:r>
              <a:rPr lang="en-US" altLang="zh-CN" b="1" smtClean="0">
                <a:latin typeface="Times New Roman" panose="02020603050405020304" pitchFamily="18" charset="0"/>
              </a:rPr>
              <a:t>y </a:t>
            </a:r>
            <a:r>
              <a:rPr lang="zh-CN" altLang="en-US" b="1" smtClean="0">
                <a:latin typeface="Times New Roman" panose="02020603050405020304" pitchFamily="18" charset="0"/>
              </a:rPr>
              <a:t>的最高位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，放入堆栈，假定 </a:t>
            </a:r>
            <a:r>
              <a:rPr lang="en-US" altLang="zh-CN" b="1" smtClean="0">
                <a:latin typeface="Times New Roman" panose="02020603050405020304" pitchFamily="18" charset="0"/>
              </a:rPr>
              <a:t>y </a:t>
            </a:r>
            <a:r>
              <a:rPr lang="zh-CN" altLang="en-US" b="1" smtClean="0">
                <a:latin typeface="Times New Roman" panose="02020603050405020304" pitchFamily="18" charset="0"/>
              </a:rPr>
              <a:t>共有 </a:t>
            </a:r>
            <a:r>
              <a:rPr lang="en-US" altLang="zh-CN" b="1" smtClean="0">
                <a:latin typeface="Times New Roman" panose="02020603050405020304" pitchFamily="18" charset="0"/>
              </a:rPr>
              <a:t>m+1 </a:t>
            </a:r>
            <a:r>
              <a:rPr lang="zh-CN" altLang="en-US" b="1" smtClean="0">
                <a:latin typeface="Times New Roman" panose="02020603050405020304" pitchFamily="18" charset="0"/>
              </a:rPr>
              <a:t>位，则栈顶是最高位，且栈中有 </a:t>
            </a:r>
            <a:r>
              <a:rPr lang="en-US" altLang="zh-CN" b="1" smtClean="0">
                <a:latin typeface="Times New Roman" panose="02020603050405020304" pitchFamily="18" charset="0"/>
              </a:rPr>
              <a:t>m+1 </a:t>
            </a:r>
            <a:r>
              <a:rPr lang="zh-CN" altLang="en-US" b="1" smtClean="0">
                <a:latin typeface="Times New Roman" panose="02020603050405020304" pitchFamily="18" charset="0"/>
              </a:rPr>
              <a:t>个 </a:t>
            </a:r>
            <a:r>
              <a:rPr lang="en-US" altLang="zh-CN" b="1" smtClean="0">
                <a:latin typeface="Times New Roman" panose="02020603050405020304" pitchFamily="18" charset="0"/>
              </a:rPr>
              <a:t>r </a:t>
            </a:r>
            <a:r>
              <a:rPr lang="zh-CN" altLang="en-US" b="1" smtClean="0">
                <a:latin typeface="Times New Roman" panose="02020603050405020304" pitchFamily="18" charset="0"/>
              </a:rPr>
              <a:t>进制数。</a:t>
            </a:r>
            <a:r>
              <a:rPr lang="zh-CN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7200" y="228600"/>
            <a:ext cx="8001000" cy="1922463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</a:t>
            </a:r>
          </a:p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</a:t>
            </a: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的定义和主要操作</a:t>
            </a:r>
          </a:p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队列的顺序存储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04800" y="2209800"/>
            <a:ext cx="8686800" cy="3733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en-US" altLang="zh-CN" sz="320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zh-CN" altLang="en-US" sz="360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内容提要</a:t>
            </a:r>
            <a:r>
              <a:rPr kumimoji="1" lang="zh-CN" altLang="en-US" sz="320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：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队列是一种操作受限制的线性表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prstClr val="black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队列的特性：先进</a:t>
            </a:r>
            <a:r>
              <a:rPr kumimoji="1"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先出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队列的顺序存储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715125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</a:t>
            </a:r>
            <a:r>
              <a:rPr lang="zh-CN" altLang="en-US" dirty="0" smtClean="0">
                <a:solidFill>
                  <a:srgbClr val="0000CC"/>
                </a:solidFill>
                <a:ea typeface="华文行楷" pitchFamily="2" charset="-122"/>
              </a:rPr>
              <a:t>  </a:t>
            </a:r>
            <a:r>
              <a:rPr lang="zh-CN" altLang="en-US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队列的定义：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队列是插入在一端进行而删除在          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其另一端进行的线性表。并</a:t>
            </a:r>
            <a:r>
              <a:rPr lang="zh-CN" altLang="en-US" b="1" u="sng" dirty="0" smtClean="0">
                <a:latin typeface="黑体" pitchFamily="2" charset="-122"/>
                <a:ea typeface="黑体" pitchFamily="2" charset="-122"/>
              </a:rPr>
              <a:t>按先进向出</a:t>
            </a:r>
            <a:r>
              <a:rPr lang="en-US" altLang="zh-CN" b="1" u="sng" dirty="0" smtClean="0">
                <a:latin typeface="黑体" pitchFamily="2" charset="-122"/>
                <a:ea typeface="黑体" pitchFamily="2" charset="-122"/>
              </a:rPr>
              <a:t>(FIFO)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的原则进行操作。能进行删除的一端称为队首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(front)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，能进行插入操作的一端称为队尾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(rear)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b="1" dirty="0" smtClean="0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022475" y="5135563"/>
            <a:ext cx="811213" cy="646112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993366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0550" y="5135563"/>
            <a:ext cx="4137025" cy="673100"/>
            <a:chOff x="1972" y="3235"/>
            <a:chExt cx="2606" cy="424"/>
          </a:xfrm>
        </p:grpSpPr>
        <p:sp>
          <p:nvSpPr>
            <p:cNvPr id="161808" name="Text Box 6"/>
            <p:cNvSpPr txBox="1">
              <a:spLocks noChangeArrowheads="1"/>
            </p:cNvSpPr>
            <p:nvPr/>
          </p:nvSpPr>
          <p:spPr bwMode="auto">
            <a:xfrm>
              <a:off x="1972" y="3235"/>
              <a:ext cx="511" cy="424"/>
            </a:xfrm>
            <a:prstGeom prst="rect">
              <a:avLst/>
            </a:prstGeom>
            <a:solidFill>
              <a:schemeClr val="bg1"/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61809" name="Text Box 7"/>
            <p:cNvSpPr txBox="1">
              <a:spLocks noChangeArrowheads="1"/>
            </p:cNvSpPr>
            <p:nvPr/>
          </p:nvSpPr>
          <p:spPr bwMode="auto">
            <a:xfrm>
              <a:off x="2671" y="3235"/>
              <a:ext cx="510" cy="424"/>
            </a:xfrm>
            <a:prstGeom prst="rect">
              <a:avLst/>
            </a:prstGeom>
            <a:solidFill>
              <a:schemeClr val="bg1"/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61810" name="Text Box 8"/>
            <p:cNvSpPr txBox="1">
              <a:spLocks noChangeArrowheads="1"/>
            </p:cNvSpPr>
            <p:nvPr/>
          </p:nvSpPr>
          <p:spPr bwMode="auto">
            <a:xfrm>
              <a:off x="3369" y="3235"/>
              <a:ext cx="511" cy="424"/>
            </a:xfrm>
            <a:prstGeom prst="rect">
              <a:avLst/>
            </a:prstGeom>
            <a:solidFill>
              <a:schemeClr val="bg1"/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61811" name="Text Box 9"/>
            <p:cNvSpPr txBox="1">
              <a:spLocks noChangeArrowheads="1"/>
            </p:cNvSpPr>
            <p:nvPr/>
          </p:nvSpPr>
          <p:spPr bwMode="auto">
            <a:xfrm>
              <a:off x="4067" y="3235"/>
              <a:ext cx="511" cy="424"/>
            </a:xfrm>
            <a:prstGeom prst="rect">
              <a:avLst/>
            </a:prstGeom>
            <a:solidFill>
              <a:schemeClr val="bg1"/>
            </a:solidFill>
            <a:ln w="31750" cap="sq">
              <a:solidFill>
                <a:srgbClr val="993366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</p:grp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676400" y="4830763"/>
            <a:ext cx="5888038" cy="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676400" y="6126163"/>
            <a:ext cx="5888038" cy="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rot="-10747917">
            <a:off x="914400" y="5440363"/>
            <a:ext cx="762000" cy="1587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rot="-10747917">
            <a:off x="7564438" y="5516563"/>
            <a:ext cx="762000" cy="1587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7288213" y="3535363"/>
            <a:ext cx="1246187" cy="762000"/>
          </a:xfrm>
          <a:prstGeom prst="wedgeRoundRectCallout">
            <a:avLst>
              <a:gd name="adj1" fmla="val -99935"/>
              <a:gd name="adj2" fmla="val 157917"/>
              <a:gd name="adj3" fmla="val 16667"/>
            </a:avLst>
          </a:prstGeom>
          <a:noFill/>
          <a:ln w="28575" cap="sq">
            <a:solidFill>
              <a:srgbClr val="993366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 rot="-5482693">
            <a:off x="935038" y="3438525"/>
            <a:ext cx="762000" cy="1108075"/>
          </a:xfrm>
          <a:prstGeom prst="wedgeRoundRectCallout">
            <a:avLst>
              <a:gd name="adj1" fmla="val -155630"/>
              <a:gd name="adj2" fmla="val 110755"/>
              <a:gd name="adj3" fmla="val 16667"/>
            </a:avLst>
          </a:prstGeom>
          <a:noFill/>
          <a:ln w="28575" cap="sq">
            <a:solidFill>
              <a:srgbClr val="993366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391400" y="3611563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队尾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838200" y="36877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队头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696200" y="5745163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入队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304800" y="5668963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出队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6443663" y="5132388"/>
            <a:ext cx="811212" cy="646112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993366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604 0 " pathEditMode="relative" ptsTypes="AA">
                                      <p:cBhvr>
                                        <p:cTn id="4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604 0 " pathEditMode="relative" ptsTypes="AA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5" grpId="1" animBg="1"/>
      <p:bldP spid="25605" grpId="2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/>
      <p:bldP spid="25617" grpId="0"/>
      <p:bldP spid="25618" grpId="0"/>
      <p:bldP spid="25619" grpId="0"/>
      <p:bldP spid="256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381000" y="228600"/>
            <a:ext cx="82296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出队                                                                                                  入队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队首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(front)                                                                              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队尾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(rear)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	    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与栈类似，队列的封闭性也非常好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栈能对输入序列部分或全局起求逆作用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队列对输入序列起缓冲作用，队列的应用非常广泛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2590800" y="762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3505200" y="762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4419600" y="7620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5334000" y="762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n-2</a:t>
            </a: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6248400" y="762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n-1</a:t>
            </a: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H="1">
            <a:off x="20574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 flipH="1">
            <a:off x="7239000" y="121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7162800" y="76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7162800" y="167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 flipH="1">
            <a:off x="2057400" y="76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 flipH="1">
            <a:off x="2057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4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0"/>
            <a:ext cx="7620000" cy="4038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sz="1600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9600" y="5391150"/>
            <a:ext cx="754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14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队列的特性：       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先进先出性。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队列的基本操作：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81000" y="1482725"/>
            <a:ext cx="8561388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QInsert ( item ):		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向队尾添加元素（入队）；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QDelete ( ) :		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删除队首元素（出队）；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QFront ( ) :			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获取队首的元素值；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IsFull ( ) :			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判断队列是否为满；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IsEmpty ( ) :		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判断队列是否为空；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线性表的存储结构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在线性表（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）中，对于表中的相邻结点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i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i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（这里的“相邻”是指二者逻辑相邻）</a:t>
            </a:r>
            <a:endParaRPr lang="en-US" altLang="zh-CN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它们在计算机存储器中的物理存储地址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Loc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i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Loc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i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的关系？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152400"/>
            <a:ext cx="9144000" cy="67056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队列的顺序存储</a:t>
            </a:r>
          </a:p>
          <a:p>
            <a:pPr marL="274320" indent="-27432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使用</a:t>
            </a:r>
            <a:r>
              <a:rPr lang="zh-CN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数组</a:t>
            </a:r>
            <a:r>
              <a:rPr lang="zh-CN" altLang="en-US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存储队列中元素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const </a:t>
            </a:r>
            <a:r>
              <a:rPr lang="en-US" altLang="zh-CN" sz="2800" b="1" dirty="0" err="1" smtClean="0">
                <a:latin typeface="幼圆" pitchFamily="49" charset="-122"/>
                <a:ea typeface="幼圆" pitchFamily="49" charset="-122"/>
              </a:rPr>
              <a:t>int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 dirty="0" err="1" smtClean="0">
                <a:latin typeface="幼圆" pitchFamily="49" charset="-122"/>
                <a:ea typeface="幼圆" pitchFamily="49" charset="-122"/>
              </a:rPr>
              <a:t>MaxQSize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= 50;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  Template&lt;class T&gt;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  Class </a:t>
            </a:r>
            <a:r>
              <a:rPr lang="en-US" altLang="zh-CN" sz="2800" b="1" dirty="0" smtClean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Queue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		private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		  T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qlist</a:t>
            </a:r>
            <a:r>
              <a:rPr lang="en-US" altLang="zh-CN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MaxQSize</a:t>
            </a:r>
            <a:r>
              <a:rPr lang="en-US" altLang="zh-CN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];//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存放队列元素的数组：</a:t>
            </a:r>
            <a:endParaRPr lang="zh-CN" altLang="en-US" sz="28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		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front;//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队首所在数组元素的下标  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		 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rear;//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队尾所在数组元素的下标加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得到的值</a:t>
            </a:r>
            <a:endParaRPr lang="zh-CN" altLang="en-US" sz="28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      </a:t>
            </a:r>
            <a:r>
              <a:rPr lang="en-US" altLang="zh-CN" sz="2800" b="1" dirty="0" err="1" smtClean="0">
                <a:latin typeface="幼圆" pitchFamily="49" charset="-122"/>
                <a:ea typeface="幼圆" pitchFamily="49" charset="-122"/>
              </a:rPr>
              <a:t>int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count;//</a:t>
            </a:r>
            <a:r>
              <a:rPr lang="zh-CN" altLang="en-US" sz="2000" b="1" dirty="0" smtClean="0"/>
              <a:t>队列中元素的个数</a:t>
            </a:r>
            <a:endParaRPr lang="zh-CN" altLang="en-US" sz="2800" b="1" dirty="0" smtClean="0">
              <a:latin typeface="幼圆" pitchFamily="49" charset="-122"/>
              <a:ea typeface="幼圆" pitchFamily="49" charset="-122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>
            <a:spLocks noGrp="1" noChangeArrowheads="1"/>
          </p:cNvSpPr>
          <p:nvPr>
            <p:ph sz="quarter" idx="1"/>
          </p:nvPr>
        </p:nvSpPr>
        <p:spPr>
          <a:xfrm>
            <a:off x="-228600" y="228600"/>
            <a:ext cx="9906000" cy="6248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Queue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(void); </a:t>
            </a:r>
            <a:r>
              <a:rPr lang="en-US" altLang="zh-CN" sz="2800" b="1" smtClean="0"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latin typeface="宋体" panose="02010600030101010101" pitchFamily="2" charset="-122"/>
              </a:rPr>
              <a:t>初始化数据成员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void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Qinsert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 const T&amp; item ); </a:t>
            </a:r>
            <a:r>
              <a:rPr lang="en-US" altLang="zh-CN" sz="2800" b="1" smtClean="0"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latin typeface="宋体" panose="02010600030101010101" pitchFamily="2" charset="-122"/>
              </a:rPr>
              <a:t>向队尾插入元素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T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QDelete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(void); </a:t>
            </a:r>
            <a:r>
              <a:rPr lang="en-US" altLang="zh-CN" sz="2800" b="1" smtClean="0"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latin typeface="宋体" panose="02010600030101010101" pitchFamily="2" charset="-122"/>
              </a:rPr>
              <a:t>删除队首元素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void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ClearQueue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(void); </a:t>
            </a:r>
            <a:r>
              <a:rPr lang="en-US" altLang="zh-CN" sz="2800" b="1" smtClean="0"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latin typeface="宋体" panose="02010600030101010101" pitchFamily="2" charset="-122"/>
              </a:rPr>
              <a:t>清空队列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T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QFront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(void) const; </a:t>
            </a:r>
            <a:r>
              <a:rPr lang="en-US" altLang="zh-CN" sz="2800" b="1" smtClean="0"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latin typeface="宋体" panose="02010600030101010101" pitchFamily="2" charset="-122"/>
              </a:rPr>
              <a:t>存取队首元素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int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QLength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(void) const; </a:t>
            </a:r>
            <a:r>
              <a:rPr lang="en-US" altLang="zh-CN" sz="2800" b="1" smtClean="0"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latin typeface="宋体" panose="02010600030101010101" pitchFamily="2" charset="-122"/>
              </a:rPr>
              <a:t>返回队列中元素的个数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int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QEmpty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(void) const; </a:t>
            </a:r>
            <a:r>
              <a:rPr lang="en-US" altLang="zh-CN" sz="2800" b="1" smtClean="0">
                <a:solidFill>
                  <a:srgbClr val="0033CC"/>
                </a:solidFill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solidFill>
                  <a:srgbClr val="0033CC"/>
                </a:solidFill>
                <a:latin typeface="宋体" panose="02010600030101010101" pitchFamily="2" charset="-122"/>
              </a:rPr>
              <a:t>检测队列是否为空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 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int </a:t>
            </a:r>
            <a:r>
              <a:rPr lang="en-US" altLang="zh-CN" sz="28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QFull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(void) const; </a:t>
            </a:r>
            <a:r>
              <a:rPr lang="en-US" altLang="zh-CN" sz="2800" b="1" smtClean="0">
                <a:solidFill>
                  <a:srgbClr val="0033CC"/>
                </a:solidFill>
                <a:latin typeface="幼圆" panose="02010509060101010101" pitchFamily="49" charset="-122"/>
              </a:rPr>
              <a:t>// </a:t>
            </a:r>
            <a:r>
              <a:rPr lang="zh-CN" altLang="en-US" sz="2800" b="1" smtClean="0">
                <a:solidFill>
                  <a:srgbClr val="0033CC"/>
                </a:solidFill>
                <a:latin typeface="宋体" panose="02010600030101010101" pitchFamily="2" charset="-122"/>
              </a:rPr>
              <a:t>检测队列是否为满</a:t>
            </a: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};  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48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b="1" dirty="0" smtClean="0">
                <a:solidFill>
                  <a:srgbClr val="3333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lang="zh-CN" altLang="en-US" b="1" dirty="0" smtClean="0">
                <a:solidFill>
                  <a:srgbClr val="3333CC"/>
                </a:solidFill>
                <a:latin typeface="幼圆" pitchFamily="49" charset="-122"/>
                <a:ea typeface="幼圆" pitchFamily="49" charset="-122"/>
              </a:rPr>
              <a:t>队列的指针的规定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front 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永远指向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队首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元素。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rear  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永远指向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队尾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元素的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下一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地址。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  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191000"/>
            <a:ext cx="7315200" cy="1447800"/>
            <a:chOff x="336" y="2640"/>
            <a:chExt cx="4608" cy="912"/>
          </a:xfrm>
        </p:grpSpPr>
        <p:sp>
          <p:nvSpPr>
            <p:cNvPr id="172037" name="Rectangle 5"/>
            <p:cNvSpPr>
              <a:spLocks noChangeArrowheads="1"/>
            </p:cNvSpPr>
            <p:nvPr/>
          </p:nvSpPr>
          <p:spPr bwMode="auto">
            <a:xfrm>
              <a:off x="960" y="3168"/>
              <a:ext cx="3984" cy="384"/>
            </a:xfrm>
            <a:prstGeom prst="rect">
              <a:avLst/>
            </a:prstGeom>
            <a:noFill/>
            <a:ln w="31750" cap="sq">
              <a:solidFill>
                <a:srgbClr val="466861">
                  <a:alpha val="50195"/>
                </a:srgbClr>
              </a:solidFill>
              <a:miter lim="800000"/>
              <a:headEnd type="none" w="sm" len="sm"/>
              <a:tailEnd type="none" w="med" len="lg"/>
            </a:ln>
            <a:effectLst>
              <a:prstShdw prst="shdw17" dist="17961" dir="13500000">
                <a:srgbClr val="2A3E3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1344" y="3168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>
              <a:off x="4176" y="3168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0" name="Line 8"/>
            <p:cNvSpPr>
              <a:spLocks noChangeShapeType="1"/>
            </p:cNvSpPr>
            <p:nvPr/>
          </p:nvSpPr>
          <p:spPr bwMode="auto">
            <a:xfrm>
              <a:off x="1776" y="3168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4560" y="3168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2160" y="3168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>
              <a:off x="2544" y="3168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4" name="Text Box 12"/>
            <p:cNvSpPr txBox="1">
              <a:spLocks noChangeArrowheads="1"/>
            </p:cNvSpPr>
            <p:nvPr/>
          </p:nvSpPr>
          <p:spPr bwMode="auto">
            <a:xfrm>
              <a:off x="3072" y="3120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……</a:t>
              </a:r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1008" y="312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72046" name="Text Box 14"/>
            <p:cNvSpPr txBox="1">
              <a:spLocks noChangeArrowheads="1"/>
            </p:cNvSpPr>
            <p:nvPr/>
          </p:nvSpPr>
          <p:spPr bwMode="auto">
            <a:xfrm>
              <a:off x="1392" y="312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72047" name="Text Box 15"/>
            <p:cNvSpPr txBox="1">
              <a:spLocks noChangeArrowheads="1"/>
            </p:cNvSpPr>
            <p:nvPr/>
          </p:nvSpPr>
          <p:spPr bwMode="auto">
            <a:xfrm>
              <a:off x="1776" y="312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1152" y="2640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9" name="Text Box 17"/>
            <p:cNvSpPr txBox="1">
              <a:spLocks noChangeArrowheads="1"/>
            </p:cNvSpPr>
            <p:nvPr/>
          </p:nvSpPr>
          <p:spPr bwMode="auto">
            <a:xfrm>
              <a:off x="336" y="264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</a:t>
              </a:r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>
              <a:off x="1584" y="2640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rear</a:t>
              </a:r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>
              <a:off x="2352" y="2640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zh-CN" altLang="en-US" b="1" smtClean="0">
                <a:ea typeface="幼圆" panose="02010509060101010101" pitchFamily="49" charset="-122"/>
              </a:rPr>
              <a:t>等待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处理某作业进队、出队情况。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543175" y="4851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rear=1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111375" y="25003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2800" b="1" baseline="-25000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 </a:t>
            </a:r>
            <a:r>
              <a:rPr kumimoji="1" lang="zh-CN" altLang="en-US" sz="28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进队</a:t>
            </a:r>
          </a:p>
        </p:txBody>
      </p:sp>
      <p:sp>
        <p:nvSpPr>
          <p:cNvPr id="174085" name="Text Box 35"/>
          <p:cNvSpPr txBox="1">
            <a:spLocks noChangeArrowheads="1"/>
          </p:cNvSpPr>
          <p:nvPr/>
        </p:nvSpPr>
        <p:spPr bwMode="auto">
          <a:xfrm>
            <a:off x="508000" y="4487863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front=0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60400" y="4106863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rear=0</a:t>
            </a: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flipV="1">
            <a:off x="2627313" y="4183063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088" name="Line 38"/>
          <p:cNvSpPr>
            <a:spLocks noChangeShapeType="1"/>
          </p:cNvSpPr>
          <p:nvPr/>
        </p:nvSpPr>
        <p:spPr bwMode="auto">
          <a:xfrm flipV="1">
            <a:off x="2398713" y="4183063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736600" y="2582863"/>
            <a:ext cx="91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初始状态</a:t>
            </a:r>
          </a:p>
        </p:txBody>
      </p:sp>
      <p:sp>
        <p:nvSpPr>
          <p:cNvPr id="174090" name="Rectangle 46"/>
          <p:cNvSpPr>
            <a:spLocks noChangeArrowheads="1"/>
          </p:cNvSpPr>
          <p:nvPr/>
        </p:nvSpPr>
        <p:spPr bwMode="auto">
          <a:xfrm>
            <a:off x="2195513" y="3573463"/>
            <a:ext cx="6324600" cy="609600"/>
          </a:xfrm>
          <a:prstGeom prst="rect">
            <a:avLst/>
          </a:prstGeom>
          <a:noFill/>
          <a:ln w="31750" cap="sq">
            <a:solidFill>
              <a:srgbClr val="466861">
                <a:alpha val="50195"/>
              </a:srgbClr>
            </a:solidFill>
            <a:miter lim="800000"/>
            <a:headEnd type="none" w="sm" len="sm"/>
            <a:tailEnd type="none" w="med" len="lg"/>
          </a:ln>
          <a:effectLst>
            <a:prstShdw prst="shdw17" dist="17961" dir="13500000">
              <a:srgbClr val="2A3E3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4091" name="Line 47"/>
          <p:cNvSpPr>
            <a:spLocks noChangeShapeType="1"/>
          </p:cNvSpPr>
          <p:nvPr/>
        </p:nvSpPr>
        <p:spPr bwMode="auto">
          <a:xfrm>
            <a:off x="28051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092" name="Line 48"/>
          <p:cNvSpPr>
            <a:spLocks noChangeShapeType="1"/>
          </p:cNvSpPr>
          <p:nvPr/>
        </p:nvSpPr>
        <p:spPr bwMode="auto">
          <a:xfrm>
            <a:off x="73009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093" name="Line 49"/>
          <p:cNvSpPr>
            <a:spLocks noChangeShapeType="1"/>
          </p:cNvSpPr>
          <p:nvPr/>
        </p:nvSpPr>
        <p:spPr bwMode="auto">
          <a:xfrm>
            <a:off x="34909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094" name="Line 50"/>
          <p:cNvSpPr>
            <a:spLocks noChangeShapeType="1"/>
          </p:cNvSpPr>
          <p:nvPr/>
        </p:nvSpPr>
        <p:spPr bwMode="auto">
          <a:xfrm>
            <a:off x="79105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095" name="Line 51"/>
          <p:cNvSpPr>
            <a:spLocks noChangeShapeType="1"/>
          </p:cNvSpPr>
          <p:nvPr/>
        </p:nvSpPr>
        <p:spPr bwMode="auto">
          <a:xfrm>
            <a:off x="41005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096" name="Line 52"/>
          <p:cNvSpPr>
            <a:spLocks noChangeShapeType="1"/>
          </p:cNvSpPr>
          <p:nvPr/>
        </p:nvSpPr>
        <p:spPr bwMode="auto">
          <a:xfrm>
            <a:off x="47101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097" name="Text Box 53"/>
          <p:cNvSpPr txBox="1">
            <a:spLocks noChangeArrowheads="1"/>
          </p:cNvSpPr>
          <p:nvPr/>
        </p:nvSpPr>
        <p:spPr bwMode="auto">
          <a:xfrm>
            <a:off x="5548313" y="3497263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33846" name="Text Box 54"/>
          <p:cNvSpPr txBox="1">
            <a:spLocks noChangeArrowheads="1"/>
          </p:cNvSpPr>
          <p:nvPr/>
        </p:nvSpPr>
        <p:spPr bwMode="auto">
          <a:xfrm>
            <a:off x="2271713" y="3497263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2881313" y="3497263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3490913" y="3497263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</a:p>
        </p:txBody>
      </p:sp>
      <p:grpSp>
        <p:nvGrpSpPr>
          <p:cNvPr id="174101" name="Group 57"/>
          <p:cNvGrpSpPr>
            <a:grpSpLocks/>
          </p:cNvGrpSpPr>
          <p:nvPr/>
        </p:nvGrpSpPr>
        <p:grpSpPr bwMode="auto">
          <a:xfrm>
            <a:off x="2268538" y="2917825"/>
            <a:ext cx="6858000" cy="655638"/>
            <a:chOff x="1200" y="960"/>
            <a:chExt cx="4320" cy="413"/>
          </a:xfrm>
        </p:grpSpPr>
        <p:sp>
          <p:nvSpPr>
            <p:cNvPr id="174105" name="Text Box 58"/>
            <p:cNvSpPr txBox="1">
              <a:spLocks noChangeArrowheads="1"/>
            </p:cNvSpPr>
            <p:nvPr/>
          </p:nvSpPr>
          <p:spPr bwMode="auto">
            <a:xfrm>
              <a:off x="1200" y="10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74106" name="Text Box 59"/>
            <p:cNvSpPr txBox="1">
              <a:spLocks noChangeArrowheads="1"/>
            </p:cNvSpPr>
            <p:nvPr/>
          </p:nvSpPr>
          <p:spPr bwMode="auto">
            <a:xfrm>
              <a:off x="1632" y="10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74107" name="Text Box 60"/>
            <p:cNvSpPr txBox="1">
              <a:spLocks noChangeArrowheads="1"/>
            </p:cNvSpPr>
            <p:nvPr/>
          </p:nvSpPr>
          <p:spPr bwMode="auto">
            <a:xfrm>
              <a:off x="2016" y="10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74108" name="Text Box 61"/>
            <p:cNvSpPr txBox="1">
              <a:spLocks noChangeArrowheads="1"/>
            </p:cNvSpPr>
            <p:nvPr/>
          </p:nvSpPr>
          <p:spPr bwMode="auto">
            <a:xfrm>
              <a:off x="4272" y="960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Maxsize-1</a:t>
              </a:r>
            </a:p>
          </p:txBody>
        </p:sp>
      </p:grp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4054475" y="2349500"/>
            <a:ext cx="295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 </a:t>
            </a:r>
            <a:r>
              <a:rPr kumimoji="1" lang="zh-CN" altLang="en-US" sz="28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进队</a:t>
            </a: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4187825" y="479742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rear=2</a:t>
            </a:r>
          </a:p>
        </p:txBody>
      </p:sp>
      <p:sp>
        <p:nvSpPr>
          <p:cNvPr id="33857" name="Text Box 65"/>
          <p:cNvSpPr txBox="1">
            <a:spLocks noChangeArrowheads="1"/>
          </p:cNvSpPr>
          <p:nvPr/>
        </p:nvSpPr>
        <p:spPr bwMode="auto">
          <a:xfrm>
            <a:off x="4643438" y="436562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2659E-7 L 0.0552 9.82659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 9.82659E-7 L 0.12604 9.82659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9.82659E-7 L 0.19479 9.82659E-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797" grpId="1"/>
      <p:bldP spid="33814" grpId="0"/>
      <p:bldP spid="33814" grpId="1"/>
      <p:bldP spid="33828" grpId="0"/>
      <p:bldP spid="33829" grpId="0" animBg="1"/>
      <p:bldP spid="33829" grpId="1" animBg="1"/>
      <p:bldP spid="33829" grpId="2" animBg="1"/>
      <p:bldP spid="33831" grpId="0"/>
      <p:bldP spid="33846" grpId="0"/>
      <p:bldP spid="33847" grpId="0"/>
      <p:bldP spid="33848" grpId="0"/>
      <p:bldP spid="33854" grpId="0"/>
      <p:bldP spid="33855" grpId="0"/>
      <p:bldP spid="33855" grpId="1"/>
      <p:bldP spid="3385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ChangeArrowheads="1"/>
          </p:cNvSpPr>
          <p:nvPr/>
        </p:nvSpPr>
        <p:spPr bwMode="auto">
          <a:xfrm>
            <a:off x="0" y="188913"/>
            <a:ext cx="91440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</a:p>
        </p:txBody>
      </p:sp>
      <p:sp>
        <p:nvSpPr>
          <p:cNvPr id="176131" name="Rectangle 48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en-US" altLang="zh-CN" sz="1600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395288" y="188913"/>
            <a:ext cx="5113337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插入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</a:t>
            </a:r>
            <a:r>
              <a:rPr kumimoji="1"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rear=rear+1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endParaRPr kumimoji="1" lang="en-US" altLang="zh-CN" sz="28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删除元素的方法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令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front=front+1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508000" y="4487863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front=0</a:t>
            </a:r>
          </a:p>
        </p:txBody>
      </p:sp>
      <p:sp>
        <p:nvSpPr>
          <p:cNvPr id="176134" name="Line 54"/>
          <p:cNvSpPr>
            <a:spLocks noChangeShapeType="1"/>
          </p:cNvSpPr>
          <p:nvPr/>
        </p:nvSpPr>
        <p:spPr bwMode="auto">
          <a:xfrm flipV="1">
            <a:off x="4427538" y="4149725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71" name="Line 55"/>
          <p:cNvSpPr>
            <a:spLocks noChangeShapeType="1"/>
          </p:cNvSpPr>
          <p:nvPr/>
        </p:nvSpPr>
        <p:spPr bwMode="auto">
          <a:xfrm flipV="1">
            <a:off x="2398713" y="4183063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6" name="Rectangle 57"/>
          <p:cNvSpPr>
            <a:spLocks noChangeArrowheads="1"/>
          </p:cNvSpPr>
          <p:nvPr/>
        </p:nvSpPr>
        <p:spPr bwMode="auto">
          <a:xfrm>
            <a:off x="2195513" y="3573463"/>
            <a:ext cx="6324600" cy="609600"/>
          </a:xfrm>
          <a:prstGeom prst="rect">
            <a:avLst/>
          </a:prstGeom>
          <a:noFill/>
          <a:ln w="31750" cap="sq">
            <a:solidFill>
              <a:srgbClr val="466861">
                <a:alpha val="50195"/>
              </a:srgbClr>
            </a:solidFill>
            <a:miter lim="800000"/>
            <a:headEnd type="none" w="sm" len="sm"/>
            <a:tailEnd type="none" w="med" len="lg"/>
          </a:ln>
          <a:effectLst>
            <a:prstShdw prst="shdw17" dist="17961" dir="13500000">
              <a:srgbClr val="2A3E3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6137" name="Line 58"/>
          <p:cNvSpPr>
            <a:spLocks noChangeShapeType="1"/>
          </p:cNvSpPr>
          <p:nvPr/>
        </p:nvSpPr>
        <p:spPr bwMode="auto">
          <a:xfrm>
            <a:off x="28051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8" name="Line 59"/>
          <p:cNvSpPr>
            <a:spLocks noChangeShapeType="1"/>
          </p:cNvSpPr>
          <p:nvPr/>
        </p:nvSpPr>
        <p:spPr bwMode="auto">
          <a:xfrm>
            <a:off x="73009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9" name="Line 60"/>
          <p:cNvSpPr>
            <a:spLocks noChangeShapeType="1"/>
          </p:cNvSpPr>
          <p:nvPr/>
        </p:nvSpPr>
        <p:spPr bwMode="auto">
          <a:xfrm>
            <a:off x="34909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40" name="Line 61"/>
          <p:cNvSpPr>
            <a:spLocks noChangeShapeType="1"/>
          </p:cNvSpPr>
          <p:nvPr/>
        </p:nvSpPr>
        <p:spPr bwMode="auto">
          <a:xfrm>
            <a:off x="79105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41" name="Line 62"/>
          <p:cNvSpPr>
            <a:spLocks noChangeShapeType="1"/>
          </p:cNvSpPr>
          <p:nvPr/>
        </p:nvSpPr>
        <p:spPr bwMode="auto">
          <a:xfrm>
            <a:off x="41005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42" name="Line 63"/>
          <p:cNvSpPr>
            <a:spLocks noChangeShapeType="1"/>
          </p:cNvSpPr>
          <p:nvPr/>
        </p:nvSpPr>
        <p:spPr bwMode="auto">
          <a:xfrm>
            <a:off x="4710113" y="3573463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43" name="Text Box 64"/>
          <p:cNvSpPr txBox="1">
            <a:spLocks noChangeArrowheads="1"/>
          </p:cNvSpPr>
          <p:nvPr/>
        </p:nvSpPr>
        <p:spPr bwMode="auto">
          <a:xfrm>
            <a:off x="5548313" y="3497263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34881" name="Text Box 65"/>
          <p:cNvSpPr txBox="1">
            <a:spLocks noChangeArrowheads="1"/>
          </p:cNvSpPr>
          <p:nvPr/>
        </p:nvSpPr>
        <p:spPr bwMode="auto">
          <a:xfrm>
            <a:off x="2271713" y="3497263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76145" name="Text Box 66"/>
          <p:cNvSpPr txBox="1">
            <a:spLocks noChangeArrowheads="1"/>
          </p:cNvSpPr>
          <p:nvPr/>
        </p:nvSpPr>
        <p:spPr bwMode="auto">
          <a:xfrm>
            <a:off x="2881313" y="3497263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76146" name="Text Box 67"/>
          <p:cNvSpPr txBox="1">
            <a:spLocks noChangeArrowheads="1"/>
          </p:cNvSpPr>
          <p:nvPr/>
        </p:nvSpPr>
        <p:spPr bwMode="auto">
          <a:xfrm>
            <a:off x="3490913" y="3497263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</a:p>
        </p:txBody>
      </p:sp>
      <p:grpSp>
        <p:nvGrpSpPr>
          <p:cNvPr id="176147" name="Group 68"/>
          <p:cNvGrpSpPr>
            <a:grpSpLocks/>
          </p:cNvGrpSpPr>
          <p:nvPr/>
        </p:nvGrpSpPr>
        <p:grpSpPr bwMode="auto">
          <a:xfrm>
            <a:off x="2268538" y="2917825"/>
            <a:ext cx="6858000" cy="655638"/>
            <a:chOff x="1200" y="960"/>
            <a:chExt cx="4320" cy="413"/>
          </a:xfrm>
        </p:grpSpPr>
        <p:sp>
          <p:nvSpPr>
            <p:cNvPr id="176150" name="Text Box 69"/>
            <p:cNvSpPr txBox="1">
              <a:spLocks noChangeArrowheads="1"/>
            </p:cNvSpPr>
            <p:nvPr/>
          </p:nvSpPr>
          <p:spPr bwMode="auto">
            <a:xfrm>
              <a:off x="1200" y="10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76151" name="Text Box 70"/>
            <p:cNvSpPr txBox="1">
              <a:spLocks noChangeArrowheads="1"/>
            </p:cNvSpPr>
            <p:nvPr/>
          </p:nvSpPr>
          <p:spPr bwMode="auto">
            <a:xfrm>
              <a:off x="1632" y="10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76152" name="Text Box 71"/>
            <p:cNvSpPr txBox="1">
              <a:spLocks noChangeArrowheads="1"/>
            </p:cNvSpPr>
            <p:nvPr/>
          </p:nvSpPr>
          <p:spPr bwMode="auto">
            <a:xfrm>
              <a:off x="2016" y="10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76153" name="Text Box 72"/>
            <p:cNvSpPr txBox="1">
              <a:spLocks noChangeArrowheads="1"/>
            </p:cNvSpPr>
            <p:nvPr/>
          </p:nvSpPr>
          <p:spPr bwMode="auto">
            <a:xfrm>
              <a:off x="4272" y="960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Maxsize-1</a:t>
              </a:r>
            </a:p>
          </p:txBody>
        </p:sp>
      </p:grpSp>
      <p:sp>
        <p:nvSpPr>
          <p:cNvPr id="176148" name="Text Box 75"/>
          <p:cNvSpPr txBox="1">
            <a:spLocks noChangeArrowheads="1"/>
          </p:cNvSpPr>
          <p:nvPr/>
        </p:nvSpPr>
        <p:spPr bwMode="auto">
          <a:xfrm>
            <a:off x="4643438" y="436562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rear=3</a:t>
            </a:r>
          </a:p>
        </p:txBody>
      </p:sp>
      <p:sp>
        <p:nvSpPr>
          <p:cNvPr id="34892" name="Text Box 76"/>
          <p:cNvSpPr txBox="1">
            <a:spLocks noChangeArrowheads="1"/>
          </p:cNvSpPr>
          <p:nvPr/>
        </p:nvSpPr>
        <p:spPr bwMode="auto">
          <a:xfrm>
            <a:off x="2771775" y="4797425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2659E-7 L 0.0802 9.82659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8" grpId="0"/>
      <p:bldP spid="34871" grpId="0" animBg="1"/>
      <p:bldP spid="34881" grpId="0"/>
      <p:bldP spid="3489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8179" name="Line 3"/>
          <p:cNvSpPr>
            <a:spLocks noChangeShapeType="1"/>
          </p:cNvSpPr>
          <p:nvPr/>
        </p:nvSpPr>
        <p:spPr bwMode="auto">
          <a:xfrm flipV="1">
            <a:off x="3429000" y="1905000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457200"/>
            <a:ext cx="9144000" cy="2286000"/>
            <a:chOff x="0" y="288"/>
            <a:chExt cx="5760" cy="1440"/>
          </a:xfrm>
        </p:grpSpPr>
        <p:sp>
          <p:nvSpPr>
            <p:cNvPr id="178214" name="Rectangle 5"/>
            <p:cNvSpPr>
              <a:spLocks noChangeArrowheads="1"/>
            </p:cNvSpPr>
            <p:nvPr/>
          </p:nvSpPr>
          <p:spPr bwMode="auto">
            <a:xfrm>
              <a:off x="0" y="288"/>
              <a:ext cx="5760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50000"/>
                </a:spcBef>
                <a:buClr>
                  <a:srgbClr val="696464"/>
                </a:buClr>
                <a:buSzTx/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</a:t>
              </a:r>
            </a:p>
          </p:txBody>
        </p:sp>
        <p:sp>
          <p:nvSpPr>
            <p:cNvPr id="178215" name="Text Box 6"/>
            <p:cNvSpPr txBox="1">
              <a:spLocks noChangeArrowheads="1"/>
            </p:cNvSpPr>
            <p:nvPr/>
          </p:nvSpPr>
          <p:spPr bwMode="auto">
            <a:xfrm>
              <a:off x="1440" y="1296"/>
              <a:ext cx="12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front=2</a:t>
              </a:r>
            </a:p>
          </p:txBody>
        </p:sp>
        <p:sp>
          <p:nvSpPr>
            <p:cNvPr id="178216" name="Rectangle 7"/>
            <p:cNvSpPr>
              <a:spLocks noChangeArrowheads="1"/>
            </p:cNvSpPr>
            <p:nvPr/>
          </p:nvSpPr>
          <p:spPr bwMode="auto">
            <a:xfrm>
              <a:off x="1200" y="816"/>
              <a:ext cx="3984" cy="384"/>
            </a:xfrm>
            <a:prstGeom prst="rect">
              <a:avLst/>
            </a:prstGeom>
            <a:noFill/>
            <a:ln w="31750" cap="sq">
              <a:solidFill>
                <a:srgbClr val="466861">
                  <a:alpha val="50195"/>
                </a:srgbClr>
              </a:solidFill>
              <a:miter lim="800000"/>
              <a:headEnd type="none" w="sm" len="sm"/>
              <a:tailEnd type="none" w="med" len="lg"/>
            </a:ln>
            <a:effectLst>
              <a:prstShdw prst="shdw17" dist="17961" dir="13500000">
                <a:srgbClr val="2A3E3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8217" name="Line 8"/>
            <p:cNvSpPr>
              <a:spLocks noChangeShapeType="1"/>
            </p:cNvSpPr>
            <p:nvPr/>
          </p:nvSpPr>
          <p:spPr bwMode="auto">
            <a:xfrm>
              <a:off x="1584" y="81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8" name="Line 9"/>
            <p:cNvSpPr>
              <a:spLocks noChangeShapeType="1"/>
            </p:cNvSpPr>
            <p:nvPr/>
          </p:nvSpPr>
          <p:spPr bwMode="auto">
            <a:xfrm>
              <a:off x="4416" y="81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9" name="Line 10"/>
            <p:cNvSpPr>
              <a:spLocks noChangeShapeType="1"/>
            </p:cNvSpPr>
            <p:nvPr/>
          </p:nvSpPr>
          <p:spPr bwMode="auto">
            <a:xfrm>
              <a:off x="2016" y="81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0" name="Line 11"/>
            <p:cNvSpPr>
              <a:spLocks noChangeShapeType="1"/>
            </p:cNvSpPr>
            <p:nvPr/>
          </p:nvSpPr>
          <p:spPr bwMode="auto">
            <a:xfrm>
              <a:off x="4800" y="81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1" name="Line 12"/>
            <p:cNvSpPr>
              <a:spLocks noChangeShapeType="1"/>
            </p:cNvSpPr>
            <p:nvPr/>
          </p:nvSpPr>
          <p:spPr bwMode="auto">
            <a:xfrm>
              <a:off x="2400" y="81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2" name="Line 13"/>
            <p:cNvSpPr>
              <a:spLocks noChangeShapeType="1"/>
            </p:cNvSpPr>
            <p:nvPr/>
          </p:nvSpPr>
          <p:spPr bwMode="auto">
            <a:xfrm>
              <a:off x="2784" y="81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3" name="Text Box 14"/>
            <p:cNvSpPr txBox="1">
              <a:spLocks noChangeArrowheads="1"/>
            </p:cNvSpPr>
            <p:nvPr/>
          </p:nvSpPr>
          <p:spPr bwMode="auto">
            <a:xfrm>
              <a:off x="3312" y="768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……</a:t>
              </a:r>
            </a:p>
          </p:txBody>
        </p:sp>
        <p:sp>
          <p:nvSpPr>
            <p:cNvPr id="178224" name="Text Box 15"/>
            <p:cNvSpPr txBox="1">
              <a:spLocks noChangeArrowheads="1"/>
            </p:cNvSpPr>
            <p:nvPr/>
          </p:nvSpPr>
          <p:spPr bwMode="auto">
            <a:xfrm>
              <a:off x="1248" y="43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78225" name="Text Box 16"/>
            <p:cNvSpPr txBox="1">
              <a:spLocks noChangeArrowheads="1"/>
            </p:cNvSpPr>
            <p:nvPr/>
          </p:nvSpPr>
          <p:spPr bwMode="auto">
            <a:xfrm>
              <a:off x="1680" y="43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78226" name="Text Box 17"/>
            <p:cNvSpPr txBox="1">
              <a:spLocks noChangeArrowheads="1"/>
            </p:cNvSpPr>
            <p:nvPr/>
          </p:nvSpPr>
          <p:spPr bwMode="auto">
            <a:xfrm>
              <a:off x="2064" y="43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78227" name="Text Box 18"/>
            <p:cNvSpPr txBox="1">
              <a:spLocks noChangeArrowheads="1"/>
            </p:cNvSpPr>
            <p:nvPr/>
          </p:nvSpPr>
          <p:spPr bwMode="auto">
            <a:xfrm>
              <a:off x="4320" y="384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Maxsize-1</a:t>
              </a:r>
            </a:p>
          </p:txBody>
        </p:sp>
        <p:sp>
          <p:nvSpPr>
            <p:cNvPr id="178228" name="Text Box 19"/>
            <p:cNvSpPr txBox="1">
              <a:spLocks noChangeArrowheads="1"/>
            </p:cNvSpPr>
            <p:nvPr/>
          </p:nvSpPr>
          <p:spPr bwMode="auto">
            <a:xfrm>
              <a:off x="192" y="576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 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出队</a:t>
              </a:r>
            </a:p>
          </p:txBody>
        </p:sp>
        <p:sp>
          <p:nvSpPr>
            <p:cNvPr id="178229" name="Line 20"/>
            <p:cNvSpPr>
              <a:spLocks noChangeShapeType="1"/>
            </p:cNvSpPr>
            <p:nvPr/>
          </p:nvSpPr>
          <p:spPr bwMode="auto">
            <a:xfrm flipV="1">
              <a:off x="2640" y="1200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30" name="Text Box 21"/>
            <p:cNvSpPr txBox="1">
              <a:spLocks noChangeArrowheads="1"/>
            </p:cNvSpPr>
            <p:nvPr/>
          </p:nvSpPr>
          <p:spPr bwMode="auto">
            <a:xfrm>
              <a:off x="2736" y="1296"/>
              <a:ext cx="11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rear=3</a:t>
              </a:r>
            </a:p>
          </p:txBody>
        </p:sp>
        <p:sp>
          <p:nvSpPr>
            <p:cNvPr id="178231" name="Line 22"/>
            <p:cNvSpPr>
              <a:spLocks noChangeShapeType="1"/>
            </p:cNvSpPr>
            <p:nvPr/>
          </p:nvSpPr>
          <p:spPr bwMode="auto">
            <a:xfrm flipV="1">
              <a:off x="2640" y="1200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8181" name="Rectangle 23"/>
          <p:cNvSpPr>
            <a:spLocks noChangeArrowheads="1"/>
          </p:cNvSpPr>
          <p:nvPr/>
        </p:nvSpPr>
        <p:spPr bwMode="auto">
          <a:xfrm>
            <a:off x="0" y="1447800"/>
            <a:ext cx="91440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</a:p>
        </p:txBody>
      </p:sp>
      <p:sp>
        <p:nvSpPr>
          <p:cNvPr id="178182" name="Line 24"/>
          <p:cNvSpPr>
            <a:spLocks noChangeShapeType="1"/>
          </p:cNvSpPr>
          <p:nvPr/>
        </p:nvSpPr>
        <p:spPr bwMode="auto">
          <a:xfrm>
            <a:off x="0" y="3276600"/>
            <a:ext cx="9144000" cy="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83" name="Line 25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84" name="Rectangle 26"/>
          <p:cNvSpPr>
            <a:spLocks noChangeArrowheads="1"/>
          </p:cNvSpPr>
          <p:nvPr/>
        </p:nvSpPr>
        <p:spPr bwMode="auto">
          <a:xfrm>
            <a:off x="0" y="3124200"/>
            <a:ext cx="9144000" cy="152400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993366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8185" name="Rectangle 27"/>
          <p:cNvSpPr>
            <a:spLocks noChangeArrowheads="1"/>
          </p:cNvSpPr>
          <p:nvPr/>
        </p:nvSpPr>
        <p:spPr bwMode="auto">
          <a:xfrm>
            <a:off x="1752600" y="6019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hlinkClick r:id="rId3" action="ppaction://hlinkfile"/>
              </a:rPr>
              <a:t>演示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620000" y="56388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rear=n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8305800" y="4724400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00200" y="3429000"/>
            <a:ext cx="6934200" cy="2341563"/>
            <a:chOff x="1008" y="2160"/>
            <a:chExt cx="4368" cy="1475"/>
          </a:xfrm>
        </p:grpSpPr>
        <p:sp>
          <p:nvSpPr>
            <p:cNvPr id="178197" name="Text Box 32"/>
            <p:cNvSpPr txBox="1">
              <a:spLocks noChangeArrowheads="1"/>
            </p:cNvSpPr>
            <p:nvPr/>
          </p:nvSpPr>
          <p:spPr bwMode="auto">
            <a:xfrm>
              <a:off x="2880" y="3024"/>
              <a:ext cx="96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front=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n-3</a:t>
              </a:r>
            </a:p>
          </p:txBody>
        </p:sp>
        <p:sp>
          <p:nvSpPr>
            <p:cNvPr id="178198" name="Line 33"/>
            <p:cNvSpPr>
              <a:spLocks noChangeShapeType="1"/>
            </p:cNvSpPr>
            <p:nvPr/>
          </p:nvSpPr>
          <p:spPr bwMode="auto">
            <a:xfrm flipV="1">
              <a:off x="3792" y="2976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9" name="Rectangle 34"/>
            <p:cNvSpPr>
              <a:spLocks noChangeArrowheads="1"/>
            </p:cNvSpPr>
            <p:nvPr/>
          </p:nvSpPr>
          <p:spPr bwMode="auto">
            <a:xfrm>
              <a:off x="1008" y="2592"/>
              <a:ext cx="3984" cy="384"/>
            </a:xfrm>
            <a:prstGeom prst="rect">
              <a:avLst/>
            </a:prstGeom>
            <a:noFill/>
            <a:ln w="31750" cap="sq">
              <a:solidFill>
                <a:srgbClr val="466861">
                  <a:alpha val="50195"/>
                </a:srgbClr>
              </a:solidFill>
              <a:miter lim="800000"/>
              <a:headEnd type="none" w="sm" len="sm"/>
              <a:tailEnd type="none" w="med" len="lg"/>
            </a:ln>
            <a:effectLst>
              <a:prstShdw prst="shdw17" dist="17961" dir="13500000">
                <a:srgbClr val="2A3E3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8200" name="Line 35"/>
            <p:cNvSpPr>
              <a:spLocks noChangeShapeType="1"/>
            </p:cNvSpPr>
            <p:nvPr/>
          </p:nvSpPr>
          <p:spPr bwMode="auto">
            <a:xfrm>
              <a:off x="1392" y="259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1" name="Line 36"/>
            <p:cNvSpPr>
              <a:spLocks noChangeShapeType="1"/>
            </p:cNvSpPr>
            <p:nvPr/>
          </p:nvSpPr>
          <p:spPr bwMode="auto">
            <a:xfrm>
              <a:off x="3984" y="259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2" name="Line 37"/>
            <p:cNvSpPr>
              <a:spLocks noChangeShapeType="1"/>
            </p:cNvSpPr>
            <p:nvPr/>
          </p:nvSpPr>
          <p:spPr bwMode="auto">
            <a:xfrm>
              <a:off x="1824" y="259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3" name="Line 38"/>
            <p:cNvSpPr>
              <a:spLocks noChangeShapeType="1"/>
            </p:cNvSpPr>
            <p:nvPr/>
          </p:nvSpPr>
          <p:spPr bwMode="auto">
            <a:xfrm>
              <a:off x="4512" y="259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4" name="Line 39"/>
            <p:cNvSpPr>
              <a:spLocks noChangeShapeType="1"/>
            </p:cNvSpPr>
            <p:nvPr/>
          </p:nvSpPr>
          <p:spPr bwMode="auto">
            <a:xfrm>
              <a:off x="2208" y="259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5" name="Line 40"/>
            <p:cNvSpPr>
              <a:spLocks noChangeShapeType="1"/>
            </p:cNvSpPr>
            <p:nvPr/>
          </p:nvSpPr>
          <p:spPr bwMode="auto">
            <a:xfrm>
              <a:off x="2592" y="259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6" name="Text Box 41"/>
            <p:cNvSpPr txBox="1">
              <a:spLocks noChangeArrowheads="1"/>
            </p:cNvSpPr>
            <p:nvPr/>
          </p:nvSpPr>
          <p:spPr bwMode="auto">
            <a:xfrm>
              <a:off x="2832" y="2544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……</a:t>
              </a:r>
            </a:p>
          </p:txBody>
        </p:sp>
        <p:sp>
          <p:nvSpPr>
            <p:cNvPr id="178207" name="Text Box 42"/>
            <p:cNvSpPr txBox="1">
              <a:spLocks noChangeArrowheads="1"/>
            </p:cNvSpPr>
            <p:nvPr/>
          </p:nvSpPr>
          <p:spPr bwMode="auto">
            <a:xfrm>
              <a:off x="3456" y="254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n-3</a:t>
              </a:r>
            </a:p>
          </p:txBody>
        </p:sp>
        <p:sp>
          <p:nvSpPr>
            <p:cNvPr id="178208" name="Text Box 43"/>
            <p:cNvSpPr txBox="1">
              <a:spLocks noChangeArrowheads="1"/>
            </p:cNvSpPr>
            <p:nvPr/>
          </p:nvSpPr>
          <p:spPr bwMode="auto">
            <a:xfrm>
              <a:off x="3984" y="254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n-2</a:t>
              </a:r>
            </a:p>
          </p:txBody>
        </p:sp>
        <p:sp>
          <p:nvSpPr>
            <p:cNvPr id="178209" name="Text Box 44"/>
            <p:cNvSpPr txBox="1">
              <a:spLocks noChangeArrowheads="1"/>
            </p:cNvSpPr>
            <p:nvPr/>
          </p:nvSpPr>
          <p:spPr bwMode="auto">
            <a:xfrm>
              <a:off x="1056" y="22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78210" name="Text Box 45"/>
            <p:cNvSpPr txBox="1">
              <a:spLocks noChangeArrowheads="1"/>
            </p:cNvSpPr>
            <p:nvPr/>
          </p:nvSpPr>
          <p:spPr bwMode="auto">
            <a:xfrm>
              <a:off x="1488" y="22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78211" name="Text Box 46"/>
            <p:cNvSpPr txBox="1">
              <a:spLocks noChangeArrowheads="1"/>
            </p:cNvSpPr>
            <p:nvPr/>
          </p:nvSpPr>
          <p:spPr bwMode="auto">
            <a:xfrm>
              <a:off x="1872" y="220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78212" name="Text Box 47"/>
            <p:cNvSpPr txBox="1">
              <a:spLocks noChangeArrowheads="1"/>
            </p:cNvSpPr>
            <p:nvPr/>
          </p:nvSpPr>
          <p:spPr bwMode="auto">
            <a:xfrm>
              <a:off x="4128" y="2160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Maxsize-1</a:t>
              </a:r>
            </a:p>
          </p:txBody>
        </p:sp>
        <p:sp>
          <p:nvSpPr>
            <p:cNvPr id="178213" name="Line 48"/>
            <p:cNvSpPr>
              <a:spLocks noChangeShapeType="1"/>
            </p:cNvSpPr>
            <p:nvPr/>
          </p:nvSpPr>
          <p:spPr bwMode="auto">
            <a:xfrm>
              <a:off x="3504" y="259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619250" y="3657600"/>
            <a:ext cx="3889375" cy="381000"/>
            <a:chOff x="1020" y="2304"/>
            <a:chExt cx="2450" cy="240"/>
          </a:xfrm>
        </p:grpSpPr>
        <p:sp>
          <p:nvSpPr>
            <p:cNvPr id="178193" name="Line 49"/>
            <p:cNvSpPr>
              <a:spLocks noChangeShapeType="1"/>
            </p:cNvSpPr>
            <p:nvPr/>
          </p:nvSpPr>
          <p:spPr bwMode="auto">
            <a:xfrm>
              <a:off x="2222" y="2400"/>
              <a:ext cx="1248" cy="0"/>
            </a:xfrm>
            <a:prstGeom prst="line">
              <a:avLst/>
            </a:prstGeom>
            <a:noFill/>
            <a:ln w="7620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4" name="Line 50"/>
            <p:cNvSpPr>
              <a:spLocks noChangeShapeType="1"/>
            </p:cNvSpPr>
            <p:nvPr/>
          </p:nvSpPr>
          <p:spPr bwMode="auto">
            <a:xfrm flipH="1">
              <a:off x="1020" y="2400"/>
              <a:ext cx="1248" cy="0"/>
            </a:xfrm>
            <a:prstGeom prst="line">
              <a:avLst/>
            </a:prstGeom>
            <a:noFill/>
            <a:ln w="7620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5" name="Line 51"/>
            <p:cNvSpPr>
              <a:spLocks noChangeShapeType="1"/>
            </p:cNvSpPr>
            <p:nvPr/>
          </p:nvSpPr>
          <p:spPr bwMode="auto">
            <a:xfrm>
              <a:off x="3470" y="2304"/>
              <a:ext cx="0" cy="240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6" name="Line 52"/>
            <p:cNvSpPr>
              <a:spLocks noChangeShapeType="1"/>
            </p:cNvSpPr>
            <p:nvPr/>
          </p:nvSpPr>
          <p:spPr bwMode="auto">
            <a:xfrm>
              <a:off x="1020" y="2304"/>
              <a:ext cx="0" cy="240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1692275" y="40767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无法利用的空间</a:t>
            </a: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7239000" y="40386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</a:p>
        </p:txBody>
      </p:sp>
      <p:sp>
        <p:nvSpPr>
          <p:cNvPr id="178192" name="Rectangle 55"/>
          <p:cNvSpPr>
            <a:spLocks noChangeArrowheads="1"/>
          </p:cNvSpPr>
          <p:nvPr/>
        </p:nvSpPr>
        <p:spPr bwMode="auto">
          <a:xfrm>
            <a:off x="3276600" y="1249363"/>
            <a:ext cx="523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3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3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/>
      <p:bldP spid="35870" grpId="0" animBg="1"/>
      <p:bldP spid="35893" grpId="0" build="allAtOnce"/>
      <p:bldP spid="3589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4038600"/>
            <a:ext cx="8077200" cy="2209800"/>
            <a:chOff x="336" y="2544"/>
            <a:chExt cx="5088" cy="1392"/>
          </a:xfrm>
        </p:grpSpPr>
        <p:sp>
          <p:nvSpPr>
            <p:cNvPr id="180252" name="Text Box 4"/>
            <p:cNvSpPr txBox="1">
              <a:spLocks noChangeArrowheads="1"/>
            </p:cNvSpPr>
            <p:nvPr/>
          </p:nvSpPr>
          <p:spPr bwMode="auto">
            <a:xfrm>
              <a:off x="336" y="3456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front=0</a:t>
              </a:r>
            </a:p>
          </p:txBody>
        </p:sp>
        <p:sp>
          <p:nvSpPr>
            <p:cNvPr id="180253" name="Line 5"/>
            <p:cNvSpPr>
              <a:spLocks noChangeShapeType="1"/>
            </p:cNvSpPr>
            <p:nvPr/>
          </p:nvSpPr>
          <p:spPr bwMode="auto">
            <a:xfrm flipV="1">
              <a:off x="1344" y="3360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4" name="Rectangle 6"/>
            <p:cNvSpPr>
              <a:spLocks noChangeArrowheads="1"/>
            </p:cNvSpPr>
            <p:nvPr/>
          </p:nvSpPr>
          <p:spPr bwMode="auto">
            <a:xfrm>
              <a:off x="1056" y="2976"/>
              <a:ext cx="3984" cy="384"/>
            </a:xfrm>
            <a:prstGeom prst="rect">
              <a:avLst/>
            </a:prstGeom>
            <a:noFill/>
            <a:ln w="31750" cap="sq">
              <a:solidFill>
                <a:srgbClr val="466861">
                  <a:alpha val="50195"/>
                </a:srgbClr>
              </a:solidFill>
              <a:miter lim="800000"/>
              <a:headEnd type="none" w="sm" len="sm"/>
              <a:tailEnd type="none" w="med" len="lg"/>
            </a:ln>
            <a:effectLst>
              <a:prstShdw prst="shdw17" dist="17961" dir="13500000">
                <a:srgbClr val="2A3E3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80255" name="Line 7"/>
            <p:cNvSpPr>
              <a:spLocks noChangeShapeType="1"/>
            </p:cNvSpPr>
            <p:nvPr/>
          </p:nvSpPr>
          <p:spPr bwMode="auto">
            <a:xfrm>
              <a:off x="1536" y="297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6" name="Line 8"/>
            <p:cNvSpPr>
              <a:spLocks noChangeShapeType="1"/>
            </p:cNvSpPr>
            <p:nvPr/>
          </p:nvSpPr>
          <p:spPr bwMode="auto">
            <a:xfrm>
              <a:off x="4032" y="297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7" name="Line 9"/>
            <p:cNvSpPr>
              <a:spLocks noChangeShapeType="1"/>
            </p:cNvSpPr>
            <p:nvPr/>
          </p:nvSpPr>
          <p:spPr bwMode="auto">
            <a:xfrm>
              <a:off x="2016" y="297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8" name="Line 10"/>
            <p:cNvSpPr>
              <a:spLocks noChangeShapeType="1"/>
            </p:cNvSpPr>
            <p:nvPr/>
          </p:nvSpPr>
          <p:spPr bwMode="auto">
            <a:xfrm>
              <a:off x="4560" y="297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9" name="Line 11"/>
            <p:cNvSpPr>
              <a:spLocks noChangeShapeType="1"/>
            </p:cNvSpPr>
            <p:nvPr/>
          </p:nvSpPr>
          <p:spPr bwMode="auto">
            <a:xfrm>
              <a:off x="2448" y="297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60" name="Line 12"/>
            <p:cNvSpPr>
              <a:spLocks noChangeShapeType="1"/>
            </p:cNvSpPr>
            <p:nvPr/>
          </p:nvSpPr>
          <p:spPr bwMode="auto">
            <a:xfrm>
              <a:off x="2928" y="2976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61" name="Text Box 13"/>
            <p:cNvSpPr txBox="1">
              <a:spLocks noChangeArrowheads="1"/>
            </p:cNvSpPr>
            <p:nvPr/>
          </p:nvSpPr>
          <p:spPr bwMode="auto">
            <a:xfrm>
              <a:off x="3168" y="2928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……</a:t>
              </a:r>
            </a:p>
          </p:txBody>
        </p:sp>
        <p:sp>
          <p:nvSpPr>
            <p:cNvPr id="180262" name="Text Box 14"/>
            <p:cNvSpPr txBox="1">
              <a:spLocks noChangeArrowheads="1"/>
            </p:cNvSpPr>
            <p:nvPr/>
          </p:nvSpPr>
          <p:spPr bwMode="auto">
            <a:xfrm>
              <a:off x="1056" y="288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n-3</a:t>
              </a:r>
            </a:p>
          </p:txBody>
        </p:sp>
        <p:sp>
          <p:nvSpPr>
            <p:cNvPr id="180263" name="Text Box 15"/>
            <p:cNvSpPr txBox="1">
              <a:spLocks noChangeArrowheads="1"/>
            </p:cNvSpPr>
            <p:nvPr/>
          </p:nvSpPr>
          <p:spPr bwMode="auto">
            <a:xfrm>
              <a:off x="1536" y="288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n-2</a:t>
              </a:r>
            </a:p>
          </p:txBody>
        </p:sp>
        <p:sp>
          <p:nvSpPr>
            <p:cNvPr id="180264" name="Text Box 16"/>
            <p:cNvSpPr txBox="1">
              <a:spLocks noChangeArrowheads="1"/>
            </p:cNvSpPr>
            <p:nvPr/>
          </p:nvSpPr>
          <p:spPr bwMode="auto">
            <a:xfrm>
              <a:off x="1152" y="259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80265" name="Text Box 17"/>
            <p:cNvSpPr txBox="1">
              <a:spLocks noChangeArrowheads="1"/>
            </p:cNvSpPr>
            <p:nvPr/>
          </p:nvSpPr>
          <p:spPr bwMode="auto">
            <a:xfrm>
              <a:off x="1632" y="259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80266" name="Text Box 18"/>
            <p:cNvSpPr txBox="1">
              <a:spLocks noChangeArrowheads="1"/>
            </p:cNvSpPr>
            <p:nvPr/>
          </p:nvSpPr>
          <p:spPr bwMode="auto">
            <a:xfrm>
              <a:off x="2112" y="259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80267" name="Text Box 19"/>
            <p:cNvSpPr txBox="1">
              <a:spLocks noChangeArrowheads="1"/>
            </p:cNvSpPr>
            <p:nvPr/>
          </p:nvSpPr>
          <p:spPr bwMode="auto">
            <a:xfrm>
              <a:off x="4176" y="2544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Maxsize-1</a:t>
              </a:r>
            </a:p>
          </p:txBody>
        </p:sp>
        <p:sp>
          <p:nvSpPr>
            <p:cNvPr id="180268" name="Line 20"/>
            <p:cNvSpPr>
              <a:spLocks noChangeShapeType="1"/>
            </p:cNvSpPr>
            <p:nvPr/>
          </p:nvSpPr>
          <p:spPr bwMode="auto">
            <a:xfrm flipV="1">
              <a:off x="2304" y="3360"/>
              <a:ext cx="0" cy="576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69" name="Text Box 21"/>
            <p:cNvSpPr txBox="1">
              <a:spLocks noChangeArrowheads="1"/>
            </p:cNvSpPr>
            <p:nvPr/>
          </p:nvSpPr>
          <p:spPr bwMode="auto">
            <a:xfrm>
              <a:off x="2352" y="3552"/>
              <a:ext cx="11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rear=2</a:t>
              </a:r>
            </a:p>
          </p:txBody>
        </p:sp>
      </p:grpSp>
      <p:sp>
        <p:nvSpPr>
          <p:cNvPr id="180227" name="Rectangle 22"/>
          <p:cNvSpPr>
            <a:spLocks noChangeArrowheads="1"/>
          </p:cNvSpPr>
          <p:nvPr/>
        </p:nvSpPr>
        <p:spPr bwMode="auto">
          <a:xfrm>
            <a:off x="0" y="0"/>
            <a:ext cx="91440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 action="ppaction://hlinkfile"/>
              </a:rPr>
              <a:t>● 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 action="ppaction://hlinkfile"/>
              </a:rPr>
              <a:t>删除的方法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 action="ppaction://hlinkfile"/>
              </a:rPr>
              <a:t>2: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令元素向前移动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,front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总等于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插入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rear=rear+1</a:t>
            </a:r>
          </a:p>
        </p:txBody>
      </p:sp>
      <p:sp>
        <p:nvSpPr>
          <p:cNvPr id="180228" name="Rectangle 23"/>
          <p:cNvSpPr>
            <a:spLocks noChangeArrowheads="1"/>
          </p:cNvSpPr>
          <p:nvPr/>
        </p:nvSpPr>
        <p:spPr bwMode="auto">
          <a:xfrm>
            <a:off x="0" y="3352800"/>
            <a:ext cx="9144000" cy="228600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993366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0229" name="Rectangle 25"/>
          <p:cNvSpPr>
            <a:spLocks noChangeArrowheads="1"/>
          </p:cNvSpPr>
          <p:nvPr/>
        </p:nvSpPr>
        <p:spPr bwMode="auto">
          <a:xfrm>
            <a:off x="1828800" y="1600200"/>
            <a:ext cx="6324600" cy="609600"/>
          </a:xfrm>
          <a:prstGeom prst="rect">
            <a:avLst/>
          </a:prstGeom>
          <a:noFill/>
          <a:ln w="31750" cap="sq">
            <a:solidFill>
              <a:srgbClr val="466861">
                <a:alpha val="50195"/>
              </a:srgbClr>
            </a:solidFill>
            <a:miter lim="800000"/>
            <a:headEnd type="none" w="sm" len="sm"/>
            <a:tailEnd type="none" w="med" len="lg"/>
          </a:ln>
          <a:effectLst>
            <a:prstShdw prst="shdw17" dist="17961" dir="13500000">
              <a:srgbClr val="2A3E3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0230" name="Line 26"/>
          <p:cNvSpPr>
            <a:spLocks noChangeShapeType="1"/>
          </p:cNvSpPr>
          <p:nvPr/>
        </p:nvSpPr>
        <p:spPr bwMode="auto">
          <a:xfrm>
            <a:off x="24384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1" name="Line 27"/>
          <p:cNvSpPr>
            <a:spLocks noChangeShapeType="1"/>
          </p:cNvSpPr>
          <p:nvPr/>
        </p:nvSpPr>
        <p:spPr bwMode="auto">
          <a:xfrm>
            <a:off x="6934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2" name="Line 28"/>
          <p:cNvSpPr>
            <a:spLocks noChangeShapeType="1"/>
          </p:cNvSpPr>
          <p:nvPr/>
        </p:nvSpPr>
        <p:spPr bwMode="auto">
          <a:xfrm>
            <a:off x="3124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3" name="Line 29"/>
          <p:cNvSpPr>
            <a:spLocks noChangeShapeType="1"/>
          </p:cNvSpPr>
          <p:nvPr/>
        </p:nvSpPr>
        <p:spPr bwMode="auto">
          <a:xfrm>
            <a:off x="75438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4" name="Line 30"/>
          <p:cNvSpPr>
            <a:spLocks noChangeShapeType="1"/>
          </p:cNvSpPr>
          <p:nvPr/>
        </p:nvSpPr>
        <p:spPr bwMode="auto">
          <a:xfrm>
            <a:off x="37338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5" name="Line 31"/>
          <p:cNvSpPr>
            <a:spLocks noChangeShapeType="1"/>
          </p:cNvSpPr>
          <p:nvPr/>
        </p:nvSpPr>
        <p:spPr bwMode="auto">
          <a:xfrm>
            <a:off x="43434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6" name="Text Box 32"/>
          <p:cNvSpPr txBox="1">
            <a:spLocks noChangeArrowheads="1"/>
          </p:cNvSpPr>
          <p:nvPr/>
        </p:nvSpPr>
        <p:spPr bwMode="auto">
          <a:xfrm>
            <a:off x="5181600" y="15240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2514600" y="15240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80238" name="Text Box 34"/>
          <p:cNvSpPr txBox="1">
            <a:spLocks noChangeArrowheads="1"/>
          </p:cNvSpPr>
          <p:nvPr/>
        </p:nvSpPr>
        <p:spPr bwMode="auto">
          <a:xfrm>
            <a:off x="3124200" y="1524000"/>
            <a:ext cx="762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3200" b="1" baseline="-2500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0239" name="Text Box 35"/>
          <p:cNvSpPr txBox="1">
            <a:spLocks noChangeArrowheads="1"/>
          </p:cNvSpPr>
          <p:nvPr/>
        </p:nvSpPr>
        <p:spPr bwMode="auto">
          <a:xfrm>
            <a:off x="19050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80240" name="Text Box 36"/>
          <p:cNvSpPr txBox="1">
            <a:spLocks noChangeArrowheads="1"/>
          </p:cNvSpPr>
          <p:nvPr/>
        </p:nvSpPr>
        <p:spPr bwMode="auto">
          <a:xfrm>
            <a:off x="25908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80241" name="Text Box 37"/>
          <p:cNvSpPr txBox="1">
            <a:spLocks noChangeArrowheads="1"/>
          </p:cNvSpPr>
          <p:nvPr/>
        </p:nvSpPr>
        <p:spPr bwMode="auto">
          <a:xfrm>
            <a:off x="32004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80242" name="Text Box 38"/>
          <p:cNvSpPr txBox="1">
            <a:spLocks noChangeArrowheads="1"/>
          </p:cNvSpPr>
          <p:nvPr/>
        </p:nvSpPr>
        <p:spPr bwMode="auto">
          <a:xfrm>
            <a:off x="6781800" y="9144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Maxsize-1</a:t>
            </a:r>
          </a:p>
        </p:txBody>
      </p:sp>
      <p:sp>
        <p:nvSpPr>
          <p:cNvPr id="180243" name="Text Box 39"/>
          <p:cNvSpPr txBox="1">
            <a:spLocks noChangeArrowheads="1"/>
          </p:cNvSpPr>
          <p:nvPr/>
        </p:nvSpPr>
        <p:spPr bwMode="auto">
          <a:xfrm>
            <a:off x="228600" y="12192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kumimoji="1" lang="zh-CN" altLang="en-US" sz="28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出队</a:t>
            </a:r>
          </a:p>
        </p:txBody>
      </p:sp>
      <p:sp>
        <p:nvSpPr>
          <p:cNvPr id="180244" name="Text Box 41"/>
          <p:cNvSpPr txBox="1">
            <a:spLocks noChangeArrowheads="1"/>
          </p:cNvSpPr>
          <p:nvPr/>
        </p:nvSpPr>
        <p:spPr bwMode="auto">
          <a:xfrm>
            <a:off x="609600" y="22860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front=0</a:t>
            </a:r>
          </a:p>
        </p:txBody>
      </p:sp>
      <p:sp>
        <p:nvSpPr>
          <p:cNvPr id="180245" name="Line 42"/>
          <p:cNvSpPr>
            <a:spLocks noChangeShapeType="1"/>
          </p:cNvSpPr>
          <p:nvPr/>
        </p:nvSpPr>
        <p:spPr bwMode="auto">
          <a:xfrm flipV="1">
            <a:off x="2209800" y="2209800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3124200" y="22860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rear=2</a:t>
            </a:r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flipV="1">
            <a:off x="3419475" y="2230438"/>
            <a:ext cx="0" cy="766762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1828800" y="1524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5435600" y="256540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raer=raer-1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2627313" y="227647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rear=1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5143500" y="5429250"/>
            <a:ext cx="3857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所有元素的地址都必须改变，效率低下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185 L -0.0552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6532E-6 L -0.0698 -0.0011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5723E-6 L -0.07187 3.7572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7" grpId="0"/>
      <p:bldP spid="36907" grpId="0"/>
      <p:bldP spid="36908" grpId="0" animBg="1"/>
      <p:bldP spid="36909" grpId="0"/>
      <p:bldP spid="36909" grpId="1"/>
      <p:bldP spid="36910" grpId="0"/>
      <p:bldP spid="36911" grpId="0"/>
      <p:bldP spid="4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22860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CN" sz="3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2275" name="Text Box 4"/>
          <p:cNvSpPr txBox="1">
            <a:spLocks noChangeArrowheads="1"/>
          </p:cNvSpPr>
          <p:nvPr/>
        </p:nvSpPr>
        <p:spPr bwMode="auto">
          <a:xfrm>
            <a:off x="3657600" y="2209800"/>
            <a:ext cx="1524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n-3</a:t>
            </a:r>
          </a:p>
        </p:txBody>
      </p:sp>
      <p:sp>
        <p:nvSpPr>
          <p:cNvPr id="182276" name="Line 5"/>
          <p:cNvSpPr>
            <a:spLocks noChangeShapeType="1"/>
          </p:cNvSpPr>
          <p:nvPr/>
        </p:nvSpPr>
        <p:spPr bwMode="auto">
          <a:xfrm flipV="1">
            <a:off x="5410200" y="2209800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77" name="Rectangle 6"/>
          <p:cNvSpPr>
            <a:spLocks noChangeArrowheads="1"/>
          </p:cNvSpPr>
          <p:nvPr/>
        </p:nvSpPr>
        <p:spPr bwMode="auto">
          <a:xfrm>
            <a:off x="990600" y="1600200"/>
            <a:ext cx="6324600" cy="609600"/>
          </a:xfrm>
          <a:prstGeom prst="rect">
            <a:avLst/>
          </a:prstGeom>
          <a:noFill/>
          <a:ln w="31750" cap="sq">
            <a:solidFill>
              <a:srgbClr val="466861">
                <a:alpha val="50195"/>
              </a:srgbClr>
            </a:solidFill>
            <a:miter lim="800000"/>
            <a:headEnd type="none" w="sm" len="sm"/>
            <a:tailEnd type="none" w="med" len="lg"/>
          </a:ln>
          <a:effectLst>
            <a:prstShdw prst="shdw17" dist="17961" dir="13500000">
              <a:srgbClr val="2A3E3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2278" name="Line 7"/>
          <p:cNvSpPr>
            <a:spLocks noChangeShapeType="1"/>
          </p:cNvSpPr>
          <p:nvPr/>
        </p:nvSpPr>
        <p:spPr bwMode="auto">
          <a:xfrm>
            <a:off x="1600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79" name="Line 8"/>
          <p:cNvSpPr>
            <a:spLocks noChangeShapeType="1"/>
          </p:cNvSpPr>
          <p:nvPr/>
        </p:nvSpPr>
        <p:spPr bwMode="auto">
          <a:xfrm>
            <a:off x="57150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0" name="Line 9"/>
          <p:cNvSpPr>
            <a:spLocks noChangeShapeType="1"/>
          </p:cNvSpPr>
          <p:nvPr/>
        </p:nvSpPr>
        <p:spPr bwMode="auto">
          <a:xfrm>
            <a:off x="22860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1" name="Line 10"/>
          <p:cNvSpPr>
            <a:spLocks noChangeShapeType="1"/>
          </p:cNvSpPr>
          <p:nvPr/>
        </p:nvSpPr>
        <p:spPr bwMode="auto">
          <a:xfrm>
            <a:off x="6553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2" name="Line 11"/>
          <p:cNvSpPr>
            <a:spLocks noChangeShapeType="1"/>
          </p:cNvSpPr>
          <p:nvPr/>
        </p:nvSpPr>
        <p:spPr bwMode="auto">
          <a:xfrm>
            <a:off x="28956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3" name="Line 12"/>
          <p:cNvSpPr>
            <a:spLocks noChangeShapeType="1"/>
          </p:cNvSpPr>
          <p:nvPr/>
        </p:nvSpPr>
        <p:spPr bwMode="auto">
          <a:xfrm>
            <a:off x="3505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4" name="Text Box 13"/>
          <p:cNvSpPr txBox="1">
            <a:spLocks noChangeArrowheads="1"/>
          </p:cNvSpPr>
          <p:nvPr/>
        </p:nvSpPr>
        <p:spPr bwMode="auto">
          <a:xfrm>
            <a:off x="3886200" y="15240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182285" name="Text Box 14"/>
          <p:cNvSpPr txBox="1">
            <a:spLocks noChangeArrowheads="1"/>
          </p:cNvSpPr>
          <p:nvPr/>
        </p:nvSpPr>
        <p:spPr bwMode="auto">
          <a:xfrm>
            <a:off x="4876800" y="1524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n-3</a:t>
            </a:r>
          </a:p>
        </p:txBody>
      </p:sp>
      <p:sp>
        <p:nvSpPr>
          <p:cNvPr id="182286" name="Text Box 15"/>
          <p:cNvSpPr txBox="1">
            <a:spLocks noChangeArrowheads="1"/>
          </p:cNvSpPr>
          <p:nvPr/>
        </p:nvSpPr>
        <p:spPr bwMode="auto">
          <a:xfrm>
            <a:off x="5715000" y="1524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n-2</a:t>
            </a:r>
          </a:p>
        </p:txBody>
      </p:sp>
      <p:sp>
        <p:nvSpPr>
          <p:cNvPr id="182287" name="Text Box 16"/>
          <p:cNvSpPr txBox="1">
            <a:spLocks noChangeArrowheads="1"/>
          </p:cNvSpPr>
          <p:nvPr/>
        </p:nvSpPr>
        <p:spPr bwMode="auto">
          <a:xfrm>
            <a:off x="10668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82288" name="Text Box 17"/>
          <p:cNvSpPr txBox="1">
            <a:spLocks noChangeArrowheads="1"/>
          </p:cNvSpPr>
          <p:nvPr/>
        </p:nvSpPr>
        <p:spPr bwMode="auto">
          <a:xfrm>
            <a:off x="17526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82289" name="Text Box 18"/>
          <p:cNvSpPr txBox="1">
            <a:spLocks noChangeArrowheads="1"/>
          </p:cNvSpPr>
          <p:nvPr/>
        </p:nvSpPr>
        <p:spPr bwMode="auto">
          <a:xfrm>
            <a:off x="23622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82290" name="Text Box 19"/>
          <p:cNvSpPr txBox="1">
            <a:spLocks noChangeArrowheads="1"/>
          </p:cNvSpPr>
          <p:nvPr/>
        </p:nvSpPr>
        <p:spPr bwMode="auto">
          <a:xfrm>
            <a:off x="5943600" y="9144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Maxsize-1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715000" y="2209800"/>
            <a:ext cx="17526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</a:t>
            </a:r>
          </a:p>
          <a:p>
            <a:pPr eaLnBrk="1" hangingPunct="1">
              <a:lnSpc>
                <a:spcPct val="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n-1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7019925" y="2205038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93" name="Line 23"/>
          <p:cNvSpPr>
            <a:spLocks noChangeShapeType="1"/>
          </p:cNvSpPr>
          <p:nvPr/>
        </p:nvSpPr>
        <p:spPr bwMode="auto">
          <a:xfrm>
            <a:off x="49530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94" name="Rectangle 25"/>
          <p:cNvSpPr>
            <a:spLocks noChangeArrowheads="1"/>
          </p:cNvSpPr>
          <p:nvPr/>
        </p:nvSpPr>
        <p:spPr bwMode="auto">
          <a:xfrm>
            <a:off x="152400" y="152400"/>
            <a:ext cx="80486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循环队列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很好的解决了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(1)(2)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中存在的问题。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32004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n-3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3429000" y="57912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n-1</a:t>
            </a:r>
            <a:endParaRPr kumimoji="1" lang="en-US" altLang="zh-CN" sz="3200" b="1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H="1" flipV="1">
            <a:off x="3505200" y="5181600"/>
            <a:ext cx="228600" cy="7620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2895600"/>
            <a:ext cx="6172200" cy="3703638"/>
            <a:chOff x="336" y="1824"/>
            <a:chExt cx="3888" cy="2333"/>
          </a:xfrm>
        </p:grpSpPr>
        <p:sp>
          <p:nvSpPr>
            <p:cNvPr id="182303" name="Text Box 30"/>
            <p:cNvSpPr txBox="1">
              <a:spLocks noChangeArrowheads="1"/>
            </p:cNvSpPr>
            <p:nvPr/>
          </p:nvSpPr>
          <p:spPr bwMode="auto">
            <a:xfrm>
              <a:off x="1584" y="1968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n-3</a:t>
              </a:r>
            </a:p>
          </p:txBody>
        </p:sp>
        <p:sp>
          <p:nvSpPr>
            <p:cNvPr id="182304" name="AutoShape 31"/>
            <p:cNvSpPr>
              <a:spLocks noChangeArrowheads="1"/>
            </p:cNvSpPr>
            <p:nvPr/>
          </p:nvSpPr>
          <p:spPr bwMode="auto">
            <a:xfrm>
              <a:off x="336" y="1824"/>
              <a:ext cx="2016" cy="19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1 h 21600"/>
                <a:gd name="T26" fmla="*/ 18439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5" name="Text Box 32"/>
            <p:cNvSpPr txBox="1">
              <a:spLocks noChangeArrowheads="1"/>
            </p:cNvSpPr>
            <p:nvPr/>
          </p:nvSpPr>
          <p:spPr bwMode="auto">
            <a:xfrm>
              <a:off x="1824" y="240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n-2</a:t>
              </a:r>
            </a:p>
          </p:txBody>
        </p:sp>
        <p:sp>
          <p:nvSpPr>
            <p:cNvPr id="182306" name="Line 33"/>
            <p:cNvSpPr>
              <a:spLocks noChangeShapeType="1"/>
            </p:cNvSpPr>
            <p:nvPr/>
          </p:nvSpPr>
          <p:spPr bwMode="auto">
            <a:xfrm>
              <a:off x="1872" y="2832"/>
              <a:ext cx="480" cy="96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307" name="Line 34"/>
            <p:cNvSpPr>
              <a:spLocks noChangeShapeType="1"/>
            </p:cNvSpPr>
            <p:nvPr/>
          </p:nvSpPr>
          <p:spPr bwMode="auto">
            <a:xfrm flipV="1">
              <a:off x="1776" y="2304"/>
              <a:ext cx="384" cy="192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308" name="Line 35"/>
            <p:cNvSpPr>
              <a:spLocks noChangeShapeType="1"/>
            </p:cNvSpPr>
            <p:nvPr/>
          </p:nvSpPr>
          <p:spPr bwMode="auto">
            <a:xfrm rot="-725156">
              <a:off x="1781" y="3119"/>
              <a:ext cx="245" cy="335"/>
            </a:xfrm>
            <a:prstGeom prst="line">
              <a:avLst/>
            </a:prstGeom>
            <a:noFill/>
            <a:ln w="57150" cap="sq">
              <a:solidFill>
                <a:srgbClr val="000066"/>
              </a:solidFill>
              <a:round/>
              <a:headEnd/>
              <a:tailEnd/>
            </a:ln>
            <a:effectLst>
              <a:prstShdw prst="shdw17" dist="17961" dir="2700000">
                <a:srgbClr val="0000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309" name="Line 36"/>
            <p:cNvSpPr>
              <a:spLocks noChangeShapeType="1"/>
            </p:cNvSpPr>
            <p:nvPr/>
          </p:nvSpPr>
          <p:spPr bwMode="auto">
            <a:xfrm>
              <a:off x="1440" y="3312"/>
              <a:ext cx="0" cy="480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310" name="Line 37"/>
            <p:cNvSpPr>
              <a:spLocks noChangeShapeType="1"/>
            </p:cNvSpPr>
            <p:nvPr/>
          </p:nvSpPr>
          <p:spPr bwMode="auto">
            <a:xfrm rot="20909250" flipH="1">
              <a:off x="1488" y="1872"/>
              <a:ext cx="192" cy="432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311" name="Text Box 38"/>
            <p:cNvSpPr txBox="1">
              <a:spLocks noChangeArrowheads="1"/>
            </p:cNvSpPr>
            <p:nvPr/>
          </p:nvSpPr>
          <p:spPr bwMode="auto">
            <a:xfrm>
              <a:off x="1776" y="3648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82312" name="Text Box 39"/>
            <p:cNvSpPr txBox="1">
              <a:spLocks noChangeArrowheads="1"/>
            </p:cNvSpPr>
            <p:nvPr/>
          </p:nvSpPr>
          <p:spPr bwMode="auto">
            <a:xfrm>
              <a:off x="480" y="2736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82313" name="Text Box 40"/>
            <p:cNvSpPr txBox="1">
              <a:spLocks noChangeArrowheads="1"/>
            </p:cNvSpPr>
            <p:nvPr/>
          </p:nvSpPr>
          <p:spPr bwMode="auto">
            <a:xfrm>
              <a:off x="960" y="3792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82314" name="Line 41"/>
            <p:cNvSpPr>
              <a:spLocks noChangeShapeType="1"/>
            </p:cNvSpPr>
            <p:nvPr/>
          </p:nvSpPr>
          <p:spPr bwMode="auto">
            <a:xfrm flipH="1">
              <a:off x="912" y="3264"/>
              <a:ext cx="192" cy="384"/>
            </a:xfrm>
            <a:prstGeom prst="line">
              <a:avLst/>
            </a:prstGeom>
            <a:noFill/>
            <a:ln w="3810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315" name="Text Box 42"/>
            <p:cNvSpPr txBox="1">
              <a:spLocks noChangeArrowheads="1"/>
            </p:cNvSpPr>
            <p:nvPr/>
          </p:nvSpPr>
          <p:spPr bwMode="auto">
            <a:xfrm>
              <a:off x="624" y="2976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82316" name="Text Box 43"/>
            <p:cNvSpPr txBox="1">
              <a:spLocks noChangeArrowheads="1"/>
            </p:cNvSpPr>
            <p:nvPr/>
          </p:nvSpPr>
          <p:spPr bwMode="auto">
            <a:xfrm>
              <a:off x="768" y="3120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82317" name="Text Box 44"/>
            <p:cNvSpPr txBox="1">
              <a:spLocks noChangeArrowheads="1"/>
            </p:cNvSpPr>
            <p:nvPr/>
          </p:nvSpPr>
          <p:spPr bwMode="auto">
            <a:xfrm>
              <a:off x="480" y="2496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82318" name="Line 45"/>
            <p:cNvSpPr>
              <a:spLocks noChangeShapeType="1"/>
            </p:cNvSpPr>
            <p:nvPr/>
          </p:nvSpPr>
          <p:spPr bwMode="auto">
            <a:xfrm flipH="1">
              <a:off x="2112" y="2160"/>
              <a:ext cx="576" cy="0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2319" name="Text Box 46"/>
            <p:cNvSpPr txBox="1">
              <a:spLocks noChangeArrowheads="1"/>
            </p:cNvSpPr>
            <p:nvPr/>
          </p:nvSpPr>
          <p:spPr bwMode="auto">
            <a:xfrm>
              <a:off x="2784" y="2016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front=n-3</a:t>
              </a:r>
            </a:p>
          </p:txBody>
        </p:sp>
        <p:sp>
          <p:nvSpPr>
            <p:cNvPr id="182320" name="Text Box 47"/>
            <p:cNvSpPr txBox="1">
              <a:spLocks noChangeArrowheads="1"/>
            </p:cNvSpPr>
            <p:nvPr/>
          </p:nvSpPr>
          <p:spPr bwMode="auto">
            <a:xfrm>
              <a:off x="2352" y="2400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n-2</a:t>
              </a:r>
            </a:p>
          </p:txBody>
        </p:sp>
        <p:sp>
          <p:nvSpPr>
            <p:cNvPr id="182321" name="Text Box 48"/>
            <p:cNvSpPr txBox="1">
              <a:spLocks noChangeArrowheads="1"/>
            </p:cNvSpPr>
            <p:nvPr/>
          </p:nvSpPr>
          <p:spPr bwMode="auto">
            <a:xfrm>
              <a:off x="1920" y="288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38961" name="Arc 49"/>
          <p:cNvSpPr>
            <a:spLocks/>
          </p:cNvSpPr>
          <p:nvPr/>
        </p:nvSpPr>
        <p:spPr bwMode="auto">
          <a:xfrm rot="2215429" flipH="1" flipV="1">
            <a:off x="-152400" y="3352800"/>
            <a:ext cx="1219200" cy="1905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6516688" y="1557338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n-1</a:t>
            </a: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1692275" y="227647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rear=0</a:t>
            </a:r>
          </a:p>
        </p:txBody>
      </p:sp>
      <p:sp>
        <p:nvSpPr>
          <p:cNvPr id="38964" name="Line 52"/>
          <p:cNvSpPr>
            <a:spLocks noChangeShapeType="1"/>
          </p:cNvSpPr>
          <p:nvPr/>
        </p:nvSpPr>
        <p:spPr bwMode="auto">
          <a:xfrm>
            <a:off x="1042988" y="1916113"/>
            <a:ext cx="3816350" cy="0"/>
          </a:xfrm>
          <a:prstGeom prst="line">
            <a:avLst/>
          </a:prstGeom>
          <a:noFill/>
          <a:ln w="57150" cap="sq">
            <a:solidFill>
              <a:srgbClr val="993366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231 C 0.07448 0.071 0.14635 0.13968 0.13177 0.2093 C 0.11718 0.27891 -0.00486 0.39685 -0.08507 0.42044 C -0.16528 0.44403 -0.27223 0.40379 -0.34983 0.3506 C -0.42743 0.29741 -0.50486 0.16073 -0.55122 0.1006 C -0.59757 0.04047 -0.61285 0.01526 -0.62813 -0.0099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6115E-6 C -0.00538 0.01619 -0.01076 0.03261 -0.01997 0.0451 C -0.02917 0.05759 -0.04583 0.06961 -0.05538 0.07563 C -0.06493 0.08164 -0.07101 0.08164 -0.07691 0.08187 " pathEditMode="relative" ptsTypes="aaaA">
                                      <p:cBhvr>
                                        <p:cTn id="43" dur="20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  <p:bldP spid="38933" grpId="0"/>
      <p:bldP spid="38934" grpId="0" animBg="1"/>
      <p:bldP spid="38938" grpId="0"/>
      <p:bldP spid="38939" grpId="0"/>
      <p:bldP spid="38940" grpId="0" animBg="1"/>
      <p:bldP spid="38940" grpId="1" animBg="1"/>
      <p:bldP spid="38961" grpId="0" animBg="1"/>
      <p:bldP spid="38962" grpId="0"/>
      <p:bldP spid="38963" grpId="0"/>
      <p:bldP spid="3896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CN" sz="3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4323" name="Group 3"/>
          <p:cNvGrpSpPr>
            <a:grpSpLocks/>
          </p:cNvGrpSpPr>
          <p:nvPr/>
        </p:nvGrpSpPr>
        <p:grpSpPr bwMode="auto">
          <a:xfrm>
            <a:off x="990600" y="914400"/>
            <a:ext cx="6934200" cy="2265363"/>
            <a:chOff x="816" y="720"/>
            <a:chExt cx="4368" cy="1427"/>
          </a:xfrm>
        </p:grpSpPr>
        <p:sp>
          <p:nvSpPr>
            <p:cNvPr id="184327" name="Text Box 4"/>
            <p:cNvSpPr txBox="1">
              <a:spLocks noChangeArrowheads="1"/>
            </p:cNvSpPr>
            <p:nvPr/>
          </p:nvSpPr>
          <p:spPr bwMode="auto">
            <a:xfrm>
              <a:off x="2496" y="1536"/>
              <a:ext cx="96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front=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n-3</a:t>
              </a:r>
            </a:p>
          </p:txBody>
        </p:sp>
        <p:sp>
          <p:nvSpPr>
            <p:cNvPr id="184328" name="Line 5"/>
            <p:cNvSpPr>
              <a:spLocks noChangeShapeType="1"/>
            </p:cNvSpPr>
            <p:nvPr/>
          </p:nvSpPr>
          <p:spPr bwMode="auto">
            <a:xfrm flipV="1">
              <a:off x="3600" y="1536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29" name="Rectangle 6"/>
            <p:cNvSpPr>
              <a:spLocks noChangeArrowheads="1"/>
            </p:cNvSpPr>
            <p:nvPr/>
          </p:nvSpPr>
          <p:spPr bwMode="auto">
            <a:xfrm>
              <a:off x="816" y="1152"/>
              <a:ext cx="3984" cy="384"/>
            </a:xfrm>
            <a:prstGeom prst="rect">
              <a:avLst/>
            </a:prstGeom>
            <a:noFill/>
            <a:ln w="31750" cap="sq">
              <a:solidFill>
                <a:srgbClr val="466861">
                  <a:alpha val="50195"/>
                </a:srgbClr>
              </a:solidFill>
              <a:miter lim="800000"/>
              <a:headEnd type="none" w="sm" len="sm"/>
              <a:tailEnd type="none" w="med" len="lg"/>
            </a:ln>
            <a:effectLst>
              <a:prstShdw prst="shdw17" dist="17961" dir="13500000">
                <a:srgbClr val="2A3E3A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84330" name="Line 7"/>
            <p:cNvSpPr>
              <a:spLocks noChangeShapeType="1"/>
            </p:cNvSpPr>
            <p:nvPr/>
          </p:nvSpPr>
          <p:spPr bwMode="auto">
            <a:xfrm>
              <a:off x="1200" y="115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1" name="Line 8"/>
            <p:cNvSpPr>
              <a:spLocks noChangeShapeType="1"/>
            </p:cNvSpPr>
            <p:nvPr/>
          </p:nvSpPr>
          <p:spPr bwMode="auto">
            <a:xfrm>
              <a:off x="3792" y="115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2" name="Line 9"/>
            <p:cNvSpPr>
              <a:spLocks noChangeShapeType="1"/>
            </p:cNvSpPr>
            <p:nvPr/>
          </p:nvSpPr>
          <p:spPr bwMode="auto">
            <a:xfrm>
              <a:off x="1632" y="115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3" name="Line 10"/>
            <p:cNvSpPr>
              <a:spLocks noChangeShapeType="1"/>
            </p:cNvSpPr>
            <p:nvPr/>
          </p:nvSpPr>
          <p:spPr bwMode="auto">
            <a:xfrm>
              <a:off x="4320" y="115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4" name="Line 11"/>
            <p:cNvSpPr>
              <a:spLocks noChangeShapeType="1"/>
            </p:cNvSpPr>
            <p:nvPr/>
          </p:nvSpPr>
          <p:spPr bwMode="auto">
            <a:xfrm>
              <a:off x="2016" y="115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5" name="Line 12"/>
            <p:cNvSpPr>
              <a:spLocks noChangeShapeType="1"/>
            </p:cNvSpPr>
            <p:nvPr/>
          </p:nvSpPr>
          <p:spPr bwMode="auto">
            <a:xfrm>
              <a:off x="2400" y="115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6" name="Text Box 13"/>
            <p:cNvSpPr txBox="1">
              <a:spLocks noChangeArrowheads="1"/>
            </p:cNvSpPr>
            <p:nvPr/>
          </p:nvSpPr>
          <p:spPr bwMode="auto">
            <a:xfrm>
              <a:off x="2640" y="1104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……</a:t>
              </a:r>
            </a:p>
          </p:txBody>
        </p:sp>
        <p:sp>
          <p:nvSpPr>
            <p:cNvPr id="184337" name="Text Box 14"/>
            <p:cNvSpPr txBox="1">
              <a:spLocks noChangeArrowheads="1"/>
            </p:cNvSpPr>
            <p:nvPr/>
          </p:nvSpPr>
          <p:spPr bwMode="auto">
            <a:xfrm>
              <a:off x="3264" y="110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n-3</a:t>
              </a:r>
            </a:p>
          </p:txBody>
        </p:sp>
        <p:sp>
          <p:nvSpPr>
            <p:cNvPr id="184338" name="Text Box 15"/>
            <p:cNvSpPr txBox="1">
              <a:spLocks noChangeArrowheads="1"/>
            </p:cNvSpPr>
            <p:nvPr/>
          </p:nvSpPr>
          <p:spPr bwMode="auto">
            <a:xfrm>
              <a:off x="3792" y="110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n-2</a:t>
              </a:r>
            </a:p>
          </p:txBody>
        </p:sp>
        <p:sp>
          <p:nvSpPr>
            <p:cNvPr id="184339" name="Text Box 16"/>
            <p:cNvSpPr txBox="1">
              <a:spLocks noChangeArrowheads="1"/>
            </p:cNvSpPr>
            <p:nvPr/>
          </p:nvSpPr>
          <p:spPr bwMode="auto">
            <a:xfrm>
              <a:off x="864" y="76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84340" name="Text Box 17"/>
            <p:cNvSpPr txBox="1">
              <a:spLocks noChangeArrowheads="1"/>
            </p:cNvSpPr>
            <p:nvPr/>
          </p:nvSpPr>
          <p:spPr bwMode="auto">
            <a:xfrm>
              <a:off x="1296" y="76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84341" name="Text Box 18"/>
            <p:cNvSpPr txBox="1">
              <a:spLocks noChangeArrowheads="1"/>
            </p:cNvSpPr>
            <p:nvPr/>
          </p:nvSpPr>
          <p:spPr bwMode="auto">
            <a:xfrm>
              <a:off x="1680" y="76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84342" name="Text Box 19"/>
            <p:cNvSpPr txBox="1">
              <a:spLocks noChangeArrowheads="1"/>
            </p:cNvSpPr>
            <p:nvPr/>
          </p:nvSpPr>
          <p:spPr bwMode="auto">
            <a:xfrm>
              <a:off x="3936" y="720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Maxsize-1</a:t>
              </a:r>
            </a:p>
          </p:txBody>
        </p:sp>
        <p:sp>
          <p:nvSpPr>
            <p:cNvPr id="184343" name="Line 20"/>
            <p:cNvSpPr>
              <a:spLocks noChangeShapeType="1"/>
            </p:cNvSpPr>
            <p:nvPr/>
          </p:nvSpPr>
          <p:spPr bwMode="auto">
            <a:xfrm flipV="1">
              <a:off x="4608" y="1536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44" name="Line 22"/>
            <p:cNvSpPr>
              <a:spLocks noChangeShapeType="1"/>
            </p:cNvSpPr>
            <p:nvPr/>
          </p:nvSpPr>
          <p:spPr bwMode="auto">
            <a:xfrm flipV="1">
              <a:off x="4608" y="1536"/>
              <a:ext cx="0" cy="52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45" name="Line 23"/>
            <p:cNvSpPr>
              <a:spLocks noChangeShapeType="1"/>
            </p:cNvSpPr>
            <p:nvPr/>
          </p:nvSpPr>
          <p:spPr bwMode="auto">
            <a:xfrm>
              <a:off x="3312" y="1152"/>
              <a:ext cx="0" cy="384"/>
            </a:xfrm>
            <a:prstGeom prst="line">
              <a:avLst/>
            </a:prstGeom>
            <a:noFill/>
            <a:ln w="28575">
              <a:solidFill>
                <a:srgbClr val="46686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24" name="Rectangle 24"/>
          <p:cNvSpPr>
            <a:spLocks noChangeArrowheads="1"/>
          </p:cNvSpPr>
          <p:nvPr/>
        </p:nvSpPr>
        <p:spPr bwMode="auto">
          <a:xfrm>
            <a:off x="990600" y="381000"/>
            <a:ext cx="7086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删除队首元素的方法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：循环队列</a:t>
            </a:r>
          </a:p>
        </p:txBody>
      </p:sp>
      <p:sp>
        <p:nvSpPr>
          <p:cNvPr id="184325" name="Rectangle 25"/>
          <p:cNvSpPr>
            <a:spLocks noChangeArrowheads="1"/>
          </p:cNvSpPr>
          <p:nvPr/>
        </p:nvSpPr>
        <p:spPr bwMode="auto">
          <a:xfrm>
            <a:off x="3276600" y="3124200"/>
            <a:ext cx="394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front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顺时针移动一位</a:t>
            </a:r>
          </a:p>
        </p:txBody>
      </p:sp>
      <p:sp>
        <p:nvSpPr>
          <p:cNvPr id="184326" name="Text Box 19"/>
          <p:cNvSpPr txBox="1">
            <a:spLocks noChangeArrowheads="1"/>
          </p:cNvSpPr>
          <p:nvPr/>
        </p:nvSpPr>
        <p:spPr bwMode="auto">
          <a:xfrm>
            <a:off x="7019925" y="2205038"/>
            <a:ext cx="17526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</a:t>
            </a:r>
          </a:p>
          <a:p>
            <a:pPr eaLnBrk="1" hangingPunct="1">
              <a:lnSpc>
                <a:spcPct val="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CN" sz="3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657600" y="2209800"/>
            <a:ext cx="1524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n-2</a:t>
            </a:r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 flipV="1">
            <a:off x="6011863" y="2205038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990600" y="1600200"/>
            <a:ext cx="6324600" cy="609600"/>
          </a:xfrm>
          <a:prstGeom prst="rect">
            <a:avLst/>
          </a:prstGeom>
          <a:noFill/>
          <a:ln w="31750" cap="sq">
            <a:solidFill>
              <a:srgbClr val="466861">
                <a:alpha val="50195"/>
              </a:srgbClr>
            </a:solidFill>
            <a:miter lim="800000"/>
            <a:headEnd type="none" w="sm" len="sm"/>
            <a:tailEnd type="none" w="med" len="lg"/>
          </a:ln>
          <a:effectLst>
            <a:prstShdw prst="shdw17" dist="17961" dir="13500000">
              <a:srgbClr val="2A3E3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1600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57150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>
            <a:off x="22860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6553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>
            <a:off x="28956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>
            <a:off x="35052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3886200" y="15240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5715000" y="1524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n-2</a:t>
            </a: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10668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86383" name="Text Box 15"/>
          <p:cNvSpPr txBox="1">
            <a:spLocks noChangeArrowheads="1"/>
          </p:cNvSpPr>
          <p:nvPr/>
        </p:nvSpPr>
        <p:spPr bwMode="auto">
          <a:xfrm>
            <a:off x="17526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86384" name="Text Box 16"/>
          <p:cNvSpPr txBox="1">
            <a:spLocks noChangeArrowheads="1"/>
          </p:cNvSpPr>
          <p:nvPr/>
        </p:nvSpPr>
        <p:spPr bwMode="auto">
          <a:xfrm>
            <a:off x="23622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86385" name="Text Box 17"/>
          <p:cNvSpPr txBox="1">
            <a:spLocks noChangeArrowheads="1"/>
          </p:cNvSpPr>
          <p:nvPr/>
        </p:nvSpPr>
        <p:spPr bwMode="auto">
          <a:xfrm>
            <a:off x="5943600" y="9144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Maxsize-1</a:t>
            </a: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 flipV="1">
            <a:off x="7010400" y="2209800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7019925" y="2205038"/>
            <a:ext cx="17526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</a:t>
            </a:r>
          </a:p>
          <a:p>
            <a:pPr eaLnBrk="1" hangingPunct="1">
              <a:lnSpc>
                <a:spcPct val="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n-1</a:t>
            </a: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 flipV="1">
            <a:off x="7010400" y="2209800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>
            <a:off x="4953000" y="16002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7010400" y="4419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3200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6391" name="Rectangle 23"/>
          <p:cNvSpPr>
            <a:spLocks noChangeArrowheads="1"/>
          </p:cNvSpPr>
          <p:nvPr/>
        </p:nvSpPr>
        <p:spPr bwMode="auto">
          <a:xfrm>
            <a:off x="990600" y="381000"/>
            <a:ext cx="7086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删除队首元素的方法</a:t>
            </a:r>
            <a:r>
              <a:rPr kumimoji="1"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：循环队列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9144000" cy="5995988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顺序存储结构</a:t>
            </a:r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zh-CN" altLang="en-US" sz="18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●  顺序存储：用一组</a:t>
            </a:r>
            <a:r>
              <a:rPr lang="zh-CN" altLang="en-US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连续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的存储空间</a:t>
            </a:r>
            <a:r>
              <a:rPr lang="zh-CN" altLang="en-US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依次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存储线性表的元素。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 ●  特点：其逻辑顺序与物理顺序</a:t>
            </a:r>
            <a:r>
              <a:rPr lang="zh-CN" altLang="en-US" sz="3600" b="1" smtClean="0">
                <a:solidFill>
                  <a:srgbClr val="FFFF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相同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。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600" b="1" smtClean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	 实现顺序存储的最有效方法是使用一维数组 。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[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] 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：线性表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(a</a:t>
            </a:r>
            <a:r>
              <a:rPr lang="en-US" altLang="zh-CN" sz="3600" b="1" baseline="-25000" smtClean="0"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3600" b="1" baseline="-25000" smtClean="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3600" b="1" baseline="-25000" smtClean="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 , a</a:t>
            </a:r>
            <a:r>
              <a:rPr lang="en-US" altLang="zh-CN" sz="3600" b="1" baseline="-25000" smtClean="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3600" b="1" smtClean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幼圆" panose="02010509060101010101" pitchFamily="49" charset="-122"/>
              </a:rPr>
              <a:t>		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787900" y="2060575"/>
            <a:ext cx="2100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front=n-1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7235825" y="2060575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1" name="Rectangle 6"/>
          <p:cNvSpPr>
            <a:spLocks noChangeArrowheads="1"/>
          </p:cNvSpPr>
          <p:nvPr/>
        </p:nvSpPr>
        <p:spPr bwMode="auto">
          <a:xfrm>
            <a:off x="1295400" y="1371600"/>
            <a:ext cx="6324600" cy="609600"/>
          </a:xfrm>
          <a:prstGeom prst="rect">
            <a:avLst/>
          </a:prstGeom>
          <a:noFill/>
          <a:ln w="31750" cap="sq">
            <a:solidFill>
              <a:srgbClr val="466861">
                <a:alpha val="50195"/>
              </a:srgbClr>
            </a:solidFill>
            <a:miter lim="800000"/>
            <a:headEnd type="none" w="sm" len="sm"/>
            <a:tailEnd type="none" w="med" len="lg"/>
          </a:ln>
          <a:effectLst>
            <a:prstShdw prst="shdw17" dist="17961" dir="13500000">
              <a:srgbClr val="2A3E3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8422" name="Line 7"/>
          <p:cNvSpPr>
            <a:spLocks noChangeShapeType="1"/>
          </p:cNvSpPr>
          <p:nvPr/>
        </p:nvSpPr>
        <p:spPr bwMode="auto">
          <a:xfrm>
            <a:off x="1905000" y="13716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3" name="Line 8"/>
          <p:cNvSpPr>
            <a:spLocks noChangeShapeType="1"/>
          </p:cNvSpPr>
          <p:nvPr/>
        </p:nvSpPr>
        <p:spPr bwMode="auto">
          <a:xfrm>
            <a:off x="6019800" y="13716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4" name="Line 9"/>
          <p:cNvSpPr>
            <a:spLocks noChangeShapeType="1"/>
          </p:cNvSpPr>
          <p:nvPr/>
        </p:nvSpPr>
        <p:spPr bwMode="auto">
          <a:xfrm>
            <a:off x="2590800" y="13716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5" name="Line 10"/>
          <p:cNvSpPr>
            <a:spLocks noChangeShapeType="1"/>
          </p:cNvSpPr>
          <p:nvPr/>
        </p:nvSpPr>
        <p:spPr bwMode="auto">
          <a:xfrm>
            <a:off x="6858000" y="13716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6" name="Line 11"/>
          <p:cNvSpPr>
            <a:spLocks noChangeShapeType="1"/>
          </p:cNvSpPr>
          <p:nvPr/>
        </p:nvSpPr>
        <p:spPr bwMode="auto">
          <a:xfrm>
            <a:off x="3200400" y="13716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7" name="Line 12"/>
          <p:cNvSpPr>
            <a:spLocks noChangeShapeType="1"/>
          </p:cNvSpPr>
          <p:nvPr/>
        </p:nvSpPr>
        <p:spPr bwMode="auto">
          <a:xfrm>
            <a:off x="3810000" y="13716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8" name="Text Box 13"/>
          <p:cNvSpPr txBox="1">
            <a:spLocks noChangeArrowheads="1"/>
          </p:cNvSpPr>
          <p:nvPr/>
        </p:nvSpPr>
        <p:spPr bwMode="auto">
          <a:xfrm>
            <a:off x="4267200" y="12954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188429" name="Text Box 14"/>
          <p:cNvSpPr txBox="1">
            <a:spLocks noChangeArrowheads="1"/>
          </p:cNvSpPr>
          <p:nvPr/>
        </p:nvSpPr>
        <p:spPr bwMode="auto">
          <a:xfrm>
            <a:off x="1187450" y="1341438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n-3</a:t>
            </a:r>
          </a:p>
        </p:txBody>
      </p:sp>
      <p:sp>
        <p:nvSpPr>
          <p:cNvPr id="188430" name="Text Box 15"/>
          <p:cNvSpPr txBox="1">
            <a:spLocks noChangeArrowheads="1"/>
          </p:cNvSpPr>
          <p:nvPr/>
        </p:nvSpPr>
        <p:spPr bwMode="auto">
          <a:xfrm>
            <a:off x="1835150" y="1341438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n-2</a:t>
            </a:r>
          </a:p>
        </p:txBody>
      </p:sp>
      <p:sp>
        <p:nvSpPr>
          <p:cNvPr id="188431" name="Text Box 16"/>
          <p:cNvSpPr txBox="1">
            <a:spLocks noChangeArrowheads="1"/>
          </p:cNvSpPr>
          <p:nvPr/>
        </p:nvSpPr>
        <p:spPr bwMode="auto">
          <a:xfrm>
            <a:off x="1371600" y="7620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88432" name="Text Box 17"/>
          <p:cNvSpPr txBox="1">
            <a:spLocks noChangeArrowheads="1"/>
          </p:cNvSpPr>
          <p:nvPr/>
        </p:nvSpPr>
        <p:spPr bwMode="auto">
          <a:xfrm>
            <a:off x="2057400" y="7620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188433" name="Text Box 18"/>
          <p:cNvSpPr txBox="1">
            <a:spLocks noChangeArrowheads="1"/>
          </p:cNvSpPr>
          <p:nvPr/>
        </p:nvSpPr>
        <p:spPr bwMode="auto">
          <a:xfrm>
            <a:off x="2667000" y="7620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88434" name="Text Box 19"/>
          <p:cNvSpPr txBox="1">
            <a:spLocks noChangeArrowheads="1"/>
          </p:cNvSpPr>
          <p:nvPr/>
        </p:nvSpPr>
        <p:spPr bwMode="auto">
          <a:xfrm>
            <a:off x="6248400" y="6858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Maxsize-1</a:t>
            </a:r>
          </a:p>
        </p:txBody>
      </p:sp>
      <p:sp>
        <p:nvSpPr>
          <p:cNvPr id="188435" name="Text Box 20"/>
          <p:cNvSpPr txBox="1">
            <a:spLocks noChangeArrowheads="1"/>
          </p:cNvSpPr>
          <p:nvPr/>
        </p:nvSpPr>
        <p:spPr bwMode="auto">
          <a:xfrm>
            <a:off x="3059113" y="21336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rear=2</a:t>
            </a:r>
          </a:p>
        </p:txBody>
      </p:sp>
      <p:sp>
        <p:nvSpPr>
          <p:cNvPr id="188436" name="Line 21"/>
          <p:cNvSpPr>
            <a:spLocks noChangeShapeType="1"/>
          </p:cNvSpPr>
          <p:nvPr/>
        </p:nvSpPr>
        <p:spPr bwMode="auto">
          <a:xfrm flipV="1">
            <a:off x="2916238" y="1916113"/>
            <a:ext cx="0" cy="838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010400" y="1371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</a:p>
        </p:txBody>
      </p:sp>
      <p:sp>
        <p:nvSpPr>
          <p:cNvPr id="188438" name="Text Box 23"/>
          <p:cNvSpPr txBox="1">
            <a:spLocks noChangeArrowheads="1"/>
          </p:cNvSpPr>
          <p:nvPr/>
        </p:nvSpPr>
        <p:spPr bwMode="auto">
          <a:xfrm>
            <a:off x="304800" y="152400"/>
            <a:ext cx="259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删除元素 </a:t>
            </a: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kumimoji="1" lang="zh-CN" altLang="en-US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8439" name="Line 24"/>
          <p:cNvSpPr>
            <a:spLocks noChangeShapeType="1"/>
          </p:cNvSpPr>
          <p:nvPr/>
        </p:nvSpPr>
        <p:spPr bwMode="auto">
          <a:xfrm>
            <a:off x="5257800" y="1371600"/>
            <a:ext cx="0" cy="609600"/>
          </a:xfrm>
          <a:prstGeom prst="line">
            <a:avLst/>
          </a:prstGeom>
          <a:noFill/>
          <a:ln w="28575">
            <a:solidFill>
              <a:srgbClr val="46686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733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n-3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2843213" y="5084763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n-3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250825" y="609282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rear=2</a:t>
            </a:r>
          </a:p>
        </p:txBody>
      </p:sp>
      <p:sp>
        <p:nvSpPr>
          <p:cNvPr id="42015" name="AutoShape 31"/>
          <p:cNvSpPr>
            <a:spLocks noChangeArrowheads="1"/>
          </p:cNvSpPr>
          <p:nvPr/>
        </p:nvSpPr>
        <p:spPr bwMode="auto">
          <a:xfrm>
            <a:off x="1066800" y="2895600"/>
            <a:ext cx="3200400" cy="3124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2073275" y="5297488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n-2</a:t>
            </a:r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3505200" y="4495800"/>
            <a:ext cx="762000" cy="1524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V="1">
            <a:off x="3352800" y="3657600"/>
            <a:ext cx="609600" cy="3048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rot="-725156">
            <a:off x="3360738" y="4951413"/>
            <a:ext cx="388937" cy="531812"/>
          </a:xfrm>
          <a:prstGeom prst="line">
            <a:avLst/>
          </a:prstGeom>
          <a:noFill/>
          <a:ln w="57150" cap="sq">
            <a:solidFill>
              <a:srgbClr val="000066"/>
            </a:solidFill>
            <a:round/>
            <a:headEnd/>
            <a:tailEnd/>
          </a:ln>
          <a:effectLst>
            <a:prstShdw prst="shdw17" dist="17961" dir="2700000">
              <a:srgbClr val="00003D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2819400" y="5257800"/>
            <a:ext cx="0" cy="7620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rot="20909250" flipH="1">
            <a:off x="2895600" y="2971800"/>
            <a:ext cx="304800" cy="6858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3352800" y="5791200"/>
            <a:ext cx="54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1295400" y="4343400"/>
            <a:ext cx="54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.</a:t>
            </a: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2057400" y="6019800"/>
            <a:ext cx="54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4191000" y="4953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n-1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H="1">
            <a:off x="1981200" y="5181600"/>
            <a:ext cx="304800" cy="609600"/>
          </a:xfrm>
          <a:prstGeom prst="line">
            <a:avLst/>
          </a:prstGeom>
          <a:noFill/>
          <a:ln w="38100" cap="sq">
            <a:solidFill>
              <a:srgbClr val="9933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1524000" y="4724400"/>
            <a:ext cx="54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.</a:t>
            </a: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1752600" y="4953000"/>
            <a:ext cx="54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.</a:t>
            </a:r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1295400" y="3962400"/>
            <a:ext cx="54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.</a:t>
            </a:r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 flipH="1" flipV="1">
            <a:off x="4211638" y="5013325"/>
            <a:ext cx="792162" cy="360363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5148263" y="5013325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front=n-1</a:t>
            </a:r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V="1">
            <a:off x="1187450" y="5661025"/>
            <a:ext cx="431800" cy="576263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4267200" y="3810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n-2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3581400" y="4572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</a:p>
        </p:txBody>
      </p:sp>
      <p:sp>
        <p:nvSpPr>
          <p:cNvPr id="42035" name="Arc 51"/>
          <p:cNvSpPr>
            <a:spLocks/>
          </p:cNvSpPr>
          <p:nvPr/>
        </p:nvSpPr>
        <p:spPr bwMode="auto">
          <a:xfrm rot="2215429" flipH="1" flipV="1">
            <a:off x="381000" y="3352800"/>
            <a:ext cx="1219200" cy="1905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64" name="Rectangle 52"/>
          <p:cNvSpPr>
            <a:spLocks noChangeArrowheads="1"/>
          </p:cNvSpPr>
          <p:nvPr/>
        </p:nvSpPr>
        <p:spPr bwMode="auto">
          <a:xfrm>
            <a:off x="2819400" y="152400"/>
            <a:ext cx="401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front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顺时针移动一位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284663" y="6021388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front=0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539750" y="2562225"/>
            <a:ext cx="2100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555 C -0.00104 0.07054 -0.00156 0.13575 -0.06979 0.16142 C -0.13802 0.18709 -0.3184 0.18964 -0.40972 0.15934 C -0.50104 0.12905 -0.55938 0.05388 -0.61754 -0.02105 " pathEditMode="relative" ptsTypes="aaaA">
                                      <p:cBhvr>
                                        <p:cTn id="6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54487E-6 C -0.00851 0.02567 -0.01701 0.05134 -0.03542 0.07585 C -0.05382 0.10037 -0.08229 0.12396 -0.11076 0.14755 " pathEditMode="relative" ptsTypes="aaA">
                                      <p:cBhvr>
                                        <p:cTn id="94" dur="500" fill="hold"/>
                                        <p:tgtEl>
                                          <p:spTgt spid="42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 animBg="1"/>
      <p:bldP spid="42006" grpId="0"/>
      <p:bldP spid="42011" grpId="0"/>
      <p:bldP spid="42013" grpId="0"/>
      <p:bldP spid="42014" grpId="0"/>
      <p:bldP spid="42015" grpId="0" animBg="1"/>
      <p:bldP spid="42016" grpId="0"/>
      <p:bldP spid="42017" grpId="0" animBg="1"/>
      <p:bldP spid="42018" grpId="0" animBg="1"/>
      <p:bldP spid="42019" grpId="0" animBg="1"/>
      <p:bldP spid="42020" grpId="0" animBg="1"/>
      <p:bldP spid="42021" grpId="0" animBg="1"/>
      <p:bldP spid="42022" grpId="0"/>
      <p:bldP spid="42023" grpId="0"/>
      <p:bldP spid="42024" grpId="0"/>
      <p:bldP spid="42025" grpId="0"/>
      <p:bldP spid="42026" grpId="0" animBg="1"/>
      <p:bldP spid="42027" grpId="0"/>
      <p:bldP spid="42028" grpId="0"/>
      <p:bldP spid="42029" grpId="0"/>
      <p:bldP spid="42030" grpId="0" animBg="1"/>
      <p:bldP spid="42030" grpId="1" animBg="1"/>
      <p:bldP spid="42031" grpId="0"/>
      <p:bldP spid="42031" grpId="1"/>
      <p:bldP spid="42032" grpId="0" animBg="1"/>
      <p:bldP spid="42033" grpId="0"/>
      <p:bldP spid="42034" grpId="0"/>
      <p:bldP spid="42035" grpId="0" animBg="1"/>
      <p:bldP spid="42037" grpId="0"/>
      <p:bldP spid="42037" grpId="1"/>
      <p:bldP spid="4203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304800"/>
            <a:ext cx="85344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435100" indent="-11684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采用环状模型来实现队列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各数据成员的意义如下：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front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指定队首位置，删除一个元素就将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front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顺时针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移动一位；</a:t>
            </a:r>
          </a:p>
          <a:p>
            <a:pPr eaLnBrk="1" hangingPunct="1">
              <a:spcBef>
                <a:spcPct val="2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rear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指向元素要插入的位置，插入一个元素就将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rear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顺时针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移动一位；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队空、队满？？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count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存放队列中元素的个数。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队空：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count=0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队满：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count=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MaxQSize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533400" y="1524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删除队首元素： 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ront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顺时针移动一位</a:t>
            </a:r>
            <a:r>
              <a:rPr kumimoji="1" lang="zh-CN" altLang="en-US" sz="3200" b="1">
                <a:solidFill>
                  <a:srgbClr val="FF33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情况</a:t>
            </a:r>
            <a:r>
              <a:rPr kumimoji="1" lang="en-US" altLang="zh-CN" sz="3200" b="1">
                <a:solidFill>
                  <a:srgbClr val="FF33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4049713"/>
            <a:ext cx="4495800" cy="2732087"/>
            <a:chOff x="528" y="1809"/>
            <a:chExt cx="2832" cy="1721"/>
          </a:xfrm>
        </p:grpSpPr>
        <p:grpSp>
          <p:nvGrpSpPr>
            <p:cNvPr id="192550" name="Group 4"/>
            <p:cNvGrpSpPr>
              <a:grpSpLocks/>
            </p:cNvGrpSpPr>
            <p:nvPr/>
          </p:nvGrpSpPr>
          <p:grpSpPr bwMode="auto">
            <a:xfrm>
              <a:off x="811" y="1809"/>
              <a:ext cx="2549" cy="1721"/>
              <a:chOff x="672" y="1728"/>
              <a:chExt cx="3888" cy="2496"/>
            </a:xfrm>
          </p:grpSpPr>
          <p:sp>
            <p:nvSpPr>
              <p:cNvPr id="192552" name="Text Box 5"/>
              <p:cNvSpPr txBox="1">
                <a:spLocks noChangeArrowheads="1"/>
              </p:cNvSpPr>
              <p:nvPr/>
            </p:nvSpPr>
            <p:spPr bwMode="auto">
              <a:xfrm>
                <a:off x="1919" y="1871"/>
                <a:ext cx="576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92553" name="Text Box 6"/>
              <p:cNvSpPr txBox="1">
                <a:spLocks noChangeArrowheads="1"/>
              </p:cNvSpPr>
              <p:nvPr/>
            </p:nvSpPr>
            <p:spPr bwMode="auto">
              <a:xfrm>
                <a:off x="2495" y="3551"/>
                <a:ext cx="1106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99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rear</a:t>
                </a:r>
              </a:p>
            </p:txBody>
          </p:sp>
          <p:sp>
            <p:nvSpPr>
              <p:cNvPr id="192554" name="AutoShape 7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2016" cy="19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1 w 21600"/>
                  <a:gd name="T25" fmla="*/ 3161 h 21600"/>
                  <a:gd name="T26" fmla="*/ 18439 w 21600"/>
                  <a:gd name="T27" fmla="*/ 1843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55" name="Text Box 8"/>
              <p:cNvSpPr txBox="1">
                <a:spLocks noChangeArrowheads="1"/>
              </p:cNvSpPr>
              <p:nvPr/>
            </p:nvSpPr>
            <p:spPr bwMode="auto">
              <a:xfrm>
                <a:off x="2159" y="2304"/>
                <a:ext cx="577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92556" name="Line 9"/>
              <p:cNvSpPr>
                <a:spLocks noChangeShapeType="1"/>
              </p:cNvSpPr>
              <p:nvPr/>
            </p:nvSpPr>
            <p:spPr bwMode="auto">
              <a:xfrm>
                <a:off x="2208" y="2736"/>
                <a:ext cx="480" cy="96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57" name="Line 10"/>
              <p:cNvSpPr>
                <a:spLocks noChangeShapeType="1"/>
              </p:cNvSpPr>
              <p:nvPr/>
            </p:nvSpPr>
            <p:spPr bwMode="auto">
              <a:xfrm flipV="1">
                <a:off x="2112" y="2208"/>
                <a:ext cx="384" cy="192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58" name="Line 11"/>
              <p:cNvSpPr>
                <a:spLocks noChangeShapeType="1"/>
              </p:cNvSpPr>
              <p:nvPr/>
            </p:nvSpPr>
            <p:spPr bwMode="auto">
              <a:xfrm rot="-725156">
                <a:off x="2117" y="3023"/>
                <a:ext cx="245" cy="335"/>
              </a:xfrm>
              <a:prstGeom prst="line">
                <a:avLst/>
              </a:prstGeom>
              <a:noFill/>
              <a:ln w="57150" cap="sq">
                <a:solidFill>
                  <a:srgbClr val="000066"/>
                </a:solidFill>
                <a:round/>
                <a:headEnd/>
                <a:tailEnd/>
              </a:ln>
              <a:effectLst>
                <a:prstShdw prst="shdw17" dist="17961" dir="2700000">
                  <a:srgbClr val="00003D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59" name="Line 12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0" cy="480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60" name="Line 13"/>
              <p:cNvSpPr>
                <a:spLocks noChangeShapeType="1"/>
              </p:cNvSpPr>
              <p:nvPr/>
            </p:nvSpPr>
            <p:spPr bwMode="auto">
              <a:xfrm rot="20909250" flipH="1">
                <a:off x="1824" y="1776"/>
                <a:ext cx="192" cy="432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61" name="Text Box 14"/>
              <p:cNvSpPr txBox="1">
                <a:spLocks noChangeArrowheads="1"/>
              </p:cNvSpPr>
              <p:nvPr/>
            </p:nvSpPr>
            <p:spPr bwMode="auto">
              <a:xfrm>
                <a:off x="2110" y="3551"/>
                <a:ext cx="348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92562" name="Text Box 15"/>
              <p:cNvSpPr txBox="1">
                <a:spLocks noChangeArrowheads="1"/>
              </p:cNvSpPr>
              <p:nvPr/>
            </p:nvSpPr>
            <p:spPr bwMode="auto">
              <a:xfrm>
                <a:off x="815" y="2639"/>
                <a:ext cx="346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.</a:t>
                </a:r>
              </a:p>
            </p:txBody>
          </p:sp>
          <p:sp>
            <p:nvSpPr>
              <p:cNvPr id="192563" name="Text Box 16"/>
              <p:cNvSpPr txBox="1">
                <a:spLocks noChangeArrowheads="1"/>
              </p:cNvSpPr>
              <p:nvPr/>
            </p:nvSpPr>
            <p:spPr bwMode="auto">
              <a:xfrm>
                <a:off x="1296" y="3695"/>
                <a:ext cx="346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92564" name="Text Box 17"/>
              <p:cNvSpPr txBox="1">
                <a:spLocks noChangeArrowheads="1"/>
              </p:cNvSpPr>
              <p:nvPr/>
            </p:nvSpPr>
            <p:spPr bwMode="auto">
              <a:xfrm>
                <a:off x="2640" y="3025"/>
                <a:ext cx="527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92565" name="Line 18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192" cy="384"/>
              </a:xfrm>
              <a:prstGeom prst="line">
                <a:avLst/>
              </a:prstGeom>
              <a:noFill/>
              <a:ln w="38100" cap="sq">
                <a:solidFill>
                  <a:srgbClr val="993366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66" name="Text Box 19"/>
              <p:cNvSpPr txBox="1">
                <a:spLocks noChangeArrowheads="1"/>
              </p:cNvSpPr>
              <p:nvPr/>
            </p:nvSpPr>
            <p:spPr bwMode="auto">
              <a:xfrm>
                <a:off x="960" y="2880"/>
                <a:ext cx="345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.</a:t>
                </a:r>
              </a:p>
            </p:txBody>
          </p:sp>
          <p:sp>
            <p:nvSpPr>
              <p:cNvPr id="192567" name="Text Box 20"/>
              <p:cNvSpPr txBox="1">
                <a:spLocks noChangeArrowheads="1"/>
              </p:cNvSpPr>
              <p:nvPr/>
            </p:nvSpPr>
            <p:spPr bwMode="auto">
              <a:xfrm>
                <a:off x="1103" y="3025"/>
                <a:ext cx="347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.</a:t>
                </a:r>
              </a:p>
            </p:txBody>
          </p:sp>
          <p:sp>
            <p:nvSpPr>
              <p:cNvPr id="192568" name="Text Box 21"/>
              <p:cNvSpPr txBox="1">
                <a:spLocks noChangeArrowheads="1"/>
              </p:cNvSpPr>
              <p:nvPr/>
            </p:nvSpPr>
            <p:spPr bwMode="auto">
              <a:xfrm>
                <a:off x="815" y="2399"/>
                <a:ext cx="346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.</a:t>
                </a:r>
              </a:p>
            </p:txBody>
          </p:sp>
          <p:sp>
            <p:nvSpPr>
              <p:cNvPr id="192569" name="Line 22"/>
              <p:cNvSpPr>
                <a:spLocks noChangeShapeType="1"/>
              </p:cNvSpPr>
              <p:nvPr/>
            </p:nvSpPr>
            <p:spPr bwMode="auto">
              <a:xfrm flipH="1">
                <a:off x="2448" y="2064"/>
                <a:ext cx="576" cy="0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70" name="Text Box 23"/>
              <p:cNvSpPr txBox="1">
                <a:spLocks noChangeArrowheads="1"/>
              </p:cNvSpPr>
              <p:nvPr/>
            </p:nvSpPr>
            <p:spPr bwMode="auto">
              <a:xfrm>
                <a:off x="3120" y="1919"/>
                <a:ext cx="1440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000099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Front=7</a:t>
                </a:r>
              </a:p>
            </p:txBody>
          </p:sp>
          <p:sp>
            <p:nvSpPr>
              <p:cNvPr id="192571" name="Line 24"/>
              <p:cNvSpPr>
                <a:spLocks noChangeShapeType="1"/>
              </p:cNvSpPr>
              <p:nvPr/>
            </p:nvSpPr>
            <p:spPr bwMode="auto">
              <a:xfrm flipH="1" flipV="1">
                <a:off x="2064" y="3600"/>
                <a:ext cx="144" cy="480"/>
              </a:xfrm>
              <a:prstGeom prst="line">
                <a:avLst/>
              </a:prstGeom>
              <a:noFill/>
              <a:ln w="31750" cap="sq">
                <a:solidFill>
                  <a:srgbClr val="993366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2572" name="Text Box 25"/>
              <p:cNvSpPr txBox="1">
                <a:spLocks noChangeArrowheads="1"/>
              </p:cNvSpPr>
              <p:nvPr/>
            </p:nvSpPr>
            <p:spPr bwMode="auto">
              <a:xfrm>
                <a:off x="2687" y="2304"/>
                <a:ext cx="528" cy="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92573" name="Text Box 26"/>
              <p:cNvSpPr txBox="1">
                <a:spLocks noChangeArrowheads="1"/>
              </p:cNvSpPr>
              <p:nvPr/>
            </p:nvSpPr>
            <p:spPr bwMode="auto">
              <a:xfrm>
                <a:off x="2255" y="2782"/>
                <a:ext cx="384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</a:p>
            </p:txBody>
          </p:sp>
        </p:grpSp>
        <p:sp>
          <p:nvSpPr>
            <p:cNvPr id="192551" name="Arc 27"/>
            <p:cNvSpPr>
              <a:spLocks/>
            </p:cNvSpPr>
            <p:nvPr/>
          </p:nvSpPr>
          <p:spPr bwMode="auto">
            <a:xfrm rot="2215429" flipH="1" flipV="1">
              <a:off x="528" y="2008"/>
              <a:ext cx="503" cy="8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1981200" y="404971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2209800" y="45069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H="1">
            <a:off x="7086600" y="4430713"/>
            <a:ext cx="600075" cy="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097463" y="3821113"/>
            <a:ext cx="4046537" cy="2732087"/>
            <a:chOff x="3211" y="1728"/>
            <a:chExt cx="2549" cy="1721"/>
          </a:xfrm>
        </p:grpSpPr>
        <p:sp>
          <p:nvSpPr>
            <p:cNvPr id="192529" name="Text Box 32"/>
            <p:cNvSpPr txBox="1">
              <a:spLocks noChangeArrowheads="1"/>
            </p:cNvSpPr>
            <p:nvPr/>
          </p:nvSpPr>
          <p:spPr bwMode="auto">
            <a:xfrm>
              <a:off x="4029" y="1827"/>
              <a:ext cx="37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2530" name="Text Box 33"/>
            <p:cNvSpPr txBox="1">
              <a:spLocks noChangeArrowheads="1"/>
            </p:cNvSpPr>
            <p:nvPr/>
          </p:nvSpPr>
          <p:spPr bwMode="auto">
            <a:xfrm>
              <a:off x="4406" y="2985"/>
              <a:ext cx="7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rear</a:t>
              </a:r>
            </a:p>
          </p:txBody>
        </p:sp>
        <p:sp>
          <p:nvSpPr>
            <p:cNvPr id="192531" name="AutoShape 34"/>
            <p:cNvSpPr>
              <a:spLocks noChangeArrowheads="1"/>
            </p:cNvSpPr>
            <p:nvPr/>
          </p:nvSpPr>
          <p:spPr bwMode="auto">
            <a:xfrm>
              <a:off x="3211" y="1728"/>
              <a:ext cx="1322" cy="13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68 h 21600"/>
                <a:gd name="T26" fmla="*/ 18430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2" name="Text Box 35"/>
            <p:cNvSpPr txBox="1">
              <a:spLocks noChangeArrowheads="1"/>
            </p:cNvSpPr>
            <p:nvPr/>
          </p:nvSpPr>
          <p:spPr bwMode="auto">
            <a:xfrm>
              <a:off x="4186" y="2125"/>
              <a:ext cx="37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2533" name="Line 36"/>
            <p:cNvSpPr>
              <a:spLocks noChangeShapeType="1"/>
            </p:cNvSpPr>
            <p:nvPr/>
          </p:nvSpPr>
          <p:spPr bwMode="auto">
            <a:xfrm>
              <a:off x="4218" y="2423"/>
              <a:ext cx="315" cy="66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34" name="Line 37"/>
            <p:cNvSpPr>
              <a:spLocks noChangeShapeType="1"/>
            </p:cNvSpPr>
            <p:nvPr/>
          </p:nvSpPr>
          <p:spPr bwMode="auto">
            <a:xfrm flipV="1">
              <a:off x="4155" y="2059"/>
              <a:ext cx="252" cy="132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35" name="Line 38"/>
            <p:cNvSpPr>
              <a:spLocks noChangeShapeType="1"/>
            </p:cNvSpPr>
            <p:nvPr/>
          </p:nvSpPr>
          <p:spPr bwMode="auto">
            <a:xfrm rot="-725156">
              <a:off x="4158" y="2621"/>
              <a:ext cx="161" cy="231"/>
            </a:xfrm>
            <a:prstGeom prst="line">
              <a:avLst/>
            </a:prstGeom>
            <a:noFill/>
            <a:ln w="57150" cap="sq">
              <a:solidFill>
                <a:srgbClr val="000066"/>
              </a:solidFill>
              <a:round/>
              <a:headEnd/>
              <a:tailEnd/>
            </a:ln>
            <a:effectLst>
              <a:prstShdw prst="shdw17" dist="17961" dir="2700000">
                <a:srgbClr val="0000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36" name="Line 39"/>
            <p:cNvSpPr>
              <a:spLocks noChangeShapeType="1"/>
            </p:cNvSpPr>
            <p:nvPr/>
          </p:nvSpPr>
          <p:spPr bwMode="auto">
            <a:xfrm>
              <a:off x="3935" y="2754"/>
              <a:ext cx="0" cy="33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37" name="Line 40"/>
            <p:cNvSpPr>
              <a:spLocks noChangeShapeType="1"/>
            </p:cNvSpPr>
            <p:nvPr/>
          </p:nvSpPr>
          <p:spPr bwMode="auto">
            <a:xfrm rot="20909250" flipH="1">
              <a:off x="3966" y="1761"/>
              <a:ext cx="126" cy="29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38" name="Text Box 41"/>
            <p:cNvSpPr txBox="1">
              <a:spLocks noChangeArrowheads="1"/>
            </p:cNvSpPr>
            <p:nvPr/>
          </p:nvSpPr>
          <p:spPr bwMode="auto">
            <a:xfrm>
              <a:off x="4154" y="2985"/>
              <a:ext cx="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92539" name="Text Box 42"/>
            <p:cNvSpPr txBox="1">
              <a:spLocks noChangeArrowheads="1"/>
            </p:cNvSpPr>
            <p:nvPr/>
          </p:nvSpPr>
          <p:spPr bwMode="auto">
            <a:xfrm>
              <a:off x="3305" y="2356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2540" name="Text Box 43"/>
            <p:cNvSpPr txBox="1">
              <a:spLocks noChangeArrowheads="1"/>
            </p:cNvSpPr>
            <p:nvPr/>
          </p:nvSpPr>
          <p:spPr bwMode="auto">
            <a:xfrm>
              <a:off x="3620" y="3084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92541" name="Text Box 44"/>
            <p:cNvSpPr txBox="1">
              <a:spLocks noChangeArrowheads="1"/>
            </p:cNvSpPr>
            <p:nvPr/>
          </p:nvSpPr>
          <p:spPr bwMode="auto">
            <a:xfrm>
              <a:off x="4501" y="2622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2542" name="Line 45"/>
            <p:cNvSpPr>
              <a:spLocks noChangeShapeType="1"/>
            </p:cNvSpPr>
            <p:nvPr/>
          </p:nvSpPr>
          <p:spPr bwMode="auto">
            <a:xfrm flipH="1">
              <a:off x="3589" y="2721"/>
              <a:ext cx="126" cy="265"/>
            </a:xfrm>
            <a:prstGeom prst="line">
              <a:avLst/>
            </a:prstGeom>
            <a:noFill/>
            <a:ln w="3810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43" name="Text Box 46"/>
            <p:cNvSpPr txBox="1">
              <a:spLocks noChangeArrowheads="1"/>
            </p:cNvSpPr>
            <p:nvPr/>
          </p:nvSpPr>
          <p:spPr bwMode="auto">
            <a:xfrm>
              <a:off x="3400" y="2522"/>
              <a:ext cx="2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2544" name="Text Box 47"/>
            <p:cNvSpPr txBox="1">
              <a:spLocks noChangeArrowheads="1"/>
            </p:cNvSpPr>
            <p:nvPr/>
          </p:nvSpPr>
          <p:spPr bwMode="auto">
            <a:xfrm>
              <a:off x="3494" y="2622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2545" name="Text Box 48"/>
            <p:cNvSpPr txBox="1">
              <a:spLocks noChangeArrowheads="1"/>
            </p:cNvSpPr>
            <p:nvPr/>
          </p:nvSpPr>
          <p:spPr bwMode="auto">
            <a:xfrm>
              <a:off x="3305" y="2191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2546" name="Text Box 49"/>
            <p:cNvSpPr txBox="1">
              <a:spLocks noChangeArrowheads="1"/>
            </p:cNvSpPr>
            <p:nvPr/>
          </p:nvSpPr>
          <p:spPr bwMode="auto">
            <a:xfrm>
              <a:off x="4816" y="1860"/>
              <a:ext cx="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Front=8</a:t>
              </a:r>
            </a:p>
          </p:txBody>
        </p:sp>
        <p:sp>
          <p:nvSpPr>
            <p:cNvPr id="192547" name="Line 50"/>
            <p:cNvSpPr>
              <a:spLocks noChangeShapeType="1"/>
            </p:cNvSpPr>
            <p:nvPr/>
          </p:nvSpPr>
          <p:spPr bwMode="auto">
            <a:xfrm flipH="1" flipV="1">
              <a:off x="4124" y="3019"/>
              <a:ext cx="94" cy="33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2548" name="Text Box 51"/>
            <p:cNvSpPr txBox="1">
              <a:spLocks noChangeArrowheads="1"/>
            </p:cNvSpPr>
            <p:nvPr/>
          </p:nvSpPr>
          <p:spPr bwMode="auto">
            <a:xfrm>
              <a:off x="4532" y="2125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2549" name="Text Box 52"/>
            <p:cNvSpPr txBox="1">
              <a:spLocks noChangeArrowheads="1"/>
            </p:cNvSpPr>
            <p:nvPr/>
          </p:nvSpPr>
          <p:spPr bwMode="auto">
            <a:xfrm>
              <a:off x="4249" y="2455"/>
              <a:ext cx="2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</p:grpSp>
      <p:sp>
        <p:nvSpPr>
          <p:cNvPr id="44085" name="Arc 53"/>
          <p:cNvSpPr>
            <a:spLocks/>
          </p:cNvSpPr>
          <p:nvPr/>
        </p:nvSpPr>
        <p:spPr bwMode="auto">
          <a:xfrm rot="2215429" flipH="1" flipV="1">
            <a:off x="4648200" y="4137025"/>
            <a:ext cx="798513" cy="13128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6629400" y="44307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44087" name="Line 55"/>
          <p:cNvSpPr>
            <a:spLocks noChangeShapeType="1"/>
          </p:cNvSpPr>
          <p:nvPr/>
        </p:nvSpPr>
        <p:spPr bwMode="auto">
          <a:xfrm>
            <a:off x="2819400" y="5345113"/>
            <a:ext cx="1676400" cy="0"/>
          </a:xfrm>
          <a:prstGeom prst="line">
            <a:avLst/>
          </a:prstGeom>
          <a:noFill/>
          <a:ln w="76200" cap="sq">
            <a:solidFill>
              <a:schemeClr val="fol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2819400" y="549751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删除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1143000" y="933450"/>
            <a:ext cx="57721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 = (front+1) </a:t>
            </a:r>
            <a:r>
              <a:rPr kumimoji="1" lang="en-US" altLang="zh-CN" sz="3200" b="1" u="sng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MOD</a:t>
            </a:r>
            <a:r>
              <a:rPr kumimoji="1" lang="en-US" altLang="zh-CN" sz="2800" b="1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MaxQSize;</a:t>
            </a:r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1187450" y="1844675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MaxQSize=10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590800" y="5334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743200" y="4495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362200" y="3810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/>
      <p:bldP spid="44061" grpId="0"/>
      <p:bldP spid="44062" grpId="0" animBg="1"/>
      <p:bldP spid="44085" grpId="0" animBg="1"/>
      <p:bldP spid="44086" grpId="0"/>
      <p:bldP spid="44087" grpId="0" animBg="1"/>
      <p:bldP spid="44088" grpId="0"/>
      <p:bldP spid="44089" grpId="0"/>
      <p:bldP spid="44090" grpId="0"/>
      <p:bldP spid="44091" grpId="0"/>
      <p:bldP spid="44092" grpId="0"/>
      <p:bldP spid="4409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85800" y="6096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删除队首元素： 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ront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顺时针移动一位</a:t>
            </a:r>
            <a:r>
              <a:rPr kumimoji="1" lang="zh-CN" altLang="en-US" sz="3200" b="1">
                <a:solidFill>
                  <a:srgbClr val="FF33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情况</a:t>
            </a:r>
            <a:r>
              <a:rPr kumimoji="1" lang="en-US" altLang="zh-CN" sz="3200" b="1">
                <a:solidFill>
                  <a:srgbClr val="FF33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28600" y="6278563"/>
            <a:ext cx="1150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174875" y="6045200"/>
            <a:ext cx="36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 flipH="1" flipV="1">
            <a:off x="1374775" y="6019800"/>
            <a:ext cx="149225" cy="525463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 flipH="1">
            <a:off x="2828925" y="5715000"/>
            <a:ext cx="600075" cy="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2971800" y="60198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front=9</a:t>
            </a:r>
          </a:p>
        </p:txBody>
      </p:sp>
      <p:grpSp>
        <p:nvGrpSpPr>
          <p:cNvPr id="194568" name="Group 8"/>
          <p:cNvGrpSpPr>
            <a:grpSpLocks/>
          </p:cNvGrpSpPr>
          <p:nvPr/>
        </p:nvGrpSpPr>
        <p:grpSpPr bwMode="auto">
          <a:xfrm>
            <a:off x="685800" y="3962400"/>
            <a:ext cx="2646363" cy="2732088"/>
            <a:chOff x="427" y="2551"/>
            <a:chExt cx="1667" cy="1721"/>
          </a:xfrm>
        </p:grpSpPr>
        <p:sp>
          <p:nvSpPr>
            <p:cNvPr id="194602" name="Text Box 9"/>
            <p:cNvSpPr txBox="1">
              <a:spLocks noChangeArrowheads="1"/>
            </p:cNvSpPr>
            <p:nvPr/>
          </p:nvSpPr>
          <p:spPr bwMode="auto">
            <a:xfrm>
              <a:off x="1245" y="2650"/>
              <a:ext cx="37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4603" name="AutoShape 10"/>
            <p:cNvSpPr>
              <a:spLocks noChangeArrowheads="1"/>
            </p:cNvSpPr>
            <p:nvPr/>
          </p:nvSpPr>
          <p:spPr bwMode="auto">
            <a:xfrm>
              <a:off x="427" y="2551"/>
              <a:ext cx="1322" cy="13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68 h 21600"/>
                <a:gd name="T26" fmla="*/ 18430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4" name="Text Box 11"/>
            <p:cNvSpPr txBox="1">
              <a:spLocks noChangeArrowheads="1"/>
            </p:cNvSpPr>
            <p:nvPr/>
          </p:nvSpPr>
          <p:spPr bwMode="auto">
            <a:xfrm>
              <a:off x="1402" y="2948"/>
              <a:ext cx="37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4605" name="Line 12"/>
            <p:cNvSpPr>
              <a:spLocks noChangeShapeType="1"/>
            </p:cNvSpPr>
            <p:nvPr/>
          </p:nvSpPr>
          <p:spPr bwMode="auto">
            <a:xfrm>
              <a:off x="1434" y="3246"/>
              <a:ext cx="315" cy="66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06" name="Line 13"/>
            <p:cNvSpPr>
              <a:spLocks noChangeShapeType="1"/>
            </p:cNvSpPr>
            <p:nvPr/>
          </p:nvSpPr>
          <p:spPr bwMode="auto">
            <a:xfrm flipV="1">
              <a:off x="1371" y="2882"/>
              <a:ext cx="252" cy="132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07" name="Line 14"/>
            <p:cNvSpPr>
              <a:spLocks noChangeShapeType="1"/>
            </p:cNvSpPr>
            <p:nvPr/>
          </p:nvSpPr>
          <p:spPr bwMode="auto">
            <a:xfrm rot="-725156">
              <a:off x="1374" y="3444"/>
              <a:ext cx="161" cy="231"/>
            </a:xfrm>
            <a:prstGeom prst="line">
              <a:avLst/>
            </a:prstGeom>
            <a:noFill/>
            <a:ln w="57150" cap="sq">
              <a:solidFill>
                <a:srgbClr val="000066"/>
              </a:solidFill>
              <a:round/>
              <a:headEnd/>
              <a:tailEnd/>
            </a:ln>
            <a:effectLst>
              <a:prstShdw prst="shdw17" dist="17961" dir="2700000">
                <a:srgbClr val="0000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08" name="Line 15"/>
            <p:cNvSpPr>
              <a:spLocks noChangeShapeType="1"/>
            </p:cNvSpPr>
            <p:nvPr/>
          </p:nvSpPr>
          <p:spPr bwMode="auto">
            <a:xfrm>
              <a:off x="1151" y="3577"/>
              <a:ext cx="0" cy="33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09" name="Line 16"/>
            <p:cNvSpPr>
              <a:spLocks noChangeShapeType="1"/>
            </p:cNvSpPr>
            <p:nvPr/>
          </p:nvSpPr>
          <p:spPr bwMode="auto">
            <a:xfrm rot="20909250" flipH="1">
              <a:off x="1182" y="2584"/>
              <a:ext cx="126" cy="29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10" name="Text Box 17"/>
            <p:cNvSpPr txBox="1">
              <a:spLocks noChangeArrowheads="1"/>
            </p:cNvSpPr>
            <p:nvPr/>
          </p:nvSpPr>
          <p:spPr bwMode="auto">
            <a:xfrm>
              <a:off x="521" y="3179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611" name="Text Box 18"/>
            <p:cNvSpPr txBox="1">
              <a:spLocks noChangeArrowheads="1"/>
            </p:cNvSpPr>
            <p:nvPr/>
          </p:nvSpPr>
          <p:spPr bwMode="auto">
            <a:xfrm>
              <a:off x="836" y="3907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94612" name="Text Box 19"/>
            <p:cNvSpPr txBox="1">
              <a:spLocks noChangeArrowheads="1"/>
            </p:cNvSpPr>
            <p:nvPr/>
          </p:nvSpPr>
          <p:spPr bwMode="auto">
            <a:xfrm>
              <a:off x="1717" y="3445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4613" name="Line 20"/>
            <p:cNvSpPr>
              <a:spLocks noChangeShapeType="1"/>
            </p:cNvSpPr>
            <p:nvPr/>
          </p:nvSpPr>
          <p:spPr bwMode="auto">
            <a:xfrm flipH="1">
              <a:off x="805" y="3544"/>
              <a:ext cx="126" cy="265"/>
            </a:xfrm>
            <a:prstGeom prst="line">
              <a:avLst/>
            </a:prstGeom>
            <a:noFill/>
            <a:ln w="3810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14" name="Text Box 21"/>
            <p:cNvSpPr txBox="1">
              <a:spLocks noChangeArrowheads="1"/>
            </p:cNvSpPr>
            <p:nvPr/>
          </p:nvSpPr>
          <p:spPr bwMode="auto">
            <a:xfrm>
              <a:off x="616" y="3345"/>
              <a:ext cx="2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615" name="Text Box 22"/>
            <p:cNvSpPr txBox="1">
              <a:spLocks noChangeArrowheads="1"/>
            </p:cNvSpPr>
            <p:nvPr/>
          </p:nvSpPr>
          <p:spPr bwMode="auto">
            <a:xfrm>
              <a:off x="710" y="3445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616" name="Text Box 23"/>
            <p:cNvSpPr txBox="1">
              <a:spLocks noChangeArrowheads="1"/>
            </p:cNvSpPr>
            <p:nvPr/>
          </p:nvSpPr>
          <p:spPr bwMode="auto">
            <a:xfrm>
              <a:off x="521" y="3014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617" name="Text Box 24"/>
            <p:cNvSpPr txBox="1">
              <a:spLocks noChangeArrowheads="1"/>
            </p:cNvSpPr>
            <p:nvPr/>
          </p:nvSpPr>
          <p:spPr bwMode="auto">
            <a:xfrm>
              <a:off x="1748" y="2948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4618" name="Text Box 25"/>
            <p:cNvSpPr txBox="1">
              <a:spLocks noChangeArrowheads="1"/>
            </p:cNvSpPr>
            <p:nvPr/>
          </p:nvSpPr>
          <p:spPr bwMode="auto">
            <a:xfrm>
              <a:off x="1465" y="3278"/>
              <a:ext cx="2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</p:grpSp>
      <p:sp>
        <p:nvSpPr>
          <p:cNvPr id="194569" name="Arc 26"/>
          <p:cNvSpPr>
            <a:spLocks/>
          </p:cNvSpPr>
          <p:nvPr/>
        </p:nvSpPr>
        <p:spPr bwMode="auto">
          <a:xfrm rot="2215429" flipH="1" flipV="1">
            <a:off x="228600" y="4365625"/>
            <a:ext cx="798513" cy="13128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0" name="Text Box 27"/>
          <p:cNvSpPr txBox="1">
            <a:spLocks noChangeArrowheads="1"/>
          </p:cNvSpPr>
          <p:nvPr/>
        </p:nvSpPr>
        <p:spPr bwMode="auto">
          <a:xfrm>
            <a:off x="1828800" y="54864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H="1">
            <a:off x="6858000" y="5867400"/>
            <a:ext cx="600075" cy="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5029200" y="6049963"/>
            <a:ext cx="1150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7086600" y="59436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front=0</a:t>
            </a: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flipH="1" flipV="1">
            <a:off x="6019800" y="5951538"/>
            <a:ext cx="149225" cy="525462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7194550" y="4451350"/>
            <a:ext cx="54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097463" y="3821113"/>
            <a:ext cx="2597150" cy="2732087"/>
            <a:chOff x="3211" y="2407"/>
            <a:chExt cx="1636" cy="1721"/>
          </a:xfrm>
        </p:grpSpPr>
        <p:sp>
          <p:nvSpPr>
            <p:cNvPr id="194585" name="Text Box 34"/>
            <p:cNvSpPr txBox="1">
              <a:spLocks noChangeArrowheads="1"/>
            </p:cNvSpPr>
            <p:nvPr/>
          </p:nvSpPr>
          <p:spPr bwMode="auto">
            <a:xfrm>
              <a:off x="4029" y="2506"/>
              <a:ext cx="37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4586" name="AutoShape 35"/>
            <p:cNvSpPr>
              <a:spLocks noChangeArrowheads="1"/>
            </p:cNvSpPr>
            <p:nvPr/>
          </p:nvSpPr>
          <p:spPr bwMode="auto">
            <a:xfrm>
              <a:off x="3211" y="2407"/>
              <a:ext cx="1322" cy="13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68 h 21600"/>
                <a:gd name="T26" fmla="*/ 18430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7" name="Text Box 36"/>
            <p:cNvSpPr txBox="1">
              <a:spLocks noChangeArrowheads="1"/>
            </p:cNvSpPr>
            <p:nvPr/>
          </p:nvSpPr>
          <p:spPr bwMode="auto">
            <a:xfrm>
              <a:off x="4186" y="2804"/>
              <a:ext cx="37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4588" name="Line 37"/>
            <p:cNvSpPr>
              <a:spLocks noChangeShapeType="1"/>
            </p:cNvSpPr>
            <p:nvPr/>
          </p:nvSpPr>
          <p:spPr bwMode="auto">
            <a:xfrm>
              <a:off x="4218" y="3102"/>
              <a:ext cx="315" cy="66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589" name="Line 38"/>
            <p:cNvSpPr>
              <a:spLocks noChangeShapeType="1"/>
            </p:cNvSpPr>
            <p:nvPr/>
          </p:nvSpPr>
          <p:spPr bwMode="auto">
            <a:xfrm flipV="1">
              <a:off x="4155" y="2738"/>
              <a:ext cx="252" cy="132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590" name="Line 39"/>
            <p:cNvSpPr>
              <a:spLocks noChangeShapeType="1"/>
            </p:cNvSpPr>
            <p:nvPr/>
          </p:nvSpPr>
          <p:spPr bwMode="auto">
            <a:xfrm rot="-725156">
              <a:off x="4158" y="3300"/>
              <a:ext cx="161" cy="231"/>
            </a:xfrm>
            <a:prstGeom prst="line">
              <a:avLst/>
            </a:prstGeom>
            <a:noFill/>
            <a:ln w="57150" cap="sq">
              <a:solidFill>
                <a:srgbClr val="000066"/>
              </a:solidFill>
              <a:round/>
              <a:headEnd/>
              <a:tailEnd/>
            </a:ln>
            <a:effectLst>
              <a:prstShdw prst="shdw17" dist="17961" dir="2700000">
                <a:srgbClr val="0000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591" name="Line 40"/>
            <p:cNvSpPr>
              <a:spLocks noChangeShapeType="1"/>
            </p:cNvSpPr>
            <p:nvPr/>
          </p:nvSpPr>
          <p:spPr bwMode="auto">
            <a:xfrm>
              <a:off x="3935" y="3433"/>
              <a:ext cx="0" cy="33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592" name="Line 41"/>
            <p:cNvSpPr>
              <a:spLocks noChangeShapeType="1"/>
            </p:cNvSpPr>
            <p:nvPr/>
          </p:nvSpPr>
          <p:spPr bwMode="auto">
            <a:xfrm rot="20909250" flipH="1">
              <a:off x="3966" y="2440"/>
              <a:ext cx="126" cy="29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593" name="Text Box 42"/>
            <p:cNvSpPr txBox="1">
              <a:spLocks noChangeArrowheads="1"/>
            </p:cNvSpPr>
            <p:nvPr/>
          </p:nvSpPr>
          <p:spPr bwMode="auto">
            <a:xfrm>
              <a:off x="4154" y="3664"/>
              <a:ext cx="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94594" name="Text Box 43"/>
            <p:cNvSpPr txBox="1">
              <a:spLocks noChangeArrowheads="1"/>
            </p:cNvSpPr>
            <p:nvPr/>
          </p:nvSpPr>
          <p:spPr bwMode="auto">
            <a:xfrm>
              <a:off x="3305" y="3035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595" name="Text Box 44"/>
            <p:cNvSpPr txBox="1">
              <a:spLocks noChangeArrowheads="1"/>
            </p:cNvSpPr>
            <p:nvPr/>
          </p:nvSpPr>
          <p:spPr bwMode="auto">
            <a:xfrm>
              <a:off x="3620" y="3763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94596" name="Text Box 45"/>
            <p:cNvSpPr txBox="1">
              <a:spLocks noChangeArrowheads="1"/>
            </p:cNvSpPr>
            <p:nvPr/>
          </p:nvSpPr>
          <p:spPr bwMode="auto">
            <a:xfrm>
              <a:off x="4501" y="3301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4597" name="Line 46"/>
            <p:cNvSpPr>
              <a:spLocks noChangeShapeType="1"/>
            </p:cNvSpPr>
            <p:nvPr/>
          </p:nvSpPr>
          <p:spPr bwMode="auto">
            <a:xfrm flipH="1">
              <a:off x="3589" y="3400"/>
              <a:ext cx="126" cy="265"/>
            </a:xfrm>
            <a:prstGeom prst="line">
              <a:avLst/>
            </a:prstGeom>
            <a:noFill/>
            <a:ln w="3810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598" name="Text Box 47"/>
            <p:cNvSpPr txBox="1">
              <a:spLocks noChangeArrowheads="1"/>
            </p:cNvSpPr>
            <p:nvPr/>
          </p:nvSpPr>
          <p:spPr bwMode="auto">
            <a:xfrm>
              <a:off x="3400" y="3201"/>
              <a:ext cx="2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599" name="Text Box 48"/>
            <p:cNvSpPr txBox="1">
              <a:spLocks noChangeArrowheads="1"/>
            </p:cNvSpPr>
            <p:nvPr/>
          </p:nvSpPr>
          <p:spPr bwMode="auto">
            <a:xfrm>
              <a:off x="3494" y="3301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600" name="Text Box 49"/>
            <p:cNvSpPr txBox="1">
              <a:spLocks noChangeArrowheads="1"/>
            </p:cNvSpPr>
            <p:nvPr/>
          </p:nvSpPr>
          <p:spPr bwMode="auto">
            <a:xfrm>
              <a:off x="3305" y="2870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4601" name="Text Box 50"/>
            <p:cNvSpPr txBox="1">
              <a:spLocks noChangeArrowheads="1"/>
            </p:cNvSpPr>
            <p:nvPr/>
          </p:nvSpPr>
          <p:spPr bwMode="auto">
            <a:xfrm>
              <a:off x="4249" y="3134"/>
              <a:ext cx="2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45107" name="Arc 51"/>
          <p:cNvSpPr>
            <a:spLocks/>
          </p:cNvSpPr>
          <p:nvPr/>
        </p:nvSpPr>
        <p:spPr bwMode="auto">
          <a:xfrm rot="2215429" flipH="1" flipV="1">
            <a:off x="4648200" y="4137025"/>
            <a:ext cx="798513" cy="13128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8" name="Line 52"/>
          <p:cNvSpPr>
            <a:spLocks noChangeShapeType="1"/>
          </p:cNvSpPr>
          <p:nvPr/>
        </p:nvSpPr>
        <p:spPr bwMode="auto">
          <a:xfrm>
            <a:off x="2819400" y="5345113"/>
            <a:ext cx="1676400" cy="0"/>
          </a:xfrm>
          <a:prstGeom prst="line">
            <a:avLst/>
          </a:prstGeom>
          <a:noFill/>
          <a:ln w="76200" cap="sq">
            <a:solidFill>
              <a:schemeClr val="fol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579" name="Text Box 53"/>
          <p:cNvSpPr txBox="1">
            <a:spLocks noChangeArrowheads="1"/>
          </p:cNvSpPr>
          <p:nvPr/>
        </p:nvSpPr>
        <p:spPr bwMode="auto">
          <a:xfrm>
            <a:off x="2895600" y="47244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删除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194580" name="Rectangle 54"/>
          <p:cNvSpPr>
            <a:spLocks noChangeArrowheads="1"/>
          </p:cNvSpPr>
          <p:nvPr/>
        </p:nvSpPr>
        <p:spPr bwMode="auto">
          <a:xfrm>
            <a:off x="1143000" y="990600"/>
            <a:ext cx="57451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endParaRPr kumimoji="1" lang="en-US" altLang="zh-CN" sz="2800" b="1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front = (front+1) MOD MaxQSize;</a:t>
            </a:r>
          </a:p>
        </p:txBody>
      </p:sp>
      <p:sp>
        <p:nvSpPr>
          <p:cNvPr id="194581" name="Rectangle 55"/>
          <p:cNvSpPr>
            <a:spLocks noChangeArrowheads="1"/>
          </p:cNvSpPr>
          <p:nvPr/>
        </p:nvSpPr>
        <p:spPr bwMode="auto">
          <a:xfrm>
            <a:off x="1371600" y="2438400"/>
            <a:ext cx="2157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MaxQSize=10</a:t>
            </a:r>
          </a:p>
        </p:txBody>
      </p:sp>
      <p:sp>
        <p:nvSpPr>
          <p:cNvPr id="194582" name="Text Box 56"/>
          <p:cNvSpPr txBox="1">
            <a:spLocks noChangeArrowheads="1"/>
          </p:cNvSpPr>
          <p:nvPr/>
        </p:nvSpPr>
        <p:spPr bwMode="auto">
          <a:xfrm>
            <a:off x="2590800" y="5334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6248400" y="54102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2195513" y="3284538"/>
            <a:ext cx="338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(9+1) MOD 10=0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4" grpId="0" animBg="1"/>
      <p:bldP spid="45085" grpId="0"/>
      <p:bldP spid="45086" grpId="0"/>
      <p:bldP spid="45087" grpId="0" animBg="1"/>
      <p:bldP spid="45088" grpId="0"/>
      <p:bldP spid="45107" grpId="0" animBg="1"/>
      <p:bldP spid="45113" grpId="0"/>
      <p:bldP spid="4511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2506663" y="2757488"/>
            <a:ext cx="1150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106613" y="2757488"/>
            <a:ext cx="361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 flipH="1" flipV="1">
            <a:off x="2667000" y="2362200"/>
            <a:ext cx="149225" cy="525463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609600" y="762000"/>
            <a:ext cx="4046538" cy="2732088"/>
            <a:chOff x="384" y="480"/>
            <a:chExt cx="2549" cy="1721"/>
          </a:xfrm>
        </p:grpSpPr>
        <p:sp>
          <p:nvSpPr>
            <p:cNvPr id="196651" name="Text Box 6"/>
            <p:cNvSpPr txBox="1">
              <a:spLocks noChangeArrowheads="1"/>
            </p:cNvSpPr>
            <p:nvPr/>
          </p:nvSpPr>
          <p:spPr bwMode="auto">
            <a:xfrm>
              <a:off x="1202" y="579"/>
              <a:ext cx="37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6652" name="AutoShape 7"/>
            <p:cNvSpPr>
              <a:spLocks noChangeArrowheads="1"/>
            </p:cNvSpPr>
            <p:nvPr/>
          </p:nvSpPr>
          <p:spPr bwMode="auto">
            <a:xfrm>
              <a:off x="384" y="480"/>
              <a:ext cx="1322" cy="13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68 h 21600"/>
                <a:gd name="T26" fmla="*/ 18430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3" name="Text Box 8"/>
            <p:cNvSpPr txBox="1">
              <a:spLocks noChangeArrowheads="1"/>
            </p:cNvSpPr>
            <p:nvPr/>
          </p:nvSpPr>
          <p:spPr bwMode="auto">
            <a:xfrm>
              <a:off x="1359" y="877"/>
              <a:ext cx="37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6654" name="Line 9"/>
            <p:cNvSpPr>
              <a:spLocks noChangeShapeType="1"/>
            </p:cNvSpPr>
            <p:nvPr/>
          </p:nvSpPr>
          <p:spPr bwMode="auto">
            <a:xfrm>
              <a:off x="1391" y="1175"/>
              <a:ext cx="315" cy="66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5" name="Line 10"/>
            <p:cNvSpPr>
              <a:spLocks noChangeShapeType="1"/>
            </p:cNvSpPr>
            <p:nvPr/>
          </p:nvSpPr>
          <p:spPr bwMode="auto">
            <a:xfrm flipV="1">
              <a:off x="1328" y="811"/>
              <a:ext cx="252" cy="132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6" name="Line 11"/>
            <p:cNvSpPr>
              <a:spLocks noChangeShapeType="1"/>
            </p:cNvSpPr>
            <p:nvPr/>
          </p:nvSpPr>
          <p:spPr bwMode="auto">
            <a:xfrm rot="-725156">
              <a:off x="1331" y="1373"/>
              <a:ext cx="161" cy="231"/>
            </a:xfrm>
            <a:prstGeom prst="line">
              <a:avLst/>
            </a:prstGeom>
            <a:noFill/>
            <a:ln w="57150" cap="sq">
              <a:solidFill>
                <a:srgbClr val="000066"/>
              </a:solidFill>
              <a:round/>
              <a:headEnd/>
              <a:tailEnd/>
            </a:ln>
            <a:effectLst>
              <a:prstShdw prst="shdw17" dist="17961" dir="2700000">
                <a:srgbClr val="0000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7" name="Line 12"/>
            <p:cNvSpPr>
              <a:spLocks noChangeShapeType="1"/>
            </p:cNvSpPr>
            <p:nvPr/>
          </p:nvSpPr>
          <p:spPr bwMode="auto">
            <a:xfrm>
              <a:off x="1108" y="1506"/>
              <a:ext cx="0" cy="33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8" name="Line 13"/>
            <p:cNvSpPr>
              <a:spLocks noChangeShapeType="1"/>
            </p:cNvSpPr>
            <p:nvPr/>
          </p:nvSpPr>
          <p:spPr bwMode="auto">
            <a:xfrm rot="20909250" flipH="1">
              <a:off x="1139" y="513"/>
              <a:ext cx="126" cy="29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9" name="Text Box 14"/>
            <p:cNvSpPr txBox="1">
              <a:spLocks noChangeArrowheads="1"/>
            </p:cNvSpPr>
            <p:nvPr/>
          </p:nvSpPr>
          <p:spPr bwMode="auto">
            <a:xfrm>
              <a:off x="478" y="1108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60" name="Text Box 15"/>
            <p:cNvSpPr txBox="1">
              <a:spLocks noChangeArrowheads="1"/>
            </p:cNvSpPr>
            <p:nvPr/>
          </p:nvSpPr>
          <p:spPr bwMode="auto">
            <a:xfrm>
              <a:off x="793" y="1836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96661" name="Text Box 16"/>
            <p:cNvSpPr txBox="1">
              <a:spLocks noChangeArrowheads="1"/>
            </p:cNvSpPr>
            <p:nvPr/>
          </p:nvSpPr>
          <p:spPr bwMode="auto">
            <a:xfrm>
              <a:off x="1674" y="1374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6662" name="Line 17"/>
            <p:cNvSpPr>
              <a:spLocks noChangeShapeType="1"/>
            </p:cNvSpPr>
            <p:nvPr/>
          </p:nvSpPr>
          <p:spPr bwMode="auto">
            <a:xfrm flipH="1">
              <a:off x="762" y="1473"/>
              <a:ext cx="126" cy="265"/>
            </a:xfrm>
            <a:prstGeom prst="line">
              <a:avLst/>
            </a:prstGeom>
            <a:noFill/>
            <a:ln w="3810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3" name="Text Box 18"/>
            <p:cNvSpPr txBox="1">
              <a:spLocks noChangeArrowheads="1"/>
            </p:cNvSpPr>
            <p:nvPr/>
          </p:nvSpPr>
          <p:spPr bwMode="auto">
            <a:xfrm>
              <a:off x="573" y="1274"/>
              <a:ext cx="2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64" name="Text Box 19"/>
            <p:cNvSpPr txBox="1">
              <a:spLocks noChangeArrowheads="1"/>
            </p:cNvSpPr>
            <p:nvPr/>
          </p:nvSpPr>
          <p:spPr bwMode="auto">
            <a:xfrm>
              <a:off x="667" y="1374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65" name="Text Box 20"/>
            <p:cNvSpPr txBox="1">
              <a:spLocks noChangeArrowheads="1"/>
            </p:cNvSpPr>
            <p:nvPr/>
          </p:nvSpPr>
          <p:spPr bwMode="auto">
            <a:xfrm>
              <a:off x="478" y="943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66" name="Text Box 21"/>
            <p:cNvSpPr txBox="1">
              <a:spLocks noChangeArrowheads="1"/>
            </p:cNvSpPr>
            <p:nvPr/>
          </p:nvSpPr>
          <p:spPr bwMode="auto">
            <a:xfrm>
              <a:off x="1989" y="612"/>
              <a:ext cx="9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</a:t>
              </a:r>
            </a:p>
          </p:txBody>
        </p:sp>
        <p:sp>
          <p:nvSpPr>
            <p:cNvPr id="196667" name="Text Box 22"/>
            <p:cNvSpPr txBox="1">
              <a:spLocks noChangeArrowheads="1"/>
            </p:cNvSpPr>
            <p:nvPr/>
          </p:nvSpPr>
          <p:spPr bwMode="auto">
            <a:xfrm>
              <a:off x="1705" y="877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6668" name="Text Box 23"/>
            <p:cNvSpPr txBox="1">
              <a:spLocks noChangeArrowheads="1"/>
            </p:cNvSpPr>
            <p:nvPr/>
          </p:nvSpPr>
          <p:spPr bwMode="auto">
            <a:xfrm>
              <a:off x="1422" y="1207"/>
              <a:ext cx="2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96614" name="Text Box 24"/>
          <p:cNvSpPr txBox="1">
            <a:spLocks noChangeArrowheads="1"/>
          </p:cNvSpPr>
          <p:nvPr/>
        </p:nvSpPr>
        <p:spPr bwMode="auto">
          <a:xfrm>
            <a:off x="2209800" y="13716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196615" name="Line 25"/>
          <p:cNvSpPr>
            <a:spLocks noChangeShapeType="1"/>
          </p:cNvSpPr>
          <p:nvPr/>
        </p:nvSpPr>
        <p:spPr bwMode="auto">
          <a:xfrm flipH="1">
            <a:off x="2743200" y="1371600"/>
            <a:ext cx="533400" cy="76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6" name="Arc 26"/>
          <p:cNvSpPr>
            <a:spLocks/>
          </p:cNvSpPr>
          <p:nvPr/>
        </p:nvSpPr>
        <p:spPr bwMode="auto">
          <a:xfrm rot="2215429" flipH="1" flipV="1">
            <a:off x="228600" y="990600"/>
            <a:ext cx="798513" cy="13128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Arc 27"/>
          <p:cNvSpPr>
            <a:spLocks/>
          </p:cNvSpPr>
          <p:nvPr/>
        </p:nvSpPr>
        <p:spPr bwMode="auto">
          <a:xfrm rot="2215429" flipH="1" flipV="1">
            <a:off x="3048000" y="3657600"/>
            <a:ext cx="798513" cy="13128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Line 28"/>
          <p:cNvSpPr>
            <a:spLocks noChangeShapeType="1"/>
          </p:cNvSpPr>
          <p:nvPr/>
        </p:nvSpPr>
        <p:spPr bwMode="auto">
          <a:xfrm flipH="1" flipV="1">
            <a:off x="4956175" y="5715000"/>
            <a:ext cx="149225" cy="525463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6619" name="Group 29"/>
          <p:cNvGrpSpPr>
            <a:grpSpLocks/>
          </p:cNvGrpSpPr>
          <p:nvPr/>
        </p:nvGrpSpPr>
        <p:grpSpPr bwMode="auto">
          <a:xfrm>
            <a:off x="3505200" y="3505200"/>
            <a:ext cx="4046538" cy="2732088"/>
            <a:chOff x="2208" y="2208"/>
            <a:chExt cx="2549" cy="1721"/>
          </a:xfrm>
        </p:grpSpPr>
        <p:sp>
          <p:nvSpPr>
            <p:cNvPr id="196631" name="Text Box 30"/>
            <p:cNvSpPr txBox="1">
              <a:spLocks noChangeArrowheads="1"/>
            </p:cNvSpPr>
            <p:nvPr/>
          </p:nvSpPr>
          <p:spPr bwMode="auto">
            <a:xfrm>
              <a:off x="3026" y="2307"/>
              <a:ext cx="37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6632" name="Text Box 31"/>
            <p:cNvSpPr txBox="1">
              <a:spLocks noChangeArrowheads="1"/>
            </p:cNvSpPr>
            <p:nvPr/>
          </p:nvSpPr>
          <p:spPr bwMode="auto">
            <a:xfrm>
              <a:off x="3403" y="3465"/>
              <a:ext cx="7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6633" name="AutoShape 32"/>
            <p:cNvSpPr>
              <a:spLocks noChangeArrowheads="1"/>
            </p:cNvSpPr>
            <p:nvPr/>
          </p:nvSpPr>
          <p:spPr bwMode="auto">
            <a:xfrm>
              <a:off x="2208" y="2208"/>
              <a:ext cx="1322" cy="13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68 h 21600"/>
                <a:gd name="T26" fmla="*/ 18430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4" name="Text Box 33"/>
            <p:cNvSpPr txBox="1">
              <a:spLocks noChangeArrowheads="1"/>
            </p:cNvSpPr>
            <p:nvPr/>
          </p:nvSpPr>
          <p:spPr bwMode="auto">
            <a:xfrm>
              <a:off x="3183" y="2605"/>
              <a:ext cx="37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 baseline="-25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6635" name="Line 34"/>
            <p:cNvSpPr>
              <a:spLocks noChangeShapeType="1"/>
            </p:cNvSpPr>
            <p:nvPr/>
          </p:nvSpPr>
          <p:spPr bwMode="auto">
            <a:xfrm>
              <a:off x="3215" y="2903"/>
              <a:ext cx="315" cy="66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6" name="Line 35"/>
            <p:cNvSpPr>
              <a:spLocks noChangeShapeType="1"/>
            </p:cNvSpPr>
            <p:nvPr/>
          </p:nvSpPr>
          <p:spPr bwMode="auto">
            <a:xfrm flipV="1">
              <a:off x="3152" y="2539"/>
              <a:ext cx="252" cy="132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7" name="Line 36"/>
            <p:cNvSpPr>
              <a:spLocks noChangeShapeType="1"/>
            </p:cNvSpPr>
            <p:nvPr/>
          </p:nvSpPr>
          <p:spPr bwMode="auto">
            <a:xfrm rot="-725156">
              <a:off x="3155" y="3101"/>
              <a:ext cx="161" cy="231"/>
            </a:xfrm>
            <a:prstGeom prst="line">
              <a:avLst/>
            </a:prstGeom>
            <a:noFill/>
            <a:ln w="57150" cap="sq">
              <a:solidFill>
                <a:srgbClr val="000066"/>
              </a:solidFill>
              <a:round/>
              <a:headEnd/>
              <a:tailEnd/>
            </a:ln>
            <a:effectLst>
              <a:prstShdw prst="shdw17" dist="17961" dir="2700000">
                <a:srgbClr val="0000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8" name="Line 37"/>
            <p:cNvSpPr>
              <a:spLocks noChangeShapeType="1"/>
            </p:cNvSpPr>
            <p:nvPr/>
          </p:nvSpPr>
          <p:spPr bwMode="auto">
            <a:xfrm>
              <a:off x="2932" y="3234"/>
              <a:ext cx="0" cy="331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9" name="Line 38"/>
            <p:cNvSpPr>
              <a:spLocks noChangeShapeType="1"/>
            </p:cNvSpPr>
            <p:nvPr/>
          </p:nvSpPr>
          <p:spPr bwMode="auto">
            <a:xfrm rot="20909250" flipH="1">
              <a:off x="2963" y="2241"/>
              <a:ext cx="126" cy="298"/>
            </a:xfrm>
            <a:prstGeom prst="line">
              <a:avLst/>
            </a:prstGeom>
            <a:noFill/>
            <a:ln w="3175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0" name="Text Box 39"/>
            <p:cNvSpPr txBox="1">
              <a:spLocks noChangeArrowheads="1"/>
            </p:cNvSpPr>
            <p:nvPr/>
          </p:nvSpPr>
          <p:spPr bwMode="auto">
            <a:xfrm>
              <a:off x="3151" y="3465"/>
              <a:ext cx="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96641" name="Text Box 40"/>
            <p:cNvSpPr txBox="1">
              <a:spLocks noChangeArrowheads="1"/>
            </p:cNvSpPr>
            <p:nvPr/>
          </p:nvSpPr>
          <p:spPr bwMode="auto">
            <a:xfrm>
              <a:off x="2302" y="2836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42" name="Text Box 41"/>
            <p:cNvSpPr txBox="1">
              <a:spLocks noChangeArrowheads="1"/>
            </p:cNvSpPr>
            <p:nvPr/>
          </p:nvSpPr>
          <p:spPr bwMode="auto">
            <a:xfrm>
              <a:off x="2617" y="3564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96643" name="Text Box 42"/>
            <p:cNvSpPr txBox="1">
              <a:spLocks noChangeArrowheads="1"/>
            </p:cNvSpPr>
            <p:nvPr/>
          </p:nvSpPr>
          <p:spPr bwMode="auto">
            <a:xfrm>
              <a:off x="3498" y="3102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6644" name="Line 43"/>
            <p:cNvSpPr>
              <a:spLocks noChangeShapeType="1"/>
            </p:cNvSpPr>
            <p:nvPr/>
          </p:nvSpPr>
          <p:spPr bwMode="auto">
            <a:xfrm flipH="1">
              <a:off x="2586" y="3201"/>
              <a:ext cx="126" cy="265"/>
            </a:xfrm>
            <a:prstGeom prst="line">
              <a:avLst/>
            </a:prstGeom>
            <a:noFill/>
            <a:ln w="38100" cap="sq">
              <a:solidFill>
                <a:srgbClr val="9933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5" name="Text Box 44"/>
            <p:cNvSpPr txBox="1">
              <a:spLocks noChangeArrowheads="1"/>
            </p:cNvSpPr>
            <p:nvPr/>
          </p:nvSpPr>
          <p:spPr bwMode="auto">
            <a:xfrm>
              <a:off x="2397" y="3002"/>
              <a:ext cx="2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46" name="Text Box 45"/>
            <p:cNvSpPr txBox="1">
              <a:spLocks noChangeArrowheads="1"/>
            </p:cNvSpPr>
            <p:nvPr/>
          </p:nvSpPr>
          <p:spPr bwMode="auto">
            <a:xfrm>
              <a:off x="2491" y="3102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47" name="Text Box 46"/>
            <p:cNvSpPr txBox="1">
              <a:spLocks noChangeArrowheads="1"/>
            </p:cNvSpPr>
            <p:nvPr/>
          </p:nvSpPr>
          <p:spPr bwMode="auto">
            <a:xfrm>
              <a:off x="2302" y="2671"/>
              <a:ext cx="2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.</a:t>
              </a:r>
            </a:p>
          </p:txBody>
        </p:sp>
        <p:sp>
          <p:nvSpPr>
            <p:cNvPr id="196648" name="Text Box 47"/>
            <p:cNvSpPr txBox="1">
              <a:spLocks noChangeArrowheads="1"/>
            </p:cNvSpPr>
            <p:nvPr/>
          </p:nvSpPr>
          <p:spPr bwMode="auto">
            <a:xfrm>
              <a:off x="3813" y="2340"/>
              <a:ext cx="9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front</a:t>
              </a:r>
            </a:p>
          </p:txBody>
        </p:sp>
        <p:sp>
          <p:nvSpPr>
            <p:cNvPr id="196649" name="Text Box 48"/>
            <p:cNvSpPr txBox="1">
              <a:spLocks noChangeArrowheads="1"/>
            </p:cNvSpPr>
            <p:nvPr/>
          </p:nvSpPr>
          <p:spPr bwMode="auto">
            <a:xfrm>
              <a:off x="3529" y="2605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96650" name="Text Box 49"/>
            <p:cNvSpPr txBox="1">
              <a:spLocks noChangeArrowheads="1"/>
            </p:cNvSpPr>
            <p:nvPr/>
          </p:nvSpPr>
          <p:spPr bwMode="auto">
            <a:xfrm>
              <a:off x="3246" y="2935"/>
              <a:ext cx="2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</p:grpSp>
      <p:sp>
        <p:nvSpPr>
          <p:cNvPr id="196620" name="Text Box 50"/>
          <p:cNvSpPr txBox="1">
            <a:spLocks noChangeArrowheads="1"/>
          </p:cNvSpPr>
          <p:nvPr/>
        </p:nvSpPr>
        <p:spPr bwMode="auto">
          <a:xfrm>
            <a:off x="5105400" y="41148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196621" name="Line 51"/>
          <p:cNvSpPr>
            <a:spLocks noChangeShapeType="1"/>
          </p:cNvSpPr>
          <p:nvPr/>
        </p:nvSpPr>
        <p:spPr bwMode="auto">
          <a:xfrm flipH="1">
            <a:off x="5562600" y="4114800"/>
            <a:ext cx="609600" cy="76200"/>
          </a:xfrm>
          <a:prstGeom prst="line">
            <a:avLst/>
          </a:prstGeom>
          <a:noFill/>
          <a:ln w="31750" cap="sq">
            <a:solidFill>
              <a:srgbClr val="993366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22" name="Text Box 52"/>
          <p:cNvSpPr txBox="1">
            <a:spLocks noChangeArrowheads="1"/>
          </p:cNvSpPr>
          <p:nvPr/>
        </p:nvSpPr>
        <p:spPr bwMode="auto">
          <a:xfrm>
            <a:off x="4800600" y="60198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rear</a:t>
            </a:r>
          </a:p>
        </p:txBody>
      </p:sp>
      <p:sp>
        <p:nvSpPr>
          <p:cNvPr id="196623" name="Line 53"/>
          <p:cNvSpPr>
            <a:spLocks noChangeShapeType="1"/>
          </p:cNvSpPr>
          <p:nvPr/>
        </p:nvSpPr>
        <p:spPr bwMode="auto">
          <a:xfrm>
            <a:off x="3124200" y="1981200"/>
            <a:ext cx="1676400" cy="1143000"/>
          </a:xfrm>
          <a:prstGeom prst="line">
            <a:avLst/>
          </a:prstGeom>
          <a:noFill/>
          <a:ln w="76200" cap="sq">
            <a:solidFill>
              <a:schemeClr val="folHlink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24" name="Text Box 54"/>
          <p:cNvSpPr txBox="1">
            <a:spLocks noChangeArrowheads="1"/>
          </p:cNvSpPr>
          <p:nvPr/>
        </p:nvSpPr>
        <p:spPr bwMode="auto">
          <a:xfrm>
            <a:off x="3886200" y="22098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插入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196625" name="Rectangle 55"/>
          <p:cNvSpPr>
            <a:spLocks noChangeArrowheads="1"/>
          </p:cNvSpPr>
          <p:nvPr/>
        </p:nvSpPr>
        <p:spPr bwMode="auto">
          <a:xfrm>
            <a:off x="3757613" y="1600200"/>
            <a:ext cx="53863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rear = (rear+1) MOD MaxQSize;</a:t>
            </a:r>
          </a:p>
        </p:txBody>
      </p:sp>
      <p:sp>
        <p:nvSpPr>
          <p:cNvPr id="196626" name="Rectangle 56"/>
          <p:cNvSpPr>
            <a:spLocks noChangeArrowheads="1"/>
          </p:cNvSpPr>
          <p:nvPr/>
        </p:nvSpPr>
        <p:spPr bwMode="auto">
          <a:xfrm>
            <a:off x="533400" y="2286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插入一个元素：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rear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顺时针移动一位</a:t>
            </a:r>
            <a:r>
              <a:rPr kumimoji="1" lang="zh-CN" altLang="en-US" sz="3200" b="1">
                <a:solidFill>
                  <a:srgbClr val="FF33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情况</a:t>
            </a:r>
            <a:r>
              <a:rPr kumimoji="1" lang="en-US" altLang="zh-CN" sz="3200" b="1">
                <a:solidFill>
                  <a:srgbClr val="FF33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96627" name="Text Box 57"/>
          <p:cNvSpPr txBox="1">
            <a:spLocks noChangeArrowheads="1"/>
          </p:cNvSpPr>
          <p:nvPr/>
        </p:nvSpPr>
        <p:spPr bwMode="auto">
          <a:xfrm>
            <a:off x="2590800" y="1219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96628" name="Text Box 58"/>
          <p:cNvSpPr txBox="1">
            <a:spLocks noChangeArrowheads="1"/>
          </p:cNvSpPr>
          <p:nvPr/>
        </p:nvSpPr>
        <p:spPr bwMode="auto">
          <a:xfrm>
            <a:off x="2590800" y="20875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196629" name="Text Box 59"/>
          <p:cNvSpPr txBox="1">
            <a:spLocks noChangeArrowheads="1"/>
          </p:cNvSpPr>
          <p:nvPr/>
        </p:nvSpPr>
        <p:spPr bwMode="auto">
          <a:xfrm>
            <a:off x="5638800" y="41449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96630" name="Text Box 60"/>
          <p:cNvSpPr txBox="1">
            <a:spLocks noChangeArrowheads="1"/>
          </p:cNvSpPr>
          <p:nvPr/>
        </p:nvSpPr>
        <p:spPr bwMode="auto">
          <a:xfrm>
            <a:off x="5562600" y="47545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 action="ppaction://hlinkfile"/>
              </a:rPr>
              <a:t>将元素 </a:t>
            </a:r>
            <a:r>
              <a:rPr lang="en-US" altLang="zh-CN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 action="ppaction://hlinkfile"/>
              </a:rPr>
              <a:t>item </a:t>
            </a:r>
            <a:r>
              <a:rPr lang="zh-CN" altLang="en-US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 action="ppaction://hlinkfile"/>
              </a:rPr>
              <a:t>插入队尾</a:t>
            </a:r>
            <a:endParaRPr lang="zh-CN" altLang="en-US" b="1" smtClean="0">
              <a:solidFill>
                <a:srgbClr val="66003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算法</a:t>
            </a:r>
            <a:r>
              <a:rPr lang="en-US" altLang="zh-CN" b="1" smtClean="0"/>
              <a:t>QInsert(item)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QI1 [</a:t>
            </a:r>
            <a:r>
              <a:rPr lang="zh-CN" altLang="en-US" b="1" smtClean="0"/>
              <a:t>队列已满？</a:t>
            </a:r>
            <a:r>
              <a:rPr lang="en-US" altLang="zh-CN" b="1" smtClean="0"/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IF count = MaxQSize  THEN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	(PRINT “Queue overflow!”.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	RETURN. ).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QI2 [</a:t>
            </a:r>
            <a:r>
              <a:rPr lang="zh-CN" altLang="en-US" b="1" smtClean="0"/>
              <a:t>插入</a:t>
            </a:r>
            <a:r>
              <a:rPr lang="en-US" altLang="zh-CN" b="1" smtClean="0"/>
              <a:t>]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		count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0000"/>
                </a:solidFill>
              </a:rPr>
              <a:t> count + 1.</a:t>
            </a:r>
            <a:r>
              <a:rPr lang="en-US" altLang="zh-CN" b="1" smtClean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		qlist[rear] </a:t>
            </a:r>
            <a:r>
              <a:rPr lang="en-US" altLang="zh-CN" b="1" smtClean="0">
                <a:sym typeface="Symbol" panose="05050102010706020507" pitchFamily="18" charset="2"/>
              </a:rPr>
              <a:t></a:t>
            </a:r>
            <a:r>
              <a:rPr lang="en-US" altLang="zh-CN" b="1" smtClean="0"/>
              <a:t> item.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		rear </a:t>
            </a:r>
            <a:r>
              <a:rPr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b="1" smtClean="0">
                <a:solidFill>
                  <a:srgbClr val="FF0000"/>
                </a:solidFill>
              </a:rPr>
              <a:t> MOD(rear + 1 , MaxQSize)</a:t>
            </a:r>
            <a:r>
              <a:rPr lang="en-US" altLang="zh-CN" b="1" smtClean="0"/>
              <a:t>▌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2800" b="1" smtClean="0">
                <a:solidFill>
                  <a:srgbClr val="8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③</a:t>
            </a:r>
            <a:r>
              <a:rPr lang="en-US" altLang="zh-CN" sz="2800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删除队首元素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 算法</a:t>
            </a:r>
            <a:r>
              <a:rPr lang="en-US" altLang="zh-CN" sz="2800" b="1" smtClean="0"/>
              <a:t>QDelete( .temp)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// </a:t>
            </a:r>
            <a:r>
              <a:rPr lang="zh-CN" altLang="en-US" sz="2800" b="1" smtClean="0"/>
              <a:t>用</a:t>
            </a:r>
            <a:r>
              <a:rPr lang="en-US" altLang="zh-CN" sz="2800" b="1" smtClean="0"/>
              <a:t>temp</a:t>
            </a:r>
            <a:r>
              <a:rPr lang="zh-CN" altLang="en-US" sz="2800" b="1" smtClean="0"/>
              <a:t>来保存被删除元素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  </a:t>
            </a:r>
            <a:r>
              <a:rPr lang="en-US" altLang="zh-CN" sz="2800" b="1" smtClean="0"/>
              <a:t>QD1 [</a:t>
            </a:r>
            <a:r>
              <a:rPr lang="zh-CN" altLang="en-US" sz="2800" b="1" smtClean="0"/>
              <a:t>队列为空</a:t>
            </a:r>
            <a:r>
              <a:rPr lang="en-US" altLang="zh-CN" sz="2800" b="1" smtClean="0"/>
              <a:t>?]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     IF </a:t>
            </a:r>
            <a:r>
              <a:rPr lang="en-US" altLang="zh-CN" sz="2800" b="1" smtClean="0">
                <a:solidFill>
                  <a:srgbClr val="FF0000"/>
                </a:solidFill>
              </a:rPr>
              <a:t>count=0</a:t>
            </a:r>
            <a:r>
              <a:rPr lang="en-US" altLang="zh-CN" sz="2800" b="1" smtClean="0"/>
              <a:t> THEN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     (PRINT “DELETING FROM AN EMPTY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         QUEUE!”.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          RETURN.).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QD2 [</a:t>
            </a:r>
            <a:r>
              <a:rPr lang="zh-CN" altLang="en-US" sz="2800" b="1" smtClean="0"/>
              <a:t>删除</a:t>
            </a:r>
            <a:r>
              <a:rPr lang="en-US" altLang="zh-CN" sz="2800" b="1" smtClean="0"/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      temp </a:t>
            </a:r>
            <a:r>
              <a:rPr lang="en-US" altLang="zh-CN" sz="2800" b="1" smtClean="0">
                <a:sym typeface="Symbol" panose="05050102010706020507" pitchFamily="18" charset="2"/>
              </a:rPr>
              <a:t></a:t>
            </a:r>
            <a:r>
              <a:rPr lang="en-US" altLang="zh-CN" sz="2800" b="1" smtClean="0"/>
              <a:t> qlist[front].  count </a:t>
            </a:r>
            <a:r>
              <a:rPr lang="en-US" altLang="zh-CN" sz="2800" b="1" smtClean="0">
                <a:sym typeface="Symbol" panose="05050102010706020507" pitchFamily="18" charset="2"/>
              </a:rPr>
              <a:t></a:t>
            </a:r>
            <a:r>
              <a:rPr lang="en-US" altLang="zh-CN" sz="2800" b="1" smtClean="0"/>
              <a:t> count </a:t>
            </a:r>
            <a:r>
              <a:rPr lang="en-US" altLang="zh-CN" sz="2800" b="1" smtClean="0">
                <a:sym typeface="Symbol" panose="05050102010706020507" pitchFamily="18" charset="2"/>
              </a:rPr>
              <a:t></a:t>
            </a:r>
            <a:r>
              <a:rPr lang="en-US" altLang="zh-CN" sz="2800" b="1" smtClean="0"/>
              <a:t> 1.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      </a:t>
            </a:r>
            <a:r>
              <a:rPr lang="en-US" altLang="zh-CN" sz="2800" b="1" smtClean="0">
                <a:solidFill>
                  <a:srgbClr val="FF0000"/>
                </a:solidFill>
              </a:rPr>
              <a:t>front </a:t>
            </a:r>
            <a:r>
              <a:rPr lang="en-US" altLang="zh-CN" sz="2800" b="1" smtClean="0">
                <a:solidFill>
                  <a:srgbClr val="FF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800" b="1" smtClean="0">
                <a:solidFill>
                  <a:srgbClr val="FF0000"/>
                </a:solidFill>
              </a:rPr>
              <a:t> MOD(front +1 , MaxQSize)</a:t>
            </a:r>
            <a:r>
              <a:rPr lang="en-US" altLang="zh-CN" sz="2800" b="1" smtClean="0"/>
              <a:t>▌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b="1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16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●  </a:t>
            </a:r>
            <a:r>
              <a:rPr lang="zh-CN" altLang="en-US" b="1" smtClean="0">
                <a:latin typeface="华文楷体" panose="02010600040101010101" pitchFamily="2" charset="-122"/>
                <a:ea typeface="幼圆" panose="02010509060101010101" pitchFamily="49" charset="-122"/>
              </a:rPr>
              <a:t>队列空的条件：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华文楷体" panose="02010600040101010101" pitchFamily="2" charset="-122"/>
                <a:ea typeface="幼圆" panose="02010509060101010101" pitchFamily="49" charset="-122"/>
              </a:rPr>
              <a:t>        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count  = 0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smtClean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●  </a:t>
            </a:r>
            <a:r>
              <a:rPr lang="zh-CN" altLang="en-US" b="1" smtClean="0">
                <a:latin typeface="华文楷体" panose="02010600040101010101" pitchFamily="2" charset="-122"/>
                <a:ea typeface="幼圆" panose="02010509060101010101" pitchFamily="49" charset="-122"/>
              </a:rPr>
              <a:t>队列满的条件：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华文楷体" panose="02010600040101010101" pitchFamily="2" charset="-122"/>
                <a:ea typeface="幼圆" panose="02010509060101010101" pitchFamily="49" charset="-122"/>
              </a:rPr>
              <a:t>        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count  = MaxQSize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队列的链接存储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链式队列的结构：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3700" b="1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en-US" altLang="zh-CN" sz="3700" b="1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, </a:t>
            </a:r>
            <a:r>
              <a:rPr lang="en-US" altLang="zh-CN" sz="3700" b="1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en-US" altLang="zh-CN" sz="3700" b="1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ea typeface="隶书" pitchFamily="49" charset="-122"/>
              </a:rPr>
              <a:t>…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, </a:t>
            </a:r>
            <a:r>
              <a:rPr lang="en-US" altLang="zh-CN" sz="3700" b="1" dirty="0" smtClean="0">
                <a:latin typeface="幼圆" pitchFamily="49" charset="-122"/>
                <a:ea typeface="幼圆" pitchFamily="49" charset="-122"/>
              </a:rPr>
              <a:t>a</a:t>
            </a:r>
            <a:r>
              <a:rPr lang="en-US" altLang="zh-CN" sz="3700" b="1" baseline="-25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752600"/>
            <a:ext cx="8229600" cy="1524000"/>
            <a:chOff x="144" y="1104"/>
            <a:chExt cx="5184" cy="960"/>
          </a:xfrm>
        </p:grpSpPr>
        <p:sp>
          <p:nvSpPr>
            <p:cNvPr id="204805" name="Rectangle 4"/>
            <p:cNvSpPr>
              <a:spLocks noChangeArrowheads="1"/>
            </p:cNvSpPr>
            <p:nvPr/>
          </p:nvSpPr>
          <p:spPr bwMode="auto">
            <a:xfrm>
              <a:off x="4136" y="1632"/>
              <a:ext cx="993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4806" name="Line 5"/>
            <p:cNvSpPr>
              <a:spLocks noChangeShapeType="1"/>
            </p:cNvSpPr>
            <p:nvPr/>
          </p:nvSpPr>
          <p:spPr bwMode="auto">
            <a:xfrm>
              <a:off x="4771" y="163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07" name="Text Box 6"/>
            <p:cNvSpPr txBox="1">
              <a:spLocks noChangeArrowheads="1"/>
            </p:cNvSpPr>
            <p:nvPr/>
          </p:nvSpPr>
          <p:spPr bwMode="auto">
            <a:xfrm>
              <a:off x="4176" y="1680"/>
              <a:ext cx="59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</a:p>
          </p:txBody>
        </p:sp>
        <p:sp>
          <p:nvSpPr>
            <p:cNvPr id="204808" name="Rectangle 7"/>
            <p:cNvSpPr>
              <a:spLocks noChangeArrowheads="1"/>
            </p:cNvSpPr>
            <p:nvPr/>
          </p:nvSpPr>
          <p:spPr bwMode="auto">
            <a:xfrm>
              <a:off x="733" y="1632"/>
              <a:ext cx="992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4809" name="Line 8"/>
            <p:cNvSpPr>
              <a:spLocks noChangeShapeType="1"/>
            </p:cNvSpPr>
            <p:nvPr/>
          </p:nvSpPr>
          <p:spPr bwMode="auto">
            <a:xfrm>
              <a:off x="1368" y="163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0" name="Text Box 9"/>
            <p:cNvSpPr txBox="1">
              <a:spLocks noChangeArrowheads="1"/>
            </p:cNvSpPr>
            <p:nvPr/>
          </p:nvSpPr>
          <p:spPr bwMode="auto">
            <a:xfrm>
              <a:off x="773" y="1680"/>
              <a:ext cx="59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04811" name="Line 10"/>
            <p:cNvSpPr>
              <a:spLocks noChangeShapeType="1"/>
            </p:cNvSpPr>
            <p:nvPr/>
          </p:nvSpPr>
          <p:spPr bwMode="auto">
            <a:xfrm rot="-5164107">
              <a:off x="1859" y="1651"/>
              <a:ext cx="49" cy="39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2" name="Rectangle 11"/>
            <p:cNvSpPr>
              <a:spLocks noChangeArrowheads="1"/>
            </p:cNvSpPr>
            <p:nvPr/>
          </p:nvSpPr>
          <p:spPr bwMode="auto">
            <a:xfrm>
              <a:off x="2082" y="1632"/>
              <a:ext cx="993" cy="432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4813" name="Line 12"/>
            <p:cNvSpPr>
              <a:spLocks noChangeShapeType="1"/>
            </p:cNvSpPr>
            <p:nvPr/>
          </p:nvSpPr>
          <p:spPr bwMode="auto">
            <a:xfrm>
              <a:off x="2718" y="163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4" name="Text Box 13"/>
            <p:cNvSpPr txBox="1">
              <a:spLocks noChangeArrowheads="1"/>
            </p:cNvSpPr>
            <p:nvPr/>
          </p:nvSpPr>
          <p:spPr bwMode="auto">
            <a:xfrm>
              <a:off x="2122" y="1680"/>
              <a:ext cx="59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04815" name="Text Box 14"/>
            <p:cNvSpPr txBox="1">
              <a:spLocks noChangeArrowheads="1"/>
            </p:cNvSpPr>
            <p:nvPr/>
          </p:nvSpPr>
          <p:spPr bwMode="auto">
            <a:xfrm>
              <a:off x="4732" y="1632"/>
              <a:ext cx="4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∧</a:t>
              </a:r>
            </a:p>
          </p:txBody>
        </p:sp>
        <p:sp>
          <p:nvSpPr>
            <p:cNvPr id="204816" name="Line 15"/>
            <p:cNvSpPr>
              <a:spLocks noChangeShapeType="1"/>
            </p:cNvSpPr>
            <p:nvPr/>
          </p:nvSpPr>
          <p:spPr bwMode="auto">
            <a:xfrm rot="-5164107">
              <a:off x="3169" y="1650"/>
              <a:ext cx="49" cy="397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7" name="Line 16"/>
            <p:cNvSpPr>
              <a:spLocks noChangeShapeType="1"/>
            </p:cNvSpPr>
            <p:nvPr/>
          </p:nvSpPr>
          <p:spPr bwMode="auto">
            <a:xfrm rot="-5164107">
              <a:off x="510" y="1650"/>
              <a:ext cx="49" cy="397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18" name="Text Box 17"/>
            <p:cNvSpPr txBox="1">
              <a:spLocks noChangeArrowheads="1"/>
            </p:cNvSpPr>
            <p:nvPr/>
          </p:nvSpPr>
          <p:spPr bwMode="auto">
            <a:xfrm>
              <a:off x="144" y="1248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front</a:t>
              </a:r>
            </a:p>
          </p:txBody>
        </p:sp>
        <p:sp>
          <p:nvSpPr>
            <p:cNvPr id="204819" name="Text Box 18"/>
            <p:cNvSpPr txBox="1">
              <a:spLocks noChangeArrowheads="1"/>
            </p:cNvSpPr>
            <p:nvPr/>
          </p:nvSpPr>
          <p:spPr bwMode="auto">
            <a:xfrm>
              <a:off x="4656" y="120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rear</a:t>
              </a:r>
            </a:p>
          </p:txBody>
        </p:sp>
        <p:sp>
          <p:nvSpPr>
            <p:cNvPr id="204820" name="Line 19"/>
            <p:cNvSpPr>
              <a:spLocks noChangeShapeType="1"/>
            </p:cNvSpPr>
            <p:nvPr/>
          </p:nvSpPr>
          <p:spPr bwMode="auto">
            <a:xfrm>
              <a:off x="4512" y="1104"/>
              <a:ext cx="0" cy="52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1" name="Line 20"/>
            <p:cNvSpPr>
              <a:spLocks noChangeShapeType="1"/>
            </p:cNvSpPr>
            <p:nvPr/>
          </p:nvSpPr>
          <p:spPr bwMode="auto">
            <a:xfrm rot="-5164107">
              <a:off x="3918" y="1650"/>
              <a:ext cx="49" cy="397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2" name="Text Box 21"/>
            <p:cNvSpPr txBox="1">
              <a:spLocks noChangeArrowheads="1"/>
            </p:cNvSpPr>
            <p:nvPr/>
          </p:nvSpPr>
          <p:spPr bwMode="auto">
            <a:xfrm>
              <a:off x="3360" y="1584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</a:p>
          </p:txBody>
        </p:sp>
      </p:grpSp>
      <p:sp>
        <p:nvSpPr>
          <p:cNvPr id="204804" name="Rectangle 22"/>
          <p:cNvSpPr>
            <a:spLocks noChangeArrowheads="1"/>
          </p:cNvSpPr>
          <p:nvPr/>
        </p:nvSpPr>
        <p:spPr bwMode="auto">
          <a:xfrm>
            <a:off x="457200" y="3810000"/>
            <a:ext cx="75438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96464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kumimoji="1" lang="zh-CN" altLang="en-US" sz="2800" b="1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</a:rPr>
              <a:t>Queue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类的说明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利用</a:t>
            </a:r>
            <a:r>
              <a:rPr kumimoji="1" lang="en-US" altLang="zh-CN" sz="2800" b="1">
                <a:solidFill>
                  <a:srgbClr val="000000"/>
                </a:solidFill>
                <a:latin typeface="幼圆" panose="02010509060101010101" pitchFamily="49" charset="-122"/>
              </a:rPr>
              <a:t>LinkedList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由于链表类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LinkedList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与队列对应的操作几乎是相同的，所以利用链表类可以直接实现链接存储的队列。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228600"/>
            <a:ext cx="9144000" cy="6440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#include</a:t>
            </a:r>
            <a:r>
              <a:rPr lang="zh-CN" altLang="en-US" b="1" smtClean="0"/>
              <a:t>＂</a:t>
            </a:r>
            <a:r>
              <a:rPr lang="en-US" altLang="zh-CN" b="1" smtClean="0">
                <a:latin typeface="幼圆" panose="02010509060101010101" pitchFamily="49" charset="-122"/>
              </a:rPr>
              <a:t>link.h</a:t>
            </a:r>
            <a:r>
              <a:rPr lang="zh-CN" altLang="en-US" b="1" smtClean="0"/>
              <a:t>＂</a:t>
            </a:r>
            <a:endParaRPr lang="zh-CN" altLang="en-US" b="1" smtClean="0">
              <a:latin typeface="幼圆" panose="02010509060101010101" pitchFamily="49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template &lt; class T 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class 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</a:rPr>
              <a:t>Queue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{	private: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// </a:t>
            </a:r>
            <a:r>
              <a:rPr lang="zh-CN" altLang="en-US" b="1" smtClean="0"/>
              <a:t>存放队列元素的链表</a:t>
            </a:r>
            <a:endParaRPr lang="zh-CN" altLang="en-US" b="1" smtClean="0">
              <a:latin typeface="幼圆" panose="02010509060101010101" pitchFamily="49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</a:rPr>
              <a:t>		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</a:rPr>
              <a:t>LinkedList&lt;T&gt; queueList 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void 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</a:rPr>
              <a:t>QInsert</a:t>
            </a:r>
            <a:r>
              <a:rPr lang="en-US" altLang="zh-CN" b="1" smtClean="0">
                <a:latin typeface="幼圆" panose="02010509060101010101" pitchFamily="49" charset="-122"/>
              </a:rPr>
              <a:t> </a:t>
            </a:r>
            <a:r>
              <a:rPr lang="en-US" altLang="zh-CN" b="1" smtClean="0"/>
              <a:t>(</a:t>
            </a:r>
            <a:r>
              <a:rPr lang="en-US" altLang="zh-CN" b="1" smtClean="0">
                <a:latin typeface="幼圆" panose="02010509060101010101" pitchFamily="49" charset="-122"/>
              </a:rPr>
              <a:t> const T&amp; elt </a:t>
            </a:r>
            <a:r>
              <a:rPr lang="en-US" altLang="zh-CN" b="1" smtClean="0"/>
              <a:t>)</a:t>
            </a:r>
            <a:r>
              <a:rPr lang="en-US" altLang="zh-CN" b="1" smtClean="0">
                <a:latin typeface="幼圆" panose="02010509060101010101" pitchFamily="49" charset="-122"/>
              </a:rPr>
              <a:t> 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T 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</a:rPr>
              <a:t>QDelete</a:t>
            </a:r>
            <a:r>
              <a:rPr lang="en-US" altLang="zh-CN" b="1" smtClean="0">
                <a:latin typeface="幼圆" panose="02010509060101010101" pitchFamily="49" charset="-122"/>
              </a:rPr>
              <a:t> </a:t>
            </a:r>
            <a:r>
              <a:rPr lang="en-US" altLang="zh-CN" b="1" smtClean="0"/>
              <a:t>(</a:t>
            </a:r>
            <a:r>
              <a:rPr lang="en-US" altLang="zh-CN" b="1" smtClean="0">
                <a:latin typeface="幼圆" panose="02010509060101010101" pitchFamily="49" charset="-122"/>
              </a:rPr>
              <a:t> void </a:t>
            </a:r>
            <a:r>
              <a:rPr lang="en-US" altLang="zh-CN" b="1" smtClean="0"/>
              <a:t>)</a:t>
            </a:r>
            <a:r>
              <a:rPr lang="en-US" altLang="zh-CN" b="1" smtClean="0">
                <a:latin typeface="幼圆" panose="02010509060101010101" pitchFamily="49" charset="-122"/>
              </a:rPr>
              <a:t>  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</a:rPr>
              <a:t>		// </a:t>
            </a:r>
            <a:r>
              <a:rPr lang="zh-CN" altLang="en-US" b="1" smtClean="0"/>
              <a:t>存取队首元素值</a:t>
            </a:r>
            <a:endParaRPr lang="zh-CN" altLang="en-US" b="1" smtClean="0">
              <a:latin typeface="幼圆" panose="02010509060101010101" pitchFamily="49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</a:rPr>
              <a:t>		</a:t>
            </a:r>
            <a:r>
              <a:rPr lang="en-US" altLang="zh-CN" b="1" smtClean="0">
                <a:latin typeface="幼圆" panose="02010509060101010101" pitchFamily="49" charset="-122"/>
              </a:rPr>
              <a:t>T 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</a:rPr>
              <a:t>QFront</a:t>
            </a:r>
            <a:r>
              <a:rPr lang="en-US" altLang="zh-CN" b="1" smtClean="0">
                <a:latin typeface="幼圆" panose="02010509060101010101" pitchFamily="49" charset="-122"/>
              </a:rPr>
              <a:t> </a:t>
            </a:r>
            <a:r>
              <a:rPr lang="en-US" altLang="zh-CN" b="1" smtClean="0"/>
              <a:t>(</a:t>
            </a:r>
            <a:r>
              <a:rPr lang="en-US" altLang="zh-CN" b="1" smtClean="0">
                <a:latin typeface="幼圆" panose="02010509060101010101" pitchFamily="49" charset="-122"/>
              </a:rPr>
              <a:t> void </a:t>
            </a:r>
            <a:r>
              <a:rPr lang="en-US" altLang="zh-CN" b="1" smtClean="0"/>
              <a:t>)</a:t>
            </a:r>
            <a:r>
              <a:rPr lang="en-US" altLang="zh-CN" b="1" smtClean="0">
                <a:latin typeface="幼圆" panose="02010509060101010101" pitchFamily="49" charset="-122"/>
              </a:rPr>
              <a:t> const 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660033"/>
                </a:solidFill>
                <a:latin typeface="幼圆" panose="02010509060101010101" pitchFamily="49" charset="-122"/>
              </a:rPr>
              <a:t>	} 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9144000" cy="5995988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顺序存储结构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ea typeface="楷体_GB2312"/>
                <a:cs typeface="楷体_GB2312"/>
              </a:rPr>
              <a:t>	 实现顺序存储的最有效方法是使用一维数组 。</a:t>
            </a:r>
            <a:endParaRPr lang="en-US" altLang="zh-CN" sz="3600" b="1" smtClean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660033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</a:t>
            </a:r>
            <a:r>
              <a:rPr lang="en-US" altLang="zh-CN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向队尾插入元素</a:t>
            </a:r>
            <a:r>
              <a:rPr lang="en-US" altLang="zh-CN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elt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smtClean="0">
                <a:latin typeface="幼圆" pitchFamily="49" charset="-122"/>
              </a:rPr>
              <a:t>template &lt; class T &gt;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smtClean="0">
                <a:latin typeface="幼圆" pitchFamily="49" charset="-122"/>
              </a:rPr>
              <a:t>void Queue&lt;T&gt;::</a:t>
            </a:r>
            <a:r>
              <a:rPr lang="en-US" altLang="zh-CN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QInsert</a:t>
            </a:r>
            <a:r>
              <a:rPr lang="en-US" altLang="zh-CN" b="1" smtClean="0">
                <a:latin typeface="幼圆" pitchFamily="49" charset="-122"/>
              </a:rPr>
              <a:t> </a:t>
            </a:r>
            <a:r>
              <a:rPr lang="en-US" altLang="zh-CN" b="1" smtClean="0"/>
              <a:t>(</a:t>
            </a:r>
            <a:r>
              <a:rPr lang="en-US" altLang="zh-CN" b="1" smtClean="0">
                <a:latin typeface="幼圆" pitchFamily="49" charset="-122"/>
              </a:rPr>
              <a:t> const T&amp; elt </a:t>
            </a:r>
            <a:r>
              <a:rPr lang="en-US" altLang="zh-CN" b="1" smtClean="0"/>
              <a:t>)</a:t>
            </a:r>
            <a:endParaRPr lang="en-US" altLang="zh-CN" b="1" smtClean="0">
              <a:latin typeface="幼圆" pitchFamily="49" charset="-122"/>
            </a:endParaRP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smtClean="0">
                <a:latin typeface="幼圆" pitchFamily="49" charset="-122"/>
              </a:rPr>
              <a:t>{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smtClean="0">
                <a:latin typeface="幼圆" pitchFamily="49" charset="-122"/>
              </a:rPr>
              <a:t>	</a:t>
            </a:r>
            <a:r>
              <a:rPr lang="en-US" altLang="zh-CN" b="1" smtClean="0">
                <a:solidFill>
                  <a:srgbClr val="FF0000"/>
                </a:solidFill>
                <a:latin typeface="幼圆" pitchFamily="49" charset="-122"/>
              </a:rPr>
              <a:t>queueList.InsertRear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幼圆" pitchFamily="49" charset="-122"/>
              </a:rPr>
              <a:t> elt </a:t>
            </a:r>
            <a:r>
              <a:rPr lang="en-US" altLang="zh-CN" b="1" smtClean="0">
                <a:solidFill>
                  <a:srgbClr val="FF0000"/>
                </a:solidFill>
              </a:rPr>
              <a:t>)</a:t>
            </a:r>
            <a:r>
              <a:rPr lang="en-US" altLang="zh-CN" b="1" smtClean="0">
                <a:solidFill>
                  <a:srgbClr val="FF0000"/>
                </a:solidFill>
                <a:latin typeface="幼圆" pitchFamily="49" charset="-122"/>
              </a:rPr>
              <a:t> ;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smtClean="0">
                <a:latin typeface="幼圆" pitchFamily="49" charset="-122"/>
              </a:rPr>
              <a:t>}</a:t>
            </a:r>
          </a:p>
        </p:txBody>
      </p:sp>
      <p:grpSp>
        <p:nvGrpSpPr>
          <p:cNvPr id="208899" name="Group 3"/>
          <p:cNvGrpSpPr>
            <a:grpSpLocks/>
          </p:cNvGrpSpPr>
          <p:nvPr/>
        </p:nvGrpSpPr>
        <p:grpSpPr bwMode="auto">
          <a:xfrm>
            <a:off x="914400" y="4953000"/>
            <a:ext cx="5867400" cy="1025525"/>
            <a:chOff x="480" y="2496"/>
            <a:chExt cx="3696" cy="646"/>
          </a:xfrm>
        </p:grpSpPr>
        <p:sp>
          <p:nvSpPr>
            <p:cNvPr id="208910" name="Line 4"/>
            <p:cNvSpPr>
              <a:spLocks noChangeShapeType="1"/>
            </p:cNvSpPr>
            <p:nvPr/>
          </p:nvSpPr>
          <p:spPr bwMode="auto">
            <a:xfrm>
              <a:off x="2302" y="2903"/>
              <a:ext cx="45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1" name="Rectangle 5"/>
            <p:cNvSpPr>
              <a:spLocks noChangeArrowheads="1"/>
            </p:cNvSpPr>
            <p:nvPr/>
          </p:nvSpPr>
          <p:spPr bwMode="auto">
            <a:xfrm>
              <a:off x="1136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8912" name="Line 6"/>
            <p:cNvSpPr>
              <a:spLocks noChangeShapeType="1"/>
            </p:cNvSpPr>
            <p:nvPr/>
          </p:nvSpPr>
          <p:spPr bwMode="auto">
            <a:xfrm>
              <a:off x="1678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3" name="Line 7"/>
            <p:cNvSpPr>
              <a:spLocks noChangeShapeType="1"/>
            </p:cNvSpPr>
            <p:nvPr/>
          </p:nvSpPr>
          <p:spPr bwMode="auto">
            <a:xfrm rot="-5164107">
              <a:off x="907" y="2756"/>
              <a:ext cx="41" cy="41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4" name="Text Box 8"/>
            <p:cNvSpPr txBox="1">
              <a:spLocks noChangeArrowheads="1"/>
            </p:cNvSpPr>
            <p:nvPr/>
          </p:nvSpPr>
          <p:spPr bwMode="auto">
            <a:xfrm>
              <a:off x="1153" y="2736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208915" name="Rectangle 9"/>
            <p:cNvSpPr>
              <a:spLocks noChangeArrowheads="1"/>
            </p:cNvSpPr>
            <p:nvPr/>
          </p:nvSpPr>
          <p:spPr bwMode="auto">
            <a:xfrm>
              <a:off x="3343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8916" name="Line 10"/>
            <p:cNvSpPr>
              <a:spLocks noChangeShapeType="1"/>
            </p:cNvSpPr>
            <p:nvPr/>
          </p:nvSpPr>
          <p:spPr bwMode="auto">
            <a:xfrm>
              <a:off x="3926" y="2784"/>
              <a:ext cx="1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7" name="Text Box 11"/>
            <p:cNvSpPr txBox="1">
              <a:spLocks noChangeArrowheads="1"/>
            </p:cNvSpPr>
            <p:nvPr/>
          </p:nvSpPr>
          <p:spPr bwMode="auto">
            <a:xfrm>
              <a:off x="3385" y="273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208918" name="Rectangle 12"/>
            <p:cNvSpPr>
              <a:spLocks noChangeArrowheads="1"/>
            </p:cNvSpPr>
            <p:nvPr/>
          </p:nvSpPr>
          <p:spPr bwMode="auto">
            <a:xfrm>
              <a:off x="2219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8919" name="Line 13"/>
            <p:cNvSpPr>
              <a:spLocks noChangeShapeType="1"/>
            </p:cNvSpPr>
            <p:nvPr/>
          </p:nvSpPr>
          <p:spPr bwMode="auto">
            <a:xfrm>
              <a:off x="2802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0" name="Text Box 14"/>
            <p:cNvSpPr txBox="1">
              <a:spLocks noChangeArrowheads="1"/>
            </p:cNvSpPr>
            <p:nvPr/>
          </p:nvSpPr>
          <p:spPr bwMode="auto">
            <a:xfrm>
              <a:off x="2256" y="275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208921" name="Line 15"/>
            <p:cNvSpPr>
              <a:spLocks noChangeShapeType="1"/>
            </p:cNvSpPr>
            <p:nvPr/>
          </p:nvSpPr>
          <p:spPr bwMode="auto">
            <a:xfrm>
              <a:off x="2927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2" name="Line 16"/>
            <p:cNvSpPr>
              <a:spLocks noChangeShapeType="1"/>
            </p:cNvSpPr>
            <p:nvPr/>
          </p:nvSpPr>
          <p:spPr bwMode="auto">
            <a:xfrm>
              <a:off x="1803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3" name="Text Box 17"/>
            <p:cNvSpPr txBox="1">
              <a:spLocks noChangeArrowheads="1"/>
            </p:cNvSpPr>
            <p:nvPr/>
          </p:nvSpPr>
          <p:spPr bwMode="auto">
            <a:xfrm>
              <a:off x="480" y="2496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705600" y="4648200"/>
            <a:ext cx="2209800" cy="1330325"/>
            <a:chOff x="4224" y="2928"/>
            <a:chExt cx="1392" cy="838"/>
          </a:xfrm>
        </p:grpSpPr>
        <p:sp>
          <p:nvSpPr>
            <p:cNvPr id="208903" name="Text Box 19"/>
            <p:cNvSpPr txBox="1">
              <a:spLocks noChangeArrowheads="1"/>
            </p:cNvSpPr>
            <p:nvPr/>
          </p:nvSpPr>
          <p:spPr bwMode="auto">
            <a:xfrm>
              <a:off x="4224" y="2976"/>
              <a:ext cx="11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3200" b="1">
                <a:solidFill>
                  <a:srgbClr val="9900C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208904" name="Group 20"/>
            <p:cNvGrpSpPr>
              <a:grpSpLocks/>
            </p:cNvGrpSpPr>
            <p:nvPr/>
          </p:nvGrpSpPr>
          <p:grpSpPr bwMode="auto">
            <a:xfrm>
              <a:off x="4512" y="3408"/>
              <a:ext cx="1104" cy="358"/>
              <a:chOff x="4512" y="3408"/>
              <a:chExt cx="1104" cy="384"/>
            </a:xfrm>
          </p:grpSpPr>
          <p:sp>
            <p:nvSpPr>
              <p:cNvPr id="208906" name="Rectangle 21"/>
              <p:cNvSpPr>
                <a:spLocks noChangeArrowheads="1"/>
              </p:cNvSpPr>
              <p:nvPr/>
            </p:nvSpPr>
            <p:spPr bwMode="auto">
              <a:xfrm>
                <a:off x="4560" y="3408"/>
                <a:ext cx="1008" cy="384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E0E0B3"/>
                  </a:gs>
                </a:gsLst>
                <a:lin ang="2700000" scaled="1"/>
              </a:gra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08907" name="Line 22"/>
              <p:cNvSpPr>
                <a:spLocks noChangeShapeType="1"/>
              </p:cNvSpPr>
              <p:nvPr/>
            </p:nvSpPr>
            <p:spPr bwMode="auto">
              <a:xfrm>
                <a:off x="5040" y="3408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08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408"/>
                <a:ext cx="576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003399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elt</a:t>
                </a:r>
              </a:p>
            </p:txBody>
          </p:sp>
          <p:sp>
            <p:nvSpPr>
              <p:cNvPr id="208909" name="Text Box 24"/>
              <p:cNvSpPr txBox="1">
                <a:spLocks noChangeArrowheads="1"/>
              </p:cNvSpPr>
              <p:nvPr/>
            </p:nvSpPr>
            <p:spPr bwMode="auto">
              <a:xfrm>
                <a:off x="5040" y="3408"/>
                <a:ext cx="576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幼圆" panose="02010509060101010101" pitchFamily="49" charset="-122"/>
                  </a:rPr>
                  <a:t>NULL</a:t>
                </a:r>
              </a:p>
            </p:txBody>
          </p:sp>
        </p:grpSp>
        <p:sp>
          <p:nvSpPr>
            <p:cNvPr id="208905" name="Line 25"/>
            <p:cNvSpPr>
              <a:spLocks noChangeShapeType="1"/>
            </p:cNvSpPr>
            <p:nvPr/>
          </p:nvSpPr>
          <p:spPr bwMode="auto">
            <a:xfrm>
              <a:off x="5232" y="2928"/>
              <a:ext cx="0" cy="480"/>
            </a:xfrm>
            <a:prstGeom prst="line">
              <a:avLst/>
            </a:prstGeom>
            <a:noFill/>
            <a:ln w="31750" cap="sq">
              <a:solidFill>
                <a:srgbClr val="9900CC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8901" name="AutoShape 26"/>
          <p:cNvSpPr>
            <a:spLocks noChangeArrowheads="1"/>
          </p:cNvSpPr>
          <p:nvPr/>
        </p:nvSpPr>
        <p:spPr bwMode="auto">
          <a:xfrm>
            <a:off x="0" y="4419600"/>
            <a:ext cx="9144000" cy="115888"/>
          </a:xfrm>
          <a:prstGeom prst="leftRightArrow">
            <a:avLst>
              <a:gd name="adj1" fmla="val 50000"/>
              <a:gd name="adj2" fmla="val 1578075"/>
            </a:avLst>
          </a:prstGeom>
          <a:gradFill rotWithShape="0">
            <a:gsLst>
              <a:gs pos="0">
                <a:srgbClr val="F1A9EA"/>
              </a:gs>
              <a:gs pos="100000">
                <a:srgbClr val="704E6C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6477000" y="5678488"/>
            <a:ext cx="762000" cy="0"/>
          </a:xfrm>
          <a:prstGeom prst="line">
            <a:avLst/>
          </a:prstGeom>
          <a:noFill/>
          <a:ln w="31750" cap="sq">
            <a:solidFill>
              <a:srgbClr val="000099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③ </a:t>
            </a:r>
            <a:r>
              <a:rPr lang="zh-CN" altLang="en-US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删除并返回队首元素值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template &lt; class T 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T Queue&lt;T&gt;::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QDelete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( void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{	if(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</a:rPr>
              <a:t>queueList.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ListEmpty( ))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		exit(1);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queueList.Next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	return 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queueList.DeleteFront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}</a:t>
            </a:r>
          </a:p>
        </p:txBody>
      </p:sp>
      <p:sp>
        <p:nvSpPr>
          <p:cNvPr id="210947" name="AutoShape 3"/>
          <p:cNvSpPr>
            <a:spLocks noChangeArrowheads="1"/>
          </p:cNvSpPr>
          <p:nvPr/>
        </p:nvSpPr>
        <p:spPr bwMode="auto">
          <a:xfrm>
            <a:off x="0" y="4419600"/>
            <a:ext cx="9144000" cy="115888"/>
          </a:xfrm>
          <a:prstGeom prst="leftRightArrow">
            <a:avLst>
              <a:gd name="adj1" fmla="val 50000"/>
              <a:gd name="adj2" fmla="val 1578075"/>
            </a:avLst>
          </a:prstGeom>
          <a:gradFill rotWithShape="0">
            <a:gsLst>
              <a:gs pos="0">
                <a:srgbClr val="F1A9EA"/>
              </a:gs>
              <a:gs pos="100000">
                <a:srgbClr val="704E6C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010400" y="54102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……</a:t>
            </a:r>
          </a:p>
        </p:txBody>
      </p:sp>
      <p:grpSp>
        <p:nvGrpSpPr>
          <p:cNvPr id="210949" name="Group 5"/>
          <p:cNvGrpSpPr>
            <a:grpSpLocks/>
          </p:cNvGrpSpPr>
          <p:nvPr/>
        </p:nvGrpSpPr>
        <p:grpSpPr bwMode="auto">
          <a:xfrm>
            <a:off x="914400" y="4953000"/>
            <a:ext cx="5867400" cy="1025525"/>
            <a:chOff x="480" y="2496"/>
            <a:chExt cx="3696" cy="646"/>
          </a:xfrm>
        </p:grpSpPr>
        <p:sp>
          <p:nvSpPr>
            <p:cNvPr id="210950" name="Line 6"/>
            <p:cNvSpPr>
              <a:spLocks noChangeShapeType="1"/>
            </p:cNvSpPr>
            <p:nvPr/>
          </p:nvSpPr>
          <p:spPr bwMode="auto">
            <a:xfrm>
              <a:off x="2302" y="2903"/>
              <a:ext cx="45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136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0952" name="Line 8"/>
            <p:cNvSpPr>
              <a:spLocks noChangeShapeType="1"/>
            </p:cNvSpPr>
            <p:nvPr/>
          </p:nvSpPr>
          <p:spPr bwMode="auto">
            <a:xfrm>
              <a:off x="1678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3" name="Line 9"/>
            <p:cNvSpPr>
              <a:spLocks noChangeShapeType="1"/>
            </p:cNvSpPr>
            <p:nvPr/>
          </p:nvSpPr>
          <p:spPr bwMode="auto">
            <a:xfrm rot="-5164107">
              <a:off x="907" y="2756"/>
              <a:ext cx="41" cy="41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4" name="Text Box 10"/>
            <p:cNvSpPr txBox="1">
              <a:spLocks noChangeArrowheads="1"/>
            </p:cNvSpPr>
            <p:nvPr/>
          </p:nvSpPr>
          <p:spPr bwMode="auto">
            <a:xfrm>
              <a:off x="1153" y="2736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>
              <a:off x="3343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>
              <a:off x="3926" y="2784"/>
              <a:ext cx="1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3385" y="273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210958" name="Rectangle 14"/>
            <p:cNvSpPr>
              <a:spLocks noChangeArrowheads="1"/>
            </p:cNvSpPr>
            <p:nvPr/>
          </p:nvSpPr>
          <p:spPr bwMode="auto">
            <a:xfrm>
              <a:off x="2219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>
              <a:off x="2802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0" name="Text Box 16"/>
            <p:cNvSpPr txBox="1">
              <a:spLocks noChangeArrowheads="1"/>
            </p:cNvSpPr>
            <p:nvPr/>
          </p:nvSpPr>
          <p:spPr bwMode="auto">
            <a:xfrm>
              <a:off x="2256" y="275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2927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2" name="Line 18"/>
            <p:cNvSpPr>
              <a:spLocks noChangeShapeType="1"/>
            </p:cNvSpPr>
            <p:nvPr/>
          </p:nvSpPr>
          <p:spPr bwMode="auto">
            <a:xfrm>
              <a:off x="1803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3" name="Text Box 19"/>
            <p:cNvSpPr txBox="1">
              <a:spLocks noChangeArrowheads="1"/>
            </p:cNvSpPr>
            <p:nvPr/>
          </p:nvSpPr>
          <p:spPr bwMode="auto">
            <a:xfrm>
              <a:off x="480" y="2496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333375"/>
            <a:ext cx="91440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④ </a:t>
            </a:r>
            <a:r>
              <a:rPr lang="zh-CN" altLang="en-US" b="1" smtClean="0">
                <a:solidFill>
                  <a:srgbClr val="66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存取队首元素值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template &lt; class T 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T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Queue&lt;T&gt;::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QFront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( void ) const 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{	if(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</a:rPr>
              <a:t>queueList.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ListEmpty( ))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		exit(1);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	//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指针指回队首并返回队首元素值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幼圆" panose="02010509060101010101" pitchFamily="49" charset="-122"/>
              </a:rPr>
              <a:t>		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</a:rPr>
              <a:t>queueList.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Reset( ) 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		Return </a:t>
            </a:r>
            <a:r>
              <a:rPr lang="en-US" altLang="zh-CN" b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queueList.Data()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}</a:t>
            </a:r>
          </a:p>
        </p:txBody>
      </p:sp>
      <p:grpSp>
        <p:nvGrpSpPr>
          <p:cNvPr id="212995" name="Group 3"/>
          <p:cNvGrpSpPr>
            <a:grpSpLocks/>
          </p:cNvGrpSpPr>
          <p:nvPr/>
        </p:nvGrpSpPr>
        <p:grpSpPr bwMode="auto">
          <a:xfrm>
            <a:off x="914400" y="5499100"/>
            <a:ext cx="5867400" cy="1025525"/>
            <a:chOff x="480" y="2496"/>
            <a:chExt cx="3696" cy="646"/>
          </a:xfrm>
        </p:grpSpPr>
        <p:sp>
          <p:nvSpPr>
            <p:cNvPr id="212996" name="Line 4"/>
            <p:cNvSpPr>
              <a:spLocks noChangeShapeType="1"/>
            </p:cNvSpPr>
            <p:nvPr/>
          </p:nvSpPr>
          <p:spPr bwMode="auto">
            <a:xfrm>
              <a:off x="2302" y="2903"/>
              <a:ext cx="45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7" name="Rectangle 5"/>
            <p:cNvSpPr>
              <a:spLocks noChangeArrowheads="1"/>
            </p:cNvSpPr>
            <p:nvPr/>
          </p:nvSpPr>
          <p:spPr bwMode="auto">
            <a:xfrm>
              <a:off x="1136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1678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9" name="Line 7"/>
            <p:cNvSpPr>
              <a:spLocks noChangeShapeType="1"/>
            </p:cNvSpPr>
            <p:nvPr/>
          </p:nvSpPr>
          <p:spPr bwMode="auto">
            <a:xfrm rot="-5164107">
              <a:off x="907" y="2756"/>
              <a:ext cx="41" cy="41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0" name="Text Box 8"/>
            <p:cNvSpPr txBox="1">
              <a:spLocks noChangeArrowheads="1"/>
            </p:cNvSpPr>
            <p:nvPr/>
          </p:nvSpPr>
          <p:spPr bwMode="auto">
            <a:xfrm>
              <a:off x="1153" y="2736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3343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3002" name="Line 10"/>
            <p:cNvSpPr>
              <a:spLocks noChangeShapeType="1"/>
            </p:cNvSpPr>
            <p:nvPr/>
          </p:nvSpPr>
          <p:spPr bwMode="auto">
            <a:xfrm>
              <a:off x="3926" y="2784"/>
              <a:ext cx="1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3" name="Text Box 11"/>
            <p:cNvSpPr txBox="1">
              <a:spLocks noChangeArrowheads="1"/>
            </p:cNvSpPr>
            <p:nvPr/>
          </p:nvSpPr>
          <p:spPr bwMode="auto">
            <a:xfrm>
              <a:off x="3385" y="273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213004" name="Rectangle 12"/>
            <p:cNvSpPr>
              <a:spLocks noChangeArrowheads="1"/>
            </p:cNvSpPr>
            <p:nvPr/>
          </p:nvSpPr>
          <p:spPr bwMode="auto">
            <a:xfrm>
              <a:off x="2219" y="2784"/>
              <a:ext cx="833" cy="35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E0E0B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3005" name="Line 13"/>
            <p:cNvSpPr>
              <a:spLocks noChangeShapeType="1"/>
            </p:cNvSpPr>
            <p:nvPr/>
          </p:nvSpPr>
          <p:spPr bwMode="auto">
            <a:xfrm>
              <a:off x="2802" y="2784"/>
              <a:ext cx="0" cy="3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6" name="Text Box 14"/>
            <p:cNvSpPr txBox="1">
              <a:spLocks noChangeArrowheads="1"/>
            </p:cNvSpPr>
            <p:nvPr/>
          </p:nvSpPr>
          <p:spPr bwMode="auto">
            <a:xfrm>
              <a:off x="2256" y="2758"/>
              <a:ext cx="5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>
              <a:off x="2927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8" name="Line 16"/>
            <p:cNvSpPr>
              <a:spLocks noChangeShapeType="1"/>
            </p:cNvSpPr>
            <p:nvPr/>
          </p:nvSpPr>
          <p:spPr bwMode="auto">
            <a:xfrm>
              <a:off x="1803" y="2943"/>
              <a:ext cx="416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9" name="Text Box 17"/>
            <p:cNvSpPr txBox="1">
              <a:spLocks noChangeArrowheads="1"/>
            </p:cNvSpPr>
            <p:nvPr/>
          </p:nvSpPr>
          <p:spPr bwMode="auto">
            <a:xfrm>
              <a:off x="480" y="2496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28600" y="685800"/>
            <a:ext cx="86868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en-US" altLang="zh-CN" sz="320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zh-CN" altLang="en-US" sz="320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小结：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>
                <a:solidFill>
                  <a:prstClr val="black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队列是一种操作受限制的线性表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prstClr val="black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操作只和</a:t>
            </a:r>
            <a:r>
              <a:rPr kumimoji="1" lang="zh-CN" altLang="en-US" sz="32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队头、队尾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有关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●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队列的特性：</a:t>
            </a:r>
            <a:r>
              <a:rPr kumimoji="1"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先进先出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16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●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队列的状态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     队列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空：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count=0</a:t>
            </a:r>
            <a:r>
              <a:rPr kumimoji="1" lang="en-US" altLang="zh-CN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kumimoji="1" lang="en-US" altLang="zh-CN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696464"/>
              </a:buClr>
              <a:buFont typeface="Wingdings" pitchFamily="2" charset="2"/>
              <a:buNone/>
              <a:defRPr/>
            </a:pPr>
            <a:r>
              <a:rPr kumimoji="1"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     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队列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满：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count=</a:t>
            </a:r>
            <a:r>
              <a:rPr kumimoji="1" lang="en-US" altLang="zh-CN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MaxQSize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8556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栈的应用</a:t>
            </a:r>
            <a:r>
              <a:rPr lang="en-US" altLang="zh-CN" smtClean="0">
                <a:solidFill>
                  <a:srgbClr val="FFFF00"/>
                </a:solidFill>
                <a:latin typeface="Courier New"/>
                <a:ea typeface="隶书" pitchFamily="49" charset="-122"/>
              </a:rPr>
              <a:t>——</a:t>
            </a:r>
            <a:r>
              <a:rPr lang="zh-CN" altLang="en-US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算术表达式求值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79388" y="2241550"/>
            <a:ext cx="87137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    表达式求值是程序设计语言编译中的一个最基本问题。它的实现方法是栈的一个典型的应用实例。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endParaRPr kumimoji="1" lang="zh-CN" altLang="en-US" sz="3600" b="1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smtClean="0">
                <a:effectLst/>
                <a:latin typeface="Times New Roman" pitchFamily="18" charset="0"/>
                <a:ea typeface="楷体_GB2312" pitchFamily="49" charset="-122"/>
              </a:rPr>
              <a:t>表达式都是由</a:t>
            </a:r>
          </a:p>
          <a:p>
            <a:pPr lvl="3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3600" b="1" smtClean="0">
                <a:effectLst/>
                <a:latin typeface="Times New Roman" pitchFamily="18" charset="0"/>
                <a:ea typeface="楷体_GB2312" pitchFamily="49" charset="-122"/>
              </a:rPr>
              <a:t>操作数（</a:t>
            </a:r>
            <a:r>
              <a:rPr kumimoji="1" lang="en-US" altLang="zh-CN" sz="3600" b="1" smtClean="0">
                <a:effectLst/>
                <a:latin typeface="Times New Roman" pitchFamily="18" charset="0"/>
                <a:ea typeface="楷体_GB2312" pitchFamily="49" charset="-122"/>
              </a:rPr>
              <a:t>operand</a:t>
            </a:r>
            <a:r>
              <a:rPr kumimoji="1" lang="zh-CN" altLang="en-US" sz="3600" b="1" smtClean="0">
                <a:effectLst/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lvl="3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3600" b="1" smtClean="0">
                <a:effectLst/>
                <a:latin typeface="Times New Roman" pitchFamily="18" charset="0"/>
                <a:ea typeface="楷体_GB2312" pitchFamily="49" charset="-122"/>
              </a:rPr>
              <a:t>运算符（</a:t>
            </a:r>
            <a:r>
              <a:rPr kumimoji="1" lang="en-US" altLang="zh-CN" sz="3600" b="1" smtClean="0">
                <a:effectLst/>
                <a:latin typeface="Times New Roman" pitchFamily="18" charset="0"/>
                <a:ea typeface="楷体_GB2312" pitchFamily="49" charset="-122"/>
              </a:rPr>
              <a:t>operator</a:t>
            </a:r>
            <a:r>
              <a:rPr kumimoji="1" lang="zh-CN" altLang="en-US" sz="3600" b="1" smtClean="0">
                <a:effectLst/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lvl="3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3600" b="1" smtClean="0">
                <a:effectLst/>
                <a:latin typeface="Times New Roman" pitchFamily="18" charset="0"/>
                <a:ea typeface="楷体_GB2312" pitchFamily="49" charset="-122"/>
              </a:rPr>
              <a:t>界限符（</a:t>
            </a:r>
            <a:r>
              <a:rPr kumimoji="1" lang="en-US" altLang="zh-CN" sz="3600" b="1" smtClean="0">
                <a:effectLst/>
                <a:latin typeface="Times New Roman" pitchFamily="18" charset="0"/>
                <a:ea typeface="楷体_GB2312" pitchFamily="49" charset="-122"/>
              </a:rPr>
              <a:t>delimiter</a:t>
            </a:r>
            <a:r>
              <a:rPr kumimoji="1" lang="zh-CN" altLang="en-US" sz="3600" b="1" smtClean="0">
                <a:effectLst/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smtClean="0">
                <a:effectLst/>
                <a:latin typeface="楷体_GB2312" pitchFamily="49" charset="-122"/>
                <a:ea typeface="楷体_GB2312" pitchFamily="49" charset="-122"/>
              </a:rPr>
              <a:t>组成的。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smtClean="0"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3600" b="1" smtClean="0">
                <a:effectLst/>
                <a:latin typeface="楷体_GB2312" pitchFamily="49" charset="-122"/>
                <a:ea typeface="楷体_GB2312" pitchFamily="49" charset="-122"/>
              </a:rPr>
              <a:t>    其中操作数可以是常数，也可以是变量或常量的标识符；运算符是算术运算符（ </a:t>
            </a:r>
            <a:r>
              <a:rPr kumimoji="1" lang="en-US" altLang="zh-CN" sz="3600" b="1" smtClean="0">
                <a:effectLst/>
                <a:latin typeface="楷体_GB2312" pitchFamily="49" charset="-122"/>
                <a:ea typeface="楷体_GB2312" pitchFamily="49" charset="-122"/>
              </a:rPr>
              <a:t>+ , - , * , /</a:t>
            </a:r>
            <a:r>
              <a:rPr kumimoji="1" lang="zh-CN" altLang="en-US" sz="1800" smtClean="0">
                <a:effectLst/>
              </a:rPr>
              <a:t> </a:t>
            </a:r>
            <a:r>
              <a:rPr kumimoji="1" lang="zh-CN" altLang="en-US" sz="3600" b="1" smtClean="0">
                <a:effectLst/>
                <a:latin typeface="楷体_GB2312" pitchFamily="49" charset="-122"/>
                <a:ea typeface="楷体_GB2312" pitchFamily="49" charset="-122"/>
              </a:rPr>
              <a:t>）；界限符为左右括号和标识表达式结束的结束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9144000" cy="6192838"/>
          </a:xfrm>
        </p:spPr>
        <p:txBody>
          <a:bodyPr/>
          <a:lstStyle/>
          <a:p>
            <a:pPr marL="625475" indent="-625475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算术表达式的表示方法</a:t>
            </a:r>
          </a:p>
          <a:p>
            <a:pPr marL="625475" indent="-625475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中缀表达式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－－运算符在操作数之间</a:t>
            </a:r>
          </a:p>
          <a:p>
            <a:pPr marL="625475" indent="-625475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b="1" smtClean="0"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如：</a:t>
            </a:r>
            <a:r>
              <a:rPr lang="zh-CN" altLang="en-US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b="1" smtClean="0">
                <a:latin typeface="Times New Roman" pitchFamily="18" charset="0"/>
                <a:ea typeface="幼圆" pitchFamily="49" charset="-122"/>
              </a:rPr>
              <a:t>A * B / C</a:t>
            </a:r>
            <a:endParaRPr lang="en-US" altLang="zh-CN" b="1" smtClean="0">
              <a:solidFill>
                <a:srgbClr val="0000CC"/>
              </a:solidFill>
              <a:latin typeface="Times New Roman" pitchFamily="18" charset="0"/>
              <a:ea typeface="幼圆" pitchFamily="49" charset="-122"/>
            </a:endParaRPr>
          </a:p>
          <a:p>
            <a:pPr marL="625475" indent="-625475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运算规则：</a:t>
            </a:r>
          </a:p>
          <a:p>
            <a:pPr marL="625475" indent="-625475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latin typeface="Times New Roman" pitchFamily="18" charset="0"/>
              </a:rPr>
              <a:t>(1)  </a:t>
            </a:r>
            <a:r>
              <a:rPr lang="zh-CN" altLang="en-US" b="1" smtClean="0">
                <a:latin typeface="Times New Roman" pitchFamily="18" charset="0"/>
              </a:rPr>
              <a:t>先计算括号内，后计算括号外；</a:t>
            </a:r>
          </a:p>
          <a:p>
            <a:pPr marL="625475" indent="-625475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latin typeface="Times New Roman" pitchFamily="18" charset="0"/>
              </a:rPr>
              <a:t>(2)  </a:t>
            </a:r>
            <a:r>
              <a:rPr lang="zh-CN" altLang="en-US" b="1" smtClean="0">
                <a:latin typeface="Times New Roman" pitchFamily="18" charset="0"/>
              </a:rPr>
              <a:t>在无括号或同层括号内，先进行乘除运算，后进行加减运算，即乘除运算的优先级高于加减运算的优先级；</a:t>
            </a:r>
          </a:p>
          <a:p>
            <a:pPr marL="625475" indent="-625475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latin typeface="Times New Roman" pitchFamily="18" charset="0"/>
              </a:rPr>
              <a:t>(3)  </a:t>
            </a:r>
            <a:r>
              <a:rPr lang="zh-CN" altLang="en-US" b="1" smtClean="0">
                <a:latin typeface="Times New Roman" pitchFamily="18" charset="0"/>
              </a:rPr>
              <a:t>同一优先级运算，从左向右依次进行。</a:t>
            </a:r>
            <a:endParaRPr lang="en-US" altLang="zh-CN" b="1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9750" y="557213"/>
            <a:ext cx="8208963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    用计算机来处理中缀表达式比较复杂。一个中缀表达式中有多少个运算符，原则上就得对表达式扫描多少遍，才能完成计算。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    在编译系统中，把中缀表达式转换成另外一种表示方法，即后缀表达式，然后对后缀式表达式进行处理，后缀表达式也称为逆波兰式。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076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2.  </a:t>
            </a:r>
            <a:r>
              <a:rPr lang="zh-CN" altLang="en-US" sz="2800" b="1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后缀表达式：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800" b="1" smtClean="0">
                <a:latin typeface="Times New Roman" pitchFamily="18" charset="0"/>
                <a:ea typeface="幼圆" pitchFamily="49" charset="-122"/>
              </a:rPr>
              <a:t>1929 </a:t>
            </a:r>
            <a:r>
              <a:rPr lang="zh-CN" altLang="en-US" sz="2800" b="1" smtClean="0">
                <a:latin typeface="Times New Roman" pitchFamily="18" charset="0"/>
                <a:ea typeface="幼圆" pitchFamily="49" charset="-122"/>
              </a:rPr>
              <a:t>年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，由波兰逻辑学家（</a:t>
            </a:r>
            <a:r>
              <a:rPr lang="en-US" altLang="zh-CN" sz="2800" b="1" smtClean="0">
                <a:latin typeface="Times New Roman" pitchFamily="18" charset="0"/>
                <a:ea typeface="幼圆" pitchFamily="49" charset="-122"/>
              </a:rPr>
              <a:t>Lukasiewicz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）提出。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		[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]	</a:t>
            </a:r>
            <a:r>
              <a:rPr lang="en-US" altLang="zh-CN" sz="2800" b="1" smtClean="0">
                <a:latin typeface="Times New Roman" pitchFamily="18" charset="0"/>
                <a:ea typeface="幼圆" pitchFamily="49" charset="-122"/>
              </a:rPr>
              <a:t>A * B / C;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幼圆" pitchFamily="49" charset="-122"/>
              </a:rPr>
              <a:t>			A B * C /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幼圆" pitchFamily="49" charset="-122"/>
              </a:rPr>
              <a:t>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b="1" smtClean="0">
                <a:solidFill>
                  <a:srgbClr val="3333CC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en-US" altLang="zh-CN" sz="1400" b="1" smtClean="0">
                <a:solidFill>
                  <a:srgbClr val="FFCC00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lang="zh-CN" altLang="en-US" sz="2800" b="1" smtClean="0">
                <a:solidFill>
                  <a:srgbClr val="FFCC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800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运算符紧跟在两个操作数之后的表达式叫后缀</a:t>
            </a:r>
            <a:br>
              <a:rPr lang="zh-CN" altLang="en-US" sz="2800" b="1" smtClean="0">
                <a:latin typeface="幼圆" pitchFamily="49" charset="-122"/>
                <a:ea typeface="幼圆" pitchFamily="49" charset="-122"/>
              </a:rPr>
            </a:b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      表达式。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1400" b="1" smtClean="0">
                <a:solidFill>
                  <a:srgbClr val="FFCC00"/>
                </a:solidFill>
                <a:latin typeface="幼圆" pitchFamily="49" charset="-122"/>
                <a:ea typeface="幼圆" pitchFamily="49" charset="-122"/>
              </a:rPr>
              <a:t>●  </a:t>
            </a:r>
            <a:r>
              <a:rPr lang="zh-CN" altLang="en-US" sz="2800" b="1" smtClean="0">
                <a:solidFill>
                  <a:srgbClr val="FFCC00"/>
                </a:solidFill>
                <a:latin typeface="幼圆" pitchFamily="49" charset="-122"/>
                <a:ea typeface="幼圆" pitchFamily="49" charset="-122"/>
              </a:rPr>
              <a:t>优点：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① </a:t>
            </a: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后缀表达式没有括号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幼圆" pitchFamily="49" charset="-122"/>
                <a:ea typeface="幼圆" pitchFamily="49" charset="-122"/>
              </a:rPr>
              <a:t>          </a:t>
            </a:r>
            <a:r>
              <a:rPr lang="en-US" altLang="zh-CN" sz="2800" b="1" smtClean="0">
                <a:latin typeface="幼圆" pitchFamily="49" charset="-122"/>
                <a:ea typeface="幼圆" pitchFamily="49" charset="-122"/>
              </a:rPr>
              <a:t>② </a:t>
            </a:r>
            <a:r>
              <a:rPr lang="zh-CN" altLang="en-US" sz="2800" b="1" smtClean="0"/>
              <a:t>不存在优先级的差别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              </a:t>
            </a:r>
            <a:r>
              <a:rPr lang="en-US" altLang="zh-CN" sz="2800" b="1" smtClean="0"/>
              <a:t>③</a:t>
            </a:r>
            <a:r>
              <a:rPr lang="zh-CN" altLang="en-US" sz="2800" b="1" smtClean="0"/>
              <a:t>  计算过程完全按照运算符出现的先后次序 </a:t>
            </a:r>
            <a:br>
              <a:rPr lang="zh-CN" altLang="en-US" sz="2800" b="1" smtClean="0"/>
            </a:br>
            <a:r>
              <a:rPr lang="zh-CN" altLang="en-US" sz="2800" b="1" smtClean="0"/>
              <a:t>                   进行</a:t>
            </a:r>
            <a:r>
              <a:rPr lang="zh-CN" altLang="en-US" sz="2800" smtClean="0"/>
              <a:t> </a:t>
            </a:r>
            <a:r>
              <a:rPr lang="zh-CN" altLang="en-US" sz="2000" b="1" smtClean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smtClean="0">
                <a:solidFill>
                  <a:srgbClr val="0033CC"/>
                </a:solidFill>
              </a:rPr>
              <a:t>      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048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b="1" smtClean="0">
                <a:latin typeface="幼圆" pitchFamily="49" charset="-122"/>
                <a:ea typeface="幼圆" pitchFamily="49" charset="-122"/>
              </a:rPr>
              <a:t>          </a:t>
            </a:r>
            <a:r>
              <a:rPr lang="zh-CN" altLang="en-US" sz="2800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中缀表达式            后缀表达式</a:t>
            </a:r>
            <a:endParaRPr lang="zh-CN" altLang="en-US" sz="1800" b="1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latin typeface="幼圆" pitchFamily="49" charset="-122"/>
                <a:ea typeface="幼圆" pitchFamily="49" charset="-122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3600" b="1" smtClean="0">
                <a:latin typeface="Times New Roman" pitchFamily="18" charset="0"/>
                <a:ea typeface="幼圆" pitchFamily="49" charset="-122"/>
              </a:rPr>
              <a:t>a+b                               a b+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3600" b="1" smtClean="0">
              <a:latin typeface="Times New Roman" pitchFamily="18" charset="0"/>
              <a:ea typeface="幼圆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mtClean="0">
                <a:latin typeface="Times New Roman" pitchFamily="18" charset="0"/>
                <a:ea typeface="幼圆" pitchFamily="49" charset="-122"/>
              </a:rPr>
              <a:t>   a+b*c                            a b c *+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latin typeface="幼圆" pitchFamily="49" charset="-122"/>
                <a:ea typeface="幼圆" pitchFamily="49" charset="-122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3600" b="1" smtClean="0">
                <a:latin typeface="Times New Roman" pitchFamily="18" charset="0"/>
                <a:ea typeface="幼圆" pitchFamily="49" charset="-122"/>
              </a:rPr>
              <a:t>a*b*c+c*d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3600" b="1" smtClean="0">
              <a:latin typeface="Times New Roman" pitchFamily="18" charset="0"/>
              <a:ea typeface="幼圆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3600" b="1" smtClean="0">
                <a:latin typeface="Times New Roman" pitchFamily="18" charset="0"/>
                <a:ea typeface="幼圆" pitchFamily="49" charset="-122"/>
              </a:rPr>
              <a:t>(a+b)*((c-d)*e+f)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  <a:ea typeface="幼圆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b="1" smtClean="0">
              <a:latin typeface="Times New Roman" pitchFamily="18" charset="0"/>
              <a:ea typeface="幼圆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b="1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86250" y="3500438"/>
            <a:ext cx="4140200" cy="641350"/>
          </a:xfrm>
          <a:prstGeom prst="rect">
            <a:avLst/>
          </a:prstGeom>
          <a:noFill/>
          <a:ln w="31750" cap="sq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a b * c * c d * +</a:t>
            </a:r>
            <a:endParaRPr lang="zh-CN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286250" y="4929188"/>
            <a:ext cx="4140200" cy="641350"/>
          </a:xfrm>
          <a:prstGeom prst="rect">
            <a:avLst/>
          </a:prstGeom>
          <a:noFill/>
          <a:ln w="31750" cap="sq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a b + c d – e * f + *</a:t>
            </a:r>
            <a:endParaRPr lang="zh-CN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74&quot;/&gt;&lt;/object&gt;&lt;object type=&quot;3&quot; unique_id=&quot;10005&quot;&gt;&lt;property id=&quot;20148&quot; value=&quot;5&quot;/&gt;&lt;property id=&quot;20300&quot; value=&quot;Slide 2&quot;/&gt;&lt;property id=&quot;20307&quot; value=&quot;372&quot;/&gt;&lt;/object&gt;&lt;object type=&quot;3&quot; unique_id=&quot;10006&quot;&gt;&lt;property id=&quot;20148&quot; value=&quot;5&quot;/&gt;&lt;property id=&quot;20300&quot; value=&quot;Slide 3&quot;/&gt;&lt;property id=&quot;20307&quot; value=&quot;268&quot;/&gt;&lt;/object&gt;&lt;object type=&quot;3&quot; unique_id=&quot;10007&quot;&gt;&lt;property id=&quot;20148&quot; value=&quot;5&quot;/&gt;&lt;property id=&quot;20300&quot; value=&quot;Slide 4&quot;/&gt;&lt;property id=&quot;20307&quot; value=&quot;269&quot;/&gt;&lt;/object&gt;&lt;object type=&quot;3&quot; unique_id=&quot;10008&quot;&gt;&lt;property id=&quot;20148&quot; value=&quot;5&quot;/&gt;&lt;property id=&quot;20300&quot; value=&quot;Slide 5&quot;/&gt;&lt;property id=&quot;20307&quot; value=&quot;270&quot;/&gt;&lt;/object&gt;&lt;object type=&quot;3&quot; unique_id=&quot;10009&quot;&gt;&lt;property id=&quot;20148&quot; value=&quot;5&quot;/&gt;&lt;property id=&quot;20300&quot; value=&quot;Slide 6&quot;/&gt;&lt;property id=&quot;20307&quot; value=&quot;382&quot;/&gt;&lt;/object&gt;&lt;object type=&quot;3&quot; unique_id=&quot;10010&quot;&gt;&lt;property id=&quot;20148&quot; value=&quot;5&quot;/&gt;&lt;property id=&quot;20300&quot; value=&quot;Slide 7 - &amp;quot;线性表的存储结构&amp;quot;&quot;/&gt;&lt;property id=&quot;20307&quot; value=&quot;383&quot;/&gt;&lt;/object&gt;&lt;object type=&quot;3&quot; unique_id=&quot;10011&quot;&gt;&lt;property id=&quot;20148&quot; value=&quot;5&quot;/&gt;&lt;property id=&quot;20300&quot; value=&quot;Slide 8&quot;/&gt;&lt;property id=&quot;20307&quot; value=&quot;257&quot;/&gt;&lt;/object&gt;&lt;object type=&quot;3&quot; unique_id=&quot;10012&quot;&gt;&lt;property id=&quot;20148&quot; value=&quot;5&quot;/&gt;&lt;property id=&quot;20300&quot; value=&quot;Slide 9&quot;/&gt;&lt;property id=&quot;20307&quot; value=&quot;385&quot;/&gt;&lt;/object&gt;&lt;object type=&quot;3&quot; unique_id=&quot;10013&quot;&gt;&lt;property id=&quot;20148&quot; value=&quot;5&quot;/&gt;&lt;property id=&quot;20300&quot; value=&quot;Slide 10&quot;/&gt;&lt;property id=&quot;20307&quot; value=&quot;360&quot;/&gt;&lt;/object&gt;&lt;object type=&quot;3&quot; unique_id=&quot;10014&quot;&gt;&lt;property id=&quot;20148&quot; value=&quot;5&quot;/&gt;&lt;property id=&quot;20300&quot; value=&quot;Slide 11&quot;/&gt;&lt;property id=&quot;20307&quot; value=&quot;272&quot;/&gt;&lt;/object&gt;&lt;object type=&quot;3&quot; unique_id=&quot;10015&quot;&gt;&lt;property id=&quot;20148&quot; value=&quot;5&quot;/&gt;&lt;property id=&quot;20300&quot; value=&quot;Slide 12&quot;/&gt;&lt;property id=&quot;20307&quot; value=&quot;258&quot;/&gt;&lt;/object&gt;&lt;object type=&quot;3&quot; unique_id=&quot;10016&quot;&gt;&lt;property id=&quot;20148&quot; value=&quot;5&quot;/&gt;&lt;property id=&quot;20300&quot; value=&quot;Slide 13&quot;/&gt;&lt;property id=&quot;20307&quot; value=&quot;259&quot;/&gt;&lt;/object&gt;&lt;object type=&quot;3&quot; unique_id=&quot;10017&quot;&gt;&lt;property id=&quot;20148&quot; value=&quot;5&quot;/&gt;&lt;property id=&quot;20300&quot; value=&quot;Slide 14&quot;/&gt;&lt;property id=&quot;20307&quot; value=&quot;375&quot;/&gt;&lt;/object&gt;&lt;object type=&quot;3&quot; unique_id=&quot;10018&quot;&gt;&lt;property id=&quot;20148&quot; value=&quot;5&quot;/&gt;&lt;property id=&quot;20300&quot; value=&quot;Slide 15&quot;/&gt;&lt;property id=&quot;20307&quot; value=&quot;273&quot;/&gt;&lt;/object&gt;&lt;object type=&quot;3&quot; unique_id=&quot;10019&quot;&gt;&lt;property id=&quot;20148&quot; value=&quot;5&quot;/&gt;&lt;property id=&quot;20300&quot; value=&quot;Slide 16&quot;/&gt;&lt;property id=&quot;20307&quot; value=&quot;261&quot;/&gt;&lt;/object&gt;&lt;object type=&quot;3&quot; unique_id=&quot;10020&quot;&gt;&lt;property id=&quot;20148&quot; value=&quot;5&quot;/&gt;&lt;property id=&quot;20300&quot; value=&quot;Slide 17&quot;/&gt;&lt;property id=&quot;20307&quot; value=&quot;376&quot;/&gt;&lt;/object&gt;&lt;object type=&quot;3&quot; unique_id=&quot;10021&quot;&gt;&lt;property id=&quot;20148&quot; value=&quot;5&quot;/&gt;&lt;property id=&quot;20300&quot; value=&quot;Slide 18&quot;/&gt;&lt;property id=&quot;20307&quot; value=&quot;279&quot;/&gt;&lt;/object&gt;&lt;object type=&quot;3&quot; unique_id=&quot;10022&quot;&gt;&lt;property id=&quot;20148&quot; value=&quot;5&quot;/&gt;&lt;property id=&quot;20300&quot; value=&quot;Slide 19&quot;/&gt;&lt;property id=&quot;20307&quot; value=&quot;386&quot;/&gt;&lt;/object&gt;&lt;object type=&quot;3&quot; unique_id=&quot;10023&quot;&gt;&lt;property id=&quot;20148&quot; value=&quot;5&quot;/&gt;&lt;property id=&quot;20300&quot; value=&quot;Slide 20&quot;/&gt;&lt;property id=&quot;20307&quot; value=&quot;280&quot;/&gt;&lt;/object&gt;&lt;object type=&quot;3&quot; unique_id=&quot;10024&quot;&gt;&lt;property id=&quot;20148&quot; value=&quot;5&quot;/&gt;&lt;property id=&quot;20300&quot; value=&quot;Slide 21&quot;/&gt;&lt;property id=&quot;20307&quot; value=&quot;282&quot;/&gt;&lt;/object&gt;&lt;object type=&quot;3&quot; unique_id=&quot;10025&quot;&gt;&lt;property id=&quot;20148&quot; value=&quot;5&quot;/&gt;&lt;property id=&quot;20300&quot; value=&quot;Slide 22&quot;/&gt;&lt;property id=&quot;20307&quot; value=&quot;281&quot;/&gt;&lt;/object&gt;&lt;object type=&quot;3&quot; unique_id=&quot;10026&quot;&gt;&lt;property id=&quot;20148&quot; value=&quot;5&quot;/&gt;&lt;property id=&quot;20300&quot; value=&quot;Slide 23&quot;/&gt;&lt;property id=&quot;20307&quot; value=&quot;309&quot;/&gt;&lt;/object&gt;&lt;object type=&quot;3&quot; unique_id=&quot;10027&quot;&gt;&lt;property id=&quot;20148&quot; value=&quot;5&quot;/&gt;&lt;property id=&quot;20300&quot; value=&quot;Slide 24&quot;/&gt;&lt;property id=&quot;20307&quot; value=&quot;342&quot;/&gt;&lt;/object&gt;&lt;object type=&quot;3&quot; unique_id=&quot;10028&quot;&gt;&lt;property id=&quot;20148&quot; value=&quot;5&quot;/&gt;&lt;property id=&quot;20300&quot; value=&quot;Slide 25&quot;/&gt;&lt;property id=&quot;20307&quot; value=&quot;314&quot;/&gt;&lt;/object&gt;&lt;object type=&quot;3&quot; unique_id=&quot;10029&quot;&gt;&lt;property id=&quot;20148&quot; value=&quot;5&quot;/&gt;&lt;property id=&quot;20300&quot; value=&quot;Slide 26&quot;/&gt;&lt;property id=&quot;20307&quot; value=&quot;347&quot;/&gt;&lt;/object&gt;&lt;object type=&quot;3&quot; unique_id=&quot;10030&quot;&gt;&lt;property id=&quot;20148&quot; value=&quot;5&quot;/&gt;&lt;property id=&quot;20300&quot; value=&quot;Slide 27 - &amp;quot;遍历链表 &amp;quot;&quot;/&gt;&lt;property id=&quot;20307&quot; value=&quot;380&quot;/&gt;&lt;/object&gt;&lt;object type=&quot;3&quot; unique_id=&quot;10031&quot;&gt;&lt;property id=&quot;20148&quot; value=&quot;5&quot;/&gt;&lt;property id=&quot;20300&quot; value=&quot;Slide 28&quot;/&gt;&lt;property id=&quot;20307&quot; value=&quot;344&quot;/&gt;&lt;/object&gt;&lt;object type=&quot;3&quot; unique_id=&quot;10032&quot;&gt;&lt;property id=&quot;20148&quot; value=&quot;5&quot;/&gt;&lt;property id=&quot;20300&quot; value=&quot;Slide 29&quot;/&gt;&lt;property id=&quot;20307&quot; value=&quot;358&quot;/&gt;&lt;/object&gt;&lt;object type=&quot;3&quot; unique_id=&quot;10033&quot;&gt;&lt;property id=&quot;20148&quot; value=&quot;5&quot;/&gt;&lt;property id=&quot;20300&quot; value=&quot;Slide 30&quot;/&gt;&lt;property id=&quot;20307&quot; value=&quot;379&quot;/&gt;&lt;/object&gt;&lt;object type=&quot;3&quot; unique_id=&quot;10034&quot;&gt;&lt;property id=&quot;20148&quot; value=&quot;5&quot;/&gt;&lt;property id=&quot;20300&quot; value=&quot;Slide 31 - &amp;quot;单链表的缺点&amp;quot;&quot;/&gt;&lt;property id=&quot;20307&quot; value=&quot;381&quot;/&gt;&lt;/object&gt;&lt;object type=&quot;3&quot; unique_id=&quot;10035&quot;&gt;&lt;property id=&quot;20148&quot; value=&quot;5&quot;/&gt;&lt;property id=&quot;20300&quot; value=&quot;Slide 32&quot;/&gt;&lt;property id=&quot;20307&quot; value=&quot;321&quot;/&gt;&lt;/object&gt;&lt;object type=&quot;3&quot; unique_id=&quot;10036&quot;&gt;&lt;property id=&quot;20148&quot; value=&quot;5&quot;/&gt;&lt;property id=&quot;20300&quot; value=&quot;Slide 33&quot;/&gt;&lt;property id=&quot;20307&quot; value=&quot;322&quot;/&gt;&lt;/object&gt;&lt;object type=&quot;3&quot; unique_id=&quot;10037&quot;&gt;&lt;property id=&quot;20148&quot; value=&quot;5&quot;/&gt;&lt;property id=&quot;20300&quot; value=&quot;Slide 34&quot;/&gt;&lt;property id=&quot;20307&quot; value=&quot;326&quot;/&gt;&lt;/object&gt;&lt;object type=&quot;3&quot; unique_id=&quot;10038&quot;&gt;&lt;property id=&quot;20148&quot; value=&quot;5&quot;/&gt;&lt;property id=&quot;20300&quot; value=&quot;Slide 35&quot;/&gt;&lt;property id=&quot;20307&quot; value=&quot;327&quot;/&gt;&lt;/object&gt;&lt;object type=&quot;3&quot; unique_id=&quot;10039&quot;&gt;&lt;property id=&quot;20148&quot; value=&quot;5&quot;/&gt;&lt;property id=&quot;20300&quot; value=&quot;Slide 36&quot;/&gt;&lt;property id=&quot;20307&quot; value=&quot;352&quot;/&gt;&lt;/object&gt;&lt;object type=&quot;3&quot; unique_id=&quot;10040&quot;&gt;&lt;property id=&quot;20148&quot; value=&quot;5&quot;/&gt;&lt;property id=&quot;20300&quot; value=&quot;Slide 37&quot;/&gt;&lt;property id=&quot;20307&quot; value=&quot;355&quot;/&gt;&lt;/object&gt;&lt;object type=&quot;3&quot; unique_id=&quot;10041&quot;&gt;&lt;property id=&quot;20148&quot; value=&quot;5&quot;/&gt;&lt;property id=&quot;20300&quot; value=&quot;Slide 38&quot;/&gt;&lt;property id=&quot;20307&quot; value=&quot;387&quot;/&gt;&lt;/object&gt;&lt;object type=&quot;3&quot; unique_id=&quot;10042&quot;&gt;&lt;property id=&quot;20148&quot; value=&quot;5&quot;/&gt;&lt;property id=&quot;20300&quot; value=&quot;Slide 39&quot;/&gt;&lt;property id=&quot;20307&quot; value=&quot;368&quot;/&gt;&lt;/object&gt;&lt;object type=&quot;3&quot; unique_id=&quot;10043&quot;&gt;&lt;property id=&quot;20148&quot; value=&quot;5&quot;/&gt;&lt;property id=&quot;20300&quot; value=&quot;Slide 40&quot;/&gt;&lt;property id=&quot;20307&quot; value=&quot;370&quot;/&gt;&lt;/object&gt;&lt;object type=&quot;3&quot; unique_id=&quot;10044&quot;&gt;&lt;property id=&quot;20148&quot; value=&quot;5&quot;/&gt;&lt;property id=&quot;20300&quot; value=&quot;Slide 41&quot;/&gt;&lt;property id=&quot;20307&quot; value=&quot;388&quot;/&gt;&lt;/object&gt;&lt;object type=&quot;3&quot; unique_id=&quot;10045&quot;&gt;&lt;property id=&quot;20148&quot; value=&quot;5&quot;/&gt;&lt;property id=&quot;20300&quot; value=&quot;Slide 42&quot;/&gt;&lt;property id=&quot;20307&quot; value=&quot;389&quot;/&gt;&lt;/object&gt;&lt;object type=&quot;3&quot; unique_id=&quot;10046&quot;&gt;&lt;property id=&quot;20148&quot; value=&quot;5&quot;/&gt;&lt;property id=&quot;20300&quot; value=&quot;Slide 43 - &amp;quot;对比分析——空间效率&amp;quot;&quot;/&gt;&lt;property id=&quot;20307&quot; value=&quot;390&quot;/&gt;&lt;/object&gt;&lt;object type=&quot;3&quot; unique_id=&quot;10047&quot;&gt;&lt;property id=&quot;20148&quot; value=&quot;5&quot;/&gt;&lt;property id=&quot;20300&quot; value=&quot;Slide 44 - &amp;quot;对比分析——时间复杂性&amp;quot;&quot;/&gt;&lt;property id=&quot;20307&quot; value=&quot;392&quot;/&gt;&lt;/object&gt;&lt;object type=&quot;3&quot; unique_id=&quot;10048&quot;&gt;&lt;property id=&quot;20148&quot; value=&quot;5&quot;/&gt;&lt;property id=&quot;20300&quot; value=&quot;Slide 45&quot;/&gt;&lt;property id=&quot;20307&quot; value=&quot;393&quot;/&gt;&lt;/object&gt;&lt;object type=&quot;3&quot; unique_id=&quot;10049&quot;&gt;&lt;property id=&quot;20148&quot; value=&quot;5&quot;/&gt;&lt;property id=&quot;20300&quot; value=&quot;Slide 46&quot;/&gt;&lt;property id=&quot;20307&quot; value=&quot;394&quot;/&gt;&lt;/object&gt;&lt;object type=&quot;3&quot; unique_id=&quot;10050&quot;&gt;&lt;property id=&quot;20148&quot; value=&quot;5&quot;/&gt;&lt;property id=&quot;20300&quot; value=&quot;Slide 47&quot;/&gt;&lt;property id=&quot;20307&quot; value=&quot;395&quot;/&gt;&lt;/object&gt;&lt;object type=&quot;3&quot; unique_id=&quot;10051&quot;&gt;&lt;property id=&quot;20148&quot; value=&quot;5&quot;/&gt;&lt;property id=&quot;20300&quot; value=&quot;Slide 48&quot;/&gt;&lt;property id=&quot;20307&quot; value=&quot;396&quot;/&gt;&lt;/object&gt;&lt;object type=&quot;3&quot; unique_id=&quot;10052&quot;&gt;&lt;property id=&quot;20148&quot; value=&quot;5&quot;/&gt;&lt;property id=&quot;20300&quot; value=&quot;Slide 49&quot;/&gt;&lt;property id=&quot;20307&quot; value=&quot;397&quot;/&gt;&lt;/object&gt;&lt;object type=&quot;3&quot; unique_id=&quot;10053&quot;&gt;&lt;property id=&quot;20148&quot; value=&quot;5&quot;/&gt;&lt;property id=&quot;20300&quot; value=&quot;Slide 50&quot;/&gt;&lt;property id=&quot;20307&quot; value=&quot;398&quot;/&gt;&lt;/object&gt;&lt;object type=&quot;3&quot; unique_id=&quot;10054&quot;&gt;&lt;property id=&quot;20148&quot; value=&quot;5&quot;/&gt;&lt;property id=&quot;20300&quot; value=&quot;Slide 51 - &amp;quot;堆栈的基本操作：&amp;quot;&quot;/&gt;&lt;property id=&quot;20307&quot; value=&quot;399&quot;/&gt;&lt;/object&gt;&lt;object type=&quot;3&quot; unique_id=&quot;10055&quot;&gt;&lt;property id=&quot;20148&quot; value=&quot;5&quot;/&gt;&lt;property id=&quot;20300&quot; value=&quot;Slide 52&quot;/&gt;&lt;property id=&quot;20307&quot; value=&quot;400&quot;/&gt;&lt;/object&gt;&lt;object type=&quot;3&quot; unique_id=&quot;10056&quot;&gt;&lt;property id=&quot;20148&quot; value=&quot;5&quot;/&gt;&lt;property id=&quot;20300&quot; value=&quot;Slide 53&quot;/&gt;&lt;property id=&quot;20307&quot; value=&quot;401&quot;/&gt;&lt;/object&gt;&lt;object type=&quot;3&quot; unique_id=&quot;10057&quot;&gt;&lt;property id=&quot;20148&quot; value=&quot;5&quot;/&gt;&lt;property id=&quot;20300&quot; value=&quot;Slide 54&quot;/&gt;&lt;property id=&quot;20307&quot; value=&quot;402&quot;/&gt;&lt;/object&gt;&lt;object type=&quot;3&quot; unique_id=&quot;10058&quot;&gt;&lt;property id=&quot;20148&quot; value=&quot;5&quot;/&gt;&lt;property id=&quot;20300&quot; value=&quot;Slide 55&quot;/&gt;&lt;property id=&quot;20307&quot; value=&quot;403&quot;/&gt;&lt;/object&gt;&lt;object type=&quot;3&quot; unique_id=&quot;10059&quot;&gt;&lt;property id=&quot;20148&quot; value=&quot;5&quot;/&gt;&lt;property id=&quot;20300&quot; value=&quot;Slide 56&quot;/&gt;&lt;property id=&quot;20307&quot; value=&quot;404&quot;/&gt;&lt;/object&gt;&lt;object type=&quot;3&quot; unique_id=&quot;10060&quot;&gt;&lt;property id=&quot;20148&quot; value=&quot;5&quot;/&gt;&lt;property id=&quot;20300&quot; value=&quot;Slide 57&quot;/&gt;&lt;property id=&quot;20307&quot; value=&quot;405&quot;/&gt;&lt;/object&gt;&lt;object type=&quot;3&quot; unique_id=&quot;10061&quot;&gt;&lt;property id=&quot;20148&quot; value=&quot;5&quot;/&gt;&lt;property id=&quot;20300&quot; value=&quot;Slide 58&quot;/&gt;&lt;property id=&quot;20307&quot; value=&quot;406&quot;/&gt;&lt;/object&gt;&lt;object type=&quot;3&quot; unique_id=&quot;10062&quot;&gt;&lt;property id=&quot;20148&quot; value=&quot;5&quot;/&gt;&lt;property id=&quot;20300&quot; value=&quot;Slide 59&quot;/&gt;&lt;property id=&quot;20307&quot; value=&quot;407&quot;/&gt;&lt;/object&gt;&lt;object type=&quot;3&quot; unique_id=&quot;10063&quot;&gt;&lt;property id=&quot;20148&quot; value=&quot;5&quot;/&gt;&lt;property id=&quot;20300&quot; value=&quot;Slide 60&quot;/&gt;&lt;property id=&quot;20307&quot; value=&quot;408&quot;/&gt;&lt;/object&gt;&lt;object type=&quot;3&quot; unique_id=&quot;10064&quot;&gt;&lt;property id=&quot;20148&quot; value=&quot;5&quot;/&gt;&lt;property id=&quot;20300&quot; value=&quot;Slide 61 - &amp;quot;链式栈&amp;quot;&quot;/&gt;&lt;property id=&quot;20307&quot; value=&quot;409&quot;/&gt;&lt;/object&gt;&lt;object type=&quot;3&quot; unique_id=&quot;10065&quot;&gt;&lt;property id=&quot;20148&quot; value=&quot;5&quot;/&gt;&lt;property id=&quot;20300&quot; value=&quot;Slide 62 - &amp;quot;顺序栈与链式栈的比较&amp;quot;&quot;/&gt;&lt;property id=&quot;20307&quot; value=&quot;410&quot;/&gt;&lt;/object&gt;&lt;object type=&quot;3&quot; unique_id=&quot;10066&quot;&gt;&lt;property id=&quot;20148&quot; value=&quot;5&quot;/&gt;&lt;property id=&quot;20300&quot; value=&quot;Slide 63&quot;/&gt;&lt;property id=&quot;20307&quot; value=&quot;411&quot;/&gt;&lt;/object&gt;&lt;object type=&quot;3&quot; unique_id=&quot;10067&quot;&gt;&lt;property id=&quot;20148&quot; value=&quot;5&quot;/&gt;&lt;property id=&quot;20300&quot; value=&quot;Slide 64&quot;/&gt;&lt;property id=&quot;20307&quot; value=&quot;412&quot;/&gt;&lt;/object&gt;&lt;object type=&quot;3&quot; unique_id=&quot;10068&quot;&gt;&lt;property id=&quot;20148&quot; value=&quot;5&quot;/&gt;&lt;property id=&quot;20300&quot; value=&quot;Slide 65&quot;/&gt;&lt;property id=&quot;20307&quot; value=&quot;413&quot;/&gt;&lt;/object&gt;&lt;object type=&quot;3&quot; unique_id=&quot;10069&quot;&gt;&lt;property id=&quot;20148&quot; value=&quot;5&quot;/&gt;&lt;property id=&quot;20300&quot; value=&quot;Slide 66&quot;/&gt;&lt;property id=&quot;20307&quot; value=&quot;414&quot;/&gt;&lt;/object&gt;&lt;object type=&quot;3&quot; unique_id=&quot;10070&quot;&gt;&lt;property id=&quot;20148&quot; value=&quot;5&quot;/&gt;&lt;property id=&quot;20300&quot; value=&quot;Slide 67&quot;/&gt;&lt;property id=&quot;20307&quot; value=&quot;415&quot;/&gt;&lt;/object&gt;&lt;object type=&quot;3&quot; unique_id=&quot;10071&quot;&gt;&lt;property id=&quot;20148&quot; value=&quot;5&quot;/&gt;&lt;property id=&quot;20300&quot; value=&quot;Slide 68&quot;/&gt;&lt;property id=&quot;20307&quot; value=&quot;416&quot;/&gt;&lt;/object&gt;&lt;object type=&quot;3&quot; unique_id=&quot;10072&quot;&gt;&lt;property id=&quot;20148&quot; value=&quot;5&quot;/&gt;&lt;property id=&quot;20300&quot; value=&quot;Slide 69 - &amp;quot;队列的基本操作：&amp;quot;&quot;/&gt;&lt;property id=&quot;20307&quot; value=&quot;417&quot;/&gt;&lt;/object&gt;&lt;object type=&quot;3&quot; unique_id=&quot;10073&quot;&gt;&lt;property id=&quot;20148&quot; value=&quot;5&quot;/&gt;&lt;property id=&quot;20300&quot; value=&quot;Slide 70&quot;/&gt;&lt;property id=&quot;20307&quot; value=&quot;418&quot;/&gt;&lt;/object&gt;&lt;object type=&quot;3&quot; unique_id=&quot;10074&quot;&gt;&lt;property id=&quot;20148&quot; value=&quot;5&quot;/&gt;&lt;property id=&quot;20300&quot; value=&quot;Slide 71&quot;/&gt;&lt;property id=&quot;20307&quot; value=&quot;419&quot;/&gt;&lt;/object&gt;&lt;object type=&quot;3&quot; unique_id=&quot;10075&quot;&gt;&lt;property id=&quot;20148&quot; value=&quot;5&quot;/&gt;&lt;property id=&quot;20300&quot; value=&quot;Slide 72&quot;/&gt;&lt;property id=&quot;20307&quot; value=&quot;420&quot;/&gt;&lt;/object&gt;&lt;object type=&quot;3&quot; unique_id=&quot;10076&quot;&gt;&lt;property id=&quot;20148&quot; value=&quot;5&quot;/&gt;&lt;property id=&quot;20300&quot; value=&quot;Slide 73&quot;/&gt;&lt;property id=&quot;20307&quot; value=&quot;421&quot;/&gt;&lt;/object&gt;&lt;object type=&quot;3&quot; unique_id=&quot;10077&quot;&gt;&lt;property id=&quot;20148&quot; value=&quot;5&quot;/&gt;&lt;property id=&quot;20300&quot; value=&quot;Slide 74&quot;/&gt;&lt;property id=&quot;20307&quot; value=&quot;422&quot;/&gt;&lt;/object&gt;&lt;object type=&quot;3&quot; unique_id=&quot;10078&quot;&gt;&lt;property id=&quot;20148&quot; value=&quot;5&quot;/&gt;&lt;property id=&quot;20300&quot; value=&quot;Slide 75&quot;/&gt;&lt;property id=&quot;20307&quot; value=&quot;423&quot;/&gt;&lt;/object&gt;&lt;object type=&quot;3&quot; unique_id=&quot;10079&quot;&gt;&lt;property id=&quot;20148&quot; value=&quot;5&quot;/&gt;&lt;property id=&quot;20300&quot; value=&quot;Slide 76&quot;/&gt;&lt;property id=&quot;20307&quot; value=&quot;424&quot;/&gt;&lt;/object&gt;&lt;object type=&quot;3&quot; unique_id=&quot;10080&quot;&gt;&lt;property id=&quot;20148&quot; value=&quot;5&quot;/&gt;&lt;property id=&quot;20300&quot; value=&quot;Slide 77&quot;/&gt;&lt;property id=&quot;20307&quot; value=&quot;425&quot;/&gt;&lt;/object&gt;&lt;object type=&quot;3&quot; unique_id=&quot;10081&quot;&gt;&lt;property id=&quot;20148&quot; value=&quot;5&quot;/&gt;&lt;property id=&quot;20300&quot; value=&quot;Slide 78&quot;/&gt;&lt;property id=&quot;20307&quot; value=&quot;426&quot;/&gt;&lt;/object&gt;&lt;object type=&quot;3&quot; unique_id=&quot;10082&quot;&gt;&lt;property id=&quot;20148&quot; value=&quot;5&quot;/&gt;&lt;property id=&quot;20300&quot; value=&quot;Slide 79&quot;/&gt;&lt;property id=&quot;20307&quot; value=&quot;427&quot;/&gt;&lt;/object&gt;&lt;object type=&quot;3&quot; unique_id=&quot;10083&quot;&gt;&lt;property id=&quot;20148&quot; value=&quot;5&quot;/&gt;&lt;property id=&quot;20300&quot; value=&quot;Slide 80&quot;/&gt;&lt;property id=&quot;20307&quot; value=&quot;428&quot;/&gt;&lt;/object&gt;&lt;object type=&quot;3&quot; unique_id=&quot;10084&quot;&gt;&lt;property id=&quot;20148&quot; value=&quot;5&quot;/&gt;&lt;property id=&quot;20300&quot; value=&quot;Slide 81&quot;/&gt;&lt;property id=&quot;20307&quot; value=&quot;429&quot;/&gt;&lt;/object&gt;&lt;object type=&quot;3&quot; unique_id=&quot;10085&quot;&gt;&lt;property id=&quot;20148&quot; value=&quot;5&quot;/&gt;&lt;property id=&quot;20300&quot; value=&quot;Slide 82&quot;/&gt;&lt;property id=&quot;20307&quot; value=&quot;430&quot;/&gt;&lt;/object&gt;&lt;object type=&quot;3&quot; unique_id=&quot;10086&quot;&gt;&lt;property id=&quot;20148&quot; value=&quot;5&quot;/&gt;&lt;property id=&quot;20300&quot; value=&quot;Slide 83&quot;/&gt;&lt;property id=&quot;20307&quot; value=&quot;431&quot;/&gt;&lt;/object&gt;&lt;object type=&quot;3&quot; unique_id=&quot;10087&quot;&gt;&lt;property id=&quot;20148&quot; value=&quot;5&quot;/&gt;&lt;property id=&quot;20300&quot; value=&quot;Slide 84&quot;/&gt;&lt;property id=&quot;20307&quot; value=&quot;432&quot;/&gt;&lt;/object&gt;&lt;object type=&quot;3&quot; unique_id=&quot;10088&quot;&gt;&lt;property id=&quot;20148&quot; value=&quot;5&quot;/&gt;&lt;property id=&quot;20300&quot; value=&quot;Slide 85&quot;/&gt;&lt;property id=&quot;20307&quot; value=&quot;433&quot;/&gt;&lt;/object&gt;&lt;object type=&quot;3&quot; unique_id=&quot;10089&quot;&gt;&lt;property id=&quot;20148&quot; value=&quot;5&quot;/&gt;&lt;property id=&quot;20300&quot; value=&quot;Slide 86&quot;/&gt;&lt;property id=&quot;20307&quot; value=&quot;434&quot;/&gt;&lt;/object&gt;&lt;object type=&quot;3&quot; unique_id=&quot;10090&quot;&gt;&lt;property id=&quot;20148&quot; value=&quot;5&quot;/&gt;&lt;property id=&quot;20300&quot; value=&quot;Slide 87&quot;/&gt;&lt;property id=&quot;20307&quot; value=&quot;435&quot;/&gt;&lt;/object&gt;&lt;object type=&quot;3&quot; unique_id=&quot;10091&quot;&gt;&lt;property id=&quot;20148&quot; value=&quot;5&quot;/&gt;&lt;property id=&quot;20300&quot; value=&quot;Slide 88&quot;/&gt;&lt;property id=&quot;20307&quot; value=&quot;436&quot;/&gt;&lt;/object&gt;&lt;object type=&quot;3&quot; unique_id=&quot;10092&quot;&gt;&lt;property id=&quot;20148&quot; value=&quot;5&quot;/&gt;&lt;property id=&quot;20300&quot; value=&quot;Slide 89&quot;/&gt;&lt;property id=&quot;20307&quot; value=&quot;437&quot;/&gt;&lt;/object&gt;&lt;object type=&quot;3&quot; unique_id=&quot;10093&quot;&gt;&lt;property id=&quot;20148&quot; value=&quot;5&quot;/&gt;&lt;property id=&quot;20300&quot; value=&quot;Slide 90&quot;/&gt;&lt;property id=&quot;20307&quot; value=&quot;438&quot;/&gt;&lt;/object&gt;&lt;object type=&quot;3&quot; unique_id=&quot;10094&quot;&gt;&lt;property id=&quot;20148&quot; value=&quot;5&quot;/&gt;&lt;property id=&quot;20300&quot; value=&quot;Slide 91&quot;/&gt;&lt;property id=&quot;20307&quot; value=&quot;439&quot;/&gt;&lt;/object&gt;&lt;object type=&quot;3&quot; unique_id=&quot;10095&quot;&gt;&lt;property id=&quot;20148&quot; value=&quot;5&quot;/&gt;&lt;property id=&quot;20300&quot; value=&quot;Slide 92&quot;/&gt;&lt;property id=&quot;20307&quot; value=&quot;440&quot;/&gt;&lt;/object&gt;&lt;object type=&quot;3&quot; unique_id=&quot;10096&quot;&gt;&lt;property id=&quot;20148&quot; value=&quot;5&quot;/&gt;&lt;property id=&quot;20300&quot; value=&quot;Slide 93&quot;/&gt;&lt;property id=&quot;20307&quot; value=&quot;441&quot;/&gt;&lt;/object&gt;&lt;object type=&quot;3&quot; unique_id=&quot;10097&quot;&gt;&lt;property id=&quot;20148&quot; value=&quot;5&quot;/&gt;&lt;property id=&quot;20300&quot; value=&quot;Slide 94 - &amp;quot;  栈的应用——算术表达式求值&amp;quot;&quot;/&gt;&lt;property id=&quot;20307&quot; value=&quot;442&quot;/&gt;&lt;/object&gt;&lt;object type=&quot;3&quot; unique_id=&quot;10098&quot;&gt;&lt;property id=&quot;20148&quot; value=&quot;5&quot;/&gt;&lt;property id=&quot;20300&quot; value=&quot;Slide 95&quot;/&gt;&lt;property id=&quot;20307&quot; value=&quot;443&quot;/&gt;&lt;/object&gt;&lt;object type=&quot;3&quot; unique_id=&quot;10099&quot;&gt;&lt;property id=&quot;20148&quot; value=&quot;5&quot;/&gt;&lt;property id=&quot;20300&quot; value=&quot;Slide 96&quot;/&gt;&lt;property id=&quot;20307&quot; value=&quot;444&quot;/&gt;&lt;/object&gt;&lt;object type=&quot;3&quot; unique_id=&quot;10100&quot;&gt;&lt;property id=&quot;20148&quot; value=&quot;5&quot;/&gt;&lt;property id=&quot;20300&quot; value=&quot;Slide 97&quot;/&gt;&lt;property id=&quot;20307&quot; value=&quot;445&quot;/&gt;&lt;/object&gt;&lt;object type=&quot;3&quot; unique_id=&quot;10101&quot;&gt;&lt;property id=&quot;20148&quot; value=&quot;5&quot;/&gt;&lt;property id=&quot;20300&quot; value=&quot;Slide 98&quot;/&gt;&lt;property id=&quot;20307&quot; value=&quot;446&quot;/&gt;&lt;/object&gt;&lt;object type=&quot;3&quot; unique_id=&quot;10102&quot;&gt;&lt;property id=&quot;20148&quot; value=&quot;5&quot;/&gt;&lt;property id=&quot;20300&quot; value=&quot;Slide 99&quot;/&gt;&lt;property id=&quot;20307&quot; value=&quot;447&quot;/&gt;&lt;/object&gt;&lt;object type=&quot;3&quot; unique_id=&quot;10103&quot;&gt;&lt;property id=&quot;20148&quot; value=&quot;5&quot;/&gt;&lt;property id=&quot;20300&quot; value=&quot;Slide 100&quot;/&gt;&lt;property id=&quot;20307&quot; value=&quot;448&quot;/&gt;&lt;/object&gt;&lt;object type=&quot;3&quot; unique_id=&quot;10104&quot;&gt;&lt;property id=&quot;20148&quot; value=&quot;5&quot;/&gt;&lt;property id=&quot;20300&quot; value=&quot;Slide 101&quot;/&gt;&lt;property id=&quot;20307&quot; value=&quot;449&quot;/&gt;&lt;/object&gt;&lt;object type=&quot;3&quot; unique_id=&quot;10105&quot;&gt;&lt;property id=&quot;20148&quot; value=&quot;5&quot;/&gt;&lt;property id=&quot;20300&quot; value=&quot;Slide 102&quot;/&gt;&lt;property id=&quot;20307&quot; value=&quot;450&quot;/&gt;&lt;/object&gt;&lt;object type=&quot;3&quot; unique_id=&quot;10106&quot;&gt;&lt;property id=&quot;20148&quot; value=&quot;5&quot;/&gt;&lt;property id=&quot;20300&quot; value=&quot;Slide 103&quot;/&gt;&lt;property id=&quot;20307&quot; value=&quot;451&quot;/&gt;&lt;/object&gt;&lt;object type=&quot;3&quot; unique_id=&quot;10107&quot;&gt;&lt;property id=&quot;20148&quot; value=&quot;5&quot;/&gt;&lt;property id=&quot;20300&quot; value=&quot;Slide 104&quot;/&gt;&lt;property id=&quot;20307&quot; value=&quot;452&quot;/&gt;&lt;/object&gt;&lt;object type=&quot;3&quot; unique_id=&quot;10108&quot;&gt;&lt;property id=&quot;20148&quot; value=&quot;5&quot;/&gt;&lt;property id=&quot;20300&quot; value=&quot;Slide 105&quot;/&gt;&lt;property id=&quot;20307&quot; value=&quot;454&quot;/&gt;&lt;/object&gt;&lt;object type=&quot;3&quot; unique_id=&quot;10111&quot;&gt;&lt;property id=&quot;20148&quot; value=&quot;5&quot;/&gt;&lt;property id=&quot;20300&quot; value=&quot;Slide 106&quot;/&gt;&lt;property id=&quot;20307&quot; value=&quot;455&quot;/&gt;&lt;/object&gt;&lt;object type=&quot;3&quot; unique_id=&quot;10112&quot;&gt;&lt;property id=&quot;20148&quot; value=&quot;5&quot;/&gt;&lt;property id=&quot;20300&quot; value=&quot;Slide 107 - &amp;quot;练习&amp;quot;&quot;/&gt;&lt;property id=&quot;20307&quot; value=&quot;458&quot;/&gt;&lt;/object&gt;&lt;object type=&quot;3&quot; unique_id=&quot;10113&quot;&gt;&lt;property id=&quot;20148&quot; value=&quot;5&quot;/&gt;&lt;property id=&quot;20300&quot; value=&quot;Slide 108&quot;/&gt;&lt;property id=&quot;20307&quot; value=&quot;459&quot;/&gt;&lt;/object&gt;&lt;object type=&quot;3&quot; unique_id=&quot;10114&quot;&gt;&lt;property id=&quot;20148&quot; value=&quot;5&quot;/&gt;&lt;property id=&quot;20300&quot; value=&quot;Slide 109 - &amp;quot;2.已知非空线性链表第一个结点由list指出，请写一算法，交换p所指结点与其下一个结点在链表中的位置（设p指向的不是链表最后的那个结点）。&amp;#x0D;&amp;#x0A;【解题思路】整个算法应分成两个部分：（1）确定p的位置，同时给出p的前驱q ；（2）将&quot;/&gt;&lt;property id=&quot;20307&quot; value=&quot;46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2390</TotalTime>
  <Words>4225</Words>
  <Application>Microsoft Office PowerPoint</Application>
  <PresentationFormat>全屏显示(4:3)</PresentationFormat>
  <Paragraphs>1329</Paragraphs>
  <Slides>109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109</vt:i4>
      </vt:variant>
    </vt:vector>
  </HeadingPairs>
  <TitlesOfParts>
    <vt:vector size="132" baseType="lpstr">
      <vt:lpstr>仿宋_GB2312</vt:lpstr>
      <vt:lpstr>黑体</vt:lpstr>
      <vt:lpstr>华文行楷</vt:lpstr>
      <vt:lpstr>华文楷体</vt:lpstr>
      <vt:lpstr>华文新魏</vt:lpstr>
      <vt:lpstr>楷体_GB2312</vt:lpstr>
      <vt:lpstr>隶书</vt:lpstr>
      <vt:lpstr>宋体</vt:lpstr>
      <vt:lpstr>幼圆</vt:lpstr>
      <vt:lpstr>Arial</vt:lpstr>
      <vt:lpstr>Courier New</vt:lpstr>
      <vt:lpstr>Footlight MT Light</vt:lpstr>
      <vt:lpstr>Franklin Gothic Book</vt:lpstr>
      <vt:lpstr>Goudy Old Style</vt:lpstr>
      <vt:lpstr>Perpetua</vt:lpstr>
      <vt:lpstr>Symbol</vt:lpstr>
      <vt:lpstr>Tahoma</vt:lpstr>
      <vt:lpstr>Times New Roman</vt:lpstr>
      <vt:lpstr>Wingdings</vt:lpstr>
      <vt:lpstr>Wingdings 2</vt:lpstr>
      <vt:lpstr>凤舞九天</vt:lpstr>
      <vt:lpstr>平衡</vt:lpstr>
      <vt:lpstr>Textured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线性表的存储结构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遍历链表 </vt:lpstr>
      <vt:lpstr>PowerPoint 演示文稿</vt:lpstr>
      <vt:lpstr>PowerPoint 演示文稿</vt:lpstr>
      <vt:lpstr>PowerPoint 演示文稿</vt:lpstr>
      <vt:lpstr>单链表的缺点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对比分析——空间效率</vt:lpstr>
      <vt:lpstr>对比分析——时间复杂性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堆栈的基本操作：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链式栈</vt:lpstr>
      <vt:lpstr>顺序栈与链式栈的比较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队列的基本操作：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栈的应用——算术表达式求值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2.已知非空线性链表第一个结点由list指出，请写一算法，交换p所指结点与其下一个结点在链表中的位置（设p指向的不是链表最后的那个结点）。 【解题思路】整个算法应分成两个部分：（1）确定p的位置，同时给出p的前驱q ；（2）将结点q与p的后继结点交换。 算法的ADL描述： 算法 CHANGE（list, p）  q ← list .  WHILE  (next (q) ≠ p)  DO   q ← next (q) .  IF  (next (p) ≠ NULL)  (   r ← next (p) .   next (q) ← r .   next (p) ← next (r) .   next (r) ← p . ) . 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zhch</dc:creator>
  <cp:lastModifiedBy>HY J</cp:lastModifiedBy>
  <cp:revision>352</cp:revision>
  <dcterms:created xsi:type="dcterms:W3CDTF">2005-03-01T13:17:15Z</dcterms:created>
  <dcterms:modified xsi:type="dcterms:W3CDTF">2015-09-07T15:25:56Z</dcterms:modified>
</cp:coreProperties>
</file>