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0"/>
  </p:notesMasterIdLst>
  <p:sldIdLst>
    <p:sldId id="256" r:id="rId2"/>
    <p:sldId id="471" r:id="rId3"/>
    <p:sldId id="398" r:id="rId4"/>
    <p:sldId id="268" r:id="rId5"/>
    <p:sldId id="495" r:id="rId6"/>
    <p:sldId id="479" r:id="rId7"/>
    <p:sldId id="391" r:id="rId8"/>
    <p:sldId id="392" r:id="rId9"/>
    <p:sldId id="480" r:id="rId10"/>
    <p:sldId id="393" r:id="rId11"/>
    <p:sldId id="475" r:id="rId12"/>
    <p:sldId id="492" r:id="rId13"/>
    <p:sldId id="491" r:id="rId14"/>
    <p:sldId id="493" r:id="rId15"/>
    <p:sldId id="473" r:id="rId16"/>
    <p:sldId id="474" r:id="rId17"/>
    <p:sldId id="481" r:id="rId18"/>
    <p:sldId id="497" r:id="rId19"/>
    <p:sldId id="500" r:id="rId20"/>
    <p:sldId id="499" r:id="rId21"/>
    <p:sldId id="353" r:id="rId22"/>
    <p:sldId id="358" r:id="rId23"/>
    <p:sldId id="460" r:id="rId24"/>
    <p:sldId id="461" r:id="rId25"/>
    <p:sldId id="502" r:id="rId26"/>
    <p:sldId id="501" r:id="rId27"/>
    <p:sldId id="432" r:id="rId28"/>
    <p:sldId id="469" r:id="rId29"/>
    <p:sldId id="409" r:id="rId30"/>
    <p:sldId id="410" r:id="rId31"/>
    <p:sldId id="357" r:id="rId32"/>
    <p:sldId id="364" r:id="rId33"/>
    <p:sldId id="273" r:id="rId34"/>
    <p:sldId id="468" r:id="rId35"/>
    <p:sldId id="483" r:id="rId36"/>
    <p:sldId id="504" r:id="rId37"/>
    <p:sldId id="507" r:id="rId38"/>
    <p:sldId id="506" r:id="rId39"/>
    <p:sldId id="508" r:id="rId40"/>
    <p:sldId id="527" r:id="rId41"/>
    <p:sldId id="484" r:id="rId42"/>
    <p:sldId id="511" r:id="rId43"/>
    <p:sldId id="505" r:id="rId44"/>
    <p:sldId id="512" r:id="rId45"/>
    <p:sldId id="513" r:id="rId46"/>
    <p:sldId id="516" r:id="rId47"/>
    <p:sldId id="519" r:id="rId48"/>
    <p:sldId id="520" r:id="rId49"/>
    <p:sldId id="518" r:id="rId50"/>
    <p:sldId id="517" r:id="rId51"/>
    <p:sldId id="522" r:id="rId52"/>
    <p:sldId id="529" r:id="rId53"/>
    <p:sldId id="530" r:id="rId54"/>
    <p:sldId id="532" r:id="rId55"/>
    <p:sldId id="531" r:id="rId56"/>
    <p:sldId id="533" r:id="rId57"/>
    <p:sldId id="521" r:id="rId58"/>
    <p:sldId id="523" r:id="rId59"/>
    <p:sldId id="524" r:id="rId60"/>
    <p:sldId id="267" r:id="rId61"/>
    <p:sldId id="416" r:id="rId62"/>
    <p:sldId id="417" r:id="rId63"/>
    <p:sldId id="418" r:id="rId64"/>
    <p:sldId id="429" r:id="rId65"/>
    <p:sldId id="494" r:id="rId66"/>
    <p:sldId id="425" r:id="rId67"/>
    <p:sldId id="488" r:id="rId68"/>
    <p:sldId id="528" r:id="rId69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33CC"/>
    <a:srgbClr val="819A18"/>
    <a:srgbClr val="115321"/>
    <a:srgbClr val="BEDF33"/>
    <a:srgbClr val="D4F8E9"/>
    <a:srgbClr val="E4F3D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0349" autoAdjust="0"/>
  </p:normalViewPr>
  <p:slideViewPr>
    <p:cSldViewPr>
      <p:cViewPr varScale="1">
        <p:scale>
          <a:sx n="97" d="100"/>
          <a:sy n="97" d="100"/>
        </p:scale>
        <p:origin x="149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74"/>
    </p:cViewPr>
  </p:sorterViewPr>
  <p:notesViewPr>
    <p:cSldViewPr>
      <p:cViewPr varScale="1">
        <p:scale>
          <a:sx n="86" d="100"/>
          <a:sy n="86" d="100"/>
        </p:scale>
        <p:origin x="-31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13" Type="http://schemas.openxmlformats.org/officeDocument/2006/relationships/slide" Target="slides/slide60.xml"/><Relationship Id="rId18" Type="http://schemas.openxmlformats.org/officeDocument/2006/relationships/slide" Target="slides/slide65.xml"/><Relationship Id="rId3" Type="http://schemas.openxmlformats.org/officeDocument/2006/relationships/slide" Target="slides/slide7.xml"/><Relationship Id="rId7" Type="http://schemas.openxmlformats.org/officeDocument/2006/relationships/slide" Target="slides/slide26.xml"/><Relationship Id="rId12" Type="http://schemas.openxmlformats.org/officeDocument/2006/relationships/slide" Target="slides/slide33.xml"/><Relationship Id="rId17" Type="http://schemas.openxmlformats.org/officeDocument/2006/relationships/slide" Target="slides/slide64.xml"/><Relationship Id="rId2" Type="http://schemas.openxmlformats.org/officeDocument/2006/relationships/slide" Target="slides/slide4.xml"/><Relationship Id="rId16" Type="http://schemas.openxmlformats.org/officeDocument/2006/relationships/slide" Target="slides/slide63.xml"/><Relationship Id="rId1" Type="http://schemas.openxmlformats.org/officeDocument/2006/relationships/slide" Target="slides/slide1.xml"/><Relationship Id="rId6" Type="http://schemas.openxmlformats.org/officeDocument/2006/relationships/slide" Target="slides/slide21.xml"/><Relationship Id="rId11" Type="http://schemas.openxmlformats.org/officeDocument/2006/relationships/slide" Target="slides/slide32.xml"/><Relationship Id="rId5" Type="http://schemas.openxmlformats.org/officeDocument/2006/relationships/slide" Target="slides/slide10.xml"/><Relationship Id="rId15" Type="http://schemas.openxmlformats.org/officeDocument/2006/relationships/slide" Target="slides/slide62.xml"/><Relationship Id="rId10" Type="http://schemas.openxmlformats.org/officeDocument/2006/relationships/slide" Target="slides/slide31.xml"/><Relationship Id="rId19" Type="http://schemas.openxmlformats.org/officeDocument/2006/relationships/slide" Target="slides/slide66.xml"/><Relationship Id="rId4" Type="http://schemas.openxmlformats.org/officeDocument/2006/relationships/slide" Target="slides/slide8.xml"/><Relationship Id="rId9" Type="http://schemas.openxmlformats.org/officeDocument/2006/relationships/slide" Target="slides/slide30.xml"/><Relationship Id="rId14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6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image" Target="../media/image6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jpeg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B61CC1-8FAD-4274-B92F-28C069B68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54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4089BE-A36A-4E04-AF0C-FC70B111CBCE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&lt;2015-09-13 </a:t>
            </a:r>
            <a:r>
              <a:rPr lang="zh-CN" altLang="en-US" smtClean="0"/>
              <a:t>第</a:t>
            </a:r>
            <a:r>
              <a:rPr lang="en-US" altLang="zh-CN" smtClean="0"/>
              <a:t>07</a:t>
            </a:r>
            <a:r>
              <a:rPr lang="zh-CN" altLang="en-US" smtClean="0"/>
              <a:t>次，</a:t>
            </a:r>
            <a:r>
              <a:rPr lang="en-US" altLang="zh-CN" smtClean="0"/>
              <a:t>03</a:t>
            </a:r>
            <a:r>
              <a:rPr lang="zh-CN" altLang="en-US" smtClean="0"/>
              <a:t>周</a:t>
            </a:r>
            <a:r>
              <a:rPr lang="en-US" altLang="zh-CN" smtClean="0"/>
              <a:t>-03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6909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975AD9-FA98-40A7-8790-B669A11139F5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5661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F9D139-A2A4-4046-8F08-F9734D3C31DE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8339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4F620B-FF58-4C59-93E0-B3EF977A2858}" type="slidenum">
              <a:rPr kumimoji="1" lang="en-US" altLang="zh-CN"/>
              <a:pPr algn="r" eaLnBrk="1" hangingPunct="1">
                <a:spcBef>
                  <a:spcPct val="0"/>
                </a:spcBef>
              </a:pPr>
              <a:t>12</a:t>
            </a:fld>
            <a:endParaRPr kumimoji="1" lang="en-US" altLang="zh-CN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53907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3B347B-4FC5-4F27-9A5C-D00E437D028A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80475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1A65CB-073E-49B9-AA12-52D2A6DAC3CB}" type="slidenum">
              <a:rPr kumimoji="1" lang="en-US" altLang="zh-CN"/>
              <a:pPr algn="r" eaLnBrk="1" hangingPunct="1">
                <a:spcBef>
                  <a:spcPct val="0"/>
                </a:spcBef>
              </a:pPr>
              <a:t>14</a:t>
            </a:fld>
            <a:endParaRPr kumimoji="1" lang="en-US" altLang="zh-CN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88176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232B8D-0927-440E-A5F3-D1B245DE17B9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9447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CFF0DC-B06A-4522-BF37-E31558E83C04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93346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44BF48-3D0F-4A3A-B4B1-57717F708982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6524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D202B3-E87D-4157-97B2-542BD6D9D75A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89465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63E43A-D8AC-4579-A791-BAECA7C9C007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15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B9C83D-7795-441F-9C16-52DA726E6891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74557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A7644F-12B0-44DF-8A80-8D2197B02D76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44755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CA4196-52EB-4EF2-BE58-27A13EC9E8A4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92164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F9DA10-31BC-4D83-8E5A-15896E5D8D42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67122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63345E-7C4F-4484-862F-51A5C70E8775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5853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DC96DD-66AD-4AE9-9C5A-48A883D10A9D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9118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560E-253F-4021-9F16-35FE25F7F118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52385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055601-9624-4BEF-A913-31038D5CA80F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75381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AC70F-0A1F-4CA0-8346-B575E4825961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&lt;/2015-09-13 </a:t>
            </a:r>
            <a:r>
              <a:rPr lang="zh-CN" altLang="en-US" smtClean="0"/>
              <a:t>第</a:t>
            </a:r>
            <a:r>
              <a:rPr lang="en-US" altLang="zh-CN" smtClean="0"/>
              <a:t>07</a:t>
            </a:r>
            <a:r>
              <a:rPr lang="zh-CN" altLang="en-US" smtClean="0"/>
              <a:t>次，</a:t>
            </a:r>
            <a:r>
              <a:rPr lang="en-US" altLang="zh-CN" smtClean="0"/>
              <a:t>03</a:t>
            </a:r>
            <a:r>
              <a:rPr lang="zh-CN" altLang="en-US" smtClean="0"/>
              <a:t>周</a:t>
            </a:r>
            <a:r>
              <a:rPr lang="en-US" altLang="zh-CN" smtClean="0"/>
              <a:t>-03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9837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68EB6F-58FA-47AE-90C5-631906E2CCCC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&lt;2015-09-15 </a:t>
            </a:r>
            <a:r>
              <a:rPr lang="zh-CN" altLang="en-US" smtClean="0"/>
              <a:t>第</a:t>
            </a:r>
            <a:r>
              <a:rPr lang="en-US" altLang="zh-CN" smtClean="0"/>
              <a:t>08</a:t>
            </a:r>
            <a:r>
              <a:rPr lang="zh-CN" altLang="en-US" smtClean="0"/>
              <a:t>次，</a:t>
            </a:r>
            <a:r>
              <a:rPr lang="en-US" altLang="zh-CN" smtClean="0"/>
              <a:t>04</a:t>
            </a:r>
            <a:r>
              <a:rPr lang="zh-CN" altLang="en-US" smtClean="0"/>
              <a:t>周</a:t>
            </a:r>
            <a:r>
              <a:rPr lang="en-US" altLang="zh-CN" smtClean="0"/>
              <a:t>-01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723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57A71E-01B8-4B80-A715-C3F6B2A0982A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4712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3AF311-D18D-4888-AB10-0EB7BFF6AF56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71780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D2428E-FFBE-4115-BDD6-B7C3F3DA706A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38365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86EF5C-7648-43B7-8DD1-6B0581ACF5A6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79480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C1D71D-5896-4D1C-8E90-F560E5FF727E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 smtClean="0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5372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15A54A-5090-4419-BDE9-B23219180ECF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 smtClean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157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F28636-C9D3-486E-BDF9-E4B8120C2130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84552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A155A7-A889-4E94-A451-C980E5786DD8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41996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5BD37D-FDFA-4EEF-99AA-861D70A79F57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 smtClean="0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667612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2028BF-1E0B-41C0-9C88-173D9262AEA4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61406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B2F9E5-6388-4F0A-B52F-32BF3A831AFD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 smtClean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55567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3B8FB1-6974-4B9C-8289-200FB3E9F79F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 smtClean="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343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9CDE40-A46A-4F7F-9668-8B0722C04857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042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4A6766-0F1B-4780-8A13-6A0E00764C06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 smtClean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9428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7D27A6-9C0B-4F5E-8884-10C884D0A3A5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22272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05D87E-491C-45A9-B106-6AE8782F30E0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14997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B119E4-9A99-4031-81EC-40A46E524929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937566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0D7631-836C-4305-AC2D-10AFB0559319}" type="slidenum">
              <a:rPr lang="en-US" altLang="zh-CN" smtClean="0"/>
              <a:pPr>
                <a:spcBef>
                  <a:spcPct val="0"/>
                </a:spcBef>
              </a:pPr>
              <a:t>45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14281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01EE6D-3E55-4C62-9E46-037ADCF02BCF}" type="slidenum">
              <a:rPr lang="en-US" altLang="zh-CN" smtClean="0"/>
              <a:pPr>
                <a:spcBef>
                  <a:spcPct val="0"/>
                </a:spcBef>
              </a:pPr>
              <a:t>52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68123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197797-A0E5-40C5-9D37-AA064C36F63C}" type="slidenum">
              <a:rPr lang="en-US" altLang="zh-CN" smtClean="0"/>
              <a:pPr>
                <a:spcBef>
                  <a:spcPct val="0"/>
                </a:spcBef>
              </a:pPr>
              <a:t>60</a:t>
            </a:fld>
            <a:endParaRPr lang="en-US" altLang="zh-CN" smtClean="0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376180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7E7947-43AA-488C-B76B-CD02A0CBEAF5}" type="slidenum">
              <a:rPr lang="en-US" altLang="zh-CN" smtClean="0"/>
              <a:pPr>
                <a:spcBef>
                  <a:spcPct val="0"/>
                </a:spcBef>
              </a:pPr>
              <a:t>61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36800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0956B8-A2FD-4A9C-9859-BD3B92EBE405}" type="slidenum">
              <a:rPr lang="en-US" altLang="zh-CN" smtClean="0"/>
              <a:pPr>
                <a:spcBef>
                  <a:spcPct val="0"/>
                </a:spcBef>
              </a:pPr>
              <a:t>62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319519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4A18E9-493F-4B2A-B849-F080C08C155C}" type="slidenum">
              <a:rPr lang="en-US" altLang="zh-CN" smtClean="0"/>
              <a:pPr>
                <a:spcBef>
                  <a:spcPct val="0"/>
                </a:spcBef>
              </a:pPr>
              <a:t>63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&lt;/2009-03-29 </a:t>
            </a:r>
            <a:r>
              <a:rPr lang="zh-CN" altLang="en-US" smtClean="0"/>
              <a:t>第</a:t>
            </a:r>
            <a:r>
              <a:rPr lang="en-US" altLang="zh-CN" smtClean="0"/>
              <a:t>06</a:t>
            </a:r>
            <a:r>
              <a:rPr lang="zh-CN" altLang="en-US" smtClean="0"/>
              <a:t>次，</a:t>
            </a:r>
            <a:r>
              <a:rPr lang="en-US" altLang="zh-CN" smtClean="0"/>
              <a:t>03</a:t>
            </a:r>
            <a:r>
              <a:rPr lang="zh-CN" altLang="en-US" smtClean="0"/>
              <a:t>周</a:t>
            </a:r>
            <a:r>
              <a:rPr lang="en-US" altLang="zh-CN" smtClean="0"/>
              <a:t>-01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2639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38F2E9-7E26-42D8-8BC5-4E1FF843D9B5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5074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68B250-B85B-4718-85F3-D29043E6D98A}" type="slidenum">
              <a:rPr lang="en-US" altLang="zh-CN" smtClean="0"/>
              <a:pPr>
                <a:spcBef>
                  <a:spcPct val="0"/>
                </a:spcBef>
              </a:pPr>
              <a:t>64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&lt;2009-03-30 </a:t>
            </a:r>
            <a:r>
              <a:rPr lang="zh-CN" altLang="en-US" smtClean="0"/>
              <a:t>第</a:t>
            </a:r>
            <a:r>
              <a:rPr lang="en-US" altLang="zh-CN" smtClean="0"/>
              <a:t>07</a:t>
            </a:r>
            <a:r>
              <a:rPr lang="zh-CN" altLang="en-US" smtClean="0"/>
              <a:t>次，</a:t>
            </a:r>
            <a:r>
              <a:rPr lang="en-US" altLang="zh-CN" smtClean="0"/>
              <a:t>03</a:t>
            </a:r>
            <a:r>
              <a:rPr lang="zh-CN" altLang="en-US" smtClean="0"/>
              <a:t>周</a:t>
            </a:r>
            <a:r>
              <a:rPr lang="en-US" altLang="zh-CN" smtClean="0"/>
              <a:t>-02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249340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CC21C6F-0F5F-432E-A8FF-8628703C7362}" type="slidenum">
              <a:rPr kumimoji="1" lang="en-US" altLang="zh-CN"/>
              <a:pPr algn="r" eaLnBrk="1" hangingPunct="1">
                <a:spcBef>
                  <a:spcPct val="0"/>
                </a:spcBef>
              </a:pPr>
              <a:t>65</a:t>
            </a:fld>
            <a:endParaRPr kumimoji="1" lang="en-US" altLang="zh-CN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65571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5C41BF-83CD-461D-A453-EFC492710850}" type="slidenum">
              <a:rPr lang="en-US" altLang="zh-CN" smtClean="0"/>
              <a:pPr>
                <a:spcBef>
                  <a:spcPct val="0"/>
                </a:spcBef>
              </a:pPr>
              <a:t>66</a:t>
            </a:fld>
            <a:endParaRPr lang="en-US" altLang="zh-CN" smtClean="0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627996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01E270-3A3B-4699-BB65-C8326E065F58}" type="slidenum">
              <a:rPr lang="en-US" altLang="zh-CN" smtClean="0"/>
              <a:pPr>
                <a:spcBef>
                  <a:spcPct val="0"/>
                </a:spcBef>
              </a:pPr>
              <a:t>67</a:t>
            </a:fld>
            <a:endParaRPr lang="en-US" altLang="zh-CN" smtClean="0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592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E74989-7B63-491F-B619-54951BA7E7EA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27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70CA1B-590E-4CC4-8617-1CC0E970FDBB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1493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5F52E9-82B5-4DA8-BD4E-78468FE3CFCF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9973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A19753-B64C-4DA4-9EEB-4953A962A071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7650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24DE9E-6ACD-478A-9D9B-4A55CA9E8F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28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02C8B57-3B6B-4804-A0E8-4C2EEC0D44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35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EE7939A-2850-49D0-BC65-96BF3F170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05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CF452CC-1A39-474D-81EA-DDBFD45D3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96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176213" indent="-6350">
              <a:buNone/>
              <a:defRPr/>
            </a:lvl1pPr>
            <a:lvl2pPr marL="623888" indent="28575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94603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35C5ACD-1CEB-4005-BFC5-BA4C92DD5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0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56A0368-D96B-483F-91A3-8B66DFDBB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1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1240B64-1460-4F40-931F-9B522FBD4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70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A15D5E4-CB3A-4EE1-9243-3AFF76F2F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0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A4FCA1C-D28C-4DA7-B3C3-67B1627C7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1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3776681-BD6A-4540-9A17-9B631F42A5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3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FDC50F3-1A68-4EB4-8038-4AA5D1294C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85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9" r:id="rId1"/>
    <p:sldLayoutId id="2147484088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黑体" pitchFamily="49" charset="-122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.docx"/><Relationship Id="rId13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6.emf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3.jpeg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        </a:t>
            </a:r>
          </a:p>
          <a:p>
            <a:pPr marL="609600" indent="-609600" algn="ctr" eaLnBrk="1" hangingPunct="1"/>
            <a:r>
              <a:rPr lang="zh-CN" altLang="en-US" sz="7200" smtClean="0">
                <a:ea typeface="华文行楷" panose="02010800040101010101" pitchFamily="2" charset="-122"/>
              </a:rPr>
              <a:t>第三章</a:t>
            </a:r>
          </a:p>
          <a:p>
            <a:pPr marL="609600" indent="-609600" algn="ctr"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zh-CN" altLang="en-US" sz="7200" smtClean="0">
                <a:ea typeface="华文行楷" panose="02010800040101010101" pitchFamily="2" charset="-122"/>
              </a:rPr>
              <a:t>数组</a:t>
            </a:r>
            <a:r>
              <a:rPr lang="zh-CN" altLang="en-US" sz="6000" smtClean="0">
                <a:ea typeface="华文行楷" panose="02010800040101010101" pitchFamily="2" charset="-122"/>
              </a:rPr>
              <a:t>、</a:t>
            </a:r>
            <a:r>
              <a:rPr lang="zh-CN" altLang="en-US" sz="7200" smtClean="0">
                <a:ea typeface="华文行楷" panose="02010800040101010101" pitchFamily="2" charset="-122"/>
              </a:rPr>
              <a:t>字符串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spcBef>
                <a:spcPct val="65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、三维数组</a:t>
            </a:r>
          </a:p>
          <a:p>
            <a:pPr marL="609600" indent="-609600" algn="just" eaLnBrk="1" hangingPunct="1">
              <a:lnSpc>
                <a:spcPct val="11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   多维数组元素在内存中的排序顺序为：第一维的下标变化最慢，最右边的下标变化最快。</a:t>
            </a:r>
          </a:p>
          <a:p>
            <a:pPr marL="609600" indent="-609600"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]float a[2][3][4];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zh-CN" sz="3600" b="1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 eaLnBrk="1" hangingPunct="1"/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09600" indent="-609600" algn="just" eaLnBrk="1" hangingPunct="1"/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zh-CN" sz="24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zh-CN" sz="24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4313" y="3357563"/>
            <a:ext cx="8534400" cy="3276600"/>
            <a:chOff x="240" y="1200"/>
            <a:chExt cx="5376" cy="2064"/>
          </a:xfrm>
        </p:grpSpPr>
        <p:sp>
          <p:nvSpPr>
            <p:cNvPr id="32772" name="AutoShape 3"/>
            <p:cNvSpPr>
              <a:spLocks noChangeArrowheads="1"/>
            </p:cNvSpPr>
            <p:nvPr/>
          </p:nvSpPr>
          <p:spPr bwMode="auto">
            <a:xfrm>
              <a:off x="240" y="1200"/>
              <a:ext cx="4848" cy="912"/>
            </a:xfrm>
            <a:prstGeom prst="foldedCorner">
              <a:avLst>
                <a:gd name="adj" fmla="val 9014"/>
              </a:avLst>
            </a:prstGeom>
            <a:solidFill>
              <a:srgbClr val="FF6600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a[0][0][0]→a[0][0][1]→a[0][0][2]→a[0][0][3]→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a[0][1][0]→a[0][1][1]→a[0][1][2]→a[0][1][3]→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a[0][2][0]→a[0][2][1]→a[0][2][2]→a[0][2][3]→</a:t>
              </a:r>
              <a:endParaRPr kumimoji="1" lang="en-US" altLang="zh-CN" sz="3200" b="1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2773" name="AutoShape 4"/>
            <p:cNvSpPr>
              <a:spLocks noChangeArrowheads="1"/>
            </p:cNvSpPr>
            <p:nvPr/>
          </p:nvSpPr>
          <p:spPr bwMode="auto">
            <a:xfrm>
              <a:off x="240" y="2352"/>
              <a:ext cx="4848" cy="912"/>
            </a:xfrm>
            <a:prstGeom prst="foldedCorner">
              <a:avLst>
                <a:gd name="adj" fmla="val 9014"/>
              </a:avLst>
            </a:prstGeom>
            <a:solidFill>
              <a:srgbClr val="993300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a[1][0][0]→a[1][0][1]→a[1][0][2]→a[1][0][3]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a[1][1][0]→a[1][1][1]→a[1][1][2]→a[1][1][3]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a[1][2][0]→a[1][2][1]→a[1][2][2]→a[1][2][3] </a:t>
              </a:r>
              <a:endParaRPr kumimoji="1" lang="en-US" altLang="zh-CN" sz="3200" b="1">
                <a:latin typeface="宋体" panose="02010600030101010101" pitchFamily="2" charset="-122"/>
              </a:endParaRPr>
            </a:p>
          </p:txBody>
        </p:sp>
        <p:sp>
          <p:nvSpPr>
            <p:cNvPr id="32774" name="AutoShape 5"/>
            <p:cNvSpPr>
              <a:spLocks noChangeArrowheads="1"/>
            </p:cNvSpPr>
            <p:nvPr/>
          </p:nvSpPr>
          <p:spPr bwMode="auto">
            <a:xfrm>
              <a:off x="5280" y="1680"/>
              <a:ext cx="336" cy="1200"/>
            </a:xfrm>
            <a:prstGeom prst="curvedLeftArrow">
              <a:avLst>
                <a:gd name="adj1" fmla="val 71429"/>
                <a:gd name="adj2" fmla="val 142857"/>
                <a:gd name="adj3" fmla="val 33333"/>
              </a:avLst>
            </a:prstGeom>
            <a:gradFill rotWithShape="0">
              <a:gsLst>
                <a:gs pos="0">
                  <a:srgbClr val="4D0808"/>
                </a:gs>
                <a:gs pos="14999">
                  <a:srgbClr val="FF0300"/>
                </a:gs>
                <a:gs pos="27499">
                  <a:srgbClr val="FF7A00"/>
                </a:gs>
                <a:gs pos="50000">
                  <a:srgbClr val="FFF200"/>
                </a:gs>
                <a:gs pos="72501">
                  <a:srgbClr val="FF7A00"/>
                </a:gs>
                <a:gs pos="85001">
                  <a:srgbClr val="FF0300"/>
                </a:gs>
                <a:gs pos="100000">
                  <a:srgbClr val="4D0808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76250"/>
            <a:ext cx="8451850" cy="63817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三维数组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A[m][n][p]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中数组元素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a[i][j][k]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地址计算公式为：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smtClean="0">
                <a:latin typeface="Times New Roman" panose="02020603050405020304" pitchFamily="18" charset="0"/>
                <a:ea typeface="楷体_GB2312" pitchFamily="49" charset="-122"/>
              </a:rPr>
              <a:t>                             </a:t>
            </a:r>
            <a:br>
              <a:rPr lang="zh-CN" altLang="en-US" b="1" smtClean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Loc(a[i][j][k])=Loc(a[0][0][0])+i*</a:t>
            </a:r>
            <a:r>
              <a:rPr lang="en-US" altLang="zh-CN" sz="36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n*p*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C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                             +j*</a:t>
            </a:r>
            <a:r>
              <a:rPr lang="en-US" altLang="zh-CN" sz="36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*C+k*C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49" charset="-122"/>
              </a:rPr>
              <a:t>] D[3][3][4]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49" charset="-122"/>
              </a:rPr>
              <a:t>		Loc(a[1][2][2]) 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49" charset="-122"/>
              </a:rPr>
              <a:t>		= a+ i*n*p*C+j*p*C+k*C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49" charset="-122"/>
              </a:rPr>
              <a:t>                  =a+(1*3*4+2*4+2)*4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49" charset="-122"/>
              </a:rPr>
              <a:t>                  =a+88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8"/>
          <p:cNvSpPr txBox="1">
            <a:spLocks noChangeArrowheads="1"/>
          </p:cNvSpPr>
          <p:nvPr/>
        </p:nvSpPr>
        <p:spPr bwMode="auto">
          <a:xfrm>
            <a:off x="285750" y="1357313"/>
            <a:ext cx="85725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>
                <a:latin typeface="Tahoma" panose="020B0604030504040204" pitchFamily="34" charset="0"/>
              </a:rPr>
              <a:t>n</a:t>
            </a:r>
            <a:r>
              <a:rPr lang="zh-CN" altLang="en-US" sz="4000">
                <a:latin typeface="Tahoma" panose="020B0604030504040204" pitchFamily="34" charset="0"/>
              </a:rPr>
              <a:t>维数组 </a:t>
            </a:r>
            <a:r>
              <a:rPr lang="en-US" altLang="zh-CN" sz="4000">
                <a:latin typeface="Tahoma" panose="020B0604030504040204" pitchFamily="34" charset="0"/>
              </a:rPr>
              <a:t>a[m</a:t>
            </a:r>
            <a:r>
              <a:rPr lang="en-US" altLang="zh-CN" sz="4000" baseline="-25000">
                <a:latin typeface="Tahoma" panose="020B0604030504040204" pitchFamily="34" charset="0"/>
              </a:rPr>
              <a:t>1</a:t>
            </a:r>
            <a:r>
              <a:rPr lang="en-US" altLang="zh-CN" sz="4000">
                <a:latin typeface="Tahoma" panose="020B0604030504040204" pitchFamily="34" charset="0"/>
              </a:rPr>
              <a:t>][m</a:t>
            </a:r>
            <a:r>
              <a:rPr lang="en-US" altLang="zh-CN" sz="4000" baseline="-25000">
                <a:latin typeface="Tahoma" panose="020B0604030504040204" pitchFamily="34" charset="0"/>
              </a:rPr>
              <a:t>2</a:t>
            </a:r>
            <a:r>
              <a:rPr lang="en-US" altLang="zh-CN" sz="4000">
                <a:latin typeface="Tahoma" panose="020B0604030504040204" pitchFamily="34" charset="0"/>
              </a:rPr>
              <a:t>]…[m</a:t>
            </a:r>
            <a:r>
              <a:rPr lang="en-US" altLang="zh-CN" sz="4000" baseline="-25000">
                <a:latin typeface="Tahoma" panose="020B0604030504040204" pitchFamily="34" charset="0"/>
              </a:rPr>
              <a:t>n</a:t>
            </a:r>
            <a:r>
              <a:rPr lang="en-US" altLang="zh-CN" sz="4000">
                <a:latin typeface="Tahoma" panose="020B0604030504040204" pitchFamily="34" charset="0"/>
              </a:rPr>
              <a:t>]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>
                <a:latin typeface="Tahoma" panose="020B0604030504040204" pitchFamily="34" charset="0"/>
              </a:rPr>
              <a:t>求该数组的任一个元素 </a:t>
            </a:r>
            <a:endParaRPr lang="en-US" altLang="zh-CN" sz="400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>
                <a:latin typeface="Tahoma" panose="020B0604030504040204" pitchFamily="34" charset="0"/>
              </a:rPr>
              <a:t>	a[i</a:t>
            </a:r>
            <a:r>
              <a:rPr lang="en-US" altLang="zh-CN" sz="4000" baseline="-25000">
                <a:latin typeface="Tahoma" panose="020B0604030504040204" pitchFamily="34" charset="0"/>
              </a:rPr>
              <a:t>1</a:t>
            </a:r>
            <a:r>
              <a:rPr lang="en-US" altLang="zh-CN" sz="4000">
                <a:latin typeface="Tahoma" panose="020B0604030504040204" pitchFamily="34" charset="0"/>
              </a:rPr>
              <a:t>][i</a:t>
            </a:r>
            <a:r>
              <a:rPr lang="en-US" altLang="zh-CN" sz="4000" baseline="-25000">
                <a:latin typeface="Tahoma" panose="020B0604030504040204" pitchFamily="34" charset="0"/>
              </a:rPr>
              <a:t>2</a:t>
            </a:r>
            <a:r>
              <a:rPr lang="en-US" altLang="zh-CN" sz="4000">
                <a:latin typeface="Tahoma" panose="020B0604030504040204" pitchFamily="34" charset="0"/>
              </a:rPr>
              <a:t>]…[i</a:t>
            </a:r>
            <a:r>
              <a:rPr lang="en-US" altLang="zh-CN" sz="4000" baseline="-25000">
                <a:latin typeface="Tahoma" panose="020B0604030504040204" pitchFamily="34" charset="0"/>
              </a:rPr>
              <a:t>n</a:t>
            </a:r>
            <a:r>
              <a:rPr lang="en-US" altLang="zh-CN" sz="4000">
                <a:latin typeface="Tahoma" panose="020B0604030504040204" pitchFamily="34" charset="0"/>
              </a:rPr>
              <a:t>]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>
                <a:latin typeface="Tahoma" panose="020B0604030504040204" pitchFamily="34" charset="0"/>
              </a:rPr>
              <a:t>的地址</a:t>
            </a:r>
            <a:endParaRPr lang="en-US" altLang="zh-CN" sz="4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4063" y="3213100"/>
            <a:ext cx="8389937" cy="2989263"/>
            <a:chOff x="240" y="1200"/>
            <a:chExt cx="5376" cy="2064"/>
          </a:xfrm>
        </p:grpSpPr>
        <p:sp>
          <p:nvSpPr>
            <p:cNvPr id="38922" name="AutoShape 5"/>
            <p:cNvSpPr>
              <a:spLocks noChangeArrowheads="1"/>
            </p:cNvSpPr>
            <p:nvPr/>
          </p:nvSpPr>
          <p:spPr bwMode="auto">
            <a:xfrm>
              <a:off x="240" y="1200"/>
              <a:ext cx="4848" cy="912"/>
            </a:xfrm>
            <a:prstGeom prst="foldedCorner">
              <a:avLst>
                <a:gd name="adj" fmla="val 9014"/>
              </a:avLst>
            </a:prstGeom>
            <a:solidFill>
              <a:srgbClr val="FF6600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a[0][0][0]→a[0][0][1]→a[0][0][2]→a[0][0][3]→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a[0][1][0]→a[0][1][1]→a[0][1][2]→a[0][1][3]→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a[0][2][0]→a[0][2][1]→a[0][2][2]→a[0][2][3]→</a:t>
              </a:r>
              <a:endParaRPr kumimoji="1" lang="en-US" altLang="zh-CN" sz="3200" b="1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923" name="AutoShape 6"/>
            <p:cNvSpPr>
              <a:spLocks noChangeArrowheads="1"/>
            </p:cNvSpPr>
            <p:nvPr/>
          </p:nvSpPr>
          <p:spPr bwMode="auto">
            <a:xfrm>
              <a:off x="240" y="2352"/>
              <a:ext cx="4848" cy="912"/>
            </a:xfrm>
            <a:prstGeom prst="foldedCorner">
              <a:avLst>
                <a:gd name="adj" fmla="val 9014"/>
              </a:avLst>
            </a:prstGeom>
            <a:solidFill>
              <a:srgbClr val="993300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a[1][0][0]→a[1][0][1]→a[1][0][2]→a[1][0][3]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a[1][1][0]→a[1][1][1]→a[1][1][2]→a[1][1][3]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a[1][2][0]→a[1][2][1]→a[1][2][2]→a[1][2][3] </a:t>
              </a:r>
              <a:endParaRPr kumimoji="1" lang="en-US" altLang="zh-CN" sz="3200" b="1">
                <a:latin typeface="宋体" panose="02010600030101010101" pitchFamily="2" charset="-122"/>
              </a:endParaRPr>
            </a:p>
          </p:txBody>
        </p:sp>
        <p:sp>
          <p:nvSpPr>
            <p:cNvPr id="38924" name="AutoShape 7"/>
            <p:cNvSpPr>
              <a:spLocks noChangeArrowheads="1"/>
            </p:cNvSpPr>
            <p:nvPr/>
          </p:nvSpPr>
          <p:spPr bwMode="auto">
            <a:xfrm>
              <a:off x="5280" y="1680"/>
              <a:ext cx="336" cy="1200"/>
            </a:xfrm>
            <a:prstGeom prst="curvedLeftArrow">
              <a:avLst>
                <a:gd name="adj1" fmla="val 71429"/>
                <a:gd name="adj2" fmla="val 142857"/>
                <a:gd name="adj3" fmla="val 33333"/>
              </a:avLst>
            </a:prstGeom>
            <a:gradFill rotWithShape="0">
              <a:gsLst>
                <a:gs pos="0">
                  <a:srgbClr val="4D0808"/>
                </a:gs>
                <a:gs pos="14999">
                  <a:srgbClr val="FF0300"/>
                </a:gs>
                <a:gs pos="27499">
                  <a:srgbClr val="FF7A00"/>
                </a:gs>
                <a:gs pos="50000">
                  <a:srgbClr val="FFF200"/>
                </a:gs>
                <a:gs pos="72501">
                  <a:srgbClr val="FF7A00"/>
                </a:gs>
                <a:gs pos="85001">
                  <a:srgbClr val="FF0300"/>
                </a:gs>
                <a:gs pos="100000">
                  <a:srgbClr val="4D0808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</p:grpSp>
      <p:sp>
        <p:nvSpPr>
          <p:cNvPr id="16387" name="Text Box 8"/>
          <p:cNvSpPr txBox="1">
            <a:spLocks noChangeArrowheads="1"/>
          </p:cNvSpPr>
          <p:nvPr/>
        </p:nvSpPr>
        <p:spPr bwMode="auto">
          <a:xfrm>
            <a:off x="539750" y="404813"/>
            <a:ext cx="8424863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n</a:t>
            </a:r>
            <a:r>
              <a:rPr lang="zh-CN" altLang="en-US" sz="2400">
                <a:latin typeface="Tahoma" panose="020B0604030504040204" pitchFamily="34" charset="0"/>
              </a:rPr>
              <a:t>维数组可考虑为如下</a:t>
            </a:r>
            <a:r>
              <a:rPr lang="zh-CN" altLang="en-US" sz="2500" b="1">
                <a:solidFill>
                  <a:srgbClr val="FFFF66"/>
                </a:solidFill>
                <a:latin typeface="Tahoma" panose="020B0604030504040204" pitchFamily="34" charset="0"/>
              </a:rPr>
              <a:t>一维数组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500">
                <a:latin typeface="Tahoma" panose="020B0604030504040204" pitchFamily="34" charset="0"/>
              </a:rPr>
              <a:t>b</a:t>
            </a:r>
            <a:r>
              <a:rPr lang="en-US" altLang="zh-CN" sz="2500" baseline="30000">
                <a:latin typeface="Tahoma" panose="020B0604030504040204" pitchFamily="34" charset="0"/>
              </a:rPr>
              <a:t>1</a:t>
            </a:r>
            <a:r>
              <a:rPr lang="en-US" altLang="zh-CN" sz="2500">
                <a:latin typeface="Tahoma" panose="020B0604030504040204" pitchFamily="34" charset="0"/>
              </a:rPr>
              <a:t>[m</a:t>
            </a:r>
            <a:r>
              <a:rPr lang="en-US" altLang="zh-CN" sz="2500" baseline="-25000">
                <a:latin typeface="Tahoma" panose="020B0604030504040204" pitchFamily="34" charset="0"/>
              </a:rPr>
              <a:t>1</a:t>
            </a:r>
            <a:r>
              <a:rPr lang="en-US" altLang="zh-CN" sz="2500">
                <a:latin typeface="Tahoma" panose="020B0604030504040204" pitchFamily="34" charset="0"/>
              </a:rPr>
              <a:t>]={</a:t>
            </a:r>
            <a:r>
              <a:rPr lang="en-US" altLang="zh-CN" sz="2500" b="1">
                <a:solidFill>
                  <a:srgbClr val="FFFF66"/>
                </a:solidFill>
                <a:latin typeface="Tahoma" panose="020B0604030504040204" pitchFamily="34" charset="0"/>
              </a:rPr>
              <a:t>a[0][m</a:t>
            </a:r>
            <a:r>
              <a:rPr lang="en-US" altLang="zh-CN" sz="2500" b="1" baseline="-25000">
                <a:solidFill>
                  <a:srgbClr val="FFFF66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500" b="1">
                <a:solidFill>
                  <a:srgbClr val="FFFF66"/>
                </a:solidFill>
                <a:latin typeface="Tahoma" panose="020B0604030504040204" pitchFamily="34" charset="0"/>
              </a:rPr>
              <a:t>] </a:t>
            </a:r>
            <a:r>
              <a:rPr lang="en-US" altLang="zh-CN" sz="2500" b="1">
                <a:solidFill>
                  <a:srgbClr val="FFFF66"/>
                </a:solidFill>
                <a:latin typeface="Arial" panose="020B0604020202020204" pitchFamily="34" charset="0"/>
              </a:rPr>
              <a:t>…[</a:t>
            </a:r>
            <a:r>
              <a:rPr lang="en-US" altLang="zh-CN" sz="2500" b="1">
                <a:solidFill>
                  <a:srgbClr val="FFFF66"/>
                </a:solidFill>
                <a:latin typeface="Tahoma" panose="020B0604030504040204" pitchFamily="34" charset="0"/>
              </a:rPr>
              <a:t>m</a:t>
            </a:r>
            <a:r>
              <a:rPr lang="en-US" altLang="zh-CN" sz="2500" b="1" baseline="-25000">
                <a:solidFill>
                  <a:srgbClr val="FFFF66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500" b="1">
                <a:solidFill>
                  <a:srgbClr val="FFFF66"/>
                </a:solidFill>
                <a:latin typeface="Tahoma" panose="020B0604030504040204" pitchFamily="34" charset="0"/>
              </a:rPr>
              <a:t>] </a:t>
            </a:r>
            <a:r>
              <a:rPr lang="en-US" altLang="zh-CN" sz="2500">
                <a:latin typeface="Tahoma" panose="020B0604030504040204" pitchFamily="34" charset="0"/>
              </a:rPr>
              <a:t>,</a:t>
            </a:r>
            <a:r>
              <a:rPr lang="en-US" altLang="zh-CN" sz="2500">
                <a:latin typeface="Arial" panose="020B0604020202020204" pitchFamily="34" charset="0"/>
              </a:rPr>
              <a:t>…</a:t>
            </a:r>
            <a:r>
              <a:rPr lang="en-US" altLang="zh-CN" sz="2500">
                <a:latin typeface="Tahoma" panose="020B0604030504040204" pitchFamily="34" charset="0"/>
              </a:rPr>
              <a:t>, </a:t>
            </a:r>
            <a:r>
              <a:rPr lang="en-US" altLang="zh-CN" sz="2500" b="1">
                <a:solidFill>
                  <a:srgbClr val="FFFF66"/>
                </a:solidFill>
                <a:latin typeface="Tahoma" panose="020B0604030504040204" pitchFamily="34" charset="0"/>
              </a:rPr>
              <a:t>a[m</a:t>
            </a:r>
            <a:r>
              <a:rPr lang="en-US" altLang="zh-CN" sz="2500" b="1" baseline="-25000">
                <a:solidFill>
                  <a:srgbClr val="FFFF66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500" b="1">
                <a:solidFill>
                  <a:srgbClr val="FFFF66"/>
                </a:solidFill>
                <a:latin typeface="Tahoma" panose="020B0604030504040204" pitchFamily="34" charset="0"/>
              </a:rPr>
              <a:t>-1][m</a:t>
            </a:r>
            <a:r>
              <a:rPr lang="en-US" altLang="zh-CN" sz="2500" b="1" baseline="-25000">
                <a:solidFill>
                  <a:srgbClr val="FFFF66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500" b="1">
                <a:solidFill>
                  <a:srgbClr val="FFFF66"/>
                </a:solidFill>
                <a:latin typeface="Tahoma" panose="020B0604030504040204" pitchFamily="34" charset="0"/>
              </a:rPr>
              <a:t>] …[m</a:t>
            </a:r>
            <a:r>
              <a:rPr lang="en-US" altLang="zh-CN" sz="2500" b="1" baseline="-25000">
                <a:solidFill>
                  <a:srgbClr val="FFFF66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2500" b="1">
                <a:solidFill>
                  <a:srgbClr val="FFFF66"/>
                </a:solidFill>
                <a:latin typeface="Tahoma" panose="020B0604030504040204" pitchFamily="34" charset="0"/>
              </a:rPr>
              <a:t>]</a:t>
            </a:r>
            <a:r>
              <a:rPr lang="en-US" altLang="zh-CN" sz="2500">
                <a:latin typeface="Tahoma" panose="020B0604030504040204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b</a:t>
            </a:r>
            <a:r>
              <a:rPr lang="en-US" altLang="zh-CN" sz="2400" baseline="30000">
                <a:latin typeface="Tahoma" panose="020B0604030504040204" pitchFamily="34" charset="0"/>
              </a:rPr>
              <a:t>1</a:t>
            </a:r>
            <a:r>
              <a:rPr lang="en-US" altLang="zh-CN" sz="2400">
                <a:latin typeface="Tahoma" panose="020B0604030504040204" pitchFamily="34" charset="0"/>
              </a:rPr>
              <a:t>[m</a:t>
            </a:r>
            <a:r>
              <a:rPr lang="en-US" altLang="zh-CN" sz="2400" baseline="-25000">
                <a:latin typeface="Tahoma" panose="020B0604030504040204" pitchFamily="34" charset="0"/>
              </a:rPr>
              <a:t>1</a:t>
            </a:r>
            <a:r>
              <a:rPr lang="en-US" altLang="zh-CN" sz="2400">
                <a:latin typeface="Tahoma" panose="020B0604030504040204" pitchFamily="34" charset="0"/>
              </a:rPr>
              <a:t>]</a:t>
            </a:r>
            <a:r>
              <a:rPr lang="zh-CN" altLang="en-US" sz="2400">
                <a:latin typeface="Tahoma" panose="020B0604030504040204" pitchFamily="34" charset="0"/>
              </a:rPr>
              <a:t>看做一维数组，数组每个元素是一个</a:t>
            </a:r>
            <a:r>
              <a:rPr lang="en-US" altLang="zh-CN" sz="2500" b="1">
                <a:solidFill>
                  <a:srgbClr val="FFFF66"/>
                </a:solidFill>
                <a:latin typeface="Tahoma" panose="020B0604030504040204" pitchFamily="34" charset="0"/>
              </a:rPr>
              <a:t>n-1</a:t>
            </a:r>
            <a:r>
              <a:rPr lang="zh-CN" altLang="en-US" sz="2500" b="1">
                <a:solidFill>
                  <a:srgbClr val="FFFF66"/>
                </a:solidFill>
                <a:latin typeface="Tahoma" panose="020B0604030504040204" pitchFamily="34" charset="0"/>
              </a:rPr>
              <a:t>维数组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（每个</a:t>
            </a:r>
            <a:r>
              <a:rPr lang="en-US" altLang="zh-CN" sz="1800">
                <a:latin typeface="Tahoma" panose="020B0604030504040204" pitchFamily="34" charset="0"/>
              </a:rPr>
              <a:t>n-1</a:t>
            </a:r>
            <a:r>
              <a:rPr lang="zh-CN" altLang="en-US" sz="1800">
                <a:latin typeface="Tahoma" panose="020B0604030504040204" pitchFamily="34" charset="0"/>
              </a:rPr>
              <a:t>维数组，包含</a:t>
            </a:r>
            <a:r>
              <a:rPr lang="en-US" altLang="zh-CN" sz="1800">
                <a:latin typeface="Tahoma" panose="020B0604030504040204" pitchFamily="34" charset="0"/>
              </a:rPr>
              <a:t>m</a:t>
            </a:r>
            <a:r>
              <a:rPr lang="en-US" altLang="zh-CN" sz="1800" baseline="-25000">
                <a:latin typeface="Tahoma" panose="020B0604030504040204" pitchFamily="34" charset="0"/>
              </a:rPr>
              <a:t>2</a:t>
            </a:r>
            <a:r>
              <a:rPr lang="en-US" altLang="zh-CN" sz="1800">
                <a:latin typeface="Tahoma" panose="020B0604030504040204" pitchFamily="34" charset="0"/>
              </a:rPr>
              <a:t>*m</a:t>
            </a:r>
            <a:r>
              <a:rPr lang="en-US" altLang="zh-CN" sz="1800" baseline="-25000">
                <a:latin typeface="Tahoma" panose="020B0604030504040204" pitchFamily="34" charset="0"/>
              </a:rPr>
              <a:t>3</a:t>
            </a:r>
            <a:r>
              <a:rPr lang="en-US" altLang="zh-CN" sz="1800">
                <a:latin typeface="Tahoma" panose="020B0604030504040204" pitchFamily="34" charset="0"/>
              </a:rPr>
              <a:t>*…*m</a:t>
            </a:r>
            <a:r>
              <a:rPr lang="en-US" altLang="zh-CN" sz="1800" baseline="-25000">
                <a:latin typeface="Tahoma" panose="020B0604030504040204" pitchFamily="34" charset="0"/>
              </a:rPr>
              <a:t>n</a:t>
            </a:r>
            <a:r>
              <a:rPr lang="zh-CN" altLang="en-US" sz="1800">
                <a:latin typeface="Tahoma" panose="020B0604030504040204" pitchFamily="34" charset="0"/>
              </a:rPr>
              <a:t>个的数据元素</a:t>
            </a:r>
            <a:r>
              <a:rPr lang="en-US" altLang="zh-CN" sz="1800">
                <a:latin typeface="Tahoma" panose="020B0604030504040204" pitchFamily="34" charset="0"/>
              </a:rPr>
              <a:t>,</a:t>
            </a:r>
            <a:r>
              <a:rPr lang="zh-CN" altLang="en-US" sz="1800">
                <a:latin typeface="Tahoma" panose="020B0604030504040204" pitchFamily="34" charset="0"/>
              </a:rPr>
              <a:t>设</a:t>
            </a:r>
            <a:r>
              <a:rPr lang="en-US" altLang="zh-CN" sz="1800">
                <a:latin typeface="Tahoma" panose="020B0604030504040204" pitchFamily="34" charset="0"/>
              </a:rPr>
              <a:t>C</a:t>
            </a:r>
            <a:r>
              <a:rPr lang="en-US" altLang="zh-CN" sz="1800" baseline="-25000">
                <a:latin typeface="Tahoma" panose="020B0604030504040204" pitchFamily="34" charset="0"/>
              </a:rPr>
              <a:t>1</a:t>
            </a:r>
            <a:r>
              <a:rPr lang="en-US" altLang="zh-CN" sz="1800">
                <a:latin typeface="Tahoma" panose="020B0604030504040204" pitchFamily="34" charset="0"/>
              </a:rPr>
              <a:t>= m</a:t>
            </a:r>
            <a:r>
              <a:rPr lang="en-US" altLang="zh-CN" sz="1800" baseline="-25000">
                <a:latin typeface="Tahoma" panose="020B0604030504040204" pitchFamily="34" charset="0"/>
              </a:rPr>
              <a:t>2</a:t>
            </a:r>
            <a:r>
              <a:rPr lang="en-US" altLang="zh-CN" sz="1800">
                <a:latin typeface="Tahoma" panose="020B0604030504040204" pitchFamily="34" charset="0"/>
              </a:rPr>
              <a:t>*m</a:t>
            </a:r>
            <a:r>
              <a:rPr lang="en-US" altLang="zh-CN" sz="1800" baseline="-25000">
                <a:latin typeface="Tahoma" panose="020B0604030504040204" pitchFamily="34" charset="0"/>
              </a:rPr>
              <a:t>3</a:t>
            </a:r>
            <a:r>
              <a:rPr lang="en-US" altLang="zh-CN" sz="1800">
                <a:latin typeface="Tahoma" panose="020B0604030504040204" pitchFamily="34" charset="0"/>
              </a:rPr>
              <a:t>*…*m</a:t>
            </a:r>
            <a:r>
              <a:rPr lang="en-US" altLang="zh-CN" sz="1800" baseline="-25000">
                <a:latin typeface="Tahoma" panose="020B0604030504040204" pitchFamily="34" charset="0"/>
              </a:rPr>
              <a:t>n</a:t>
            </a:r>
            <a:r>
              <a:rPr lang="en-US" altLang="zh-CN" sz="1800">
                <a:latin typeface="Tahoma" panose="020B0604030504040204" pitchFamily="34" charset="0"/>
              </a:rPr>
              <a:t>*C</a:t>
            </a:r>
            <a:r>
              <a:rPr lang="zh-CN" altLang="en-US" sz="1800">
                <a:latin typeface="Tahoma" panose="020B0604030504040204" pitchFamily="34" charset="0"/>
              </a:rPr>
              <a:t>）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b</a:t>
            </a:r>
            <a:r>
              <a:rPr lang="en-US" altLang="zh-CN" sz="2400" baseline="30000">
                <a:latin typeface="Tahoma" panose="020B0604030504040204" pitchFamily="34" charset="0"/>
              </a:rPr>
              <a:t>1</a:t>
            </a:r>
            <a:r>
              <a:rPr lang="en-US" altLang="zh-CN" sz="2400">
                <a:latin typeface="Tahoma" panose="020B0604030504040204" pitchFamily="34" charset="0"/>
              </a:rPr>
              <a:t>[i</a:t>
            </a:r>
            <a:r>
              <a:rPr lang="en-US" altLang="zh-CN" sz="2400" baseline="-25000">
                <a:latin typeface="Tahoma" panose="020B0604030504040204" pitchFamily="34" charset="0"/>
              </a:rPr>
              <a:t>1</a:t>
            </a:r>
            <a:r>
              <a:rPr lang="en-US" altLang="zh-CN" sz="2400">
                <a:latin typeface="Tahoma" panose="020B0604030504040204" pitchFamily="34" charset="0"/>
              </a:rPr>
              <a:t>]=Loc(a)+i</a:t>
            </a:r>
            <a:r>
              <a:rPr lang="en-US" altLang="zh-CN" sz="2400" baseline="-25000">
                <a:latin typeface="Tahoma" panose="020B0604030504040204" pitchFamily="34" charset="0"/>
              </a:rPr>
              <a:t>1</a:t>
            </a:r>
            <a:r>
              <a:rPr lang="en-US" altLang="zh-CN" sz="2400">
                <a:latin typeface="Tahoma" panose="020B0604030504040204" pitchFamily="34" charset="0"/>
              </a:rPr>
              <a:t>*C</a:t>
            </a:r>
            <a:r>
              <a:rPr lang="en-US" altLang="zh-CN" sz="2400" baseline="-250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16013" y="5300663"/>
            <a:ext cx="6911975" cy="433387"/>
            <a:chOff x="703" y="3339"/>
            <a:chExt cx="4354" cy="273"/>
          </a:xfrm>
        </p:grpSpPr>
        <p:sp>
          <p:nvSpPr>
            <p:cNvPr id="38920" name="Line 9"/>
            <p:cNvSpPr>
              <a:spLocks noChangeShapeType="1"/>
            </p:cNvSpPr>
            <p:nvPr/>
          </p:nvSpPr>
          <p:spPr bwMode="auto">
            <a:xfrm>
              <a:off x="703" y="3339"/>
              <a:ext cx="43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1" name="Line 10"/>
            <p:cNvSpPr>
              <a:spLocks noChangeShapeType="1"/>
            </p:cNvSpPr>
            <p:nvPr/>
          </p:nvSpPr>
          <p:spPr bwMode="auto">
            <a:xfrm>
              <a:off x="703" y="3612"/>
              <a:ext cx="43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79388" y="4724400"/>
            <a:ext cx="1079500" cy="433388"/>
            <a:chOff x="113" y="2976"/>
            <a:chExt cx="680" cy="273"/>
          </a:xfrm>
        </p:grpSpPr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V="1">
              <a:off x="204" y="3203"/>
              <a:ext cx="408" cy="4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113" y="2976"/>
              <a:ext cx="680" cy="231"/>
            </a:xfrm>
            <a:prstGeom prst="rect">
              <a:avLst/>
            </a:prstGeom>
            <a:noFill/>
            <a:ln w="31750" cap="sq">
              <a:noFill/>
              <a:miter lim="800000"/>
              <a:headEnd type="none" w="sm" len="sm"/>
              <a:tailEnd type="none" w="med" len="lg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b</a:t>
              </a:r>
              <a:r>
                <a:rPr lang="en-US" altLang="zh-CN" baseline="30000"/>
                <a:t>1</a:t>
              </a:r>
              <a:r>
                <a:rPr lang="en-US" altLang="zh-CN"/>
                <a:t>[1]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4"/>
          <p:cNvGrpSpPr>
            <a:grpSpLocks/>
          </p:cNvGrpSpPr>
          <p:nvPr/>
        </p:nvGrpSpPr>
        <p:grpSpPr bwMode="auto">
          <a:xfrm>
            <a:off x="539750" y="3213100"/>
            <a:ext cx="8389938" cy="2989263"/>
            <a:chOff x="240" y="1200"/>
            <a:chExt cx="5376" cy="2064"/>
          </a:xfrm>
        </p:grpSpPr>
        <p:sp>
          <p:nvSpPr>
            <p:cNvPr id="40973" name="AutoShape 5"/>
            <p:cNvSpPr>
              <a:spLocks noChangeArrowheads="1"/>
            </p:cNvSpPr>
            <p:nvPr/>
          </p:nvSpPr>
          <p:spPr bwMode="auto">
            <a:xfrm>
              <a:off x="240" y="1200"/>
              <a:ext cx="4848" cy="912"/>
            </a:xfrm>
            <a:prstGeom prst="foldedCorner">
              <a:avLst>
                <a:gd name="adj" fmla="val 9014"/>
              </a:avLst>
            </a:prstGeom>
            <a:solidFill>
              <a:srgbClr val="FF6600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a[0][0][0]→a[0][0][1]→a[0][0][2]→a[0][0][3]→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a[0][1][0]→a[0][1][1]→a[0][1][2]→a[0][1][3]→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a[0][2][0]→a[0][2][1]→a[0][2][2]→a[0][2][3]→</a:t>
              </a:r>
              <a:endParaRPr kumimoji="1" lang="en-US" altLang="zh-CN" sz="3200" b="1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0974" name="AutoShape 6"/>
            <p:cNvSpPr>
              <a:spLocks noChangeArrowheads="1"/>
            </p:cNvSpPr>
            <p:nvPr/>
          </p:nvSpPr>
          <p:spPr bwMode="auto">
            <a:xfrm>
              <a:off x="240" y="2352"/>
              <a:ext cx="4848" cy="912"/>
            </a:xfrm>
            <a:prstGeom prst="foldedCorner">
              <a:avLst>
                <a:gd name="adj" fmla="val 9014"/>
              </a:avLst>
            </a:prstGeom>
            <a:solidFill>
              <a:srgbClr val="993300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a[1][0][0]→a[1][0][1]→a[1][0][2]→a[1][0][3]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a[1][1][0]→a[1][1][1]→</a:t>
              </a:r>
              <a:r>
                <a:rPr kumimoji="1" lang="en-US" altLang="zh-CN" b="1">
                  <a:solidFill>
                    <a:srgbClr val="0033CC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a[1][1][2]</a:t>
              </a: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→a[1][1][3]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a[1][2][0]→a[1][2][1]→a[1][2][2]→a[1][2][3] </a:t>
              </a:r>
              <a:endParaRPr kumimoji="1" lang="en-US" altLang="zh-CN" sz="3200" b="1">
                <a:latin typeface="宋体" panose="02010600030101010101" pitchFamily="2" charset="-122"/>
              </a:endParaRPr>
            </a:p>
          </p:txBody>
        </p:sp>
        <p:sp>
          <p:nvSpPr>
            <p:cNvPr id="40975" name="AutoShape 7"/>
            <p:cNvSpPr>
              <a:spLocks noChangeArrowheads="1"/>
            </p:cNvSpPr>
            <p:nvPr/>
          </p:nvSpPr>
          <p:spPr bwMode="auto">
            <a:xfrm>
              <a:off x="5280" y="1680"/>
              <a:ext cx="336" cy="1200"/>
            </a:xfrm>
            <a:prstGeom prst="curvedLeftArrow">
              <a:avLst>
                <a:gd name="adj1" fmla="val 71429"/>
                <a:gd name="adj2" fmla="val 142857"/>
                <a:gd name="adj3" fmla="val 33333"/>
              </a:avLst>
            </a:prstGeom>
            <a:gradFill rotWithShape="0">
              <a:gsLst>
                <a:gs pos="0">
                  <a:srgbClr val="4D0808"/>
                </a:gs>
                <a:gs pos="14999">
                  <a:srgbClr val="FF0300"/>
                </a:gs>
                <a:gs pos="27499">
                  <a:srgbClr val="FF7A00"/>
                </a:gs>
                <a:gs pos="50000">
                  <a:srgbClr val="FFF200"/>
                </a:gs>
                <a:gs pos="72501">
                  <a:srgbClr val="FF7A00"/>
                </a:gs>
                <a:gs pos="85001">
                  <a:srgbClr val="FF0300"/>
                </a:gs>
                <a:gs pos="100000">
                  <a:srgbClr val="4D0808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</p:grpSp>
      <p:sp>
        <p:nvSpPr>
          <p:cNvPr id="163846" name="Text Box 8"/>
          <p:cNvSpPr txBox="1">
            <a:spLocks noChangeArrowheads="1"/>
          </p:cNvSpPr>
          <p:nvPr/>
        </p:nvSpPr>
        <p:spPr bwMode="auto">
          <a:xfrm>
            <a:off x="539750" y="404813"/>
            <a:ext cx="8424863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700">
                <a:latin typeface="Tahoma" panose="020B0604030504040204" pitchFamily="34" charset="0"/>
              </a:rPr>
              <a:t>Loc</a:t>
            </a:r>
            <a:r>
              <a:rPr lang="zh-CN" altLang="en-US" sz="2700">
                <a:latin typeface="Tahoma" panose="020B0604030504040204" pitchFamily="34" charset="0"/>
              </a:rPr>
              <a:t> </a:t>
            </a:r>
            <a:r>
              <a:rPr lang="en-US" altLang="zh-CN" sz="2700">
                <a:latin typeface="Tahoma" panose="020B0604030504040204" pitchFamily="34" charset="0"/>
              </a:rPr>
              <a:t>(a[i</a:t>
            </a:r>
            <a:r>
              <a:rPr lang="en-US" altLang="zh-CN" sz="2700" baseline="-25000">
                <a:latin typeface="Tahoma" panose="020B0604030504040204" pitchFamily="34" charset="0"/>
              </a:rPr>
              <a:t>1</a:t>
            </a:r>
            <a:r>
              <a:rPr lang="en-US" altLang="zh-CN" sz="2700">
                <a:latin typeface="Tahoma" panose="020B0604030504040204" pitchFamily="34" charset="0"/>
              </a:rPr>
              <a:t>][i</a:t>
            </a:r>
            <a:r>
              <a:rPr lang="en-US" altLang="zh-CN" sz="2700" baseline="-25000">
                <a:latin typeface="Tahoma" panose="020B0604030504040204" pitchFamily="34" charset="0"/>
              </a:rPr>
              <a:t>2</a:t>
            </a:r>
            <a:r>
              <a:rPr lang="en-US" altLang="zh-CN" sz="2700">
                <a:latin typeface="Tahoma" panose="020B0604030504040204" pitchFamily="34" charset="0"/>
              </a:rPr>
              <a:t>]…[i</a:t>
            </a:r>
            <a:r>
              <a:rPr lang="en-US" altLang="zh-CN" sz="2700" baseline="-25000">
                <a:latin typeface="Tahoma" panose="020B0604030504040204" pitchFamily="34" charset="0"/>
              </a:rPr>
              <a:t>n</a:t>
            </a:r>
            <a:r>
              <a:rPr lang="en-US" altLang="zh-CN" sz="2700">
                <a:latin typeface="Tahoma" panose="020B0604030504040204" pitchFamily="34" charset="0"/>
              </a:rPr>
              <a:t>])=</a:t>
            </a:r>
            <a:r>
              <a:rPr lang="en-US" altLang="zh-CN" sz="2400">
                <a:latin typeface="Tahoma" panose="020B0604030504040204" pitchFamily="34" charset="0"/>
              </a:rPr>
              <a:t>b</a:t>
            </a:r>
            <a:r>
              <a:rPr lang="en-US" altLang="zh-CN" sz="2400" baseline="30000">
                <a:latin typeface="Tahoma" panose="020B0604030504040204" pitchFamily="34" charset="0"/>
              </a:rPr>
              <a:t>1</a:t>
            </a:r>
            <a:r>
              <a:rPr lang="en-US" altLang="zh-CN" sz="2400">
                <a:latin typeface="Tahoma" panose="020B0604030504040204" pitchFamily="34" charset="0"/>
              </a:rPr>
              <a:t>[i</a:t>
            </a:r>
            <a:r>
              <a:rPr lang="en-US" altLang="zh-CN" sz="2400" baseline="-25000">
                <a:latin typeface="Tahoma" panose="020B0604030504040204" pitchFamily="34" charset="0"/>
              </a:rPr>
              <a:t>1</a:t>
            </a:r>
            <a:r>
              <a:rPr lang="en-US" altLang="zh-CN" sz="2400">
                <a:latin typeface="Tahoma" panose="020B0604030504040204" pitchFamily="34" charset="0"/>
              </a:rPr>
              <a:t>]+</a:t>
            </a:r>
            <a:r>
              <a:rPr lang="zh-CN" altLang="en-US" sz="2400">
                <a:latin typeface="Tahoma" panose="020B0604030504040204" pitchFamily="34" charset="0"/>
              </a:rPr>
              <a:t>偏移	</a:t>
            </a:r>
            <a:r>
              <a:rPr lang="en-US" altLang="zh-CN" sz="1600">
                <a:latin typeface="Tahoma" panose="020B0604030504040204" pitchFamily="34" charset="0"/>
              </a:rPr>
              <a:t>//a[i</a:t>
            </a:r>
            <a:r>
              <a:rPr lang="en-US" altLang="zh-CN" sz="1600" baseline="-25000">
                <a:latin typeface="Tahoma" panose="020B0604030504040204" pitchFamily="34" charset="0"/>
              </a:rPr>
              <a:t>1</a:t>
            </a:r>
            <a:r>
              <a:rPr lang="en-US" altLang="zh-CN" sz="1600">
                <a:latin typeface="Tahoma" panose="020B0604030504040204" pitchFamily="34" charset="0"/>
              </a:rPr>
              <a:t>][i</a:t>
            </a:r>
            <a:r>
              <a:rPr lang="en-US" altLang="zh-CN" sz="1600" baseline="-25000">
                <a:latin typeface="Tahoma" panose="020B0604030504040204" pitchFamily="34" charset="0"/>
              </a:rPr>
              <a:t>2</a:t>
            </a:r>
            <a:r>
              <a:rPr lang="en-US" altLang="zh-CN" sz="1600">
                <a:latin typeface="Tahoma" panose="020B0604030504040204" pitchFamily="34" charset="0"/>
              </a:rPr>
              <a:t>]…[i</a:t>
            </a:r>
            <a:r>
              <a:rPr lang="en-US" altLang="zh-CN" sz="1600" baseline="-25000">
                <a:latin typeface="Tahoma" panose="020B0604030504040204" pitchFamily="34" charset="0"/>
              </a:rPr>
              <a:t>n</a:t>
            </a:r>
            <a:r>
              <a:rPr lang="en-US" altLang="zh-CN" sz="1600">
                <a:latin typeface="Tahoma" panose="020B0604030504040204" pitchFamily="34" charset="0"/>
              </a:rPr>
              <a:t>])</a:t>
            </a:r>
            <a:r>
              <a:rPr lang="zh-CN" altLang="en-US" sz="1600">
                <a:latin typeface="Tahoma" panose="020B0604030504040204" pitchFamily="34" charset="0"/>
              </a:rPr>
              <a:t>在</a:t>
            </a:r>
            <a:r>
              <a:rPr lang="en-US" altLang="zh-CN" sz="1600">
                <a:latin typeface="Tahoma" panose="020B0604030504040204" pitchFamily="34" charset="0"/>
              </a:rPr>
              <a:t>n-1</a:t>
            </a:r>
            <a:r>
              <a:rPr lang="zh-CN" altLang="en-US" sz="1600">
                <a:latin typeface="Tahoma" panose="020B0604030504040204" pitchFamily="34" charset="0"/>
              </a:rPr>
              <a:t>维数组中的偏移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=</a:t>
            </a:r>
            <a:r>
              <a:rPr lang="en-US" altLang="zh-CN" sz="2700">
                <a:latin typeface="Tahoma" panose="020B0604030504040204" pitchFamily="34" charset="0"/>
              </a:rPr>
              <a:t>loc(a)+</a:t>
            </a:r>
            <a:r>
              <a:rPr lang="en-US" altLang="zh-CN" sz="2400">
                <a:latin typeface="Tahoma" panose="020B0604030504040204" pitchFamily="34" charset="0"/>
              </a:rPr>
              <a:t>i</a:t>
            </a:r>
            <a:r>
              <a:rPr lang="en-US" altLang="zh-CN" sz="2400" baseline="-25000">
                <a:latin typeface="Tahoma" panose="020B0604030504040204" pitchFamily="34" charset="0"/>
              </a:rPr>
              <a:t>1</a:t>
            </a:r>
            <a:r>
              <a:rPr lang="en-US" altLang="zh-CN" sz="2400">
                <a:latin typeface="Tahoma" panose="020B0604030504040204" pitchFamily="34" charset="0"/>
              </a:rPr>
              <a:t>*C</a:t>
            </a:r>
            <a:r>
              <a:rPr lang="en-US" altLang="zh-CN" sz="2400" baseline="-25000">
                <a:latin typeface="Tahoma" panose="020B0604030504040204" pitchFamily="34" charset="0"/>
              </a:rPr>
              <a:t>1 </a:t>
            </a:r>
            <a:r>
              <a:rPr lang="en-US" altLang="zh-CN" sz="2400">
                <a:latin typeface="Tahoma" panose="020B0604030504040204" pitchFamily="34" charset="0"/>
              </a:rPr>
              <a:t>+</a:t>
            </a:r>
            <a:r>
              <a:rPr lang="zh-CN" altLang="en-US" sz="2400">
                <a:latin typeface="Tahoma" panose="020B0604030504040204" pitchFamily="34" charset="0"/>
              </a:rPr>
              <a:t>偏移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700">
                <a:latin typeface="Tahoma" panose="020B0604030504040204" pitchFamily="34" charset="0"/>
              </a:rPr>
              <a:t>	loc(a)</a:t>
            </a:r>
            <a:r>
              <a:rPr lang="en-US" altLang="zh-CN" sz="2400" baseline="-25000">
                <a:latin typeface="Tahoma" panose="020B0604030504040204" pitchFamily="34" charset="0"/>
              </a:rPr>
              <a:t> </a:t>
            </a:r>
            <a:r>
              <a:rPr lang="en-US" altLang="zh-CN" sz="2400">
                <a:latin typeface="Tahoma" panose="020B0604030504040204" pitchFamily="34" charset="0"/>
              </a:rPr>
              <a:t>+</a:t>
            </a:r>
            <a:r>
              <a:rPr lang="zh-CN" altLang="en-US" sz="2400">
                <a:latin typeface="Tahoma" panose="020B0604030504040204" pitchFamily="34" charset="0"/>
              </a:rPr>
              <a:t>偏移</a:t>
            </a:r>
            <a:r>
              <a:rPr lang="en-US" altLang="zh-CN" sz="2400">
                <a:latin typeface="Tahoma" panose="020B0604030504040204" pitchFamily="34" charset="0"/>
              </a:rPr>
              <a:t>=??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= i</a:t>
            </a:r>
            <a:r>
              <a:rPr lang="en-US" altLang="zh-CN" sz="2400" baseline="-25000">
                <a:latin typeface="Tahoma" panose="020B0604030504040204" pitchFamily="34" charset="0"/>
              </a:rPr>
              <a:t>1</a:t>
            </a:r>
            <a:r>
              <a:rPr lang="en-US" altLang="zh-CN" sz="2400">
                <a:latin typeface="Tahoma" panose="020B0604030504040204" pitchFamily="34" charset="0"/>
              </a:rPr>
              <a:t>*C</a:t>
            </a:r>
            <a:r>
              <a:rPr lang="en-US" altLang="zh-CN" sz="2400" baseline="-25000">
                <a:latin typeface="Tahoma" panose="020B0604030504040204" pitchFamily="34" charset="0"/>
              </a:rPr>
              <a:t>1 </a:t>
            </a:r>
            <a:r>
              <a:rPr lang="en-US" altLang="zh-CN" sz="2400">
                <a:latin typeface="Tahoma" panose="020B0604030504040204" pitchFamily="34" charset="0"/>
              </a:rPr>
              <a:t>+ </a:t>
            </a:r>
            <a:r>
              <a:rPr lang="en-US" altLang="zh-CN" sz="2700">
                <a:latin typeface="Tahoma" panose="020B0604030504040204" pitchFamily="34" charset="0"/>
              </a:rPr>
              <a:t>Loc</a:t>
            </a:r>
            <a:r>
              <a:rPr lang="zh-CN" altLang="en-US" sz="2700">
                <a:latin typeface="Tahoma" panose="020B0604030504040204" pitchFamily="34" charset="0"/>
              </a:rPr>
              <a:t> </a:t>
            </a:r>
            <a:r>
              <a:rPr lang="en-US" altLang="zh-CN" sz="2700">
                <a:latin typeface="Tahoma" panose="020B0604030504040204" pitchFamily="34" charset="0"/>
              </a:rPr>
              <a:t>(a[0][i</a:t>
            </a:r>
            <a:r>
              <a:rPr lang="en-US" altLang="zh-CN" sz="2700" baseline="-25000">
                <a:latin typeface="Tahoma" panose="020B0604030504040204" pitchFamily="34" charset="0"/>
              </a:rPr>
              <a:t>2</a:t>
            </a:r>
            <a:r>
              <a:rPr lang="en-US" altLang="zh-CN" sz="2700">
                <a:latin typeface="Tahoma" panose="020B0604030504040204" pitchFamily="34" charset="0"/>
              </a:rPr>
              <a:t>]…[i</a:t>
            </a:r>
            <a:r>
              <a:rPr lang="en-US" altLang="zh-CN" sz="2700" baseline="-25000">
                <a:latin typeface="Tahoma" panose="020B0604030504040204" pitchFamily="34" charset="0"/>
              </a:rPr>
              <a:t>n</a:t>
            </a:r>
            <a:r>
              <a:rPr lang="en-US" altLang="zh-CN" sz="2700">
                <a:latin typeface="Tahoma" panose="020B0604030504040204" pitchFamily="34" charset="0"/>
              </a:rPr>
              <a:t>])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16013" y="5300663"/>
            <a:ext cx="6769100" cy="433387"/>
            <a:chOff x="703" y="3339"/>
            <a:chExt cx="4264" cy="273"/>
          </a:xfrm>
        </p:grpSpPr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>
              <a:off x="703" y="3339"/>
              <a:ext cx="4264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703" y="3612"/>
              <a:ext cx="3130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965" name="Group 10"/>
          <p:cNvGrpSpPr>
            <a:grpSpLocks/>
          </p:cNvGrpSpPr>
          <p:nvPr/>
        </p:nvGrpSpPr>
        <p:grpSpPr bwMode="auto">
          <a:xfrm>
            <a:off x="179388" y="4724400"/>
            <a:ext cx="1079500" cy="433388"/>
            <a:chOff x="113" y="2976"/>
            <a:chExt cx="680" cy="273"/>
          </a:xfrm>
        </p:grpSpPr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 flipV="1">
              <a:off x="204" y="3203"/>
              <a:ext cx="408" cy="4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3852" name="Text Box 12"/>
            <p:cNvSpPr txBox="1">
              <a:spLocks noChangeArrowheads="1"/>
            </p:cNvSpPr>
            <p:nvPr/>
          </p:nvSpPr>
          <p:spPr bwMode="auto">
            <a:xfrm>
              <a:off x="113" y="2976"/>
              <a:ext cx="680" cy="231"/>
            </a:xfrm>
            <a:prstGeom prst="rect">
              <a:avLst/>
            </a:prstGeom>
            <a:noFill/>
            <a:ln w="31750" cap="sq">
              <a:noFill/>
              <a:miter lim="800000"/>
              <a:headEnd type="none" w="sm" len="sm"/>
              <a:tailEnd type="none" w="med" len="lg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b</a:t>
              </a:r>
              <a:r>
                <a:rPr lang="en-US" altLang="zh-CN" baseline="30000"/>
                <a:t>1</a:t>
              </a:r>
              <a:r>
                <a:rPr lang="en-US" altLang="zh-CN"/>
                <a:t>[1]</a:t>
              </a:r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16013" y="3644900"/>
            <a:ext cx="6769100" cy="433388"/>
            <a:chOff x="703" y="3339"/>
            <a:chExt cx="4264" cy="273"/>
          </a:xfrm>
        </p:grpSpPr>
        <p:sp>
          <p:nvSpPr>
            <p:cNvPr id="40967" name="Line 9"/>
            <p:cNvSpPr>
              <a:spLocks noChangeShapeType="1"/>
            </p:cNvSpPr>
            <p:nvPr/>
          </p:nvSpPr>
          <p:spPr bwMode="auto">
            <a:xfrm>
              <a:off x="703" y="3339"/>
              <a:ext cx="4264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8" name="Line 10"/>
            <p:cNvSpPr>
              <a:spLocks noChangeShapeType="1"/>
            </p:cNvSpPr>
            <p:nvPr/>
          </p:nvSpPr>
          <p:spPr bwMode="auto">
            <a:xfrm>
              <a:off x="703" y="3612"/>
              <a:ext cx="3130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3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0" y="714375"/>
          <a:ext cx="9144000" cy="570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4" imgW="5942794" imgH="3713347" progId="Word.Document.8">
                  <p:embed/>
                </p:oleObj>
              </mc:Choice>
              <mc:Fallback>
                <p:oleObj name="Document" r:id="rId4" imgW="5942794" imgH="37133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14375"/>
                        <a:ext cx="9144000" cy="570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4213" y="927100"/>
            <a:ext cx="8137525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所谓按列优先顺序，就是将数组元素按列向量的顺序存储，第 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i+1 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个列向量存储在第 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个列向量之后。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4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FORTRAN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语言程序设计中，数组是按列优先顺序存放的。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9775" cy="3827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smtClean="0"/>
              <a:t>二维数组</a:t>
            </a:r>
            <a:r>
              <a:rPr lang="en-US" altLang="zh-CN" sz="4000" b="1" smtClean="0"/>
              <a:t>A[m][n]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36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600" b="1" smtClean="0"/>
              <a:t>LOC(A[i][j])=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600" b="1" smtClean="0"/>
              <a:t>	LOC(A[0][0])+j*m*c+i*c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3375"/>
            <a:ext cx="8359775" cy="5832475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sz="40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3.2 </a:t>
            </a:r>
            <a:r>
              <a:rPr kumimoji="1" lang="zh-CN" alt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矩 阵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sz="3600" dirty="0" smtClean="0"/>
          </a:p>
          <a:p>
            <a:pPr eaLnBrk="1" hangingPunct="1">
              <a:defRPr/>
            </a:pPr>
            <a:r>
              <a:rPr lang="zh-CN" altLang="zh-CN" sz="3600" dirty="0" smtClean="0"/>
              <a:t>矩阵是许多物理问题中出现的数学对象，是常用的数据组织方式。</a:t>
            </a:r>
            <a:endParaRPr lang="en-US" altLang="zh-CN" sz="3600" dirty="0" smtClean="0"/>
          </a:p>
          <a:p>
            <a:pPr eaLnBrk="1" hangingPunct="1">
              <a:defRPr/>
            </a:pPr>
            <a:r>
              <a:rPr lang="zh-CN" altLang="zh-CN" sz="3600" dirty="0" smtClean="0"/>
              <a:t>用二维数组来存放矩阵</a:t>
            </a:r>
            <a:endParaRPr lang="en-US" altLang="zh-CN" sz="3600" dirty="0" smtClean="0"/>
          </a:p>
          <a:p>
            <a:pPr eaLnBrk="1" hangingPunct="1">
              <a:defRPr/>
            </a:pPr>
            <a:r>
              <a:rPr lang="zh-CN" altLang="zh-CN" sz="3600" dirty="0" smtClean="0"/>
              <a:t>特殊矩阵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zh-CN" sz="3600" dirty="0" smtClean="0"/>
              <a:t>三角矩阵、对角矩阵、对称矩阵和稀疏矩阵等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715125"/>
          </a:xfrm>
        </p:spPr>
        <p:txBody>
          <a:bodyPr/>
          <a:lstStyle/>
          <a:p>
            <a:pPr eaLnBrk="1" hangingPunct="1"/>
            <a:r>
              <a:rPr lang="zh-CN" altLang="zh-CN" sz="3600" b="1" smtClean="0">
                <a:solidFill>
                  <a:srgbClr val="FFFF00"/>
                </a:solidFill>
              </a:rPr>
              <a:t>三角矩阵的压缩存储</a:t>
            </a:r>
            <a:r>
              <a:rPr lang="en-US" altLang="zh-CN" sz="3600" smtClean="0"/>
              <a:t>:</a:t>
            </a:r>
          </a:p>
          <a:p>
            <a:pPr eaLnBrk="1" hangingPunct="1"/>
            <a:r>
              <a:rPr lang="zh-CN" altLang="zh-CN" sz="3600" smtClean="0"/>
              <a:t>考虑一个</a:t>
            </a:r>
            <a:r>
              <a:rPr lang="en-US" altLang="zh-CN" sz="3600" i="1" smtClean="0"/>
              <a:t>n</a:t>
            </a:r>
            <a:r>
              <a:rPr lang="en-US" altLang="zh-CN" sz="3600" smtClean="0">
                <a:sym typeface="Symbol" panose="05050102010706020507" pitchFamily="18" charset="2"/>
              </a:rPr>
              <a:t></a:t>
            </a:r>
            <a:r>
              <a:rPr lang="en-US" altLang="zh-CN" sz="3600" i="1" smtClean="0"/>
              <a:t>n</a:t>
            </a:r>
            <a:r>
              <a:rPr lang="zh-CN" altLang="zh-CN" sz="3600" smtClean="0"/>
              <a:t>维下三角矩阵</a:t>
            </a:r>
            <a:endParaRPr lang="en-US" altLang="zh-CN" sz="3600" smtClean="0"/>
          </a:p>
          <a:p>
            <a:pPr eaLnBrk="1" hangingPunct="1"/>
            <a:r>
              <a:rPr lang="zh-CN" altLang="zh-CN" sz="3600" smtClean="0"/>
              <a:t>其第一行有</a:t>
            </a:r>
            <a:r>
              <a:rPr lang="en-US" altLang="zh-CN" sz="3600" smtClean="0"/>
              <a:t>1</a:t>
            </a:r>
            <a:r>
              <a:rPr lang="zh-CN" altLang="zh-CN" sz="3600" smtClean="0"/>
              <a:t>个非零元素</a:t>
            </a:r>
            <a:endParaRPr lang="en-US" altLang="zh-CN" sz="3600" smtClean="0"/>
          </a:p>
          <a:p>
            <a:pPr eaLnBrk="1" hangingPunct="1"/>
            <a:r>
              <a:rPr lang="zh-CN" altLang="zh-CN" sz="3600" smtClean="0"/>
              <a:t>第二行有</a:t>
            </a:r>
            <a:r>
              <a:rPr lang="en-US" altLang="zh-CN" sz="3600" smtClean="0"/>
              <a:t>2</a:t>
            </a:r>
            <a:r>
              <a:rPr lang="zh-CN" altLang="zh-CN" sz="3600" smtClean="0"/>
              <a:t>个非零元素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…</a:t>
            </a:r>
            <a:r>
              <a:rPr lang="zh-CN" altLang="zh-CN" sz="3600" smtClean="0"/>
              <a:t>第</a:t>
            </a:r>
            <a:r>
              <a:rPr lang="en-US" altLang="zh-CN" sz="3600" i="1" smtClean="0"/>
              <a:t>n</a:t>
            </a:r>
            <a:r>
              <a:rPr lang="zh-CN" altLang="zh-CN" sz="3600" smtClean="0"/>
              <a:t>行有</a:t>
            </a:r>
            <a:r>
              <a:rPr lang="en-US" altLang="zh-CN" sz="3600" i="1" smtClean="0"/>
              <a:t>n</a:t>
            </a:r>
            <a:r>
              <a:rPr lang="zh-CN" altLang="zh-CN" sz="3600" smtClean="0"/>
              <a:t>个非零元素</a:t>
            </a:r>
            <a:endParaRPr lang="en-US" altLang="zh-CN" sz="3600" smtClean="0"/>
          </a:p>
          <a:p>
            <a:pPr eaLnBrk="1" hangingPunct="1"/>
            <a:r>
              <a:rPr lang="zh-CN" altLang="zh-CN" sz="3600" smtClean="0"/>
              <a:t>非零元素共有</a:t>
            </a:r>
            <a:r>
              <a:rPr lang="en-US" altLang="zh-CN" sz="3600" smtClean="0"/>
              <a:t>(1+2+…+</a:t>
            </a:r>
            <a:r>
              <a:rPr lang="en-US" altLang="zh-CN" sz="3600" i="1" smtClean="0"/>
              <a:t>n</a:t>
            </a:r>
            <a:r>
              <a:rPr lang="en-US" altLang="zh-CN" sz="3600" smtClean="0"/>
              <a:t>) = </a:t>
            </a:r>
            <a:r>
              <a:rPr lang="en-US" altLang="zh-CN" sz="3600" i="1" smtClean="0"/>
              <a:t>n</a:t>
            </a:r>
            <a:r>
              <a:rPr lang="en-US" altLang="zh-CN" sz="3600" smtClean="0"/>
              <a:t>(</a:t>
            </a:r>
            <a:r>
              <a:rPr lang="en-US" altLang="zh-CN" sz="3600" i="1" smtClean="0"/>
              <a:t>n</a:t>
            </a:r>
            <a:r>
              <a:rPr lang="en-US" altLang="zh-CN" sz="3600" smtClean="0"/>
              <a:t>+1)/2</a:t>
            </a:r>
            <a:r>
              <a:rPr lang="zh-CN" altLang="zh-CN" sz="3600" smtClean="0"/>
              <a:t>个。</a:t>
            </a:r>
            <a:endParaRPr lang="en-US" altLang="zh-CN" sz="3600" smtClean="0"/>
          </a:p>
          <a:p>
            <a:pPr eaLnBrk="1" hangingPunct="1"/>
            <a:r>
              <a:rPr lang="zh-CN" altLang="zh-CN" sz="3600" smtClean="0"/>
              <a:t>用大小为</a:t>
            </a:r>
            <a:r>
              <a:rPr lang="en-US" altLang="zh-CN" sz="3600" i="1" smtClean="0"/>
              <a:t>n</a:t>
            </a:r>
            <a:r>
              <a:rPr lang="en-US" altLang="zh-CN" sz="3600" smtClean="0"/>
              <a:t>(</a:t>
            </a:r>
            <a:r>
              <a:rPr lang="en-US" altLang="zh-CN" sz="3600" i="1" smtClean="0"/>
              <a:t>n</a:t>
            </a:r>
            <a:r>
              <a:rPr lang="en-US" altLang="zh-CN" sz="3600" smtClean="0"/>
              <a:t>+1)/2</a:t>
            </a:r>
            <a:r>
              <a:rPr lang="zh-CN" altLang="zh-CN" sz="3600" smtClean="0"/>
              <a:t>的一维数组来存储下三角矩阵</a:t>
            </a:r>
            <a:endParaRPr lang="en-US" altLang="zh-CN" sz="3600" smtClean="0"/>
          </a:p>
          <a:p>
            <a:pPr eaLnBrk="1" hangingPunct="1"/>
            <a:r>
              <a:rPr lang="zh-CN" altLang="zh-CN" sz="3600" smtClean="0"/>
              <a:t>假设映射采取按行优先，非零元素</a:t>
            </a:r>
            <a:r>
              <a:rPr lang="en-US" altLang="zh-CN" sz="3600" smtClean="0"/>
              <a:t>M(</a:t>
            </a:r>
            <a:r>
              <a:rPr lang="en-US" altLang="zh-CN" sz="3600" i="1" smtClean="0"/>
              <a:t>i</a:t>
            </a:r>
            <a:r>
              <a:rPr lang="en-US" altLang="zh-CN" sz="3600" smtClean="0"/>
              <a:t>,</a:t>
            </a:r>
            <a:r>
              <a:rPr lang="en-US" altLang="zh-CN" sz="3600" i="1" smtClean="0"/>
              <a:t>j</a:t>
            </a:r>
            <a:r>
              <a:rPr lang="en-US" altLang="zh-CN" sz="3600" smtClean="0"/>
              <a:t>)</a:t>
            </a:r>
            <a:r>
              <a:rPr lang="zh-CN" altLang="zh-CN" sz="3600" smtClean="0"/>
              <a:t>会映射到一维数组中的哪个元素？</a:t>
            </a:r>
            <a:endParaRPr lang="en-US" altLang="zh-CN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609600" y="188913"/>
            <a:ext cx="7923213" cy="6248400"/>
          </a:xfrm>
          <a:prstGeom prst="rect">
            <a:avLst/>
          </a:prstGeom>
          <a:noFill/>
          <a:ln w="31750" cap="sq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4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3.1  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数 组</a:t>
            </a:r>
            <a:endParaRPr kumimoji="1" lang="zh-CN" altLang="en-US" sz="4000" b="1" dirty="0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3.1.1</a:t>
            </a:r>
            <a:r>
              <a:rPr kumimoji="1"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数组的存储和寻址</a:t>
            </a:r>
            <a:endParaRPr kumimoji="1" lang="zh-CN" altLang="en-US" sz="40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135000"/>
              <a:buFont typeface="Wingdings" pitchFamily="2" charset="2"/>
              <a:buChar char="§"/>
              <a:defRPr/>
            </a:pPr>
            <a:r>
              <a:rPr kumimoji="1" lang="zh-CN" altLang="en-US" sz="4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一维数组</a:t>
            </a:r>
            <a:r>
              <a:rPr kumimoji="1" lang="zh-CN" altLang="en-US" sz="4000" b="1" dirty="0">
                <a:latin typeface="楷体_GB2312" pitchFamily="49" charset="-122"/>
                <a:ea typeface="楷体_GB2312" pitchFamily="49" charset="-122"/>
              </a:rPr>
              <a:t>是若干个元素的一个</a:t>
            </a:r>
            <a:r>
              <a:rPr kumimoji="1" lang="zh-CN" altLang="en-US" sz="4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有限序列</a:t>
            </a:r>
            <a:r>
              <a:rPr kumimoji="1" lang="zh-CN" altLang="en-US" sz="4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135000"/>
              <a:buFont typeface="Wingdings" pitchFamily="2" charset="2"/>
              <a:buChar char="§"/>
              <a:defRPr/>
            </a:pPr>
            <a:r>
              <a:rPr kumimoji="1" lang="zh-CN" altLang="en-US" sz="4000" b="1" dirty="0">
                <a:latin typeface="楷体_GB2312" pitchFamily="49" charset="-122"/>
                <a:ea typeface="楷体_GB2312" pitchFamily="49" charset="-122"/>
              </a:rPr>
              <a:t>一维数组的元素都必须具有</a:t>
            </a:r>
            <a:r>
              <a:rPr kumimoji="1" lang="zh-CN" altLang="en-US" sz="4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相同的类型</a:t>
            </a:r>
            <a:r>
              <a:rPr kumimoji="1" lang="zh-CN" altLang="en-US" sz="4000" b="1" dirty="0">
                <a:latin typeface="楷体_GB2312" pitchFamily="49" charset="-122"/>
                <a:ea typeface="楷体_GB2312" pitchFamily="49" charset="-122"/>
              </a:rPr>
              <a:t>，即每个数组元素都占据</a:t>
            </a:r>
            <a:r>
              <a:rPr kumimoji="1" lang="zh-CN" altLang="en-US" sz="4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相同大小的存储空间</a:t>
            </a:r>
            <a:r>
              <a:rPr kumimoji="1" lang="zh-CN" altLang="en-US" sz="4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135000"/>
              <a:buFont typeface="Wingdings" pitchFamily="2" charset="2"/>
              <a:buChar char="§"/>
              <a:defRPr/>
            </a:pPr>
            <a:r>
              <a:rPr kumimoji="1" lang="zh-CN" altLang="en-US" sz="4000" b="1" dirty="0">
                <a:latin typeface="楷体_GB2312" pitchFamily="49" charset="-122"/>
                <a:ea typeface="楷体_GB2312" pitchFamily="49" charset="-122"/>
              </a:rPr>
              <a:t>顺序方式存储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设元素</a:t>
            </a:r>
            <a:r>
              <a:rPr lang="en-US" altLang="zh-CN" sz="3600" smtClean="0"/>
              <a:t>M(</a:t>
            </a:r>
            <a:r>
              <a:rPr lang="en-US" altLang="zh-CN" sz="3600" i="1" smtClean="0"/>
              <a:t>i</a:t>
            </a:r>
            <a:r>
              <a:rPr lang="en-US" altLang="zh-CN" sz="3600" smtClean="0"/>
              <a:t>,</a:t>
            </a:r>
            <a:r>
              <a:rPr lang="en-US" altLang="zh-CN" sz="3600" i="1" smtClean="0"/>
              <a:t>j</a:t>
            </a:r>
            <a:r>
              <a:rPr lang="en-US" altLang="zh-CN" sz="3600" smtClean="0"/>
              <a:t>)</a:t>
            </a:r>
            <a:r>
              <a:rPr lang="zh-CN" altLang="zh-CN" sz="3600" smtClean="0"/>
              <a:t>前面有</a:t>
            </a:r>
            <a:r>
              <a:rPr lang="en-US" altLang="zh-CN" sz="3600" i="1" smtClean="0"/>
              <a:t>k</a:t>
            </a:r>
            <a:r>
              <a:rPr lang="zh-CN" altLang="zh-CN" sz="3600" smtClean="0"/>
              <a:t>个元素</a:t>
            </a:r>
            <a:endParaRPr lang="en-US" altLang="zh-CN" sz="3600" smtClean="0"/>
          </a:p>
          <a:p>
            <a:pPr eaLnBrk="1" hangingPunct="1"/>
            <a:r>
              <a:rPr lang="en-US" altLang="zh-CN" sz="3600" b="1" i="1" smtClean="0">
                <a:solidFill>
                  <a:srgbClr val="FFFF00"/>
                </a:solidFill>
              </a:rPr>
              <a:t>k</a:t>
            </a:r>
            <a:r>
              <a:rPr lang="en-US" altLang="zh-CN" sz="3600" b="1" smtClean="0">
                <a:solidFill>
                  <a:srgbClr val="FFFF00"/>
                </a:solidFill>
              </a:rPr>
              <a:t> =1+2+…+ (</a:t>
            </a:r>
            <a:r>
              <a:rPr lang="en-US" altLang="zh-CN" sz="3600" b="1" i="1" smtClean="0">
                <a:solidFill>
                  <a:srgbClr val="FFFF00"/>
                </a:solidFill>
              </a:rPr>
              <a:t>i</a:t>
            </a:r>
            <a:r>
              <a:rPr lang="en-US" altLang="zh-CN" sz="3600" b="1" smtClean="0">
                <a:solidFill>
                  <a:srgbClr val="FFFF00"/>
                </a:solidFill>
              </a:rPr>
              <a:t> </a:t>
            </a:r>
            <a:r>
              <a:rPr lang="en-US" altLang="zh-CN" sz="3600" b="1" smtClean="0">
                <a:solidFill>
                  <a:srgbClr val="FFFF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 smtClean="0">
                <a:solidFill>
                  <a:srgbClr val="FFFF00"/>
                </a:solidFill>
              </a:rPr>
              <a:t>1) + (</a:t>
            </a:r>
            <a:r>
              <a:rPr lang="en-US" altLang="zh-CN" sz="3600" b="1" i="1" smtClean="0">
                <a:solidFill>
                  <a:srgbClr val="FFFF00"/>
                </a:solidFill>
              </a:rPr>
              <a:t>j</a:t>
            </a:r>
            <a:r>
              <a:rPr lang="en-US" altLang="zh-CN" sz="3600" b="1" smtClean="0">
                <a:solidFill>
                  <a:srgbClr val="FFFF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 smtClean="0">
                <a:solidFill>
                  <a:srgbClr val="FFFF00"/>
                </a:solidFill>
              </a:rPr>
              <a:t>1)= </a:t>
            </a:r>
            <a:r>
              <a:rPr lang="en-US" altLang="zh-CN" sz="3600" b="1" i="1" smtClean="0">
                <a:solidFill>
                  <a:srgbClr val="FFFF00"/>
                </a:solidFill>
              </a:rPr>
              <a:t>i</a:t>
            </a:r>
            <a:r>
              <a:rPr lang="en-US" altLang="zh-CN" sz="3600" b="1" smtClean="0">
                <a:solidFill>
                  <a:srgbClr val="FFFF00"/>
                </a:solidFill>
              </a:rPr>
              <a:t>(</a:t>
            </a:r>
            <a:r>
              <a:rPr lang="en-US" altLang="zh-CN" sz="3600" b="1" i="1" smtClean="0">
                <a:solidFill>
                  <a:srgbClr val="FFFF00"/>
                </a:solidFill>
              </a:rPr>
              <a:t>i</a:t>
            </a:r>
            <a:r>
              <a:rPr lang="en-US" altLang="zh-CN" sz="3600" b="1" smtClean="0">
                <a:solidFill>
                  <a:srgbClr val="FFFF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 smtClean="0">
                <a:solidFill>
                  <a:srgbClr val="FFFF00"/>
                </a:solidFill>
              </a:rPr>
              <a:t>1)/2 + (</a:t>
            </a:r>
            <a:r>
              <a:rPr lang="en-US" altLang="zh-CN" sz="3600" b="1" i="1" smtClean="0">
                <a:solidFill>
                  <a:srgbClr val="FFFF00"/>
                </a:solidFill>
              </a:rPr>
              <a:t>j</a:t>
            </a:r>
            <a:r>
              <a:rPr lang="en-US" altLang="zh-CN" sz="3600" b="1" smtClean="0">
                <a:solidFill>
                  <a:srgbClr val="FFFF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 smtClean="0">
                <a:solidFill>
                  <a:srgbClr val="FFFF00"/>
                </a:solidFill>
              </a:rPr>
              <a:t>1)</a:t>
            </a:r>
          </a:p>
          <a:p>
            <a:pPr eaLnBrk="1" hangingPunct="1"/>
            <a:r>
              <a:rPr lang="zh-CN" altLang="zh-CN" sz="3600" b="1" smtClean="0">
                <a:solidFill>
                  <a:srgbClr val="FFFF00"/>
                </a:solidFill>
              </a:rPr>
              <a:t>对角矩阵</a:t>
            </a:r>
            <a:r>
              <a:rPr lang="en-US" altLang="zh-CN" sz="3600" b="1" smtClean="0">
                <a:solidFill>
                  <a:srgbClr val="FFFF00"/>
                </a:solidFill>
              </a:rPr>
              <a:t>:</a:t>
            </a:r>
            <a:r>
              <a:rPr lang="zh-CN" altLang="zh-CN" sz="3600" smtClean="0"/>
              <a:t>采用一维数组</a:t>
            </a:r>
            <a:r>
              <a:rPr lang="en-US" altLang="zh-CN" sz="3600" smtClean="0"/>
              <a:t>d[</a:t>
            </a:r>
            <a:r>
              <a:rPr lang="en-US" altLang="zh-CN" sz="3600" i="1" smtClean="0"/>
              <a:t>n</a:t>
            </a:r>
            <a:r>
              <a:rPr lang="en-US" altLang="zh-CN" sz="3600" smtClean="0"/>
              <a:t>]</a:t>
            </a:r>
            <a:r>
              <a:rPr lang="zh-CN" altLang="zh-CN" sz="3600" smtClean="0"/>
              <a:t>来压缩存储对角矩阵，其中</a:t>
            </a:r>
            <a:r>
              <a:rPr lang="en-US" altLang="zh-CN" sz="3600" smtClean="0"/>
              <a:t>d[</a:t>
            </a:r>
            <a:r>
              <a:rPr lang="en-US" altLang="zh-CN" sz="3600" i="1" smtClean="0"/>
              <a:t>i</a:t>
            </a:r>
            <a:r>
              <a:rPr lang="en-US" altLang="zh-CN" sz="3600" smtClean="0"/>
              <a:t>]</a:t>
            </a:r>
            <a:r>
              <a:rPr lang="zh-CN" altLang="zh-CN" sz="3600" smtClean="0"/>
              <a:t>存储</a:t>
            </a:r>
            <a:r>
              <a:rPr lang="en-US" altLang="zh-CN" sz="3600" smtClean="0"/>
              <a:t>M[</a:t>
            </a:r>
            <a:r>
              <a:rPr lang="en-US" altLang="zh-CN" sz="3600" i="1" smtClean="0"/>
              <a:t>i</a:t>
            </a:r>
            <a:r>
              <a:rPr lang="en-US" altLang="zh-CN" sz="3600" smtClean="0"/>
              <a:t>,</a:t>
            </a:r>
            <a:r>
              <a:rPr lang="en-US" altLang="zh-CN" sz="3600" i="1" smtClean="0"/>
              <a:t>i</a:t>
            </a:r>
            <a:r>
              <a:rPr lang="en-US" altLang="zh-CN" sz="3600" smtClean="0"/>
              <a:t>]</a:t>
            </a:r>
            <a:r>
              <a:rPr lang="zh-CN" altLang="zh-CN" sz="3600" smtClean="0"/>
              <a:t>的值</a:t>
            </a:r>
            <a:endParaRPr lang="en-US" altLang="zh-CN" sz="3600" smtClean="0"/>
          </a:p>
          <a:p>
            <a:pPr eaLnBrk="1" hangingPunct="1"/>
            <a:r>
              <a:rPr lang="zh-CN" altLang="zh-CN" sz="3600" b="1" smtClean="0">
                <a:solidFill>
                  <a:srgbClr val="FFFF00"/>
                </a:solidFill>
              </a:rPr>
              <a:t>对称矩阵</a:t>
            </a:r>
            <a:r>
              <a:rPr lang="zh-CN" altLang="en-US" sz="3600" b="1" smtClean="0">
                <a:solidFill>
                  <a:srgbClr val="FFFF00"/>
                </a:solidFill>
              </a:rPr>
              <a:t>：</a:t>
            </a:r>
            <a:r>
              <a:rPr lang="en-US" altLang="zh-CN" sz="3600" smtClean="0"/>
              <a:t>M(</a:t>
            </a:r>
            <a:r>
              <a:rPr lang="en-US" altLang="zh-CN" sz="3600" i="1" smtClean="0"/>
              <a:t>i</a:t>
            </a:r>
            <a:r>
              <a:rPr lang="en-US" altLang="zh-CN" sz="3600" smtClean="0"/>
              <a:t>, </a:t>
            </a:r>
            <a:r>
              <a:rPr lang="en-US" altLang="zh-CN" sz="3600" i="1" smtClean="0"/>
              <a:t>j</a:t>
            </a:r>
            <a:r>
              <a:rPr lang="en-US" altLang="zh-CN" sz="3600" smtClean="0"/>
              <a:t>)</a:t>
            </a:r>
            <a:r>
              <a:rPr lang="zh-CN" altLang="zh-CN" sz="3600" smtClean="0"/>
              <a:t>与</a:t>
            </a:r>
            <a:r>
              <a:rPr lang="en-US" altLang="zh-CN" sz="3600" smtClean="0"/>
              <a:t>M(</a:t>
            </a:r>
            <a:r>
              <a:rPr lang="en-US" altLang="zh-CN" sz="3600" i="1" smtClean="0"/>
              <a:t>j</a:t>
            </a:r>
            <a:r>
              <a:rPr lang="en-US" altLang="zh-CN" sz="3600" smtClean="0"/>
              <a:t>, </a:t>
            </a:r>
            <a:r>
              <a:rPr lang="en-US" altLang="zh-CN" sz="3600" i="1" smtClean="0"/>
              <a:t>i</a:t>
            </a:r>
            <a:r>
              <a:rPr lang="en-US" altLang="zh-CN" sz="3600" smtClean="0"/>
              <a:t>)</a:t>
            </a:r>
            <a:r>
              <a:rPr lang="zh-CN" altLang="zh-CN" sz="3600" smtClean="0"/>
              <a:t>的信息相同，所以只需存储其上三角矩阵或下三角矩阵的元素信息。参照下三角矩阵的压缩存储方法</a:t>
            </a:r>
            <a:endParaRPr lang="zh-CN" altLang="zh-CN" sz="3600" b="1" smtClean="0">
              <a:solidFill>
                <a:srgbClr val="FFFF00"/>
              </a:solidFill>
            </a:endParaRPr>
          </a:p>
          <a:p>
            <a:pPr eaLnBrk="1" hangingPunct="1"/>
            <a:endParaRPr lang="en-US" altLang="zh-CN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idx="1"/>
          </p:nvPr>
        </p:nvSpPr>
        <p:spPr>
          <a:xfrm>
            <a:off x="-252413" y="228600"/>
            <a:ext cx="9467851" cy="68580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稀疏矩阵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b="1" smtClean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1600" b="1" smtClean="0">
                <a:latin typeface="隶书" panose="02010509060101010101" pitchFamily="49" charset="-122"/>
                <a:ea typeface="隶书" panose="02010509060101010101" pitchFamily="49" charset="-122"/>
              </a:rPr>
              <a:t>◆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定义：设矩阵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en-US" altLang="zh-CN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mn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中非零元素的个数远远小  	      于零元素的个数，则称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A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为稀疏矩阵。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b="1" smtClean="0">
                <a:latin typeface="隶书" panose="02010509060101010101" pitchFamily="49" charset="-122"/>
                <a:ea typeface="隶书" panose="02010509060101010101" pitchFamily="49" charset="-122"/>
              </a:rPr>
              <a:t>     ◆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特点：</a:t>
            </a:r>
            <a:r>
              <a:rPr lang="zh-CN" altLang="en-US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零元素的分布一般没有规律</a:t>
            </a:r>
            <a:r>
              <a:rPr lang="zh-CN" altLang="en-US" b="1" smtClean="0">
                <a:solidFill>
                  <a:schemeClr val="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b="1" smtClean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1600" b="1" smtClean="0">
                <a:latin typeface="隶书" panose="02010509060101010101" pitchFamily="49" charset="-122"/>
                <a:ea typeface="隶书" panose="02010509060101010101" pitchFamily="49" charset="-122"/>
              </a:rPr>
              <a:t>◆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作用：</a:t>
            </a:r>
            <a:r>
              <a:rPr lang="zh-CN" altLang="en-US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解决空间浪费的问题。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en-US" altLang="zh-CN" b="1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三元组表</a:t>
            </a:r>
            <a:r>
              <a:rPr lang="zh-CN" altLang="en-US" b="1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b="1" smtClean="0"/>
              <a:t>将表示稀疏矩阵的非零元素的三元组结点按行优先的顺序排列，得到一个线性表，将此线性表用顺序存储结构存储起来，称之为</a:t>
            </a:r>
            <a:r>
              <a:rPr lang="zh-CN" altLang="en-US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三元组表</a:t>
            </a:r>
            <a:r>
              <a:rPr lang="zh-CN" altLang="en-US" b="1" smtClean="0"/>
              <a:t>。</a:t>
            </a:r>
            <a:r>
              <a:rPr lang="zh-CN" altLang="en-US" sz="2400" b="1" smtClean="0"/>
              <a:t> </a:t>
            </a:r>
            <a:endParaRPr lang="zh-CN" altLang="en-US" b="1" smtClean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   三元组结点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00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2214563" y="5429250"/>
            <a:ext cx="3276600" cy="768350"/>
            <a:chOff x="3429000" y="5403850"/>
            <a:chExt cx="3276600" cy="768350"/>
          </a:xfrm>
        </p:grpSpPr>
        <p:sp>
          <p:nvSpPr>
            <p:cNvPr id="55300" name="Rectangle 5"/>
            <p:cNvSpPr>
              <a:spLocks noChangeArrowheads="1"/>
            </p:cNvSpPr>
            <p:nvPr/>
          </p:nvSpPr>
          <p:spPr bwMode="auto">
            <a:xfrm>
              <a:off x="3429000" y="5410200"/>
              <a:ext cx="3276600" cy="762000"/>
            </a:xfrm>
            <a:prstGeom prst="rect">
              <a:avLst/>
            </a:prstGeom>
            <a:solidFill>
              <a:schemeClr val="bg2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55301" name="Line 6"/>
            <p:cNvSpPr>
              <a:spLocks noChangeShapeType="1"/>
            </p:cNvSpPr>
            <p:nvPr/>
          </p:nvSpPr>
          <p:spPr bwMode="auto">
            <a:xfrm>
              <a:off x="4356100" y="5403850"/>
              <a:ext cx="0" cy="762000"/>
            </a:xfrm>
            <a:prstGeom prst="line">
              <a:avLst/>
            </a:prstGeom>
            <a:noFill/>
            <a:ln w="31750">
              <a:solidFill>
                <a:srgbClr val="D2C2F2"/>
              </a:solidFill>
              <a:prstDash val="sysDot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2" name="Line 7"/>
            <p:cNvSpPr>
              <a:spLocks noChangeShapeType="1"/>
            </p:cNvSpPr>
            <p:nvPr/>
          </p:nvSpPr>
          <p:spPr bwMode="auto">
            <a:xfrm>
              <a:off x="5508625" y="5403850"/>
              <a:ext cx="0" cy="762000"/>
            </a:xfrm>
            <a:prstGeom prst="line">
              <a:avLst/>
            </a:prstGeom>
            <a:noFill/>
            <a:ln w="31750">
              <a:solidFill>
                <a:srgbClr val="D2C2F2"/>
              </a:solidFill>
              <a:prstDash val="sysDot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3" name="Text Box 8"/>
            <p:cNvSpPr txBox="1">
              <a:spLocks noChangeArrowheads="1"/>
            </p:cNvSpPr>
            <p:nvPr/>
          </p:nvSpPr>
          <p:spPr bwMode="auto">
            <a:xfrm>
              <a:off x="3505200" y="5516563"/>
              <a:ext cx="990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i</a:t>
              </a:r>
            </a:p>
          </p:txBody>
        </p:sp>
        <p:sp>
          <p:nvSpPr>
            <p:cNvPr id="55304" name="Text Box 9"/>
            <p:cNvSpPr txBox="1">
              <a:spLocks noChangeArrowheads="1"/>
            </p:cNvSpPr>
            <p:nvPr/>
          </p:nvSpPr>
          <p:spPr bwMode="auto">
            <a:xfrm>
              <a:off x="4373563" y="5513388"/>
              <a:ext cx="990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j</a:t>
              </a:r>
            </a:p>
          </p:txBody>
        </p:sp>
        <p:sp>
          <p:nvSpPr>
            <p:cNvPr id="55305" name="Text Box 10"/>
            <p:cNvSpPr txBox="1">
              <a:spLocks noChangeArrowheads="1"/>
            </p:cNvSpPr>
            <p:nvPr/>
          </p:nvSpPr>
          <p:spPr bwMode="auto">
            <a:xfrm>
              <a:off x="5486400" y="5486400"/>
              <a:ext cx="9906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ij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56"/>
          <p:cNvGrpSpPr>
            <a:grpSpLocks/>
          </p:cNvGrpSpPr>
          <p:nvPr/>
        </p:nvGrpSpPr>
        <p:grpSpPr bwMode="auto">
          <a:xfrm>
            <a:off x="3124200" y="609600"/>
            <a:ext cx="6019800" cy="2057400"/>
            <a:chOff x="768" y="192"/>
            <a:chExt cx="3792" cy="1296"/>
          </a:xfrm>
        </p:grpSpPr>
        <p:sp>
          <p:nvSpPr>
            <p:cNvPr id="57370" name="Text Box 20"/>
            <p:cNvSpPr txBox="1">
              <a:spLocks noChangeArrowheads="1"/>
            </p:cNvSpPr>
            <p:nvPr/>
          </p:nvSpPr>
          <p:spPr bwMode="auto">
            <a:xfrm>
              <a:off x="1392" y="192"/>
              <a:ext cx="3168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50  0    0  0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10  0   20  0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 0  0    0  0          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－</a:t>
              </a: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30  0 </a:t>
              </a:r>
              <a:r>
                <a:rPr kumimoji="1" lang="zh-CN" altLang="en-US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－</a:t>
              </a: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60  5</a:t>
              </a:r>
              <a:endParaRPr kumimoji="1" lang="en-US" altLang="zh-CN" sz="3200" b="1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57371" name="Group 54"/>
            <p:cNvGrpSpPr>
              <a:grpSpLocks/>
            </p:cNvGrpSpPr>
            <p:nvPr/>
          </p:nvGrpSpPr>
          <p:grpSpPr bwMode="auto">
            <a:xfrm>
              <a:off x="768" y="192"/>
              <a:ext cx="2832" cy="1296"/>
              <a:chOff x="768" y="192"/>
              <a:chExt cx="2832" cy="1296"/>
            </a:xfrm>
          </p:grpSpPr>
          <p:sp>
            <p:nvSpPr>
              <p:cNvPr id="57372" name="Text Box 22"/>
              <p:cNvSpPr txBox="1">
                <a:spLocks noChangeArrowheads="1"/>
              </p:cNvSpPr>
              <p:nvPr/>
            </p:nvSpPr>
            <p:spPr bwMode="auto">
              <a:xfrm>
                <a:off x="768" y="672"/>
                <a:ext cx="8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r>
                  <a:rPr kumimoji="1" lang="zh-CN" altLang="en-US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＝</a:t>
                </a:r>
              </a:p>
            </p:txBody>
          </p:sp>
          <p:sp>
            <p:nvSpPr>
              <p:cNvPr id="57373" name="AutoShape 23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2208" cy="1296"/>
              </a:xfrm>
              <a:prstGeom prst="bracketPair">
                <a:avLst>
                  <a:gd name="adj" fmla="val 8190"/>
                </a:avLst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57347" name="Text Box 55"/>
          <p:cNvSpPr txBox="1">
            <a:spLocks noChangeArrowheads="1"/>
          </p:cNvSpPr>
          <p:nvPr/>
        </p:nvSpPr>
        <p:spPr bwMode="auto">
          <a:xfrm>
            <a:off x="304800" y="609600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kumimoji="1"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kumimoji="1"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稀疏矩阵</a:t>
            </a:r>
          </a:p>
        </p:txBody>
      </p:sp>
      <p:grpSp>
        <p:nvGrpSpPr>
          <p:cNvPr id="4" name="组合 28"/>
          <p:cNvGrpSpPr>
            <a:grpSpLocks/>
          </p:cNvGrpSpPr>
          <p:nvPr/>
        </p:nvGrpSpPr>
        <p:grpSpPr bwMode="auto">
          <a:xfrm>
            <a:off x="1447800" y="2895600"/>
            <a:ext cx="5867400" cy="3659188"/>
            <a:chOff x="1447800" y="2895600"/>
            <a:chExt cx="5867400" cy="3659188"/>
          </a:xfrm>
        </p:grpSpPr>
        <p:grpSp>
          <p:nvGrpSpPr>
            <p:cNvPr id="57349" name="Group 49"/>
            <p:cNvGrpSpPr>
              <a:grpSpLocks/>
            </p:cNvGrpSpPr>
            <p:nvPr/>
          </p:nvGrpSpPr>
          <p:grpSpPr bwMode="auto">
            <a:xfrm>
              <a:off x="3886200" y="2895600"/>
              <a:ext cx="3429000" cy="3659188"/>
              <a:chOff x="768" y="1632"/>
              <a:chExt cx="2160" cy="2305"/>
            </a:xfrm>
          </p:grpSpPr>
          <p:sp>
            <p:nvSpPr>
              <p:cNvPr id="57351" name="Text Box 27"/>
              <p:cNvSpPr txBox="1">
                <a:spLocks noChangeArrowheads="1"/>
              </p:cNvSpPr>
              <p:nvPr/>
            </p:nvSpPr>
            <p:spPr bwMode="auto">
              <a:xfrm>
                <a:off x="768" y="1632"/>
                <a:ext cx="960" cy="2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B[0]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5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B[1]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5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B[2]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5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B[3]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5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B[4]</a:t>
                </a:r>
              </a:p>
              <a:p>
                <a:pPr eaLnBrk="1" hangingPunct="1">
                  <a:lnSpc>
                    <a:spcPct val="95000"/>
                  </a:lnSpc>
                  <a:spcBef>
                    <a:spcPct val="25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B[5]</a:t>
                </a:r>
              </a:p>
            </p:txBody>
          </p:sp>
          <p:sp>
            <p:nvSpPr>
              <p:cNvPr id="57352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632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57353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632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57354" name="Text Box 31"/>
              <p:cNvSpPr txBox="1">
                <a:spLocks noChangeArrowheads="1"/>
              </p:cNvSpPr>
              <p:nvPr/>
            </p:nvSpPr>
            <p:spPr bwMode="auto">
              <a:xfrm>
                <a:off x="1968" y="2400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57355" name="Text Box 32"/>
              <p:cNvSpPr txBox="1">
                <a:spLocks noChangeArrowheads="1"/>
              </p:cNvSpPr>
              <p:nvPr/>
            </p:nvSpPr>
            <p:spPr bwMode="auto">
              <a:xfrm>
                <a:off x="1488" y="2016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57356" name="Text Box 33"/>
              <p:cNvSpPr txBox="1">
                <a:spLocks noChangeArrowheads="1"/>
              </p:cNvSpPr>
              <p:nvPr/>
            </p:nvSpPr>
            <p:spPr bwMode="auto">
              <a:xfrm>
                <a:off x="2448" y="3552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</a:p>
            </p:txBody>
          </p:sp>
          <p:sp>
            <p:nvSpPr>
              <p:cNvPr id="57357" name="Text Box 35"/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57358" name="Text Box 36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57359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784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57360" name="Text Box 38"/>
              <p:cNvSpPr txBox="1">
                <a:spLocks noChangeArrowheads="1"/>
              </p:cNvSpPr>
              <p:nvPr/>
            </p:nvSpPr>
            <p:spPr bwMode="auto">
              <a:xfrm>
                <a:off x="1488" y="3168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57361" name="Text Box 39"/>
              <p:cNvSpPr txBox="1">
                <a:spLocks noChangeArrowheads="1"/>
              </p:cNvSpPr>
              <p:nvPr/>
            </p:nvSpPr>
            <p:spPr bwMode="auto">
              <a:xfrm>
                <a:off x="1488" y="3552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57362" name="Text Box 40"/>
              <p:cNvSpPr txBox="1">
                <a:spLocks noChangeArrowheads="1"/>
              </p:cNvSpPr>
              <p:nvPr/>
            </p:nvSpPr>
            <p:spPr bwMode="auto">
              <a:xfrm>
                <a:off x="2448" y="3168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-60</a:t>
                </a:r>
              </a:p>
            </p:txBody>
          </p:sp>
          <p:sp>
            <p:nvSpPr>
              <p:cNvPr id="57363" name="Text Box 4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20</a:t>
                </a:r>
              </a:p>
            </p:txBody>
          </p:sp>
          <p:sp>
            <p:nvSpPr>
              <p:cNvPr id="57364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-30</a:t>
                </a:r>
              </a:p>
            </p:txBody>
          </p:sp>
          <p:sp>
            <p:nvSpPr>
              <p:cNvPr id="57365" name="Text Box 43"/>
              <p:cNvSpPr txBox="1">
                <a:spLocks noChangeArrowheads="1"/>
              </p:cNvSpPr>
              <p:nvPr/>
            </p:nvSpPr>
            <p:spPr bwMode="auto">
              <a:xfrm>
                <a:off x="2448" y="2016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10</a:t>
                </a:r>
              </a:p>
            </p:txBody>
          </p:sp>
          <p:sp>
            <p:nvSpPr>
              <p:cNvPr id="57366" name="Text Box 44"/>
              <p:cNvSpPr txBox="1">
                <a:spLocks noChangeArrowheads="1"/>
              </p:cNvSpPr>
              <p:nvPr/>
            </p:nvSpPr>
            <p:spPr bwMode="auto">
              <a:xfrm>
                <a:off x="1968" y="3552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57367" name="Text Box 45"/>
              <p:cNvSpPr txBox="1">
                <a:spLocks noChangeArrowheads="1"/>
              </p:cNvSpPr>
              <p:nvPr/>
            </p:nvSpPr>
            <p:spPr bwMode="auto">
              <a:xfrm>
                <a:off x="2448" y="1632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50</a:t>
                </a:r>
              </a:p>
            </p:txBody>
          </p:sp>
          <p:sp>
            <p:nvSpPr>
              <p:cNvPr id="57368" name="Text Box 46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57369" name="Text Box 47"/>
              <p:cNvSpPr txBox="1">
                <a:spLocks noChangeArrowheads="1"/>
              </p:cNvSpPr>
              <p:nvPr/>
            </p:nvSpPr>
            <p:spPr bwMode="auto">
              <a:xfrm>
                <a:off x="1968" y="2784"/>
                <a:ext cx="480" cy="385"/>
              </a:xfrm>
              <a:prstGeom prst="rect">
                <a:avLst/>
              </a:prstGeom>
              <a:noFill/>
              <a:ln w="31750" cap="sq">
                <a:solidFill>
                  <a:srgbClr val="006600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</p:grpSp>
        <p:sp>
          <p:nvSpPr>
            <p:cNvPr id="57350" name="Text Box 57"/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1828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三元组表</a:t>
              </a:r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914400" y="3886200"/>
            <a:ext cx="5943600" cy="2209800"/>
            <a:chOff x="816" y="192"/>
            <a:chExt cx="3744" cy="1392"/>
          </a:xfrm>
        </p:grpSpPr>
        <p:sp>
          <p:nvSpPr>
            <p:cNvPr id="59402" name="Text Box 3"/>
            <p:cNvSpPr txBox="1">
              <a:spLocks noChangeArrowheads="1"/>
            </p:cNvSpPr>
            <p:nvPr/>
          </p:nvSpPr>
          <p:spPr bwMode="auto">
            <a:xfrm>
              <a:off x="1392" y="192"/>
              <a:ext cx="3168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50 10   0 -30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 0  0   0   0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 0 20   0 -60          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 0  0   0   5</a:t>
              </a:r>
              <a:endParaRPr kumimoji="1" lang="en-US" altLang="zh-CN" sz="3200" b="1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59403" name="Group 4"/>
            <p:cNvGrpSpPr>
              <a:grpSpLocks/>
            </p:cNvGrpSpPr>
            <p:nvPr/>
          </p:nvGrpSpPr>
          <p:grpSpPr bwMode="auto">
            <a:xfrm>
              <a:off x="816" y="192"/>
              <a:ext cx="2832" cy="1392"/>
              <a:chOff x="816" y="192"/>
              <a:chExt cx="2832" cy="1392"/>
            </a:xfrm>
          </p:grpSpPr>
          <p:sp>
            <p:nvSpPr>
              <p:cNvPr id="59404" name="Text Box 5"/>
              <p:cNvSpPr txBox="1">
                <a:spLocks noChangeArrowheads="1"/>
              </p:cNvSpPr>
              <p:nvPr/>
            </p:nvSpPr>
            <p:spPr bwMode="auto">
              <a:xfrm>
                <a:off x="816" y="672"/>
                <a:ext cx="8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A`</a:t>
                </a:r>
                <a:r>
                  <a:rPr kumimoji="1" lang="zh-CN" altLang="en-US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＝</a:t>
                </a:r>
              </a:p>
            </p:txBody>
          </p:sp>
          <p:sp>
            <p:nvSpPr>
              <p:cNvPr id="59405" name="AutoShape 6"/>
              <p:cNvSpPr>
                <a:spLocks noChangeArrowheads="1"/>
              </p:cNvSpPr>
              <p:nvPr/>
            </p:nvSpPr>
            <p:spPr bwMode="auto">
              <a:xfrm>
                <a:off x="1536" y="192"/>
                <a:ext cx="2112" cy="1392"/>
              </a:xfrm>
              <a:prstGeom prst="bracketPair">
                <a:avLst>
                  <a:gd name="adj" fmla="val 8190"/>
                </a:avLst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59395" name="Text Box 7"/>
          <p:cNvSpPr txBox="1">
            <a:spLocks noChangeArrowheads="1"/>
          </p:cNvSpPr>
          <p:nvPr/>
        </p:nvSpPr>
        <p:spPr bwMode="auto">
          <a:xfrm>
            <a:off x="381000" y="2286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kumimoji="1" lang="en-US" altLang="zh-CN" b="1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稀疏矩阵</a:t>
            </a:r>
          </a:p>
        </p:txBody>
      </p:sp>
      <p:grpSp>
        <p:nvGrpSpPr>
          <p:cNvPr id="59396" name="Group 8"/>
          <p:cNvGrpSpPr>
            <a:grpSpLocks/>
          </p:cNvGrpSpPr>
          <p:nvPr/>
        </p:nvGrpSpPr>
        <p:grpSpPr bwMode="auto">
          <a:xfrm>
            <a:off x="914400" y="990600"/>
            <a:ext cx="6019800" cy="2057400"/>
            <a:chOff x="768" y="192"/>
            <a:chExt cx="3792" cy="1296"/>
          </a:xfrm>
        </p:grpSpPr>
        <p:sp>
          <p:nvSpPr>
            <p:cNvPr id="59398" name="Text Box 9"/>
            <p:cNvSpPr txBox="1">
              <a:spLocks noChangeArrowheads="1"/>
            </p:cNvSpPr>
            <p:nvPr/>
          </p:nvSpPr>
          <p:spPr bwMode="auto">
            <a:xfrm>
              <a:off x="1392" y="192"/>
              <a:ext cx="3168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50  0    0  0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10  0   20  0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 0  0    0  0          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－</a:t>
              </a: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30  0 </a:t>
              </a:r>
              <a:r>
                <a:rPr kumimoji="1" lang="zh-CN" altLang="en-US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－</a:t>
              </a: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60  5</a:t>
              </a:r>
              <a:endParaRPr kumimoji="1" lang="en-US" altLang="zh-CN" sz="3200" b="1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59399" name="Group 10"/>
            <p:cNvGrpSpPr>
              <a:grpSpLocks/>
            </p:cNvGrpSpPr>
            <p:nvPr/>
          </p:nvGrpSpPr>
          <p:grpSpPr bwMode="auto">
            <a:xfrm>
              <a:off x="768" y="192"/>
              <a:ext cx="2832" cy="1296"/>
              <a:chOff x="768" y="192"/>
              <a:chExt cx="2832" cy="1296"/>
            </a:xfrm>
          </p:grpSpPr>
          <p:sp>
            <p:nvSpPr>
              <p:cNvPr id="59400" name="Text Box 11"/>
              <p:cNvSpPr txBox="1">
                <a:spLocks noChangeArrowheads="1"/>
              </p:cNvSpPr>
              <p:nvPr/>
            </p:nvSpPr>
            <p:spPr bwMode="auto">
              <a:xfrm>
                <a:off x="768" y="672"/>
                <a:ext cx="8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r>
                  <a:rPr kumimoji="1" lang="zh-CN" altLang="en-US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＝</a:t>
                </a:r>
              </a:p>
            </p:txBody>
          </p:sp>
          <p:sp>
            <p:nvSpPr>
              <p:cNvPr id="59401" name="AutoShape 1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2208" cy="1296"/>
              </a:xfrm>
              <a:prstGeom prst="bracketPair">
                <a:avLst>
                  <a:gd name="adj" fmla="val 8190"/>
                </a:avLst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59397" name="Text Box 13"/>
          <p:cNvSpPr txBox="1">
            <a:spLocks noChangeArrowheads="1"/>
          </p:cNvSpPr>
          <p:nvPr/>
        </p:nvSpPr>
        <p:spPr bwMode="auto">
          <a:xfrm>
            <a:off x="1295400" y="31242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幼圆" panose="02010509060101010101" pitchFamily="49" charset="-122"/>
                <a:ea typeface="幼圆" panose="02010509060101010101" pitchFamily="49" charset="-122"/>
              </a:rPr>
              <a:t>转置矩阵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3675" y="4038600"/>
            <a:ext cx="5943600" cy="2209800"/>
            <a:chOff x="816" y="192"/>
            <a:chExt cx="3744" cy="1392"/>
          </a:xfrm>
        </p:grpSpPr>
        <p:sp>
          <p:nvSpPr>
            <p:cNvPr id="61501" name="Text Box 3"/>
            <p:cNvSpPr txBox="1">
              <a:spLocks noChangeArrowheads="1"/>
            </p:cNvSpPr>
            <p:nvPr/>
          </p:nvSpPr>
          <p:spPr bwMode="auto">
            <a:xfrm>
              <a:off x="1392" y="192"/>
              <a:ext cx="3168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50 10   0 -30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 0  0   0   0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 0 20   0 -60          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 0  0   0   5</a:t>
              </a:r>
              <a:endParaRPr kumimoji="1" lang="en-US" altLang="zh-CN" sz="3200" b="1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61502" name="Group 4"/>
            <p:cNvGrpSpPr>
              <a:grpSpLocks/>
            </p:cNvGrpSpPr>
            <p:nvPr/>
          </p:nvGrpSpPr>
          <p:grpSpPr bwMode="auto">
            <a:xfrm>
              <a:off x="816" y="192"/>
              <a:ext cx="2832" cy="1392"/>
              <a:chOff x="816" y="192"/>
              <a:chExt cx="2832" cy="1392"/>
            </a:xfrm>
          </p:grpSpPr>
          <p:sp>
            <p:nvSpPr>
              <p:cNvPr id="61503" name="Text Box 5"/>
              <p:cNvSpPr txBox="1">
                <a:spLocks noChangeArrowheads="1"/>
              </p:cNvSpPr>
              <p:nvPr/>
            </p:nvSpPr>
            <p:spPr bwMode="auto">
              <a:xfrm>
                <a:off x="816" y="672"/>
                <a:ext cx="8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A`</a:t>
                </a:r>
                <a:r>
                  <a:rPr kumimoji="1" lang="zh-CN" altLang="en-US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＝</a:t>
                </a:r>
              </a:p>
            </p:txBody>
          </p:sp>
          <p:sp>
            <p:nvSpPr>
              <p:cNvPr id="61504" name="AutoShape 6"/>
              <p:cNvSpPr>
                <a:spLocks noChangeArrowheads="1"/>
              </p:cNvSpPr>
              <p:nvPr/>
            </p:nvSpPr>
            <p:spPr bwMode="auto">
              <a:xfrm>
                <a:off x="1536" y="192"/>
                <a:ext cx="2112" cy="1392"/>
              </a:xfrm>
              <a:prstGeom prst="bracketPair">
                <a:avLst>
                  <a:gd name="adj" fmla="val 8190"/>
                </a:avLst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381000" y="228600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kumimoji="1"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kumimoji="1"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稀疏矩阵</a:t>
            </a:r>
          </a:p>
        </p:txBody>
      </p:sp>
      <p:grpSp>
        <p:nvGrpSpPr>
          <p:cNvPr id="61444" name="Group 8"/>
          <p:cNvGrpSpPr>
            <a:grpSpLocks/>
          </p:cNvGrpSpPr>
          <p:nvPr/>
        </p:nvGrpSpPr>
        <p:grpSpPr bwMode="auto">
          <a:xfrm>
            <a:off x="228600" y="1143000"/>
            <a:ext cx="6019800" cy="2057400"/>
            <a:chOff x="768" y="192"/>
            <a:chExt cx="3792" cy="1296"/>
          </a:xfrm>
        </p:grpSpPr>
        <p:sp>
          <p:nvSpPr>
            <p:cNvPr id="61497" name="Text Box 9"/>
            <p:cNvSpPr txBox="1">
              <a:spLocks noChangeArrowheads="1"/>
            </p:cNvSpPr>
            <p:nvPr/>
          </p:nvSpPr>
          <p:spPr bwMode="auto">
            <a:xfrm>
              <a:off x="1392" y="192"/>
              <a:ext cx="3168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50  0    0  0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10  0   20  0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   0  0    0  0          </a:t>
              </a:r>
            </a:p>
            <a:p>
              <a:pPr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－</a:t>
              </a: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30  0 </a:t>
              </a:r>
              <a:r>
                <a:rPr kumimoji="1" lang="zh-CN" altLang="en-US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－</a:t>
              </a: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60  5</a:t>
              </a:r>
              <a:endParaRPr kumimoji="1" lang="en-US" altLang="zh-CN" sz="3200" b="1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61498" name="Group 10"/>
            <p:cNvGrpSpPr>
              <a:grpSpLocks/>
            </p:cNvGrpSpPr>
            <p:nvPr/>
          </p:nvGrpSpPr>
          <p:grpSpPr bwMode="auto">
            <a:xfrm>
              <a:off x="768" y="192"/>
              <a:ext cx="2832" cy="1296"/>
              <a:chOff x="768" y="192"/>
              <a:chExt cx="2832" cy="1296"/>
            </a:xfrm>
          </p:grpSpPr>
          <p:sp>
            <p:nvSpPr>
              <p:cNvPr id="61499" name="Text Box 11"/>
              <p:cNvSpPr txBox="1">
                <a:spLocks noChangeArrowheads="1"/>
              </p:cNvSpPr>
              <p:nvPr/>
            </p:nvSpPr>
            <p:spPr bwMode="auto">
              <a:xfrm>
                <a:off x="768" y="672"/>
                <a:ext cx="8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r>
                  <a:rPr kumimoji="1" lang="zh-CN" altLang="en-US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＝</a:t>
                </a:r>
              </a:p>
            </p:txBody>
          </p:sp>
          <p:sp>
            <p:nvSpPr>
              <p:cNvPr id="61500" name="AutoShape 12"/>
              <p:cNvSpPr>
                <a:spLocks noChangeArrowheads="1"/>
              </p:cNvSpPr>
              <p:nvPr/>
            </p:nvSpPr>
            <p:spPr bwMode="auto">
              <a:xfrm>
                <a:off x="1392" y="192"/>
                <a:ext cx="2208" cy="1296"/>
              </a:xfrm>
              <a:prstGeom prst="bracketPair">
                <a:avLst>
                  <a:gd name="adj" fmla="val 8190"/>
                </a:avLst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6" name="组合 63"/>
          <p:cNvGrpSpPr>
            <a:grpSpLocks/>
          </p:cNvGrpSpPr>
          <p:nvPr/>
        </p:nvGrpSpPr>
        <p:grpSpPr bwMode="auto">
          <a:xfrm>
            <a:off x="5334000" y="3668713"/>
            <a:ext cx="2743200" cy="3189287"/>
            <a:chOff x="5334000" y="3668713"/>
            <a:chExt cx="2743200" cy="3189287"/>
          </a:xfrm>
        </p:grpSpPr>
        <p:sp>
          <p:nvSpPr>
            <p:cNvPr id="61472" name="Text Box 13"/>
            <p:cNvSpPr txBox="1">
              <a:spLocks noChangeArrowheads="1"/>
            </p:cNvSpPr>
            <p:nvPr/>
          </p:nvSpPr>
          <p:spPr bwMode="auto">
            <a:xfrm>
              <a:off x="5334000" y="3668713"/>
              <a:ext cx="838200" cy="318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b[0]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b[1]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b[2]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b[3]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b[4]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b[5]</a:t>
              </a:r>
            </a:p>
          </p:txBody>
        </p:sp>
        <p:grpSp>
          <p:nvGrpSpPr>
            <p:cNvPr id="61473" name="Group 14"/>
            <p:cNvGrpSpPr>
              <a:grpSpLocks/>
            </p:cNvGrpSpPr>
            <p:nvPr/>
          </p:nvGrpSpPr>
          <p:grpSpPr bwMode="auto">
            <a:xfrm>
              <a:off x="6248400" y="3668713"/>
              <a:ext cx="1828800" cy="519112"/>
              <a:chOff x="3216" y="1392"/>
              <a:chExt cx="1152" cy="327"/>
            </a:xfrm>
          </p:grpSpPr>
          <p:sp>
            <p:nvSpPr>
              <p:cNvPr id="61494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39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61495" name="Text Box 16"/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61496" name="Text Box 17"/>
              <p:cNvSpPr txBox="1">
                <a:spLocks noChangeArrowheads="1"/>
              </p:cNvSpPr>
              <p:nvPr/>
            </p:nvSpPr>
            <p:spPr bwMode="auto">
              <a:xfrm>
                <a:off x="3984" y="139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50</a:t>
                </a:r>
              </a:p>
            </p:txBody>
          </p:sp>
        </p:grpSp>
        <p:grpSp>
          <p:nvGrpSpPr>
            <p:cNvPr id="61474" name="Group 18"/>
            <p:cNvGrpSpPr>
              <a:grpSpLocks/>
            </p:cNvGrpSpPr>
            <p:nvPr/>
          </p:nvGrpSpPr>
          <p:grpSpPr bwMode="auto">
            <a:xfrm>
              <a:off x="6248400" y="4735513"/>
              <a:ext cx="1828800" cy="519112"/>
              <a:chOff x="3216" y="2064"/>
              <a:chExt cx="1152" cy="327"/>
            </a:xfrm>
          </p:grpSpPr>
          <p:sp>
            <p:nvSpPr>
              <p:cNvPr id="61491" name="Text Box 19"/>
              <p:cNvSpPr txBox="1">
                <a:spLocks noChangeArrowheads="1"/>
              </p:cNvSpPr>
              <p:nvPr/>
            </p:nvSpPr>
            <p:spPr bwMode="auto">
              <a:xfrm>
                <a:off x="3600" y="2064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61492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064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61493" name="Text Box 21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-30</a:t>
                </a:r>
              </a:p>
            </p:txBody>
          </p:sp>
        </p:grpSp>
        <p:grpSp>
          <p:nvGrpSpPr>
            <p:cNvPr id="61475" name="Group 22"/>
            <p:cNvGrpSpPr>
              <a:grpSpLocks/>
            </p:cNvGrpSpPr>
            <p:nvPr/>
          </p:nvGrpSpPr>
          <p:grpSpPr bwMode="auto">
            <a:xfrm>
              <a:off x="6248400" y="4202113"/>
              <a:ext cx="1828800" cy="519112"/>
              <a:chOff x="3216" y="1728"/>
              <a:chExt cx="1152" cy="327"/>
            </a:xfrm>
          </p:grpSpPr>
          <p:sp>
            <p:nvSpPr>
              <p:cNvPr id="61488" name="Text Box 23"/>
              <p:cNvSpPr txBox="1">
                <a:spLocks noChangeArrowheads="1"/>
              </p:cNvSpPr>
              <p:nvPr/>
            </p:nvSpPr>
            <p:spPr bwMode="auto">
              <a:xfrm>
                <a:off x="3600" y="1728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61489" name="Text Box 24"/>
              <p:cNvSpPr txBox="1">
                <a:spLocks noChangeArrowheads="1"/>
              </p:cNvSpPr>
              <p:nvPr/>
            </p:nvSpPr>
            <p:spPr bwMode="auto">
              <a:xfrm>
                <a:off x="3216" y="1728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61490" name="Text Box 25"/>
              <p:cNvSpPr txBox="1">
                <a:spLocks noChangeArrowheads="1"/>
              </p:cNvSpPr>
              <p:nvPr/>
            </p:nvSpPr>
            <p:spPr bwMode="auto">
              <a:xfrm>
                <a:off x="3984" y="1728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10</a:t>
                </a:r>
              </a:p>
            </p:txBody>
          </p:sp>
        </p:grpSp>
        <p:grpSp>
          <p:nvGrpSpPr>
            <p:cNvPr id="61476" name="Group 26"/>
            <p:cNvGrpSpPr>
              <a:grpSpLocks/>
            </p:cNvGrpSpPr>
            <p:nvPr/>
          </p:nvGrpSpPr>
          <p:grpSpPr bwMode="auto">
            <a:xfrm>
              <a:off x="6248400" y="6335713"/>
              <a:ext cx="1828800" cy="519112"/>
              <a:chOff x="3216" y="3072"/>
              <a:chExt cx="1152" cy="327"/>
            </a:xfrm>
          </p:grpSpPr>
          <p:sp>
            <p:nvSpPr>
              <p:cNvPr id="61485" name="Text Box 27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61486" name="Text Box 28"/>
              <p:cNvSpPr txBox="1">
                <a:spLocks noChangeArrowheads="1"/>
              </p:cNvSpPr>
              <p:nvPr/>
            </p:nvSpPr>
            <p:spPr bwMode="auto">
              <a:xfrm>
                <a:off x="3216" y="307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61487" name="Text Box 29"/>
              <p:cNvSpPr txBox="1">
                <a:spLocks noChangeArrowheads="1"/>
              </p:cNvSpPr>
              <p:nvPr/>
            </p:nvSpPr>
            <p:spPr bwMode="auto">
              <a:xfrm>
                <a:off x="3984" y="307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</a:p>
            </p:txBody>
          </p:sp>
        </p:grpSp>
        <p:grpSp>
          <p:nvGrpSpPr>
            <p:cNvPr id="61477" name="Group 30"/>
            <p:cNvGrpSpPr>
              <a:grpSpLocks/>
            </p:cNvGrpSpPr>
            <p:nvPr/>
          </p:nvGrpSpPr>
          <p:grpSpPr bwMode="auto">
            <a:xfrm>
              <a:off x="6248400" y="5802313"/>
              <a:ext cx="1828800" cy="519112"/>
              <a:chOff x="3216" y="2736"/>
              <a:chExt cx="1152" cy="327"/>
            </a:xfrm>
          </p:grpSpPr>
          <p:sp>
            <p:nvSpPr>
              <p:cNvPr id="61482" name="Text Box 31"/>
              <p:cNvSpPr txBox="1">
                <a:spLocks noChangeArrowheads="1"/>
              </p:cNvSpPr>
              <p:nvPr/>
            </p:nvSpPr>
            <p:spPr bwMode="auto">
              <a:xfrm>
                <a:off x="3600" y="2736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61483" name="Text Box 32"/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61484" name="Text Box 33"/>
              <p:cNvSpPr txBox="1">
                <a:spLocks noChangeArrowheads="1"/>
              </p:cNvSpPr>
              <p:nvPr/>
            </p:nvSpPr>
            <p:spPr bwMode="auto">
              <a:xfrm>
                <a:off x="3984" y="2736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-60</a:t>
                </a:r>
              </a:p>
            </p:txBody>
          </p:sp>
        </p:grpSp>
        <p:grpSp>
          <p:nvGrpSpPr>
            <p:cNvPr id="61478" name="Group 34"/>
            <p:cNvGrpSpPr>
              <a:grpSpLocks/>
            </p:cNvGrpSpPr>
            <p:nvPr/>
          </p:nvGrpSpPr>
          <p:grpSpPr bwMode="auto">
            <a:xfrm>
              <a:off x="6248400" y="5268913"/>
              <a:ext cx="1828800" cy="519112"/>
              <a:chOff x="3216" y="2400"/>
              <a:chExt cx="1152" cy="327"/>
            </a:xfrm>
          </p:grpSpPr>
          <p:sp>
            <p:nvSpPr>
              <p:cNvPr id="61479" name="Text Box 35"/>
              <p:cNvSpPr txBox="1">
                <a:spLocks noChangeArrowheads="1"/>
              </p:cNvSpPr>
              <p:nvPr/>
            </p:nvSpPr>
            <p:spPr bwMode="auto">
              <a:xfrm>
                <a:off x="3600" y="2400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61480" name="Text Box 36"/>
              <p:cNvSpPr txBox="1">
                <a:spLocks noChangeArrowheads="1"/>
              </p:cNvSpPr>
              <p:nvPr/>
            </p:nvSpPr>
            <p:spPr bwMode="auto">
              <a:xfrm>
                <a:off x="3216" y="2400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61481" name="Text Box 37"/>
              <p:cNvSpPr txBox="1">
                <a:spLocks noChangeArrowheads="1"/>
              </p:cNvSpPr>
              <p:nvPr/>
            </p:nvSpPr>
            <p:spPr bwMode="auto">
              <a:xfrm>
                <a:off x="3984" y="2400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660033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20</a:t>
                </a:r>
              </a:p>
            </p:txBody>
          </p:sp>
        </p:grpSp>
      </p:grpSp>
      <p:grpSp>
        <p:nvGrpSpPr>
          <p:cNvPr id="61446" name="Group 38"/>
          <p:cNvGrpSpPr>
            <a:grpSpLocks/>
          </p:cNvGrpSpPr>
          <p:nvPr/>
        </p:nvGrpSpPr>
        <p:grpSpPr bwMode="auto">
          <a:xfrm>
            <a:off x="5364163" y="333375"/>
            <a:ext cx="2743200" cy="3189288"/>
            <a:chOff x="816" y="1440"/>
            <a:chExt cx="1728" cy="2009"/>
          </a:xfrm>
        </p:grpSpPr>
        <p:sp>
          <p:nvSpPr>
            <p:cNvPr id="61447" name="Text Box 39"/>
            <p:cNvSpPr txBox="1">
              <a:spLocks noChangeArrowheads="1"/>
            </p:cNvSpPr>
            <p:nvPr/>
          </p:nvSpPr>
          <p:spPr bwMode="auto">
            <a:xfrm>
              <a:off x="816" y="1440"/>
              <a:ext cx="528" cy="2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a[0]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a[1]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a[2]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a[3]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a[4]</a:t>
              </a:r>
            </a:p>
            <a:p>
              <a:pPr eaLnBrk="1" hangingPunct="1">
                <a:lnSpc>
                  <a:spcPct val="85000"/>
                </a:lnSpc>
                <a:spcBef>
                  <a:spcPct val="25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a[5]</a:t>
              </a:r>
            </a:p>
          </p:txBody>
        </p:sp>
        <p:grpSp>
          <p:nvGrpSpPr>
            <p:cNvPr id="61448" name="Group 40"/>
            <p:cNvGrpSpPr>
              <a:grpSpLocks/>
            </p:cNvGrpSpPr>
            <p:nvPr/>
          </p:nvGrpSpPr>
          <p:grpSpPr bwMode="auto">
            <a:xfrm>
              <a:off x="1392" y="1440"/>
              <a:ext cx="1152" cy="327"/>
              <a:chOff x="3216" y="1392"/>
              <a:chExt cx="1152" cy="327"/>
            </a:xfrm>
          </p:grpSpPr>
          <p:sp>
            <p:nvSpPr>
              <p:cNvPr id="61469" name="Text Box 41"/>
              <p:cNvSpPr txBox="1">
                <a:spLocks noChangeArrowheads="1"/>
              </p:cNvSpPr>
              <p:nvPr/>
            </p:nvSpPr>
            <p:spPr bwMode="auto">
              <a:xfrm>
                <a:off x="3600" y="139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61470" name="Text Box 42"/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61471" name="Text Box 43"/>
              <p:cNvSpPr txBox="1">
                <a:spLocks noChangeArrowheads="1"/>
              </p:cNvSpPr>
              <p:nvPr/>
            </p:nvSpPr>
            <p:spPr bwMode="auto">
              <a:xfrm>
                <a:off x="3984" y="139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50</a:t>
                </a:r>
              </a:p>
            </p:txBody>
          </p:sp>
        </p:grpSp>
        <p:grpSp>
          <p:nvGrpSpPr>
            <p:cNvPr id="61449" name="Group 44"/>
            <p:cNvGrpSpPr>
              <a:grpSpLocks/>
            </p:cNvGrpSpPr>
            <p:nvPr/>
          </p:nvGrpSpPr>
          <p:grpSpPr bwMode="auto">
            <a:xfrm>
              <a:off x="1392" y="2112"/>
              <a:ext cx="1152" cy="327"/>
              <a:chOff x="3216" y="2064"/>
              <a:chExt cx="1152" cy="327"/>
            </a:xfrm>
          </p:grpSpPr>
          <p:sp>
            <p:nvSpPr>
              <p:cNvPr id="61466" name="Text Box 45"/>
              <p:cNvSpPr txBox="1">
                <a:spLocks noChangeArrowheads="1"/>
              </p:cNvSpPr>
              <p:nvPr/>
            </p:nvSpPr>
            <p:spPr bwMode="auto">
              <a:xfrm>
                <a:off x="3600" y="2064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61467" name="Text Box 46"/>
              <p:cNvSpPr txBox="1">
                <a:spLocks noChangeArrowheads="1"/>
              </p:cNvSpPr>
              <p:nvPr/>
            </p:nvSpPr>
            <p:spPr bwMode="auto">
              <a:xfrm>
                <a:off x="3216" y="2064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61468" name="Text Box 47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20</a:t>
                </a:r>
              </a:p>
            </p:txBody>
          </p:sp>
        </p:grpSp>
        <p:grpSp>
          <p:nvGrpSpPr>
            <p:cNvPr id="61450" name="Group 48"/>
            <p:cNvGrpSpPr>
              <a:grpSpLocks/>
            </p:cNvGrpSpPr>
            <p:nvPr/>
          </p:nvGrpSpPr>
          <p:grpSpPr bwMode="auto">
            <a:xfrm>
              <a:off x="1392" y="1776"/>
              <a:ext cx="1152" cy="327"/>
              <a:chOff x="3216" y="1728"/>
              <a:chExt cx="1152" cy="327"/>
            </a:xfrm>
          </p:grpSpPr>
          <p:sp>
            <p:nvSpPr>
              <p:cNvPr id="61463" name="Text Box 49"/>
              <p:cNvSpPr txBox="1">
                <a:spLocks noChangeArrowheads="1"/>
              </p:cNvSpPr>
              <p:nvPr/>
            </p:nvSpPr>
            <p:spPr bwMode="auto">
              <a:xfrm>
                <a:off x="3600" y="1728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61464" name="Text Box 50"/>
              <p:cNvSpPr txBox="1">
                <a:spLocks noChangeArrowheads="1"/>
              </p:cNvSpPr>
              <p:nvPr/>
            </p:nvSpPr>
            <p:spPr bwMode="auto">
              <a:xfrm>
                <a:off x="3216" y="1728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61465" name="Text Box 51"/>
              <p:cNvSpPr txBox="1">
                <a:spLocks noChangeArrowheads="1"/>
              </p:cNvSpPr>
              <p:nvPr/>
            </p:nvSpPr>
            <p:spPr bwMode="auto">
              <a:xfrm>
                <a:off x="3984" y="1728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10</a:t>
                </a:r>
              </a:p>
            </p:txBody>
          </p:sp>
        </p:grpSp>
        <p:grpSp>
          <p:nvGrpSpPr>
            <p:cNvPr id="61451" name="Group 52"/>
            <p:cNvGrpSpPr>
              <a:grpSpLocks/>
            </p:cNvGrpSpPr>
            <p:nvPr/>
          </p:nvGrpSpPr>
          <p:grpSpPr bwMode="auto">
            <a:xfrm>
              <a:off x="1392" y="3120"/>
              <a:ext cx="1152" cy="327"/>
              <a:chOff x="3216" y="3072"/>
              <a:chExt cx="1152" cy="327"/>
            </a:xfrm>
          </p:grpSpPr>
          <p:sp>
            <p:nvSpPr>
              <p:cNvPr id="61460" name="Text Box 5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61461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07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61462" name="Text Box 55"/>
              <p:cNvSpPr txBox="1">
                <a:spLocks noChangeArrowheads="1"/>
              </p:cNvSpPr>
              <p:nvPr/>
            </p:nvSpPr>
            <p:spPr bwMode="auto">
              <a:xfrm>
                <a:off x="3984" y="3072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</a:p>
            </p:txBody>
          </p:sp>
        </p:grpSp>
        <p:grpSp>
          <p:nvGrpSpPr>
            <p:cNvPr id="61452" name="Group 56"/>
            <p:cNvGrpSpPr>
              <a:grpSpLocks/>
            </p:cNvGrpSpPr>
            <p:nvPr/>
          </p:nvGrpSpPr>
          <p:grpSpPr bwMode="auto">
            <a:xfrm>
              <a:off x="1392" y="2784"/>
              <a:ext cx="1152" cy="327"/>
              <a:chOff x="3216" y="2736"/>
              <a:chExt cx="1152" cy="327"/>
            </a:xfrm>
          </p:grpSpPr>
          <p:sp>
            <p:nvSpPr>
              <p:cNvPr id="61457" name="Text Box 57"/>
              <p:cNvSpPr txBox="1">
                <a:spLocks noChangeArrowheads="1"/>
              </p:cNvSpPr>
              <p:nvPr/>
            </p:nvSpPr>
            <p:spPr bwMode="auto">
              <a:xfrm>
                <a:off x="3600" y="2736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61458" name="Text Box 58"/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61459" name="Text Box 59"/>
              <p:cNvSpPr txBox="1">
                <a:spLocks noChangeArrowheads="1"/>
              </p:cNvSpPr>
              <p:nvPr/>
            </p:nvSpPr>
            <p:spPr bwMode="auto">
              <a:xfrm>
                <a:off x="3984" y="2736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-60</a:t>
                </a:r>
              </a:p>
            </p:txBody>
          </p:sp>
        </p:grpSp>
        <p:grpSp>
          <p:nvGrpSpPr>
            <p:cNvPr id="61453" name="Group 60"/>
            <p:cNvGrpSpPr>
              <a:grpSpLocks/>
            </p:cNvGrpSpPr>
            <p:nvPr/>
          </p:nvGrpSpPr>
          <p:grpSpPr bwMode="auto">
            <a:xfrm>
              <a:off x="1392" y="2448"/>
              <a:ext cx="1152" cy="327"/>
              <a:chOff x="3216" y="2400"/>
              <a:chExt cx="1152" cy="327"/>
            </a:xfrm>
          </p:grpSpPr>
          <p:sp>
            <p:nvSpPr>
              <p:cNvPr id="61454" name="Text Box 61"/>
              <p:cNvSpPr txBox="1">
                <a:spLocks noChangeArrowheads="1"/>
              </p:cNvSpPr>
              <p:nvPr/>
            </p:nvSpPr>
            <p:spPr bwMode="auto">
              <a:xfrm>
                <a:off x="3600" y="2400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61455" name="Text Box 62"/>
              <p:cNvSpPr txBox="1">
                <a:spLocks noChangeArrowheads="1"/>
              </p:cNvSpPr>
              <p:nvPr/>
            </p:nvSpPr>
            <p:spPr bwMode="auto">
              <a:xfrm>
                <a:off x="3216" y="2400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61456" name="Text Box 63"/>
              <p:cNvSpPr txBox="1">
                <a:spLocks noChangeArrowheads="1"/>
              </p:cNvSpPr>
              <p:nvPr/>
            </p:nvSpPr>
            <p:spPr bwMode="auto">
              <a:xfrm>
                <a:off x="3984" y="2400"/>
                <a:ext cx="384" cy="327"/>
              </a:xfrm>
              <a:prstGeom prst="rect">
                <a:avLst/>
              </a:prstGeom>
              <a:noFill/>
              <a:ln w="31750" cap="sq">
                <a:solidFill>
                  <a:srgbClr val="003399"/>
                </a:solidFill>
                <a:miter lim="800000"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-30</a:t>
                </a:r>
              </a:p>
            </p:txBody>
          </p: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	SparseMatrix&lt;T&gt; b ;		//  </a:t>
            </a:r>
            <a:r>
              <a:rPr lang="zh-CN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声明一个稀疏矩阵</a:t>
            </a:r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endParaRPr lang="zh-CN" altLang="zh-CN" sz="2400" b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b.Rows = Cols ;			//  b</a:t>
            </a:r>
            <a:r>
              <a:rPr lang="zh-CN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的行数等于原矩阵的列数</a:t>
            </a:r>
          </a:p>
          <a:p>
            <a:pPr eaLnBrk="1" hangingPunct="1"/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b.Cols = Rows ;			//  b</a:t>
            </a:r>
            <a:r>
              <a:rPr lang="zh-CN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的列数等于原矩阵的行数</a:t>
            </a:r>
          </a:p>
          <a:p>
            <a:pPr eaLnBrk="1" hangingPunct="1"/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b.Count = Count ;		//  b</a:t>
            </a:r>
            <a:r>
              <a:rPr lang="zh-CN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与原矩阵的非零元素个数相同</a:t>
            </a:r>
          </a:p>
          <a:p>
            <a:pPr eaLnBrk="1" hangingPunct="1"/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</a:t>
            </a:r>
            <a:r>
              <a:rPr lang="zh-CN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Count &gt; 0 </a:t>
            </a:r>
            <a:r>
              <a:rPr lang="zh-CN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		//  </a:t>
            </a:r>
            <a:r>
              <a:rPr lang="zh-CN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若有非零元素</a:t>
            </a:r>
          </a:p>
          <a:p>
            <a:pPr eaLnBrk="1" hangingPunct="1"/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 Bnumber = 0 ;</a:t>
            </a:r>
            <a:endParaRPr lang="zh-CN" altLang="zh-CN" sz="2400" b="1" smtClean="0">
              <a:solidFill>
                <a:srgbClr val="FFFF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for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k = 0 ; k &lt; Cols ; k + + 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</a:t>
            </a:r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按行优先确认非零元素</a:t>
            </a:r>
          </a:p>
          <a:p>
            <a:pPr eaLnBrk="1" hangingPunct="1"/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for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 = 0 ; i &lt; Count ; i + + 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扫描原矩阵的三元组表</a:t>
            </a:r>
          </a:p>
          <a:p>
            <a:pPr eaLnBrk="1" hangingPunct="1"/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if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smArray[ i ].col = = k 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{// 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是否有列为</a:t>
            </a:r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zh-CN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的非零元素</a:t>
            </a:r>
          </a:p>
          <a:p>
            <a:pPr eaLnBrk="1" hangingPunct="1"/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b.smArray[ Bnumber ].row = k ;</a:t>
            </a:r>
            <a:endParaRPr lang="zh-CN" altLang="zh-CN" sz="2400" b="1" smtClean="0">
              <a:solidFill>
                <a:srgbClr val="FFFF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	b.smArray[ Bnumber ].col = smArray[ i ].row ;</a:t>
            </a:r>
            <a:endParaRPr lang="zh-CN" altLang="zh-CN" sz="2400" b="1" smtClean="0">
              <a:solidFill>
                <a:srgbClr val="FFFF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b.smArray[ Bnumber ].value=smArray[ i ].value ;</a:t>
            </a:r>
            <a:endParaRPr lang="zh-CN" altLang="zh-CN" sz="2400" b="1" smtClean="0">
              <a:solidFill>
                <a:srgbClr val="FFFF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sz="2400" b="1" smtClean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Bnumber + + ;	}}</a:t>
            </a:r>
            <a:endParaRPr lang="zh-CN" altLang="zh-CN" sz="2400" b="1" smtClean="0">
              <a:solidFill>
                <a:srgbClr val="FFFF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return b ;	// </a:t>
            </a:r>
            <a:r>
              <a:rPr lang="zh-CN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返回转置矩阵</a:t>
            </a:r>
            <a:r>
              <a:rPr lang="en-US" altLang="zh-CN" sz="24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b}</a:t>
            </a:r>
            <a:endParaRPr lang="zh-CN" altLang="en-US" sz="2400" b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-36513" y="1214438"/>
            <a:ext cx="6000751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Dot"/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FOR k=0 TO n-1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  FOR i=0 TO count -1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    IF col (a[i])=k THEN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      (row(b[j]) ←k.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        col (b[j]) ← row(a[i]).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        value(b[j]) ← value(a[i]).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        j← j+1. )</a:t>
            </a:r>
            <a:endParaRPr lang="zh-CN" altLang="zh-CN" b="1">
              <a:latin typeface="Tahoma" panose="020B0604030504040204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0" y="3668713"/>
            <a:ext cx="1828800" cy="384175"/>
            <a:chOff x="3216" y="1392"/>
            <a:chExt cx="1152" cy="242"/>
          </a:xfrm>
        </p:grpSpPr>
        <p:sp>
          <p:nvSpPr>
            <p:cNvPr id="64572" name="Text Box 7"/>
            <p:cNvSpPr txBox="1">
              <a:spLocks noChangeArrowheads="1"/>
            </p:cNvSpPr>
            <p:nvPr/>
          </p:nvSpPr>
          <p:spPr bwMode="auto">
            <a:xfrm>
              <a:off x="3600" y="1392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4573" name="Text Box 8"/>
            <p:cNvSpPr txBox="1">
              <a:spLocks noChangeArrowheads="1"/>
            </p:cNvSpPr>
            <p:nvPr/>
          </p:nvSpPr>
          <p:spPr bwMode="auto">
            <a:xfrm>
              <a:off x="3216" y="1392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4574" name="Text Box 9"/>
            <p:cNvSpPr txBox="1">
              <a:spLocks noChangeArrowheads="1"/>
            </p:cNvSpPr>
            <p:nvPr/>
          </p:nvSpPr>
          <p:spPr bwMode="auto">
            <a:xfrm>
              <a:off x="3984" y="1392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50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858000" y="4735513"/>
            <a:ext cx="1828800" cy="384175"/>
            <a:chOff x="3216" y="2064"/>
            <a:chExt cx="1152" cy="242"/>
          </a:xfrm>
        </p:grpSpPr>
        <p:sp>
          <p:nvSpPr>
            <p:cNvPr id="64569" name="Text Box 11"/>
            <p:cNvSpPr txBox="1">
              <a:spLocks noChangeArrowheads="1"/>
            </p:cNvSpPr>
            <p:nvPr/>
          </p:nvSpPr>
          <p:spPr bwMode="auto">
            <a:xfrm>
              <a:off x="3600" y="2064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4570" name="Text Box 12"/>
            <p:cNvSpPr txBox="1">
              <a:spLocks noChangeArrowheads="1"/>
            </p:cNvSpPr>
            <p:nvPr/>
          </p:nvSpPr>
          <p:spPr bwMode="auto">
            <a:xfrm>
              <a:off x="3216" y="2064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4571" name="Text Box 13"/>
            <p:cNvSpPr txBox="1">
              <a:spLocks noChangeArrowheads="1"/>
            </p:cNvSpPr>
            <p:nvPr/>
          </p:nvSpPr>
          <p:spPr bwMode="auto">
            <a:xfrm>
              <a:off x="3984" y="2064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-30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858000" y="4202113"/>
            <a:ext cx="1828800" cy="384175"/>
            <a:chOff x="3216" y="1728"/>
            <a:chExt cx="1152" cy="242"/>
          </a:xfrm>
        </p:grpSpPr>
        <p:sp>
          <p:nvSpPr>
            <p:cNvPr id="64566" name="Text Box 15"/>
            <p:cNvSpPr txBox="1">
              <a:spLocks noChangeArrowheads="1"/>
            </p:cNvSpPr>
            <p:nvPr/>
          </p:nvSpPr>
          <p:spPr bwMode="auto">
            <a:xfrm>
              <a:off x="3600" y="1728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64567" name="Text Box 16"/>
            <p:cNvSpPr txBox="1">
              <a:spLocks noChangeArrowheads="1"/>
            </p:cNvSpPr>
            <p:nvPr/>
          </p:nvSpPr>
          <p:spPr bwMode="auto">
            <a:xfrm>
              <a:off x="3216" y="1728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4568" name="Text Box 17"/>
            <p:cNvSpPr txBox="1">
              <a:spLocks noChangeArrowheads="1"/>
            </p:cNvSpPr>
            <p:nvPr/>
          </p:nvSpPr>
          <p:spPr bwMode="auto">
            <a:xfrm>
              <a:off x="3984" y="1728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858000" y="6335713"/>
            <a:ext cx="1828800" cy="384175"/>
            <a:chOff x="3216" y="3072"/>
            <a:chExt cx="1152" cy="242"/>
          </a:xfrm>
        </p:grpSpPr>
        <p:sp>
          <p:nvSpPr>
            <p:cNvPr id="64563" name="Text Box 19"/>
            <p:cNvSpPr txBox="1">
              <a:spLocks noChangeArrowheads="1"/>
            </p:cNvSpPr>
            <p:nvPr/>
          </p:nvSpPr>
          <p:spPr bwMode="auto">
            <a:xfrm>
              <a:off x="3600" y="3072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4564" name="Text Box 20"/>
            <p:cNvSpPr txBox="1">
              <a:spLocks noChangeArrowheads="1"/>
            </p:cNvSpPr>
            <p:nvPr/>
          </p:nvSpPr>
          <p:spPr bwMode="auto">
            <a:xfrm>
              <a:off x="3216" y="3072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4565" name="Text Box 21"/>
            <p:cNvSpPr txBox="1">
              <a:spLocks noChangeArrowheads="1"/>
            </p:cNvSpPr>
            <p:nvPr/>
          </p:nvSpPr>
          <p:spPr bwMode="auto">
            <a:xfrm>
              <a:off x="3984" y="3072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858000" y="5802313"/>
            <a:ext cx="1828800" cy="384175"/>
            <a:chOff x="3216" y="2736"/>
            <a:chExt cx="1152" cy="242"/>
          </a:xfrm>
        </p:grpSpPr>
        <p:sp>
          <p:nvSpPr>
            <p:cNvPr id="64560" name="Text Box 23"/>
            <p:cNvSpPr txBox="1">
              <a:spLocks noChangeArrowheads="1"/>
            </p:cNvSpPr>
            <p:nvPr/>
          </p:nvSpPr>
          <p:spPr bwMode="auto">
            <a:xfrm>
              <a:off x="3600" y="2736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4561" name="Text Box 24"/>
            <p:cNvSpPr txBox="1">
              <a:spLocks noChangeArrowheads="1"/>
            </p:cNvSpPr>
            <p:nvPr/>
          </p:nvSpPr>
          <p:spPr bwMode="auto">
            <a:xfrm>
              <a:off x="3216" y="2736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64562" name="Text Box 25"/>
            <p:cNvSpPr txBox="1">
              <a:spLocks noChangeArrowheads="1"/>
            </p:cNvSpPr>
            <p:nvPr/>
          </p:nvSpPr>
          <p:spPr bwMode="auto">
            <a:xfrm>
              <a:off x="3984" y="2736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-60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858000" y="5268913"/>
            <a:ext cx="1828800" cy="384175"/>
            <a:chOff x="3216" y="2400"/>
            <a:chExt cx="1152" cy="242"/>
          </a:xfrm>
        </p:grpSpPr>
        <p:sp>
          <p:nvSpPr>
            <p:cNvPr id="64557" name="Text Box 27"/>
            <p:cNvSpPr txBox="1">
              <a:spLocks noChangeArrowheads="1"/>
            </p:cNvSpPr>
            <p:nvPr/>
          </p:nvSpPr>
          <p:spPr bwMode="auto">
            <a:xfrm>
              <a:off x="3600" y="2400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64558" name="Text Box 28"/>
            <p:cNvSpPr txBox="1">
              <a:spLocks noChangeArrowheads="1"/>
            </p:cNvSpPr>
            <p:nvPr/>
          </p:nvSpPr>
          <p:spPr bwMode="auto">
            <a:xfrm>
              <a:off x="3216" y="2400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64559" name="Text Box 29"/>
            <p:cNvSpPr txBox="1">
              <a:spLocks noChangeArrowheads="1"/>
            </p:cNvSpPr>
            <p:nvPr/>
          </p:nvSpPr>
          <p:spPr bwMode="auto">
            <a:xfrm>
              <a:off x="3984" y="2400"/>
              <a:ext cx="384" cy="242"/>
            </a:xfrm>
            <a:prstGeom prst="rect">
              <a:avLst/>
            </a:prstGeom>
            <a:noFill/>
            <a:ln w="31750" cap="sq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20</a:t>
              </a:r>
            </a:p>
          </p:txBody>
        </p:sp>
      </p:grpSp>
      <p:sp>
        <p:nvSpPr>
          <p:cNvPr id="64521" name="Text Box 31"/>
          <p:cNvSpPr txBox="1">
            <a:spLocks noChangeArrowheads="1"/>
          </p:cNvSpPr>
          <p:nvPr/>
        </p:nvSpPr>
        <p:spPr bwMode="auto">
          <a:xfrm>
            <a:off x="5964238" y="238125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a[0]</a:t>
            </a:r>
          </a:p>
        </p:txBody>
      </p:sp>
      <p:grpSp>
        <p:nvGrpSpPr>
          <p:cNvPr id="64522" name="Group 32"/>
          <p:cNvGrpSpPr>
            <a:grpSpLocks/>
          </p:cNvGrpSpPr>
          <p:nvPr/>
        </p:nvGrpSpPr>
        <p:grpSpPr bwMode="auto">
          <a:xfrm>
            <a:off x="6858000" y="228600"/>
            <a:ext cx="1828800" cy="404813"/>
            <a:chOff x="3216" y="1392"/>
            <a:chExt cx="1152" cy="242"/>
          </a:xfrm>
        </p:grpSpPr>
        <p:sp>
          <p:nvSpPr>
            <p:cNvPr id="64554" name="Text Box 33"/>
            <p:cNvSpPr txBox="1">
              <a:spLocks noChangeArrowheads="1"/>
            </p:cNvSpPr>
            <p:nvPr/>
          </p:nvSpPr>
          <p:spPr bwMode="auto">
            <a:xfrm>
              <a:off x="3600" y="1392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4555" name="Text Box 34"/>
            <p:cNvSpPr txBox="1">
              <a:spLocks noChangeArrowheads="1"/>
            </p:cNvSpPr>
            <p:nvPr/>
          </p:nvSpPr>
          <p:spPr bwMode="auto">
            <a:xfrm>
              <a:off x="3216" y="1392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4556" name="Text Box 35"/>
            <p:cNvSpPr txBox="1">
              <a:spLocks noChangeArrowheads="1"/>
            </p:cNvSpPr>
            <p:nvPr/>
          </p:nvSpPr>
          <p:spPr bwMode="auto">
            <a:xfrm>
              <a:off x="3984" y="1392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50</a:t>
              </a:r>
            </a:p>
          </p:txBody>
        </p:sp>
      </p:grpSp>
      <p:grpSp>
        <p:nvGrpSpPr>
          <p:cNvPr id="64523" name="Group 36"/>
          <p:cNvGrpSpPr>
            <a:grpSpLocks/>
          </p:cNvGrpSpPr>
          <p:nvPr/>
        </p:nvGrpSpPr>
        <p:grpSpPr bwMode="auto">
          <a:xfrm>
            <a:off x="6858000" y="1295400"/>
            <a:ext cx="1828800" cy="404813"/>
            <a:chOff x="3216" y="2064"/>
            <a:chExt cx="1152" cy="242"/>
          </a:xfrm>
        </p:grpSpPr>
        <p:sp>
          <p:nvSpPr>
            <p:cNvPr id="64551" name="Text Box 37"/>
            <p:cNvSpPr txBox="1">
              <a:spLocks noChangeArrowheads="1"/>
            </p:cNvSpPr>
            <p:nvPr/>
          </p:nvSpPr>
          <p:spPr bwMode="auto">
            <a:xfrm>
              <a:off x="3600" y="2064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64552" name="Text Box 38"/>
            <p:cNvSpPr txBox="1">
              <a:spLocks noChangeArrowheads="1"/>
            </p:cNvSpPr>
            <p:nvPr/>
          </p:nvSpPr>
          <p:spPr bwMode="auto">
            <a:xfrm>
              <a:off x="3216" y="2064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64553" name="Text Box 39"/>
            <p:cNvSpPr txBox="1">
              <a:spLocks noChangeArrowheads="1"/>
            </p:cNvSpPr>
            <p:nvPr/>
          </p:nvSpPr>
          <p:spPr bwMode="auto">
            <a:xfrm>
              <a:off x="3984" y="2064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20</a:t>
              </a:r>
            </a:p>
          </p:txBody>
        </p:sp>
      </p:grpSp>
      <p:grpSp>
        <p:nvGrpSpPr>
          <p:cNvPr id="64524" name="Group 40"/>
          <p:cNvGrpSpPr>
            <a:grpSpLocks/>
          </p:cNvGrpSpPr>
          <p:nvPr/>
        </p:nvGrpSpPr>
        <p:grpSpPr bwMode="auto">
          <a:xfrm>
            <a:off x="6858000" y="762000"/>
            <a:ext cx="1828800" cy="404813"/>
            <a:chOff x="3216" y="1728"/>
            <a:chExt cx="1152" cy="242"/>
          </a:xfrm>
        </p:grpSpPr>
        <p:sp>
          <p:nvSpPr>
            <p:cNvPr id="64548" name="Text Box 41"/>
            <p:cNvSpPr txBox="1">
              <a:spLocks noChangeArrowheads="1"/>
            </p:cNvSpPr>
            <p:nvPr/>
          </p:nvSpPr>
          <p:spPr bwMode="auto">
            <a:xfrm>
              <a:off x="3600" y="1728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4549" name="Text Box 42"/>
            <p:cNvSpPr txBox="1">
              <a:spLocks noChangeArrowheads="1"/>
            </p:cNvSpPr>
            <p:nvPr/>
          </p:nvSpPr>
          <p:spPr bwMode="auto">
            <a:xfrm>
              <a:off x="3216" y="1728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64550" name="Text Box 43"/>
            <p:cNvSpPr txBox="1">
              <a:spLocks noChangeArrowheads="1"/>
            </p:cNvSpPr>
            <p:nvPr/>
          </p:nvSpPr>
          <p:spPr bwMode="auto">
            <a:xfrm>
              <a:off x="3984" y="1728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grpSp>
        <p:nvGrpSpPr>
          <p:cNvPr id="64525" name="Group 44"/>
          <p:cNvGrpSpPr>
            <a:grpSpLocks/>
          </p:cNvGrpSpPr>
          <p:nvPr/>
        </p:nvGrpSpPr>
        <p:grpSpPr bwMode="auto">
          <a:xfrm>
            <a:off x="6858000" y="2895600"/>
            <a:ext cx="1828800" cy="404813"/>
            <a:chOff x="3216" y="3072"/>
            <a:chExt cx="1152" cy="242"/>
          </a:xfrm>
        </p:grpSpPr>
        <p:sp>
          <p:nvSpPr>
            <p:cNvPr id="64545" name="Text Box 45"/>
            <p:cNvSpPr txBox="1">
              <a:spLocks noChangeArrowheads="1"/>
            </p:cNvSpPr>
            <p:nvPr/>
          </p:nvSpPr>
          <p:spPr bwMode="auto">
            <a:xfrm>
              <a:off x="3600" y="3072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4546" name="Text Box 46"/>
            <p:cNvSpPr txBox="1">
              <a:spLocks noChangeArrowheads="1"/>
            </p:cNvSpPr>
            <p:nvPr/>
          </p:nvSpPr>
          <p:spPr bwMode="auto">
            <a:xfrm>
              <a:off x="3216" y="3072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4547" name="Text Box 47"/>
            <p:cNvSpPr txBox="1">
              <a:spLocks noChangeArrowheads="1"/>
            </p:cNvSpPr>
            <p:nvPr/>
          </p:nvSpPr>
          <p:spPr bwMode="auto">
            <a:xfrm>
              <a:off x="3984" y="3072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</p:grpSp>
      <p:grpSp>
        <p:nvGrpSpPr>
          <p:cNvPr id="64526" name="Group 48"/>
          <p:cNvGrpSpPr>
            <a:grpSpLocks/>
          </p:cNvGrpSpPr>
          <p:nvPr/>
        </p:nvGrpSpPr>
        <p:grpSpPr bwMode="auto">
          <a:xfrm>
            <a:off x="6858000" y="2362200"/>
            <a:ext cx="1828800" cy="404813"/>
            <a:chOff x="3216" y="2736"/>
            <a:chExt cx="1152" cy="242"/>
          </a:xfrm>
        </p:grpSpPr>
        <p:sp>
          <p:nvSpPr>
            <p:cNvPr id="64542" name="Text Box 49"/>
            <p:cNvSpPr txBox="1">
              <a:spLocks noChangeArrowheads="1"/>
            </p:cNvSpPr>
            <p:nvPr/>
          </p:nvSpPr>
          <p:spPr bwMode="auto">
            <a:xfrm>
              <a:off x="3600" y="2736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64543" name="Text Box 50"/>
            <p:cNvSpPr txBox="1">
              <a:spLocks noChangeArrowheads="1"/>
            </p:cNvSpPr>
            <p:nvPr/>
          </p:nvSpPr>
          <p:spPr bwMode="auto">
            <a:xfrm>
              <a:off x="3216" y="2736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4544" name="Text Box 51"/>
            <p:cNvSpPr txBox="1">
              <a:spLocks noChangeArrowheads="1"/>
            </p:cNvSpPr>
            <p:nvPr/>
          </p:nvSpPr>
          <p:spPr bwMode="auto">
            <a:xfrm>
              <a:off x="3984" y="2736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-60</a:t>
              </a:r>
            </a:p>
          </p:txBody>
        </p:sp>
      </p:grpSp>
      <p:grpSp>
        <p:nvGrpSpPr>
          <p:cNvPr id="64527" name="Group 52"/>
          <p:cNvGrpSpPr>
            <a:grpSpLocks/>
          </p:cNvGrpSpPr>
          <p:nvPr/>
        </p:nvGrpSpPr>
        <p:grpSpPr bwMode="auto">
          <a:xfrm>
            <a:off x="6858000" y="1828800"/>
            <a:ext cx="1828800" cy="404813"/>
            <a:chOff x="3216" y="2400"/>
            <a:chExt cx="1152" cy="242"/>
          </a:xfrm>
        </p:grpSpPr>
        <p:sp>
          <p:nvSpPr>
            <p:cNvPr id="64539" name="Text Box 53"/>
            <p:cNvSpPr txBox="1">
              <a:spLocks noChangeArrowheads="1"/>
            </p:cNvSpPr>
            <p:nvPr/>
          </p:nvSpPr>
          <p:spPr bwMode="auto">
            <a:xfrm>
              <a:off x="3600" y="2400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64540" name="Text Box 54"/>
            <p:cNvSpPr txBox="1">
              <a:spLocks noChangeArrowheads="1"/>
            </p:cNvSpPr>
            <p:nvPr/>
          </p:nvSpPr>
          <p:spPr bwMode="auto">
            <a:xfrm>
              <a:off x="3216" y="2400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64541" name="Text Box 55"/>
            <p:cNvSpPr txBox="1">
              <a:spLocks noChangeArrowheads="1"/>
            </p:cNvSpPr>
            <p:nvPr/>
          </p:nvSpPr>
          <p:spPr bwMode="auto">
            <a:xfrm>
              <a:off x="3984" y="2400"/>
              <a:ext cx="384" cy="242"/>
            </a:xfrm>
            <a:prstGeom prst="rect">
              <a:avLst/>
            </a:prstGeom>
            <a:noFill/>
            <a:ln w="31750" cap="sq">
              <a:solidFill>
                <a:srgbClr val="003399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5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-30</a:t>
              </a:r>
            </a:p>
          </p:txBody>
        </p:sp>
      </p:grpSp>
      <p:sp>
        <p:nvSpPr>
          <p:cNvPr id="64528" name="Text Box 31"/>
          <p:cNvSpPr txBox="1">
            <a:spLocks noChangeArrowheads="1"/>
          </p:cNvSpPr>
          <p:nvPr/>
        </p:nvSpPr>
        <p:spPr bwMode="auto">
          <a:xfrm>
            <a:off x="5964238" y="795338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a[1]</a:t>
            </a:r>
          </a:p>
        </p:txBody>
      </p:sp>
      <p:sp>
        <p:nvSpPr>
          <p:cNvPr id="64529" name="Text Box 31"/>
          <p:cNvSpPr txBox="1">
            <a:spLocks noChangeArrowheads="1"/>
          </p:cNvSpPr>
          <p:nvPr/>
        </p:nvSpPr>
        <p:spPr bwMode="auto">
          <a:xfrm>
            <a:off x="5964238" y="1306513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a[2]</a:t>
            </a:r>
          </a:p>
        </p:txBody>
      </p:sp>
      <p:sp>
        <p:nvSpPr>
          <p:cNvPr id="64530" name="Text Box 31"/>
          <p:cNvSpPr txBox="1">
            <a:spLocks noChangeArrowheads="1"/>
          </p:cNvSpPr>
          <p:nvPr/>
        </p:nvSpPr>
        <p:spPr bwMode="auto">
          <a:xfrm>
            <a:off x="5964238" y="1812925"/>
            <a:ext cx="838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a[3]</a:t>
            </a:r>
          </a:p>
        </p:txBody>
      </p:sp>
      <p:sp>
        <p:nvSpPr>
          <p:cNvPr id="64531" name="Text Box 31"/>
          <p:cNvSpPr txBox="1">
            <a:spLocks noChangeArrowheads="1"/>
          </p:cNvSpPr>
          <p:nvPr/>
        </p:nvSpPr>
        <p:spPr bwMode="auto">
          <a:xfrm>
            <a:off x="5964238" y="2362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a[4]</a:t>
            </a:r>
          </a:p>
        </p:txBody>
      </p:sp>
      <p:sp>
        <p:nvSpPr>
          <p:cNvPr id="64532" name="Text Box 31"/>
          <p:cNvSpPr txBox="1">
            <a:spLocks noChangeArrowheads="1"/>
          </p:cNvSpPr>
          <p:nvPr/>
        </p:nvSpPr>
        <p:spPr bwMode="auto">
          <a:xfrm>
            <a:off x="5964238" y="28956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a[5]</a:t>
            </a:r>
          </a:p>
        </p:txBody>
      </p:sp>
      <p:sp>
        <p:nvSpPr>
          <p:cNvPr id="64533" name="Text Box 31"/>
          <p:cNvSpPr txBox="1">
            <a:spLocks noChangeArrowheads="1"/>
          </p:cNvSpPr>
          <p:nvPr/>
        </p:nvSpPr>
        <p:spPr bwMode="auto">
          <a:xfrm>
            <a:off x="5867400" y="365125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 [0]</a:t>
            </a:r>
          </a:p>
        </p:txBody>
      </p:sp>
      <p:sp>
        <p:nvSpPr>
          <p:cNvPr id="64534" name="Text Box 31"/>
          <p:cNvSpPr txBox="1">
            <a:spLocks noChangeArrowheads="1"/>
          </p:cNvSpPr>
          <p:nvPr/>
        </p:nvSpPr>
        <p:spPr bwMode="auto">
          <a:xfrm>
            <a:off x="5867400" y="4217988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 [1]</a:t>
            </a:r>
          </a:p>
        </p:txBody>
      </p:sp>
      <p:sp>
        <p:nvSpPr>
          <p:cNvPr id="64535" name="Text Box 31"/>
          <p:cNvSpPr txBox="1">
            <a:spLocks noChangeArrowheads="1"/>
          </p:cNvSpPr>
          <p:nvPr/>
        </p:nvSpPr>
        <p:spPr bwMode="auto">
          <a:xfrm>
            <a:off x="5867400" y="4729163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 [2]</a:t>
            </a:r>
          </a:p>
        </p:txBody>
      </p:sp>
      <p:sp>
        <p:nvSpPr>
          <p:cNvPr id="64536" name="Text Box 31"/>
          <p:cNvSpPr txBox="1">
            <a:spLocks noChangeArrowheads="1"/>
          </p:cNvSpPr>
          <p:nvPr/>
        </p:nvSpPr>
        <p:spPr bwMode="auto">
          <a:xfrm>
            <a:off x="5867400" y="5235575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 [3]</a:t>
            </a:r>
          </a:p>
        </p:txBody>
      </p:sp>
      <p:sp>
        <p:nvSpPr>
          <p:cNvPr id="64537" name="Text Box 31"/>
          <p:cNvSpPr txBox="1">
            <a:spLocks noChangeArrowheads="1"/>
          </p:cNvSpPr>
          <p:nvPr/>
        </p:nvSpPr>
        <p:spPr bwMode="auto">
          <a:xfrm>
            <a:off x="5867400" y="578485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 [4]</a:t>
            </a:r>
          </a:p>
        </p:txBody>
      </p:sp>
      <p:sp>
        <p:nvSpPr>
          <p:cNvPr id="64538" name="Text Box 31"/>
          <p:cNvSpPr txBox="1">
            <a:spLocks noChangeArrowheads="1"/>
          </p:cNvSpPr>
          <p:nvPr/>
        </p:nvSpPr>
        <p:spPr bwMode="auto">
          <a:xfrm>
            <a:off x="5867400" y="631825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en-US" altLang="zh-CN" sz="25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 [5]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42"/>
          <p:cNvGrpSpPr>
            <a:grpSpLocks/>
          </p:cNvGrpSpPr>
          <p:nvPr/>
        </p:nvGrpSpPr>
        <p:grpSpPr bwMode="auto">
          <a:xfrm>
            <a:off x="2286000" y="1905000"/>
            <a:ext cx="3200400" cy="1116013"/>
            <a:chOff x="1584" y="2688"/>
            <a:chExt cx="2016" cy="703"/>
          </a:xfrm>
        </p:grpSpPr>
        <p:sp>
          <p:nvSpPr>
            <p:cNvPr id="66596" name="Text Box 31"/>
            <p:cNvSpPr txBox="1">
              <a:spLocks noChangeArrowheads="1"/>
            </p:cNvSpPr>
            <p:nvPr/>
          </p:nvSpPr>
          <p:spPr bwMode="auto">
            <a:xfrm>
              <a:off x="1584" y="2736"/>
              <a:ext cx="1968" cy="624"/>
            </a:xfrm>
            <a:prstGeom prst="rect">
              <a:avLst/>
            </a:prstGeom>
            <a:gradFill rotWithShape="0">
              <a:gsLst>
                <a:gs pos="0">
                  <a:srgbClr val="6A6D68"/>
                </a:gs>
                <a:gs pos="50000">
                  <a:srgbClr val="E6EBE1"/>
                </a:gs>
                <a:gs pos="100000">
                  <a:srgbClr val="6A6D68"/>
                </a:gs>
              </a:gsLst>
              <a:lin ang="2700000" scaled="1"/>
            </a:gradFill>
            <a:ln w="9525">
              <a:solidFill>
                <a:srgbClr val="93933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000">
                <a:latin typeface="Times New Roman" panose="02020603050405020304" pitchFamily="18" charset="0"/>
              </a:endParaRPr>
            </a:p>
          </p:txBody>
        </p:sp>
        <p:sp>
          <p:nvSpPr>
            <p:cNvPr id="66597" name="Line 32"/>
            <p:cNvSpPr>
              <a:spLocks noChangeShapeType="1"/>
            </p:cNvSpPr>
            <p:nvPr/>
          </p:nvSpPr>
          <p:spPr bwMode="auto">
            <a:xfrm>
              <a:off x="1584" y="3049"/>
              <a:ext cx="1968" cy="0"/>
            </a:xfrm>
            <a:prstGeom prst="line">
              <a:avLst/>
            </a:prstGeom>
            <a:noFill/>
            <a:ln w="28575" cap="sq">
              <a:solidFill>
                <a:srgbClr val="939339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8" name="Line 33"/>
            <p:cNvSpPr>
              <a:spLocks noChangeShapeType="1"/>
            </p:cNvSpPr>
            <p:nvPr/>
          </p:nvSpPr>
          <p:spPr bwMode="auto">
            <a:xfrm>
              <a:off x="2592" y="2736"/>
              <a:ext cx="0" cy="336"/>
            </a:xfrm>
            <a:prstGeom prst="line">
              <a:avLst/>
            </a:prstGeom>
            <a:noFill/>
            <a:ln w="28575" cap="sq">
              <a:solidFill>
                <a:srgbClr val="939339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9" name="Line 34"/>
            <p:cNvSpPr>
              <a:spLocks noChangeShapeType="1"/>
            </p:cNvSpPr>
            <p:nvPr/>
          </p:nvSpPr>
          <p:spPr bwMode="auto">
            <a:xfrm>
              <a:off x="2256" y="3072"/>
              <a:ext cx="0" cy="288"/>
            </a:xfrm>
            <a:prstGeom prst="line">
              <a:avLst/>
            </a:prstGeom>
            <a:noFill/>
            <a:ln w="28575" cap="sq">
              <a:solidFill>
                <a:srgbClr val="939339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0" name="Line 36"/>
            <p:cNvSpPr>
              <a:spLocks noChangeShapeType="1"/>
            </p:cNvSpPr>
            <p:nvPr/>
          </p:nvSpPr>
          <p:spPr bwMode="auto">
            <a:xfrm>
              <a:off x="2928" y="3072"/>
              <a:ext cx="0" cy="288"/>
            </a:xfrm>
            <a:prstGeom prst="line">
              <a:avLst/>
            </a:prstGeom>
            <a:noFill/>
            <a:ln w="28575" cap="sq">
              <a:solidFill>
                <a:srgbClr val="939339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1" name="Text Box 37"/>
            <p:cNvSpPr txBox="1">
              <a:spLocks noChangeArrowheads="1"/>
            </p:cNvSpPr>
            <p:nvPr/>
          </p:nvSpPr>
          <p:spPr bwMode="auto">
            <a:xfrm>
              <a:off x="1584" y="2690"/>
              <a:ext cx="10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LEFT</a:t>
              </a:r>
            </a:p>
          </p:txBody>
        </p:sp>
        <p:sp>
          <p:nvSpPr>
            <p:cNvPr id="66602" name="Text Box 38"/>
            <p:cNvSpPr txBox="1">
              <a:spLocks noChangeArrowheads="1"/>
            </p:cNvSpPr>
            <p:nvPr/>
          </p:nvSpPr>
          <p:spPr bwMode="auto">
            <a:xfrm>
              <a:off x="2592" y="2688"/>
              <a:ext cx="10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UP</a:t>
              </a:r>
            </a:p>
          </p:txBody>
        </p:sp>
        <p:sp>
          <p:nvSpPr>
            <p:cNvPr id="66603" name="Text Box 39"/>
            <p:cNvSpPr txBox="1">
              <a:spLocks noChangeArrowheads="1"/>
            </p:cNvSpPr>
            <p:nvPr/>
          </p:nvSpPr>
          <p:spPr bwMode="auto">
            <a:xfrm>
              <a:off x="1584" y="3026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ROW</a:t>
              </a:r>
            </a:p>
          </p:txBody>
        </p:sp>
        <p:sp>
          <p:nvSpPr>
            <p:cNvPr id="66604" name="Text Box 40"/>
            <p:cNvSpPr txBox="1">
              <a:spLocks noChangeArrowheads="1"/>
            </p:cNvSpPr>
            <p:nvPr/>
          </p:nvSpPr>
          <p:spPr bwMode="auto">
            <a:xfrm>
              <a:off x="2256" y="3024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COL</a:t>
              </a:r>
            </a:p>
          </p:txBody>
        </p:sp>
        <p:sp>
          <p:nvSpPr>
            <p:cNvPr id="66605" name="Text Box 41"/>
            <p:cNvSpPr txBox="1">
              <a:spLocks noChangeArrowheads="1"/>
            </p:cNvSpPr>
            <p:nvPr/>
          </p:nvSpPr>
          <p:spPr bwMode="auto">
            <a:xfrm>
              <a:off x="2880" y="3024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VAL</a:t>
              </a:r>
            </a:p>
          </p:txBody>
        </p:sp>
      </p:grpSp>
      <p:sp>
        <p:nvSpPr>
          <p:cNvPr id="66563" name="AutoShape 45"/>
          <p:cNvSpPr>
            <a:spLocks noChangeAspect="1" noChangeArrowheads="1" noTextEdit="1"/>
          </p:cNvSpPr>
          <p:nvPr/>
        </p:nvSpPr>
        <p:spPr bwMode="auto">
          <a:xfrm>
            <a:off x="3851275" y="3789363"/>
            <a:ext cx="345757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6564" name="Group 88"/>
          <p:cNvGrpSpPr>
            <a:grpSpLocks/>
          </p:cNvGrpSpPr>
          <p:nvPr/>
        </p:nvGrpSpPr>
        <p:grpSpPr bwMode="auto">
          <a:xfrm>
            <a:off x="142875" y="142875"/>
            <a:ext cx="8858250" cy="6572250"/>
            <a:chOff x="282" y="287"/>
            <a:chExt cx="5328" cy="4591"/>
          </a:xfrm>
        </p:grpSpPr>
        <p:sp>
          <p:nvSpPr>
            <p:cNvPr id="66565" name="Text Box 7"/>
            <p:cNvSpPr txBox="1">
              <a:spLocks noChangeArrowheads="1"/>
            </p:cNvSpPr>
            <p:nvPr/>
          </p:nvSpPr>
          <p:spPr bwMode="auto">
            <a:xfrm>
              <a:off x="282" y="287"/>
              <a:ext cx="5328" cy="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2 </a:t>
              </a:r>
              <a:r>
                <a:rPr kumimoji="1" lang="zh-CN" altLang="en-US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十字链表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 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矩阵的元素结构如下：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分别表示该元素的左邻非零元素、上邻非零元素、所在的行、所在的列和它的值。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32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32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[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] 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稀疏矩阵 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32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32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3200" b="1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6566" name="Rectangle 52"/>
            <p:cNvSpPr>
              <a:spLocks noChangeArrowheads="1"/>
            </p:cNvSpPr>
            <p:nvPr/>
          </p:nvSpPr>
          <p:spPr bwMode="auto">
            <a:xfrm>
              <a:off x="4332" y="3702"/>
              <a:ext cx="1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Symbol" panose="05050102010706020507" pitchFamily="18" charset="2"/>
                </a:rPr>
                <a:t>ø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67" name="Rectangle 53"/>
            <p:cNvSpPr>
              <a:spLocks noChangeArrowheads="1"/>
            </p:cNvSpPr>
            <p:nvPr/>
          </p:nvSpPr>
          <p:spPr bwMode="auto">
            <a:xfrm>
              <a:off x="4332" y="2696"/>
              <a:ext cx="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Symbol" panose="05050102010706020507" pitchFamily="18" charset="2"/>
                </a:rPr>
                <a:t>ö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68" name="Rectangle 59"/>
            <p:cNvSpPr>
              <a:spLocks noChangeArrowheads="1"/>
            </p:cNvSpPr>
            <p:nvPr/>
          </p:nvSpPr>
          <p:spPr bwMode="auto">
            <a:xfrm>
              <a:off x="2742" y="3741"/>
              <a:ext cx="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Symbol" panose="05050102010706020507" pitchFamily="18" charset="2"/>
                </a:rPr>
                <a:t>è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69" name="Rectangle 60"/>
            <p:cNvSpPr>
              <a:spLocks noChangeArrowheads="1"/>
            </p:cNvSpPr>
            <p:nvPr/>
          </p:nvSpPr>
          <p:spPr bwMode="auto">
            <a:xfrm>
              <a:off x="2742" y="2696"/>
              <a:ext cx="8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Symbol" panose="05050102010706020507" pitchFamily="18" charset="2"/>
                </a:rPr>
                <a:t>æ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0" name="Rectangle 61"/>
            <p:cNvSpPr>
              <a:spLocks noChangeArrowheads="1"/>
            </p:cNvSpPr>
            <p:nvPr/>
          </p:nvSpPr>
          <p:spPr bwMode="auto">
            <a:xfrm>
              <a:off x="4164" y="3713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1" name="Rectangle 62"/>
            <p:cNvSpPr>
              <a:spLocks noChangeArrowheads="1"/>
            </p:cNvSpPr>
            <p:nvPr/>
          </p:nvSpPr>
          <p:spPr bwMode="auto">
            <a:xfrm>
              <a:off x="3740" y="3713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2" name="Rectangle 63"/>
            <p:cNvSpPr>
              <a:spLocks noChangeArrowheads="1"/>
            </p:cNvSpPr>
            <p:nvPr/>
          </p:nvSpPr>
          <p:spPr bwMode="auto">
            <a:xfrm>
              <a:off x="3315" y="3713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3" name="Rectangle 64"/>
            <p:cNvSpPr>
              <a:spLocks noChangeArrowheads="1"/>
            </p:cNvSpPr>
            <p:nvPr/>
          </p:nvSpPr>
          <p:spPr bwMode="auto">
            <a:xfrm>
              <a:off x="2889" y="3713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4" name="Rectangle 65"/>
            <p:cNvSpPr>
              <a:spLocks noChangeArrowheads="1"/>
            </p:cNvSpPr>
            <p:nvPr/>
          </p:nvSpPr>
          <p:spPr bwMode="auto">
            <a:xfrm>
              <a:off x="4164" y="3377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5" name="Rectangle 66"/>
            <p:cNvSpPr>
              <a:spLocks noChangeArrowheads="1"/>
            </p:cNvSpPr>
            <p:nvPr/>
          </p:nvSpPr>
          <p:spPr bwMode="auto">
            <a:xfrm>
              <a:off x="3740" y="3377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6" name="Rectangle 67"/>
            <p:cNvSpPr>
              <a:spLocks noChangeArrowheads="1"/>
            </p:cNvSpPr>
            <p:nvPr/>
          </p:nvSpPr>
          <p:spPr bwMode="auto">
            <a:xfrm>
              <a:off x="3313" y="3377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7" name="Rectangle 68"/>
            <p:cNvSpPr>
              <a:spLocks noChangeArrowheads="1"/>
            </p:cNvSpPr>
            <p:nvPr/>
          </p:nvSpPr>
          <p:spPr bwMode="auto">
            <a:xfrm>
              <a:off x="2889" y="3377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8" name="Rectangle 69"/>
            <p:cNvSpPr>
              <a:spLocks noChangeArrowheads="1"/>
            </p:cNvSpPr>
            <p:nvPr/>
          </p:nvSpPr>
          <p:spPr bwMode="auto">
            <a:xfrm>
              <a:off x="4166" y="3041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79" name="Rectangle 70"/>
            <p:cNvSpPr>
              <a:spLocks noChangeArrowheads="1"/>
            </p:cNvSpPr>
            <p:nvPr/>
          </p:nvSpPr>
          <p:spPr bwMode="auto">
            <a:xfrm>
              <a:off x="3740" y="3041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0" name="Rectangle 71"/>
            <p:cNvSpPr>
              <a:spLocks noChangeArrowheads="1"/>
            </p:cNvSpPr>
            <p:nvPr/>
          </p:nvSpPr>
          <p:spPr bwMode="auto">
            <a:xfrm>
              <a:off x="3315" y="3041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1" name="Rectangle 72"/>
            <p:cNvSpPr>
              <a:spLocks noChangeArrowheads="1"/>
            </p:cNvSpPr>
            <p:nvPr/>
          </p:nvSpPr>
          <p:spPr bwMode="auto">
            <a:xfrm>
              <a:off x="2891" y="3041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2" name="Rectangle 73"/>
            <p:cNvSpPr>
              <a:spLocks noChangeArrowheads="1"/>
            </p:cNvSpPr>
            <p:nvPr/>
          </p:nvSpPr>
          <p:spPr bwMode="auto">
            <a:xfrm>
              <a:off x="4166" y="2668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3" name="Rectangle 74"/>
            <p:cNvSpPr>
              <a:spLocks noChangeArrowheads="1"/>
            </p:cNvSpPr>
            <p:nvPr/>
          </p:nvSpPr>
          <p:spPr bwMode="auto">
            <a:xfrm>
              <a:off x="3740" y="2705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4" name="Rectangle 75"/>
            <p:cNvSpPr>
              <a:spLocks noChangeArrowheads="1"/>
            </p:cNvSpPr>
            <p:nvPr/>
          </p:nvSpPr>
          <p:spPr bwMode="auto">
            <a:xfrm>
              <a:off x="3315" y="2705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5" name="Rectangle 76"/>
            <p:cNvSpPr>
              <a:spLocks noChangeArrowheads="1"/>
            </p:cNvSpPr>
            <p:nvPr/>
          </p:nvSpPr>
          <p:spPr bwMode="auto">
            <a:xfrm>
              <a:off x="2889" y="2705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6" name="Rectangle 78"/>
            <p:cNvSpPr>
              <a:spLocks noChangeArrowheads="1"/>
            </p:cNvSpPr>
            <p:nvPr/>
          </p:nvSpPr>
          <p:spPr bwMode="auto">
            <a:xfrm>
              <a:off x="2472" y="371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7" name="Rectangle 79"/>
            <p:cNvSpPr>
              <a:spLocks noChangeArrowheads="1"/>
            </p:cNvSpPr>
            <p:nvPr/>
          </p:nvSpPr>
          <p:spPr bwMode="auto">
            <a:xfrm>
              <a:off x="2472" y="337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8" name="Rectangle 80"/>
            <p:cNvSpPr>
              <a:spLocks noChangeArrowheads="1"/>
            </p:cNvSpPr>
            <p:nvPr/>
          </p:nvSpPr>
          <p:spPr bwMode="auto">
            <a:xfrm>
              <a:off x="2467" y="304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89" name="Rectangle 81"/>
            <p:cNvSpPr>
              <a:spLocks noChangeArrowheads="1"/>
            </p:cNvSpPr>
            <p:nvPr/>
          </p:nvSpPr>
          <p:spPr bwMode="auto">
            <a:xfrm>
              <a:off x="2469" y="270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90" name="Rectangle 82"/>
            <p:cNvSpPr>
              <a:spLocks noChangeArrowheads="1"/>
            </p:cNvSpPr>
            <p:nvPr/>
          </p:nvSpPr>
          <p:spPr bwMode="auto">
            <a:xfrm>
              <a:off x="4137" y="235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91" name="Rectangle 83"/>
            <p:cNvSpPr>
              <a:spLocks noChangeArrowheads="1"/>
            </p:cNvSpPr>
            <p:nvPr/>
          </p:nvSpPr>
          <p:spPr bwMode="auto">
            <a:xfrm>
              <a:off x="3716" y="2350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92" name="Rectangle 84"/>
            <p:cNvSpPr>
              <a:spLocks noChangeArrowheads="1"/>
            </p:cNvSpPr>
            <p:nvPr/>
          </p:nvSpPr>
          <p:spPr bwMode="auto">
            <a:xfrm>
              <a:off x="3310" y="2350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66593" name="Rectangle 85"/>
            <p:cNvSpPr>
              <a:spLocks noChangeArrowheads="1"/>
            </p:cNvSpPr>
            <p:nvPr/>
          </p:nvSpPr>
          <p:spPr bwMode="auto">
            <a:xfrm>
              <a:off x="2914" y="2350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594" name="Line 87"/>
            <p:cNvSpPr>
              <a:spLocks noChangeShapeType="1"/>
            </p:cNvSpPr>
            <p:nvPr/>
          </p:nvSpPr>
          <p:spPr bwMode="auto">
            <a:xfrm>
              <a:off x="4410" y="2931"/>
              <a:ext cx="0" cy="7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5" name="Line 87"/>
            <p:cNvSpPr>
              <a:spLocks noChangeShapeType="1"/>
            </p:cNvSpPr>
            <p:nvPr/>
          </p:nvSpPr>
          <p:spPr bwMode="auto">
            <a:xfrm>
              <a:off x="2757" y="2965"/>
              <a:ext cx="0" cy="7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175" y="0"/>
          <a:ext cx="91408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Document" r:id="rId4" imgW="7886700" imgH="4699000" progId="Word.Document.8">
                  <p:embed/>
                </p:oleObj>
              </mc:Choice>
              <mc:Fallback>
                <p:oleObj name="Document" r:id="rId4" imgW="7886700" imgH="4699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0"/>
                        <a:ext cx="914082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字符串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串的定义和操作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  ●串的定义：串是</a:t>
            </a:r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零个或多个字符</a:t>
            </a: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组成的有限序列。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   记为   </a:t>
            </a:r>
            <a:r>
              <a:rPr lang="en-US" altLang="zh-CN" sz="4000" b="1" smtClean="0"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＝ </a:t>
            </a:r>
            <a:r>
              <a:rPr lang="zh-CN" altLang="en-US" sz="4000" b="1" smtClean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40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4000" b="1" baseline="-2500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40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4000" b="1" baseline="-250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4000" b="1" smtClean="0"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en-US" altLang="zh-CN" sz="4000" b="1" baseline="-250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0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4000" b="1" baseline="-25000" smtClean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en-US" altLang="zh-CN" sz="4000" b="1" smtClean="0">
                <a:latin typeface="Arial" panose="020B0604020202020204" pitchFamily="34" charset="0"/>
                <a:ea typeface="楷体_GB2312" pitchFamily="49" charset="-122"/>
              </a:rPr>
              <a:t>”</a:t>
            </a:r>
            <a:endParaRPr lang="en-US" altLang="zh-CN" sz="40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串名   </a:t>
            </a:r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串值</a:t>
            </a:r>
            <a:r>
              <a:rPr lang="zh-CN" altLang="en-US" sz="40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串的</a:t>
            </a:r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长度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  ●空串：长度为</a:t>
            </a:r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零</a:t>
            </a: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的串称为空串。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  ●空白串：由一个或多个</a:t>
            </a:r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空格</a:t>
            </a:r>
            <a:r>
              <a:rPr lang="zh-CN" altLang="en-US" sz="4000" b="1" smtClean="0">
                <a:latin typeface="楷体_GB2312" pitchFamily="49" charset="-122"/>
                <a:ea typeface="楷体_GB2312" pitchFamily="49" charset="-122"/>
              </a:rPr>
              <a:t>组成的串称为空白串。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28600" y="620713"/>
            <a:ext cx="8664575" cy="593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每个元素都通过一个下标来指定，故一个一维数组对应一个下标函数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一维数组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A[n]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，每个数组元素占一个存储单元（不妨设为</a:t>
            </a:r>
            <a:r>
              <a:rPr lang="en-US" altLang="zh-CN" sz="3600" b="1">
                <a:latin typeface="Brush Script MT" panose="03060802040406070304" pitchFamily="66" charset="0"/>
                <a:ea typeface="Adobe 宋体 Std L" pitchFamily="18" charset="-122"/>
              </a:rPr>
              <a:t>l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个连续字节）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数组元素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A[0]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的首地址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Loc(A[0])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，则对于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0≤i ≤n-1</a:t>
            </a:r>
            <a:endParaRPr kumimoji="1"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idx="1"/>
          </p:nvPr>
        </p:nvSpPr>
        <p:spPr>
          <a:xfrm>
            <a:off x="0" y="115888"/>
            <a:ext cx="9144000" cy="6858000"/>
          </a:xfrm>
        </p:spPr>
        <p:txBody>
          <a:bodyPr>
            <a:normAutofit/>
          </a:bodyPr>
          <a:lstStyle/>
          <a:p>
            <a:pPr marL="548640" indent="-411480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altLang="zh-CN" dirty="0" smtClean="0"/>
              <a:t> </a:t>
            </a:r>
            <a:r>
              <a:rPr lang="zh-CN" altLang="en-US" sz="36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子串：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串中任意个</a:t>
            </a:r>
            <a:r>
              <a:rPr lang="zh-CN" altLang="en-US" sz="36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连续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字符组成的子序列称为该串的子串。</a:t>
            </a:r>
          </a:p>
          <a:p>
            <a:pPr marL="548640" indent="-411480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主串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：包含子串的串相应地称为主串。</a:t>
            </a:r>
          </a:p>
          <a:p>
            <a:pPr marL="548640" indent="-411480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zh-CN" altLang="en-US" sz="36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子串在主串中的位置：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子串在主串中</a:t>
            </a:r>
            <a:r>
              <a:rPr lang="zh-CN" altLang="en-US" sz="36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第一次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出现时，子串第</a:t>
            </a:r>
            <a:r>
              <a:rPr lang="zh-CN" altLang="en-US" sz="36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个字符在主串中的序号。</a:t>
            </a:r>
          </a:p>
          <a:p>
            <a:pPr marL="548640" indent="-411480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]  A = </a:t>
            </a:r>
            <a:r>
              <a:rPr lang="en-US" altLang="zh-CN" sz="3600" b="1" dirty="0" smtClean="0">
                <a:latin typeface="Arial"/>
                <a:ea typeface="楷体_GB2312" pitchFamily="49" charset="-122"/>
              </a:rPr>
              <a:t>“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Th</a:t>
            </a:r>
            <a:r>
              <a:rPr lang="en-US" altLang="zh-CN" sz="3600" b="1" u="sng" dirty="0" smtClean="0">
                <a:latin typeface="楷体_GB2312" pitchFamily="49" charset="-122"/>
                <a:ea typeface="楷体_GB2312" pitchFamily="49" charset="-122"/>
              </a:rPr>
              <a:t>is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b="1" u="sng" dirty="0" smtClean="0">
                <a:latin typeface="楷体_GB2312" pitchFamily="49" charset="-122"/>
                <a:ea typeface="楷体_GB2312" pitchFamily="49" charset="-122"/>
              </a:rPr>
              <a:t>is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 a string</a:t>
            </a:r>
            <a:r>
              <a:rPr lang="en-US" altLang="zh-CN" sz="3600" b="1" dirty="0" smtClean="0">
                <a:latin typeface="Arial"/>
                <a:ea typeface="楷体_GB2312" pitchFamily="49" charset="-122"/>
              </a:rPr>
              <a:t>”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48640" indent="-411480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        B = </a:t>
            </a:r>
            <a:r>
              <a:rPr lang="en-US" altLang="zh-CN" sz="3600" b="1" dirty="0" smtClean="0">
                <a:latin typeface="Arial"/>
                <a:ea typeface="楷体_GB2312" pitchFamily="49" charset="-122"/>
              </a:rPr>
              <a:t>“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is</a:t>
            </a:r>
            <a:r>
              <a:rPr lang="en-US" altLang="zh-CN" sz="3600" b="1" dirty="0" smtClean="0">
                <a:latin typeface="Arial"/>
                <a:ea typeface="楷体_GB2312" pitchFamily="49" charset="-122"/>
              </a:rPr>
              <a:t>”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48640" indent="-411480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</a:t>
            </a:r>
            <a:r>
              <a:rPr lang="zh-CN" altLang="en-US" b="1" dirty="0" smtClean="0">
                <a:ea typeface="幼圆" pitchFamily="49" charset="-122"/>
              </a:rPr>
              <a:t>            </a:t>
            </a:r>
          </a:p>
          <a:p>
            <a:pPr marL="548640" indent="-411480" eaLnBrk="1" fontAlgn="auto" hangingPunct="1">
              <a:lnSpc>
                <a:spcPct val="115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None/>
              <a:defRPr/>
            </a:pPr>
            <a:endParaRPr lang="en-US" altLang="zh-CN" b="1" dirty="0" smtClean="0">
              <a:ea typeface="幼圆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68580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串的存储方式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1 </a:t>
            </a:r>
            <a:r>
              <a:rPr lang="zh-CN" altLang="en-US" b="1" smtClean="0">
                <a:ea typeface="幼圆" panose="02010509060101010101" pitchFamily="49" charset="-122"/>
              </a:rPr>
              <a:t>串的顺序存储：</a:t>
            </a:r>
            <a:r>
              <a:rPr lang="zh-CN" altLang="en-US" b="1" smtClean="0">
                <a:solidFill>
                  <a:srgbClr val="FFFF00"/>
                </a:solidFill>
                <a:latin typeface="宋体" panose="02010600030101010101" pitchFamily="2" charset="-122"/>
              </a:rPr>
              <a:t>把一个串所包含的字符序列相继存入连续的字节中</a:t>
            </a:r>
            <a:endParaRPr lang="zh-CN" altLang="en-US" b="1" smtClean="0">
              <a:solidFill>
                <a:srgbClr val="FFFF00"/>
              </a:solidFill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●</a:t>
            </a:r>
            <a:r>
              <a:rPr lang="zh-CN" altLang="en-US" b="1" smtClean="0">
                <a:ea typeface="幼圆" panose="02010509060101010101" pitchFamily="49" charset="-122"/>
              </a:rPr>
              <a:t> 非紧缩格式</a:t>
            </a:r>
            <a:r>
              <a:rPr lang="zh-CN" altLang="en-US" b="1" smtClean="0">
                <a:solidFill>
                  <a:srgbClr val="000099"/>
                </a:solidFill>
                <a:ea typeface="幼圆" panose="02010509060101010101" pitchFamily="49" charset="-122"/>
              </a:rPr>
              <a:t> </a:t>
            </a:r>
            <a:r>
              <a:rPr lang="en-US" altLang="zh-CN" sz="2400" b="1" smtClean="0"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en-US" altLang="zh-CN" sz="2400" b="1" smtClean="0">
                <a:ea typeface="幼圆" panose="02010509060101010101" pitchFamily="49" charset="-122"/>
              </a:rPr>
              <a:t> </a:t>
            </a:r>
            <a:r>
              <a:rPr lang="zh-CN" altLang="en-US" sz="2400" b="1" smtClean="0">
                <a:ea typeface="幼圆" panose="02010509060101010101" pitchFamily="49" charset="-122"/>
              </a:rPr>
              <a:t>一个</a:t>
            </a:r>
            <a:r>
              <a:rPr lang="zh-CN" altLang="en-US" sz="2400" b="1" smtClean="0">
                <a:solidFill>
                  <a:srgbClr val="FFFF00"/>
                </a:solidFill>
                <a:ea typeface="幼圆" panose="02010509060101010101" pitchFamily="49" charset="-122"/>
              </a:rPr>
              <a:t>存储单元</a:t>
            </a:r>
            <a:r>
              <a:rPr lang="zh-CN" altLang="en-US" sz="2400" b="1" smtClean="0">
                <a:ea typeface="幼圆" panose="02010509060101010101" pitchFamily="49" charset="-122"/>
              </a:rPr>
              <a:t>存放</a:t>
            </a:r>
            <a:r>
              <a:rPr lang="zh-CN" altLang="en-US" sz="2400" b="1" smtClean="0">
                <a:solidFill>
                  <a:srgbClr val="FFFF00"/>
                </a:solidFill>
                <a:ea typeface="幼圆" panose="02010509060101010101" pitchFamily="49" charset="-122"/>
              </a:rPr>
              <a:t>一</a:t>
            </a:r>
            <a:r>
              <a:rPr lang="zh-CN" altLang="en-US" sz="2400" b="1" smtClean="0">
                <a:ea typeface="幼圆" panose="02010509060101010101" pitchFamily="49" charset="-122"/>
              </a:rPr>
              <a:t>个字符</a:t>
            </a:r>
            <a:endParaRPr lang="zh-CN" altLang="en-US" b="1" smtClean="0">
              <a:solidFill>
                <a:srgbClr val="000099"/>
              </a:solidFill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lang="en-US" altLang="zh-CN" b="1" smtClean="0">
                <a:ea typeface="幼圆" panose="02010509060101010101" pitchFamily="49" charset="-122"/>
              </a:rPr>
              <a:t> S </a:t>
            </a:r>
            <a:r>
              <a:rPr lang="zh-CN" altLang="en-US" b="1" smtClean="0">
                <a:ea typeface="幼圆" panose="02010509060101010101" pitchFamily="49" charset="-122"/>
              </a:rPr>
              <a:t>＝ </a:t>
            </a:r>
            <a:r>
              <a:rPr lang="zh-CN" altLang="en-US" b="1" smtClean="0">
                <a:latin typeface="Arial" panose="020B0604020202020204" pitchFamily="34" charset="0"/>
                <a:ea typeface="幼圆" panose="02010509060101010101" pitchFamily="49" charset="-122"/>
              </a:rPr>
              <a:t>“</a:t>
            </a:r>
            <a:r>
              <a:rPr lang="en-US" altLang="zh-CN" b="1" smtClean="0">
                <a:ea typeface="幼圆" panose="02010509060101010101" pitchFamily="49" charset="-122"/>
              </a:rPr>
              <a:t>a</a:t>
            </a:r>
            <a:r>
              <a:rPr lang="en-US" altLang="zh-CN" b="1" baseline="-25000" smtClean="0">
                <a:ea typeface="幼圆" panose="02010509060101010101" pitchFamily="49" charset="-122"/>
              </a:rPr>
              <a:t>0</a:t>
            </a:r>
            <a:r>
              <a:rPr lang="en-US" altLang="zh-CN" b="1" smtClean="0">
                <a:ea typeface="幼圆" panose="02010509060101010101" pitchFamily="49" charset="-122"/>
              </a:rPr>
              <a:t>a</a:t>
            </a:r>
            <a:r>
              <a:rPr lang="en-US" altLang="zh-CN" b="1" baseline="-25000" smtClean="0">
                <a:ea typeface="幼圆" panose="02010509060101010101" pitchFamily="49" charset="-122"/>
              </a:rPr>
              <a:t>1</a:t>
            </a:r>
            <a:r>
              <a:rPr lang="en-US" altLang="zh-CN" b="1" smtClean="0">
                <a:latin typeface="Arial" panose="020B0604020202020204" pitchFamily="34" charset="0"/>
                <a:ea typeface="幼圆" panose="02010509060101010101" pitchFamily="49" charset="-122"/>
              </a:rPr>
              <a:t>…</a:t>
            </a:r>
            <a:r>
              <a:rPr lang="en-US" altLang="zh-CN" b="1" baseline="-25000" smtClean="0"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ea typeface="幼圆" panose="02010509060101010101" pitchFamily="49" charset="-122"/>
              </a:rPr>
              <a:t>a</a:t>
            </a:r>
            <a:r>
              <a:rPr lang="en-US" altLang="zh-CN" b="1" baseline="-25000" smtClean="0">
                <a:ea typeface="幼圆" panose="02010509060101010101" pitchFamily="49" charset="-122"/>
              </a:rPr>
              <a:t>n-1</a:t>
            </a:r>
            <a:r>
              <a:rPr lang="en-US" altLang="zh-CN" b="1" smtClean="0">
                <a:latin typeface="Arial" panose="020B0604020202020204" pitchFamily="34" charset="0"/>
                <a:ea typeface="幼圆" panose="02010509060101010101" pitchFamily="49" charset="-122"/>
              </a:rPr>
              <a:t>”</a:t>
            </a:r>
            <a:endParaRPr lang="en-US" altLang="zh-CN" b="1" smtClean="0"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ea typeface="幼圆" panose="02010509060101010101" pitchFamily="49" charset="-122"/>
              </a:rPr>
              <a:t>              </a:t>
            </a:r>
            <a:endParaRPr lang="en-US" altLang="zh-CN" sz="2400" b="1" smtClean="0"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000099"/>
              </a:solidFill>
              <a:ea typeface="幼圆" panose="02010509060101010101" pitchFamily="49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71600" y="3200400"/>
            <a:ext cx="3962400" cy="3581400"/>
            <a:chOff x="864" y="1824"/>
            <a:chExt cx="2496" cy="2256"/>
          </a:xfrm>
        </p:grpSpPr>
        <p:sp>
          <p:nvSpPr>
            <p:cNvPr id="74759" name="Rectangle 5"/>
            <p:cNvSpPr>
              <a:spLocks noChangeArrowheads="1"/>
            </p:cNvSpPr>
            <p:nvPr/>
          </p:nvSpPr>
          <p:spPr bwMode="auto">
            <a:xfrm>
              <a:off x="2112" y="1875"/>
              <a:ext cx="1248" cy="2205"/>
            </a:xfrm>
            <a:prstGeom prst="rect">
              <a:avLst/>
            </a:prstGeom>
            <a:noFill/>
            <a:ln w="31750" cap="sq">
              <a:solidFill>
                <a:srgbClr val="008080"/>
              </a:solidFill>
              <a:miter lim="800000"/>
              <a:headEnd type="none" w="sm" len="sm"/>
              <a:tailEnd type="none" w="med" len="lg"/>
            </a:ln>
            <a:effectLst>
              <a:prstShdw prst="shdw17" dist="17961" dir="2700000">
                <a:srgbClr val="004D4D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74760" name="Line 6"/>
            <p:cNvSpPr>
              <a:spLocks noChangeShapeType="1"/>
            </p:cNvSpPr>
            <p:nvPr/>
          </p:nvSpPr>
          <p:spPr bwMode="auto">
            <a:xfrm>
              <a:off x="2112" y="2183"/>
              <a:ext cx="124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61" name="Line 8"/>
            <p:cNvSpPr>
              <a:spLocks noChangeShapeType="1"/>
            </p:cNvSpPr>
            <p:nvPr/>
          </p:nvSpPr>
          <p:spPr bwMode="auto">
            <a:xfrm>
              <a:off x="2112" y="2491"/>
              <a:ext cx="124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62" name="Line 9"/>
            <p:cNvSpPr>
              <a:spLocks noChangeShapeType="1"/>
            </p:cNvSpPr>
            <p:nvPr/>
          </p:nvSpPr>
          <p:spPr bwMode="auto">
            <a:xfrm>
              <a:off x="2112" y="2952"/>
              <a:ext cx="124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63" name="Line 10"/>
            <p:cNvSpPr>
              <a:spLocks noChangeShapeType="1"/>
            </p:cNvSpPr>
            <p:nvPr/>
          </p:nvSpPr>
          <p:spPr bwMode="auto">
            <a:xfrm>
              <a:off x="2112" y="3260"/>
              <a:ext cx="124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64" name="Text Box 12"/>
            <p:cNvSpPr txBox="1">
              <a:spLocks noChangeArrowheads="1"/>
            </p:cNvSpPr>
            <p:nvPr/>
          </p:nvSpPr>
          <p:spPr bwMode="auto">
            <a:xfrm>
              <a:off x="2544" y="182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74765" name="Text Box 13"/>
            <p:cNvSpPr txBox="1">
              <a:spLocks noChangeArrowheads="1"/>
            </p:cNvSpPr>
            <p:nvPr/>
          </p:nvSpPr>
          <p:spPr bwMode="auto">
            <a:xfrm>
              <a:off x="2544" y="213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2496" y="2849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n-1</a:t>
              </a:r>
            </a:p>
          </p:txBody>
        </p:sp>
        <p:sp>
          <p:nvSpPr>
            <p:cNvPr id="74767" name="Rectangle 16"/>
            <p:cNvSpPr>
              <a:spLocks noChangeArrowheads="1"/>
            </p:cNvSpPr>
            <p:nvPr/>
          </p:nvSpPr>
          <p:spPr bwMode="auto">
            <a:xfrm>
              <a:off x="864" y="2337"/>
              <a:ext cx="624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74768" name="Text Box 17"/>
            <p:cNvSpPr txBox="1">
              <a:spLocks noChangeArrowheads="1"/>
            </p:cNvSpPr>
            <p:nvPr/>
          </p:nvSpPr>
          <p:spPr bwMode="auto">
            <a:xfrm>
              <a:off x="960" y="1824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Word 0</a:t>
              </a:r>
              <a:endParaRPr kumimoji="1" lang="en-US" altLang="zh-CN" sz="3200" b="1" baseline="-250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4769" name="Text Box 18"/>
            <p:cNvSpPr txBox="1">
              <a:spLocks noChangeArrowheads="1"/>
            </p:cNvSpPr>
            <p:nvPr/>
          </p:nvSpPr>
          <p:spPr bwMode="auto">
            <a:xfrm>
              <a:off x="960" y="2080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Word 1</a:t>
              </a:r>
              <a:endParaRPr kumimoji="1" lang="en-US" altLang="zh-CN" sz="3200" b="1" baseline="-250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4770" name="Text Box 19"/>
            <p:cNvSpPr txBox="1">
              <a:spLocks noChangeArrowheads="1"/>
            </p:cNvSpPr>
            <p:nvPr/>
          </p:nvSpPr>
          <p:spPr bwMode="auto">
            <a:xfrm>
              <a:off x="912" y="2901"/>
              <a:ext cx="1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Word n-1</a:t>
              </a:r>
              <a:endParaRPr kumimoji="1" lang="en-US" altLang="zh-CN" sz="3200" b="1" baseline="-250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4771" name="Text Box 21"/>
            <p:cNvSpPr txBox="1">
              <a:spLocks noChangeArrowheads="1"/>
            </p:cNvSpPr>
            <p:nvPr/>
          </p:nvSpPr>
          <p:spPr bwMode="auto">
            <a:xfrm>
              <a:off x="1152" y="2542"/>
              <a:ext cx="42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4772" name="Text Box 22"/>
            <p:cNvSpPr txBox="1">
              <a:spLocks noChangeArrowheads="1"/>
            </p:cNvSpPr>
            <p:nvPr/>
          </p:nvSpPr>
          <p:spPr bwMode="auto">
            <a:xfrm>
              <a:off x="2592" y="2542"/>
              <a:ext cx="42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4773" name="Text Box 24"/>
            <p:cNvSpPr txBox="1">
              <a:spLocks noChangeArrowheads="1"/>
            </p:cNvSpPr>
            <p:nvPr/>
          </p:nvSpPr>
          <p:spPr bwMode="auto">
            <a:xfrm>
              <a:off x="1152" y="3456"/>
              <a:ext cx="42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4774" name="Text Box 25"/>
            <p:cNvSpPr txBox="1">
              <a:spLocks noChangeArrowheads="1"/>
            </p:cNvSpPr>
            <p:nvPr/>
          </p:nvSpPr>
          <p:spPr bwMode="auto">
            <a:xfrm>
              <a:off x="2592" y="3456"/>
              <a:ext cx="42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5410200" y="2590800"/>
            <a:ext cx="2895600" cy="914400"/>
            <a:chOff x="5410200" y="2590800"/>
            <a:chExt cx="2895600" cy="914400"/>
          </a:xfrm>
        </p:grpSpPr>
        <p:sp>
          <p:nvSpPr>
            <p:cNvPr id="74757" name="Line 27"/>
            <p:cNvSpPr>
              <a:spLocks noChangeShapeType="1"/>
            </p:cNvSpPr>
            <p:nvPr/>
          </p:nvSpPr>
          <p:spPr bwMode="auto">
            <a:xfrm flipH="1">
              <a:off x="5410200" y="3048000"/>
              <a:ext cx="2057400" cy="457200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58" name="Text Box 28"/>
            <p:cNvSpPr txBox="1">
              <a:spLocks noChangeArrowheads="1"/>
            </p:cNvSpPr>
            <p:nvPr/>
          </p:nvSpPr>
          <p:spPr bwMode="auto">
            <a:xfrm>
              <a:off x="7543800" y="2590800"/>
              <a:ext cx="7620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b="1" smtClean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altLang="zh-CN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●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紧缩格式</a:t>
            </a:r>
            <a:r>
              <a:rPr lang="zh-CN" altLang="en-US" b="1" smtClean="0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//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一个存储单元存放</a:t>
            </a:r>
            <a:r>
              <a:rPr lang="zh-CN" altLang="en-US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个字符</a:t>
            </a:r>
            <a:endParaRPr lang="zh-CN" altLang="en-US" b="1" smtClean="0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] S=</a:t>
            </a:r>
            <a:r>
              <a:rPr lang="en-US" altLang="zh-CN" b="1" smtClean="0">
                <a:latin typeface="Arial" panose="020B0604020202020204" pitchFamily="34" charset="0"/>
                <a:ea typeface="幼圆" panose="02010509060101010101" pitchFamily="49" charset="-122"/>
              </a:rPr>
              <a:t>“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en-US" altLang="zh-CN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en-US" altLang="zh-CN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en-US" altLang="zh-CN" b="1" smtClean="0">
                <a:latin typeface="Arial" panose="020B0604020202020204" pitchFamily="34" charset="0"/>
                <a:ea typeface="幼圆" panose="02010509060101010101" pitchFamily="49" charset="-122"/>
              </a:rPr>
              <a:t>…</a:t>
            </a:r>
            <a:r>
              <a:rPr lang="en-US" altLang="zh-CN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en-US" altLang="zh-CN" b="1" baseline="-25000" smtClean="0">
                <a:latin typeface="幼圆" panose="02010509060101010101" pitchFamily="49" charset="-122"/>
                <a:ea typeface="幼圆" panose="02010509060101010101" pitchFamily="49" charset="-122"/>
              </a:rPr>
              <a:t>n-1</a:t>
            </a:r>
            <a:r>
              <a:rPr lang="en-US" altLang="zh-CN" b="1" smtClean="0">
                <a:latin typeface="Arial" panose="020B0604020202020204" pitchFamily="34" charset="0"/>
                <a:ea typeface="幼圆" panose="02010509060101010101" pitchFamily="49" charset="-122"/>
              </a:rPr>
              <a:t>”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// 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一个存储单元存放</a:t>
            </a:r>
            <a:r>
              <a:rPr lang="en-US" altLang="zh-CN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个字符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762000" y="2133600"/>
            <a:ext cx="5334000" cy="3576638"/>
            <a:chOff x="480" y="1344"/>
            <a:chExt cx="3360" cy="2253"/>
          </a:xfrm>
        </p:grpSpPr>
        <p:sp>
          <p:nvSpPr>
            <p:cNvPr id="76807" name="Rectangle 19"/>
            <p:cNvSpPr>
              <a:spLocks noChangeArrowheads="1"/>
            </p:cNvSpPr>
            <p:nvPr/>
          </p:nvSpPr>
          <p:spPr bwMode="auto">
            <a:xfrm>
              <a:off x="2304" y="1392"/>
              <a:ext cx="1536" cy="2205"/>
            </a:xfrm>
            <a:prstGeom prst="rect">
              <a:avLst/>
            </a:prstGeom>
            <a:noFill/>
            <a:ln w="31750" cap="sq">
              <a:solidFill>
                <a:srgbClr val="008080"/>
              </a:solidFill>
              <a:miter lim="800000"/>
              <a:headEnd type="none" w="sm" len="sm"/>
              <a:tailEnd type="none" w="med" len="lg"/>
            </a:ln>
            <a:effectLst>
              <a:prstShdw prst="shdw17" dist="17961" dir="2700000">
                <a:srgbClr val="004D4D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76808" name="Line 21"/>
            <p:cNvSpPr>
              <a:spLocks noChangeShapeType="1"/>
            </p:cNvSpPr>
            <p:nvPr/>
          </p:nvSpPr>
          <p:spPr bwMode="auto">
            <a:xfrm>
              <a:off x="2304" y="1968"/>
              <a:ext cx="1536" cy="5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9" name="Text Box 24"/>
            <p:cNvSpPr txBox="1">
              <a:spLocks noChangeArrowheads="1"/>
            </p:cNvSpPr>
            <p:nvPr/>
          </p:nvSpPr>
          <p:spPr bwMode="auto">
            <a:xfrm>
              <a:off x="2688" y="13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76810" name="Text Box 25"/>
            <p:cNvSpPr txBox="1">
              <a:spLocks noChangeArrowheads="1"/>
            </p:cNvSpPr>
            <p:nvPr/>
          </p:nvSpPr>
          <p:spPr bwMode="auto">
            <a:xfrm>
              <a:off x="2304" y="163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76811" name="Text Box 26"/>
            <p:cNvSpPr txBox="1">
              <a:spLocks noChangeArrowheads="1"/>
            </p:cNvSpPr>
            <p:nvPr/>
          </p:nvSpPr>
          <p:spPr bwMode="auto">
            <a:xfrm>
              <a:off x="2640" y="240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n-1</a:t>
              </a:r>
            </a:p>
          </p:txBody>
        </p:sp>
        <p:sp>
          <p:nvSpPr>
            <p:cNvPr id="76812" name="Rectangle 27"/>
            <p:cNvSpPr>
              <a:spLocks noChangeArrowheads="1"/>
            </p:cNvSpPr>
            <p:nvPr/>
          </p:nvSpPr>
          <p:spPr bwMode="auto">
            <a:xfrm>
              <a:off x="1056" y="1857"/>
              <a:ext cx="624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76813" name="Text Box 28"/>
            <p:cNvSpPr txBox="1">
              <a:spLocks noChangeArrowheads="1"/>
            </p:cNvSpPr>
            <p:nvPr/>
          </p:nvSpPr>
          <p:spPr bwMode="auto">
            <a:xfrm>
              <a:off x="1152" y="1344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Word 0</a:t>
              </a:r>
              <a:endParaRPr kumimoji="1" lang="en-US" altLang="zh-CN" sz="3200" b="1" baseline="-250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814" name="Text Box 29"/>
            <p:cNvSpPr txBox="1">
              <a:spLocks noChangeArrowheads="1"/>
            </p:cNvSpPr>
            <p:nvPr/>
          </p:nvSpPr>
          <p:spPr bwMode="auto">
            <a:xfrm>
              <a:off x="1152" y="1600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Word 1</a:t>
              </a:r>
              <a:endParaRPr kumimoji="1" lang="en-US" altLang="zh-CN" sz="3200" b="1" baseline="-250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815" name="Text Box 31"/>
            <p:cNvSpPr txBox="1">
              <a:spLocks noChangeArrowheads="1"/>
            </p:cNvSpPr>
            <p:nvPr/>
          </p:nvSpPr>
          <p:spPr bwMode="auto">
            <a:xfrm>
              <a:off x="1344" y="2062"/>
              <a:ext cx="42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816" name="Text Box 32"/>
            <p:cNvSpPr txBox="1">
              <a:spLocks noChangeArrowheads="1"/>
            </p:cNvSpPr>
            <p:nvPr/>
          </p:nvSpPr>
          <p:spPr bwMode="auto">
            <a:xfrm>
              <a:off x="2784" y="2064"/>
              <a:ext cx="42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817" name="Line 33"/>
            <p:cNvSpPr>
              <a:spLocks noChangeShapeType="1"/>
            </p:cNvSpPr>
            <p:nvPr/>
          </p:nvSpPr>
          <p:spPr bwMode="auto">
            <a:xfrm>
              <a:off x="2304" y="2784"/>
              <a:ext cx="1536" cy="5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8" name="Line 34"/>
            <p:cNvSpPr>
              <a:spLocks noChangeShapeType="1"/>
            </p:cNvSpPr>
            <p:nvPr/>
          </p:nvSpPr>
          <p:spPr bwMode="auto">
            <a:xfrm>
              <a:off x="2304" y="2496"/>
              <a:ext cx="1536" cy="5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9" name="Line 35"/>
            <p:cNvSpPr>
              <a:spLocks noChangeShapeType="1"/>
            </p:cNvSpPr>
            <p:nvPr/>
          </p:nvSpPr>
          <p:spPr bwMode="auto">
            <a:xfrm>
              <a:off x="2304" y="1680"/>
              <a:ext cx="1536" cy="5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0" name="Text Box 36"/>
            <p:cNvSpPr txBox="1">
              <a:spLocks noChangeArrowheads="1"/>
            </p:cNvSpPr>
            <p:nvPr/>
          </p:nvSpPr>
          <p:spPr bwMode="auto">
            <a:xfrm>
              <a:off x="2304" y="13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76821" name="Text Box 38"/>
            <p:cNvSpPr txBox="1">
              <a:spLocks noChangeArrowheads="1"/>
            </p:cNvSpPr>
            <p:nvPr/>
          </p:nvSpPr>
          <p:spPr bwMode="auto">
            <a:xfrm>
              <a:off x="3072" y="13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76822" name="Text Box 39"/>
            <p:cNvSpPr txBox="1">
              <a:spLocks noChangeArrowheads="1"/>
            </p:cNvSpPr>
            <p:nvPr/>
          </p:nvSpPr>
          <p:spPr bwMode="auto">
            <a:xfrm>
              <a:off x="3456" y="13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76823" name="Line 40"/>
            <p:cNvSpPr>
              <a:spLocks noChangeShapeType="1"/>
            </p:cNvSpPr>
            <p:nvPr/>
          </p:nvSpPr>
          <p:spPr bwMode="auto">
            <a:xfrm>
              <a:off x="3072" y="1392"/>
              <a:ext cx="0" cy="576"/>
            </a:xfrm>
            <a:prstGeom prst="line">
              <a:avLst/>
            </a:prstGeom>
            <a:noFill/>
            <a:ln w="28575" cap="sq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4" name="Line 41"/>
            <p:cNvSpPr>
              <a:spLocks noChangeShapeType="1"/>
            </p:cNvSpPr>
            <p:nvPr/>
          </p:nvSpPr>
          <p:spPr bwMode="auto">
            <a:xfrm>
              <a:off x="2688" y="1392"/>
              <a:ext cx="0" cy="576"/>
            </a:xfrm>
            <a:prstGeom prst="line">
              <a:avLst/>
            </a:prstGeom>
            <a:noFill/>
            <a:ln w="28575" cap="sq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5" name="Line 42"/>
            <p:cNvSpPr>
              <a:spLocks noChangeShapeType="1"/>
            </p:cNvSpPr>
            <p:nvPr/>
          </p:nvSpPr>
          <p:spPr bwMode="auto">
            <a:xfrm>
              <a:off x="3456" y="1392"/>
              <a:ext cx="0" cy="576"/>
            </a:xfrm>
            <a:prstGeom prst="line">
              <a:avLst/>
            </a:prstGeom>
            <a:noFill/>
            <a:ln w="28575" cap="sq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6" name="Line 43"/>
            <p:cNvSpPr>
              <a:spLocks noChangeShapeType="1"/>
            </p:cNvSpPr>
            <p:nvPr/>
          </p:nvSpPr>
          <p:spPr bwMode="auto">
            <a:xfrm>
              <a:off x="3072" y="2496"/>
              <a:ext cx="0" cy="288"/>
            </a:xfrm>
            <a:prstGeom prst="line">
              <a:avLst/>
            </a:prstGeom>
            <a:noFill/>
            <a:ln w="28575" cap="sq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7" name="Line 44"/>
            <p:cNvSpPr>
              <a:spLocks noChangeShapeType="1"/>
            </p:cNvSpPr>
            <p:nvPr/>
          </p:nvSpPr>
          <p:spPr bwMode="auto">
            <a:xfrm>
              <a:off x="2688" y="2496"/>
              <a:ext cx="0" cy="288"/>
            </a:xfrm>
            <a:prstGeom prst="line">
              <a:avLst/>
            </a:prstGeom>
            <a:noFill/>
            <a:ln w="28575" cap="sq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8" name="Line 45"/>
            <p:cNvSpPr>
              <a:spLocks noChangeShapeType="1"/>
            </p:cNvSpPr>
            <p:nvPr/>
          </p:nvSpPr>
          <p:spPr bwMode="auto">
            <a:xfrm>
              <a:off x="3456" y="2496"/>
              <a:ext cx="0" cy="288"/>
            </a:xfrm>
            <a:prstGeom prst="line">
              <a:avLst/>
            </a:prstGeom>
            <a:noFill/>
            <a:ln w="28575" cap="sq">
              <a:solidFill>
                <a:srgbClr val="00808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9" name="Text Box 46"/>
            <p:cNvSpPr txBox="1">
              <a:spLocks noChangeArrowheads="1"/>
            </p:cNvSpPr>
            <p:nvPr/>
          </p:nvSpPr>
          <p:spPr bwMode="auto">
            <a:xfrm>
              <a:off x="2688" y="163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76830" name="Text Box 47"/>
            <p:cNvSpPr txBox="1">
              <a:spLocks noChangeArrowheads="1"/>
            </p:cNvSpPr>
            <p:nvPr/>
          </p:nvSpPr>
          <p:spPr bwMode="auto">
            <a:xfrm>
              <a:off x="3072" y="163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76831" name="Text Box 48"/>
            <p:cNvSpPr txBox="1">
              <a:spLocks noChangeArrowheads="1"/>
            </p:cNvSpPr>
            <p:nvPr/>
          </p:nvSpPr>
          <p:spPr bwMode="auto">
            <a:xfrm>
              <a:off x="3456" y="163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76832" name="Text Box 49"/>
            <p:cNvSpPr txBox="1">
              <a:spLocks noChangeArrowheads="1"/>
            </p:cNvSpPr>
            <p:nvPr/>
          </p:nvSpPr>
          <p:spPr bwMode="auto">
            <a:xfrm>
              <a:off x="2256" y="240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n-2</a:t>
              </a:r>
            </a:p>
          </p:txBody>
        </p:sp>
        <p:sp>
          <p:nvSpPr>
            <p:cNvPr id="76833" name="Text Box 30"/>
            <p:cNvSpPr txBox="1">
              <a:spLocks noChangeArrowheads="1"/>
            </p:cNvSpPr>
            <p:nvPr/>
          </p:nvSpPr>
          <p:spPr bwMode="auto">
            <a:xfrm>
              <a:off x="480" y="2448"/>
              <a:ext cx="18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Word n/4 -1</a:t>
              </a:r>
              <a:endParaRPr kumimoji="1" lang="en-US" altLang="zh-CN" sz="3200" b="1" baseline="-2500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6834" name="Group 53"/>
            <p:cNvGrpSpPr>
              <a:grpSpLocks/>
            </p:cNvGrpSpPr>
            <p:nvPr/>
          </p:nvGrpSpPr>
          <p:grpSpPr bwMode="auto">
            <a:xfrm>
              <a:off x="1296" y="2544"/>
              <a:ext cx="48" cy="144"/>
              <a:chOff x="864" y="3696"/>
              <a:chExt cx="48" cy="144"/>
            </a:xfrm>
          </p:grpSpPr>
          <p:sp>
            <p:nvSpPr>
              <p:cNvPr id="76840" name="Line 50"/>
              <p:cNvSpPr>
                <a:spLocks noChangeShapeType="1"/>
              </p:cNvSpPr>
              <p:nvPr/>
            </p:nvSpPr>
            <p:spPr bwMode="auto">
              <a:xfrm>
                <a:off x="864" y="3696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841" name="Line 52"/>
              <p:cNvSpPr>
                <a:spLocks noChangeShapeType="1"/>
              </p:cNvSpPr>
              <p:nvPr/>
            </p:nvSpPr>
            <p:spPr bwMode="auto">
              <a:xfrm>
                <a:off x="864" y="3696"/>
                <a:ext cx="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6835" name="Group 59"/>
            <p:cNvGrpSpPr>
              <a:grpSpLocks/>
            </p:cNvGrpSpPr>
            <p:nvPr/>
          </p:nvGrpSpPr>
          <p:grpSpPr bwMode="auto">
            <a:xfrm>
              <a:off x="1728" y="2544"/>
              <a:ext cx="48" cy="144"/>
              <a:chOff x="912" y="2928"/>
              <a:chExt cx="48" cy="144"/>
            </a:xfrm>
          </p:grpSpPr>
          <p:sp>
            <p:nvSpPr>
              <p:cNvPr id="76838" name="Line 57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48" cy="0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839" name="Line 58"/>
              <p:cNvSpPr>
                <a:spLocks noChangeShapeType="1"/>
              </p:cNvSpPr>
              <p:nvPr/>
            </p:nvSpPr>
            <p:spPr bwMode="auto">
              <a:xfrm>
                <a:off x="960" y="2928"/>
                <a:ext cx="0" cy="144"/>
              </a:xfrm>
              <a:prstGeom prst="line">
                <a:avLst/>
              </a:prstGeom>
              <a:noFill/>
              <a:ln w="31750" cap="sq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6836" name="Text Box 61"/>
            <p:cNvSpPr txBox="1">
              <a:spLocks noChangeArrowheads="1"/>
            </p:cNvSpPr>
            <p:nvPr/>
          </p:nvSpPr>
          <p:spPr bwMode="auto">
            <a:xfrm>
              <a:off x="2784" y="2928"/>
              <a:ext cx="42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6837" name="Text Box 62"/>
            <p:cNvSpPr txBox="1">
              <a:spLocks noChangeArrowheads="1"/>
            </p:cNvSpPr>
            <p:nvPr/>
          </p:nvSpPr>
          <p:spPr bwMode="auto">
            <a:xfrm>
              <a:off x="1344" y="3024"/>
              <a:ext cx="42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Times New Roman" panose="02020603050405020304" pitchFamily="18" charset="0"/>
                  <a:ea typeface="幼圆" panose="02010509060101010101" pitchFamily="49" charset="-122"/>
                </a:rPr>
                <a:t>…</a:t>
              </a:r>
              <a:endPara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" name="组合 40"/>
          <p:cNvGrpSpPr>
            <a:grpSpLocks/>
          </p:cNvGrpSpPr>
          <p:nvPr/>
        </p:nvGrpSpPr>
        <p:grpSpPr bwMode="auto">
          <a:xfrm>
            <a:off x="6096000" y="2133600"/>
            <a:ext cx="2438400" cy="579438"/>
            <a:chOff x="6096000" y="2133600"/>
            <a:chExt cx="2438400" cy="579438"/>
          </a:xfrm>
        </p:grpSpPr>
        <p:sp>
          <p:nvSpPr>
            <p:cNvPr id="76805" name="Line 64"/>
            <p:cNvSpPr>
              <a:spLocks noChangeShapeType="1"/>
            </p:cNvSpPr>
            <p:nvPr/>
          </p:nvSpPr>
          <p:spPr bwMode="auto">
            <a:xfrm flipH="1" flipV="1">
              <a:off x="6096000" y="2286000"/>
              <a:ext cx="1676400" cy="76200"/>
            </a:xfrm>
            <a:prstGeom prst="line">
              <a:avLst/>
            </a:prstGeom>
            <a:noFill/>
            <a:ln w="31750" cap="sq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6" name="Text Box 65"/>
            <p:cNvSpPr txBox="1">
              <a:spLocks noChangeArrowheads="1"/>
            </p:cNvSpPr>
            <p:nvPr/>
          </p:nvSpPr>
          <p:spPr bwMode="auto">
            <a:xfrm>
              <a:off x="8001000" y="2133600"/>
              <a:ext cx="5334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a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685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mtClean="0">
                <a:solidFill>
                  <a:srgbClr val="FFFF00"/>
                </a:solidFill>
              </a:rPr>
              <a:t>2  </a:t>
            </a:r>
            <a:r>
              <a:rPr lang="zh-CN" altLang="en-US" b="1" smtClean="0">
                <a:solidFill>
                  <a:srgbClr val="FFFF00"/>
                </a:solidFill>
                <a:ea typeface="幼圆" panose="02010509060101010101" pitchFamily="49" charset="-122"/>
              </a:rPr>
              <a:t>串的链式存储</a:t>
            </a:r>
            <a:r>
              <a:rPr lang="zh-CN" altLang="en-US" b="1" smtClean="0"/>
              <a:t>串的链接存储是把可用的存储空间分成一系列大小相同的结点，其中每个结点的结构为：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ym typeface="Wingdings" panose="05000000000000000000" pitchFamily="2" charset="2"/>
              </a:rPr>
              <a:t>（</a:t>
            </a:r>
            <a:r>
              <a:rPr lang="en-US" altLang="zh-CN" b="1" smtClean="0">
                <a:sym typeface="Wingdings" panose="05000000000000000000" pitchFamily="2" charset="2"/>
              </a:rPr>
              <a:t>str, link</a:t>
            </a:r>
            <a:r>
              <a:rPr lang="zh-CN" altLang="en-US" b="1" smtClean="0">
                <a:sym typeface="Wingdings" panose="05000000000000000000" pitchFamily="2" charset="2"/>
              </a:rPr>
              <a:t>）</a:t>
            </a:r>
            <a:endParaRPr lang="zh-CN" altLang="en-US" b="1" smtClean="0">
              <a:solidFill>
                <a:srgbClr val="000099"/>
              </a:solidFill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99"/>
                </a:solidFill>
                <a:ea typeface="幼圆" panose="02010509060101010101" pitchFamily="49" charset="-122"/>
              </a:rPr>
              <a:t>   </a:t>
            </a:r>
            <a:r>
              <a:rPr lang="zh-CN" altLang="en-US" sz="1400" b="1" smtClean="0">
                <a:solidFill>
                  <a:srgbClr val="000099"/>
                </a:solidFill>
                <a:ea typeface="幼圆" panose="02010509060101010101" pitchFamily="49" charset="-122"/>
              </a:rPr>
              <a:t> </a:t>
            </a:r>
            <a:r>
              <a:rPr lang="zh-CN" altLang="en-US" b="1" smtClean="0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b="1" smtClean="0">
              <a:solidFill>
                <a:srgbClr val="000099"/>
              </a:solidFill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zh-CN" altLang="en-US" sz="1400" b="1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b="1" smtClean="0">
                <a:solidFill>
                  <a:srgbClr val="0000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b="1" smtClean="0">
              <a:solidFill>
                <a:srgbClr val="000099"/>
              </a:solidFill>
              <a:ea typeface="幼圆" panose="02010509060101010101" pitchFamily="49" charset="-122"/>
            </a:endParaRPr>
          </a:p>
          <a:p>
            <a:pPr eaLnBrk="1" hangingPunct="1"/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04800" y="4038600"/>
            <a:ext cx="8686800" cy="1930400"/>
            <a:chOff x="144" y="2160"/>
            <a:chExt cx="5472" cy="1216"/>
          </a:xfrm>
        </p:grpSpPr>
        <p:grpSp>
          <p:nvGrpSpPr>
            <p:cNvPr id="78885" name="Group 90"/>
            <p:cNvGrpSpPr>
              <a:grpSpLocks/>
            </p:cNvGrpSpPr>
            <p:nvPr/>
          </p:nvGrpSpPr>
          <p:grpSpPr bwMode="auto">
            <a:xfrm>
              <a:off x="144" y="2736"/>
              <a:ext cx="5472" cy="640"/>
              <a:chOff x="144" y="2592"/>
              <a:chExt cx="5472" cy="640"/>
            </a:xfrm>
          </p:grpSpPr>
          <p:grpSp>
            <p:nvGrpSpPr>
              <p:cNvPr id="78887" name="Group 86"/>
              <p:cNvGrpSpPr>
                <a:grpSpLocks/>
              </p:cNvGrpSpPr>
              <p:nvPr/>
            </p:nvGrpSpPr>
            <p:grpSpPr bwMode="auto">
              <a:xfrm>
                <a:off x="528" y="2832"/>
                <a:ext cx="5088" cy="400"/>
                <a:chOff x="144" y="2736"/>
                <a:chExt cx="5088" cy="400"/>
              </a:xfrm>
            </p:grpSpPr>
            <p:grpSp>
              <p:nvGrpSpPr>
                <p:cNvPr id="78890" name="Group 56"/>
                <p:cNvGrpSpPr>
                  <a:grpSpLocks/>
                </p:cNvGrpSpPr>
                <p:nvPr/>
              </p:nvGrpSpPr>
              <p:grpSpPr bwMode="auto">
                <a:xfrm>
                  <a:off x="144" y="2832"/>
                  <a:ext cx="1776" cy="288"/>
                  <a:chOff x="672" y="2832"/>
                  <a:chExt cx="1776" cy="288"/>
                </a:xfrm>
              </p:grpSpPr>
              <p:sp>
                <p:nvSpPr>
                  <p:cNvPr id="7891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832"/>
                    <a:ext cx="1536" cy="28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636235"/>
                      </a:gs>
                      <a:gs pos="50000">
                        <a:srgbClr val="E6E37A"/>
                      </a:gs>
                      <a:gs pos="100000">
                        <a:srgbClr val="636235"/>
                      </a:gs>
                    </a:gsLst>
                    <a:lin ang="2700000" scaled="1"/>
                  </a:gradFill>
                  <a:ln w="28575" cap="sq">
                    <a:solidFill>
                      <a:srgbClr val="885B00"/>
                    </a:solidFill>
                    <a:miter lim="800000"/>
                    <a:headEnd type="none" w="sm" len="sm"/>
                    <a:tailEnd type="none" w="med" len="lg"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7891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71" y="2832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885B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1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832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885B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1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897" y="2832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885B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1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832"/>
                    <a:ext cx="0" cy="288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885B00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16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976"/>
                    <a:ext cx="384" cy="0"/>
                  </a:xfrm>
                  <a:prstGeom prst="line">
                    <a:avLst/>
                  </a:prstGeom>
                  <a:noFill/>
                  <a:ln w="31750" cap="sq">
                    <a:solidFill>
                      <a:srgbClr val="885B00"/>
                    </a:solidFill>
                    <a:round/>
                    <a:headEnd type="none" w="sm" len="sm"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89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44" y="2832"/>
                  <a:ext cx="288" cy="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5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solidFill>
                        <a:schemeClr val="bg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rPr>
                    <a:t>5</a:t>
                  </a:r>
                </a:p>
              </p:txBody>
            </p:sp>
            <p:grpSp>
              <p:nvGrpSpPr>
                <p:cNvPr id="78892" name="Group 71"/>
                <p:cNvGrpSpPr>
                  <a:grpSpLocks/>
                </p:cNvGrpSpPr>
                <p:nvPr/>
              </p:nvGrpSpPr>
              <p:grpSpPr bwMode="auto">
                <a:xfrm>
                  <a:off x="1920" y="2736"/>
                  <a:ext cx="1776" cy="396"/>
                  <a:chOff x="2928" y="2736"/>
                  <a:chExt cx="1776" cy="396"/>
                </a:xfrm>
              </p:grpSpPr>
              <p:grpSp>
                <p:nvGrpSpPr>
                  <p:cNvPr id="78900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928" y="2832"/>
                    <a:ext cx="1776" cy="288"/>
                    <a:chOff x="672" y="2832"/>
                    <a:chExt cx="1776" cy="288"/>
                  </a:xfrm>
                </p:grpSpPr>
                <p:sp>
                  <p:nvSpPr>
                    <p:cNvPr id="78905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832"/>
                      <a:ext cx="1536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636235"/>
                        </a:gs>
                        <a:gs pos="50000">
                          <a:srgbClr val="E6E37A"/>
                        </a:gs>
                        <a:gs pos="100000">
                          <a:srgbClr val="636235"/>
                        </a:gs>
                      </a:gsLst>
                      <a:lin ang="2700000" scaled="1"/>
                    </a:gradFill>
                    <a:ln w="28575" cap="sq">
                      <a:solidFill>
                        <a:srgbClr val="885B00"/>
                      </a:solidFill>
                      <a:miter lim="800000"/>
                      <a:headEnd type="none" w="sm" len="sm"/>
                      <a:tailEnd type="none" w="med" len="lg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78906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1" y="2832"/>
                      <a:ext cx="0" cy="288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rgbClr val="885B00"/>
                      </a:solidFill>
                      <a:round/>
                      <a:headEnd type="none" w="sm" len="sm"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907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2832"/>
                      <a:ext cx="0" cy="288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rgbClr val="885B00"/>
                      </a:solidFill>
                      <a:round/>
                      <a:headEnd type="none" w="sm" len="sm"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908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97" y="2832"/>
                      <a:ext cx="0" cy="288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rgbClr val="885B00"/>
                      </a:solidFill>
                      <a:round/>
                      <a:headEnd type="none" w="sm" len="sm"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90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0" y="2832"/>
                      <a:ext cx="0" cy="288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rgbClr val="885B00"/>
                      </a:solidFill>
                      <a:round/>
                      <a:headEnd type="none" w="sm" len="sm"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910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4" y="2976"/>
                      <a:ext cx="384" cy="0"/>
                    </a:xfrm>
                    <a:prstGeom prst="line">
                      <a:avLst/>
                    </a:prstGeom>
                    <a:noFill/>
                    <a:ln w="31750" cap="sq">
                      <a:solidFill>
                        <a:srgbClr val="885B00"/>
                      </a:solidFill>
                      <a:round/>
                      <a:headEnd type="none" w="sm" len="sm"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8901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832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75000"/>
                      </a:lnSpc>
                      <a:spcBef>
                        <a:spcPct val="25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3200" b="1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c</a:t>
                    </a:r>
                  </a:p>
                </p:txBody>
              </p:sp>
              <p:sp>
                <p:nvSpPr>
                  <p:cNvPr id="7890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2736"/>
                    <a:ext cx="336" cy="3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10000"/>
                      </a:lnSpc>
                      <a:spcBef>
                        <a:spcPct val="50000"/>
                      </a:spcBef>
                      <a:spcAft>
                        <a:spcPct val="2500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CN" sz="3200" b="1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h</a:t>
                    </a:r>
                  </a:p>
                </p:txBody>
              </p:sp>
              <p:sp>
                <p:nvSpPr>
                  <p:cNvPr id="7890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2736"/>
                    <a:ext cx="384" cy="3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10000"/>
                      </a:lnSpc>
                      <a:spcBef>
                        <a:spcPct val="50000"/>
                      </a:spcBef>
                      <a:spcAft>
                        <a:spcPct val="2500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CN" sz="3200" b="1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i</a:t>
                    </a:r>
                  </a:p>
                </p:txBody>
              </p:sp>
              <p:sp>
                <p:nvSpPr>
                  <p:cNvPr id="78904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2736"/>
                    <a:ext cx="336" cy="3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10000"/>
                      </a:lnSpc>
                      <a:spcBef>
                        <a:spcPct val="50000"/>
                      </a:spcBef>
                      <a:spcAft>
                        <a:spcPct val="25000"/>
                      </a:spcAft>
                      <a:buClrTx/>
                      <a:buSzTx/>
                      <a:buFontTx/>
                      <a:buNone/>
                    </a:pPr>
                    <a:r>
                      <a:rPr kumimoji="1" lang="en-US" altLang="zh-CN" sz="3200" b="1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n</a:t>
                    </a:r>
                  </a:p>
                </p:txBody>
              </p:sp>
            </p:grpSp>
            <p:sp>
              <p:nvSpPr>
                <p:cNvPr id="78893" name="Rectangle 75"/>
                <p:cNvSpPr>
                  <a:spLocks noChangeArrowheads="1"/>
                </p:cNvSpPr>
                <p:nvPr/>
              </p:nvSpPr>
              <p:spPr bwMode="auto">
                <a:xfrm>
                  <a:off x="3696" y="2832"/>
                  <a:ext cx="1536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636235"/>
                    </a:gs>
                    <a:gs pos="50000">
                      <a:srgbClr val="E6E37A"/>
                    </a:gs>
                    <a:gs pos="100000">
                      <a:srgbClr val="636235"/>
                    </a:gs>
                  </a:gsLst>
                  <a:lin ang="2700000" scaled="1"/>
                </a:gradFill>
                <a:ln w="28575" cap="sq">
                  <a:solidFill>
                    <a:srgbClr val="885B00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8894" name="Line 76"/>
                <p:cNvSpPr>
                  <a:spLocks noChangeShapeType="1"/>
                </p:cNvSpPr>
                <p:nvPr/>
              </p:nvSpPr>
              <p:spPr bwMode="auto">
                <a:xfrm>
                  <a:off x="4295" y="283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885B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95" name="Line 77"/>
                <p:cNvSpPr>
                  <a:spLocks noChangeShapeType="1"/>
                </p:cNvSpPr>
                <p:nvPr/>
              </p:nvSpPr>
              <p:spPr bwMode="auto">
                <a:xfrm>
                  <a:off x="4608" y="283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885B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96" name="Line 78"/>
                <p:cNvSpPr>
                  <a:spLocks noChangeShapeType="1"/>
                </p:cNvSpPr>
                <p:nvPr/>
              </p:nvSpPr>
              <p:spPr bwMode="auto">
                <a:xfrm>
                  <a:off x="4921" y="283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885B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97" name="Line 79"/>
                <p:cNvSpPr>
                  <a:spLocks noChangeShapeType="1"/>
                </p:cNvSpPr>
                <p:nvPr/>
              </p:nvSpPr>
              <p:spPr bwMode="auto">
                <a:xfrm>
                  <a:off x="3984" y="283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885B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9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696" y="283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75000"/>
                    </a:lnSpc>
                    <a:spcBef>
                      <a:spcPct val="25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solidFill>
                        <a:schemeClr val="bg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rPr>
                    <a:t>a</a:t>
                  </a:r>
                </a:p>
              </p:txBody>
            </p:sp>
            <p:sp>
              <p:nvSpPr>
                <p:cNvPr id="7889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919" y="2832"/>
                  <a:ext cx="288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5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solidFill>
                        <a:schemeClr val="bg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rPr>
                    <a:t>∧</a:t>
                  </a:r>
                </a:p>
              </p:txBody>
            </p:sp>
          </p:grpSp>
          <p:sp>
            <p:nvSpPr>
              <p:cNvPr id="78888" name="Line 88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384" cy="0"/>
              </a:xfrm>
              <a:prstGeom prst="line">
                <a:avLst/>
              </a:prstGeom>
              <a:noFill/>
              <a:ln w="31750" cap="sq">
                <a:solidFill>
                  <a:srgbClr val="885B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89" name="Text Box 89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p</a:t>
                </a:r>
              </a:p>
            </p:txBody>
          </p:sp>
        </p:grpSp>
        <p:sp>
          <p:nvSpPr>
            <p:cNvPr id="78886" name="Text Box 92"/>
            <p:cNvSpPr txBox="1">
              <a:spLocks noChangeArrowheads="1"/>
            </p:cNvSpPr>
            <p:nvPr/>
          </p:nvSpPr>
          <p:spPr bwMode="auto">
            <a:xfrm>
              <a:off x="240" y="2160"/>
              <a:ext cx="3696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5000"/>
                </a:lnSpc>
                <a:buClr>
                  <a:schemeClr val="tx2"/>
                </a:buClr>
                <a:buSzTx/>
                <a:buFont typeface="Wingdings" panose="05000000000000000000" pitchFamily="2" charset="2"/>
                <a:buNone/>
              </a:pPr>
              <a:r>
                <a:rPr kumimoji="1" lang="en-US" altLang="zh-CN" sz="14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●</a:t>
              </a:r>
              <a:r>
                <a:rPr kumimoji="1" lang="en-US" altLang="zh-CN" sz="36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kumimoji="1" lang="zh-CN" altLang="en-US" sz="32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结点大小为</a:t>
              </a:r>
              <a:r>
                <a:rPr kumimoji="1" lang="en-US" altLang="zh-CN" sz="32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  <a:r>
                <a:rPr kumimoji="1" lang="zh-CN" altLang="en-US" sz="32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的链串</a:t>
              </a:r>
            </a:p>
          </p:txBody>
        </p: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395288" y="1628775"/>
            <a:ext cx="8382000" cy="2311400"/>
            <a:chOff x="240" y="384"/>
            <a:chExt cx="5280" cy="1456"/>
          </a:xfrm>
        </p:grpSpPr>
        <p:grpSp>
          <p:nvGrpSpPr>
            <p:cNvPr id="78853" name="Group 91"/>
            <p:cNvGrpSpPr>
              <a:grpSpLocks/>
            </p:cNvGrpSpPr>
            <p:nvPr/>
          </p:nvGrpSpPr>
          <p:grpSpPr bwMode="auto">
            <a:xfrm>
              <a:off x="240" y="1152"/>
              <a:ext cx="5280" cy="688"/>
              <a:chOff x="336" y="1152"/>
              <a:chExt cx="5280" cy="688"/>
            </a:xfrm>
          </p:grpSpPr>
          <p:sp>
            <p:nvSpPr>
              <p:cNvPr id="78855" name="Text Box 20"/>
              <p:cNvSpPr txBox="1">
                <a:spLocks noChangeArrowheads="1"/>
              </p:cNvSpPr>
              <p:nvPr/>
            </p:nvSpPr>
            <p:spPr bwMode="auto">
              <a:xfrm>
                <a:off x="528" y="1152"/>
                <a:ext cx="288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S</a:t>
                </a:r>
              </a:p>
            </p:txBody>
          </p:sp>
          <p:grpSp>
            <p:nvGrpSpPr>
              <p:cNvPr id="78856" name="Group 16"/>
              <p:cNvGrpSpPr>
                <a:grpSpLocks/>
              </p:cNvGrpSpPr>
              <p:nvPr/>
            </p:nvGrpSpPr>
            <p:grpSpPr bwMode="auto">
              <a:xfrm>
                <a:off x="1248" y="1488"/>
                <a:ext cx="912" cy="336"/>
                <a:chOff x="4320" y="1536"/>
                <a:chExt cx="912" cy="336"/>
              </a:xfrm>
            </p:grpSpPr>
            <p:sp>
              <p:nvSpPr>
                <p:cNvPr id="7888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20" y="1584"/>
                  <a:ext cx="720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86E09E"/>
                    </a:gs>
                    <a:gs pos="50000">
                      <a:srgbClr val="C7F1D2"/>
                    </a:gs>
                    <a:gs pos="100000">
                      <a:srgbClr val="86E09E"/>
                    </a:gs>
                  </a:gsLst>
                  <a:lin ang="2700000" scaled="1"/>
                </a:gradFill>
                <a:ln w="28575" cap="sq">
                  <a:solidFill>
                    <a:srgbClr val="008080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8882" name="Line 12"/>
                <p:cNvSpPr>
                  <a:spLocks noChangeShapeType="1"/>
                </p:cNvSpPr>
                <p:nvPr/>
              </p:nvSpPr>
              <p:spPr bwMode="auto">
                <a:xfrm>
                  <a:off x="4704" y="1584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808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8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368" y="1536"/>
                  <a:ext cx="288" cy="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solidFill>
                        <a:srgbClr val="CC3300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rPr>
                    <a:t>c</a:t>
                  </a:r>
                </a:p>
              </p:txBody>
            </p:sp>
            <p:sp>
              <p:nvSpPr>
                <p:cNvPr id="78884" name="Line 15"/>
                <p:cNvSpPr>
                  <a:spLocks noChangeShapeType="1"/>
                </p:cNvSpPr>
                <p:nvPr/>
              </p:nvSpPr>
              <p:spPr bwMode="auto">
                <a:xfrm>
                  <a:off x="4896" y="1728"/>
                  <a:ext cx="336" cy="0"/>
                </a:xfrm>
                <a:prstGeom prst="line">
                  <a:avLst/>
                </a:prstGeom>
                <a:noFill/>
                <a:ln w="31750" cap="sq">
                  <a:solidFill>
                    <a:srgbClr val="008080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8857" name="Rectangle 23"/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720" cy="288"/>
              </a:xfrm>
              <a:prstGeom prst="rect">
                <a:avLst/>
              </a:prstGeom>
              <a:gradFill rotWithShape="0">
                <a:gsLst>
                  <a:gs pos="0">
                    <a:srgbClr val="86E09E"/>
                  </a:gs>
                  <a:gs pos="50000">
                    <a:srgbClr val="C7F1D2"/>
                  </a:gs>
                  <a:gs pos="100000">
                    <a:srgbClr val="86E09E"/>
                  </a:gs>
                </a:gsLst>
                <a:lin ang="2700000" scaled="1"/>
              </a:gradFill>
              <a:ln w="28575" cap="sq">
                <a:solidFill>
                  <a:srgbClr val="008080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78858" name="Line 24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808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59" name="Text Box 25"/>
              <p:cNvSpPr txBox="1">
                <a:spLocks noChangeArrowheads="1"/>
              </p:cNvSpPr>
              <p:nvPr/>
            </p:nvSpPr>
            <p:spPr bwMode="auto">
              <a:xfrm>
                <a:off x="384" y="1536"/>
                <a:ext cx="28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CC33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5</a:t>
                </a:r>
              </a:p>
            </p:txBody>
          </p:sp>
          <p:sp>
            <p:nvSpPr>
              <p:cNvPr id="78860" name="Line 26"/>
              <p:cNvSpPr>
                <a:spLocks noChangeShapeType="1"/>
              </p:cNvSpPr>
              <p:nvPr/>
            </p:nvSpPr>
            <p:spPr bwMode="auto">
              <a:xfrm>
                <a:off x="912" y="1680"/>
                <a:ext cx="336" cy="0"/>
              </a:xfrm>
              <a:prstGeom prst="line">
                <a:avLst/>
              </a:prstGeom>
              <a:noFill/>
              <a:ln w="31750" cap="sq">
                <a:solidFill>
                  <a:srgbClr val="00808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8861" name="Group 27"/>
              <p:cNvGrpSpPr>
                <a:grpSpLocks/>
              </p:cNvGrpSpPr>
              <p:nvPr/>
            </p:nvGrpSpPr>
            <p:grpSpPr bwMode="auto">
              <a:xfrm>
                <a:off x="2160" y="1488"/>
                <a:ext cx="912" cy="336"/>
                <a:chOff x="4320" y="1536"/>
                <a:chExt cx="912" cy="336"/>
              </a:xfrm>
            </p:grpSpPr>
            <p:sp>
              <p:nvSpPr>
                <p:cNvPr id="78877" name="Rectangle 28"/>
                <p:cNvSpPr>
                  <a:spLocks noChangeArrowheads="1"/>
                </p:cNvSpPr>
                <p:nvPr/>
              </p:nvSpPr>
              <p:spPr bwMode="auto">
                <a:xfrm>
                  <a:off x="4320" y="1584"/>
                  <a:ext cx="720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86E09E"/>
                    </a:gs>
                    <a:gs pos="50000">
                      <a:srgbClr val="C7F1D2"/>
                    </a:gs>
                    <a:gs pos="100000">
                      <a:srgbClr val="86E09E"/>
                    </a:gs>
                  </a:gsLst>
                  <a:lin ang="2700000" scaled="1"/>
                </a:gradFill>
                <a:ln w="28575" cap="sq">
                  <a:solidFill>
                    <a:srgbClr val="008080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8878" name="Line 29"/>
                <p:cNvSpPr>
                  <a:spLocks noChangeShapeType="1"/>
                </p:cNvSpPr>
                <p:nvPr/>
              </p:nvSpPr>
              <p:spPr bwMode="auto">
                <a:xfrm>
                  <a:off x="4704" y="1584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808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7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368" y="1536"/>
                  <a:ext cx="288" cy="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solidFill>
                        <a:srgbClr val="CC3300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rPr>
                    <a:t>h</a:t>
                  </a:r>
                </a:p>
              </p:txBody>
            </p:sp>
            <p:sp>
              <p:nvSpPr>
                <p:cNvPr id="78880" name="Line 31"/>
                <p:cNvSpPr>
                  <a:spLocks noChangeShapeType="1"/>
                </p:cNvSpPr>
                <p:nvPr/>
              </p:nvSpPr>
              <p:spPr bwMode="auto">
                <a:xfrm>
                  <a:off x="4896" y="1728"/>
                  <a:ext cx="336" cy="0"/>
                </a:xfrm>
                <a:prstGeom prst="line">
                  <a:avLst/>
                </a:prstGeom>
                <a:noFill/>
                <a:ln w="31750" cap="sq">
                  <a:solidFill>
                    <a:srgbClr val="008080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2" name="Group 32"/>
              <p:cNvGrpSpPr>
                <a:grpSpLocks/>
              </p:cNvGrpSpPr>
              <p:nvPr/>
            </p:nvGrpSpPr>
            <p:grpSpPr bwMode="auto">
              <a:xfrm>
                <a:off x="3072" y="1488"/>
                <a:ext cx="912" cy="336"/>
                <a:chOff x="4320" y="1536"/>
                <a:chExt cx="912" cy="336"/>
              </a:xfrm>
            </p:grpSpPr>
            <p:sp>
              <p:nvSpPr>
                <p:cNvPr id="78873" name="Rectangle 33"/>
                <p:cNvSpPr>
                  <a:spLocks noChangeArrowheads="1"/>
                </p:cNvSpPr>
                <p:nvPr/>
              </p:nvSpPr>
              <p:spPr bwMode="auto">
                <a:xfrm>
                  <a:off x="4320" y="1584"/>
                  <a:ext cx="720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86E09E"/>
                    </a:gs>
                    <a:gs pos="50000">
                      <a:srgbClr val="C7F1D2"/>
                    </a:gs>
                    <a:gs pos="100000">
                      <a:srgbClr val="86E09E"/>
                    </a:gs>
                  </a:gsLst>
                  <a:lin ang="2700000" scaled="1"/>
                </a:gradFill>
                <a:ln w="28575" cap="sq">
                  <a:solidFill>
                    <a:srgbClr val="008080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8874" name="Line 34"/>
                <p:cNvSpPr>
                  <a:spLocks noChangeShapeType="1"/>
                </p:cNvSpPr>
                <p:nvPr/>
              </p:nvSpPr>
              <p:spPr bwMode="auto">
                <a:xfrm>
                  <a:off x="4704" y="1584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808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68" y="1536"/>
                  <a:ext cx="288" cy="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solidFill>
                        <a:srgbClr val="CC3300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rPr>
                    <a:t>i</a:t>
                  </a:r>
                </a:p>
              </p:txBody>
            </p:sp>
            <p:sp>
              <p:nvSpPr>
                <p:cNvPr id="78876" name="Line 36"/>
                <p:cNvSpPr>
                  <a:spLocks noChangeShapeType="1"/>
                </p:cNvSpPr>
                <p:nvPr/>
              </p:nvSpPr>
              <p:spPr bwMode="auto">
                <a:xfrm>
                  <a:off x="4896" y="1728"/>
                  <a:ext cx="336" cy="0"/>
                </a:xfrm>
                <a:prstGeom prst="line">
                  <a:avLst/>
                </a:prstGeom>
                <a:noFill/>
                <a:ln w="31750" cap="sq">
                  <a:solidFill>
                    <a:srgbClr val="008080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8863" name="Rectangle 38"/>
              <p:cNvSpPr>
                <a:spLocks noChangeArrowheads="1"/>
              </p:cNvSpPr>
              <p:nvPr/>
            </p:nvSpPr>
            <p:spPr bwMode="auto">
              <a:xfrm>
                <a:off x="4896" y="1536"/>
                <a:ext cx="720" cy="288"/>
              </a:xfrm>
              <a:prstGeom prst="rect">
                <a:avLst/>
              </a:prstGeom>
              <a:gradFill rotWithShape="0">
                <a:gsLst>
                  <a:gs pos="0">
                    <a:srgbClr val="86E09E"/>
                  </a:gs>
                  <a:gs pos="50000">
                    <a:srgbClr val="C7F1D2"/>
                  </a:gs>
                  <a:gs pos="100000">
                    <a:srgbClr val="86E09E"/>
                  </a:gs>
                </a:gsLst>
                <a:lin ang="2700000" scaled="1"/>
              </a:gradFill>
              <a:ln w="28575" cap="sq">
                <a:solidFill>
                  <a:srgbClr val="008080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78864" name="Line 39"/>
              <p:cNvSpPr>
                <a:spLocks noChangeShapeType="1"/>
              </p:cNvSpPr>
              <p:nvPr/>
            </p:nvSpPr>
            <p:spPr bwMode="auto">
              <a:xfrm>
                <a:off x="5280" y="1536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808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5" name="Text Box 40"/>
              <p:cNvSpPr txBox="1">
                <a:spLocks noChangeArrowheads="1"/>
              </p:cNvSpPr>
              <p:nvPr/>
            </p:nvSpPr>
            <p:spPr bwMode="auto">
              <a:xfrm>
                <a:off x="4944" y="1488"/>
                <a:ext cx="288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rgbClr val="CC33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a</a:t>
                </a:r>
              </a:p>
            </p:txBody>
          </p:sp>
          <p:grpSp>
            <p:nvGrpSpPr>
              <p:cNvPr id="78866" name="Group 42"/>
              <p:cNvGrpSpPr>
                <a:grpSpLocks/>
              </p:cNvGrpSpPr>
              <p:nvPr/>
            </p:nvGrpSpPr>
            <p:grpSpPr bwMode="auto">
              <a:xfrm>
                <a:off x="3984" y="1488"/>
                <a:ext cx="912" cy="336"/>
                <a:chOff x="4320" y="1536"/>
                <a:chExt cx="912" cy="336"/>
              </a:xfrm>
            </p:grpSpPr>
            <p:sp>
              <p:nvSpPr>
                <p:cNvPr id="78869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1584"/>
                  <a:ext cx="720" cy="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86E09E"/>
                    </a:gs>
                    <a:gs pos="50000">
                      <a:srgbClr val="C7F1D2"/>
                    </a:gs>
                    <a:gs pos="100000">
                      <a:srgbClr val="86E09E"/>
                    </a:gs>
                  </a:gsLst>
                  <a:lin ang="2700000" scaled="1"/>
                </a:gradFill>
                <a:ln w="28575" cap="sq">
                  <a:solidFill>
                    <a:srgbClr val="008080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8870" name="Line 44"/>
                <p:cNvSpPr>
                  <a:spLocks noChangeShapeType="1"/>
                </p:cNvSpPr>
                <p:nvPr/>
              </p:nvSpPr>
              <p:spPr bwMode="auto">
                <a:xfrm>
                  <a:off x="4704" y="1584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808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7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68" y="1536"/>
                  <a:ext cx="288" cy="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5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solidFill>
                        <a:srgbClr val="CC3300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rPr>
                    <a:t>n</a:t>
                  </a:r>
                </a:p>
              </p:txBody>
            </p:sp>
            <p:sp>
              <p:nvSpPr>
                <p:cNvPr id="78872" name="Line 46"/>
                <p:cNvSpPr>
                  <a:spLocks noChangeShapeType="1"/>
                </p:cNvSpPr>
                <p:nvPr/>
              </p:nvSpPr>
              <p:spPr bwMode="auto">
                <a:xfrm>
                  <a:off x="4896" y="1728"/>
                  <a:ext cx="336" cy="0"/>
                </a:xfrm>
                <a:prstGeom prst="line">
                  <a:avLst/>
                </a:prstGeom>
                <a:noFill/>
                <a:ln w="31750" cap="sq">
                  <a:solidFill>
                    <a:srgbClr val="008080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8867" name="Text Box 47"/>
              <p:cNvSpPr txBox="1">
                <a:spLocks noChangeArrowheads="1"/>
              </p:cNvSpPr>
              <p:nvPr/>
            </p:nvSpPr>
            <p:spPr bwMode="auto">
              <a:xfrm>
                <a:off x="5280" y="1536"/>
                <a:ext cx="288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CC33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∧</a:t>
                </a:r>
              </a:p>
            </p:txBody>
          </p:sp>
          <p:sp>
            <p:nvSpPr>
              <p:cNvPr id="78868" name="Line 50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0" cy="336"/>
              </a:xfrm>
              <a:prstGeom prst="line">
                <a:avLst/>
              </a:prstGeom>
              <a:noFill/>
              <a:ln w="31750" cap="sq">
                <a:solidFill>
                  <a:srgbClr val="00808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718" name="Text Box 94"/>
            <p:cNvSpPr txBox="1">
              <a:spLocks noChangeArrowheads="1"/>
            </p:cNvSpPr>
            <p:nvPr/>
          </p:nvSpPr>
          <p:spPr bwMode="auto">
            <a:xfrm>
              <a:off x="288" y="384"/>
              <a:ext cx="4752" cy="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 anchor="ctr"/>
            <a:lstStyle/>
            <a:p>
              <a:pPr eaLnBrk="1" hangingPunct="1">
                <a:lnSpc>
                  <a:spcPct val="15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en-US" altLang="zh-CN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●</a:t>
              </a:r>
              <a:r>
                <a:rPr lang="en-US" altLang="zh-CN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结点大小为</a:t>
              </a:r>
              <a:r>
                <a:rPr lang="en-US" altLang="zh-C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1</a:t>
              </a:r>
              <a:r>
                <a:rPr lang="zh-CN" altLang="en-US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的链串</a:t>
              </a: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1" lang="zh-CN" altLang="en-US" sz="3200" b="1" dirty="0">
                <a:latin typeface="+mj-ea"/>
                <a:ea typeface="+mj-ea"/>
              </a:rPr>
              <a:t>关系运算符 </a:t>
            </a:r>
            <a:r>
              <a:rPr kumimoji="1" lang="en-US" altLang="zh-CN" sz="3200" b="1" dirty="0">
                <a:latin typeface="+mj-ea"/>
                <a:ea typeface="+mj-ea"/>
              </a:rPr>
              <a:t>&gt; </a:t>
            </a:r>
            <a:r>
              <a:rPr kumimoji="1" lang="zh-CN" altLang="en-US" sz="3200" b="1" dirty="0">
                <a:latin typeface="+mj-ea"/>
                <a:ea typeface="+mj-ea"/>
              </a:rPr>
              <a:t>，</a:t>
            </a:r>
            <a:r>
              <a:rPr kumimoji="1" lang="en-US" altLang="zh-CN" sz="3200" b="1" dirty="0">
                <a:latin typeface="+mj-ea"/>
                <a:ea typeface="+mj-ea"/>
              </a:rPr>
              <a:t>&gt;= </a:t>
            </a:r>
            <a:r>
              <a:rPr kumimoji="1" lang="zh-CN" altLang="en-US" sz="3200" b="1" dirty="0">
                <a:latin typeface="+mj-ea"/>
                <a:ea typeface="+mj-ea"/>
              </a:rPr>
              <a:t>，</a:t>
            </a:r>
            <a:r>
              <a:rPr kumimoji="1" lang="en-US" altLang="zh-CN" sz="3200" b="1" dirty="0">
                <a:latin typeface="+mj-ea"/>
                <a:ea typeface="+mj-ea"/>
              </a:rPr>
              <a:t>&lt; </a:t>
            </a:r>
            <a:r>
              <a:rPr kumimoji="1" lang="zh-CN" altLang="en-US" sz="3200" b="1" dirty="0">
                <a:latin typeface="+mj-ea"/>
                <a:ea typeface="+mj-ea"/>
              </a:rPr>
              <a:t>，</a:t>
            </a:r>
            <a:r>
              <a:rPr kumimoji="1" lang="en-US" altLang="zh-CN" sz="3200" b="1" dirty="0">
                <a:latin typeface="+mj-ea"/>
                <a:ea typeface="+mj-ea"/>
              </a:rPr>
              <a:t>&lt; = </a:t>
            </a:r>
            <a:r>
              <a:rPr kumimoji="1" lang="zh-CN" altLang="en-US" sz="3200" b="1" dirty="0">
                <a:latin typeface="+mj-ea"/>
                <a:ea typeface="+mj-ea"/>
              </a:rPr>
              <a:t>，</a:t>
            </a:r>
            <a:r>
              <a:rPr kumimoji="1" lang="en-US" altLang="zh-CN" sz="3200" b="1" dirty="0">
                <a:latin typeface="+mj-ea"/>
                <a:ea typeface="+mj-ea"/>
              </a:rPr>
              <a:t>= = </a:t>
            </a:r>
            <a:r>
              <a:rPr kumimoji="1" lang="zh-CN" altLang="en-US" sz="3200" b="1" dirty="0">
                <a:latin typeface="+mj-ea"/>
                <a:ea typeface="+mj-ea"/>
              </a:rPr>
              <a:t>，</a:t>
            </a:r>
            <a:r>
              <a:rPr kumimoji="1" lang="en-US" altLang="zh-CN" sz="3200" b="1" dirty="0">
                <a:latin typeface="+mj-ea"/>
                <a:ea typeface="+mj-ea"/>
              </a:rPr>
              <a:t>!= </a:t>
            </a:r>
            <a:r>
              <a:rPr kumimoji="1" lang="zh-CN" altLang="en-US" sz="3200" b="1" dirty="0">
                <a:latin typeface="+mj-ea"/>
                <a:ea typeface="+mj-ea"/>
              </a:rPr>
              <a:t>的重载</a:t>
            </a:r>
            <a:r>
              <a:rPr kumimoji="1" lang="en-US" altLang="zh-CN" sz="3200" b="1" dirty="0">
                <a:latin typeface="+mj-ea"/>
                <a:ea typeface="+mj-ea"/>
              </a:rPr>
              <a:t>.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1" lang="zh-CN" altLang="en-US" sz="3200" b="1" dirty="0">
                <a:latin typeface="+mj-ea"/>
                <a:ea typeface="+mj-ea"/>
              </a:rPr>
              <a:t>串拼接运算符的重载</a:t>
            </a:r>
            <a:r>
              <a:rPr kumimoji="1" lang="en-US" altLang="zh-CN" sz="3200" b="1" dirty="0">
                <a:latin typeface="+mj-ea"/>
                <a:ea typeface="+mj-ea"/>
              </a:rPr>
              <a:t>.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1" lang="zh-CN" altLang="en-US" sz="3200" b="1" dirty="0">
                <a:latin typeface="+mj-ea"/>
                <a:ea typeface="+mj-ea"/>
              </a:rPr>
              <a:t>从</a:t>
            </a:r>
            <a:r>
              <a:rPr kumimoji="1" lang="en-US" altLang="zh-CN" sz="3200" b="1" dirty="0">
                <a:latin typeface="+mj-ea"/>
                <a:ea typeface="+mj-ea"/>
              </a:rPr>
              <a:t>start</a:t>
            </a:r>
            <a:r>
              <a:rPr kumimoji="1" lang="zh-CN" altLang="en-US" sz="3200" b="1" dirty="0">
                <a:latin typeface="+mj-ea"/>
                <a:ea typeface="+mj-ea"/>
              </a:rPr>
              <a:t>位置确定字符</a:t>
            </a:r>
            <a:r>
              <a:rPr kumimoji="1" lang="en-US" altLang="zh-CN" sz="3200" b="1" dirty="0">
                <a:latin typeface="+mj-ea"/>
                <a:ea typeface="+mj-ea"/>
              </a:rPr>
              <a:t>c</a:t>
            </a:r>
            <a:r>
              <a:rPr kumimoji="1" lang="zh-CN" altLang="en-US" sz="3200" b="1" dirty="0">
                <a:latin typeface="+mj-ea"/>
                <a:ea typeface="+mj-ea"/>
              </a:rPr>
              <a:t>的位置，函数</a:t>
            </a:r>
            <a:r>
              <a:rPr kumimoji="1" lang="en-US" altLang="zh-CN" sz="3200" b="1" dirty="0" err="1">
                <a:latin typeface="+mj-ea"/>
                <a:ea typeface="+mj-ea"/>
              </a:rPr>
              <a:t>int</a:t>
            </a:r>
            <a:r>
              <a:rPr kumimoji="1" lang="en-US" altLang="zh-CN" sz="3200" b="1" dirty="0">
                <a:latin typeface="+mj-ea"/>
                <a:ea typeface="+mj-ea"/>
              </a:rPr>
              <a:t> Find</a:t>
            </a:r>
            <a:r>
              <a:rPr kumimoji="1" lang="zh-CN" altLang="en-US" sz="3200" b="1" dirty="0">
                <a:latin typeface="+mj-ea"/>
                <a:ea typeface="+mj-ea"/>
              </a:rPr>
              <a:t>（</a:t>
            </a:r>
            <a:r>
              <a:rPr kumimoji="1" lang="en-US" altLang="zh-CN" sz="3200" b="1" dirty="0">
                <a:latin typeface="+mj-ea"/>
                <a:ea typeface="+mj-ea"/>
              </a:rPr>
              <a:t>char c</a:t>
            </a:r>
            <a:r>
              <a:rPr kumimoji="1" lang="zh-CN" altLang="en-US" sz="3200" b="1" dirty="0">
                <a:latin typeface="+mj-ea"/>
                <a:ea typeface="+mj-ea"/>
              </a:rPr>
              <a:t>，</a:t>
            </a:r>
            <a:r>
              <a:rPr kumimoji="1" lang="en-US" altLang="zh-CN" sz="3200" b="1" dirty="0" err="1">
                <a:latin typeface="+mj-ea"/>
                <a:ea typeface="+mj-ea"/>
              </a:rPr>
              <a:t>int</a:t>
            </a:r>
            <a:r>
              <a:rPr kumimoji="1" lang="en-US" altLang="zh-CN" sz="3200" b="1" dirty="0">
                <a:latin typeface="+mj-ea"/>
                <a:ea typeface="+mj-ea"/>
              </a:rPr>
              <a:t> start</a:t>
            </a:r>
            <a:r>
              <a:rPr kumimoji="1" lang="zh-CN" altLang="en-US" sz="3200" b="1" dirty="0">
                <a:latin typeface="+mj-ea"/>
                <a:ea typeface="+mj-ea"/>
              </a:rPr>
              <a:t>）</a:t>
            </a:r>
            <a:r>
              <a:rPr kumimoji="1" lang="en-US" altLang="zh-CN" sz="3200" b="1" dirty="0">
                <a:latin typeface="+mj-ea"/>
                <a:ea typeface="+mj-ea"/>
              </a:rPr>
              <a:t>const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1" lang="zh-CN" altLang="en-US" sz="3200" b="1" dirty="0">
                <a:latin typeface="+mj-ea"/>
                <a:ea typeface="+mj-ea"/>
              </a:rPr>
              <a:t>确定字符</a:t>
            </a:r>
            <a:r>
              <a:rPr kumimoji="1" lang="en-US" altLang="zh-CN" sz="3200" b="1" dirty="0">
                <a:latin typeface="+mj-ea"/>
                <a:ea typeface="+mj-ea"/>
              </a:rPr>
              <a:t>c</a:t>
            </a:r>
            <a:r>
              <a:rPr kumimoji="1" lang="zh-CN" altLang="en-US" sz="3200" b="1" dirty="0">
                <a:latin typeface="+mj-ea"/>
                <a:ea typeface="+mj-ea"/>
              </a:rPr>
              <a:t>最后一次出现的位置，函数</a:t>
            </a:r>
            <a:r>
              <a:rPr kumimoji="1" lang="en-US" altLang="zh-CN" sz="3200" b="1" dirty="0" err="1">
                <a:latin typeface="+mj-ea"/>
                <a:ea typeface="+mj-ea"/>
              </a:rPr>
              <a:t>int</a:t>
            </a:r>
            <a:r>
              <a:rPr kumimoji="1" lang="en-US" altLang="zh-CN" sz="3200" b="1" dirty="0">
                <a:latin typeface="+mj-ea"/>
                <a:ea typeface="+mj-ea"/>
              </a:rPr>
              <a:t> </a:t>
            </a:r>
            <a:r>
              <a:rPr kumimoji="1" lang="en-US" altLang="zh-CN" sz="3200" b="1" dirty="0" err="1">
                <a:latin typeface="+mj-ea"/>
                <a:ea typeface="+mj-ea"/>
              </a:rPr>
              <a:t>FindLast</a:t>
            </a:r>
            <a:r>
              <a:rPr kumimoji="1" lang="zh-CN" altLang="en-US" sz="3200" b="1" dirty="0">
                <a:latin typeface="+mj-ea"/>
                <a:ea typeface="+mj-ea"/>
              </a:rPr>
              <a:t>（</a:t>
            </a:r>
            <a:r>
              <a:rPr kumimoji="1" lang="en-US" altLang="zh-CN" sz="3200" b="1" dirty="0">
                <a:latin typeface="+mj-ea"/>
                <a:ea typeface="+mj-ea"/>
              </a:rPr>
              <a:t>char c</a:t>
            </a:r>
            <a:r>
              <a:rPr kumimoji="1" lang="zh-CN" altLang="en-US" sz="3200" b="1" dirty="0">
                <a:latin typeface="+mj-ea"/>
                <a:ea typeface="+mj-ea"/>
              </a:rPr>
              <a:t>） </a:t>
            </a:r>
            <a:r>
              <a:rPr kumimoji="1" lang="en-US" altLang="zh-CN" sz="3200" b="1" dirty="0">
                <a:latin typeface="+mj-ea"/>
                <a:ea typeface="+mj-ea"/>
              </a:rPr>
              <a:t>const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1" lang="zh-CN" altLang="en-US" sz="3200" b="1" dirty="0">
                <a:latin typeface="+mj-ea"/>
                <a:ea typeface="+mj-ea"/>
              </a:rPr>
              <a:t>取子串，函数</a:t>
            </a:r>
            <a:r>
              <a:rPr kumimoji="1" lang="en-US" altLang="zh-CN" sz="3200" b="1" dirty="0">
                <a:latin typeface="+mj-ea"/>
                <a:ea typeface="+mj-ea"/>
              </a:rPr>
              <a:t>String </a:t>
            </a:r>
            <a:r>
              <a:rPr kumimoji="1" lang="en-US" altLang="zh-CN" sz="3200" b="1" dirty="0" err="1">
                <a:latin typeface="+mj-ea"/>
                <a:ea typeface="+mj-ea"/>
              </a:rPr>
              <a:t>Substr</a:t>
            </a:r>
            <a:r>
              <a:rPr kumimoji="1" lang="zh-CN" altLang="en-US" sz="3200" b="1" dirty="0">
                <a:latin typeface="+mj-ea"/>
                <a:ea typeface="+mj-ea"/>
              </a:rPr>
              <a:t>（</a:t>
            </a:r>
            <a:r>
              <a:rPr kumimoji="1" lang="en-US" altLang="zh-CN" sz="3200" b="1" dirty="0" err="1">
                <a:latin typeface="+mj-ea"/>
                <a:ea typeface="+mj-ea"/>
              </a:rPr>
              <a:t>int</a:t>
            </a:r>
            <a:r>
              <a:rPr kumimoji="1" lang="en-US" altLang="zh-CN" sz="3200" b="1" dirty="0">
                <a:latin typeface="+mj-ea"/>
                <a:ea typeface="+mj-ea"/>
              </a:rPr>
              <a:t> index</a:t>
            </a:r>
            <a:r>
              <a:rPr kumimoji="1" lang="zh-CN" altLang="en-US" sz="3200" b="1" dirty="0">
                <a:latin typeface="+mj-ea"/>
                <a:ea typeface="+mj-ea"/>
              </a:rPr>
              <a:t>，</a:t>
            </a:r>
            <a:r>
              <a:rPr kumimoji="1" lang="en-US" altLang="zh-CN" sz="3200" b="1" dirty="0" err="1">
                <a:latin typeface="+mj-ea"/>
                <a:ea typeface="+mj-ea"/>
              </a:rPr>
              <a:t>int</a:t>
            </a:r>
            <a:r>
              <a:rPr kumimoji="1" lang="en-US" altLang="zh-CN" sz="3200" b="1" dirty="0">
                <a:latin typeface="+mj-ea"/>
                <a:ea typeface="+mj-ea"/>
              </a:rPr>
              <a:t> count</a:t>
            </a:r>
            <a:r>
              <a:rPr kumimoji="1" lang="zh-CN" altLang="en-US" sz="3200" b="1" dirty="0">
                <a:latin typeface="+mj-ea"/>
                <a:ea typeface="+mj-ea"/>
              </a:rPr>
              <a:t>） </a:t>
            </a:r>
            <a:r>
              <a:rPr kumimoji="1" lang="en-US" altLang="zh-CN" sz="3200" b="1" dirty="0">
                <a:latin typeface="+mj-ea"/>
                <a:ea typeface="+mj-ea"/>
              </a:rPr>
              <a:t>const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1" lang="zh-CN" altLang="en-US" sz="3200" b="1" dirty="0">
                <a:latin typeface="+mj-ea"/>
                <a:ea typeface="+mj-ea"/>
              </a:rPr>
              <a:t>在</a:t>
            </a:r>
            <a:r>
              <a:rPr kumimoji="1" lang="en-US" altLang="zh-CN" sz="3200" b="1" dirty="0">
                <a:latin typeface="+mj-ea"/>
                <a:ea typeface="+mj-ea"/>
              </a:rPr>
              <a:t>index</a:t>
            </a:r>
            <a:r>
              <a:rPr kumimoji="1" lang="zh-CN" altLang="en-US" sz="3200" b="1" dirty="0">
                <a:latin typeface="+mj-ea"/>
                <a:ea typeface="+mj-ea"/>
              </a:rPr>
              <a:t>处插入字符串</a:t>
            </a:r>
            <a:r>
              <a:rPr kumimoji="1" lang="en-US" altLang="zh-CN" sz="3200" b="1" dirty="0">
                <a:latin typeface="+mj-ea"/>
                <a:ea typeface="+mj-ea"/>
              </a:rPr>
              <a:t>s</a:t>
            </a:r>
            <a:r>
              <a:rPr kumimoji="1" lang="zh-CN" altLang="en-US" sz="3200" b="1" dirty="0">
                <a:latin typeface="+mj-ea"/>
                <a:ea typeface="+mj-ea"/>
              </a:rPr>
              <a:t>，函数</a:t>
            </a:r>
            <a:r>
              <a:rPr kumimoji="1" lang="en-US" altLang="zh-CN" sz="3200" b="1" dirty="0">
                <a:latin typeface="+mj-ea"/>
                <a:ea typeface="+mj-ea"/>
              </a:rPr>
              <a:t>void Insert</a:t>
            </a:r>
            <a:r>
              <a:rPr kumimoji="1" lang="zh-CN" altLang="en-US" sz="3200" b="1" dirty="0">
                <a:latin typeface="+mj-ea"/>
                <a:ea typeface="+mj-ea"/>
              </a:rPr>
              <a:t>（</a:t>
            </a:r>
            <a:r>
              <a:rPr kumimoji="1" lang="en-US" altLang="zh-CN" sz="3200" b="1" dirty="0">
                <a:latin typeface="+mj-ea"/>
                <a:ea typeface="+mj-ea"/>
              </a:rPr>
              <a:t>const String &amp; s</a:t>
            </a:r>
            <a:r>
              <a:rPr kumimoji="1" lang="zh-CN" altLang="en-US" sz="3200" b="1" dirty="0">
                <a:latin typeface="+mj-ea"/>
                <a:ea typeface="+mj-ea"/>
              </a:rPr>
              <a:t>，</a:t>
            </a:r>
            <a:r>
              <a:rPr kumimoji="1" lang="en-US" altLang="zh-CN" sz="3200" b="1" dirty="0" err="1">
                <a:latin typeface="+mj-ea"/>
                <a:ea typeface="+mj-ea"/>
              </a:rPr>
              <a:t>int</a:t>
            </a:r>
            <a:r>
              <a:rPr kumimoji="1" lang="en-US" altLang="zh-CN" sz="3200" b="1" dirty="0">
                <a:latin typeface="+mj-ea"/>
                <a:ea typeface="+mj-ea"/>
              </a:rPr>
              <a:t> index</a:t>
            </a:r>
            <a:r>
              <a:rPr kumimoji="1" lang="zh-CN" altLang="en-US" sz="3200" b="1" dirty="0">
                <a:latin typeface="+mj-ea"/>
                <a:ea typeface="+mj-ea"/>
              </a:rPr>
              <a:t>）</a:t>
            </a:r>
            <a:r>
              <a:rPr kumimoji="1" lang="en-US" altLang="zh-CN" sz="3200" b="1" dirty="0">
                <a:latin typeface="+mj-ea"/>
                <a:ea typeface="+mj-ea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357188"/>
            <a:ext cx="8424862" cy="6096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sz="3600" b="1" dirty="0" smtClean="0">
                <a:latin typeface="Times New Roman" pitchFamily="18" charset="0"/>
                <a:ea typeface="楷体_GB2312" pitchFamily="49" charset="-122"/>
              </a:rPr>
              <a:t>模式匹配算法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b="1" dirty="0" smtClean="0">
                <a:latin typeface="Times New Roman" pitchFamily="18" charset="0"/>
                <a:ea typeface="楷体_GB2312" pitchFamily="49" charset="-122"/>
              </a:rPr>
              <a:t>		模式匹配的过程可简单描述如下：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给定两个字符串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S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和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P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，其中目标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S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有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n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个字符，模式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P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有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m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个字符，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m&lt;n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。从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S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的给定位置（通常为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S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的第一个字符）开始，搜索模式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P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，如果找到，返回模式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P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的第一个字符在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S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中的位置；如果没找到（即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S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中没有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P</a:t>
            </a:r>
            <a:r>
              <a:rPr lang="zh-CN" altLang="en-US" sz="3600" b="1" dirty="0" smtClean="0">
                <a:solidFill>
                  <a:srgbClr val="FFFF00"/>
                </a:solidFill>
                <a:latin typeface="+mj-ea"/>
                <a:ea typeface="+mj-ea"/>
              </a:rPr>
              <a:t>），则返回</a:t>
            </a:r>
            <a:r>
              <a:rPr lang="en-US" altLang="zh-CN" sz="3600" b="1" dirty="0" smtClean="0">
                <a:solidFill>
                  <a:srgbClr val="FFFF00"/>
                </a:solidFill>
                <a:latin typeface="+mj-ea"/>
                <a:ea typeface="+mj-ea"/>
              </a:rPr>
              <a:t>-1 </a:t>
            </a:r>
            <a:r>
              <a:rPr lang="zh-CN" altLang="en-US" sz="3600" b="1" dirty="0" smtClean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zh-CN" sz="3600" b="1" dirty="0" smtClean="0"/>
              <a:t>算法</a:t>
            </a:r>
            <a:r>
              <a:rPr lang="en-US" altLang="zh-CN" sz="3600" b="1" dirty="0" err="1" smtClean="0"/>
              <a:t>StringMatching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( </a:t>
            </a:r>
            <a:r>
              <a:rPr lang="en-US" altLang="zh-CN" sz="3600" b="1" i="1" dirty="0" smtClean="0"/>
              <a:t>S</a:t>
            </a:r>
            <a:r>
              <a:rPr lang="en-US" altLang="zh-CN" sz="3600" b="1" dirty="0" smtClean="0"/>
              <a:t>,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. L)	//</a:t>
            </a:r>
            <a:r>
              <a:rPr lang="zh-CN" altLang="zh-CN" sz="3600" b="1" dirty="0" smtClean="0">
                <a:solidFill>
                  <a:srgbClr val="FFFF00"/>
                </a:solidFill>
              </a:rPr>
              <a:t>朴素模式匹配算法</a:t>
            </a:r>
          </a:p>
          <a:p>
            <a:pPr>
              <a:defRPr/>
            </a:pPr>
            <a:r>
              <a:rPr lang="en-US" altLang="zh-CN" sz="3600" b="1" dirty="0" smtClean="0"/>
              <a:t>// </a:t>
            </a:r>
            <a:r>
              <a:rPr lang="en-US" altLang="zh-CN" sz="3600" b="1" i="1" dirty="0" smtClean="0"/>
              <a:t>S</a:t>
            </a:r>
            <a:r>
              <a:rPr lang="zh-CN" altLang="zh-CN" sz="3600" b="1" dirty="0" smtClean="0"/>
              <a:t>为目标串，</a:t>
            </a:r>
            <a:r>
              <a:rPr lang="en-US" altLang="zh-CN" sz="3600" b="1" i="1" dirty="0" smtClean="0"/>
              <a:t>P</a:t>
            </a:r>
            <a:r>
              <a:rPr lang="zh-CN" altLang="zh-CN" sz="3600" b="1" dirty="0" smtClean="0"/>
              <a:t>为模式串，返回</a:t>
            </a:r>
            <a:r>
              <a:rPr lang="en-US" altLang="zh-CN" sz="3600" b="1" i="1" dirty="0" smtClean="0"/>
              <a:t>S</a:t>
            </a:r>
            <a:r>
              <a:rPr lang="zh-CN" altLang="zh-CN" sz="3600" b="1" dirty="0" smtClean="0"/>
              <a:t>中首个</a:t>
            </a:r>
            <a:r>
              <a:rPr lang="en-US" altLang="zh-CN" sz="3600" b="1" i="1" dirty="0" smtClean="0"/>
              <a:t>P</a:t>
            </a:r>
            <a:r>
              <a:rPr lang="zh-CN" altLang="zh-CN" sz="3600" b="1" dirty="0" smtClean="0"/>
              <a:t>子串的位置</a:t>
            </a:r>
          </a:p>
          <a:p>
            <a:pPr>
              <a:defRPr/>
            </a:pPr>
            <a:r>
              <a:rPr lang="en-US" altLang="zh-CN" sz="3600" b="1" dirty="0" smtClean="0"/>
              <a:t>SM1. [</a:t>
            </a:r>
            <a:r>
              <a:rPr lang="zh-CN" altLang="zh-CN" sz="3600" b="1" dirty="0" smtClean="0"/>
              <a:t>初始化</a:t>
            </a:r>
            <a:r>
              <a:rPr lang="en-US" altLang="zh-CN" sz="3600" b="1" dirty="0" smtClean="0"/>
              <a:t>]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	  i←0 .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SM2. [</a:t>
            </a:r>
            <a:r>
              <a:rPr lang="zh-CN" altLang="zh-CN" sz="3600" b="1" dirty="0" smtClean="0"/>
              <a:t>逐字符匹配</a:t>
            </a:r>
            <a:r>
              <a:rPr lang="en-US" altLang="zh-CN" sz="3600" b="1" dirty="0" smtClean="0"/>
              <a:t>]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  WHILE  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 ≤ | </a:t>
            </a:r>
            <a:r>
              <a:rPr lang="en-US" altLang="zh-CN" sz="3600" b="1" i="1" dirty="0" smtClean="0"/>
              <a:t>S</a:t>
            </a:r>
            <a:r>
              <a:rPr lang="en-US" altLang="zh-CN" sz="3600" b="1" dirty="0" smtClean="0"/>
              <a:t> |-|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 |  DO 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   //</a:t>
            </a:r>
            <a:r>
              <a:rPr lang="zh-CN" altLang="zh-CN" sz="3600" b="1" dirty="0" smtClean="0"/>
              <a:t>从目标串的字符</a:t>
            </a:r>
            <a:r>
              <a:rPr lang="en-US" altLang="zh-CN" sz="3600" b="1" i="1" dirty="0" smtClean="0"/>
              <a:t>S</a:t>
            </a:r>
            <a:r>
              <a:rPr lang="en-US" altLang="zh-CN" sz="3600" b="1" baseline="-25000" dirty="0" smtClean="0"/>
              <a:t>i</a:t>
            </a:r>
            <a:r>
              <a:rPr lang="zh-CN" altLang="zh-CN" sz="3600" b="1" dirty="0" smtClean="0"/>
              <a:t>开始，与模式串</a:t>
            </a:r>
            <a:r>
              <a:rPr lang="en-US" altLang="zh-CN" sz="3600" b="1" i="1" dirty="0" smtClean="0"/>
              <a:t>P</a:t>
            </a:r>
            <a:r>
              <a:rPr lang="zh-CN" altLang="zh-CN" sz="3600" b="1" dirty="0" smtClean="0"/>
              <a:t>逐字符匹配</a:t>
            </a:r>
          </a:p>
          <a:p>
            <a:pPr>
              <a:defRPr/>
            </a:pPr>
            <a:r>
              <a:rPr lang="en-US" altLang="zh-CN" sz="3600" b="1" dirty="0" smtClean="0"/>
              <a:t>		( j←0 .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		 WHILE </a:t>
            </a:r>
            <a:r>
              <a:rPr lang="en-US" altLang="zh-CN" sz="3600" b="1" i="1" dirty="0" smtClean="0"/>
              <a:t>S</a:t>
            </a:r>
            <a:r>
              <a:rPr lang="en-US" altLang="zh-CN" sz="3600" b="1" i="1" baseline="-25000" dirty="0" smtClean="0"/>
              <a:t>i</a:t>
            </a:r>
            <a:r>
              <a:rPr lang="en-US" altLang="zh-CN" sz="3600" b="1" dirty="0" smtClean="0"/>
              <a:t> = </a:t>
            </a:r>
            <a:r>
              <a:rPr lang="en-US" altLang="zh-CN" sz="3600" b="1" i="1" dirty="0" err="1" smtClean="0"/>
              <a:t>P</a:t>
            </a:r>
            <a:r>
              <a:rPr lang="en-US" altLang="zh-CN" sz="3600" b="1" i="1" baseline="-25000" dirty="0" err="1" smtClean="0"/>
              <a:t>j</a:t>
            </a:r>
            <a:r>
              <a:rPr lang="en-US" altLang="zh-CN" sz="3600" b="1" dirty="0" smtClean="0"/>
              <a:t> AND </a:t>
            </a:r>
            <a:r>
              <a:rPr lang="en-US" altLang="zh-CN" sz="3600" b="1" i="1" dirty="0" smtClean="0"/>
              <a:t>j</a:t>
            </a:r>
            <a:r>
              <a:rPr lang="en-US" altLang="zh-CN" sz="3600" b="1" dirty="0" smtClean="0"/>
              <a:t> &lt; |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 |   DO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			( </a:t>
            </a:r>
            <a:r>
              <a:rPr lang="en-US" altLang="zh-CN" sz="3600" b="1" i="1" dirty="0" smtClean="0"/>
              <a:t>i</a:t>
            </a:r>
            <a:r>
              <a:rPr lang="en-US" altLang="zh-CN" sz="3600" b="1" dirty="0" smtClean="0"/>
              <a:t>←</a:t>
            </a:r>
            <a:r>
              <a:rPr lang="en-US" altLang="zh-CN" sz="3600" b="1" i="1" dirty="0" smtClean="0"/>
              <a:t>i</a:t>
            </a:r>
            <a:r>
              <a:rPr lang="en-US" altLang="zh-CN" sz="3600" b="1" dirty="0" smtClean="0"/>
              <a:t>+1 . </a:t>
            </a:r>
            <a:r>
              <a:rPr lang="en-US" altLang="zh-CN" sz="3600" b="1" i="1" dirty="0" smtClean="0"/>
              <a:t>j</a:t>
            </a:r>
            <a:r>
              <a:rPr lang="en-US" altLang="zh-CN" sz="3600" b="1" dirty="0" smtClean="0"/>
              <a:t>←</a:t>
            </a:r>
            <a:r>
              <a:rPr lang="en-US" altLang="zh-CN" sz="3600" b="1" i="1" dirty="0" smtClean="0"/>
              <a:t>j</a:t>
            </a:r>
            <a:r>
              <a:rPr lang="en-US" altLang="zh-CN" sz="3600" b="1" dirty="0" smtClean="0"/>
              <a:t>+1 )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		 IF </a:t>
            </a:r>
            <a:r>
              <a:rPr lang="en-US" altLang="zh-CN" sz="3600" b="1" i="1" dirty="0" smtClean="0"/>
              <a:t>j</a:t>
            </a:r>
            <a:r>
              <a:rPr lang="en-US" altLang="zh-CN" sz="3600" b="1" dirty="0" smtClean="0"/>
              <a:t> = |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 | THEN </a:t>
            </a:r>
          </a:p>
          <a:p>
            <a:pPr>
              <a:defRPr/>
            </a:pPr>
            <a:r>
              <a:rPr lang="en-US" altLang="zh-CN" sz="3600" b="1" dirty="0" smtClean="0"/>
              <a:t>			L=</a:t>
            </a:r>
            <a:r>
              <a:rPr lang="en-US" altLang="zh-CN" sz="3600" b="1" i="1" dirty="0" smtClean="0"/>
              <a:t> </a:t>
            </a:r>
            <a:r>
              <a:rPr lang="en-US" altLang="zh-CN" sz="3600" b="1" i="1" dirty="0" err="1" smtClean="0"/>
              <a:t>i</a:t>
            </a:r>
            <a:r>
              <a:rPr lang="en-US" altLang="zh-CN" sz="3600" b="1" dirty="0" smtClean="0"/>
              <a:t> – |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 |.  RETURN .  // </a:t>
            </a:r>
            <a:r>
              <a:rPr lang="zh-CN" altLang="zh-CN" sz="3600" b="1" dirty="0" smtClean="0"/>
              <a:t>匹配成功</a:t>
            </a:r>
          </a:p>
          <a:p>
            <a:pPr>
              <a:defRPr/>
            </a:pPr>
            <a:r>
              <a:rPr lang="en-US" altLang="zh-CN" sz="3600" b="1" dirty="0" smtClean="0"/>
              <a:t>		 </a:t>
            </a:r>
            <a:r>
              <a:rPr lang="en-US" altLang="zh-CN" sz="3600" b="1" i="1" dirty="0" err="1" smtClean="0"/>
              <a:t>i</a:t>
            </a:r>
            <a:r>
              <a:rPr lang="en-US" altLang="zh-CN" sz="3600" b="1" dirty="0" err="1" smtClean="0"/>
              <a:t>←</a:t>
            </a:r>
            <a:r>
              <a:rPr lang="en-US" altLang="zh-CN" sz="3600" b="1" i="1" dirty="0" err="1" smtClean="0"/>
              <a:t>i</a:t>
            </a:r>
            <a:r>
              <a:rPr lang="en-US" altLang="zh-CN" sz="3600" b="1" dirty="0" smtClean="0"/>
              <a:t> – </a:t>
            </a:r>
            <a:r>
              <a:rPr lang="en-US" altLang="zh-CN" sz="3600" b="1" i="1" dirty="0" smtClean="0"/>
              <a:t>j </a:t>
            </a:r>
            <a:r>
              <a:rPr lang="en-US" altLang="zh-CN" sz="3600" b="1" dirty="0" smtClean="0"/>
              <a:t>+ 1 )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SM 3 [</a:t>
            </a:r>
            <a:r>
              <a:rPr lang="zh-CN" altLang="zh-CN" sz="3600" b="1" dirty="0" smtClean="0"/>
              <a:t>匹配失败</a:t>
            </a:r>
            <a:r>
              <a:rPr lang="en-US" altLang="zh-CN" sz="3600" b="1" dirty="0" smtClean="0"/>
              <a:t>]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  L=– 1 ▐</a:t>
            </a:r>
            <a:endParaRPr lang="zh-CN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500063"/>
            <a:ext cx="8181975" cy="6357937"/>
          </a:xfrm>
        </p:spPr>
        <p:txBody>
          <a:bodyPr/>
          <a:lstStyle/>
          <a:p>
            <a:r>
              <a:rPr lang="zh-CN" altLang="zh-CN" sz="4400" b="1" smtClean="0"/>
              <a:t>我们考虑如下例子：</a:t>
            </a:r>
            <a:r>
              <a:rPr lang="en-US" altLang="zh-CN" sz="4400" b="1" smtClean="0"/>
              <a:t/>
            </a:r>
            <a:br>
              <a:rPr lang="en-US" altLang="zh-CN" sz="4400" b="1" smtClean="0"/>
            </a:br>
            <a:r>
              <a:rPr lang="zh-CN" altLang="zh-CN" sz="4400" b="1" smtClean="0"/>
              <a:t>对于模式串</a:t>
            </a:r>
            <a:r>
              <a:rPr lang="en-US" altLang="zh-CN" sz="4400" b="1" smtClean="0"/>
              <a:t>P = " abab "</a:t>
            </a:r>
            <a:r>
              <a:rPr lang="zh-CN" altLang="zh-CN" sz="4400" b="1" smtClean="0"/>
              <a:t>，目标串</a:t>
            </a:r>
            <a:r>
              <a:rPr lang="en-US" altLang="zh-CN" sz="4400" b="1" smtClean="0"/>
              <a:t>S = " abaaabab "</a:t>
            </a:r>
            <a:r>
              <a:rPr lang="zh-CN" altLang="zh-CN" sz="4400" b="1" smtClean="0"/>
              <a:t>，其朴素的模式匹配过程为</a:t>
            </a:r>
            <a:endParaRPr lang="en-US" altLang="zh-CN" sz="4400" b="1" smtClean="0"/>
          </a:p>
          <a:p>
            <a:endParaRPr lang="zh-CN" altLang="zh-CN" sz="4400" b="1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3714750"/>
          <a:ext cx="6096000" cy="2803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700881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第一次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比较次数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4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S 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4000" kern="1200" dirty="0" smtClean="0"/>
                        <a:t>≠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P: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63" y="214313"/>
          <a:ext cx="6096000" cy="2803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700881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第二次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比较次数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S 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4000" kern="1200" dirty="0" smtClean="0"/>
                        <a:t>≠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P: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19250" y="3786188"/>
          <a:ext cx="6096000" cy="2803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700881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第三次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比较次数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2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S 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4000" kern="1200" dirty="0" smtClean="0"/>
                        <a:t>≠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P: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63" y="214313"/>
          <a:ext cx="6096000" cy="2803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700881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第四次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比较次数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2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S 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4000" kern="1200" dirty="0" smtClean="0"/>
                        <a:t>≠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P: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19250" y="3786188"/>
          <a:ext cx="6096000" cy="2803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700881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第五次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比较次数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4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S 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P: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33375"/>
            <a:ext cx="8135938" cy="62642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一维数组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对于一维数组而言，各元素按下标次序依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次存放， 如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a[0]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a[2]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smtClean="0"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等等。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数组中任一元素 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A[i]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可表示为：</a:t>
            </a:r>
          </a:p>
          <a:p>
            <a:pPr marL="609600" indent="-60960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Loc(a[i]) = Loc(a[0]) +i*</a:t>
            </a:r>
            <a:r>
              <a:rPr lang="en-US" altLang="zh-CN" b="1" smtClean="0">
                <a:solidFill>
                  <a:srgbClr val="FFFF00"/>
                </a:solidFill>
                <a:latin typeface="Brush Script MT" panose="03060802040406070304" pitchFamily="66" charset="0"/>
                <a:ea typeface="Adobe 宋体 Std L" pitchFamily="18" charset="-122"/>
              </a:rPr>
              <a:t>l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smtClean="0">
                <a:latin typeface="Brush Script MT" panose="03060802040406070304" pitchFamily="66" charset="0"/>
                <a:ea typeface="Adobe 宋体 Std L" pitchFamily="18" charset="-122"/>
              </a:rPr>
              <a:t>l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为每个元素占用存储空间的字节数。</a:t>
            </a:r>
          </a:p>
        </p:txBody>
      </p:sp>
      <p:pic>
        <p:nvPicPr>
          <p:cNvPr id="20483" name="Picture 3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785938"/>
            <a:ext cx="7775575" cy="2232025"/>
          </a:xfr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zh-CN" sz="3600" b="1" dirty="0" smtClean="0"/>
              <a:t>算法</a:t>
            </a:r>
            <a:r>
              <a:rPr lang="en-US" altLang="zh-CN" sz="3600" b="1" dirty="0" err="1" smtClean="0"/>
              <a:t>StringMatching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( </a:t>
            </a:r>
            <a:r>
              <a:rPr lang="en-US" altLang="zh-CN" sz="3600" b="1" i="1" dirty="0" smtClean="0"/>
              <a:t>S</a:t>
            </a:r>
            <a:r>
              <a:rPr lang="en-US" altLang="zh-CN" sz="3600" b="1" dirty="0" smtClean="0"/>
              <a:t>,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. L)	//</a:t>
            </a:r>
            <a:r>
              <a:rPr lang="zh-CN" altLang="zh-CN" sz="3600" b="1" dirty="0" smtClean="0">
                <a:solidFill>
                  <a:srgbClr val="FFFF00"/>
                </a:solidFill>
              </a:rPr>
              <a:t>朴素模式匹配算法</a:t>
            </a:r>
          </a:p>
          <a:p>
            <a:pPr>
              <a:defRPr/>
            </a:pPr>
            <a:r>
              <a:rPr lang="en-US" altLang="zh-CN" sz="3600" b="1" dirty="0" smtClean="0"/>
              <a:t>// </a:t>
            </a:r>
            <a:r>
              <a:rPr lang="en-US" altLang="zh-CN" sz="3600" b="1" i="1" dirty="0" smtClean="0"/>
              <a:t>S</a:t>
            </a:r>
            <a:r>
              <a:rPr lang="zh-CN" altLang="zh-CN" sz="3600" b="1" dirty="0" smtClean="0"/>
              <a:t>为目标串，</a:t>
            </a:r>
            <a:r>
              <a:rPr lang="en-US" altLang="zh-CN" sz="3600" b="1" i="1" dirty="0" smtClean="0"/>
              <a:t>P</a:t>
            </a:r>
            <a:r>
              <a:rPr lang="zh-CN" altLang="zh-CN" sz="3600" b="1" dirty="0" smtClean="0"/>
              <a:t>为模式串，返回</a:t>
            </a:r>
            <a:r>
              <a:rPr lang="en-US" altLang="zh-CN" sz="3600" b="1" i="1" dirty="0" smtClean="0"/>
              <a:t>S</a:t>
            </a:r>
            <a:r>
              <a:rPr lang="zh-CN" altLang="zh-CN" sz="3600" b="1" dirty="0" smtClean="0"/>
              <a:t>中首个</a:t>
            </a:r>
            <a:r>
              <a:rPr lang="en-US" altLang="zh-CN" sz="3600" b="1" i="1" dirty="0" smtClean="0"/>
              <a:t>P</a:t>
            </a:r>
            <a:r>
              <a:rPr lang="zh-CN" altLang="zh-CN" sz="3600" b="1" dirty="0" smtClean="0"/>
              <a:t>子串的位置</a:t>
            </a:r>
          </a:p>
          <a:p>
            <a:pPr>
              <a:defRPr/>
            </a:pPr>
            <a:r>
              <a:rPr lang="en-US" altLang="zh-CN" sz="3600" b="1" dirty="0" smtClean="0"/>
              <a:t>SM1. [</a:t>
            </a:r>
            <a:r>
              <a:rPr lang="zh-CN" altLang="zh-CN" sz="3600" b="1" dirty="0" smtClean="0"/>
              <a:t>初始化</a:t>
            </a:r>
            <a:r>
              <a:rPr lang="en-US" altLang="zh-CN" sz="3600" b="1" dirty="0" smtClean="0"/>
              <a:t>]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	  i←0 .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SM2. [</a:t>
            </a:r>
            <a:r>
              <a:rPr lang="zh-CN" altLang="zh-CN" sz="3600" b="1" dirty="0" smtClean="0"/>
              <a:t>逐字符匹配</a:t>
            </a:r>
            <a:r>
              <a:rPr lang="en-US" altLang="zh-CN" sz="3600" b="1" dirty="0" smtClean="0"/>
              <a:t>]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  WHILE  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 ≤ | </a:t>
            </a:r>
            <a:r>
              <a:rPr lang="en-US" altLang="zh-CN" sz="3600" b="1" i="1" dirty="0" smtClean="0"/>
              <a:t>S</a:t>
            </a:r>
            <a:r>
              <a:rPr lang="en-US" altLang="zh-CN" sz="3600" b="1" dirty="0" smtClean="0"/>
              <a:t> |-|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 |  DO 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   //</a:t>
            </a:r>
            <a:r>
              <a:rPr lang="zh-CN" altLang="zh-CN" sz="3600" b="1" dirty="0" smtClean="0"/>
              <a:t>从目标串的字符</a:t>
            </a:r>
            <a:r>
              <a:rPr lang="en-US" altLang="zh-CN" sz="3600" b="1" i="1" dirty="0" smtClean="0"/>
              <a:t>S</a:t>
            </a:r>
            <a:r>
              <a:rPr lang="en-US" altLang="zh-CN" sz="3600" b="1" baseline="-25000" dirty="0" smtClean="0"/>
              <a:t>i</a:t>
            </a:r>
            <a:r>
              <a:rPr lang="zh-CN" altLang="zh-CN" sz="3600" b="1" dirty="0" smtClean="0"/>
              <a:t>开始，与模式串</a:t>
            </a:r>
            <a:r>
              <a:rPr lang="en-US" altLang="zh-CN" sz="3600" b="1" i="1" dirty="0" smtClean="0"/>
              <a:t>P</a:t>
            </a:r>
            <a:r>
              <a:rPr lang="zh-CN" altLang="zh-CN" sz="3600" b="1" dirty="0" smtClean="0"/>
              <a:t>逐字符匹配</a:t>
            </a:r>
          </a:p>
          <a:p>
            <a:pPr>
              <a:defRPr/>
            </a:pPr>
            <a:r>
              <a:rPr lang="en-US" altLang="zh-CN" sz="3600" b="1" dirty="0" smtClean="0"/>
              <a:t>		( j←0 .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		 WHILE </a:t>
            </a:r>
            <a:r>
              <a:rPr lang="en-US" altLang="zh-CN" sz="3600" b="1" i="1" dirty="0" smtClean="0">
                <a:solidFill>
                  <a:srgbClr val="FFFF00"/>
                </a:solidFill>
              </a:rPr>
              <a:t>S</a:t>
            </a:r>
            <a:r>
              <a:rPr lang="en-US" altLang="zh-CN" sz="3600" b="1" i="1" baseline="-25000" dirty="0" smtClean="0">
                <a:solidFill>
                  <a:srgbClr val="FFFF00"/>
                </a:solidFill>
              </a:rPr>
              <a:t>i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 = </a:t>
            </a:r>
            <a:r>
              <a:rPr lang="en-US" altLang="zh-CN" sz="3600" b="1" i="1" dirty="0" err="1" smtClean="0">
                <a:solidFill>
                  <a:srgbClr val="FFFF00"/>
                </a:solidFill>
              </a:rPr>
              <a:t>P</a:t>
            </a:r>
            <a:r>
              <a:rPr lang="en-US" altLang="zh-CN" sz="3600" b="1" i="1" baseline="-25000" dirty="0" err="1" smtClean="0">
                <a:solidFill>
                  <a:srgbClr val="FFFF00"/>
                </a:solidFill>
              </a:rPr>
              <a:t>j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3600" b="1" dirty="0" smtClean="0"/>
              <a:t>AND </a:t>
            </a:r>
            <a:r>
              <a:rPr lang="en-US" altLang="zh-CN" sz="3600" b="1" i="1" dirty="0" smtClean="0"/>
              <a:t>j</a:t>
            </a:r>
            <a:r>
              <a:rPr lang="en-US" altLang="zh-CN" sz="3600" b="1" dirty="0" smtClean="0"/>
              <a:t> &lt; |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 |   DO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			( </a:t>
            </a:r>
            <a:r>
              <a:rPr lang="en-US" altLang="zh-CN" sz="3600" b="1" i="1" dirty="0" smtClean="0"/>
              <a:t>i</a:t>
            </a:r>
            <a:r>
              <a:rPr lang="en-US" altLang="zh-CN" sz="3600" b="1" dirty="0" smtClean="0"/>
              <a:t>←</a:t>
            </a:r>
            <a:r>
              <a:rPr lang="en-US" altLang="zh-CN" sz="3600" b="1" i="1" dirty="0" smtClean="0"/>
              <a:t>i</a:t>
            </a:r>
            <a:r>
              <a:rPr lang="en-US" altLang="zh-CN" sz="3600" b="1" dirty="0" smtClean="0"/>
              <a:t>+1 . </a:t>
            </a:r>
            <a:r>
              <a:rPr lang="en-US" altLang="zh-CN" sz="3600" b="1" i="1" dirty="0" smtClean="0"/>
              <a:t>j</a:t>
            </a:r>
            <a:r>
              <a:rPr lang="en-US" altLang="zh-CN" sz="3600" b="1" dirty="0" smtClean="0"/>
              <a:t>←</a:t>
            </a:r>
            <a:r>
              <a:rPr lang="en-US" altLang="zh-CN" sz="3600" b="1" i="1" dirty="0" smtClean="0"/>
              <a:t>j</a:t>
            </a:r>
            <a:r>
              <a:rPr lang="en-US" altLang="zh-CN" sz="3600" b="1" dirty="0" smtClean="0"/>
              <a:t>+1 )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		 IF </a:t>
            </a:r>
            <a:r>
              <a:rPr lang="en-US" altLang="zh-CN" sz="3600" b="1" i="1" dirty="0" smtClean="0"/>
              <a:t>j</a:t>
            </a:r>
            <a:r>
              <a:rPr lang="en-US" altLang="zh-CN" sz="3600" b="1" dirty="0" smtClean="0"/>
              <a:t> = |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 | THEN </a:t>
            </a:r>
          </a:p>
          <a:p>
            <a:pPr>
              <a:defRPr/>
            </a:pPr>
            <a:r>
              <a:rPr lang="en-US" altLang="zh-CN" sz="3600" b="1" dirty="0" smtClean="0"/>
              <a:t>			L=</a:t>
            </a:r>
            <a:r>
              <a:rPr lang="en-US" altLang="zh-CN" sz="3600" b="1" i="1" dirty="0" smtClean="0"/>
              <a:t> </a:t>
            </a:r>
            <a:r>
              <a:rPr lang="en-US" altLang="zh-CN" sz="3600" b="1" i="1" dirty="0" err="1" smtClean="0"/>
              <a:t>i</a:t>
            </a:r>
            <a:r>
              <a:rPr lang="en-US" altLang="zh-CN" sz="3600" b="1" dirty="0" smtClean="0"/>
              <a:t> – | </a:t>
            </a:r>
            <a:r>
              <a:rPr lang="en-US" altLang="zh-CN" sz="3600" b="1" i="1" dirty="0" smtClean="0"/>
              <a:t>P</a:t>
            </a:r>
            <a:r>
              <a:rPr lang="en-US" altLang="zh-CN" sz="3600" b="1" dirty="0" smtClean="0"/>
              <a:t> |.  RETURN .  // </a:t>
            </a:r>
            <a:r>
              <a:rPr lang="zh-CN" altLang="zh-CN" sz="3600" b="1" dirty="0" smtClean="0"/>
              <a:t>匹配成功</a:t>
            </a:r>
          </a:p>
          <a:p>
            <a:pPr>
              <a:defRPr/>
            </a:pPr>
            <a:r>
              <a:rPr lang="en-US" altLang="zh-CN" sz="3600" b="1" dirty="0" smtClean="0"/>
              <a:t>		 </a:t>
            </a:r>
            <a:r>
              <a:rPr lang="en-US" altLang="zh-CN" sz="3600" b="1" i="1" dirty="0" err="1" smtClean="0"/>
              <a:t>i</a:t>
            </a:r>
            <a:r>
              <a:rPr lang="en-US" altLang="zh-CN" sz="3600" b="1" dirty="0" err="1" smtClean="0"/>
              <a:t>←</a:t>
            </a:r>
            <a:r>
              <a:rPr lang="en-US" altLang="zh-CN" sz="3600" b="1" i="1" dirty="0" err="1" smtClean="0"/>
              <a:t>i</a:t>
            </a:r>
            <a:r>
              <a:rPr lang="en-US" altLang="zh-CN" sz="3600" b="1" dirty="0" smtClean="0"/>
              <a:t> – </a:t>
            </a:r>
            <a:r>
              <a:rPr lang="en-US" altLang="zh-CN" sz="3600" b="1" i="1" dirty="0" smtClean="0"/>
              <a:t>j </a:t>
            </a:r>
            <a:r>
              <a:rPr lang="en-US" altLang="zh-CN" sz="3600" b="1" dirty="0" smtClean="0"/>
              <a:t>+ 1 )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SM 3 [</a:t>
            </a:r>
            <a:r>
              <a:rPr lang="zh-CN" altLang="zh-CN" sz="3600" b="1" dirty="0" smtClean="0"/>
              <a:t>匹配失败</a:t>
            </a:r>
            <a:r>
              <a:rPr lang="en-US" altLang="zh-CN" sz="3600" b="1" dirty="0" smtClean="0"/>
              <a:t>]</a:t>
            </a:r>
            <a:endParaRPr lang="zh-CN" altLang="zh-CN" sz="3600" b="1" dirty="0" smtClean="0"/>
          </a:p>
          <a:p>
            <a:pPr>
              <a:defRPr/>
            </a:pPr>
            <a:r>
              <a:rPr lang="en-US" altLang="zh-CN" sz="3600" b="1" dirty="0" smtClean="0"/>
              <a:t>  L=– 1 ▐</a:t>
            </a:r>
            <a:endParaRPr lang="zh-CN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549275"/>
            <a:ext cx="8181975" cy="5546725"/>
          </a:xfrm>
        </p:spPr>
        <p:txBody>
          <a:bodyPr/>
          <a:lstStyle/>
          <a:p>
            <a:pPr marL="0" indent="0" eaLnBrk="1" hangingPunct="1"/>
            <a:r>
              <a:rPr lang="zh-CN" altLang="en-US" sz="4400" b="1" smtClean="0">
                <a:latin typeface="Times New Roman" panose="02020603050405020304" pitchFamily="18" charset="0"/>
                <a:ea typeface="楷体_GB2312" pitchFamily="49" charset="-122"/>
              </a:rPr>
              <a:t>该算法至多（最坏情况）匹配</a:t>
            </a:r>
            <a:r>
              <a:rPr lang="en-US" altLang="zh-CN" sz="4400" b="1" smtClean="0">
                <a:latin typeface="Times New Roman" panose="02020603050405020304" pitchFamily="18" charset="0"/>
                <a:ea typeface="楷体_GB2312" pitchFamily="49" charset="-122"/>
              </a:rPr>
              <a:t>n-m+1</a:t>
            </a:r>
            <a:r>
              <a:rPr lang="zh-CN" altLang="en-US" sz="4400" b="1" smtClean="0">
                <a:latin typeface="Times New Roman" panose="02020603050405020304" pitchFamily="18" charset="0"/>
                <a:ea typeface="楷体_GB2312" pitchFamily="49" charset="-122"/>
              </a:rPr>
              <a:t>次，每次匹配要做</a:t>
            </a:r>
            <a:r>
              <a:rPr lang="en-US" altLang="zh-CN" sz="4400" b="1" smtClean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4400" b="1" smtClean="0">
                <a:latin typeface="Times New Roman" panose="02020603050405020304" pitchFamily="18" charset="0"/>
                <a:ea typeface="楷体_GB2312" pitchFamily="49" charset="-122"/>
              </a:rPr>
              <a:t>次比较</a:t>
            </a:r>
            <a:endParaRPr lang="en-US" altLang="zh-CN" sz="4400" b="1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400" b="1" smtClean="0">
                <a:latin typeface="Times New Roman" panose="02020603050405020304" pitchFamily="18" charset="0"/>
                <a:ea typeface="楷体_GB2312" pitchFamily="49" charset="-122"/>
              </a:rPr>
              <a:t>故算法至多比较</a:t>
            </a:r>
            <a:r>
              <a:rPr lang="en-US" altLang="zh-CN" sz="44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m*(n-m+1)</a:t>
            </a:r>
            <a:r>
              <a:rPr lang="zh-CN" altLang="en-US" sz="4400" b="1" smtClean="0">
                <a:latin typeface="Times New Roman" panose="02020603050405020304" pitchFamily="18" charset="0"/>
                <a:ea typeface="楷体_GB2312" pitchFamily="49" charset="-122"/>
              </a:rPr>
              <a:t>次，时间复杂性为</a:t>
            </a:r>
            <a:r>
              <a:rPr lang="en-US" altLang="zh-CN" sz="4400" b="1" smtClean="0">
                <a:latin typeface="Times New Roman" panose="02020603050405020304" pitchFamily="18" charset="0"/>
                <a:ea typeface="楷体_GB2312" pitchFamily="49" charset="-122"/>
              </a:rPr>
              <a:t>O(m*(n-m+1))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400" b="1" smtClean="0">
                <a:latin typeface="Times New Roman" panose="02020603050405020304" pitchFamily="18" charset="0"/>
                <a:ea typeface="楷体_GB2312" pitchFamily="49" charset="-122"/>
              </a:rPr>
              <a:t>通常情况下，</a:t>
            </a:r>
            <a:r>
              <a:rPr lang="en-US" altLang="zh-CN" sz="4400" b="1" smtClean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4400" b="1" smtClean="0">
                <a:latin typeface="Times New Roman" panose="02020603050405020304" pitchFamily="18" charset="0"/>
                <a:ea typeface="楷体_GB2312" pitchFamily="49" charset="-122"/>
              </a:rPr>
              <a:t>的值远小于</a:t>
            </a:r>
            <a:r>
              <a:rPr lang="en-US" altLang="zh-CN" sz="4400" b="1" smtClean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4400" b="1" smtClean="0">
                <a:latin typeface="Times New Roman" panose="02020603050405020304" pitchFamily="18" charset="0"/>
                <a:ea typeface="楷体_GB2312" pitchFamily="49" charset="-122"/>
              </a:rPr>
              <a:t>的值，时间复杂性可粗略地记为</a:t>
            </a:r>
            <a:r>
              <a:rPr lang="en-US" altLang="zh-CN" sz="44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O(n*m)</a:t>
            </a:r>
            <a:r>
              <a:rPr lang="zh-CN" altLang="en-US" sz="4400" b="1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4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500063"/>
            <a:ext cx="8181975" cy="5546725"/>
          </a:xfrm>
        </p:spPr>
        <p:txBody>
          <a:bodyPr/>
          <a:lstStyle/>
          <a:p>
            <a:pPr>
              <a:defRPr/>
            </a:pPr>
            <a:r>
              <a:rPr lang="zh-CN" altLang="zh-CN" sz="4400" b="1" dirty="0" smtClean="0"/>
              <a:t>朴素模式匹配算法效率不高的主要原因是</a:t>
            </a:r>
            <a:r>
              <a:rPr lang="zh-CN" altLang="zh-CN" sz="44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进行了重复的字符比较</a:t>
            </a:r>
            <a:endParaRPr lang="en-US" altLang="zh-CN" sz="4400" b="1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174625">
              <a:defRPr/>
            </a:pPr>
            <a:r>
              <a:rPr lang="zh-CN" altLang="zh-CN" sz="4400" dirty="0" smtClean="0"/>
              <a:t>通过对模式</a:t>
            </a:r>
            <a:r>
              <a:rPr lang="en-US" altLang="zh-CN" sz="4400" dirty="0" smtClean="0"/>
              <a:t>P</a:t>
            </a:r>
            <a:r>
              <a:rPr lang="zh-CN" altLang="zh-CN" sz="4400" dirty="0" smtClean="0"/>
              <a:t>的结构进行研究，可以发现</a:t>
            </a:r>
            <a:r>
              <a:rPr lang="en-US" altLang="zh-CN" sz="4400" dirty="0" smtClean="0"/>
              <a:t> </a:t>
            </a:r>
            <a:r>
              <a:rPr lang="en-US" altLang="zh-CN" sz="4400" b="1" dirty="0" err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abab</a:t>
            </a:r>
            <a:endParaRPr lang="en-US" altLang="zh-CN" sz="4400" b="1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174625">
              <a:defRPr/>
            </a:pPr>
            <a:r>
              <a:rPr lang="en-US" altLang="zh-CN" sz="4400" dirty="0" smtClean="0"/>
              <a:t>P</a:t>
            </a:r>
            <a:r>
              <a:rPr lang="en-US" altLang="zh-CN" sz="4400" baseline="-25000" dirty="0" smtClean="0"/>
              <a:t>0</a:t>
            </a:r>
            <a:r>
              <a:rPr lang="en-US" altLang="zh-CN" sz="4400" dirty="0" smtClean="0"/>
              <a:t>=P</a:t>
            </a:r>
            <a:r>
              <a:rPr lang="en-US" altLang="zh-CN" sz="4400" baseline="-25000" dirty="0" smtClean="0"/>
              <a:t>2  ,</a:t>
            </a:r>
            <a:r>
              <a:rPr lang="en-US" altLang="zh-CN" sz="4400" dirty="0" smtClean="0"/>
              <a:t>P</a:t>
            </a:r>
            <a:r>
              <a:rPr lang="en-US" altLang="zh-CN" sz="4400" baseline="-25000" dirty="0" smtClean="0"/>
              <a:t>1</a:t>
            </a:r>
            <a:r>
              <a:rPr lang="en-US" altLang="zh-CN" sz="4400" dirty="0" smtClean="0"/>
              <a:t>=P</a:t>
            </a:r>
            <a:r>
              <a:rPr lang="en-US" altLang="zh-CN" sz="4400" baseline="-25000" dirty="0" smtClean="0"/>
              <a:t>3, </a:t>
            </a:r>
            <a:r>
              <a:rPr lang="en-US" altLang="zh-CN" sz="4400" dirty="0" smtClean="0"/>
              <a:t>P</a:t>
            </a:r>
            <a:r>
              <a:rPr lang="en-US" altLang="zh-CN" sz="4400" baseline="-25000" dirty="0" smtClean="0"/>
              <a:t>0</a:t>
            </a:r>
            <a:r>
              <a:rPr lang="en-US" altLang="zh-CN" sz="4400" dirty="0" smtClean="0"/>
              <a:t> ≠P</a:t>
            </a:r>
            <a:r>
              <a:rPr lang="en-US" altLang="zh-CN" sz="4400" baseline="-25000" dirty="0" smtClean="0"/>
              <a:t>1,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3429000"/>
            <a:ext cx="8253413" cy="3286125"/>
          </a:xfrm>
        </p:spPr>
        <p:txBody>
          <a:bodyPr/>
          <a:lstStyle/>
          <a:p>
            <a:endParaRPr lang="en-US" altLang="zh-CN" sz="4400" b="1" smtClean="0">
              <a:solidFill>
                <a:srgbClr val="FFFF00"/>
              </a:solidFill>
            </a:endParaRPr>
          </a:p>
          <a:p>
            <a:endParaRPr lang="en-US" altLang="zh-CN" sz="4400" baseline="-25000" smtClean="0"/>
          </a:p>
          <a:p>
            <a:endParaRPr lang="en-US" altLang="zh-CN" sz="4400" baseline="-25000" smtClean="0"/>
          </a:p>
          <a:p>
            <a:endParaRPr lang="zh-CN" altLang="en-US" sz="4400" b="1" smtClean="0">
              <a:solidFill>
                <a:srgbClr val="FFFF00"/>
              </a:solidFill>
            </a:endParaRPr>
          </a:p>
          <a:p>
            <a:endParaRPr lang="en-US" altLang="zh-CN" sz="4400" b="1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71625" y="500063"/>
          <a:ext cx="6096000" cy="2803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700881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第一次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比较次数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4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S 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4000" kern="1200" dirty="0" smtClean="0"/>
                        <a:t>≠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P: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3429000"/>
            <a:ext cx="8253413" cy="3286125"/>
          </a:xfrm>
        </p:spPr>
        <p:txBody>
          <a:bodyPr/>
          <a:lstStyle/>
          <a:p>
            <a:r>
              <a:rPr lang="en-US" altLang="zh-CN" sz="4400" smtClean="0"/>
              <a:t>S</a:t>
            </a:r>
            <a:r>
              <a:rPr lang="en-US" altLang="zh-CN" sz="4400" baseline="-25000" smtClean="0"/>
              <a:t>1</a:t>
            </a:r>
            <a:r>
              <a:rPr lang="en-US" altLang="zh-CN" sz="4400" smtClean="0"/>
              <a:t>=P</a:t>
            </a:r>
            <a:r>
              <a:rPr lang="en-US" altLang="zh-CN" sz="4400" baseline="-25000" smtClean="0"/>
              <a:t>1 </a:t>
            </a:r>
            <a:r>
              <a:rPr lang="zh-CN" altLang="en-US" sz="4400" baseline="-25000" smtClean="0"/>
              <a:t>，</a:t>
            </a:r>
            <a:r>
              <a:rPr lang="en-US" altLang="zh-CN" sz="4400" smtClean="0"/>
              <a:t>P</a:t>
            </a:r>
            <a:r>
              <a:rPr lang="en-US" altLang="zh-CN" sz="4400" baseline="-25000" smtClean="0"/>
              <a:t>1</a:t>
            </a:r>
            <a:r>
              <a:rPr lang="en-US" altLang="zh-CN" sz="4400" smtClean="0"/>
              <a:t>≠ P</a:t>
            </a:r>
            <a:r>
              <a:rPr lang="en-US" altLang="zh-CN" sz="4400" baseline="-25000" smtClean="0"/>
              <a:t>0</a:t>
            </a:r>
            <a:r>
              <a:rPr lang="en-US" altLang="zh-CN" sz="4400" smtClean="0">
                <a:sym typeface="Symbol" panose="05050102010706020507" pitchFamily="18" charset="2"/>
              </a:rPr>
              <a:t>   </a:t>
            </a:r>
            <a:r>
              <a:rPr lang="en-US" altLang="zh-CN" sz="4400" smtClean="0"/>
              <a:t>P</a:t>
            </a:r>
            <a:r>
              <a:rPr lang="en-US" altLang="zh-CN" sz="4400" baseline="-25000" smtClean="0"/>
              <a:t>1</a:t>
            </a:r>
            <a:r>
              <a:rPr lang="en-US" altLang="zh-CN" sz="4400" smtClean="0"/>
              <a:t>≠ S</a:t>
            </a:r>
            <a:r>
              <a:rPr lang="en-US" altLang="zh-CN" sz="4400" baseline="-25000" smtClean="0"/>
              <a:t>1</a:t>
            </a:r>
            <a:r>
              <a:rPr lang="en-US" altLang="zh-CN" sz="4400" smtClean="0">
                <a:sym typeface="Symbol" panose="05050102010706020507" pitchFamily="18" charset="2"/>
              </a:rPr>
              <a:t> </a:t>
            </a:r>
            <a:endParaRPr lang="en-US" altLang="zh-CN" sz="4400" baseline="-25000" smtClean="0"/>
          </a:p>
          <a:p>
            <a:r>
              <a:rPr lang="zh-CN" altLang="zh-CN" sz="4400" b="1" smtClean="0">
                <a:solidFill>
                  <a:srgbClr val="FFFF00"/>
                </a:solidFill>
              </a:rPr>
              <a:t>第二次比较必然失败</a:t>
            </a:r>
            <a:endParaRPr lang="en-US" altLang="zh-CN" sz="4400" baseline="-25000" smtClean="0"/>
          </a:p>
          <a:p>
            <a:endParaRPr lang="en-US" altLang="zh-CN" sz="4400" baseline="-25000" smtClean="0"/>
          </a:p>
          <a:p>
            <a:endParaRPr lang="zh-CN" altLang="en-US" sz="4400" b="1" smtClean="0">
              <a:solidFill>
                <a:srgbClr val="FFFF00"/>
              </a:solidFill>
            </a:endParaRPr>
          </a:p>
          <a:p>
            <a:endParaRPr lang="en-US" altLang="zh-CN" sz="4400" b="1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43063" y="336550"/>
          <a:ext cx="6096000" cy="2805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70127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第二次</a:t>
                      </a:r>
                      <a:endParaRPr lang="zh-CN" altLang="en-US" sz="4000" dirty="0"/>
                    </a:p>
                  </a:txBody>
                  <a:tcPr marT="45706" marB="4570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比较次数</a:t>
                      </a:r>
                      <a:endParaRPr lang="zh-CN" altLang="en-US" sz="4000" dirty="0"/>
                    </a:p>
                  </a:txBody>
                  <a:tcPr marT="45706" marB="45706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 marT="45706" marB="45706"/>
                </a:tc>
              </a:tr>
              <a:tr h="701278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S :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706" marB="45706"/>
                </a:tc>
              </a:tr>
              <a:tr h="701278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4000" kern="1200" dirty="0" smtClean="0"/>
                        <a:t>≠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706" marB="45706"/>
                </a:tc>
              </a:tr>
              <a:tr h="701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P: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6" marB="4570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3429000"/>
            <a:ext cx="8253413" cy="3286125"/>
          </a:xfrm>
        </p:spPr>
        <p:txBody>
          <a:bodyPr/>
          <a:lstStyle/>
          <a:p>
            <a:r>
              <a:rPr lang="en-US" altLang="zh-CN" sz="4400" smtClean="0"/>
              <a:t>S</a:t>
            </a:r>
            <a:r>
              <a:rPr lang="en-US" altLang="zh-CN" sz="4400" baseline="-25000" smtClean="0"/>
              <a:t>1</a:t>
            </a:r>
            <a:r>
              <a:rPr lang="en-US" altLang="zh-CN" sz="4400" smtClean="0"/>
              <a:t>=P</a:t>
            </a:r>
            <a:r>
              <a:rPr lang="en-US" altLang="zh-CN" sz="4400" baseline="-25000" smtClean="0"/>
              <a:t>1 </a:t>
            </a:r>
            <a:r>
              <a:rPr lang="zh-CN" altLang="en-US" sz="4400" baseline="-25000" smtClean="0"/>
              <a:t>，</a:t>
            </a:r>
            <a:r>
              <a:rPr lang="en-US" altLang="zh-CN" sz="4400" smtClean="0"/>
              <a:t>P</a:t>
            </a:r>
            <a:r>
              <a:rPr lang="en-US" altLang="zh-CN" sz="4400" baseline="-25000" smtClean="0"/>
              <a:t>1</a:t>
            </a:r>
            <a:r>
              <a:rPr lang="en-US" altLang="zh-CN" sz="4400" smtClean="0"/>
              <a:t>≠ P</a:t>
            </a:r>
            <a:r>
              <a:rPr lang="en-US" altLang="zh-CN" sz="4400" baseline="-25000" smtClean="0"/>
              <a:t>0</a:t>
            </a:r>
          </a:p>
          <a:p>
            <a:r>
              <a:rPr lang="zh-CN" altLang="zh-CN" sz="4400" b="1" smtClean="0">
                <a:solidFill>
                  <a:srgbClr val="FFFF00"/>
                </a:solidFill>
              </a:rPr>
              <a:t>第二次比较必然失败</a:t>
            </a:r>
            <a:endParaRPr lang="en-US" altLang="zh-CN" sz="4400" b="1" smtClean="0">
              <a:solidFill>
                <a:srgbClr val="FFFF00"/>
              </a:solidFill>
            </a:endParaRPr>
          </a:p>
          <a:p>
            <a:r>
              <a:rPr lang="en-US" altLang="zh-CN" sz="4400" smtClean="0"/>
              <a:t>S</a:t>
            </a:r>
            <a:r>
              <a:rPr lang="en-US" altLang="zh-CN" sz="4400" baseline="-25000" smtClean="0"/>
              <a:t>2</a:t>
            </a:r>
            <a:r>
              <a:rPr lang="en-US" altLang="zh-CN" sz="4400" smtClean="0"/>
              <a:t>=P</a:t>
            </a:r>
            <a:r>
              <a:rPr lang="en-US" altLang="zh-CN" sz="4400" baseline="-25000" smtClean="0"/>
              <a:t>2</a:t>
            </a:r>
            <a:r>
              <a:rPr lang="en-US" altLang="zh-CN" sz="4400" smtClean="0"/>
              <a:t>, P</a:t>
            </a:r>
            <a:r>
              <a:rPr lang="en-US" altLang="zh-CN" sz="4400" baseline="-25000" smtClean="0"/>
              <a:t>2</a:t>
            </a:r>
            <a:r>
              <a:rPr lang="en-US" altLang="zh-CN" sz="4400" smtClean="0"/>
              <a:t>=P</a:t>
            </a:r>
            <a:r>
              <a:rPr lang="en-US" altLang="zh-CN" sz="4400" baseline="-25000" smtClean="0"/>
              <a:t>0</a:t>
            </a:r>
            <a:r>
              <a:rPr lang="en-US" altLang="zh-CN" sz="4400" smtClean="0"/>
              <a:t>; S</a:t>
            </a:r>
            <a:r>
              <a:rPr lang="en-US" altLang="zh-CN" sz="4400" baseline="-25000" smtClean="0"/>
              <a:t>3</a:t>
            </a:r>
            <a:r>
              <a:rPr lang="en-US" altLang="zh-CN" sz="4400" smtClean="0"/>
              <a:t>≠P</a:t>
            </a:r>
            <a:r>
              <a:rPr lang="en-US" altLang="zh-CN" sz="4400" baseline="-25000" smtClean="0"/>
              <a:t>3</a:t>
            </a:r>
            <a:r>
              <a:rPr lang="zh-CN" altLang="en-US" sz="4400" baseline="-25000" smtClean="0"/>
              <a:t> ，</a:t>
            </a:r>
            <a:r>
              <a:rPr lang="en-US" altLang="zh-CN" sz="4400" smtClean="0"/>
              <a:t>P</a:t>
            </a:r>
            <a:r>
              <a:rPr lang="en-US" altLang="zh-CN" sz="4400" baseline="-25000" smtClean="0"/>
              <a:t>3</a:t>
            </a:r>
            <a:r>
              <a:rPr lang="en-US" altLang="zh-CN" sz="4400" smtClean="0"/>
              <a:t>=P</a:t>
            </a:r>
            <a:r>
              <a:rPr lang="en-US" altLang="zh-CN" sz="4400" baseline="-25000" smtClean="0"/>
              <a:t>1</a:t>
            </a:r>
          </a:p>
          <a:p>
            <a:r>
              <a:rPr lang="en-US" altLang="zh-CN" sz="4400" baseline="-25000" smtClean="0">
                <a:sym typeface="Symbol" panose="05050102010706020507" pitchFamily="18" charset="2"/>
              </a:rPr>
              <a:t>  </a:t>
            </a:r>
            <a:r>
              <a:rPr lang="en-US" altLang="zh-CN" sz="4400" smtClean="0">
                <a:sym typeface="Symbol" panose="05050102010706020507" pitchFamily="18" charset="2"/>
              </a:rPr>
              <a:t> </a:t>
            </a:r>
            <a:r>
              <a:rPr lang="en-US" altLang="zh-CN" sz="4400" smtClean="0"/>
              <a:t>P</a:t>
            </a:r>
            <a:r>
              <a:rPr lang="en-US" altLang="zh-CN" sz="4400" baseline="-25000" smtClean="0"/>
              <a:t>1</a:t>
            </a:r>
            <a:r>
              <a:rPr lang="en-US" altLang="zh-CN" sz="4400" smtClean="0"/>
              <a:t>≠ S</a:t>
            </a:r>
            <a:r>
              <a:rPr lang="en-US" altLang="zh-CN" sz="4400" baseline="-25000" smtClean="0"/>
              <a:t>3</a:t>
            </a:r>
            <a:r>
              <a:rPr lang="en-US" altLang="zh-CN" sz="4400" smtClean="0">
                <a:sym typeface="Symbol" panose="05050102010706020507" pitchFamily="18" charset="2"/>
              </a:rPr>
              <a:t>  </a:t>
            </a:r>
            <a:r>
              <a:rPr lang="zh-CN" altLang="zh-CN" sz="4400" b="1" smtClean="0">
                <a:solidFill>
                  <a:srgbClr val="FFFF00"/>
                </a:solidFill>
              </a:rPr>
              <a:t>第</a:t>
            </a:r>
            <a:r>
              <a:rPr lang="zh-CN" altLang="en-US" sz="4400" b="1" smtClean="0">
                <a:solidFill>
                  <a:srgbClr val="FFFF00"/>
                </a:solidFill>
              </a:rPr>
              <a:t>三</a:t>
            </a:r>
            <a:r>
              <a:rPr lang="zh-CN" altLang="zh-CN" sz="4400" b="1" smtClean="0">
                <a:solidFill>
                  <a:srgbClr val="FFFF00"/>
                </a:solidFill>
              </a:rPr>
              <a:t>次比较必然失败</a:t>
            </a:r>
            <a:endParaRPr lang="en-US" altLang="zh-CN" sz="4400" b="1" smtClean="0">
              <a:solidFill>
                <a:srgbClr val="FFFF00"/>
              </a:solidFill>
            </a:endParaRPr>
          </a:p>
          <a:p>
            <a:endParaRPr lang="en-US" altLang="zh-CN" sz="4400" baseline="-25000" smtClean="0"/>
          </a:p>
          <a:p>
            <a:endParaRPr lang="en-US" altLang="zh-CN" sz="4400" baseline="-25000" smtClean="0"/>
          </a:p>
          <a:p>
            <a:endParaRPr lang="zh-CN" altLang="en-US" sz="4400" b="1" smtClean="0">
              <a:solidFill>
                <a:srgbClr val="FFFF00"/>
              </a:solidFill>
            </a:endParaRPr>
          </a:p>
          <a:p>
            <a:endParaRPr lang="en-US" altLang="zh-CN" sz="4400" b="1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4813"/>
          <a:ext cx="6096000" cy="2803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700881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第三次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比较次数</a:t>
                      </a:r>
                      <a:endParaRPr lang="zh-CN" altLang="en-US" sz="4000" dirty="0"/>
                    </a:p>
                  </a:txBody>
                  <a:tcPr marT="45667" marB="45667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2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S 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=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4000" kern="1200" dirty="0" smtClean="0"/>
                        <a:t>≠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marT="45667" marB="45667"/>
                </a:tc>
              </a:tr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P: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a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b</a:t>
                      </a:r>
                      <a:endParaRPr lang="zh-CN" altLang="en-US" sz="40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67" marB="4566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87375" y="71438"/>
          <a:ext cx="76279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6" name="文档" r:id="rId3" imgW="3531069" imgH="396176" progId="Word.Document.12">
                  <p:embed/>
                </p:oleObj>
              </mc:Choice>
              <mc:Fallback>
                <p:oleObj name="文档" r:id="rId3" imgW="3531069" imgH="396176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71438"/>
                        <a:ext cx="76279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71500" y="714375"/>
          <a:ext cx="75977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7" name="文档" r:id="rId5" imgW="3533923" imgH="593997" progId="Word.Document.12">
                  <p:embed/>
                </p:oleObj>
              </mc:Choice>
              <mc:Fallback>
                <p:oleObj name="文档" r:id="rId5" imgW="3533923" imgH="593997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714375"/>
                        <a:ext cx="759777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57313" y="1857375"/>
          <a:ext cx="6751637" cy="1279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324"/>
                <a:gridCol w="557890"/>
                <a:gridCol w="557890"/>
                <a:gridCol w="557890"/>
                <a:gridCol w="644846"/>
                <a:gridCol w="644846"/>
                <a:gridCol w="557890"/>
                <a:gridCol w="557890"/>
                <a:gridCol w="795659"/>
                <a:gridCol w="557890"/>
                <a:gridCol w="622621"/>
              </a:tblGrid>
              <a:tr h="426508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2200" b="1" dirty="0" smtClean="0">
                          <a:solidFill>
                            <a:schemeClr val="bg1"/>
                          </a:solidFill>
                        </a:rPr>
                        <a:t>S 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t+1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t+2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t+j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t+j+1</a:t>
                      </a:r>
                      <a:endParaRPr lang="zh-CN" altLang="en-US" sz="22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</a:tr>
              <a:tr h="426508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kern="1200" dirty="0" smtClean="0">
                          <a:solidFill>
                            <a:srgbClr val="C00000"/>
                          </a:solidFill>
                        </a:rPr>
                        <a:t>≠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</a:tr>
              <a:tr h="426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t+1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j+1</a:t>
                      </a: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</a:tr>
            </a:tbl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71500" y="3929063"/>
          <a:ext cx="7566025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8" name="文档" r:id="rId7" imgW="3531069" imgH="594085" progId="Word.Document.12">
                  <p:embed/>
                </p:oleObj>
              </mc:Choice>
              <mc:Fallback>
                <p:oleObj name="文档" r:id="rId7" imgW="3531069" imgH="594085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929063"/>
                        <a:ext cx="7566025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68325" y="5076825"/>
          <a:ext cx="75358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9" name="文档" r:id="rId9" imgW="3555158" imgH="396176" progId="Word.Document.12">
                  <p:embed/>
                </p:oleObj>
              </mc:Choice>
              <mc:Fallback>
                <p:oleObj name="文档" r:id="rId9" imgW="3555158" imgH="39617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5076825"/>
                        <a:ext cx="75358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04825" y="5791200"/>
          <a:ext cx="8162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0" name="文档" r:id="rId11" imgW="3533923" imgH="396478" progId="Word.Document.12">
                  <p:embed/>
                </p:oleObj>
              </mc:Choice>
              <mc:Fallback>
                <p:oleObj name="文档" r:id="rId11" imgW="3533923" imgH="396478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5791200"/>
                        <a:ext cx="8162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57313" y="3429000"/>
          <a:ext cx="6678612" cy="427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389"/>
                <a:gridCol w="557942"/>
                <a:gridCol w="557942"/>
                <a:gridCol w="557942"/>
                <a:gridCol w="644906"/>
                <a:gridCol w="644906"/>
                <a:gridCol w="557942"/>
                <a:gridCol w="617916"/>
                <a:gridCol w="726844"/>
                <a:gridCol w="557942"/>
                <a:gridCol w="557942"/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t+2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j-1</a:t>
                      </a: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en-US" altLang="zh-CN" sz="2200" b="1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3857625" y="2786063"/>
            <a:ext cx="2357438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87375" y="71438"/>
          <a:ext cx="76279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4" name="文档" r:id="rId3" imgW="3531069" imgH="396176" progId="Word.Document.12">
                  <p:embed/>
                </p:oleObj>
              </mc:Choice>
              <mc:Fallback>
                <p:oleObj name="文档" r:id="rId3" imgW="3531069" imgH="396176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71438"/>
                        <a:ext cx="76279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571500" y="714375"/>
          <a:ext cx="75977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5" name="文档" r:id="rId5" imgW="3531069" imgH="594085" progId="Word.Document.12">
                  <p:embed/>
                </p:oleObj>
              </mc:Choice>
              <mc:Fallback>
                <p:oleObj name="文档" r:id="rId5" imgW="3531069" imgH="59408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714375"/>
                        <a:ext cx="759777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4"/>
          <p:cNvGraphicFramePr>
            <a:graphicFrameLocks noChangeAspect="1"/>
          </p:cNvGraphicFramePr>
          <p:nvPr/>
        </p:nvGraphicFramePr>
        <p:xfrm>
          <a:off x="571500" y="4676775"/>
          <a:ext cx="82581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6" name="文档" r:id="rId7" imgW="3855376" imgH="594085" progId="Word.Document.12">
                  <p:embed/>
                </p:oleObj>
              </mc:Choice>
              <mc:Fallback>
                <p:oleObj name="文档" r:id="rId7" imgW="3855376" imgH="594085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676775"/>
                        <a:ext cx="82581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357313" y="1857375"/>
          <a:ext cx="6751637" cy="1279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324"/>
                <a:gridCol w="557890"/>
                <a:gridCol w="557890"/>
                <a:gridCol w="557890"/>
                <a:gridCol w="644846"/>
                <a:gridCol w="644846"/>
                <a:gridCol w="557890"/>
                <a:gridCol w="557890"/>
                <a:gridCol w="795659"/>
                <a:gridCol w="557890"/>
                <a:gridCol w="622621"/>
              </a:tblGrid>
              <a:tr h="426508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2200" b="1" dirty="0" smtClean="0">
                          <a:solidFill>
                            <a:schemeClr val="bg1"/>
                          </a:solidFill>
                        </a:rPr>
                        <a:t>S 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t+1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t+2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t+j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t+j+1</a:t>
                      </a:r>
                      <a:endParaRPr lang="zh-CN" altLang="en-US" sz="22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</a:tr>
              <a:tr h="426508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kern="1200" dirty="0" smtClean="0">
                          <a:solidFill>
                            <a:srgbClr val="C00000"/>
                          </a:solidFill>
                        </a:rPr>
                        <a:t>≠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</a:tr>
              <a:tr h="426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t+1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j+1</a:t>
                      </a: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57313" y="3429000"/>
          <a:ext cx="6678612" cy="427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389"/>
                <a:gridCol w="557942"/>
                <a:gridCol w="557942"/>
                <a:gridCol w="557942"/>
                <a:gridCol w="644906"/>
                <a:gridCol w="644906"/>
                <a:gridCol w="557942"/>
                <a:gridCol w="617916"/>
                <a:gridCol w="726844"/>
                <a:gridCol w="557942"/>
                <a:gridCol w="557942"/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t+2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j-1</a:t>
                      </a: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357313" y="4002088"/>
          <a:ext cx="6678612" cy="42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389"/>
                <a:gridCol w="557942"/>
                <a:gridCol w="557942"/>
                <a:gridCol w="557942"/>
                <a:gridCol w="644906"/>
                <a:gridCol w="644906"/>
                <a:gridCol w="557942"/>
                <a:gridCol w="617916"/>
                <a:gridCol w="726844"/>
                <a:gridCol w="557942"/>
                <a:gridCol w="557942"/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t+3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j-2</a:t>
                      </a: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</a:tr>
            </a:tbl>
          </a:graphicData>
        </a:graphic>
      </p:graphicFrame>
      <p:graphicFrame>
        <p:nvGraphicFramePr>
          <p:cNvPr id="2" name="Object 108"/>
          <p:cNvGraphicFramePr>
            <a:graphicFrameLocks noChangeAspect="1"/>
          </p:cNvGraphicFramePr>
          <p:nvPr/>
        </p:nvGraphicFramePr>
        <p:xfrm>
          <a:off x="285750" y="5895975"/>
          <a:ext cx="89344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7" name="文档" r:id="rId9" imgW="4175866" imgH="396478" progId="Word.Document.12">
                  <p:embed/>
                </p:oleObj>
              </mc:Choice>
              <mc:Fallback>
                <p:oleObj name="文档" r:id="rId9" imgW="4175866" imgH="396478" progId="Word.Document.12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895975"/>
                        <a:ext cx="89344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87375" y="71438"/>
          <a:ext cx="76279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1" name="文档" r:id="rId3" imgW="3531069" imgH="396176" progId="Word.Document.12">
                  <p:embed/>
                </p:oleObj>
              </mc:Choice>
              <mc:Fallback>
                <p:oleObj name="文档" r:id="rId3" imgW="3531069" imgH="396176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71438"/>
                        <a:ext cx="76279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571500" y="714375"/>
          <a:ext cx="75977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2" name="文档" r:id="rId5" imgW="3531069" imgH="594085" progId="Word.Document.12">
                  <p:embed/>
                </p:oleObj>
              </mc:Choice>
              <mc:Fallback>
                <p:oleObj name="文档" r:id="rId5" imgW="3531069" imgH="59408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714375"/>
                        <a:ext cx="759777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357313" y="1857375"/>
          <a:ext cx="6751637" cy="1279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324"/>
                <a:gridCol w="557890"/>
                <a:gridCol w="557890"/>
                <a:gridCol w="557890"/>
                <a:gridCol w="644846"/>
                <a:gridCol w="644846"/>
                <a:gridCol w="557890"/>
                <a:gridCol w="557890"/>
                <a:gridCol w="795659"/>
                <a:gridCol w="557890"/>
                <a:gridCol w="622621"/>
              </a:tblGrid>
              <a:tr h="426508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2200" b="1" dirty="0" smtClean="0">
                          <a:solidFill>
                            <a:schemeClr val="bg1"/>
                          </a:solidFill>
                        </a:rPr>
                        <a:t>S 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t+1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t+2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t+j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t+j+1</a:t>
                      </a:r>
                      <a:endParaRPr lang="zh-CN" altLang="en-US" sz="22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</a:tr>
              <a:tr h="426508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kern="1200" dirty="0" smtClean="0">
                          <a:solidFill>
                            <a:srgbClr val="C00000"/>
                          </a:solidFill>
                        </a:rPr>
                        <a:t>≠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</a:tr>
              <a:tr h="426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t+1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j+1</a:t>
                      </a: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29" marB="45629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57313" y="3429000"/>
          <a:ext cx="6678612" cy="427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389"/>
                <a:gridCol w="557942"/>
                <a:gridCol w="557942"/>
                <a:gridCol w="557942"/>
                <a:gridCol w="644906"/>
                <a:gridCol w="644906"/>
                <a:gridCol w="557942"/>
                <a:gridCol w="617916"/>
                <a:gridCol w="726844"/>
                <a:gridCol w="557942"/>
                <a:gridCol w="557942"/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t+2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j-1</a:t>
                      </a: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357313" y="4002088"/>
          <a:ext cx="6678612" cy="42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389"/>
                <a:gridCol w="557942"/>
                <a:gridCol w="557942"/>
                <a:gridCol w="557942"/>
                <a:gridCol w="644906"/>
                <a:gridCol w="644906"/>
                <a:gridCol w="557942"/>
                <a:gridCol w="617916"/>
                <a:gridCol w="726844"/>
                <a:gridCol w="557942"/>
                <a:gridCol w="557942"/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t+3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j-2</a:t>
                      </a: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9" marR="91449" marT="45754" marB="45754"/>
                </a:tc>
              </a:tr>
            </a:tbl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5123656" y="4375945"/>
            <a:ext cx="4667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rgbClr val="C00000"/>
                </a:solidFill>
              </a:rPr>
              <a:t>…</a:t>
            </a:r>
            <a:endParaRPr lang="zh-CN" altLang="en-US" sz="2200" b="1">
              <a:solidFill>
                <a:srgbClr val="C00000"/>
              </a:solidFill>
            </a:endParaRPr>
          </a:p>
        </p:txBody>
      </p:sp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539750" y="4425950"/>
          <a:ext cx="85280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3" name="文档" r:id="rId8" imgW="4013944" imgH="519137" progId="Word.Document.12">
                  <p:embed/>
                </p:oleObj>
              </mc:Choice>
              <mc:Fallback>
                <p:oleObj name="文档" r:id="rId8" imgW="4013944" imgH="519137" progId="Word.Document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25950"/>
                        <a:ext cx="85280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3" name="Object 7"/>
          <p:cNvGraphicFramePr>
            <a:graphicFrameLocks noChangeAspect="1"/>
          </p:cNvGraphicFramePr>
          <p:nvPr/>
        </p:nvGraphicFramePr>
        <p:xfrm>
          <a:off x="1712913" y="5381625"/>
          <a:ext cx="5556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4" name="文档" r:id="rId10" imgW="2596896" imgH="249936" progId="Word.Document.12">
                  <p:embed/>
                </p:oleObj>
              </mc:Choice>
              <mc:Fallback>
                <p:oleObj name="文档" r:id="rId10" imgW="2596896" imgH="249936" progId="Word.Documen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5381625"/>
                        <a:ext cx="5556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1790700" y="6096000"/>
          <a:ext cx="5381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5" name="文档" r:id="rId12" imgW="2514156" imgH="323802" progId="Word.Document.12">
                  <p:embed/>
                </p:oleObj>
              </mc:Choice>
              <mc:Fallback>
                <p:oleObj name="文档" r:id="rId12" imgW="2514156" imgH="323802" progId="Word.Document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6096000"/>
                        <a:ext cx="5381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1"/>
          <p:cNvGraphicFramePr>
            <a:graphicFrameLocks noChangeAspect="1"/>
          </p:cNvGraphicFramePr>
          <p:nvPr/>
        </p:nvGraphicFramePr>
        <p:xfrm>
          <a:off x="571500" y="5715000"/>
          <a:ext cx="723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6" name="文档" r:id="rId14" imgW="345161" imgH="173080" progId="Word.Document.12">
                  <p:embed/>
                </p:oleObj>
              </mc:Choice>
              <mc:Fallback>
                <p:oleObj name="文档" r:id="rId14" imgW="345161" imgH="173080" progId="Word.Document.12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715000"/>
                        <a:ext cx="7239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93725" y="76200"/>
          <a:ext cx="76215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9" name="文档" r:id="rId3" imgW="3531069" imgH="260160" progId="Word.Document.12">
                  <p:embed/>
                </p:oleObj>
              </mc:Choice>
              <mc:Fallback>
                <p:oleObj name="文档" r:id="rId3" imgW="3531069" imgH="260160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76200"/>
                        <a:ext cx="76215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928688"/>
          <a:ext cx="8780463" cy="1706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144"/>
                <a:gridCol w="637864"/>
                <a:gridCol w="637864"/>
                <a:gridCol w="637864"/>
                <a:gridCol w="737286"/>
                <a:gridCol w="737286"/>
                <a:gridCol w="637864"/>
                <a:gridCol w="637864"/>
                <a:gridCol w="909717"/>
                <a:gridCol w="637864"/>
                <a:gridCol w="1297197"/>
                <a:gridCol w="475651"/>
              </a:tblGrid>
              <a:tr h="426641">
                <a:tc>
                  <a:txBody>
                    <a:bodyPr/>
                    <a:lstStyle/>
                    <a:p>
                      <a:pPr algn="l"/>
                      <a:r>
                        <a:rPr lang="pt-BR" altLang="zh-CN" sz="2200" b="1" dirty="0" smtClean="0">
                          <a:solidFill>
                            <a:schemeClr val="bg1"/>
                          </a:solidFill>
                        </a:rPr>
                        <a:t>S 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t+L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t+j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t+j+1</a:t>
                      </a:r>
                      <a:endParaRPr lang="zh-CN" altLang="en-US" sz="22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sz="2200" b="1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2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altLang="zh-CN" sz="2200" b="1" kern="1200" baseline="-250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t+j+m-1+k</a:t>
                      </a:r>
                      <a:endParaRPr kumimoji="0" lang="zh-CN" altLang="en-US" sz="2200" b="1" kern="1200" baseline="-250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641"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kern="1200" dirty="0" smtClean="0">
                          <a:solidFill>
                            <a:schemeClr val="bg1"/>
                          </a:solidFill>
                        </a:rPr>
                        <a:t>≠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64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t+1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j+1</a:t>
                      </a: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641"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baseline="-25000" dirty="0" smtClean="0">
                          <a:solidFill>
                            <a:srgbClr val="C00000"/>
                          </a:solidFill>
                        </a:rPr>
                        <a:t>？</a:t>
                      </a:r>
                      <a:endParaRPr lang="en-US" altLang="zh-CN" sz="2200" b="1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686" marB="456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0" y="2786063"/>
          <a:ext cx="8820150" cy="42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633"/>
                <a:gridCol w="630802"/>
                <a:gridCol w="630802"/>
                <a:gridCol w="630802"/>
                <a:gridCol w="408705"/>
                <a:gridCol w="792059"/>
                <a:gridCol w="648049"/>
                <a:gridCol w="576043"/>
                <a:gridCol w="936070"/>
                <a:gridCol w="648049"/>
                <a:gridCol w="1284580"/>
                <a:gridCol w="515555"/>
              </a:tblGrid>
              <a:tr h="4270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t+L+1</a:t>
                      </a: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rgbClr val="C00000"/>
                          </a:solidFill>
                        </a:rPr>
                        <a:t>k+1</a:t>
                      </a: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</a:rPr>
                        <a:t>… </a:t>
                      </a:r>
                      <a:endParaRPr lang="zh-CN" alt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2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altLang="zh-CN" sz="2200" b="1" kern="1200" baseline="-250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m-1</a:t>
                      </a:r>
                      <a:endParaRPr kumimoji="0" lang="zh-CN" altLang="en-US" sz="2200" b="1" kern="1200" baseline="-250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54" marB="457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362075" y="3429000"/>
          <a:ext cx="63436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0" name="文档" r:id="rId5" imgW="2907262" imgH="396176" progId="Word.Document.12">
                  <p:embed/>
                </p:oleObj>
              </mc:Choice>
              <mc:Fallback>
                <p:oleObj name="文档" r:id="rId5" imgW="2907262" imgH="396176" progId="Word.Document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429000"/>
                        <a:ext cx="63436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2786063" y="4000500"/>
          <a:ext cx="2981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1" name="文档" r:id="rId7" imgW="1379925" imgH="396176" progId="Word.Document.12">
                  <p:embed/>
                </p:oleObj>
              </mc:Choice>
              <mc:Fallback>
                <p:oleObj name="文档" r:id="rId7" imgW="1379925" imgH="396176" progId="Word.Document.1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000500"/>
                        <a:ext cx="29813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3" name="Object 7"/>
          <p:cNvGraphicFramePr>
            <a:graphicFrameLocks noChangeAspect="1"/>
          </p:cNvGraphicFramePr>
          <p:nvPr/>
        </p:nvGraphicFramePr>
        <p:xfrm>
          <a:off x="504825" y="4643438"/>
          <a:ext cx="4267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2" name="文档" r:id="rId9" imgW="2111954" imgH="259080" progId="Word.Document.12">
                  <p:embed/>
                </p:oleObj>
              </mc:Choice>
              <mc:Fallback>
                <p:oleObj name="文档" r:id="rId9" imgW="2111954" imgH="259080" progId="Word.Documen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4643438"/>
                        <a:ext cx="4267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4286250" y="4643438"/>
          <a:ext cx="427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3" name="文档" r:id="rId11" imgW="2005170" imgH="320252" progId="Word.Document.12">
                  <p:embed/>
                </p:oleObj>
              </mc:Choice>
              <mc:Fallback>
                <p:oleObj name="文档" r:id="rId11" imgW="2005170" imgH="320252" progId="Word.Document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643438"/>
                        <a:ext cx="4276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47813" y="5794375"/>
          <a:ext cx="6135687" cy="427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997"/>
                <a:gridCol w="645997"/>
                <a:gridCol w="558883"/>
                <a:gridCol w="721098"/>
                <a:gridCol w="797078"/>
                <a:gridCol w="794130"/>
                <a:gridCol w="721098"/>
                <a:gridCol w="558883"/>
                <a:gridCol w="692522"/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k+1</a:t>
                      </a: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j-k-1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</a:tr>
            </a:tbl>
          </a:graphicData>
        </a:graphic>
      </p:graphicFrame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1619250" y="5580063"/>
            <a:ext cx="5659438" cy="571500"/>
            <a:chOff x="1285852" y="3786190"/>
            <a:chExt cx="5660146" cy="571504"/>
          </a:xfrm>
        </p:grpSpPr>
        <p:sp>
          <p:nvSpPr>
            <p:cNvPr id="10" name="圆角矩形 9"/>
            <p:cNvSpPr/>
            <p:nvPr/>
          </p:nvSpPr>
          <p:spPr>
            <a:xfrm>
              <a:off x="1285852" y="4071942"/>
              <a:ext cx="1627392" cy="460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577402" y="4071942"/>
              <a:ext cx="1368596" cy="460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2357549" y="3786190"/>
              <a:ext cx="3724741" cy="571504"/>
            </a:xfrm>
            <a:prstGeom prst="arc">
              <a:avLst>
                <a:gd name="adj1" fmla="val 10810034"/>
                <a:gd name="adj2" fmla="val 21555351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</a:rPr>
                <a:t>=</a:t>
              </a:r>
              <a:endParaRPr lang="zh-CN" altLang="en-US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组合 23"/>
          <p:cNvGrpSpPr>
            <a:grpSpLocks/>
          </p:cNvGrpSpPr>
          <p:nvPr/>
        </p:nvGrpSpPr>
        <p:grpSpPr bwMode="auto">
          <a:xfrm rot="10800000">
            <a:off x="1585913" y="6151563"/>
            <a:ext cx="5692775" cy="446087"/>
            <a:chOff x="2307540" y="5642441"/>
            <a:chExt cx="5693485" cy="445745"/>
          </a:xfrm>
        </p:grpSpPr>
        <p:sp>
          <p:nvSpPr>
            <p:cNvPr id="19" name="圆角矩形 18"/>
            <p:cNvSpPr/>
            <p:nvPr/>
          </p:nvSpPr>
          <p:spPr>
            <a:xfrm>
              <a:off x="2315479" y="5858175"/>
              <a:ext cx="2264057" cy="460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563909" y="5858175"/>
              <a:ext cx="2452993" cy="6821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3179187" y="5642441"/>
              <a:ext cx="3829528" cy="445745"/>
            </a:xfrm>
            <a:prstGeom prst="arc">
              <a:avLst>
                <a:gd name="adj1" fmla="val 10810034"/>
                <a:gd name="adj2" fmla="val 1738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≠</a:t>
              </a:r>
            </a:p>
          </p:txBody>
        </p:sp>
      </p:grpSp>
      <p:graphicFrame>
        <p:nvGraphicFramePr>
          <p:cNvPr id="25" name="Object 84"/>
          <p:cNvGraphicFramePr>
            <a:graphicFrameLocks noChangeAspect="1"/>
          </p:cNvGraphicFramePr>
          <p:nvPr/>
        </p:nvGraphicFramePr>
        <p:xfrm>
          <a:off x="1933575" y="4076700"/>
          <a:ext cx="5133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4" name="文档" r:id="rId13" imgW="2378375" imgH="317013" progId="Word.Document.12">
                  <p:embed/>
                </p:oleObj>
              </mc:Choice>
              <mc:Fallback>
                <p:oleObj name="文档" r:id="rId13" imgW="2378375" imgH="317013" progId="Word.Document.12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076700"/>
                        <a:ext cx="5133975" cy="685800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/>
        </p:nvSpPr>
        <p:spPr>
          <a:xfrm>
            <a:off x="5435600" y="692150"/>
            <a:ext cx="2881313" cy="30210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2" name="圆角矩形 31"/>
          <p:cNvSpPr/>
          <p:nvPr/>
        </p:nvSpPr>
        <p:spPr bwMode="auto">
          <a:xfrm>
            <a:off x="4354513" y="5103813"/>
            <a:ext cx="1298575" cy="444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3" name="圆角矩形 32"/>
          <p:cNvSpPr/>
          <p:nvPr/>
        </p:nvSpPr>
        <p:spPr bwMode="auto">
          <a:xfrm flipV="1">
            <a:off x="6011863" y="5102225"/>
            <a:ext cx="1873250" cy="523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4" name="圆角矩形 33"/>
          <p:cNvSpPr/>
          <p:nvPr/>
        </p:nvSpPr>
        <p:spPr bwMode="auto">
          <a:xfrm rot="10800000">
            <a:off x="538163" y="5148263"/>
            <a:ext cx="1296987" cy="50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 bwMode="auto">
          <a:xfrm rot="10800000">
            <a:off x="2190750" y="5149850"/>
            <a:ext cx="1804988" cy="460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228600" y="620713"/>
            <a:ext cx="8664575" cy="593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高维数组</a:t>
            </a:r>
            <a:endParaRPr kumimoji="1" lang="en-US" altLang="zh-CN" sz="3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  <a:buFontTx/>
              <a:buNone/>
            </a:pP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可以将其转化为一维数组，其存在两种存储方式：</a:t>
            </a:r>
            <a:r>
              <a:rPr kumimoji="1" lang="zh-CN" altLang="en-US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按行优先顺序和按列优先顺序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3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zh-CN" sz="3600">
                <a:latin typeface="Tahoma" panose="020B0604030504040204" pitchFamily="34" charset="0"/>
              </a:rPr>
              <a:t>所谓</a:t>
            </a:r>
            <a:r>
              <a:rPr kumimoji="1" lang="zh-CN" altLang="zh-CN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按行优先顺序</a:t>
            </a:r>
            <a:r>
              <a:rPr lang="zh-CN" altLang="zh-CN" sz="3600">
                <a:latin typeface="Tahoma" panose="020B0604030504040204" pitchFamily="34" charset="0"/>
              </a:rPr>
              <a:t>，就是将数组元素按行向量的顺序存储，第</a:t>
            </a:r>
            <a:r>
              <a:rPr lang="en-US" altLang="zh-CN" sz="3600">
                <a:latin typeface="Tahoma" panose="020B0604030504040204" pitchFamily="34" charset="0"/>
              </a:rPr>
              <a:t>i+1</a:t>
            </a:r>
            <a:r>
              <a:rPr lang="zh-CN" altLang="zh-CN" sz="3600">
                <a:latin typeface="Tahoma" panose="020B0604030504040204" pitchFamily="34" charset="0"/>
              </a:rPr>
              <a:t>个行向量存储在第</a:t>
            </a:r>
            <a:r>
              <a:rPr lang="en-US" altLang="zh-CN" sz="3600">
                <a:latin typeface="Tahoma" panose="020B0604030504040204" pitchFamily="34" charset="0"/>
              </a:rPr>
              <a:t>i</a:t>
            </a:r>
            <a:r>
              <a:rPr lang="zh-CN" altLang="zh-CN" sz="3600">
                <a:latin typeface="Tahoma" panose="020B0604030504040204" pitchFamily="34" charset="0"/>
              </a:rPr>
              <a:t>个行向量之后。换句话说，就是将数组转化为一维数组来考虑。</a:t>
            </a:r>
            <a:endParaRPr kumimoji="1"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714375" y="285750"/>
          <a:ext cx="77533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3" name="文档" r:id="rId3" imgW="3713357" imgH="396176" progId="Word.Document.12">
                  <p:embed/>
                </p:oleObj>
              </mc:Choice>
              <mc:Fallback>
                <p:oleObj name="文档" r:id="rId3" imgW="3713357" imgH="396176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85750"/>
                        <a:ext cx="77533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647700" y="1362075"/>
          <a:ext cx="81343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4" name="文档" r:id="rId5" imgW="3883061" imgH="791993" progId="Word.Document.12">
                  <p:embed/>
                </p:oleObj>
              </mc:Choice>
              <mc:Fallback>
                <p:oleObj name="文档" r:id="rId5" imgW="3883061" imgH="791993" progId="Word.Documen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362075"/>
                        <a:ext cx="813435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428625" y="3076575"/>
          <a:ext cx="81248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5" name="文档" r:id="rId7" imgW="3883061" imgH="496210" progId="Word.Document.12">
                  <p:embed/>
                </p:oleObj>
              </mc:Choice>
              <mc:Fallback>
                <p:oleObj name="文档" r:id="rId7" imgW="3883061" imgH="496210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076575"/>
                        <a:ext cx="81248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84213" y="4292600"/>
          <a:ext cx="6862762" cy="1281113"/>
        </p:xfrm>
        <a:graphic>
          <a:graphicData uri="http://schemas.openxmlformats.org/drawingml/2006/table">
            <a:tbl>
              <a:tblPr/>
              <a:tblGrid>
                <a:gridCol w="636587"/>
                <a:gridCol w="509588"/>
                <a:gridCol w="509587"/>
                <a:gridCol w="509588"/>
                <a:gridCol w="590550"/>
                <a:gridCol w="588962"/>
                <a:gridCol w="588963"/>
                <a:gridCol w="612775"/>
                <a:gridCol w="508000"/>
                <a:gridCol w="727075"/>
                <a:gridCol w="511175"/>
                <a:gridCol w="56991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f(7)=?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4213" y="5661025"/>
          <a:ext cx="6862762" cy="427038"/>
        </p:xfrm>
        <a:graphic>
          <a:graphicData uri="http://schemas.openxmlformats.org/drawingml/2006/table">
            <a:tbl>
              <a:tblPr/>
              <a:tblGrid>
                <a:gridCol w="637081"/>
                <a:gridCol w="509374"/>
                <a:gridCol w="509374"/>
                <a:gridCol w="2890805"/>
                <a:gridCol w="509374"/>
                <a:gridCol w="727056"/>
                <a:gridCol w="510825"/>
                <a:gridCol w="568874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f(7)=2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714375" y="285750"/>
          <a:ext cx="77628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3" name="文档" r:id="rId3" imgW="3713357" imgH="396536" progId="Word.Document.12">
                  <p:embed/>
                </p:oleObj>
              </mc:Choice>
              <mc:Fallback>
                <p:oleObj name="文档" r:id="rId3" imgW="3713357" imgH="396536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85750"/>
                        <a:ext cx="77628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81050" y="2071688"/>
          <a:ext cx="6862763" cy="854075"/>
        </p:xfrm>
        <a:graphic>
          <a:graphicData uri="http://schemas.openxmlformats.org/drawingml/2006/table">
            <a:tbl>
              <a:tblPr/>
              <a:tblGrid>
                <a:gridCol w="696913"/>
                <a:gridCol w="557212"/>
                <a:gridCol w="557213"/>
                <a:gridCol w="558800"/>
                <a:gridCol w="644525"/>
                <a:gridCol w="644525"/>
                <a:gridCol w="669925"/>
                <a:gridCol w="557212"/>
                <a:gridCol w="795338"/>
                <a:gridCol w="558800"/>
                <a:gridCol w="6223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j-2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j+1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1050" y="2074863"/>
          <a:ext cx="6862763" cy="854075"/>
        </p:xfrm>
        <a:graphic>
          <a:graphicData uri="http://schemas.openxmlformats.org/drawingml/2006/table">
            <a:tbl>
              <a:tblPr/>
              <a:tblGrid>
                <a:gridCol w="696913"/>
                <a:gridCol w="557212"/>
                <a:gridCol w="557213"/>
                <a:gridCol w="558800"/>
                <a:gridCol w="644525"/>
                <a:gridCol w="644525"/>
                <a:gridCol w="669925"/>
                <a:gridCol w="557212"/>
                <a:gridCol w="795338"/>
                <a:gridCol w="558800"/>
                <a:gridCol w="6223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j-2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j+1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1438" y="1143000"/>
          <a:ext cx="77628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4" name="文档" r:id="rId5" imgW="3713357" imgH="396536" progId="Word.Document.12">
                  <p:embed/>
                </p:oleObj>
              </mc:Choice>
              <mc:Fallback>
                <p:oleObj name="文档" r:id="rId5" imgW="3713357" imgH="39653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1143000"/>
                        <a:ext cx="77628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42938" y="3143250"/>
          <a:ext cx="77628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5" name="文档" r:id="rId7" imgW="3713357" imgH="396536" progId="Word.Document.12">
                  <p:embed/>
                </p:oleObj>
              </mc:Choice>
              <mc:Fallback>
                <p:oleObj name="文档" r:id="rId7" imgW="3713357" imgH="396536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143250"/>
                        <a:ext cx="77628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71438" y="3929063"/>
          <a:ext cx="77628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6" name="文档" r:id="rId9" imgW="3713357" imgH="396536" progId="Word.Document.12">
                  <p:embed/>
                </p:oleObj>
              </mc:Choice>
              <mc:Fallback>
                <p:oleObj name="文档" r:id="rId9" imgW="3713357" imgH="396536" progId="Word.Documen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3929063"/>
                        <a:ext cx="77628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5813" y="4786313"/>
          <a:ext cx="6862762" cy="854075"/>
        </p:xfrm>
        <a:graphic>
          <a:graphicData uri="http://schemas.openxmlformats.org/drawingml/2006/table">
            <a:tbl>
              <a:tblPr/>
              <a:tblGrid>
                <a:gridCol w="696912"/>
                <a:gridCol w="557213"/>
                <a:gridCol w="557212"/>
                <a:gridCol w="558800"/>
                <a:gridCol w="644525"/>
                <a:gridCol w="644525"/>
                <a:gridCol w="669925"/>
                <a:gridCol w="557213"/>
                <a:gridCol w="795337"/>
                <a:gridCol w="558800"/>
                <a:gridCol w="6223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j-2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j+1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Object 120"/>
          <p:cNvGraphicFramePr>
            <a:graphicFrameLocks noChangeAspect="1"/>
          </p:cNvGraphicFramePr>
          <p:nvPr/>
        </p:nvGraphicFramePr>
        <p:xfrm>
          <a:off x="571500" y="5786438"/>
          <a:ext cx="77628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7" name="文档" r:id="rId11" imgW="3713357" imgH="396536" progId="Word.Document.12">
                  <p:embed/>
                </p:oleObj>
              </mc:Choice>
              <mc:Fallback>
                <p:oleObj name="文档" r:id="rId11" imgW="3713357" imgH="396536" progId="Word.Document.12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786438"/>
                        <a:ext cx="77628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450" y="2189163"/>
          <a:ext cx="7200900" cy="42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525"/>
                <a:gridCol w="618525"/>
                <a:gridCol w="535116"/>
                <a:gridCol w="690433"/>
                <a:gridCol w="763181"/>
                <a:gridCol w="760359"/>
                <a:gridCol w="690433"/>
                <a:gridCol w="535116"/>
                <a:gridCol w="555375"/>
                <a:gridCol w="770768"/>
                <a:gridCol w="663071"/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k+1</a:t>
                      </a: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j-k-1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  <a:tc>
                  <a:txBody>
                    <a:bodyPr/>
                    <a:lstStyle/>
                    <a:p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54" marB="45754"/>
                </a:tc>
              </a:tr>
            </a:tbl>
          </a:graphicData>
        </a:graphic>
      </p:graphicFrame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1258888" y="1919288"/>
            <a:ext cx="5473700" cy="571500"/>
            <a:chOff x="1285852" y="3786190"/>
            <a:chExt cx="5473217" cy="571504"/>
          </a:xfrm>
        </p:grpSpPr>
        <p:sp>
          <p:nvSpPr>
            <p:cNvPr id="7" name="圆角矩形 6"/>
            <p:cNvSpPr/>
            <p:nvPr/>
          </p:nvSpPr>
          <p:spPr>
            <a:xfrm>
              <a:off x="1285852" y="4071942"/>
              <a:ext cx="1627043" cy="460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5319333" y="4071942"/>
              <a:ext cx="1439736" cy="460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>
              <a:off x="2357319" y="3786190"/>
              <a:ext cx="3723946" cy="571504"/>
            </a:xfrm>
            <a:prstGeom prst="arc">
              <a:avLst>
                <a:gd name="adj1" fmla="val 10810034"/>
                <a:gd name="adj2" fmla="val 21555351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</a:rPr>
                <a:t>=</a:t>
              </a:r>
              <a:endParaRPr lang="zh-CN" altLang="en-US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组合 23"/>
          <p:cNvGrpSpPr>
            <a:grpSpLocks/>
          </p:cNvGrpSpPr>
          <p:nvPr/>
        </p:nvGrpSpPr>
        <p:grpSpPr bwMode="auto">
          <a:xfrm rot="10800000">
            <a:off x="1225550" y="2490788"/>
            <a:ext cx="5694363" cy="444500"/>
            <a:chOff x="2307540" y="5642441"/>
            <a:chExt cx="5693485" cy="445745"/>
          </a:xfrm>
        </p:grpSpPr>
        <p:sp>
          <p:nvSpPr>
            <p:cNvPr id="11" name="圆角矩形 10"/>
            <p:cNvSpPr/>
            <p:nvPr/>
          </p:nvSpPr>
          <p:spPr>
            <a:xfrm>
              <a:off x="2307540" y="5865313"/>
              <a:ext cx="2265014" cy="4616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551890" y="5865313"/>
              <a:ext cx="2452310" cy="6845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>
              <a:off x="3171007" y="5642441"/>
              <a:ext cx="3830047" cy="445745"/>
            </a:xfrm>
            <a:prstGeom prst="arc">
              <a:avLst>
                <a:gd name="adj1" fmla="val 10810034"/>
                <a:gd name="adj2" fmla="val 1738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≠</a:t>
              </a:r>
            </a:p>
          </p:txBody>
        </p:sp>
      </p:grp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3054350" y="1919288"/>
            <a:ext cx="4448175" cy="755650"/>
            <a:chOff x="3055072" y="1918541"/>
            <a:chExt cx="4447405" cy="756068"/>
          </a:xfrm>
        </p:grpSpPr>
        <p:sp>
          <p:nvSpPr>
            <p:cNvPr id="17" name="圆角矩形 16"/>
            <p:cNvSpPr/>
            <p:nvPr/>
          </p:nvSpPr>
          <p:spPr bwMode="auto">
            <a:xfrm rot="10800000">
              <a:off x="3055072" y="2290221"/>
              <a:ext cx="504738" cy="328794"/>
            </a:xfrm>
            <a:prstGeom prst="roundRect">
              <a:avLst/>
            </a:prstGeom>
            <a:no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 bwMode="auto">
            <a:xfrm>
              <a:off x="3131259" y="1918541"/>
              <a:ext cx="4320427" cy="756068"/>
            </a:xfrm>
            <a:prstGeom prst="arc">
              <a:avLst>
                <a:gd name="adj1" fmla="val 10785648"/>
                <a:gd name="adj2" fmla="val 2386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≠</a:t>
              </a:r>
            </a:p>
          </p:txBody>
        </p:sp>
        <p:sp>
          <p:nvSpPr>
            <p:cNvPr id="19" name="圆角矩形 18"/>
            <p:cNvSpPr/>
            <p:nvPr/>
          </p:nvSpPr>
          <p:spPr bwMode="auto">
            <a:xfrm rot="10800000">
              <a:off x="6997739" y="2302929"/>
              <a:ext cx="504738" cy="344678"/>
            </a:xfrm>
            <a:prstGeom prst="roundRect">
              <a:avLst/>
            </a:prstGeom>
            <a:no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39763" y="549275"/>
          <a:ext cx="31702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8" name="文档" r:id="rId4" imgW="740177" imgH="201837" progId="Word.Document.12">
                  <p:embed/>
                </p:oleObj>
              </mc:Choice>
              <mc:Fallback>
                <p:oleObj name="文档" r:id="rId4" imgW="740177" imgH="201837" progId="Word.Document.12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49275"/>
                        <a:ext cx="31702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8" name="矩形 9"/>
          <p:cNvSpPr>
            <a:spLocks noChangeArrowheads="1"/>
          </p:cNvSpPr>
          <p:nvPr/>
        </p:nvSpPr>
        <p:spPr bwMode="auto">
          <a:xfrm>
            <a:off x="1258888" y="3844925"/>
            <a:ext cx="63341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f(j+1)=K+1	p</a:t>
            </a:r>
            <a:r>
              <a:rPr lang="en-US" altLang="zh-CN" sz="1800" baseline="-25000">
                <a:solidFill>
                  <a:schemeClr val="bg1"/>
                </a:solidFill>
                <a:latin typeface="Tahoma" panose="020B0604030504040204" pitchFamily="34" charset="0"/>
              </a:rPr>
              <a:t>k+1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= p</a:t>
            </a:r>
            <a:r>
              <a:rPr lang="en-US" altLang="zh-CN" sz="1800" baseline="-25000">
                <a:solidFill>
                  <a:schemeClr val="bg1"/>
                </a:solidFill>
                <a:latin typeface="Tahoma" panose="020B0604030504040204" pitchFamily="34" charset="0"/>
              </a:rPr>
              <a:t>j+1</a:t>
            </a:r>
            <a:endParaRPr lang="en-US" altLang="zh-CN" sz="180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f(j+1)=K+2	</a:t>
            </a:r>
            <a:r>
              <a:rPr lang="en-US" altLang="zh-CN" sz="1800">
                <a:solidFill>
                  <a:srgbClr val="FF0000"/>
                </a:solidFill>
                <a:latin typeface="Tahoma" panose="020B0604030504040204" pitchFamily="34" charset="0"/>
              </a:rPr>
              <a:t>P</a:t>
            </a:r>
            <a:r>
              <a:rPr lang="en-US" altLang="zh-CN" sz="1800" baseline="-25000">
                <a:solidFill>
                  <a:srgbClr val="FF0000"/>
                </a:solidFill>
                <a:latin typeface="Tahoma" panose="020B0604030504040204" pitchFamily="34" charset="0"/>
              </a:rPr>
              <a:t>0 </a:t>
            </a:r>
            <a:r>
              <a:rPr lang="en-US" altLang="zh-CN" sz="1800">
                <a:solidFill>
                  <a:srgbClr val="FF0000"/>
                </a:solidFill>
                <a:latin typeface="Tahoma" panose="020B0604030504040204" pitchFamily="34" charset="0"/>
              </a:rPr>
              <a:t>…P</a:t>
            </a:r>
            <a:r>
              <a:rPr lang="en-US" altLang="zh-CN" sz="1800" baseline="-25000">
                <a:solidFill>
                  <a:srgbClr val="FF0000"/>
                </a:solidFill>
                <a:latin typeface="Tahoma" panose="020B0604030504040204" pitchFamily="34" charset="0"/>
              </a:rPr>
              <a:t>k+1</a:t>
            </a:r>
            <a:r>
              <a:rPr lang="en-US" altLang="zh-CN" sz="180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P</a:t>
            </a:r>
            <a:r>
              <a:rPr lang="en-US" altLang="zh-CN" sz="1800" baseline="-25000">
                <a:solidFill>
                  <a:schemeClr val="bg1"/>
                </a:solidFill>
                <a:latin typeface="Tahoma" panose="020B0604030504040204" pitchFamily="34" charset="0"/>
              </a:rPr>
              <a:t>k+2 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= </a:t>
            </a:r>
            <a:r>
              <a:rPr lang="en-US" altLang="zh-CN" sz="1800">
                <a:solidFill>
                  <a:srgbClr val="FF0000"/>
                </a:solidFill>
                <a:latin typeface="Tahoma" panose="020B0604030504040204" pitchFamily="34" charset="0"/>
              </a:rPr>
              <a:t>p</a:t>
            </a:r>
            <a:r>
              <a:rPr lang="en-US" altLang="zh-CN" sz="1800" baseline="-25000">
                <a:solidFill>
                  <a:srgbClr val="FF0000"/>
                </a:solidFill>
                <a:latin typeface="Tahoma" panose="020B0604030504040204" pitchFamily="34" charset="0"/>
              </a:rPr>
              <a:t>j-k-2</a:t>
            </a:r>
            <a:r>
              <a:rPr lang="en-US" altLang="zh-CN" sz="1800">
                <a:solidFill>
                  <a:srgbClr val="FF0000"/>
                </a:solidFill>
                <a:latin typeface="Tahoma" panose="020B0604030504040204" pitchFamily="34" charset="0"/>
              </a:rPr>
              <a:t>…p</a:t>
            </a:r>
            <a:r>
              <a:rPr lang="en-US" altLang="zh-CN" sz="1800" baseline="-25000">
                <a:solidFill>
                  <a:srgbClr val="FF0000"/>
                </a:solidFill>
                <a:latin typeface="Tahoma" panose="020B0604030504040204" pitchFamily="34" charset="0"/>
              </a:rPr>
              <a:t>j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p</a:t>
            </a:r>
            <a:r>
              <a:rPr lang="en-US" altLang="zh-CN" sz="1800" baseline="-25000">
                <a:solidFill>
                  <a:schemeClr val="bg1"/>
                </a:solidFill>
                <a:latin typeface="Tahoma" panose="020B0604030504040204" pitchFamily="34" charset="0"/>
              </a:rPr>
              <a:t>j+1    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f(j)=k+1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450" y="2189163"/>
          <a:ext cx="7250113" cy="42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562"/>
                <a:gridCol w="618562"/>
                <a:gridCol w="535148"/>
                <a:gridCol w="690474"/>
                <a:gridCol w="763227"/>
                <a:gridCol w="760405"/>
                <a:gridCol w="690474"/>
                <a:gridCol w="844943"/>
                <a:gridCol w="294393"/>
                <a:gridCol w="770814"/>
                <a:gridCol w="663111"/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k+1</a:t>
                      </a: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j-k-1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baseline="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</a:tr>
            </a:tbl>
          </a:graphicData>
        </a:graphic>
      </p:graphicFrame>
      <p:grpSp>
        <p:nvGrpSpPr>
          <p:cNvPr id="113692" name="组合 22"/>
          <p:cNvGrpSpPr>
            <a:grpSpLocks/>
          </p:cNvGrpSpPr>
          <p:nvPr/>
        </p:nvGrpSpPr>
        <p:grpSpPr bwMode="auto">
          <a:xfrm>
            <a:off x="1258888" y="1919288"/>
            <a:ext cx="5473700" cy="571500"/>
            <a:chOff x="1285852" y="3786190"/>
            <a:chExt cx="5473217" cy="571504"/>
          </a:xfrm>
        </p:grpSpPr>
        <p:sp>
          <p:nvSpPr>
            <p:cNvPr id="7" name="圆角矩形 6"/>
            <p:cNvSpPr/>
            <p:nvPr/>
          </p:nvSpPr>
          <p:spPr>
            <a:xfrm>
              <a:off x="1285852" y="4071942"/>
              <a:ext cx="1627043" cy="460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5319333" y="4071942"/>
              <a:ext cx="1439736" cy="460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>
              <a:off x="2357319" y="3786190"/>
              <a:ext cx="3723946" cy="571504"/>
            </a:xfrm>
            <a:prstGeom prst="arc">
              <a:avLst>
                <a:gd name="adj1" fmla="val 10810034"/>
                <a:gd name="adj2" fmla="val 21555351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</a:rPr>
                <a:t>=</a:t>
              </a:r>
              <a:endParaRPr lang="zh-CN" altLang="en-US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3693" name="组合 23"/>
          <p:cNvGrpSpPr>
            <a:grpSpLocks/>
          </p:cNvGrpSpPr>
          <p:nvPr/>
        </p:nvGrpSpPr>
        <p:grpSpPr bwMode="auto">
          <a:xfrm rot="10800000">
            <a:off x="1225550" y="2490788"/>
            <a:ext cx="5694363" cy="444500"/>
            <a:chOff x="2307540" y="5642441"/>
            <a:chExt cx="5693485" cy="445745"/>
          </a:xfrm>
        </p:grpSpPr>
        <p:sp>
          <p:nvSpPr>
            <p:cNvPr id="11" name="圆角矩形 10"/>
            <p:cNvSpPr/>
            <p:nvPr/>
          </p:nvSpPr>
          <p:spPr>
            <a:xfrm>
              <a:off x="2307540" y="5865313"/>
              <a:ext cx="2265014" cy="4616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551890" y="5865313"/>
              <a:ext cx="2452310" cy="6845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>
              <a:off x="3171007" y="5642441"/>
              <a:ext cx="3830047" cy="445745"/>
            </a:xfrm>
            <a:prstGeom prst="arc">
              <a:avLst>
                <a:gd name="adj1" fmla="val 10810034"/>
                <a:gd name="adj2" fmla="val 1738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≠</a:t>
              </a:r>
            </a:p>
          </p:txBody>
        </p:sp>
      </p:grpSp>
      <p:grpSp>
        <p:nvGrpSpPr>
          <p:cNvPr id="113694" name="组合 2"/>
          <p:cNvGrpSpPr>
            <a:grpSpLocks/>
          </p:cNvGrpSpPr>
          <p:nvPr/>
        </p:nvGrpSpPr>
        <p:grpSpPr bwMode="auto">
          <a:xfrm>
            <a:off x="3054350" y="1919288"/>
            <a:ext cx="4448175" cy="755650"/>
            <a:chOff x="3055072" y="1918541"/>
            <a:chExt cx="4447405" cy="756068"/>
          </a:xfrm>
        </p:grpSpPr>
        <p:sp>
          <p:nvSpPr>
            <p:cNvPr id="17" name="圆角矩形 16"/>
            <p:cNvSpPr/>
            <p:nvPr/>
          </p:nvSpPr>
          <p:spPr bwMode="auto">
            <a:xfrm rot="10800000">
              <a:off x="3055072" y="2290221"/>
              <a:ext cx="504738" cy="328794"/>
            </a:xfrm>
            <a:prstGeom prst="roundRect">
              <a:avLst/>
            </a:prstGeom>
            <a:no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 bwMode="auto">
            <a:xfrm>
              <a:off x="3131259" y="1918541"/>
              <a:ext cx="4320427" cy="756068"/>
            </a:xfrm>
            <a:prstGeom prst="arc">
              <a:avLst>
                <a:gd name="adj1" fmla="val 10785648"/>
                <a:gd name="adj2" fmla="val 2386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≠</a:t>
              </a:r>
            </a:p>
          </p:txBody>
        </p:sp>
        <p:sp>
          <p:nvSpPr>
            <p:cNvPr id="19" name="圆角矩形 18"/>
            <p:cNvSpPr/>
            <p:nvPr/>
          </p:nvSpPr>
          <p:spPr bwMode="auto">
            <a:xfrm rot="10800000">
              <a:off x="6997739" y="2302929"/>
              <a:ext cx="504738" cy="344678"/>
            </a:xfrm>
            <a:prstGeom prst="roundRect">
              <a:avLst/>
            </a:prstGeom>
            <a:no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331913" y="2301875"/>
            <a:ext cx="1554162" cy="30797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67400" y="2289175"/>
            <a:ext cx="1657350" cy="33972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450" y="2189163"/>
          <a:ext cx="7250113" cy="42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562"/>
                <a:gridCol w="618562"/>
                <a:gridCol w="535148"/>
                <a:gridCol w="690474"/>
                <a:gridCol w="763227"/>
                <a:gridCol w="760405"/>
                <a:gridCol w="690474"/>
                <a:gridCol w="844943"/>
                <a:gridCol w="294393"/>
                <a:gridCol w="770814"/>
                <a:gridCol w="663111"/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k+1</a:t>
                      </a: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j-k-1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baseline="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1331913" y="2301875"/>
            <a:ext cx="1554162" cy="30797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67400" y="2289175"/>
            <a:ext cx="1657350" cy="33972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450" y="2189163"/>
          <a:ext cx="7250113" cy="42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562"/>
                <a:gridCol w="618562"/>
                <a:gridCol w="535148"/>
                <a:gridCol w="690474"/>
                <a:gridCol w="763227"/>
                <a:gridCol w="760405"/>
                <a:gridCol w="690474"/>
                <a:gridCol w="844943"/>
                <a:gridCol w="294393"/>
                <a:gridCol w="770814"/>
                <a:gridCol w="663111"/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k+1</a:t>
                      </a: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j-k-1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baseline="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  <a:tc>
                  <a:txBody>
                    <a:bodyPr/>
                    <a:lstStyle/>
                    <a:p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3" marR="91453" marT="45754" marB="45754"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1331913" y="2301875"/>
            <a:ext cx="1554162" cy="30797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67400" y="2289175"/>
            <a:ext cx="1657350" cy="33972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538288" y="4076700"/>
          <a:ext cx="6426200" cy="650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886"/>
                <a:gridCol w="388504"/>
                <a:gridCol w="694109"/>
                <a:gridCol w="568834"/>
                <a:gridCol w="721098"/>
                <a:gridCol w="465788"/>
                <a:gridCol w="638543"/>
                <a:gridCol w="844931"/>
                <a:gridCol w="433670"/>
                <a:gridCol w="484129"/>
                <a:gridCol w="668707"/>
              </a:tblGrid>
              <a:tr h="650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k-1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k+1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j+1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1420813" y="3921125"/>
            <a:ext cx="2232025" cy="88106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580063" y="3933825"/>
            <a:ext cx="2305050" cy="88106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38288" y="4076700"/>
          <a:ext cx="6426200" cy="650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886"/>
                <a:gridCol w="388504"/>
                <a:gridCol w="694109"/>
                <a:gridCol w="568834"/>
                <a:gridCol w="721098"/>
                <a:gridCol w="465788"/>
                <a:gridCol w="638543"/>
                <a:gridCol w="844931"/>
                <a:gridCol w="433670"/>
                <a:gridCol w="484129"/>
                <a:gridCol w="668707"/>
              </a:tblGrid>
              <a:tr h="650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k-1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k+1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j+1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2" marR="91452" marT="45794" marB="45794"/>
                </a:tc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1420813" y="3921125"/>
            <a:ext cx="2232025" cy="88106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80063" y="3933825"/>
            <a:ext cx="1728787" cy="88106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22450" y="1773238"/>
          <a:ext cx="14287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2" name="文档" r:id="rId3" imgW="618913" imgH="395758" progId="Word.Document.12">
                  <p:embed/>
                </p:oleObj>
              </mc:Choice>
              <mc:Fallback>
                <p:oleObj name="文档" r:id="rId3" imgW="618913" imgH="395758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773238"/>
                        <a:ext cx="14287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19275" y="2781300"/>
          <a:ext cx="27527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3" name="文档" r:id="rId5" imgW="799190" imgH="359780" progId="Word.Document.12">
                  <p:embed/>
                </p:oleObj>
              </mc:Choice>
              <mc:Fallback>
                <p:oleObj name="文档" r:id="rId5" imgW="799190" imgH="359780" progId="Word.Document.12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781300"/>
                        <a:ext cx="27527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68" name="组合 22"/>
          <p:cNvGrpSpPr>
            <a:grpSpLocks/>
          </p:cNvGrpSpPr>
          <p:nvPr/>
        </p:nvGrpSpPr>
        <p:grpSpPr bwMode="auto">
          <a:xfrm>
            <a:off x="1547813" y="3860800"/>
            <a:ext cx="5616575" cy="571500"/>
            <a:chOff x="1285852" y="3786190"/>
            <a:chExt cx="5616129" cy="571504"/>
          </a:xfrm>
        </p:grpSpPr>
        <p:sp>
          <p:nvSpPr>
            <p:cNvPr id="8" name="圆角矩形 7"/>
            <p:cNvSpPr/>
            <p:nvPr/>
          </p:nvSpPr>
          <p:spPr>
            <a:xfrm>
              <a:off x="1285852" y="4071942"/>
              <a:ext cx="1944533" cy="4603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741565" y="4071942"/>
              <a:ext cx="2160416" cy="7461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>
              <a:off x="2357329" y="3786190"/>
              <a:ext cx="3723979" cy="571504"/>
            </a:xfrm>
            <a:prstGeom prst="arc">
              <a:avLst>
                <a:gd name="adj1" fmla="val 10810034"/>
                <a:gd name="adj2" fmla="val 21555351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</a:rPr>
                <a:t>=</a:t>
              </a:r>
              <a:endParaRPr lang="zh-CN" altLang="en-US" sz="2800" b="1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796925" y="360363"/>
          <a:ext cx="7539038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2" name="文档" r:id="rId3" imgW="4370536" imgH="1005946" progId="Word.Document.12">
                  <p:embed/>
                </p:oleObj>
              </mc:Choice>
              <mc:Fallback>
                <p:oleObj name="文档" r:id="rId3" imgW="4370536" imgH="1005946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60363"/>
                        <a:ext cx="7539038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285750" y="4000500"/>
          <a:ext cx="85725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3" name="文档" r:id="rId5" imgW="4923218" imgH="396176" progId="Word.Document.12">
                  <p:embed/>
                </p:oleObj>
              </mc:Choice>
              <mc:Fallback>
                <p:oleObj name="文档" r:id="rId5" imgW="4923218" imgH="396176" progId="Word.Document.1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000500"/>
                        <a:ext cx="85725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282575" y="4572000"/>
          <a:ext cx="855027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4" name="文档" r:id="rId7" imgW="4927198" imgH="744026" progId="Word.Document.12">
                  <p:embed/>
                </p:oleObj>
              </mc:Choice>
              <mc:Fallback>
                <p:oleObj name="文档" r:id="rId7" imgW="4927198" imgH="744026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4572000"/>
                        <a:ext cx="8550275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/>
        </p:nvGraphicFramePr>
        <p:xfrm>
          <a:off x="419100" y="5962650"/>
          <a:ext cx="77247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5" name="文档" r:id="rId9" imgW="4434240" imgH="273114" progId="Word.Document.12">
                  <p:embed/>
                </p:oleObj>
              </mc:Choice>
              <mc:Fallback>
                <p:oleObj name="文档" r:id="rId9" imgW="4434240" imgH="273114" progId="Word.Documen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5962650"/>
                        <a:ext cx="77247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55650" y="1214438"/>
            <a:ext cx="3929063" cy="428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86250" y="785813"/>
            <a:ext cx="4143375" cy="100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7188" y="1643063"/>
            <a:ext cx="3857625" cy="428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85788" y="2492375"/>
          <a:ext cx="8375650" cy="650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487"/>
                <a:gridCol w="492487"/>
                <a:gridCol w="492487"/>
                <a:gridCol w="1140202"/>
                <a:gridCol w="492487"/>
                <a:gridCol w="549744"/>
                <a:gridCol w="857615"/>
                <a:gridCol w="844915"/>
                <a:gridCol w="549744"/>
                <a:gridCol w="672728"/>
                <a:gridCol w="508351"/>
                <a:gridCol w="613708"/>
                <a:gridCol w="668695"/>
              </a:tblGrid>
              <a:tr h="650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-h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 …</a:t>
                      </a:r>
                      <a:endParaRPr lang="en-US" altLang="zh-CN" sz="2200" b="1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j-k+1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r>
                        <a:rPr lang="en-US" altLang="zh-CN" sz="2200" b="1" baseline="0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-h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err="1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2200" b="1" baseline="-25000" dirty="0" smtClean="0">
                          <a:solidFill>
                            <a:schemeClr val="bg1"/>
                          </a:solidFill>
                        </a:rPr>
                        <a:t>j+1</a:t>
                      </a:r>
                      <a:endParaRPr lang="zh-CN" altLang="en-US" sz="2200" b="1" baseline="-250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zh-CN" altLang="en-US" sz="22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94" marB="45794"/>
                </a:tc>
              </a:tr>
            </a:tbl>
          </a:graphicData>
        </a:graphic>
      </p:graphicFrame>
      <p:sp>
        <p:nvSpPr>
          <p:cNvPr id="34" name="圆角矩形 33"/>
          <p:cNvSpPr/>
          <p:nvPr/>
        </p:nvSpPr>
        <p:spPr>
          <a:xfrm>
            <a:off x="603250" y="2330450"/>
            <a:ext cx="3611563" cy="88106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65713" y="2330450"/>
            <a:ext cx="3178175" cy="88106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55650" y="2924175"/>
            <a:ext cx="7200900" cy="901700"/>
            <a:chOff x="755576" y="2924944"/>
            <a:chExt cx="7200800" cy="90120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55576" y="2924944"/>
              <a:ext cx="1223946" cy="0"/>
            </a:xfrm>
            <a:prstGeom prst="line">
              <a:avLst/>
            </a:prstGeom>
            <a:ln w="508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660994" y="2924944"/>
              <a:ext cx="1295382" cy="0"/>
            </a:xfrm>
            <a:prstGeom prst="line">
              <a:avLst/>
            </a:prstGeom>
            <a:ln w="508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 7"/>
            <p:cNvSpPr/>
            <p:nvPr/>
          </p:nvSpPr>
          <p:spPr>
            <a:xfrm>
              <a:off x="1276269" y="2943984"/>
              <a:ext cx="6029241" cy="882164"/>
            </a:xfrm>
            <a:custGeom>
              <a:avLst/>
              <a:gdLst>
                <a:gd name="connsiteX0" fmla="*/ 0 w 5514975"/>
                <a:gd name="connsiteY0" fmla="*/ 9525 h 894288"/>
                <a:gd name="connsiteX1" fmla="*/ 781050 w 5514975"/>
                <a:gd name="connsiteY1" fmla="*/ 790575 h 894288"/>
                <a:gd name="connsiteX2" fmla="*/ 2933700 w 5514975"/>
                <a:gd name="connsiteY2" fmla="*/ 800100 h 894288"/>
                <a:gd name="connsiteX3" fmla="*/ 5514975 w 5514975"/>
                <a:gd name="connsiteY3" fmla="*/ 0 h 894288"/>
                <a:gd name="connsiteX0" fmla="*/ 0 w 6029325"/>
                <a:gd name="connsiteY0" fmla="*/ 0 h 882922"/>
                <a:gd name="connsiteX1" fmla="*/ 781050 w 6029325"/>
                <a:gd name="connsiteY1" fmla="*/ 781050 h 882922"/>
                <a:gd name="connsiteX2" fmla="*/ 2933700 w 6029325"/>
                <a:gd name="connsiteY2" fmla="*/ 790575 h 882922"/>
                <a:gd name="connsiteX3" fmla="*/ 6029325 w 6029325"/>
                <a:gd name="connsiteY3" fmla="*/ 19050 h 88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325" h="882922">
                  <a:moveTo>
                    <a:pt x="0" y="0"/>
                  </a:moveTo>
                  <a:cubicBezTo>
                    <a:pt x="146050" y="324644"/>
                    <a:pt x="292100" y="649288"/>
                    <a:pt x="781050" y="781050"/>
                  </a:cubicBezTo>
                  <a:cubicBezTo>
                    <a:pt x="1270000" y="912813"/>
                    <a:pt x="2058988" y="917575"/>
                    <a:pt x="2933700" y="790575"/>
                  </a:cubicBezTo>
                  <a:cubicBezTo>
                    <a:pt x="3808412" y="663575"/>
                    <a:pt x="5133181" y="353218"/>
                    <a:pt x="6029325" y="19050"/>
                  </a:cubicBezTo>
                </a:path>
              </a:pathLst>
            </a:custGeom>
            <a:ln w="508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</a:rPr>
                <a:t>=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665413" y="1744663"/>
            <a:ext cx="5291137" cy="860425"/>
            <a:chOff x="2664744" y="1745062"/>
            <a:chExt cx="5291632" cy="859852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2664744" y="2604914"/>
              <a:ext cx="1368553" cy="0"/>
            </a:xfrm>
            <a:prstGeom prst="line">
              <a:avLst/>
            </a:prstGeom>
            <a:ln w="508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6660855" y="2565252"/>
              <a:ext cx="1295521" cy="7933"/>
            </a:xfrm>
            <a:prstGeom prst="line">
              <a:avLst/>
            </a:prstGeom>
            <a:ln w="508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任意多边形 42"/>
            <p:cNvSpPr/>
            <p:nvPr/>
          </p:nvSpPr>
          <p:spPr>
            <a:xfrm flipV="1">
              <a:off x="3096584" y="1745062"/>
              <a:ext cx="4221557" cy="820190"/>
            </a:xfrm>
            <a:custGeom>
              <a:avLst/>
              <a:gdLst>
                <a:gd name="connsiteX0" fmla="*/ 0 w 5514975"/>
                <a:gd name="connsiteY0" fmla="*/ 9525 h 894288"/>
                <a:gd name="connsiteX1" fmla="*/ 781050 w 5514975"/>
                <a:gd name="connsiteY1" fmla="*/ 790575 h 894288"/>
                <a:gd name="connsiteX2" fmla="*/ 2933700 w 5514975"/>
                <a:gd name="connsiteY2" fmla="*/ 800100 h 894288"/>
                <a:gd name="connsiteX3" fmla="*/ 5514975 w 5514975"/>
                <a:gd name="connsiteY3" fmla="*/ 0 h 894288"/>
                <a:gd name="connsiteX0" fmla="*/ 0 w 5514975"/>
                <a:gd name="connsiteY0" fmla="*/ 9525 h 941490"/>
                <a:gd name="connsiteX1" fmla="*/ 1980933 w 5514975"/>
                <a:gd name="connsiteY1" fmla="*/ 866270 h 941490"/>
                <a:gd name="connsiteX2" fmla="*/ 2933700 w 5514975"/>
                <a:gd name="connsiteY2" fmla="*/ 800100 h 941490"/>
                <a:gd name="connsiteX3" fmla="*/ 5514975 w 5514975"/>
                <a:gd name="connsiteY3" fmla="*/ 0 h 941490"/>
                <a:gd name="connsiteX0" fmla="*/ 0 w 5514975"/>
                <a:gd name="connsiteY0" fmla="*/ 9525 h 800103"/>
                <a:gd name="connsiteX1" fmla="*/ 2933700 w 5514975"/>
                <a:gd name="connsiteY1" fmla="*/ 800100 h 800103"/>
                <a:gd name="connsiteX2" fmla="*/ 5514975 w 5514975"/>
                <a:gd name="connsiteY2" fmla="*/ 0 h 800103"/>
                <a:gd name="connsiteX0" fmla="*/ 0 w 5514975"/>
                <a:gd name="connsiteY0" fmla="*/ 9525 h 897424"/>
                <a:gd name="connsiteX1" fmla="*/ 3798731 w 5514975"/>
                <a:gd name="connsiteY1" fmla="*/ 897422 h 897424"/>
                <a:gd name="connsiteX2" fmla="*/ 5514975 w 5514975"/>
                <a:gd name="connsiteY2" fmla="*/ 0 h 897424"/>
                <a:gd name="connsiteX0" fmla="*/ 0 w 5514975"/>
                <a:gd name="connsiteY0" fmla="*/ 9525 h 914911"/>
                <a:gd name="connsiteX1" fmla="*/ 3798731 w 5514975"/>
                <a:gd name="connsiteY1" fmla="*/ 897422 h 914911"/>
                <a:gd name="connsiteX2" fmla="*/ 5514975 w 5514975"/>
                <a:gd name="connsiteY2" fmla="*/ 0 h 914911"/>
                <a:gd name="connsiteX0" fmla="*/ 0 w 5514975"/>
                <a:gd name="connsiteY0" fmla="*/ 9525 h 957282"/>
                <a:gd name="connsiteX1" fmla="*/ 3617353 w 5514975"/>
                <a:gd name="connsiteY1" fmla="*/ 940676 h 957282"/>
                <a:gd name="connsiteX2" fmla="*/ 5514975 w 5514975"/>
                <a:gd name="connsiteY2" fmla="*/ 0 h 957282"/>
                <a:gd name="connsiteX0" fmla="*/ 0 w 5514975"/>
                <a:gd name="connsiteY0" fmla="*/ 9525 h 940690"/>
                <a:gd name="connsiteX1" fmla="*/ 3617353 w 5514975"/>
                <a:gd name="connsiteY1" fmla="*/ 940676 h 940690"/>
                <a:gd name="connsiteX2" fmla="*/ 5514975 w 5514975"/>
                <a:gd name="connsiteY2" fmla="*/ 0 h 940690"/>
                <a:gd name="connsiteX0" fmla="*/ 0 w 6184677"/>
                <a:gd name="connsiteY0" fmla="*/ 0 h 931170"/>
                <a:gd name="connsiteX1" fmla="*/ 3617353 w 6184677"/>
                <a:gd name="connsiteY1" fmla="*/ 931151 h 931170"/>
                <a:gd name="connsiteX2" fmla="*/ 6184677 w 6184677"/>
                <a:gd name="connsiteY2" fmla="*/ 22916 h 93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84677" h="931170">
                  <a:moveTo>
                    <a:pt x="0" y="0"/>
                  </a:moveTo>
                  <a:cubicBezTo>
                    <a:pt x="611187" y="164703"/>
                    <a:pt x="2586574" y="927332"/>
                    <a:pt x="3617353" y="931151"/>
                  </a:cubicBezTo>
                  <a:cubicBezTo>
                    <a:pt x="4648132" y="934970"/>
                    <a:pt x="5288533" y="357084"/>
                    <a:pt x="6184677" y="22916"/>
                  </a:cubicBezTo>
                </a:path>
              </a:pathLst>
            </a:custGeom>
            <a:ln w="508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B050"/>
                  </a:solidFill>
                </a:rPr>
                <a:t>=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组合 69664"/>
          <p:cNvGrpSpPr>
            <a:grpSpLocks/>
          </p:cNvGrpSpPr>
          <p:nvPr/>
        </p:nvGrpSpPr>
        <p:grpSpPr bwMode="auto">
          <a:xfrm>
            <a:off x="682625" y="1698625"/>
            <a:ext cx="2403475" cy="882650"/>
            <a:chOff x="683097" y="1698151"/>
            <a:chExt cx="2403003" cy="883616"/>
          </a:xfrm>
        </p:grpSpPr>
        <p:sp>
          <p:nvSpPr>
            <p:cNvPr id="21" name="任意多边形 20"/>
            <p:cNvSpPr/>
            <p:nvPr/>
          </p:nvSpPr>
          <p:spPr>
            <a:xfrm>
              <a:off x="1192585" y="1698151"/>
              <a:ext cx="1893515" cy="883616"/>
            </a:xfrm>
            <a:custGeom>
              <a:avLst/>
              <a:gdLst>
                <a:gd name="connsiteX0" fmla="*/ 2771775 w 2771775"/>
                <a:gd name="connsiteY0" fmla="*/ 1048639 h 1048639"/>
                <a:gd name="connsiteX1" fmla="*/ 1143000 w 2771775"/>
                <a:gd name="connsiteY1" fmla="*/ 889 h 1048639"/>
                <a:gd name="connsiteX2" fmla="*/ 0 w 2771775"/>
                <a:gd name="connsiteY2" fmla="*/ 858139 h 1048639"/>
                <a:gd name="connsiteX0" fmla="*/ 2664589 w 2664589"/>
                <a:gd name="connsiteY0" fmla="*/ 1047751 h 1048367"/>
                <a:gd name="connsiteX1" fmla="*/ 1035814 w 2664589"/>
                <a:gd name="connsiteY1" fmla="*/ 1 h 1048367"/>
                <a:gd name="connsiteX2" fmla="*/ 0 w 2664589"/>
                <a:gd name="connsiteY2" fmla="*/ 1048367 h 1048367"/>
                <a:gd name="connsiteX0" fmla="*/ 2664589 w 2664589"/>
                <a:gd name="connsiteY0" fmla="*/ 1107473 h 1108089"/>
                <a:gd name="connsiteX1" fmla="*/ 2161272 w 2664589"/>
                <a:gd name="connsiteY1" fmla="*/ 0 h 1108089"/>
                <a:gd name="connsiteX2" fmla="*/ 0 w 2664589"/>
                <a:gd name="connsiteY2" fmla="*/ 1108089 h 110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4589" h="1108089">
                  <a:moveTo>
                    <a:pt x="2664589" y="1107473"/>
                  </a:moveTo>
                  <a:cubicBezTo>
                    <a:pt x="2081182" y="599473"/>
                    <a:pt x="2605370" y="-103"/>
                    <a:pt x="2161272" y="0"/>
                  </a:cubicBezTo>
                  <a:cubicBezTo>
                    <a:pt x="1717174" y="103"/>
                    <a:pt x="103187" y="1047764"/>
                    <a:pt x="0" y="1108089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683097" y="2564286"/>
              <a:ext cx="1296733" cy="0"/>
            </a:xfrm>
            <a:prstGeom prst="line">
              <a:avLst/>
            </a:prstGeom>
            <a:ln w="508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87338" y="152400"/>
          <a:ext cx="87122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name="文档" r:id="rId3" imgW="4607899" imgH="1621769" progId="Word.Document.12">
                  <p:embed/>
                </p:oleObj>
              </mc:Choice>
              <mc:Fallback>
                <p:oleObj name="文档" r:id="rId3" imgW="4607899" imgH="1621769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52400"/>
                        <a:ext cx="8712200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3175" y="3571875"/>
          <a:ext cx="899318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文档" r:id="rId5" imgW="3659425" imgH="629708" progId="Word.Document.12">
                  <p:embed/>
                </p:oleObj>
              </mc:Choice>
              <mc:Fallback>
                <p:oleObj name="文档" r:id="rId5" imgW="3659425" imgH="629708" progId="Word.Documen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3571875"/>
                        <a:ext cx="8993188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69875" algn="just">
              <a:spcAft>
                <a:spcPts val="0"/>
              </a:spcAft>
              <a:defRPr/>
            </a:pPr>
            <a:r>
              <a:rPr lang="zh-CN" altLang="zh-CN" b="1" kern="100" dirty="0" smtClean="0">
                <a:solidFill>
                  <a:schemeClr val="bg1"/>
                </a:solidFill>
                <a:latin typeface="Times New Roman"/>
              </a:rPr>
              <a:t>算法</a:t>
            </a: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Fail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（ </a:t>
            </a:r>
            <a:r>
              <a:rPr lang="en-US" altLang="zh-CN" i="1" kern="100" dirty="0" smtClean="0">
                <a:solidFill>
                  <a:schemeClr val="bg1"/>
                </a:solidFill>
                <a:latin typeface="Times New Roman"/>
              </a:rPr>
              <a:t>P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. </a:t>
            </a:r>
            <a:r>
              <a:rPr lang="en-US" altLang="zh-CN" i="1" kern="100" dirty="0" smtClean="0">
                <a:solidFill>
                  <a:schemeClr val="bg1"/>
                </a:solidFill>
                <a:latin typeface="Times New Roman"/>
              </a:rPr>
              <a:t>f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）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indent="269875" algn="just">
              <a:spcAft>
                <a:spcPts val="0"/>
              </a:spcAft>
              <a:defRPr/>
            </a:pP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/* 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失败函数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*/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indent="269875" algn="just">
              <a:spcAft>
                <a:spcPts val="0"/>
              </a:spcAft>
              <a:defRPr/>
            </a:pP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F1. 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[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赋初值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]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m </a:t>
            </a:r>
            <a:r>
              <a:rPr lang="en-US" altLang="zh-CN" dirty="0" smtClean="0">
                <a:solidFill>
                  <a:schemeClr val="bg1"/>
                </a:solidFill>
                <a:sym typeface="Symbol"/>
              </a:rPr>
              <a:t>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size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（</a:t>
            </a:r>
            <a:r>
              <a:rPr lang="en-US" altLang="zh-CN" i="1" kern="100" dirty="0" smtClean="0">
                <a:solidFill>
                  <a:schemeClr val="bg1"/>
                </a:solidFill>
                <a:latin typeface="Times New Roman"/>
              </a:rPr>
              <a:t>P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）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.  </a:t>
            </a:r>
            <a:r>
              <a:rPr lang="en-US" altLang="zh-CN" i="1" kern="100" dirty="0" smtClean="0">
                <a:solidFill>
                  <a:schemeClr val="bg1"/>
                </a:solidFill>
                <a:latin typeface="Times New Roman"/>
              </a:rPr>
              <a:t>f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（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0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）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  <a:sym typeface="Symbol"/>
              </a:rPr>
              <a:t>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– 1 .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indent="269875" algn="just">
              <a:spcAft>
                <a:spcPts val="0"/>
              </a:spcAft>
              <a:defRPr/>
            </a:pP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F2. 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[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循环计算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]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FOR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j = 1 </a:t>
            </a: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TO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m– 1</a:t>
            </a: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 DO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（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kern="100" dirty="0" err="1" smtClean="0">
                <a:solidFill>
                  <a:schemeClr val="bg1"/>
                </a:solidFill>
                <a:latin typeface="Times New Roman"/>
              </a:rPr>
              <a:t>i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  <a:sym typeface="Symbol"/>
              </a:rPr>
              <a:t></a:t>
            </a:r>
            <a:r>
              <a:rPr lang="en-US" altLang="zh-CN" i="1" kern="100" dirty="0" smtClean="0">
                <a:solidFill>
                  <a:schemeClr val="bg1"/>
                </a:solidFill>
                <a:latin typeface="Times New Roman"/>
              </a:rPr>
              <a:t>f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（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j – 1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）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.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	 </a:t>
            </a: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WHILE </a:t>
            </a:r>
            <a:r>
              <a:rPr lang="en-US" altLang="zh-CN" kern="100" dirty="0" err="1" smtClean="0">
                <a:solidFill>
                  <a:schemeClr val="bg1"/>
                </a:solidFill>
                <a:latin typeface="Times New Roman"/>
              </a:rPr>
              <a:t>p</a:t>
            </a:r>
            <a:r>
              <a:rPr lang="en-US" altLang="zh-CN" kern="100" baseline="-25000" dirty="0" err="1" smtClean="0">
                <a:solidFill>
                  <a:schemeClr val="bg1"/>
                </a:solidFill>
                <a:latin typeface="Times New Roman"/>
              </a:rPr>
              <a:t>j</a:t>
            </a:r>
            <a:r>
              <a:rPr lang="en-US" altLang="zh-CN" b="1" dirty="0" smtClean="0">
                <a:solidFill>
                  <a:schemeClr val="bg1"/>
                </a:solidFill>
              </a:rPr>
              <a:t> ≠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p</a:t>
            </a:r>
            <a:r>
              <a:rPr lang="en-US" altLang="zh-CN" kern="100" baseline="-25000" dirty="0" smtClean="0">
                <a:solidFill>
                  <a:schemeClr val="bg1"/>
                </a:solidFill>
                <a:latin typeface="Times New Roman"/>
              </a:rPr>
              <a:t>i+1 </a:t>
            </a: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AND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 </a:t>
            </a:r>
            <a:r>
              <a:rPr lang="en-US" altLang="zh-CN" kern="100" dirty="0" err="1" smtClean="0">
                <a:solidFill>
                  <a:schemeClr val="bg1"/>
                </a:solidFill>
                <a:latin typeface="Times New Roman"/>
              </a:rPr>
              <a:t>i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&gt; 0  </a:t>
            </a: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DO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		</a:t>
            </a:r>
            <a:r>
              <a:rPr lang="en-US" altLang="zh-CN" kern="100" dirty="0" err="1" smtClean="0">
                <a:solidFill>
                  <a:schemeClr val="bg1"/>
                </a:solidFill>
                <a:latin typeface="Times New Roman"/>
              </a:rPr>
              <a:t>i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  <a:sym typeface="Symbol"/>
              </a:rPr>
              <a:t></a:t>
            </a:r>
            <a:r>
              <a:rPr lang="en-US" altLang="zh-CN" i="1" kern="100" dirty="0" smtClean="0">
                <a:solidFill>
                  <a:schemeClr val="bg1"/>
                </a:solidFill>
                <a:latin typeface="Times New Roman"/>
              </a:rPr>
              <a:t>f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（</a:t>
            </a:r>
            <a:r>
              <a:rPr lang="en-US" altLang="zh-CN" kern="100" dirty="0" err="1" smtClean="0">
                <a:solidFill>
                  <a:schemeClr val="bg1"/>
                </a:solidFill>
                <a:latin typeface="Times New Roman"/>
              </a:rPr>
              <a:t>i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）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.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indent="269875" algn="just">
              <a:spcAft>
                <a:spcPts val="0"/>
              </a:spcAft>
              <a:defRPr/>
            </a:pP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	IF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kern="100" dirty="0" err="1" smtClean="0">
                <a:solidFill>
                  <a:schemeClr val="bg1"/>
                </a:solidFill>
                <a:latin typeface="Times New Roman"/>
              </a:rPr>
              <a:t>p</a:t>
            </a:r>
            <a:r>
              <a:rPr lang="en-US" altLang="zh-CN" kern="100" baseline="-25000" dirty="0" err="1" smtClean="0">
                <a:solidFill>
                  <a:schemeClr val="bg1"/>
                </a:solidFill>
                <a:latin typeface="Times New Roman"/>
              </a:rPr>
              <a:t>j</a:t>
            </a:r>
            <a:r>
              <a:rPr lang="en-US" altLang="zh-CN" b="1" smtClean="0">
                <a:solidFill>
                  <a:schemeClr val="bg1"/>
                </a:solidFill>
              </a:rPr>
              <a:t> = </a:t>
            </a:r>
            <a:r>
              <a:rPr lang="en-US" altLang="zh-CN" kern="100" smtClean="0">
                <a:solidFill>
                  <a:schemeClr val="bg1"/>
                </a:solidFill>
                <a:latin typeface="Times New Roman"/>
              </a:rPr>
              <a:t>p</a:t>
            </a:r>
            <a:r>
              <a:rPr lang="en-US" altLang="zh-CN" kern="100" baseline="-25000" smtClean="0">
                <a:solidFill>
                  <a:schemeClr val="bg1"/>
                </a:solidFill>
                <a:latin typeface="Times New Roman"/>
              </a:rPr>
              <a:t>i+1</a:t>
            </a:r>
            <a:r>
              <a:rPr lang="en-US" altLang="zh-CN" kern="100" smtClean="0">
                <a:solidFill>
                  <a:schemeClr val="bg1"/>
                </a:solidFill>
                <a:latin typeface="Times New Roman"/>
              </a:rPr>
              <a:t>  </a:t>
            </a: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THEN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 </a:t>
            </a:r>
            <a:r>
              <a:rPr lang="en-US" altLang="zh-CN" i="1" kern="100" dirty="0" smtClean="0">
                <a:solidFill>
                  <a:schemeClr val="bg1"/>
                </a:solidFill>
                <a:latin typeface="Times New Roman"/>
              </a:rPr>
              <a:t>f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（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j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）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  <a:sym typeface="Symbol"/>
              </a:rPr>
              <a:t></a:t>
            </a:r>
            <a:r>
              <a:rPr lang="en-US" altLang="zh-CN" kern="100" dirty="0" err="1" smtClean="0">
                <a:solidFill>
                  <a:schemeClr val="bg1"/>
                </a:solidFill>
                <a:latin typeface="Times New Roman"/>
              </a:rPr>
              <a:t>i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+1 </a:t>
            </a:r>
            <a:endParaRPr lang="zh-CN" altLang="zh-CN" sz="3600" kern="100" dirty="0" smtClean="0">
              <a:solidFill>
                <a:schemeClr val="bg1"/>
              </a:solidFill>
              <a:latin typeface="Times New Roman"/>
            </a:endParaRPr>
          </a:p>
          <a:p>
            <a:pPr indent="269875" algn="just">
              <a:spcAft>
                <a:spcPts val="0"/>
              </a:spcAft>
              <a:defRPr/>
            </a:pP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	</a:t>
            </a:r>
            <a:r>
              <a:rPr lang="en-US" altLang="zh-CN" b="1" kern="100" dirty="0" smtClean="0">
                <a:solidFill>
                  <a:schemeClr val="bg1"/>
                </a:solidFill>
                <a:latin typeface="Times New Roman"/>
              </a:rPr>
              <a:t>ELSE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 </a:t>
            </a:r>
            <a:r>
              <a:rPr lang="en-US" altLang="zh-CN" i="1" kern="100" dirty="0" smtClean="0">
                <a:solidFill>
                  <a:schemeClr val="bg1"/>
                </a:solidFill>
                <a:latin typeface="Times New Roman"/>
              </a:rPr>
              <a:t>f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（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j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）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  <a:sym typeface="Symbol"/>
              </a:rPr>
              <a:t>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 – 1. 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</a:rPr>
              <a:t>）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▐</a:t>
            </a:r>
          </a:p>
          <a:p>
            <a:pPr indent="269875" algn="just">
              <a:spcAft>
                <a:spcPts val="0"/>
              </a:spcAft>
              <a:defRPr/>
            </a:pPr>
            <a:endParaRPr lang="en-US" altLang="zh-CN" kern="1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indent="269875" algn="just">
              <a:spcAft>
                <a:spcPts val="0"/>
              </a:spcAft>
              <a:defRPr/>
            </a:pPr>
            <a:r>
              <a:rPr lang="zh-CN" altLang="zh-CN" kern="100" dirty="0" smtClean="0">
                <a:solidFill>
                  <a:schemeClr val="bg1"/>
                </a:solidFill>
                <a:latin typeface="Times New Roman"/>
                <a:cs typeface="Times New Roman"/>
              </a:rPr>
              <a:t>算法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</a:rPr>
              <a:t>Fail</a:t>
            </a:r>
            <a:r>
              <a:rPr lang="zh-CN" altLang="zh-CN" kern="100" dirty="0" smtClean="0">
                <a:solidFill>
                  <a:schemeClr val="bg1"/>
                </a:solidFill>
                <a:latin typeface="Times New Roman"/>
                <a:cs typeface="Times New Roman"/>
              </a:rPr>
              <a:t>的时间复杂性为</a:t>
            </a:r>
            <a:r>
              <a:rPr lang="en-US" altLang="zh-CN" kern="100" dirty="0" smtClean="0">
                <a:solidFill>
                  <a:schemeClr val="bg1"/>
                </a:solidFill>
                <a:latin typeface="Times New Roman"/>
                <a:cs typeface="Times New Roman"/>
              </a:rPr>
              <a:t>O(m)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404813"/>
            <a:ext cx="8359775" cy="56911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65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、二维数组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] int x[2][3] /*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它有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2×3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个数组元素*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 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143125" y="1571625"/>
            <a:ext cx="4500563" cy="152400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0" y="1714500"/>
            <a:ext cx="442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x[0][0] x[0][1] x[0][2]</a:t>
            </a:r>
            <a:endParaRPr lang="zh-CN" altLang="en-US" sz="1800">
              <a:latin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0" y="2428875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x[1][0] x[1][1] x[1][2]</a:t>
            </a:r>
            <a:endParaRPr lang="zh-CN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-4.44444E-6 L -0.22049 0.283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22518 0.179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68580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整型集合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隶书" panose="02010509060101010101" pitchFamily="49" charset="-122"/>
                <a:ea typeface="隶书" panose="02010509060101010101" pitchFamily="49" charset="-122"/>
              </a:rPr>
              <a:t> 集合的定义和操作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●</a:t>
            </a:r>
            <a:r>
              <a:rPr lang="zh-CN" altLang="en-US" sz="16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mtClean="0">
                <a:ea typeface="华文行楷" panose="02010800040101010101" pitchFamily="2" charset="-122"/>
              </a:rPr>
              <a:t>  </a:t>
            </a:r>
            <a:r>
              <a:rPr lang="zh-CN" altLang="en-US" b="1" smtClean="0">
                <a:ea typeface="幼圆" panose="02010509060101010101" pitchFamily="49" charset="-122"/>
              </a:rPr>
              <a:t>集合定义：互不相同的成员。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ea typeface="幼圆" panose="02010509060101010101" pitchFamily="49" charset="-122"/>
              </a:rPr>
              <a:t> </a:t>
            </a:r>
            <a:r>
              <a:rPr lang="zh-CN" altLang="en-US" sz="1400" b="1" smtClean="0">
                <a:ea typeface="幼圆" panose="02010509060101010101" pitchFamily="49" charset="-122"/>
              </a:rPr>
              <a:t> </a:t>
            </a:r>
            <a:r>
              <a:rPr lang="zh-CN" altLang="en-US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●</a:t>
            </a:r>
            <a:r>
              <a:rPr lang="zh-CN" altLang="en-US" sz="16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mtClean="0">
                <a:ea typeface="华文行楷" panose="02010800040101010101" pitchFamily="2" charset="-122"/>
              </a:rPr>
              <a:t>  </a:t>
            </a:r>
            <a:r>
              <a:rPr lang="zh-CN" altLang="en-US" b="1" smtClean="0">
                <a:ea typeface="幼圆" panose="02010509060101010101" pitchFamily="49" charset="-122"/>
              </a:rPr>
              <a:t>集合表示：</a:t>
            </a:r>
            <a:r>
              <a:rPr lang="en-US" altLang="zh-CN" b="1" smtClean="0">
                <a:ea typeface="幼圆" panose="02010509060101010101" pitchFamily="49" charset="-122"/>
              </a:rPr>
              <a:t>{ 1,2,4,}   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zh-CN" altLang="en-US" b="1" smtClean="0"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ea typeface="幼圆" panose="02010509060101010101" pitchFamily="49" charset="-122"/>
              </a:rPr>
              <a:t>{ 4,2,1 }</a:t>
            </a:r>
            <a:r>
              <a:rPr lang="zh-CN" altLang="en-US" b="1" smtClean="0">
                <a:ea typeface="幼圆" panose="02010509060101010101" pitchFamily="49" charset="-122"/>
              </a:rPr>
              <a:t>为同一集合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ea typeface="幼圆" panose="02010509060101010101" pitchFamily="49" charset="-122"/>
              </a:rPr>
              <a:t>  </a:t>
            </a:r>
            <a:r>
              <a:rPr lang="zh-CN" altLang="en-US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●</a:t>
            </a:r>
            <a:r>
              <a:rPr lang="zh-CN" altLang="en-US" sz="1600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mtClean="0">
                <a:ea typeface="华文行楷" panose="02010800040101010101" pitchFamily="2" charset="-122"/>
              </a:rPr>
              <a:t>  </a:t>
            </a:r>
            <a:r>
              <a:rPr lang="zh-CN" altLang="en-US" b="1" smtClean="0">
                <a:ea typeface="幼圆" panose="02010509060101010101" pitchFamily="49" charset="-122"/>
              </a:rPr>
              <a:t>集合最基本操作：并、交、差。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66800" y="4191000"/>
            <a:ext cx="7286625" cy="1949450"/>
            <a:chOff x="672" y="2688"/>
            <a:chExt cx="4590" cy="1228"/>
          </a:xfrm>
        </p:grpSpPr>
        <p:sp>
          <p:nvSpPr>
            <p:cNvPr id="120836" name="Oval 6" descr="宽上对角线"/>
            <p:cNvSpPr>
              <a:spLocks noChangeArrowheads="1"/>
            </p:cNvSpPr>
            <p:nvPr/>
          </p:nvSpPr>
          <p:spPr bwMode="auto">
            <a:xfrm>
              <a:off x="672" y="3120"/>
              <a:ext cx="750" cy="748"/>
            </a:xfrm>
            <a:prstGeom prst="ellipse">
              <a:avLst/>
            </a:prstGeom>
            <a:pattFill prst="wdUpDiag">
              <a:fgClr>
                <a:srgbClr val="6600CC"/>
              </a:fgClr>
              <a:bgClr>
                <a:srgbClr val="FFFFFF"/>
              </a:bgClr>
            </a:pattFill>
            <a:ln w="31750" cap="sq">
              <a:solidFill>
                <a:srgbClr val="003399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0837" name="Oval 7" descr="宽上对角线"/>
            <p:cNvSpPr>
              <a:spLocks noChangeArrowheads="1"/>
            </p:cNvSpPr>
            <p:nvPr/>
          </p:nvSpPr>
          <p:spPr bwMode="auto">
            <a:xfrm>
              <a:off x="1248" y="3120"/>
              <a:ext cx="750" cy="748"/>
            </a:xfrm>
            <a:prstGeom prst="ellipse">
              <a:avLst/>
            </a:prstGeom>
            <a:pattFill prst="wdUpDiag">
              <a:fgClr>
                <a:srgbClr val="6600CC"/>
              </a:fgClr>
              <a:bgClr>
                <a:srgbClr val="FFFFFF"/>
              </a:bgClr>
            </a:pattFill>
            <a:ln w="31750" cap="sq">
              <a:solidFill>
                <a:srgbClr val="003399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0838" name="Text Box 8"/>
            <p:cNvSpPr txBox="1">
              <a:spLocks noChangeArrowheads="1"/>
            </p:cNvSpPr>
            <p:nvPr/>
          </p:nvSpPr>
          <p:spPr bwMode="auto">
            <a:xfrm>
              <a:off x="1152" y="268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并</a:t>
              </a:r>
            </a:p>
          </p:txBody>
        </p:sp>
        <p:sp>
          <p:nvSpPr>
            <p:cNvPr id="120839" name="Oval 9"/>
            <p:cNvSpPr>
              <a:spLocks noChangeArrowheads="1"/>
            </p:cNvSpPr>
            <p:nvPr/>
          </p:nvSpPr>
          <p:spPr bwMode="auto">
            <a:xfrm>
              <a:off x="2304" y="3168"/>
              <a:ext cx="750" cy="748"/>
            </a:xfrm>
            <a:prstGeom prst="ellipse">
              <a:avLst/>
            </a:prstGeom>
            <a:solidFill>
              <a:srgbClr val="FFFFFF"/>
            </a:solidFill>
            <a:ln w="31750" cap="sq">
              <a:solidFill>
                <a:srgbClr val="003399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0840" name="Oval 10"/>
            <p:cNvSpPr>
              <a:spLocks noChangeArrowheads="1"/>
            </p:cNvSpPr>
            <p:nvPr/>
          </p:nvSpPr>
          <p:spPr bwMode="auto">
            <a:xfrm>
              <a:off x="2880" y="3168"/>
              <a:ext cx="750" cy="748"/>
            </a:xfrm>
            <a:prstGeom prst="ellipse">
              <a:avLst/>
            </a:prstGeom>
            <a:solidFill>
              <a:srgbClr val="FFFFFF"/>
            </a:solidFill>
            <a:ln w="31750" cap="sq">
              <a:solidFill>
                <a:srgbClr val="003399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0841" name="Text Box 11"/>
            <p:cNvSpPr txBox="1">
              <a:spLocks noChangeArrowheads="1"/>
            </p:cNvSpPr>
            <p:nvPr/>
          </p:nvSpPr>
          <p:spPr bwMode="auto">
            <a:xfrm>
              <a:off x="2784" y="273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交</a:t>
              </a:r>
            </a:p>
          </p:txBody>
        </p:sp>
        <p:sp>
          <p:nvSpPr>
            <p:cNvPr id="120842" name="Oval 14" descr="宽上对角线"/>
            <p:cNvSpPr>
              <a:spLocks noChangeArrowheads="1"/>
            </p:cNvSpPr>
            <p:nvPr/>
          </p:nvSpPr>
          <p:spPr bwMode="auto">
            <a:xfrm>
              <a:off x="2901" y="3312"/>
              <a:ext cx="147" cy="480"/>
            </a:xfrm>
            <a:prstGeom prst="ellipse">
              <a:avLst/>
            </a:prstGeom>
            <a:pattFill prst="wdUpDiag">
              <a:fgClr>
                <a:srgbClr val="6600CC"/>
              </a:fgClr>
              <a:bgClr>
                <a:srgbClr val="FFFFFF"/>
              </a:bgClr>
            </a:pattFill>
            <a:ln w="31750" cap="sq">
              <a:solidFill>
                <a:srgbClr val="003399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0843" name="Oval 15" descr="宽上对角线"/>
            <p:cNvSpPr>
              <a:spLocks noChangeArrowheads="1"/>
            </p:cNvSpPr>
            <p:nvPr/>
          </p:nvSpPr>
          <p:spPr bwMode="auto">
            <a:xfrm>
              <a:off x="3936" y="3168"/>
              <a:ext cx="750" cy="748"/>
            </a:xfrm>
            <a:prstGeom prst="ellipse">
              <a:avLst/>
            </a:prstGeom>
            <a:pattFill prst="wdUpDiag">
              <a:fgClr>
                <a:srgbClr val="6600CC"/>
              </a:fgClr>
              <a:bgClr>
                <a:srgbClr val="FFFFFF"/>
              </a:bgClr>
            </a:pattFill>
            <a:ln w="31750" cap="sq">
              <a:solidFill>
                <a:srgbClr val="003399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0844" name="Oval 16"/>
            <p:cNvSpPr>
              <a:spLocks noChangeArrowheads="1"/>
            </p:cNvSpPr>
            <p:nvPr/>
          </p:nvSpPr>
          <p:spPr bwMode="auto">
            <a:xfrm>
              <a:off x="4512" y="3168"/>
              <a:ext cx="750" cy="748"/>
            </a:xfrm>
            <a:prstGeom prst="ellipse">
              <a:avLst/>
            </a:prstGeom>
            <a:solidFill>
              <a:srgbClr val="FFFFFF"/>
            </a:solidFill>
            <a:ln w="31750" cap="sq">
              <a:solidFill>
                <a:srgbClr val="003399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0845" name="Text Box 17"/>
            <p:cNvSpPr txBox="1">
              <a:spLocks noChangeArrowheads="1"/>
            </p:cNvSpPr>
            <p:nvPr/>
          </p:nvSpPr>
          <p:spPr bwMode="auto">
            <a:xfrm>
              <a:off x="4416" y="273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差</a:t>
              </a:r>
            </a:p>
          </p:txBody>
        </p:sp>
        <p:sp>
          <p:nvSpPr>
            <p:cNvPr id="120846" name="Oval 18"/>
            <p:cNvSpPr>
              <a:spLocks noChangeArrowheads="1"/>
            </p:cNvSpPr>
            <p:nvPr/>
          </p:nvSpPr>
          <p:spPr bwMode="auto">
            <a:xfrm>
              <a:off x="4533" y="3312"/>
              <a:ext cx="123" cy="480"/>
            </a:xfrm>
            <a:prstGeom prst="ellipse">
              <a:avLst/>
            </a:prstGeom>
            <a:solidFill>
              <a:srgbClr val="FFFFFF"/>
            </a:solidFill>
            <a:ln w="31750" cap="sq">
              <a:solidFill>
                <a:srgbClr val="003399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ctr" eaLnBrk="1" hangingPunct="1">
              <a:buFontTx/>
              <a:buNone/>
            </a:pPr>
            <a:r>
              <a:rPr lang="en-US" altLang="zh-CN" sz="4000" b="1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4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集合的实现方法</a:t>
            </a:r>
          </a:p>
          <a:p>
            <a:pPr lvl="1" eaLnBrk="1" hangingPunct="1">
              <a:buFontTx/>
              <a:buNone/>
            </a:pP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整型集合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是由数据类型为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整型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（整数类型、字符类型、枚举类型）的元素构成的集合。本节我们以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整数类型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为整型的代表来构造整型集合类。</a:t>
            </a:r>
            <a:endParaRPr lang="zh-CN" altLang="en-US" sz="3600" b="1" smtClean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1 . 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用一维数组存放集合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    集合中整数的取值范围：</a:t>
            </a:r>
            <a:r>
              <a:rPr lang="en-US" altLang="zh-CN" sz="36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0 ~ setrange-1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；集合全集为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{ 0,1,2,… ,setrange-1 },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表示元素与集合隶属关系的数组：</a:t>
            </a:r>
            <a:r>
              <a:rPr lang="en-US" altLang="zh-CN" sz="36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B[setrange]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；取值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{0</a:t>
            </a: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  <a:ea typeface="楷体_GB2312" pitchFamily="49" charset="-122"/>
              </a:rPr>
              <a:t>1}   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endParaRPr lang="en-US" altLang="zh-CN" sz="16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99"/>
                </a:solidFill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lang="zh-CN" altLang="en-US" b="1" smtClean="0">
                <a:ea typeface="幼圆" panose="02010509060101010101" pitchFamily="49" charset="-122"/>
              </a:rPr>
              <a:t>集合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ea typeface="幼圆" panose="02010509060101010101" pitchFamily="49" charset="-122"/>
              </a:rPr>
              <a:t>  </a:t>
            </a:r>
            <a:r>
              <a:rPr lang="en-US" altLang="zh-CN" b="1" smtClean="0">
                <a:ea typeface="幼圆" panose="02010509060101010101" pitchFamily="49" charset="-122"/>
              </a:rPr>
              <a:t>A =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{0,1,2,4,5,8,9}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003399"/>
              </a:solidFill>
              <a:latin typeface="隶书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3399"/>
                </a:solidFill>
                <a:latin typeface="隶书" panose="02010509060101010101" pitchFamily="49" charset="-122"/>
                <a:ea typeface="幼圆" panose="02010509060101010101" pitchFamily="49" charset="-122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3399"/>
                </a:solidFill>
                <a:latin typeface="隶书" panose="02010509060101010101" pitchFamily="49" charset="-122"/>
                <a:ea typeface="幼圆" panose="02010509060101010101" pitchFamily="49" charset="-122"/>
              </a:rPr>
              <a:t>   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743200" y="304800"/>
            <a:ext cx="4191000" cy="6249988"/>
            <a:chOff x="1728" y="192"/>
            <a:chExt cx="2640" cy="3937"/>
          </a:xfrm>
        </p:grpSpPr>
        <p:sp>
          <p:nvSpPr>
            <p:cNvPr id="124932" name="Text Box 4"/>
            <p:cNvSpPr txBox="1">
              <a:spLocks noChangeArrowheads="1"/>
            </p:cNvSpPr>
            <p:nvPr/>
          </p:nvSpPr>
          <p:spPr bwMode="auto">
            <a:xfrm>
              <a:off x="3552" y="384"/>
              <a:ext cx="816" cy="3393"/>
            </a:xfrm>
            <a:prstGeom prst="rect">
              <a:avLst/>
            </a:prstGeom>
            <a:solidFill>
              <a:srgbClr val="F5F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4933" name="Line 5"/>
            <p:cNvSpPr>
              <a:spLocks noChangeShapeType="1"/>
            </p:cNvSpPr>
            <p:nvPr/>
          </p:nvSpPr>
          <p:spPr bwMode="auto">
            <a:xfrm>
              <a:off x="3552" y="384"/>
              <a:ext cx="0" cy="3744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4" name="Line 6"/>
            <p:cNvSpPr>
              <a:spLocks noChangeShapeType="1"/>
            </p:cNvSpPr>
            <p:nvPr/>
          </p:nvSpPr>
          <p:spPr bwMode="auto">
            <a:xfrm>
              <a:off x="4368" y="384"/>
              <a:ext cx="0" cy="3744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3552" y="384"/>
              <a:ext cx="816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6" name="Line 8"/>
            <p:cNvSpPr>
              <a:spLocks noChangeShapeType="1"/>
            </p:cNvSpPr>
            <p:nvPr/>
          </p:nvSpPr>
          <p:spPr bwMode="auto">
            <a:xfrm>
              <a:off x="3552" y="1056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7" name="Line 9"/>
            <p:cNvSpPr>
              <a:spLocks noChangeShapeType="1"/>
            </p:cNvSpPr>
            <p:nvPr/>
          </p:nvSpPr>
          <p:spPr bwMode="auto">
            <a:xfrm>
              <a:off x="3552" y="2592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8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3552" y="1440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>
              <a:off x="3552" y="1824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3552" y="2976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3552" y="3360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>
              <a:off x="3552" y="4128"/>
              <a:ext cx="816" cy="1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4" name="Text Box 17"/>
            <p:cNvSpPr txBox="1">
              <a:spLocks noChangeArrowheads="1"/>
            </p:cNvSpPr>
            <p:nvPr/>
          </p:nvSpPr>
          <p:spPr bwMode="auto">
            <a:xfrm>
              <a:off x="3120" y="144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24945" name="Text Box 18"/>
            <p:cNvSpPr txBox="1">
              <a:spLocks noChangeArrowheads="1"/>
            </p:cNvSpPr>
            <p:nvPr/>
          </p:nvSpPr>
          <p:spPr bwMode="auto">
            <a:xfrm>
              <a:off x="3120" y="182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124946" name="Text Box 19"/>
            <p:cNvSpPr txBox="1">
              <a:spLocks noChangeArrowheads="1"/>
            </p:cNvSpPr>
            <p:nvPr/>
          </p:nvSpPr>
          <p:spPr bwMode="auto">
            <a:xfrm>
              <a:off x="3120" y="67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4947" name="Text Box 20"/>
            <p:cNvSpPr txBox="1">
              <a:spLocks noChangeArrowheads="1"/>
            </p:cNvSpPr>
            <p:nvPr/>
          </p:nvSpPr>
          <p:spPr bwMode="auto">
            <a:xfrm>
              <a:off x="3120" y="22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124948" name="Text Box 21"/>
            <p:cNvSpPr txBox="1">
              <a:spLocks noChangeArrowheads="1"/>
            </p:cNvSpPr>
            <p:nvPr/>
          </p:nvSpPr>
          <p:spPr bwMode="auto">
            <a:xfrm>
              <a:off x="3120" y="105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24949" name="Text Box 22"/>
            <p:cNvSpPr txBox="1">
              <a:spLocks noChangeArrowheads="1"/>
            </p:cNvSpPr>
            <p:nvPr/>
          </p:nvSpPr>
          <p:spPr bwMode="auto">
            <a:xfrm>
              <a:off x="3120" y="302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124950" name="Text Box 23"/>
            <p:cNvSpPr txBox="1">
              <a:spLocks noChangeArrowheads="1"/>
            </p:cNvSpPr>
            <p:nvPr/>
          </p:nvSpPr>
          <p:spPr bwMode="auto">
            <a:xfrm>
              <a:off x="3120" y="340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124951" name="Text Box 24"/>
            <p:cNvSpPr txBox="1">
              <a:spLocks noChangeArrowheads="1"/>
            </p:cNvSpPr>
            <p:nvPr/>
          </p:nvSpPr>
          <p:spPr bwMode="auto">
            <a:xfrm>
              <a:off x="3120" y="2592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124952" name="Text Box 25"/>
            <p:cNvSpPr txBox="1">
              <a:spLocks noChangeArrowheads="1"/>
            </p:cNvSpPr>
            <p:nvPr/>
          </p:nvSpPr>
          <p:spPr bwMode="auto">
            <a:xfrm>
              <a:off x="3575" y="672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4953" name="Text Box 26"/>
            <p:cNvSpPr txBox="1">
              <a:spLocks noChangeArrowheads="1"/>
            </p:cNvSpPr>
            <p:nvPr/>
          </p:nvSpPr>
          <p:spPr bwMode="auto">
            <a:xfrm>
              <a:off x="3722" y="105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4954" name="Text Box 27"/>
            <p:cNvSpPr txBox="1">
              <a:spLocks noChangeArrowheads="1"/>
            </p:cNvSpPr>
            <p:nvPr/>
          </p:nvSpPr>
          <p:spPr bwMode="auto">
            <a:xfrm>
              <a:off x="3648" y="2208"/>
              <a:ext cx="6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4955" name="Text Box 28"/>
            <p:cNvSpPr txBox="1">
              <a:spLocks noChangeArrowheads="1"/>
            </p:cNvSpPr>
            <p:nvPr/>
          </p:nvSpPr>
          <p:spPr bwMode="auto">
            <a:xfrm>
              <a:off x="3722" y="1440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4956" name="Text Box 29"/>
            <p:cNvSpPr txBox="1">
              <a:spLocks noChangeArrowheads="1"/>
            </p:cNvSpPr>
            <p:nvPr/>
          </p:nvSpPr>
          <p:spPr bwMode="auto">
            <a:xfrm>
              <a:off x="3552" y="1824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4957" name="Text Box 30"/>
            <p:cNvSpPr txBox="1">
              <a:spLocks noChangeArrowheads="1"/>
            </p:cNvSpPr>
            <p:nvPr/>
          </p:nvSpPr>
          <p:spPr bwMode="auto">
            <a:xfrm>
              <a:off x="3552" y="2592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4958" name="Text Box 31"/>
            <p:cNvSpPr txBox="1">
              <a:spLocks noChangeArrowheads="1"/>
            </p:cNvSpPr>
            <p:nvPr/>
          </p:nvSpPr>
          <p:spPr bwMode="auto">
            <a:xfrm>
              <a:off x="3552" y="2976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4959" name="Text Box 32"/>
            <p:cNvSpPr txBox="1">
              <a:spLocks noChangeArrowheads="1"/>
            </p:cNvSpPr>
            <p:nvPr/>
          </p:nvSpPr>
          <p:spPr bwMode="auto">
            <a:xfrm>
              <a:off x="3552" y="3360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4960" name="Line 33"/>
            <p:cNvSpPr>
              <a:spLocks noChangeShapeType="1"/>
            </p:cNvSpPr>
            <p:nvPr/>
          </p:nvSpPr>
          <p:spPr bwMode="auto">
            <a:xfrm>
              <a:off x="3552" y="3744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1" name="Text Box 34"/>
            <p:cNvSpPr txBox="1">
              <a:spLocks noChangeArrowheads="1"/>
            </p:cNvSpPr>
            <p:nvPr/>
          </p:nvSpPr>
          <p:spPr bwMode="auto">
            <a:xfrm>
              <a:off x="3577" y="3744"/>
              <a:ext cx="768" cy="365"/>
            </a:xfrm>
            <a:prstGeom prst="rect">
              <a:avLst/>
            </a:prstGeom>
            <a:solidFill>
              <a:srgbClr val="F5F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4962" name="Text Box 35"/>
            <p:cNvSpPr txBox="1">
              <a:spLocks noChangeArrowheads="1"/>
            </p:cNvSpPr>
            <p:nvPr/>
          </p:nvSpPr>
          <p:spPr bwMode="auto">
            <a:xfrm>
              <a:off x="3072" y="37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124963" name="Line 37"/>
            <p:cNvSpPr>
              <a:spLocks noChangeShapeType="1"/>
            </p:cNvSpPr>
            <p:nvPr/>
          </p:nvSpPr>
          <p:spPr bwMode="auto">
            <a:xfrm>
              <a:off x="3552" y="720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4" name="Text Box 39"/>
            <p:cNvSpPr txBox="1">
              <a:spLocks noChangeArrowheads="1"/>
            </p:cNvSpPr>
            <p:nvPr/>
          </p:nvSpPr>
          <p:spPr bwMode="auto">
            <a:xfrm>
              <a:off x="3120" y="33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4965" name="Text Box 40"/>
            <p:cNvSpPr txBox="1">
              <a:spLocks noChangeArrowheads="1"/>
            </p:cNvSpPr>
            <p:nvPr/>
          </p:nvSpPr>
          <p:spPr bwMode="auto">
            <a:xfrm>
              <a:off x="1728" y="192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B[setrange]</a:t>
              </a:r>
            </a:p>
          </p:txBody>
        </p:sp>
        <p:sp>
          <p:nvSpPr>
            <p:cNvPr id="124966" name="Line 41"/>
            <p:cNvSpPr>
              <a:spLocks noChangeShapeType="1"/>
            </p:cNvSpPr>
            <p:nvPr/>
          </p:nvSpPr>
          <p:spPr bwMode="auto">
            <a:xfrm>
              <a:off x="3552" y="3744"/>
              <a:ext cx="816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7" name="Text Box 42"/>
            <p:cNvSpPr txBox="1">
              <a:spLocks noChangeArrowheads="1"/>
            </p:cNvSpPr>
            <p:nvPr/>
          </p:nvSpPr>
          <p:spPr bwMode="auto">
            <a:xfrm>
              <a:off x="3552" y="336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20000"/>
              </a:lnSpc>
              <a:buFontTx/>
              <a:buNone/>
            </a:pPr>
            <a:endParaRPr lang="en-US" altLang="zh-CN" sz="3200" b="1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楷体_GB2312" pitchFamily="49" charset="-122"/>
              </a:rPr>
              <a:t>用数组</a:t>
            </a:r>
            <a:r>
              <a:rPr lang="en-US" altLang="zh-CN" sz="32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member</a:t>
            </a:r>
            <a:r>
              <a:rPr lang="zh-CN" altLang="en-US" sz="3200" b="1" smtClean="0">
                <a:latin typeface="Times New Roman" panose="02020603050405020304" pitchFamily="18" charset="0"/>
                <a:ea typeface="楷体_GB2312" pitchFamily="49" charset="-122"/>
              </a:rPr>
              <a:t>存放元素与集合的从属关系。 </a:t>
            </a:r>
            <a:r>
              <a:rPr lang="en-US" altLang="zh-CN" sz="32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Member</a:t>
            </a:r>
            <a:r>
              <a:rPr lang="zh-CN" altLang="en-US" sz="3200" b="1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的每个数组元素都是一个</a:t>
            </a:r>
            <a:r>
              <a:rPr lang="en-US" altLang="zh-CN" sz="3200" b="1" smtClean="0"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lang="zh-CN" altLang="en-US" sz="3200" b="1" smtClean="0">
                <a:latin typeface="Times New Roman" panose="02020603050405020304" pitchFamily="18" charset="0"/>
                <a:ea typeface="楷体_GB2312" pitchFamily="49" charset="-122"/>
              </a:rPr>
              <a:t>位无符号数。</a:t>
            </a:r>
            <a:endParaRPr lang="zh-CN" altLang="en-US" sz="3200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lang="zh-CN" altLang="en-US" b="1" smtClean="0">
                <a:ea typeface="幼圆" panose="02010509060101010101" pitchFamily="49" charset="-122"/>
              </a:rPr>
              <a:t>集合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ea typeface="幼圆" panose="02010509060101010101" pitchFamily="49" charset="-122"/>
              </a:rPr>
              <a:t> </a:t>
            </a:r>
            <a:r>
              <a:rPr lang="en-US" altLang="zh-CN" b="1" smtClean="0">
                <a:ea typeface="幼圆" panose="02010509060101010101" pitchFamily="49" charset="-122"/>
              </a:rPr>
              <a:t>A=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{0,1,2,5,6,7,9,12,13,14,16,20,21,28,31}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003399"/>
              </a:solidFill>
              <a:latin typeface="隶书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11188" y="3573463"/>
            <a:ext cx="7772400" cy="1044575"/>
            <a:chOff x="384" y="2112"/>
            <a:chExt cx="4896" cy="658"/>
          </a:xfrm>
        </p:grpSpPr>
        <p:grpSp>
          <p:nvGrpSpPr>
            <p:cNvPr id="127031" name="Group 41"/>
            <p:cNvGrpSpPr>
              <a:grpSpLocks/>
            </p:cNvGrpSpPr>
            <p:nvPr/>
          </p:nvGrpSpPr>
          <p:grpSpPr bwMode="auto">
            <a:xfrm>
              <a:off x="432" y="2400"/>
              <a:ext cx="4848" cy="370"/>
              <a:chOff x="432" y="2613"/>
              <a:chExt cx="4848" cy="370"/>
            </a:xfrm>
          </p:grpSpPr>
          <p:sp>
            <p:nvSpPr>
              <p:cNvPr id="127049" name="Rectangle 9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4848" cy="336"/>
              </a:xfrm>
              <a:prstGeom prst="rect">
                <a:avLst/>
              </a:prstGeom>
              <a:gradFill rotWithShape="0">
                <a:gsLst>
                  <a:gs pos="0">
                    <a:srgbClr val="717263"/>
                  </a:gs>
                  <a:gs pos="50000">
                    <a:srgbClr val="F5F7D5"/>
                  </a:gs>
                  <a:gs pos="100000">
                    <a:srgbClr val="717263"/>
                  </a:gs>
                </a:gsLst>
                <a:lin ang="2700000" scaled="1"/>
              </a:gradFill>
              <a:ln w="31750" cap="sq">
                <a:pattFill prst="smGrid">
                  <a:fgClr>
                    <a:srgbClr val="665C1E"/>
                  </a:fgClr>
                  <a:bgClr>
                    <a:srgbClr val="FFFFFF"/>
                  </a:bgClr>
                </a:patt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27050" name="Line 10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51" name="Line 11"/>
              <p:cNvSpPr>
                <a:spLocks noChangeShapeType="1"/>
              </p:cNvSpPr>
              <p:nvPr/>
            </p:nvSpPr>
            <p:spPr bwMode="auto">
              <a:xfrm>
                <a:off x="4055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52" name="Line 12"/>
              <p:cNvSpPr>
                <a:spLocks noChangeShapeType="1"/>
              </p:cNvSpPr>
              <p:nvPr/>
            </p:nvSpPr>
            <p:spPr bwMode="auto">
              <a:xfrm>
                <a:off x="1607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53" name="Line 13"/>
              <p:cNvSpPr>
                <a:spLocks noChangeShapeType="1"/>
              </p:cNvSpPr>
              <p:nvPr/>
            </p:nvSpPr>
            <p:spPr bwMode="auto">
              <a:xfrm>
                <a:off x="1296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54" name="Line 14"/>
              <p:cNvSpPr>
                <a:spLocks noChangeShapeType="1"/>
              </p:cNvSpPr>
              <p:nvPr/>
            </p:nvSpPr>
            <p:spPr bwMode="auto">
              <a:xfrm>
                <a:off x="720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55" name="Line 15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56" name="Line 16"/>
              <p:cNvSpPr>
                <a:spLocks noChangeShapeType="1"/>
              </p:cNvSpPr>
              <p:nvPr/>
            </p:nvSpPr>
            <p:spPr bwMode="auto">
              <a:xfrm>
                <a:off x="2518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57" name="Line 17"/>
              <p:cNvSpPr>
                <a:spLocks noChangeShapeType="1"/>
              </p:cNvSpPr>
              <p:nvPr/>
            </p:nvSpPr>
            <p:spPr bwMode="auto">
              <a:xfrm>
                <a:off x="1920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58" name="Line 18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59" name="Line 19"/>
              <p:cNvSpPr>
                <a:spLocks noChangeShapeType="1"/>
              </p:cNvSpPr>
              <p:nvPr/>
            </p:nvSpPr>
            <p:spPr bwMode="auto">
              <a:xfrm>
                <a:off x="3744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60" name="Line 20"/>
              <p:cNvSpPr>
                <a:spLocks noChangeShapeType="1"/>
              </p:cNvSpPr>
              <p:nvPr/>
            </p:nvSpPr>
            <p:spPr bwMode="auto">
              <a:xfrm>
                <a:off x="3144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61" name="Line 21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62" name="Line 22"/>
              <p:cNvSpPr>
                <a:spLocks noChangeShapeType="1"/>
              </p:cNvSpPr>
              <p:nvPr/>
            </p:nvSpPr>
            <p:spPr bwMode="auto">
              <a:xfrm>
                <a:off x="4967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63" name="Line 23"/>
              <p:cNvSpPr>
                <a:spLocks noChangeShapeType="1"/>
              </p:cNvSpPr>
              <p:nvPr/>
            </p:nvSpPr>
            <p:spPr bwMode="auto">
              <a:xfrm>
                <a:off x="4368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64" name="Line 24"/>
              <p:cNvSpPr>
                <a:spLocks noChangeShapeType="1"/>
              </p:cNvSpPr>
              <p:nvPr/>
            </p:nvSpPr>
            <p:spPr bwMode="auto">
              <a:xfrm>
                <a:off x="4656" y="264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65" name="Text Box 25"/>
              <p:cNvSpPr txBox="1">
                <a:spLocks noChangeArrowheads="1"/>
              </p:cNvSpPr>
              <p:nvPr/>
            </p:nvSpPr>
            <p:spPr bwMode="auto">
              <a:xfrm>
                <a:off x="455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27066" name="Text Box 26"/>
              <p:cNvSpPr txBox="1">
                <a:spLocks noChangeArrowheads="1"/>
              </p:cNvSpPr>
              <p:nvPr/>
            </p:nvSpPr>
            <p:spPr bwMode="auto">
              <a:xfrm>
                <a:off x="1008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27067" name="Text Box 27"/>
              <p:cNvSpPr txBox="1">
                <a:spLocks noChangeArrowheads="1"/>
              </p:cNvSpPr>
              <p:nvPr/>
            </p:nvSpPr>
            <p:spPr bwMode="auto">
              <a:xfrm>
                <a:off x="1319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27068" name="Text Box 28"/>
              <p:cNvSpPr txBox="1">
                <a:spLocks noChangeArrowheads="1"/>
              </p:cNvSpPr>
              <p:nvPr/>
            </p:nvSpPr>
            <p:spPr bwMode="auto">
              <a:xfrm>
                <a:off x="1632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27069" name="Text Box 29"/>
              <p:cNvSpPr txBox="1">
                <a:spLocks noChangeArrowheads="1"/>
              </p:cNvSpPr>
              <p:nvPr/>
            </p:nvSpPr>
            <p:spPr bwMode="auto">
              <a:xfrm>
                <a:off x="1920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27070" name="Text Box 30"/>
              <p:cNvSpPr txBox="1">
                <a:spLocks noChangeArrowheads="1"/>
              </p:cNvSpPr>
              <p:nvPr/>
            </p:nvSpPr>
            <p:spPr bwMode="auto">
              <a:xfrm>
                <a:off x="2230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27071" name="Text Box 31"/>
              <p:cNvSpPr txBox="1">
                <a:spLocks noChangeArrowheads="1"/>
              </p:cNvSpPr>
              <p:nvPr/>
            </p:nvSpPr>
            <p:spPr bwMode="auto">
              <a:xfrm>
                <a:off x="2544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27072" name="Text Box 32"/>
              <p:cNvSpPr txBox="1">
                <a:spLocks noChangeArrowheads="1"/>
              </p:cNvSpPr>
              <p:nvPr/>
            </p:nvSpPr>
            <p:spPr bwMode="auto">
              <a:xfrm>
                <a:off x="2832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27073" name="Text Box 33"/>
              <p:cNvSpPr txBox="1">
                <a:spLocks noChangeArrowheads="1"/>
              </p:cNvSpPr>
              <p:nvPr/>
            </p:nvSpPr>
            <p:spPr bwMode="auto">
              <a:xfrm>
                <a:off x="3168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27074" name="Text Box 34"/>
              <p:cNvSpPr txBox="1">
                <a:spLocks noChangeArrowheads="1"/>
              </p:cNvSpPr>
              <p:nvPr/>
            </p:nvSpPr>
            <p:spPr bwMode="auto">
              <a:xfrm>
                <a:off x="3456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27075" name="Text Box 35"/>
              <p:cNvSpPr txBox="1">
                <a:spLocks noChangeArrowheads="1"/>
              </p:cNvSpPr>
              <p:nvPr/>
            </p:nvSpPr>
            <p:spPr bwMode="auto">
              <a:xfrm>
                <a:off x="3744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27076" name="Text Box 36"/>
              <p:cNvSpPr txBox="1">
                <a:spLocks noChangeArrowheads="1"/>
              </p:cNvSpPr>
              <p:nvPr/>
            </p:nvSpPr>
            <p:spPr bwMode="auto">
              <a:xfrm>
                <a:off x="4080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27077" name="Text Box 37"/>
              <p:cNvSpPr txBox="1">
                <a:spLocks noChangeArrowheads="1"/>
              </p:cNvSpPr>
              <p:nvPr/>
            </p:nvSpPr>
            <p:spPr bwMode="auto">
              <a:xfrm>
                <a:off x="4656" y="2613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lvl="1"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3200" b="1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27078" name="Text Box 38"/>
              <p:cNvSpPr txBox="1">
                <a:spLocks noChangeArrowheads="1"/>
              </p:cNvSpPr>
              <p:nvPr/>
            </p:nvSpPr>
            <p:spPr bwMode="auto">
              <a:xfrm>
                <a:off x="4368" y="2613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27079" name="Text Box 39"/>
              <p:cNvSpPr txBox="1">
                <a:spLocks noChangeArrowheads="1"/>
              </p:cNvSpPr>
              <p:nvPr/>
            </p:nvSpPr>
            <p:spPr bwMode="auto">
              <a:xfrm>
                <a:off x="4992" y="261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27080" name="Text Box 40"/>
              <p:cNvSpPr txBox="1">
                <a:spLocks noChangeArrowheads="1"/>
              </p:cNvSpPr>
              <p:nvPr/>
            </p:nvSpPr>
            <p:spPr bwMode="auto">
              <a:xfrm>
                <a:off x="743" y="2613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127032" name="Group 59"/>
            <p:cNvGrpSpPr>
              <a:grpSpLocks/>
            </p:cNvGrpSpPr>
            <p:nvPr/>
          </p:nvGrpSpPr>
          <p:grpSpPr bwMode="auto">
            <a:xfrm>
              <a:off x="384" y="2112"/>
              <a:ext cx="4896" cy="288"/>
              <a:chOff x="384" y="2304"/>
              <a:chExt cx="4896" cy="288"/>
            </a:xfrm>
          </p:grpSpPr>
          <p:sp>
            <p:nvSpPr>
              <p:cNvPr id="127033" name="Text Box 42"/>
              <p:cNvSpPr txBox="1">
                <a:spLocks noChangeArrowheads="1"/>
              </p:cNvSpPr>
              <p:nvPr/>
            </p:nvSpPr>
            <p:spPr bwMode="auto">
              <a:xfrm>
                <a:off x="38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15</a:t>
                </a:r>
              </a:p>
            </p:txBody>
          </p:sp>
          <p:sp>
            <p:nvSpPr>
              <p:cNvPr id="127034" name="Text Box 43"/>
              <p:cNvSpPr txBox="1">
                <a:spLocks noChangeArrowheads="1"/>
              </p:cNvSpPr>
              <p:nvPr/>
            </p:nvSpPr>
            <p:spPr bwMode="auto">
              <a:xfrm>
                <a:off x="67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14</a:t>
                </a:r>
              </a:p>
            </p:txBody>
          </p:sp>
          <p:sp>
            <p:nvSpPr>
              <p:cNvPr id="127035" name="Text Box 45"/>
              <p:cNvSpPr txBox="1">
                <a:spLocks noChangeArrowheads="1"/>
              </p:cNvSpPr>
              <p:nvPr/>
            </p:nvSpPr>
            <p:spPr bwMode="auto">
              <a:xfrm>
                <a:off x="960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13</a:t>
                </a:r>
              </a:p>
            </p:txBody>
          </p:sp>
          <p:sp>
            <p:nvSpPr>
              <p:cNvPr id="127036" name="Text Box 46"/>
              <p:cNvSpPr txBox="1">
                <a:spLocks noChangeArrowheads="1"/>
              </p:cNvSpPr>
              <p:nvPr/>
            </p:nvSpPr>
            <p:spPr bwMode="auto">
              <a:xfrm>
                <a:off x="1271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12</a:t>
                </a:r>
              </a:p>
            </p:txBody>
          </p:sp>
          <p:sp>
            <p:nvSpPr>
              <p:cNvPr id="12703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11</a:t>
                </a:r>
              </a:p>
            </p:txBody>
          </p:sp>
          <p:sp>
            <p:nvSpPr>
              <p:cNvPr id="127038" name="Text Box 48"/>
              <p:cNvSpPr txBox="1">
                <a:spLocks noChangeArrowheads="1"/>
              </p:cNvSpPr>
              <p:nvPr/>
            </p:nvSpPr>
            <p:spPr bwMode="auto">
              <a:xfrm>
                <a:off x="1895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10</a:t>
                </a:r>
              </a:p>
            </p:txBody>
          </p:sp>
          <p:sp>
            <p:nvSpPr>
              <p:cNvPr id="127039" name="Text Box 49"/>
              <p:cNvSpPr txBox="1">
                <a:spLocks noChangeArrowheads="1"/>
              </p:cNvSpPr>
              <p:nvPr/>
            </p:nvSpPr>
            <p:spPr bwMode="auto">
              <a:xfrm>
                <a:off x="2208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9</a:t>
                </a:r>
              </a:p>
            </p:txBody>
          </p:sp>
          <p:sp>
            <p:nvSpPr>
              <p:cNvPr id="127040" name="Text Box 50"/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8</a:t>
                </a:r>
              </a:p>
            </p:txBody>
          </p:sp>
          <p:sp>
            <p:nvSpPr>
              <p:cNvPr id="127041" name="Text Box 51"/>
              <p:cNvSpPr txBox="1">
                <a:spLocks noChangeArrowheads="1"/>
              </p:cNvSpPr>
              <p:nvPr/>
            </p:nvSpPr>
            <p:spPr bwMode="auto">
              <a:xfrm>
                <a:off x="28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7</a:t>
                </a:r>
              </a:p>
            </p:txBody>
          </p:sp>
          <p:sp>
            <p:nvSpPr>
              <p:cNvPr id="127042" name="Text Box 52"/>
              <p:cNvSpPr txBox="1">
                <a:spLocks noChangeArrowheads="1"/>
              </p:cNvSpPr>
              <p:nvPr/>
            </p:nvSpPr>
            <p:spPr bwMode="auto">
              <a:xfrm>
                <a:off x="3120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6</a:t>
                </a:r>
              </a:p>
            </p:txBody>
          </p:sp>
          <p:sp>
            <p:nvSpPr>
              <p:cNvPr id="127043" name="Text Box 53"/>
              <p:cNvSpPr txBox="1">
                <a:spLocks noChangeArrowheads="1"/>
              </p:cNvSpPr>
              <p:nvPr/>
            </p:nvSpPr>
            <p:spPr bwMode="auto">
              <a:xfrm>
                <a:off x="34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5</a:t>
                </a:r>
              </a:p>
            </p:txBody>
          </p:sp>
          <p:sp>
            <p:nvSpPr>
              <p:cNvPr id="127044" name="Text Box 54"/>
              <p:cNvSpPr txBox="1">
                <a:spLocks noChangeArrowheads="1"/>
              </p:cNvSpPr>
              <p:nvPr/>
            </p:nvSpPr>
            <p:spPr bwMode="auto">
              <a:xfrm>
                <a:off x="372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4</a:t>
                </a:r>
              </a:p>
            </p:txBody>
          </p:sp>
          <p:sp>
            <p:nvSpPr>
              <p:cNvPr id="127045" name="Text Box 55"/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127046" name="Text Box 56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27047" name="Text Box 57"/>
              <p:cNvSpPr txBox="1">
                <a:spLocks noChangeArrowheads="1"/>
              </p:cNvSpPr>
              <p:nvPr/>
            </p:nvSpPr>
            <p:spPr bwMode="auto">
              <a:xfrm>
                <a:off x="4343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127048" name="Text Box 58"/>
              <p:cNvSpPr txBox="1">
                <a:spLocks noChangeArrowheads="1"/>
              </p:cNvSpPr>
              <p:nvPr/>
            </p:nvSpPr>
            <p:spPr bwMode="auto">
              <a:xfrm>
                <a:off x="494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</p:grpSp>
      </p:grp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609600" y="5159375"/>
            <a:ext cx="7772400" cy="1077913"/>
            <a:chOff x="384" y="3024"/>
            <a:chExt cx="4896" cy="679"/>
          </a:xfrm>
        </p:grpSpPr>
        <p:sp>
          <p:nvSpPr>
            <p:cNvPr id="126982" name="Rectangle 61"/>
            <p:cNvSpPr>
              <a:spLocks noChangeArrowheads="1"/>
            </p:cNvSpPr>
            <p:nvPr/>
          </p:nvSpPr>
          <p:spPr bwMode="auto">
            <a:xfrm>
              <a:off x="432" y="3360"/>
              <a:ext cx="4848" cy="336"/>
            </a:xfrm>
            <a:prstGeom prst="rect">
              <a:avLst/>
            </a:prstGeom>
            <a:gradFill rotWithShape="0">
              <a:gsLst>
                <a:gs pos="0">
                  <a:srgbClr val="4D586D"/>
                </a:gs>
                <a:gs pos="50000">
                  <a:srgbClr val="A7BEEB"/>
                </a:gs>
                <a:gs pos="100000">
                  <a:srgbClr val="4D586D"/>
                </a:gs>
              </a:gsLst>
              <a:lin ang="2700000" scaled="1"/>
            </a:gradFill>
            <a:ln w="31750" cap="sq">
              <a:pattFill prst="smGrid">
                <a:fgClr>
                  <a:srgbClr val="665C1E"/>
                </a:fgClr>
                <a:bgClr>
                  <a:srgbClr val="FFFFFF"/>
                </a:bgClr>
              </a:patt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6983" name="Line 62"/>
            <p:cNvSpPr>
              <a:spLocks noChangeShapeType="1"/>
            </p:cNvSpPr>
            <p:nvPr/>
          </p:nvSpPr>
          <p:spPr bwMode="auto">
            <a:xfrm>
              <a:off x="2832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4" name="Line 63"/>
            <p:cNvSpPr>
              <a:spLocks noChangeShapeType="1"/>
            </p:cNvSpPr>
            <p:nvPr/>
          </p:nvSpPr>
          <p:spPr bwMode="auto">
            <a:xfrm>
              <a:off x="4055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5" name="Line 64"/>
            <p:cNvSpPr>
              <a:spLocks noChangeShapeType="1"/>
            </p:cNvSpPr>
            <p:nvPr/>
          </p:nvSpPr>
          <p:spPr bwMode="auto">
            <a:xfrm>
              <a:off x="1607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6" name="Line 65"/>
            <p:cNvSpPr>
              <a:spLocks noChangeShapeType="1"/>
            </p:cNvSpPr>
            <p:nvPr/>
          </p:nvSpPr>
          <p:spPr bwMode="auto">
            <a:xfrm>
              <a:off x="1296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7" name="Line 66"/>
            <p:cNvSpPr>
              <a:spLocks noChangeShapeType="1"/>
            </p:cNvSpPr>
            <p:nvPr/>
          </p:nvSpPr>
          <p:spPr bwMode="auto">
            <a:xfrm>
              <a:off x="720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8" name="Line 67"/>
            <p:cNvSpPr>
              <a:spLocks noChangeShapeType="1"/>
            </p:cNvSpPr>
            <p:nvPr/>
          </p:nvSpPr>
          <p:spPr bwMode="auto">
            <a:xfrm>
              <a:off x="1008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89" name="Line 68"/>
            <p:cNvSpPr>
              <a:spLocks noChangeShapeType="1"/>
            </p:cNvSpPr>
            <p:nvPr/>
          </p:nvSpPr>
          <p:spPr bwMode="auto">
            <a:xfrm>
              <a:off x="2518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0" name="Line 69"/>
            <p:cNvSpPr>
              <a:spLocks noChangeShapeType="1"/>
            </p:cNvSpPr>
            <p:nvPr/>
          </p:nvSpPr>
          <p:spPr bwMode="auto">
            <a:xfrm>
              <a:off x="1920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1" name="Line 70"/>
            <p:cNvSpPr>
              <a:spLocks noChangeShapeType="1"/>
            </p:cNvSpPr>
            <p:nvPr/>
          </p:nvSpPr>
          <p:spPr bwMode="auto">
            <a:xfrm>
              <a:off x="2208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2" name="Line 71"/>
            <p:cNvSpPr>
              <a:spLocks noChangeShapeType="1"/>
            </p:cNvSpPr>
            <p:nvPr/>
          </p:nvSpPr>
          <p:spPr bwMode="auto">
            <a:xfrm>
              <a:off x="3744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3" name="Line 72"/>
            <p:cNvSpPr>
              <a:spLocks noChangeShapeType="1"/>
            </p:cNvSpPr>
            <p:nvPr/>
          </p:nvSpPr>
          <p:spPr bwMode="auto">
            <a:xfrm>
              <a:off x="3144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4" name="Line 73"/>
            <p:cNvSpPr>
              <a:spLocks noChangeShapeType="1"/>
            </p:cNvSpPr>
            <p:nvPr/>
          </p:nvSpPr>
          <p:spPr bwMode="auto">
            <a:xfrm>
              <a:off x="3456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5" name="Line 74"/>
            <p:cNvSpPr>
              <a:spLocks noChangeShapeType="1"/>
            </p:cNvSpPr>
            <p:nvPr/>
          </p:nvSpPr>
          <p:spPr bwMode="auto">
            <a:xfrm>
              <a:off x="4967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6" name="Line 75"/>
            <p:cNvSpPr>
              <a:spLocks noChangeShapeType="1"/>
            </p:cNvSpPr>
            <p:nvPr/>
          </p:nvSpPr>
          <p:spPr bwMode="auto">
            <a:xfrm>
              <a:off x="4368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7" name="Line 76"/>
            <p:cNvSpPr>
              <a:spLocks noChangeShapeType="1"/>
            </p:cNvSpPr>
            <p:nvPr/>
          </p:nvSpPr>
          <p:spPr bwMode="auto">
            <a:xfrm>
              <a:off x="4656" y="3360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8" name="Text Box 77"/>
            <p:cNvSpPr txBox="1">
              <a:spLocks noChangeArrowheads="1"/>
            </p:cNvSpPr>
            <p:nvPr/>
          </p:nvSpPr>
          <p:spPr bwMode="auto">
            <a:xfrm>
              <a:off x="455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6999" name="Text Box 78"/>
            <p:cNvSpPr txBox="1">
              <a:spLocks noChangeArrowheads="1"/>
            </p:cNvSpPr>
            <p:nvPr/>
          </p:nvSpPr>
          <p:spPr bwMode="auto">
            <a:xfrm>
              <a:off x="1008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00" name="Text Box 79"/>
            <p:cNvSpPr txBox="1">
              <a:spLocks noChangeArrowheads="1"/>
            </p:cNvSpPr>
            <p:nvPr/>
          </p:nvSpPr>
          <p:spPr bwMode="auto">
            <a:xfrm>
              <a:off x="1319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7001" name="Text Box 80"/>
            <p:cNvSpPr txBox="1">
              <a:spLocks noChangeArrowheads="1"/>
            </p:cNvSpPr>
            <p:nvPr/>
          </p:nvSpPr>
          <p:spPr bwMode="auto">
            <a:xfrm>
              <a:off x="1632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02" name="Text Box 81"/>
            <p:cNvSpPr txBox="1">
              <a:spLocks noChangeArrowheads="1"/>
            </p:cNvSpPr>
            <p:nvPr/>
          </p:nvSpPr>
          <p:spPr bwMode="auto">
            <a:xfrm>
              <a:off x="1920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03" name="Text Box 82"/>
            <p:cNvSpPr txBox="1">
              <a:spLocks noChangeArrowheads="1"/>
            </p:cNvSpPr>
            <p:nvPr/>
          </p:nvSpPr>
          <p:spPr bwMode="auto">
            <a:xfrm>
              <a:off x="2230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04" name="Text Box 83"/>
            <p:cNvSpPr txBox="1">
              <a:spLocks noChangeArrowheads="1"/>
            </p:cNvSpPr>
            <p:nvPr/>
          </p:nvSpPr>
          <p:spPr bwMode="auto">
            <a:xfrm>
              <a:off x="2544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05" name="Text Box 84"/>
            <p:cNvSpPr txBox="1">
              <a:spLocks noChangeArrowheads="1"/>
            </p:cNvSpPr>
            <p:nvPr/>
          </p:nvSpPr>
          <p:spPr bwMode="auto">
            <a:xfrm>
              <a:off x="2832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06" name="Text Box 85"/>
            <p:cNvSpPr txBox="1">
              <a:spLocks noChangeArrowheads="1"/>
            </p:cNvSpPr>
            <p:nvPr/>
          </p:nvSpPr>
          <p:spPr bwMode="auto">
            <a:xfrm>
              <a:off x="3168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07" name="Text Box 86"/>
            <p:cNvSpPr txBox="1">
              <a:spLocks noChangeArrowheads="1"/>
            </p:cNvSpPr>
            <p:nvPr/>
          </p:nvSpPr>
          <p:spPr bwMode="auto">
            <a:xfrm>
              <a:off x="3456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7008" name="Text Box 87"/>
            <p:cNvSpPr txBox="1">
              <a:spLocks noChangeArrowheads="1"/>
            </p:cNvSpPr>
            <p:nvPr/>
          </p:nvSpPr>
          <p:spPr bwMode="auto">
            <a:xfrm>
              <a:off x="3744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7009" name="Text Box 88"/>
            <p:cNvSpPr txBox="1">
              <a:spLocks noChangeArrowheads="1"/>
            </p:cNvSpPr>
            <p:nvPr/>
          </p:nvSpPr>
          <p:spPr bwMode="auto">
            <a:xfrm>
              <a:off x="4080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10" name="Text Box 89"/>
            <p:cNvSpPr txBox="1">
              <a:spLocks noChangeArrowheads="1"/>
            </p:cNvSpPr>
            <p:nvPr/>
          </p:nvSpPr>
          <p:spPr bwMode="auto">
            <a:xfrm>
              <a:off x="4656" y="333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11" name="Text Box 90"/>
            <p:cNvSpPr txBox="1">
              <a:spLocks noChangeArrowheads="1"/>
            </p:cNvSpPr>
            <p:nvPr/>
          </p:nvSpPr>
          <p:spPr bwMode="auto">
            <a:xfrm>
              <a:off x="4368" y="333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27012" name="Text Box 91"/>
            <p:cNvSpPr txBox="1">
              <a:spLocks noChangeArrowheads="1"/>
            </p:cNvSpPr>
            <p:nvPr/>
          </p:nvSpPr>
          <p:spPr bwMode="auto">
            <a:xfrm>
              <a:off x="4992" y="333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27013" name="Text Box 92"/>
            <p:cNvSpPr txBox="1">
              <a:spLocks noChangeArrowheads="1"/>
            </p:cNvSpPr>
            <p:nvPr/>
          </p:nvSpPr>
          <p:spPr bwMode="auto">
            <a:xfrm>
              <a:off x="743" y="333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grpSp>
          <p:nvGrpSpPr>
            <p:cNvPr id="127014" name="Group 93"/>
            <p:cNvGrpSpPr>
              <a:grpSpLocks/>
            </p:cNvGrpSpPr>
            <p:nvPr/>
          </p:nvGrpSpPr>
          <p:grpSpPr bwMode="auto">
            <a:xfrm>
              <a:off x="384" y="3024"/>
              <a:ext cx="4896" cy="288"/>
              <a:chOff x="384" y="2304"/>
              <a:chExt cx="4896" cy="288"/>
            </a:xfrm>
          </p:grpSpPr>
          <p:sp>
            <p:nvSpPr>
              <p:cNvPr id="127015" name="Text Box 94"/>
              <p:cNvSpPr txBox="1">
                <a:spLocks noChangeArrowheads="1"/>
              </p:cNvSpPr>
              <p:nvPr/>
            </p:nvSpPr>
            <p:spPr bwMode="auto">
              <a:xfrm>
                <a:off x="38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31</a:t>
                </a:r>
              </a:p>
            </p:txBody>
          </p:sp>
          <p:sp>
            <p:nvSpPr>
              <p:cNvPr id="127016" name="Text Box 95"/>
              <p:cNvSpPr txBox="1">
                <a:spLocks noChangeArrowheads="1"/>
              </p:cNvSpPr>
              <p:nvPr/>
            </p:nvSpPr>
            <p:spPr bwMode="auto">
              <a:xfrm>
                <a:off x="67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30</a:t>
                </a:r>
              </a:p>
            </p:txBody>
          </p:sp>
          <p:sp>
            <p:nvSpPr>
              <p:cNvPr id="127017" name="Text Box 96"/>
              <p:cNvSpPr txBox="1">
                <a:spLocks noChangeArrowheads="1"/>
              </p:cNvSpPr>
              <p:nvPr/>
            </p:nvSpPr>
            <p:spPr bwMode="auto">
              <a:xfrm>
                <a:off x="960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29</a:t>
                </a:r>
              </a:p>
            </p:txBody>
          </p:sp>
          <p:sp>
            <p:nvSpPr>
              <p:cNvPr id="127018" name="Text Box 97"/>
              <p:cNvSpPr txBox="1">
                <a:spLocks noChangeArrowheads="1"/>
              </p:cNvSpPr>
              <p:nvPr/>
            </p:nvSpPr>
            <p:spPr bwMode="auto">
              <a:xfrm>
                <a:off x="1271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28</a:t>
                </a:r>
              </a:p>
            </p:txBody>
          </p:sp>
          <p:sp>
            <p:nvSpPr>
              <p:cNvPr id="127019" name="Text Box 98"/>
              <p:cNvSpPr txBox="1">
                <a:spLocks noChangeArrowheads="1"/>
              </p:cNvSpPr>
              <p:nvPr/>
            </p:nvSpPr>
            <p:spPr bwMode="auto">
              <a:xfrm>
                <a:off x="158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27</a:t>
                </a:r>
              </a:p>
            </p:txBody>
          </p:sp>
          <p:sp>
            <p:nvSpPr>
              <p:cNvPr id="127020" name="Text Box 99"/>
              <p:cNvSpPr txBox="1">
                <a:spLocks noChangeArrowheads="1"/>
              </p:cNvSpPr>
              <p:nvPr/>
            </p:nvSpPr>
            <p:spPr bwMode="auto">
              <a:xfrm>
                <a:off x="1895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26</a:t>
                </a:r>
              </a:p>
            </p:txBody>
          </p:sp>
          <p:sp>
            <p:nvSpPr>
              <p:cNvPr id="127021" name="Text Box 100"/>
              <p:cNvSpPr txBox="1">
                <a:spLocks noChangeArrowheads="1"/>
              </p:cNvSpPr>
              <p:nvPr/>
            </p:nvSpPr>
            <p:spPr bwMode="auto">
              <a:xfrm>
                <a:off x="2208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25</a:t>
                </a:r>
              </a:p>
            </p:txBody>
          </p:sp>
          <p:sp>
            <p:nvSpPr>
              <p:cNvPr id="127022" name="Text Box 101"/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24</a:t>
                </a:r>
              </a:p>
            </p:txBody>
          </p:sp>
          <p:sp>
            <p:nvSpPr>
              <p:cNvPr id="127023" name="Text Box 102"/>
              <p:cNvSpPr txBox="1">
                <a:spLocks noChangeArrowheads="1"/>
              </p:cNvSpPr>
              <p:nvPr/>
            </p:nvSpPr>
            <p:spPr bwMode="auto">
              <a:xfrm>
                <a:off x="28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23</a:t>
                </a:r>
              </a:p>
            </p:txBody>
          </p:sp>
          <p:sp>
            <p:nvSpPr>
              <p:cNvPr id="127024" name="Text Box 103"/>
              <p:cNvSpPr txBox="1">
                <a:spLocks noChangeArrowheads="1"/>
              </p:cNvSpPr>
              <p:nvPr/>
            </p:nvSpPr>
            <p:spPr bwMode="auto">
              <a:xfrm>
                <a:off x="3120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22</a:t>
                </a:r>
              </a:p>
            </p:txBody>
          </p:sp>
          <p:sp>
            <p:nvSpPr>
              <p:cNvPr id="127025" name="Text Box 104"/>
              <p:cNvSpPr txBox="1">
                <a:spLocks noChangeArrowheads="1"/>
              </p:cNvSpPr>
              <p:nvPr/>
            </p:nvSpPr>
            <p:spPr bwMode="auto">
              <a:xfrm>
                <a:off x="34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21</a:t>
                </a:r>
              </a:p>
            </p:txBody>
          </p:sp>
          <p:sp>
            <p:nvSpPr>
              <p:cNvPr id="127026" name="Text Box 105"/>
              <p:cNvSpPr txBox="1">
                <a:spLocks noChangeArrowheads="1"/>
              </p:cNvSpPr>
              <p:nvPr/>
            </p:nvSpPr>
            <p:spPr bwMode="auto">
              <a:xfrm>
                <a:off x="372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20</a:t>
                </a:r>
              </a:p>
            </p:txBody>
          </p:sp>
          <p:sp>
            <p:nvSpPr>
              <p:cNvPr id="127027" name="Text Box 106"/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19</a:t>
                </a:r>
              </a:p>
            </p:txBody>
          </p:sp>
          <p:sp>
            <p:nvSpPr>
              <p:cNvPr id="127028" name="Text Box 107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17</a:t>
                </a:r>
              </a:p>
            </p:txBody>
          </p:sp>
          <p:sp>
            <p:nvSpPr>
              <p:cNvPr id="127029" name="Text Box 108"/>
              <p:cNvSpPr txBox="1">
                <a:spLocks noChangeArrowheads="1"/>
              </p:cNvSpPr>
              <p:nvPr/>
            </p:nvSpPr>
            <p:spPr bwMode="auto">
              <a:xfrm>
                <a:off x="4343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18</a:t>
                </a:r>
              </a:p>
            </p:txBody>
          </p:sp>
          <p:sp>
            <p:nvSpPr>
              <p:cNvPr id="127030" name="Text Box 109"/>
              <p:cNvSpPr txBox="1">
                <a:spLocks noChangeArrowheads="1"/>
              </p:cNvSpPr>
              <p:nvPr/>
            </p:nvSpPr>
            <p:spPr bwMode="auto">
              <a:xfrm>
                <a:off x="494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16</a:t>
                </a:r>
              </a:p>
            </p:txBody>
          </p:sp>
        </p:grpSp>
      </p:grpSp>
      <p:sp>
        <p:nvSpPr>
          <p:cNvPr id="126981" name="Text Box 114"/>
          <p:cNvSpPr txBox="1">
            <a:spLocks noChangeArrowheads="1"/>
          </p:cNvSpPr>
          <p:nvPr/>
        </p:nvSpPr>
        <p:spPr bwMode="auto">
          <a:xfrm>
            <a:off x="7451725" y="4076700"/>
            <a:ext cx="36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1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集合并</a:t>
            </a:r>
            <a:endParaRPr lang="en-US" altLang="zh-CN" sz="3600" b="1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990600" y="762000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  A = {1,2,5,20}</a:t>
            </a:r>
          </a:p>
        </p:txBody>
      </p:sp>
      <p:sp>
        <p:nvSpPr>
          <p:cNvPr id="129028" name="Rectangle 6"/>
          <p:cNvSpPr>
            <a:spLocks noChangeArrowheads="1"/>
          </p:cNvSpPr>
          <p:nvPr/>
        </p:nvSpPr>
        <p:spPr bwMode="auto">
          <a:xfrm>
            <a:off x="990600" y="1600200"/>
            <a:ext cx="307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  B = {1,3,31}</a:t>
            </a:r>
          </a:p>
        </p:txBody>
      </p:sp>
      <p:sp>
        <p:nvSpPr>
          <p:cNvPr id="129029" name="Rectangle 8"/>
          <p:cNvSpPr>
            <a:spLocks noChangeArrowheads="1"/>
          </p:cNvSpPr>
          <p:nvPr/>
        </p:nvSpPr>
        <p:spPr bwMode="auto">
          <a:xfrm>
            <a:off x="990600" y="3352800"/>
            <a:ext cx="4518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  C = {1,2,3,5,20,31}</a:t>
            </a:r>
          </a:p>
        </p:txBody>
      </p:sp>
      <p:sp>
        <p:nvSpPr>
          <p:cNvPr id="129030" name="Text Box 10"/>
          <p:cNvSpPr txBox="1">
            <a:spLocks noChangeArrowheads="1"/>
          </p:cNvSpPr>
          <p:nvPr/>
        </p:nvSpPr>
        <p:spPr bwMode="auto">
          <a:xfrm>
            <a:off x="990600" y="24384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  C=A+B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algn="just" eaLnBrk="1" hangingPunct="1">
              <a:buFontTx/>
              <a:buNone/>
            </a:pPr>
            <a:r>
              <a:rPr kumimoji="1" lang="en-US" altLang="zh-CN" sz="3200" b="1" smtClean="0"/>
              <a:t>A = {1,2,5,20}</a:t>
            </a:r>
          </a:p>
          <a:p>
            <a:pPr lvl="1" algn="just" eaLnBrk="1" hangingPunct="1">
              <a:buFontTx/>
              <a:buNone/>
            </a:pPr>
            <a:endParaRPr kumimoji="1" lang="en-US" altLang="zh-CN" sz="3200" b="1" smtClean="0"/>
          </a:p>
          <a:p>
            <a:pPr lvl="1" algn="just" eaLnBrk="1" hangingPunct="1">
              <a:buFontTx/>
              <a:buNone/>
            </a:pPr>
            <a:endParaRPr kumimoji="1" lang="en-US" altLang="zh-CN" b="1" smtClean="0"/>
          </a:p>
          <a:p>
            <a:pPr lvl="1" algn="just" eaLnBrk="1" hangingPunct="1">
              <a:buFontTx/>
              <a:buNone/>
            </a:pPr>
            <a:endParaRPr kumimoji="1" lang="en-US" altLang="zh-CN" b="1" smtClean="0"/>
          </a:p>
          <a:p>
            <a:pPr lvl="1" algn="just" eaLnBrk="1" hangingPunct="1">
              <a:buFontTx/>
              <a:buNone/>
            </a:pPr>
            <a:endParaRPr kumimoji="1" lang="en-US" altLang="zh-CN" b="1" smtClean="0"/>
          </a:p>
          <a:p>
            <a:pPr lvl="1" algn="just" eaLnBrk="1" hangingPunct="1">
              <a:buFontTx/>
              <a:buNone/>
            </a:pPr>
            <a:endParaRPr kumimoji="1" lang="en-US" altLang="zh-CN" b="1" smtClean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smtClean="0"/>
              <a:t>    B = {1,3,31}</a:t>
            </a:r>
          </a:p>
        </p:txBody>
      </p:sp>
      <p:grpSp>
        <p:nvGrpSpPr>
          <p:cNvPr id="131075" name="Group 264"/>
          <p:cNvGrpSpPr>
            <a:grpSpLocks/>
          </p:cNvGrpSpPr>
          <p:nvPr/>
        </p:nvGrpSpPr>
        <p:grpSpPr bwMode="auto">
          <a:xfrm>
            <a:off x="1066800" y="476250"/>
            <a:ext cx="7772400" cy="1044575"/>
            <a:chOff x="672" y="300"/>
            <a:chExt cx="4896" cy="658"/>
          </a:xfrm>
        </p:grpSpPr>
        <p:sp>
          <p:nvSpPr>
            <p:cNvPr id="131234" name="Rectangle 4"/>
            <p:cNvSpPr>
              <a:spLocks noChangeArrowheads="1"/>
            </p:cNvSpPr>
            <p:nvPr/>
          </p:nvSpPr>
          <p:spPr bwMode="auto">
            <a:xfrm>
              <a:off x="720" y="615"/>
              <a:ext cx="4848" cy="336"/>
            </a:xfrm>
            <a:prstGeom prst="rect">
              <a:avLst/>
            </a:prstGeom>
            <a:gradFill rotWithShape="0">
              <a:gsLst>
                <a:gs pos="0">
                  <a:srgbClr val="4D586D"/>
                </a:gs>
                <a:gs pos="50000">
                  <a:srgbClr val="A7BEEB"/>
                </a:gs>
                <a:gs pos="100000">
                  <a:srgbClr val="4D586D"/>
                </a:gs>
              </a:gsLst>
              <a:lin ang="2700000" scaled="1"/>
            </a:gradFill>
            <a:ln w="31750" cap="sq" algn="ctr">
              <a:pattFill prst="smGrid">
                <a:fgClr>
                  <a:srgbClr val="665C1E"/>
                </a:fgClr>
                <a:bgClr>
                  <a:srgbClr val="FFFFFF"/>
                </a:bgClr>
              </a:patt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31235" name="Line 5"/>
            <p:cNvSpPr>
              <a:spLocks noChangeShapeType="1"/>
            </p:cNvSpPr>
            <p:nvPr/>
          </p:nvSpPr>
          <p:spPr bwMode="auto">
            <a:xfrm>
              <a:off x="3120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36" name="Line 6"/>
            <p:cNvSpPr>
              <a:spLocks noChangeShapeType="1"/>
            </p:cNvSpPr>
            <p:nvPr/>
          </p:nvSpPr>
          <p:spPr bwMode="auto">
            <a:xfrm>
              <a:off x="4343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37" name="Line 7"/>
            <p:cNvSpPr>
              <a:spLocks noChangeShapeType="1"/>
            </p:cNvSpPr>
            <p:nvPr/>
          </p:nvSpPr>
          <p:spPr bwMode="auto">
            <a:xfrm>
              <a:off x="1895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38" name="Line 8"/>
            <p:cNvSpPr>
              <a:spLocks noChangeShapeType="1"/>
            </p:cNvSpPr>
            <p:nvPr/>
          </p:nvSpPr>
          <p:spPr bwMode="auto">
            <a:xfrm>
              <a:off x="1584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39" name="Line 9"/>
            <p:cNvSpPr>
              <a:spLocks noChangeShapeType="1"/>
            </p:cNvSpPr>
            <p:nvPr/>
          </p:nvSpPr>
          <p:spPr bwMode="auto">
            <a:xfrm>
              <a:off x="1008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0" name="Line 10"/>
            <p:cNvSpPr>
              <a:spLocks noChangeShapeType="1"/>
            </p:cNvSpPr>
            <p:nvPr/>
          </p:nvSpPr>
          <p:spPr bwMode="auto">
            <a:xfrm>
              <a:off x="1296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1" name="Line 11"/>
            <p:cNvSpPr>
              <a:spLocks noChangeShapeType="1"/>
            </p:cNvSpPr>
            <p:nvPr/>
          </p:nvSpPr>
          <p:spPr bwMode="auto">
            <a:xfrm>
              <a:off x="2806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2" name="Line 12"/>
            <p:cNvSpPr>
              <a:spLocks noChangeShapeType="1"/>
            </p:cNvSpPr>
            <p:nvPr/>
          </p:nvSpPr>
          <p:spPr bwMode="auto">
            <a:xfrm>
              <a:off x="2208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3" name="Line 13"/>
            <p:cNvSpPr>
              <a:spLocks noChangeShapeType="1"/>
            </p:cNvSpPr>
            <p:nvPr/>
          </p:nvSpPr>
          <p:spPr bwMode="auto">
            <a:xfrm>
              <a:off x="2496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4" name="Line 14"/>
            <p:cNvSpPr>
              <a:spLocks noChangeShapeType="1"/>
            </p:cNvSpPr>
            <p:nvPr/>
          </p:nvSpPr>
          <p:spPr bwMode="auto">
            <a:xfrm>
              <a:off x="4032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5" name="Line 15"/>
            <p:cNvSpPr>
              <a:spLocks noChangeShapeType="1"/>
            </p:cNvSpPr>
            <p:nvPr/>
          </p:nvSpPr>
          <p:spPr bwMode="auto">
            <a:xfrm>
              <a:off x="3432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6" name="Line 16"/>
            <p:cNvSpPr>
              <a:spLocks noChangeShapeType="1"/>
            </p:cNvSpPr>
            <p:nvPr/>
          </p:nvSpPr>
          <p:spPr bwMode="auto">
            <a:xfrm>
              <a:off x="3744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7" name="Line 17"/>
            <p:cNvSpPr>
              <a:spLocks noChangeShapeType="1"/>
            </p:cNvSpPr>
            <p:nvPr/>
          </p:nvSpPr>
          <p:spPr bwMode="auto">
            <a:xfrm>
              <a:off x="5255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8" name="Line 18"/>
            <p:cNvSpPr>
              <a:spLocks noChangeShapeType="1"/>
            </p:cNvSpPr>
            <p:nvPr/>
          </p:nvSpPr>
          <p:spPr bwMode="auto">
            <a:xfrm>
              <a:off x="4656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49" name="Line 19"/>
            <p:cNvSpPr>
              <a:spLocks noChangeShapeType="1"/>
            </p:cNvSpPr>
            <p:nvPr/>
          </p:nvSpPr>
          <p:spPr bwMode="auto">
            <a:xfrm>
              <a:off x="4944" y="61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250" name="Text Box 20"/>
            <p:cNvSpPr txBox="1">
              <a:spLocks noChangeArrowheads="1"/>
            </p:cNvSpPr>
            <p:nvPr/>
          </p:nvSpPr>
          <p:spPr bwMode="auto">
            <a:xfrm>
              <a:off x="732" y="572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51" name="Text Box 21"/>
            <p:cNvSpPr txBox="1">
              <a:spLocks noChangeArrowheads="1"/>
            </p:cNvSpPr>
            <p:nvPr/>
          </p:nvSpPr>
          <p:spPr bwMode="auto">
            <a:xfrm>
              <a:off x="1296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52" name="Text Box 22"/>
            <p:cNvSpPr txBox="1">
              <a:spLocks noChangeArrowheads="1"/>
            </p:cNvSpPr>
            <p:nvPr/>
          </p:nvSpPr>
          <p:spPr bwMode="auto">
            <a:xfrm>
              <a:off x="1607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53" name="Text Box 23"/>
            <p:cNvSpPr txBox="1">
              <a:spLocks noChangeArrowheads="1"/>
            </p:cNvSpPr>
            <p:nvPr/>
          </p:nvSpPr>
          <p:spPr bwMode="auto">
            <a:xfrm>
              <a:off x="1920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54" name="Text Box 24"/>
            <p:cNvSpPr txBox="1">
              <a:spLocks noChangeArrowheads="1"/>
            </p:cNvSpPr>
            <p:nvPr/>
          </p:nvSpPr>
          <p:spPr bwMode="auto">
            <a:xfrm>
              <a:off x="2208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55" name="Text Box 25"/>
            <p:cNvSpPr txBox="1">
              <a:spLocks noChangeArrowheads="1"/>
            </p:cNvSpPr>
            <p:nvPr/>
          </p:nvSpPr>
          <p:spPr bwMode="auto">
            <a:xfrm>
              <a:off x="2518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56" name="Text Box 26"/>
            <p:cNvSpPr txBox="1">
              <a:spLocks noChangeArrowheads="1"/>
            </p:cNvSpPr>
            <p:nvPr/>
          </p:nvSpPr>
          <p:spPr bwMode="auto">
            <a:xfrm>
              <a:off x="2832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57" name="Text Box 27"/>
            <p:cNvSpPr txBox="1">
              <a:spLocks noChangeArrowheads="1"/>
            </p:cNvSpPr>
            <p:nvPr/>
          </p:nvSpPr>
          <p:spPr bwMode="auto">
            <a:xfrm>
              <a:off x="3120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58" name="Text Box 28"/>
            <p:cNvSpPr txBox="1">
              <a:spLocks noChangeArrowheads="1"/>
            </p:cNvSpPr>
            <p:nvPr/>
          </p:nvSpPr>
          <p:spPr bwMode="auto">
            <a:xfrm>
              <a:off x="3456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59" name="Text Box 29"/>
            <p:cNvSpPr txBox="1">
              <a:spLocks noChangeArrowheads="1"/>
            </p:cNvSpPr>
            <p:nvPr/>
          </p:nvSpPr>
          <p:spPr bwMode="auto">
            <a:xfrm>
              <a:off x="3744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1260" name="Text Box 30"/>
            <p:cNvSpPr txBox="1">
              <a:spLocks noChangeArrowheads="1"/>
            </p:cNvSpPr>
            <p:nvPr/>
          </p:nvSpPr>
          <p:spPr bwMode="auto">
            <a:xfrm>
              <a:off x="4032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61" name="Text Box 31"/>
            <p:cNvSpPr txBox="1">
              <a:spLocks noChangeArrowheads="1"/>
            </p:cNvSpPr>
            <p:nvPr/>
          </p:nvSpPr>
          <p:spPr bwMode="auto">
            <a:xfrm>
              <a:off x="4368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62" name="Text Box 32"/>
            <p:cNvSpPr txBox="1">
              <a:spLocks noChangeArrowheads="1"/>
            </p:cNvSpPr>
            <p:nvPr/>
          </p:nvSpPr>
          <p:spPr bwMode="auto">
            <a:xfrm>
              <a:off x="4944" y="58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1263" name="Text Box 33"/>
            <p:cNvSpPr txBox="1">
              <a:spLocks noChangeArrowheads="1"/>
            </p:cNvSpPr>
            <p:nvPr/>
          </p:nvSpPr>
          <p:spPr bwMode="auto">
            <a:xfrm>
              <a:off x="4656" y="58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1264" name="Text Box 34"/>
            <p:cNvSpPr txBox="1">
              <a:spLocks noChangeArrowheads="1"/>
            </p:cNvSpPr>
            <p:nvPr/>
          </p:nvSpPr>
          <p:spPr bwMode="auto">
            <a:xfrm>
              <a:off x="5280" y="59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1265" name="Text Box 35"/>
            <p:cNvSpPr txBox="1">
              <a:spLocks noChangeArrowheads="1"/>
            </p:cNvSpPr>
            <p:nvPr/>
          </p:nvSpPr>
          <p:spPr bwMode="auto">
            <a:xfrm>
              <a:off x="1031" y="58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grpSp>
          <p:nvGrpSpPr>
            <p:cNvPr id="131266" name="Group 36"/>
            <p:cNvGrpSpPr>
              <a:grpSpLocks/>
            </p:cNvGrpSpPr>
            <p:nvPr/>
          </p:nvGrpSpPr>
          <p:grpSpPr bwMode="auto">
            <a:xfrm>
              <a:off x="672" y="300"/>
              <a:ext cx="4896" cy="288"/>
              <a:chOff x="384" y="2304"/>
              <a:chExt cx="4896" cy="288"/>
            </a:xfrm>
          </p:grpSpPr>
          <p:sp>
            <p:nvSpPr>
              <p:cNvPr id="131267" name="Text Box 37"/>
              <p:cNvSpPr txBox="1">
                <a:spLocks noChangeArrowheads="1"/>
              </p:cNvSpPr>
              <p:nvPr/>
            </p:nvSpPr>
            <p:spPr bwMode="auto">
              <a:xfrm>
                <a:off x="38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15</a:t>
                </a:r>
              </a:p>
            </p:txBody>
          </p:sp>
          <p:sp>
            <p:nvSpPr>
              <p:cNvPr id="131268" name="Text Box 38"/>
              <p:cNvSpPr txBox="1">
                <a:spLocks noChangeArrowheads="1"/>
              </p:cNvSpPr>
              <p:nvPr/>
            </p:nvSpPr>
            <p:spPr bwMode="auto">
              <a:xfrm>
                <a:off x="67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14</a:t>
                </a:r>
              </a:p>
            </p:txBody>
          </p:sp>
          <p:sp>
            <p:nvSpPr>
              <p:cNvPr id="131269" name="Text Box 39"/>
              <p:cNvSpPr txBox="1">
                <a:spLocks noChangeArrowheads="1"/>
              </p:cNvSpPr>
              <p:nvPr/>
            </p:nvSpPr>
            <p:spPr bwMode="auto">
              <a:xfrm>
                <a:off x="960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13</a:t>
                </a:r>
              </a:p>
            </p:txBody>
          </p:sp>
          <p:sp>
            <p:nvSpPr>
              <p:cNvPr id="131270" name="Text Box 40"/>
              <p:cNvSpPr txBox="1">
                <a:spLocks noChangeArrowheads="1"/>
              </p:cNvSpPr>
              <p:nvPr/>
            </p:nvSpPr>
            <p:spPr bwMode="auto">
              <a:xfrm>
                <a:off x="1271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12</a:t>
                </a:r>
              </a:p>
            </p:txBody>
          </p:sp>
          <p:sp>
            <p:nvSpPr>
              <p:cNvPr id="131271" name="Text Box 41"/>
              <p:cNvSpPr txBox="1">
                <a:spLocks noChangeArrowheads="1"/>
              </p:cNvSpPr>
              <p:nvPr/>
            </p:nvSpPr>
            <p:spPr bwMode="auto">
              <a:xfrm>
                <a:off x="158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11</a:t>
                </a:r>
              </a:p>
            </p:txBody>
          </p:sp>
          <p:sp>
            <p:nvSpPr>
              <p:cNvPr id="131272" name="Text Box 42"/>
              <p:cNvSpPr txBox="1">
                <a:spLocks noChangeArrowheads="1"/>
              </p:cNvSpPr>
              <p:nvPr/>
            </p:nvSpPr>
            <p:spPr bwMode="auto">
              <a:xfrm>
                <a:off x="1895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10</a:t>
                </a:r>
              </a:p>
            </p:txBody>
          </p:sp>
          <p:sp>
            <p:nvSpPr>
              <p:cNvPr id="131273" name="Text Box 43"/>
              <p:cNvSpPr txBox="1">
                <a:spLocks noChangeArrowheads="1"/>
              </p:cNvSpPr>
              <p:nvPr/>
            </p:nvSpPr>
            <p:spPr bwMode="auto">
              <a:xfrm>
                <a:off x="2208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9</a:t>
                </a:r>
              </a:p>
            </p:txBody>
          </p:sp>
          <p:sp>
            <p:nvSpPr>
              <p:cNvPr id="131274" name="Text Box 44"/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8</a:t>
                </a:r>
              </a:p>
            </p:txBody>
          </p:sp>
          <p:sp>
            <p:nvSpPr>
              <p:cNvPr id="131275" name="Text Box 45"/>
              <p:cNvSpPr txBox="1">
                <a:spLocks noChangeArrowheads="1"/>
              </p:cNvSpPr>
              <p:nvPr/>
            </p:nvSpPr>
            <p:spPr bwMode="auto">
              <a:xfrm>
                <a:off x="28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7</a:t>
                </a:r>
              </a:p>
            </p:txBody>
          </p:sp>
          <p:sp>
            <p:nvSpPr>
              <p:cNvPr id="131276" name="Text Box 46"/>
              <p:cNvSpPr txBox="1">
                <a:spLocks noChangeArrowheads="1"/>
              </p:cNvSpPr>
              <p:nvPr/>
            </p:nvSpPr>
            <p:spPr bwMode="auto">
              <a:xfrm>
                <a:off x="3120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6</a:t>
                </a:r>
              </a:p>
            </p:txBody>
          </p:sp>
          <p:sp>
            <p:nvSpPr>
              <p:cNvPr id="131277" name="Text Box 47"/>
              <p:cNvSpPr txBox="1">
                <a:spLocks noChangeArrowheads="1"/>
              </p:cNvSpPr>
              <p:nvPr/>
            </p:nvSpPr>
            <p:spPr bwMode="auto">
              <a:xfrm>
                <a:off x="34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5</a:t>
                </a:r>
              </a:p>
            </p:txBody>
          </p:sp>
          <p:sp>
            <p:nvSpPr>
              <p:cNvPr id="131278" name="Text Box 48"/>
              <p:cNvSpPr txBox="1">
                <a:spLocks noChangeArrowheads="1"/>
              </p:cNvSpPr>
              <p:nvPr/>
            </p:nvSpPr>
            <p:spPr bwMode="auto">
              <a:xfrm>
                <a:off x="372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4</a:t>
                </a:r>
              </a:p>
            </p:txBody>
          </p:sp>
          <p:sp>
            <p:nvSpPr>
              <p:cNvPr id="131279" name="Text Box 49"/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131280" name="Text Box 50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31281" name="Text Box 51"/>
              <p:cNvSpPr txBox="1">
                <a:spLocks noChangeArrowheads="1"/>
              </p:cNvSpPr>
              <p:nvPr/>
            </p:nvSpPr>
            <p:spPr bwMode="auto">
              <a:xfrm>
                <a:off x="4343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131282" name="Text Box 52"/>
              <p:cNvSpPr txBox="1">
                <a:spLocks noChangeArrowheads="1"/>
              </p:cNvSpPr>
              <p:nvPr/>
            </p:nvSpPr>
            <p:spPr bwMode="auto">
              <a:xfrm>
                <a:off x="494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</p:grpSp>
      </p:grpSp>
      <p:sp>
        <p:nvSpPr>
          <p:cNvPr id="131076" name="Text Box 254"/>
          <p:cNvSpPr txBox="1">
            <a:spLocks noChangeArrowheads="1"/>
          </p:cNvSpPr>
          <p:nvPr/>
        </p:nvSpPr>
        <p:spPr bwMode="auto">
          <a:xfrm>
            <a:off x="0" y="106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A[0]</a:t>
            </a:r>
          </a:p>
        </p:txBody>
      </p:sp>
      <p:grpSp>
        <p:nvGrpSpPr>
          <p:cNvPr id="131077" name="Group 270"/>
          <p:cNvGrpSpPr>
            <a:grpSpLocks/>
          </p:cNvGrpSpPr>
          <p:nvPr/>
        </p:nvGrpSpPr>
        <p:grpSpPr bwMode="auto">
          <a:xfrm>
            <a:off x="53975" y="4149725"/>
            <a:ext cx="8839200" cy="1046163"/>
            <a:chOff x="34" y="2614"/>
            <a:chExt cx="5568" cy="659"/>
          </a:xfrm>
        </p:grpSpPr>
        <p:grpSp>
          <p:nvGrpSpPr>
            <p:cNvPr id="131183" name="Group 268"/>
            <p:cNvGrpSpPr>
              <a:grpSpLocks/>
            </p:cNvGrpSpPr>
            <p:nvPr/>
          </p:nvGrpSpPr>
          <p:grpSpPr bwMode="auto">
            <a:xfrm>
              <a:off x="703" y="2614"/>
              <a:ext cx="4899" cy="659"/>
              <a:chOff x="703" y="2614"/>
              <a:chExt cx="4899" cy="659"/>
            </a:xfrm>
          </p:grpSpPr>
          <p:sp>
            <p:nvSpPr>
              <p:cNvPr id="131185" name="Rectangle 104"/>
              <p:cNvSpPr>
                <a:spLocks noChangeArrowheads="1"/>
              </p:cNvSpPr>
              <p:nvPr/>
            </p:nvSpPr>
            <p:spPr bwMode="auto">
              <a:xfrm>
                <a:off x="754" y="2930"/>
                <a:ext cx="4848" cy="336"/>
              </a:xfrm>
              <a:prstGeom prst="rect">
                <a:avLst/>
              </a:prstGeom>
              <a:solidFill>
                <a:srgbClr val="808080"/>
              </a:solidFill>
              <a:ln w="31750" cap="sq">
                <a:pattFill prst="smGrid">
                  <a:fgClr>
                    <a:srgbClr val="665C1E"/>
                  </a:fgClr>
                  <a:bgClr>
                    <a:srgbClr val="FFFFFF"/>
                  </a:bgClr>
                </a:patt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31186" name="Line 105"/>
              <p:cNvSpPr>
                <a:spLocks noChangeShapeType="1"/>
              </p:cNvSpPr>
              <p:nvPr/>
            </p:nvSpPr>
            <p:spPr bwMode="auto">
              <a:xfrm>
                <a:off x="3154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87" name="Line 106"/>
              <p:cNvSpPr>
                <a:spLocks noChangeShapeType="1"/>
              </p:cNvSpPr>
              <p:nvPr/>
            </p:nvSpPr>
            <p:spPr bwMode="auto">
              <a:xfrm>
                <a:off x="4377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88" name="Line 107"/>
              <p:cNvSpPr>
                <a:spLocks noChangeShapeType="1"/>
              </p:cNvSpPr>
              <p:nvPr/>
            </p:nvSpPr>
            <p:spPr bwMode="auto">
              <a:xfrm>
                <a:off x="1929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89" name="Line 108"/>
              <p:cNvSpPr>
                <a:spLocks noChangeShapeType="1"/>
              </p:cNvSpPr>
              <p:nvPr/>
            </p:nvSpPr>
            <p:spPr bwMode="auto">
              <a:xfrm>
                <a:off x="1618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0" name="Line 109"/>
              <p:cNvSpPr>
                <a:spLocks noChangeShapeType="1"/>
              </p:cNvSpPr>
              <p:nvPr/>
            </p:nvSpPr>
            <p:spPr bwMode="auto">
              <a:xfrm>
                <a:off x="1042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1" name="Line 110"/>
              <p:cNvSpPr>
                <a:spLocks noChangeShapeType="1"/>
              </p:cNvSpPr>
              <p:nvPr/>
            </p:nvSpPr>
            <p:spPr bwMode="auto">
              <a:xfrm>
                <a:off x="1330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2" name="Line 111"/>
              <p:cNvSpPr>
                <a:spLocks noChangeShapeType="1"/>
              </p:cNvSpPr>
              <p:nvPr/>
            </p:nvSpPr>
            <p:spPr bwMode="auto">
              <a:xfrm>
                <a:off x="2840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3" name="Line 112"/>
              <p:cNvSpPr>
                <a:spLocks noChangeShapeType="1"/>
              </p:cNvSpPr>
              <p:nvPr/>
            </p:nvSpPr>
            <p:spPr bwMode="auto">
              <a:xfrm>
                <a:off x="2242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4" name="Line 113"/>
              <p:cNvSpPr>
                <a:spLocks noChangeShapeType="1"/>
              </p:cNvSpPr>
              <p:nvPr/>
            </p:nvSpPr>
            <p:spPr bwMode="auto">
              <a:xfrm>
                <a:off x="2530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5" name="Line 114"/>
              <p:cNvSpPr>
                <a:spLocks noChangeShapeType="1"/>
              </p:cNvSpPr>
              <p:nvPr/>
            </p:nvSpPr>
            <p:spPr bwMode="auto">
              <a:xfrm>
                <a:off x="4066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6" name="Line 115"/>
              <p:cNvSpPr>
                <a:spLocks noChangeShapeType="1"/>
              </p:cNvSpPr>
              <p:nvPr/>
            </p:nvSpPr>
            <p:spPr bwMode="auto">
              <a:xfrm>
                <a:off x="3466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7" name="Line 116"/>
              <p:cNvSpPr>
                <a:spLocks noChangeShapeType="1"/>
              </p:cNvSpPr>
              <p:nvPr/>
            </p:nvSpPr>
            <p:spPr bwMode="auto">
              <a:xfrm>
                <a:off x="3778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8" name="Line 117"/>
              <p:cNvSpPr>
                <a:spLocks noChangeShapeType="1"/>
              </p:cNvSpPr>
              <p:nvPr/>
            </p:nvSpPr>
            <p:spPr bwMode="auto">
              <a:xfrm>
                <a:off x="5289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99" name="Line 118"/>
              <p:cNvSpPr>
                <a:spLocks noChangeShapeType="1"/>
              </p:cNvSpPr>
              <p:nvPr/>
            </p:nvSpPr>
            <p:spPr bwMode="auto">
              <a:xfrm>
                <a:off x="4690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200" name="Line 119"/>
              <p:cNvSpPr>
                <a:spLocks noChangeShapeType="1"/>
              </p:cNvSpPr>
              <p:nvPr/>
            </p:nvSpPr>
            <p:spPr bwMode="auto">
              <a:xfrm>
                <a:off x="4978" y="293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201" name="Text Box 120"/>
              <p:cNvSpPr txBox="1">
                <a:spLocks noChangeArrowheads="1"/>
              </p:cNvSpPr>
              <p:nvPr/>
            </p:nvSpPr>
            <p:spPr bwMode="auto">
              <a:xfrm>
                <a:off x="778" y="289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02" name="Text Box 121"/>
              <p:cNvSpPr txBox="1">
                <a:spLocks noChangeArrowheads="1"/>
              </p:cNvSpPr>
              <p:nvPr/>
            </p:nvSpPr>
            <p:spPr bwMode="auto">
              <a:xfrm>
                <a:off x="1330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03" name="Text Box 122"/>
              <p:cNvSpPr txBox="1">
                <a:spLocks noChangeArrowheads="1"/>
              </p:cNvSpPr>
              <p:nvPr/>
            </p:nvSpPr>
            <p:spPr bwMode="auto">
              <a:xfrm>
                <a:off x="1641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04" name="Text Box 123"/>
              <p:cNvSpPr txBox="1">
                <a:spLocks noChangeArrowheads="1"/>
              </p:cNvSpPr>
              <p:nvPr/>
            </p:nvSpPr>
            <p:spPr bwMode="auto">
              <a:xfrm>
                <a:off x="1954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05" name="Text Box 124"/>
              <p:cNvSpPr txBox="1">
                <a:spLocks noChangeArrowheads="1"/>
              </p:cNvSpPr>
              <p:nvPr/>
            </p:nvSpPr>
            <p:spPr bwMode="auto">
              <a:xfrm>
                <a:off x="2242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06" name="Text Box 125"/>
              <p:cNvSpPr txBox="1">
                <a:spLocks noChangeArrowheads="1"/>
              </p:cNvSpPr>
              <p:nvPr/>
            </p:nvSpPr>
            <p:spPr bwMode="auto">
              <a:xfrm>
                <a:off x="2552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07" name="Text Box 126"/>
              <p:cNvSpPr txBox="1">
                <a:spLocks noChangeArrowheads="1"/>
              </p:cNvSpPr>
              <p:nvPr/>
            </p:nvSpPr>
            <p:spPr bwMode="auto">
              <a:xfrm>
                <a:off x="2866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08" name="Text Box 127"/>
              <p:cNvSpPr txBox="1">
                <a:spLocks noChangeArrowheads="1"/>
              </p:cNvSpPr>
              <p:nvPr/>
            </p:nvSpPr>
            <p:spPr bwMode="auto">
              <a:xfrm>
                <a:off x="3154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09" name="Text Box 128"/>
              <p:cNvSpPr txBox="1">
                <a:spLocks noChangeArrowheads="1"/>
              </p:cNvSpPr>
              <p:nvPr/>
            </p:nvSpPr>
            <p:spPr bwMode="auto">
              <a:xfrm>
                <a:off x="3490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10" name="Text Box 129"/>
              <p:cNvSpPr txBox="1">
                <a:spLocks noChangeArrowheads="1"/>
              </p:cNvSpPr>
              <p:nvPr/>
            </p:nvSpPr>
            <p:spPr bwMode="auto">
              <a:xfrm>
                <a:off x="3778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11" name="Text Box 130"/>
              <p:cNvSpPr txBox="1">
                <a:spLocks noChangeArrowheads="1"/>
              </p:cNvSpPr>
              <p:nvPr/>
            </p:nvSpPr>
            <p:spPr bwMode="auto">
              <a:xfrm>
                <a:off x="4066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12" name="Text Box 131"/>
              <p:cNvSpPr txBox="1">
                <a:spLocks noChangeArrowheads="1"/>
              </p:cNvSpPr>
              <p:nvPr/>
            </p:nvSpPr>
            <p:spPr bwMode="auto">
              <a:xfrm>
                <a:off x="4402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31213" name="Text Box 132"/>
              <p:cNvSpPr txBox="1">
                <a:spLocks noChangeArrowheads="1"/>
              </p:cNvSpPr>
              <p:nvPr/>
            </p:nvSpPr>
            <p:spPr bwMode="auto">
              <a:xfrm>
                <a:off x="4978" y="2903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31214" name="Text Box 133"/>
              <p:cNvSpPr txBox="1">
                <a:spLocks noChangeArrowheads="1"/>
              </p:cNvSpPr>
              <p:nvPr/>
            </p:nvSpPr>
            <p:spPr bwMode="auto">
              <a:xfrm>
                <a:off x="4690" y="2903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15" name="Text Box 134"/>
              <p:cNvSpPr txBox="1">
                <a:spLocks noChangeArrowheads="1"/>
              </p:cNvSpPr>
              <p:nvPr/>
            </p:nvSpPr>
            <p:spPr bwMode="auto">
              <a:xfrm>
                <a:off x="5314" y="290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216" name="Text Box 135"/>
              <p:cNvSpPr txBox="1">
                <a:spLocks noChangeArrowheads="1"/>
              </p:cNvSpPr>
              <p:nvPr/>
            </p:nvSpPr>
            <p:spPr bwMode="auto">
              <a:xfrm>
                <a:off x="1065" y="2903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grpSp>
            <p:nvGrpSpPr>
              <p:cNvPr id="131217" name="Group 136"/>
              <p:cNvGrpSpPr>
                <a:grpSpLocks/>
              </p:cNvGrpSpPr>
              <p:nvPr/>
            </p:nvGrpSpPr>
            <p:grpSpPr bwMode="auto">
              <a:xfrm>
                <a:off x="703" y="2614"/>
                <a:ext cx="4896" cy="288"/>
                <a:chOff x="384" y="2304"/>
                <a:chExt cx="4896" cy="288"/>
              </a:xfrm>
            </p:grpSpPr>
            <p:sp>
              <p:nvSpPr>
                <p:cNvPr id="131218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84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15</a:t>
                  </a:r>
                </a:p>
              </p:txBody>
            </p:sp>
            <p:sp>
              <p:nvSpPr>
                <p:cNvPr id="131219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67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14</a:t>
                  </a:r>
                </a:p>
              </p:txBody>
            </p:sp>
            <p:sp>
              <p:nvSpPr>
                <p:cNvPr id="131220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60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13</a:t>
                  </a:r>
                </a:p>
              </p:txBody>
            </p:sp>
            <p:sp>
              <p:nvSpPr>
                <p:cNvPr id="131221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271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12</a:t>
                  </a:r>
                </a:p>
              </p:txBody>
            </p:sp>
            <p:sp>
              <p:nvSpPr>
                <p:cNvPr id="131222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584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11</a:t>
                  </a:r>
                </a:p>
              </p:txBody>
            </p:sp>
            <p:sp>
              <p:nvSpPr>
                <p:cNvPr id="13122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895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10</a:t>
                  </a:r>
                </a:p>
              </p:txBody>
            </p:sp>
            <p:sp>
              <p:nvSpPr>
                <p:cNvPr id="13122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208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9</a:t>
                  </a:r>
                </a:p>
              </p:txBody>
            </p:sp>
            <p:sp>
              <p:nvSpPr>
                <p:cNvPr id="131225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96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8</a:t>
                  </a:r>
                </a:p>
              </p:txBody>
            </p:sp>
            <p:sp>
              <p:nvSpPr>
                <p:cNvPr id="131226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83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7</a:t>
                  </a:r>
                </a:p>
              </p:txBody>
            </p:sp>
            <p:sp>
              <p:nvSpPr>
                <p:cNvPr id="131227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120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6</a:t>
                  </a:r>
                </a:p>
              </p:txBody>
            </p:sp>
            <p:sp>
              <p:nvSpPr>
                <p:cNvPr id="131228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43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5</a:t>
                  </a:r>
                </a:p>
              </p:txBody>
            </p:sp>
            <p:sp>
              <p:nvSpPr>
                <p:cNvPr id="13122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72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4</a:t>
                  </a:r>
                </a:p>
              </p:txBody>
            </p:sp>
            <p:sp>
              <p:nvSpPr>
                <p:cNvPr id="131230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03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3</a:t>
                  </a:r>
                </a:p>
              </p:txBody>
            </p:sp>
            <p:sp>
              <p:nvSpPr>
                <p:cNvPr id="131231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656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</a:t>
                  </a:r>
                </a:p>
              </p:txBody>
            </p:sp>
            <p:sp>
              <p:nvSpPr>
                <p:cNvPr id="131232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343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</a:t>
                  </a:r>
                </a:p>
              </p:txBody>
            </p:sp>
            <p:sp>
              <p:nvSpPr>
                <p:cNvPr id="131233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944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</p:grpSp>
        </p:grpSp>
        <p:sp>
          <p:nvSpPr>
            <p:cNvPr id="131184" name="Text Box 255"/>
            <p:cNvSpPr txBox="1">
              <a:spLocks noChangeArrowheads="1"/>
            </p:cNvSpPr>
            <p:nvPr/>
          </p:nvSpPr>
          <p:spPr bwMode="auto">
            <a:xfrm>
              <a:off x="34" y="2903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B[0]</a:t>
              </a:r>
            </a:p>
          </p:txBody>
        </p:sp>
      </p:grpSp>
      <p:sp>
        <p:nvSpPr>
          <p:cNvPr id="131078" name="Text Box 260"/>
          <p:cNvSpPr txBox="1">
            <a:spLocks noChangeArrowheads="1"/>
          </p:cNvSpPr>
          <p:nvPr/>
        </p:nvSpPr>
        <p:spPr bwMode="auto">
          <a:xfrm>
            <a:off x="1066800" y="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3200" b="1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31079" name="Group 266"/>
          <p:cNvGrpSpPr>
            <a:grpSpLocks/>
          </p:cNvGrpSpPr>
          <p:nvPr/>
        </p:nvGrpSpPr>
        <p:grpSpPr bwMode="auto">
          <a:xfrm>
            <a:off x="107950" y="1773238"/>
            <a:ext cx="8763000" cy="1082675"/>
            <a:chOff x="68" y="1117"/>
            <a:chExt cx="5520" cy="682"/>
          </a:xfrm>
        </p:grpSpPr>
        <p:grpSp>
          <p:nvGrpSpPr>
            <p:cNvPr id="131132" name="Group 265"/>
            <p:cNvGrpSpPr>
              <a:grpSpLocks/>
            </p:cNvGrpSpPr>
            <p:nvPr/>
          </p:nvGrpSpPr>
          <p:grpSpPr bwMode="auto">
            <a:xfrm>
              <a:off x="692" y="1117"/>
              <a:ext cx="4896" cy="682"/>
              <a:chOff x="692" y="1117"/>
              <a:chExt cx="4896" cy="682"/>
            </a:xfrm>
          </p:grpSpPr>
          <p:sp>
            <p:nvSpPr>
              <p:cNvPr id="131134" name="Rectangle 104"/>
              <p:cNvSpPr>
                <a:spLocks noChangeArrowheads="1"/>
              </p:cNvSpPr>
              <p:nvPr/>
            </p:nvSpPr>
            <p:spPr bwMode="auto">
              <a:xfrm>
                <a:off x="740" y="1453"/>
                <a:ext cx="4848" cy="336"/>
              </a:xfrm>
              <a:prstGeom prst="rect">
                <a:avLst/>
              </a:prstGeom>
              <a:gradFill rotWithShape="0">
                <a:gsLst>
                  <a:gs pos="0">
                    <a:srgbClr val="4D586D"/>
                  </a:gs>
                  <a:gs pos="50000">
                    <a:srgbClr val="A7BEEB"/>
                  </a:gs>
                  <a:gs pos="100000">
                    <a:srgbClr val="4D586D"/>
                  </a:gs>
                </a:gsLst>
                <a:lin ang="2700000" scaled="1"/>
              </a:gradFill>
              <a:ln w="31750" cap="sq">
                <a:pattFill prst="smGrid">
                  <a:fgClr>
                    <a:srgbClr val="665C1E"/>
                  </a:fgClr>
                  <a:bgClr>
                    <a:srgbClr val="FFFFFF"/>
                  </a:bgClr>
                </a:patt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31135" name="Line 105"/>
              <p:cNvSpPr>
                <a:spLocks noChangeShapeType="1"/>
              </p:cNvSpPr>
              <p:nvPr/>
            </p:nvSpPr>
            <p:spPr bwMode="auto">
              <a:xfrm>
                <a:off x="3140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36" name="Line 106"/>
              <p:cNvSpPr>
                <a:spLocks noChangeShapeType="1"/>
              </p:cNvSpPr>
              <p:nvPr/>
            </p:nvSpPr>
            <p:spPr bwMode="auto">
              <a:xfrm>
                <a:off x="4363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37" name="Line 107"/>
              <p:cNvSpPr>
                <a:spLocks noChangeShapeType="1"/>
              </p:cNvSpPr>
              <p:nvPr/>
            </p:nvSpPr>
            <p:spPr bwMode="auto">
              <a:xfrm>
                <a:off x="1915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38" name="Line 108"/>
              <p:cNvSpPr>
                <a:spLocks noChangeShapeType="1"/>
              </p:cNvSpPr>
              <p:nvPr/>
            </p:nvSpPr>
            <p:spPr bwMode="auto">
              <a:xfrm>
                <a:off x="1604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39" name="Line 109"/>
              <p:cNvSpPr>
                <a:spLocks noChangeShapeType="1"/>
              </p:cNvSpPr>
              <p:nvPr/>
            </p:nvSpPr>
            <p:spPr bwMode="auto">
              <a:xfrm>
                <a:off x="1028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0" name="Line 110"/>
              <p:cNvSpPr>
                <a:spLocks noChangeShapeType="1"/>
              </p:cNvSpPr>
              <p:nvPr/>
            </p:nvSpPr>
            <p:spPr bwMode="auto">
              <a:xfrm>
                <a:off x="1316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1" name="Line 111"/>
              <p:cNvSpPr>
                <a:spLocks noChangeShapeType="1"/>
              </p:cNvSpPr>
              <p:nvPr/>
            </p:nvSpPr>
            <p:spPr bwMode="auto">
              <a:xfrm>
                <a:off x="2826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2" name="Line 112"/>
              <p:cNvSpPr>
                <a:spLocks noChangeShapeType="1"/>
              </p:cNvSpPr>
              <p:nvPr/>
            </p:nvSpPr>
            <p:spPr bwMode="auto">
              <a:xfrm>
                <a:off x="2228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3" name="Line 113"/>
              <p:cNvSpPr>
                <a:spLocks noChangeShapeType="1"/>
              </p:cNvSpPr>
              <p:nvPr/>
            </p:nvSpPr>
            <p:spPr bwMode="auto">
              <a:xfrm>
                <a:off x="2516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4" name="Line 114"/>
              <p:cNvSpPr>
                <a:spLocks noChangeShapeType="1"/>
              </p:cNvSpPr>
              <p:nvPr/>
            </p:nvSpPr>
            <p:spPr bwMode="auto">
              <a:xfrm>
                <a:off x="4052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5" name="Line 115"/>
              <p:cNvSpPr>
                <a:spLocks noChangeShapeType="1"/>
              </p:cNvSpPr>
              <p:nvPr/>
            </p:nvSpPr>
            <p:spPr bwMode="auto">
              <a:xfrm>
                <a:off x="3452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6" name="Line 116"/>
              <p:cNvSpPr>
                <a:spLocks noChangeShapeType="1"/>
              </p:cNvSpPr>
              <p:nvPr/>
            </p:nvSpPr>
            <p:spPr bwMode="auto">
              <a:xfrm>
                <a:off x="3764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7" name="Line 117"/>
              <p:cNvSpPr>
                <a:spLocks noChangeShapeType="1"/>
              </p:cNvSpPr>
              <p:nvPr/>
            </p:nvSpPr>
            <p:spPr bwMode="auto">
              <a:xfrm>
                <a:off x="5275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8" name="Line 118"/>
              <p:cNvSpPr>
                <a:spLocks noChangeShapeType="1"/>
              </p:cNvSpPr>
              <p:nvPr/>
            </p:nvSpPr>
            <p:spPr bwMode="auto">
              <a:xfrm>
                <a:off x="4676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49" name="Line 119"/>
              <p:cNvSpPr>
                <a:spLocks noChangeShapeType="1"/>
              </p:cNvSpPr>
              <p:nvPr/>
            </p:nvSpPr>
            <p:spPr bwMode="auto">
              <a:xfrm>
                <a:off x="4964" y="145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150" name="Text Box 120"/>
              <p:cNvSpPr txBox="1">
                <a:spLocks noChangeArrowheads="1"/>
              </p:cNvSpPr>
              <p:nvPr/>
            </p:nvSpPr>
            <p:spPr bwMode="auto">
              <a:xfrm>
                <a:off x="748" y="1434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51" name="Text Box 121"/>
              <p:cNvSpPr txBox="1">
                <a:spLocks noChangeArrowheads="1"/>
              </p:cNvSpPr>
              <p:nvPr/>
            </p:nvSpPr>
            <p:spPr bwMode="auto">
              <a:xfrm>
                <a:off x="1316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52" name="Text Box 122"/>
              <p:cNvSpPr txBox="1">
                <a:spLocks noChangeArrowheads="1"/>
              </p:cNvSpPr>
              <p:nvPr/>
            </p:nvSpPr>
            <p:spPr bwMode="auto">
              <a:xfrm>
                <a:off x="1627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53" name="Text Box 123"/>
              <p:cNvSpPr txBox="1">
                <a:spLocks noChangeArrowheads="1"/>
              </p:cNvSpPr>
              <p:nvPr/>
            </p:nvSpPr>
            <p:spPr bwMode="auto">
              <a:xfrm>
                <a:off x="1940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54" name="Text Box 124"/>
              <p:cNvSpPr txBox="1">
                <a:spLocks noChangeArrowheads="1"/>
              </p:cNvSpPr>
              <p:nvPr/>
            </p:nvSpPr>
            <p:spPr bwMode="auto">
              <a:xfrm>
                <a:off x="2228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55" name="Text Box 125"/>
              <p:cNvSpPr txBox="1">
                <a:spLocks noChangeArrowheads="1"/>
              </p:cNvSpPr>
              <p:nvPr/>
            </p:nvSpPr>
            <p:spPr bwMode="auto">
              <a:xfrm>
                <a:off x="2538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56" name="Text Box 126"/>
              <p:cNvSpPr txBox="1">
                <a:spLocks noChangeArrowheads="1"/>
              </p:cNvSpPr>
              <p:nvPr/>
            </p:nvSpPr>
            <p:spPr bwMode="auto">
              <a:xfrm>
                <a:off x="2852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57" name="Text Box 127"/>
              <p:cNvSpPr txBox="1">
                <a:spLocks noChangeArrowheads="1"/>
              </p:cNvSpPr>
              <p:nvPr/>
            </p:nvSpPr>
            <p:spPr bwMode="auto">
              <a:xfrm>
                <a:off x="3140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58" name="Text Box 128"/>
              <p:cNvSpPr txBox="1">
                <a:spLocks noChangeArrowheads="1"/>
              </p:cNvSpPr>
              <p:nvPr/>
            </p:nvSpPr>
            <p:spPr bwMode="auto">
              <a:xfrm>
                <a:off x="3476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59" name="Text Box 129"/>
              <p:cNvSpPr txBox="1">
                <a:spLocks noChangeArrowheads="1"/>
              </p:cNvSpPr>
              <p:nvPr/>
            </p:nvSpPr>
            <p:spPr bwMode="auto">
              <a:xfrm>
                <a:off x="3764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60" name="Text Box 130"/>
              <p:cNvSpPr txBox="1">
                <a:spLocks noChangeArrowheads="1"/>
              </p:cNvSpPr>
              <p:nvPr/>
            </p:nvSpPr>
            <p:spPr bwMode="auto">
              <a:xfrm>
                <a:off x="4052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31161" name="Text Box 131"/>
              <p:cNvSpPr txBox="1">
                <a:spLocks noChangeArrowheads="1"/>
              </p:cNvSpPr>
              <p:nvPr/>
            </p:nvSpPr>
            <p:spPr bwMode="auto">
              <a:xfrm>
                <a:off x="4388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62" name="Text Box 132"/>
              <p:cNvSpPr txBox="1">
                <a:spLocks noChangeArrowheads="1"/>
              </p:cNvSpPr>
              <p:nvPr/>
            </p:nvSpPr>
            <p:spPr bwMode="auto">
              <a:xfrm>
                <a:off x="4964" y="1426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63" name="Text Box 133"/>
              <p:cNvSpPr txBox="1">
                <a:spLocks noChangeArrowheads="1"/>
              </p:cNvSpPr>
              <p:nvPr/>
            </p:nvSpPr>
            <p:spPr bwMode="auto">
              <a:xfrm>
                <a:off x="4676" y="1426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64" name="Text Box 134"/>
              <p:cNvSpPr txBox="1">
                <a:spLocks noChangeArrowheads="1"/>
              </p:cNvSpPr>
              <p:nvPr/>
            </p:nvSpPr>
            <p:spPr bwMode="auto">
              <a:xfrm>
                <a:off x="5300" y="1431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65" name="Text Box 135"/>
              <p:cNvSpPr txBox="1">
                <a:spLocks noChangeArrowheads="1"/>
              </p:cNvSpPr>
              <p:nvPr/>
            </p:nvSpPr>
            <p:spPr bwMode="auto">
              <a:xfrm>
                <a:off x="1051" y="1426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grpSp>
            <p:nvGrpSpPr>
              <p:cNvPr id="131166" name="Group 136"/>
              <p:cNvGrpSpPr>
                <a:grpSpLocks/>
              </p:cNvGrpSpPr>
              <p:nvPr/>
            </p:nvGrpSpPr>
            <p:grpSpPr bwMode="auto">
              <a:xfrm>
                <a:off x="692" y="1117"/>
                <a:ext cx="4896" cy="288"/>
                <a:chOff x="384" y="2304"/>
                <a:chExt cx="4896" cy="288"/>
              </a:xfrm>
            </p:grpSpPr>
            <p:sp>
              <p:nvSpPr>
                <p:cNvPr id="131167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84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31</a:t>
                  </a:r>
                </a:p>
              </p:txBody>
            </p:sp>
            <p:sp>
              <p:nvSpPr>
                <p:cNvPr id="13116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67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30</a:t>
                  </a:r>
                </a:p>
              </p:txBody>
            </p:sp>
            <p:sp>
              <p:nvSpPr>
                <p:cNvPr id="13116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60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29</a:t>
                  </a:r>
                </a:p>
              </p:txBody>
            </p:sp>
            <p:sp>
              <p:nvSpPr>
                <p:cNvPr id="131170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271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28</a:t>
                  </a:r>
                </a:p>
              </p:txBody>
            </p:sp>
            <p:sp>
              <p:nvSpPr>
                <p:cNvPr id="131171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584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27</a:t>
                  </a:r>
                </a:p>
              </p:txBody>
            </p:sp>
            <p:sp>
              <p:nvSpPr>
                <p:cNvPr id="13117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895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26</a:t>
                  </a:r>
                </a:p>
              </p:txBody>
            </p:sp>
            <p:sp>
              <p:nvSpPr>
                <p:cNvPr id="13117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208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25</a:t>
                  </a:r>
                </a:p>
              </p:txBody>
            </p:sp>
            <p:sp>
              <p:nvSpPr>
                <p:cNvPr id="131174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96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24</a:t>
                  </a:r>
                </a:p>
              </p:txBody>
            </p:sp>
            <p:sp>
              <p:nvSpPr>
                <p:cNvPr id="13117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83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23</a:t>
                  </a:r>
                </a:p>
              </p:txBody>
            </p:sp>
            <p:sp>
              <p:nvSpPr>
                <p:cNvPr id="131176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120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22</a:t>
                  </a:r>
                </a:p>
              </p:txBody>
            </p:sp>
            <p:sp>
              <p:nvSpPr>
                <p:cNvPr id="131177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43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21</a:t>
                  </a:r>
                </a:p>
              </p:txBody>
            </p:sp>
            <p:sp>
              <p:nvSpPr>
                <p:cNvPr id="131178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72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20</a:t>
                  </a:r>
                </a:p>
              </p:txBody>
            </p:sp>
            <p:sp>
              <p:nvSpPr>
                <p:cNvPr id="131179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03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19</a:t>
                  </a:r>
                </a:p>
              </p:txBody>
            </p:sp>
            <p:sp>
              <p:nvSpPr>
                <p:cNvPr id="131180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656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17</a:t>
                  </a:r>
                </a:p>
              </p:txBody>
            </p:sp>
            <p:sp>
              <p:nvSpPr>
                <p:cNvPr id="13118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343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18</a:t>
                  </a:r>
                </a:p>
              </p:txBody>
            </p:sp>
            <p:sp>
              <p:nvSpPr>
                <p:cNvPr id="131182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944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16</a:t>
                  </a:r>
                </a:p>
              </p:txBody>
            </p:sp>
          </p:grpSp>
        </p:grpSp>
        <p:sp>
          <p:nvSpPr>
            <p:cNvPr id="131133" name="Text Box 603"/>
            <p:cNvSpPr txBox="1">
              <a:spLocks noChangeArrowheads="1"/>
            </p:cNvSpPr>
            <p:nvPr/>
          </p:nvSpPr>
          <p:spPr bwMode="auto">
            <a:xfrm>
              <a:off x="68" y="1453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A[1]</a:t>
              </a:r>
            </a:p>
          </p:txBody>
        </p:sp>
      </p:grpSp>
      <p:grpSp>
        <p:nvGrpSpPr>
          <p:cNvPr id="131080" name="Group 269"/>
          <p:cNvGrpSpPr>
            <a:grpSpLocks/>
          </p:cNvGrpSpPr>
          <p:nvPr/>
        </p:nvGrpSpPr>
        <p:grpSpPr bwMode="auto">
          <a:xfrm>
            <a:off x="130175" y="5303838"/>
            <a:ext cx="8763000" cy="1077912"/>
            <a:chOff x="82" y="3341"/>
            <a:chExt cx="5520" cy="679"/>
          </a:xfrm>
        </p:grpSpPr>
        <p:grpSp>
          <p:nvGrpSpPr>
            <p:cNvPr id="131081" name="Group 267"/>
            <p:cNvGrpSpPr>
              <a:grpSpLocks/>
            </p:cNvGrpSpPr>
            <p:nvPr/>
          </p:nvGrpSpPr>
          <p:grpSpPr bwMode="auto">
            <a:xfrm>
              <a:off x="706" y="3341"/>
              <a:ext cx="4896" cy="679"/>
              <a:chOff x="706" y="3341"/>
              <a:chExt cx="4896" cy="679"/>
            </a:xfrm>
          </p:grpSpPr>
          <p:sp>
            <p:nvSpPr>
              <p:cNvPr id="131083" name="Rectangle 554"/>
              <p:cNvSpPr>
                <a:spLocks noChangeArrowheads="1"/>
              </p:cNvSpPr>
              <p:nvPr/>
            </p:nvSpPr>
            <p:spPr bwMode="auto">
              <a:xfrm>
                <a:off x="754" y="3677"/>
                <a:ext cx="4848" cy="336"/>
              </a:xfrm>
              <a:prstGeom prst="rect">
                <a:avLst/>
              </a:prstGeom>
              <a:solidFill>
                <a:srgbClr val="808080"/>
              </a:solidFill>
              <a:ln w="31750" cap="sq" algn="ctr">
                <a:pattFill prst="smGrid">
                  <a:fgClr>
                    <a:srgbClr val="665C1E"/>
                  </a:fgClr>
                  <a:bgClr>
                    <a:srgbClr val="FFFFFF"/>
                  </a:bgClr>
                </a:patt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31084" name="Line 555"/>
              <p:cNvSpPr>
                <a:spLocks noChangeShapeType="1"/>
              </p:cNvSpPr>
              <p:nvPr/>
            </p:nvSpPr>
            <p:spPr bwMode="auto">
              <a:xfrm>
                <a:off x="3154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85" name="Line 556"/>
              <p:cNvSpPr>
                <a:spLocks noChangeShapeType="1"/>
              </p:cNvSpPr>
              <p:nvPr/>
            </p:nvSpPr>
            <p:spPr bwMode="auto">
              <a:xfrm>
                <a:off x="4377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86" name="Line 557"/>
              <p:cNvSpPr>
                <a:spLocks noChangeShapeType="1"/>
              </p:cNvSpPr>
              <p:nvPr/>
            </p:nvSpPr>
            <p:spPr bwMode="auto">
              <a:xfrm>
                <a:off x="1929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87" name="Line 558"/>
              <p:cNvSpPr>
                <a:spLocks noChangeShapeType="1"/>
              </p:cNvSpPr>
              <p:nvPr/>
            </p:nvSpPr>
            <p:spPr bwMode="auto">
              <a:xfrm>
                <a:off x="1618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88" name="Line 559"/>
              <p:cNvSpPr>
                <a:spLocks noChangeShapeType="1"/>
              </p:cNvSpPr>
              <p:nvPr/>
            </p:nvSpPr>
            <p:spPr bwMode="auto">
              <a:xfrm>
                <a:off x="1042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89" name="Line 560"/>
              <p:cNvSpPr>
                <a:spLocks noChangeShapeType="1"/>
              </p:cNvSpPr>
              <p:nvPr/>
            </p:nvSpPr>
            <p:spPr bwMode="auto">
              <a:xfrm>
                <a:off x="1330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0" name="Line 561"/>
              <p:cNvSpPr>
                <a:spLocks noChangeShapeType="1"/>
              </p:cNvSpPr>
              <p:nvPr/>
            </p:nvSpPr>
            <p:spPr bwMode="auto">
              <a:xfrm>
                <a:off x="2840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1" name="Line 562"/>
              <p:cNvSpPr>
                <a:spLocks noChangeShapeType="1"/>
              </p:cNvSpPr>
              <p:nvPr/>
            </p:nvSpPr>
            <p:spPr bwMode="auto">
              <a:xfrm>
                <a:off x="2242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2" name="Line 563"/>
              <p:cNvSpPr>
                <a:spLocks noChangeShapeType="1"/>
              </p:cNvSpPr>
              <p:nvPr/>
            </p:nvSpPr>
            <p:spPr bwMode="auto">
              <a:xfrm>
                <a:off x="2530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3" name="Line 564"/>
              <p:cNvSpPr>
                <a:spLocks noChangeShapeType="1"/>
              </p:cNvSpPr>
              <p:nvPr/>
            </p:nvSpPr>
            <p:spPr bwMode="auto">
              <a:xfrm>
                <a:off x="4066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4" name="Line 565"/>
              <p:cNvSpPr>
                <a:spLocks noChangeShapeType="1"/>
              </p:cNvSpPr>
              <p:nvPr/>
            </p:nvSpPr>
            <p:spPr bwMode="auto">
              <a:xfrm>
                <a:off x="3466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5" name="Line 566"/>
              <p:cNvSpPr>
                <a:spLocks noChangeShapeType="1"/>
              </p:cNvSpPr>
              <p:nvPr/>
            </p:nvSpPr>
            <p:spPr bwMode="auto">
              <a:xfrm>
                <a:off x="3778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6" name="Line 567"/>
              <p:cNvSpPr>
                <a:spLocks noChangeShapeType="1"/>
              </p:cNvSpPr>
              <p:nvPr/>
            </p:nvSpPr>
            <p:spPr bwMode="auto">
              <a:xfrm>
                <a:off x="5289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7" name="Line 568"/>
              <p:cNvSpPr>
                <a:spLocks noChangeShapeType="1"/>
              </p:cNvSpPr>
              <p:nvPr/>
            </p:nvSpPr>
            <p:spPr bwMode="auto">
              <a:xfrm>
                <a:off x="4690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8" name="Line 569"/>
              <p:cNvSpPr>
                <a:spLocks noChangeShapeType="1"/>
              </p:cNvSpPr>
              <p:nvPr/>
            </p:nvSpPr>
            <p:spPr bwMode="auto">
              <a:xfrm>
                <a:off x="4978" y="3677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665C1E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99" name="Text Box 570"/>
              <p:cNvSpPr txBox="1">
                <a:spLocks noChangeArrowheads="1"/>
              </p:cNvSpPr>
              <p:nvPr/>
            </p:nvSpPr>
            <p:spPr bwMode="auto">
              <a:xfrm>
                <a:off x="770" y="3654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31100" name="Text Box 571"/>
              <p:cNvSpPr txBox="1">
                <a:spLocks noChangeArrowheads="1"/>
              </p:cNvSpPr>
              <p:nvPr/>
            </p:nvSpPr>
            <p:spPr bwMode="auto">
              <a:xfrm>
                <a:off x="1330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01" name="Text Box 572"/>
              <p:cNvSpPr txBox="1">
                <a:spLocks noChangeArrowheads="1"/>
              </p:cNvSpPr>
              <p:nvPr/>
            </p:nvSpPr>
            <p:spPr bwMode="auto">
              <a:xfrm>
                <a:off x="1641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02" name="Text Box 573"/>
              <p:cNvSpPr txBox="1">
                <a:spLocks noChangeArrowheads="1"/>
              </p:cNvSpPr>
              <p:nvPr/>
            </p:nvSpPr>
            <p:spPr bwMode="auto">
              <a:xfrm>
                <a:off x="1954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03" name="Text Box 574"/>
              <p:cNvSpPr txBox="1">
                <a:spLocks noChangeArrowheads="1"/>
              </p:cNvSpPr>
              <p:nvPr/>
            </p:nvSpPr>
            <p:spPr bwMode="auto">
              <a:xfrm>
                <a:off x="2242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04" name="Text Box 575"/>
              <p:cNvSpPr txBox="1">
                <a:spLocks noChangeArrowheads="1"/>
              </p:cNvSpPr>
              <p:nvPr/>
            </p:nvSpPr>
            <p:spPr bwMode="auto">
              <a:xfrm>
                <a:off x="2552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05" name="Text Box 576"/>
              <p:cNvSpPr txBox="1">
                <a:spLocks noChangeArrowheads="1"/>
              </p:cNvSpPr>
              <p:nvPr/>
            </p:nvSpPr>
            <p:spPr bwMode="auto">
              <a:xfrm>
                <a:off x="2866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06" name="Text Box 577"/>
              <p:cNvSpPr txBox="1">
                <a:spLocks noChangeArrowheads="1"/>
              </p:cNvSpPr>
              <p:nvPr/>
            </p:nvSpPr>
            <p:spPr bwMode="auto">
              <a:xfrm>
                <a:off x="3154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07" name="Text Box 578"/>
              <p:cNvSpPr txBox="1">
                <a:spLocks noChangeArrowheads="1"/>
              </p:cNvSpPr>
              <p:nvPr/>
            </p:nvSpPr>
            <p:spPr bwMode="auto">
              <a:xfrm>
                <a:off x="3490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08" name="Text Box 579"/>
              <p:cNvSpPr txBox="1">
                <a:spLocks noChangeArrowheads="1"/>
              </p:cNvSpPr>
              <p:nvPr/>
            </p:nvSpPr>
            <p:spPr bwMode="auto">
              <a:xfrm>
                <a:off x="3778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09" name="Text Box 580"/>
              <p:cNvSpPr txBox="1">
                <a:spLocks noChangeArrowheads="1"/>
              </p:cNvSpPr>
              <p:nvPr/>
            </p:nvSpPr>
            <p:spPr bwMode="auto">
              <a:xfrm>
                <a:off x="4066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10" name="Text Box 581"/>
              <p:cNvSpPr txBox="1">
                <a:spLocks noChangeArrowheads="1"/>
              </p:cNvSpPr>
              <p:nvPr/>
            </p:nvSpPr>
            <p:spPr bwMode="auto">
              <a:xfrm>
                <a:off x="4402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11" name="Text Box 582"/>
              <p:cNvSpPr txBox="1">
                <a:spLocks noChangeArrowheads="1"/>
              </p:cNvSpPr>
              <p:nvPr/>
            </p:nvSpPr>
            <p:spPr bwMode="auto">
              <a:xfrm>
                <a:off x="4978" y="3650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12" name="Text Box 583"/>
              <p:cNvSpPr txBox="1">
                <a:spLocks noChangeArrowheads="1"/>
              </p:cNvSpPr>
              <p:nvPr/>
            </p:nvSpPr>
            <p:spPr bwMode="auto">
              <a:xfrm>
                <a:off x="4690" y="3650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13" name="Text Box 584"/>
              <p:cNvSpPr txBox="1">
                <a:spLocks noChangeArrowheads="1"/>
              </p:cNvSpPr>
              <p:nvPr/>
            </p:nvSpPr>
            <p:spPr bwMode="auto">
              <a:xfrm>
                <a:off x="5314" y="3655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114" name="Text Box 585"/>
              <p:cNvSpPr txBox="1">
                <a:spLocks noChangeArrowheads="1"/>
              </p:cNvSpPr>
              <p:nvPr/>
            </p:nvSpPr>
            <p:spPr bwMode="auto">
              <a:xfrm>
                <a:off x="1065" y="3650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  <p:grpSp>
            <p:nvGrpSpPr>
              <p:cNvPr id="131115" name="Group 586"/>
              <p:cNvGrpSpPr>
                <a:grpSpLocks/>
              </p:cNvGrpSpPr>
              <p:nvPr/>
            </p:nvGrpSpPr>
            <p:grpSpPr bwMode="auto">
              <a:xfrm>
                <a:off x="706" y="3341"/>
                <a:ext cx="4896" cy="288"/>
                <a:chOff x="384" y="2304"/>
                <a:chExt cx="4896" cy="288"/>
              </a:xfrm>
            </p:grpSpPr>
            <p:sp>
              <p:nvSpPr>
                <p:cNvPr id="131116" name="Text Box 587"/>
                <p:cNvSpPr txBox="1">
                  <a:spLocks noChangeArrowheads="1"/>
                </p:cNvSpPr>
                <p:nvPr/>
              </p:nvSpPr>
              <p:spPr bwMode="auto">
                <a:xfrm>
                  <a:off x="384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31</a:t>
                  </a:r>
                </a:p>
              </p:txBody>
            </p:sp>
            <p:sp>
              <p:nvSpPr>
                <p:cNvPr id="131117" name="Text Box 588"/>
                <p:cNvSpPr txBox="1">
                  <a:spLocks noChangeArrowheads="1"/>
                </p:cNvSpPr>
                <p:nvPr/>
              </p:nvSpPr>
              <p:spPr bwMode="auto">
                <a:xfrm>
                  <a:off x="67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30</a:t>
                  </a:r>
                </a:p>
              </p:txBody>
            </p:sp>
            <p:sp>
              <p:nvSpPr>
                <p:cNvPr id="131118" name="Text Box 589"/>
                <p:cNvSpPr txBox="1">
                  <a:spLocks noChangeArrowheads="1"/>
                </p:cNvSpPr>
                <p:nvPr/>
              </p:nvSpPr>
              <p:spPr bwMode="auto">
                <a:xfrm>
                  <a:off x="960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29</a:t>
                  </a:r>
                </a:p>
              </p:txBody>
            </p:sp>
            <p:sp>
              <p:nvSpPr>
                <p:cNvPr id="131119" name="Text Box 590"/>
                <p:cNvSpPr txBox="1">
                  <a:spLocks noChangeArrowheads="1"/>
                </p:cNvSpPr>
                <p:nvPr/>
              </p:nvSpPr>
              <p:spPr bwMode="auto">
                <a:xfrm>
                  <a:off x="1271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28</a:t>
                  </a:r>
                </a:p>
              </p:txBody>
            </p:sp>
            <p:sp>
              <p:nvSpPr>
                <p:cNvPr id="131120" name="Text Box 591"/>
                <p:cNvSpPr txBox="1">
                  <a:spLocks noChangeArrowheads="1"/>
                </p:cNvSpPr>
                <p:nvPr/>
              </p:nvSpPr>
              <p:spPr bwMode="auto">
                <a:xfrm>
                  <a:off x="1584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27</a:t>
                  </a:r>
                </a:p>
              </p:txBody>
            </p:sp>
            <p:sp>
              <p:nvSpPr>
                <p:cNvPr id="131121" name="Text Box 592"/>
                <p:cNvSpPr txBox="1">
                  <a:spLocks noChangeArrowheads="1"/>
                </p:cNvSpPr>
                <p:nvPr/>
              </p:nvSpPr>
              <p:spPr bwMode="auto">
                <a:xfrm>
                  <a:off x="1895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26</a:t>
                  </a:r>
                </a:p>
              </p:txBody>
            </p:sp>
            <p:sp>
              <p:nvSpPr>
                <p:cNvPr id="131122" name="Text Box 593"/>
                <p:cNvSpPr txBox="1">
                  <a:spLocks noChangeArrowheads="1"/>
                </p:cNvSpPr>
                <p:nvPr/>
              </p:nvSpPr>
              <p:spPr bwMode="auto">
                <a:xfrm>
                  <a:off x="2208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25</a:t>
                  </a:r>
                </a:p>
              </p:txBody>
            </p:sp>
            <p:sp>
              <p:nvSpPr>
                <p:cNvPr id="131123" name="Text Box 594"/>
                <p:cNvSpPr txBox="1">
                  <a:spLocks noChangeArrowheads="1"/>
                </p:cNvSpPr>
                <p:nvPr/>
              </p:nvSpPr>
              <p:spPr bwMode="auto">
                <a:xfrm>
                  <a:off x="2496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24</a:t>
                  </a:r>
                </a:p>
              </p:txBody>
            </p:sp>
            <p:sp>
              <p:nvSpPr>
                <p:cNvPr id="131124" name="Text Box 595"/>
                <p:cNvSpPr txBox="1">
                  <a:spLocks noChangeArrowheads="1"/>
                </p:cNvSpPr>
                <p:nvPr/>
              </p:nvSpPr>
              <p:spPr bwMode="auto">
                <a:xfrm>
                  <a:off x="283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23</a:t>
                  </a:r>
                </a:p>
              </p:txBody>
            </p:sp>
            <p:sp>
              <p:nvSpPr>
                <p:cNvPr id="131125" name="Text Box 596"/>
                <p:cNvSpPr txBox="1">
                  <a:spLocks noChangeArrowheads="1"/>
                </p:cNvSpPr>
                <p:nvPr/>
              </p:nvSpPr>
              <p:spPr bwMode="auto">
                <a:xfrm>
                  <a:off x="3120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22</a:t>
                  </a:r>
                </a:p>
              </p:txBody>
            </p:sp>
            <p:sp>
              <p:nvSpPr>
                <p:cNvPr id="131126" name="Text Box 597"/>
                <p:cNvSpPr txBox="1">
                  <a:spLocks noChangeArrowheads="1"/>
                </p:cNvSpPr>
                <p:nvPr/>
              </p:nvSpPr>
              <p:spPr bwMode="auto">
                <a:xfrm>
                  <a:off x="343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21</a:t>
                  </a:r>
                </a:p>
              </p:txBody>
            </p:sp>
            <p:sp>
              <p:nvSpPr>
                <p:cNvPr id="131127" name="Text Box 598"/>
                <p:cNvSpPr txBox="1">
                  <a:spLocks noChangeArrowheads="1"/>
                </p:cNvSpPr>
                <p:nvPr/>
              </p:nvSpPr>
              <p:spPr bwMode="auto">
                <a:xfrm>
                  <a:off x="372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20</a:t>
                  </a:r>
                </a:p>
              </p:txBody>
            </p:sp>
            <p:sp>
              <p:nvSpPr>
                <p:cNvPr id="131128" name="Text Box 599"/>
                <p:cNvSpPr txBox="1">
                  <a:spLocks noChangeArrowheads="1"/>
                </p:cNvSpPr>
                <p:nvPr/>
              </p:nvSpPr>
              <p:spPr bwMode="auto">
                <a:xfrm>
                  <a:off x="4032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19</a:t>
                  </a:r>
                </a:p>
              </p:txBody>
            </p:sp>
            <p:sp>
              <p:nvSpPr>
                <p:cNvPr id="131129" name="Text Box 600"/>
                <p:cNvSpPr txBox="1">
                  <a:spLocks noChangeArrowheads="1"/>
                </p:cNvSpPr>
                <p:nvPr/>
              </p:nvSpPr>
              <p:spPr bwMode="auto">
                <a:xfrm>
                  <a:off x="4656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17</a:t>
                  </a:r>
                </a:p>
              </p:txBody>
            </p:sp>
            <p:sp>
              <p:nvSpPr>
                <p:cNvPr id="131130" name="Text Box 601"/>
                <p:cNvSpPr txBox="1">
                  <a:spLocks noChangeArrowheads="1"/>
                </p:cNvSpPr>
                <p:nvPr/>
              </p:nvSpPr>
              <p:spPr bwMode="auto">
                <a:xfrm>
                  <a:off x="4343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18</a:t>
                  </a:r>
                </a:p>
              </p:txBody>
            </p:sp>
            <p:sp>
              <p:nvSpPr>
                <p:cNvPr id="131131" name="Text Box 602"/>
                <p:cNvSpPr txBox="1">
                  <a:spLocks noChangeArrowheads="1"/>
                </p:cNvSpPr>
                <p:nvPr/>
              </p:nvSpPr>
              <p:spPr bwMode="auto">
                <a:xfrm>
                  <a:off x="4944" y="230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16</a:t>
                  </a:r>
                </a:p>
              </p:txBody>
            </p:sp>
          </p:grpSp>
        </p:grpSp>
        <p:sp>
          <p:nvSpPr>
            <p:cNvPr id="131082" name="Text Box 604"/>
            <p:cNvSpPr txBox="1">
              <a:spLocks noChangeArrowheads="1"/>
            </p:cNvSpPr>
            <p:nvPr/>
          </p:nvSpPr>
          <p:spPr bwMode="auto">
            <a:xfrm>
              <a:off x="82" y="3629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B[1]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// 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并集的位值为两个集合的按位或</a:t>
            </a:r>
          </a:p>
          <a:p>
            <a:pPr lvl="1" algn="just" eaLnBrk="1" hangingPunct="1">
              <a:buFontTx/>
              <a:buNone/>
            </a:pP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for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i = 0 ; i &lt; ArraySize ; i++ 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</a:p>
          <a:p>
            <a:pPr lvl="1" algn="just" eaLnBrk="1" hangingPunct="1">
              <a:buFontTx/>
              <a:buNone/>
            </a:pP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3200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tmp.member[i] = member[i]∣X.member[i] ; </a:t>
            </a:r>
          </a:p>
          <a:p>
            <a:pPr lvl="1" algn="just" eaLnBrk="1" hangingPunct="1">
              <a:buFontTx/>
              <a:buNone/>
            </a:pP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		return tmp ; </a:t>
            </a:r>
          </a:p>
          <a:p>
            <a:pPr lvl="1" algn="just" eaLnBrk="1" hangingPunct="1">
              <a:buFontTx/>
              <a:buNone/>
            </a:pP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</p:txBody>
      </p:sp>
      <p:grpSp>
        <p:nvGrpSpPr>
          <p:cNvPr id="2" name="Group 262"/>
          <p:cNvGrpSpPr>
            <a:grpSpLocks/>
          </p:cNvGrpSpPr>
          <p:nvPr/>
        </p:nvGrpSpPr>
        <p:grpSpPr bwMode="auto">
          <a:xfrm>
            <a:off x="0" y="5334000"/>
            <a:ext cx="8839200" cy="1044575"/>
            <a:chOff x="0" y="3360"/>
            <a:chExt cx="5568" cy="658"/>
          </a:xfrm>
        </p:grpSpPr>
        <p:sp>
          <p:nvSpPr>
            <p:cNvPr id="133229" name="Rectangle 204"/>
            <p:cNvSpPr>
              <a:spLocks noChangeArrowheads="1"/>
            </p:cNvSpPr>
            <p:nvPr/>
          </p:nvSpPr>
          <p:spPr bwMode="auto">
            <a:xfrm>
              <a:off x="720" y="3675"/>
              <a:ext cx="4848" cy="336"/>
            </a:xfrm>
            <a:prstGeom prst="rect">
              <a:avLst/>
            </a:prstGeom>
            <a:solidFill>
              <a:schemeClr val="accent1"/>
            </a:solidFill>
            <a:ln w="31750" cap="sq">
              <a:pattFill prst="smGrid">
                <a:fgClr>
                  <a:srgbClr val="665C1E"/>
                </a:fgClr>
                <a:bgClr>
                  <a:srgbClr val="FFFFFF"/>
                </a:bgClr>
              </a:patt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33230" name="Line 205"/>
            <p:cNvSpPr>
              <a:spLocks noChangeShapeType="1"/>
            </p:cNvSpPr>
            <p:nvPr/>
          </p:nvSpPr>
          <p:spPr bwMode="auto">
            <a:xfrm>
              <a:off x="3120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1" name="Line 206"/>
            <p:cNvSpPr>
              <a:spLocks noChangeShapeType="1"/>
            </p:cNvSpPr>
            <p:nvPr/>
          </p:nvSpPr>
          <p:spPr bwMode="auto">
            <a:xfrm>
              <a:off x="4343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2" name="Line 207"/>
            <p:cNvSpPr>
              <a:spLocks noChangeShapeType="1"/>
            </p:cNvSpPr>
            <p:nvPr/>
          </p:nvSpPr>
          <p:spPr bwMode="auto">
            <a:xfrm>
              <a:off x="1895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3" name="Line 208"/>
            <p:cNvSpPr>
              <a:spLocks noChangeShapeType="1"/>
            </p:cNvSpPr>
            <p:nvPr/>
          </p:nvSpPr>
          <p:spPr bwMode="auto">
            <a:xfrm>
              <a:off x="1584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4" name="Line 209"/>
            <p:cNvSpPr>
              <a:spLocks noChangeShapeType="1"/>
            </p:cNvSpPr>
            <p:nvPr/>
          </p:nvSpPr>
          <p:spPr bwMode="auto">
            <a:xfrm>
              <a:off x="1008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5" name="Line 210"/>
            <p:cNvSpPr>
              <a:spLocks noChangeShapeType="1"/>
            </p:cNvSpPr>
            <p:nvPr/>
          </p:nvSpPr>
          <p:spPr bwMode="auto">
            <a:xfrm>
              <a:off x="1296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6" name="Line 211"/>
            <p:cNvSpPr>
              <a:spLocks noChangeShapeType="1"/>
            </p:cNvSpPr>
            <p:nvPr/>
          </p:nvSpPr>
          <p:spPr bwMode="auto">
            <a:xfrm>
              <a:off x="2806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7" name="Line 212"/>
            <p:cNvSpPr>
              <a:spLocks noChangeShapeType="1"/>
            </p:cNvSpPr>
            <p:nvPr/>
          </p:nvSpPr>
          <p:spPr bwMode="auto">
            <a:xfrm>
              <a:off x="2208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8" name="Line 213"/>
            <p:cNvSpPr>
              <a:spLocks noChangeShapeType="1"/>
            </p:cNvSpPr>
            <p:nvPr/>
          </p:nvSpPr>
          <p:spPr bwMode="auto">
            <a:xfrm>
              <a:off x="2496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9" name="Line 214"/>
            <p:cNvSpPr>
              <a:spLocks noChangeShapeType="1"/>
            </p:cNvSpPr>
            <p:nvPr/>
          </p:nvSpPr>
          <p:spPr bwMode="auto">
            <a:xfrm>
              <a:off x="4032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0" name="Line 215"/>
            <p:cNvSpPr>
              <a:spLocks noChangeShapeType="1"/>
            </p:cNvSpPr>
            <p:nvPr/>
          </p:nvSpPr>
          <p:spPr bwMode="auto">
            <a:xfrm>
              <a:off x="3432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1" name="Line 216"/>
            <p:cNvSpPr>
              <a:spLocks noChangeShapeType="1"/>
            </p:cNvSpPr>
            <p:nvPr/>
          </p:nvSpPr>
          <p:spPr bwMode="auto">
            <a:xfrm>
              <a:off x="3744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2" name="Line 217"/>
            <p:cNvSpPr>
              <a:spLocks noChangeShapeType="1"/>
            </p:cNvSpPr>
            <p:nvPr/>
          </p:nvSpPr>
          <p:spPr bwMode="auto">
            <a:xfrm>
              <a:off x="5255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3" name="Line 218"/>
            <p:cNvSpPr>
              <a:spLocks noChangeShapeType="1"/>
            </p:cNvSpPr>
            <p:nvPr/>
          </p:nvSpPr>
          <p:spPr bwMode="auto">
            <a:xfrm>
              <a:off x="4656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4" name="Line 219"/>
            <p:cNvSpPr>
              <a:spLocks noChangeShapeType="1"/>
            </p:cNvSpPr>
            <p:nvPr/>
          </p:nvSpPr>
          <p:spPr bwMode="auto">
            <a:xfrm>
              <a:off x="4944" y="3675"/>
              <a:ext cx="0" cy="336"/>
            </a:xfrm>
            <a:prstGeom prst="line">
              <a:avLst/>
            </a:prstGeom>
            <a:noFill/>
            <a:ln w="28575" cap="sq">
              <a:solidFill>
                <a:srgbClr val="665C1E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5" name="Text Box 220"/>
            <p:cNvSpPr txBox="1">
              <a:spLocks noChangeArrowheads="1"/>
            </p:cNvSpPr>
            <p:nvPr/>
          </p:nvSpPr>
          <p:spPr bwMode="auto">
            <a:xfrm>
              <a:off x="743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46" name="Text Box 221"/>
            <p:cNvSpPr txBox="1">
              <a:spLocks noChangeArrowheads="1"/>
            </p:cNvSpPr>
            <p:nvPr/>
          </p:nvSpPr>
          <p:spPr bwMode="auto">
            <a:xfrm>
              <a:off x="1296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47" name="Text Box 222"/>
            <p:cNvSpPr txBox="1">
              <a:spLocks noChangeArrowheads="1"/>
            </p:cNvSpPr>
            <p:nvPr/>
          </p:nvSpPr>
          <p:spPr bwMode="auto">
            <a:xfrm>
              <a:off x="1607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48" name="Text Box 223"/>
            <p:cNvSpPr txBox="1">
              <a:spLocks noChangeArrowheads="1"/>
            </p:cNvSpPr>
            <p:nvPr/>
          </p:nvSpPr>
          <p:spPr bwMode="auto">
            <a:xfrm>
              <a:off x="1920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49" name="Text Box 224"/>
            <p:cNvSpPr txBox="1">
              <a:spLocks noChangeArrowheads="1"/>
            </p:cNvSpPr>
            <p:nvPr/>
          </p:nvSpPr>
          <p:spPr bwMode="auto">
            <a:xfrm>
              <a:off x="2208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50" name="Text Box 225"/>
            <p:cNvSpPr txBox="1">
              <a:spLocks noChangeArrowheads="1"/>
            </p:cNvSpPr>
            <p:nvPr/>
          </p:nvSpPr>
          <p:spPr bwMode="auto">
            <a:xfrm>
              <a:off x="2518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51" name="Text Box 226"/>
            <p:cNvSpPr txBox="1">
              <a:spLocks noChangeArrowheads="1"/>
            </p:cNvSpPr>
            <p:nvPr/>
          </p:nvSpPr>
          <p:spPr bwMode="auto">
            <a:xfrm>
              <a:off x="2832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52" name="Text Box 227"/>
            <p:cNvSpPr txBox="1">
              <a:spLocks noChangeArrowheads="1"/>
            </p:cNvSpPr>
            <p:nvPr/>
          </p:nvSpPr>
          <p:spPr bwMode="auto">
            <a:xfrm>
              <a:off x="3120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53" name="Text Box 228"/>
            <p:cNvSpPr txBox="1">
              <a:spLocks noChangeArrowheads="1"/>
            </p:cNvSpPr>
            <p:nvPr/>
          </p:nvSpPr>
          <p:spPr bwMode="auto">
            <a:xfrm>
              <a:off x="3456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54" name="Text Box 229"/>
            <p:cNvSpPr txBox="1">
              <a:spLocks noChangeArrowheads="1"/>
            </p:cNvSpPr>
            <p:nvPr/>
          </p:nvSpPr>
          <p:spPr bwMode="auto">
            <a:xfrm>
              <a:off x="3744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3255" name="Text Box 230"/>
            <p:cNvSpPr txBox="1">
              <a:spLocks noChangeArrowheads="1"/>
            </p:cNvSpPr>
            <p:nvPr/>
          </p:nvSpPr>
          <p:spPr bwMode="auto">
            <a:xfrm>
              <a:off x="4032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56" name="Text Box 231"/>
            <p:cNvSpPr txBox="1">
              <a:spLocks noChangeArrowheads="1"/>
            </p:cNvSpPr>
            <p:nvPr/>
          </p:nvSpPr>
          <p:spPr bwMode="auto">
            <a:xfrm>
              <a:off x="4368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3257" name="Text Box 232"/>
            <p:cNvSpPr txBox="1">
              <a:spLocks noChangeArrowheads="1"/>
            </p:cNvSpPr>
            <p:nvPr/>
          </p:nvSpPr>
          <p:spPr bwMode="auto">
            <a:xfrm>
              <a:off x="4944" y="364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3258" name="Text Box 233"/>
            <p:cNvSpPr txBox="1">
              <a:spLocks noChangeArrowheads="1"/>
            </p:cNvSpPr>
            <p:nvPr/>
          </p:nvSpPr>
          <p:spPr bwMode="auto">
            <a:xfrm>
              <a:off x="4656" y="364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3259" name="Text Box 234"/>
            <p:cNvSpPr txBox="1">
              <a:spLocks noChangeArrowheads="1"/>
            </p:cNvSpPr>
            <p:nvPr/>
          </p:nvSpPr>
          <p:spPr bwMode="auto">
            <a:xfrm>
              <a:off x="5280" y="3653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3260" name="Text Box 235"/>
            <p:cNvSpPr txBox="1">
              <a:spLocks noChangeArrowheads="1"/>
            </p:cNvSpPr>
            <p:nvPr/>
          </p:nvSpPr>
          <p:spPr bwMode="auto">
            <a:xfrm>
              <a:off x="1031" y="364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</a:p>
          </p:txBody>
        </p:sp>
        <p:grpSp>
          <p:nvGrpSpPr>
            <p:cNvPr id="133261" name="Group 236"/>
            <p:cNvGrpSpPr>
              <a:grpSpLocks/>
            </p:cNvGrpSpPr>
            <p:nvPr/>
          </p:nvGrpSpPr>
          <p:grpSpPr bwMode="auto">
            <a:xfrm>
              <a:off x="672" y="3360"/>
              <a:ext cx="4896" cy="288"/>
              <a:chOff x="384" y="2304"/>
              <a:chExt cx="4896" cy="288"/>
            </a:xfrm>
          </p:grpSpPr>
          <p:sp>
            <p:nvSpPr>
              <p:cNvPr id="133263" name="Text Box 237"/>
              <p:cNvSpPr txBox="1">
                <a:spLocks noChangeArrowheads="1"/>
              </p:cNvSpPr>
              <p:nvPr/>
            </p:nvSpPr>
            <p:spPr bwMode="auto">
              <a:xfrm>
                <a:off x="38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15</a:t>
                </a:r>
              </a:p>
            </p:txBody>
          </p:sp>
          <p:sp>
            <p:nvSpPr>
              <p:cNvPr id="133264" name="Text Box 238"/>
              <p:cNvSpPr txBox="1">
                <a:spLocks noChangeArrowheads="1"/>
              </p:cNvSpPr>
              <p:nvPr/>
            </p:nvSpPr>
            <p:spPr bwMode="auto">
              <a:xfrm>
                <a:off x="67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14</a:t>
                </a:r>
              </a:p>
            </p:txBody>
          </p:sp>
          <p:sp>
            <p:nvSpPr>
              <p:cNvPr id="133265" name="Text Box 239"/>
              <p:cNvSpPr txBox="1">
                <a:spLocks noChangeArrowheads="1"/>
              </p:cNvSpPr>
              <p:nvPr/>
            </p:nvSpPr>
            <p:spPr bwMode="auto">
              <a:xfrm>
                <a:off x="960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13</a:t>
                </a:r>
              </a:p>
            </p:txBody>
          </p:sp>
          <p:sp>
            <p:nvSpPr>
              <p:cNvPr id="133266" name="Text Box 240"/>
              <p:cNvSpPr txBox="1">
                <a:spLocks noChangeArrowheads="1"/>
              </p:cNvSpPr>
              <p:nvPr/>
            </p:nvSpPr>
            <p:spPr bwMode="auto">
              <a:xfrm>
                <a:off x="1271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12</a:t>
                </a:r>
              </a:p>
            </p:txBody>
          </p:sp>
          <p:sp>
            <p:nvSpPr>
              <p:cNvPr id="133267" name="Text Box 241"/>
              <p:cNvSpPr txBox="1">
                <a:spLocks noChangeArrowheads="1"/>
              </p:cNvSpPr>
              <p:nvPr/>
            </p:nvSpPr>
            <p:spPr bwMode="auto">
              <a:xfrm>
                <a:off x="158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11</a:t>
                </a:r>
              </a:p>
            </p:txBody>
          </p:sp>
          <p:sp>
            <p:nvSpPr>
              <p:cNvPr id="133268" name="Text Box 242"/>
              <p:cNvSpPr txBox="1">
                <a:spLocks noChangeArrowheads="1"/>
              </p:cNvSpPr>
              <p:nvPr/>
            </p:nvSpPr>
            <p:spPr bwMode="auto">
              <a:xfrm>
                <a:off x="1895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10</a:t>
                </a:r>
              </a:p>
            </p:txBody>
          </p:sp>
          <p:sp>
            <p:nvSpPr>
              <p:cNvPr id="133269" name="Text Box 243"/>
              <p:cNvSpPr txBox="1">
                <a:spLocks noChangeArrowheads="1"/>
              </p:cNvSpPr>
              <p:nvPr/>
            </p:nvSpPr>
            <p:spPr bwMode="auto">
              <a:xfrm>
                <a:off x="2208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9</a:t>
                </a:r>
              </a:p>
            </p:txBody>
          </p:sp>
          <p:sp>
            <p:nvSpPr>
              <p:cNvPr id="133270" name="Text Box 244"/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8</a:t>
                </a:r>
              </a:p>
            </p:txBody>
          </p:sp>
          <p:sp>
            <p:nvSpPr>
              <p:cNvPr id="133271" name="Text Box 245"/>
              <p:cNvSpPr txBox="1">
                <a:spLocks noChangeArrowheads="1"/>
              </p:cNvSpPr>
              <p:nvPr/>
            </p:nvSpPr>
            <p:spPr bwMode="auto">
              <a:xfrm>
                <a:off x="28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7</a:t>
                </a:r>
              </a:p>
            </p:txBody>
          </p:sp>
          <p:sp>
            <p:nvSpPr>
              <p:cNvPr id="133272" name="Text Box 246"/>
              <p:cNvSpPr txBox="1">
                <a:spLocks noChangeArrowheads="1"/>
              </p:cNvSpPr>
              <p:nvPr/>
            </p:nvSpPr>
            <p:spPr bwMode="auto">
              <a:xfrm>
                <a:off x="3120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6</a:t>
                </a:r>
              </a:p>
            </p:txBody>
          </p:sp>
          <p:sp>
            <p:nvSpPr>
              <p:cNvPr id="133273" name="Text Box 247"/>
              <p:cNvSpPr txBox="1">
                <a:spLocks noChangeArrowheads="1"/>
              </p:cNvSpPr>
              <p:nvPr/>
            </p:nvSpPr>
            <p:spPr bwMode="auto">
              <a:xfrm>
                <a:off x="34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5</a:t>
                </a:r>
              </a:p>
            </p:txBody>
          </p:sp>
          <p:sp>
            <p:nvSpPr>
              <p:cNvPr id="133274" name="Text Box 248"/>
              <p:cNvSpPr txBox="1">
                <a:spLocks noChangeArrowheads="1"/>
              </p:cNvSpPr>
              <p:nvPr/>
            </p:nvSpPr>
            <p:spPr bwMode="auto">
              <a:xfrm>
                <a:off x="372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4</a:t>
                </a:r>
              </a:p>
            </p:txBody>
          </p:sp>
          <p:sp>
            <p:nvSpPr>
              <p:cNvPr id="133275" name="Text Box 249"/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133276" name="Text Box 250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33277" name="Text Box 251"/>
              <p:cNvSpPr txBox="1">
                <a:spLocks noChangeArrowheads="1"/>
              </p:cNvSpPr>
              <p:nvPr/>
            </p:nvSpPr>
            <p:spPr bwMode="auto">
              <a:xfrm>
                <a:off x="4343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133278" name="Text Box 252"/>
              <p:cNvSpPr txBox="1">
                <a:spLocks noChangeArrowheads="1"/>
              </p:cNvSpPr>
              <p:nvPr/>
            </p:nvSpPr>
            <p:spPr bwMode="auto">
              <a:xfrm>
                <a:off x="4944" y="230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9F9F9"/>
                  </a:buClr>
                  <a:buSzPct val="65000"/>
                  <a:buFont typeface="Wingdings 2" panose="05020102010507070707" pitchFamily="18" charset="2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 2" panose="05020102010507070707" pitchFamily="18" charset="2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95000"/>
                  <a:buFont typeface="Wingdings" panose="05000000000000000000" pitchFamily="2" charset="2"/>
                  <a:defRPr sz="22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 panose="050401020108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0</a:t>
                </a:r>
              </a:p>
            </p:txBody>
          </p:sp>
        </p:grpSp>
        <p:sp>
          <p:nvSpPr>
            <p:cNvPr id="133262" name="Text Box 256"/>
            <p:cNvSpPr txBox="1">
              <a:spLocks noChangeArrowheads="1"/>
            </p:cNvSpPr>
            <p:nvPr/>
          </p:nvSpPr>
          <p:spPr bwMode="auto">
            <a:xfrm>
              <a:off x="0" y="3648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tmp</a:t>
              </a:r>
            </a:p>
          </p:txBody>
        </p:sp>
      </p:grpSp>
      <p:grpSp>
        <p:nvGrpSpPr>
          <p:cNvPr id="4" name="Group 261"/>
          <p:cNvGrpSpPr>
            <a:grpSpLocks/>
          </p:cNvGrpSpPr>
          <p:nvPr/>
        </p:nvGrpSpPr>
        <p:grpSpPr bwMode="auto">
          <a:xfrm>
            <a:off x="0" y="2438400"/>
            <a:ext cx="8839200" cy="2720975"/>
            <a:chOff x="0" y="1536"/>
            <a:chExt cx="5568" cy="1714"/>
          </a:xfrm>
        </p:grpSpPr>
        <p:grpSp>
          <p:nvGrpSpPr>
            <p:cNvPr id="133125" name="Group 253"/>
            <p:cNvGrpSpPr>
              <a:grpSpLocks/>
            </p:cNvGrpSpPr>
            <p:nvPr/>
          </p:nvGrpSpPr>
          <p:grpSpPr bwMode="auto">
            <a:xfrm>
              <a:off x="672" y="1872"/>
              <a:ext cx="4896" cy="1378"/>
              <a:chOff x="480" y="1872"/>
              <a:chExt cx="4896" cy="1378"/>
            </a:xfrm>
          </p:grpSpPr>
          <p:grpSp>
            <p:nvGrpSpPr>
              <p:cNvPr id="133129" name="Group 3"/>
              <p:cNvGrpSpPr>
                <a:grpSpLocks/>
              </p:cNvGrpSpPr>
              <p:nvPr/>
            </p:nvGrpSpPr>
            <p:grpSpPr bwMode="auto">
              <a:xfrm>
                <a:off x="480" y="1872"/>
                <a:ext cx="4896" cy="658"/>
                <a:chOff x="384" y="2736"/>
                <a:chExt cx="4896" cy="658"/>
              </a:xfrm>
            </p:grpSpPr>
            <p:sp>
              <p:nvSpPr>
                <p:cNvPr id="133180" name="Rectangle 4"/>
                <p:cNvSpPr>
                  <a:spLocks noChangeArrowheads="1"/>
                </p:cNvSpPr>
                <p:nvPr/>
              </p:nvSpPr>
              <p:spPr bwMode="auto">
                <a:xfrm>
                  <a:off x="432" y="3051"/>
                  <a:ext cx="4848" cy="336"/>
                </a:xfrm>
                <a:prstGeom prst="rect">
                  <a:avLst/>
                </a:prstGeom>
                <a:solidFill>
                  <a:srgbClr val="FF6600"/>
                </a:solidFill>
                <a:ln w="31750" cap="sq">
                  <a:pattFill prst="smGrid">
                    <a:fgClr>
                      <a:srgbClr val="665C1E"/>
                    </a:fgClr>
                    <a:bgClr>
                      <a:srgbClr val="FFFFFF"/>
                    </a:bgClr>
                  </a:patt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3181" name="Line 5"/>
                <p:cNvSpPr>
                  <a:spLocks noChangeShapeType="1"/>
                </p:cNvSpPr>
                <p:nvPr/>
              </p:nvSpPr>
              <p:spPr bwMode="auto">
                <a:xfrm>
                  <a:off x="2832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82" name="Line 6"/>
                <p:cNvSpPr>
                  <a:spLocks noChangeShapeType="1"/>
                </p:cNvSpPr>
                <p:nvPr/>
              </p:nvSpPr>
              <p:spPr bwMode="auto">
                <a:xfrm>
                  <a:off x="4055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83" name="Line 7"/>
                <p:cNvSpPr>
                  <a:spLocks noChangeShapeType="1"/>
                </p:cNvSpPr>
                <p:nvPr/>
              </p:nvSpPr>
              <p:spPr bwMode="auto">
                <a:xfrm>
                  <a:off x="1607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8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85" name="Line 9"/>
                <p:cNvSpPr>
                  <a:spLocks noChangeShapeType="1"/>
                </p:cNvSpPr>
                <p:nvPr/>
              </p:nvSpPr>
              <p:spPr bwMode="auto">
                <a:xfrm>
                  <a:off x="720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86" name="Line 10"/>
                <p:cNvSpPr>
                  <a:spLocks noChangeShapeType="1"/>
                </p:cNvSpPr>
                <p:nvPr/>
              </p:nvSpPr>
              <p:spPr bwMode="auto">
                <a:xfrm>
                  <a:off x="1008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87" name="Line 11"/>
                <p:cNvSpPr>
                  <a:spLocks noChangeShapeType="1"/>
                </p:cNvSpPr>
                <p:nvPr/>
              </p:nvSpPr>
              <p:spPr bwMode="auto">
                <a:xfrm>
                  <a:off x="2518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88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89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90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91" name="Line 15"/>
                <p:cNvSpPr>
                  <a:spLocks noChangeShapeType="1"/>
                </p:cNvSpPr>
                <p:nvPr/>
              </p:nvSpPr>
              <p:spPr bwMode="auto">
                <a:xfrm>
                  <a:off x="3144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92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93" name="Line 17"/>
                <p:cNvSpPr>
                  <a:spLocks noChangeShapeType="1"/>
                </p:cNvSpPr>
                <p:nvPr/>
              </p:nvSpPr>
              <p:spPr bwMode="auto">
                <a:xfrm>
                  <a:off x="4967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94" name="Line 18"/>
                <p:cNvSpPr>
                  <a:spLocks noChangeShapeType="1"/>
                </p:cNvSpPr>
                <p:nvPr/>
              </p:nvSpPr>
              <p:spPr bwMode="auto">
                <a:xfrm>
                  <a:off x="4368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95" name="Line 19"/>
                <p:cNvSpPr>
                  <a:spLocks noChangeShapeType="1"/>
                </p:cNvSpPr>
                <p:nvPr/>
              </p:nvSpPr>
              <p:spPr bwMode="auto">
                <a:xfrm>
                  <a:off x="4656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55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08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19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9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32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2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0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2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30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2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544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20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32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20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168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20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56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</a:t>
                  </a:r>
                </a:p>
              </p:txBody>
            </p:sp>
            <p:sp>
              <p:nvSpPr>
                <p:cNvPr id="13320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744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20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080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20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56" y="3024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</a:t>
                  </a:r>
                </a:p>
              </p:txBody>
            </p:sp>
            <p:sp>
              <p:nvSpPr>
                <p:cNvPr id="13320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68" y="3024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</a:t>
                  </a:r>
                </a:p>
              </p:txBody>
            </p:sp>
            <p:sp>
              <p:nvSpPr>
                <p:cNvPr id="13321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992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2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743" y="3024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grpSp>
              <p:nvGrpSpPr>
                <p:cNvPr id="133212" name="Group 36"/>
                <p:cNvGrpSpPr>
                  <a:grpSpLocks/>
                </p:cNvGrpSpPr>
                <p:nvPr/>
              </p:nvGrpSpPr>
              <p:grpSpPr bwMode="auto">
                <a:xfrm>
                  <a:off x="384" y="2736"/>
                  <a:ext cx="4896" cy="288"/>
                  <a:chOff x="384" y="2304"/>
                  <a:chExt cx="4896" cy="288"/>
                </a:xfrm>
              </p:grpSpPr>
              <p:sp>
                <p:nvSpPr>
                  <p:cNvPr id="13321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15</a:t>
                    </a:r>
                  </a:p>
                </p:txBody>
              </p:sp>
              <p:sp>
                <p:nvSpPr>
                  <p:cNvPr id="13321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14</a:t>
                    </a:r>
                  </a:p>
                </p:txBody>
              </p:sp>
              <p:sp>
                <p:nvSpPr>
                  <p:cNvPr id="13321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13</a:t>
                    </a:r>
                  </a:p>
                </p:txBody>
              </p:sp>
              <p:sp>
                <p:nvSpPr>
                  <p:cNvPr id="13321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1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12</a:t>
                    </a:r>
                  </a:p>
                </p:txBody>
              </p:sp>
              <p:sp>
                <p:nvSpPr>
                  <p:cNvPr id="13321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11</a:t>
                    </a:r>
                  </a:p>
                </p:txBody>
              </p:sp>
              <p:sp>
                <p:nvSpPr>
                  <p:cNvPr id="13321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5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10</a:t>
                    </a:r>
                  </a:p>
                </p:txBody>
              </p:sp>
              <p:sp>
                <p:nvSpPr>
                  <p:cNvPr id="13321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9</a:t>
                    </a:r>
                  </a:p>
                </p:txBody>
              </p:sp>
              <p:sp>
                <p:nvSpPr>
                  <p:cNvPr id="133220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8</a:t>
                    </a:r>
                  </a:p>
                </p:txBody>
              </p:sp>
              <p:sp>
                <p:nvSpPr>
                  <p:cNvPr id="13322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7</a:t>
                    </a:r>
                  </a:p>
                </p:txBody>
              </p:sp>
              <p:sp>
                <p:nvSpPr>
                  <p:cNvPr id="13322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6</a:t>
                    </a:r>
                  </a:p>
                </p:txBody>
              </p:sp>
              <p:sp>
                <p:nvSpPr>
                  <p:cNvPr id="133223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3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5</a:t>
                    </a:r>
                  </a:p>
                </p:txBody>
              </p:sp>
              <p:sp>
                <p:nvSpPr>
                  <p:cNvPr id="133224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4</a:t>
                    </a:r>
                  </a:p>
                </p:txBody>
              </p:sp>
              <p:sp>
                <p:nvSpPr>
                  <p:cNvPr id="133225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3</a:t>
                    </a:r>
                  </a:p>
                </p:txBody>
              </p:sp>
              <p:sp>
                <p:nvSpPr>
                  <p:cNvPr id="13322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</a:t>
                    </a:r>
                  </a:p>
                </p:txBody>
              </p:sp>
              <p:sp>
                <p:nvSpPr>
                  <p:cNvPr id="133227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3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2</a:t>
                    </a:r>
                  </a:p>
                </p:txBody>
              </p:sp>
              <p:sp>
                <p:nvSpPr>
                  <p:cNvPr id="13322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4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33130" name="Group 103"/>
              <p:cNvGrpSpPr>
                <a:grpSpLocks/>
              </p:cNvGrpSpPr>
              <p:nvPr/>
            </p:nvGrpSpPr>
            <p:grpSpPr bwMode="auto">
              <a:xfrm>
                <a:off x="480" y="2592"/>
                <a:ext cx="4896" cy="658"/>
                <a:chOff x="384" y="2736"/>
                <a:chExt cx="4896" cy="658"/>
              </a:xfrm>
            </p:grpSpPr>
            <p:sp>
              <p:nvSpPr>
                <p:cNvPr id="133131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2" y="3051"/>
                  <a:ext cx="4848" cy="336"/>
                </a:xfrm>
                <a:prstGeom prst="rect">
                  <a:avLst/>
                </a:prstGeom>
                <a:solidFill>
                  <a:srgbClr val="808080"/>
                </a:solidFill>
                <a:ln w="31750" cap="sq">
                  <a:pattFill prst="smGrid">
                    <a:fgClr>
                      <a:srgbClr val="665C1E"/>
                    </a:fgClr>
                    <a:bgClr>
                      <a:srgbClr val="FFFFFF"/>
                    </a:bgClr>
                  </a:patt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3132" name="Line 105"/>
                <p:cNvSpPr>
                  <a:spLocks noChangeShapeType="1"/>
                </p:cNvSpPr>
                <p:nvPr/>
              </p:nvSpPr>
              <p:spPr bwMode="auto">
                <a:xfrm>
                  <a:off x="2832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33" name="Line 106"/>
                <p:cNvSpPr>
                  <a:spLocks noChangeShapeType="1"/>
                </p:cNvSpPr>
                <p:nvPr/>
              </p:nvSpPr>
              <p:spPr bwMode="auto">
                <a:xfrm>
                  <a:off x="4055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34" name="Line 107"/>
                <p:cNvSpPr>
                  <a:spLocks noChangeShapeType="1"/>
                </p:cNvSpPr>
                <p:nvPr/>
              </p:nvSpPr>
              <p:spPr bwMode="auto">
                <a:xfrm>
                  <a:off x="1607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35" name="Line 108"/>
                <p:cNvSpPr>
                  <a:spLocks noChangeShapeType="1"/>
                </p:cNvSpPr>
                <p:nvPr/>
              </p:nvSpPr>
              <p:spPr bwMode="auto">
                <a:xfrm>
                  <a:off x="1296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36" name="Line 109"/>
                <p:cNvSpPr>
                  <a:spLocks noChangeShapeType="1"/>
                </p:cNvSpPr>
                <p:nvPr/>
              </p:nvSpPr>
              <p:spPr bwMode="auto">
                <a:xfrm>
                  <a:off x="720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37" name="Line 110"/>
                <p:cNvSpPr>
                  <a:spLocks noChangeShapeType="1"/>
                </p:cNvSpPr>
                <p:nvPr/>
              </p:nvSpPr>
              <p:spPr bwMode="auto">
                <a:xfrm>
                  <a:off x="1008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38" name="Line 111"/>
                <p:cNvSpPr>
                  <a:spLocks noChangeShapeType="1"/>
                </p:cNvSpPr>
                <p:nvPr/>
              </p:nvSpPr>
              <p:spPr bwMode="auto">
                <a:xfrm>
                  <a:off x="2518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39" name="Line 112"/>
                <p:cNvSpPr>
                  <a:spLocks noChangeShapeType="1"/>
                </p:cNvSpPr>
                <p:nvPr/>
              </p:nvSpPr>
              <p:spPr bwMode="auto">
                <a:xfrm>
                  <a:off x="1920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40" name="Line 113"/>
                <p:cNvSpPr>
                  <a:spLocks noChangeShapeType="1"/>
                </p:cNvSpPr>
                <p:nvPr/>
              </p:nvSpPr>
              <p:spPr bwMode="auto">
                <a:xfrm>
                  <a:off x="2208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41" name="Line 114"/>
                <p:cNvSpPr>
                  <a:spLocks noChangeShapeType="1"/>
                </p:cNvSpPr>
                <p:nvPr/>
              </p:nvSpPr>
              <p:spPr bwMode="auto">
                <a:xfrm>
                  <a:off x="3744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42" name="Line 115"/>
                <p:cNvSpPr>
                  <a:spLocks noChangeShapeType="1"/>
                </p:cNvSpPr>
                <p:nvPr/>
              </p:nvSpPr>
              <p:spPr bwMode="auto">
                <a:xfrm>
                  <a:off x="3144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43" name="Line 116"/>
                <p:cNvSpPr>
                  <a:spLocks noChangeShapeType="1"/>
                </p:cNvSpPr>
                <p:nvPr/>
              </p:nvSpPr>
              <p:spPr bwMode="auto">
                <a:xfrm>
                  <a:off x="3456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44" name="Line 117"/>
                <p:cNvSpPr>
                  <a:spLocks noChangeShapeType="1"/>
                </p:cNvSpPr>
                <p:nvPr/>
              </p:nvSpPr>
              <p:spPr bwMode="auto">
                <a:xfrm>
                  <a:off x="4967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45" name="Line 118"/>
                <p:cNvSpPr>
                  <a:spLocks noChangeShapeType="1"/>
                </p:cNvSpPr>
                <p:nvPr/>
              </p:nvSpPr>
              <p:spPr bwMode="auto">
                <a:xfrm>
                  <a:off x="4368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46" name="Line 119"/>
                <p:cNvSpPr>
                  <a:spLocks noChangeShapeType="1"/>
                </p:cNvSpPr>
                <p:nvPr/>
              </p:nvSpPr>
              <p:spPr bwMode="auto">
                <a:xfrm>
                  <a:off x="4656" y="3051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rgbClr val="665C1E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147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55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48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008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49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319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50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632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51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920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5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230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5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544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5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832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5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168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56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3456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57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3744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58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080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</a:t>
                  </a:r>
                </a:p>
              </p:txBody>
            </p:sp>
            <p:sp>
              <p:nvSpPr>
                <p:cNvPr id="133159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656" y="3024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1</a:t>
                  </a:r>
                </a:p>
              </p:txBody>
            </p:sp>
            <p:sp>
              <p:nvSpPr>
                <p:cNvPr id="133160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368" y="3024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61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4992" y="3029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133162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43" y="3024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9F9F9"/>
                    </a:buClr>
                    <a:buSzPct val="65000"/>
                    <a:buFont typeface="Wingdings 2" panose="05020102010507070707" pitchFamily="18" charset="2"/>
                    <a:defRPr sz="28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 2" panose="05020102010507070707" pitchFamily="18" charset="2"/>
                    <a:defRPr sz="24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95000"/>
                    <a:buFont typeface="Wingdings" panose="05000000000000000000" pitchFamily="2" charset="2"/>
                    <a:defRPr sz="22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 3" panose="050401020108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 2" panose="05020102010507070707" pitchFamily="18" charset="2"/>
                    <a:defRPr sz="2000">
                      <a:solidFill>
                        <a:schemeClr val="tx1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grpSp>
              <p:nvGrpSpPr>
                <p:cNvPr id="133163" name="Group 136"/>
                <p:cNvGrpSpPr>
                  <a:grpSpLocks/>
                </p:cNvGrpSpPr>
                <p:nvPr/>
              </p:nvGrpSpPr>
              <p:grpSpPr bwMode="auto">
                <a:xfrm>
                  <a:off x="384" y="2736"/>
                  <a:ext cx="4896" cy="288"/>
                  <a:chOff x="384" y="2304"/>
                  <a:chExt cx="4896" cy="288"/>
                </a:xfrm>
              </p:grpSpPr>
              <p:sp>
                <p:nvSpPr>
                  <p:cNvPr id="133164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15</a:t>
                    </a:r>
                  </a:p>
                </p:txBody>
              </p:sp>
              <p:sp>
                <p:nvSpPr>
                  <p:cNvPr id="133165" name="Text Box 1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14</a:t>
                    </a:r>
                  </a:p>
                </p:txBody>
              </p:sp>
              <p:sp>
                <p:nvSpPr>
                  <p:cNvPr id="133166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13</a:t>
                    </a:r>
                  </a:p>
                </p:txBody>
              </p:sp>
              <p:sp>
                <p:nvSpPr>
                  <p:cNvPr id="133167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1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12</a:t>
                    </a:r>
                  </a:p>
                </p:txBody>
              </p:sp>
              <p:sp>
                <p:nvSpPr>
                  <p:cNvPr id="133168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11</a:t>
                    </a:r>
                  </a:p>
                </p:txBody>
              </p:sp>
              <p:sp>
                <p:nvSpPr>
                  <p:cNvPr id="133169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5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10</a:t>
                    </a:r>
                  </a:p>
                </p:txBody>
              </p:sp>
              <p:sp>
                <p:nvSpPr>
                  <p:cNvPr id="133170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9</a:t>
                    </a:r>
                  </a:p>
                </p:txBody>
              </p:sp>
              <p:sp>
                <p:nvSpPr>
                  <p:cNvPr id="133171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8</a:t>
                    </a:r>
                  </a:p>
                </p:txBody>
              </p:sp>
              <p:sp>
                <p:nvSpPr>
                  <p:cNvPr id="133172" name="Text 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7</a:t>
                    </a:r>
                  </a:p>
                </p:txBody>
              </p:sp>
              <p:sp>
                <p:nvSpPr>
                  <p:cNvPr id="133173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6</a:t>
                    </a:r>
                  </a:p>
                </p:txBody>
              </p:sp>
              <p:sp>
                <p:nvSpPr>
                  <p:cNvPr id="133174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3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5</a:t>
                    </a:r>
                  </a:p>
                </p:txBody>
              </p:sp>
              <p:sp>
                <p:nvSpPr>
                  <p:cNvPr id="133175" name="Text 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4</a:t>
                    </a:r>
                  </a:p>
                </p:txBody>
              </p:sp>
              <p:sp>
                <p:nvSpPr>
                  <p:cNvPr id="133176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3</a:t>
                    </a:r>
                  </a:p>
                </p:txBody>
              </p:sp>
              <p:sp>
                <p:nvSpPr>
                  <p:cNvPr id="133177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1</a:t>
                    </a:r>
                  </a:p>
                </p:txBody>
              </p:sp>
              <p:sp>
                <p:nvSpPr>
                  <p:cNvPr id="133178" name="Text 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3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2</a:t>
                    </a:r>
                  </a:p>
                </p:txBody>
              </p:sp>
              <p:sp>
                <p:nvSpPr>
                  <p:cNvPr id="133179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4" y="230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med" len="lg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9F9F9"/>
                      </a:buClr>
                      <a:buSzPct val="65000"/>
                      <a:buFont typeface="Wingdings 2" panose="05020102010507070707" pitchFamily="18" charset="2"/>
                      <a:defRPr sz="28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 2" panose="05020102010507070707" pitchFamily="18" charset="2"/>
                      <a:defRPr sz="24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95000"/>
                      <a:buFont typeface="Wingdings" panose="05000000000000000000" pitchFamily="2" charset="2"/>
                      <a:defRPr sz="22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 3" panose="050401020108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 2" panose="05020102010507070707" pitchFamily="18" charset="2"/>
                      <a:defRPr sz="2000">
                        <a:solidFill>
                          <a:schemeClr val="tx1"/>
                        </a:solidFill>
                        <a:latin typeface="Book Antiqua" panose="0204060205030503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400" b="1">
                        <a:latin typeface="幼圆" panose="02010509060101010101" pitchFamily="49" charset="-122"/>
                        <a:ea typeface="幼圆" panose="02010509060101010101" pitchFamily="49" charset="-122"/>
                      </a:rPr>
                      <a:t>0</a:t>
                    </a:r>
                  </a:p>
                </p:txBody>
              </p:sp>
            </p:grpSp>
          </p:grpSp>
        </p:grpSp>
        <p:sp>
          <p:nvSpPr>
            <p:cNvPr id="133126" name="Text Box 254"/>
            <p:cNvSpPr txBox="1">
              <a:spLocks noChangeArrowheads="1"/>
            </p:cNvSpPr>
            <p:nvPr/>
          </p:nvSpPr>
          <p:spPr bwMode="auto">
            <a:xfrm>
              <a:off x="0" y="2208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*this</a:t>
              </a:r>
            </a:p>
          </p:txBody>
        </p:sp>
        <p:sp>
          <p:nvSpPr>
            <p:cNvPr id="133127" name="Text Box 255"/>
            <p:cNvSpPr txBox="1">
              <a:spLocks noChangeArrowheads="1"/>
            </p:cNvSpPr>
            <p:nvPr/>
          </p:nvSpPr>
          <p:spPr bwMode="auto">
            <a:xfrm>
              <a:off x="0" y="288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X</a:t>
              </a:r>
            </a:p>
          </p:txBody>
        </p:sp>
        <p:sp>
          <p:nvSpPr>
            <p:cNvPr id="133128" name="Text Box 260"/>
            <p:cNvSpPr txBox="1">
              <a:spLocks noChangeArrowheads="1"/>
            </p:cNvSpPr>
            <p:nvPr/>
          </p:nvSpPr>
          <p:spPr bwMode="auto">
            <a:xfrm>
              <a:off x="672" y="1536"/>
              <a:ext cx="24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3200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-26988"/>
            <a:ext cx="8424862" cy="688498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练习题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．按行优先存储方式，写出三维数组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A[3][2][4]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在内存中的排列顺序及地址计算公式（假设每个数组元素占用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个字节的内存单元，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a[0][0][0]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的内存地址为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Loc(a[0][0][0])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．按列优先存储方式，写出三维数组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A[3][2][4]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在内存中的排列顺序及地址计算公式（假设每个数组元素占用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个字节的内存单元，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a[0][0][0]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的内存地址为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Loc(a[0][0][0])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给定矩阵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如下，写出它的三元组表和十字链表。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b="1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43563" y="3786188"/>
          <a:ext cx="17716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330"/>
                <a:gridCol w="354330"/>
                <a:gridCol w="354330"/>
                <a:gridCol w="354330"/>
                <a:gridCol w="3543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smtClean="0"/>
              <a:t>作业</a:t>
            </a:r>
            <a:endParaRPr lang="en-US" altLang="zh-CN" sz="4000" smtClean="0"/>
          </a:p>
          <a:p>
            <a:endParaRPr lang="en-US" altLang="zh-CN" sz="3500" b="1" smtClean="0">
              <a:solidFill>
                <a:srgbClr val="FFFF00"/>
              </a:solidFill>
            </a:endParaRPr>
          </a:p>
          <a:p>
            <a:r>
              <a:rPr lang="en-US" altLang="zh-CN" sz="3500" b="1" smtClean="0">
                <a:solidFill>
                  <a:srgbClr val="FFFF00"/>
                </a:solidFill>
              </a:rPr>
              <a:t>P49</a:t>
            </a:r>
            <a:r>
              <a:rPr lang="zh-CN" altLang="en-US" sz="3500" b="1" smtClean="0">
                <a:solidFill>
                  <a:srgbClr val="FFFF00"/>
                </a:solidFill>
              </a:rPr>
              <a:t>：</a:t>
            </a:r>
            <a:r>
              <a:rPr lang="en-US" altLang="zh-CN" sz="3500" b="1" smtClean="0">
                <a:solidFill>
                  <a:srgbClr val="FFFF00"/>
                </a:solidFill>
              </a:rPr>
              <a:t>2-8</a:t>
            </a:r>
            <a:r>
              <a:rPr lang="zh-CN" altLang="en-US" sz="3500" b="1" smtClean="0">
                <a:solidFill>
                  <a:srgbClr val="FFFF00"/>
                </a:solidFill>
              </a:rPr>
              <a:t>、</a:t>
            </a:r>
            <a:r>
              <a:rPr lang="en-US" altLang="zh-CN" sz="3500" b="1" smtClean="0">
                <a:solidFill>
                  <a:srgbClr val="FFFF00"/>
                </a:solidFill>
              </a:rPr>
              <a:t>2-17</a:t>
            </a:r>
          </a:p>
          <a:p>
            <a:endParaRPr lang="en-US" altLang="zh-CN" sz="3500" b="1" smtClean="0">
              <a:solidFill>
                <a:srgbClr val="FFFF00"/>
              </a:solidFill>
            </a:endParaRPr>
          </a:p>
          <a:p>
            <a:r>
              <a:rPr lang="en-US" altLang="zh-CN" sz="3500" b="1" smtClean="0">
                <a:solidFill>
                  <a:srgbClr val="FFFF00"/>
                </a:solidFill>
              </a:rPr>
              <a:t>P74</a:t>
            </a:r>
            <a:r>
              <a:rPr lang="zh-CN" altLang="en-US" sz="3500" b="1" smtClean="0">
                <a:solidFill>
                  <a:srgbClr val="FFFF00"/>
                </a:solidFill>
              </a:rPr>
              <a:t>：</a:t>
            </a:r>
            <a:r>
              <a:rPr lang="en-US" altLang="zh-CN" sz="3500" b="1" smtClean="0">
                <a:solidFill>
                  <a:srgbClr val="FFFF00"/>
                </a:solidFill>
              </a:rPr>
              <a:t>3-10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260350"/>
            <a:ext cx="8439150" cy="6597650"/>
          </a:xfrm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按行优先顺序存放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  <a:ea typeface="楷体_GB2312" pitchFamily="49" charset="-122"/>
              </a:rPr>
              <a:t>其存储分配顺序为：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49" charset="-122"/>
              </a:rPr>
              <a:t>x[0][0]-&gt;x[0][1]-&gt;x[0][2]-&gt;x[1][0]-&gt;x[1][1]-&gt;x[1][2]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endParaRPr lang="en-US" altLang="zh-CN" b="1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627" name="Group 35"/>
          <p:cNvGrpSpPr>
            <a:grpSpLocks/>
          </p:cNvGrpSpPr>
          <p:nvPr/>
        </p:nvGrpSpPr>
        <p:grpSpPr bwMode="auto">
          <a:xfrm>
            <a:off x="3348038" y="2349500"/>
            <a:ext cx="1655762" cy="4249738"/>
            <a:chOff x="2109" y="1480"/>
            <a:chExt cx="1043" cy="2677"/>
          </a:xfrm>
        </p:grpSpPr>
        <p:sp>
          <p:nvSpPr>
            <p:cNvPr id="26628" name="Line 18"/>
            <p:cNvSpPr>
              <a:spLocks noChangeShapeType="1"/>
            </p:cNvSpPr>
            <p:nvPr/>
          </p:nvSpPr>
          <p:spPr bwMode="auto">
            <a:xfrm>
              <a:off x="2109" y="2388"/>
              <a:ext cx="1043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9" name="Line 19"/>
            <p:cNvSpPr>
              <a:spLocks noChangeShapeType="1"/>
            </p:cNvSpPr>
            <p:nvPr/>
          </p:nvSpPr>
          <p:spPr bwMode="auto">
            <a:xfrm>
              <a:off x="2109" y="1480"/>
              <a:ext cx="0" cy="2677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0" name="Line 20"/>
            <p:cNvSpPr>
              <a:spLocks noChangeShapeType="1"/>
            </p:cNvSpPr>
            <p:nvPr/>
          </p:nvSpPr>
          <p:spPr bwMode="auto">
            <a:xfrm flipH="1">
              <a:off x="3152" y="1480"/>
              <a:ext cx="0" cy="26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01" name="Text Box 21"/>
            <p:cNvSpPr txBox="1">
              <a:spLocks noChangeArrowheads="1"/>
            </p:cNvSpPr>
            <p:nvPr/>
          </p:nvSpPr>
          <p:spPr bwMode="auto">
            <a:xfrm>
              <a:off x="2245" y="1662"/>
              <a:ext cx="816" cy="307"/>
            </a:xfrm>
            <a:prstGeom prst="rect">
              <a:avLst/>
            </a:prstGeom>
            <a:noFill/>
            <a:ln w="317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幼圆" pitchFamily="49" charset="-122"/>
                </a:rPr>
                <a:t>x[0][0]</a:t>
              </a:r>
            </a:p>
          </p:txBody>
        </p:sp>
        <p:sp>
          <p:nvSpPr>
            <p:cNvPr id="174102" name="Text Box 22"/>
            <p:cNvSpPr txBox="1">
              <a:spLocks noChangeArrowheads="1"/>
            </p:cNvSpPr>
            <p:nvPr/>
          </p:nvSpPr>
          <p:spPr bwMode="auto">
            <a:xfrm>
              <a:off x="2245" y="2035"/>
              <a:ext cx="816" cy="307"/>
            </a:xfrm>
            <a:prstGeom prst="rect">
              <a:avLst/>
            </a:prstGeom>
            <a:noFill/>
            <a:ln w="317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幼圆" pitchFamily="49" charset="-122"/>
                </a:rPr>
                <a:t>x[0][1]</a:t>
              </a:r>
            </a:p>
          </p:txBody>
        </p:sp>
        <p:sp>
          <p:nvSpPr>
            <p:cNvPr id="174103" name="Text Box 23"/>
            <p:cNvSpPr txBox="1">
              <a:spLocks noChangeArrowheads="1"/>
            </p:cNvSpPr>
            <p:nvPr/>
          </p:nvSpPr>
          <p:spPr bwMode="auto">
            <a:xfrm>
              <a:off x="2245" y="2388"/>
              <a:ext cx="816" cy="307"/>
            </a:xfrm>
            <a:prstGeom prst="rect">
              <a:avLst/>
            </a:prstGeom>
            <a:noFill/>
            <a:ln w="317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幼圆" pitchFamily="49" charset="-122"/>
                </a:rPr>
                <a:t>x[0][2]</a:t>
              </a:r>
            </a:p>
          </p:txBody>
        </p:sp>
        <p:sp>
          <p:nvSpPr>
            <p:cNvPr id="174104" name="Text Box 24"/>
            <p:cNvSpPr txBox="1">
              <a:spLocks noChangeArrowheads="1"/>
            </p:cNvSpPr>
            <p:nvPr/>
          </p:nvSpPr>
          <p:spPr bwMode="auto">
            <a:xfrm>
              <a:off x="2245" y="2796"/>
              <a:ext cx="816" cy="307"/>
            </a:xfrm>
            <a:prstGeom prst="rect">
              <a:avLst/>
            </a:prstGeom>
            <a:noFill/>
            <a:ln w="317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幼圆" pitchFamily="49" charset="-122"/>
                </a:rPr>
                <a:t>x[1][0]</a:t>
              </a:r>
            </a:p>
          </p:txBody>
        </p:sp>
        <p:sp>
          <p:nvSpPr>
            <p:cNvPr id="174105" name="Text Box 25"/>
            <p:cNvSpPr txBox="1">
              <a:spLocks noChangeArrowheads="1"/>
            </p:cNvSpPr>
            <p:nvPr/>
          </p:nvSpPr>
          <p:spPr bwMode="auto">
            <a:xfrm>
              <a:off x="2245" y="3169"/>
              <a:ext cx="816" cy="307"/>
            </a:xfrm>
            <a:prstGeom prst="rect">
              <a:avLst/>
            </a:prstGeom>
            <a:noFill/>
            <a:ln w="317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幼圆" pitchFamily="49" charset="-122"/>
                </a:rPr>
                <a:t>x[1][1]</a:t>
              </a:r>
            </a:p>
          </p:txBody>
        </p:sp>
        <p:sp>
          <p:nvSpPr>
            <p:cNvPr id="174106" name="Text Box 26"/>
            <p:cNvSpPr txBox="1">
              <a:spLocks noChangeArrowheads="1"/>
            </p:cNvSpPr>
            <p:nvPr/>
          </p:nvSpPr>
          <p:spPr bwMode="auto">
            <a:xfrm>
              <a:off x="2245" y="3567"/>
              <a:ext cx="816" cy="307"/>
            </a:xfrm>
            <a:prstGeom prst="rect">
              <a:avLst/>
            </a:prstGeom>
            <a:noFill/>
            <a:ln w="31750" cap="sq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幼圆" pitchFamily="49" charset="-122"/>
                </a:rPr>
                <a:t>x[1][2]</a:t>
              </a:r>
            </a:p>
          </p:txBody>
        </p:sp>
        <p:sp>
          <p:nvSpPr>
            <p:cNvPr id="26637" name="Line 27"/>
            <p:cNvSpPr>
              <a:spLocks noChangeShapeType="1"/>
            </p:cNvSpPr>
            <p:nvPr/>
          </p:nvSpPr>
          <p:spPr bwMode="auto">
            <a:xfrm>
              <a:off x="2109" y="2025"/>
              <a:ext cx="1043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Line 28"/>
            <p:cNvSpPr>
              <a:spLocks noChangeShapeType="1"/>
            </p:cNvSpPr>
            <p:nvPr/>
          </p:nvSpPr>
          <p:spPr bwMode="auto">
            <a:xfrm>
              <a:off x="2109" y="3158"/>
              <a:ext cx="1043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9" name="Line 29"/>
            <p:cNvSpPr>
              <a:spLocks noChangeShapeType="1"/>
            </p:cNvSpPr>
            <p:nvPr/>
          </p:nvSpPr>
          <p:spPr bwMode="auto">
            <a:xfrm>
              <a:off x="2109" y="3522"/>
              <a:ext cx="1043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0" name="Line 30"/>
            <p:cNvSpPr>
              <a:spLocks noChangeShapeType="1"/>
            </p:cNvSpPr>
            <p:nvPr/>
          </p:nvSpPr>
          <p:spPr bwMode="auto">
            <a:xfrm>
              <a:off x="2109" y="2751"/>
              <a:ext cx="1043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31"/>
            <p:cNvSpPr>
              <a:spLocks noChangeShapeType="1"/>
            </p:cNvSpPr>
            <p:nvPr/>
          </p:nvSpPr>
          <p:spPr bwMode="auto">
            <a:xfrm>
              <a:off x="2109" y="3929"/>
              <a:ext cx="1043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Line 32"/>
            <p:cNvSpPr>
              <a:spLocks noChangeShapeType="1"/>
            </p:cNvSpPr>
            <p:nvPr/>
          </p:nvSpPr>
          <p:spPr bwMode="auto">
            <a:xfrm>
              <a:off x="2109" y="1662"/>
              <a:ext cx="1043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idx="1"/>
          </p:nvPr>
        </p:nvSpPr>
        <p:spPr>
          <a:xfrm>
            <a:off x="0" y="115888"/>
            <a:ext cx="9144000" cy="6742112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二维数组可以看作是一种特殊的一维数组。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lang="en-US" altLang="zh-CN" b="1" smtClean="0">
                <a:ea typeface="幼圆" panose="02010509060101010101" pitchFamily="49" charset="-122"/>
              </a:rPr>
              <a:t>float a[3][4] </a:t>
            </a:r>
            <a:r>
              <a:rPr lang="zh-CN" altLang="en-US" b="1" smtClean="0">
                <a:ea typeface="幼圆" panose="02010509060101010101" pitchFamily="49" charset="-122"/>
              </a:rPr>
              <a:t>（行优先）</a:t>
            </a:r>
            <a:r>
              <a:rPr lang="en-US" altLang="zh-CN" b="1" smtClean="0">
                <a:ea typeface="幼圆" panose="02010509060101010101" pitchFamily="49" charset="-122"/>
              </a:rPr>
              <a:t>;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altLang="zh-CN" b="1" smtClean="0">
                <a:solidFill>
                  <a:srgbClr val="FFFF00"/>
                </a:solidFill>
                <a:ea typeface="幼圆" panose="02010509060101010101" pitchFamily="49" charset="-122"/>
              </a:rPr>
              <a:t>b[0]</a:t>
            </a:r>
            <a:r>
              <a:rPr lang="en-US" altLang="zh-CN" b="1" smtClean="0">
                <a:solidFill>
                  <a:srgbClr val="FF3300"/>
                </a:solidFill>
                <a:ea typeface="幼圆" panose="02010509060101010101" pitchFamily="49" charset="-122"/>
              </a:rPr>
              <a:t>  </a:t>
            </a:r>
            <a:r>
              <a:rPr lang="en-US" altLang="zh-CN" b="1" smtClean="0">
                <a:solidFill>
                  <a:srgbClr val="FF3300"/>
                </a:solidFill>
                <a:ea typeface="幼圆" panose="02010509060101010101" pitchFamily="49" charset="-122"/>
                <a:sym typeface="Monotype Sorts" pitchFamily="2" charset="2"/>
              </a:rPr>
              <a:t>     </a:t>
            </a:r>
            <a:r>
              <a:rPr lang="en-US" altLang="zh-CN" b="1" smtClean="0">
                <a:ea typeface="幼圆" panose="02010509060101010101" pitchFamily="49" charset="-122"/>
              </a:rPr>
              <a:t>a[0][0] a[0][1] a[0][2] a[0][3]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ea typeface="幼圆" panose="02010509060101010101" pitchFamily="49" charset="-122"/>
              </a:rPr>
              <a:t>b-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b="1" smtClean="0">
                <a:solidFill>
                  <a:srgbClr val="FFFF00"/>
                </a:solidFill>
                <a:ea typeface="幼圆" panose="02010509060101010101" pitchFamily="49" charset="-122"/>
              </a:rPr>
              <a:t>b[1]</a:t>
            </a:r>
            <a:r>
              <a:rPr lang="en-US" altLang="zh-CN" b="1" smtClean="0">
                <a:ea typeface="幼圆" panose="02010509060101010101" pitchFamily="49" charset="-122"/>
              </a:rPr>
              <a:t>       a[1][0] a[1][1] a[1][2] a[1][3]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altLang="zh-CN" b="1" smtClean="0">
                <a:solidFill>
                  <a:srgbClr val="FFFF00"/>
                </a:solidFill>
                <a:ea typeface="幼圆" panose="02010509060101010101" pitchFamily="49" charset="-122"/>
              </a:rPr>
              <a:t>b[2]</a:t>
            </a:r>
            <a:r>
              <a:rPr lang="en-US" altLang="zh-CN" b="1" smtClean="0">
                <a:ea typeface="幼圆" panose="02010509060101010101" pitchFamily="49" charset="-122"/>
              </a:rPr>
              <a:t>       a[2][0] a[2][1] a[2][2] a[2][3]</a:t>
            </a:r>
            <a:r>
              <a:rPr lang="en-US" altLang="zh-CN" b="1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  <a:spcBef>
                <a:spcPct val="65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二维数组元素</a:t>
            </a:r>
            <a:r>
              <a:rPr lang="en-US" altLang="zh-CN" b="1" smtClean="0">
                <a:ea typeface="幼圆" panose="02010509060101010101" pitchFamily="49" charset="-122"/>
              </a:rPr>
              <a:t>a[i][j]</a:t>
            </a:r>
            <a:r>
              <a:rPr lang="zh-CN" altLang="en-US" b="1" smtClean="0">
                <a:latin typeface="幼圆" panose="02010509060101010101" pitchFamily="49" charset="-122"/>
                <a:ea typeface="幼圆" panose="02010509060101010101" pitchFamily="49" charset="-122"/>
              </a:rPr>
              <a:t>的地址：</a:t>
            </a:r>
          </a:p>
          <a:p>
            <a:pPr marL="609600" indent="-60960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 smtClean="0">
                <a:solidFill>
                  <a:srgbClr val="FFFF00"/>
                </a:solidFill>
                <a:ea typeface="幼圆" panose="02010509060101010101" pitchFamily="49" charset="-122"/>
              </a:rPr>
              <a:t>Loc(a [i][j]) = Loc(b[i]) +j*C</a:t>
            </a:r>
          </a:p>
          <a:p>
            <a:pPr marL="609600" indent="-60960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 smtClean="0">
                <a:solidFill>
                  <a:srgbClr val="FFFF00"/>
                </a:solidFill>
                <a:ea typeface="幼圆" panose="02010509060101010101" pitchFamily="49" charset="-122"/>
              </a:rPr>
              <a:t>Loc(b[i])=Loc(b[0])+i*C</a:t>
            </a:r>
            <a:r>
              <a:rPr lang="en-US" altLang="zh-CN" sz="3600" b="1" smtClean="0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’</a:t>
            </a:r>
            <a:r>
              <a:rPr lang="en-US" altLang="zh-CN" sz="3600" b="1" smtClean="0">
                <a:solidFill>
                  <a:srgbClr val="FFFF00"/>
                </a:solidFill>
                <a:ea typeface="幼圆" panose="02010509060101010101" pitchFamily="49" charset="-122"/>
              </a:rPr>
              <a:t> // C</a:t>
            </a:r>
            <a:r>
              <a:rPr lang="en-US" altLang="zh-CN" sz="3600" b="1" smtClean="0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’</a:t>
            </a:r>
            <a:r>
              <a:rPr lang="en-US" altLang="zh-CN" sz="3600" b="1" smtClean="0">
                <a:solidFill>
                  <a:srgbClr val="FFFF00"/>
                </a:solidFill>
                <a:ea typeface="幼圆" panose="02010509060101010101" pitchFamily="49" charset="-122"/>
              </a:rPr>
              <a:t>=n*C</a:t>
            </a:r>
          </a:p>
          <a:p>
            <a:pPr marL="609600" indent="-60960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 smtClean="0">
                <a:solidFill>
                  <a:srgbClr val="FFFF00"/>
                </a:solidFill>
                <a:ea typeface="幼圆" panose="02010509060101010101" pitchFamily="49" charset="-122"/>
              </a:rPr>
              <a:t>Loc(a[i][j])=Loc(a[0][0])+i*n*C+j*C</a:t>
            </a:r>
            <a:r>
              <a:rPr lang="en-US" altLang="zh-CN" sz="3600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</a:t>
            </a:r>
            <a:r>
              <a:rPr lang="en-US" altLang="zh-CN" sz="3600" b="1" smtClean="0">
                <a:solidFill>
                  <a:srgbClr val="FFFF00"/>
                </a:solidFill>
                <a:ea typeface="幼圆" panose="02010509060101010101" pitchFamily="49" charset="-122"/>
              </a:rPr>
              <a:t>= Loc(a[0][0]) + (i*n+j)*C</a:t>
            </a:r>
            <a:r>
              <a:rPr lang="en-US" altLang="zh-CN" sz="3600" b="1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28675" name="AutoShape 3"/>
          <p:cNvSpPr>
            <a:spLocks/>
          </p:cNvSpPr>
          <p:nvPr/>
        </p:nvSpPr>
        <p:spPr bwMode="auto">
          <a:xfrm>
            <a:off x="571500" y="1214438"/>
            <a:ext cx="155575" cy="1152525"/>
          </a:xfrm>
          <a:prstGeom prst="leftBracket">
            <a:avLst>
              <a:gd name="adj" fmla="val 61735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75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75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75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2875"/>
            <a:ext cx="8181975" cy="631031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zh-CN" altLang="en-US" sz="4000" b="1" smtClean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4000" b="1" smtClean="0">
                <a:latin typeface="Times New Roman" panose="02020603050405020304" pitchFamily="18" charset="0"/>
                <a:ea typeface="楷体_GB2312" pitchFamily="49" charset="-122"/>
              </a:rPr>
              <a:t>] </a:t>
            </a:r>
            <a:r>
              <a:rPr lang="en-US" altLang="zh-CN" sz="4000" b="1" smtClean="0">
                <a:ea typeface="幼圆" panose="02010509060101010101" pitchFamily="49" charset="-122"/>
              </a:rPr>
              <a:t>float a[3][4]  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zh-CN" sz="4000" b="1" smtClean="0">
                <a:ea typeface="幼圆" panose="02010509060101010101" pitchFamily="49" charset="-122"/>
              </a:rPr>
              <a:t>	 </a:t>
            </a:r>
            <a:r>
              <a:rPr lang="en-US" altLang="zh-CN" sz="4000" b="1" smtClean="0">
                <a:latin typeface="Times New Roman" panose="02020603050405020304" pitchFamily="18" charset="0"/>
                <a:ea typeface="楷体_GB2312" pitchFamily="49" charset="-122"/>
              </a:rPr>
              <a:t>C=4  a[0][0]=0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  <a:ea typeface="楷体_GB2312" pitchFamily="49" charset="-122"/>
              </a:rPr>
              <a:t>		Loc(a[1][2]) 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  <a:ea typeface="楷体_GB2312" pitchFamily="49" charset="-122"/>
              </a:rPr>
              <a:t>		= a+(i*n+j)*C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  <a:ea typeface="楷体_GB2312" pitchFamily="49" charset="-122"/>
              </a:rPr>
              <a:t>	   = a+(1*4+2)*4 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  <a:ea typeface="楷体_GB2312" pitchFamily="49" charset="-122"/>
              </a:rPr>
              <a:t>		= a+24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471&quot;/&gt;&lt;/object&gt;&lt;object type=&quot;3&quot; unique_id=&quot;10006&quot;&gt;&lt;property id=&quot;20148&quot; value=&quot;5&quot;/&gt;&lt;property id=&quot;20300&quot; value=&quot;Slide 3&quot;/&gt;&lt;property id=&quot;20307&quot; value=&quot;398&quot;/&gt;&lt;/object&gt;&lt;object type=&quot;3&quot; unique_id=&quot;10007&quot;&gt;&lt;property id=&quot;20148&quot; value=&quot;5&quot;/&gt;&lt;property id=&quot;20300&quot; value=&quot;Slide 4&quot;/&gt;&lt;property id=&quot;20307&quot; value=&quot;268&quot;/&gt;&lt;/object&gt;&lt;object type=&quot;3&quot; unique_id=&quot;10008&quot;&gt;&lt;property id=&quot;20148&quot; value=&quot;5&quot;/&gt;&lt;property id=&quot;20300&quot; value=&quot;Slide 5&quot;/&gt;&lt;property id=&quot;20307&quot; value=&quot;495&quot;/&gt;&lt;/object&gt;&lt;object type=&quot;3&quot; unique_id=&quot;10009&quot;&gt;&lt;property id=&quot;20148&quot; value=&quot;5&quot;/&gt;&lt;property id=&quot;20300&quot; value=&quot;Slide 6&quot;/&gt;&lt;property id=&quot;20307&quot; value=&quot;479&quot;/&gt;&lt;/object&gt;&lt;object type=&quot;3&quot; unique_id=&quot;10010&quot;&gt;&lt;property id=&quot;20148&quot; value=&quot;5&quot;/&gt;&lt;property id=&quot;20300&quot; value=&quot;Slide 7&quot;/&gt;&lt;property id=&quot;20307&quot; value=&quot;391&quot;/&gt;&lt;/object&gt;&lt;object type=&quot;3&quot; unique_id=&quot;10011&quot;&gt;&lt;property id=&quot;20148&quot; value=&quot;5&quot;/&gt;&lt;property id=&quot;20300&quot; value=&quot;Slide 8&quot;/&gt;&lt;property id=&quot;20307&quot; value=&quot;392&quot;/&gt;&lt;/object&gt;&lt;object type=&quot;3&quot; unique_id=&quot;10012&quot;&gt;&lt;property id=&quot;20148&quot; value=&quot;5&quot;/&gt;&lt;property id=&quot;20300&quot; value=&quot;Slide 9&quot;/&gt;&lt;property id=&quot;20307&quot; value=&quot;480&quot;/&gt;&lt;/object&gt;&lt;object type=&quot;3&quot; unique_id=&quot;10013&quot;&gt;&lt;property id=&quot;20148&quot; value=&quot;5&quot;/&gt;&lt;property id=&quot;20300&quot; value=&quot;Slide 10&quot;/&gt;&lt;property id=&quot;20307&quot; value=&quot;393&quot;/&gt;&lt;/object&gt;&lt;object type=&quot;3&quot; unique_id=&quot;10014&quot;&gt;&lt;property id=&quot;20148&quot; value=&quot;5&quot;/&gt;&lt;property id=&quot;20300&quot; value=&quot;Slide 11&quot;/&gt;&lt;property id=&quot;20307&quot; value=&quot;475&quot;/&gt;&lt;/object&gt;&lt;object type=&quot;3&quot; unique_id=&quot;10015&quot;&gt;&lt;property id=&quot;20148&quot; value=&quot;5&quot;/&gt;&lt;property id=&quot;20300&quot; value=&quot;Slide 12&quot;/&gt;&lt;property id=&quot;20307&quot; value=&quot;492&quot;/&gt;&lt;/object&gt;&lt;object type=&quot;3&quot; unique_id=&quot;10016&quot;&gt;&lt;property id=&quot;20148&quot; value=&quot;5&quot;/&gt;&lt;property id=&quot;20300&quot; value=&quot;Slide 13&quot;/&gt;&lt;property id=&quot;20307&quot; value=&quot;491&quot;/&gt;&lt;/object&gt;&lt;object type=&quot;3&quot; unique_id=&quot;10017&quot;&gt;&lt;property id=&quot;20148&quot; value=&quot;5&quot;/&gt;&lt;property id=&quot;20300&quot; value=&quot;Slide 14&quot;/&gt;&lt;property id=&quot;20307&quot; value=&quot;493&quot;/&gt;&lt;/object&gt;&lt;object type=&quot;3&quot; unique_id=&quot;10018&quot;&gt;&lt;property id=&quot;20148&quot; value=&quot;5&quot;/&gt;&lt;property id=&quot;20300&quot; value=&quot;Slide 15&quot;/&gt;&lt;property id=&quot;20307&quot; value=&quot;473&quot;/&gt;&lt;/object&gt;&lt;object type=&quot;3&quot; unique_id=&quot;10019&quot;&gt;&lt;property id=&quot;20148&quot; value=&quot;5&quot;/&gt;&lt;property id=&quot;20300&quot; value=&quot;Slide 16&quot;/&gt;&lt;property id=&quot;20307&quot; value=&quot;474&quot;/&gt;&lt;/object&gt;&lt;object type=&quot;3&quot; unique_id=&quot;10020&quot;&gt;&lt;property id=&quot;20148&quot; value=&quot;5&quot;/&gt;&lt;property id=&quot;20300&quot; value=&quot;Slide 17&quot;/&gt;&lt;property id=&quot;20307&quot; value=&quot;481&quot;/&gt;&lt;/object&gt;&lt;object type=&quot;3&quot; unique_id=&quot;10021&quot;&gt;&lt;property id=&quot;20148&quot; value=&quot;5&quot;/&gt;&lt;property id=&quot;20300&quot; value=&quot;Slide 18&quot;/&gt;&lt;property id=&quot;20307&quot; value=&quot;497&quot;/&gt;&lt;/object&gt;&lt;object type=&quot;3&quot; unique_id=&quot;10022&quot;&gt;&lt;property id=&quot;20148&quot; value=&quot;5&quot;/&gt;&lt;property id=&quot;20300&quot; value=&quot;Slide 19&quot;/&gt;&lt;property id=&quot;20307&quot; value=&quot;500&quot;/&gt;&lt;/object&gt;&lt;object type=&quot;3&quot; unique_id=&quot;10023&quot;&gt;&lt;property id=&quot;20148&quot; value=&quot;5&quot;/&gt;&lt;property id=&quot;20300&quot; value=&quot;Slide 20&quot;/&gt;&lt;property id=&quot;20307&quot; value=&quot;499&quot;/&gt;&lt;/object&gt;&lt;object type=&quot;3&quot; unique_id=&quot;10024&quot;&gt;&lt;property id=&quot;20148&quot; value=&quot;5&quot;/&gt;&lt;property id=&quot;20300&quot; value=&quot;Slide 21&quot;/&gt;&lt;property id=&quot;20307&quot; value=&quot;353&quot;/&gt;&lt;/object&gt;&lt;object type=&quot;3&quot; unique_id=&quot;10025&quot;&gt;&lt;property id=&quot;20148&quot; value=&quot;5&quot;/&gt;&lt;property id=&quot;20300&quot; value=&quot;Slide 22&quot;/&gt;&lt;property id=&quot;20307&quot; value=&quot;358&quot;/&gt;&lt;/object&gt;&lt;object type=&quot;3&quot; unique_id=&quot;10026&quot;&gt;&lt;property id=&quot;20148&quot; value=&quot;5&quot;/&gt;&lt;property id=&quot;20300&quot; value=&quot;Slide 23&quot;/&gt;&lt;property id=&quot;20307&quot; value=&quot;460&quot;/&gt;&lt;/object&gt;&lt;object type=&quot;3&quot; unique_id=&quot;10027&quot;&gt;&lt;property id=&quot;20148&quot; value=&quot;5&quot;/&gt;&lt;property id=&quot;20300&quot; value=&quot;Slide 24&quot;/&gt;&lt;property id=&quot;20307&quot; value=&quot;461&quot;/&gt;&lt;/object&gt;&lt;object type=&quot;3&quot; unique_id=&quot;10028&quot;&gt;&lt;property id=&quot;20148&quot; value=&quot;5&quot;/&gt;&lt;property id=&quot;20300&quot; value=&quot;Slide 25&quot;/&gt;&lt;property id=&quot;20307&quot; value=&quot;502&quot;/&gt;&lt;/object&gt;&lt;object type=&quot;3&quot; unique_id=&quot;10029&quot;&gt;&lt;property id=&quot;20148&quot; value=&quot;5&quot;/&gt;&lt;property id=&quot;20300&quot; value=&quot;Slide 26&quot;/&gt;&lt;property id=&quot;20307&quot; value=&quot;501&quot;/&gt;&lt;/object&gt;&lt;object type=&quot;3&quot; unique_id=&quot;10030&quot;&gt;&lt;property id=&quot;20148&quot; value=&quot;5&quot;/&gt;&lt;property id=&quot;20300&quot; value=&quot;Slide 27&quot;/&gt;&lt;property id=&quot;20307&quot; value=&quot;432&quot;/&gt;&lt;/object&gt;&lt;object type=&quot;3&quot; unique_id=&quot;10031&quot;&gt;&lt;property id=&quot;20148&quot; value=&quot;5&quot;/&gt;&lt;property id=&quot;20300&quot; value=&quot;Slide 28&quot;/&gt;&lt;property id=&quot;20307&quot; value=&quot;469&quot;/&gt;&lt;/object&gt;&lt;object type=&quot;3&quot; unique_id=&quot;10032&quot;&gt;&lt;property id=&quot;20148&quot; value=&quot;5&quot;/&gt;&lt;property id=&quot;20300&quot; value=&quot;Slide 29&quot;/&gt;&lt;property id=&quot;20307&quot; value=&quot;409&quot;/&gt;&lt;/object&gt;&lt;object type=&quot;3&quot; unique_id=&quot;10033&quot;&gt;&lt;property id=&quot;20148&quot; value=&quot;5&quot;/&gt;&lt;property id=&quot;20300&quot; value=&quot;Slide 30&quot;/&gt;&lt;property id=&quot;20307&quot; value=&quot;410&quot;/&gt;&lt;/object&gt;&lt;object type=&quot;3&quot; unique_id=&quot;10034&quot;&gt;&lt;property id=&quot;20148&quot; value=&quot;5&quot;/&gt;&lt;property id=&quot;20300&quot; value=&quot;Slide 31&quot;/&gt;&lt;property id=&quot;20307&quot; value=&quot;357&quot;/&gt;&lt;/object&gt;&lt;object type=&quot;3&quot; unique_id=&quot;10035&quot;&gt;&lt;property id=&quot;20148&quot; value=&quot;5&quot;/&gt;&lt;property id=&quot;20300&quot; value=&quot;Slide 32&quot;/&gt;&lt;property id=&quot;20307&quot; value=&quot;364&quot;/&gt;&lt;/object&gt;&lt;object type=&quot;3&quot; unique_id=&quot;10036&quot;&gt;&lt;property id=&quot;20148&quot; value=&quot;5&quot;/&gt;&lt;property id=&quot;20300&quot; value=&quot;Slide 33&quot;/&gt;&lt;property id=&quot;20307&quot; value=&quot;273&quot;/&gt;&lt;/object&gt;&lt;object type=&quot;3&quot; unique_id=&quot;10037&quot;&gt;&lt;property id=&quot;20148&quot; value=&quot;5&quot;/&gt;&lt;property id=&quot;20300&quot; value=&quot;Slide 34&quot;/&gt;&lt;property id=&quot;20307&quot; value=&quot;468&quot;/&gt;&lt;/object&gt;&lt;object type=&quot;3&quot; unique_id=&quot;10040&quot;&gt;&lt;property id=&quot;20148&quot; value=&quot;5&quot;/&gt;&lt;property id=&quot;20300&quot; value=&quot;Slide 35&quot;/&gt;&lt;property id=&quot;20307&quot; value=&quot;483&quot;/&gt;&lt;/object&gt;&lt;object type=&quot;3&quot; unique_id=&quot;10041&quot;&gt;&lt;property id=&quot;20148&quot; value=&quot;5&quot;/&gt;&lt;property id=&quot;20300&quot; value=&quot;Slide 36&quot;/&gt;&lt;property id=&quot;20307&quot; value=&quot;504&quot;/&gt;&lt;/object&gt;&lt;object type=&quot;3&quot; unique_id=&quot;10042&quot;&gt;&lt;property id=&quot;20148&quot; value=&quot;5&quot;/&gt;&lt;property id=&quot;20300&quot; value=&quot;Slide 37&quot;/&gt;&lt;property id=&quot;20307&quot; value=&quot;507&quot;/&gt;&lt;/object&gt;&lt;object type=&quot;3&quot; unique_id=&quot;10043&quot;&gt;&lt;property id=&quot;20148&quot; value=&quot;5&quot;/&gt;&lt;property id=&quot;20300&quot; value=&quot;Slide 38&quot;/&gt;&lt;property id=&quot;20307&quot; value=&quot;506&quot;/&gt;&lt;/object&gt;&lt;object type=&quot;3&quot; unique_id=&quot;10044&quot;&gt;&lt;property id=&quot;20148&quot; value=&quot;5&quot;/&gt;&lt;property id=&quot;20300&quot; value=&quot;Slide 39&quot;/&gt;&lt;property id=&quot;20307&quot; value=&quot;508&quot;/&gt;&lt;/object&gt;&lt;object type=&quot;3&quot; unique_id=&quot;10045&quot;&gt;&lt;property id=&quot;20148&quot; value=&quot;5&quot;/&gt;&lt;property id=&quot;20300&quot; value=&quot;Slide 40&quot;/&gt;&lt;property id=&quot;20307&quot; value=&quot;527&quot;/&gt;&lt;/object&gt;&lt;object type=&quot;3&quot; unique_id=&quot;10046&quot;&gt;&lt;property id=&quot;20148&quot; value=&quot;5&quot;/&gt;&lt;property id=&quot;20300&quot; value=&quot;Slide 41&quot;/&gt;&lt;property id=&quot;20307&quot; value=&quot;484&quot;/&gt;&lt;/object&gt;&lt;object type=&quot;3&quot; unique_id=&quot;10047&quot;&gt;&lt;property id=&quot;20148&quot; value=&quot;5&quot;/&gt;&lt;property id=&quot;20300&quot; value=&quot;Slide 42&quot;/&gt;&lt;property id=&quot;20307&quot; value=&quot;511&quot;/&gt;&lt;/object&gt;&lt;object type=&quot;3&quot; unique_id=&quot;10048&quot;&gt;&lt;property id=&quot;20148&quot; value=&quot;5&quot;/&gt;&lt;property id=&quot;20300&quot; value=&quot;Slide 43&quot;/&gt;&lt;property id=&quot;20307&quot; value=&quot;505&quot;/&gt;&lt;/object&gt;&lt;object type=&quot;3&quot; unique_id=&quot;10049&quot;&gt;&lt;property id=&quot;20148&quot; value=&quot;5&quot;/&gt;&lt;property id=&quot;20300&quot; value=&quot;Slide 44&quot;/&gt;&lt;property id=&quot;20307&quot; value=&quot;512&quot;/&gt;&lt;/object&gt;&lt;object type=&quot;3&quot; unique_id=&quot;10050&quot;&gt;&lt;property id=&quot;20148&quot; value=&quot;5&quot;/&gt;&lt;property id=&quot;20300&quot; value=&quot;Slide 45&quot;/&gt;&lt;property id=&quot;20307&quot; value=&quot;513&quot;/&gt;&lt;/object&gt;&lt;object type=&quot;3&quot; unique_id=&quot;10052&quot;&gt;&lt;property id=&quot;20148&quot; value=&quot;5&quot;/&gt;&lt;property id=&quot;20300&quot; value=&quot;Slide 46&quot;/&gt;&lt;property id=&quot;20307&quot; value=&quot;516&quot;/&gt;&lt;/object&gt;&lt;object type=&quot;3&quot; unique_id=&quot;10053&quot;&gt;&lt;property id=&quot;20148&quot; value=&quot;5&quot;/&gt;&lt;property id=&quot;20300&quot; value=&quot;Slide 47&quot;/&gt;&lt;property id=&quot;20307&quot; value=&quot;519&quot;/&gt;&lt;/object&gt;&lt;object type=&quot;3&quot; unique_id=&quot;10054&quot;&gt;&lt;property id=&quot;20148&quot; value=&quot;5&quot;/&gt;&lt;property id=&quot;20300&quot; value=&quot;Slide 48&quot;/&gt;&lt;property id=&quot;20307&quot; value=&quot;520&quot;/&gt;&lt;/object&gt;&lt;object type=&quot;3&quot; unique_id=&quot;10055&quot;&gt;&lt;property id=&quot;20148&quot; value=&quot;5&quot;/&gt;&lt;property id=&quot;20300&quot; value=&quot;Slide 49&quot;/&gt;&lt;property id=&quot;20307&quot; value=&quot;518&quot;/&gt;&lt;/object&gt;&lt;object type=&quot;3&quot; unique_id=&quot;10056&quot;&gt;&lt;property id=&quot;20148&quot; value=&quot;5&quot;/&gt;&lt;property id=&quot;20300&quot; value=&quot;Slide 50&quot;/&gt;&lt;property id=&quot;20307&quot; value=&quot;517&quot;/&gt;&lt;/object&gt;&lt;object type=&quot;3&quot; unique_id=&quot;10057&quot;&gt;&lt;property id=&quot;20148&quot; value=&quot;5&quot;/&gt;&lt;property id=&quot;20300&quot; value=&quot;Slide 51&quot;/&gt;&lt;property id=&quot;20307&quot; value=&quot;522&quot;/&gt;&lt;/object&gt;&lt;object type=&quot;3&quot; unique_id=&quot;10058&quot;&gt;&lt;property id=&quot;20148&quot; value=&quot;5&quot;/&gt;&lt;property id=&quot;20300&quot; value=&quot;Slide 57&quot;/&gt;&lt;property id=&quot;20307&quot; value=&quot;521&quot;/&gt;&lt;/object&gt;&lt;object type=&quot;3&quot; unique_id=&quot;10059&quot;&gt;&lt;property id=&quot;20148&quot; value=&quot;5&quot;/&gt;&lt;property id=&quot;20300&quot; value=&quot;Slide 58&quot;/&gt;&lt;property id=&quot;20307&quot; value=&quot;523&quot;/&gt;&lt;/object&gt;&lt;object type=&quot;3&quot; unique_id=&quot;10060&quot;&gt;&lt;property id=&quot;20148&quot; value=&quot;5&quot;/&gt;&lt;property id=&quot;20300&quot; value=&quot;Slide 59&quot;/&gt;&lt;property id=&quot;20307&quot; value=&quot;524&quot;/&gt;&lt;/object&gt;&lt;object type=&quot;3&quot; unique_id=&quot;10061&quot;&gt;&lt;property id=&quot;20148&quot; value=&quot;5&quot;/&gt;&lt;property id=&quot;20300&quot; value=&quot;Slide 60&quot;/&gt;&lt;property id=&quot;20307&quot; value=&quot;267&quot;/&gt;&lt;/object&gt;&lt;object type=&quot;3&quot; unique_id=&quot;10062&quot;&gt;&lt;property id=&quot;20148&quot; value=&quot;5&quot;/&gt;&lt;property id=&quot;20300&quot; value=&quot;Slide 61&quot;/&gt;&lt;property id=&quot;20307&quot; value=&quot;416&quot;/&gt;&lt;/object&gt;&lt;object type=&quot;3&quot; unique_id=&quot;10063&quot;&gt;&lt;property id=&quot;20148&quot; value=&quot;5&quot;/&gt;&lt;property id=&quot;20300&quot; value=&quot;Slide 62&quot;/&gt;&lt;property id=&quot;20307&quot; value=&quot;417&quot;/&gt;&lt;/object&gt;&lt;object type=&quot;3&quot; unique_id=&quot;10064&quot;&gt;&lt;property id=&quot;20148&quot; value=&quot;5&quot;/&gt;&lt;property id=&quot;20300&quot; value=&quot;Slide 63&quot;/&gt;&lt;property id=&quot;20307&quot; value=&quot;418&quot;/&gt;&lt;/object&gt;&lt;object type=&quot;3&quot; unique_id=&quot;10065&quot;&gt;&lt;property id=&quot;20148&quot; value=&quot;5&quot;/&gt;&lt;property id=&quot;20300&quot; value=&quot;Slide 64&quot;/&gt;&lt;property id=&quot;20307&quot; value=&quot;429&quot;/&gt;&lt;/object&gt;&lt;object type=&quot;3&quot; unique_id=&quot;10066&quot;&gt;&lt;property id=&quot;20148&quot; value=&quot;5&quot;/&gt;&lt;property id=&quot;20300&quot; value=&quot;Slide 65&quot;/&gt;&lt;property id=&quot;20307&quot; value=&quot;494&quot;/&gt;&lt;/object&gt;&lt;object type=&quot;3&quot; unique_id=&quot;10067&quot;&gt;&lt;property id=&quot;20148&quot; value=&quot;5&quot;/&gt;&lt;property id=&quot;20300&quot; value=&quot;Slide 66&quot;/&gt;&lt;property id=&quot;20307&quot; value=&quot;425&quot;/&gt;&lt;/object&gt;&lt;object type=&quot;3&quot; unique_id=&quot;10071&quot;&gt;&lt;property id=&quot;20148&quot; value=&quot;5&quot;/&gt;&lt;property id=&quot;20300&quot; value=&quot;Slide 67&quot;/&gt;&lt;property id=&quot;20307&quot; value=&quot;488&quot;/&gt;&lt;/object&gt;&lt;object type=&quot;3&quot; unique_id=&quot;10072&quot;&gt;&lt;property id=&quot;20148&quot; value=&quot;5&quot;/&gt;&lt;property id=&quot;20300&quot; value=&quot;Slide 68&quot;/&gt;&lt;property id=&quot;20307&quot; value=&quot;528&quot;/&gt;&lt;/object&gt;&lt;object type=&quot;3&quot; unique_id=&quot;11422&quot;&gt;&lt;property id=&quot;20148&quot; value=&quot;5&quot;/&gt;&lt;property id=&quot;20300&quot; value=&quot;Slide 52&quot;/&gt;&lt;property id=&quot;20307&quot; value=&quot;529&quot;/&gt;&lt;/object&gt;&lt;object type=&quot;3&quot; unique_id=&quot;11423&quot;&gt;&lt;property id=&quot;20148&quot; value=&quot;5&quot;/&gt;&lt;property id=&quot;20300&quot; value=&quot;Slide 53&quot;/&gt;&lt;property id=&quot;20307&quot; value=&quot;530&quot;/&gt;&lt;/object&gt;&lt;object type=&quot;3&quot; unique_id=&quot;11643&quot;&gt;&lt;property id=&quot;20148&quot; value=&quot;5&quot;/&gt;&lt;property id=&quot;20300&quot; value=&quot;Slide 55&quot;/&gt;&lt;property id=&quot;20307&quot; value=&quot;531&quot;/&gt;&lt;/object&gt;&lt;object type=&quot;3&quot; unique_id=&quot;11940&quot;&gt;&lt;property id=&quot;20148&quot; value=&quot;5&quot;/&gt;&lt;property id=&quot;20300&quot; value=&quot;Slide 54&quot;/&gt;&lt;property id=&quot;20307&quot; value=&quot;532&quot;/&gt;&lt;/object&gt;&lt;object type=&quot;3&quot; unique_id=&quot;11941&quot;&gt;&lt;property id=&quot;20148&quot; value=&quot;5&quot;/&gt;&lt;property id=&quot;20300&quot; value=&quot;Slide 56&quot;/&gt;&lt;property id=&quot;20307&quot; value=&quot;533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14691</TotalTime>
  <Words>3712</Words>
  <Application>Microsoft Office PowerPoint</Application>
  <PresentationFormat>全屏显示(4:3)</PresentationFormat>
  <Paragraphs>1426</Paragraphs>
  <Slides>68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91" baseType="lpstr">
      <vt:lpstr>Tahoma</vt:lpstr>
      <vt:lpstr>宋体</vt:lpstr>
      <vt:lpstr>Arial</vt:lpstr>
      <vt:lpstr>Lucida Sans</vt:lpstr>
      <vt:lpstr>黑体</vt:lpstr>
      <vt:lpstr>Book Antiqua</vt:lpstr>
      <vt:lpstr>Wingdings 2</vt:lpstr>
      <vt:lpstr>Wingdings</vt:lpstr>
      <vt:lpstr>Wingdings 3</vt:lpstr>
      <vt:lpstr>Times New Roman</vt:lpstr>
      <vt:lpstr>华文行楷</vt:lpstr>
      <vt:lpstr>幼圆</vt:lpstr>
      <vt:lpstr>楷体_GB2312</vt:lpstr>
      <vt:lpstr>Brush Script MT</vt:lpstr>
      <vt:lpstr>Adobe 宋体 Std L</vt:lpstr>
      <vt:lpstr>Monotype Sorts</vt:lpstr>
      <vt:lpstr>Symbol</vt:lpstr>
      <vt:lpstr>隶书</vt:lpstr>
      <vt:lpstr>Arial Unicode MS</vt:lpstr>
      <vt:lpstr>顶峰</vt:lpstr>
      <vt:lpstr>Microsoft Office Word 97 - 2003 文档</vt:lpstr>
      <vt:lpstr>Microsoft Office Word 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zhch</dc:creator>
  <cp:lastModifiedBy>HY J</cp:lastModifiedBy>
  <cp:revision>532</cp:revision>
  <dcterms:created xsi:type="dcterms:W3CDTF">2002-07-20T08:27:56Z</dcterms:created>
  <dcterms:modified xsi:type="dcterms:W3CDTF">2015-09-14T18:19:23Z</dcterms:modified>
</cp:coreProperties>
</file>