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98" r:id="rId2"/>
    <p:sldId id="310" r:id="rId3"/>
    <p:sldId id="299" r:id="rId4"/>
    <p:sldId id="307" r:id="rId5"/>
    <p:sldId id="400" r:id="rId6"/>
    <p:sldId id="308" r:id="rId7"/>
    <p:sldId id="401" r:id="rId8"/>
    <p:sldId id="300" r:id="rId9"/>
    <p:sldId id="301" r:id="rId10"/>
    <p:sldId id="306" r:id="rId11"/>
    <p:sldId id="402" r:id="rId12"/>
    <p:sldId id="403" r:id="rId13"/>
    <p:sldId id="303" r:id="rId14"/>
    <p:sldId id="304" r:id="rId15"/>
    <p:sldId id="335" r:id="rId16"/>
    <p:sldId id="305" r:id="rId17"/>
    <p:sldId id="405" r:id="rId18"/>
    <p:sldId id="406" r:id="rId19"/>
    <p:sldId id="370" r:id="rId20"/>
    <p:sldId id="371" r:id="rId21"/>
    <p:sldId id="372" r:id="rId22"/>
    <p:sldId id="409" r:id="rId23"/>
    <p:sldId id="340" r:id="rId24"/>
    <p:sldId id="341" r:id="rId25"/>
    <p:sldId id="342" r:id="rId26"/>
    <p:sldId id="343" r:id="rId27"/>
    <p:sldId id="344" r:id="rId28"/>
    <p:sldId id="345" r:id="rId29"/>
    <p:sldId id="349" r:id="rId30"/>
    <p:sldId id="357" r:id="rId31"/>
    <p:sldId id="356" r:id="rId32"/>
    <p:sldId id="358" r:id="rId33"/>
    <p:sldId id="359" r:id="rId34"/>
    <p:sldId id="376" r:id="rId35"/>
    <p:sldId id="377" r:id="rId36"/>
    <p:sldId id="378" r:id="rId37"/>
    <p:sldId id="379" r:id="rId38"/>
    <p:sldId id="386" r:id="rId39"/>
    <p:sldId id="410" r:id="rId40"/>
    <p:sldId id="365" r:id="rId41"/>
    <p:sldId id="366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396" r:id="rId50"/>
    <p:sldId id="380" r:id="rId51"/>
    <p:sldId id="411" r:id="rId52"/>
    <p:sldId id="412" r:id="rId53"/>
    <p:sldId id="398" r:id="rId54"/>
    <p:sldId id="408" r:id="rId55"/>
    <p:sldId id="395" r:id="rId56"/>
    <p:sldId id="381" r:id="rId57"/>
    <p:sldId id="382" r:id="rId58"/>
    <p:sldId id="383" r:id="rId59"/>
    <p:sldId id="384" r:id="rId60"/>
    <p:sldId id="385" r:id="rId61"/>
  </p:sldIdLst>
  <p:sldSz cx="9144000" cy="6858000" type="screen4x3"/>
  <p:notesSz cx="6858000" cy="9144000"/>
  <p:custDataLst>
    <p:tags r:id="rId6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00"/>
    <a:srgbClr val="3366FF"/>
    <a:srgbClr val="5F5F5F"/>
    <a:srgbClr val="A5002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19" autoAdjust="0"/>
  </p:normalViewPr>
  <p:slideViewPr>
    <p:cSldViewPr>
      <p:cViewPr varScale="1">
        <p:scale>
          <a:sx n="102" d="100"/>
          <a:sy n="102" d="100"/>
        </p:scale>
        <p:origin x="74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63461F9-DDC5-48C4-B586-A3C98FDABA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6214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72A3C7-BA1A-47F2-A68F-C3DBE42AB34E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35529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F27DAFF-494C-4F9E-8407-421B76A9B182}" type="slidenum">
              <a:rPr lang="en-US" altLang="zh-CN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1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544143-99EC-4986-957F-BB3A5346FBF7}" type="slidenum">
              <a:rPr lang="en-US" altLang="zh-CN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0233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FC7CAA-545C-4684-B3E5-E3FAA0EF8254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92622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F382972-F56F-4446-8135-EEC9F1CF30D6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7281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9E4710-1387-4295-BA96-13215AE5F5FE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48324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A7955A-A29E-41F9-97A8-E09AB4547C45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67898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7A92BD-F2BC-4AE7-A201-F3E4317384AE}" type="slidenum">
              <a:rPr lang="en-US" altLang="zh-CN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27617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AF79A8-93AA-40EF-9E82-5439187A8A25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45499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5265D4-51A6-429B-9579-C7A260AE56A0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97561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5A2F31-4FC4-416C-9D75-9A19CD612FCA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7424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7F36FB-DAED-48D4-BBA9-8B3ECF5A6E7B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41738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EE88CD9-C0A3-447F-B2D8-789CE8D14CCE}" type="slidenum">
              <a:rPr lang="en-US" altLang="zh-CN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18863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7FA27B4-3682-48AE-9345-91CB83334B11}" type="slidenum">
              <a:rPr lang="en-US" altLang="zh-CN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23917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AA0143-C58D-4738-8991-BA9D770AF4EF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92294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C6B714-183F-467F-B81C-6D277E4ED137}" type="slidenum">
              <a:rPr lang="en-US" altLang="zh-CN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51361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85B8AF1-290F-40FA-8D70-6A8C92BC7BA7}" type="slidenum">
              <a:rPr lang="en-US" altLang="zh-CN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68252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60B1DA-6914-4764-BE2F-0C5F4BF21B4C}" type="slidenum">
              <a:rPr lang="en-US" altLang="zh-CN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76202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F76890-A950-4DEF-85AF-C6F21B8E4284}" type="slidenum">
              <a:rPr lang="en-US" altLang="zh-CN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09675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B09666-1A67-4B54-9EB6-7C5340070B7F}" type="slidenum">
              <a:rPr lang="en-US" altLang="zh-CN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913996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B690580-BA6A-4D4B-821A-AA58385DC395}" type="slidenum">
              <a:rPr lang="en-US" altLang="zh-CN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280781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1AD67E-2300-451C-B6AC-2AAC1497148B}" type="slidenum">
              <a:rPr lang="en-US" altLang="zh-CN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8766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A8983C1-F54A-4881-98BE-37264735C4B6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110319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2161E8-131A-436D-8115-DC6D729957A0}" type="slidenum">
              <a:rPr lang="en-US" altLang="zh-CN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52088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67BE83-4737-45D5-92C8-B142A884547A}" type="slidenum">
              <a:rPr lang="en-US" altLang="zh-CN"/>
              <a:pPr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763461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FABEA8-2D2B-4248-B005-B80EB70A58AC}" type="slidenum">
              <a:rPr lang="en-US" altLang="zh-CN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980251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F1B7DF-AA41-4750-8D8B-02786981BEE4}" type="slidenum">
              <a:rPr lang="en-US" altLang="zh-CN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174098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06CAD7-E9A6-4057-A1AE-67AF99D4441B}" type="slidenum">
              <a:rPr lang="en-US" altLang="zh-CN"/>
              <a:pPr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389765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205535-D719-4768-8324-24E9AC29313A}" type="slidenum">
              <a:rPr lang="en-US" altLang="zh-CN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830445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93E09C-56BE-4107-ABD2-689297D31DDF}" type="slidenum">
              <a:rPr lang="en-US" altLang="zh-CN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375071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B876E9-1814-43C3-9C80-BDCBC7E99F2B}" type="slidenum">
              <a:rPr lang="en-US" altLang="zh-CN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893384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54A210-CC92-4A00-916C-074B513284A6}" type="slidenum">
              <a:rPr lang="en-US" altLang="zh-CN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61223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720E410-FBE8-4843-9FC8-398C26B16949}" type="slidenum">
              <a:rPr lang="en-US" altLang="zh-CN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3827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92E201-4AA6-4177-8325-F451171598A1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290989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5D6910-B079-46F0-98B2-94769D1772BC}" type="slidenum">
              <a:rPr lang="en-US" altLang="zh-CN"/>
              <a:pPr>
                <a:spcBef>
                  <a:spcPct val="0"/>
                </a:spcBef>
              </a:pPr>
              <a:t>43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581828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449ED8-6DF1-4B0E-9063-1F862CF647F7}" type="slidenum">
              <a:rPr lang="en-US" altLang="zh-CN"/>
              <a:pPr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296846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056581-8831-40DE-81B9-CEFE2B069EED}" type="slidenum">
              <a:rPr lang="en-US" altLang="zh-CN"/>
              <a:pPr>
                <a:spcBef>
                  <a:spcPct val="0"/>
                </a:spcBef>
              </a:pPr>
              <a:t>45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061692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C2AF1F-0943-4F56-B307-BDEBA94212D2}" type="slidenum">
              <a:rPr lang="en-US" altLang="zh-CN"/>
              <a:pPr>
                <a:spcBef>
                  <a:spcPct val="0"/>
                </a:spcBef>
              </a:pPr>
              <a:t>46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621027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3AAF3FC-3426-409B-9702-51AA78C63BBB}" type="slidenum">
              <a:rPr lang="en-US" altLang="zh-CN"/>
              <a:pPr>
                <a:spcBef>
                  <a:spcPct val="0"/>
                </a:spcBef>
              </a:pPr>
              <a:t>47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774781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AC6712-B5AF-4D6F-9250-7176E479D0A3}" type="slidenum">
              <a:rPr lang="en-US" altLang="zh-CN"/>
              <a:pPr>
                <a:spcBef>
                  <a:spcPct val="0"/>
                </a:spcBef>
              </a:pPr>
              <a:t>48</a:t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556622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9C6DFF-BC01-4710-B461-8816C3D4BC07}" type="slidenum">
              <a:rPr lang="en-US" altLang="zh-CN"/>
              <a:pPr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075881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1A607E-CD75-402C-9730-6CF2004E5905}" type="slidenum">
              <a:rPr lang="en-US" altLang="zh-CN"/>
              <a:pPr>
                <a:spcBef>
                  <a:spcPct val="0"/>
                </a:spcBef>
              </a:pPr>
              <a:t>50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&lt;2011-10-21 </a:t>
            </a:r>
            <a:r>
              <a:rPr lang="zh-CN" altLang="en-US" smtClean="0"/>
              <a:t>第</a:t>
            </a:r>
            <a:r>
              <a:rPr lang="en-US" altLang="zh-CN" smtClean="0"/>
              <a:t>11</a:t>
            </a:r>
            <a:r>
              <a:rPr lang="zh-CN" altLang="en-US" smtClean="0"/>
              <a:t>次，</a:t>
            </a:r>
            <a:r>
              <a:rPr lang="en-US" altLang="zh-CN" smtClean="0"/>
              <a:t>05</a:t>
            </a:r>
            <a:r>
              <a:rPr lang="zh-CN" altLang="en-US" smtClean="0"/>
              <a:t>周</a:t>
            </a:r>
            <a:r>
              <a:rPr lang="en-US" altLang="zh-CN" smtClean="0"/>
              <a:t>-02</a:t>
            </a:r>
            <a:r>
              <a:rPr lang="zh-CN" altLang="en-US" smtClean="0"/>
              <a:t>次</a:t>
            </a:r>
            <a:r>
              <a:rPr lang="en-US" altLang="zh-CN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305229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3C2E5CB-C4B7-4A73-946A-BE30518C3EB9}" type="slidenum">
              <a:rPr lang="en-US" altLang="zh-CN"/>
              <a:pPr>
                <a:spcBef>
                  <a:spcPct val="0"/>
                </a:spcBef>
              </a:pPr>
              <a:t>55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917067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46B4AF-99F2-4BF0-B0A4-BBBC5049854A}" type="slidenum">
              <a:rPr lang="en-US" altLang="zh-CN"/>
              <a:pPr>
                <a:spcBef>
                  <a:spcPct val="0"/>
                </a:spcBef>
              </a:pPr>
              <a:t>56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8886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E26AF4-C655-42F7-9E2F-27091CDA7727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174837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154D08-88AC-46E8-8933-B9A01E2CE976}" type="slidenum">
              <a:rPr lang="en-US" altLang="zh-CN"/>
              <a:pPr>
                <a:spcBef>
                  <a:spcPct val="0"/>
                </a:spcBef>
              </a:pPr>
              <a:t>58</a:t>
            </a:fld>
            <a:endParaRPr lang="en-US" altLang="zh-CN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139333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F5AE87-08CA-4967-BB5C-2686DCB54671}" type="slidenum">
              <a:rPr lang="en-US" altLang="zh-CN"/>
              <a:pPr>
                <a:spcBef>
                  <a:spcPct val="0"/>
                </a:spcBef>
              </a:pPr>
              <a:t>59</a:t>
            </a:fld>
            <a:endParaRPr lang="en-US" altLang="zh-C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575409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0B21C8-39D7-47D6-861D-83626F8E730B}" type="slidenum">
              <a:rPr lang="en-US" altLang="zh-CN"/>
              <a:pPr>
                <a:spcBef>
                  <a:spcPct val="0"/>
                </a:spcBef>
              </a:pPr>
              <a:t>60</a:t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&lt;/2009-04-02 </a:t>
            </a:r>
            <a:r>
              <a:rPr lang="zh-CN" altLang="en-US" smtClean="0"/>
              <a:t>第</a:t>
            </a:r>
            <a:r>
              <a:rPr lang="en-US" altLang="zh-CN" smtClean="0"/>
              <a:t>08</a:t>
            </a:r>
            <a:r>
              <a:rPr lang="zh-CN" altLang="en-US" smtClean="0"/>
              <a:t>次，</a:t>
            </a:r>
            <a:r>
              <a:rPr lang="en-US" altLang="zh-CN" smtClean="0"/>
              <a:t>03</a:t>
            </a:r>
            <a:r>
              <a:rPr lang="zh-CN" altLang="en-US" smtClean="0"/>
              <a:t>周</a:t>
            </a:r>
            <a:r>
              <a:rPr lang="en-US" altLang="zh-CN" smtClean="0"/>
              <a:t>-03</a:t>
            </a:r>
            <a:r>
              <a:rPr lang="zh-CN" altLang="en-US" smtClean="0"/>
              <a:t>次</a:t>
            </a:r>
            <a:r>
              <a:rPr lang="en-US" altLang="zh-CN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7268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54E4ADC-41DD-4EE0-907B-0BF0FEF147C5}" type="slidenum">
              <a:rPr lang="en-US" altLang="zh-CN">
                <a:latin typeface="Calibri" panose="020F050202020403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1645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FA38129-6E6C-4AFB-A7FB-7CE0373552CA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43830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142F47-9C9B-4758-B85C-1902504CF96D}" type="slidenum">
              <a:rPr lang="en-US" altLang="zh-CN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18497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C727DB-B8A9-4ECC-88B1-C7BE5D605B1B}" type="slidenum">
              <a:rPr lang="en-US" altLang="zh-CN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9829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221FA-5AD6-4387-8A28-32BAE56CAA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92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1AAE2-B116-4242-A26C-8AC2908FFC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22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47664-6587-4B62-BF24-D12F7ADEB7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614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61CAB-8FDF-49BD-965C-AD117E5816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714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DD186-4AE8-4BE9-A3EE-FD2FD10F61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41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BC216-A56F-448D-A182-9AEFBE1F7E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49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1351C-51E8-4F98-B1A0-6C93E99486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04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F6F94-CA4D-4037-98A0-5811B3ED0D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45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46B49-B1AA-4068-9321-7C98FA7291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55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2869D-5818-45A1-821C-475A293CE1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40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84B94-15DA-4A5F-A493-4EF8568E53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60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002DD-8C69-4E10-987A-930DB0F977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65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63D2C-D385-4CC3-AD27-3D717479DE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04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15DA4BC-9E76-453C-8E45-229BC15A64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C8M1.sw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3" y="1196975"/>
            <a:ext cx="8077200" cy="4899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6600" dirty="0" smtClean="0">
                <a:ea typeface="华文行楷" pitchFamily="2" charset="-122"/>
              </a:rPr>
              <a:t>第六章    </a:t>
            </a:r>
            <a:r>
              <a:rPr lang="zh-CN" altLang="en-US" sz="8000" dirty="0" smtClean="0">
                <a:ea typeface="华文行楷" pitchFamily="2" charset="-122"/>
              </a:rPr>
              <a:t>递    归</a:t>
            </a:r>
          </a:p>
          <a:p>
            <a:pPr eaLnBrk="1" hangingPunct="1">
              <a:defRPr/>
            </a:pPr>
            <a:r>
              <a:rPr lang="en-US" altLang="zh-CN" sz="4400" b="1" dirty="0" smtClean="0">
                <a:latin typeface="楷体_GB2312" pitchFamily="49" charset="-122"/>
                <a:ea typeface="楷体_GB2312" pitchFamily="49" charset="-122"/>
              </a:rPr>
              <a:t>6.1  </a:t>
            </a:r>
            <a:r>
              <a:rPr lang="zh-CN" altLang="en-US" sz="4400" b="1" dirty="0" smtClean="0">
                <a:latin typeface="Times New Roman" pitchFamily="18" charset="0"/>
                <a:ea typeface="楷体_GB2312" pitchFamily="49" charset="-122"/>
              </a:rPr>
              <a:t>递归</a:t>
            </a:r>
            <a:r>
              <a:rPr lang="en-US" altLang="zh-CN" sz="4400" b="1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4400" b="1" dirty="0" err="1" smtClean="0">
                <a:latin typeface="Times New Roman" pitchFamily="18" charset="0"/>
                <a:ea typeface="楷体_GB2312" pitchFamily="49" charset="-122"/>
              </a:rPr>
              <a:t>Recurve</a:t>
            </a:r>
            <a:r>
              <a:rPr lang="en-US" altLang="zh-CN" sz="4400" b="1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4400" b="1" dirty="0" smtClean="0">
                <a:latin typeface="Times New Roman" pitchFamily="18" charset="0"/>
                <a:ea typeface="楷体_GB2312" pitchFamily="49" charset="-122"/>
              </a:rPr>
              <a:t>的概念</a:t>
            </a:r>
            <a:endParaRPr lang="zh-CN" altLang="en-US" sz="44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4400" b="1" dirty="0" smtClean="0">
                <a:latin typeface="楷体_GB2312" pitchFamily="49" charset="-122"/>
                <a:ea typeface="楷体_GB2312" pitchFamily="49" charset="-122"/>
              </a:rPr>
              <a:t>6.2  </a:t>
            </a:r>
            <a:r>
              <a:rPr lang="zh-CN" altLang="en-US" sz="4400" b="1" dirty="0" smtClean="0">
                <a:latin typeface="Times New Roman" pitchFamily="18" charset="0"/>
                <a:ea typeface="楷体_GB2312" pitchFamily="49" charset="-122"/>
              </a:rPr>
              <a:t>基本递归过程</a:t>
            </a:r>
            <a:endParaRPr lang="zh-CN" altLang="en-US" sz="44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4400" b="1" dirty="0" smtClean="0">
                <a:latin typeface="楷体_GB2312" pitchFamily="49" charset="-122"/>
                <a:ea typeface="楷体_GB2312" pitchFamily="49" charset="-122"/>
              </a:rPr>
              <a:t>6.3  </a:t>
            </a:r>
            <a:r>
              <a:rPr lang="en-US" altLang="zh-CN" sz="44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4400" b="1" dirty="0" smtClean="0">
                <a:latin typeface="Times New Roman" pitchFamily="18" charset="0"/>
                <a:ea typeface="楷体_GB2312" pitchFamily="49" charset="-122"/>
              </a:rPr>
              <a:t>递归过程的实现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400" dirty="0" smtClean="0">
                <a:latin typeface="黑体" pitchFamily="2" charset="-122"/>
                <a:ea typeface="黑体" pitchFamily="2" charset="-122"/>
              </a:rPr>
              <a:t>         </a:t>
            </a:r>
            <a:r>
              <a:rPr lang="zh-CN" altLang="en-US" sz="4400" b="1" dirty="0" smtClean="0">
                <a:latin typeface="楷体_GB2312" pitchFamily="49" charset="-122"/>
                <a:ea typeface="楷体_GB2312" pitchFamily="49" charset="-122"/>
              </a:rPr>
              <a:t>－－堆栈与递归</a:t>
            </a:r>
            <a:endParaRPr lang="zh-CN" altLang="en-US" sz="80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836613"/>
            <a:ext cx="7543800" cy="52593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ea typeface="幼圆" pitchFamily="49" charset="-122"/>
              </a:rPr>
              <a:t>求解阶乘函数的递归过程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b="1" dirty="0" smtClean="0">
              <a:ea typeface="幼圆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long Factorial(long n)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		if (n==0)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               return 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1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;              //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递归终止条件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		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else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		      return 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n 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* 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Factorial(n-1)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}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　　　　　　　　　　  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//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递归调用过程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solidFill>
                  <a:srgbClr val="FFFF00"/>
                </a:solidFill>
                <a:effectLst/>
              </a:rPr>
              <a:t>斐波那契数列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/>
              <a:t>假定一对大兔子每一个月可以生一对小兔子，而小兔子出生后两个月就有生殖能力．问从一对大兔子开始，一年后能繁殖成多少对兔子？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0" y="4365625"/>
          <a:ext cx="9072563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4" imgW="2895600" imgH="508000" progId="Equation.DSMT4">
                  <p:embed/>
                </p:oleObj>
              </mc:Choice>
              <mc:Fallback>
                <p:oleObj name="Equation" r:id="rId4" imgW="28956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65625"/>
                        <a:ext cx="9072563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9388" y="3735388"/>
            <a:ext cx="8839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 b="1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计算斐波那契数列的函数</a:t>
            </a:r>
            <a:r>
              <a:rPr kumimoji="1" lang="en-US" altLang="zh-CN" sz="4000" b="1" i="1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Fib</a:t>
            </a:r>
            <a:r>
              <a:rPr kumimoji="1" lang="en-US" altLang="zh-CN" sz="4000" b="1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4000" b="1" i="1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kumimoji="1" lang="en-US" altLang="zh-CN" sz="4000" b="1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kumimoji="1" lang="zh-CN" altLang="en-US" sz="4000" b="1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的定义</a:t>
            </a:r>
            <a:endParaRPr kumimoji="1" lang="zh-CN" altLang="en-US" sz="240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23850" y="549275"/>
            <a:ext cx="84963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3600" b="1"/>
              <a:t>算法</a:t>
            </a:r>
            <a:r>
              <a:rPr lang="en-US" altLang="zh-CN" sz="3600" b="1"/>
              <a:t>FIB(</a:t>
            </a:r>
            <a:r>
              <a:rPr lang="en-US" altLang="zh-CN" sz="3600" b="1" i="1"/>
              <a:t>n</a:t>
            </a:r>
            <a:r>
              <a:rPr lang="en-US" altLang="zh-CN" sz="3600" b="1"/>
              <a:t>)</a:t>
            </a:r>
            <a:endParaRPr lang="zh-CN" altLang="zh-CN" sz="3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/>
              <a:t>/*</a:t>
            </a:r>
            <a:r>
              <a:rPr lang="zh-CN" altLang="zh-CN" sz="3600"/>
              <a:t>求解第</a:t>
            </a:r>
            <a:r>
              <a:rPr lang="en-US" altLang="zh-CN" sz="3600" i="1"/>
              <a:t>n</a:t>
            </a:r>
            <a:r>
              <a:rPr lang="zh-CN" altLang="zh-CN" sz="3600"/>
              <a:t>个斐波纳契数</a:t>
            </a:r>
            <a:r>
              <a:rPr lang="en-US" altLang="zh-CN" sz="3600"/>
              <a:t>*/</a:t>
            </a:r>
            <a:endParaRPr lang="zh-CN" altLang="zh-CN" sz="3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/>
              <a:t>FIB1</a:t>
            </a:r>
            <a:r>
              <a:rPr lang="en-US" altLang="zh-CN" sz="3600"/>
              <a:t>[</a:t>
            </a:r>
            <a:r>
              <a:rPr lang="zh-CN" altLang="zh-CN" sz="3600"/>
              <a:t>递归过程</a:t>
            </a:r>
            <a:r>
              <a:rPr lang="en-US" altLang="zh-CN" sz="3600"/>
              <a:t>]</a:t>
            </a:r>
            <a:endParaRPr lang="zh-CN" altLang="zh-CN" sz="3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/>
              <a:t>  IF(</a:t>
            </a:r>
            <a:r>
              <a:rPr lang="en-US" altLang="zh-CN" sz="3600" i="1"/>
              <a:t>n</a:t>
            </a:r>
            <a:r>
              <a:rPr lang="en-US" altLang="zh-CN" sz="3600"/>
              <a:t> = 0 OR </a:t>
            </a:r>
            <a:r>
              <a:rPr lang="en-US" altLang="zh-CN" sz="3600" i="1"/>
              <a:t>n</a:t>
            </a:r>
            <a:r>
              <a:rPr lang="en-US" altLang="zh-CN" sz="3600"/>
              <a:t> = 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/>
              <a:t>    THEN RETURN(</a:t>
            </a:r>
            <a:r>
              <a:rPr lang="en-US" altLang="zh-CN" sz="3600" i="1"/>
              <a:t>n</a:t>
            </a:r>
            <a:r>
              <a:rPr lang="en-US" altLang="zh-CN" sz="3600"/>
              <a:t>)</a:t>
            </a:r>
            <a:r>
              <a:rPr lang="en-US" altLang="zh-CN" sz="3600" b="1"/>
              <a:t>.</a:t>
            </a:r>
            <a:r>
              <a:rPr lang="en-US" altLang="zh-CN" sz="3600"/>
              <a:t>    /*</a:t>
            </a:r>
            <a:r>
              <a:rPr lang="zh-CN" altLang="zh-CN" sz="3600"/>
              <a:t>递归出口</a:t>
            </a:r>
            <a:r>
              <a:rPr lang="en-US" altLang="zh-CN" sz="3600"/>
              <a:t>*/</a:t>
            </a:r>
            <a:endParaRPr lang="zh-CN" altLang="zh-CN" sz="3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/>
              <a:t>    ELSE  /*</a:t>
            </a:r>
            <a:r>
              <a:rPr lang="zh-CN" altLang="zh-CN" sz="3600"/>
              <a:t>递归调用</a:t>
            </a:r>
            <a:r>
              <a:rPr lang="en-US" altLang="zh-CN" sz="3600"/>
              <a:t>*/</a:t>
            </a:r>
            <a:endParaRPr lang="zh-CN" altLang="zh-CN" sz="3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/>
              <a:t>	</a:t>
            </a:r>
            <a:r>
              <a:rPr lang="pt-BR" altLang="zh-CN" sz="3600"/>
              <a:t>RETURN (FIB(</a:t>
            </a:r>
            <a:r>
              <a:rPr lang="pt-BR" altLang="zh-CN" sz="3600" i="1"/>
              <a:t>n</a:t>
            </a:r>
            <a:r>
              <a:rPr lang="pt-BR" altLang="zh-CN" sz="3600"/>
              <a:t>-1) + FIB(</a:t>
            </a:r>
            <a:r>
              <a:rPr lang="pt-BR" altLang="zh-CN" sz="3600" i="1"/>
              <a:t>n</a:t>
            </a:r>
            <a:r>
              <a:rPr lang="pt-BR" altLang="zh-CN" sz="3600"/>
              <a:t>-2)) ▐</a:t>
            </a:r>
            <a:endParaRPr kumimoji="1" lang="en-US" altLang="zh-CN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549275"/>
            <a:ext cx="8353425" cy="6048375"/>
          </a:xfrm>
        </p:spPr>
        <p:txBody>
          <a:bodyPr/>
          <a:lstStyle/>
          <a:p>
            <a:pPr marL="990600" indent="-9906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b="1" smtClean="0">
                <a:solidFill>
                  <a:srgbClr val="FFCC00"/>
                </a:solidFill>
                <a:latin typeface="Times New Roman" pitchFamily="18" charset="0"/>
                <a:ea typeface="隶书" pitchFamily="49" charset="-122"/>
              </a:rPr>
              <a:t>2</a:t>
            </a:r>
            <a:r>
              <a:rPr lang="zh-CN" altLang="en-US" sz="3600" b="1" smtClean="0">
                <a:solidFill>
                  <a:srgbClr val="FFCC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lang="zh-CN" altLang="en-US" sz="3600" b="1" smtClean="0">
                <a:solidFill>
                  <a:srgbClr val="FFCC00"/>
                </a:solidFill>
                <a:ea typeface="隶书" pitchFamily="49" charset="-122"/>
              </a:rPr>
              <a:t>问题所涉及的数据结构是递归的</a:t>
            </a:r>
          </a:p>
          <a:p>
            <a:pPr marL="990600" indent="-9906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smtClean="0">
                <a:latin typeface="Times New Roman" pitchFamily="18" charset="0"/>
              </a:rPr>
              <a:t>[</a:t>
            </a:r>
            <a:r>
              <a:rPr lang="zh-CN" altLang="en-US" sz="2800" b="1" smtClean="0"/>
              <a:t>例</a:t>
            </a:r>
            <a:r>
              <a:rPr lang="en-US" altLang="zh-CN" sz="2800" b="1" smtClean="0">
                <a:latin typeface="Times New Roman" pitchFamily="18" charset="0"/>
              </a:rPr>
              <a:t>]</a:t>
            </a:r>
            <a:r>
              <a:rPr lang="zh-CN" altLang="en-US" sz="2800" b="1" smtClean="0">
                <a:latin typeface="Times New Roman" pitchFamily="18" charset="0"/>
              </a:rPr>
              <a:t>　</a:t>
            </a:r>
            <a:r>
              <a:rPr lang="zh-CN" altLang="en-US" sz="2800" b="1" smtClean="0"/>
              <a:t>单链表</a:t>
            </a:r>
          </a:p>
          <a:p>
            <a:pPr marL="990600" indent="-99060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latin typeface="Times New Roman" pitchFamily="18" charset="0"/>
              </a:rPr>
              <a:t>  </a:t>
            </a:r>
            <a:r>
              <a:rPr lang="en-US" altLang="zh-CN" sz="2800" b="1" smtClean="0">
                <a:latin typeface="Times New Roman" pitchFamily="18" charset="0"/>
              </a:rPr>
              <a:t>head=NULL</a:t>
            </a:r>
          </a:p>
          <a:p>
            <a:pPr marL="990600" indent="-99060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endParaRPr lang="en-US" altLang="zh-CN" sz="2800" b="1" smtClean="0">
              <a:latin typeface="Times New Roman" pitchFamily="18" charset="0"/>
            </a:endParaRPr>
          </a:p>
          <a:p>
            <a:pPr marL="990600" indent="-99060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endParaRPr lang="en-US" altLang="zh-CN" sz="2800" b="1" smtClean="0">
              <a:latin typeface="Times New Roman" pitchFamily="18" charset="0"/>
            </a:endParaRPr>
          </a:p>
          <a:p>
            <a:pPr marL="990600" indent="-99060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latin typeface="Times New Roman" pitchFamily="18" charset="0"/>
              </a:rPr>
              <a:t>头指针为</a:t>
            </a:r>
            <a:r>
              <a:rPr lang="en-US" altLang="zh-CN" sz="2800" b="1" smtClean="0">
                <a:latin typeface="Times New Roman" pitchFamily="18" charset="0"/>
              </a:rPr>
              <a:t>head</a:t>
            </a:r>
            <a:r>
              <a:rPr lang="zh-CN" altLang="en-US" sz="2800" b="1" smtClean="0">
                <a:latin typeface="Times New Roman" pitchFamily="18" charset="0"/>
              </a:rPr>
              <a:t>的单链表的</a:t>
            </a:r>
            <a:r>
              <a:rPr lang="zh-CN" altLang="en-US" sz="2800" b="1" smtClean="0">
                <a:solidFill>
                  <a:srgbClr val="FFFF00"/>
                </a:solidFill>
                <a:latin typeface="Times New Roman" pitchFamily="18" charset="0"/>
              </a:rPr>
              <a:t>递归定义</a:t>
            </a:r>
            <a:r>
              <a:rPr lang="zh-CN" altLang="en-US" sz="2800" b="1" smtClean="0">
                <a:latin typeface="Times New Roman" pitchFamily="18" charset="0"/>
              </a:rPr>
              <a:t>：</a:t>
            </a:r>
          </a:p>
          <a:p>
            <a:pPr marL="990600" indent="-9906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latin typeface="Times New Roman" pitchFamily="18" charset="0"/>
              </a:rPr>
              <a:t>（</a:t>
            </a:r>
            <a:r>
              <a:rPr lang="en-US" altLang="zh-CN" sz="2800" b="1" smtClean="0">
                <a:latin typeface="Times New Roman" pitchFamily="18" charset="0"/>
              </a:rPr>
              <a:t>1</a:t>
            </a:r>
            <a:r>
              <a:rPr lang="zh-CN" altLang="en-US" sz="2800" b="1" smtClean="0">
                <a:latin typeface="Times New Roman" pitchFamily="18" charset="0"/>
              </a:rPr>
              <a:t>）</a:t>
            </a:r>
            <a:r>
              <a:rPr lang="en-US" altLang="zh-CN" sz="2800" b="1" smtClean="0">
                <a:latin typeface="Times New Roman" pitchFamily="18" charset="0"/>
              </a:rPr>
              <a:t>head</a:t>
            </a:r>
            <a:r>
              <a:rPr lang="zh-CN" altLang="en-US" sz="2800" b="1" smtClean="0">
                <a:latin typeface="Times New Roman" pitchFamily="18" charset="0"/>
              </a:rPr>
              <a:t>指向一个</a:t>
            </a:r>
            <a:r>
              <a:rPr lang="zh-CN" altLang="en-US" sz="2800" b="1" smtClean="0">
                <a:solidFill>
                  <a:srgbClr val="FFFF00"/>
                </a:solidFill>
                <a:latin typeface="Times New Roman" pitchFamily="18" charset="0"/>
              </a:rPr>
              <a:t>空结点</a:t>
            </a:r>
            <a:r>
              <a:rPr lang="zh-CN" altLang="en-US" sz="2800" b="1" smtClean="0">
                <a:latin typeface="Times New Roman" pitchFamily="18" charset="0"/>
              </a:rPr>
              <a:t>的数据结构是一个单链表；</a:t>
            </a:r>
          </a:p>
          <a:p>
            <a:pPr marL="990600" indent="-9906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latin typeface="Times New Roman" pitchFamily="18" charset="0"/>
              </a:rPr>
              <a:t>（</a:t>
            </a:r>
            <a:r>
              <a:rPr lang="en-US" altLang="zh-CN" sz="2800" b="1" smtClean="0">
                <a:latin typeface="Times New Roman" pitchFamily="18" charset="0"/>
              </a:rPr>
              <a:t>2</a:t>
            </a:r>
            <a:r>
              <a:rPr lang="zh-CN" altLang="en-US" sz="2800" b="1" smtClean="0">
                <a:latin typeface="Times New Roman" pitchFamily="18" charset="0"/>
              </a:rPr>
              <a:t>）</a:t>
            </a:r>
            <a:r>
              <a:rPr lang="en-US" altLang="zh-CN" sz="2800" b="1" smtClean="0">
                <a:latin typeface="Times New Roman" pitchFamily="18" charset="0"/>
              </a:rPr>
              <a:t>head</a:t>
            </a:r>
            <a:r>
              <a:rPr lang="zh-CN" altLang="en-US" sz="2800" b="1" smtClean="0">
                <a:latin typeface="Times New Roman" pitchFamily="18" charset="0"/>
              </a:rPr>
              <a:t>指向一个非空结点，该结点的指针域</a:t>
            </a:r>
            <a:r>
              <a:rPr lang="zh-CN" altLang="en-US" sz="2800" b="1" smtClean="0">
                <a:solidFill>
                  <a:srgbClr val="FFFF00"/>
                </a:solidFill>
                <a:latin typeface="Times New Roman" pitchFamily="18" charset="0"/>
              </a:rPr>
              <a:t>指向</a:t>
            </a:r>
            <a:r>
              <a:rPr lang="zh-CN" altLang="en-US" sz="2800" b="1" smtClean="0">
                <a:latin typeface="Times New Roman" pitchFamily="18" charset="0"/>
              </a:rPr>
              <a:t>一个</a:t>
            </a:r>
            <a:r>
              <a:rPr lang="zh-CN" altLang="en-US" sz="2800" b="1" smtClean="0">
                <a:solidFill>
                  <a:srgbClr val="FFFF00"/>
                </a:solidFill>
                <a:latin typeface="Times New Roman" pitchFamily="18" charset="0"/>
              </a:rPr>
              <a:t>单链表</a:t>
            </a:r>
            <a:r>
              <a:rPr lang="zh-CN" altLang="en-US" sz="2800" b="1" smtClean="0">
                <a:latin typeface="Times New Roman" pitchFamily="18" charset="0"/>
              </a:rPr>
              <a:t>，这样的数据结构是一个单链表。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693738" y="2492375"/>
            <a:ext cx="8054975" cy="849313"/>
            <a:chOff x="250" y="1706"/>
            <a:chExt cx="5074" cy="535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4412" y="1809"/>
              <a:ext cx="912" cy="432"/>
            </a:xfrm>
            <a:prstGeom prst="rect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29" name="Line 5"/>
            <p:cNvSpPr>
              <a:spLocks noChangeShapeType="1"/>
            </p:cNvSpPr>
            <p:nvPr/>
          </p:nvSpPr>
          <p:spPr bwMode="auto">
            <a:xfrm>
              <a:off x="5036" y="1809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4460" y="1914"/>
              <a:ext cx="461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72</a:t>
              </a:r>
              <a:endParaRPr kumimoji="1" lang="en-US" altLang="zh-CN" b="1" baseline="-2500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956" y="1809"/>
              <a:ext cx="864" cy="432"/>
            </a:xfrm>
            <a:prstGeom prst="rect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1580" y="1809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2156" y="1809"/>
              <a:ext cx="864" cy="432"/>
            </a:xfrm>
            <a:prstGeom prst="rect">
              <a:avLst/>
            </a:prstGeom>
            <a:gradFill rotWithShape="0">
              <a:gsLst>
                <a:gs pos="0">
                  <a:srgbClr val="156B13"/>
                </a:gs>
                <a:gs pos="25000">
                  <a:srgbClr val="9CB86E"/>
                </a:gs>
                <a:gs pos="50000">
                  <a:srgbClr val="DDEBCF"/>
                </a:gs>
                <a:gs pos="75000">
                  <a:srgbClr val="9CB86E"/>
                </a:gs>
                <a:gs pos="100000">
                  <a:srgbClr val="156B13"/>
                </a:gs>
              </a:gsLst>
              <a:lin ang="27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2828" y="1809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2252" y="1914"/>
              <a:ext cx="44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45</a:t>
              </a:r>
              <a:endParaRPr kumimoji="1" lang="en-US" altLang="zh-CN" b="1" baseline="-25000">
                <a:solidFill>
                  <a:schemeClr val="bg1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 rot="-5164107">
              <a:off x="3210" y="1763"/>
              <a:ext cx="49" cy="528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 rot="-5164107">
              <a:off x="691" y="1772"/>
              <a:ext cx="49" cy="48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3500" y="1809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 rot="-5164107">
              <a:off x="4147" y="1786"/>
              <a:ext cx="49" cy="48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>
              <a:off x="250" y="1706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幼圆" panose="02010509060101010101" pitchFamily="49" charset="-122"/>
                </a:rPr>
                <a:t>head</a:t>
              </a:r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 rot="-5164107">
              <a:off x="1891" y="1786"/>
              <a:ext cx="49" cy="480"/>
            </a:xfrm>
            <a:prstGeom prst="line">
              <a:avLst/>
            </a:prstGeom>
            <a:noFill/>
            <a:ln w="3175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1020" y="1842"/>
              <a:ext cx="49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 algn="ctr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5058" y="1888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∧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6250"/>
            <a:ext cx="9144000" cy="60483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rgbClr val="FFFF00"/>
                </a:solidFill>
              </a:rPr>
              <a:t>在头指针为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p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的</a:t>
            </a:r>
            <a:r>
              <a:rPr lang="zh-CN" altLang="en-US" b="1" dirty="0" smtClean="0">
                <a:solidFill>
                  <a:srgbClr val="FFFF00"/>
                </a:solidFill>
              </a:rPr>
              <a:t>单链表中搜索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data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值为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item</a:t>
            </a:r>
            <a:r>
              <a:rPr lang="zh-CN" altLang="en-US" b="1" dirty="0" smtClean="0">
                <a:solidFill>
                  <a:srgbClr val="FFFF00"/>
                </a:solidFill>
              </a:rPr>
              <a:t>的结点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　</a:t>
            </a:r>
            <a:r>
              <a:rPr lang="en-US" altLang="zh-CN" sz="2800" b="1" dirty="0" smtClean="0">
                <a:latin typeface="Times New Roman" pitchFamily="18" charset="0"/>
              </a:rPr>
              <a:t>template &lt;class T&gt;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　</a:t>
            </a:r>
            <a:r>
              <a:rPr lang="en-US" altLang="zh-CN" sz="2800" b="1" dirty="0" smtClean="0">
                <a:latin typeface="Times New Roman" pitchFamily="18" charset="0"/>
              </a:rPr>
              <a:t>void Search</a:t>
            </a:r>
            <a:r>
              <a:rPr lang="zh-CN" altLang="en-US" sz="2800" b="1" dirty="0" smtClean="0">
                <a:latin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</a:rPr>
              <a:t>Node &lt;T&gt; *p</a:t>
            </a:r>
            <a:r>
              <a:rPr lang="zh-CN" altLang="en-US" sz="2800" b="1" dirty="0" smtClean="0">
                <a:latin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</a:rPr>
              <a:t>T item</a:t>
            </a:r>
            <a:r>
              <a:rPr lang="zh-CN" altLang="en-US" sz="2800" b="1" dirty="0" smtClean="0">
                <a:latin typeface="Times New Roman" pitchFamily="18" charset="0"/>
              </a:rPr>
              <a:t>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　</a:t>
            </a:r>
            <a:r>
              <a:rPr lang="en-US" altLang="zh-CN" sz="2800" b="1" dirty="0" smtClean="0">
                <a:latin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　　</a:t>
            </a:r>
            <a:r>
              <a:rPr lang="en-US" altLang="zh-CN" sz="2800" b="1" dirty="0" smtClean="0">
                <a:latin typeface="Times New Roman" pitchFamily="18" charset="0"/>
              </a:rPr>
              <a:t>if</a:t>
            </a:r>
            <a:r>
              <a:rPr lang="zh-CN" altLang="en-US" sz="2800" b="1" dirty="0" smtClean="0">
                <a:latin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</a:rPr>
              <a:t>p = = NULL</a:t>
            </a:r>
            <a:r>
              <a:rPr lang="zh-CN" altLang="en-US" sz="2800" b="1" dirty="0" smtClean="0">
                <a:latin typeface="Times New Roman" pitchFamily="18" charset="0"/>
              </a:rPr>
              <a:t>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　　</a:t>
            </a:r>
            <a:r>
              <a:rPr lang="en-US" altLang="zh-CN" sz="2800" b="1" dirty="0" smtClean="0">
                <a:latin typeface="Times New Roman" pitchFamily="18" charset="0"/>
              </a:rPr>
              <a:t>{ </a:t>
            </a:r>
            <a:r>
              <a:rPr lang="en-US" altLang="zh-CN" sz="2800" b="1" dirty="0" err="1" smtClean="0">
                <a:latin typeface="Times New Roman" pitchFamily="18" charset="0"/>
              </a:rPr>
              <a:t>cout</a:t>
            </a:r>
            <a:r>
              <a:rPr lang="en-US" altLang="zh-CN" sz="2800" b="1" dirty="0" smtClean="0">
                <a:latin typeface="Times New Roman" pitchFamily="18" charset="0"/>
              </a:rPr>
              <a:t> &lt;&lt;“Can not find the item .” </a:t>
            </a:r>
            <a:r>
              <a:rPr lang="zh-CN" altLang="en-US" sz="2800" b="1" dirty="0" smtClean="0">
                <a:latin typeface="Times New Roman" pitchFamily="18" charset="0"/>
              </a:rPr>
              <a:t>；</a:t>
            </a:r>
            <a:r>
              <a:rPr lang="en-US" altLang="zh-CN" sz="2800" b="1" dirty="0" smtClean="0">
                <a:latin typeface="Times New Roman" pitchFamily="18" charset="0"/>
              </a:rPr>
              <a:t>return </a:t>
            </a:r>
            <a:r>
              <a:rPr lang="zh-CN" altLang="en-US" sz="2800" b="1" dirty="0" smtClean="0">
                <a:latin typeface="Times New Roman" pitchFamily="18" charset="0"/>
              </a:rPr>
              <a:t>；</a:t>
            </a:r>
            <a:r>
              <a:rPr lang="en-US" altLang="zh-CN" sz="2800" b="1" dirty="0" smtClean="0">
                <a:latin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　　</a:t>
            </a:r>
            <a:r>
              <a:rPr lang="en-US" altLang="zh-CN" sz="2800" b="1" dirty="0" smtClean="0">
                <a:latin typeface="Times New Roman" pitchFamily="18" charset="0"/>
              </a:rPr>
              <a:t>if </a:t>
            </a:r>
            <a:r>
              <a:rPr lang="zh-CN" altLang="en-US" sz="2800" b="1" dirty="0" smtClean="0">
                <a:latin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</a:rPr>
              <a:t>p-&gt;data = = item</a:t>
            </a:r>
            <a:r>
              <a:rPr lang="zh-CN" altLang="en-US" sz="2800" b="1" dirty="0" smtClean="0">
                <a:latin typeface="Times New Roman" pitchFamily="18" charset="0"/>
              </a:rPr>
              <a:t>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	　　</a:t>
            </a:r>
            <a:r>
              <a:rPr lang="en-US" altLang="zh-CN" sz="2800" b="1" dirty="0" err="1" smtClean="0">
                <a:latin typeface="Times New Roman" pitchFamily="18" charset="0"/>
              </a:rPr>
              <a:t>Dealwith</a:t>
            </a:r>
            <a:r>
              <a:rPr lang="zh-CN" altLang="en-US" sz="2800" b="1" dirty="0" smtClean="0">
                <a:latin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</a:rPr>
              <a:t>p</a:t>
            </a:r>
            <a:r>
              <a:rPr lang="zh-CN" altLang="en-US" sz="2800" b="1" dirty="0" smtClean="0">
                <a:latin typeface="Times New Roman" pitchFamily="18" charset="0"/>
              </a:rPr>
              <a:t>）；</a:t>
            </a:r>
            <a:r>
              <a:rPr lang="en-US" altLang="zh-CN" sz="2800" b="1" dirty="0" smtClean="0">
                <a:latin typeface="Times New Roman" pitchFamily="18" charset="0"/>
              </a:rPr>
              <a:t>// </a:t>
            </a:r>
            <a:r>
              <a:rPr lang="zh-CN" altLang="en-US" sz="2800" b="1" dirty="0" smtClean="0">
                <a:latin typeface="Times New Roman" pitchFamily="18" charset="0"/>
              </a:rPr>
              <a:t>对该节点进行处理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　　</a:t>
            </a:r>
            <a:r>
              <a:rPr lang="en-US" altLang="zh-CN" sz="2800" b="1" dirty="0" smtClean="0">
                <a:latin typeface="Times New Roman" pitchFamily="18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　　　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itchFamily="18" charset="0"/>
              </a:rPr>
              <a:t>Search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itchFamily="18" charset="0"/>
              </a:rPr>
              <a:t>（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itchFamily="18" charset="0"/>
              </a:rPr>
              <a:t>p-&gt;next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itchFamily="18" charset="0"/>
              </a:rPr>
              <a:t>item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itchFamily="18" charset="0"/>
              </a:rPr>
              <a:t>）</a:t>
            </a:r>
            <a:r>
              <a:rPr lang="zh-CN" altLang="en-US" sz="2800" b="1" dirty="0" smtClean="0"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　</a:t>
            </a:r>
            <a:r>
              <a:rPr lang="en-US" altLang="zh-CN" sz="2800" b="1" dirty="0" smtClean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620713"/>
            <a:ext cx="8262938" cy="5475287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4000" b="1" smtClean="0">
                <a:latin typeface="Times New Roman" pitchFamily="18" charset="0"/>
                <a:ea typeface="幼圆" pitchFamily="49" charset="-122"/>
              </a:rPr>
              <a:t>		</a:t>
            </a:r>
            <a:r>
              <a:rPr lang="zh-CN" altLang="en-US" sz="4000" b="1" smtClean="0">
                <a:latin typeface="Times New Roman" pitchFamily="18" charset="0"/>
                <a:ea typeface="幼圆" pitchFamily="49" charset="-122"/>
              </a:rPr>
              <a:t>二叉树：二叉树是数据元素的有穷集合，它或者为空集（空二叉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4000" b="1" smtClean="0">
                <a:latin typeface="Times New Roman" pitchFamily="18" charset="0"/>
                <a:ea typeface="幼圆" pitchFamily="49" charset="-122"/>
              </a:rPr>
              <a:t>   树），或者由一个根元素和其下的两棵互不相交的二叉树（左子树和右子树）构成。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820150" cy="6597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b="1" smtClean="0">
                <a:solidFill>
                  <a:srgbClr val="FFCC00"/>
                </a:solidFill>
                <a:latin typeface="Times New Roman" pitchFamily="18" charset="0"/>
                <a:ea typeface="隶书" pitchFamily="49" charset="-122"/>
              </a:rPr>
              <a:t>3</a:t>
            </a:r>
            <a:r>
              <a:rPr lang="zh-CN" altLang="en-US" sz="3600" b="1" smtClean="0">
                <a:solidFill>
                  <a:srgbClr val="FFCC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lang="zh-CN" altLang="en-US" sz="3600" b="1" smtClean="0">
                <a:solidFill>
                  <a:srgbClr val="FFCC00"/>
                </a:solidFill>
                <a:ea typeface="隶书" pitchFamily="49" charset="-122"/>
              </a:rPr>
              <a:t>问题的解法满足递归的性质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smtClean="0">
                <a:solidFill>
                  <a:srgbClr val="FFFF00"/>
                </a:solidFill>
                <a:latin typeface="Times New Roman" pitchFamily="18" charset="0"/>
              </a:rPr>
              <a:t>　</a:t>
            </a:r>
            <a:r>
              <a:rPr kumimoji="1" lang="zh-CN" altLang="en-US" b="1" smtClean="0"/>
              <a:t>例如，汉诺塔</a:t>
            </a:r>
            <a:r>
              <a:rPr kumimoji="1" lang="en-US" altLang="zh-CN" b="1" smtClean="0"/>
              <a:t>(</a:t>
            </a:r>
            <a:r>
              <a:rPr kumimoji="1" lang="en-US" altLang="zh-CN" b="1" smtClean="0">
                <a:solidFill>
                  <a:schemeClr val="hlink"/>
                </a:solidFill>
              </a:rPr>
              <a:t>Tower of Hanoi</a:t>
            </a:r>
            <a:r>
              <a:rPr kumimoji="1" lang="en-US" altLang="zh-CN" b="1" smtClean="0"/>
              <a:t>)</a:t>
            </a:r>
            <a:r>
              <a:rPr kumimoji="1" lang="zh-CN" altLang="en-US" b="1" smtClean="0"/>
              <a:t>问题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smtClean="0"/>
              <a:t>       </a:t>
            </a:r>
            <a:r>
              <a:rPr lang="zh-CN" altLang="en-US" b="1" smtClean="0">
                <a:solidFill>
                  <a:srgbClr val="FFFF00"/>
                </a:solidFill>
              </a:rPr>
              <a:t>问题的提出</a:t>
            </a:r>
            <a:r>
              <a:rPr lang="zh-CN" altLang="en-US" b="1" smtClean="0"/>
              <a:t>：</a:t>
            </a:r>
            <a:r>
              <a:rPr lang="zh-CN" altLang="en-US" smtClean="0"/>
              <a:t>在</a:t>
            </a:r>
            <a:r>
              <a:rPr lang="en-US" altLang="zh-CN" smtClean="0"/>
              <a:t>19</a:t>
            </a:r>
            <a:r>
              <a:rPr lang="zh-CN" altLang="en-US" smtClean="0"/>
              <a:t>世纪末，布拉玛神庙</a:t>
            </a:r>
            <a:r>
              <a:rPr lang="en-US" altLang="zh-CN" smtClean="0"/>
              <a:t>(Temple of Bramah)</a:t>
            </a:r>
            <a:r>
              <a:rPr lang="zh-CN" altLang="en-US" smtClean="0"/>
              <a:t>里的传教士玩着一种游戏，据说他们的游戏装置是由一块铜板上有三根金刚石针，针上放有</a:t>
            </a:r>
            <a:r>
              <a:rPr lang="en-US" altLang="zh-CN" smtClean="0"/>
              <a:t>64</a:t>
            </a:r>
            <a:r>
              <a:rPr lang="zh-CN" altLang="en-US" smtClean="0"/>
              <a:t>个直径大小不等的金盘组成的。游戏的目标是把左面针上的金盘移动到右面的针上，移动过程中一次只能移动一个盘子，不允许大盘放在小盘上面，只能借助于中间的针。他们认为这种游戏的结束就意味着世界末日的到来。欧洲人把这种游戏叫做汉诺塔</a:t>
            </a:r>
            <a:r>
              <a:rPr lang="en-US" altLang="zh-CN" smtClean="0"/>
              <a:t>(Tower of Hanoi)</a:t>
            </a:r>
            <a:r>
              <a:rPr lang="zh-CN" altLang="en-US" smtClean="0"/>
              <a:t>游戏。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wdjoyner.org/photography/public-domain/photography/puzzles/tower-of-hano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911701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mtnvista.net/Family/Family%202005/Waterloo%20Visit%202005%20Files/Waterloo%20Visit%202005%20Gallery%20Files/IMG_43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/>
          <p:cNvSpPr>
            <a:spLocks noChangeArrowheads="1"/>
          </p:cNvSpPr>
          <p:nvPr/>
        </p:nvSpPr>
        <p:spPr bwMode="auto">
          <a:xfrm>
            <a:off x="214313" y="1785938"/>
            <a:ext cx="8715375" cy="164306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1750" cap="sq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69" name="圆角矩形 7"/>
          <p:cNvSpPr>
            <a:spLocks noChangeArrowheads="1"/>
          </p:cNvSpPr>
          <p:nvPr/>
        </p:nvSpPr>
        <p:spPr bwMode="auto">
          <a:xfrm>
            <a:off x="214313" y="3429000"/>
            <a:ext cx="8715375" cy="16430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1750" cap="sq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6870" name="圆角矩形 8"/>
          <p:cNvSpPr>
            <a:spLocks noChangeArrowheads="1"/>
          </p:cNvSpPr>
          <p:nvPr/>
        </p:nvSpPr>
        <p:spPr bwMode="auto">
          <a:xfrm>
            <a:off x="214313" y="5214938"/>
            <a:ext cx="8715375" cy="164306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1750" cap="sq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285750" y="3429000"/>
            <a:ext cx="8429625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把</a:t>
            </a:r>
            <a:r>
              <a:rPr lang="en-US" altLang="zh-CN" sz="32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32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个盘子从上到下编号</a:t>
            </a:r>
            <a:r>
              <a:rPr lang="en-US" altLang="zh-CN" sz="32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1……n,</a:t>
            </a:r>
            <a:r>
              <a:rPr lang="zh-CN" altLang="en-US" sz="32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要把</a:t>
            </a:r>
            <a:r>
              <a:rPr lang="en-US" altLang="zh-CN" sz="32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32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个盘子从</a:t>
            </a:r>
            <a:r>
              <a:rPr lang="en-US" altLang="zh-CN" sz="32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32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塔移动到</a:t>
            </a:r>
            <a:r>
              <a:rPr lang="en-US" altLang="zh-CN" sz="32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32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塔</a:t>
            </a:r>
            <a:r>
              <a:rPr lang="en-US" altLang="zh-CN" sz="32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32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首先借用</a:t>
            </a:r>
            <a:r>
              <a:rPr lang="en-US" altLang="zh-CN" sz="32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32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塔作为存放盘子的临时塔，把上面的</a:t>
            </a:r>
            <a:r>
              <a:rPr lang="en-US" altLang="zh-CN" sz="32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n-1</a:t>
            </a:r>
            <a:r>
              <a:rPr lang="zh-CN" altLang="en-US" sz="32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个盘子移动到</a:t>
            </a:r>
            <a:r>
              <a:rPr lang="en-US" altLang="zh-CN" sz="32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B;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indent="22225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effectLst/>
                <a:latin typeface="Times New Roman" panose="02020603050405020304" pitchFamily="18" charset="0"/>
                <a:ea typeface="幼圆" panose="02010509060101010101" pitchFamily="49" charset="-122"/>
              </a:rPr>
              <a:t>	</a:t>
            </a:r>
            <a:r>
              <a:rPr lang="zh-CN" altLang="en-US" b="1" smtClean="0">
                <a:effectLst/>
                <a:latin typeface="Times New Roman" panose="02020603050405020304" pitchFamily="18" charset="0"/>
                <a:ea typeface="幼圆" panose="02010509060101010101" pitchFamily="49" charset="-122"/>
              </a:rPr>
              <a:t>递归是计算机科学和数学中的一个非常重要的问题求解工具。</a:t>
            </a:r>
            <a:endParaRPr lang="en-US" altLang="zh-CN" b="1" smtClean="0">
              <a:effectLst/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lvl="1" indent="22225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effectLst/>
                <a:latin typeface="Times New Roman" panose="02020603050405020304" pitchFamily="18" charset="0"/>
                <a:ea typeface="幼圆" panose="02010509060101010101" pitchFamily="49" charset="-122"/>
              </a:rPr>
              <a:t>程序设计语言用递归来定义语言的语法；</a:t>
            </a:r>
            <a:endParaRPr lang="en-US" altLang="zh-CN" b="1" smtClean="0">
              <a:effectLst/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lvl="1" indent="22225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effectLst/>
                <a:latin typeface="Times New Roman" panose="02020603050405020304" pitchFamily="18" charset="0"/>
                <a:ea typeface="幼圆" panose="02010509060101010101" pitchFamily="49" charset="-122"/>
              </a:rPr>
              <a:t>数据结构用它来解决线性表、树结构以及图结构的搜索与排序问题；</a:t>
            </a:r>
            <a:endParaRPr lang="en-US" altLang="zh-CN" b="1" smtClean="0">
              <a:effectLst/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lvl="1" indent="22225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effectLst/>
                <a:latin typeface="Times New Roman" panose="02020603050405020304" pitchFamily="18" charset="0"/>
                <a:ea typeface="幼圆" panose="02010509060101010101" pitchFamily="49" charset="-122"/>
              </a:rPr>
              <a:t>组合数学中的大量排列组合问题都会涉及到递归。</a:t>
            </a:r>
            <a:endParaRPr lang="en-US" altLang="zh-CN" b="1" smtClean="0">
              <a:effectLst/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indent="22225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effectLst/>
                <a:latin typeface="Times New Roman" panose="02020603050405020304" pitchFamily="18" charset="0"/>
                <a:ea typeface="幼圆" panose="02010509060101010101" pitchFamily="49" charset="-122"/>
              </a:rPr>
              <a:t>无论在理论还是在实际应用方面，递归都是算法研究、运筹学、决策论和图论等领域的重要内容。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389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7"/>
          <p:cNvSpPr>
            <a:spLocks noChangeArrowheads="1"/>
          </p:cNvSpPr>
          <p:nvPr/>
        </p:nvSpPr>
        <p:spPr bwMode="auto">
          <a:xfrm>
            <a:off x="214313" y="3429000"/>
            <a:ext cx="8715375" cy="16430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1750" cap="sq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8917" name="圆角矩形 8"/>
          <p:cNvSpPr>
            <a:spLocks noChangeArrowheads="1"/>
          </p:cNvSpPr>
          <p:nvPr/>
        </p:nvSpPr>
        <p:spPr bwMode="auto">
          <a:xfrm>
            <a:off x="214313" y="5214938"/>
            <a:ext cx="8715375" cy="164306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1750" cap="sq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786063" y="5643563"/>
            <a:ext cx="3638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把第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个盘子移动到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lang="zh-CN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409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142875" y="5143500"/>
            <a:ext cx="8715375" cy="16430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1750" cap="sq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0965" name="矩形 9"/>
          <p:cNvSpPr>
            <a:spLocks noChangeArrowheads="1"/>
          </p:cNvSpPr>
          <p:nvPr/>
        </p:nvSpPr>
        <p:spPr bwMode="auto">
          <a:xfrm>
            <a:off x="285750" y="73025"/>
            <a:ext cx="8501063" cy="15700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</a:rPr>
              <a:t>把第</a:t>
            </a:r>
            <a:r>
              <a:rPr lang="en-US" altLang="zh-CN" sz="2400" b="1">
                <a:solidFill>
                  <a:schemeClr val="bg2"/>
                </a:solidFill>
              </a:rPr>
              <a:t>n-1</a:t>
            </a:r>
            <a:r>
              <a:rPr lang="zh-CN" altLang="en-US" sz="2400" b="1">
                <a:solidFill>
                  <a:schemeClr val="bg2"/>
                </a:solidFill>
              </a:rPr>
              <a:t>个盘子移动到</a:t>
            </a:r>
            <a:r>
              <a:rPr lang="en-US" altLang="zh-CN" sz="2400" b="1">
                <a:solidFill>
                  <a:schemeClr val="bg2"/>
                </a:solidFill>
              </a:rPr>
              <a:t>C:</a:t>
            </a:r>
            <a:endParaRPr lang="zh-CN" altLang="en-US" sz="2400" b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</a:rPr>
              <a:t>         可以把</a:t>
            </a:r>
            <a:r>
              <a:rPr lang="en-US" altLang="zh-CN" sz="2400" b="1">
                <a:solidFill>
                  <a:schemeClr val="bg2"/>
                </a:solidFill>
              </a:rPr>
              <a:t>A</a:t>
            </a:r>
            <a:r>
              <a:rPr lang="zh-CN" altLang="en-US" sz="2400" b="1">
                <a:solidFill>
                  <a:schemeClr val="bg2"/>
                </a:solidFill>
              </a:rPr>
              <a:t>作为临时塔，把第</a:t>
            </a:r>
            <a:r>
              <a:rPr lang="en-US" altLang="zh-CN" sz="2400" b="1">
                <a:solidFill>
                  <a:schemeClr val="bg2"/>
                </a:solidFill>
              </a:rPr>
              <a:t>n-1</a:t>
            </a:r>
            <a:r>
              <a:rPr lang="zh-CN" altLang="en-US" sz="2400" b="1">
                <a:solidFill>
                  <a:schemeClr val="bg2"/>
                </a:solidFill>
              </a:rPr>
              <a:t>盘子上面的</a:t>
            </a:r>
            <a:r>
              <a:rPr lang="en-US" altLang="zh-CN" sz="2400" b="1">
                <a:solidFill>
                  <a:schemeClr val="bg2"/>
                </a:solidFill>
              </a:rPr>
              <a:t>n-2</a:t>
            </a:r>
            <a:r>
              <a:rPr lang="zh-CN" altLang="en-US" sz="2400" b="1">
                <a:solidFill>
                  <a:schemeClr val="bg2"/>
                </a:solidFill>
              </a:rPr>
              <a:t>个盘子从</a:t>
            </a:r>
            <a:r>
              <a:rPr lang="en-US" altLang="zh-CN" sz="2400" b="1">
                <a:solidFill>
                  <a:schemeClr val="bg2"/>
                </a:solidFill>
              </a:rPr>
              <a:t>B</a:t>
            </a:r>
            <a:r>
              <a:rPr lang="zh-CN" altLang="en-US" sz="2400" b="1">
                <a:solidFill>
                  <a:schemeClr val="bg2"/>
                </a:solidFill>
              </a:rPr>
              <a:t>移动到</a:t>
            </a:r>
            <a:r>
              <a:rPr lang="en-US" altLang="zh-CN" sz="2400" b="1">
                <a:solidFill>
                  <a:schemeClr val="bg2"/>
                </a:solidFill>
              </a:rPr>
              <a:t>A</a:t>
            </a:r>
            <a:r>
              <a:rPr lang="zh-CN" altLang="en-US" sz="2400" b="1">
                <a:solidFill>
                  <a:schemeClr val="bg2"/>
                </a:solidFill>
              </a:rPr>
              <a:t>，把第</a:t>
            </a:r>
            <a:r>
              <a:rPr lang="en-US" altLang="zh-CN" sz="2400" b="1">
                <a:solidFill>
                  <a:schemeClr val="bg2"/>
                </a:solidFill>
              </a:rPr>
              <a:t>n-1</a:t>
            </a:r>
            <a:r>
              <a:rPr lang="zh-CN" altLang="en-US" sz="2400" b="1">
                <a:solidFill>
                  <a:schemeClr val="bg2"/>
                </a:solidFill>
              </a:rPr>
              <a:t>个盘子移动到</a:t>
            </a:r>
            <a:r>
              <a:rPr lang="en-US" altLang="zh-CN" sz="2400" b="1">
                <a:solidFill>
                  <a:schemeClr val="bg2"/>
                </a:solidFill>
              </a:rPr>
              <a:t>C</a:t>
            </a:r>
            <a:r>
              <a:rPr lang="zh-CN" altLang="en-US" sz="2400" b="1">
                <a:solidFill>
                  <a:schemeClr val="bg2"/>
                </a:solidFill>
              </a:rPr>
              <a:t>。这样</a:t>
            </a:r>
            <a:r>
              <a:rPr lang="en-US" altLang="zh-CN" sz="2400" b="1">
                <a:solidFill>
                  <a:schemeClr val="bg2"/>
                </a:solidFill>
              </a:rPr>
              <a:t>n-2</a:t>
            </a:r>
            <a:r>
              <a:rPr lang="zh-CN" altLang="en-US" sz="2400" b="1">
                <a:solidFill>
                  <a:schemeClr val="bg2"/>
                </a:solidFill>
              </a:rPr>
              <a:t>个盘子又回到了</a:t>
            </a:r>
            <a:r>
              <a:rPr lang="en-US" altLang="zh-CN" sz="2400" b="1">
                <a:solidFill>
                  <a:schemeClr val="bg2"/>
                </a:solidFill>
              </a:rPr>
              <a:t>A</a:t>
            </a:r>
            <a:r>
              <a:rPr lang="zh-CN" altLang="en-US" sz="2400" b="1">
                <a:solidFill>
                  <a:schemeClr val="bg2"/>
                </a:solidFill>
              </a:rPr>
              <a:t>上了。</a:t>
            </a:r>
          </a:p>
        </p:txBody>
      </p:sp>
      <p:sp>
        <p:nvSpPr>
          <p:cNvPr id="40966" name="矩形 10"/>
          <p:cNvSpPr>
            <a:spLocks noChangeArrowheads="1"/>
          </p:cNvSpPr>
          <p:nvPr/>
        </p:nvSpPr>
        <p:spPr bwMode="auto">
          <a:xfrm>
            <a:off x="285750" y="1571625"/>
            <a:ext cx="8429625" cy="19383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</a:rPr>
              <a:t>以此类推，下面</a:t>
            </a:r>
            <a:r>
              <a:rPr lang="en-US" altLang="zh-CN" sz="2400" b="1">
                <a:solidFill>
                  <a:schemeClr val="bg2"/>
                </a:solidFill>
              </a:rPr>
              <a:t>n-2</a:t>
            </a:r>
            <a:r>
              <a:rPr lang="zh-CN" altLang="en-US" sz="2400" b="1">
                <a:solidFill>
                  <a:schemeClr val="bg2"/>
                </a:solidFill>
              </a:rPr>
              <a:t>个盘子的移动仿佛是在重复第</a:t>
            </a:r>
            <a:r>
              <a:rPr lang="en-US" altLang="zh-CN" sz="2400" b="1">
                <a:solidFill>
                  <a:schemeClr val="bg2"/>
                </a:solidFill>
              </a:rPr>
              <a:t>1</a:t>
            </a:r>
            <a:r>
              <a:rPr lang="zh-CN" altLang="en-US" sz="2400" b="1">
                <a:solidFill>
                  <a:schemeClr val="bg2"/>
                </a:solidFill>
              </a:rPr>
              <a:t>、</a:t>
            </a:r>
            <a:r>
              <a:rPr lang="en-US" altLang="zh-CN" sz="2400" b="1">
                <a:solidFill>
                  <a:schemeClr val="bg2"/>
                </a:solidFill>
              </a:rPr>
              <a:t>2</a:t>
            </a:r>
            <a:r>
              <a:rPr lang="zh-CN" altLang="en-US" sz="2400" b="1">
                <a:solidFill>
                  <a:schemeClr val="bg2"/>
                </a:solidFill>
              </a:rPr>
              <a:t>步操作，这个问题变成了典型的递归问题。</a:t>
            </a:r>
            <a:endParaRPr lang="en-US" altLang="zh-CN" sz="2400" b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400" b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400" b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24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765175"/>
            <a:ext cx="8280400" cy="5330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算法 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HR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n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err="1" smtClean="0">
                <a:latin typeface="Times New Roman" pitchFamily="18" charset="0"/>
                <a:ea typeface="幼圆" pitchFamily="49" charset="-122"/>
              </a:rPr>
              <a:t>i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j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k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）   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// 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把原柱</a:t>
            </a:r>
            <a:r>
              <a:rPr lang="en-US" altLang="zh-CN" b="1" dirty="0" err="1" smtClean="0">
                <a:latin typeface="Times New Roman" pitchFamily="18" charset="0"/>
                <a:ea typeface="幼圆" pitchFamily="49" charset="-122"/>
              </a:rPr>
              <a:t>i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上的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n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个圆盘移到目标柱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k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上，圆柱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j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是中间柱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HR1[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递归出口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]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   IF  n = 1 THEN  (MOVE(</a:t>
            </a:r>
            <a:r>
              <a:rPr lang="en-US" altLang="zh-CN" b="1" dirty="0" err="1" smtClean="0">
                <a:latin typeface="Times New Roman" pitchFamily="18" charset="0"/>
                <a:ea typeface="幼圆" pitchFamily="49" charset="-122"/>
              </a:rPr>
              <a:t>i,k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).RETURN).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HR2[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递归调用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]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   HR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n-1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err="1" smtClean="0">
                <a:latin typeface="Times New Roman" pitchFamily="18" charset="0"/>
                <a:ea typeface="幼圆" pitchFamily="49" charset="-122"/>
              </a:rPr>
              <a:t>i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k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j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） ．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   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MOVE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（</a:t>
            </a:r>
            <a:r>
              <a:rPr lang="en-US" altLang="zh-CN" b="1" dirty="0" err="1" smtClean="0">
                <a:latin typeface="Times New Roman" pitchFamily="18" charset="0"/>
                <a:ea typeface="幼圆" pitchFamily="49" charset="-122"/>
              </a:rPr>
              <a:t>i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k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） ．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   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HR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n-1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j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err="1" smtClean="0">
                <a:latin typeface="Times New Roman" pitchFamily="18" charset="0"/>
                <a:ea typeface="幼圆" pitchFamily="49" charset="-122"/>
              </a:rPr>
              <a:t>i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k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） ▌</a:t>
            </a:r>
            <a:endParaRPr lang="zh-CN" altLang="en-US" b="1" dirty="0" smtClean="0">
              <a:latin typeface="宋体" pitchFamily="2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1" b="50500"/>
          <a:stretch/>
        </p:blipFill>
        <p:spPr bwMode="auto">
          <a:xfrm>
            <a:off x="5220072" y="3645024"/>
            <a:ext cx="2880360" cy="93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50"/>
          <a:stretch/>
        </p:blipFill>
        <p:spPr bwMode="auto">
          <a:xfrm>
            <a:off x="5220072" y="5681747"/>
            <a:ext cx="2880360" cy="977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70" b="24397"/>
          <a:stretch/>
        </p:blipFill>
        <p:spPr bwMode="auto">
          <a:xfrm>
            <a:off x="5220072" y="4653136"/>
            <a:ext cx="2880360" cy="98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52513"/>
            <a:ext cx="9144000" cy="5705475"/>
          </a:xfrm>
        </p:spPr>
        <p:txBody>
          <a:bodyPr/>
          <a:lstStyle/>
          <a:p>
            <a:pPr indent="22225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latin typeface="Times New Roman" pitchFamily="18" charset="0"/>
                <a:ea typeface="隶书" pitchFamily="49" charset="-122"/>
              </a:rPr>
              <a:t>基本递归过程</a:t>
            </a:r>
          </a:p>
          <a:p>
            <a:pPr indent="22225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        递归过程在实现时，发生递归调用：分为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内部调用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和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外部调用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。</a:t>
            </a:r>
          </a:p>
          <a:p>
            <a:pPr indent="22225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      调用方式不同，返回的方式也不相同。</a:t>
            </a:r>
          </a:p>
          <a:p>
            <a:pPr indent="22225" eaLnBrk="1" hangingPunct="1">
              <a:lnSpc>
                <a:spcPct val="140000"/>
              </a:lnSpc>
              <a:buClr>
                <a:srgbClr val="FFFF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　递归调用正确进行：调用时参数传递正确</a:t>
            </a:r>
          </a:p>
          <a:p>
            <a:pPr indent="22225" eaLnBrk="1" hangingPunct="1">
              <a:lnSpc>
                <a:spcPct val="140000"/>
              </a:lnSpc>
              <a:buClr>
                <a:srgbClr val="FFFF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　过程结束正确返回：返回地址正确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7475"/>
            <a:ext cx="8713788" cy="6335713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ea typeface="幼圆" pitchFamily="49" charset="-122"/>
              </a:rPr>
              <a:t>在高级语言（编译程序）中，是利用</a:t>
            </a:r>
            <a:r>
              <a:rPr lang="zh-CN" altLang="en-US" sz="2800" b="1" dirty="0" smtClean="0">
                <a:latin typeface="Arial"/>
                <a:ea typeface="幼圆" pitchFamily="49" charset="-122"/>
              </a:rPr>
              <a:t>“</a:t>
            </a:r>
            <a:r>
              <a:rPr lang="zh-CN" altLang="en-US" sz="2800" b="1" dirty="0" smtClean="0">
                <a:ea typeface="幼圆" pitchFamily="49" charset="-122"/>
              </a:rPr>
              <a:t>递归工作栈</a:t>
            </a:r>
            <a:r>
              <a:rPr lang="zh-CN" altLang="en-US" sz="2800" b="1" dirty="0" smtClean="0">
                <a:latin typeface="Arial"/>
                <a:ea typeface="幼圆" pitchFamily="49" charset="-122"/>
              </a:rPr>
              <a:t>”</a:t>
            </a:r>
            <a:r>
              <a:rPr lang="zh-CN" altLang="en-US" sz="2800" b="1" dirty="0" smtClean="0">
                <a:ea typeface="幼圆" pitchFamily="49" charset="-122"/>
              </a:rPr>
              <a:t>来实现递归调用的。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       </a:t>
            </a:r>
            <a:r>
              <a:rPr lang="en-US" altLang="zh-CN" sz="2000" b="1" dirty="0" smtClean="0"/>
              <a:t>f(n)         f(n-1)       f(n-2)                f(1)        f(0)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000" b="1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ea typeface="幼圆" pitchFamily="49" charset="-122"/>
              </a:rPr>
              <a:t>调用时执行入栈操作保存现场，返回时执行出栈操作恢复现场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458913" y="2060575"/>
            <a:ext cx="228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458913" y="2974975"/>
            <a:ext cx="228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1458913" y="3889375"/>
            <a:ext cx="228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 flipV="1">
            <a:off x="3897313" y="2289175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 flipV="1">
            <a:off x="5649913" y="45751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 flipV="1">
            <a:off x="3897313" y="2974975"/>
            <a:ext cx="762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4795838" y="2971800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latin typeface="Times New Roman" panose="02020603050405020304" pitchFamily="18" charset="0"/>
                <a:ea typeface="幼圆" panose="02010509060101010101" pitchFamily="49" charset="-122"/>
              </a:rPr>
              <a:t>…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183313" y="2136775"/>
            <a:ext cx="914400" cy="1828800"/>
            <a:chOff x="3895" y="1346"/>
            <a:chExt cx="576" cy="1152"/>
          </a:xfrm>
        </p:grpSpPr>
        <p:sp>
          <p:nvSpPr>
            <p:cNvPr id="47142" name="Rectangle 11"/>
            <p:cNvSpPr>
              <a:spLocks noChangeArrowheads="1"/>
            </p:cNvSpPr>
            <p:nvPr/>
          </p:nvSpPr>
          <p:spPr bwMode="auto">
            <a:xfrm>
              <a:off x="4327" y="134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7143" name="Rectangle 12"/>
            <p:cNvSpPr>
              <a:spLocks noChangeArrowheads="1"/>
            </p:cNvSpPr>
            <p:nvPr/>
          </p:nvSpPr>
          <p:spPr bwMode="auto">
            <a:xfrm>
              <a:off x="4327" y="1922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7144" name="Line 13"/>
            <p:cNvSpPr>
              <a:spLocks noChangeShapeType="1"/>
            </p:cNvSpPr>
            <p:nvPr/>
          </p:nvSpPr>
          <p:spPr bwMode="auto">
            <a:xfrm flipV="1">
              <a:off x="3895" y="1346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142" name="Line 14"/>
          <p:cNvSpPr>
            <a:spLocks noChangeShapeType="1"/>
          </p:cNvSpPr>
          <p:nvPr/>
        </p:nvSpPr>
        <p:spPr bwMode="auto">
          <a:xfrm flipH="1" flipV="1">
            <a:off x="6183313" y="3051175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6" name="Line 15"/>
          <p:cNvSpPr>
            <a:spLocks noChangeShapeType="1"/>
          </p:cNvSpPr>
          <p:nvPr/>
        </p:nvSpPr>
        <p:spPr bwMode="auto">
          <a:xfrm>
            <a:off x="1230313" y="29749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7" name="Text Box 16"/>
          <p:cNvSpPr txBox="1">
            <a:spLocks noChangeArrowheads="1"/>
          </p:cNvSpPr>
          <p:nvPr/>
        </p:nvSpPr>
        <p:spPr bwMode="auto">
          <a:xfrm>
            <a:off x="468313" y="2617788"/>
            <a:ext cx="76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  <a:ea typeface="幼圆" panose="02010509060101010101" pitchFamily="49" charset="-122"/>
              </a:rPr>
              <a:t>调用点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  <a:ea typeface="幼圆" panose="02010509060101010101" pitchFamily="49" charset="-122"/>
              </a:rPr>
              <a:t>   </a:t>
            </a:r>
            <a:r>
              <a:rPr kumimoji="1" lang="en-US" altLang="zh-CN" sz="2000" b="1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000" b="1" baseline="-25000">
                <a:latin typeface="Times New Roman" panose="02020603050405020304" pitchFamily="18" charset="0"/>
                <a:ea typeface="幼圆" panose="02010509060101010101" pitchFamily="49" charset="-122"/>
              </a:rPr>
              <a:t>n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687513" y="2974975"/>
            <a:ext cx="914400" cy="1828800"/>
            <a:chOff x="1063" y="1874"/>
            <a:chExt cx="576" cy="1152"/>
          </a:xfrm>
        </p:grpSpPr>
        <p:sp>
          <p:nvSpPr>
            <p:cNvPr id="47140" name="Text Box 18"/>
            <p:cNvSpPr txBox="1">
              <a:spLocks noChangeArrowheads="1"/>
            </p:cNvSpPr>
            <p:nvPr/>
          </p:nvSpPr>
          <p:spPr bwMode="auto">
            <a:xfrm>
              <a:off x="1197" y="2688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latin typeface="Times New Roman" panose="02020603050405020304" pitchFamily="18" charset="0"/>
                  <a:ea typeface="幼圆" panose="02010509060101010101" pitchFamily="49" charset="-122"/>
                </a:rPr>
                <a:t>返回</a:t>
              </a:r>
            </a:p>
          </p:txBody>
        </p:sp>
        <p:sp>
          <p:nvSpPr>
            <p:cNvPr id="47141" name="Line 19"/>
            <p:cNvSpPr>
              <a:spLocks noChangeShapeType="1"/>
            </p:cNvSpPr>
            <p:nvPr/>
          </p:nvSpPr>
          <p:spPr bwMode="auto">
            <a:xfrm flipH="1" flipV="1">
              <a:off x="1063" y="1874"/>
              <a:ext cx="576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687513" y="2060575"/>
            <a:ext cx="1143000" cy="2743200"/>
            <a:chOff x="1063" y="1298"/>
            <a:chExt cx="720" cy="1728"/>
          </a:xfrm>
        </p:grpSpPr>
        <p:sp>
          <p:nvSpPr>
            <p:cNvPr id="47134" name="Rectangle 21"/>
            <p:cNvSpPr>
              <a:spLocks noChangeArrowheads="1"/>
            </p:cNvSpPr>
            <p:nvPr/>
          </p:nvSpPr>
          <p:spPr bwMode="auto">
            <a:xfrm>
              <a:off x="1639" y="1298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7135" name="Rectangle 22"/>
            <p:cNvSpPr>
              <a:spLocks noChangeArrowheads="1"/>
            </p:cNvSpPr>
            <p:nvPr/>
          </p:nvSpPr>
          <p:spPr bwMode="auto">
            <a:xfrm>
              <a:off x="1639" y="1874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7136" name="Rectangle 23"/>
            <p:cNvSpPr>
              <a:spLocks noChangeArrowheads="1"/>
            </p:cNvSpPr>
            <p:nvPr/>
          </p:nvSpPr>
          <p:spPr bwMode="auto">
            <a:xfrm>
              <a:off x="1639" y="2450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7137" name="Line 24"/>
            <p:cNvSpPr>
              <a:spLocks noChangeShapeType="1"/>
            </p:cNvSpPr>
            <p:nvPr/>
          </p:nvSpPr>
          <p:spPr bwMode="auto">
            <a:xfrm flipV="1">
              <a:off x="1063" y="129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8" name="Text Box 25"/>
            <p:cNvSpPr txBox="1">
              <a:spLocks noChangeArrowheads="1"/>
            </p:cNvSpPr>
            <p:nvPr/>
          </p:nvSpPr>
          <p:spPr bwMode="auto">
            <a:xfrm>
              <a:off x="1101" y="1344"/>
              <a:ext cx="3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latin typeface="Times New Roman" panose="02020603050405020304" pitchFamily="18" charset="0"/>
                  <a:ea typeface="幼圆" panose="02010509060101010101" pitchFamily="49" charset="-122"/>
                </a:rPr>
                <a:t>调用</a:t>
              </a:r>
            </a:p>
          </p:txBody>
        </p:sp>
        <p:sp>
          <p:nvSpPr>
            <p:cNvPr id="47139" name="Text Box 26"/>
            <p:cNvSpPr txBox="1">
              <a:spLocks noChangeArrowheads="1"/>
            </p:cNvSpPr>
            <p:nvPr/>
          </p:nvSpPr>
          <p:spPr bwMode="auto">
            <a:xfrm>
              <a:off x="1293" y="1691"/>
              <a:ext cx="2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P</a:t>
              </a:r>
              <a:r>
                <a:rPr kumimoji="1" lang="en-US" altLang="zh-CN" sz="2000" b="1" baseline="-25000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n-1</a:t>
              </a:r>
            </a:p>
          </p:txBody>
        </p:sp>
      </p:grpSp>
      <p:sp>
        <p:nvSpPr>
          <p:cNvPr id="48155" name="Line 27"/>
          <p:cNvSpPr>
            <a:spLocks noChangeShapeType="1"/>
          </p:cNvSpPr>
          <p:nvPr/>
        </p:nvSpPr>
        <p:spPr bwMode="auto">
          <a:xfrm flipH="1" flipV="1">
            <a:off x="2830513" y="29749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830513" y="2060575"/>
            <a:ext cx="1066800" cy="2743200"/>
            <a:chOff x="1783" y="1298"/>
            <a:chExt cx="672" cy="1728"/>
          </a:xfrm>
        </p:grpSpPr>
        <p:sp>
          <p:nvSpPr>
            <p:cNvPr id="47129" name="Rectangle 29"/>
            <p:cNvSpPr>
              <a:spLocks noChangeArrowheads="1"/>
            </p:cNvSpPr>
            <p:nvPr/>
          </p:nvSpPr>
          <p:spPr bwMode="auto">
            <a:xfrm>
              <a:off x="2311" y="1298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7130" name="Rectangle 30"/>
            <p:cNvSpPr>
              <a:spLocks noChangeArrowheads="1"/>
            </p:cNvSpPr>
            <p:nvPr/>
          </p:nvSpPr>
          <p:spPr bwMode="auto">
            <a:xfrm>
              <a:off x="2311" y="1874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7131" name="Rectangle 31"/>
            <p:cNvSpPr>
              <a:spLocks noChangeArrowheads="1"/>
            </p:cNvSpPr>
            <p:nvPr/>
          </p:nvSpPr>
          <p:spPr bwMode="auto">
            <a:xfrm>
              <a:off x="2311" y="2450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7132" name="Line 32"/>
            <p:cNvSpPr>
              <a:spLocks noChangeShapeType="1"/>
            </p:cNvSpPr>
            <p:nvPr/>
          </p:nvSpPr>
          <p:spPr bwMode="auto">
            <a:xfrm flipV="1">
              <a:off x="1783" y="1298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33" name="Text Box 33"/>
            <p:cNvSpPr txBox="1">
              <a:spLocks noChangeArrowheads="1"/>
            </p:cNvSpPr>
            <p:nvPr/>
          </p:nvSpPr>
          <p:spPr bwMode="auto">
            <a:xfrm>
              <a:off x="1975" y="1700"/>
              <a:ext cx="2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P</a:t>
              </a:r>
              <a:r>
                <a:rPr kumimoji="1" lang="en-US" altLang="zh-CN" sz="2000" b="1" baseline="-25000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n-2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5481638" y="2136775"/>
            <a:ext cx="701675" cy="2743200"/>
            <a:chOff x="3453" y="1346"/>
            <a:chExt cx="442" cy="1728"/>
          </a:xfrm>
        </p:grpSpPr>
        <p:sp>
          <p:nvSpPr>
            <p:cNvPr id="47124" name="Rectangle 35"/>
            <p:cNvSpPr>
              <a:spLocks noChangeArrowheads="1"/>
            </p:cNvSpPr>
            <p:nvPr/>
          </p:nvSpPr>
          <p:spPr bwMode="auto">
            <a:xfrm>
              <a:off x="3751" y="1346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7125" name="Rectangle 36"/>
            <p:cNvSpPr>
              <a:spLocks noChangeArrowheads="1"/>
            </p:cNvSpPr>
            <p:nvPr/>
          </p:nvSpPr>
          <p:spPr bwMode="auto">
            <a:xfrm>
              <a:off x="3751" y="1922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7126" name="Rectangle 37"/>
            <p:cNvSpPr>
              <a:spLocks noChangeArrowheads="1"/>
            </p:cNvSpPr>
            <p:nvPr/>
          </p:nvSpPr>
          <p:spPr bwMode="auto">
            <a:xfrm>
              <a:off x="3751" y="2498"/>
              <a:ext cx="1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7127" name="Line 38"/>
            <p:cNvSpPr>
              <a:spLocks noChangeShapeType="1"/>
            </p:cNvSpPr>
            <p:nvPr/>
          </p:nvSpPr>
          <p:spPr bwMode="auto">
            <a:xfrm flipV="1">
              <a:off x="3511" y="134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8" name="Text Box 39"/>
            <p:cNvSpPr txBox="1">
              <a:spLocks noChangeArrowheads="1"/>
            </p:cNvSpPr>
            <p:nvPr/>
          </p:nvSpPr>
          <p:spPr bwMode="auto">
            <a:xfrm>
              <a:off x="3453" y="1739"/>
              <a:ext cx="1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幼圆" panose="02010509060101010101" pitchFamily="49" charset="-122"/>
                </a:rPr>
                <a:t>P</a:t>
              </a:r>
              <a:r>
                <a:rPr kumimoji="1" lang="en-US" altLang="zh-CN" sz="2000" b="1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</p:grpSp>
      <p:sp>
        <p:nvSpPr>
          <p:cNvPr id="48168" name="Text Box 40"/>
          <p:cNvSpPr txBox="1">
            <a:spLocks noChangeArrowheads="1"/>
          </p:cNvSpPr>
          <p:nvPr/>
        </p:nvSpPr>
        <p:spPr bwMode="auto">
          <a:xfrm>
            <a:off x="6396038" y="28368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0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48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nimBg="1"/>
      <p:bldP spid="48135" grpId="0" animBg="1"/>
      <p:bldP spid="48136" grpId="0" animBg="1"/>
      <p:bldP spid="48137" grpId="0"/>
      <p:bldP spid="48142" grpId="0" animBg="1"/>
      <p:bldP spid="48155" grpId="0" animBg="1"/>
      <p:bldP spid="481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546100"/>
            <a:ext cx="8497887" cy="5978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smtClean="0"/>
              <a:t>层层向下递归，退出时的次序正好相反：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b="1" smtClean="0"/>
              <a:t>   </a:t>
            </a:r>
            <a:r>
              <a:rPr lang="zh-CN" altLang="en-US" sz="3600" b="1" smtClean="0">
                <a:solidFill>
                  <a:srgbClr val="FFFF00"/>
                </a:solidFill>
              </a:rPr>
              <a:t>递归次序</a:t>
            </a:r>
            <a:endParaRPr lang="zh-CN" altLang="en-US" sz="4000" b="1" smtClean="0">
              <a:solidFill>
                <a:srgbClr val="FFFF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000" b="1" i="1" smtClean="0">
                <a:latin typeface="Times New Roman" pitchFamily="18" charset="0"/>
              </a:rPr>
              <a:t>n</a:t>
            </a:r>
            <a:r>
              <a:rPr lang="en-US" altLang="zh-CN" sz="4000" b="1" smtClean="0">
                <a:latin typeface="Times New Roman" pitchFamily="18" charset="0"/>
              </a:rPr>
              <a:t>!       (</a:t>
            </a:r>
            <a:r>
              <a:rPr lang="en-US" altLang="zh-CN" sz="4000" b="1" i="1" smtClean="0">
                <a:latin typeface="Times New Roman" pitchFamily="18" charset="0"/>
              </a:rPr>
              <a:t>n</a:t>
            </a:r>
            <a:r>
              <a:rPr lang="en-US" altLang="zh-CN" sz="4000" b="1" smtClean="0">
                <a:latin typeface="Times New Roman" pitchFamily="18" charset="0"/>
              </a:rPr>
              <a:t>-1)!       (</a:t>
            </a:r>
            <a:r>
              <a:rPr lang="en-US" altLang="zh-CN" sz="4000" b="1" i="1" smtClean="0">
                <a:latin typeface="Times New Roman" pitchFamily="18" charset="0"/>
              </a:rPr>
              <a:t>n</a:t>
            </a:r>
            <a:r>
              <a:rPr lang="en-US" altLang="zh-CN" sz="4000" b="1" smtClean="0">
                <a:latin typeface="Times New Roman" pitchFamily="18" charset="0"/>
              </a:rPr>
              <a:t>-2)!           1!  </a:t>
            </a:r>
            <a:r>
              <a:rPr lang="zh-CN" altLang="en-US" sz="4000" b="1" smtClean="0">
                <a:latin typeface="Times New Roman" pitchFamily="18" charset="0"/>
              </a:rPr>
              <a:t>　</a:t>
            </a:r>
            <a:r>
              <a:rPr lang="en-US" altLang="zh-CN" sz="4000" b="1" smtClean="0">
                <a:latin typeface="Times New Roman" pitchFamily="18" charset="0"/>
              </a:rPr>
              <a:t>0!=1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b="1" smtClean="0">
                <a:solidFill>
                  <a:srgbClr val="FF3300"/>
                </a:solidFill>
                <a:latin typeface="Times New Roman" pitchFamily="18" charset="0"/>
              </a:rPr>
              <a:t>                                                        </a:t>
            </a:r>
            <a:r>
              <a:rPr lang="zh-CN" altLang="en-US" sz="3600" b="1" smtClean="0">
                <a:solidFill>
                  <a:srgbClr val="FFFF00"/>
                </a:solidFill>
                <a:latin typeface="Times New Roman" pitchFamily="18" charset="0"/>
              </a:rPr>
              <a:t>返回次序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smtClean="0">
                <a:solidFill>
                  <a:srgbClr val="FFFF00"/>
                </a:solidFill>
                <a:latin typeface="Times New Roman" pitchFamily="18" charset="0"/>
              </a:rPr>
              <a:t>工作记录：　　　　　　</a:t>
            </a:r>
            <a:endParaRPr lang="zh-CN" altLang="en-US" sz="3600" b="1" smtClean="0">
              <a:solidFill>
                <a:srgbClr val="FFCC00"/>
              </a:solidFill>
              <a:latin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smtClean="0">
                <a:latin typeface="Times New Roman" pitchFamily="18" charset="0"/>
              </a:rPr>
              <a:t>　返回地址	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smtClean="0">
                <a:latin typeface="Times New Roman" pitchFamily="18" charset="0"/>
              </a:rPr>
              <a:t>　参　数 （函数名、引用参数与数组参数等）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smtClean="0">
                <a:latin typeface="Times New Roman" pitchFamily="18" charset="0"/>
              </a:rPr>
              <a:t>　局部变量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1116013" y="2133600"/>
            <a:ext cx="7058025" cy="1439863"/>
            <a:chOff x="703" y="1434"/>
            <a:chExt cx="4446" cy="907"/>
          </a:xfrm>
        </p:grpSpPr>
        <p:sp>
          <p:nvSpPr>
            <p:cNvPr id="49156" name="Line 4"/>
            <p:cNvSpPr>
              <a:spLocks noChangeShapeType="1"/>
            </p:cNvSpPr>
            <p:nvPr/>
          </p:nvSpPr>
          <p:spPr bwMode="auto">
            <a:xfrm>
              <a:off x="1837" y="1434"/>
              <a:ext cx="3312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7" name="Line 5"/>
            <p:cNvSpPr>
              <a:spLocks noChangeShapeType="1"/>
            </p:cNvSpPr>
            <p:nvPr/>
          </p:nvSpPr>
          <p:spPr bwMode="auto">
            <a:xfrm>
              <a:off x="884" y="2341"/>
              <a:ext cx="3312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8" name="AutoShape 6"/>
            <p:cNvSpPr>
              <a:spLocks noChangeArrowheads="1"/>
            </p:cNvSpPr>
            <p:nvPr/>
          </p:nvSpPr>
          <p:spPr bwMode="auto">
            <a:xfrm>
              <a:off x="703" y="1842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9159" name="AutoShape 7"/>
            <p:cNvSpPr>
              <a:spLocks noChangeArrowheads="1"/>
            </p:cNvSpPr>
            <p:nvPr/>
          </p:nvSpPr>
          <p:spPr bwMode="auto">
            <a:xfrm>
              <a:off x="2064" y="1842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9160" name="AutoShape 8"/>
            <p:cNvSpPr>
              <a:spLocks noChangeArrowheads="1"/>
            </p:cNvSpPr>
            <p:nvPr/>
          </p:nvSpPr>
          <p:spPr bwMode="auto">
            <a:xfrm>
              <a:off x="3288" y="1842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9161" name="AutoShape 9"/>
            <p:cNvSpPr>
              <a:spLocks noChangeArrowheads="1"/>
            </p:cNvSpPr>
            <p:nvPr/>
          </p:nvSpPr>
          <p:spPr bwMode="auto">
            <a:xfrm>
              <a:off x="3742" y="1842"/>
              <a:ext cx="33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AutoShape 10"/>
            <p:cNvSpPr>
              <a:spLocks noChangeArrowheads="1"/>
            </p:cNvSpPr>
            <p:nvPr/>
          </p:nvSpPr>
          <p:spPr bwMode="auto">
            <a:xfrm>
              <a:off x="4468" y="1797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6350"/>
            <a:ext cx="60960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函数递归时的活动记录</a:t>
            </a:r>
            <a:endParaRPr lang="zh-CN" altLang="en-US" sz="4000" smtClean="0">
              <a:latin typeface="宋体" pitchFamily="2" charset="-122"/>
            </a:endParaRP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468313" y="242888"/>
            <a:ext cx="8351837" cy="6858000"/>
          </a:xfrm>
        </p:spPr>
        <p:txBody>
          <a:bodyPr/>
          <a:lstStyle/>
          <a:p>
            <a:pPr marL="182563" indent="-1825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dirty="0" smtClean="0"/>
              <a:t>		</a:t>
            </a:r>
            <a:r>
              <a:rPr kumimoji="1" lang="en-US" altLang="zh-CN" sz="3600" b="1" dirty="0" smtClean="0">
                <a:solidFill>
                  <a:schemeClr val="hlink"/>
                </a:solidFill>
                <a:effectLst/>
                <a:latin typeface="Times New Roman" pitchFamily="18" charset="0"/>
              </a:rPr>
              <a:t>void </a:t>
            </a:r>
            <a:r>
              <a:rPr kumimoji="1" lang="en-US" altLang="zh-CN" sz="3600" b="1" i="1" dirty="0" smtClean="0">
                <a:solidFill>
                  <a:schemeClr val="hlink"/>
                </a:solidFill>
                <a:effectLst/>
                <a:latin typeface="Times New Roman" pitchFamily="18" charset="0"/>
              </a:rPr>
              <a:t>main</a:t>
            </a:r>
            <a:r>
              <a:rPr kumimoji="1" lang="en-US" altLang="zh-CN" sz="3600" b="1" dirty="0" smtClean="0">
                <a:solidFill>
                  <a:schemeClr val="hlink"/>
                </a:solidFill>
                <a:effectLst/>
                <a:latin typeface="Times New Roman" pitchFamily="18" charset="0"/>
              </a:rPr>
              <a:t> ( ) {</a:t>
            </a:r>
          </a:p>
          <a:p>
            <a:pPr marL="830263"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3200" b="1" dirty="0" smtClean="0">
                <a:solidFill>
                  <a:schemeClr val="hlink"/>
                </a:solidFill>
                <a:effectLst/>
                <a:latin typeface="Times New Roman" pitchFamily="18" charset="0"/>
              </a:rPr>
              <a:t>			</a:t>
            </a:r>
            <a:r>
              <a:rPr kumimoji="1" lang="en-US" altLang="zh-CN" sz="3200" b="1" dirty="0" err="1" smtClean="0">
                <a:solidFill>
                  <a:schemeClr val="hlink"/>
                </a:solidFill>
                <a:effectLst/>
                <a:latin typeface="Times New Roman" pitchFamily="18" charset="0"/>
              </a:rPr>
              <a:t>int</a:t>
            </a:r>
            <a:r>
              <a:rPr kumimoji="1" lang="en-US" altLang="zh-CN" sz="3200" b="1" dirty="0" smtClean="0">
                <a:solidFill>
                  <a:schemeClr val="hlink"/>
                </a:solidFill>
                <a:effectLst/>
                <a:latin typeface="Times New Roman" pitchFamily="18" charset="0"/>
              </a:rPr>
              <a:t> </a:t>
            </a:r>
            <a:r>
              <a:rPr kumimoji="1" lang="en-US" altLang="zh-CN" sz="3200" b="1" i="1" dirty="0" smtClean="0">
                <a:solidFill>
                  <a:schemeClr val="hlink"/>
                </a:solidFill>
                <a:effectLst/>
                <a:latin typeface="Times New Roman" pitchFamily="18" charset="0"/>
              </a:rPr>
              <a:t>Result</a:t>
            </a:r>
            <a:r>
              <a:rPr kumimoji="1" lang="en-US" altLang="zh-CN" sz="3200" b="1" dirty="0" smtClean="0">
                <a:solidFill>
                  <a:schemeClr val="hlink"/>
                </a:solidFill>
                <a:effectLst/>
                <a:latin typeface="Times New Roman" pitchFamily="18" charset="0"/>
              </a:rPr>
              <a:t>;</a:t>
            </a:r>
          </a:p>
          <a:p>
            <a:pPr marL="830263"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3200" b="1" dirty="0" smtClean="0">
                <a:solidFill>
                  <a:schemeClr val="hlink"/>
                </a:solidFill>
                <a:effectLst/>
                <a:latin typeface="Times New Roman" pitchFamily="18" charset="0"/>
              </a:rPr>
              <a:t>			</a:t>
            </a:r>
            <a:r>
              <a:rPr kumimoji="1" lang="en-US" altLang="zh-CN" sz="3200" b="1" i="1" dirty="0" smtClean="0">
                <a:solidFill>
                  <a:schemeClr val="hlink"/>
                </a:solidFill>
                <a:effectLst/>
                <a:latin typeface="Times New Roman" pitchFamily="18" charset="0"/>
              </a:rPr>
              <a:t>Result</a:t>
            </a:r>
            <a:r>
              <a:rPr kumimoji="1" lang="en-US" altLang="zh-CN" sz="3200" b="1" dirty="0" smtClean="0">
                <a:solidFill>
                  <a:schemeClr val="hlink"/>
                </a:solidFill>
                <a:effectLst/>
                <a:latin typeface="Times New Roman" pitchFamily="18" charset="0"/>
              </a:rPr>
              <a:t> = </a:t>
            </a:r>
            <a:r>
              <a:rPr kumimoji="1" lang="en-US" altLang="zh-CN" sz="3200" b="1" i="1" dirty="0" smtClean="0">
                <a:solidFill>
                  <a:srgbClr val="FFFF00"/>
                </a:solidFill>
                <a:effectLst/>
                <a:latin typeface="Times New Roman" pitchFamily="18" charset="0"/>
              </a:rPr>
              <a:t>Factorial</a:t>
            </a:r>
            <a:r>
              <a:rPr kumimoji="1" lang="en-US" altLang="zh-CN" sz="3200" b="1" dirty="0" smtClean="0">
                <a:solidFill>
                  <a:srgbClr val="FFFF00"/>
                </a:solidFill>
                <a:effectLst/>
                <a:latin typeface="Times New Roman" pitchFamily="18" charset="0"/>
              </a:rPr>
              <a:t> (4)</a:t>
            </a:r>
            <a:r>
              <a:rPr kumimoji="1" lang="en-US" altLang="zh-CN" sz="3200" b="1" dirty="0" smtClean="0">
                <a:effectLst/>
                <a:latin typeface="Times New Roman" pitchFamily="18" charset="0"/>
              </a:rPr>
              <a:t>;</a:t>
            </a:r>
          </a:p>
          <a:p>
            <a:pPr marL="830263"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3200" b="1" i="1" dirty="0" smtClean="0">
                <a:solidFill>
                  <a:schemeClr val="hlink"/>
                </a:solidFill>
                <a:effectLst/>
                <a:latin typeface="Times New Roman" pitchFamily="18" charset="0"/>
              </a:rPr>
              <a:t>RetLoc</a:t>
            </a:r>
            <a:r>
              <a:rPr kumimoji="1" lang="en-US" altLang="zh-CN" sz="3200" b="1" dirty="0" smtClean="0">
                <a:solidFill>
                  <a:schemeClr val="hlink"/>
                </a:solidFill>
                <a:effectLst/>
                <a:latin typeface="Times New Roman" pitchFamily="18" charset="0"/>
              </a:rPr>
              <a:t>1</a:t>
            </a:r>
          </a:p>
          <a:p>
            <a:pPr marL="830263"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3200" b="1" dirty="0" smtClean="0">
                <a:solidFill>
                  <a:schemeClr val="hlink"/>
                </a:solidFill>
                <a:effectLst/>
                <a:latin typeface="Times New Roman" pitchFamily="18" charset="0"/>
              </a:rPr>
              <a:t>}</a:t>
            </a:r>
          </a:p>
          <a:p>
            <a:pPr marL="830263"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dirty="0" smtClean="0"/>
              <a:t>	</a:t>
            </a:r>
            <a:r>
              <a:rPr kumimoji="1" lang="en-US" altLang="zh-CN" b="1" dirty="0" smtClean="0">
                <a:effectLst/>
                <a:latin typeface="Times New Roman" pitchFamily="18" charset="0"/>
                <a:ea typeface="幼圆" pitchFamily="49" charset="-122"/>
              </a:rPr>
              <a:t>long</a:t>
            </a:r>
            <a:r>
              <a:rPr kumimoji="1" lang="en-US" altLang="zh-CN" dirty="0" smtClean="0">
                <a:effectLst/>
                <a:latin typeface="Times New Roman" pitchFamily="18" charset="0"/>
                <a:ea typeface="幼圆" pitchFamily="49" charset="-122"/>
              </a:rPr>
              <a:t> </a:t>
            </a:r>
            <a:r>
              <a:rPr kumimoji="1" lang="en-US" altLang="zh-CN" b="1" i="1" dirty="0" smtClean="0">
                <a:solidFill>
                  <a:srgbClr val="FFFF00"/>
                </a:solidFill>
                <a:effectLst/>
                <a:latin typeface="Times New Roman" pitchFamily="18" charset="0"/>
                <a:ea typeface="幼圆" pitchFamily="49" charset="-122"/>
              </a:rPr>
              <a:t>Factorial </a:t>
            </a:r>
            <a:r>
              <a:rPr kumimoji="1" lang="en-US" altLang="zh-CN" dirty="0" smtClean="0">
                <a:effectLst/>
                <a:latin typeface="Times New Roman" pitchFamily="18" charset="0"/>
                <a:ea typeface="幼圆" pitchFamily="49" charset="-122"/>
              </a:rPr>
              <a:t>(</a:t>
            </a:r>
            <a:r>
              <a:rPr kumimoji="1" lang="en-US" altLang="zh-CN" i="1" dirty="0" smtClean="0">
                <a:effectLst/>
                <a:latin typeface="Times New Roman" pitchFamily="18" charset="0"/>
                <a:ea typeface="幼圆" pitchFamily="49" charset="-122"/>
              </a:rPr>
              <a:t> </a:t>
            </a:r>
            <a:r>
              <a:rPr kumimoji="1" lang="en-US" altLang="zh-CN" b="1" dirty="0" smtClean="0">
                <a:effectLst/>
                <a:latin typeface="Times New Roman" pitchFamily="18" charset="0"/>
                <a:ea typeface="幼圆" pitchFamily="49" charset="-122"/>
              </a:rPr>
              <a:t>long</a:t>
            </a:r>
            <a:r>
              <a:rPr kumimoji="1" lang="en-US" altLang="zh-CN" dirty="0" smtClean="0">
                <a:effectLst/>
                <a:latin typeface="Times New Roman" pitchFamily="18" charset="0"/>
                <a:ea typeface="幼圆" pitchFamily="49" charset="-122"/>
              </a:rPr>
              <a:t> </a:t>
            </a:r>
            <a:r>
              <a:rPr kumimoji="1" lang="en-US" altLang="zh-CN" i="1" dirty="0" smtClean="0">
                <a:effectLst/>
                <a:latin typeface="Times New Roman" pitchFamily="18" charset="0"/>
                <a:ea typeface="幼圆" pitchFamily="49" charset="-122"/>
              </a:rPr>
              <a:t>n</a:t>
            </a:r>
            <a:r>
              <a:rPr kumimoji="1" lang="en-US" altLang="zh-CN" dirty="0" smtClean="0">
                <a:effectLst/>
                <a:latin typeface="Times New Roman" pitchFamily="18" charset="0"/>
                <a:ea typeface="幼圆" pitchFamily="49" charset="-122"/>
              </a:rPr>
              <a:t> ) </a:t>
            </a:r>
            <a:r>
              <a:rPr kumimoji="1" lang="en-US" altLang="zh-CN" b="1" dirty="0" smtClean="0">
                <a:effectLst/>
                <a:latin typeface="Times New Roman" pitchFamily="18" charset="0"/>
                <a:ea typeface="幼圆" pitchFamily="49" charset="-122"/>
              </a:rPr>
              <a:t>{</a:t>
            </a:r>
            <a:endParaRPr kumimoji="1" lang="en-US" altLang="zh-CN" dirty="0" smtClean="0">
              <a:effectLst/>
              <a:latin typeface="Times New Roman" pitchFamily="18" charset="0"/>
              <a:ea typeface="幼圆" pitchFamily="49" charset="-122"/>
            </a:endParaRPr>
          </a:p>
          <a:p>
            <a:pPr marL="182563" indent="-1825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b="1" dirty="0" smtClean="0">
                <a:effectLst/>
                <a:latin typeface="Times New Roman" pitchFamily="18" charset="0"/>
                <a:ea typeface="幼圆" pitchFamily="49" charset="-122"/>
              </a:rPr>
              <a:t>			if</a:t>
            </a:r>
            <a:r>
              <a:rPr kumimoji="1" lang="en-US" altLang="zh-CN" dirty="0" smtClean="0">
                <a:effectLst/>
                <a:latin typeface="Times New Roman" pitchFamily="18" charset="0"/>
                <a:ea typeface="幼圆" pitchFamily="49" charset="-122"/>
              </a:rPr>
              <a:t> (</a:t>
            </a:r>
            <a:r>
              <a:rPr kumimoji="1" lang="en-US" altLang="zh-CN" i="1" dirty="0" smtClean="0">
                <a:effectLst/>
                <a:latin typeface="Times New Roman" pitchFamily="18" charset="0"/>
                <a:ea typeface="幼圆" pitchFamily="49" charset="-122"/>
              </a:rPr>
              <a:t> n == </a:t>
            </a:r>
            <a:r>
              <a:rPr kumimoji="1" lang="en-US" altLang="zh-CN" dirty="0" smtClean="0">
                <a:effectLst/>
                <a:latin typeface="Times New Roman" pitchFamily="18" charset="0"/>
                <a:ea typeface="幼圆" pitchFamily="49" charset="-122"/>
              </a:rPr>
              <a:t>0 ) </a:t>
            </a:r>
          </a:p>
          <a:p>
            <a:pPr marL="182563" indent="-1825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dirty="0" smtClean="0">
                <a:effectLst/>
                <a:latin typeface="Times New Roman" pitchFamily="18" charset="0"/>
                <a:ea typeface="幼圆" pitchFamily="49" charset="-122"/>
              </a:rPr>
              <a:t>				</a:t>
            </a:r>
            <a:r>
              <a:rPr kumimoji="1" lang="en-US" altLang="zh-CN" b="1" dirty="0" smtClean="0">
                <a:effectLst/>
                <a:latin typeface="Times New Roman" pitchFamily="18" charset="0"/>
                <a:ea typeface="幼圆" pitchFamily="49" charset="-122"/>
              </a:rPr>
              <a:t>return</a:t>
            </a:r>
            <a:r>
              <a:rPr kumimoji="1" lang="en-US" altLang="zh-CN" dirty="0" smtClean="0">
                <a:effectLst/>
                <a:latin typeface="Times New Roman" pitchFamily="18" charset="0"/>
                <a:ea typeface="幼圆" pitchFamily="49" charset="-122"/>
              </a:rPr>
              <a:t> 1</a:t>
            </a:r>
            <a:r>
              <a:rPr kumimoji="1" lang="en-US" altLang="zh-CN" b="1" dirty="0" smtClean="0">
                <a:effectLst/>
                <a:latin typeface="Times New Roman" pitchFamily="18" charset="0"/>
                <a:ea typeface="幼圆" pitchFamily="49" charset="-122"/>
              </a:rPr>
              <a:t>;</a:t>
            </a:r>
          </a:p>
          <a:p>
            <a:pPr marL="182563" indent="-1825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b="1" dirty="0" smtClean="0">
                <a:effectLst/>
                <a:latin typeface="Times New Roman" pitchFamily="18" charset="0"/>
                <a:ea typeface="幼圆" pitchFamily="49" charset="-122"/>
              </a:rPr>
              <a:t>			else</a:t>
            </a:r>
            <a:endParaRPr kumimoji="1" lang="en-US" altLang="zh-CN" dirty="0" smtClean="0">
              <a:effectLst/>
              <a:latin typeface="Times New Roman" pitchFamily="18" charset="0"/>
              <a:ea typeface="幼圆" pitchFamily="49" charset="-122"/>
            </a:endParaRPr>
          </a:p>
          <a:p>
            <a:pPr marL="182563" indent="-1825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b="1" dirty="0" smtClean="0">
                <a:effectLst/>
                <a:latin typeface="Times New Roman" pitchFamily="18" charset="0"/>
                <a:ea typeface="幼圆" pitchFamily="49" charset="-122"/>
              </a:rPr>
              <a:t>				return</a:t>
            </a:r>
            <a:r>
              <a:rPr kumimoji="1" lang="en-US" altLang="zh-CN" i="1" dirty="0" smtClean="0">
                <a:effectLst/>
                <a:latin typeface="Times New Roman" pitchFamily="18" charset="0"/>
                <a:ea typeface="幼圆" pitchFamily="49" charset="-122"/>
              </a:rPr>
              <a:t>  </a:t>
            </a:r>
            <a:r>
              <a:rPr kumimoji="1" lang="en-US" altLang="zh-CN" b="1" i="1" dirty="0" smtClean="0">
                <a:effectLst/>
                <a:latin typeface="Times New Roman" pitchFamily="18" charset="0"/>
                <a:ea typeface="幼圆" pitchFamily="49" charset="-122"/>
              </a:rPr>
              <a:t>n * </a:t>
            </a:r>
            <a:r>
              <a:rPr kumimoji="1" lang="en-US" altLang="zh-CN" b="1" i="1" dirty="0" smtClean="0">
                <a:solidFill>
                  <a:srgbClr val="FFFF00"/>
                </a:solidFill>
                <a:effectLst/>
                <a:latin typeface="Times New Roman" pitchFamily="18" charset="0"/>
                <a:ea typeface="幼圆" pitchFamily="49" charset="-122"/>
              </a:rPr>
              <a:t>Factorial</a:t>
            </a:r>
            <a:r>
              <a:rPr kumimoji="1" lang="en-US" altLang="zh-CN" b="1" dirty="0" smtClean="0">
                <a:solidFill>
                  <a:srgbClr val="FFFF00"/>
                </a:solidFill>
                <a:effectLst/>
                <a:latin typeface="Times New Roman" pitchFamily="18" charset="0"/>
                <a:ea typeface="幼圆" pitchFamily="49" charset="-122"/>
              </a:rPr>
              <a:t> (</a:t>
            </a:r>
            <a:r>
              <a:rPr kumimoji="1" lang="en-US" altLang="zh-CN" b="1" i="1" dirty="0" smtClean="0">
                <a:solidFill>
                  <a:srgbClr val="FFFF00"/>
                </a:solidFill>
                <a:effectLst/>
                <a:latin typeface="Times New Roman" pitchFamily="18" charset="0"/>
                <a:ea typeface="幼圆" pitchFamily="49" charset="-122"/>
              </a:rPr>
              <a:t>n-</a:t>
            </a:r>
            <a:r>
              <a:rPr kumimoji="1" lang="en-US" altLang="zh-CN" b="1" dirty="0" smtClean="0">
                <a:solidFill>
                  <a:srgbClr val="FFFF00"/>
                </a:solidFill>
                <a:effectLst/>
                <a:latin typeface="Times New Roman" pitchFamily="18" charset="0"/>
                <a:ea typeface="幼圆" pitchFamily="49" charset="-122"/>
              </a:rPr>
              <a:t>1)</a:t>
            </a:r>
            <a:r>
              <a:rPr kumimoji="1" lang="en-US" altLang="zh-CN" b="1" dirty="0" smtClean="0">
                <a:effectLst/>
                <a:latin typeface="Times New Roman" pitchFamily="18" charset="0"/>
                <a:ea typeface="幼圆" pitchFamily="49" charset="-122"/>
              </a:rPr>
              <a:t>;</a:t>
            </a:r>
          </a:p>
          <a:p>
            <a:pPr marL="182563" indent="-1825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i="1" dirty="0" smtClean="0">
                <a:effectLst/>
                <a:latin typeface="Times New Roman" pitchFamily="18" charset="0"/>
                <a:ea typeface="幼圆" pitchFamily="49" charset="-122"/>
              </a:rPr>
              <a:t>  </a:t>
            </a:r>
            <a:r>
              <a:rPr kumimoji="1" lang="en-US" altLang="zh-CN" b="1" i="1" dirty="0" smtClean="0">
                <a:effectLst/>
                <a:latin typeface="Times New Roman" pitchFamily="18" charset="0"/>
                <a:ea typeface="幼圆" pitchFamily="49" charset="-122"/>
              </a:rPr>
              <a:t>RetLoc</a:t>
            </a:r>
            <a:r>
              <a:rPr kumimoji="1" lang="en-US" altLang="zh-CN" b="1" dirty="0" smtClean="0">
                <a:effectLst/>
                <a:latin typeface="Times New Roman" pitchFamily="18" charset="0"/>
                <a:ea typeface="幼圆" pitchFamily="49" charset="-122"/>
              </a:rPr>
              <a:t>2</a:t>
            </a:r>
          </a:p>
          <a:p>
            <a:pPr marL="182563" indent="-1825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b="1" dirty="0" smtClean="0">
                <a:effectLst/>
                <a:latin typeface="Times New Roman" pitchFamily="18" charset="0"/>
                <a:ea typeface="幼圆" pitchFamily="49" charset="-122"/>
              </a:rPr>
              <a:t>	                 }</a:t>
            </a:r>
            <a:endParaRPr kumimoji="1" lang="en-US" altLang="zh-CN" sz="3600" b="1" dirty="0" smtClean="0">
              <a:solidFill>
                <a:schemeClr val="hlink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2411413" y="5516563"/>
            <a:ext cx="2879725" cy="360362"/>
            <a:chOff x="1474" y="1797"/>
            <a:chExt cx="1814" cy="227"/>
          </a:xfrm>
        </p:grpSpPr>
        <p:sp>
          <p:nvSpPr>
            <p:cNvPr id="53255" name="Line 4"/>
            <p:cNvSpPr>
              <a:spLocks noChangeShapeType="1"/>
            </p:cNvSpPr>
            <p:nvPr/>
          </p:nvSpPr>
          <p:spPr bwMode="auto">
            <a:xfrm>
              <a:off x="1474" y="2024"/>
              <a:ext cx="1814" cy="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6" name="Line 5"/>
            <p:cNvSpPr>
              <a:spLocks noChangeShapeType="1"/>
            </p:cNvSpPr>
            <p:nvPr/>
          </p:nvSpPr>
          <p:spPr bwMode="auto">
            <a:xfrm flipV="1">
              <a:off x="3288" y="1797"/>
              <a:ext cx="0" cy="227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3252" name="Group 6"/>
          <p:cNvGrpSpPr>
            <a:grpSpLocks/>
          </p:cNvGrpSpPr>
          <p:nvPr/>
        </p:nvGrpSpPr>
        <p:grpSpPr bwMode="auto">
          <a:xfrm>
            <a:off x="2627313" y="1916113"/>
            <a:ext cx="2159000" cy="288925"/>
            <a:chOff x="1701" y="2976"/>
            <a:chExt cx="1360" cy="182"/>
          </a:xfrm>
        </p:grpSpPr>
        <p:sp>
          <p:nvSpPr>
            <p:cNvPr id="53253" name="Line 7"/>
            <p:cNvSpPr>
              <a:spLocks noChangeShapeType="1"/>
            </p:cNvSpPr>
            <p:nvPr/>
          </p:nvSpPr>
          <p:spPr bwMode="auto">
            <a:xfrm>
              <a:off x="1701" y="3158"/>
              <a:ext cx="1360" cy="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54" name="Line 8"/>
            <p:cNvSpPr>
              <a:spLocks noChangeShapeType="1"/>
            </p:cNvSpPr>
            <p:nvPr/>
          </p:nvSpPr>
          <p:spPr bwMode="auto">
            <a:xfrm flipV="1">
              <a:off x="3061" y="2976"/>
              <a:ext cx="0" cy="182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81075"/>
            <a:ext cx="9144000" cy="587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-11826" y="230982"/>
            <a:ext cx="685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36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计算</a:t>
            </a:r>
            <a:r>
              <a:rPr kumimoji="1" lang="en-US" altLang="zh-CN" sz="3600" b="1" i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Factorial</a:t>
            </a:r>
            <a:r>
              <a:rPr kumimoji="1" lang="zh-CN" altLang="en-US" sz="36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时活动记录的内容</a:t>
            </a:r>
            <a:endParaRPr kumimoji="1" lang="zh-CN" altLang="en-US" dirty="0">
              <a:solidFill>
                <a:srgbClr val="FFCC00"/>
              </a:solidFill>
              <a:latin typeface="宋体" pitchFamily="2" charset="-122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39750" y="3357563"/>
            <a:ext cx="2303463" cy="647700"/>
          </a:xfrm>
          <a:prstGeom prst="rect">
            <a:avLst/>
          </a:prstGeom>
          <a:solidFill>
            <a:schemeClr val="tx1"/>
          </a:solidFill>
          <a:ln w="31750" cap="sq" algn="ctr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36575" y="4222750"/>
            <a:ext cx="2303463" cy="647700"/>
          </a:xfrm>
          <a:prstGeom prst="rect">
            <a:avLst/>
          </a:prstGeom>
          <a:solidFill>
            <a:schemeClr val="tx1"/>
          </a:solidFill>
          <a:ln w="31750" cap="sq" algn="ctr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39750" y="5084763"/>
            <a:ext cx="2303463" cy="647700"/>
          </a:xfrm>
          <a:prstGeom prst="rect">
            <a:avLst/>
          </a:prstGeom>
          <a:solidFill>
            <a:schemeClr val="tx1"/>
          </a:solidFill>
          <a:ln w="31750" cap="sq" algn="ctr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39750" y="5876925"/>
            <a:ext cx="2303463" cy="647700"/>
          </a:xfrm>
          <a:prstGeom prst="rect">
            <a:avLst/>
          </a:prstGeom>
          <a:solidFill>
            <a:schemeClr val="tx1"/>
          </a:solidFill>
          <a:ln w="31750" cap="sq" algn="ctr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2990850" y="3455988"/>
            <a:ext cx="5541963" cy="647700"/>
          </a:xfrm>
          <a:prstGeom prst="rect">
            <a:avLst/>
          </a:prstGeom>
          <a:solidFill>
            <a:schemeClr val="tx1"/>
          </a:solidFill>
          <a:ln w="31750" cap="sq" algn="ctr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2987675" y="4321175"/>
            <a:ext cx="5541963" cy="647700"/>
          </a:xfrm>
          <a:prstGeom prst="rect">
            <a:avLst/>
          </a:prstGeom>
          <a:solidFill>
            <a:schemeClr val="tx1"/>
          </a:solidFill>
          <a:ln w="31750" cap="sq" algn="ctr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990850" y="5138738"/>
            <a:ext cx="5541963" cy="647700"/>
          </a:xfrm>
          <a:prstGeom prst="rect">
            <a:avLst/>
          </a:prstGeom>
          <a:solidFill>
            <a:schemeClr val="tx1"/>
          </a:solidFill>
          <a:ln w="31750" cap="sq" algn="ctr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2990850" y="5975350"/>
            <a:ext cx="5541963" cy="647700"/>
          </a:xfrm>
          <a:prstGeom prst="rect">
            <a:avLst/>
          </a:prstGeom>
          <a:solidFill>
            <a:schemeClr val="tx1"/>
          </a:solidFill>
          <a:ln w="31750" cap="sq" algn="ctr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2987675" y="2565400"/>
            <a:ext cx="5541963" cy="647700"/>
          </a:xfrm>
          <a:prstGeom prst="rect">
            <a:avLst/>
          </a:prstGeom>
          <a:solidFill>
            <a:schemeClr val="tx1"/>
          </a:solidFill>
          <a:ln w="31750" cap="sq" algn="ctr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>
          <a:xfrm>
            <a:off x="5436096" y="74913"/>
            <a:ext cx="4001866" cy="15841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830263"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400" b="1" kern="0" dirty="0">
                <a:solidFill>
                  <a:schemeClr val="bg1">
                    <a:lumMod val="5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long Factorial ( long n ) {</a:t>
            </a:r>
          </a:p>
          <a:p>
            <a:pPr marL="582613" lvl="1" indent="-1825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400" b="1" kern="0" dirty="0">
                <a:solidFill>
                  <a:schemeClr val="bg1">
                    <a:lumMod val="5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en-US" altLang="zh-CN" sz="1400" b="1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	if </a:t>
            </a:r>
            <a:r>
              <a:rPr kumimoji="1" lang="en-US" altLang="zh-CN" sz="1400" b="1" kern="0" dirty="0">
                <a:solidFill>
                  <a:schemeClr val="bg1">
                    <a:lumMod val="5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 n == 0 ) </a:t>
            </a:r>
          </a:p>
          <a:p>
            <a:pPr marL="182563" indent="-1825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400" b="1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		  return </a:t>
            </a:r>
            <a:r>
              <a:rPr kumimoji="1" lang="en-US" altLang="zh-CN" sz="1400" b="1" kern="0" dirty="0">
                <a:solidFill>
                  <a:schemeClr val="bg1">
                    <a:lumMod val="5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1;</a:t>
            </a:r>
          </a:p>
          <a:p>
            <a:pPr marL="182563" indent="-1825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400" b="1" kern="0" dirty="0" smtClean="0">
                <a:solidFill>
                  <a:schemeClr val="bg1">
                    <a:lumMod val="5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		else</a:t>
            </a:r>
            <a:endParaRPr kumimoji="1" lang="en-US" altLang="zh-CN" sz="1400" b="1" kern="0" dirty="0">
              <a:solidFill>
                <a:schemeClr val="bg1">
                  <a:lumMod val="50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2563" indent="-1825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400" b="1" kern="0" dirty="0" smtClean="0">
                <a:solidFill>
                  <a:srgbClr val="FF33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		  return  n </a:t>
            </a:r>
            <a:r>
              <a:rPr kumimoji="1" lang="en-US" altLang="zh-CN" sz="1400" b="1" kern="0" dirty="0">
                <a:solidFill>
                  <a:srgbClr val="FF33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* Factorial (n-1</a:t>
            </a:r>
            <a:r>
              <a:rPr kumimoji="1" lang="en-US" altLang="zh-CN" sz="1400" b="1" kern="0" dirty="0" smtClean="0">
                <a:solidFill>
                  <a:srgbClr val="FF33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); </a:t>
            </a:r>
            <a:r>
              <a:rPr kumimoji="1" lang="en-US" altLang="zh-CN" sz="1400" b="1" kern="0" dirty="0">
                <a:solidFill>
                  <a:schemeClr val="bg1">
                    <a:lumMod val="5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	         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  <p:bldP spid="29702" grpId="0" animBg="1"/>
      <p:bldP spid="29703" grpId="0" animBg="1"/>
      <p:bldP spid="29704" grpId="0" animBg="1"/>
      <p:bldP spid="29705" grpId="0" animBg="1"/>
      <p:bldP spid="29706" grpId="0" animBg="1"/>
      <p:bldP spid="29707" grpId="0" animBg="1"/>
      <p:bldP spid="29708" grpId="0" animBg="1"/>
      <p:bldP spid="2970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2988" y="476250"/>
            <a:ext cx="7543800" cy="5619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递归过程的实现：堆栈与递归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栈</a:t>
            </a:r>
            <a:r>
              <a:rPr lang="en-US" altLang="zh-CN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zh-CN" altLang="en-US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递归算法转化为非递归算法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b="1" dirty="0" smtClean="0">
              <a:solidFill>
                <a:srgbClr val="FFFF00"/>
              </a:solidFill>
              <a:latin typeface="幼圆" pitchFamily="49" charset="-122"/>
              <a:ea typeface="幼圆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</a:rPr>
              <a:t>CREATS ( S )</a:t>
            </a:r>
            <a:r>
              <a:rPr lang="zh-CN" altLang="en-US" b="1" dirty="0" smtClean="0">
                <a:latin typeface="Times New Roman" pitchFamily="18" charset="0"/>
              </a:rPr>
              <a:t>：建立一个堆栈 </a:t>
            </a:r>
            <a:r>
              <a:rPr lang="en-US" altLang="zh-CN" b="1" dirty="0" smtClean="0">
                <a:latin typeface="Times New Roman" pitchFamily="18" charset="0"/>
              </a:rPr>
              <a:t>S;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</a:rPr>
              <a:t>S 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  <a:sym typeface="Symbol" pitchFamily="18" charset="2"/>
              </a:rPr>
              <a:t>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x  : </a:t>
            </a:r>
            <a:r>
              <a:rPr lang="zh-CN" altLang="en-US" b="1" dirty="0" smtClean="0">
                <a:latin typeface="Times New Roman" pitchFamily="18" charset="0"/>
              </a:rPr>
              <a:t>元素 </a:t>
            </a:r>
            <a:r>
              <a:rPr lang="en-US" altLang="zh-CN" b="1" dirty="0" smtClean="0">
                <a:latin typeface="Times New Roman" pitchFamily="18" charset="0"/>
              </a:rPr>
              <a:t>x </a:t>
            </a:r>
            <a:r>
              <a:rPr lang="zh-CN" altLang="en-US" b="1" dirty="0" smtClean="0">
                <a:latin typeface="Times New Roman" pitchFamily="18" charset="0"/>
              </a:rPr>
              <a:t>进栈；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x 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  <a:sym typeface="Symbol" pitchFamily="18" charset="2"/>
              </a:rPr>
              <a:t>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S : </a:t>
            </a:r>
            <a:r>
              <a:rPr lang="zh-CN" altLang="en-US" b="1" dirty="0" smtClean="0">
                <a:latin typeface="Times New Roman" pitchFamily="18" charset="0"/>
              </a:rPr>
              <a:t>元素 </a:t>
            </a:r>
            <a:r>
              <a:rPr lang="en-US" altLang="zh-CN" b="1" dirty="0" smtClean="0">
                <a:latin typeface="Times New Roman" pitchFamily="18" charset="0"/>
              </a:rPr>
              <a:t>x </a:t>
            </a:r>
            <a:r>
              <a:rPr lang="zh-CN" altLang="en-US" b="1" dirty="0" smtClean="0">
                <a:latin typeface="Times New Roman" pitchFamily="18" charset="0"/>
              </a:rPr>
              <a:t>出栈；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err="1" smtClean="0">
                <a:latin typeface="Times New Roman" pitchFamily="18" charset="0"/>
              </a:rPr>
              <a:t>StackEmpty</a:t>
            </a:r>
            <a:r>
              <a:rPr lang="en-US" altLang="zh-CN" b="1" dirty="0" smtClean="0">
                <a:latin typeface="Times New Roman" pitchFamily="18" charset="0"/>
              </a:rPr>
              <a:t>(S): </a:t>
            </a:r>
            <a:r>
              <a:rPr lang="zh-CN" altLang="en-US" b="1" dirty="0" smtClean="0">
                <a:latin typeface="Times New Roman" pitchFamily="18" charset="0"/>
              </a:rPr>
              <a:t>若 </a:t>
            </a:r>
            <a:r>
              <a:rPr lang="en-US" altLang="zh-CN" b="1" dirty="0" smtClean="0">
                <a:latin typeface="Times New Roman" pitchFamily="18" charset="0"/>
              </a:rPr>
              <a:t>S </a:t>
            </a:r>
            <a:r>
              <a:rPr lang="zh-CN" altLang="en-US" b="1" dirty="0" smtClean="0">
                <a:latin typeface="Times New Roman" pitchFamily="18" charset="0"/>
              </a:rPr>
              <a:t>为空，返回</a:t>
            </a:r>
            <a:r>
              <a:rPr lang="en-US" altLang="zh-CN" b="1" dirty="0" smtClean="0">
                <a:latin typeface="Times New Roman" pitchFamily="18" charset="0"/>
              </a:rPr>
              <a:t>1.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最后一次发生的递归过程必须最先完成。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500" y="360363"/>
            <a:ext cx="8039100" cy="6237287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 smtClean="0">
                <a:latin typeface="Times New Roman" pitchFamily="18" charset="0"/>
                <a:ea typeface="幼圆" pitchFamily="49" charset="-122"/>
              </a:rPr>
              <a:t>什么是递归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zh-CN" altLang="en-US" sz="2000" b="1" dirty="0" smtClean="0">
              <a:latin typeface="Times New Roman" pitchFamily="18" charset="0"/>
              <a:ea typeface="幼圆" pitchFamily="49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3600" b="1" dirty="0" smtClean="0">
                <a:latin typeface="Times New Roman" pitchFamily="18" charset="0"/>
                <a:ea typeface="幼圆" pitchFamily="49" charset="-122"/>
              </a:rPr>
              <a:t>  </a:t>
            </a:r>
            <a:r>
              <a:rPr lang="en-US" altLang="zh-CN" sz="3600" b="1" dirty="0" err="1" smtClean="0">
                <a:latin typeface="Times New Roman" pitchFamily="18" charset="0"/>
                <a:ea typeface="幼圆" pitchFamily="49" charset="-122"/>
              </a:rPr>
              <a:t>x</a:t>
            </a:r>
            <a:r>
              <a:rPr lang="en-US" altLang="zh-CN" sz="3600" b="1" baseline="30000" dirty="0" err="1" smtClean="0">
                <a:latin typeface="Times New Roman" pitchFamily="18" charset="0"/>
                <a:ea typeface="幼圆" pitchFamily="49" charset="-122"/>
              </a:rPr>
              <a:t>n</a:t>
            </a:r>
            <a:r>
              <a:rPr lang="en-US" altLang="zh-CN" sz="3600" b="1" dirty="0" smtClean="0">
                <a:latin typeface="Times New Roman" pitchFamily="18" charset="0"/>
                <a:ea typeface="幼圆" pitchFamily="49" charset="-122"/>
              </a:rPr>
              <a:t>=x</a:t>
            </a:r>
            <a:r>
              <a:rPr lang="en-US" altLang="zh-CN" sz="2400" b="1" dirty="0" smtClean="0">
                <a:latin typeface="Times New Roman" pitchFamily="18" charset="0"/>
                <a:ea typeface="幼圆" pitchFamily="49" charset="-122"/>
              </a:rPr>
              <a:t>*</a:t>
            </a:r>
            <a:r>
              <a:rPr lang="en-US" altLang="zh-CN" sz="3600" b="1" dirty="0" smtClean="0">
                <a:latin typeface="Times New Roman" pitchFamily="18" charset="0"/>
                <a:ea typeface="幼圆" pitchFamily="49" charset="-122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ea typeface="幼圆" pitchFamily="49" charset="-122"/>
              </a:rPr>
              <a:t>*</a:t>
            </a:r>
            <a:r>
              <a:rPr lang="en-US" altLang="zh-CN" sz="3600" b="1" dirty="0" smtClean="0">
                <a:latin typeface="Times New Roman" pitchFamily="18" charset="0"/>
                <a:ea typeface="幼圆" pitchFamily="49" charset="-122"/>
              </a:rPr>
              <a:t>…</a:t>
            </a:r>
            <a:r>
              <a:rPr lang="en-US" altLang="zh-CN" sz="2400" b="1" dirty="0" smtClean="0">
                <a:latin typeface="Times New Roman" pitchFamily="18" charset="0"/>
                <a:ea typeface="幼圆" pitchFamily="49" charset="-122"/>
              </a:rPr>
              <a:t>*</a:t>
            </a:r>
            <a:r>
              <a:rPr lang="en-US" altLang="zh-CN" sz="3600" b="1" dirty="0" smtClean="0">
                <a:latin typeface="Times New Roman" pitchFamily="18" charset="0"/>
                <a:ea typeface="幼圆" pitchFamily="49" charset="-122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ea typeface="幼圆" pitchFamily="49" charset="-122"/>
              </a:rPr>
              <a:t>*</a:t>
            </a:r>
            <a:r>
              <a:rPr lang="en-US" altLang="zh-CN" sz="3600" b="1" dirty="0" smtClean="0">
                <a:latin typeface="Times New Roman" pitchFamily="18" charset="0"/>
                <a:ea typeface="幼圆" pitchFamily="49" charset="-122"/>
              </a:rPr>
              <a:t>x  </a:t>
            </a:r>
            <a:r>
              <a:rPr lang="zh-CN" altLang="en-US" sz="3600" b="1" dirty="0" smtClean="0">
                <a:latin typeface="Times New Roman" pitchFamily="18" charset="0"/>
                <a:ea typeface="幼圆" pitchFamily="49" charset="-122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n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个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x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连乘</a:t>
            </a:r>
            <a:r>
              <a:rPr lang="zh-CN" altLang="en-US" sz="3600" b="1" dirty="0" smtClean="0">
                <a:latin typeface="Times New Roman" pitchFamily="18" charset="0"/>
                <a:ea typeface="幼圆" pitchFamily="49" charset="-122"/>
              </a:rPr>
              <a:t>）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600" b="1" dirty="0" smtClean="0">
                <a:latin typeface="Times New Roman" pitchFamily="18" charset="0"/>
                <a:ea typeface="幼圆" pitchFamily="49" charset="-122"/>
              </a:rPr>
              <a:t>  	  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x</a:t>
            </a:r>
            <a:r>
              <a:rPr lang="en-US" altLang="zh-CN" sz="3600" b="1" baseline="30000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n+1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=</a:t>
            </a:r>
            <a:r>
              <a:rPr lang="en-US" altLang="zh-CN" sz="3600" b="1" dirty="0" err="1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x</a:t>
            </a:r>
            <a:r>
              <a:rPr lang="en-US" altLang="zh-CN" sz="3600" b="1" baseline="30000" dirty="0" err="1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n</a:t>
            </a:r>
            <a:r>
              <a:rPr lang="en-US" altLang="zh-CN" sz="3600" b="1" baseline="30000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*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 x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zh-CN" sz="3600" b="1" dirty="0" smtClean="0">
                <a:latin typeface="Times New Roman" pitchFamily="18" charset="0"/>
                <a:ea typeface="幼圆" pitchFamily="49" charset="-122"/>
              </a:rPr>
              <a:t>  S(n)=1+2+3+…+(n-1)+n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600" b="1" dirty="0" smtClean="0">
                <a:latin typeface="Times New Roman" pitchFamily="18" charset="0"/>
                <a:ea typeface="幼圆" pitchFamily="49" charset="-122"/>
              </a:rPr>
              <a:t>     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S(n+1)=S(n)+(n+1)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3600" b="1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优点：</a:t>
            </a:r>
            <a:r>
              <a:rPr lang="zh-CN" altLang="en-US" sz="3600" b="1" dirty="0" smtClean="0">
                <a:latin typeface="Times New Roman" pitchFamily="18" charset="0"/>
                <a:ea typeface="幼圆" pitchFamily="49" charset="-122"/>
              </a:rPr>
              <a:t>直观、有效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 smtClean="0">
                <a:latin typeface="Times New Roman" pitchFamily="18" charset="0"/>
                <a:ea typeface="幼圆" pitchFamily="49" charset="-12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765175"/>
            <a:ext cx="8280400" cy="5330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算法 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HR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n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err="1" smtClean="0">
                <a:latin typeface="Times New Roman" pitchFamily="18" charset="0"/>
                <a:ea typeface="幼圆" pitchFamily="49" charset="-122"/>
              </a:rPr>
              <a:t>i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j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k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）   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// 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把原柱</a:t>
            </a:r>
            <a:r>
              <a:rPr lang="en-US" altLang="zh-CN" b="1" dirty="0" err="1" smtClean="0">
                <a:latin typeface="Times New Roman" pitchFamily="18" charset="0"/>
                <a:ea typeface="幼圆" pitchFamily="49" charset="-122"/>
              </a:rPr>
              <a:t>i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上的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n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个圆盘移到目标柱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k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上，圆柱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j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是中间柱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HR1[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递归出口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]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   IF  n = 1 THEN  (MOVE(</a:t>
            </a:r>
            <a:r>
              <a:rPr lang="en-US" altLang="zh-CN" b="1" dirty="0" err="1" smtClean="0">
                <a:latin typeface="Times New Roman" pitchFamily="18" charset="0"/>
                <a:ea typeface="幼圆" pitchFamily="49" charset="-122"/>
              </a:rPr>
              <a:t>i,k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).RETURN).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HR2[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递归调用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]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   HR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n-1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err="1" smtClean="0">
                <a:latin typeface="Times New Roman" pitchFamily="18" charset="0"/>
                <a:ea typeface="幼圆" pitchFamily="49" charset="-122"/>
              </a:rPr>
              <a:t>i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k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j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） ．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   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MOVE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（</a:t>
            </a:r>
            <a:r>
              <a:rPr lang="en-US" altLang="zh-CN" b="1" dirty="0" err="1" smtClean="0">
                <a:latin typeface="Times New Roman" pitchFamily="18" charset="0"/>
                <a:ea typeface="幼圆" pitchFamily="49" charset="-122"/>
              </a:rPr>
              <a:t>i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k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） ．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   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HR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n-1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j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err="1" smtClean="0">
                <a:latin typeface="Times New Roman" pitchFamily="18" charset="0"/>
                <a:ea typeface="幼圆" pitchFamily="49" charset="-122"/>
              </a:rPr>
              <a:t>i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k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） ▌     </a:t>
            </a:r>
            <a:r>
              <a:rPr lang="en-US" altLang="zh-CN" b="1" dirty="0" smtClean="0">
                <a:latin typeface="Times New Roman" pitchFamily="18" charset="0"/>
                <a:hlinkClick r:id="rId3" action="ppaction://hlinkfile"/>
              </a:rPr>
              <a:t>Hanoi</a:t>
            </a:r>
            <a:r>
              <a:rPr lang="zh-CN" altLang="en-US" b="1" dirty="0" smtClean="0">
                <a:latin typeface="Times New Roman" pitchFamily="18" charset="0"/>
                <a:hlinkClick r:id="rId3" action="ppaction://hlinkfile"/>
              </a:rPr>
              <a:t>塔</a:t>
            </a:r>
            <a:r>
              <a:rPr lang="zh-CN" altLang="en-US" b="1" dirty="0" smtClean="0">
                <a:latin typeface="宋体" pitchFamily="2" charset="-122"/>
                <a:hlinkClick r:id="rId3" action="ppaction://hlinkfile"/>
              </a:rPr>
              <a:t>问题演示</a:t>
            </a:r>
            <a:endParaRPr lang="zh-CN" altLang="en-US" b="1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9144000" cy="59769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汉诺塔问题</a:t>
            </a:r>
            <a:endParaRPr lang="en-US" altLang="zh-CN" b="1" dirty="0" smtClean="0">
              <a:solidFill>
                <a:srgbClr val="FFFF00"/>
              </a:solidFill>
              <a:latin typeface="Times New Roman" pitchFamily="18" charset="0"/>
              <a:ea typeface="幼圆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1.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　以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C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柱为临时柱，从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A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柱将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1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至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n-1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号盘移至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B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柱。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2.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　将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A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柱中剩下的第</a:t>
            </a:r>
            <a:r>
              <a:rPr lang="en-US" altLang="zh-CN" b="1" dirty="0">
                <a:latin typeface="Times New Roman" pitchFamily="18" charset="0"/>
                <a:ea typeface="幼圆" pitchFamily="49" charset="-122"/>
              </a:rPr>
              <a:t>n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号盘移至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C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柱。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3.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　以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A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柱为临时柱，从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B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柱将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1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至</a:t>
            </a:r>
            <a:r>
              <a:rPr lang="en-US" altLang="zh-CN" b="1" dirty="0">
                <a:latin typeface="Times New Roman" pitchFamily="18" charset="0"/>
                <a:ea typeface="幼圆" pitchFamily="49" charset="-122"/>
              </a:rPr>
              <a:t>n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-1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号盘移至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C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柱。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b="1" dirty="0" smtClean="0">
              <a:latin typeface="Times New Roman" pitchFamily="18" charset="0"/>
              <a:ea typeface="幼圆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HANOI(</a:t>
            </a:r>
            <a:r>
              <a:rPr lang="en-US" altLang="zh-CN" b="1" dirty="0" err="1">
                <a:solidFill>
                  <a:srgbClr val="FFFF00"/>
                </a:solidFill>
                <a:latin typeface="Times New Roman" pitchFamily="18" charset="0"/>
              </a:rPr>
              <a:t>n</a:t>
            </a:r>
            <a:r>
              <a:rPr lang="en-US" altLang="zh-CN" b="1" dirty="0" err="1" smtClean="0">
                <a:solidFill>
                  <a:srgbClr val="FFFF00"/>
                </a:solidFill>
                <a:latin typeface="Times New Roman" pitchFamily="18" charset="0"/>
              </a:rPr>
              <a:t>,A,B,C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)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sym typeface="Wingdings" pitchFamily="2" charset="2"/>
              </a:rPr>
              <a:t>	</a:t>
            </a: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</a:rPr>
              <a:t>HANOI(n-1,A,C,B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)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				         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MOVE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（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A,C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） ．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 　　</a:t>
            </a:r>
            <a:b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</a:b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　　　　　　　　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HANOI(</a:t>
            </a:r>
            <a:r>
              <a:rPr lang="en-US" altLang="zh-CN" b="1" dirty="0">
                <a:solidFill>
                  <a:srgbClr val="FFFF00"/>
                </a:solidFill>
                <a:latin typeface="Times New Roman" pitchFamily="18" charset="0"/>
              </a:rPr>
              <a:t>n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-1,B,A,C)</a:t>
            </a:r>
            <a:r>
              <a:rPr lang="en-US" altLang="zh-CN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692150"/>
            <a:ext cx="7543800" cy="5403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递归算法 </a:t>
            </a:r>
            <a:r>
              <a:rPr lang="zh-CN" altLang="en-US" b="1" dirty="0" smtClean="0">
                <a:latin typeface="Times New Roman" pitchFamily="18" charset="0"/>
                <a:sym typeface="Wingdings" pitchFamily="2" charset="2"/>
              </a:rPr>
              <a:t> 迭代算法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b="1" dirty="0" smtClean="0">
              <a:latin typeface="Times New Roman" pitchFamily="18" charset="0"/>
              <a:sym typeface="Wingdings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  <a:sym typeface="Wingdings" pitchFamily="2" charset="2"/>
              </a:rPr>
              <a:t>堆栈　保存四元组　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  <a:sym typeface="Wingdings" pitchFamily="2" charset="2"/>
              </a:rPr>
              <a:t>(</a:t>
            </a:r>
            <a:r>
              <a:rPr lang="en-US" altLang="zh-CN" b="1" dirty="0" err="1" smtClean="0">
                <a:solidFill>
                  <a:srgbClr val="FFFF00"/>
                </a:solidFill>
                <a:latin typeface="Times New Roman" pitchFamily="18" charset="0"/>
                <a:sym typeface="Wingdings" pitchFamily="2" charset="2"/>
              </a:rPr>
              <a:t>n,i,j,k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  <a:sym typeface="Wingdings" pitchFamily="2" charset="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   HR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n-1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err="1" smtClean="0">
                <a:latin typeface="Times New Roman" pitchFamily="18" charset="0"/>
                <a:ea typeface="幼圆" pitchFamily="49" charset="-122"/>
              </a:rPr>
              <a:t>i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k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j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） ．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   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MOVE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（</a:t>
            </a:r>
            <a:r>
              <a:rPr lang="en-US" altLang="zh-CN" b="1" dirty="0" err="1" smtClean="0">
                <a:latin typeface="Times New Roman" pitchFamily="18" charset="0"/>
                <a:ea typeface="幼圆" pitchFamily="49" charset="-122"/>
              </a:rPr>
              <a:t>i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k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   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HR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n-1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j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err="1" smtClean="0">
                <a:latin typeface="Times New Roman" pitchFamily="18" charset="0"/>
                <a:ea typeface="幼圆" pitchFamily="49" charset="-122"/>
              </a:rPr>
              <a:t>i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b="1" dirty="0" smtClean="0">
                <a:latin typeface="Times New Roman" pitchFamily="18" charset="0"/>
                <a:ea typeface="幼圆" pitchFamily="49" charset="-122"/>
              </a:rPr>
              <a:t>k</a:t>
            </a:r>
            <a:r>
              <a:rPr lang="zh-CN" altLang="en-US" b="1" dirty="0" smtClean="0">
                <a:latin typeface="Times New Roman" pitchFamily="18" charset="0"/>
                <a:ea typeface="幼圆" pitchFamily="49" charset="-12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                          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S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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n-1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j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lang="en-US" altLang="zh-CN" b="1" dirty="0" err="1" smtClean="0">
                <a:solidFill>
                  <a:srgbClr val="FFFF00"/>
                </a:solidFill>
                <a:latin typeface="Times New Roman" pitchFamily="18" charset="0"/>
              </a:rPr>
              <a:t>i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k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）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                          S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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lang="en-US" altLang="zh-CN" b="1" dirty="0" err="1" smtClean="0">
                <a:solidFill>
                  <a:srgbClr val="FFFF00"/>
                </a:solidFill>
                <a:latin typeface="Times New Roman" pitchFamily="18" charset="0"/>
              </a:rPr>
              <a:t>i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j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k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） ．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                          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S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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（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n-1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lang="en-US" altLang="zh-CN" b="1" dirty="0" err="1" smtClean="0">
                <a:solidFill>
                  <a:srgbClr val="FFFF00"/>
                </a:solidFill>
                <a:latin typeface="Times New Roman" pitchFamily="18" charset="0"/>
              </a:rPr>
              <a:t>i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k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j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））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4140200" y="3068638"/>
            <a:ext cx="4464050" cy="579437"/>
          </a:xfrm>
          <a:prstGeom prst="rect">
            <a:avLst/>
          </a:prstGeom>
          <a:noFill/>
          <a:ln w="31750" cap="sq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幼圆" pitchFamily="49" charset="-122"/>
              </a:rPr>
              <a:t>=&gt; HR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幼圆" pitchFamily="49" charset="-122"/>
              </a:rPr>
              <a:t>（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幼圆" pitchFamily="49" charset="-122"/>
              </a:rPr>
              <a:t>1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幼圆" pitchFamily="49" charset="-122"/>
              </a:rPr>
              <a:t>i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幼圆" pitchFamily="49" charset="-122"/>
              </a:rPr>
              <a:t>j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幼圆" pitchFamily="49" charset="-122"/>
              </a:rPr>
              <a:t>，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幼圆" pitchFamily="49" charset="-122"/>
              </a:rPr>
              <a:t>k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幼圆" pitchFamily="49" charset="-122"/>
              </a:rPr>
              <a:t>）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3850" y="4292600"/>
          <a:ext cx="2016125" cy="1830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125"/>
              </a:tblGrid>
              <a:tr h="457597">
                <a:tc>
                  <a:txBody>
                    <a:bodyPr/>
                    <a:lstStyle/>
                    <a:p>
                      <a:pPr algn="l"/>
                      <a:endParaRPr lang="zh-CN" altLang="en-US" sz="2400" b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91436" marR="91436" marT="45759" marB="45759"/>
                </a:tc>
              </a:tr>
              <a:tr h="45759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n-1</a:t>
                      </a: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400" b="1" kern="120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4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k</a:t>
                      </a: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4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j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91436" marR="91436" marT="45759" marB="45759"/>
                </a:tc>
              </a:tr>
              <a:tr h="45759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 1  </a:t>
                      </a: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400" b="1" kern="120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4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j</a:t>
                      </a:r>
                      <a:r>
                        <a:rPr lang="zh-CN" altLang="en-US" sz="24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400" b="1" kern="120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k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</a:txBody>
                  <a:tcPr marL="91436" marR="91436" marT="45759" marB="45759"/>
                </a:tc>
              </a:tr>
              <a:tr h="45759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n-1</a:t>
                      </a: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，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j</a:t>
                      </a: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，</a:t>
                      </a:r>
                      <a:r>
                        <a:rPr lang="en-US" altLang="zh-CN" sz="2400" b="1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i</a:t>
                      </a:r>
                      <a:r>
                        <a:rPr lang="zh-CN" altLang="en-US" sz="24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，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k</a:t>
                      </a:r>
                      <a:endParaRPr lang="zh-CN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6" marR="91436" marT="45759" marB="4575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50" y="0"/>
            <a:ext cx="8858250" cy="685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Hanoi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塔的迭代算法，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m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是原柱上圆盘的个数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  <a:ea typeface="幼圆" pitchFamily="49" charset="-122"/>
              </a:rPr>
              <a:t>算法</a:t>
            </a: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</a:rPr>
              <a:t>HI</a:t>
            </a:r>
            <a:r>
              <a:rPr lang="zh-CN" altLang="en-US" sz="2800" b="1" dirty="0" smtClean="0">
                <a:latin typeface="Times New Roman" pitchFamily="18" charset="0"/>
                <a:ea typeface="幼圆" pitchFamily="49" charset="-122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</a:rPr>
              <a:t>m</a:t>
            </a:r>
            <a:r>
              <a:rPr lang="zh-CN" altLang="en-US" sz="2800" b="1" dirty="0" smtClean="0">
                <a:latin typeface="Times New Roman" pitchFamily="18" charset="0"/>
                <a:ea typeface="幼圆" pitchFamily="49" charset="-122"/>
              </a:rPr>
              <a:t>）</a:t>
            </a:r>
            <a:endParaRPr lang="zh-CN" altLang="en-US" sz="2800" b="1" dirty="0" smtClean="0">
              <a:solidFill>
                <a:srgbClr val="FF3300"/>
              </a:solidFill>
              <a:latin typeface="Times New Roman" pitchFamily="18" charset="0"/>
              <a:ea typeface="幼圆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</a:rPr>
              <a:t>HI1[</a:t>
            </a:r>
            <a:r>
              <a:rPr lang="zh-CN" altLang="en-US" sz="2800" b="1" dirty="0" smtClean="0">
                <a:latin typeface="Times New Roman" pitchFamily="18" charset="0"/>
                <a:ea typeface="幼圆" pitchFamily="49" charset="-122"/>
              </a:rPr>
              <a:t>建立堆栈</a:t>
            </a: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</a:rPr>
              <a:t>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</a:rPr>
              <a:t>  CREATS</a:t>
            </a:r>
            <a:r>
              <a:rPr lang="zh-CN" altLang="en-US" sz="2800" b="1" dirty="0" smtClean="0">
                <a:latin typeface="Times New Roman" pitchFamily="18" charset="0"/>
                <a:ea typeface="幼圆" pitchFamily="49" charset="-122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</a:rPr>
              <a:t>S</a:t>
            </a:r>
            <a:r>
              <a:rPr lang="zh-CN" altLang="en-US" sz="2800" b="1" dirty="0" smtClean="0">
                <a:latin typeface="Times New Roman" pitchFamily="18" charset="0"/>
                <a:ea typeface="幼圆" pitchFamily="49" charset="-122"/>
              </a:rPr>
              <a:t>）．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</a:rPr>
              <a:t>HI2[</a:t>
            </a:r>
            <a:r>
              <a:rPr lang="zh-CN" altLang="en-US" sz="2800" b="1" dirty="0" smtClean="0">
                <a:latin typeface="Times New Roman" pitchFamily="18" charset="0"/>
                <a:ea typeface="幼圆" pitchFamily="49" charset="-122"/>
              </a:rPr>
              <a:t>堆栈初始化</a:t>
            </a: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</a:rPr>
              <a:t>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  S</a:t>
            </a:r>
            <a:r>
              <a:rPr lang="en-US" altLang="zh-CN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  <a:sym typeface="Symbol" pitchFamily="18" charset="2"/>
              </a:rPr>
              <a:t></a:t>
            </a:r>
            <a:r>
              <a:rPr lang="zh-CN" altLang="en-US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（</a:t>
            </a:r>
            <a:r>
              <a:rPr lang="en-US" altLang="zh-CN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m</a:t>
            </a:r>
            <a:r>
              <a:rPr lang="zh-CN" altLang="en-US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，</a:t>
            </a:r>
            <a:r>
              <a:rPr lang="en-US" altLang="zh-CN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A</a:t>
            </a:r>
            <a:r>
              <a:rPr lang="zh-CN" altLang="en-US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，</a:t>
            </a:r>
            <a:r>
              <a:rPr lang="en-US" altLang="zh-CN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B</a:t>
            </a:r>
            <a:r>
              <a:rPr lang="zh-CN" altLang="en-US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，</a:t>
            </a:r>
            <a:r>
              <a:rPr lang="en-US" altLang="zh-CN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C</a:t>
            </a:r>
            <a:r>
              <a:rPr lang="zh-CN" altLang="en-US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）．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</a:rPr>
              <a:t>HI3[</a:t>
            </a:r>
            <a:r>
              <a:rPr lang="zh-CN" altLang="en-US" sz="2800" b="1" dirty="0" smtClean="0">
                <a:latin typeface="Times New Roman" pitchFamily="18" charset="0"/>
                <a:ea typeface="幼圆" pitchFamily="49" charset="-122"/>
              </a:rPr>
              <a:t>利用栈实现递归</a:t>
            </a: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</a:rPr>
              <a:t>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</a:rPr>
              <a:t>  WHILE NOT</a:t>
            </a:r>
            <a:r>
              <a:rPr lang="zh-CN" altLang="en-US" sz="2800" b="1" dirty="0" smtClean="0">
                <a:latin typeface="Times New Roman" pitchFamily="18" charset="0"/>
                <a:ea typeface="幼圆" pitchFamily="49" charset="-122"/>
              </a:rPr>
              <a:t>（</a:t>
            </a:r>
            <a:r>
              <a:rPr lang="en-US" altLang="zh-CN" sz="2800" b="1" dirty="0" err="1" smtClean="0">
                <a:latin typeface="Times New Roman" pitchFamily="18" charset="0"/>
                <a:ea typeface="幼圆" pitchFamily="49" charset="-122"/>
              </a:rPr>
              <a:t>StackEmpty</a:t>
            </a:r>
            <a:r>
              <a:rPr lang="zh-CN" altLang="en-US" sz="2800" b="1" dirty="0" smtClean="0">
                <a:latin typeface="Times New Roman" pitchFamily="18" charset="0"/>
                <a:ea typeface="幼圆" pitchFamily="49" charset="-122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</a:rPr>
              <a:t>S</a:t>
            </a:r>
            <a:r>
              <a:rPr lang="zh-CN" altLang="en-US" sz="2800" b="1" dirty="0" smtClean="0">
                <a:latin typeface="Times New Roman" pitchFamily="18" charset="0"/>
                <a:ea typeface="幼圆" pitchFamily="49" charset="-122"/>
              </a:rPr>
              <a:t>））</a:t>
            </a: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</a:rPr>
              <a:t>DO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</a:rPr>
              <a:t>           </a:t>
            </a:r>
            <a:r>
              <a:rPr lang="zh-CN" altLang="en-US" sz="2800" b="1" dirty="0" smtClean="0">
                <a:latin typeface="Times New Roman" pitchFamily="18" charset="0"/>
                <a:ea typeface="幼圆" pitchFamily="49" charset="-122"/>
              </a:rPr>
              <a:t>（</a:t>
            </a:r>
            <a:r>
              <a:rPr lang="zh-CN" altLang="en-US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（</a:t>
            </a:r>
            <a:r>
              <a:rPr lang="en-US" altLang="zh-CN" sz="2800" b="1" dirty="0" err="1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n,i,j,k</a:t>
            </a:r>
            <a:r>
              <a:rPr lang="zh-CN" altLang="en-US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） </a:t>
            </a:r>
            <a:r>
              <a:rPr lang="zh-CN" altLang="en-US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  <a:sym typeface="Symbol" pitchFamily="18" charset="2"/>
              </a:rPr>
              <a:t></a:t>
            </a:r>
            <a:r>
              <a:rPr lang="en-US" altLang="zh-CN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S</a:t>
            </a:r>
            <a:r>
              <a:rPr lang="zh-CN" altLang="en-US" sz="2800" b="1" dirty="0" smtClean="0">
                <a:latin typeface="Times New Roman" pitchFamily="18" charset="0"/>
                <a:ea typeface="幼圆" pitchFamily="49" charset="-122"/>
              </a:rPr>
              <a:t>．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  <a:ea typeface="幼圆" pitchFamily="49" charset="-122"/>
              </a:rPr>
              <a:t>                  </a:t>
            </a: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</a:rPr>
              <a:t>IF n = 1 THEN MOVE</a:t>
            </a:r>
            <a:r>
              <a:rPr lang="zh-CN" altLang="en-US" sz="2800" b="1" dirty="0" smtClean="0">
                <a:latin typeface="Times New Roman" pitchFamily="18" charset="0"/>
                <a:ea typeface="幼圆" pitchFamily="49" charset="-122"/>
              </a:rPr>
              <a:t>（</a:t>
            </a:r>
            <a:r>
              <a:rPr lang="en-US" altLang="zh-CN" sz="2800" b="1" dirty="0" err="1" smtClean="0">
                <a:latin typeface="Times New Roman" pitchFamily="18" charset="0"/>
                <a:ea typeface="幼圆" pitchFamily="49" charset="-122"/>
              </a:rPr>
              <a:t>i,k</a:t>
            </a:r>
            <a:r>
              <a:rPr lang="zh-CN" altLang="en-US" sz="2800" b="1" dirty="0" smtClean="0">
                <a:latin typeface="Times New Roman" pitchFamily="18" charset="0"/>
                <a:ea typeface="幼圆" pitchFamily="49" charset="-122"/>
              </a:rPr>
              <a:t>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  <a:ea typeface="幼圆" pitchFamily="49" charset="-122"/>
              </a:rPr>
              <a:t>                  </a:t>
            </a: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</a:rPr>
              <a:t>ELSE</a:t>
            </a:r>
            <a:r>
              <a:rPr lang="zh-CN" altLang="en-US" sz="2800" b="1" dirty="0" smtClean="0">
                <a:latin typeface="Times New Roman" pitchFamily="18" charset="0"/>
                <a:ea typeface="幼圆" pitchFamily="49" charset="-122"/>
              </a:rPr>
              <a:t>（</a:t>
            </a:r>
            <a:r>
              <a:rPr lang="en-US" altLang="zh-CN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S</a:t>
            </a:r>
            <a:r>
              <a:rPr lang="en-US" altLang="zh-CN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  <a:sym typeface="Symbol" pitchFamily="18" charset="2"/>
              </a:rPr>
              <a:t>(</a:t>
            </a:r>
            <a:r>
              <a:rPr lang="en-US" altLang="zh-CN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n-1,j,i,k).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                         S</a:t>
            </a:r>
            <a:r>
              <a:rPr lang="en-US" altLang="zh-CN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  <a:sym typeface="Symbol" pitchFamily="18" charset="2"/>
              </a:rPr>
              <a:t>(</a:t>
            </a:r>
            <a:r>
              <a:rPr lang="en-US" altLang="zh-CN" sz="2800" b="1" dirty="0" err="1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l,i,j,k</a:t>
            </a:r>
            <a:r>
              <a:rPr lang="en-US" altLang="zh-CN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)</a:t>
            </a:r>
            <a:r>
              <a:rPr lang="zh-CN" altLang="en-US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．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                         </a:t>
            </a:r>
            <a:r>
              <a:rPr lang="en-US" altLang="zh-CN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S</a:t>
            </a:r>
            <a:r>
              <a:rPr lang="en-US" altLang="zh-CN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  <a:sym typeface="Symbol" pitchFamily="18" charset="2"/>
              </a:rPr>
              <a:t>(</a:t>
            </a:r>
            <a:r>
              <a:rPr lang="en-US" altLang="zh-CN" sz="2800" b="1" dirty="0" smtClean="0">
                <a:solidFill>
                  <a:srgbClr val="FFFF00"/>
                </a:solidFill>
                <a:latin typeface="Arial Black" pitchFamily="34" charset="0"/>
                <a:ea typeface="幼圆" pitchFamily="49" charset="-122"/>
              </a:rPr>
              <a:t>n-1,i,k,j)</a:t>
            </a: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</a:rPr>
              <a:t>)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幼圆" pitchFamily="49" charset="-122"/>
              </a:rPr>
              <a:t>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-242888"/>
            <a:ext cx="8497887" cy="7245351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rgbClr val="FFFF00"/>
                </a:solidFill>
                <a:ea typeface="隶书" pitchFamily="49" charset="-122"/>
              </a:rPr>
              <a:t>递归法求解问题</a:t>
            </a:r>
            <a:endParaRPr lang="en-US" altLang="zh-CN" b="1" dirty="0" smtClean="0">
              <a:solidFill>
                <a:srgbClr val="FFFF00"/>
              </a:solidFill>
              <a:ea typeface="隶书" pitchFamily="49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zh-CN" b="1" dirty="0" smtClean="0"/>
              <a:t>委员会问题</a:t>
            </a:r>
            <a:endParaRPr lang="en-US" altLang="zh-CN" b="1" dirty="0" smtClean="0"/>
          </a:p>
          <a:p>
            <a:pPr>
              <a:defRPr/>
            </a:pPr>
            <a:r>
              <a:rPr lang="zh-CN" altLang="zh-CN" b="1" dirty="0" smtClean="0"/>
              <a:t>给出非负整数</a:t>
            </a:r>
            <a:r>
              <a:rPr lang="en-US" altLang="zh-CN" b="1" dirty="0" smtClean="0"/>
              <a:t>N</a:t>
            </a:r>
            <a:r>
              <a:rPr lang="zh-CN" altLang="zh-CN" b="1" dirty="0" smtClean="0"/>
              <a:t>和</a:t>
            </a:r>
            <a:r>
              <a:rPr lang="en-US" altLang="zh-CN" b="1" dirty="0" smtClean="0"/>
              <a:t>K</a:t>
            </a:r>
            <a:r>
              <a:rPr lang="zh-CN" altLang="zh-CN" b="1" dirty="0" smtClean="0"/>
              <a:t>，我们来求从</a:t>
            </a:r>
            <a:r>
              <a:rPr lang="en-US" altLang="zh-CN" b="1" dirty="0" smtClean="0"/>
              <a:t>N</a:t>
            </a:r>
            <a:r>
              <a:rPr lang="zh-CN" altLang="zh-CN" b="1" dirty="0" smtClean="0"/>
              <a:t>个人中选出</a:t>
            </a:r>
            <a:r>
              <a:rPr lang="en-US" altLang="zh-CN" b="1" dirty="0" smtClean="0"/>
              <a:t>K</a:t>
            </a:r>
            <a:r>
              <a:rPr lang="zh-CN" altLang="zh-CN" b="1" dirty="0" smtClean="0"/>
              <a:t>个成员组成一个委员会的方法总数，即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>
                <a:solidFill>
                  <a:srgbClr val="FFFF00"/>
                </a:solidFill>
              </a:rPr>
              <a:t>C(N, K)</a:t>
            </a:r>
            <a:endParaRPr lang="en-US" altLang="zh-CN" b="1" dirty="0" smtClean="0"/>
          </a:p>
          <a:p>
            <a:pPr>
              <a:defRPr/>
            </a:pPr>
            <a:r>
              <a:rPr lang="zh-CN" altLang="en-US" b="1" dirty="0" smtClean="0"/>
              <a:t>假设成员名分别为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E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F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人委员会：</a:t>
            </a:r>
            <a:r>
              <a:rPr lang="en-US" altLang="zh-CN" b="1" dirty="0" smtClean="0"/>
              <a:t>N=6,K=2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7002463"/>
          </a:xfrm>
        </p:spPr>
        <p:txBody>
          <a:bodyPr/>
          <a:lstStyle/>
          <a:p>
            <a:pPr>
              <a:defRPr/>
            </a:pPr>
            <a:r>
              <a:rPr lang="zh-CN" altLang="zh-CN" dirty="0" smtClean="0">
                <a:effectLst/>
              </a:rPr>
              <a:t>简化问题的第一步是将</a:t>
            </a:r>
            <a:r>
              <a:rPr lang="en-US" altLang="zh-CN" dirty="0" smtClean="0">
                <a:effectLst/>
              </a:rPr>
              <a:t>A</a:t>
            </a:r>
            <a:r>
              <a:rPr lang="zh-CN" altLang="zh-CN" dirty="0" smtClean="0">
                <a:effectLst/>
              </a:rPr>
              <a:t>从小组中拿出，这样只剩下</a:t>
            </a:r>
            <a:r>
              <a:rPr lang="en-US" altLang="zh-CN" dirty="0" smtClean="0">
                <a:effectLst/>
              </a:rPr>
              <a:t>B</a:t>
            </a:r>
            <a:r>
              <a:rPr lang="zh-CN" altLang="zh-CN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C</a:t>
            </a:r>
            <a:r>
              <a:rPr lang="zh-CN" altLang="zh-CN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D</a:t>
            </a:r>
            <a:r>
              <a:rPr lang="zh-CN" altLang="zh-CN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E</a:t>
            </a:r>
            <a:r>
              <a:rPr lang="zh-CN" altLang="zh-CN" dirty="0" smtClean="0">
                <a:effectLst/>
              </a:rPr>
              <a:t>和</a:t>
            </a:r>
            <a:r>
              <a:rPr lang="en-US" altLang="zh-CN" dirty="0" smtClean="0">
                <a:effectLst/>
              </a:rPr>
              <a:t>F</a:t>
            </a:r>
            <a:endParaRPr lang="zh-CN" altLang="zh-CN" dirty="0" smtClean="0">
              <a:effectLst/>
            </a:endParaRPr>
          </a:p>
          <a:p>
            <a:pPr>
              <a:defRPr/>
            </a:pPr>
            <a:r>
              <a:rPr lang="zh-CN" altLang="zh-CN" dirty="0" smtClean="0">
                <a:effectLst/>
              </a:rPr>
              <a:t>子问题</a:t>
            </a:r>
            <a:r>
              <a:rPr lang="en-US" altLang="zh-CN" dirty="0" smtClean="0">
                <a:effectLst/>
              </a:rPr>
              <a:t>1</a:t>
            </a:r>
            <a:r>
              <a:rPr lang="zh-CN" altLang="zh-CN" dirty="0" smtClean="0">
                <a:effectLst/>
              </a:rPr>
              <a:t>：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/>
              </a:rPr>
              <a:t>		</a:t>
            </a:r>
            <a:r>
              <a:rPr lang="zh-CN" altLang="zh-CN" dirty="0" smtClean="0">
                <a:effectLst/>
              </a:rPr>
              <a:t>列出小组中剩下的</a:t>
            </a:r>
            <a:r>
              <a:rPr lang="en-US" altLang="zh-CN" dirty="0" smtClean="0">
                <a:effectLst/>
              </a:rPr>
              <a:t>5</a:t>
            </a:r>
            <a:r>
              <a:rPr lang="zh-CN" altLang="zh-CN" dirty="0" smtClean="0">
                <a:effectLst/>
              </a:rPr>
              <a:t>个人组成</a:t>
            </a:r>
            <a:r>
              <a:rPr lang="en-US" altLang="zh-CN" dirty="0" smtClean="0">
                <a:effectLst/>
              </a:rPr>
              <a:t>2</a:t>
            </a:r>
            <a:r>
              <a:rPr lang="zh-CN" altLang="zh-CN" dirty="0" smtClean="0">
                <a:effectLst/>
              </a:rPr>
              <a:t>人委员会的所有可能的组合情况。需要注意的是：每个新的委员会都不包含缺席者</a:t>
            </a:r>
            <a:r>
              <a:rPr lang="en-US" altLang="zh-CN" dirty="0" smtClean="0">
                <a:effectLst/>
              </a:rPr>
              <a:t>A</a:t>
            </a:r>
            <a:r>
              <a:rPr lang="zh-CN" altLang="zh-CN" dirty="0" smtClean="0">
                <a:effectLst/>
              </a:rPr>
              <a:t>。</a:t>
            </a:r>
          </a:p>
          <a:p>
            <a:pPr>
              <a:defRPr/>
            </a:pPr>
            <a:r>
              <a:rPr lang="zh-CN" altLang="zh-CN" dirty="0" smtClean="0">
                <a:effectLst/>
              </a:rPr>
              <a:t>子问题</a:t>
            </a:r>
            <a:r>
              <a:rPr lang="en-US" altLang="zh-CN" dirty="0" smtClean="0">
                <a:effectLst/>
              </a:rPr>
              <a:t>2</a:t>
            </a:r>
            <a:r>
              <a:rPr lang="zh-CN" altLang="zh-CN" dirty="0" smtClean="0">
                <a:effectLst/>
              </a:rPr>
              <a:t>：</a:t>
            </a:r>
          </a:p>
          <a:p>
            <a:pPr>
              <a:defRPr/>
            </a:pPr>
            <a:r>
              <a:rPr lang="en-US" altLang="zh-CN" dirty="0" smtClean="0">
                <a:effectLst/>
              </a:rPr>
              <a:t>    </a:t>
            </a:r>
            <a:r>
              <a:rPr lang="zh-CN" altLang="zh-CN" dirty="0" smtClean="0">
                <a:effectLst/>
              </a:rPr>
              <a:t>列出小组中剩下的</a:t>
            </a:r>
            <a:r>
              <a:rPr lang="en-US" altLang="zh-CN" dirty="0" smtClean="0">
                <a:effectLst/>
              </a:rPr>
              <a:t>5</a:t>
            </a:r>
            <a:r>
              <a:rPr lang="zh-CN" altLang="zh-CN" dirty="0" smtClean="0">
                <a:effectLst/>
              </a:rPr>
              <a:t>个人组成</a:t>
            </a:r>
            <a:r>
              <a:rPr lang="en-US" altLang="zh-CN" dirty="0" smtClean="0">
                <a:effectLst/>
              </a:rPr>
              <a:t>1</a:t>
            </a:r>
            <a:r>
              <a:rPr lang="zh-CN" altLang="zh-CN" dirty="0" smtClean="0">
                <a:effectLst/>
              </a:rPr>
              <a:t>人委员会的所有可能情况。每个委员会要组成</a:t>
            </a:r>
            <a:r>
              <a:rPr lang="en-US" altLang="zh-CN" dirty="0" smtClean="0">
                <a:effectLst/>
              </a:rPr>
              <a:t>2</a:t>
            </a:r>
            <a:r>
              <a:rPr lang="zh-CN" altLang="zh-CN" dirty="0" smtClean="0">
                <a:effectLst/>
              </a:rPr>
              <a:t>人小组还缺</a:t>
            </a:r>
            <a:r>
              <a:rPr lang="en-US" altLang="zh-CN" dirty="0" smtClean="0">
                <a:effectLst/>
              </a:rPr>
              <a:t>1</a:t>
            </a:r>
            <a:r>
              <a:rPr lang="zh-CN" altLang="zh-CN" dirty="0" smtClean="0">
                <a:effectLst/>
              </a:rPr>
              <a:t>人。将成员</a:t>
            </a:r>
            <a:r>
              <a:rPr lang="en-US" altLang="zh-CN" dirty="0" smtClean="0">
                <a:effectLst/>
              </a:rPr>
              <a:t>A</a:t>
            </a:r>
            <a:r>
              <a:rPr lang="zh-CN" altLang="zh-CN" dirty="0" smtClean="0">
                <a:effectLst/>
              </a:rPr>
              <a:t>加入其中。</a:t>
            </a:r>
            <a:endParaRPr lang="en-US" altLang="zh-CN" dirty="0" smtClean="0">
              <a:effectLst/>
            </a:endParaRPr>
          </a:p>
          <a:p>
            <a:pPr>
              <a:defRPr/>
            </a:pPr>
            <a:endParaRPr lang="en-US" altLang="zh-CN" b="1" dirty="0" smtClean="0">
              <a:effectLst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pt-BR" altLang="zh-CN" b="1" dirty="0" smtClean="0">
                <a:solidFill>
                  <a:srgbClr val="FFFF00"/>
                </a:solidFill>
              </a:rPr>
              <a:t> C(N, K) </a:t>
            </a:r>
            <a:r>
              <a:rPr lang="zh-CN" altLang="zh-CN" b="1" dirty="0" smtClean="0">
                <a:solidFill>
                  <a:srgbClr val="FFFF00"/>
                </a:solidFill>
              </a:rPr>
              <a:t>＝</a:t>
            </a:r>
            <a:r>
              <a:rPr lang="pt-BR" altLang="zh-CN" b="1" dirty="0" smtClean="0">
                <a:solidFill>
                  <a:srgbClr val="FFFF00"/>
                </a:solidFill>
              </a:rPr>
              <a:t> C(N</a:t>
            </a:r>
            <a:r>
              <a:rPr lang="en-US" altLang="zh-CN" b="1" dirty="0" smtClean="0">
                <a:solidFill>
                  <a:srgbClr val="FFFF00"/>
                </a:solidFill>
                <a:sym typeface="Symbol"/>
              </a:rPr>
              <a:t></a:t>
            </a:r>
            <a:r>
              <a:rPr lang="pt-BR" altLang="zh-CN" b="1" dirty="0" smtClean="0">
                <a:solidFill>
                  <a:srgbClr val="FFFF00"/>
                </a:solidFill>
              </a:rPr>
              <a:t>1, K) + C(N</a:t>
            </a:r>
            <a:r>
              <a:rPr lang="en-US" altLang="zh-CN" b="1" dirty="0" smtClean="0">
                <a:solidFill>
                  <a:srgbClr val="FFFF00"/>
                </a:solidFill>
                <a:sym typeface="Symbol"/>
              </a:rPr>
              <a:t></a:t>
            </a:r>
            <a:r>
              <a:rPr lang="pt-BR" altLang="zh-CN" b="1" dirty="0" smtClean="0">
                <a:solidFill>
                  <a:srgbClr val="FFFF00"/>
                </a:solidFill>
              </a:rPr>
              <a:t>1, K</a:t>
            </a:r>
            <a:r>
              <a:rPr lang="en-US" altLang="zh-CN" b="1" dirty="0" smtClean="0">
                <a:solidFill>
                  <a:srgbClr val="FFFF00"/>
                </a:solidFill>
                <a:sym typeface="Symbol"/>
              </a:rPr>
              <a:t></a:t>
            </a:r>
            <a:r>
              <a:rPr lang="pt-BR" altLang="zh-CN" b="1" dirty="0" smtClean="0">
                <a:solidFill>
                  <a:srgbClr val="FFFF00"/>
                </a:solidFill>
              </a:rPr>
              <a:t>1)</a:t>
            </a:r>
            <a:endParaRPr lang="zh-CN" altLang="en-US" b="1" dirty="0" smtClean="0">
              <a:solidFill>
                <a:srgbClr val="FFFF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70024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dirty="0" smtClean="0"/>
              <a:t>递归终止条件</a:t>
            </a:r>
            <a:r>
              <a:rPr lang="zh-CN" altLang="en-US" dirty="0" smtClean="0"/>
              <a:t>：</a:t>
            </a:r>
            <a:endParaRPr lang="zh-CN" altLang="zh-CN" dirty="0" smtClean="0"/>
          </a:p>
          <a:p>
            <a:pPr>
              <a:defRPr/>
            </a:pPr>
            <a:r>
              <a:rPr lang="zh-CN" altLang="zh-CN" dirty="0" smtClean="0"/>
              <a:t>如果</a:t>
            </a:r>
            <a:r>
              <a:rPr lang="en-US" altLang="zh-CN" dirty="0" smtClean="0"/>
              <a:t>K&gt;N</a:t>
            </a:r>
            <a:r>
              <a:rPr lang="zh-CN" altLang="zh-CN" dirty="0" smtClean="0"/>
              <a:t>，那么就没有足够的人可以组成任何委员会。从</a:t>
            </a:r>
            <a:r>
              <a:rPr lang="en-US" altLang="zh-CN" dirty="0" smtClean="0"/>
              <a:t>N</a:t>
            </a:r>
            <a:r>
              <a:rPr lang="zh-CN" altLang="zh-CN" dirty="0" smtClean="0"/>
              <a:t>个人中选出</a:t>
            </a:r>
            <a:r>
              <a:rPr lang="en-US" altLang="zh-CN" dirty="0" smtClean="0"/>
              <a:t>K</a:t>
            </a:r>
            <a:r>
              <a:rPr lang="zh-CN" altLang="zh-CN" dirty="0" smtClean="0"/>
              <a:t>人委员会的情况数为</a:t>
            </a:r>
            <a:r>
              <a:rPr lang="en-US" altLang="zh-CN" dirty="0" smtClean="0"/>
              <a:t>0</a:t>
            </a:r>
            <a:r>
              <a:rPr lang="zh-CN" altLang="zh-CN" dirty="0" smtClean="0"/>
              <a:t>。即</a:t>
            </a:r>
            <a:r>
              <a:rPr lang="en-US" altLang="zh-CN" dirty="0" smtClean="0"/>
              <a:t> C(N, K) = 0</a:t>
            </a:r>
            <a:r>
              <a:rPr lang="zh-CN" altLang="zh-CN" dirty="0" smtClean="0"/>
              <a:t>，</a:t>
            </a:r>
            <a:r>
              <a:rPr lang="en-US" altLang="zh-CN" dirty="0" smtClean="0"/>
              <a:t>K&gt;N</a:t>
            </a:r>
            <a:r>
              <a:rPr lang="zh-CN" altLang="zh-CN" dirty="0" smtClean="0"/>
              <a:t>。</a:t>
            </a:r>
          </a:p>
          <a:p>
            <a:pPr>
              <a:defRPr/>
            </a:pPr>
            <a:r>
              <a:rPr lang="zh-CN" altLang="zh-CN" dirty="0" smtClean="0"/>
              <a:t>如果</a:t>
            </a:r>
            <a:r>
              <a:rPr lang="en-US" altLang="zh-CN" dirty="0" smtClean="0"/>
              <a:t>K</a:t>
            </a:r>
            <a:r>
              <a:rPr lang="zh-CN" altLang="zh-CN" dirty="0" smtClean="0"/>
              <a:t>＝</a:t>
            </a:r>
            <a:r>
              <a:rPr lang="en-US" altLang="zh-CN" dirty="0" smtClean="0"/>
              <a:t>0</a:t>
            </a:r>
            <a:r>
              <a:rPr lang="zh-CN" altLang="zh-CN" dirty="0" smtClean="0"/>
              <a:t>，则委员会中没有成员，这只有一种情况。即：</a:t>
            </a:r>
            <a:r>
              <a:rPr lang="en-US" altLang="zh-CN" dirty="0" smtClean="0"/>
              <a:t>C(N, 0)</a:t>
            </a:r>
            <a:r>
              <a:rPr lang="zh-CN" altLang="zh-CN" dirty="0" smtClean="0"/>
              <a:t>＝</a:t>
            </a:r>
            <a:r>
              <a:rPr lang="en-US" altLang="zh-CN" dirty="0" smtClean="0"/>
              <a:t>1</a:t>
            </a:r>
            <a:r>
              <a:rPr lang="zh-CN" altLang="zh-CN" dirty="0" smtClean="0"/>
              <a:t>。</a:t>
            </a:r>
          </a:p>
          <a:p>
            <a:pPr>
              <a:defRPr/>
            </a:pPr>
            <a:r>
              <a:rPr lang="zh-CN" altLang="zh-CN" dirty="0" smtClean="0"/>
              <a:t>如果</a:t>
            </a:r>
            <a:r>
              <a:rPr lang="en-US" altLang="zh-CN" dirty="0" smtClean="0"/>
              <a:t>K</a:t>
            </a:r>
            <a:r>
              <a:rPr lang="zh-CN" altLang="zh-CN" dirty="0" smtClean="0"/>
              <a:t>＝</a:t>
            </a:r>
            <a:r>
              <a:rPr lang="en-US" altLang="zh-CN" dirty="0" smtClean="0"/>
              <a:t>N, </a:t>
            </a:r>
            <a:r>
              <a:rPr lang="zh-CN" altLang="zh-CN" dirty="0" smtClean="0"/>
              <a:t>则每个成员都必须在委员会中，只有选中所有人的委员会符合这种情况。即：</a:t>
            </a:r>
            <a:r>
              <a:rPr lang="en-US" altLang="zh-CN" dirty="0" smtClean="0"/>
              <a:t>C(N, N)</a:t>
            </a:r>
            <a:r>
              <a:rPr lang="zh-CN" altLang="zh-CN" dirty="0" smtClean="0"/>
              <a:t>＝</a:t>
            </a:r>
            <a:r>
              <a:rPr lang="en-US" altLang="zh-CN" dirty="0" smtClean="0"/>
              <a:t>1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70024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b="1" dirty="0" smtClean="0"/>
              <a:t>算法</a:t>
            </a:r>
            <a:r>
              <a:rPr lang="en-US" altLang="zh-CN" b="1" dirty="0" smtClean="0"/>
              <a:t>COMM(</a:t>
            </a:r>
            <a:r>
              <a:rPr lang="en-US" altLang="zh-CN" b="1" i="1" dirty="0" err="1" smtClean="0"/>
              <a:t>n</a:t>
            </a:r>
            <a:r>
              <a:rPr lang="en-US" altLang="zh-CN" b="1" dirty="0" err="1" smtClean="0"/>
              <a:t>,</a:t>
            </a:r>
            <a:r>
              <a:rPr lang="en-US" altLang="zh-CN" b="1" i="1" dirty="0" err="1" smtClean="0"/>
              <a:t>k</a:t>
            </a:r>
            <a:r>
              <a:rPr lang="en-US" altLang="zh-CN" b="1" dirty="0" smtClean="0"/>
              <a:t>)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/*</a:t>
            </a:r>
            <a:r>
              <a:rPr lang="zh-CN" altLang="zh-CN" dirty="0" smtClean="0"/>
              <a:t>求解委员会问题的递归算法</a:t>
            </a:r>
            <a:r>
              <a:rPr lang="en-US" altLang="zh-CN" dirty="0" smtClean="0"/>
              <a:t>*/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 smtClean="0"/>
              <a:t>COMM1</a:t>
            </a:r>
            <a:r>
              <a:rPr lang="en-US" altLang="zh-CN" dirty="0" smtClean="0"/>
              <a:t>[</a:t>
            </a:r>
            <a:r>
              <a:rPr lang="zh-CN" altLang="zh-CN" dirty="0" smtClean="0"/>
              <a:t>递归出口</a:t>
            </a:r>
            <a:r>
              <a:rPr lang="en-US" altLang="zh-CN" dirty="0" smtClean="0"/>
              <a:t>]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IF 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&gt;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THEN RETURN(0)</a:t>
            </a:r>
            <a:r>
              <a:rPr lang="en-US" altLang="zh-CN" b="1" dirty="0" smtClean="0"/>
              <a:t>.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ELSE IF(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OR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= 0) THEN RETURN(1)</a:t>
            </a:r>
            <a:r>
              <a:rPr lang="en-US" altLang="zh-CN" b="1" dirty="0" smtClean="0"/>
              <a:t>.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 smtClean="0"/>
              <a:t>COMM1</a:t>
            </a:r>
            <a:r>
              <a:rPr lang="en-US" altLang="zh-CN" dirty="0" smtClean="0"/>
              <a:t>[</a:t>
            </a:r>
            <a:r>
              <a:rPr lang="zh-CN" altLang="zh-CN" dirty="0" smtClean="0"/>
              <a:t>递归调用</a:t>
            </a:r>
            <a:r>
              <a:rPr lang="en-US" altLang="zh-CN" dirty="0" smtClean="0"/>
              <a:t>]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RETURN (COMM(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-1,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) + COMM(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-1, k-1)) ▐    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-242888"/>
            <a:ext cx="8497887" cy="7245351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rgbClr val="FFFF00"/>
                </a:solidFill>
                <a:ea typeface="隶书" pitchFamily="49" charset="-122"/>
              </a:rPr>
              <a:t>递归的应用－－回溯</a:t>
            </a:r>
            <a:r>
              <a:rPr lang="en-US" altLang="zh-CN" b="1" dirty="0" smtClean="0">
                <a:solidFill>
                  <a:srgbClr val="FFFF00"/>
                </a:solidFill>
                <a:ea typeface="隶书" pitchFamily="49" charset="-122"/>
              </a:rPr>
              <a:t>(backtracking)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　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回溯的基本思想是：为了求得问题的解，先</a:t>
            </a:r>
            <a:r>
              <a:rPr lang="zh-CN" altLang="en-US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选择某一种可能情况向前探索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，在探索过程中，一旦发现原来的选择是错误的，就退回一步重新选择，继续向前探索，如此反复进行，直至得到解或证明无解。 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　</a:t>
            </a:r>
            <a:r>
              <a:rPr lang="zh-CN" altLang="en-US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回溯法解决的问题：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货船装箱、迷宫老鼠问题背包、最大完备子图和电路板排列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2667000" cy="6096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zh-CN" altLang="en-US" u="sng" smtClean="0">
                <a:solidFill>
                  <a:schemeClr val="bg1"/>
                </a:solidFill>
                <a:ea typeface="隶书" pitchFamily="49" charset="-122"/>
              </a:rPr>
              <a:t>迷宫问题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2627313" y="411163"/>
            <a:ext cx="205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小型迷宫</a:t>
            </a:r>
            <a:endParaRPr kumimoji="1"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252413" y="1438275"/>
            <a:ext cx="4319587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1600" dirty="0">
                <a:latin typeface="Times New Roman" pitchFamily="18" charset="0"/>
              </a:rPr>
              <a:t>      </a:t>
            </a:r>
            <a:r>
              <a:rPr kumimoji="1" lang="zh-CN" altLang="en-US" sz="2400" dirty="0">
                <a:latin typeface="Times New Roman" pitchFamily="18" charset="0"/>
                <a:ea typeface="隶书" pitchFamily="49" charset="-122"/>
              </a:rPr>
              <a:t>路口        动作          结果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zh-CN" altLang="en-US" sz="2400" dirty="0">
                <a:latin typeface="Times New Roman" pitchFamily="18" charset="0"/>
                <a:ea typeface="隶书" pitchFamily="49" charset="-122"/>
              </a:rPr>
              <a:t>	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zh-CN" altLang="en-US" sz="2400" dirty="0"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(</a:t>
            </a:r>
            <a:r>
              <a:rPr kumimoji="1" lang="zh-CN" altLang="en-US" sz="2400" dirty="0">
                <a:latin typeface="Times New Roman" pitchFamily="18" charset="0"/>
                <a:ea typeface="隶书" pitchFamily="49" charset="-122"/>
              </a:rPr>
              <a:t>入口</a:t>
            </a: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)     </a:t>
            </a:r>
            <a:r>
              <a:rPr kumimoji="1" lang="zh-CN" altLang="en-US" sz="2400" dirty="0">
                <a:latin typeface="Times New Roman" pitchFamily="18" charset="0"/>
                <a:ea typeface="隶书" pitchFamily="49" charset="-122"/>
              </a:rPr>
              <a:t>向上走      进到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2</a:t>
            </a:r>
            <a:endParaRPr kumimoji="1" lang="en-US" altLang="zh-CN" sz="2400" dirty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    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            </a:t>
            </a:r>
            <a:r>
              <a:rPr kumimoji="1" lang="zh-CN" altLang="en-US" sz="2400" dirty="0">
                <a:latin typeface="Times New Roman" pitchFamily="18" charset="0"/>
                <a:ea typeface="隶书" pitchFamily="49" charset="-122"/>
              </a:rPr>
              <a:t>向左走     进到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3</a:t>
            </a:r>
            <a:endParaRPr kumimoji="1" lang="en-US" altLang="zh-CN" sz="2400" dirty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    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3</a:t>
            </a: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            </a:t>
            </a:r>
            <a:r>
              <a:rPr kumimoji="1" lang="zh-CN" altLang="en-US" sz="2400" dirty="0">
                <a:latin typeface="Times New Roman" pitchFamily="18" charset="0"/>
                <a:ea typeface="隶书" pitchFamily="49" charset="-122"/>
              </a:rPr>
              <a:t>向上走     进到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4</a:t>
            </a:r>
            <a:endParaRPr kumimoji="1" lang="en-US" altLang="zh-CN" sz="2400" dirty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4</a:t>
            </a: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(</a:t>
            </a:r>
            <a:r>
              <a:rPr kumimoji="1" lang="zh-CN" altLang="en-US" sz="2400" dirty="0">
                <a:latin typeface="Times New Roman" pitchFamily="18" charset="0"/>
                <a:ea typeface="隶书" pitchFamily="49" charset="-122"/>
              </a:rPr>
              <a:t>堵死</a:t>
            </a: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)     </a:t>
            </a:r>
            <a:r>
              <a:rPr kumimoji="1" lang="zh-CN" altLang="en-US" sz="2400" dirty="0">
                <a:latin typeface="Times New Roman" pitchFamily="18" charset="0"/>
                <a:ea typeface="隶书" pitchFamily="49" charset="-122"/>
              </a:rPr>
              <a:t>回溯         退到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3</a:t>
            </a:r>
            <a:endParaRPr kumimoji="1" lang="en-US" altLang="zh-CN" sz="2400" dirty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3</a:t>
            </a: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(</a:t>
            </a:r>
            <a:r>
              <a:rPr kumimoji="1" lang="zh-CN" altLang="en-US" sz="2400" dirty="0">
                <a:latin typeface="Times New Roman" pitchFamily="18" charset="0"/>
                <a:ea typeface="隶书" pitchFamily="49" charset="-122"/>
              </a:rPr>
              <a:t>堵死</a:t>
            </a: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)     </a:t>
            </a:r>
            <a:r>
              <a:rPr kumimoji="1" lang="zh-CN" altLang="en-US" sz="2400" dirty="0">
                <a:latin typeface="Times New Roman" pitchFamily="18" charset="0"/>
                <a:ea typeface="隶书" pitchFamily="49" charset="-122"/>
              </a:rPr>
              <a:t>回溯         退到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2</a:t>
            </a:r>
            <a:endParaRPr kumimoji="1" lang="en-US" altLang="zh-CN" sz="2400" dirty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    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            </a:t>
            </a:r>
            <a:r>
              <a:rPr kumimoji="1" lang="zh-CN" altLang="en-US" sz="2400" dirty="0">
                <a:latin typeface="Times New Roman" pitchFamily="18" charset="0"/>
                <a:ea typeface="隶书" pitchFamily="49" charset="-122"/>
              </a:rPr>
              <a:t>向上走     进到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5</a:t>
            </a:r>
            <a:endParaRPr kumimoji="1" lang="en-US" altLang="zh-CN" sz="2400" dirty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5</a:t>
            </a: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(</a:t>
            </a:r>
            <a:r>
              <a:rPr kumimoji="1" lang="zh-CN" altLang="en-US" sz="2400" dirty="0">
                <a:latin typeface="Times New Roman" pitchFamily="18" charset="0"/>
                <a:ea typeface="隶书" pitchFamily="49" charset="-122"/>
              </a:rPr>
              <a:t>堵死</a:t>
            </a: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)     </a:t>
            </a:r>
            <a:r>
              <a:rPr kumimoji="1" lang="zh-CN" altLang="en-US" sz="2400" dirty="0">
                <a:latin typeface="Times New Roman" pitchFamily="18" charset="0"/>
                <a:ea typeface="隶书" pitchFamily="49" charset="-122"/>
              </a:rPr>
              <a:t>回溯         退到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2</a:t>
            </a:r>
            <a:endParaRPr kumimoji="1" lang="en-US" altLang="zh-CN" sz="2400" dirty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    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           </a:t>
            </a:r>
            <a:r>
              <a:rPr kumimoji="1" lang="zh-CN" altLang="en-US" sz="2400" dirty="0">
                <a:latin typeface="Times New Roman" pitchFamily="18" charset="0"/>
                <a:ea typeface="隶书" pitchFamily="49" charset="-122"/>
              </a:rPr>
              <a:t>向右走      进到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6</a:t>
            </a:r>
            <a:endParaRPr kumimoji="1" lang="en-US" altLang="zh-CN" sz="2400" dirty="0">
              <a:latin typeface="Times New Roman" pitchFamily="18" charset="0"/>
              <a:ea typeface="隶书" pitchFamily="49" charset="-122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    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6</a:t>
            </a: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           </a:t>
            </a:r>
            <a:r>
              <a:rPr kumimoji="1" lang="zh-CN" altLang="en-US" sz="2400" dirty="0">
                <a:latin typeface="Times New Roman" pitchFamily="18" charset="0"/>
                <a:ea typeface="隶书" pitchFamily="49" charset="-122"/>
              </a:rPr>
              <a:t>向上走      进到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7</a:t>
            </a: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 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                                   (</a:t>
            </a:r>
            <a:r>
              <a:rPr kumimoji="1" lang="zh-CN" altLang="en-US" sz="2400" dirty="0">
                <a:latin typeface="Times New Roman" pitchFamily="18" charset="0"/>
                <a:ea typeface="隶书" pitchFamily="49" charset="-122"/>
              </a:rPr>
              <a:t>出口</a:t>
            </a:r>
            <a:r>
              <a:rPr kumimoji="1" lang="en-US" altLang="zh-CN" sz="2400" dirty="0">
                <a:latin typeface="Times New Roman" pitchFamily="18" charset="0"/>
                <a:ea typeface="隶书" pitchFamily="49" charset="-122"/>
              </a:rPr>
              <a:t>)	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7942263" y="1830388"/>
            <a:ext cx="3905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</a:p>
          <a:p>
            <a:pPr eaLnBrk="1" hangingPunct="1">
              <a:defRPr/>
            </a:pPr>
            <a:endParaRPr kumimoji="1" lang="en-US" altLang="zh-CN" sz="3200" b="1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en-US" altLang="zh-CN" sz="32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6</a:t>
            </a:r>
          </a:p>
        </p:txBody>
      </p:sp>
      <p:sp>
        <p:nvSpPr>
          <p:cNvPr id="77830" name="Line 8"/>
          <p:cNvSpPr>
            <a:spLocks noChangeShapeType="1"/>
          </p:cNvSpPr>
          <p:nvPr/>
        </p:nvSpPr>
        <p:spPr bwMode="auto">
          <a:xfrm>
            <a:off x="4643438" y="1825625"/>
            <a:ext cx="0" cy="1600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4795838" y="1825625"/>
            <a:ext cx="381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kumimoji="1" lang="en-US" altLang="zh-CN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1" hangingPunct="1">
              <a:defRPr/>
            </a:pPr>
            <a:endParaRPr kumimoji="1" lang="en-US" altLang="zh-CN" sz="32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</a:p>
        </p:txBody>
      </p:sp>
      <p:sp>
        <p:nvSpPr>
          <p:cNvPr id="77832" name="Line 11"/>
          <p:cNvSpPr>
            <a:spLocks noChangeShapeType="1"/>
          </p:cNvSpPr>
          <p:nvPr/>
        </p:nvSpPr>
        <p:spPr bwMode="auto">
          <a:xfrm>
            <a:off x="4643438" y="3425825"/>
            <a:ext cx="1676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3" name="Line 12"/>
          <p:cNvSpPr>
            <a:spLocks noChangeShapeType="1"/>
          </p:cNvSpPr>
          <p:nvPr/>
        </p:nvSpPr>
        <p:spPr bwMode="auto">
          <a:xfrm>
            <a:off x="6319838" y="3425825"/>
            <a:ext cx="0" cy="1066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4" name="Line 13"/>
          <p:cNvSpPr>
            <a:spLocks noChangeShapeType="1"/>
          </p:cNvSpPr>
          <p:nvPr/>
        </p:nvSpPr>
        <p:spPr bwMode="auto">
          <a:xfrm>
            <a:off x="5329238" y="2816225"/>
            <a:ext cx="990600" cy="0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5" name="Line 14"/>
          <p:cNvSpPr>
            <a:spLocks noChangeShapeType="1"/>
          </p:cNvSpPr>
          <p:nvPr/>
        </p:nvSpPr>
        <p:spPr bwMode="auto">
          <a:xfrm flipV="1">
            <a:off x="6777038" y="4492625"/>
            <a:ext cx="152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6" name="Line 15"/>
          <p:cNvSpPr>
            <a:spLocks noChangeShapeType="1"/>
          </p:cNvSpPr>
          <p:nvPr/>
        </p:nvSpPr>
        <p:spPr bwMode="auto">
          <a:xfrm flipV="1">
            <a:off x="6624638" y="4416425"/>
            <a:ext cx="0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7" name="Line 16"/>
          <p:cNvSpPr>
            <a:spLocks noChangeShapeType="1"/>
          </p:cNvSpPr>
          <p:nvPr/>
        </p:nvSpPr>
        <p:spPr bwMode="auto">
          <a:xfrm>
            <a:off x="6954838" y="3438525"/>
            <a:ext cx="0" cy="1066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8" name="Line 17"/>
          <p:cNvSpPr>
            <a:spLocks noChangeShapeType="1"/>
          </p:cNvSpPr>
          <p:nvPr/>
        </p:nvSpPr>
        <p:spPr bwMode="auto">
          <a:xfrm>
            <a:off x="6345238" y="4505325"/>
            <a:ext cx="152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839" name="Group 18"/>
          <p:cNvGrpSpPr>
            <a:grpSpLocks/>
          </p:cNvGrpSpPr>
          <p:nvPr/>
        </p:nvGrpSpPr>
        <p:grpSpPr bwMode="auto">
          <a:xfrm>
            <a:off x="4762500" y="1520825"/>
            <a:ext cx="3767138" cy="2874963"/>
            <a:chOff x="3243" y="144"/>
            <a:chExt cx="2373" cy="1811"/>
          </a:xfrm>
        </p:grpSpPr>
        <p:sp>
          <p:nvSpPr>
            <p:cNvPr id="77843" name="Line 19"/>
            <p:cNvSpPr>
              <a:spLocks noChangeShapeType="1"/>
            </p:cNvSpPr>
            <p:nvPr/>
          </p:nvSpPr>
          <p:spPr bwMode="auto">
            <a:xfrm>
              <a:off x="4608" y="1344"/>
              <a:ext cx="1008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4" name="Line 20"/>
            <p:cNvSpPr>
              <a:spLocks noChangeShapeType="1"/>
            </p:cNvSpPr>
            <p:nvPr/>
          </p:nvSpPr>
          <p:spPr bwMode="auto">
            <a:xfrm flipV="1">
              <a:off x="5232" y="336"/>
              <a:ext cx="0" cy="62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5" name="Line 21"/>
            <p:cNvSpPr>
              <a:spLocks noChangeShapeType="1"/>
            </p:cNvSpPr>
            <p:nvPr/>
          </p:nvSpPr>
          <p:spPr bwMode="auto">
            <a:xfrm flipV="1">
              <a:off x="5232" y="336"/>
              <a:ext cx="9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6" name="Line 22"/>
            <p:cNvSpPr>
              <a:spLocks noChangeShapeType="1"/>
            </p:cNvSpPr>
            <p:nvPr/>
          </p:nvSpPr>
          <p:spPr bwMode="auto">
            <a:xfrm>
              <a:off x="5616" y="336"/>
              <a:ext cx="0" cy="100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7" name="Line 23"/>
            <p:cNvSpPr>
              <a:spLocks noChangeShapeType="1"/>
            </p:cNvSpPr>
            <p:nvPr/>
          </p:nvSpPr>
          <p:spPr bwMode="auto">
            <a:xfrm flipH="1">
              <a:off x="5520" y="336"/>
              <a:ext cx="9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8" name="Line 24"/>
            <p:cNvSpPr>
              <a:spLocks noChangeShapeType="1"/>
            </p:cNvSpPr>
            <p:nvPr/>
          </p:nvSpPr>
          <p:spPr bwMode="auto">
            <a:xfrm flipV="1">
              <a:off x="5424" y="144"/>
              <a:ext cx="0" cy="24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7849" name="Group 25"/>
            <p:cNvGrpSpPr>
              <a:grpSpLocks/>
            </p:cNvGrpSpPr>
            <p:nvPr/>
          </p:nvGrpSpPr>
          <p:grpSpPr bwMode="auto">
            <a:xfrm>
              <a:off x="3243" y="346"/>
              <a:ext cx="1968" cy="1609"/>
              <a:chOff x="3243" y="346"/>
              <a:chExt cx="1968" cy="1609"/>
            </a:xfrm>
          </p:grpSpPr>
          <p:sp>
            <p:nvSpPr>
              <p:cNvPr id="96282" name="Text Box 26"/>
              <p:cNvSpPr txBox="1">
                <a:spLocks noChangeArrowheads="1"/>
              </p:cNvSpPr>
              <p:nvPr/>
            </p:nvSpPr>
            <p:spPr bwMode="auto">
              <a:xfrm>
                <a:off x="3243" y="346"/>
                <a:ext cx="240" cy="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1" lang="en-US" altLang="zh-CN" sz="3200" b="1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4</a:t>
                </a:r>
              </a:p>
              <a:p>
                <a:pPr eaLnBrk="1" hangingPunct="1">
                  <a:defRPr/>
                </a:pPr>
                <a:endParaRPr kumimoji="1" lang="en-US" altLang="zh-CN" sz="3200" b="1" smtClean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  <a:p>
                <a:pPr eaLnBrk="1" hangingPunct="1">
                  <a:defRPr/>
                </a:pPr>
                <a:endParaRPr kumimoji="1" lang="en-US" altLang="zh-CN" sz="2400" smtClean="0">
                  <a:latin typeface="Times New Roman" pitchFamily="18" charset="0"/>
                </a:endParaRPr>
              </a:p>
            </p:txBody>
          </p:sp>
          <p:sp>
            <p:nvSpPr>
              <p:cNvPr id="77851" name="Line 27"/>
              <p:cNvSpPr>
                <a:spLocks noChangeShapeType="1"/>
              </p:cNvSpPr>
              <p:nvPr/>
            </p:nvSpPr>
            <p:spPr bwMode="auto">
              <a:xfrm>
                <a:off x="3579" y="346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2" name="Line 28"/>
              <p:cNvSpPr>
                <a:spLocks noChangeShapeType="1"/>
              </p:cNvSpPr>
              <p:nvPr/>
            </p:nvSpPr>
            <p:spPr bwMode="auto">
              <a:xfrm>
                <a:off x="3579" y="970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3" name="Line 29"/>
              <p:cNvSpPr>
                <a:spLocks noChangeShapeType="1"/>
              </p:cNvSpPr>
              <p:nvPr/>
            </p:nvSpPr>
            <p:spPr bwMode="auto">
              <a:xfrm flipV="1">
                <a:off x="4203" y="346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86" name="Text Box 30"/>
              <p:cNvSpPr txBox="1">
                <a:spLocks noChangeArrowheads="1"/>
              </p:cNvSpPr>
              <p:nvPr/>
            </p:nvSpPr>
            <p:spPr bwMode="auto">
              <a:xfrm>
                <a:off x="4295" y="346"/>
                <a:ext cx="246" cy="16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1" lang="en-US" altLang="zh-CN" sz="3200" b="1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5</a:t>
                </a:r>
              </a:p>
              <a:p>
                <a:pPr eaLnBrk="1" hangingPunct="1">
                  <a:defRPr/>
                </a:pPr>
                <a:endParaRPr kumimoji="1" lang="en-US" altLang="zh-CN" sz="3200" b="1" smtClean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  <a:p>
                <a:pPr eaLnBrk="1" hangingPunct="1">
                  <a:defRPr/>
                </a:pPr>
                <a:r>
                  <a:rPr kumimoji="1" lang="en-US" altLang="zh-CN" sz="3200" b="1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2</a:t>
                </a:r>
              </a:p>
              <a:p>
                <a:pPr eaLnBrk="1" hangingPunct="1">
                  <a:defRPr/>
                </a:pPr>
                <a:endParaRPr kumimoji="1" lang="en-US" altLang="zh-CN" sz="3200" b="1" smtClean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  <a:p>
                <a:pPr eaLnBrk="1" hangingPunct="1">
                  <a:defRPr/>
                </a:pPr>
                <a:r>
                  <a:rPr kumimoji="1" lang="en-US" altLang="zh-CN" sz="3200" b="1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7855" name="Line 31"/>
              <p:cNvSpPr>
                <a:spLocks noChangeShapeType="1"/>
              </p:cNvSpPr>
              <p:nvPr/>
            </p:nvSpPr>
            <p:spPr bwMode="auto">
              <a:xfrm>
                <a:off x="4587" y="346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6" name="Line 32"/>
              <p:cNvSpPr>
                <a:spLocks noChangeShapeType="1"/>
              </p:cNvSpPr>
              <p:nvPr/>
            </p:nvSpPr>
            <p:spPr bwMode="auto">
              <a:xfrm>
                <a:off x="4587" y="970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7840" name="Line 33"/>
          <p:cNvSpPr>
            <a:spLocks noChangeShapeType="1"/>
          </p:cNvSpPr>
          <p:nvPr/>
        </p:nvSpPr>
        <p:spPr bwMode="auto">
          <a:xfrm>
            <a:off x="395288" y="1965325"/>
            <a:ext cx="3678237" cy="23813"/>
          </a:xfrm>
          <a:prstGeom prst="line">
            <a:avLst/>
          </a:prstGeom>
          <a:noFill/>
          <a:ln w="57150" cmpd="thinThick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1" name="Line 34"/>
          <p:cNvSpPr>
            <a:spLocks noChangeShapeType="1"/>
          </p:cNvSpPr>
          <p:nvPr/>
        </p:nvSpPr>
        <p:spPr bwMode="auto">
          <a:xfrm>
            <a:off x="4643438" y="1844675"/>
            <a:ext cx="649287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2" name="Line 35"/>
          <p:cNvSpPr>
            <a:spLocks noChangeShapeType="1"/>
          </p:cNvSpPr>
          <p:nvPr/>
        </p:nvSpPr>
        <p:spPr bwMode="auto">
          <a:xfrm>
            <a:off x="6300788" y="1844675"/>
            <a:ext cx="576262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6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6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6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62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438" y="0"/>
            <a:ext cx="9072562" cy="6858000"/>
          </a:xfrm>
        </p:spPr>
        <p:txBody>
          <a:bodyPr/>
          <a:lstStyle/>
          <a:p>
            <a:pPr marL="1249363" indent="-1249363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rgbClr val="FFFF00"/>
                </a:solidFill>
                <a:ea typeface="幼圆" pitchFamily="49" charset="-122"/>
              </a:rPr>
              <a:t>定义：</a:t>
            </a:r>
            <a:r>
              <a:rPr lang="zh-CN" altLang="en-US" b="1" dirty="0" smtClean="0">
                <a:ea typeface="幼圆" pitchFamily="49" charset="-122"/>
              </a:rPr>
              <a:t>如果一个对象部分地</a:t>
            </a:r>
            <a:r>
              <a:rPr lang="zh-CN" altLang="en-US" b="1" dirty="0" smtClean="0">
                <a:solidFill>
                  <a:srgbClr val="FFFF00"/>
                </a:solidFill>
                <a:ea typeface="幼圆" pitchFamily="49" charset="-122"/>
              </a:rPr>
              <a:t>包含</a:t>
            </a:r>
            <a:r>
              <a:rPr lang="zh-CN" altLang="en-US" b="1" dirty="0" smtClean="0">
                <a:ea typeface="幼圆" pitchFamily="49" charset="-122"/>
              </a:rPr>
              <a:t>它自己，或者利用自己定义自己的方式来定义或描述，则称这个</a:t>
            </a:r>
            <a:r>
              <a:rPr lang="zh-CN" altLang="en-US" b="1" dirty="0" smtClean="0">
                <a:solidFill>
                  <a:srgbClr val="FFFF00"/>
                </a:solidFill>
                <a:ea typeface="幼圆" pitchFamily="49" charset="-122"/>
              </a:rPr>
              <a:t>对象</a:t>
            </a:r>
            <a:r>
              <a:rPr lang="zh-CN" altLang="en-US" b="1" dirty="0" smtClean="0">
                <a:ea typeface="幼圆" pitchFamily="49" charset="-122"/>
              </a:rPr>
              <a:t>是递归的；如果一个过程</a:t>
            </a:r>
            <a:r>
              <a:rPr lang="zh-CN" altLang="en-US" b="1" dirty="0" smtClean="0">
                <a:solidFill>
                  <a:srgbClr val="FFFF00"/>
                </a:solidFill>
                <a:ea typeface="幼圆" pitchFamily="49" charset="-122"/>
              </a:rPr>
              <a:t>直接或间接</a:t>
            </a:r>
            <a:r>
              <a:rPr lang="zh-CN" altLang="en-US" b="1" dirty="0" smtClean="0">
                <a:ea typeface="幼圆" pitchFamily="49" charset="-122"/>
              </a:rPr>
              <a:t>地调用自己，则称这个过程是一个</a:t>
            </a:r>
            <a:r>
              <a:rPr lang="zh-CN" altLang="en-US" b="1" dirty="0" smtClean="0">
                <a:solidFill>
                  <a:srgbClr val="FFFF00"/>
                </a:solidFill>
                <a:ea typeface="幼圆" pitchFamily="49" charset="-122"/>
              </a:rPr>
              <a:t>递归过程。</a:t>
            </a:r>
            <a:endParaRPr lang="en-US" altLang="zh-CN" b="1" dirty="0" smtClean="0">
              <a:solidFill>
                <a:srgbClr val="FFFF00"/>
              </a:solidFill>
              <a:ea typeface="幼圆" pitchFamily="49" charset="-122"/>
            </a:endParaRPr>
          </a:p>
          <a:p>
            <a:pPr marL="0" indent="0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zh-CN" b="1" dirty="0" smtClean="0"/>
              <a:t>直接调用自身的递归过程称为</a:t>
            </a:r>
            <a:r>
              <a:rPr lang="zh-CN" altLang="zh-CN" b="1" u="wavy" dirty="0" smtClean="0">
                <a:solidFill>
                  <a:srgbClr val="FFFF00"/>
                </a:solidFill>
              </a:rPr>
              <a:t>直接递归</a:t>
            </a:r>
            <a:r>
              <a:rPr lang="zh-CN" altLang="zh-CN" b="1" dirty="0" smtClean="0"/>
              <a:t>。调用另一个过程并最终导致调用原过程的递归过程称为</a:t>
            </a:r>
            <a:r>
              <a:rPr lang="zh-CN" altLang="zh-CN" b="1" u="wavy" dirty="0" smtClean="0">
                <a:solidFill>
                  <a:srgbClr val="FFFF00"/>
                </a:solidFill>
              </a:rPr>
              <a:t>间接递归</a:t>
            </a:r>
            <a:endParaRPr lang="zh-CN" altLang="en-US" b="1" dirty="0" smtClean="0">
              <a:solidFill>
                <a:srgbClr val="FFFF00"/>
              </a:solidFill>
              <a:ea typeface="幼圆" pitchFamily="49" charset="-122"/>
            </a:endParaRPr>
          </a:p>
          <a:p>
            <a:pPr marL="1249363" indent="-1249363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rgbClr val="FFFF00"/>
                </a:solidFill>
                <a:ea typeface="幼圆" pitchFamily="49" charset="-122"/>
              </a:rPr>
              <a:t>组成：</a:t>
            </a:r>
            <a:r>
              <a:rPr lang="zh-CN" altLang="en-US" b="1" dirty="0" smtClean="0">
                <a:solidFill>
                  <a:schemeClr val="tx2"/>
                </a:solidFill>
                <a:ea typeface="幼圆" pitchFamily="49" charset="-122"/>
              </a:rPr>
              <a:t>递归调用、递归终止条件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620713"/>
            <a:ext cx="7926387" cy="54752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0/1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背包问题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   </a:t>
            </a:r>
            <a:r>
              <a:rPr lang="zh-CN" altLang="en-US" b="1" dirty="0" smtClean="0">
                <a:latin typeface="Times New Roman" pitchFamily="18" charset="0"/>
              </a:rPr>
              <a:t>对承重量为 </a:t>
            </a:r>
            <a:r>
              <a:rPr lang="en-US" altLang="zh-CN" b="1" dirty="0" smtClean="0">
                <a:latin typeface="Times New Roman" pitchFamily="18" charset="0"/>
              </a:rPr>
              <a:t>c </a:t>
            </a:r>
            <a:r>
              <a:rPr lang="zh-CN" altLang="en-US" b="1" dirty="0" smtClean="0">
                <a:latin typeface="Times New Roman" pitchFamily="18" charset="0"/>
              </a:rPr>
              <a:t>的背包进行装载</a:t>
            </a:r>
            <a:r>
              <a:rPr lang="en-US" altLang="zh-CN" b="1" dirty="0" smtClean="0">
                <a:latin typeface="Times New Roman" pitchFamily="18" charset="0"/>
              </a:rPr>
              <a:t>. </a:t>
            </a:r>
            <a:r>
              <a:rPr lang="zh-CN" altLang="en-US" b="1" dirty="0" smtClean="0">
                <a:latin typeface="Times New Roman" pitchFamily="18" charset="0"/>
              </a:rPr>
              <a:t>从 </a:t>
            </a:r>
            <a:r>
              <a:rPr lang="en-US" altLang="zh-CN" b="1" dirty="0" smtClean="0">
                <a:latin typeface="Times New Roman" pitchFamily="18" charset="0"/>
              </a:rPr>
              <a:t>n </a:t>
            </a:r>
            <a:r>
              <a:rPr lang="zh-CN" altLang="en-US" b="1" dirty="0" smtClean="0">
                <a:latin typeface="Times New Roman" pitchFamily="18" charset="0"/>
              </a:rPr>
              <a:t>个物品中选取装入背包的物品，每件物品</a:t>
            </a:r>
            <a:r>
              <a:rPr lang="en-US" altLang="zh-CN" b="1" dirty="0" err="1" smtClean="0">
                <a:latin typeface="Times New Roman" pitchFamily="18" charset="0"/>
              </a:rPr>
              <a:t>i</a:t>
            </a:r>
            <a:r>
              <a:rPr lang="zh-CN" altLang="en-US" b="1" dirty="0" smtClean="0">
                <a:latin typeface="Times New Roman" pitchFamily="18" charset="0"/>
              </a:rPr>
              <a:t>的重量为</a:t>
            </a:r>
            <a:r>
              <a:rPr lang="en-US" altLang="zh-CN" b="1" dirty="0" err="1" smtClean="0">
                <a:latin typeface="Times New Roman" pitchFamily="18" charset="0"/>
              </a:rPr>
              <a:t>w</a:t>
            </a:r>
            <a:r>
              <a:rPr lang="en-US" altLang="zh-CN" b="1" baseline="-25000" dirty="0" err="1" smtClean="0">
                <a:latin typeface="Times New Roman" pitchFamily="18" charset="0"/>
              </a:rPr>
              <a:t>i</a:t>
            </a:r>
            <a:r>
              <a:rPr lang="zh-CN" altLang="en-US" b="1" dirty="0" smtClean="0">
                <a:latin typeface="Times New Roman" pitchFamily="18" charset="0"/>
              </a:rPr>
              <a:t>，价值为</a:t>
            </a:r>
            <a:r>
              <a:rPr lang="en-US" altLang="zh-CN" b="1" dirty="0" smtClean="0">
                <a:latin typeface="Times New Roman" pitchFamily="18" charset="0"/>
              </a:rPr>
              <a:t>p</a:t>
            </a:r>
            <a:r>
              <a:rPr lang="en-US" altLang="zh-CN" b="1" baseline="-25000" dirty="0" smtClean="0">
                <a:latin typeface="Times New Roman" pitchFamily="18" charset="0"/>
              </a:rPr>
              <a:t>i</a:t>
            </a:r>
            <a:r>
              <a:rPr lang="en-US" altLang="zh-CN" b="1" dirty="0" smtClean="0">
                <a:latin typeface="Times New Roman" pitchFamily="18" charset="0"/>
              </a:rPr>
              <a:t>  . </a:t>
            </a:r>
            <a:r>
              <a:rPr lang="zh-CN" altLang="en-US" b="1" dirty="0" smtClean="0">
                <a:latin typeface="Times New Roman" pitchFamily="18" charset="0"/>
              </a:rPr>
              <a:t>对于可行的背包装载，背包中物品的总重量不能超过背包的承重量，最佳装载是指所装入的物品价值最高，即               取得最大值（</a:t>
            </a:r>
            <a:r>
              <a:rPr lang="en-US" altLang="zh-CN" b="1" dirty="0" smtClean="0">
                <a:latin typeface="Times New Roman" pitchFamily="18" charset="0"/>
              </a:rPr>
              <a:t>x</a:t>
            </a:r>
            <a:r>
              <a:rPr lang="en-US" altLang="zh-CN" b="1" baseline="-25000" dirty="0" smtClean="0">
                <a:latin typeface="Times New Roman" pitchFamily="18" charset="0"/>
              </a:rPr>
              <a:t>i</a:t>
            </a:r>
            <a:r>
              <a:rPr lang="zh-CN" altLang="en-US" b="1" dirty="0" smtClean="0">
                <a:latin typeface="Times New Roman" pitchFamily="18" charset="0"/>
              </a:rPr>
              <a:t>为</a:t>
            </a:r>
            <a:r>
              <a:rPr lang="en-US" altLang="zh-CN" b="1" dirty="0" smtClean="0">
                <a:latin typeface="Times New Roman" pitchFamily="18" charset="0"/>
              </a:rPr>
              <a:t>1</a:t>
            </a:r>
            <a:r>
              <a:rPr lang="zh-CN" altLang="en-US" b="1" dirty="0" smtClean="0">
                <a:latin typeface="Times New Roman" pitchFamily="18" charset="0"/>
              </a:rPr>
              <a:t>表示装载物品</a:t>
            </a:r>
            <a:r>
              <a:rPr lang="en-US" altLang="zh-CN" b="1" dirty="0" err="1" smtClean="0">
                <a:latin typeface="Times New Roman" pitchFamily="18" charset="0"/>
              </a:rPr>
              <a:t>i</a:t>
            </a:r>
            <a:r>
              <a:rPr lang="zh-CN" altLang="en-US" b="1" dirty="0" smtClean="0">
                <a:latin typeface="Times New Roman" pitchFamily="18" charset="0"/>
              </a:rPr>
              <a:t>，为</a:t>
            </a:r>
            <a:r>
              <a:rPr lang="en-US" altLang="zh-CN" b="1" dirty="0" smtClean="0">
                <a:latin typeface="Times New Roman" pitchFamily="18" charset="0"/>
              </a:rPr>
              <a:t>0</a:t>
            </a:r>
            <a:r>
              <a:rPr lang="zh-CN" altLang="en-US" b="1" dirty="0" smtClean="0">
                <a:latin typeface="Times New Roman" pitchFamily="18" charset="0"/>
              </a:rPr>
              <a:t>表示不装载物品</a:t>
            </a:r>
            <a:r>
              <a:rPr lang="en-US" altLang="zh-CN" b="1" dirty="0" err="1" smtClean="0">
                <a:latin typeface="Times New Roman" pitchFamily="18" charset="0"/>
              </a:rPr>
              <a:t>i</a:t>
            </a:r>
            <a:r>
              <a:rPr lang="zh-CN" altLang="en-US" b="1" dirty="0" smtClean="0">
                <a:latin typeface="Times New Roman" pitchFamily="18" charset="0"/>
              </a:rPr>
              <a:t>）</a:t>
            </a:r>
            <a:r>
              <a:rPr lang="en-US" altLang="zh-CN" b="1" dirty="0" smtClean="0">
                <a:latin typeface="Times New Roman" pitchFamily="18" charset="0"/>
              </a:rPr>
              <a:t>. </a:t>
            </a:r>
            <a:r>
              <a:rPr lang="zh-CN" altLang="en-US" b="1" dirty="0" smtClean="0">
                <a:latin typeface="Times New Roman" pitchFamily="18" charset="0"/>
              </a:rPr>
              <a:t>约束条件为             和                                      </a:t>
            </a:r>
            <a:r>
              <a:rPr lang="en-US" altLang="zh-CN" b="1" dirty="0" smtClean="0">
                <a:latin typeface="Times New Roman" pitchFamily="18" charset="0"/>
              </a:rPr>
              <a:t>. 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2714625" y="4124325"/>
          <a:ext cx="17272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3" name="Equation" r:id="rId4" imgW="596641" imgH="444307" progId="Equation.DSMT4">
                  <p:embed/>
                </p:oleObj>
              </mc:Choice>
              <mc:Fallback>
                <p:oleObj name="Equation" r:id="rId4" imgW="596641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124325"/>
                        <a:ext cx="17272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2357438" y="5357813"/>
          <a:ext cx="13573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4" name="Equation" r:id="rId6" imgW="901309" imgH="444307" progId="Equation.DSMT4">
                  <p:embed/>
                </p:oleObj>
              </mc:Choice>
              <mc:Fallback>
                <p:oleObj name="Equation" r:id="rId6" imgW="901309" imgH="44430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5357813"/>
                        <a:ext cx="1357312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4143375" y="5253038"/>
          <a:ext cx="3786188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5" name="Equation" r:id="rId8" imgW="1574800" imgH="279400" progId="Equation.DSMT4">
                  <p:embed/>
                </p:oleObj>
              </mc:Choice>
              <mc:Fallback>
                <p:oleObj name="Equation" r:id="rId8" imgW="1574800" imgH="279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5253038"/>
                        <a:ext cx="3786188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692150"/>
            <a:ext cx="7854950" cy="5403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smtClean="0"/>
              <a:t>例：</a:t>
            </a:r>
            <a:r>
              <a:rPr lang="en-US" altLang="zh-CN" b="1" smtClean="0">
                <a:latin typeface="Times New Roman" pitchFamily="18" charset="0"/>
              </a:rPr>
              <a:t>n= 3</a:t>
            </a:r>
            <a:r>
              <a:rPr lang="zh-CN" altLang="en-US" b="1" smtClean="0">
                <a:latin typeface="Times New Roman" pitchFamily="18" charset="0"/>
              </a:rPr>
              <a:t>，</a:t>
            </a:r>
            <a:r>
              <a:rPr lang="en-US" altLang="zh-CN" b="1" smtClean="0">
                <a:latin typeface="Times New Roman" pitchFamily="18" charset="0"/>
              </a:rPr>
              <a:t>w= ( 20 , 15 , 15 )</a:t>
            </a:r>
            <a:r>
              <a:rPr lang="zh-CN" altLang="en-US" b="1" smtClean="0">
                <a:latin typeface="Times New Roman" pitchFamily="18" charset="0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smtClean="0">
                <a:latin typeface="Times New Roman" pitchFamily="18" charset="0"/>
              </a:rPr>
              <a:t>        </a:t>
            </a:r>
            <a:r>
              <a:rPr lang="en-US" altLang="zh-CN" b="1" smtClean="0">
                <a:latin typeface="Times New Roman" pitchFamily="18" charset="0"/>
              </a:rPr>
              <a:t>p= (40 ,25 , 25 )</a:t>
            </a:r>
            <a:r>
              <a:rPr lang="zh-CN" altLang="en-US" b="1" smtClean="0">
                <a:latin typeface="Times New Roman" pitchFamily="18" charset="0"/>
              </a:rPr>
              <a:t>且  </a:t>
            </a:r>
            <a:r>
              <a:rPr lang="en-US" altLang="zh-CN" b="1" smtClean="0">
                <a:latin typeface="Times New Roman" pitchFamily="18" charset="0"/>
              </a:rPr>
              <a:t>c= 30.</a:t>
            </a:r>
            <a:r>
              <a:rPr lang="en-US" altLang="zh-CN" b="1" smtClean="0"/>
              <a:t> 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403350" y="2060575"/>
            <a:ext cx="6624638" cy="4032250"/>
            <a:chOff x="884" y="1298"/>
            <a:chExt cx="4173" cy="2540"/>
          </a:xfrm>
        </p:grpSpPr>
        <p:grpSp>
          <p:nvGrpSpPr>
            <p:cNvPr id="81938" name="Group 3"/>
            <p:cNvGrpSpPr>
              <a:grpSpLocks/>
            </p:cNvGrpSpPr>
            <p:nvPr/>
          </p:nvGrpSpPr>
          <p:grpSpPr bwMode="auto">
            <a:xfrm>
              <a:off x="884" y="1298"/>
              <a:ext cx="4173" cy="2540"/>
              <a:chOff x="2640" y="11322"/>
              <a:chExt cx="5880" cy="3139"/>
            </a:xfrm>
          </p:grpSpPr>
          <p:sp>
            <p:nvSpPr>
              <p:cNvPr id="81953" name="Oval 4"/>
              <p:cNvSpPr>
                <a:spLocks noChangeArrowheads="1"/>
              </p:cNvSpPr>
              <p:nvPr/>
            </p:nvSpPr>
            <p:spPr bwMode="auto">
              <a:xfrm>
                <a:off x="5446" y="11322"/>
                <a:ext cx="535" cy="4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81954" name="Oval 5"/>
              <p:cNvSpPr>
                <a:spLocks noChangeArrowheads="1"/>
              </p:cNvSpPr>
              <p:nvPr/>
            </p:nvSpPr>
            <p:spPr bwMode="auto">
              <a:xfrm>
                <a:off x="3976" y="12107"/>
                <a:ext cx="535" cy="4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81955" name="Oval 6"/>
              <p:cNvSpPr>
                <a:spLocks noChangeArrowheads="1"/>
              </p:cNvSpPr>
              <p:nvPr/>
            </p:nvSpPr>
            <p:spPr bwMode="auto">
              <a:xfrm>
                <a:off x="7050" y="12107"/>
                <a:ext cx="535" cy="4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81956" name="Oval 7"/>
              <p:cNvSpPr>
                <a:spLocks noChangeArrowheads="1"/>
              </p:cNvSpPr>
              <p:nvPr/>
            </p:nvSpPr>
            <p:spPr bwMode="auto">
              <a:xfrm>
                <a:off x="3175" y="13115"/>
                <a:ext cx="534" cy="4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81957" name="Oval 8"/>
              <p:cNvSpPr>
                <a:spLocks noChangeArrowheads="1"/>
              </p:cNvSpPr>
              <p:nvPr/>
            </p:nvSpPr>
            <p:spPr bwMode="auto">
              <a:xfrm>
                <a:off x="4511" y="13115"/>
                <a:ext cx="534" cy="4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81958" name="Oval 9"/>
              <p:cNvSpPr>
                <a:spLocks noChangeArrowheads="1"/>
              </p:cNvSpPr>
              <p:nvPr/>
            </p:nvSpPr>
            <p:spPr bwMode="auto">
              <a:xfrm>
                <a:off x="6248" y="13115"/>
                <a:ext cx="535" cy="4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81959" name="Oval 10"/>
              <p:cNvSpPr>
                <a:spLocks noChangeArrowheads="1"/>
              </p:cNvSpPr>
              <p:nvPr/>
            </p:nvSpPr>
            <p:spPr bwMode="auto">
              <a:xfrm>
                <a:off x="7718" y="13115"/>
                <a:ext cx="535" cy="4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81960" name="Oval 11"/>
              <p:cNvSpPr>
                <a:spLocks noChangeArrowheads="1"/>
              </p:cNvSpPr>
              <p:nvPr/>
            </p:nvSpPr>
            <p:spPr bwMode="auto">
              <a:xfrm>
                <a:off x="2640" y="14012"/>
                <a:ext cx="535" cy="4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H</a:t>
                </a:r>
                <a:endParaRPr lang="en-US" altLang="zh-CN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81961" name="Oval 12"/>
              <p:cNvSpPr>
                <a:spLocks noChangeArrowheads="1"/>
              </p:cNvSpPr>
              <p:nvPr/>
            </p:nvSpPr>
            <p:spPr bwMode="auto">
              <a:xfrm>
                <a:off x="3308" y="14013"/>
                <a:ext cx="535" cy="4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81962" name="Oval 13"/>
              <p:cNvSpPr>
                <a:spLocks noChangeArrowheads="1"/>
              </p:cNvSpPr>
              <p:nvPr/>
            </p:nvSpPr>
            <p:spPr bwMode="auto">
              <a:xfrm>
                <a:off x="4110" y="14012"/>
                <a:ext cx="535" cy="4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81963" name="Oval 14"/>
              <p:cNvSpPr>
                <a:spLocks noChangeArrowheads="1"/>
              </p:cNvSpPr>
              <p:nvPr/>
            </p:nvSpPr>
            <p:spPr bwMode="auto">
              <a:xfrm>
                <a:off x="4912" y="14012"/>
                <a:ext cx="534" cy="4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81964" name="Oval 15"/>
              <p:cNvSpPr>
                <a:spLocks noChangeArrowheads="1"/>
              </p:cNvSpPr>
              <p:nvPr/>
            </p:nvSpPr>
            <p:spPr bwMode="auto">
              <a:xfrm>
                <a:off x="5714" y="14012"/>
                <a:ext cx="534" cy="4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L</a:t>
                </a:r>
                <a:endParaRPr lang="en-US" altLang="zh-CN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81965" name="Oval 16"/>
              <p:cNvSpPr>
                <a:spLocks noChangeArrowheads="1"/>
              </p:cNvSpPr>
              <p:nvPr/>
            </p:nvSpPr>
            <p:spPr bwMode="auto">
              <a:xfrm>
                <a:off x="6515" y="14012"/>
                <a:ext cx="535" cy="4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81966" name="Oval 17"/>
              <p:cNvSpPr>
                <a:spLocks noChangeArrowheads="1"/>
              </p:cNvSpPr>
              <p:nvPr/>
            </p:nvSpPr>
            <p:spPr bwMode="auto">
              <a:xfrm>
                <a:off x="7317" y="14012"/>
                <a:ext cx="535" cy="4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81967" name="Oval 18"/>
              <p:cNvSpPr>
                <a:spLocks noChangeArrowheads="1"/>
              </p:cNvSpPr>
              <p:nvPr/>
            </p:nvSpPr>
            <p:spPr bwMode="auto">
              <a:xfrm>
                <a:off x="7985" y="14012"/>
                <a:ext cx="535" cy="4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81968" name="Line 19"/>
              <p:cNvSpPr>
                <a:spLocks noChangeShapeType="1"/>
              </p:cNvSpPr>
              <p:nvPr/>
            </p:nvSpPr>
            <p:spPr bwMode="auto">
              <a:xfrm flipH="1">
                <a:off x="4511" y="11770"/>
                <a:ext cx="1203" cy="44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81969" name="Line 20"/>
              <p:cNvSpPr>
                <a:spLocks noChangeShapeType="1"/>
              </p:cNvSpPr>
              <p:nvPr/>
            </p:nvSpPr>
            <p:spPr bwMode="auto">
              <a:xfrm>
                <a:off x="5714" y="11770"/>
                <a:ext cx="1336" cy="44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81970" name="Line 21"/>
              <p:cNvSpPr>
                <a:spLocks noChangeShapeType="1"/>
              </p:cNvSpPr>
              <p:nvPr/>
            </p:nvSpPr>
            <p:spPr bwMode="auto">
              <a:xfrm flipH="1">
                <a:off x="3575" y="12555"/>
                <a:ext cx="669" cy="56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81971" name="Line 22"/>
              <p:cNvSpPr>
                <a:spLocks noChangeShapeType="1"/>
              </p:cNvSpPr>
              <p:nvPr/>
            </p:nvSpPr>
            <p:spPr bwMode="auto">
              <a:xfrm>
                <a:off x="4244" y="12555"/>
                <a:ext cx="534" cy="56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81972" name="Line 23"/>
              <p:cNvSpPr>
                <a:spLocks noChangeShapeType="1"/>
              </p:cNvSpPr>
              <p:nvPr/>
            </p:nvSpPr>
            <p:spPr bwMode="auto">
              <a:xfrm flipH="1">
                <a:off x="6515" y="12555"/>
                <a:ext cx="802" cy="56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81973" name="Line 24"/>
              <p:cNvSpPr>
                <a:spLocks noChangeShapeType="1"/>
              </p:cNvSpPr>
              <p:nvPr/>
            </p:nvSpPr>
            <p:spPr bwMode="auto">
              <a:xfrm>
                <a:off x="7317" y="12555"/>
                <a:ext cx="668" cy="56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81974" name="Line 25"/>
              <p:cNvSpPr>
                <a:spLocks noChangeShapeType="1"/>
              </p:cNvSpPr>
              <p:nvPr/>
            </p:nvSpPr>
            <p:spPr bwMode="auto">
              <a:xfrm flipH="1">
                <a:off x="2907" y="13563"/>
                <a:ext cx="535" cy="44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81975" name="Line 26"/>
              <p:cNvSpPr>
                <a:spLocks noChangeShapeType="1"/>
              </p:cNvSpPr>
              <p:nvPr/>
            </p:nvSpPr>
            <p:spPr bwMode="auto">
              <a:xfrm>
                <a:off x="3456" y="13563"/>
                <a:ext cx="119" cy="44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81976" name="Line 27"/>
              <p:cNvSpPr>
                <a:spLocks noChangeShapeType="1"/>
              </p:cNvSpPr>
              <p:nvPr/>
            </p:nvSpPr>
            <p:spPr bwMode="auto">
              <a:xfrm flipH="1">
                <a:off x="4377" y="13563"/>
                <a:ext cx="401" cy="44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81977" name="Line 28"/>
              <p:cNvSpPr>
                <a:spLocks noChangeShapeType="1"/>
              </p:cNvSpPr>
              <p:nvPr/>
            </p:nvSpPr>
            <p:spPr bwMode="auto">
              <a:xfrm>
                <a:off x="4778" y="13563"/>
                <a:ext cx="401" cy="44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81978" name="Line 29"/>
              <p:cNvSpPr>
                <a:spLocks noChangeShapeType="1"/>
              </p:cNvSpPr>
              <p:nvPr/>
            </p:nvSpPr>
            <p:spPr bwMode="auto">
              <a:xfrm flipH="1">
                <a:off x="5981" y="13563"/>
                <a:ext cx="534" cy="44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81979" name="Line 30"/>
              <p:cNvSpPr>
                <a:spLocks noChangeShapeType="1"/>
              </p:cNvSpPr>
              <p:nvPr/>
            </p:nvSpPr>
            <p:spPr bwMode="auto">
              <a:xfrm>
                <a:off x="6515" y="13563"/>
                <a:ext cx="268" cy="44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81980" name="Line 31"/>
              <p:cNvSpPr>
                <a:spLocks noChangeShapeType="1"/>
              </p:cNvSpPr>
              <p:nvPr/>
            </p:nvSpPr>
            <p:spPr bwMode="auto">
              <a:xfrm flipH="1">
                <a:off x="7585" y="13563"/>
                <a:ext cx="400" cy="44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81981" name="Line 32"/>
              <p:cNvSpPr>
                <a:spLocks noChangeShapeType="1"/>
              </p:cNvSpPr>
              <p:nvPr/>
            </p:nvSpPr>
            <p:spPr bwMode="auto">
              <a:xfrm>
                <a:off x="7985" y="13563"/>
                <a:ext cx="268" cy="44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</p:grpSp>
        <p:sp>
          <p:nvSpPr>
            <p:cNvPr id="81939" name="Text Box 33"/>
            <p:cNvSpPr txBox="1">
              <a:spLocks noChangeArrowheads="1"/>
            </p:cNvSpPr>
            <p:nvPr/>
          </p:nvSpPr>
          <p:spPr bwMode="auto">
            <a:xfrm>
              <a:off x="2336" y="1570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 algn="ctr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1940" name="Text Box 34"/>
            <p:cNvSpPr txBox="1">
              <a:spLocks noChangeArrowheads="1"/>
            </p:cNvSpPr>
            <p:nvPr/>
          </p:nvSpPr>
          <p:spPr bwMode="auto">
            <a:xfrm>
              <a:off x="1519" y="2296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 algn="ctr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1941" name="Text Box 35"/>
            <p:cNvSpPr txBox="1">
              <a:spLocks noChangeArrowheads="1"/>
            </p:cNvSpPr>
            <p:nvPr/>
          </p:nvSpPr>
          <p:spPr bwMode="auto">
            <a:xfrm>
              <a:off x="975" y="3067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 algn="ctr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1942" name="Text Box 36"/>
            <p:cNvSpPr txBox="1">
              <a:spLocks noChangeArrowheads="1"/>
            </p:cNvSpPr>
            <p:nvPr/>
          </p:nvSpPr>
          <p:spPr bwMode="auto">
            <a:xfrm>
              <a:off x="1882" y="3158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 algn="ctr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1943" name="Text Box 37"/>
            <p:cNvSpPr txBox="1">
              <a:spLocks noChangeArrowheads="1"/>
            </p:cNvSpPr>
            <p:nvPr/>
          </p:nvSpPr>
          <p:spPr bwMode="auto">
            <a:xfrm>
              <a:off x="3061" y="3113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 algn="ctr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1944" name="Text Box 38"/>
            <p:cNvSpPr txBox="1">
              <a:spLocks noChangeArrowheads="1"/>
            </p:cNvSpPr>
            <p:nvPr/>
          </p:nvSpPr>
          <p:spPr bwMode="auto">
            <a:xfrm>
              <a:off x="3651" y="2296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 algn="ctr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1945" name="Text Box 39"/>
            <p:cNvSpPr txBox="1">
              <a:spLocks noChangeArrowheads="1"/>
            </p:cNvSpPr>
            <p:nvPr/>
          </p:nvSpPr>
          <p:spPr bwMode="auto">
            <a:xfrm>
              <a:off x="4150" y="3113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 algn="ctr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1946" name="Text Box 40"/>
            <p:cNvSpPr txBox="1">
              <a:spLocks noChangeArrowheads="1"/>
            </p:cNvSpPr>
            <p:nvPr/>
          </p:nvSpPr>
          <p:spPr bwMode="auto">
            <a:xfrm>
              <a:off x="3560" y="1480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 algn="ctr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1947" name="Text Box 41"/>
            <p:cNvSpPr txBox="1">
              <a:spLocks noChangeArrowheads="1"/>
            </p:cNvSpPr>
            <p:nvPr/>
          </p:nvSpPr>
          <p:spPr bwMode="auto">
            <a:xfrm>
              <a:off x="3787" y="3067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 algn="ctr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1948" name="Text Box 42"/>
            <p:cNvSpPr txBox="1">
              <a:spLocks noChangeArrowheads="1"/>
            </p:cNvSpPr>
            <p:nvPr/>
          </p:nvSpPr>
          <p:spPr bwMode="auto">
            <a:xfrm>
              <a:off x="2608" y="3067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 algn="ctr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1949" name="Text Box 43"/>
            <p:cNvSpPr txBox="1">
              <a:spLocks noChangeArrowheads="1"/>
            </p:cNvSpPr>
            <p:nvPr/>
          </p:nvSpPr>
          <p:spPr bwMode="auto">
            <a:xfrm>
              <a:off x="4513" y="2250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 algn="ctr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1950" name="Text Box 44"/>
            <p:cNvSpPr txBox="1">
              <a:spLocks noChangeArrowheads="1"/>
            </p:cNvSpPr>
            <p:nvPr/>
          </p:nvSpPr>
          <p:spPr bwMode="auto">
            <a:xfrm>
              <a:off x="4830" y="3067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 algn="ctr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1951" name="Text Box 45"/>
            <p:cNvSpPr txBox="1">
              <a:spLocks noChangeArrowheads="1"/>
            </p:cNvSpPr>
            <p:nvPr/>
          </p:nvSpPr>
          <p:spPr bwMode="auto">
            <a:xfrm>
              <a:off x="2290" y="2341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 algn="ctr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1952" name="Text Box 46"/>
            <p:cNvSpPr txBox="1">
              <a:spLocks noChangeArrowheads="1"/>
            </p:cNvSpPr>
            <p:nvPr/>
          </p:nvSpPr>
          <p:spPr bwMode="auto">
            <a:xfrm>
              <a:off x="1519" y="3113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 cap="sq" algn="ctr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48176" name="Text Box 33"/>
          <p:cNvSpPr txBox="1">
            <a:spLocks noChangeArrowheads="1"/>
          </p:cNvSpPr>
          <p:nvPr/>
        </p:nvSpPr>
        <p:spPr bwMode="auto">
          <a:xfrm>
            <a:off x="2700338" y="2565400"/>
            <a:ext cx="86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20,40</a:t>
            </a:r>
          </a:p>
        </p:txBody>
      </p:sp>
      <p:sp>
        <p:nvSpPr>
          <p:cNvPr id="48178" name="Text Box 33"/>
          <p:cNvSpPr txBox="1">
            <a:spLocks noChangeArrowheads="1"/>
          </p:cNvSpPr>
          <p:nvPr/>
        </p:nvSpPr>
        <p:spPr bwMode="auto">
          <a:xfrm>
            <a:off x="1547813" y="3933825"/>
            <a:ext cx="86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Times New Roman" panose="02020603050405020304" pitchFamily="18" charset="0"/>
              </a:rPr>
              <a:t>35,65</a:t>
            </a:r>
          </a:p>
        </p:txBody>
      </p:sp>
      <p:sp>
        <p:nvSpPr>
          <p:cNvPr id="48179" name="Line 51"/>
          <p:cNvSpPr>
            <a:spLocks noChangeShapeType="1"/>
          </p:cNvSpPr>
          <p:nvPr/>
        </p:nvSpPr>
        <p:spPr bwMode="auto">
          <a:xfrm>
            <a:off x="1908175" y="4437063"/>
            <a:ext cx="792163" cy="503237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48180" name="Text Box 33"/>
          <p:cNvSpPr txBox="1">
            <a:spLocks noChangeArrowheads="1"/>
          </p:cNvSpPr>
          <p:nvPr/>
        </p:nvSpPr>
        <p:spPr bwMode="auto">
          <a:xfrm>
            <a:off x="4067175" y="3789363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20,40</a:t>
            </a:r>
          </a:p>
        </p:txBody>
      </p:sp>
      <p:sp>
        <p:nvSpPr>
          <p:cNvPr id="48181" name="Text Box 33"/>
          <p:cNvSpPr txBox="1">
            <a:spLocks noChangeArrowheads="1"/>
          </p:cNvSpPr>
          <p:nvPr/>
        </p:nvSpPr>
        <p:spPr bwMode="auto">
          <a:xfrm>
            <a:off x="2916238" y="6237288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Times New Roman" panose="02020603050405020304" pitchFamily="18" charset="0"/>
              </a:rPr>
              <a:t>35,65</a:t>
            </a:r>
          </a:p>
        </p:txBody>
      </p:sp>
      <p:sp>
        <p:nvSpPr>
          <p:cNvPr id="48182" name="Line 54"/>
          <p:cNvSpPr>
            <a:spLocks noChangeShapeType="1"/>
          </p:cNvSpPr>
          <p:nvPr/>
        </p:nvSpPr>
        <p:spPr bwMode="auto">
          <a:xfrm>
            <a:off x="2916238" y="5516563"/>
            <a:ext cx="792162" cy="503237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48185" name="Line 57"/>
          <p:cNvSpPr>
            <a:spLocks noChangeShapeType="1"/>
          </p:cNvSpPr>
          <p:nvPr/>
        </p:nvSpPr>
        <p:spPr bwMode="auto">
          <a:xfrm flipV="1">
            <a:off x="3492500" y="2636838"/>
            <a:ext cx="1366838" cy="576262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48186" name="Line 58"/>
          <p:cNvSpPr>
            <a:spLocks noChangeShapeType="1"/>
          </p:cNvSpPr>
          <p:nvPr/>
        </p:nvSpPr>
        <p:spPr bwMode="auto">
          <a:xfrm flipH="1">
            <a:off x="2459038" y="3644900"/>
            <a:ext cx="744537" cy="71755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48187" name="Line 59"/>
          <p:cNvSpPr>
            <a:spLocks noChangeShapeType="1"/>
          </p:cNvSpPr>
          <p:nvPr/>
        </p:nvSpPr>
        <p:spPr bwMode="auto">
          <a:xfrm>
            <a:off x="3254375" y="3681413"/>
            <a:ext cx="554038" cy="687387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48188" name="Line 60"/>
          <p:cNvSpPr>
            <a:spLocks noChangeShapeType="1"/>
          </p:cNvSpPr>
          <p:nvPr/>
        </p:nvSpPr>
        <p:spPr bwMode="auto">
          <a:xfrm flipV="1">
            <a:off x="3355975" y="4953000"/>
            <a:ext cx="430213" cy="560388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48189" name="Line 61"/>
          <p:cNvSpPr>
            <a:spLocks noChangeShapeType="1"/>
          </p:cNvSpPr>
          <p:nvPr/>
        </p:nvSpPr>
        <p:spPr bwMode="auto">
          <a:xfrm>
            <a:off x="4859338" y="2636838"/>
            <a:ext cx="1512887" cy="576262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48190" name="Line 62"/>
          <p:cNvSpPr>
            <a:spLocks noChangeShapeType="1"/>
          </p:cNvSpPr>
          <p:nvPr/>
        </p:nvSpPr>
        <p:spPr bwMode="auto">
          <a:xfrm flipH="1">
            <a:off x="5797550" y="3648075"/>
            <a:ext cx="868363" cy="70485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48191" name="Line 63"/>
          <p:cNvSpPr>
            <a:spLocks noChangeShapeType="1"/>
          </p:cNvSpPr>
          <p:nvPr/>
        </p:nvSpPr>
        <p:spPr bwMode="auto">
          <a:xfrm flipH="1">
            <a:off x="5180013" y="4965700"/>
            <a:ext cx="576262" cy="544513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48192" name="Text Box 33"/>
          <p:cNvSpPr txBox="1">
            <a:spLocks noChangeArrowheads="1"/>
          </p:cNvSpPr>
          <p:nvPr/>
        </p:nvSpPr>
        <p:spPr bwMode="auto">
          <a:xfrm>
            <a:off x="4716463" y="6237288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  <a:latin typeface="Times New Roman" panose="02020603050405020304" pitchFamily="18" charset="0"/>
              </a:rPr>
              <a:t>30,50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6" grpId="0"/>
      <p:bldP spid="48178" grpId="0"/>
      <p:bldP spid="48179" grpId="0" animBg="1"/>
      <p:bldP spid="48180" grpId="0"/>
      <p:bldP spid="48181" grpId="0"/>
      <p:bldP spid="48182" grpId="0" animBg="1"/>
      <p:bldP spid="48185" grpId="0" animBg="1"/>
      <p:bldP spid="48186" grpId="0" animBg="1"/>
      <p:bldP spid="48187" grpId="0" animBg="1"/>
      <p:bldP spid="48188" grpId="0" animBg="1"/>
      <p:bldP spid="48189" grpId="0" animBg="1"/>
      <p:bldP spid="48190" grpId="0" animBg="1"/>
      <p:bldP spid="48191" grpId="0" animBg="1"/>
      <p:bldP spid="4819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620713"/>
            <a:ext cx="8245475" cy="54752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n-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皇后问题</a:t>
            </a:r>
          </a:p>
          <a:p>
            <a:pPr>
              <a:defRPr/>
            </a:pPr>
            <a:r>
              <a:rPr lang="zh-CN" altLang="zh-CN" dirty="0" smtClean="0"/>
              <a:t>在国际象棋中，皇后能攻击她所在行、所在列内或沿对角方向的任何一个棋子。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n-</a:t>
            </a:r>
            <a:r>
              <a:rPr lang="zh-CN" altLang="zh-CN" dirty="0" smtClean="0"/>
              <a:t>皇后问题要求在</a:t>
            </a:r>
            <a:r>
              <a:rPr lang="en-US" altLang="zh-CN" dirty="0" err="1" smtClean="0"/>
              <a:t>n×n</a:t>
            </a:r>
            <a:r>
              <a:rPr lang="zh-CN" altLang="zh-CN" dirty="0" smtClean="0"/>
              <a:t>棋盘上放置</a:t>
            </a:r>
            <a:r>
              <a:rPr lang="en-US" altLang="zh-CN" dirty="0" smtClean="0"/>
              <a:t>n</a:t>
            </a:r>
            <a:r>
              <a:rPr lang="zh-CN" altLang="zh-CN" dirty="0" smtClean="0"/>
              <a:t>个皇后，使得没有哪个皇后能攻击其他的皇后。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3972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397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620713"/>
            <a:ext cx="8245475" cy="54752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4-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皇后问题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28875" y="2357438"/>
          <a:ext cx="3286126" cy="206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785813"/>
                <a:gridCol w="785813"/>
              </a:tblGrid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643188" y="24288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  <a:latin typeface="Arial Black" panose="020B0A04020102020204" pitchFamily="34" charset="0"/>
              </a:rPr>
              <a:t>Q</a:t>
            </a:r>
            <a:endParaRPr lang="zh-CN" altLang="en-US" sz="1800"/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2643188" y="2428875"/>
            <a:ext cx="2928937" cy="1941513"/>
            <a:chOff x="2643174" y="2428868"/>
            <a:chExt cx="2928958" cy="1940968"/>
          </a:xfrm>
        </p:grpSpPr>
        <p:sp>
          <p:nvSpPr>
            <p:cNvPr id="86059" name="TextBox 7"/>
            <p:cNvSpPr txBox="1">
              <a:spLocks noChangeArrowheads="1"/>
            </p:cNvSpPr>
            <p:nvPr/>
          </p:nvSpPr>
          <p:spPr bwMode="auto">
            <a:xfrm>
              <a:off x="3500430" y="2428868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60" name="TextBox 8"/>
            <p:cNvSpPr txBox="1">
              <a:spLocks noChangeArrowheads="1"/>
            </p:cNvSpPr>
            <p:nvPr/>
          </p:nvSpPr>
          <p:spPr bwMode="auto">
            <a:xfrm>
              <a:off x="4357686" y="2428868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61" name="TextBox 9"/>
            <p:cNvSpPr txBox="1">
              <a:spLocks noChangeArrowheads="1"/>
            </p:cNvSpPr>
            <p:nvPr/>
          </p:nvSpPr>
          <p:spPr bwMode="auto">
            <a:xfrm>
              <a:off x="5143504" y="2428868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62" name="TextBox 10"/>
            <p:cNvSpPr txBox="1">
              <a:spLocks noChangeArrowheads="1"/>
            </p:cNvSpPr>
            <p:nvPr/>
          </p:nvSpPr>
          <p:spPr bwMode="auto">
            <a:xfrm>
              <a:off x="3500430" y="292893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63" name="TextBox 11"/>
            <p:cNvSpPr txBox="1">
              <a:spLocks noChangeArrowheads="1"/>
            </p:cNvSpPr>
            <p:nvPr/>
          </p:nvSpPr>
          <p:spPr bwMode="auto">
            <a:xfrm>
              <a:off x="4286248" y="3429000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64" name="TextBox 12"/>
            <p:cNvSpPr txBox="1">
              <a:spLocks noChangeArrowheads="1"/>
            </p:cNvSpPr>
            <p:nvPr/>
          </p:nvSpPr>
          <p:spPr bwMode="auto">
            <a:xfrm>
              <a:off x="5072066" y="3929066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65" name="TextBox 13"/>
            <p:cNvSpPr txBox="1">
              <a:spLocks noChangeArrowheads="1"/>
            </p:cNvSpPr>
            <p:nvPr/>
          </p:nvSpPr>
          <p:spPr bwMode="auto">
            <a:xfrm>
              <a:off x="2643174" y="400050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66" name="TextBox 14"/>
            <p:cNvSpPr txBox="1">
              <a:spLocks noChangeArrowheads="1"/>
            </p:cNvSpPr>
            <p:nvPr/>
          </p:nvSpPr>
          <p:spPr bwMode="auto">
            <a:xfrm>
              <a:off x="2643174" y="3429000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67" name="TextBox 15"/>
            <p:cNvSpPr txBox="1">
              <a:spLocks noChangeArrowheads="1"/>
            </p:cNvSpPr>
            <p:nvPr/>
          </p:nvSpPr>
          <p:spPr bwMode="auto">
            <a:xfrm>
              <a:off x="2643174" y="292893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286250" y="292893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  <a:latin typeface="Arial Black" panose="020B0A04020102020204" pitchFamily="34" charset="0"/>
              </a:rPr>
              <a:t>Q</a:t>
            </a:r>
            <a:endParaRPr lang="zh-CN" altLang="en-US" sz="1800"/>
          </a:p>
        </p:txBody>
      </p:sp>
      <p:grpSp>
        <p:nvGrpSpPr>
          <p:cNvPr id="3" name="组合 27"/>
          <p:cNvGrpSpPr>
            <a:grpSpLocks/>
          </p:cNvGrpSpPr>
          <p:nvPr/>
        </p:nvGrpSpPr>
        <p:grpSpPr bwMode="auto">
          <a:xfrm>
            <a:off x="3500438" y="2928938"/>
            <a:ext cx="2000250" cy="1441450"/>
            <a:chOff x="3500430" y="2928934"/>
            <a:chExt cx="2000264" cy="1440902"/>
          </a:xfrm>
        </p:grpSpPr>
        <p:sp>
          <p:nvSpPr>
            <p:cNvPr id="86055" name="TextBox 23"/>
            <p:cNvSpPr txBox="1">
              <a:spLocks noChangeArrowheads="1"/>
            </p:cNvSpPr>
            <p:nvPr/>
          </p:nvSpPr>
          <p:spPr bwMode="auto">
            <a:xfrm>
              <a:off x="4286248" y="400050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56" name="TextBox 24"/>
            <p:cNvSpPr txBox="1">
              <a:spLocks noChangeArrowheads="1"/>
            </p:cNvSpPr>
            <p:nvPr/>
          </p:nvSpPr>
          <p:spPr bwMode="auto">
            <a:xfrm>
              <a:off x="5072066" y="3429000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57" name="TextBox 25"/>
            <p:cNvSpPr txBox="1">
              <a:spLocks noChangeArrowheads="1"/>
            </p:cNvSpPr>
            <p:nvPr/>
          </p:nvSpPr>
          <p:spPr bwMode="auto">
            <a:xfrm>
              <a:off x="5072066" y="292893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6058" name="TextBox 26"/>
            <p:cNvSpPr txBox="1">
              <a:spLocks noChangeArrowheads="1"/>
            </p:cNvSpPr>
            <p:nvPr/>
          </p:nvSpPr>
          <p:spPr bwMode="auto">
            <a:xfrm>
              <a:off x="3500430" y="3429000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428875" y="4786313"/>
            <a:ext cx="40005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自上而下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，</a:t>
            </a:r>
            <a:r>
              <a:rPr lang="zh-CN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从左到右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28875" y="5500688"/>
            <a:ext cx="40005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</a:rPr>
              <a:t>回溯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 build="allAtOnce"/>
      <p:bldP spid="29" grpId="0"/>
      <p:bldP spid="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620713"/>
            <a:ext cx="8245475" cy="54752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4-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皇后问题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8068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806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28875" y="2357438"/>
          <a:ext cx="3286126" cy="206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785813"/>
                <a:gridCol w="785813"/>
              </a:tblGrid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8097" name="TextBox 6"/>
          <p:cNvSpPr txBox="1">
            <a:spLocks noChangeArrowheads="1"/>
          </p:cNvSpPr>
          <p:nvPr/>
        </p:nvSpPr>
        <p:spPr bwMode="auto">
          <a:xfrm>
            <a:off x="2643188" y="24288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  <a:latin typeface="Arial Black" panose="020B0A04020102020204" pitchFamily="34" charset="0"/>
              </a:rPr>
              <a:t>Q</a:t>
            </a:r>
            <a:endParaRPr lang="zh-CN" altLang="en-US" sz="1800"/>
          </a:p>
        </p:txBody>
      </p:sp>
      <p:grpSp>
        <p:nvGrpSpPr>
          <p:cNvPr id="88098" name="组合 17"/>
          <p:cNvGrpSpPr>
            <a:grpSpLocks/>
          </p:cNvGrpSpPr>
          <p:nvPr/>
        </p:nvGrpSpPr>
        <p:grpSpPr bwMode="auto">
          <a:xfrm>
            <a:off x="2643188" y="2428875"/>
            <a:ext cx="2928937" cy="1941513"/>
            <a:chOff x="2643174" y="2428868"/>
            <a:chExt cx="2928958" cy="1940968"/>
          </a:xfrm>
        </p:grpSpPr>
        <p:sp>
          <p:nvSpPr>
            <p:cNvPr id="88100" name="TextBox 7"/>
            <p:cNvSpPr txBox="1">
              <a:spLocks noChangeArrowheads="1"/>
            </p:cNvSpPr>
            <p:nvPr/>
          </p:nvSpPr>
          <p:spPr bwMode="auto">
            <a:xfrm>
              <a:off x="3500430" y="2428868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01" name="TextBox 8"/>
            <p:cNvSpPr txBox="1">
              <a:spLocks noChangeArrowheads="1"/>
            </p:cNvSpPr>
            <p:nvPr/>
          </p:nvSpPr>
          <p:spPr bwMode="auto">
            <a:xfrm>
              <a:off x="4357686" y="2428868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02" name="TextBox 9"/>
            <p:cNvSpPr txBox="1">
              <a:spLocks noChangeArrowheads="1"/>
            </p:cNvSpPr>
            <p:nvPr/>
          </p:nvSpPr>
          <p:spPr bwMode="auto">
            <a:xfrm>
              <a:off x="5143504" y="2428868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03" name="TextBox 10"/>
            <p:cNvSpPr txBox="1">
              <a:spLocks noChangeArrowheads="1"/>
            </p:cNvSpPr>
            <p:nvPr/>
          </p:nvSpPr>
          <p:spPr bwMode="auto">
            <a:xfrm>
              <a:off x="3500430" y="292893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04" name="TextBox 11"/>
            <p:cNvSpPr txBox="1">
              <a:spLocks noChangeArrowheads="1"/>
            </p:cNvSpPr>
            <p:nvPr/>
          </p:nvSpPr>
          <p:spPr bwMode="auto">
            <a:xfrm>
              <a:off x="4286248" y="3429000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05" name="TextBox 12"/>
            <p:cNvSpPr txBox="1">
              <a:spLocks noChangeArrowheads="1"/>
            </p:cNvSpPr>
            <p:nvPr/>
          </p:nvSpPr>
          <p:spPr bwMode="auto">
            <a:xfrm>
              <a:off x="5072066" y="3929066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06" name="TextBox 13"/>
            <p:cNvSpPr txBox="1">
              <a:spLocks noChangeArrowheads="1"/>
            </p:cNvSpPr>
            <p:nvPr/>
          </p:nvSpPr>
          <p:spPr bwMode="auto">
            <a:xfrm>
              <a:off x="2643174" y="400050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07" name="TextBox 14"/>
            <p:cNvSpPr txBox="1">
              <a:spLocks noChangeArrowheads="1"/>
            </p:cNvSpPr>
            <p:nvPr/>
          </p:nvSpPr>
          <p:spPr bwMode="auto">
            <a:xfrm>
              <a:off x="2643174" y="3429000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8108" name="TextBox 15"/>
            <p:cNvSpPr txBox="1">
              <a:spLocks noChangeArrowheads="1"/>
            </p:cNvSpPr>
            <p:nvPr/>
          </p:nvSpPr>
          <p:spPr bwMode="auto">
            <a:xfrm>
              <a:off x="2643174" y="292893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86250" y="2928938"/>
            <a:ext cx="4286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accent4">
                    <a:lumMod val="10000"/>
                  </a:schemeClr>
                </a:solidFill>
                <a:latin typeface="Arial Black" pitchFamily="34" charset="0"/>
              </a:rPr>
              <a:t>Q</a:t>
            </a:r>
            <a:endParaRPr lang="zh-CN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620713"/>
            <a:ext cx="8245475" cy="54752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4-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皇后问题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0116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01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28875" y="2357438"/>
          <a:ext cx="3286126" cy="206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785813"/>
                <a:gridCol w="785813"/>
              </a:tblGrid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0145" name="TextBox 6"/>
          <p:cNvSpPr txBox="1">
            <a:spLocks noChangeArrowheads="1"/>
          </p:cNvSpPr>
          <p:nvPr/>
        </p:nvSpPr>
        <p:spPr bwMode="auto">
          <a:xfrm>
            <a:off x="2643188" y="24288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  <a:latin typeface="Arial Black" panose="020B0A04020102020204" pitchFamily="34" charset="0"/>
              </a:rPr>
              <a:t>Q</a:t>
            </a:r>
            <a:endParaRPr lang="zh-CN" altLang="en-US" sz="1800"/>
          </a:p>
        </p:txBody>
      </p:sp>
      <p:grpSp>
        <p:nvGrpSpPr>
          <p:cNvPr id="90146" name="组合 17"/>
          <p:cNvGrpSpPr>
            <a:grpSpLocks/>
          </p:cNvGrpSpPr>
          <p:nvPr/>
        </p:nvGrpSpPr>
        <p:grpSpPr bwMode="auto">
          <a:xfrm>
            <a:off x="2643188" y="2428875"/>
            <a:ext cx="2928937" cy="1941513"/>
            <a:chOff x="2643174" y="2428868"/>
            <a:chExt cx="2928958" cy="1940968"/>
          </a:xfrm>
        </p:grpSpPr>
        <p:sp>
          <p:nvSpPr>
            <p:cNvPr id="90152" name="TextBox 7"/>
            <p:cNvSpPr txBox="1">
              <a:spLocks noChangeArrowheads="1"/>
            </p:cNvSpPr>
            <p:nvPr/>
          </p:nvSpPr>
          <p:spPr bwMode="auto">
            <a:xfrm>
              <a:off x="3500430" y="2428868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0153" name="TextBox 8"/>
            <p:cNvSpPr txBox="1">
              <a:spLocks noChangeArrowheads="1"/>
            </p:cNvSpPr>
            <p:nvPr/>
          </p:nvSpPr>
          <p:spPr bwMode="auto">
            <a:xfrm>
              <a:off x="4357686" y="2428868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0154" name="TextBox 9"/>
            <p:cNvSpPr txBox="1">
              <a:spLocks noChangeArrowheads="1"/>
            </p:cNvSpPr>
            <p:nvPr/>
          </p:nvSpPr>
          <p:spPr bwMode="auto">
            <a:xfrm>
              <a:off x="5143504" y="2428868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0155" name="TextBox 10"/>
            <p:cNvSpPr txBox="1">
              <a:spLocks noChangeArrowheads="1"/>
            </p:cNvSpPr>
            <p:nvPr/>
          </p:nvSpPr>
          <p:spPr bwMode="auto">
            <a:xfrm>
              <a:off x="3500430" y="292893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0156" name="TextBox 11"/>
            <p:cNvSpPr txBox="1">
              <a:spLocks noChangeArrowheads="1"/>
            </p:cNvSpPr>
            <p:nvPr/>
          </p:nvSpPr>
          <p:spPr bwMode="auto">
            <a:xfrm>
              <a:off x="4286248" y="3429000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0157" name="TextBox 12"/>
            <p:cNvSpPr txBox="1">
              <a:spLocks noChangeArrowheads="1"/>
            </p:cNvSpPr>
            <p:nvPr/>
          </p:nvSpPr>
          <p:spPr bwMode="auto">
            <a:xfrm>
              <a:off x="5072066" y="3929066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0158" name="TextBox 13"/>
            <p:cNvSpPr txBox="1">
              <a:spLocks noChangeArrowheads="1"/>
            </p:cNvSpPr>
            <p:nvPr/>
          </p:nvSpPr>
          <p:spPr bwMode="auto">
            <a:xfrm>
              <a:off x="2643174" y="400050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0159" name="TextBox 14"/>
            <p:cNvSpPr txBox="1">
              <a:spLocks noChangeArrowheads="1"/>
            </p:cNvSpPr>
            <p:nvPr/>
          </p:nvSpPr>
          <p:spPr bwMode="auto">
            <a:xfrm>
              <a:off x="2643174" y="3429000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0160" name="TextBox 15"/>
            <p:cNvSpPr txBox="1">
              <a:spLocks noChangeArrowheads="1"/>
            </p:cNvSpPr>
            <p:nvPr/>
          </p:nvSpPr>
          <p:spPr bwMode="auto">
            <a:xfrm>
              <a:off x="2643174" y="292893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143500" y="292893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  <a:latin typeface="Arial Black" panose="020B0A04020102020204" pitchFamily="34" charset="0"/>
              </a:rPr>
              <a:t>Q</a:t>
            </a:r>
            <a:endParaRPr lang="zh-CN" altLang="en-US" sz="1800"/>
          </a:p>
        </p:txBody>
      </p:sp>
      <p:grpSp>
        <p:nvGrpSpPr>
          <p:cNvPr id="3" name="组合 26"/>
          <p:cNvGrpSpPr>
            <a:grpSpLocks/>
          </p:cNvGrpSpPr>
          <p:nvPr/>
        </p:nvGrpSpPr>
        <p:grpSpPr bwMode="auto">
          <a:xfrm>
            <a:off x="3500438" y="2928938"/>
            <a:ext cx="2071687" cy="1370012"/>
            <a:chOff x="3500430" y="2928934"/>
            <a:chExt cx="2071702" cy="1369464"/>
          </a:xfrm>
        </p:grpSpPr>
        <p:sp>
          <p:nvSpPr>
            <p:cNvPr id="90149" name="TextBox 31"/>
            <p:cNvSpPr txBox="1">
              <a:spLocks noChangeArrowheads="1"/>
            </p:cNvSpPr>
            <p:nvPr/>
          </p:nvSpPr>
          <p:spPr bwMode="auto">
            <a:xfrm>
              <a:off x="5143504" y="3429000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0150" name="TextBox 32"/>
            <p:cNvSpPr txBox="1">
              <a:spLocks noChangeArrowheads="1"/>
            </p:cNvSpPr>
            <p:nvPr/>
          </p:nvSpPr>
          <p:spPr bwMode="auto">
            <a:xfrm>
              <a:off x="3500430" y="3929066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0151" name="TextBox 25"/>
            <p:cNvSpPr txBox="1">
              <a:spLocks noChangeArrowheads="1"/>
            </p:cNvSpPr>
            <p:nvPr/>
          </p:nvSpPr>
          <p:spPr bwMode="auto">
            <a:xfrm>
              <a:off x="4286248" y="292893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620713"/>
            <a:ext cx="8245475" cy="54752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4-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皇后问题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2164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216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28875" y="2357438"/>
          <a:ext cx="3286126" cy="206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785813"/>
                <a:gridCol w="785813"/>
              </a:tblGrid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93" name="TextBox 6"/>
          <p:cNvSpPr txBox="1">
            <a:spLocks noChangeArrowheads="1"/>
          </p:cNvSpPr>
          <p:nvPr/>
        </p:nvSpPr>
        <p:spPr bwMode="auto">
          <a:xfrm>
            <a:off x="2643188" y="24288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  <a:latin typeface="Arial Black" panose="020B0A04020102020204" pitchFamily="34" charset="0"/>
              </a:rPr>
              <a:t>Q</a:t>
            </a:r>
            <a:endParaRPr lang="zh-CN" altLang="en-US" sz="1800"/>
          </a:p>
        </p:txBody>
      </p:sp>
      <p:grpSp>
        <p:nvGrpSpPr>
          <p:cNvPr id="92194" name="组合 17"/>
          <p:cNvGrpSpPr>
            <a:grpSpLocks/>
          </p:cNvGrpSpPr>
          <p:nvPr/>
        </p:nvGrpSpPr>
        <p:grpSpPr bwMode="auto">
          <a:xfrm>
            <a:off x="2643188" y="2428875"/>
            <a:ext cx="2928937" cy="1941513"/>
            <a:chOff x="2643174" y="2428868"/>
            <a:chExt cx="2928958" cy="1940968"/>
          </a:xfrm>
        </p:grpSpPr>
        <p:sp>
          <p:nvSpPr>
            <p:cNvPr id="92196" name="TextBox 7"/>
            <p:cNvSpPr txBox="1">
              <a:spLocks noChangeArrowheads="1"/>
            </p:cNvSpPr>
            <p:nvPr/>
          </p:nvSpPr>
          <p:spPr bwMode="auto">
            <a:xfrm>
              <a:off x="3500430" y="2428868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2197" name="TextBox 8"/>
            <p:cNvSpPr txBox="1">
              <a:spLocks noChangeArrowheads="1"/>
            </p:cNvSpPr>
            <p:nvPr/>
          </p:nvSpPr>
          <p:spPr bwMode="auto">
            <a:xfrm>
              <a:off x="4357686" y="2428868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2198" name="TextBox 9"/>
            <p:cNvSpPr txBox="1">
              <a:spLocks noChangeArrowheads="1"/>
            </p:cNvSpPr>
            <p:nvPr/>
          </p:nvSpPr>
          <p:spPr bwMode="auto">
            <a:xfrm>
              <a:off x="5143504" y="2428868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2199" name="TextBox 10"/>
            <p:cNvSpPr txBox="1">
              <a:spLocks noChangeArrowheads="1"/>
            </p:cNvSpPr>
            <p:nvPr/>
          </p:nvSpPr>
          <p:spPr bwMode="auto">
            <a:xfrm>
              <a:off x="3500430" y="292893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2200" name="TextBox 11"/>
            <p:cNvSpPr txBox="1">
              <a:spLocks noChangeArrowheads="1"/>
            </p:cNvSpPr>
            <p:nvPr/>
          </p:nvSpPr>
          <p:spPr bwMode="auto">
            <a:xfrm>
              <a:off x="4286248" y="3429000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2201" name="TextBox 12"/>
            <p:cNvSpPr txBox="1">
              <a:spLocks noChangeArrowheads="1"/>
            </p:cNvSpPr>
            <p:nvPr/>
          </p:nvSpPr>
          <p:spPr bwMode="auto">
            <a:xfrm>
              <a:off x="5072066" y="3929066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2202" name="TextBox 13"/>
            <p:cNvSpPr txBox="1">
              <a:spLocks noChangeArrowheads="1"/>
            </p:cNvSpPr>
            <p:nvPr/>
          </p:nvSpPr>
          <p:spPr bwMode="auto">
            <a:xfrm>
              <a:off x="2643174" y="400050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2203" name="TextBox 14"/>
            <p:cNvSpPr txBox="1">
              <a:spLocks noChangeArrowheads="1"/>
            </p:cNvSpPr>
            <p:nvPr/>
          </p:nvSpPr>
          <p:spPr bwMode="auto">
            <a:xfrm>
              <a:off x="2643174" y="3429000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2204" name="TextBox 15"/>
            <p:cNvSpPr txBox="1">
              <a:spLocks noChangeArrowheads="1"/>
            </p:cNvSpPr>
            <p:nvPr/>
          </p:nvSpPr>
          <p:spPr bwMode="auto">
            <a:xfrm>
              <a:off x="2643174" y="292893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143500" y="2928938"/>
            <a:ext cx="4286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accent4">
                    <a:lumMod val="10000"/>
                  </a:schemeClr>
                </a:solidFill>
                <a:latin typeface="Arial Black" pitchFamily="34" charset="0"/>
              </a:rPr>
              <a:t>Q</a:t>
            </a:r>
            <a:endParaRPr lang="zh-CN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620713"/>
            <a:ext cx="8245475" cy="54752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4-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皇后问题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4212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421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28875" y="2357438"/>
          <a:ext cx="3286126" cy="206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785813"/>
                <a:gridCol w="785813"/>
              </a:tblGrid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4241" name="TextBox 6"/>
          <p:cNvSpPr txBox="1">
            <a:spLocks noChangeArrowheads="1"/>
          </p:cNvSpPr>
          <p:nvPr/>
        </p:nvSpPr>
        <p:spPr bwMode="auto">
          <a:xfrm>
            <a:off x="2643188" y="24288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  <a:latin typeface="Arial Black" panose="020B0A04020102020204" pitchFamily="34" charset="0"/>
              </a:rPr>
              <a:t>Q</a:t>
            </a:r>
            <a:endParaRPr lang="zh-CN" altLang="en-US" sz="1800"/>
          </a:p>
        </p:txBody>
      </p:sp>
      <p:grpSp>
        <p:nvGrpSpPr>
          <p:cNvPr id="94242" name="组合 17"/>
          <p:cNvGrpSpPr>
            <a:grpSpLocks/>
          </p:cNvGrpSpPr>
          <p:nvPr/>
        </p:nvGrpSpPr>
        <p:grpSpPr bwMode="auto">
          <a:xfrm>
            <a:off x="2643188" y="2428875"/>
            <a:ext cx="2928937" cy="1941513"/>
            <a:chOff x="2643174" y="2428868"/>
            <a:chExt cx="2928958" cy="1940968"/>
          </a:xfrm>
        </p:grpSpPr>
        <p:sp>
          <p:nvSpPr>
            <p:cNvPr id="94249" name="TextBox 7"/>
            <p:cNvSpPr txBox="1">
              <a:spLocks noChangeArrowheads="1"/>
            </p:cNvSpPr>
            <p:nvPr/>
          </p:nvSpPr>
          <p:spPr bwMode="auto">
            <a:xfrm>
              <a:off x="3500430" y="2428868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4250" name="TextBox 8"/>
            <p:cNvSpPr txBox="1">
              <a:spLocks noChangeArrowheads="1"/>
            </p:cNvSpPr>
            <p:nvPr/>
          </p:nvSpPr>
          <p:spPr bwMode="auto">
            <a:xfrm>
              <a:off x="4357686" y="2428868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4251" name="TextBox 9"/>
            <p:cNvSpPr txBox="1">
              <a:spLocks noChangeArrowheads="1"/>
            </p:cNvSpPr>
            <p:nvPr/>
          </p:nvSpPr>
          <p:spPr bwMode="auto">
            <a:xfrm>
              <a:off x="5143504" y="2428868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4252" name="TextBox 10"/>
            <p:cNvSpPr txBox="1">
              <a:spLocks noChangeArrowheads="1"/>
            </p:cNvSpPr>
            <p:nvPr/>
          </p:nvSpPr>
          <p:spPr bwMode="auto">
            <a:xfrm>
              <a:off x="3500430" y="292893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4253" name="TextBox 11"/>
            <p:cNvSpPr txBox="1">
              <a:spLocks noChangeArrowheads="1"/>
            </p:cNvSpPr>
            <p:nvPr/>
          </p:nvSpPr>
          <p:spPr bwMode="auto">
            <a:xfrm>
              <a:off x="4286248" y="3429000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4254" name="TextBox 12"/>
            <p:cNvSpPr txBox="1">
              <a:spLocks noChangeArrowheads="1"/>
            </p:cNvSpPr>
            <p:nvPr/>
          </p:nvSpPr>
          <p:spPr bwMode="auto">
            <a:xfrm>
              <a:off x="5072066" y="3929066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4255" name="TextBox 13"/>
            <p:cNvSpPr txBox="1">
              <a:spLocks noChangeArrowheads="1"/>
            </p:cNvSpPr>
            <p:nvPr/>
          </p:nvSpPr>
          <p:spPr bwMode="auto">
            <a:xfrm>
              <a:off x="2643174" y="400050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4256" name="TextBox 14"/>
            <p:cNvSpPr txBox="1">
              <a:spLocks noChangeArrowheads="1"/>
            </p:cNvSpPr>
            <p:nvPr/>
          </p:nvSpPr>
          <p:spPr bwMode="auto">
            <a:xfrm>
              <a:off x="2643174" y="3429000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4257" name="TextBox 15"/>
            <p:cNvSpPr txBox="1">
              <a:spLocks noChangeArrowheads="1"/>
            </p:cNvSpPr>
            <p:nvPr/>
          </p:nvSpPr>
          <p:spPr bwMode="auto">
            <a:xfrm>
              <a:off x="2643174" y="292893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500438" y="34290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  <a:latin typeface="Arial Black" panose="020B0A04020102020204" pitchFamily="34" charset="0"/>
              </a:rPr>
              <a:t>Q</a:t>
            </a:r>
            <a:endParaRPr lang="zh-CN" altLang="en-US" sz="1800"/>
          </a:p>
        </p:txBody>
      </p:sp>
      <p:grpSp>
        <p:nvGrpSpPr>
          <p:cNvPr id="3" name="组合 25"/>
          <p:cNvGrpSpPr>
            <a:grpSpLocks/>
          </p:cNvGrpSpPr>
          <p:nvPr/>
        </p:nvGrpSpPr>
        <p:grpSpPr bwMode="auto">
          <a:xfrm>
            <a:off x="3500438" y="2928938"/>
            <a:ext cx="2071687" cy="1441450"/>
            <a:chOff x="3500430" y="2928934"/>
            <a:chExt cx="2071702" cy="1440902"/>
          </a:xfrm>
        </p:grpSpPr>
        <p:sp>
          <p:nvSpPr>
            <p:cNvPr id="94245" name="TextBox 20"/>
            <p:cNvSpPr txBox="1">
              <a:spLocks noChangeArrowheads="1"/>
            </p:cNvSpPr>
            <p:nvPr/>
          </p:nvSpPr>
          <p:spPr bwMode="auto">
            <a:xfrm>
              <a:off x="4300535" y="3971925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4246" name="TextBox 21"/>
            <p:cNvSpPr txBox="1">
              <a:spLocks noChangeArrowheads="1"/>
            </p:cNvSpPr>
            <p:nvPr/>
          </p:nvSpPr>
          <p:spPr bwMode="auto">
            <a:xfrm>
              <a:off x="3500430" y="400050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4247" name="TextBox 22"/>
            <p:cNvSpPr txBox="1">
              <a:spLocks noChangeArrowheads="1"/>
            </p:cNvSpPr>
            <p:nvPr/>
          </p:nvSpPr>
          <p:spPr bwMode="auto">
            <a:xfrm>
              <a:off x="4286248" y="292893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4248" name="TextBox 23"/>
            <p:cNvSpPr txBox="1">
              <a:spLocks noChangeArrowheads="1"/>
            </p:cNvSpPr>
            <p:nvPr/>
          </p:nvSpPr>
          <p:spPr bwMode="auto">
            <a:xfrm>
              <a:off x="5143504" y="3429000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620713"/>
            <a:ext cx="8245475" cy="54752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4-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皇后问题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6260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626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28875" y="2357438"/>
          <a:ext cx="3286126" cy="206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785813"/>
                <a:gridCol w="785813"/>
              </a:tblGrid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289" name="TextBox 6"/>
          <p:cNvSpPr txBox="1">
            <a:spLocks noChangeArrowheads="1"/>
          </p:cNvSpPr>
          <p:nvPr/>
        </p:nvSpPr>
        <p:spPr bwMode="auto">
          <a:xfrm>
            <a:off x="2643188" y="24288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  <a:latin typeface="Arial Black" panose="020B0A04020102020204" pitchFamily="34" charset="0"/>
              </a:rPr>
              <a:t>Q</a:t>
            </a:r>
            <a:endParaRPr lang="zh-CN" altLang="en-US" sz="1800"/>
          </a:p>
        </p:txBody>
      </p:sp>
      <p:grpSp>
        <p:nvGrpSpPr>
          <p:cNvPr id="96290" name="组合 17"/>
          <p:cNvGrpSpPr>
            <a:grpSpLocks/>
          </p:cNvGrpSpPr>
          <p:nvPr/>
        </p:nvGrpSpPr>
        <p:grpSpPr bwMode="auto">
          <a:xfrm>
            <a:off x="2643188" y="2428875"/>
            <a:ext cx="2928937" cy="1941513"/>
            <a:chOff x="2643174" y="2428868"/>
            <a:chExt cx="2928958" cy="1940968"/>
          </a:xfrm>
        </p:grpSpPr>
        <p:sp>
          <p:nvSpPr>
            <p:cNvPr id="96293" name="TextBox 7"/>
            <p:cNvSpPr txBox="1">
              <a:spLocks noChangeArrowheads="1"/>
            </p:cNvSpPr>
            <p:nvPr/>
          </p:nvSpPr>
          <p:spPr bwMode="auto">
            <a:xfrm>
              <a:off x="3500430" y="2428868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6294" name="TextBox 8"/>
            <p:cNvSpPr txBox="1">
              <a:spLocks noChangeArrowheads="1"/>
            </p:cNvSpPr>
            <p:nvPr/>
          </p:nvSpPr>
          <p:spPr bwMode="auto">
            <a:xfrm>
              <a:off x="4357686" y="2428868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6295" name="TextBox 9"/>
            <p:cNvSpPr txBox="1">
              <a:spLocks noChangeArrowheads="1"/>
            </p:cNvSpPr>
            <p:nvPr/>
          </p:nvSpPr>
          <p:spPr bwMode="auto">
            <a:xfrm>
              <a:off x="5143504" y="2428868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6296" name="TextBox 10"/>
            <p:cNvSpPr txBox="1">
              <a:spLocks noChangeArrowheads="1"/>
            </p:cNvSpPr>
            <p:nvPr/>
          </p:nvSpPr>
          <p:spPr bwMode="auto">
            <a:xfrm>
              <a:off x="3500430" y="292893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6297" name="TextBox 11"/>
            <p:cNvSpPr txBox="1">
              <a:spLocks noChangeArrowheads="1"/>
            </p:cNvSpPr>
            <p:nvPr/>
          </p:nvSpPr>
          <p:spPr bwMode="auto">
            <a:xfrm>
              <a:off x="4286248" y="3429000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6298" name="TextBox 12"/>
            <p:cNvSpPr txBox="1">
              <a:spLocks noChangeArrowheads="1"/>
            </p:cNvSpPr>
            <p:nvPr/>
          </p:nvSpPr>
          <p:spPr bwMode="auto">
            <a:xfrm>
              <a:off x="5072066" y="3929066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6299" name="TextBox 13"/>
            <p:cNvSpPr txBox="1">
              <a:spLocks noChangeArrowheads="1"/>
            </p:cNvSpPr>
            <p:nvPr/>
          </p:nvSpPr>
          <p:spPr bwMode="auto">
            <a:xfrm>
              <a:off x="2643174" y="400050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6300" name="TextBox 14"/>
            <p:cNvSpPr txBox="1">
              <a:spLocks noChangeArrowheads="1"/>
            </p:cNvSpPr>
            <p:nvPr/>
          </p:nvSpPr>
          <p:spPr bwMode="auto">
            <a:xfrm>
              <a:off x="2643174" y="3429000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6301" name="TextBox 15"/>
            <p:cNvSpPr txBox="1">
              <a:spLocks noChangeArrowheads="1"/>
            </p:cNvSpPr>
            <p:nvPr/>
          </p:nvSpPr>
          <p:spPr bwMode="auto">
            <a:xfrm>
              <a:off x="2643174" y="2928934"/>
              <a:ext cx="4286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 Black" panose="020B0A04020102020204" pitchFamily="34" charset="0"/>
                </a:rPr>
                <a:t>X</a:t>
              </a:r>
              <a:endParaRPr lang="zh-CN" altLang="en-US" sz="180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500438" y="3429000"/>
            <a:ext cx="4286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accent4">
                    <a:lumMod val="10000"/>
                  </a:schemeClr>
                </a:solidFill>
                <a:latin typeface="Arial Black" pitchFamily="34" charset="0"/>
              </a:rPr>
              <a:t>Q</a:t>
            </a:r>
            <a:endParaRPr lang="zh-CN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643188" y="5072063"/>
            <a:ext cx="3643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</a:rPr>
              <a:t>……</a:t>
            </a:r>
            <a:endParaRPr lang="zh-CN" altLang="en-US" sz="18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620713"/>
            <a:ext cx="8245475" cy="54752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Times New Roman" pitchFamily="18" charset="0"/>
              </a:rPr>
              <a:t>4-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itchFamily="18" charset="0"/>
              </a:rPr>
              <a:t>皇后问题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8308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830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28875" y="2357438"/>
          <a:ext cx="3286126" cy="206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785813"/>
                <a:gridCol w="785813"/>
              </a:tblGrid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39" marR="91439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8337" name="TextBox 6"/>
          <p:cNvSpPr txBox="1">
            <a:spLocks noChangeArrowheads="1"/>
          </p:cNvSpPr>
          <p:nvPr/>
        </p:nvSpPr>
        <p:spPr bwMode="auto">
          <a:xfrm>
            <a:off x="3500438" y="24288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  <a:latin typeface="Arial Black" panose="020B0A04020102020204" pitchFamily="34" charset="0"/>
              </a:rPr>
              <a:t>Q</a:t>
            </a:r>
            <a:endParaRPr lang="zh-CN" altLang="en-US" sz="1800"/>
          </a:p>
        </p:txBody>
      </p:sp>
      <p:sp>
        <p:nvSpPr>
          <p:cNvPr id="98338" name="TextBox 24"/>
          <p:cNvSpPr txBox="1">
            <a:spLocks noChangeArrowheads="1"/>
          </p:cNvSpPr>
          <p:nvPr/>
        </p:nvSpPr>
        <p:spPr bwMode="auto">
          <a:xfrm>
            <a:off x="5143500" y="292893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  <a:latin typeface="Arial Black" panose="020B0A04020102020204" pitchFamily="34" charset="0"/>
              </a:rPr>
              <a:t>Q</a:t>
            </a:r>
            <a:endParaRPr lang="zh-CN" altLang="en-US" sz="1800"/>
          </a:p>
        </p:txBody>
      </p:sp>
      <p:sp>
        <p:nvSpPr>
          <p:cNvPr id="98339" name="TextBox 25"/>
          <p:cNvSpPr txBox="1">
            <a:spLocks noChangeArrowheads="1"/>
          </p:cNvSpPr>
          <p:nvPr/>
        </p:nvSpPr>
        <p:spPr bwMode="auto">
          <a:xfrm>
            <a:off x="2643188" y="34290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  <a:latin typeface="Arial Black" panose="020B0A04020102020204" pitchFamily="34" charset="0"/>
              </a:rPr>
              <a:t>Q</a:t>
            </a:r>
            <a:endParaRPr lang="zh-CN" altLang="en-US" sz="1800"/>
          </a:p>
        </p:txBody>
      </p:sp>
      <p:sp>
        <p:nvSpPr>
          <p:cNvPr id="98340" name="TextBox 26"/>
          <p:cNvSpPr txBox="1">
            <a:spLocks noChangeArrowheads="1"/>
          </p:cNvSpPr>
          <p:nvPr/>
        </p:nvSpPr>
        <p:spPr bwMode="auto">
          <a:xfrm>
            <a:off x="4357688" y="392906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FF00"/>
                </a:solidFill>
                <a:latin typeface="Arial Black" panose="020B0A04020102020204" pitchFamily="34" charset="0"/>
              </a:rPr>
              <a:t>Q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[megamonalisa_recursion.jp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0"/>
            <a:ext cx="4405312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8748712" cy="5762625"/>
          </a:xfrm>
        </p:spPr>
        <p:txBody>
          <a:bodyPr/>
          <a:lstStyle/>
          <a:p>
            <a:pPr>
              <a:defRPr/>
            </a:pPr>
            <a:r>
              <a:rPr lang="zh-CN" altLang="zh-CN" sz="3600" b="1" dirty="0" smtClean="0">
                <a:solidFill>
                  <a:srgbClr val="FFFF00"/>
                </a:solidFill>
              </a:rPr>
              <a:t>如何使用递归？</a:t>
            </a:r>
            <a:endParaRPr lang="en-US" altLang="zh-CN" sz="3600" b="1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zh-CN" altLang="zh-CN" sz="3600" dirty="0" smtClean="0"/>
              <a:t>已知</a:t>
            </a:r>
            <a:r>
              <a:rPr lang="zh-CN" altLang="en-US" sz="3600" dirty="0" smtClean="0"/>
              <a:t>第</a:t>
            </a:r>
            <a:r>
              <a:rPr lang="en-US" altLang="zh-CN" sz="3600" dirty="0" err="1" smtClean="0"/>
              <a:t>i</a:t>
            </a:r>
            <a:r>
              <a:rPr lang="zh-CN" altLang="en-US" sz="3600" dirty="0" smtClean="0"/>
              <a:t>个皇后成功放置在第</a:t>
            </a:r>
            <a:r>
              <a:rPr lang="en-US" altLang="zh-CN" sz="3600" dirty="0" err="1" smtClean="0"/>
              <a:t>i</a:t>
            </a:r>
            <a:r>
              <a:rPr lang="zh-CN" altLang="en-US" sz="3600" dirty="0" smtClean="0"/>
              <a:t>行的某列</a:t>
            </a:r>
            <a:endParaRPr lang="en-US" altLang="zh-CN" sz="3600" dirty="0" smtClean="0"/>
          </a:p>
          <a:p>
            <a:pPr>
              <a:defRPr/>
            </a:pPr>
            <a:r>
              <a:rPr lang="zh-CN" altLang="en-US" sz="3600" dirty="0" smtClean="0"/>
              <a:t>在第</a:t>
            </a:r>
            <a:r>
              <a:rPr lang="en-US" altLang="zh-CN" sz="3600" dirty="0" smtClean="0"/>
              <a:t>i+1</a:t>
            </a:r>
            <a:r>
              <a:rPr lang="zh-CN" altLang="en-US" sz="3600" dirty="0" smtClean="0"/>
              <a:t>行</a:t>
            </a:r>
            <a:r>
              <a:rPr lang="zh-CN" altLang="zh-CN" sz="3600" dirty="0" smtClean="0"/>
              <a:t>放置</a:t>
            </a:r>
            <a:r>
              <a:rPr lang="zh-CN" altLang="en-US" sz="3600" dirty="0" smtClean="0"/>
              <a:t>第</a:t>
            </a:r>
            <a:r>
              <a:rPr lang="en-US" altLang="zh-CN" sz="3600" dirty="0" smtClean="0"/>
              <a:t>i+1</a:t>
            </a:r>
            <a:r>
              <a:rPr lang="zh-CN" altLang="zh-CN" sz="3600" dirty="0" smtClean="0"/>
              <a:t>皇后</a:t>
            </a:r>
            <a:r>
              <a:rPr lang="zh-CN" altLang="en-US" sz="3600" dirty="0" smtClean="0"/>
              <a:t>（递归）</a:t>
            </a:r>
            <a:endParaRPr lang="en-US" altLang="zh-CN" sz="3600" dirty="0" smtClean="0"/>
          </a:p>
          <a:p>
            <a:pPr lvl="1">
              <a:defRPr/>
            </a:pPr>
            <a:r>
              <a:rPr lang="en-US" altLang="zh-CN" dirty="0" smtClean="0"/>
              <a:t>i+1&gt;n</a:t>
            </a:r>
            <a:r>
              <a:rPr lang="zh-CN" altLang="zh-CN" dirty="0" smtClean="0"/>
              <a:t>，算法结束</a:t>
            </a:r>
            <a:r>
              <a:rPr lang="zh-CN" altLang="en-US" dirty="0" smtClean="0"/>
              <a:t>（算法结束）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不存在成功的摆放位置（递归出口、回溯到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n-</a:t>
            </a:r>
            <a:r>
              <a:rPr lang="zh-CN" altLang="zh-CN" dirty="0" smtClean="0"/>
              <a:t>皇后问题的解决方案</a:t>
            </a:r>
            <a:r>
              <a:rPr lang="zh-CN" altLang="zh-CN" dirty="0" smtClean="0">
                <a:solidFill>
                  <a:srgbClr val="FFFF00"/>
                </a:solidFill>
              </a:rPr>
              <a:t>表示为一个</a:t>
            </a:r>
            <a:r>
              <a:rPr lang="en-US" altLang="zh-CN" dirty="0" smtClean="0">
                <a:solidFill>
                  <a:srgbClr val="FFFF00"/>
                </a:solidFill>
              </a:rPr>
              <a:t>n</a:t>
            </a:r>
            <a:r>
              <a:rPr lang="zh-CN" altLang="zh-CN" dirty="0" smtClean="0">
                <a:solidFill>
                  <a:srgbClr val="FFFF00"/>
                </a:solidFill>
              </a:rPr>
              <a:t>元组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>
              <a:defRPr/>
            </a:pPr>
            <a:r>
              <a:rPr lang="en-US" altLang="zh-CN" dirty="0" err="1" smtClean="0"/>
              <a:t>queenInRow</a:t>
            </a:r>
            <a:r>
              <a:rPr lang="en-US" altLang="zh-CN" dirty="0" smtClean="0"/>
              <a:t>=(x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… ,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</a:t>
            </a:r>
          </a:p>
          <a:p>
            <a:pPr lvl="1">
              <a:defRPr/>
            </a:pPr>
            <a:r>
              <a:rPr lang="zh-CN" altLang="zh-CN" dirty="0" smtClean="0"/>
              <a:t>第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zh-CN" dirty="0" smtClean="0"/>
              <a:t>行的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zh-CN" altLang="zh-CN" dirty="0" smtClean="0"/>
              <a:t>列</a:t>
            </a:r>
            <a:r>
              <a:rPr lang="zh-CN" altLang="en-US" dirty="0" smtClean="0"/>
              <a:t>放置皇后</a:t>
            </a:r>
            <a:r>
              <a:rPr lang="en-US" altLang="zh-CN" dirty="0" smtClean="0"/>
              <a:t>(1 ≤x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≤n).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b="1" dirty="0" smtClean="0"/>
              <a:t>算法</a:t>
            </a:r>
            <a:r>
              <a:rPr lang="en-US" altLang="zh-CN" b="1" dirty="0" smtClean="0"/>
              <a:t>NQUEENS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n,</a:t>
            </a:r>
            <a:r>
              <a:rPr lang="en-US" altLang="zh-CN" i="1" dirty="0" err="1" smtClean="0"/>
              <a:t>k</a:t>
            </a:r>
            <a:r>
              <a:rPr lang="en-US" altLang="zh-CN" i="1" dirty="0" smtClean="0"/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queenInRow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FOR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= 1 TO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DO  (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PLACE(</a:t>
            </a:r>
            <a:r>
              <a:rPr lang="en-US" altLang="zh-CN" i="1" dirty="0" err="1" smtClean="0"/>
              <a:t>k</a:t>
            </a:r>
            <a:r>
              <a:rPr lang="en-US" altLang="zh-CN" dirty="0" err="1" smtClean="0"/>
              <a:t>,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queenInRow</a:t>
            </a:r>
            <a:r>
              <a:rPr lang="en-US" altLang="zh-CN" i="1" dirty="0" smtClean="0"/>
              <a:t>.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canPlace</a:t>
            </a:r>
            <a:r>
              <a:rPr lang="en-US" altLang="zh-CN" dirty="0" smtClean="0"/>
              <a:t>)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	/*k</a:t>
            </a:r>
            <a:r>
              <a:rPr lang="zh-CN" altLang="en-US" dirty="0" smtClean="0"/>
              <a:t>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列是否可</a:t>
            </a:r>
            <a:r>
              <a:rPr lang="zh-CN" altLang="zh-CN" dirty="0" smtClean="0"/>
              <a:t>放</a:t>
            </a:r>
            <a:r>
              <a:rPr lang="en-US" altLang="zh-CN" dirty="0" smtClean="0"/>
              <a:t>*/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IF </a:t>
            </a:r>
            <a:r>
              <a:rPr lang="en-US" altLang="zh-CN" i="1" dirty="0" err="1" smtClean="0"/>
              <a:t>canPlace</a:t>
            </a:r>
            <a:r>
              <a:rPr lang="en-US" altLang="zh-CN" dirty="0" smtClean="0"/>
              <a:t> = true THEN /*</a:t>
            </a:r>
            <a:r>
              <a:rPr lang="zh-CN" altLang="zh-CN" dirty="0" smtClean="0"/>
              <a:t>能放置</a:t>
            </a:r>
            <a:r>
              <a:rPr lang="en-US" altLang="zh-CN" dirty="0" smtClean="0"/>
              <a:t>*/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(     </a:t>
            </a:r>
            <a:r>
              <a:rPr lang="en-US" altLang="zh-CN" dirty="0" err="1" smtClean="0"/>
              <a:t>queenInRow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]←</a:t>
            </a:r>
            <a:r>
              <a:rPr lang="en-US" altLang="zh-CN" i="1" dirty="0" err="1" smtClean="0"/>
              <a:t>i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       IF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THEN PRINT(</a:t>
            </a:r>
            <a:r>
              <a:rPr lang="en-US" altLang="zh-CN" i="1" dirty="0" err="1" smtClean="0"/>
              <a:t>queenInRow</a:t>
            </a:r>
            <a:r>
              <a:rPr lang="en-US" altLang="zh-CN" dirty="0" smtClean="0"/>
              <a:t>)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		/*</a:t>
            </a:r>
            <a:r>
              <a:rPr lang="zh-CN" altLang="zh-CN" dirty="0" smtClean="0"/>
              <a:t>找到一个解，打印</a:t>
            </a:r>
            <a:r>
              <a:rPr lang="zh-CN" altLang="en-US" dirty="0" smtClean="0"/>
              <a:t>，程序结束</a:t>
            </a:r>
            <a:r>
              <a:rPr lang="en-US" altLang="zh-CN" dirty="0" smtClean="0"/>
              <a:t>*/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  ELSE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		NQUEENS(n,</a:t>
            </a:r>
            <a:r>
              <a:rPr lang="en-US" altLang="zh-CN" i="1" dirty="0" smtClean="0"/>
              <a:t>k+1,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queenInRow</a:t>
            </a:r>
            <a:r>
              <a:rPr lang="en-US" altLang="zh-CN" dirty="0" smtClean="0"/>
              <a:t>)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		/*</a:t>
            </a:r>
            <a:r>
              <a:rPr lang="zh-CN" altLang="zh-CN" dirty="0" smtClean="0"/>
              <a:t>考虑下一个皇后</a:t>
            </a:r>
            <a:r>
              <a:rPr lang="en-US" altLang="zh-CN" dirty="0" smtClean="0"/>
              <a:t>*/) )▐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95288" y="692150"/>
            <a:ext cx="8137525" cy="15700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/*</a:t>
            </a:r>
            <a:r>
              <a:rPr lang="zh-CN" altLang="en-US">
                <a:solidFill>
                  <a:schemeClr val="bg1"/>
                </a:solidFill>
              </a:rPr>
              <a:t>此算法使用递归算法求出在一个</a:t>
            </a:r>
            <a:r>
              <a:rPr lang="en-US" altLang="zh-CN">
                <a:solidFill>
                  <a:schemeClr val="bg1"/>
                </a:solidFill>
              </a:rPr>
              <a:t>n×n</a:t>
            </a:r>
            <a:r>
              <a:rPr lang="zh-CN" altLang="en-US">
                <a:solidFill>
                  <a:schemeClr val="bg1"/>
                </a:solidFill>
              </a:rPr>
              <a:t>的棋盘上放置</a:t>
            </a:r>
            <a:r>
              <a:rPr lang="en-US" altLang="zh-CN">
                <a:solidFill>
                  <a:schemeClr val="bg1"/>
                </a:solidFill>
              </a:rPr>
              <a:t>n</a:t>
            </a:r>
            <a:r>
              <a:rPr lang="zh-CN" altLang="en-US">
                <a:solidFill>
                  <a:schemeClr val="bg1"/>
                </a:solidFill>
              </a:rPr>
              <a:t>个皇后，使其不能互相攻击的所有可能位置 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参数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zh-CN" altLang="en-US">
                <a:solidFill>
                  <a:schemeClr val="bg1"/>
                </a:solidFill>
              </a:rPr>
              <a:t>指定放入第</a:t>
            </a:r>
            <a:r>
              <a:rPr lang="en-US" altLang="zh-CN">
                <a:solidFill>
                  <a:schemeClr val="bg1"/>
                </a:solidFill>
              </a:rPr>
              <a:t>k</a:t>
            </a:r>
            <a:r>
              <a:rPr lang="zh-CN" altLang="en-US">
                <a:solidFill>
                  <a:schemeClr val="bg1"/>
                </a:solidFill>
              </a:rPr>
              <a:t>行的皇后*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b="1" dirty="0" smtClean="0"/>
              <a:t>算法</a:t>
            </a:r>
            <a:r>
              <a:rPr lang="en-US" altLang="zh-CN" b="1" dirty="0" smtClean="0"/>
              <a:t>NQUEENS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n,</a:t>
            </a:r>
            <a:r>
              <a:rPr lang="en-US" altLang="zh-CN" i="1" dirty="0" err="1" smtClean="0"/>
              <a:t>k</a:t>
            </a:r>
            <a:r>
              <a:rPr lang="en-US" altLang="zh-CN" i="1" dirty="0" smtClean="0"/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queenInRow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FOR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= 1 TO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DO  (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PLACE(</a:t>
            </a:r>
            <a:r>
              <a:rPr lang="en-US" altLang="zh-CN" i="1" dirty="0" err="1" smtClean="0"/>
              <a:t>k</a:t>
            </a:r>
            <a:r>
              <a:rPr lang="en-US" altLang="zh-CN" dirty="0" err="1" smtClean="0"/>
              <a:t>,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queenInRow</a:t>
            </a:r>
            <a:r>
              <a:rPr lang="en-US" altLang="zh-CN" i="1" dirty="0" smtClean="0"/>
              <a:t>.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canPlace</a:t>
            </a:r>
            <a:r>
              <a:rPr lang="en-US" altLang="zh-CN" dirty="0" smtClean="0"/>
              <a:t>)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	/*k</a:t>
            </a:r>
            <a:r>
              <a:rPr lang="zh-CN" altLang="en-US" dirty="0" smtClean="0"/>
              <a:t>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列是否可</a:t>
            </a:r>
            <a:r>
              <a:rPr lang="zh-CN" altLang="zh-CN" dirty="0" smtClean="0"/>
              <a:t>放</a:t>
            </a:r>
            <a:r>
              <a:rPr lang="en-US" altLang="zh-CN" dirty="0" smtClean="0"/>
              <a:t>*/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IF </a:t>
            </a:r>
            <a:r>
              <a:rPr lang="en-US" altLang="zh-CN" i="1" dirty="0" err="1" smtClean="0"/>
              <a:t>canPlace</a:t>
            </a:r>
            <a:r>
              <a:rPr lang="en-US" altLang="zh-CN" dirty="0" smtClean="0"/>
              <a:t> = true THEN /*</a:t>
            </a:r>
            <a:r>
              <a:rPr lang="zh-CN" altLang="zh-CN" dirty="0" smtClean="0"/>
              <a:t>能放置</a:t>
            </a:r>
            <a:r>
              <a:rPr lang="en-US" altLang="zh-CN" dirty="0" smtClean="0"/>
              <a:t>*/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(     </a:t>
            </a:r>
            <a:r>
              <a:rPr lang="en-US" altLang="zh-CN" dirty="0" err="1" smtClean="0"/>
              <a:t>queenInRow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]←</a:t>
            </a:r>
            <a:r>
              <a:rPr lang="en-US" altLang="zh-CN" i="1" dirty="0" err="1" smtClean="0"/>
              <a:t>i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       IF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THEN PRINT(</a:t>
            </a:r>
            <a:r>
              <a:rPr lang="en-US" altLang="zh-CN" i="1" dirty="0" err="1" smtClean="0"/>
              <a:t>queenInRow</a:t>
            </a:r>
            <a:r>
              <a:rPr lang="en-US" altLang="zh-CN" dirty="0" smtClean="0"/>
              <a:t>)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		/*</a:t>
            </a:r>
            <a:r>
              <a:rPr lang="zh-CN" altLang="zh-CN" dirty="0" smtClean="0"/>
              <a:t>找到一个解，打印</a:t>
            </a:r>
            <a:r>
              <a:rPr lang="zh-CN" altLang="en-US" dirty="0" smtClean="0"/>
              <a:t>，程序结束</a:t>
            </a:r>
            <a:r>
              <a:rPr lang="en-US" altLang="zh-CN" dirty="0" smtClean="0"/>
              <a:t>*/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  ELSE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		NQUEENS(n,</a:t>
            </a:r>
            <a:r>
              <a:rPr lang="en-US" altLang="zh-CN" i="1" dirty="0" smtClean="0"/>
              <a:t>k+1,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queenInRow</a:t>
            </a:r>
            <a:r>
              <a:rPr lang="en-US" altLang="zh-CN" dirty="0" smtClean="0"/>
              <a:t>)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		/*</a:t>
            </a:r>
            <a:r>
              <a:rPr lang="zh-CN" altLang="zh-CN" dirty="0" smtClean="0"/>
              <a:t>考虑下一个皇后</a:t>
            </a:r>
            <a:r>
              <a:rPr lang="en-US" altLang="zh-CN" dirty="0" smtClean="0"/>
              <a:t>*/) )▐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PLACE(</a:t>
            </a:r>
            <a:r>
              <a:rPr lang="en-US" altLang="zh-CN" dirty="0" err="1" smtClean="0"/>
              <a:t>i,j</a:t>
            </a:r>
            <a:r>
              <a:rPr lang="en-US" altLang="zh-CN" i="1" dirty="0" smtClean="0"/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queenInRow</a:t>
            </a:r>
            <a:r>
              <a:rPr lang="en-US" altLang="zh-CN" i="1" dirty="0" smtClean="0"/>
              <a:t>.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canPlace</a:t>
            </a:r>
            <a:r>
              <a:rPr lang="en-US" altLang="zh-CN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err="1" smtClean="0"/>
              <a:t>i</a:t>
            </a:r>
            <a:r>
              <a:rPr lang="zh-CN" altLang="en-US" dirty="0" smtClean="0"/>
              <a:t>行</a:t>
            </a:r>
            <a:r>
              <a:rPr lang="en-US" altLang="zh-CN" dirty="0" smtClean="0"/>
              <a:t>j</a:t>
            </a:r>
            <a:r>
              <a:rPr lang="zh-CN" altLang="en-US" dirty="0" smtClean="0"/>
              <a:t>列是否可</a:t>
            </a:r>
            <a:r>
              <a:rPr lang="zh-CN" altLang="zh-CN" dirty="0" smtClean="0"/>
              <a:t>放</a:t>
            </a:r>
            <a:r>
              <a:rPr lang="en-US" altLang="zh-CN" dirty="0" smtClean="0"/>
              <a:t>?	//1..i-1</a:t>
            </a:r>
            <a:r>
              <a:rPr lang="zh-CN" altLang="en-US" dirty="0" smtClean="0"/>
              <a:t>行已经放置完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b="1" dirty="0" smtClean="0"/>
              <a:t>同一列没有放置：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 smtClean="0"/>
              <a:t>	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queenInRow</a:t>
            </a:r>
            <a:r>
              <a:rPr lang="en-US" altLang="zh-CN" dirty="0" smtClean="0"/>
              <a:t>[1..i-1] ≠j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b="1" dirty="0" smtClean="0"/>
              <a:t>对角线没有放置：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 smtClean="0"/>
              <a:t>(</a:t>
            </a:r>
            <a:r>
              <a:rPr lang="en-US" altLang="zh-CN" b="1" dirty="0" err="1" smtClean="0"/>
              <a:t>i,j</a:t>
            </a:r>
            <a:r>
              <a:rPr lang="en-US" altLang="zh-CN" b="1" dirty="0" smtClean="0"/>
              <a:t>) (</a:t>
            </a:r>
            <a:r>
              <a:rPr lang="en-US" altLang="zh-CN" b="1" dirty="0" err="1" smtClean="0"/>
              <a:t>k,l</a:t>
            </a:r>
            <a:r>
              <a:rPr lang="en-US" altLang="zh-CN" b="1" dirty="0" smtClean="0"/>
              <a:t>) k&lt;</a:t>
            </a:r>
            <a:r>
              <a:rPr lang="en-US" altLang="zh-CN" b="1" dirty="0" err="1" smtClean="0"/>
              <a:t>i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 err="1" smtClean="0">
                <a:solidFill>
                  <a:srgbClr val="FFFF00"/>
                </a:solidFill>
              </a:rPr>
              <a:t>i</a:t>
            </a:r>
            <a:r>
              <a:rPr lang="en-US" altLang="zh-CN" b="1" dirty="0" smtClean="0">
                <a:solidFill>
                  <a:srgbClr val="FFFF00"/>
                </a:solidFill>
              </a:rPr>
              <a:t>-j=k-l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 err="1" smtClean="0">
                <a:solidFill>
                  <a:srgbClr val="FFFF00"/>
                </a:solidFill>
              </a:rPr>
              <a:t>i+j</a:t>
            </a:r>
            <a:r>
              <a:rPr lang="en-US" altLang="zh-CN" b="1" dirty="0" smtClean="0">
                <a:solidFill>
                  <a:srgbClr val="FFFF00"/>
                </a:solidFill>
              </a:rPr>
              <a:t>=</a:t>
            </a:r>
            <a:r>
              <a:rPr lang="en-US" altLang="zh-CN" b="1" dirty="0" err="1" smtClean="0">
                <a:solidFill>
                  <a:srgbClr val="FFFF00"/>
                </a:solidFill>
              </a:rPr>
              <a:t>k+l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dirty="0" smtClean="0"/>
              <a:t>j</a:t>
            </a:r>
            <a:r>
              <a:rPr lang="en-US" altLang="zh-CN" dirty="0" smtClean="0">
                <a:sym typeface="Symbol"/>
              </a:rPr>
              <a:t>-</a:t>
            </a:r>
            <a:r>
              <a:rPr lang="zh-CN" altLang="zh-CN" dirty="0" smtClean="0"/>
              <a:t>l ＝ i</a:t>
            </a:r>
            <a:r>
              <a:rPr lang="en-US" altLang="zh-CN" dirty="0" smtClean="0">
                <a:sym typeface="Symbol"/>
              </a:rPr>
              <a:t>-</a:t>
            </a:r>
            <a:r>
              <a:rPr lang="zh-CN" altLang="zh-CN" dirty="0" smtClean="0"/>
              <a:t>k 或  j</a:t>
            </a:r>
            <a:r>
              <a:rPr lang="en-US" altLang="zh-CN" dirty="0" smtClean="0">
                <a:sym typeface="Symbol"/>
              </a:rPr>
              <a:t>-</a:t>
            </a:r>
            <a:r>
              <a:rPr lang="zh-CN" altLang="zh-CN" dirty="0" smtClean="0"/>
              <a:t>l ＝ k</a:t>
            </a:r>
            <a:r>
              <a:rPr lang="en-US" altLang="zh-CN" dirty="0" smtClean="0">
                <a:sym typeface="Symbol"/>
              </a:rPr>
              <a:t>-</a:t>
            </a:r>
            <a:r>
              <a:rPr lang="zh-CN" altLang="zh-CN" dirty="0" smtClean="0"/>
              <a:t>i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FFFF00"/>
                </a:solidFill>
              </a:rPr>
              <a:t>| </a:t>
            </a:r>
            <a:r>
              <a:rPr lang="en-US" altLang="zh-CN" b="1" dirty="0" err="1" smtClean="0">
                <a:solidFill>
                  <a:srgbClr val="FFFF00"/>
                </a:solidFill>
              </a:rPr>
              <a:t>j</a:t>
            </a:r>
            <a:r>
              <a:rPr lang="en-US" altLang="zh-CN" b="1" dirty="0" err="1" smtClean="0">
                <a:solidFill>
                  <a:srgbClr val="FFFF00"/>
                </a:solidFill>
                <a:sym typeface="Symbol"/>
              </a:rPr>
              <a:t></a:t>
            </a:r>
            <a:r>
              <a:rPr lang="en-US" altLang="zh-CN" b="1" dirty="0" err="1" smtClean="0">
                <a:solidFill>
                  <a:srgbClr val="FFFF00"/>
                </a:solidFill>
              </a:rPr>
              <a:t>l</a:t>
            </a:r>
            <a:r>
              <a:rPr lang="en-US" altLang="zh-CN" b="1" dirty="0" smtClean="0">
                <a:solidFill>
                  <a:srgbClr val="FFFF00"/>
                </a:solidFill>
              </a:rPr>
              <a:t> | </a:t>
            </a:r>
            <a:r>
              <a:rPr lang="zh-CN" altLang="zh-CN" b="1" dirty="0" smtClean="0">
                <a:solidFill>
                  <a:srgbClr val="FFFF00"/>
                </a:solidFill>
              </a:rPr>
              <a:t>＝</a:t>
            </a:r>
            <a:r>
              <a:rPr lang="en-US" altLang="zh-CN" b="1" dirty="0" smtClean="0">
                <a:solidFill>
                  <a:srgbClr val="FFFF00"/>
                </a:solidFill>
              </a:rPr>
              <a:t> | </a:t>
            </a:r>
            <a:r>
              <a:rPr lang="en-US" altLang="zh-CN" b="1" dirty="0" err="1" smtClean="0">
                <a:solidFill>
                  <a:srgbClr val="FFFF00"/>
                </a:solidFill>
              </a:rPr>
              <a:t>i</a:t>
            </a:r>
            <a:r>
              <a:rPr lang="en-US" altLang="zh-CN" b="1" dirty="0" err="1" smtClean="0">
                <a:solidFill>
                  <a:srgbClr val="FFFF00"/>
                </a:solidFill>
                <a:sym typeface="Symbol"/>
              </a:rPr>
              <a:t></a:t>
            </a:r>
            <a:r>
              <a:rPr lang="en-US" altLang="zh-CN" b="1" dirty="0" err="1" smtClean="0">
                <a:solidFill>
                  <a:srgbClr val="FFFF00"/>
                </a:solidFill>
              </a:rPr>
              <a:t>k</a:t>
            </a:r>
            <a:r>
              <a:rPr lang="en-US" altLang="zh-CN" b="1" dirty="0" smtClean="0">
                <a:solidFill>
                  <a:srgbClr val="FFFF00"/>
                </a:solidFill>
              </a:rPr>
              <a:t> |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b="1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b="1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b="1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b="1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00563" y="2357438"/>
          <a:ext cx="4465636" cy="206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409"/>
                <a:gridCol w="1116409"/>
                <a:gridCol w="1116409"/>
                <a:gridCol w="1116409"/>
              </a:tblGrid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 smtClean="0">
                          <a:solidFill>
                            <a:srgbClr val="FFFF00"/>
                          </a:solidFill>
                          <a:latin typeface="Arial Black" pitchFamily="34" charset="0"/>
                          <a:ea typeface="+mn-ea"/>
                          <a:cs typeface="+mn-cs"/>
                        </a:rPr>
                        <a:t>i-3,j-3</a:t>
                      </a:r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 smtClean="0">
                          <a:solidFill>
                            <a:srgbClr val="FFFF00"/>
                          </a:solidFill>
                          <a:latin typeface="Arial Black" pitchFamily="34" charset="0"/>
                          <a:ea typeface="+mn-ea"/>
                          <a:cs typeface="+mn-cs"/>
                        </a:rPr>
                        <a:t>i-2,j-2</a:t>
                      </a:r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 smtClean="0">
                          <a:solidFill>
                            <a:srgbClr val="FFFF00"/>
                          </a:solidFill>
                          <a:latin typeface="Arial Black" pitchFamily="34" charset="0"/>
                          <a:ea typeface="+mn-ea"/>
                          <a:cs typeface="+mn-cs"/>
                        </a:rPr>
                        <a:t>i-1,j-1</a:t>
                      </a:r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 err="1" smtClean="0">
                          <a:solidFill>
                            <a:srgbClr val="FFFF00"/>
                          </a:solidFill>
                          <a:latin typeface="Arial Black" pitchFamily="34" charset="0"/>
                          <a:ea typeface="+mn-ea"/>
                          <a:cs typeface="+mn-cs"/>
                        </a:rPr>
                        <a:t>i,j</a:t>
                      </a:r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500563" y="4643438"/>
          <a:ext cx="4465636" cy="206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409"/>
                <a:gridCol w="1116409"/>
                <a:gridCol w="1116409"/>
                <a:gridCol w="1116409"/>
              </a:tblGrid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kern="1200" dirty="0" smtClean="0">
                          <a:solidFill>
                            <a:srgbClr val="FFFF00"/>
                          </a:solidFill>
                          <a:latin typeface="Arial Black" pitchFamily="34" charset="0"/>
                          <a:ea typeface="+mn-ea"/>
                          <a:cs typeface="+mn-cs"/>
                        </a:rPr>
                        <a:t>i-3,j+3</a:t>
                      </a:r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 smtClean="0">
                          <a:solidFill>
                            <a:srgbClr val="FFFF00"/>
                          </a:solidFill>
                          <a:latin typeface="Arial Black" pitchFamily="34" charset="0"/>
                          <a:ea typeface="+mn-ea"/>
                          <a:cs typeface="+mn-cs"/>
                        </a:rPr>
                        <a:t>i-2,j+2</a:t>
                      </a:r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 smtClean="0">
                          <a:solidFill>
                            <a:srgbClr val="FFFF00"/>
                          </a:solidFill>
                          <a:latin typeface="Arial Black" pitchFamily="34" charset="0"/>
                          <a:ea typeface="+mn-ea"/>
                          <a:cs typeface="+mn-cs"/>
                        </a:rPr>
                        <a:t>i-1,j+1</a:t>
                      </a:r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 err="1" smtClean="0">
                          <a:solidFill>
                            <a:srgbClr val="FFFF00"/>
                          </a:solidFill>
                          <a:latin typeface="Arial Black" pitchFamily="34" charset="0"/>
                          <a:ea typeface="+mn-ea"/>
                          <a:cs typeface="+mn-cs"/>
                        </a:rPr>
                        <a:t>i,j</a:t>
                      </a:r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b="1" kern="1200" dirty="0" smtClean="0">
                        <a:solidFill>
                          <a:srgbClr val="FFFF00"/>
                        </a:solidFill>
                        <a:latin typeface="Arial Black" pitchFamily="34" charset="0"/>
                        <a:ea typeface="+mn-ea"/>
                        <a:cs typeface="+mn-cs"/>
                      </a:endParaRPr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6" marR="91446" marT="89933" marB="89933" anchor="ctr">
                    <a:lnL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b="1" dirty="0" smtClean="0"/>
              <a:t>算法</a:t>
            </a:r>
            <a:r>
              <a:rPr lang="en-US" altLang="zh-CN" b="1" dirty="0" smtClean="0"/>
              <a:t>PLACE</a:t>
            </a:r>
            <a:r>
              <a:rPr lang="en-US" altLang="zh-CN" dirty="0" smtClean="0"/>
              <a:t>(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 ,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queenInRow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result</a:t>
            </a:r>
            <a:r>
              <a:rPr lang="en-US" altLang="zh-CN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 smtClean="0"/>
              <a:t>PLACE1</a:t>
            </a:r>
            <a:r>
              <a:rPr lang="en-US" altLang="zh-CN" dirty="0" smtClean="0"/>
              <a:t>  [</a:t>
            </a:r>
            <a:r>
              <a:rPr lang="zh-CN" altLang="zh-CN" dirty="0" smtClean="0"/>
              <a:t>初始化</a:t>
            </a:r>
            <a:r>
              <a:rPr lang="en-US" altLang="zh-CN" dirty="0" smtClean="0"/>
              <a:t>]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 smtClean="0"/>
              <a:t>     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←1</a:t>
            </a:r>
            <a:r>
              <a:rPr lang="en-US" altLang="zh-CN" b="1" dirty="0" smtClean="0"/>
              <a:t>.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result</a:t>
            </a:r>
            <a:r>
              <a:rPr lang="en-US" altLang="zh-CN" dirty="0" err="1" smtClean="0"/>
              <a:t>←true</a:t>
            </a:r>
            <a:r>
              <a:rPr lang="en-US" altLang="zh-CN" b="1" dirty="0" smtClean="0"/>
              <a:t>.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 smtClean="0"/>
              <a:t>PLACE2</a:t>
            </a:r>
            <a:r>
              <a:rPr lang="en-US" altLang="zh-CN" dirty="0" smtClean="0"/>
              <a:t>  [</a:t>
            </a:r>
            <a:r>
              <a:rPr lang="zh-CN" altLang="zh-CN" dirty="0" smtClean="0"/>
              <a:t>判定能否放置</a:t>
            </a:r>
            <a:r>
              <a:rPr lang="en-US" altLang="zh-CN" dirty="0" smtClean="0"/>
              <a:t>]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WHILE  </a:t>
            </a:r>
            <a:r>
              <a:rPr lang="en-US" altLang="zh-CN" i="1" dirty="0" smtClean="0"/>
              <a:t>j </a:t>
            </a:r>
            <a:r>
              <a:rPr lang="en-US" altLang="zh-CN" dirty="0" smtClean="0"/>
              <a:t>&lt;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 DO(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IF  </a:t>
            </a:r>
            <a:r>
              <a:rPr lang="en-US" altLang="zh-CN" dirty="0" err="1" smtClean="0">
                <a:solidFill>
                  <a:srgbClr val="FFFF00"/>
                </a:solidFill>
              </a:rPr>
              <a:t>queenInRow</a:t>
            </a:r>
            <a:r>
              <a:rPr lang="en-US" altLang="zh-CN" dirty="0" smtClean="0">
                <a:solidFill>
                  <a:srgbClr val="FFFF00"/>
                </a:solidFill>
              </a:rPr>
              <a:t> (</a:t>
            </a:r>
            <a:r>
              <a:rPr lang="en-US" altLang="zh-CN" i="1" dirty="0" smtClean="0">
                <a:solidFill>
                  <a:srgbClr val="FFFF00"/>
                </a:solidFill>
              </a:rPr>
              <a:t>j</a:t>
            </a:r>
            <a:r>
              <a:rPr lang="en-US" altLang="zh-CN" dirty="0" smtClean="0">
                <a:solidFill>
                  <a:srgbClr val="FFFF00"/>
                </a:solidFill>
              </a:rPr>
              <a:t>) = </a:t>
            </a:r>
            <a:r>
              <a:rPr lang="en-US" altLang="zh-CN" i="1" dirty="0" err="1" smtClean="0">
                <a:solidFill>
                  <a:srgbClr val="FFFF00"/>
                </a:solidFill>
              </a:rPr>
              <a:t>i</a:t>
            </a:r>
            <a:r>
              <a:rPr lang="en-US" altLang="zh-CN" i="1" dirty="0" smtClean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</a:t>
            </a:r>
            <a:r>
              <a:rPr lang="en-US" altLang="zh-CN" dirty="0" smtClean="0"/>
              <a:t>/*</a:t>
            </a:r>
            <a:r>
              <a:rPr lang="zh-CN" altLang="zh-CN" dirty="0" smtClean="0"/>
              <a:t>列</a:t>
            </a:r>
            <a:r>
              <a:rPr lang="en-US" altLang="zh-CN" i="1" dirty="0" err="1" smtClean="0"/>
              <a:t>i</a:t>
            </a:r>
            <a:r>
              <a:rPr lang="zh-CN" altLang="zh-CN" dirty="0" smtClean="0"/>
              <a:t>已经放置</a:t>
            </a:r>
            <a:r>
              <a:rPr lang="en-US" altLang="zh-CN" dirty="0" smtClean="0"/>
              <a:t>*/</a:t>
            </a: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	OR  </a:t>
            </a:r>
            <a:r>
              <a:rPr lang="en-US" altLang="zh-CN" dirty="0" smtClean="0">
                <a:solidFill>
                  <a:srgbClr val="FFFF00"/>
                </a:solidFill>
              </a:rPr>
              <a:t>ABS(</a:t>
            </a:r>
            <a:r>
              <a:rPr lang="en-US" altLang="zh-CN" i="1" dirty="0" err="1" smtClean="0">
                <a:solidFill>
                  <a:srgbClr val="FFFF00"/>
                </a:solidFill>
              </a:rPr>
              <a:t>queenInRow</a:t>
            </a:r>
            <a:r>
              <a:rPr lang="en-US" altLang="zh-CN" dirty="0" smtClean="0">
                <a:solidFill>
                  <a:srgbClr val="FFFF00"/>
                </a:solidFill>
              </a:rPr>
              <a:t> [</a:t>
            </a:r>
            <a:r>
              <a:rPr lang="en-US" altLang="zh-CN" i="1" dirty="0" smtClean="0">
                <a:solidFill>
                  <a:srgbClr val="FFFF00"/>
                </a:solidFill>
              </a:rPr>
              <a:t>j</a:t>
            </a:r>
            <a:r>
              <a:rPr lang="en-US" altLang="zh-CN" dirty="0" smtClean="0">
                <a:solidFill>
                  <a:srgbClr val="FFFF00"/>
                </a:solidFill>
              </a:rPr>
              <a:t>]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</a:t>
            </a:r>
            <a:r>
              <a:rPr lang="en-US" altLang="zh-CN" i="1" dirty="0" err="1" smtClean="0">
                <a:solidFill>
                  <a:srgbClr val="FFFF00"/>
                </a:solidFill>
              </a:rPr>
              <a:t>i</a:t>
            </a:r>
            <a:r>
              <a:rPr lang="en-US" altLang="zh-CN" dirty="0" smtClean="0">
                <a:solidFill>
                  <a:srgbClr val="FFFF00"/>
                </a:solidFill>
              </a:rPr>
              <a:t>) = ABS(</a:t>
            </a:r>
            <a:r>
              <a:rPr lang="en-US" altLang="zh-CN" i="1" dirty="0" err="1" smtClean="0">
                <a:solidFill>
                  <a:srgbClr val="FFFF00"/>
                </a:solidFill>
              </a:rPr>
              <a:t>j</a:t>
            </a:r>
            <a:r>
              <a:rPr lang="en-US" altLang="zh-CN" dirty="0" err="1" smtClean="0">
                <a:solidFill>
                  <a:srgbClr val="FFFF00"/>
                </a:solidFill>
                <a:sym typeface="Symbol"/>
              </a:rPr>
              <a:t></a:t>
            </a:r>
            <a:r>
              <a:rPr lang="en-US" altLang="zh-CN" i="1" dirty="0" err="1" smtClean="0">
                <a:solidFill>
                  <a:srgbClr val="FFFF00"/>
                </a:solidFill>
              </a:rPr>
              <a:t>k</a:t>
            </a:r>
            <a:r>
              <a:rPr lang="en-US" altLang="zh-CN" dirty="0" smtClean="0">
                <a:solidFill>
                  <a:srgbClr val="FFFF00"/>
                </a:solidFill>
              </a:rPr>
              <a:t>)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       /*</a:t>
            </a:r>
            <a:r>
              <a:rPr lang="zh-CN" altLang="en-US" dirty="0"/>
              <a:t>对</a:t>
            </a:r>
            <a:r>
              <a:rPr lang="zh-CN" altLang="zh-CN" dirty="0"/>
              <a:t>角线上已放</a:t>
            </a:r>
            <a:r>
              <a:rPr lang="zh-CN" altLang="en-US" dirty="0"/>
              <a:t>置</a:t>
            </a:r>
            <a:r>
              <a:rPr lang="en-US" altLang="zh-CN" dirty="0"/>
              <a:t>*/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THEN	</a:t>
            </a:r>
            <a:r>
              <a:rPr lang="zh-CN" altLang="zh-CN" dirty="0" smtClean="0"/>
              <a:t>(</a:t>
            </a:r>
            <a:r>
              <a:rPr lang="zh-CN" altLang="zh-CN" i="1" dirty="0" smtClean="0"/>
              <a:t>result</a:t>
            </a:r>
            <a:r>
              <a:rPr lang="zh-CN" altLang="zh-CN" dirty="0" smtClean="0"/>
              <a:t>←false</a:t>
            </a:r>
            <a:r>
              <a:rPr lang="zh-CN" altLang="zh-CN" b="1" dirty="0" smtClean="0"/>
              <a:t>.</a:t>
            </a:r>
            <a:r>
              <a:rPr lang="en-US" altLang="zh-CN" dirty="0" smtClean="0"/>
              <a:t> RETURN </a:t>
            </a:r>
            <a:r>
              <a:rPr lang="zh-CN" altLang="zh-CN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i="1" dirty="0" smtClean="0"/>
              <a:t>	</a:t>
            </a:r>
            <a:r>
              <a:rPr lang="zh-CN" altLang="zh-CN" i="1" dirty="0" smtClean="0"/>
              <a:t>j</a:t>
            </a:r>
            <a:r>
              <a:rPr lang="zh-CN" altLang="zh-CN" dirty="0" smtClean="0"/>
              <a:t>←</a:t>
            </a:r>
            <a:r>
              <a:rPr lang="zh-CN" altLang="zh-CN" i="1" dirty="0" smtClean="0"/>
              <a:t>j</a:t>
            </a:r>
            <a:r>
              <a:rPr lang="zh-CN" altLang="zh-CN" dirty="0" smtClean="0"/>
              <a:t>+1</a:t>
            </a:r>
            <a:r>
              <a:rPr lang="zh-CN" altLang="zh-CN" b="1" dirty="0" smtClean="0"/>
              <a:t>.</a:t>
            </a:r>
            <a:r>
              <a:rPr lang="en-US" altLang="zh-CN" dirty="0" smtClean="0"/>
              <a:t>)▐</a:t>
            </a:r>
            <a:endParaRPr lang="zh-CN" altLang="zh-CN" dirty="0"/>
          </a:p>
        </p:txBody>
      </p:sp>
      <p:sp>
        <p:nvSpPr>
          <p:cNvPr id="105475" name="矩形 3"/>
          <p:cNvSpPr>
            <a:spLocks noChangeArrowheads="1"/>
          </p:cNvSpPr>
          <p:nvPr/>
        </p:nvSpPr>
        <p:spPr bwMode="auto">
          <a:xfrm>
            <a:off x="4962525" y="765175"/>
            <a:ext cx="3924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/*</a:t>
            </a:r>
            <a:r>
              <a:rPr lang="zh-CN" altLang="en-US" sz="2400"/>
              <a:t>如果能放在第</a:t>
            </a:r>
            <a:r>
              <a:rPr lang="en-US" altLang="zh-CN" sz="2400"/>
              <a:t>k</a:t>
            </a:r>
            <a:r>
              <a:rPr lang="zh-CN" altLang="en-US" sz="2400"/>
              <a:t>行第</a:t>
            </a:r>
            <a:r>
              <a:rPr lang="en-US" altLang="zh-CN" sz="2400"/>
              <a:t>i</a:t>
            </a:r>
            <a:r>
              <a:rPr lang="zh-CN" altLang="en-US" sz="2400"/>
              <a:t>列则返回</a:t>
            </a:r>
            <a:r>
              <a:rPr lang="en-US" altLang="zh-CN" sz="2400"/>
              <a:t>true</a:t>
            </a:r>
            <a:r>
              <a:rPr lang="zh-CN" altLang="en-US" sz="2400"/>
              <a:t>；否则返回</a:t>
            </a:r>
            <a:r>
              <a:rPr lang="en-US" altLang="zh-CN" sz="2400"/>
              <a:t>false</a:t>
            </a:r>
            <a:r>
              <a:rPr lang="zh-CN" altLang="en-US" sz="2400"/>
              <a:t>，结果保存在</a:t>
            </a:r>
            <a:r>
              <a:rPr lang="en-US" altLang="zh-CN" sz="2400"/>
              <a:t>result</a:t>
            </a:r>
            <a:r>
              <a:rPr lang="zh-CN" altLang="en-US" sz="2400"/>
              <a:t>中 *</a:t>
            </a:r>
            <a:r>
              <a:rPr lang="en-US" altLang="zh-CN" sz="240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333375"/>
            <a:ext cx="8748712" cy="5762625"/>
          </a:xfrm>
        </p:spPr>
        <p:txBody>
          <a:bodyPr/>
          <a:lstStyle/>
          <a:p>
            <a:pPr indent="22225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600" b="1" smtClean="0">
                <a:ea typeface="隶书" pitchFamily="49" charset="-122"/>
              </a:rPr>
              <a:t>	</a:t>
            </a:r>
            <a:r>
              <a:rPr lang="zh-CN" altLang="en-US" sz="3600" b="1" smtClean="0">
                <a:ea typeface="隶书" pitchFamily="49" charset="-122"/>
              </a:rPr>
              <a:t>递归方法虽然在解决某些问题时是最直观、最方便的方法，但却不是一种高效的方法，主要原因在于递归方法过于频繁的函数调用和参数传递。</a:t>
            </a:r>
          </a:p>
          <a:p>
            <a:pPr indent="22225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600" b="1" smtClean="0">
                <a:ea typeface="隶书" pitchFamily="49" charset="-122"/>
              </a:rPr>
              <a:t>	在这种情况下，若采用循环或递归算法的非递归实现，将会大大提高算法的执行效率。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0" y="5589588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调用次数</a:t>
            </a:r>
            <a:r>
              <a:rPr kumimoji="1" lang="zh-CN" altLang="en-US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</a:t>
            </a:r>
          </a:p>
          <a:p>
            <a:pPr eaLnBrk="1" hangingPunct="1">
              <a:defRPr/>
            </a:pPr>
            <a:r>
              <a:rPr kumimoji="1" lang="en-US" altLang="zh-CN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SumCall</a:t>
            </a:r>
            <a:r>
              <a:rPr kumimoji="1"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36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 = SumCall(k-1)+SumCall(k-2)+1</a:t>
            </a:r>
            <a:endParaRPr kumimoji="1" lang="en-US" altLang="zh-CN" sz="2200">
              <a:solidFill>
                <a:srgbClr val="FFFF00"/>
              </a:solidFill>
              <a:latin typeface="Times New Roman" pitchFamily="18" charset="0"/>
            </a:endParaRPr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472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835150" y="4797425"/>
            <a:ext cx="685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1">
                <a:latin typeface="隶书" panose="02010509060101010101" pitchFamily="49" charset="-122"/>
                <a:ea typeface="隶书" panose="02010509060101010101" pitchFamily="49" charset="-122"/>
              </a:rPr>
              <a:t>斐波那契数列的递归调用树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7050088" y="1008063"/>
            <a:ext cx="1331912" cy="719137"/>
          </a:xfrm>
          <a:prstGeom prst="rect">
            <a:avLst/>
          </a:prstGeom>
          <a:noFill/>
          <a:ln w="31750" cap="sq" algn="ctr">
            <a:solidFill>
              <a:srgbClr val="FFCC00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01663" y="2955925"/>
            <a:ext cx="1331912" cy="719138"/>
          </a:xfrm>
          <a:prstGeom prst="rect">
            <a:avLst/>
          </a:prstGeom>
          <a:noFill/>
          <a:ln w="31750" cap="sq" algn="ctr">
            <a:solidFill>
              <a:srgbClr val="0000FF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821113" y="1993900"/>
            <a:ext cx="1331912" cy="719138"/>
          </a:xfrm>
          <a:prstGeom prst="rect">
            <a:avLst/>
          </a:prstGeom>
          <a:noFill/>
          <a:ln w="31750" cap="sq" algn="ctr">
            <a:solidFill>
              <a:srgbClr val="0000FF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400800" y="1966913"/>
            <a:ext cx="1331913" cy="719137"/>
          </a:xfrm>
          <a:prstGeom prst="rect">
            <a:avLst/>
          </a:prstGeom>
          <a:noFill/>
          <a:ln w="31750" cap="sq" algn="ctr">
            <a:solidFill>
              <a:srgbClr val="0000FF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262063" y="1985963"/>
            <a:ext cx="1331912" cy="719137"/>
          </a:xfrm>
          <a:prstGeom prst="rect">
            <a:avLst/>
          </a:prstGeom>
          <a:noFill/>
          <a:ln w="31750" cap="sq" algn="ctr">
            <a:solidFill>
              <a:srgbClr val="FFCC00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1979613" y="2960688"/>
            <a:ext cx="6445250" cy="719137"/>
          </a:xfrm>
          <a:prstGeom prst="rect">
            <a:avLst/>
          </a:prstGeom>
          <a:noFill/>
          <a:ln w="31750" cap="sq" algn="ctr">
            <a:solidFill>
              <a:srgbClr val="339966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77788" y="3902075"/>
            <a:ext cx="2478087" cy="719138"/>
          </a:xfrm>
          <a:prstGeom prst="rect">
            <a:avLst/>
          </a:prstGeom>
          <a:noFill/>
          <a:ln w="31750" cap="sq" algn="ctr">
            <a:solidFill>
              <a:srgbClr val="339966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7762875" y="1962150"/>
            <a:ext cx="1185863" cy="719138"/>
          </a:xfrm>
          <a:prstGeom prst="rect">
            <a:avLst/>
          </a:prstGeom>
          <a:noFill/>
          <a:ln w="31750" cap="sq" algn="ctr">
            <a:solidFill>
              <a:srgbClr val="339966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79388" y="676275"/>
            <a:ext cx="8785225" cy="1096963"/>
          </a:xfrm>
          <a:prstGeom prst="rect">
            <a:avLst/>
          </a:prstGeom>
          <a:solidFill>
            <a:schemeClr val="tx1"/>
          </a:solidFill>
          <a:ln w="31750" cap="sq" algn="ctr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50825" y="1700213"/>
            <a:ext cx="8785225" cy="1096962"/>
          </a:xfrm>
          <a:prstGeom prst="rect">
            <a:avLst/>
          </a:prstGeom>
          <a:solidFill>
            <a:schemeClr val="tx1"/>
          </a:solidFill>
          <a:ln w="31750" cap="sq" algn="ctr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0" y="2781300"/>
            <a:ext cx="8785225" cy="1871663"/>
          </a:xfrm>
          <a:prstGeom prst="rect">
            <a:avLst/>
          </a:prstGeom>
          <a:solidFill>
            <a:schemeClr val="tx1"/>
          </a:solidFill>
          <a:ln w="31750" cap="sq" algn="ctr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  <p:bldP spid="31751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31757" grpId="0" animBg="1"/>
      <p:bldP spid="31758" grpId="0" animBg="1"/>
      <p:bldP spid="31759" grpId="0" animBg="1"/>
      <p:bldP spid="3176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900113" y="5157788"/>
            <a:ext cx="777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 cap="sq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/>
              <a:t>F(n)+F(n+1)=F(n+2)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260350"/>
            <a:ext cx="7783512" cy="61928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800" b="1" dirty="0" smtClean="0"/>
              <a:t>算法</a:t>
            </a:r>
            <a:r>
              <a:rPr lang="en-US" altLang="zh-CN" sz="2800" b="1" dirty="0" smtClean="0"/>
              <a:t> CALFIB(</a:t>
            </a:r>
            <a:r>
              <a:rPr lang="en-US" altLang="zh-CN" sz="2800" b="1" i="1" dirty="0" err="1" smtClean="0"/>
              <a:t>n.f</a:t>
            </a:r>
            <a:r>
              <a:rPr lang="en-US" altLang="zh-CN" sz="2800" b="1" dirty="0" smtClean="0"/>
              <a:t>)</a:t>
            </a:r>
            <a:endParaRPr lang="zh-CN" altLang="zh-CN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/*</a:t>
            </a:r>
            <a:r>
              <a:rPr lang="zh-CN" altLang="zh-CN" sz="2800" dirty="0" smtClean="0"/>
              <a:t>此算法使用非递归方法求解斐波那契数列</a:t>
            </a:r>
            <a:r>
              <a:rPr lang="en-US" altLang="zh-CN" sz="2800" dirty="0" smtClean="0"/>
              <a:t>*/</a:t>
            </a:r>
            <a:endParaRPr lang="zh-CN" altLang="zh-CN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/>
              <a:t>CALFIB1</a:t>
            </a:r>
            <a:r>
              <a:rPr lang="en-US" altLang="zh-CN" sz="2800" dirty="0" smtClean="0"/>
              <a:t>[</a:t>
            </a:r>
            <a:r>
              <a:rPr lang="zh-CN" altLang="zh-CN" sz="2800" dirty="0" smtClean="0"/>
              <a:t>特殊情况处理</a:t>
            </a:r>
            <a:r>
              <a:rPr lang="en-US" altLang="zh-CN" sz="2800" dirty="0" smtClean="0"/>
              <a:t>]</a:t>
            </a:r>
            <a:endParaRPr lang="zh-CN" altLang="zh-CN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IF </a:t>
            </a:r>
            <a:r>
              <a:rPr lang="en-US" altLang="zh-CN" sz="2800" i="1" dirty="0" smtClean="0"/>
              <a:t>n </a:t>
            </a:r>
            <a:r>
              <a:rPr lang="en-US" altLang="zh-CN" sz="2800" dirty="0" smtClean="0"/>
              <a:t>≤ 1 THEN RETURN(n) </a:t>
            </a:r>
            <a:r>
              <a:rPr lang="en-US" altLang="zh-CN" sz="2800" b="1" dirty="0" smtClean="0"/>
              <a:t>.</a:t>
            </a:r>
            <a:r>
              <a:rPr lang="en-US" altLang="zh-CN" sz="2800" dirty="0" smtClean="0"/>
              <a:t> </a:t>
            </a:r>
            <a:endParaRPr lang="zh-CN" altLang="zh-CN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/>
              <a:t>CALFIB2</a:t>
            </a:r>
            <a:r>
              <a:rPr lang="en-US" altLang="zh-CN" sz="2800" dirty="0" smtClean="0"/>
              <a:t>[</a:t>
            </a:r>
            <a:r>
              <a:rPr lang="zh-CN" altLang="zh-CN" sz="2800" dirty="0" smtClean="0"/>
              <a:t>初始化</a:t>
            </a:r>
            <a:r>
              <a:rPr lang="en-US" altLang="zh-CN" sz="2800" dirty="0" smtClean="0"/>
              <a:t>]</a:t>
            </a:r>
            <a:endParaRPr lang="zh-CN" altLang="zh-CN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i="1" dirty="0" smtClean="0"/>
              <a:t>f1</a:t>
            </a:r>
            <a:r>
              <a:rPr lang="en-US" altLang="zh-CN" sz="2800" dirty="0" smtClean="0"/>
              <a:t>←1 </a:t>
            </a:r>
            <a:r>
              <a:rPr lang="en-US" altLang="zh-CN" sz="2800" b="1" dirty="0" smtClean="0"/>
              <a:t>.</a:t>
            </a:r>
            <a:r>
              <a:rPr lang="en-US" altLang="zh-CN" sz="2800" dirty="0" smtClean="0"/>
              <a:t>  </a:t>
            </a:r>
            <a:r>
              <a:rPr lang="en-US" altLang="zh-CN" sz="2800" i="1" dirty="0" smtClean="0"/>
              <a:t>f2</a:t>
            </a:r>
            <a:r>
              <a:rPr lang="en-US" altLang="zh-CN" sz="2800" dirty="0" smtClean="0"/>
              <a:t>←0 </a:t>
            </a:r>
            <a:r>
              <a:rPr lang="en-US" altLang="zh-CN" sz="2800" b="1" dirty="0" smtClean="0"/>
              <a:t>. </a:t>
            </a:r>
            <a:r>
              <a:rPr lang="en-US" altLang="zh-CN" sz="2800" i="1" dirty="0" smtClean="0"/>
              <a:t>f</a:t>
            </a:r>
            <a:r>
              <a:rPr lang="en-US" altLang="zh-CN" sz="2800" dirty="0" smtClean="0"/>
              <a:t>←0 </a:t>
            </a:r>
            <a:r>
              <a:rPr lang="en-US" altLang="zh-CN" sz="2800" b="1" dirty="0" smtClean="0"/>
              <a:t>.</a:t>
            </a:r>
            <a:r>
              <a:rPr lang="en-US" altLang="zh-CN" sz="2800" dirty="0" smtClean="0"/>
              <a:t>  </a:t>
            </a:r>
            <a:endParaRPr lang="zh-CN" altLang="zh-CN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/>
              <a:t>CALFIB 3</a:t>
            </a:r>
            <a:r>
              <a:rPr lang="en-US" altLang="zh-CN" sz="2800" dirty="0" smtClean="0"/>
              <a:t>[</a:t>
            </a:r>
            <a:r>
              <a:rPr lang="zh-CN" altLang="zh-CN" sz="2800" dirty="0" smtClean="0"/>
              <a:t>循环求出斐波那契数</a:t>
            </a:r>
            <a:r>
              <a:rPr lang="en-US" altLang="zh-CN" sz="2800" dirty="0" smtClean="0"/>
              <a:t>]</a:t>
            </a:r>
            <a:endParaRPr lang="zh-CN" altLang="zh-CN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FOR </a:t>
            </a:r>
            <a:r>
              <a:rPr lang="en-US" altLang="zh-CN" sz="2800" i="1" dirty="0" err="1" smtClean="0"/>
              <a:t>i</a:t>
            </a:r>
            <a:r>
              <a:rPr lang="en-US" altLang="zh-CN" sz="2800" dirty="0" smtClean="0"/>
              <a:t>=2 TO </a:t>
            </a:r>
            <a:r>
              <a:rPr lang="en-US" altLang="zh-CN" sz="2800" i="1" dirty="0" smtClean="0"/>
              <a:t>n</a:t>
            </a:r>
            <a:r>
              <a:rPr lang="en-US" altLang="zh-CN" sz="2800" dirty="0" smtClean="0"/>
              <a:t> DO</a:t>
            </a:r>
            <a:endParaRPr lang="zh-CN" altLang="zh-CN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( </a:t>
            </a:r>
            <a:r>
              <a:rPr lang="en-US" altLang="zh-CN" sz="2800" i="1" dirty="0" smtClean="0"/>
              <a:t>f</a:t>
            </a:r>
            <a:r>
              <a:rPr lang="en-US" altLang="zh-CN" sz="2800" dirty="0" smtClean="0"/>
              <a:t>←</a:t>
            </a:r>
            <a:r>
              <a:rPr lang="en-US" altLang="zh-CN" sz="2800" i="1" dirty="0" smtClean="0"/>
              <a:t>f1</a:t>
            </a:r>
            <a:r>
              <a:rPr lang="en-US" altLang="zh-CN" sz="2800" dirty="0" smtClean="0"/>
              <a:t>+</a:t>
            </a:r>
            <a:r>
              <a:rPr lang="en-US" altLang="zh-CN" sz="2800" i="1" dirty="0" smtClean="0"/>
              <a:t>f2 </a:t>
            </a:r>
            <a:r>
              <a:rPr lang="en-US" altLang="zh-CN" sz="2800" b="1" dirty="0" smtClean="0"/>
              <a:t>.</a:t>
            </a:r>
            <a:endParaRPr lang="zh-CN" altLang="zh-CN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i="1" dirty="0" smtClean="0"/>
              <a:t>	f2</a:t>
            </a:r>
            <a:r>
              <a:rPr lang="en-US" altLang="zh-CN" sz="2800" dirty="0" smtClean="0"/>
              <a:t>←</a:t>
            </a:r>
            <a:r>
              <a:rPr lang="en-US" altLang="zh-CN" sz="2800" i="1" dirty="0" smtClean="0"/>
              <a:t>f1 </a:t>
            </a:r>
            <a:r>
              <a:rPr lang="en-US" altLang="zh-CN" sz="2800" b="1" dirty="0" smtClean="0"/>
              <a:t>.</a:t>
            </a:r>
            <a:endParaRPr lang="zh-CN" altLang="zh-CN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i="1" dirty="0" smtClean="0"/>
              <a:t>   f1</a:t>
            </a:r>
            <a:r>
              <a:rPr lang="en-US" altLang="zh-CN" sz="2800" dirty="0" smtClean="0"/>
              <a:t>←</a:t>
            </a:r>
            <a:r>
              <a:rPr lang="en-US" altLang="zh-CN" sz="2800" i="1" dirty="0" smtClean="0"/>
              <a:t>f </a:t>
            </a:r>
            <a:r>
              <a:rPr lang="en-US" altLang="zh-CN" sz="2800" smtClean="0"/>
              <a:t>) ▐</a:t>
            </a:r>
            <a:endParaRPr lang="en-US" altLang="zh-CN" sz="2800" b="1" dirty="0" smtClean="0">
              <a:latin typeface="Times New Roman" pitchFamily="18" charset="0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260350"/>
            <a:ext cx="8424863" cy="6337300"/>
          </a:xfrm>
        </p:spPr>
        <p:txBody>
          <a:bodyPr/>
          <a:lstStyle/>
          <a:p>
            <a:pPr marL="0" indent="127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800" b="1" dirty="0" smtClean="0"/>
              <a:t>当唯一的递归调用是函数的最后一个动作时，这种形式的递归称为</a:t>
            </a:r>
            <a:r>
              <a:rPr lang="zh-CN" altLang="zh-CN" sz="2800" b="1" dirty="0" smtClean="0">
                <a:solidFill>
                  <a:srgbClr val="FFFF00"/>
                </a:solidFill>
              </a:rPr>
              <a:t>尾递归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(tail recursion)</a:t>
            </a:r>
            <a:endParaRPr lang="en-US" altLang="zh-CN" sz="2800" b="1" dirty="0" smtClean="0"/>
          </a:p>
          <a:p>
            <a:pPr marL="0" indent="127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Times New Roman" pitchFamily="18" charset="0"/>
              <a:ea typeface="幼圆" pitchFamily="49" charset="-122"/>
            </a:endParaRPr>
          </a:p>
          <a:p>
            <a:pPr marL="0" indent="127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800" b="1" dirty="0" smtClean="0"/>
              <a:t>采用迭代的方法消除尾递归可以显著提高函数的执行效率</a:t>
            </a:r>
            <a:endParaRPr lang="en-US" altLang="zh-CN" sz="2800" b="1" dirty="0" smtClean="0"/>
          </a:p>
          <a:p>
            <a:pPr marL="0" indent="127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Times New Roman" pitchFamily="18" charset="0"/>
              <a:ea typeface="幼圆" pitchFamily="49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800" b="1" dirty="0" smtClean="0"/>
              <a:t>算法</a:t>
            </a:r>
            <a:r>
              <a:rPr lang="en-US" altLang="zh-CN" sz="2800" b="1" dirty="0" smtClean="0"/>
              <a:t> FCTR(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 	//</a:t>
            </a:r>
            <a:r>
              <a:rPr lang="zh-CN" altLang="en-US" sz="2800" b="1" dirty="0" smtClean="0"/>
              <a:t>计算阶乘</a:t>
            </a:r>
            <a:endParaRPr lang="zh-CN" altLang="zh-CN" sz="2800" b="1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/>
              <a:t>/*</a:t>
            </a:r>
            <a:r>
              <a:rPr lang="zh-CN" altLang="zh-CN" sz="2800" b="1" dirty="0" smtClean="0"/>
              <a:t>此算法给出尾递归的典型情况</a:t>
            </a:r>
            <a:r>
              <a:rPr lang="en-US" altLang="zh-CN" sz="2800" b="1" dirty="0" smtClean="0"/>
              <a:t> */</a:t>
            </a:r>
            <a:endParaRPr lang="zh-CN" altLang="zh-CN" sz="2800" b="1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/>
              <a:t>FCTR1[</a:t>
            </a:r>
            <a:r>
              <a:rPr lang="zh-CN" altLang="zh-CN" sz="2800" b="1" dirty="0" smtClean="0"/>
              <a:t>递归出口</a:t>
            </a:r>
            <a:r>
              <a:rPr lang="en-US" altLang="zh-CN" sz="2800" b="1" dirty="0" smtClean="0"/>
              <a:t>]</a:t>
            </a:r>
            <a:endParaRPr lang="zh-CN" altLang="zh-CN" sz="2800" b="1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/>
              <a:t>IF  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 = 0 THEN  RETURN(1)</a:t>
            </a:r>
            <a:r>
              <a:rPr lang="zh-CN" altLang="zh-CN" sz="2800" b="1" dirty="0" smtClean="0"/>
              <a:t>．</a:t>
            </a:r>
            <a:r>
              <a:rPr lang="en-US" altLang="zh-CN" sz="2800" b="1" dirty="0" smtClean="0"/>
              <a:t> </a:t>
            </a:r>
            <a:endParaRPr lang="zh-CN" altLang="zh-CN" sz="2800" b="1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/>
              <a:t>FCTR2[</a:t>
            </a:r>
            <a:r>
              <a:rPr lang="zh-CN" altLang="zh-CN" sz="2800" b="1" dirty="0" smtClean="0"/>
              <a:t>递归调用</a:t>
            </a:r>
            <a:r>
              <a:rPr lang="en-US" altLang="zh-CN" sz="2800" b="1" dirty="0" smtClean="0"/>
              <a:t>]</a:t>
            </a:r>
            <a:endParaRPr lang="zh-CN" altLang="zh-CN" sz="2800" b="1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/>
              <a:t>IF  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 &gt; 0 THEN  RETURN (</a:t>
            </a:r>
            <a:r>
              <a:rPr lang="en-US" altLang="zh-CN" sz="2800" b="1" i="1" dirty="0" smtClean="0">
                <a:solidFill>
                  <a:srgbClr val="FFFF00"/>
                </a:solidFill>
              </a:rPr>
              <a:t>n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 * FCTR(</a:t>
            </a:r>
            <a:r>
              <a:rPr lang="en-US" altLang="zh-CN" sz="2800" b="1" i="1" dirty="0" smtClean="0">
                <a:solidFill>
                  <a:srgbClr val="FFFF00"/>
                </a:solidFill>
              </a:rPr>
              <a:t>n</a:t>
            </a:r>
            <a:r>
              <a:rPr lang="en-US" altLang="zh-CN" sz="2800" b="1" dirty="0" smtClean="0">
                <a:solidFill>
                  <a:srgbClr val="FFFF00"/>
                </a:solidFill>
                <a:sym typeface="Symbol"/>
              </a:rPr>
              <a:t>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1)</a:t>
            </a:r>
            <a:r>
              <a:rPr lang="en-US" altLang="zh-CN" sz="2800" b="1" dirty="0" smtClean="0"/>
              <a:t> ) ▐</a:t>
            </a:r>
            <a:endParaRPr lang="zh-CN" altLang="zh-CN" sz="2800" b="1" dirty="0" smtClean="0"/>
          </a:p>
          <a:p>
            <a:pPr marL="0" indent="127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Times New Roman" pitchFamily="18" charset="0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92150"/>
            <a:ext cx="9144000" cy="540385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幼圆" pitchFamily="49" charset="-122"/>
                <a:ea typeface="幼圆" pitchFamily="49" charset="-122"/>
              </a:rPr>
              <a:t>	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从方法论意义上说，递归方法是一种从</a:t>
            </a:r>
            <a:r>
              <a:rPr lang="zh-CN" altLang="en-US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简单到复杂、从低级到高级的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可连续操作的解决问题的方法。 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	在人们的思维过程中，普遍存在着递归现象和递归机制。 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	</a:t>
            </a:r>
            <a:r>
              <a:rPr lang="zh-CN" altLang="en-US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对于某些问题，只能用递归方法来处理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；对于某些问题，用递归方法处理比其他方法</a:t>
            </a:r>
            <a:r>
              <a:rPr lang="zh-CN" altLang="en-US" b="1" dirty="0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更有效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260350"/>
            <a:ext cx="8424863" cy="63373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800" b="1" dirty="0" smtClean="0"/>
              <a:t>算法</a:t>
            </a:r>
            <a:r>
              <a:rPr lang="en-US" altLang="zh-CN" sz="2800" b="1" dirty="0" smtClean="0"/>
              <a:t> FACT(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</a:t>
            </a:r>
            <a:endParaRPr lang="zh-CN" altLang="zh-CN" sz="2800" b="1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/>
              <a:t>/*</a:t>
            </a:r>
            <a:r>
              <a:rPr lang="zh-CN" altLang="zh-CN" sz="2800" b="1" dirty="0" smtClean="0"/>
              <a:t>此算法取消了尾递归</a:t>
            </a:r>
            <a:r>
              <a:rPr lang="en-US" altLang="zh-CN" sz="2800" b="1" dirty="0" smtClean="0"/>
              <a:t>*/</a:t>
            </a:r>
            <a:endParaRPr lang="zh-CN" altLang="zh-CN" sz="2800" b="1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/>
              <a:t>FACT1[</a:t>
            </a:r>
            <a:r>
              <a:rPr lang="zh-CN" altLang="zh-CN" sz="2800" b="1" dirty="0" smtClean="0"/>
              <a:t>初始化</a:t>
            </a:r>
            <a:r>
              <a:rPr lang="en-US" altLang="zh-CN" sz="2800" b="1" dirty="0" smtClean="0"/>
              <a:t>]</a:t>
            </a:r>
            <a:endParaRPr lang="zh-CN" altLang="zh-CN" sz="2800" b="1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i="1" dirty="0" smtClean="0"/>
              <a:t>	product</a:t>
            </a:r>
            <a:r>
              <a:rPr lang="en-US" altLang="zh-CN" sz="2800" b="1" dirty="0" smtClean="0"/>
              <a:t>←1 . </a:t>
            </a:r>
            <a:endParaRPr lang="zh-CN" altLang="zh-CN" sz="2800" b="1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/>
              <a:t>FACT2[</a:t>
            </a:r>
            <a:r>
              <a:rPr lang="zh-CN" altLang="zh-CN" sz="2800" b="1" dirty="0" smtClean="0"/>
              <a:t>循环求出阶乘函数</a:t>
            </a:r>
            <a:r>
              <a:rPr lang="en-US" altLang="zh-CN" sz="2800" b="1" dirty="0" smtClean="0"/>
              <a:t>]</a:t>
            </a:r>
            <a:endParaRPr lang="zh-CN" altLang="zh-CN" sz="2800" b="1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/>
              <a:t>	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FOR </a:t>
            </a:r>
            <a:r>
              <a:rPr lang="en-US" altLang="zh-CN" sz="2800" b="1" i="1" dirty="0" err="1" smtClean="0">
                <a:solidFill>
                  <a:srgbClr val="FFFF00"/>
                </a:solidFill>
              </a:rPr>
              <a:t>i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=1 TO </a:t>
            </a:r>
            <a:r>
              <a:rPr lang="en-US" altLang="zh-CN" sz="2800" b="1" i="1" dirty="0" smtClean="0">
                <a:solidFill>
                  <a:srgbClr val="FFFF00"/>
                </a:solidFill>
              </a:rPr>
              <a:t>n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 DO</a:t>
            </a:r>
            <a:endParaRPr lang="zh-CN" altLang="zh-CN" sz="2800" b="1" dirty="0" smtClean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rgbClr val="FFFF00"/>
                </a:solidFill>
              </a:rPr>
              <a:t>           </a:t>
            </a:r>
            <a:r>
              <a:rPr lang="en-US" altLang="zh-CN" sz="2800" b="1" i="1" dirty="0" err="1" smtClean="0">
                <a:solidFill>
                  <a:srgbClr val="FFFF00"/>
                </a:solidFill>
              </a:rPr>
              <a:t>product</a:t>
            </a:r>
            <a:r>
              <a:rPr lang="en-US" altLang="zh-CN" sz="2800" b="1" dirty="0" err="1" smtClean="0">
                <a:solidFill>
                  <a:srgbClr val="FFFF00"/>
                </a:solidFill>
              </a:rPr>
              <a:t>←</a:t>
            </a:r>
            <a:r>
              <a:rPr lang="en-US" altLang="zh-CN" sz="2800" b="1" i="1" dirty="0" err="1" smtClean="0">
                <a:solidFill>
                  <a:srgbClr val="FFFF00"/>
                </a:solidFill>
              </a:rPr>
              <a:t>product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 *</a:t>
            </a:r>
            <a:r>
              <a:rPr lang="en-US" altLang="zh-CN" sz="2800" b="1" i="1" dirty="0" err="1" smtClean="0">
                <a:solidFill>
                  <a:srgbClr val="FFFF00"/>
                </a:solidFill>
              </a:rPr>
              <a:t>i</a:t>
            </a:r>
            <a:r>
              <a:rPr lang="en-US" altLang="zh-CN" sz="2800" b="1" i="1" dirty="0" smtClean="0">
                <a:solidFill>
                  <a:srgbClr val="FFFF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.</a:t>
            </a:r>
            <a:endParaRPr lang="zh-CN" altLang="zh-CN" sz="2800" b="1" dirty="0" smtClean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/>
              <a:t>	RETURN (</a:t>
            </a:r>
            <a:r>
              <a:rPr lang="en-US" altLang="zh-CN" sz="2800" b="1" i="1" dirty="0" smtClean="0"/>
              <a:t>product</a:t>
            </a:r>
            <a:r>
              <a:rPr lang="en-US" altLang="zh-CN" sz="2800" b="1" dirty="0" smtClean="0"/>
              <a:t>)▐</a:t>
            </a:r>
            <a:endParaRPr lang="en-US" altLang="zh-CN" sz="2800" b="1" dirty="0" smtClean="0">
              <a:latin typeface="Times New Roman" pitchFamily="18" charset="0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04813"/>
            <a:ext cx="9144000" cy="5976937"/>
          </a:xfrm>
        </p:spPr>
        <p:txBody>
          <a:bodyPr/>
          <a:lstStyle/>
          <a:p>
            <a:pPr indent="22225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递归求解的过程：</a:t>
            </a:r>
            <a:r>
              <a:rPr lang="zh-CN" altLang="en-US" b="1" smtClean="0">
                <a:latin typeface="幼圆" pitchFamily="49" charset="-122"/>
                <a:ea typeface="幼圆" pitchFamily="49" charset="-122"/>
              </a:rPr>
              <a:t>　</a:t>
            </a:r>
          </a:p>
          <a:p>
            <a:pPr indent="22225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smtClean="0">
                <a:latin typeface="幼圆" pitchFamily="49" charset="-122"/>
                <a:ea typeface="幼圆" pitchFamily="49" charset="-122"/>
              </a:rPr>
              <a:t>    对于一个比较复杂的问题，如果能够把它</a:t>
            </a:r>
            <a:r>
              <a:rPr lang="zh-CN" altLang="en-US" b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分解</a:t>
            </a:r>
            <a:r>
              <a:rPr lang="zh-CN" altLang="en-US" b="1" smtClean="0">
                <a:latin typeface="幼圆" pitchFamily="49" charset="-122"/>
                <a:ea typeface="幼圆" pitchFamily="49" charset="-122"/>
              </a:rPr>
              <a:t>为若干个</a:t>
            </a:r>
            <a:r>
              <a:rPr lang="zh-CN" altLang="en-US" b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相对简单</a:t>
            </a:r>
            <a:r>
              <a:rPr lang="zh-CN" altLang="en-US" b="1" smtClean="0">
                <a:latin typeface="幼圆" pitchFamily="49" charset="-122"/>
                <a:ea typeface="幼圆" pitchFamily="49" charset="-122"/>
              </a:rPr>
              <a:t>的、而且</a:t>
            </a:r>
            <a:r>
              <a:rPr lang="zh-CN" altLang="en-US" b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解法相同</a:t>
            </a:r>
            <a:r>
              <a:rPr lang="zh-CN" altLang="en-US" b="1" smtClean="0">
                <a:latin typeface="幼圆" pitchFamily="49" charset="-122"/>
                <a:ea typeface="幼圆" pitchFamily="49" charset="-122"/>
              </a:rPr>
              <a:t>或</a:t>
            </a:r>
            <a:r>
              <a:rPr lang="zh-CN" altLang="en-US" b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类似</a:t>
            </a:r>
            <a:r>
              <a:rPr lang="zh-CN" altLang="en-US" b="1" smtClean="0">
                <a:latin typeface="幼圆" pitchFamily="49" charset="-122"/>
                <a:ea typeface="幼圆" pitchFamily="49" charset="-122"/>
              </a:rPr>
              <a:t>的子问题，那么当这些子问题获得解决时，原问题就获得解决－－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分治策略</a:t>
            </a:r>
            <a:r>
              <a:rPr lang="zh-CN" altLang="en-US" b="1" smtClean="0">
                <a:latin typeface="幼圆" pitchFamily="49" charset="-122"/>
                <a:ea typeface="幼圆" pitchFamily="49" charset="-122"/>
              </a:rPr>
              <a:t>。</a:t>
            </a:r>
          </a:p>
          <a:p>
            <a:pPr indent="22225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smtClean="0">
                <a:latin typeface="幼圆" pitchFamily="49" charset="-122"/>
                <a:ea typeface="幼圆" pitchFamily="49" charset="-122"/>
              </a:rPr>
              <a:t>	 子问题无需分解就可以直接解决时，停止分解，直接求解该子问题－－</a:t>
            </a:r>
            <a:r>
              <a:rPr lang="zh-CN" altLang="en-US" b="1" smtClean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递归结束条件</a:t>
            </a:r>
            <a:r>
              <a:rPr lang="zh-CN" altLang="en-US" b="1" smtClean="0">
                <a:latin typeface="幼圆" pitchFamily="49" charset="-122"/>
                <a:ea typeface="幼圆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549275"/>
            <a:ext cx="7543800" cy="4392613"/>
          </a:xfrm>
        </p:spPr>
        <p:txBody>
          <a:bodyPr/>
          <a:lstStyle/>
          <a:p>
            <a:pPr marL="609600" indent="-609600" eaLnBrk="1" hangingPunct="1">
              <a:lnSpc>
                <a:spcPct val="1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smtClean="0">
                <a:ea typeface="幼圆" pitchFamily="49" charset="-122"/>
              </a:rPr>
              <a:t>以下三种情况适于用递归求解问题：</a:t>
            </a:r>
          </a:p>
          <a:p>
            <a:pPr marL="609600" indent="-609600" eaLnBrk="1" hangingPunct="1">
              <a:lnSpc>
                <a:spcPct val="1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b="1" smtClean="0">
                <a:solidFill>
                  <a:srgbClr val="FFFF00"/>
                </a:solidFill>
                <a:ea typeface="幼圆" pitchFamily="49" charset="-122"/>
              </a:rPr>
              <a:t>问题的定义是递归的</a:t>
            </a:r>
          </a:p>
          <a:p>
            <a:pPr marL="609600" indent="-609600" eaLnBrk="1" hangingPunct="1">
              <a:lnSpc>
                <a:spcPct val="1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b="1" smtClean="0">
                <a:solidFill>
                  <a:srgbClr val="FFFF00"/>
                </a:solidFill>
                <a:ea typeface="幼圆" pitchFamily="49" charset="-122"/>
              </a:rPr>
              <a:t>问题所涉及的数据结构是递归的；</a:t>
            </a:r>
          </a:p>
          <a:p>
            <a:pPr marL="609600" indent="-609600" eaLnBrk="1" hangingPunct="1">
              <a:lnSpc>
                <a:spcPct val="1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b="1" smtClean="0">
                <a:solidFill>
                  <a:srgbClr val="FFFF00"/>
                </a:solidFill>
                <a:ea typeface="幼圆" pitchFamily="49" charset="-122"/>
              </a:rPr>
              <a:t>问题的解法满足递归的性质。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620713"/>
            <a:ext cx="7466013" cy="34559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b="1" smtClean="0">
                <a:solidFill>
                  <a:srgbClr val="FFCC00"/>
                </a:solidFill>
                <a:latin typeface="Times New Roman" pitchFamily="18" charset="0"/>
                <a:ea typeface="隶书" pitchFamily="49" charset="-122"/>
              </a:rPr>
              <a:t>1</a:t>
            </a:r>
            <a:r>
              <a:rPr lang="zh-CN" altLang="en-US" sz="3600" b="1" smtClean="0">
                <a:solidFill>
                  <a:srgbClr val="FFCC00"/>
                </a:solidFill>
                <a:latin typeface="Times New Roman" pitchFamily="18" charset="0"/>
                <a:ea typeface="隶书" pitchFamily="49" charset="-122"/>
              </a:rPr>
              <a:t>、</a:t>
            </a:r>
            <a:r>
              <a:rPr lang="zh-CN" altLang="en-US" sz="3600" b="1" smtClean="0">
                <a:solidFill>
                  <a:srgbClr val="FFCC00"/>
                </a:solidFill>
                <a:ea typeface="隶书" pitchFamily="49" charset="-122"/>
              </a:rPr>
              <a:t>问题的定义是递归的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smtClean="0">
                <a:solidFill>
                  <a:srgbClr val="FFFF00"/>
                </a:solidFill>
                <a:ea typeface="幼圆" pitchFamily="49" charset="-122"/>
              </a:rPr>
              <a:t>阶乘函数、幂函数</a:t>
            </a:r>
            <a:r>
              <a:rPr lang="zh-CN" altLang="en-US" b="1" smtClean="0">
                <a:ea typeface="幼圆" pitchFamily="49" charset="-122"/>
              </a:rPr>
              <a:t>和</a:t>
            </a:r>
            <a:r>
              <a:rPr lang="zh-CN" altLang="en-US" b="1" smtClean="0">
                <a:solidFill>
                  <a:srgbClr val="FFFF00"/>
                </a:solidFill>
                <a:ea typeface="幼圆" pitchFamily="49" charset="-122"/>
              </a:rPr>
              <a:t>斐波那契数列。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smtClean="0">
                <a:ea typeface="幼圆" pitchFamily="49" charset="-122"/>
              </a:rPr>
              <a:t>[</a:t>
            </a:r>
            <a:r>
              <a:rPr lang="zh-CN" altLang="en-US" b="1" smtClean="0">
                <a:ea typeface="幼圆" pitchFamily="49" charset="-122"/>
              </a:rPr>
              <a:t>例</a:t>
            </a:r>
            <a:r>
              <a:rPr lang="en-US" altLang="zh-CN" b="1" smtClean="0">
                <a:ea typeface="幼圆" pitchFamily="49" charset="-122"/>
              </a:rPr>
              <a:t>]</a:t>
            </a:r>
            <a:r>
              <a:rPr lang="zh-CN" altLang="en-US" b="1" smtClean="0">
                <a:solidFill>
                  <a:srgbClr val="FFFF00"/>
                </a:solidFill>
                <a:ea typeface="幼圆" pitchFamily="49" charset="-122"/>
              </a:rPr>
              <a:t>阶乘函数的定义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en-US" altLang="zh-CN" b="1" smtClean="0">
              <a:solidFill>
                <a:srgbClr val="FFFF00"/>
              </a:solidFill>
              <a:ea typeface="幼圆" pitchFamily="49" charset="-122"/>
            </a:endParaRPr>
          </a:p>
        </p:txBody>
      </p:sp>
      <p:graphicFrame>
        <p:nvGraphicFramePr>
          <p:cNvPr id="18435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571625" y="3219450"/>
          <a:ext cx="5735638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4" imgW="2044700" imgH="533400" progId="Equation.DSMT4">
                  <p:embed/>
                </p:oleObj>
              </mc:Choice>
              <mc:Fallback>
                <p:oleObj name="Equation" r:id="rId4" imgW="2044700" imgH="533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219450"/>
                        <a:ext cx="5735638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8&quot;/&gt;&lt;/object&gt;&lt;object type=&quot;3&quot; unique_id=&quot;10005&quot;&gt;&lt;property id=&quot;20148&quot; value=&quot;5&quot;/&gt;&lt;property id=&quot;20300&quot; value=&quot;Slide 2&quot;/&gt;&lt;property id=&quot;20307&quot; value=&quot;310&quot;/&gt;&lt;/object&gt;&lt;object type=&quot;3&quot; unique_id=&quot;10006&quot;&gt;&lt;property id=&quot;20148&quot; value=&quot;5&quot;/&gt;&lt;property id=&quot;20300&quot; value=&quot;Slide 3&quot;/&gt;&lt;property id=&quot;20307&quot; value=&quot;299&quot;/&gt;&lt;/object&gt;&lt;object type=&quot;3&quot; unique_id=&quot;10007&quot;&gt;&lt;property id=&quot;20148&quot; value=&quot;5&quot;/&gt;&lt;property id=&quot;20300&quot; value=&quot;Slide 4&quot;/&gt;&lt;property id=&quot;20307&quot; value=&quot;307&quot;/&gt;&lt;/object&gt;&lt;object type=&quot;3&quot; unique_id=&quot;10008&quot;&gt;&lt;property id=&quot;20148&quot; value=&quot;5&quot;/&gt;&lt;property id=&quot;20300&quot; value=&quot;Slide 6&quot;/&gt;&lt;property id=&quot;20307&quot; value=&quot;308&quot;/&gt;&lt;/object&gt;&lt;object type=&quot;3&quot; unique_id=&quot;10009&quot;&gt;&lt;property id=&quot;20148&quot; value=&quot;5&quot;/&gt;&lt;property id=&quot;20300&quot; value=&quot;Slide 8&quot;/&gt;&lt;property id=&quot;20307&quot; value=&quot;300&quot;/&gt;&lt;/object&gt;&lt;object type=&quot;3&quot; unique_id=&quot;10010&quot;&gt;&lt;property id=&quot;20148&quot; value=&quot;5&quot;/&gt;&lt;property id=&quot;20300&quot; value=&quot;Slide 9&quot;/&gt;&lt;property id=&quot;20307&quot; value=&quot;301&quot;/&gt;&lt;/object&gt;&lt;object type=&quot;3&quot; unique_id=&quot;10011&quot;&gt;&lt;property id=&quot;20148&quot; value=&quot;5&quot;/&gt;&lt;property id=&quot;20300&quot; value=&quot;Slide 10&quot;/&gt;&lt;property id=&quot;20307&quot; value=&quot;306&quot;/&gt;&lt;/object&gt;&lt;object type=&quot;3&quot; unique_id=&quot;10016&quot;&gt;&lt;property id=&quot;20148&quot; value=&quot;5&quot;/&gt;&lt;property id=&quot;20300&quot; value=&quot;Slide 13&quot;/&gt;&lt;property id=&quot;20307&quot; value=&quot;303&quot;/&gt;&lt;/object&gt;&lt;object type=&quot;3&quot; unique_id=&quot;10017&quot;&gt;&lt;property id=&quot;20148&quot; value=&quot;5&quot;/&gt;&lt;property id=&quot;20300&quot; value=&quot;Slide 14&quot;/&gt;&lt;property id=&quot;20307&quot; value=&quot;304&quot;/&gt;&lt;/object&gt;&lt;object type=&quot;3&quot; unique_id=&quot;10019&quot;&gt;&lt;property id=&quot;20148&quot; value=&quot;5&quot;/&gt;&lt;property id=&quot;20300&quot; value=&quot;Slide 15&quot;/&gt;&lt;property id=&quot;20307&quot; value=&quot;335&quot;/&gt;&lt;/object&gt;&lt;object type=&quot;3&quot; unique_id=&quot;10020&quot;&gt;&lt;property id=&quot;20148&quot; value=&quot;5&quot;/&gt;&lt;property id=&quot;20300&quot; value=&quot;Slide 16&quot;/&gt;&lt;property id=&quot;20307&quot; value=&quot;305&quot;/&gt;&lt;/object&gt;&lt;object type=&quot;3&quot; unique_id=&quot;10021&quot;&gt;&lt;property id=&quot;20148&quot; value=&quot;5&quot;/&gt;&lt;property id=&quot;20300&quot; value=&quot;Slide 19&quot;/&gt;&lt;property id=&quot;20307&quot; value=&quot;370&quot;/&gt;&lt;/object&gt;&lt;object type=&quot;3&quot; unique_id=&quot;10022&quot;&gt;&lt;property id=&quot;20148&quot; value=&quot;5&quot;/&gt;&lt;property id=&quot;20300&quot; value=&quot;Slide 20&quot;/&gt;&lt;property id=&quot;20307&quot; value=&quot;371&quot;/&gt;&lt;/object&gt;&lt;object type=&quot;3&quot; unique_id=&quot;10023&quot;&gt;&lt;property id=&quot;20148&quot; value=&quot;5&quot;/&gt;&lt;property id=&quot;20300&quot; value=&quot;Slide 21&quot;/&gt;&lt;property id=&quot;20307&quot; value=&quot;372&quot;/&gt;&lt;/object&gt;&lt;object type=&quot;3&quot; unique_id=&quot;10025&quot;&gt;&lt;property id=&quot;20148&quot; value=&quot;5&quot;/&gt;&lt;property id=&quot;20300&quot; value=&quot;Slide 23&quot;/&gt;&lt;property id=&quot;20307&quot; value=&quot;340&quot;/&gt;&lt;/object&gt;&lt;object type=&quot;3&quot; unique_id=&quot;10026&quot;&gt;&lt;property id=&quot;20148&quot; value=&quot;5&quot;/&gt;&lt;property id=&quot;20300&quot; value=&quot;Slide 24&quot;/&gt;&lt;property id=&quot;20307&quot; value=&quot;341&quot;/&gt;&lt;/object&gt;&lt;object type=&quot;3&quot; unique_id=&quot;10027&quot;&gt;&lt;property id=&quot;20148&quot; value=&quot;5&quot;/&gt;&lt;property id=&quot;20300&quot; value=&quot;Slide 25&quot;/&gt;&lt;property id=&quot;20307&quot; value=&quot;342&quot;/&gt;&lt;/object&gt;&lt;object type=&quot;3&quot; unique_id=&quot;10028&quot;&gt;&lt;property id=&quot;20148&quot; value=&quot;5&quot;/&gt;&lt;property id=&quot;20300&quot; value=&quot;Slide 26 - &amp;quot;函数递归时的活动记录&amp;quot;&quot;/&gt;&lt;property id=&quot;20307&quot; value=&quot;343&quot;/&gt;&lt;/object&gt;&lt;object type=&quot;3&quot; unique_id=&quot;10029&quot;&gt;&lt;property id=&quot;20148&quot; value=&quot;5&quot;/&gt;&lt;property id=&quot;20300&quot; value=&quot;Slide 27&quot;/&gt;&lt;property id=&quot;20307&quot; value=&quot;344&quot;/&gt;&lt;/object&gt;&lt;object type=&quot;3&quot; unique_id=&quot;10030&quot;&gt;&lt;property id=&quot;20148&quot; value=&quot;5&quot;/&gt;&lt;property id=&quot;20300&quot; value=&quot;Slide 28&quot;/&gt;&lt;property id=&quot;20307&quot; value=&quot;345&quot;/&gt;&lt;/object&gt;&lt;object type=&quot;3&quot; unique_id=&quot;10031&quot;&gt;&lt;property id=&quot;20148&quot; value=&quot;5&quot;/&gt;&lt;property id=&quot;20300&quot; value=&quot;Slide 29&quot;/&gt;&lt;property id=&quot;20307&quot; value=&quot;349&quot;/&gt;&lt;/object&gt;&lt;object type=&quot;3&quot; unique_id=&quot;10032&quot;&gt;&lt;property id=&quot;20148&quot; value=&quot;5&quot;/&gt;&lt;property id=&quot;20300&quot; value=&quot;Slide 30&quot;/&gt;&lt;property id=&quot;20307&quot; value=&quot;357&quot;/&gt;&lt;/object&gt;&lt;object type=&quot;3&quot; unique_id=&quot;10033&quot;&gt;&lt;property id=&quot;20148&quot; value=&quot;5&quot;/&gt;&lt;property id=&quot;20300&quot; value=&quot;Slide 31&quot;/&gt;&lt;property id=&quot;20307&quot; value=&quot;356&quot;/&gt;&lt;/object&gt;&lt;object type=&quot;3&quot; unique_id=&quot;10034&quot;&gt;&lt;property id=&quot;20148&quot; value=&quot;5&quot;/&gt;&lt;property id=&quot;20300&quot; value=&quot;Slide 32&quot;/&gt;&lt;property id=&quot;20307&quot; value=&quot;358&quot;/&gt;&lt;/object&gt;&lt;object type=&quot;3&quot; unique_id=&quot;10035&quot;&gt;&lt;property id=&quot;20148&quot; value=&quot;5&quot;/&gt;&lt;property id=&quot;20300&quot; value=&quot;Slide 33&quot;/&gt;&lt;property id=&quot;20307&quot; value=&quot;359&quot;/&gt;&lt;/object&gt;&lt;object type=&quot;3&quot; unique_id=&quot;10036&quot;&gt;&lt;property id=&quot;20148&quot; value=&quot;5&quot;/&gt;&lt;property id=&quot;20300&quot; value=&quot;Slide 34&quot;/&gt;&lt;property id=&quot;20307&quot; value=&quot;376&quot;/&gt;&lt;/object&gt;&lt;object type=&quot;3&quot; unique_id=&quot;10037&quot;&gt;&lt;property id=&quot;20148&quot; value=&quot;5&quot;/&gt;&lt;property id=&quot;20300&quot; value=&quot;Slide 35&quot;/&gt;&lt;property id=&quot;20307&quot; value=&quot;377&quot;/&gt;&lt;/object&gt;&lt;object type=&quot;3&quot; unique_id=&quot;10038&quot;&gt;&lt;property id=&quot;20148&quot; value=&quot;5&quot;/&gt;&lt;property id=&quot;20300&quot; value=&quot;Slide 36&quot;/&gt;&lt;property id=&quot;20307&quot; value=&quot;378&quot;/&gt;&lt;/object&gt;&lt;object type=&quot;3&quot; unique_id=&quot;10039&quot;&gt;&lt;property id=&quot;20148&quot; value=&quot;5&quot;/&gt;&lt;property id=&quot;20300&quot; value=&quot;Slide 37&quot;/&gt;&lt;property id=&quot;20307&quot; value=&quot;379&quot;/&gt;&lt;/object&gt;&lt;object type=&quot;3&quot; unique_id=&quot;10040&quot;&gt;&lt;property id=&quot;20148&quot; value=&quot;5&quot;/&gt;&lt;property id=&quot;20300&quot; value=&quot;Slide 38&quot;/&gt;&lt;property id=&quot;20307&quot; value=&quot;386&quot;/&gt;&lt;/object&gt;&lt;object type=&quot;3&quot; unique_id=&quot;10044&quot;&gt;&lt;property id=&quot;20148&quot; value=&quot;5&quot;/&gt;&lt;property id=&quot;20300&quot; value=&quot;Slide 40&quot;/&gt;&lt;property id=&quot;20307&quot; value=&quot;365&quot;/&gt;&lt;/object&gt;&lt;object type=&quot;3&quot; unique_id=&quot;10045&quot;&gt;&lt;property id=&quot;20148&quot; value=&quot;5&quot;/&gt;&lt;property id=&quot;20300&quot; value=&quot;Slide 41&quot;/&gt;&lt;property id=&quot;20307&quot; value=&quot;366&quot;/&gt;&lt;/object&gt;&lt;object type=&quot;3&quot; unique_id=&quot;10046&quot;&gt;&lt;property id=&quot;20148&quot; value=&quot;5&quot;/&gt;&lt;property id=&quot;20300&quot; value=&quot;Slide 42&quot;/&gt;&lt;property id=&quot;20307&quot; value=&quot;388&quot;/&gt;&lt;/object&gt;&lt;object type=&quot;3&quot; unique_id=&quot;10047&quot;&gt;&lt;property id=&quot;20148&quot; value=&quot;5&quot;/&gt;&lt;property id=&quot;20300&quot; value=&quot;Slide 43&quot;/&gt;&lt;property id=&quot;20307&quot; value=&quot;389&quot;/&gt;&lt;/object&gt;&lt;object type=&quot;3&quot; unique_id=&quot;10048&quot;&gt;&lt;property id=&quot;20148&quot; value=&quot;5&quot;/&gt;&lt;property id=&quot;20300&quot; value=&quot;Slide 44&quot;/&gt;&lt;property id=&quot;20307&quot; value=&quot;390&quot;/&gt;&lt;/object&gt;&lt;object type=&quot;3&quot; unique_id=&quot;10049&quot;&gt;&lt;property id=&quot;20148&quot; value=&quot;5&quot;/&gt;&lt;property id=&quot;20300&quot; value=&quot;Slide 45&quot;/&gt;&lt;property id=&quot;20307&quot; value=&quot;391&quot;/&gt;&lt;/object&gt;&lt;object type=&quot;3&quot; unique_id=&quot;10050&quot;&gt;&lt;property id=&quot;20148&quot; value=&quot;5&quot;/&gt;&lt;property id=&quot;20300&quot; value=&quot;Slide 46&quot;/&gt;&lt;property id=&quot;20307&quot; value=&quot;392&quot;/&gt;&lt;/object&gt;&lt;object type=&quot;3&quot; unique_id=&quot;10051&quot;&gt;&lt;property id=&quot;20148&quot; value=&quot;5&quot;/&gt;&lt;property id=&quot;20300&quot; value=&quot;Slide 47&quot;/&gt;&lt;property id=&quot;20307&quot; value=&quot;393&quot;/&gt;&lt;/object&gt;&lt;object type=&quot;3&quot; unique_id=&quot;10052&quot;&gt;&lt;property id=&quot;20148&quot; value=&quot;5&quot;/&gt;&lt;property id=&quot;20300&quot; value=&quot;Slide 48&quot;/&gt;&lt;property id=&quot;20307&quot; value=&quot;394&quot;/&gt;&lt;/object&gt;&lt;object type=&quot;3&quot; unique_id=&quot;10053&quot;&gt;&lt;property id=&quot;20148&quot; value=&quot;5&quot;/&gt;&lt;property id=&quot;20300&quot; value=&quot;Slide 49&quot;/&gt;&lt;property id=&quot;20307&quot; value=&quot;396&quot;/&gt;&lt;/object&gt;&lt;object type=&quot;3&quot; unique_id=&quot;10054&quot;&gt;&lt;property id=&quot;20148&quot; value=&quot;5&quot;/&gt;&lt;property id=&quot;20300&quot; value=&quot;Slide 50&quot;/&gt;&lt;property id=&quot;20307&quot; value=&quot;380&quot;/&gt;&lt;/object&gt;&lt;object type=&quot;3&quot; unique_id=&quot;10056&quot;&gt;&lt;property id=&quot;20148&quot; value=&quot;5&quot;/&gt;&lt;property id=&quot;20300&quot; value=&quot;Slide 53&quot;/&gt;&lt;property id=&quot;20307&quot; value=&quot;398&quot;/&gt;&lt;/object&gt;&lt;object type=&quot;3&quot; unique_id=&quot;10058&quot;&gt;&lt;property id=&quot;20148&quot; value=&quot;5&quot;/&gt;&lt;property id=&quot;20300&quot; value=&quot;Slide 55&quot;/&gt;&lt;property id=&quot;20307&quot; value=&quot;395&quot;/&gt;&lt;/object&gt;&lt;object type=&quot;3&quot; unique_id=&quot;10059&quot;&gt;&lt;property id=&quot;20148&quot; value=&quot;5&quot;/&gt;&lt;property id=&quot;20300&quot; value=&quot;Slide 56&quot;/&gt;&lt;property id=&quot;20307&quot; value=&quot;381&quot;/&gt;&lt;/object&gt;&lt;object type=&quot;3&quot; unique_id=&quot;10060&quot;&gt;&lt;property id=&quot;20148&quot; value=&quot;5&quot;/&gt;&lt;property id=&quot;20300&quot; value=&quot;Slide 57&quot;/&gt;&lt;property id=&quot;20307&quot; value=&quot;382&quot;/&gt;&lt;/object&gt;&lt;object type=&quot;3&quot; unique_id=&quot;10061&quot;&gt;&lt;property id=&quot;20148&quot; value=&quot;5&quot;/&gt;&lt;property id=&quot;20300&quot; value=&quot;Slide 58&quot;/&gt;&lt;property id=&quot;20307&quot; value=&quot;383&quot;/&gt;&lt;/object&gt;&lt;object type=&quot;3&quot; unique_id=&quot;10062&quot;&gt;&lt;property id=&quot;20148&quot; value=&quot;5&quot;/&gt;&lt;property id=&quot;20300&quot; value=&quot;Slide 59&quot;/&gt;&lt;property id=&quot;20307&quot; value=&quot;384&quot;/&gt;&lt;/object&gt;&lt;object type=&quot;3&quot; unique_id=&quot;10063&quot;&gt;&lt;property id=&quot;20148&quot; value=&quot;5&quot;/&gt;&lt;property id=&quot;20300&quot; value=&quot;Slide 60&quot;/&gt;&lt;property id=&quot;20307&quot; value=&quot;385&quot;/&gt;&lt;/object&gt;&lt;object type=&quot;3&quot; unique_id=&quot;10374&quot;&gt;&lt;property id=&quot;20148&quot; value=&quot;5&quot;/&gt;&lt;property id=&quot;20300&quot; value=&quot;Slide 5&quot;/&gt;&lt;property id=&quot;20307&quot; value=&quot;400&quot;/&gt;&lt;/object&gt;&lt;object type=&quot;3&quot; unique_id=&quot;10375&quot;&gt;&lt;property id=&quot;20148&quot; value=&quot;5&quot;/&gt;&lt;property id=&quot;20300&quot; value=&quot;Slide 7&quot;/&gt;&lt;property id=&quot;20307&quot; value=&quot;401&quot;/&gt;&lt;/object&gt;&lt;object type=&quot;3&quot; unique_id=&quot;10376&quot;&gt;&lt;property id=&quot;20148&quot; value=&quot;5&quot;/&gt;&lt;property id=&quot;20300&quot; value=&quot;Slide 11 - &amp;quot;斐波那契数列&amp;quot;&quot;/&gt;&lt;property id=&quot;20307&quot; value=&quot;402&quot;/&gt;&lt;/object&gt;&lt;object type=&quot;3&quot; unique_id=&quot;10377&quot;&gt;&lt;property id=&quot;20148&quot; value=&quot;5&quot;/&gt;&lt;property id=&quot;20300&quot; value=&quot;Slide 12&quot;/&gt;&lt;property id=&quot;20307&quot; value=&quot;403&quot;/&gt;&lt;/object&gt;&lt;object type=&quot;3&quot; unique_id=&quot;10503&quot;&gt;&lt;property id=&quot;20148&quot; value=&quot;5&quot;/&gt;&lt;property id=&quot;20300&quot; value=&quot;Slide 17&quot;/&gt;&lt;property id=&quot;20307&quot; value=&quot;405&quot;/&gt;&lt;/object&gt;&lt;object type=&quot;3&quot; unique_id=&quot;10504&quot;&gt;&lt;property id=&quot;20148&quot; value=&quot;5&quot;/&gt;&lt;property id=&quot;20300&quot; value=&quot;Slide 18&quot;/&gt;&lt;property id=&quot;20307&quot; value=&quot;406&quot;/&gt;&lt;/object&gt;&lt;object type=&quot;3&quot; unique_id=&quot;11086&quot;&gt;&lt;property id=&quot;20148&quot; value=&quot;5&quot;/&gt;&lt;property id=&quot;20300&quot; value=&quot;Slide 22&quot;/&gt;&lt;property id=&quot;20307&quot; value=&quot;409&quot;/&gt;&lt;/object&gt;&lt;object type=&quot;3&quot; unique_id=&quot;11087&quot;&gt;&lt;property id=&quot;20148&quot; value=&quot;5&quot;/&gt;&lt;property id=&quot;20300&quot; value=&quot;Slide 54&quot;/&gt;&lt;property id=&quot;20307&quot; value=&quot;408&quot;/&gt;&lt;/object&gt;&lt;object type=&quot;3&quot; unique_id=&quot;11151&quot;&gt;&lt;property id=&quot;20148&quot; value=&quot;5&quot;/&gt;&lt;property id=&quot;20300&quot; value=&quot;Slide 39 - &amp;quot;迷宫问题&amp;quot;&quot;/&gt;&lt;property id=&quot;20307&quot; value=&quot;410&quot;/&gt;&lt;/object&gt;&lt;object type=&quot;3&quot; unique_id=&quot;11713&quot;&gt;&lt;property id=&quot;20148&quot; value=&quot;5&quot;/&gt;&lt;property id=&quot;20300&quot; value=&quot;Slide 51&quot;/&gt;&lt;property id=&quot;20307&quot; value=&quot;411&quot;/&gt;&lt;/object&gt;&lt;object type=&quot;3&quot; unique_id=&quot;11714&quot;&gt;&lt;property id=&quot;20148&quot; value=&quot;5&quot;/&gt;&lt;property id=&quot;20300&quot; value=&quot;Slide 52&quot;/&gt;&lt;property id=&quot;20307&quot; value=&quot;41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sq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2738</TotalTime>
  <Words>1969</Words>
  <Application>Microsoft Office PowerPoint</Application>
  <PresentationFormat>全屏显示(4:3)</PresentationFormat>
  <Paragraphs>537</Paragraphs>
  <Slides>60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5" baseType="lpstr">
      <vt:lpstr>黑体</vt:lpstr>
      <vt:lpstr>华文行楷</vt:lpstr>
      <vt:lpstr>楷体_GB2312</vt:lpstr>
      <vt:lpstr>隶书</vt:lpstr>
      <vt:lpstr>宋体</vt:lpstr>
      <vt:lpstr>幼圆</vt:lpstr>
      <vt:lpstr>Arial</vt:lpstr>
      <vt:lpstr>Arial Black</vt:lpstr>
      <vt:lpstr>Calibri</vt:lpstr>
      <vt:lpstr>Symbol</vt:lpstr>
      <vt:lpstr>Tahoma</vt:lpstr>
      <vt:lpstr>Times New Roman</vt:lpstr>
      <vt:lpstr>Wingdings</vt:lpstr>
      <vt:lpstr>Textured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斐波那契数列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函数递归时的活动记录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迷宫问题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 J</dc:creator>
  <cp:lastModifiedBy>HY J</cp:lastModifiedBy>
  <cp:revision>254</cp:revision>
  <dcterms:created xsi:type="dcterms:W3CDTF">2006-03-09T17:08:36Z</dcterms:created>
  <dcterms:modified xsi:type="dcterms:W3CDTF">2015-09-17T15:55:23Z</dcterms:modified>
</cp:coreProperties>
</file>