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99" r:id="rId2"/>
  </p:sldMasterIdLst>
  <p:notesMasterIdLst>
    <p:notesMasterId r:id="rId180"/>
  </p:notesMasterIdLst>
  <p:sldIdLst>
    <p:sldId id="566" r:id="rId3"/>
    <p:sldId id="579" r:id="rId4"/>
    <p:sldId id="567" r:id="rId5"/>
    <p:sldId id="694" r:id="rId6"/>
    <p:sldId id="712" r:id="rId7"/>
    <p:sldId id="714" r:id="rId8"/>
    <p:sldId id="695" r:id="rId9"/>
    <p:sldId id="696" r:id="rId10"/>
    <p:sldId id="697" r:id="rId11"/>
    <p:sldId id="568" r:id="rId12"/>
    <p:sldId id="685" r:id="rId13"/>
    <p:sldId id="582" r:id="rId14"/>
    <p:sldId id="698" r:id="rId15"/>
    <p:sldId id="569" r:id="rId16"/>
    <p:sldId id="570" r:id="rId17"/>
    <p:sldId id="583" r:id="rId18"/>
    <p:sldId id="593" r:id="rId19"/>
    <p:sldId id="584" r:id="rId20"/>
    <p:sldId id="687" r:id="rId21"/>
    <p:sldId id="586" r:id="rId22"/>
    <p:sldId id="689" r:id="rId23"/>
    <p:sldId id="594" r:id="rId24"/>
    <p:sldId id="688" r:id="rId25"/>
    <p:sldId id="571" r:id="rId26"/>
    <p:sldId id="572" r:id="rId27"/>
    <p:sldId id="573" r:id="rId28"/>
    <p:sldId id="595" r:id="rId29"/>
    <p:sldId id="702" r:id="rId30"/>
    <p:sldId id="596" r:id="rId31"/>
    <p:sldId id="691" r:id="rId32"/>
    <p:sldId id="597" r:id="rId33"/>
    <p:sldId id="590" r:id="rId34"/>
    <p:sldId id="699" r:id="rId35"/>
    <p:sldId id="700" r:id="rId36"/>
    <p:sldId id="701" r:id="rId37"/>
    <p:sldId id="574" r:id="rId38"/>
    <p:sldId id="575" r:id="rId39"/>
    <p:sldId id="598" r:id="rId40"/>
    <p:sldId id="692" r:id="rId41"/>
    <p:sldId id="576" r:id="rId42"/>
    <p:sldId id="599" r:id="rId43"/>
    <p:sldId id="577" r:id="rId44"/>
    <p:sldId id="578" r:id="rId45"/>
    <p:sldId id="601" r:id="rId46"/>
    <p:sldId id="602" r:id="rId47"/>
    <p:sldId id="603" r:id="rId48"/>
    <p:sldId id="604" r:id="rId49"/>
    <p:sldId id="605" r:id="rId50"/>
    <p:sldId id="606" r:id="rId51"/>
    <p:sldId id="607" r:id="rId52"/>
    <p:sldId id="608" r:id="rId53"/>
    <p:sldId id="609" r:id="rId54"/>
    <p:sldId id="704" r:id="rId55"/>
    <p:sldId id="705" r:id="rId56"/>
    <p:sldId id="706" r:id="rId57"/>
    <p:sldId id="707" r:id="rId58"/>
    <p:sldId id="708" r:id="rId59"/>
    <p:sldId id="709" r:id="rId60"/>
    <p:sldId id="711" r:id="rId61"/>
    <p:sldId id="710" r:id="rId62"/>
    <p:sldId id="610" r:id="rId63"/>
    <p:sldId id="611" r:id="rId64"/>
    <p:sldId id="612" r:id="rId65"/>
    <p:sldId id="613" r:id="rId66"/>
    <p:sldId id="614" r:id="rId67"/>
    <p:sldId id="703" r:id="rId68"/>
    <p:sldId id="615" r:id="rId69"/>
    <p:sldId id="616" r:id="rId70"/>
    <p:sldId id="617" r:id="rId71"/>
    <p:sldId id="618" r:id="rId72"/>
    <p:sldId id="619" r:id="rId73"/>
    <p:sldId id="620" r:id="rId74"/>
    <p:sldId id="683" r:id="rId75"/>
    <p:sldId id="622" r:id="rId76"/>
    <p:sldId id="623" r:id="rId77"/>
    <p:sldId id="794" r:id="rId78"/>
    <p:sldId id="624" r:id="rId79"/>
    <p:sldId id="625" r:id="rId80"/>
    <p:sldId id="628" r:id="rId81"/>
    <p:sldId id="629" r:id="rId82"/>
    <p:sldId id="630" r:id="rId83"/>
    <p:sldId id="631" r:id="rId84"/>
    <p:sldId id="793" r:id="rId85"/>
    <p:sldId id="632" r:id="rId86"/>
    <p:sldId id="633" r:id="rId87"/>
    <p:sldId id="634" r:id="rId88"/>
    <p:sldId id="635" r:id="rId89"/>
    <p:sldId id="636" r:id="rId90"/>
    <p:sldId id="637" r:id="rId91"/>
    <p:sldId id="638" r:id="rId92"/>
    <p:sldId id="639" r:id="rId93"/>
    <p:sldId id="640" r:id="rId94"/>
    <p:sldId id="641" r:id="rId95"/>
    <p:sldId id="787" r:id="rId96"/>
    <p:sldId id="788" r:id="rId97"/>
    <p:sldId id="789" r:id="rId98"/>
    <p:sldId id="790" r:id="rId99"/>
    <p:sldId id="791" r:id="rId100"/>
    <p:sldId id="792" r:id="rId101"/>
    <p:sldId id="748" r:id="rId102"/>
    <p:sldId id="715" r:id="rId103"/>
    <p:sldId id="728" r:id="rId104"/>
    <p:sldId id="726" r:id="rId105"/>
    <p:sldId id="729" r:id="rId106"/>
    <p:sldId id="730" r:id="rId107"/>
    <p:sldId id="731" r:id="rId108"/>
    <p:sldId id="727" r:id="rId109"/>
    <p:sldId id="733" r:id="rId110"/>
    <p:sldId id="732" r:id="rId111"/>
    <p:sldId id="734" r:id="rId112"/>
    <p:sldId id="747" r:id="rId113"/>
    <p:sldId id="653" r:id="rId114"/>
    <p:sldId id="654" r:id="rId115"/>
    <p:sldId id="655" r:id="rId116"/>
    <p:sldId id="657" r:id="rId117"/>
    <p:sldId id="736" r:id="rId118"/>
    <p:sldId id="737" r:id="rId119"/>
    <p:sldId id="738" r:id="rId120"/>
    <p:sldId id="735" r:id="rId121"/>
    <p:sldId id="741" r:id="rId122"/>
    <p:sldId id="740" r:id="rId123"/>
    <p:sldId id="742" r:id="rId124"/>
    <p:sldId id="743" r:id="rId125"/>
    <p:sldId id="739" r:id="rId126"/>
    <p:sldId id="658" r:id="rId127"/>
    <p:sldId id="659" r:id="rId128"/>
    <p:sldId id="660" r:id="rId129"/>
    <p:sldId id="745" r:id="rId130"/>
    <p:sldId id="744" r:id="rId131"/>
    <p:sldId id="749" r:id="rId132"/>
    <p:sldId id="752" r:id="rId133"/>
    <p:sldId id="753" r:id="rId134"/>
    <p:sldId id="754" r:id="rId135"/>
    <p:sldId id="755" r:id="rId136"/>
    <p:sldId id="756" r:id="rId137"/>
    <p:sldId id="661" r:id="rId138"/>
    <p:sldId id="662" r:id="rId139"/>
    <p:sldId id="663" r:id="rId140"/>
    <p:sldId id="664" r:id="rId141"/>
    <p:sldId id="665" r:id="rId142"/>
    <p:sldId id="666" r:id="rId143"/>
    <p:sldId id="667" r:id="rId144"/>
    <p:sldId id="668" r:id="rId145"/>
    <p:sldId id="669" r:id="rId146"/>
    <p:sldId id="670" r:id="rId147"/>
    <p:sldId id="671" r:id="rId148"/>
    <p:sldId id="672" r:id="rId149"/>
    <p:sldId id="673" r:id="rId150"/>
    <p:sldId id="757" r:id="rId151"/>
    <p:sldId id="676" r:id="rId152"/>
    <p:sldId id="760" r:id="rId153"/>
    <p:sldId id="761" r:id="rId154"/>
    <p:sldId id="762" r:id="rId155"/>
    <p:sldId id="677" r:id="rId156"/>
    <p:sldId id="765" r:id="rId157"/>
    <p:sldId id="763" r:id="rId158"/>
    <p:sldId id="678" r:id="rId159"/>
    <p:sldId id="759" r:id="rId160"/>
    <p:sldId id="767" r:id="rId161"/>
    <p:sldId id="766" r:id="rId162"/>
    <p:sldId id="770" r:id="rId163"/>
    <p:sldId id="681" r:id="rId164"/>
    <p:sldId id="782" r:id="rId165"/>
    <p:sldId id="773" r:id="rId166"/>
    <p:sldId id="774" r:id="rId167"/>
    <p:sldId id="775" r:id="rId168"/>
    <p:sldId id="776" r:id="rId169"/>
    <p:sldId id="777" r:id="rId170"/>
    <p:sldId id="778" r:id="rId171"/>
    <p:sldId id="684" r:id="rId172"/>
    <p:sldId id="779" r:id="rId173"/>
    <p:sldId id="780" r:id="rId174"/>
    <p:sldId id="783" r:id="rId175"/>
    <p:sldId id="784" r:id="rId176"/>
    <p:sldId id="785" r:id="rId177"/>
    <p:sldId id="781" r:id="rId178"/>
    <p:sldId id="786" r:id="rId179"/>
  </p:sldIdLst>
  <p:sldSz cx="9144000" cy="6858000" type="screen4x3"/>
  <p:notesSz cx="6858000" cy="9144000"/>
  <p:custDataLst>
    <p:tags r:id="rId181"/>
  </p:custDataLst>
  <p:defaultTextStyle>
    <a:defPPr>
      <a:defRPr lang="en-US"/>
    </a:defPPr>
    <a:lvl1pPr algn="ctr" rtl="0" fontAlgn="base">
      <a:spcBef>
        <a:spcPct val="50000"/>
      </a:spcBef>
      <a:spcAft>
        <a:spcPct val="0"/>
      </a:spcAft>
      <a:defRPr sz="4000" b="1" kern="1200">
        <a:solidFill>
          <a:schemeClr val="bg2"/>
        </a:solidFill>
        <a:latin typeface="Times New Roman" pitchFamily="18" charset="0"/>
        <a:ea typeface="宋体" pitchFamily="2" charset="-122"/>
        <a:cs typeface="+mn-cs"/>
      </a:defRPr>
    </a:lvl1pPr>
    <a:lvl2pPr marL="457200" algn="ctr" rtl="0" fontAlgn="base">
      <a:spcBef>
        <a:spcPct val="50000"/>
      </a:spcBef>
      <a:spcAft>
        <a:spcPct val="0"/>
      </a:spcAft>
      <a:defRPr sz="4000" b="1" kern="1200">
        <a:solidFill>
          <a:schemeClr val="bg2"/>
        </a:solidFill>
        <a:latin typeface="Times New Roman" pitchFamily="18" charset="0"/>
        <a:ea typeface="宋体" pitchFamily="2" charset="-122"/>
        <a:cs typeface="+mn-cs"/>
      </a:defRPr>
    </a:lvl2pPr>
    <a:lvl3pPr marL="914400" algn="ctr" rtl="0" fontAlgn="base">
      <a:spcBef>
        <a:spcPct val="50000"/>
      </a:spcBef>
      <a:spcAft>
        <a:spcPct val="0"/>
      </a:spcAft>
      <a:defRPr sz="4000" b="1" kern="1200">
        <a:solidFill>
          <a:schemeClr val="bg2"/>
        </a:solidFill>
        <a:latin typeface="Times New Roman" pitchFamily="18" charset="0"/>
        <a:ea typeface="宋体" pitchFamily="2" charset="-122"/>
        <a:cs typeface="+mn-cs"/>
      </a:defRPr>
    </a:lvl3pPr>
    <a:lvl4pPr marL="1371600" algn="ctr" rtl="0" fontAlgn="base">
      <a:spcBef>
        <a:spcPct val="50000"/>
      </a:spcBef>
      <a:spcAft>
        <a:spcPct val="0"/>
      </a:spcAft>
      <a:defRPr sz="4000" b="1" kern="1200">
        <a:solidFill>
          <a:schemeClr val="bg2"/>
        </a:solidFill>
        <a:latin typeface="Times New Roman" pitchFamily="18" charset="0"/>
        <a:ea typeface="宋体" pitchFamily="2" charset="-122"/>
        <a:cs typeface="+mn-cs"/>
      </a:defRPr>
    </a:lvl4pPr>
    <a:lvl5pPr marL="1828800" algn="ctr" rtl="0" fontAlgn="base">
      <a:spcBef>
        <a:spcPct val="50000"/>
      </a:spcBef>
      <a:spcAft>
        <a:spcPct val="0"/>
      </a:spcAft>
      <a:defRPr sz="4000" b="1" kern="1200">
        <a:solidFill>
          <a:schemeClr val="bg2"/>
        </a:solidFill>
        <a:latin typeface="Times New Roman" pitchFamily="18" charset="0"/>
        <a:ea typeface="宋体" pitchFamily="2" charset="-122"/>
        <a:cs typeface="+mn-cs"/>
      </a:defRPr>
    </a:lvl5pPr>
    <a:lvl6pPr marL="2286000" algn="l" defTabSz="914400" rtl="0" eaLnBrk="1" latinLnBrk="0" hangingPunct="1">
      <a:defRPr sz="4000" b="1" kern="1200">
        <a:solidFill>
          <a:schemeClr val="bg2"/>
        </a:solidFill>
        <a:latin typeface="Times New Roman" pitchFamily="18" charset="0"/>
        <a:ea typeface="宋体" pitchFamily="2" charset="-122"/>
        <a:cs typeface="+mn-cs"/>
      </a:defRPr>
    </a:lvl6pPr>
    <a:lvl7pPr marL="2743200" algn="l" defTabSz="914400" rtl="0" eaLnBrk="1" latinLnBrk="0" hangingPunct="1">
      <a:defRPr sz="4000" b="1" kern="1200">
        <a:solidFill>
          <a:schemeClr val="bg2"/>
        </a:solidFill>
        <a:latin typeface="Times New Roman" pitchFamily="18" charset="0"/>
        <a:ea typeface="宋体" pitchFamily="2" charset="-122"/>
        <a:cs typeface="+mn-cs"/>
      </a:defRPr>
    </a:lvl7pPr>
    <a:lvl8pPr marL="3200400" algn="l" defTabSz="914400" rtl="0" eaLnBrk="1" latinLnBrk="0" hangingPunct="1">
      <a:defRPr sz="4000" b="1" kern="1200">
        <a:solidFill>
          <a:schemeClr val="bg2"/>
        </a:solidFill>
        <a:latin typeface="Times New Roman" pitchFamily="18" charset="0"/>
        <a:ea typeface="宋体" pitchFamily="2" charset="-122"/>
        <a:cs typeface="+mn-cs"/>
      </a:defRPr>
    </a:lvl8pPr>
    <a:lvl9pPr marL="3657600" algn="l" defTabSz="914400" rtl="0" eaLnBrk="1" latinLnBrk="0" hangingPunct="1">
      <a:defRPr sz="4000" b="1" kern="1200">
        <a:solidFill>
          <a:schemeClr val="bg2"/>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99FF66"/>
    <a:srgbClr val="A50021"/>
    <a:srgbClr val="000000"/>
    <a:srgbClr val="FF33CC"/>
    <a:srgbClr val="FF3300"/>
    <a:srgbClr val="FF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89651" autoAdjust="0"/>
  </p:normalViewPr>
  <p:slideViewPr>
    <p:cSldViewPr>
      <p:cViewPr varScale="1">
        <p:scale>
          <a:sx n="97" d="100"/>
          <a:sy n="97" d="100"/>
        </p:scale>
        <p:origin x="1528" y="60"/>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tags" Target="tags/tag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slide" Target="slides/slide170.xml"/><Relationship Id="rId180"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solidFill>
                  <a:schemeClr val="tx1"/>
                </a:solidFill>
              </a:defRPr>
            </a:lvl1pPr>
          </a:lstStyle>
          <a:p>
            <a:pPr>
              <a:defRPr/>
            </a:pPr>
            <a:endParaRPr lang="zh-CN" altLang="en-US"/>
          </a:p>
        </p:txBody>
      </p:sp>
      <p:sp>
        <p:nvSpPr>
          <p:cNvPr id="393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defRPr>
            </a:lvl1pPr>
          </a:lstStyle>
          <a:p>
            <a:pPr>
              <a:defRPr/>
            </a:pPr>
            <a:endParaRPr lang="en-US" altLang="zh-CN"/>
          </a:p>
        </p:txBody>
      </p:sp>
      <p:sp>
        <p:nvSpPr>
          <p:cNvPr id="201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3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93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solidFill>
                  <a:schemeClr val="tx1"/>
                </a:solidFill>
              </a:defRPr>
            </a:lvl1pPr>
          </a:lstStyle>
          <a:p>
            <a:pPr>
              <a:defRPr/>
            </a:pPr>
            <a:endParaRPr lang="en-US" altLang="zh-CN"/>
          </a:p>
        </p:txBody>
      </p:sp>
      <p:sp>
        <p:nvSpPr>
          <p:cNvPr id="393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defRPr>
            </a:lvl1pPr>
          </a:lstStyle>
          <a:p>
            <a:pPr>
              <a:defRPr/>
            </a:pPr>
            <a:fld id="{2990F1ED-5F51-47C4-A8E6-AC59437C42F1}" type="slidenum">
              <a:rPr lang="zh-CN" altLang="en-US"/>
              <a:pPr>
                <a:defRPr/>
              </a:pPr>
              <a:t>‹#›</a:t>
            </a:fld>
            <a:endParaRPr lang="en-US" altLang="zh-CN"/>
          </a:p>
        </p:txBody>
      </p:sp>
    </p:spTree>
    <p:extLst>
      <p:ext uri="{BB962C8B-B14F-4D97-AF65-F5344CB8AC3E}">
        <p14:creationId xmlns:p14="http://schemas.microsoft.com/office/powerpoint/2010/main" val="2154441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C051A6A-E472-404F-A08A-B763C445BA40}" type="slidenum">
              <a:rPr lang="zh-CN" altLang="en-US" sz="1200" b="0" smtClean="0">
                <a:solidFill>
                  <a:schemeClr val="tx1"/>
                </a:solidFill>
              </a:rPr>
              <a:pPr eaLnBrk="1" hangingPunct="1"/>
              <a:t>1</a:t>
            </a:fld>
            <a:endParaRPr lang="en-US" altLang="zh-CN" sz="1200" b="0" smtClean="0">
              <a:solidFill>
                <a:schemeClr val="tx1"/>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&lt;2010-05-17 </a:t>
            </a:r>
            <a:r>
              <a:rPr lang="zh-CN" altLang="en-US" dirty="0" smtClean="0"/>
              <a:t>第</a:t>
            </a:r>
            <a:r>
              <a:rPr lang="en-US" altLang="zh-CN" dirty="0" smtClean="0"/>
              <a:t>20</a:t>
            </a:r>
            <a:r>
              <a:rPr lang="zh-CN" altLang="en-US" dirty="0" smtClean="0"/>
              <a:t>次，</a:t>
            </a:r>
            <a:r>
              <a:rPr lang="en-US" altLang="zh-CN" dirty="0" smtClean="0"/>
              <a:t>10</a:t>
            </a:r>
            <a:r>
              <a:rPr lang="zh-CN" altLang="en-US" dirty="0" smtClean="0"/>
              <a:t>周</a:t>
            </a:r>
            <a:r>
              <a:rPr lang="en-US" altLang="zh-CN" dirty="0" smtClean="0"/>
              <a:t>-01</a:t>
            </a:r>
            <a:r>
              <a:rPr lang="zh-CN" altLang="en-US" dirty="0" smtClean="0"/>
              <a:t>次</a:t>
            </a:r>
            <a:r>
              <a:rPr lang="en-US" altLang="zh-CN" dirty="0" smtClean="0"/>
              <a:t>&gt; </a:t>
            </a:r>
            <a:r>
              <a:rPr lang="zh-CN" altLang="en-US" dirty="0" smtClean="0"/>
              <a:t>续</a:t>
            </a:r>
            <a:endParaRPr lang="en-US" altLang="zh-CN" dirty="0" smtClean="0"/>
          </a:p>
        </p:txBody>
      </p:sp>
    </p:spTree>
    <p:extLst>
      <p:ext uri="{BB962C8B-B14F-4D97-AF65-F5344CB8AC3E}">
        <p14:creationId xmlns:p14="http://schemas.microsoft.com/office/powerpoint/2010/main" val="153221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F0945A2A-852E-483B-BA03-A7A942B83344}" type="slidenum">
              <a:rPr lang="zh-CN" altLang="en-US" sz="1200" b="0" smtClean="0">
                <a:solidFill>
                  <a:schemeClr val="tx1"/>
                </a:solidFill>
              </a:rPr>
              <a:pPr eaLnBrk="1" hangingPunct="1"/>
              <a:t>11</a:t>
            </a:fld>
            <a:endParaRPr lang="en-US" altLang="zh-CN" sz="1200" b="0" smtClean="0">
              <a:solidFill>
                <a:schemeClr val="tx1"/>
              </a:solidFill>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704102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1D47F11-DD9E-40F2-B0BB-76C920A0D06C}" type="slidenum">
              <a:rPr lang="zh-CN" altLang="en-US" sz="1200" b="0" smtClean="0">
                <a:solidFill>
                  <a:schemeClr val="tx1"/>
                </a:solidFill>
              </a:rPr>
              <a:pPr eaLnBrk="1" hangingPunct="1"/>
              <a:t>121</a:t>
            </a:fld>
            <a:endParaRPr lang="en-US" altLang="zh-CN" sz="1200" b="0" smtClean="0">
              <a:solidFill>
                <a:schemeClr val="tx1"/>
              </a:solidFill>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5343032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AB67BBB-0F26-49B0-BB88-899EFC8030E4}" type="slidenum">
              <a:rPr lang="zh-CN" altLang="en-US" sz="1200" b="0" smtClean="0">
                <a:solidFill>
                  <a:schemeClr val="tx1"/>
                </a:solidFill>
              </a:rPr>
              <a:pPr eaLnBrk="1" hangingPunct="1"/>
              <a:t>122</a:t>
            </a:fld>
            <a:endParaRPr lang="en-US" altLang="zh-CN" sz="1200" b="0" smtClean="0">
              <a:solidFill>
                <a:schemeClr val="tx1"/>
              </a:solidFill>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533519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29F8268-285F-4772-BC10-B8EC77D797AF}" type="slidenum">
              <a:rPr lang="zh-CN" altLang="en-US" sz="1200" b="0" smtClean="0">
                <a:solidFill>
                  <a:schemeClr val="tx1"/>
                </a:solidFill>
              </a:rPr>
              <a:pPr eaLnBrk="1" hangingPunct="1"/>
              <a:t>123</a:t>
            </a:fld>
            <a:endParaRPr lang="en-US" altLang="zh-CN" sz="1200" b="0" smtClean="0">
              <a:solidFill>
                <a:schemeClr val="tx1"/>
              </a:solidFill>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723088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FAF7862-F661-463D-BC74-78877BC54CFC}" type="slidenum">
              <a:rPr lang="zh-CN" altLang="en-US" sz="1200" b="0" smtClean="0">
                <a:solidFill>
                  <a:schemeClr val="tx1"/>
                </a:solidFill>
              </a:rPr>
              <a:pPr eaLnBrk="1" hangingPunct="1"/>
              <a:t>124</a:t>
            </a:fld>
            <a:endParaRPr lang="en-US" altLang="zh-CN" sz="1200" b="0" smtClean="0">
              <a:solidFill>
                <a:schemeClr val="tx1"/>
              </a:solidFill>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967615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58C6448-0713-4901-BA22-C9D20E5C8E3B}" type="slidenum">
              <a:rPr lang="zh-CN" altLang="en-US" sz="1200" b="0" smtClean="0">
                <a:solidFill>
                  <a:schemeClr val="tx1"/>
                </a:solidFill>
              </a:rPr>
              <a:pPr eaLnBrk="1" hangingPunct="1"/>
              <a:t>125</a:t>
            </a:fld>
            <a:endParaRPr lang="en-US" altLang="zh-CN" sz="1200" b="0" smtClean="0">
              <a:solidFill>
                <a:schemeClr val="tx1"/>
              </a:solidFill>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1548797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166D5DE-5715-40A9-9DC0-D2B61F7E3026}" type="slidenum">
              <a:rPr lang="zh-CN" altLang="en-US" sz="1200" b="0" smtClean="0">
                <a:solidFill>
                  <a:schemeClr val="tx1"/>
                </a:solidFill>
              </a:rPr>
              <a:pPr eaLnBrk="1" hangingPunct="1"/>
              <a:t>126</a:t>
            </a:fld>
            <a:endParaRPr lang="en-US" altLang="zh-CN" sz="1200" b="0" smtClean="0">
              <a:solidFill>
                <a:schemeClr val="tx1"/>
              </a:solidFill>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9916429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8123A63-BF7A-4982-B714-0C0DD2E4CBB1}" type="slidenum">
              <a:rPr lang="zh-CN" altLang="en-US" sz="1200" b="0" smtClean="0">
                <a:solidFill>
                  <a:schemeClr val="tx1"/>
                </a:solidFill>
              </a:rPr>
              <a:pPr eaLnBrk="1" hangingPunct="1"/>
              <a:t>127</a:t>
            </a:fld>
            <a:endParaRPr lang="en-US" altLang="zh-CN" sz="1200" b="0" smtClean="0">
              <a:solidFill>
                <a:schemeClr val="tx1"/>
              </a:solidFill>
            </a:endParaRPr>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3361259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308670E-8BB1-4A48-9EB8-D018DB6B894D}" type="slidenum">
              <a:rPr lang="zh-CN" altLang="en-US" sz="1200" b="0" smtClean="0">
                <a:solidFill>
                  <a:schemeClr val="tx1"/>
                </a:solidFill>
              </a:rPr>
              <a:pPr eaLnBrk="1" hangingPunct="1"/>
              <a:t>128</a:t>
            </a:fld>
            <a:endParaRPr lang="en-US" altLang="zh-CN" sz="1200" b="0" smtClean="0">
              <a:solidFill>
                <a:schemeClr val="tx1"/>
              </a:solidFill>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20832578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2FB5DCD-3A4C-407E-826B-00D1F0F30AB5}" type="slidenum">
              <a:rPr lang="zh-CN" altLang="en-US" sz="1200" b="0" smtClean="0">
                <a:solidFill>
                  <a:schemeClr val="tx1"/>
                </a:solidFill>
              </a:rPr>
              <a:pPr eaLnBrk="1" hangingPunct="1"/>
              <a:t>129</a:t>
            </a:fld>
            <a:endParaRPr lang="en-US" altLang="zh-CN" sz="1200" b="0" smtClean="0">
              <a:solidFill>
                <a:schemeClr val="tx1"/>
              </a:solidFill>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03800127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DB7E6E3-4578-4D89-8D4B-2ACDED8BE283}" type="slidenum">
              <a:rPr lang="zh-CN" altLang="en-US" sz="1200" b="0" smtClean="0">
                <a:solidFill>
                  <a:schemeClr val="tx1"/>
                </a:solidFill>
              </a:rPr>
              <a:pPr eaLnBrk="1" hangingPunct="1"/>
              <a:t>130</a:t>
            </a:fld>
            <a:endParaRPr lang="en-US" altLang="zh-CN" sz="1200" b="0" smtClean="0">
              <a:solidFill>
                <a:schemeClr val="tx1"/>
              </a:solidFill>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17259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518844E-3AFD-41E3-801C-CB5D7F962FCE}" type="slidenum">
              <a:rPr lang="zh-CN" altLang="en-US" sz="1200" b="0" smtClean="0">
                <a:solidFill>
                  <a:schemeClr val="tx1"/>
                </a:solidFill>
              </a:rPr>
              <a:pPr eaLnBrk="1" hangingPunct="1"/>
              <a:t>12</a:t>
            </a:fld>
            <a:endParaRPr lang="en-US" altLang="zh-CN" sz="1200" b="0" smtClean="0">
              <a:solidFill>
                <a:schemeClr val="tx1"/>
              </a:solidFill>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3117436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29223AB-3CC6-4048-95EA-700EC44C1E17}" type="slidenum">
              <a:rPr lang="zh-CN" altLang="en-US" sz="1200" b="0" smtClean="0">
                <a:solidFill>
                  <a:schemeClr val="tx1"/>
                </a:solidFill>
              </a:rPr>
              <a:pPr eaLnBrk="1" hangingPunct="1"/>
              <a:t>131</a:t>
            </a:fld>
            <a:endParaRPr lang="en-US" altLang="zh-CN" sz="1200" b="0" smtClean="0">
              <a:solidFill>
                <a:schemeClr val="tx1"/>
              </a:solidFill>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1546850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2523FBE-DD11-46D1-B4A0-1A0F0F7E49E8}" type="slidenum">
              <a:rPr lang="zh-CN" altLang="en-US" sz="1200" b="0" smtClean="0">
                <a:solidFill>
                  <a:schemeClr val="tx1"/>
                </a:solidFill>
              </a:rPr>
              <a:pPr eaLnBrk="1" hangingPunct="1"/>
              <a:t>132</a:t>
            </a:fld>
            <a:endParaRPr lang="en-US" altLang="zh-CN" sz="1200" b="0" smtClean="0">
              <a:solidFill>
                <a:schemeClr val="tx1"/>
              </a:solidFill>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7334719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C1D470C-E189-4FFC-AC71-52726BFEAA37}" type="slidenum">
              <a:rPr lang="zh-CN" altLang="en-US" sz="1200" b="0" smtClean="0">
                <a:solidFill>
                  <a:schemeClr val="tx1"/>
                </a:solidFill>
              </a:rPr>
              <a:pPr eaLnBrk="1" hangingPunct="1"/>
              <a:t>133</a:t>
            </a:fld>
            <a:endParaRPr lang="en-US" altLang="zh-CN" sz="1200" b="0" smtClean="0">
              <a:solidFill>
                <a:schemeClr val="tx1"/>
              </a:solidFill>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8887401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DFC2268-133E-41CA-8156-1A28603B2AED}" type="slidenum">
              <a:rPr lang="zh-CN" altLang="en-US" sz="1200" b="0" smtClean="0">
                <a:solidFill>
                  <a:schemeClr val="tx1"/>
                </a:solidFill>
              </a:rPr>
              <a:pPr eaLnBrk="1" hangingPunct="1"/>
              <a:t>134</a:t>
            </a:fld>
            <a:endParaRPr lang="en-US" altLang="zh-CN" sz="1200" b="0" smtClean="0">
              <a:solidFill>
                <a:schemeClr val="tx1"/>
              </a:solidFill>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12618738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F18B030-32AF-43EA-90FD-06B82E9BC3F5}" type="slidenum">
              <a:rPr lang="zh-CN" altLang="en-US" sz="1200" b="0" smtClean="0">
                <a:solidFill>
                  <a:schemeClr val="tx1"/>
                </a:solidFill>
              </a:rPr>
              <a:pPr eaLnBrk="1" hangingPunct="1"/>
              <a:t>135</a:t>
            </a:fld>
            <a:endParaRPr lang="en-US" altLang="zh-CN" sz="1200" b="0" smtClean="0">
              <a:solidFill>
                <a:schemeClr val="tx1"/>
              </a:solidFill>
            </a:endParaRPr>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9288865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F10B076-8654-4E17-8B52-F1797CAE628B}" type="slidenum">
              <a:rPr lang="zh-CN" altLang="en-US" sz="1200" b="0" smtClean="0">
                <a:solidFill>
                  <a:schemeClr val="tx1"/>
                </a:solidFill>
              </a:rPr>
              <a:pPr eaLnBrk="1" hangingPunct="1"/>
              <a:t>136</a:t>
            </a:fld>
            <a:endParaRPr lang="en-US" altLang="zh-CN" sz="1200" b="0" smtClean="0">
              <a:solidFill>
                <a:schemeClr val="tx1"/>
              </a:solidFill>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1286783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4304DA6-1DFE-40F0-9A1D-C0FD6693CD55}" type="slidenum">
              <a:rPr lang="zh-CN" altLang="en-US" sz="1200" b="0" smtClean="0">
                <a:solidFill>
                  <a:schemeClr val="tx1"/>
                </a:solidFill>
              </a:rPr>
              <a:pPr eaLnBrk="1" hangingPunct="1"/>
              <a:t>137</a:t>
            </a:fld>
            <a:endParaRPr lang="en-US" altLang="zh-CN" sz="1200" b="0" smtClean="0">
              <a:solidFill>
                <a:schemeClr val="tx1"/>
              </a:solidFill>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5441529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E99BFFA-5C8B-41B5-AB90-6CC796CE188F}" type="slidenum">
              <a:rPr lang="zh-CN" altLang="en-US" sz="1200" b="0" smtClean="0">
                <a:solidFill>
                  <a:schemeClr val="tx1"/>
                </a:solidFill>
              </a:rPr>
              <a:pPr eaLnBrk="1" hangingPunct="1"/>
              <a:t>138</a:t>
            </a:fld>
            <a:endParaRPr lang="en-US" altLang="zh-CN" sz="1200" b="0" smtClean="0">
              <a:solidFill>
                <a:schemeClr val="tx1"/>
              </a:solidFill>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38868735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D9E6F2A-8DB3-45E0-9068-30F929D42392}" type="slidenum">
              <a:rPr lang="zh-CN" altLang="en-US" sz="1200" b="0" smtClean="0">
                <a:solidFill>
                  <a:schemeClr val="tx1"/>
                </a:solidFill>
              </a:rPr>
              <a:pPr eaLnBrk="1" hangingPunct="1"/>
              <a:t>139</a:t>
            </a:fld>
            <a:endParaRPr lang="en-US" altLang="zh-CN" sz="1200" b="0" smtClean="0">
              <a:solidFill>
                <a:schemeClr val="tx1"/>
              </a:solidFill>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3162689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BB8B25D-0644-4A5E-A21D-F943C9A41114}" type="slidenum">
              <a:rPr lang="zh-CN" altLang="en-US" sz="1200" b="0" smtClean="0">
                <a:solidFill>
                  <a:schemeClr val="tx1"/>
                </a:solidFill>
              </a:rPr>
              <a:pPr eaLnBrk="1" hangingPunct="1"/>
              <a:t>140</a:t>
            </a:fld>
            <a:endParaRPr lang="en-US" altLang="zh-CN" sz="1200" b="0" smtClean="0">
              <a:solidFill>
                <a:schemeClr val="tx1"/>
              </a:solidFill>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1852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844284D-7855-4938-B8E0-D92A72B10C70}" type="slidenum">
              <a:rPr lang="zh-CN" altLang="en-US" sz="1200" b="0" smtClean="0">
                <a:solidFill>
                  <a:schemeClr val="tx1"/>
                </a:solidFill>
              </a:rPr>
              <a:pPr eaLnBrk="1" hangingPunct="1"/>
              <a:t>13</a:t>
            </a:fld>
            <a:endParaRPr lang="en-US" altLang="zh-CN" sz="1200" b="0" smtClean="0">
              <a:solidFill>
                <a:schemeClr val="tx1"/>
              </a:solidFill>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5449483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596E3A6-A00D-4524-B4EE-25972112AA4B}" type="slidenum">
              <a:rPr lang="zh-CN" altLang="en-US" sz="1200" b="0" smtClean="0">
                <a:solidFill>
                  <a:schemeClr val="tx1"/>
                </a:solidFill>
              </a:rPr>
              <a:pPr eaLnBrk="1" hangingPunct="1"/>
              <a:t>141</a:t>
            </a:fld>
            <a:endParaRPr lang="en-US" altLang="zh-CN" sz="1200" b="0" smtClean="0">
              <a:solidFill>
                <a:schemeClr val="tx1"/>
              </a:solidFill>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5157101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E4B775E-8C49-4AA0-A6AD-A2141158B8E1}" type="slidenum">
              <a:rPr lang="zh-CN" altLang="en-US" sz="1200" b="0" smtClean="0">
                <a:solidFill>
                  <a:schemeClr val="tx1"/>
                </a:solidFill>
              </a:rPr>
              <a:pPr eaLnBrk="1" hangingPunct="1"/>
              <a:t>142</a:t>
            </a:fld>
            <a:endParaRPr lang="en-US" altLang="zh-CN" sz="1200" b="0" smtClean="0">
              <a:solidFill>
                <a:schemeClr val="tx1"/>
              </a:solidFill>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171419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4D8CF38-DC0B-4FD3-8DBC-1480CFB44DE4}" type="slidenum">
              <a:rPr lang="zh-CN" altLang="en-US" sz="1200" b="0" smtClean="0">
                <a:solidFill>
                  <a:schemeClr val="tx1"/>
                </a:solidFill>
              </a:rPr>
              <a:pPr eaLnBrk="1" hangingPunct="1"/>
              <a:t>143</a:t>
            </a:fld>
            <a:endParaRPr lang="en-US" altLang="zh-CN" sz="1200" b="0" smtClean="0">
              <a:solidFill>
                <a:schemeClr val="tx1"/>
              </a:solidFill>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7273010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0135ABC-C383-42E9-AA01-09B7CF2E9BE4}" type="slidenum">
              <a:rPr lang="zh-CN" altLang="en-US" sz="1200" b="0" smtClean="0">
                <a:solidFill>
                  <a:schemeClr val="tx1"/>
                </a:solidFill>
              </a:rPr>
              <a:pPr eaLnBrk="1" hangingPunct="1"/>
              <a:t>144</a:t>
            </a:fld>
            <a:endParaRPr lang="en-US" altLang="zh-CN" sz="1200" b="0" smtClean="0">
              <a:solidFill>
                <a:schemeClr val="tx1"/>
              </a:solidFill>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1333887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D4BEB194-E47D-4174-862F-4239895084DD}" type="slidenum">
              <a:rPr lang="zh-CN" altLang="en-US" sz="1200" b="0" smtClean="0">
                <a:solidFill>
                  <a:schemeClr val="tx1"/>
                </a:solidFill>
              </a:rPr>
              <a:pPr eaLnBrk="1" hangingPunct="1"/>
              <a:t>145</a:t>
            </a:fld>
            <a:endParaRPr lang="en-US" altLang="zh-CN" sz="1200" b="0" smtClean="0">
              <a:solidFill>
                <a:schemeClr val="tx1"/>
              </a:solidFill>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74117871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F9869D99-F827-476A-BF33-6E9F017D77FB}" type="slidenum">
              <a:rPr lang="zh-CN" altLang="en-US" sz="1200" b="0" smtClean="0">
                <a:solidFill>
                  <a:schemeClr val="tx1"/>
                </a:solidFill>
              </a:rPr>
              <a:pPr eaLnBrk="1" hangingPunct="1"/>
              <a:t>146</a:t>
            </a:fld>
            <a:endParaRPr lang="en-US" altLang="zh-CN" sz="1200" b="0" smtClean="0">
              <a:solidFill>
                <a:schemeClr val="tx1"/>
              </a:solidFill>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8147821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2389EF7-BD6F-43C2-A177-01EC40E1A326}" type="slidenum">
              <a:rPr lang="zh-CN" altLang="en-US" sz="1200" b="0" smtClean="0">
                <a:solidFill>
                  <a:schemeClr val="tx1"/>
                </a:solidFill>
              </a:rPr>
              <a:pPr eaLnBrk="1" hangingPunct="1"/>
              <a:t>147</a:t>
            </a:fld>
            <a:endParaRPr lang="en-US" altLang="zh-CN" sz="1200" b="0" smtClean="0">
              <a:solidFill>
                <a:schemeClr val="tx1"/>
              </a:solidFill>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91251427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2CC20D5-5077-46E7-8FE0-7E6222B24DC0}" type="slidenum">
              <a:rPr lang="zh-CN" altLang="en-US" sz="1200" b="0" smtClean="0">
                <a:solidFill>
                  <a:schemeClr val="tx1"/>
                </a:solidFill>
              </a:rPr>
              <a:pPr eaLnBrk="1" hangingPunct="1"/>
              <a:t>148</a:t>
            </a:fld>
            <a:endParaRPr lang="en-US" altLang="zh-CN" sz="1200" b="0" smtClean="0">
              <a:solidFill>
                <a:schemeClr val="tx1"/>
              </a:solidFill>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337691419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435075FA-CEB6-4F9A-A11A-5FB2535582E1}" type="slidenum">
              <a:rPr lang="zh-CN" altLang="en-US" sz="1200" b="0" smtClean="0">
                <a:solidFill>
                  <a:schemeClr val="tx1"/>
                </a:solidFill>
              </a:rPr>
              <a:pPr eaLnBrk="1" hangingPunct="1"/>
              <a:t>149</a:t>
            </a:fld>
            <a:endParaRPr lang="en-US" altLang="zh-CN" sz="1200" b="0" smtClean="0">
              <a:solidFill>
                <a:schemeClr val="tx1"/>
              </a:solidFill>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32216568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D5D46E6E-CE35-4C0C-86E1-2E0E9BC5959F}" type="slidenum">
              <a:rPr lang="zh-CN" altLang="en-US" sz="1200" b="0" smtClean="0">
                <a:solidFill>
                  <a:schemeClr val="tx1"/>
                </a:solidFill>
              </a:rPr>
              <a:pPr eaLnBrk="1" hangingPunct="1"/>
              <a:t>150</a:t>
            </a:fld>
            <a:endParaRPr lang="en-US" altLang="zh-CN" sz="1200" b="0" smtClean="0">
              <a:solidFill>
                <a:schemeClr val="tx1"/>
              </a:solidFill>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033846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08D64C0-0D83-40DC-B4DB-579AE18539C2}" type="slidenum">
              <a:rPr lang="zh-CN" altLang="en-US" sz="1200" b="0" smtClean="0">
                <a:solidFill>
                  <a:schemeClr val="tx1"/>
                </a:solidFill>
              </a:rPr>
              <a:pPr eaLnBrk="1" hangingPunct="1"/>
              <a:t>14</a:t>
            </a:fld>
            <a:endParaRPr lang="en-US" altLang="zh-CN" sz="1200" b="0" smtClean="0">
              <a:solidFill>
                <a:schemeClr val="tx1"/>
              </a:solidFill>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结合排队的例子解释</a:t>
            </a:r>
          </a:p>
        </p:txBody>
      </p:sp>
    </p:spTree>
    <p:extLst>
      <p:ext uri="{BB962C8B-B14F-4D97-AF65-F5344CB8AC3E}">
        <p14:creationId xmlns:p14="http://schemas.microsoft.com/office/powerpoint/2010/main" val="180779763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E16C8F4-7128-462B-B24E-2CF56461540E}" type="slidenum">
              <a:rPr lang="zh-CN" altLang="en-US" sz="1200" b="0" smtClean="0">
                <a:solidFill>
                  <a:schemeClr val="tx1"/>
                </a:solidFill>
              </a:rPr>
              <a:pPr eaLnBrk="1" hangingPunct="1"/>
              <a:t>151</a:t>
            </a:fld>
            <a:endParaRPr lang="en-US" altLang="zh-CN" sz="1200" b="0" smtClean="0">
              <a:solidFill>
                <a:schemeClr val="tx1"/>
              </a:solidFill>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34366902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E80C5B6-6ED2-48B2-8D7C-6ED4C8342B26}" type="slidenum">
              <a:rPr lang="zh-CN" altLang="en-US" sz="1200" b="0" smtClean="0">
                <a:solidFill>
                  <a:schemeClr val="tx1"/>
                </a:solidFill>
              </a:rPr>
              <a:pPr eaLnBrk="1" hangingPunct="1"/>
              <a:t>152</a:t>
            </a:fld>
            <a:endParaRPr lang="en-US" altLang="zh-CN" sz="1200" b="0" smtClean="0">
              <a:solidFill>
                <a:schemeClr val="tx1"/>
              </a:solidFill>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88744361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1584821-F4F1-4F48-8B9F-4B11E21CB097}" type="slidenum">
              <a:rPr lang="zh-CN" altLang="en-US" sz="1200" b="0" smtClean="0">
                <a:solidFill>
                  <a:schemeClr val="tx1"/>
                </a:solidFill>
              </a:rPr>
              <a:pPr eaLnBrk="1" hangingPunct="1"/>
              <a:t>153</a:t>
            </a:fld>
            <a:endParaRPr lang="en-US" altLang="zh-CN" sz="1200" b="0" smtClean="0">
              <a:solidFill>
                <a:schemeClr val="tx1"/>
              </a:solidFill>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88293883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DCB54109-3875-4A3C-AB59-67F2854CFCF1}" type="slidenum">
              <a:rPr lang="zh-CN" altLang="en-US" sz="1200" b="0" smtClean="0">
                <a:solidFill>
                  <a:schemeClr val="tx1"/>
                </a:solidFill>
              </a:rPr>
              <a:pPr eaLnBrk="1" hangingPunct="1"/>
              <a:t>154</a:t>
            </a:fld>
            <a:endParaRPr lang="en-US" altLang="zh-CN" sz="1200" b="0" smtClean="0">
              <a:solidFill>
                <a:schemeClr val="tx1"/>
              </a:solidFill>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6069947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D4E61A4-1042-438E-8039-630DF6325AF7}" type="slidenum">
              <a:rPr lang="zh-CN" altLang="en-US" sz="1200" b="0" smtClean="0">
                <a:solidFill>
                  <a:schemeClr val="tx1"/>
                </a:solidFill>
              </a:rPr>
              <a:pPr eaLnBrk="1" hangingPunct="1"/>
              <a:t>155</a:t>
            </a:fld>
            <a:endParaRPr lang="en-US" altLang="zh-CN" sz="1200" b="0" smtClean="0">
              <a:solidFill>
                <a:schemeClr val="tx1"/>
              </a:solidFill>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5928656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FEA5D73-5043-4267-803E-3677CDCE7186}" type="slidenum">
              <a:rPr lang="zh-CN" altLang="en-US" sz="1200" b="0" smtClean="0">
                <a:solidFill>
                  <a:schemeClr val="tx1"/>
                </a:solidFill>
              </a:rPr>
              <a:pPr eaLnBrk="1" hangingPunct="1"/>
              <a:t>156</a:t>
            </a:fld>
            <a:endParaRPr lang="en-US" altLang="zh-CN" sz="1200" b="0" smtClean="0">
              <a:solidFill>
                <a:schemeClr val="tx1"/>
              </a:solidFill>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0461268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7D85D55-9AEB-465E-A5DF-4256C98F62AF}" type="slidenum">
              <a:rPr lang="zh-CN" altLang="en-US" sz="1200" b="0" smtClean="0">
                <a:solidFill>
                  <a:schemeClr val="tx1"/>
                </a:solidFill>
              </a:rPr>
              <a:pPr eaLnBrk="1" hangingPunct="1"/>
              <a:t>157</a:t>
            </a:fld>
            <a:endParaRPr lang="en-US" altLang="zh-CN" sz="1200" b="0" smtClean="0">
              <a:solidFill>
                <a:schemeClr val="tx1"/>
              </a:solidFill>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&lt;/2010-05-25 </a:t>
            </a:r>
            <a:r>
              <a:rPr lang="zh-CN" altLang="en-US" smtClean="0"/>
              <a:t>第</a:t>
            </a:r>
            <a:r>
              <a:rPr lang="en-US" altLang="zh-CN" smtClean="0"/>
              <a:t>23</a:t>
            </a:r>
            <a:r>
              <a:rPr lang="zh-CN" altLang="en-US" smtClean="0"/>
              <a:t>次，</a:t>
            </a:r>
            <a:r>
              <a:rPr lang="en-US" altLang="zh-CN" smtClean="0"/>
              <a:t>11</a:t>
            </a:r>
            <a:r>
              <a:rPr lang="zh-CN" altLang="en-US" smtClean="0"/>
              <a:t>周</a:t>
            </a:r>
            <a:r>
              <a:rPr lang="en-US" altLang="zh-CN" smtClean="0"/>
              <a:t>-02</a:t>
            </a:r>
            <a:r>
              <a:rPr lang="zh-CN" altLang="en-US" smtClean="0"/>
              <a:t>次</a:t>
            </a:r>
            <a:r>
              <a:rPr lang="en-US" altLang="zh-CN" smtClean="0"/>
              <a:t>&gt; </a:t>
            </a:r>
            <a:endParaRPr lang="zh-CN" altLang="en-US" smtClean="0"/>
          </a:p>
        </p:txBody>
      </p:sp>
    </p:spTree>
    <p:extLst>
      <p:ext uri="{BB962C8B-B14F-4D97-AF65-F5344CB8AC3E}">
        <p14:creationId xmlns:p14="http://schemas.microsoft.com/office/powerpoint/2010/main" val="320982052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F4846E74-F3EF-4A02-B7DA-698F1A393103}" type="slidenum">
              <a:rPr lang="zh-CN" altLang="en-US" sz="1200" b="0" smtClean="0">
                <a:solidFill>
                  <a:schemeClr val="tx1"/>
                </a:solidFill>
              </a:rPr>
              <a:pPr eaLnBrk="1" hangingPunct="1"/>
              <a:t>158</a:t>
            </a:fld>
            <a:endParaRPr lang="en-US" altLang="zh-CN" sz="1200" b="0" smtClean="0">
              <a:solidFill>
                <a:schemeClr val="tx1"/>
              </a:solidFill>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&lt;2010-05-28 </a:t>
            </a:r>
            <a:r>
              <a:rPr lang="zh-CN" altLang="en-US" smtClean="0"/>
              <a:t>第</a:t>
            </a:r>
            <a:r>
              <a:rPr lang="en-US" altLang="zh-CN" smtClean="0"/>
              <a:t>24</a:t>
            </a:r>
            <a:r>
              <a:rPr lang="zh-CN" altLang="en-US" smtClean="0"/>
              <a:t>次，</a:t>
            </a:r>
            <a:r>
              <a:rPr lang="en-US" altLang="zh-CN" smtClean="0"/>
              <a:t>11</a:t>
            </a:r>
            <a:r>
              <a:rPr lang="zh-CN" altLang="en-US" smtClean="0"/>
              <a:t>周</a:t>
            </a:r>
            <a:r>
              <a:rPr lang="en-US" altLang="zh-CN" smtClean="0"/>
              <a:t>-03</a:t>
            </a:r>
            <a:r>
              <a:rPr lang="zh-CN" altLang="en-US" smtClean="0"/>
              <a:t>次</a:t>
            </a:r>
            <a:r>
              <a:rPr lang="en-US" altLang="zh-CN" smtClean="0"/>
              <a:t>&gt; </a:t>
            </a:r>
            <a:endParaRPr lang="zh-CN" altLang="en-US" smtClean="0"/>
          </a:p>
        </p:txBody>
      </p:sp>
    </p:spTree>
    <p:extLst>
      <p:ext uri="{BB962C8B-B14F-4D97-AF65-F5344CB8AC3E}">
        <p14:creationId xmlns:p14="http://schemas.microsoft.com/office/powerpoint/2010/main" val="23701778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957EF5B-2DB7-4BCB-8A19-90CA8D3C2511}" type="slidenum">
              <a:rPr lang="zh-CN" altLang="en-US" sz="1200" b="0" smtClean="0">
                <a:solidFill>
                  <a:schemeClr val="tx1"/>
                </a:solidFill>
              </a:rPr>
              <a:pPr eaLnBrk="1" hangingPunct="1"/>
              <a:t>159</a:t>
            </a:fld>
            <a:endParaRPr lang="en-US" altLang="zh-CN" sz="1200" b="0" smtClean="0">
              <a:solidFill>
                <a:schemeClr val="tx1"/>
              </a:solidFill>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89515167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5C9B02D-C286-43C2-B287-5014EC66ACC4}" type="slidenum">
              <a:rPr lang="zh-CN" altLang="en-US" sz="1200" b="0" smtClean="0">
                <a:solidFill>
                  <a:schemeClr val="tx1"/>
                </a:solidFill>
              </a:rPr>
              <a:pPr eaLnBrk="1" hangingPunct="1"/>
              <a:t>161</a:t>
            </a:fld>
            <a:endParaRPr lang="en-US" altLang="zh-CN" sz="1200" b="0" smtClean="0">
              <a:solidFill>
                <a:schemeClr val="tx1"/>
              </a:solidFill>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972675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41B3821-2668-4294-9B25-01A337802E6A}" type="slidenum">
              <a:rPr lang="zh-CN" altLang="en-US" sz="1200" b="0" smtClean="0">
                <a:solidFill>
                  <a:schemeClr val="tx1"/>
                </a:solidFill>
              </a:rPr>
              <a:pPr eaLnBrk="1" hangingPunct="1"/>
              <a:t>15</a:t>
            </a:fld>
            <a:endParaRPr lang="en-US" altLang="zh-CN" sz="1200" b="0" smtClean="0">
              <a:solidFill>
                <a:schemeClr val="tx1"/>
              </a:solidFill>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15997125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8287995-402D-496B-A438-B7D99B09F469}" type="slidenum">
              <a:rPr lang="zh-CN" altLang="en-US" sz="1200" b="0" smtClean="0">
                <a:solidFill>
                  <a:schemeClr val="tx1"/>
                </a:solidFill>
              </a:rPr>
              <a:pPr eaLnBrk="1" hangingPunct="1"/>
              <a:t>162</a:t>
            </a:fld>
            <a:endParaRPr lang="en-US" altLang="zh-CN" sz="1200" b="0" smtClean="0">
              <a:solidFill>
                <a:schemeClr val="tx1"/>
              </a:solidFill>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9435385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6094D4F-0806-47A2-8069-E1C478FF43E5}" type="slidenum">
              <a:rPr lang="zh-CN" altLang="en-US" sz="1200" b="0" smtClean="0">
                <a:solidFill>
                  <a:schemeClr val="tx1"/>
                </a:solidFill>
              </a:rPr>
              <a:pPr eaLnBrk="1" hangingPunct="1"/>
              <a:t>163</a:t>
            </a:fld>
            <a:endParaRPr lang="en-US" altLang="zh-CN" sz="1200" b="0" smtClean="0">
              <a:solidFill>
                <a:schemeClr val="tx1"/>
              </a:solidFill>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85645680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35DBE55-9BBB-495A-B8E2-51E93171A271}" type="slidenum">
              <a:rPr lang="zh-CN" altLang="en-US" sz="1200" b="0" smtClean="0">
                <a:solidFill>
                  <a:schemeClr val="tx1"/>
                </a:solidFill>
              </a:rPr>
              <a:pPr eaLnBrk="1" hangingPunct="1"/>
              <a:t>176</a:t>
            </a:fld>
            <a:endParaRPr lang="en-US" altLang="zh-CN" sz="1200" b="0" smtClean="0">
              <a:solidFill>
                <a:schemeClr val="tx1"/>
              </a:solidFill>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61083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E26B467-760B-4982-A3FC-8146732CF042}" type="slidenum">
              <a:rPr lang="zh-CN" altLang="en-US" sz="1200" b="0" smtClean="0">
                <a:solidFill>
                  <a:schemeClr val="tx1"/>
                </a:solidFill>
              </a:rPr>
              <a:pPr eaLnBrk="1" hangingPunct="1"/>
              <a:t>16</a:t>
            </a:fld>
            <a:endParaRPr lang="en-US" altLang="zh-CN" sz="1200" b="0" smtClean="0">
              <a:solidFill>
                <a:schemeClr val="tx1"/>
              </a:solidFill>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看例子的同时要思考记录的移动和比较次数！</a:t>
            </a:r>
          </a:p>
        </p:txBody>
      </p:sp>
    </p:spTree>
    <p:extLst>
      <p:ext uri="{BB962C8B-B14F-4D97-AF65-F5344CB8AC3E}">
        <p14:creationId xmlns:p14="http://schemas.microsoft.com/office/powerpoint/2010/main" val="3171713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740A251-57A9-4F93-8584-CDB55A856D43}" type="slidenum">
              <a:rPr lang="zh-CN" altLang="en-US" sz="1200" b="0" smtClean="0">
                <a:solidFill>
                  <a:schemeClr val="tx1"/>
                </a:solidFill>
              </a:rPr>
              <a:pPr eaLnBrk="1" hangingPunct="1"/>
              <a:t>17</a:t>
            </a:fld>
            <a:endParaRPr lang="en-US" altLang="zh-CN" sz="1200" b="0" smtClean="0">
              <a:solidFill>
                <a:schemeClr val="tx1"/>
              </a:solidFill>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71062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A40D323-DB9A-4539-A7B9-63FE46957AAE}" type="slidenum">
              <a:rPr lang="zh-CN" altLang="en-US" sz="1200" b="0" smtClean="0">
                <a:solidFill>
                  <a:schemeClr val="tx1"/>
                </a:solidFill>
              </a:rPr>
              <a:pPr eaLnBrk="1" hangingPunct="1"/>
              <a:t>18</a:t>
            </a:fld>
            <a:endParaRPr lang="en-US" altLang="zh-CN" sz="1200" b="0" smtClean="0">
              <a:solidFill>
                <a:schemeClr val="tx1"/>
              </a:solidFill>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602123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5FA0F90-047E-47F7-8281-5A0D401BFE62}" type="slidenum">
              <a:rPr lang="zh-CN" altLang="en-US" sz="1200" b="0" smtClean="0">
                <a:solidFill>
                  <a:schemeClr val="tx1"/>
                </a:solidFill>
              </a:rPr>
              <a:pPr eaLnBrk="1" hangingPunct="1"/>
              <a:t>19</a:t>
            </a:fld>
            <a:endParaRPr lang="en-US" altLang="zh-CN" sz="1200" b="0" smtClean="0">
              <a:solidFill>
                <a:schemeClr val="tx1"/>
              </a:solidFill>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890746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DCE604BF-4676-4A3A-B67D-2B130C9F18A1}" type="slidenum">
              <a:rPr lang="zh-CN" altLang="en-US" sz="1200" b="0" smtClean="0">
                <a:solidFill>
                  <a:schemeClr val="tx1"/>
                </a:solidFill>
              </a:rPr>
              <a:pPr eaLnBrk="1" hangingPunct="1"/>
              <a:t>20</a:t>
            </a:fld>
            <a:endParaRPr lang="en-US" altLang="zh-CN" sz="1200" b="0" smtClean="0">
              <a:solidFill>
                <a:schemeClr val="tx1"/>
              </a:solidFill>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7521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C676EB3-F490-4815-9AE2-252EB18AF411}" type="slidenum">
              <a:rPr lang="zh-CN" altLang="en-US" sz="1200" b="0" smtClean="0">
                <a:solidFill>
                  <a:schemeClr val="tx1"/>
                </a:solidFill>
              </a:rPr>
              <a:pPr eaLnBrk="1" hangingPunct="1"/>
              <a:t>2</a:t>
            </a:fld>
            <a:endParaRPr lang="en-US" altLang="zh-CN" sz="1200" b="0" smtClean="0">
              <a:solidFill>
                <a:schemeClr val="tx1"/>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直观描述什么是排序；</a:t>
            </a:r>
          </a:p>
          <a:p>
            <a:pPr eaLnBrk="1" hangingPunct="1"/>
            <a:r>
              <a:rPr lang="zh-CN" altLang="en-US" smtClean="0"/>
              <a:t>现实生活中的排序（按大小个排队）；</a:t>
            </a:r>
          </a:p>
          <a:p>
            <a:pPr eaLnBrk="1" hangingPunct="1"/>
            <a:r>
              <a:rPr lang="zh-CN" altLang="en-US" smtClean="0"/>
              <a:t>排序涉及到的几个概念（对照排队的例子给予解释）</a:t>
            </a:r>
          </a:p>
        </p:txBody>
      </p:sp>
    </p:spTree>
    <p:extLst>
      <p:ext uri="{BB962C8B-B14F-4D97-AF65-F5344CB8AC3E}">
        <p14:creationId xmlns:p14="http://schemas.microsoft.com/office/powerpoint/2010/main" val="1664004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E0721C1-25EE-4515-904F-8CF532A4C9AD}" type="slidenum">
              <a:rPr lang="zh-CN" altLang="en-US" sz="1200" b="0" smtClean="0">
                <a:solidFill>
                  <a:schemeClr val="tx1"/>
                </a:solidFill>
              </a:rPr>
              <a:pPr eaLnBrk="1" hangingPunct="1"/>
              <a:t>21</a:t>
            </a:fld>
            <a:endParaRPr lang="en-US" altLang="zh-CN" sz="1200" b="0" smtClean="0">
              <a:solidFill>
                <a:schemeClr val="tx1"/>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07740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E4B6A2EA-3046-4FD7-BCFE-0F9A91C373BB}" type="slidenum">
              <a:rPr lang="zh-CN" altLang="en-US" sz="1200" b="0" smtClean="0">
                <a:solidFill>
                  <a:schemeClr val="tx1"/>
                </a:solidFill>
              </a:rPr>
              <a:pPr eaLnBrk="1" hangingPunct="1"/>
              <a:t>24</a:t>
            </a:fld>
            <a:endParaRPr lang="en-US" altLang="zh-CN" sz="1200" b="0" smtClean="0">
              <a:solidFill>
                <a:schemeClr val="tx1"/>
              </a:solidFill>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29108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4103135A-7629-4582-81AA-30D9B92D9BC4}" type="slidenum">
              <a:rPr lang="zh-CN" altLang="en-US" sz="1200" b="0" smtClean="0">
                <a:solidFill>
                  <a:schemeClr val="tx1"/>
                </a:solidFill>
              </a:rPr>
              <a:pPr eaLnBrk="1" hangingPunct="1"/>
              <a:t>25</a:t>
            </a:fld>
            <a:endParaRPr lang="en-US" altLang="zh-CN" sz="1200" b="0" smtClean="0">
              <a:solidFill>
                <a:schemeClr val="tx1"/>
              </a:solidFill>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&lt;/2010-05-17 </a:t>
            </a:r>
            <a:r>
              <a:rPr lang="zh-CN" altLang="en-US" dirty="0" smtClean="0"/>
              <a:t>第</a:t>
            </a:r>
            <a:r>
              <a:rPr lang="en-US" altLang="zh-CN" dirty="0" smtClean="0"/>
              <a:t>20</a:t>
            </a:r>
            <a:r>
              <a:rPr lang="zh-CN" altLang="en-US" dirty="0" smtClean="0"/>
              <a:t>次，</a:t>
            </a:r>
            <a:r>
              <a:rPr lang="en-US" altLang="zh-CN" dirty="0" smtClean="0"/>
              <a:t>10</a:t>
            </a:r>
            <a:r>
              <a:rPr lang="zh-CN" altLang="en-US" dirty="0" smtClean="0"/>
              <a:t>周</a:t>
            </a:r>
            <a:r>
              <a:rPr lang="en-US" altLang="zh-CN" dirty="0" smtClean="0"/>
              <a:t>-01</a:t>
            </a:r>
            <a:r>
              <a:rPr lang="zh-CN" altLang="en-US" dirty="0" smtClean="0"/>
              <a:t>次</a:t>
            </a:r>
            <a:r>
              <a:rPr lang="en-US" altLang="zh-CN" dirty="0" smtClean="0"/>
              <a:t>&gt;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&lt;/2015-10-30&gt; </a:t>
            </a:r>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271054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9240A81-959A-4D6B-AFD2-490AC80BB371}" type="slidenum">
              <a:rPr lang="zh-CN" altLang="en-US" sz="1200" b="0" smtClean="0">
                <a:solidFill>
                  <a:schemeClr val="tx1"/>
                </a:solidFill>
              </a:rPr>
              <a:pPr eaLnBrk="1" hangingPunct="1"/>
              <a:t>26</a:t>
            </a:fld>
            <a:endParaRPr lang="en-US" altLang="zh-CN" sz="1200" b="0" smtClean="0">
              <a:solidFill>
                <a:schemeClr val="tx1"/>
              </a:solidFill>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&lt;2010-05-21 </a:t>
            </a:r>
            <a:r>
              <a:rPr lang="zh-CN" altLang="en-US" dirty="0" smtClean="0"/>
              <a:t>第</a:t>
            </a:r>
            <a:r>
              <a:rPr lang="en-US" altLang="zh-CN" dirty="0" smtClean="0"/>
              <a:t>21</a:t>
            </a:r>
            <a:r>
              <a:rPr lang="zh-CN" altLang="en-US" dirty="0" smtClean="0"/>
              <a:t>次，</a:t>
            </a:r>
            <a:r>
              <a:rPr lang="en-US" altLang="zh-CN" dirty="0" smtClean="0"/>
              <a:t>10</a:t>
            </a:r>
            <a:r>
              <a:rPr lang="zh-CN" altLang="en-US" dirty="0" smtClean="0"/>
              <a:t>周</a:t>
            </a:r>
            <a:r>
              <a:rPr lang="en-US" altLang="zh-CN" dirty="0" smtClean="0"/>
              <a:t>-02</a:t>
            </a:r>
            <a:r>
              <a:rPr lang="zh-CN" altLang="en-US" dirty="0" smtClean="0"/>
              <a:t>次</a:t>
            </a:r>
            <a:r>
              <a:rPr lang="en-US" altLang="zh-CN" dirty="0" smtClean="0"/>
              <a:t>&gt; </a:t>
            </a:r>
            <a:endParaRPr lang="zh-CN" altLang="en-US" dirty="0" smtClean="0"/>
          </a:p>
        </p:txBody>
      </p:sp>
    </p:spTree>
    <p:extLst>
      <p:ext uri="{BB962C8B-B14F-4D97-AF65-F5344CB8AC3E}">
        <p14:creationId xmlns:p14="http://schemas.microsoft.com/office/powerpoint/2010/main" val="1509468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119669A-626E-4592-8439-ACF0F01B0B0A}" type="slidenum">
              <a:rPr lang="zh-CN" altLang="en-US" sz="1200" b="0" smtClean="0">
                <a:solidFill>
                  <a:schemeClr val="tx1"/>
                </a:solidFill>
              </a:rPr>
              <a:pPr eaLnBrk="1" hangingPunct="1"/>
              <a:t>32</a:t>
            </a:fld>
            <a:endParaRPr lang="en-US" altLang="zh-CN" sz="1200" b="0" smtClean="0">
              <a:solidFill>
                <a:schemeClr val="tx1"/>
              </a:solidFill>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53139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26B20E5-29EE-439A-9F9D-8467AAE799F4}" type="slidenum">
              <a:rPr lang="zh-CN" altLang="en-US" sz="1200" b="0" smtClean="0">
                <a:solidFill>
                  <a:schemeClr val="tx1"/>
                </a:solidFill>
              </a:rPr>
              <a:pPr eaLnBrk="1" hangingPunct="1"/>
              <a:t>33</a:t>
            </a:fld>
            <a:endParaRPr lang="en-US" altLang="zh-CN" sz="1200" b="0" smtClean="0">
              <a:solidFill>
                <a:schemeClr val="tx1"/>
              </a:solidFill>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581398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662618D-EFE5-478C-8AC0-D22E5C9CFEA4}" type="slidenum">
              <a:rPr lang="zh-CN" altLang="en-US" sz="1200" b="0" smtClean="0">
                <a:solidFill>
                  <a:schemeClr val="tx1"/>
                </a:solidFill>
              </a:rPr>
              <a:pPr eaLnBrk="1" hangingPunct="1"/>
              <a:t>34</a:t>
            </a:fld>
            <a:endParaRPr lang="en-US" altLang="zh-CN" sz="1200" b="0" smtClean="0">
              <a:solidFill>
                <a:schemeClr val="tx1"/>
              </a:solidFill>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377398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4EC6EB1-0C30-497E-B8EA-3484CB00973E}" type="slidenum">
              <a:rPr lang="zh-CN" altLang="en-US" sz="1200" b="0" smtClean="0">
                <a:solidFill>
                  <a:schemeClr val="tx1"/>
                </a:solidFill>
              </a:rPr>
              <a:pPr eaLnBrk="1" hangingPunct="1"/>
              <a:t>35</a:t>
            </a:fld>
            <a:endParaRPr lang="en-US" altLang="zh-CN" sz="1200" b="0" smtClean="0">
              <a:solidFill>
                <a:schemeClr val="tx1"/>
              </a:solidFill>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906447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F20C20C0-4583-4E0C-B31B-A2F8783A776C}" type="slidenum">
              <a:rPr lang="zh-CN" altLang="en-US" sz="1200" b="0" smtClean="0">
                <a:solidFill>
                  <a:schemeClr val="tx1"/>
                </a:solidFill>
              </a:rPr>
              <a:pPr eaLnBrk="1" hangingPunct="1"/>
              <a:t>36</a:t>
            </a:fld>
            <a:endParaRPr lang="en-US" altLang="zh-CN" sz="1200" b="0" smtClean="0">
              <a:solidFill>
                <a:schemeClr val="tx1"/>
              </a:solidFill>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71222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3543CAF-2E3D-4B42-891C-0B154DAFE0E3}" type="slidenum">
              <a:rPr lang="zh-CN" altLang="en-US" sz="1200" b="0" smtClean="0">
                <a:solidFill>
                  <a:schemeClr val="tx1"/>
                </a:solidFill>
              </a:rPr>
              <a:pPr eaLnBrk="1" hangingPunct="1"/>
              <a:t>37</a:t>
            </a:fld>
            <a:endParaRPr lang="en-US" altLang="zh-CN" sz="1200" b="0" smtClean="0">
              <a:solidFill>
                <a:schemeClr val="tx1"/>
              </a:solidFill>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78060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0014FCE-442A-4E33-B6F2-1F98C28E1254}" type="slidenum">
              <a:rPr lang="zh-CN" altLang="en-US" sz="1200" b="0" smtClean="0">
                <a:solidFill>
                  <a:schemeClr val="tx1"/>
                </a:solidFill>
              </a:rPr>
              <a:pPr eaLnBrk="1" hangingPunct="1"/>
              <a:t>3</a:t>
            </a:fld>
            <a:endParaRPr lang="en-US" altLang="zh-CN" sz="1200" b="0" smtClean="0">
              <a:solidFill>
                <a:schemeClr val="tx1"/>
              </a:solidFill>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55576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1107295-C10B-41EF-9B3A-E5F7932F5B67}" type="slidenum">
              <a:rPr lang="zh-CN" altLang="en-US" sz="1200" b="0" smtClean="0">
                <a:solidFill>
                  <a:schemeClr val="tx1"/>
                </a:solidFill>
              </a:rPr>
              <a:pPr eaLnBrk="1" hangingPunct="1"/>
              <a:t>38</a:t>
            </a:fld>
            <a:endParaRPr lang="en-US" altLang="zh-CN" sz="1200" b="0" smtClean="0">
              <a:solidFill>
                <a:schemeClr val="tx1"/>
              </a:solidFill>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359352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51C692C-EDE5-40BB-A183-4A16F10DAB48}" type="slidenum">
              <a:rPr lang="zh-CN" altLang="en-US" sz="1200" b="0" smtClean="0">
                <a:solidFill>
                  <a:schemeClr val="tx1"/>
                </a:solidFill>
              </a:rPr>
              <a:pPr eaLnBrk="1" hangingPunct="1"/>
              <a:t>39</a:t>
            </a:fld>
            <a:endParaRPr lang="en-US" altLang="zh-CN" sz="1200" b="0" smtClean="0">
              <a:solidFill>
                <a:schemeClr val="tx1"/>
              </a:solidFill>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590821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2B84B67-6D4A-48C8-A759-0E0009052624}" type="slidenum">
              <a:rPr lang="zh-CN" altLang="en-US" sz="1200" b="0" smtClean="0">
                <a:solidFill>
                  <a:schemeClr val="tx1"/>
                </a:solidFill>
              </a:rPr>
              <a:pPr eaLnBrk="1" hangingPunct="1"/>
              <a:t>40</a:t>
            </a:fld>
            <a:endParaRPr lang="en-US" altLang="zh-CN" sz="1200" b="0" smtClean="0">
              <a:solidFill>
                <a:schemeClr val="tx1"/>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692380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A706747-C571-49C0-AC94-E810D0CBB000}" type="slidenum">
              <a:rPr lang="zh-CN" altLang="en-US" sz="1200" b="0" smtClean="0">
                <a:solidFill>
                  <a:schemeClr val="tx1"/>
                </a:solidFill>
              </a:rPr>
              <a:pPr eaLnBrk="1" hangingPunct="1"/>
              <a:t>42</a:t>
            </a:fld>
            <a:endParaRPr lang="en-US" altLang="zh-CN" sz="1200" b="0" smtClean="0">
              <a:solidFill>
                <a:schemeClr val="tx1"/>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253955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877BA2D-2716-4806-B85A-0113439F6489}" type="slidenum">
              <a:rPr lang="zh-CN" altLang="en-US" sz="1200" b="0" smtClean="0">
                <a:solidFill>
                  <a:schemeClr val="tx1"/>
                </a:solidFill>
              </a:rPr>
              <a:pPr eaLnBrk="1" hangingPunct="1"/>
              <a:t>43</a:t>
            </a:fld>
            <a:endParaRPr lang="en-US" altLang="zh-CN" sz="1200" b="0" smtClean="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1377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77A6E40-C367-4422-B5C0-20C633C15E1B}" type="slidenum">
              <a:rPr lang="zh-CN" altLang="en-US" sz="1200" b="0" smtClean="0">
                <a:solidFill>
                  <a:schemeClr val="tx1"/>
                </a:solidFill>
              </a:rPr>
              <a:pPr eaLnBrk="1" hangingPunct="1"/>
              <a:t>44</a:t>
            </a:fld>
            <a:endParaRPr lang="en-US" altLang="zh-CN" sz="1200" b="0" smtClean="0">
              <a:solidFill>
                <a:schemeClr val="tx1"/>
              </a:solidFill>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829768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D23E14C-A767-48C2-B26A-1F318B1C5CAE}" type="slidenum">
              <a:rPr lang="zh-CN" altLang="en-US" sz="1200" b="0" smtClean="0">
                <a:solidFill>
                  <a:schemeClr val="tx1"/>
                </a:solidFill>
              </a:rPr>
              <a:pPr eaLnBrk="1" hangingPunct="1"/>
              <a:t>45</a:t>
            </a:fld>
            <a:endParaRPr lang="en-US" altLang="zh-CN" sz="1200" b="0" smtClean="0">
              <a:solidFill>
                <a:schemeClr val="tx1"/>
              </a:solidFill>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79749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7A4240C-0FF3-4DD1-B7CA-744FD1040F93}" type="slidenum">
              <a:rPr lang="zh-CN" altLang="en-US" sz="1200" b="0" smtClean="0">
                <a:solidFill>
                  <a:schemeClr val="tx1"/>
                </a:solidFill>
              </a:rPr>
              <a:pPr eaLnBrk="1" hangingPunct="1"/>
              <a:t>46</a:t>
            </a:fld>
            <a:endParaRPr lang="en-US" altLang="zh-CN" sz="1200" b="0" smtClean="0">
              <a:solidFill>
                <a:schemeClr val="tx1"/>
              </a:solidFill>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8656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FAC3779-4DA3-48F6-A544-E169FC489EE4}" type="slidenum">
              <a:rPr lang="zh-CN" altLang="en-US" sz="1200" b="0" smtClean="0">
                <a:solidFill>
                  <a:schemeClr val="tx1"/>
                </a:solidFill>
              </a:rPr>
              <a:pPr eaLnBrk="1" hangingPunct="1"/>
              <a:t>47</a:t>
            </a:fld>
            <a:endParaRPr lang="en-US" altLang="zh-CN" sz="1200" b="0" smtClean="0">
              <a:solidFill>
                <a:schemeClr val="tx1"/>
              </a:solidFill>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55032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D5AE24D-2673-4A16-930F-DB94869B92D4}" type="slidenum">
              <a:rPr lang="zh-CN" altLang="en-US" sz="1200" b="0" smtClean="0">
                <a:solidFill>
                  <a:schemeClr val="tx1"/>
                </a:solidFill>
              </a:rPr>
              <a:pPr eaLnBrk="1" hangingPunct="1"/>
              <a:t>48</a:t>
            </a:fld>
            <a:endParaRPr lang="en-US" altLang="zh-CN" sz="1200" b="0" smtClean="0">
              <a:solidFill>
                <a:schemeClr val="tx1"/>
              </a:solidFill>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540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3368E83-415A-4BBD-BDAF-0BAC7A432027}" type="slidenum">
              <a:rPr lang="zh-CN" altLang="en-US" sz="1200" b="0" smtClean="0">
                <a:solidFill>
                  <a:schemeClr val="tx1"/>
                </a:solidFill>
              </a:rPr>
              <a:pPr eaLnBrk="1" hangingPunct="1"/>
              <a:t>4</a:t>
            </a:fld>
            <a:endParaRPr lang="en-US" altLang="zh-CN" sz="1200" b="0" smtClean="0">
              <a:solidFill>
                <a:schemeClr val="tx1"/>
              </a:solidFill>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340656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BB16D4B-280E-41C2-9145-A7E1BE2F19F9}" type="slidenum">
              <a:rPr lang="zh-CN" altLang="en-US" sz="1200" b="0" smtClean="0">
                <a:solidFill>
                  <a:schemeClr val="tx1"/>
                </a:solidFill>
              </a:rPr>
              <a:pPr eaLnBrk="1" hangingPunct="1"/>
              <a:t>49</a:t>
            </a:fld>
            <a:endParaRPr lang="en-US" altLang="zh-CN" sz="1200" b="0" smtClean="0">
              <a:solidFill>
                <a:schemeClr val="tx1"/>
              </a:solidFill>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31143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F8CB58BF-23B6-4F8C-B6E3-931F97EB3C49}" type="slidenum">
              <a:rPr lang="zh-CN" altLang="en-US" sz="1200" b="0" smtClean="0">
                <a:solidFill>
                  <a:schemeClr val="tx1"/>
                </a:solidFill>
              </a:rPr>
              <a:pPr eaLnBrk="1" hangingPunct="1"/>
              <a:t>50</a:t>
            </a:fld>
            <a:endParaRPr lang="en-US" altLang="zh-CN" sz="1200" b="0" smtClean="0">
              <a:solidFill>
                <a:schemeClr val="tx1"/>
              </a:solidFill>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29850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D073C0B-1631-4CBF-A714-5DFB5C6062C6}" type="slidenum">
              <a:rPr lang="zh-CN" altLang="en-US" sz="1200" b="0" smtClean="0">
                <a:solidFill>
                  <a:schemeClr val="tx1"/>
                </a:solidFill>
              </a:rPr>
              <a:pPr eaLnBrk="1" hangingPunct="1"/>
              <a:t>51</a:t>
            </a:fld>
            <a:endParaRPr lang="en-US" altLang="zh-CN" sz="1200" b="0" smtClean="0">
              <a:solidFill>
                <a:schemeClr val="tx1"/>
              </a:solidFill>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0112098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9981987-E08A-4763-A584-E3E638405CED}" type="slidenum">
              <a:rPr lang="zh-CN" altLang="en-US" sz="1200" b="0" smtClean="0">
                <a:solidFill>
                  <a:schemeClr val="tx1"/>
                </a:solidFill>
              </a:rPr>
              <a:pPr eaLnBrk="1" hangingPunct="1"/>
              <a:t>52</a:t>
            </a:fld>
            <a:endParaRPr lang="en-US" altLang="zh-CN" sz="1200" b="0" smtClean="0">
              <a:solidFill>
                <a:schemeClr val="tx1"/>
              </a:solidFill>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017963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E1854C61-F831-4899-AD85-16ACE61C7644}" type="slidenum">
              <a:rPr lang="zh-CN" altLang="en-US" sz="1200" b="0" smtClean="0">
                <a:solidFill>
                  <a:schemeClr val="tx1"/>
                </a:solidFill>
              </a:rPr>
              <a:pPr eaLnBrk="1" hangingPunct="1"/>
              <a:t>53</a:t>
            </a:fld>
            <a:endParaRPr lang="en-US" altLang="zh-CN" sz="1200" b="0" smtClean="0">
              <a:solidFill>
                <a:schemeClr val="tx1"/>
              </a:solidFill>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853222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8A044AB-638A-4D02-8405-11E940370467}" type="slidenum">
              <a:rPr lang="zh-CN" altLang="en-US" sz="1200" b="0" smtClean="0">
                <a:solidFill>
                  <a:schemeClr val="tx1"/>
                </a:solidFill>
              </a:rPr>
              <a:pPr eaLnBrk="1" hangingPunct="1"/>
              <a:t>54</a:t>
            </a:fld>
            <a:endParaRPr lang="en-US" altLang="zh-CN" sz="1200" b="0" smtClean="0">
              <a:solidFill>
                <a:schemeClr val="tx1"/>
              </a:solidFill>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790055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A253980-3F32-4457-8D62-17F659045F70}" type="slidenum">
              <a:rPr lang="zh-CN" altLang="en-US" sz="1200" b="0" smtClean="0">
                <a:solidFill>
                  <a:schemeClr val="tx1"/>
                </a:solidFill>
              </a:rPr>
              <a:pPr eaLnBrk="1" hangingPunct="1"/>
              <a:t>55</a:t>
            </a:fld>
            <a:endParaRPr lang="en-US" altLang="zh-CN" sz="1200" b="0" smtClean="0">
              <a:solidFill>
                <a:schemeClr val="tx1"/>
              </a:solidFill>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8658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B42F176-B2A1-4302-BD8F-75CE9AA0AC78}" type="slidenum">
              <a:rPr lang="zh-CN" altLang="en-US" sz="1200" b="0" smtClean="0">
                <a:solidFill>
                  <a:schemeClr val="tx1"/>
                </a:solidFill>
              </a:rPr>
              <a:pPr eaLnBrk="1" hangingPunct="1"/>
              <a:t>56</a:t>
            </a:fld>
            <a:endParaRPr lang="en-US" altLang="zh-CN" sz="1200" b="0" smtClean="0">
              <a:solidFill>
                <a:schemeClr val="tx1"/>
              </a:solidFill>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660394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8F7182D-6E5B-42D7-8830-63FEBE63A54E}" type="slidenum">
              <a:rPr lang="zh-CN" altLang="en-US" sz="1200" b="0" smtClean="0">
                <a:solidFill>
                  <a:schemeClr val="tx1"/>
                </a:solidFill>
              </a:rPr>
              <a:pPr eaLnBrk="1" hangingPunct="1"/>
              <a:t>57</a:t>
            </a:fld>
            <a:endParaRPr lang="en-US" altLang="zh-CN" sz="1200" b="0" smtClean="0">
              <a:solidFill>
                <a:schemeClr val="tx1"/>
              </a:solidFill>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294183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3A55D9C-BF38-446A-8C1C-FA3E182C5CA5}" type="slidenum">
              <a:rPr lang="zh-CN" altLang="en-US" sz="1200" b="0" smtClean="0">
                <a:solidFill>
                  <a:schemeClr val="tx1"/>
                </a:solidFill>
              </a:rPr>
              <a:pPr eaLnBrk="1" hangingPunct="1"/>
              <a:t>58</a:t>
            </a:fld>
            <a:endParaRPr lang="en-US" altLang="zh-CN" sz="1200" b="0" smtClean="0">
              <a:solidFill>
                <a:schemeClr val="tx1"/>
              </a:solidFill>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35464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EAD7C024-EC71-40AC-811A-CA253F297BD4}" type="slidenum">
              <a:rPr lang="zh-CN" altLang="en-US" sz="1200" b="0" smtClean="0">
                <a:solidFill>
                  <a:schemeClr val="tx1"/>
                </a:solidFill>
              </a:rPr>
              <a:pPr eaLnBrk="1" hangingPunct="1"/>
              <a:t>5</a:t>
            </a:fld>
            <a:endParaRPr lang="en-US" altLang="zh-CN" sz="1200" b="0" smtClean="0">
              <a:solidFill>
                <a:schemeClr val="tx1"/>
              </a:solidFill>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691884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E6F56F0-2FA9-4854-8838-51AE1E57F283}" type="slidenum">
              <a:rPr lang="zh-CN" altLang="en-US" sz="1200" b="0" smtClean="0">
                <a:solidFill>
                  <a:schemeClr val="tx1"/>
                </a:solidFill>
              </a:rPr>
              <a:pPr eaLnBrk="1" hangingPunct="1"/>
              <a:t>59</a:t>
            </a:fld>
            <a:endParaRPr lang="en-US" altLang="zh-CN" sz="1200" b="0" smtClean="0">
              <a:solidFill>
                <a:schemeClr val="tx1"/>
              </a:solidFill>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622543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5DB4B46-E410-410D-9C7A-1CB78ED41835}" type="slidenum">
              <a:rPr lang="zh-CN" altLang="en-US" sz="1200" b="0" smtClean="0">
                <a:solidFill>
                  <a:schemeClr val="tx1"/>
                </a:solidFill>
              </a:rPr>
              <a:pPr eaLnBrk="1" hangingPunct="1"/>
              <a:t>60</a:t>
            </a:fld>
            <a:endParaRPr lang="en-US" altLang="zh-CN" sz="1200" b="0" smtClean="0">
              <a:solidFill>
                <a:schemeClr val="tx1"/>
              </a:solidFill>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6071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FE046F1-93D5-4754-860A-2A66026D3B2A}" type="slidenum">
              <a:rPr lang="zh-CN" altLang="en-US" sz="1200" b="0" smtClean="0">
                <a:solidFill>
                  <a:schemeClr val="tx1"/>
                </a:solidFill>
              </a:rPr>
              <a:pPr eaLnBrk="1" hangingPunct="1"/>
              <a:t>61</a:t>
            </a:fld>
            <a:endParaRPr lang="en-US" altLang="zh-CN" sz="1200" b="0" smtClean="0">
              <a:solidFill>
                <a:schemeClr val="tx1"/>
              </a:solidFill>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&lt;/2015-11-03&gt; </a:t>
            </a:r>
            <a:endParaRPr lang="zh-CN" altLang="en-US" dirty="0" smtClean="0"/>
          </a:p>
        </p:txBody>
      </p:sp>
    </p:spTree>
    <p:extLst>
      <p:ext uri="{BB962C8B-B14F-4D97-AF65-F5344CB8AC3E}">
        <p14:creationId xmlns:p14="http://schemas.microsoft.com/office/powerpoint/2010/main" val="1560199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83AC6E4-7E56-463C-9DD9-48AB2569D987}" type="slidenum">
              <a:rPr lang="zh-CN" altLang="en-US" sz="1200" b="0" smtClean="0">
                <a:solidFill>
                  <a:schemeClr val="tx1"/>
                </a:solidFill>
              </a:rPr>
              <a:pPr eaLnBrk="1" hangingPunct="1"/>
              <a:t>62</a:t>
            </a:fld>
            <a:endParaRPr lang="en-US" altLang="zh-CN" sz="1200" b="0" smtClean="0">
              <a:solidFill>
                <a:schemeClr val="tx1"/>
              </a:solidFill>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82271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A0FBB03-D116-4964-8ECA-79FBCDE37189}" type="slidenum">
              <a:rPr lang="zh-CN" altLang="en-US" sz="1200" b="0" smtClean="0">
                <a:solidFill>
                  <a:schemeClr val="tx1"/>
                </a:solidFill>
              </a:rPr>
              <a:pPr eaLnBrk="1" hangingPunct="1"/>
              <a:t>63</a:t>
            </a:fld>
            <a:endParaRPr lang="en-US" altLang="zh-CN" sz="1200" b="0" smtClean="0">
              <a:solidFill>
                <a:schemeClr val="tx1"/>
              </a:solidFill>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233087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45FC402-7493-443D-99F6-9C360DBF9D15}" type="slidenum">
              <a:rPr lang="zh-CN" altLang="en-US" sz="1200" b="0" smtClean="0">
                <a:solidFill>
                  <a:schemeClr val="tx1"/>
                </a:solidFill>
              </a:rPr>
              <a:pPr eaLnBrk="1" hangingPunct="1"/>
              <a:t>64</a:t>
            </a:fld>
            <a:endParaRPr lang="en-US" altLang="zh-CN" sz="1200" b="0" smtClean="0">
              <a:solidFill>
                <a:schemeClr val="tx1"/>
              </a:solidFill>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905449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B6B823C-0A40-488B-8B77-90CBEDEDDA3D}" type="slidenum">
              <a:rPr lang="zh-CN" altLang="en-US" sz="1200" b="0" smtClean="0">
                <a:solidFill>
                  <a:schemeClr val="tx1"/>
                </a:solidFill>
              </a:rPr>
              <a:pPr eaLnBrk="1" hangingPunct="1"/>
              <a:t>65</a:t>
            </a:fld>
            <a:endParaRPr lang="en-US" altLang="zh-CN" sz="1200" b="0" smtClean="0">
              <a:solidFill>
                <a:schemeClr val="tx1"/>
              </a:solidFill>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&lt;/2010-05-21 </a:t>
            </a:r>
            <a:r>
              <a:rPr lang="zh-CN" altLang="en-US" smtClean="0"/>
              <a:t>第</a:t>
            </a:r>
            <a:r>
              <a:rPr lang="en-US" altLang="zh-CN" smtClean="0"/>
              <a:t>21</a:t>
            </a:r>
            <a:r>
              <a:rPr lang="zh-CN" altLang="en-US" smtClean="0"/>
              <a:t>次，</a:t>
            </a:r>
            <a:r>
              <a:rPr lang="en-US" altLang="zh-CN" smtClean="0"/>
              <a:t>10</a:t>
            </a:r>
            <a:r>
              <a:rPr lang="zh-CN" altLang="en-US" smtClean="0"/>
              <a:t>周</a:t>
            </a:r>
            <a:r>
              <a:rPr lang="en-US" altLang="zh-CN" smtClean="0"/>
              <a:t>-02</a:t>
            </a:r>
            <a:r>
              <a:rPr lang="zh-CN" altLang="en-US" smtClean="0"/>
              <a:t>次</a:t>
            </a:r>
            <a:r>
              <a:rPr lang="en-US" altLang="zh-CN" smtClean="0"/>
              <a:t>&gt; </a:t>
            </a:r>
            <a:endParaRPr lang="zh-CN" altLang="en-US" smtClean="0"/>
          </a:p>
        </p:txBody>
      </p:sp>
    </p:spTree>
    <p:extLst>
      <p:ext uri="{BB962C8B-B14F-4D97-AF65-F5344CB8AC3E}">
        <p14:creationId xmlns:p14="http://schemas.microsoft.com/office/powerpoint/2010/main" val="3216667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a:ln/>
        </p:spPr>
      </p:sp>
      <p:sp>
        <p:nvSpPr>
          <p:cNvPr id="263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&lt;2010-05-24 </a:t>
            </a:r>
            <a:r>
              <a:rPr lang="zh-CN" altLang="en-US" smtClean="0"/>
              <a:t>第</a:t>
            </a:r>
            <a:r>
              <a:rPr lang="en-US" altLang="zh-CN" smtClean="0"/>
              <a:t>22</a:t>
            </a:r>
            <a:r>
              <a:rPr lang="zh-CN" altLang="en-US" smtClean="0"/>
              <a:t>次，</a:t>
            </a:r>
            <a:r>
              <a:rPr lang="en-US" altLang="zh-CN" smtClean="0"/>
              <a:t>11</a:t>
            </a:r>
            <a:r>
              <a:rPr lang="zh-CN" altLang="en-US" smtClean="0"/>
              <a:t>周</a:t>
            </a:r>
            <a:r>
              <a:rPr lang="en-US" altLang="zh-CN" smtClean="0"/>
              <a:t>-01</a:t>
            </a:r>
            <a:r>
              <a:rPr lang="zh-CN" altLang="en-US" smtClean="0"/>
              <a:t>次</a:t>
            </a:r>
            <a:r>
              <a:rPr lang="en-US" altLang="zh-CN" smtClean="0"/>
              <a:t>&gt; </a:t>
            </a:r>
            <a:endParaRPr lang="zh-CN" altLang="en-US" smtClean="0"/>
          </a:p>
          <a:p>
            <a:endParaRPr lang="zh-CN" altLang="en-US" smtClean="0"/>
          </a:p>
        </p:txBody>
      </p:sp>
      <p:sp>
        <p:nvSpPr>
          <p:cNvPr id="263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DAFB28B-EE84-4D5D-9E12-D29F3767B510}" type="slidenum">
              <a:rPr lang="zh-CN" altLang="en-US" sz="1200" b="0" smtClean="0">
                <a:solidFill>
                  <a:schemeClr val="tx1"/>
                </a:solidFill>
              </a:rPr>
              <a:pPr eaLnBrk="1" hangingPunct="1"/>
              <a:t>66</a:t>
            </a:fld>
            <a:endParaRPr lang="en-US" altLang="zh-CN" sz="1200" b="0" smtClean="0">
              <a:solidFill>
                <a:schemeClr val="tx1"/>
              </a:solidFill>
            </a:endParaRPr>
          </a:p>
        </p:txBody>
      </p:sp>
    </p:spTree>
    <p:extLst>
      <p:ext uri="{BB962C8B-B14F-4D97-AF65-F5344CB8AC3E}">
        <p14:creationId xmlns:p14="http://schemas.microsoft.com/office/powerpoint/2010/main" val="26837161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FAD462AC-2E64-4E68-886A-816DA8C8F4A0}" type="slidenum">
              <a:rPr lang="zh-CN" altLang="en-US" sz="1200" b="0" smtClean="0">
                <a:solidFill>
                  <a:schemeClr val="tx1"/>
                </a:solidFill>
              </a:rPr>
              <a:pPr eaLnBrk="1" hangingPunct="1"/>
              <a:t>67</a:t>
            </a:fld>
            <a:endParaRPr lang="en-US" altLang="zh-CN" sz="1200" b="0" smtClean="0">
              <a:solidFill>
                <a:schemeClr val="tx1"/>
              </a:solidFill>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924373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49494BE5-EFDF-4763-9BD6-561A1B696A1C}" type="slidenum">
              <a:rPr lang="zh-CN" altLang="en-US" sz="1200" b="0" smtClean="0">
                <a:solidFill>
                  <a:schemeClr val="tx1"/>
                </a:solidFill>
              </a:rPr>
              <a:pPr eaLnBrk="1" hangingPunct="1"/>
              <a:t>68</a:t>
            </a:fld>
            <a:endParaRPr lang="en-US" altLang="zh-CN" sz="1200" b="0" smtClean="0">
              <a:solidFill>
                <a:schemeClr val="tx1"/>
              </a:solidFill>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275399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46A7438A-6197-4967-9F44-33EE4302D7FF}" type="slidenum">
              <a:rPr lang="zh-CN" altLang="en-US" sz="1200" b="0" smtClean="0">
                <a:solidFill>
                  <a:schemeClr val="tx1"/>
                </a:solidFill>
              </a:rPr>
              <a:pPr eaLnBrk="1" hangingPunct="1"/>
              <a:t>7</a:t>
            </a:fld>
            <a:endParaRPr lang="en-US" altLang="zh-CN" sz="1200" b="0" smtClean="0">
              <a:solidFill>
                <a:schemeClr val="tx1"/>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075196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528BFC8-12D6-4C78-BAA2-AB246E813A18}" type="slidenum">
              <a:rPr lang="zh-CN" altLang="en-US" sz="1200" b="0" smtClean="0">
                <a:solidFill>
                  <a:schemeClr val="tx1"/>
                </a:solidFill>
              </a:rPr>
              <a:pPr eaLnBrk="1" hangingPunct="1"/>
              <a:t>69</a:t>
            </a:fld>
            <a:endParaRPr lang="en-US" altLang="zh-CN" sz="1200" b="0" smtClean="0">
              <a:solidFill>
                <a:schemeClr val="tx1"/>
              </a:solidFill>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490529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4FE5EDB2-28A7-4051-88B0-6B64B1477F9D}" type="slidenum">
              <a:rPr lang="zh-CN" altLang="en-US" sz="1200" b="0" smtClean="0">
                <a:solidFill>
                  <a:schemeClr val="tx1"/>
                </a:solidFill>
              </a:rPr>
              <a:pPr eaLnBrk="1" hangingPunct="1"/>
              <a:t>70</a:t>
            </a:fld>
            <a:endParaRPr lang="en-US" altLang="zh-CN" sz="1200" b="0" smtClean="0">
              <a:solidFill>
                <a:schemeClr val="tx1"/>
              </a:solidFill>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72979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5AB550D-F5F8-4757-94A1-10970408CCE6}" type="slidenum">
              <a:rPr lang="zh-CN" altLang="en-US" sz="1200" b="0" smtClean="0">
                <a:solidFill>
                  <a:schemeClr val="tx1"/>
                </a:solidFill>
              </a:rPr>
              <a:pPr eaLnBrk="1" hangingPunct="1"/>
              <a:t>71</a:t>
            </a:fld>
            <a:endParaRPr lang="en-US" altLang="zh-CN" sz="1200" b="0" smtClean="0">
              <a:solidFill>
                <a:schemeClr val="tx1"/>
              </a:solidFill>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9716568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E6CA4D05-7623-464C-A35B-C922705580E0}" type="slidenum">
              <a:rPr lang="zh-CN" altLang="en-US" sz="1200" b="0" smtClean="0">
                <a:solidFill>
                  <a:schemeClr val="tx1"/>
                </a:solidFill>
              </a:rPr>
              <a:pPr eaLnBrk="1" hangingPunct="1"/>
              <a:t>72</a:t>
            </a:fld>
            <a:endParaRPr lang="en-US" altLang="zh-CN" sz="1200" b="0" smtClean="0">
              <a:solidFill>
                <a:schemeClr val="tx1"/>
              </a:solidFill>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32050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3761DD8-3100-4AD7-9E8B-0E5040FDB902}" type="slidenum">
              <a:rPr lang="zh-CN" altLang="en-US" sz="1200" b="0" smtClean="0">
                <a:solidFill>
                  <a:schemeClr val="tx1"/>
                </a:solidFill>
              </a:rPr>
              <a:pPr eaLnBrk="1" hangingPunct="1"/>
              <a:t>73</a:t>
            </a:fld>
            <a:endParaRPr lang="en-US" altLang="zh-CN" sz="1200" b="0" smtClean="0">
              <a:solidFill>
                <a:schemeClr val="tx1"/>
              </a:solidFill>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156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E7E2635-3531-496B-AF5D-EC2176123C2E}" type="slidenum">
              <a:rPr lang="zh-CN" altLang="en-US" sz="1200" b="0" smtClean="0">
                <a:solidFill>
                  <a:schemeClr val="tx1"/>
                </a:solidFill>
              </a:rPr>
              <a:pPr eaLnBrk="1" hangingPunct="1"/>
              <a:t>74</a:t>
            </a:fld>
            <a:endParaRPr lang="en-US" altLang="zh-CN" sz="1200" b="0" smtClean="0">
              <a:solidFill>
                <a:schemeClr val="tx1"/>
              </a:solidFill>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9659600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AF78718-4756-48DB-8ECD-C693E84561D6}" type="slidenum">
              <a:rPr lang="zh-CN" altLang="en-US" sz="1200" b="0" smtClean="0">
                <a:solidFill>
                  <a:schemeClr val="tx1"/>
                </a:solidFill>
              </a:rPr>
              <a:pPr eaLnBrk="1" hangingPunct="1"/>
              <a:t>75</a:t>
            </a:fld>
            <a:endParaRPr lang="en-US" altLang="zh-CN" sz="1200" b="0" smtClean="0">
              <a:solidFill>
                <a:schemeClr val="tx1"/>
              </a:solidFill>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44830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2238576-3DCC-46EB-8CC4-50FF1DF633BF}" type="slidenum">
              <a:rPr lang="zh-CN" altLang="en-US" sz="1200" b="0" smtClean="0">
                <a:solidFill>
                  <a:schemeClr val="tx1"/>
                </a:solidFill>
              </a:rPr>
              <a:pPr eaLnBrk="1" hangingPunct="1"/>
              <a:t>77</a:t>
            </a:fld>
            <a:endParaRPr lang="en-US" altLang="zh-CN" sz="1200" b="0" smtClean="0">
              <a:solidFill>
                <a:schemeClr val="tx1"/>
              </a:solidFill>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3446073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4CC3322E-8B9F-4184-A159-0C5D937420FB}" type="slidenum">
              <a:rPr lang="zh-CN" altLang="en-US" sz="1200" b="0" smtClean="0">
                <a:solidFill>
                  <a:schemeClr val="tx1"/>
                </a:solidFill>
              </a:rPr>
              <a:pPr eaLnBrk="1" hangingPunct="1"/>
              <a:t>78</a:t>
            </a:fld>
            <a:endParaRPr lang="en-US" altLang="zh-CN" sz="1200" b="0" smtClean="0">
              <a:solidFill>
                <a:schemeClr val="tx1"/>
              </a:solidFill>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3180640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145C8FF-B62A-4065-9067-B0A8A35014A8}" type="slidenum">
              <a:rPr lang="zh-CN" altLang="en-US" sz="1200" b="0" smtClean="0">
                <a:solidFill>
                  <a:schemeClr val="tx1"/>
                </a:solidFill>
              </a:rPr>
              <a:pPr eaLnBrk="1" hangingPunct="1"/>
              <a:t>79</a:t>
            </a:fld>
            <a:endParaRPr lang="en-US" altLang="zh-CN" sz="1200" b="0" smtClean="0">
              <a:solidFill>
                <a:schemeClr val="tx1"/>
              </a:solidFill>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2025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3417D9A-6CBB-4A7F-91F0-5D68C58FBFB1}" type="slidenum">
              <a:rPr lang="zh-CN" altLang="en-US" sz="1200" b="0" smtClean="0">
                <a:solidFill>
                  <a:schemeClr val="tx1"/>
                </a:solidFill>
              </a:rPr>
              <a:pPr eaLnBrk="1" hangingPunct="1"/>
              <a:t>8</a:t>
            </a:fld>
            <a:endParaRPr lang="en-US" altLang="zh-CN" sz="1200" b="0" smtClean="0">
              <a:solidFill>
                <a:schemeClr val="tx1"/>
              </a:solidFill>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25839308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C1B329CC-8A92-48DD-8F3F-76DEE34E4E68}" type="slidenum">
              <a:rPr lang="zh-CN" altLang="en-US" sz="1200" b="0" smtClean="0">
                <a:solidFill>
                  <a:schemeClr val="tx1"/>
                </a:solidFill>
              </a:rPr>
              <a:pPr eaLnBrk="1" hangingPunct="1"/>
              <a:t>80</a:t>
            </a:fld>
            <a:endParaRPr lang="en-US" altLang="zh-CN" sz="1200" b="0" smtClean="0">
              <a:solidFill>
                <a:schemeClr val="tx1"/>
              </a:solidFill>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184663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A946D91-870F-4AFD-A7CD-E88D0F7F2BA0}" type="slidenum">
              <a:rPr lang="zh-CN" altLang="en-US" sz="1200" b="0" smtClean="0">
                <a:solidFill>
                  <a:schemeClr val="tx1"/>
                </a:solidFill>
              </a:rPr>
              <a:pPr eaLnBrk="1" hangingPunct="1"/>
              <a:t>81</a:t>
            </a:fld>
            <a:endParaRPr lang="en-US" altLang="zh-CN" sz="1200" b="0" smtClean="0">
              <a:solidFill>
                <a:schemeClr val="tx1"/>
              </a:solidFill>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7794135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083ADDE-F2A7-43F8-BA5D-8B98CD67D08A}" type="slidenum">
              <a:rPr lang="zh-CN" altLang="en-US" sz="1200" b="0" smtClean="0">
                <a:solidFill>
                  <a:schemeClr val="tx1"/>
                </a:solidFill>
              </a:rPr>
              <a:pPr eaLnBrk="1" hangingPunct="1"/>
              <a:t>82</a:t>
            </a:fld>
            <a:endParaRPr lang="en-US" altLang="zh-CN" sz="1200" b="0" smtClean="0">
              <a:solidFill>
                <a:schemeClr val="tx1"/>
              </a:solidFill>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673197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B3969F7-551B-43A5-8450-16D7F5AAC077}" type="slidenum">
              <a:rPr lang="zh-CN" altLang="en-US" sz="1200" b="0" smtClean="0">
                <a:solidFill>
                  <a:schemeClr val="tx1"/>
                </a:solidFill>
              </a:rPr>
              <a:pPr eaLnBrk="1" hangingPunct="1"/>
              <a:t>83</a:t>
            </a:fld>
            <a:endParaRPr lang="en-US" altLang="zh-CN" sz="1200" b="0" smtClean="0">
              <a:solidFill>
                <a:schemeClr val="tx1"/>
              </a:solidFill>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30874848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616C31D5-D60C-4B52-8A0F-B809852BD306}" type="slidenum">
              <a:rPr lang="zh-CN" altLang="en-US" sz="1200" b="0" smtClean="0">
                <a:solidFill>
                  <a:schemeClr val="tx1"/>
                </a:solidFill>
              </a:rPr>
              <a:pPr eaLnBrk="1" hangingPunct="1"/>
              <a:t>84</a:t>
            </a:fld>
            <a:endParaRPr lang="en-US" altLang="zh-CN" sz="1200" b="0" smtClean="0">
              <a:solidFill>
                <a:schemeClr val="tx1"/>
              </a:solidFill>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39224758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D653EF2F-9EAE-4C2A-B9EA-51CA1AD45A33}" type="slidenum">
              <a:rPr lang="zh-CN" altLang="en-US" sz="1200" b="0" smtClean="0">
                <a:solidFill>
                  <a:schemeClr val="tx1"/>
                </a:solidFill>
              </a:rPr>
              <a:pPr eaLnBrk="1" hangingPunct="1"/>
              <a:t>85</a:t>
            </a:fld>
            <a:endParaRPr lang="en-US" altLang="zh-CN" sz="1200" b="0" smtClean="0">
              <a:solidFill>
                <a:schemeClr val="tx1"/>
              </a:solidFill>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34755569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D5DE02A0-486E-4C99-80D8-F8E3C4A69C57}" type="slidenum">
              <a:rPr lang="zh-CN" altLang="en-US" sz="1200" b="0" smtClean="0">
                <a:solidFill>
                  <a:schemeClr val="tx1"/>
                </a:solidFill>
              </a:rPr>
              <a:pPr eaLnBrk="1" hangingPunct="1"/>
              <a:t>86</a:t>
            </a:fld>
            <a:endParaRPr lang="en-US" altLang="zh-CN" sz="1200" b="0" smtClean="0">
              <a:solidFill>
                <a:schemeClr val="tx1"/>
              </a:solidFill>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0993432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4A4EEB24-4E41-4DC7-ACEE-D22FA7C32936}" type="slidenum">
              <a:rPr lang="zh-CN" altLang="en-US" sz="1200" b="0" smtClean="0">
                <a:solidFill>
                  <a:schemeClr val="tx1"/>
                </a:solidFill>
              </a:rPr>
              <a:pPr eaLnBrk="1" hangingPunct="1"/>
              <a:t>87</a:t>
            </a:fld>
            <a:endParaRPr lang="en-US" altLang="zh-CN" sz="1200" b="0" smtClean="0">
              <a:solidFill>
                <a:schemeClr val="tx1"/>
              </a:solidFill>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5799096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FA56BD0E-41D8-4285-AE29-982543D87185}" type="slidenum">
              <a:rPr lang="zh-CN" altLang="en-US" sz="1200" b="0" smtClean="0">
                <a:solidFill>
                  <a:schemeClr val="tx1"/>
                </a:solidFill>
              </a:rPr>
              <a:pPr eaLnBrk="1" hangingPunct="1"/>
              <a:t>88</a:t>
            </a:fld>
            <a:endParaRPr lang="en-US" altLang="zh-CN" sz="1200" b="0" smtClean="0">
              <a:solidFill>
                <a:schemeClr val="tx1"/>
              </a:solidFill>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071366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F9540FB-DE81-4CB1-A657-7142DD42C2C6}" type="slidenum">
              <a:rPr lang="zh-CN" altLang="en-US" sz="1200" b="0" smtClean="0">
                <a:solidFill>
                  <a:schemeClr val="tx1"/>
                </a:solidFill>
              </a:rPr>
              <a:pPr eaLnBrk="1" hangingPunct="1"/>
              <a:t>89</a:t>
            </a:fld>
            <a:endParaRPr lang="en-US" altLang="zh-CN" sz="1200" b="0" smtClean="0">
              <a:solidFill>
                <a:schemeClr val="tx1"/>
              </a:solidFill>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698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BBCC927-99E5-4DB6-A085-3CBF2B96FF8A}" type="slidenum">
              <a:rPr lang="zh-CN" altLang="en-US" sz="1200" b="0" smtClean="0">
                <a:solidFill>
                  <a:schemeClr val="tx1"/>
                </a:solidFill>
              </a:rPr>
              <a:pPr eaLnBrk="1" hangingPunct="1"/>
              <a:t>9</a:t>
            </a:fld>
            <a:endParaRPr lang="en-US" altLang="zh-CN" sz="1200" b="0" smtClean="0">
              <a:solidFill>
                <a:schemeClr val="tx1"/>
              </a:solidFill>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262257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DA1773E-3167-4318-A08F-57B1DE825D74}" type="slidenum">
              <a:rPr lang="zh-CN" altLang="en-US" sz="1200" b="0" smtClean="0">
                <a:solidFill>
                  <a:schemeClr val="tx1"/>
                </a:solidFill>
              </a:rPr>
              <a:pPr eaLnBrk="1" hangingPunct="1"/>
              <a:t>90</a:t>
            </a:fld>
            <a:endParaRPr lang="en-US" altLang="zh-CN" sz="1200" b="0" smtClean="0">
              <a:solidFill>
                <a:schemeClr val="tx1"/>
              </a:solidFill>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910455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8525325-5AD5-4DFB-A815-7155D153F62A}" type="slidenum">
              <a:rPr lang="zh-CN" altLang="en-US" sz="1200" b="0" smtClean="0">
                <a:solidFill>
                  <a:schemeClr val="tx1"/>
                </a:solidFill>
              </a:rPr>
              <a:pPr eaLnBrk="1" hangingPunct="1"/>
              <a:t>91</a:t>
            </a:fld>
            <a:endParaRPr lang="en-US" altLang="zh-CN" sz="1200" b="0" smtClean="0">
              <a:solidFill>
                <a:schemeClr val="tx1"/>
              </a:solidFill>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347877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80FCE93-9E5B-4FF0-BC6B-3B4FB8C11059}" type="slidenum">
              <a:rPr lang="zh-CN" altLang="en-US" sz="1200" b="0" smtClean="0">
                <a:solidFill>
                  <a:schemeClr val="tx1"/>
                </a:solidFill>
              </a:rPr>
              <a:pPr eaLnBrk="1" hangingPunct="1"/>
              <a:t>92</a:t>
            </a:fld>
            <a:endParaRPr lang="en-US" altLang="zh-CN" sz="1200" b="0" smtClean="0">
              <a:solidFill>
                <a:schemeClr val="tx1"/>
              </a:solidFill>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6695128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770EF33-573D-4A5F-B701-CFA0C2E5EA08}" type="slidenum">
              <a:rPr lang="zh-CN" altLang="en-US" sz="1200" b="0" smtClean="0">
                <a:solidFill>
                  <a:schemeClr val="tx1"/>
                </a:solidFill>
              </a:rPr>
              <a:pPr eaLnBrk="1" hangingPunct="1"/>
              <a:t>93</a:t>
            </a:fld>
            <a:endParaRPr lang="en-US" altLang="zh-CN" sz="1200" b="0" smtClean="0">
              <a:solidFill>
                <a:schemeClr val="tx1"/>
              </a:solidFill>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456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E3D6E509-658F-4E76-BDFF-480C69D4A201}" type="slidenum">
              <a:rPr lang="zh-CN" altLang="en-US" sz="1200" b="0" smtClean="0">
                <a:solidFill>
                  <a:srgbClr val="EEECE1"/>
                </a:solidFill>
              </a:rPr>
              <a:pPr eaLnBrk="1" hangingPunct="1"/>
              <a:t>94</a:t>
            </a:fld>
            <a:endParaRPr lang="en-US" altLang="zh-CN" sz="1200" b="0" smtClean="0">
              <a:solidFill>
                <a:srgbClr val="EEECE1"/>
              </a:solidFill>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454725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8383C07-3619-439D-88E6-41EA44453551}" type="slidenum">
              <a:rPr lang="zh-CN" altLang="en-US" sz="1200" b="0" smtClean="0">
                <a:solidFill>
                  <a:srgbClr val="EEECE1"/>
                </a:solidFill>
              </a:rPr>
              <a:pPr eaLnBrk="1" hangingPunct="1"/>
              <a:t>95</a:t>
            </a:fld>
            <a:endParaRPr lang="en-US" altLang="zh-CN" sz="1200" b="0" smtClean="0">
              <a:solidFill>
                <a:srgbClr val="EEECE1"/>
              </a:solidFill>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34895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3B146D3-0C21-4C98-8FF0-9C77653D8D31}" type="slidenum">
              <a:rPr lang="zh-CN" altLang="en-US" sz="1200" b="0" smtClean="0">
                <a:solidFill>
                  <a:srgbClr val="EEECE1"/>
                </a:solidFill>
              </a:rPr>
              <a:pPr eaLnBrk="1" hangingPunct="1"/>
              <a:t>96</a:t>
            </a:fld>
            <a:endParaRPr lang="en-US" altLang="zh-CN" sz="1200" b="0" smtClean="0">
              <a:solidFill>
                <a:srgbClr val="EEECE1"/>
              </a:solidFill>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76659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BBB654E4-D866-41B6-BB78-BA45222AEB28}" type="slidenum">
              <a:rPr lang="zh-CN" altLang="en-US" sz="1200" b="0" smtClean="0">
                <a:solidFill>
                  <a:srgbClr val="EEECE1"/>
                </a:solidFill>
              </a:rPr>
              <a:pPr eaLnBrk="1" hangingPunct="1"/>
              <a:t>97</a:t>
            </a:fld>
            <a:endParaRPr lang="en-US" altLang="zh-CN" sz="1200" b="0" smtClean="0">
              <a:solidFill>
                <a:srgbClr val="EEECE1"/>
              </a:solidFill>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055256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E00B88E8-723A-46C7-BE25-4F868AF6F904}" type="slidenum">
              <a:rPr lang="zh-CN" altLang="en-US" sz="1200" b="0" smtClean="0">
                <a:solidFill>
                  <a:srgbClr val="EEECE1"/>
                </a:solidFill>
              </a:rPr>
              <a:pPr eaLnBrk="1" hangingPunct="1"/>
              <a:t>98</a:t>
            </a:fld>
            <a:endParaRPr lang="en-US" altLang="zh-CN" sz="1200" b="0" smtClean="0">
              <a:solidFill>
                <a:srgbClr val="EEECE1"/>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9531594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D1485B9-A8E3-4EFA-BDD8-9EE36BC0BC5D}" type="slidenum">
              <a:rPr lang="zh-CN" altLang="en-US" sz="1200" b="0" smtClean="0">
                <a:solidFill>
                  <a:srgbClr val="EEECE1"/>
                </a:solidFill>
              </a:rPr>
              <a:pPr eaLnBrk="1" hangingPunct="1"/>
              <a:t>99</a:t>
            </a:fld>
            <a:endParaRPr lang="en-US" altLang="zh-CN" sz="1200" b="0" smtClean="0">
              <a:solidFill>
                <a:srgbClr val="EEECE1"/>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&lt;/2010-05-24 </a:t>
            </a:r>
            <a:r>
              <a:rPr lang="zh-CN" altLang="en-US" smtClean="0"/>
              <a:t>第</a:t>
            </a:r>
            <a:r>
              <a:rPr lang="en-US" altLang="zh-CN" smtClean="0"/>
              <a:t>22</a:t>
            </a:r>
            <a:r>
              <a:rPr lang="zh-CN" altLang="en-US" smtClean="0"/>
              <a:t>次，</a:t>
            </a:r>
            <a:r>
              <a:rPr lang="en-US" altLang="zh-CN" smtClean="0"/>
              <a:t>11</a:t>
            </a:r>
            <a:r>
              <a:rPr lang="zh-CN" altLang="en-US" smtClean="0"/>
              <a:t>周</a:t>
            </a:r>
            <a:r>
              <a:rPr lang="en-US" altLang="zh-CN" smtClean="0"/>
              <a:t>-01</a:t>
            </a:r>
            <a:r>
              <a:rPr lang="zh-CN" altLang="en-US" smtClean="0"/>
              <a:t>次</a:t>
            </a:r>
            <a:r>
              <a:rPr lang="en-US" altLang="zh-CN" smtClean="0"/>
              <a:t>&gt; </a:t>
            </a:r>
            <a:endParaRPr lang="zh-CN" altLang="en-US" smtClean="0"/>
          </a:p>
        </p:txBody>
      </p:sp>
    </p:spTree>
    <p:extLst>
      <p:ext uri="{BB962C8B-B14F-4D97-AF65-F5344CB8AC3E}">
        <p14:creationId xmlns:p14="http://schemas.microsoft.com/office/powerpoint/2010/main" val="389944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A8E324D0-6873-48E4-B24F-DCA635D9ED8B}" type="slidenum">
              <a:rPr lang="zh-CN" altLang="en-US" sz="1200" b="0" smtClean="0">
                <a:solidFill>
                  <a:schemeClr val="tx1"/>
                </a:solidFill>
              </a:rPr>
              <a:pPr eaLnBrk="1" hangingPunct="1"/>
              <a:t>10</a:t>
            </a:fld>
            <a:endParaRPr lang="en-US" altLang="zh-CN" sz="1200" b="0" smtClean="0">
              <a:solidFill>
                <a:schemeClr val="tx1"/>
              </a:solidFill>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7389815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32364023-DFEC-4E12-BC04-731F26B3FCCF}" type="slidenum">
              <a:rPr lang="zh-CN" altLang="en-US" sz="1200" b="0" smtClean="0">
                <a:solidFill>
                  <a:schemeClr val="tx1"/>
                </a:solidFill>
              </a:rPr>
              <a:pPr eaLnBrk="1" hangingPunct="1"/>
              <a:t>100</a:t>
            </a:fld>
            <a:endParaRPr lang="en-US" altLang="zh-CN" sz="1200" b="0" smtClean="0">
              <a:solidFill>
                <a:schemeClr val="tx1"/>
              </a:solidFill>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&lt;2010-05-25 </a:t>
            </a:r>
            <a:r>
              <a:rPr lang="zh-CN" altLang="en-US" smtClean="0"/>
              <a:t>第</a:t>
            </a:r>
            <a:r>
              <a:rPr lang="en-US" altLang="zh-CN" smtClean="0"/>
              <a:t>23</a:t>
            </a:r>
            <a:r>
              <a:rPr lang="zh-CN" altLang="en-US" smtClean="0"/>
              <a:t>次，</a:t>
            </a:r>
            <a:r>
              <a:rPr lang="en-US" altLang="zh-CN" smtClean="0"/>
              <a:t>11</a:t>
            </a:r>
            <a:r>
              <a:rPr lang="zh-CN" altLang="en-US" smtClean="0"/>
              <a:t>周</a:t>
            </a:r>
            <a:r>
              <a:rPr lang="en-US" altLang="zh-CN" smtClean="0"/>
              <a:t>-02</a:t>
            </a:r>
            <a:r>
              <a:rPr lang="zh-CN" altLang="en-US" smtClean="0"/>
              <a:t>次</a:t>
            </a:r>
            <a:r>
              <a:rPr lang="en-US" altLang="zh-CN" smtClean="0"/>
              <a:t>&gt; </a:t>
            </a:r>
            <a:endParaRPr lang="zh-CN" altLang="en-US" smtClean="0"/>
          </a:p>
          <a:p>
            <a:pPr eaLnBrk="1" hangingPunct="1"/>
            <a:endParaRPr lang="zh-CN" altLang="en-US" smtClean="0"/>
          </a:p>
        </p:txBody>
      </p:sp>
    </p:spTree>
    <p:extLst>
      <p:ext uri="{BB962C8B-B14F-4D97-AF65-F5344CB8AC3E}">
        <p14:creationId xmlns:p14="http://schemas.microsoft.com/office/powerpoint/2010/main" val="40572488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58320034-E7F8-4023-BC80-33DF1FFB7FB2}" type="slidenum">
              <a:rPr lang="zh-CN" altLang="en-US" sz="1200" b="0" smtClean="0">
                <a:solidFill>
                  <a:schemeClr val="tx1"/>
                </a:solidFill>
              </a:rPr>
              <a:pPr eaLnBrk="1" hangingPunct="1"/>
              <a:t>112</a:t>
            </a:fld>
            <a:endParaRPr lang="en-US" altLang="zh-CN" sz="1200" b="0" smtClean="0">
              <a:solidFill>
                <a:schemeClr val="tx1"/>
              </a:solidFill>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91037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E28D87F-0E25-4626-A4BC-D242F5826F1E}" type="slidenum">
              <a:rPr lang="zh-CN" altLang="en-US" sz="1200" b="0" smtClean="0">
                <a:solidFill>
                  <a:schemeClr val="tx1"/>
                </a:solidFill>
              </a:rPr>
              <a:pPr eaLnBrk="1" hangingPunct="1"/>
              <a:t>113</a:t>
            </a:fld>
            <a:endParaRPr lang="en-US" altLang="zh-CN" sz="1200" b="0" smtClean="0">
              <a:solidFill>
                <a:schemeClr val="tx1"/>
              </a:solidFill>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827028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FB03708-A33C-441D-9EF3-15F9BDB3DD3C}" type="slidenum">
              <a:rPr lang="zh-CN" altLang="en-US" sz="1200" b="0" smtClean="0">
                <a:solidFill>
                  <a:schemeClr val="tx1"/>
                </a:solidFill>
              </a:rPr>
              <a:pPr eaLnBrk="1" hangingPunct="1"/>
              <a:t>114</a:t>
            </a:fld>
            <a:endParaRPr lang="en-US" altLang="zh-CN" sz="1200" b="0" smtClean="0">
              <a:solidFill>
                <a:schemeClr val="tx1"/>
              </a:solidFill>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0654925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188E7415-36EE-47E9-972B-88F8F1E43A4A}" type="slidenum">
              <a:rPr lang="zh-CN" altLang="en-US" sz="1200" b="0" smtClean="0">
                <a:solidFill>
                  <a:schemeClr val="tx1"/>
                </a:solidFill>
              </a:rPr>
              <a:pPr eaLnBrk="1" hangingPunct="1"/>
              <a:t>115</a:t>
            </a:fld>
            <a:endParaRPr lang="en-US" altLang="zh-CN" sz="1200" b="0" smtClean="0">
              <a:solidFill>
                <a:schemeClr val="tx1"/>
              </a:solidFill>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1376829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8F24B34A-FB2C-45E4-94B1-01DA0E5E2841}" type="slidenum">
              <a:rPr lang="zh-CN" altLang="en-US" sz="1200" b="0" smtClean="0">
                <a:solidFill>
                  <a:schemeClr val="tx1"/>
                </a:solidFill>
              </a:rPr>
              <a:pPr eaLnBrk="1" hangingPunct="1"/>
              <a:t>116</a:t>
            </a:fld>
            <a:endParaRPr lang="en-US" altLang="zh-CN" sz="1200" b="0" smtClean="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7284747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034091F0-D80B-46DF-9F53-B8F4E6E48C03}" type="slidenum">
              <a:rPr lang="zh-CN" altLang="en-US" sz="1200" b="0" smtClean="0">
                <a:solidFill>
                  <a:schemeClr val="tx1"/>
                </a:solidFill>
              </a:rPr>
              <a:pPr eaLnBrk="1" hangingPunct="1"/>
              <a:t>117</a:t>
            </a:fld>
            <a:endParaRPr lang="en-US" altLang="zh-CN" sz="1200" b="0" smtClean="0">
              <a:solidFill>
                <a:schemeClr val="tx1"/>
              </a:solidFill>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0004778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7D7EE14A-BDFC-4F96-8338-7F755FD91099}" type="slidenum">
              <a:rPr lang="zh-CN" altLang="en-US" sz="1200" b="0" smtClean="0">
                <a:solidFill>
                  <a:schemeClr val="tx1"/>
                </a:solidFill>
              </a:rPr>
              <a:pPr eaLnBrk="1" hangingPunct="1"/>
              <a:t>118</a:t>
            </a:fld>
            <a:endParaRPr lang="en-US" altLang="zh-CN" sz="1200" b="0" smtClean="0">
              <a:solidFill>
                <a:schemeClr val="tx1"/>
              </a:solidFill>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6568731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95F18C4C-58D7-4C35-957A-C3330DB33DF9}" type="slidenum">
              <a:rPr lang="zh-CN" altLang="en-US" sz="1200" b="0" smtClean="0">
                <a:solidFill>
                  <a:schemeClr val="tx1"/>
                </a:solidFill>
              </a:rPr>
              <a:pPr eaLnBrk="1" hangingPunct="1"/>
              <a:t>119</a:t>
            </a:fld>
            <a:endParaRPr lang="en-US" altLang="zh-CN" sz="1200" b="0" smtClean="0">
              <a:solidFill>
                <a:schemeClr val="tx1"/>
              </a:solidFill>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9271330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fld id="{25664502-8A36-418D-B318-1C352232E704}" type="slidenum">
              <a:rPr lang="zh-CN" altLang="en-US" sz="1200" b="0" smtClean="0">
                <a:solidFill>
                  <a:schemeClr val="tx1"/>
                </a:solidFill>
              </a:rPr>
              <a:pPr eaLnBrk="1" hangingPunct="1"/>
              <a:t>120</a:t>
            </a:fld>
            <a:endParaRPr lang="en-US" altLang="zh-CN" sz="1200" b="0" smtClean="0">
              <a:solidFill>
                <a:schemeClr val="tx1"/>
              </a:solidFill>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38924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1733" y="2759581"/>
            <a:ext cx="6100534" cy="1740989"/>
          </a:xfrm>
        </p:spPr>
        <p:txBody>
          <a:bodyPr/>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44435A34-3C36-44E5-B512-80118C3CA7FC}" type="slidenum">
              <a:rPr lang="zh-CN" altLang="en-US"/>
              <a:pPr>
                <a:defRPr/>
              </a:pPr>
              <a:t>‹#›</a:t>
            </a:fld>
            <a:endParaRPr lang="en-US" altLang="zh-CN"/>
          </a:p>
        </p:txBody>
      </p:sp>
    </p:spTree>
    <p:extLst>
      <p:ext uri="{BB962C8B-B14F-4D97-AF65-F5344CB8AC3E}">
        <p14:creationId xmlns:p14="http://schemas.microsoft.com/office/powerpoint/2010/main" val="12022121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5" name="图片 4"/>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lgn="r">
              <a:defRPr/>
            </a:lvl1p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42506EC2-352C-448C-BE5D-32489C8A8A72}" type="slidenum">
              <a:rPr lang="zh-CN" altLang="en-US"/>
              <a:pPr>
                <a:defRPr/>
              </a:pPr>
              <a:t>‹#›</a:t>
            </a:fld>
            <a:endParaRPr lang="en-US" altLang="zh-CN"/>
          </a:p>
        </p:txBody>
      </p:sp>
    </p:spTree>
    <p:extLst>
      <p:ext uri="{BB962C8B-B14F-4D97-AF65-F5344CB8AC3E}">
        <p14:creationId xmlns:p14="http://schemas.microsoft.com/office/powerpoint/2010/main" val="3307661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5" name="图片 4"/>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758006" cy="59404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99BB8819-A464-497D-91B1-126A72530139}" type="slidenum">
              <a:rPr lang="zh-CN" altLang="en-US"/>
              <a:pPr>
                <a:defRPr/>
              </a:pPr>
              <a:t>‹#›</a:t>
            </a:fld>
            <a:endParaRPr lang="en-US" altLang="zh-CN"/>
          </a:p>
        </p:txBody>
      </p:sp>
    </p:spTree>
    <p:extLst>
      <p:ext uri="{BB962C8B-B14F-4D97-AF65-F5344CB8AC3E}">
        <p14:creationId xmlns:p14="http://schemas.microsoft.com/office/powerpoint/2010/main" val="1676431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260350"/>
            <a:ext cx="4154488"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0738" y="260350"/>
            <a:ext cx="4154487"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066800" y="62484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4290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05600" y="6248400"/>
            <a:ext cx="1905000" cy="457200"/>
          </a:xfrm>
        </p:spPr>
        <p:txBody>
          <a:bodyPr/>
          <a:lstStyle>
            <a:lvl1pPr>
              <a:defRPr/>
            </a:lvl1pPr>
          </a:lstStyle>
          <a:p>
            <a:pPr>
              <a:defRPr/>
            </a:pPr>
            <a:fld id="{55E48BEE-ED08-4F72-BD65-2A2E6CF5B8FB}" type="slidenum">
              <a:rPr lang="zh-CN" altLang="en-US"/>
              <a:pPr>
                <a:defRPr/>
              </a:pPr>
              <a:t>‹#›</a:t>
            </a:fld>
            <a:endParaRPr lang="en-US" altLang="zh-CN"/>
          </a:p>
        </p:txBody>
      </p:sp>
    </p:spTree>
    <p:extLst>
      <p:ext uri="{BB962C8B-B14F-4D97-AF65-F5344CB8AC3E}">
        <p14:creationId xmlns:p14="http://schemas.microsoft.com/office/powerpoint/2010/main" val="374158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0" y="260350"/>
            <a:ext cx="8461375"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066800" y="6248400"/>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4290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705600" y="6248400"/>
            <a:ext cx="1905000" cy="457200"/>
          </a:xfrm>
        </p:spPr>
        <p:txBody>
          <a:bodyPr/>
          <a:lstStyle>
            <a:lvl1pPr>
              <a:defRPr/>
            </a:lvl1pPr>
          </a:lstStyle>
          <a:p>
            <a:pPr>
              <a:defRPr/>
            </a:pPr>
            <a:fld id="{FD4668A4-4402-458E-A7CC-8B9F210708ED}" type="slidenum">
              <a:rPr lang="zh-CN" altLang="en-US"/>
              <a:pPr>
                <a:defRPr/>
              </a:pPr>
              <a:t>‹#›</a:t>
            </a:fld>
            <a:endParaRPr lang="en-US" altLang="zh-CN"/>
          </a:p>
        </p:txBody>
      </p:sp>
    </p:spTree>
    <p:extLst>
      <p:ext uri="{BB962C8B-B14F-4D97-AF65-F5344CB8AC3E}">
        <p14:creationId xmlns:p14="http://schemas.microsoft.com/office/powerpoint/2010/main" val="1432118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323850" y="260350"/>
            <a:ext cx="4154488" cy="6121400"/>
          </a:xfrm>
        </p:spPr>
        <p:txBody>
          <a:bodyPr rtlCol="0">
            <a:normAutofit/>
          </a:bodyPr>
          <a:lstStyle/>
          <a:p>
            <a:pPr lvl="0"/>
            <a:endParaRPr lang="zh-CN" altLang="en-US" noProof="0"/>
          </a:p>
        </p:txBody>
      </p:sp>
      <p:sp>
        <p:nvSpPr>
          <p:cNvPr id="4" name="文本占位符 3"/>
          <p:cNvSpPr>
            <a:spLocks noGrp="1"/>
          </p:cNvSpPr>
          <p:nvPr>
            <p:ph type="body" sz="half" idx="2"/>
          </p:nvPr>
        </p:nvSpPr>
        <p:spPr>
          <a:xfrm>
            <a:off x="4630738" y="260350"/>
            <a:ext cx="4154487"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066800" y="62484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4290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05600" y="6248400"/>
            <a:ext cx="1905000" cy="457200"/>
          </a:xfrm>
        </p:spPr>
        <p:txBody>
          <a:bodyPr/>
          <a:lstStyle>
            <a:lvl1pPr>
              <a:defRPr/>
            </a:lvl1pPr>
          </a:lstStyle>
          <a:p>
            <a:pPr>
              <a:defRPr/>
            </a:pPr>
            <a:fld id="{76B5AF81-0FB5-47D0-92A9-0CA957460F96}" type="slidenum">
              <a:rPr lang="zh-CN" altLang="en-US"/>
              <a:pPr>
                <a:defRPr/>
              </a:pPr>
              <a:t>‹#›</a:t>
            </a:fld>
            <a:endParaRPr lang="en-US" altLang="zh-CN"/>
          </a:p>
        </p:txBody>
      </p:sp>
    </p:spTree>
    <p:extLst>
      <p:ext uri="{BB962C8B-B14F-4D97-AF65-F5344CB8AC3E}">
        <p14:creationId xmlns:p14="http://schemas.microsoft.com/office/powerpoint/2010/main" val="1881428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02466"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702467"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298B8625-9F20-4BB7-8D72-CBD55F1C21B6}" type="slidenum">
              <a:rPr lang="zh-CN" altLang="en-US"/>
              <a:pPr>
                <a:defRPr/>
              </a:pPr>
              <a:t>‹#›</a:t>
            </a:fld>
            <a:endParaRPr lang="en-US" altLang="zh-CN"/>
          </a:p>
        </p:txBody>
      </p:sp>
    </p:spTree>
    <p:extLst>
      <p:ext uri="{BB962C8B-B14F-4D97-AF65-F5344CB8AC3E}">
        <p14:creationId xmlns:p14="http://schemas.microsoft.com/office/powerpoint/2010/main" val="387169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C1B316-61E5-44FC-86B8-3E37CA392086}" type="slidenum">
              <a:rPr lang="zh-CN" altLang="en-US"/>
              <a:pPr>
                <a:defRPr/>
              </a:pPr>
              <a:t>‹#›</a:t>
            </a:fld>
            <a:endParaRPr lang="en-US" altLang="zh-CN"/>
          </a:p>
        </p:txBody>
      </p:sp>
    </p:spTree>
    <p:extLst>
      <p:ext uri="{BB962C8B-B14F-4D97-AF65-F5344CB8AC3E}">
        <p14:creationId xmlns:p14="http://schemas.microsoft.com/office/powerpoint/2010/main" val="602280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0066E4-BDA5-4BEC-B026-B62D9C78098B}" type="slidenum">
              <a:rPr lang="zh-CN" altLang="en-US"/>
              <a:pPr>
                <a:defRPr/>
              </a:pPr>
              <a:t>‹#›</a:t>
            </a:fld>
            <a:endParaRPr lang="en-US" altLang="zh-CN"/>
          </a:p>
        </p:txBody>
      </p:sp>
    </p:spTree>
    <p:extLst>
      <p:ext uri="{BB962C8B-B14F-4D97-AF65-F5344CB8AC3E}">
        <p14:creationId xmlns:p14="http://schemas.microsoft.com/office/powerpoint/2010/main" val="363719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5A250B7-5C69-4F57-B443-657450D63F8A}" type="slidenum">
              <a:rPr lang="zh-CN" altLang="en-US"/>
              <a:pPr>
                <a:defRPr/>
              </a:pPr>
              <a:t>‹#›</a:t>
            </a:fld>
            <a:endParaRPr lang="en-US" altLang="zh-CN"/>
          </a:p>
        </p:txBody>
      </p:sp>
    </p:spTree>
    <p:extLst>
      <p:ext uri="{BB962C8B-B14F-4D97-AF65-F5344CB8AC3E}">
        <p14:creationId xmlns:p14="http://schemas.microsoft.com/office/powerpoint/2010/main" val="1485549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E5EF8FF-7F30-4FBF-AD33-327B89DA1605}" type="slidenum">
              <a:rPr lang="zh-CN" altLang="en-US"/>
              <a:pPr>
                <a:defRPr/>
              </a:pPr>
              <a:t>‹#›</a:t>
            </a:fld>
            <a:endParaRPr lang="en-US" altLang="zh-CN"/>
          </a:p>
        </p:txBody>
      </p:sp>
    </p:spTree>
    <p:extLst>
      <p:ext uri="{BB962C8B-B14F-4D97-AF65-F5344CB8AC3E}">
        <p14:creationId xmlns:p14="http://schemas.microsoft.com/office/powerpoint/2010/main" val="107918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5" name="图片 4"/>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114047EF-72E8-4633-B247-30525FC23A9F}" type="slidenum">
              <a:rPr lang="zh-CN" altLang="en-US"/>
              <a:pPr>
                <a:defRPr/>
              </a:pPr>
              <a:t>‹#›</a:t>
            </a:fld>
            <a:endParaRPr lang="en-US" altLang="zh-CN"/>
          </a:p>
        </p:txBody>
      </p:sp>
    </p:spTree>
    <p:extLst>
      <p:ext uri="{BB962C8B-B14F-4D97-AF65-F5344CB8AC3E}">
        <p14:creationId xmlns:p14="http://schemas.microsoft.com/office/powerpoint/2010/main" val="32872820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700C3FA-064F-4B12-B656-26DA92C8427A}" type="slidenum">
              <a:rPr lang="zh-CN" altLang="en-US"/>
              <a:pPr>
                <a:defRPr/>
              </a:pPr>
              <a:t>‹#›</a:t>
            </a:fld>
            <a:endParaRPr lang="en-US" altLang="zh-CN"/>
          </a:p>
        </p:txBody>
      </p:sp>
    </p:spTree>
    <p:extLst>
      <p:ext uri="{BB962C8B-B14F-4D97-AF65-F5344CB8AC3E}">
        <p14:creationId xmlns:p14="http://schemas.microsoft.com/office/powerpoint/2010/main" val="1566551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0AD4B2B-7354-48DB-804E-858ED208316F}" type="slidenum">
              <a:rPr lang="zh-CN" altLang="en-US"/>
              <a:pPr>
                <a:defRPr/>
              </a:pPr>
              <a:t>‹#›</a:t>
            </a:fld>
            <a:endParaRPr lang="en-US" altLang="zh-CN"/>
          </a:p>
        </p:txBody>
      </p:sp>
    </p:spTree>
    <p:extLst>
      <p:ext uri="{BB962C8B-B14F-4D97-AF65-F5344CB8AC3E}">
        <p14:creationId xmlns:p14="http://schemas.microsoft.com/office/powerpoint/2010/main" val="188580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90CC9B-75B1-4946-A446-E9BEABF5E2BA}" type="slidenum">
              <a:rPr lang="zh-CN" altLang="en-US"/>
              <a:pPr>
                <a:defRPr/>
              </a:pPr>
              <a:t>‹#›</a:t>
            </a:fld>
            <a:endParaRPr lang="en-US" altLang="zh-CN"/>
          </a:p>
        </p:txBody>
      </p:sp>
    </p:spTree>
    <p:extLst>
      <p:ext uri="{BB962C8B-B14F-4D97-AF65-F5344CB8AC3E}">
        <p14:creationId xmlns:p14="http://schemas.microsoft.com/office/powerpoint/2010/main" val="4018530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CB487B6-A2F1-40CB-8B87-50F9A52136E8}" type="slidenum">
              <a:rPr lang="zh-CN" altLang="en-US"/>
              <a:pPr>
                <a:defRPr/>
              </a:pPr>
              <a:t>‹#›</a:t>
            </a:fld>
            <a:endParaRPr lang="en-US" altLang="zh-CN"/>
          </a:p>
        </p:txBody>
      </p:sp>
    </p:spTree>
    <p:extLst>
      <p:ext uri="{BB962C8B-B14F-4D97-AF65-F5344CB8AC3E}">
        <p14:creationId xmlns:p14="http://schemas.microsoft.com/office/powerpoint/2010/main" val="3285179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48752F-39EB-47DB-B013-B37CAAB4249D}" type="slidenum">
              <a:rPr lang="zh-CN" altLang="en-US"/>
              <a:pPr>
                <a:defRPr/>
              </a:pPr>
              <a:t>‹#›</a:t>
            </a:fld>
            <a:endParaRPr lang="en-US" altLang="zh-CN"/>
          </a:p>
        </p:txBody>
      </p:sp>
    </p:spTree>
    <p:extLst>
      <p:ext uri="{BB962C8B-B14F-4D97-AF65-F5344CB8AC3E}">
        <p14:creationId xmlns:p14="http://schemas.microsoft.com/office/powerpoint/2010/main" val="1899630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354C98-26BD-43BB-8D8E-B004D8EE6F34}" type="slidenum">
              <a:rPr lang="zh-CN" altLang="en-US"/>
              <a:pPr>
                <a:defRPr/>
              </a:pPr>
              <a:t>‹#›</a:t>
            </a:fld>
            <a:endParaRPr lang="en-US" altLang="zh-CN"/>
          </a:p>
        </p:txBody>
      </p:sp>
    </p:spTree>
    <p:extLst>
      <p:ext uri="{BB962C8B-B14F-4D97-AF65-F5344CB8AC3E}">
        <p14:creationId xmlns:p14="http://schemas.microsoft.com/office/powerpoint/2010/main" val="368366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duotone>
              <a:schemeClr val="bg2"/>
              <a:srgbClr val="FFF1C1"/>
            </a:duotone>
            <a:lum bright="-10000" contrast="-30000"/>
          </a:blip>
          <a:stretch>
            <a:fillRect/>
          </a:stretch>
        </p:blipFill>
        <p:spPr>
          <a:xfrm>
            <a:off x="7480636" y="0"/>
            <a:ext cx="1663364" cy="2357430"/>
          </a:xfrm>
          <a:prstGeom prst="rect">
            <a:avLst/>
          </a:prstGeom>
          <a:noFill/>
          <a:ln>
            <a:noFill/>
          </a:ln>
        </p:spPr>
      </p:pic>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8FCF5192-F190-4D71-9AD6-7E033BF176DB}" type="slidenum">
              <a:rPr lang="zh-CN" altLang="en-US"/>
              <a:pPr>
                <a:defRPr/>
              </a:pPr>
              <a:t>‹#›</a:t>
            </a:fld>
            <a:endParaRPr lang="en-US" altLang="zh-CN"/>
          </a:p>
        </p:txBody>
      </p:sp>
    </p:spTree>
    <p:extLst>
      <p:ext uri="{BB962C8B-B14F-4D97-AF65-F5344CB8AC3E}">
        <p14:creationId xmlns:p14="http://schemas.microsoft.com/office/powerpoint/2010/main" val="26736128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0" y="0"/>
            <a:ext cx="655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B330FC65-3916-40A2-88C2-FD1E93CC583C}" type="slidenum">
              <a:rPr lang="zh-CN" altLang="en-US"/>
              <a:pPr>
                <a:defRPr/>
              </a:pPr>
              <a:t>‹#›</a:t>
            </a:fld>
            <a:endParaRPr lang="en-US" altLang="zh-CN"/>
          </a:p>
        </p:txBody>
      </p:sp>
    </p:spTree>
    <p:extLst>
      <p:ext uri="{BB962C8B-B14F-4D97-AF65-F5344CB8AC3E}">
        <p14:creationId xmlns:p14="http://schemas.microsoft.com/office/powerpoint/2010/main" val="80313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0" y="0"/>
            <a:ext cx="640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日期占位符 6"/>
          <p:cNvSpPr>
            <a:spLocks noGrp="1"/>
          </p:cNvSpPr>
          <p:nvPr>
            <p:ph type="dt" sz="half" idx="10"/>
          </p:nvPr>
        </p:nvSpPr>
        <p:spPr/>
        <p:txBody>
          <a:bodyPr/>
          <a:lstStyle>
            <a:lvl1pPr>
              <a:defRPr/>
            </a:lvl1pPr>
          </a:lstStyle>
          <a:p>
            <a:pPr>
              <a:defRPr/>
            </a:pPr>
            <a:endParaRPr lang="en-US" altLang="zh-CN"/>
          </a:p>
        </p:txBody>
      </p:sp>
      <p:sp>
        <p:nvSpPr>
          <p:cNvPr id="10" name="页脚占位符 7"/>
          <p:cNvSpPr>
            <a:spLocks noGrp="1"/>
          </p:cNvSpPr>
          <p:nvPr>
            <p:ph type="ftr" sz="quarter" idx="11"/>
          </p:nvPr>
        </p:nvSpPr>
        <p:spPr/>
        <p:txBody>
          <a:bodyPr/>
          <a:lstStyle>
            <a:lvl1pPr>
              <a:defRPr/>
            </a:lvl1pPr>
          </a:lstStyle>
          <a:p>
            <a:pPr>
              <a:defRPr/>
            </a:pPr>
            <a:endParaRPr lang="en-US" altLang="zh-CN"/>
          </a:p>
        </p:txBody>
      </p:sp>
      <p:sp>
        <p:nvSpPr>
          <p:cNvPr id="11" name="灯片编号占位符 8"/>
          <p:cNvSpPr>
            <a:spLocks noGrp="1"/>
          </p:cNvSpPr>
          <p:nvPr>
            <p:ph type="sldNum" sz="quarter" idx="12"/>
          </p:nvPr>
        </p:nvSpPr>
        <p:spPr/>
        <p:txBody>
          <a:bodyPr/>
          <a:lstStyle>
            <a:lvl1pPr>
              <a:defRPr/>
            </a:lvl1pPr>
          </a:lstStyle>
          <a:p>
            <a:pPr>
              <a:defRPr/>
            </a:pPr>
            <a:fld id="{29F9E7D6-2936-4C2F-84F7-9BC178A0CA18}" type="slidenum">
              <a:rPr lang="zh-CN" altLang="en-US"/>
              <a:pPr>
                <a:defRPr/>
              </a:pPr>
              <a:t>‹#›</a:t>
            </a:fld>
            <a:endParaRPr lang="en-US" altLang="zh-CN"/>
          </a:p>
        </p:txBody>
      </p:sp>
    </p:spTree>
    <p:extLst>
      <p:ext uri="{BB962C8B-B14F-4D97-AF65-F5344CB8AC3E}">
        <p14:creationId xmlns:p14="http://schemas.microsoft.com/office/powerpoint/2010/main" val="382042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4" name="图片 3"/>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5" name="日期占位符 2"/>
          <p:cNvSpPr>
            <a:spLocks noGrp="1"/>
          </p:cNvSpPr>
          <p:nvPr>
            <p:ph type="dt" sz="half" idx="10"/>
          </p:nvPr>
        </p:nvSpPr>
        <p:spPr/>
        <p:txBody>
          <a:bodyPr/>
          <a:lstStyle>
            <a:lvl1pPr>
              <a:defRPr/>
            </a:lvl1pPr>
          </a:lstStyle>
          <a:p>
            <a:pPr>
              <a:defRPr/>
            </a:pPr>
            <a:endParaRPr lang="en-US" altLang="zh-CN"/>
          </a:p>
        </p:txBody>
      </p:sp>
      <p:sp>
        <p:nvSpPr>
          <p:cNvPr id="6" name="页脚占位符 3"/>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BC3D8A4F-FCF6-4829-BAD9-E3F5FA4CA31F}" type="slidenum">
              <a:rPr lang="zh-CN" altLang="en-US"/>
              <a:pPr>
                <a:defRPr/>
              </a:pPr>
              <a:t>‹#›</a:t>
            </a:fld>
            <a:endParaRPr lang="en-US" altLang="zh-CN"/>
          </a:p>
        </p:txBody>
      </p:sp>
    </p:spTree>
    <p:extLst>
      <p:ext uri="{BB962C8B-B14F-4D97-AF65-F5344CB8AC3E}">
        <p14:creationId xmlns:p14="http://schemas.microsoft.com/office/powerpoint/2010/main" val="89773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3" name="图片 2"/>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4" name="日期占位符 1"/>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pPr>
              <a:defRPr/>
            </a:pPr>
            <a:fld id="{DEBB0F12-93F1-4D50-BB4B-75A514A8D7DF}" type="slidenum">
              <a:rPr lang="zh-CN" altLang="en-US"/>
              <a:pPr>
                <a:defRPr/>
              </a:pPr>
              <a:t>‹#›</a:t>
            </a:fld>
            <a:endParaRPr lang="en-US" altLang="zh-CN"/>
          </a:p>
        </p:txBody>
      </p:sp>
    </p:spTree>
    <p:extLst>
      <p:ext uri="{BB962C8B-B14F-4D97-AF65-F5344CB8AC3E}">
        <p14:creationId xmlns:p14="http://schemas.microsoft.com/office/powerpoint/2010/main" val="25180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673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a:xfrm>
            <a:off x="461175" y="5357826"/>
            <a:ext cx="8226225" cy="768028"/>
          </a:xfrm>
        </p:spPr>
        <p:txBody>
          <a:bodyP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smtClean="0"/>
              <a:t>单击此处编辑母版标题样式</a:t>
            </a:r>
            <a:endParaRPr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58F8AF10-F2F6-4207-8234-4100376C7D0A}" type="slidenum">
              <a:rPr lang="zh-CN" altLang="en-US"/>
              <a:pPr>
                <a:defRPr/>
              </a:pPr>
              <a:t>‹#›</a:t>
            </a:fld>
            <a:endParaRPr lang="en-US" altLang="zh-CN"/>
          </a:p>
        </p:txBody>
      </p:sp>
    </p:spTree>
    <p:extLst>
      <p:ext uri="{BB962C8B-B14F-4D97-AF65-F5344CB8AC3E}">
        <p14:creationId xmlns:p14="http://schemas.microsoft.com/office/powerpoint/2010/main" val="255569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
        <p:nvSpPr>
          <p:cNvPr id="2" name="标题 1"/>
          <p:cNvSpPr>
            <a:spLocks noGrp="1"/>
          </p:cNvSpPr>
          <p:nvPr>
            <p:ph type="title"/>
          </p:nvPr>
        </p:nvSpPr>
        <p:spPr>
          <a:xfrm>
            <a:off x="695298" y="214290"/>
            <a:ext cx="7448602" cy="781052"/>
          </a:xfrm>
        </p:spPr>
        <p:txBody>
          <a:bodyP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4953000" y="6243633"/>
            <a:ext cx="3180375" cy="614367"/>
          </a:xfrm>
        </p:spPr>
        <p:txBody>
          <a:bodyPr/>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日期占位符 4"/>
          <p:cNvSpPr>
            <a:spLocks noGrp="1"/>
          </p:cNvSpPr>
          <p:nvPr>
            <p:ph type="dt" sz="half" idx="10"/>
          </p:nvPr>
        </p:nvSpPr>
        <p:spPr>
          <a:xfrm>
            <a:off x="609600" y="6492875"/>
            <a:ext cx="1676400" cy="365125"/>
          </a:xfrm>
        </p:spPr>
        <p:txBody>
          <a:bodyPr/>
          <a:lstStyle>
            <a:lvl1pPr>
              <a:defRPr/>
            </a:lvl1pPr>
          </a:lstStyle>
          <a:p>
            <a:pPr>
              <a:defRPr/>
            </a:pPr>
            <a:endParaRPr lang="en-US" altLang="zh-CN"/>
          </a:p>
        </p:txBody>
      </p:sp>
      <p:sp>
        <p:nvSpPr>
          <p:cNvPr id="8" name="页脚占位符 5"/>
          <p:cNvSpPr>
            <a:spLocks noGrp="1"/>
          </p:cNvSpPr>
          <p:nvPr>
            <p:ph type="ftr" sz="quarter" idx="11"/>
          </p:nvPr>
        </p:nvSpPr>
        <p:spPr>
          <a:xfrm>
            <a:off x="2286000" y="6492875"/>
            <a:ext cx="2643188" cy="365125"/>
          </a:xfrm>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xfrm>
            <a:off x="682625" y="5346700"/>
            <a:ext cx="871538" cy="871538"/>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lvl1pPr>
              <a:defRPr/>
            </a:lvl1pPr>
          </a:lstStyle>
          <a:p>
            <a:pPr>
              <a:defRPr/>
            </a:pPr>
            <a:fld id="{3A3B1992-6294-428A-9EC8-6233F682FD08}" type="slidenum">
              <a:rPr lang="zh-CN" altLang="en-US"/>
              <a:pPr>
                <a:defRPr/>
              </a:pPr>
              <a:t>‹#›</a:t>
            </a:fld>
            <a:endParaRPr lang="en-US" altLang="zh-CN"/>
          </a:p>
        </p:txBody>
      </p:sp>
    </p:spTree>
    <p:extLst>
      <p:ext uri="{BB962C8B-B14F-4D97-AF65-F5344CB8AC3E}">
        <p14:creationId xmlns:p14="http://schemas.microsoft.com/office/powerpoint/2010/main" val="142728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5.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5575" cy="1143000"/>
          </a:xfrm>
          <a:prstGeom prst="rect">
            <a:avLst/>
          </a:prstGeom>
        </p:spPr>
        <p:txBody>
          <a:bodyPr vert="horz" rtlCol="0" anchor="ctr">
            <a:normAutofit/>
            <a:scene3d>
              <a:camera prst="orthographicFront"/>
              <a:lightRig rig="soft" dir="t"/>
            </a:scene3d>
            <a:sp3d prstMaterial="matte">
              <a:bevelT w="12700" h="12700"/>
            </a:sp3d>
          </a:bodyPr>
          <a:lstStyle/>
          <a:p>
            <a:r>
              <a:rPr lang="zh-CN" altLang="en-US" smtClean="0"/>
              <a:t>单击此处编辑母版标题样式</a:t>
            </a:r>
            <a:endParaRPr 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pPr>
              <a:defRPr/>
            </a:pPr>
            <a:fld id="{EE9A3BED-1FFB-4A76-9986-A1AAF1608F97}" type="slidenum">
              <a:rPr lang="zh-CN" altLang="en-US"/>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Lst>
  <p:txStyles>
    <p:titleStyle>
      <a:lvl1pPr algn="l" rtl="0" eaLnBrk="0" fontAlgn="base" hangingPunct="0">
        <a:spcBef>
          <a:spcPct val="0"/>
        </a:spcBef>
        <a:spcAft>
          <a:spcPct val="0"/>
        </a:spcAft>
        <a:defRPr lang="zh-CN" altLang="en-US" sz="4400" kern="1200" spc="50" dirty="0">
          <a:ln w="12700">
            <a:noFill/>
            <a:prstDash val="solid"/>
          </a:ln>
          <a:solidFill>
            <a:srgbClr val="4BC5B9"/>
          </a:solidFill>
          <a:effectLst>
            <a:outerShdw blurRad="38100" dist="20320" dir="2700000" algn="tl" rotWithShape="0">
              <a:srgbClr val="000000">
                <a:alpha val="70000"/>
              </a:srgbClr>
            </a:outerShdw>
          </a:effectLst>
          <a:latin typeface="+mj-lt"/>
          <a:ea typeface="+mj-ea"/>
          <a:cs typeface="+mj-cs"/>
        </a:defRPr>
      </a:lvl1pPr>
      <a:lvl2pPr algn="l" rtl="0" eaLnBrk="0" fontAlgn="base" hangingPunct="0">
        <a:spcBef>
          <a:spcPct val="0"/>
        </a:spcBef>
        <a:spcAft>
          <a:spcPct val="0"/>
        </a:spcAft>
        <a:defRPr sz="4400">
          <a:solidFill>
            <a:srgbClr val="4BC5B9"/>
          </a:solidFill>
          <a:latin typeface="Footlight MT Light" pitchFamily="18" charset="0"/>
        </a:defRPr>
      </a:lvl2pPr>
      <a:lvl3pPr algn="l" rtl="0" eaLnBrk="0" fontAlgn="base" hangingPunct="0">
        <a:spcBef>
          <a:spcPct val="0"/>
        </a:spcBef>
        <a:spcAft>
          <a:spcPct val="0"/>
        </a:spcAft>
        <a:defRPr sz="4400">
          <a:solidFill>
            <a:srgbClr val="4BC5B9"/>
          </a:solidFill>
          <a:latin typeface="Footlight MT Light" pitchFamily="18" charset="0"/>
        </a:defRPr>
      </a:lvl3pPr>
      <a:lvl4pPr algn="l" rtl="0" eaLnBrk="0" fontAlgn="base" hangingPunct="0">
        <a:spcBef>
          <a:spcPct val="0"/>
        </a:spcBef>
        <a:spcAft>
          <a:spcPct val="0"/>
        </a:spcAft>
        <a:defRPr sz="4400">
          <a:solidFill>
            <a:srgbClr val="4BC5B9"/>
          </a:solidFill>
          <a:latin typeface="Footlight MT Light" pitchFamily="18" charset="0"/>
        </a:defRPr>
      </a:lvl4pPr>
      <a:lvl5pPr algn="l" rtl="0" eaLnBrk="0" fontAlgn="base" hangingPunct="0">
        <a:spcBef>
          <a:spcPct val="0"/>
        </a:spcBef>
        <a:spcAft>
          <a:spcPct val="0"/>
        </a:spcAft>
        <a:defRPr sz="4400">
          <a:solidFill>
            <a:srgbClr val="4BC5B9"/>
          </a:solidFill>
          <a:latin typeface="Footlight MT Light" pitchFamily="18"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60000"/>
        <a:buFont typeface="Wingdings 2"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2"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6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301625" y="6858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Rot="1" noChangeArrowheads="1"/>
          </p:cNvSpPr>
          <p:nvPr>
            <p:ph type="body" idx="1"/>
          </p:nvPr>
        </p:nvSpPr>
        <p:spPr bwMode="auto">
          <a:xfrm>
            <a:off x="304800" y="1981200"/>
            <a:ext cx="8540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1444"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0">
                <a:solidFill>
                  <a:srgbClr val="0033CC"/>
                </a:solidFill>
                <a:latin typeface="+mn-lt"/>
              </a:defRPr>
            </a:lvl1pPr>
          </a:lstStyle>
          <a:p>
            <a:pPr>
              <a:defRPr/>
            </a:pPr>
            <a:endParaRPr lang="en-US" altLang="zh-CN"/>
          </a:p>
        </p:txBody>
      </p:sp>
      <p:sp>
        <p:nvSpPr>
          <p:cNvPr id="701445"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solidFill>
                  <a:srgbClr val="0033CC"/>
                </a:solidFill>
                <a:latin typeface="+mn-lt"/>
              </a:defRPr>
            </a:lvl1pPr>
          </a:lstStyle>
          <a:p>
            <a:pPr>
              <a:defRPr/>
            </a:pPr>
            <a:endParaRPr lang="en-US" altLang="zh-CN"/>
          </a:p>
        </p:txBody>
      </p:sp>
      <p:sp>
        <p:nvSpPr>
          <p:cNvPr id="701446"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solidFill>
                  <a:srgbClr val="0033CC"/>
                </a:solidFill>
                <a:latin typeface="+mn-lt"/>
              </a:defRPr>
            </a:lvl1pPr>
          </a:lstStyle>
          <a:p>
            <a:pPr>
              <a:defRPr/>
            </a:pPr>
            <a:fld id="{4B010F47-E4C4-400D-8487-4C23F5370EB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30"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26.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27.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28.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29.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30.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31.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32.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23.vml"/><Relationship Id="rId4" Type="http://schemas.openxmlformats.org/officeDocument/2006/relationships/image" Target="../media/image33.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24.vml"/><Relationship Id="rId5" Type="http://schemas.openxmlformats.org/officeDocument/2006/relationships/hyperlink" Target="chap09/&#38182;&#26631;&#36187;&#25490;&#24207;.swf" TargetMode="External"/><Relationship Id="rId4" Type="http://schemas.openxmlformats.org/officeDocument/2006/relationships/image" Target="../media/image3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7.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chap09/&#22534;&#21021;&#22987;&#21270;.swf" TargetMode="External"/><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hyperlink" Target="chap09/&#22534;&#25490;&#24207;&#31639;&#27861;.swf" TargetMode="External"/><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chap09/&#21512;&#24182;&#25490;&#24207;&#31639;&#27861;2.swf" TargetMode="External"/><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chap09/&#21512;&#24182;&#25490;&#24207;&#31639;&#27861;2.swf" TargetMode="External"/><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chap09/&#21512;&#24182;&#25490;&#24207;&#31639;&#27861;2.swf"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5" Type="http://schemas.openxmlformats.org/officeDocument/2006/relationships/hyperlink" Target="chap09/&#21512;&#24182;&#25490;&#24207;&#31639;&#27861;.swf" TargetMode="External"/><Relationship Id="rId4" Type="http://schemas.openxmlformats.org/officeDocument/2006/relationships/hyperlink" Target="chap09/&#21512;&#24182;&#25490;&#24207;&#31639;&#27861;3.swf"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5.w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8.wmf"/></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chap09/&#25554;&#20837;&#25490;&#24207;&#31639;&#27861;.sw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chap09/&#28176;&#20943;&#22686;&#37327;&#25490;&#24207;.sw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hyperlink" Target="chap09/&#20882;&#27873;&#25490;&#24207;.swf"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chap09/&#20998;&#21010;&#20132;&#25442;&#25490;&#24207;.swf"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0" y="2673350"/>
            <a:ext cx="9144000" cy="2565400"/>
          </a:xfrm>
        </p:spPr>
        <p:txBody>
          <a:bodyPr/>
          <a:lstStyle/>
          <a:p>
            <a:pPr marL="609600" indent="-609600" algn="ctr" eaLnBrk="1" hangingPunct="1">
              <a:buFont typeface="Wingdings" pitchFamily="2" charset="2"/>
              <a:buNone/>
            </a:pPr>
            <a:r>
              <a:rPr lang="zh-CN" altLang="en-US" sz="10000" smtClean="0">
                <a:solidFill>
                  <a:srgbClr val="FFFF00"/>
                </a:solidFill>
                <a:ea typeface="华文行楷" pitchFamily="2" charset="-122"/>
              </a:rPr>
              <a:t>排  序</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a:off x="142875" y="260350"/>
            <a:ext cx="8820150" cy="1354138"/>
          </a:xfrm>
          <a:prstGeom prst="rect">
            <a:avLst/>
          </a:prstGeom>
          <a:noFill/>
          <a:ln w="31750" cap="sq">
            <a:noFill/>
            <a:miter lim="800000"/>
            <a:headEnd type="none" w="sm" len="sm"/>
            <a:tailEnd type="none" w="med" len="lg"/>
          </a:ln>
          <a:effectLst/>
        </p:spPr>
        <p:txBody>
          <a:bodyPr lIns="90000" tIns="46800" rIns="90000" bIns="46800">
            <a:spAutoFit/>
          </a:bodyPr>
          <a:lstStyle/>
          <a:p>
            <a:pPr algn="l">
              <a:lnSpc>
                <a:spcPct val="90000"/>
              </a:lnSpc>
              <a:buClr>
                <a:schemeClr val="tx2"/>
              </a:buClr>
              <a:buFont typeface="Wingdings" pitchFamily="2" charset="2"/>
              <a:buNone/>
              <a:defRPr/>
            </a:pPr>
            <a:r>
              <a:rPr kumimoji="1" lang="zh-CN" altLang="en-US" sz="3200">
                <a:solidFill>
                  <a:schemeClr val="tx1"/>
                </a:solidFill>
                <a:latin typeface="宋体" pitchFamily="2" charset="-122"/>
              </a:rPr>
              <a:t>  分类： </a:t>
            </a:r>
            <a:r>
              <a:rPr lang="zh-CN" altLang="en-US" sz="3600" u="sng">
                <a:solidFill>
                  <a:srgbClr val="FFFF00"/>
                </a:solidFill>
                <a:effectLst>
                  <a:outerShdw blurRad="38100" dist="38100" dir="2700000" algn="tl">
                    <a:srgbClr val="000000"/>
                  </a:outerShdw>
                </a:effectLst>
              </a:rPr>
              <a:t>内排序</a:t>
            </a:r>
            <a:r>
              <a:rPr kumimoji="1" lang="zh-CN" altLang="en-US" sz="3200">
                <a:solidFill>
                  <a:schemeClr val="tx1"/>
                </a:solidFill>
                <a:latin typeface="宋体" pitchFamily="2" charset="-122"/>
              </a:rPr>
              <a:t>和</a:t>
            </a:r>
            <a:r>
              <a:rPr lang="zh-CN" altLang="en-US" sz="3600" u="sng">
                <a:solidFill>
                  <a:srgbClr val="FFFF00"/>
                </a:solidFill>
                <a:effectLst>
                  <a:outerShdw blurRad="38100" dist="38100" dir="2700000" algn="tl">
                    <a:srgbClr val="000000"/>
                  </a:outerShdw>
                </a:effectLst>
              </a:rPr>
              <a:t>外排序</a:t>
            </a:r>
            <a:r>
              <a:rPr kumimoji="1" lang="zh-CN" altLang="en-US" sz="3200">
                <a:solidFill>
                  <a:schemeClr val="hlink"/>
                </a:solidFill>
                <a:latin typeface="宋体" pitchFamily="2" charset="-122"/>
              </a:rPr>
              <a:t>   </a:t>
            </a:r>
            <a:r>
              <a:rPr lang="zh-CN" altLang="en-US" sz="3600" u="sng">
                <a:solidFill>
                  <a:srgbClr val="FFFF00"/>
                </a:solidFill>
                <a:effectLst>
                  <a:outerShdw blurRad="38100" dist="38100" dir="2700000" algn="tl">
                    <a:srgbClr val="000000"/>
                  </a:outerShdw>
                </a:effectLst>
              </a:rPr>
              <a:t>升序</a:t>
            </a:r>
            <a:r>
              <a:rPr kumimoji="1" lang="zh-CN" altLang="en-US" sz="3200">
                <a:solidFill>
                  <a:schemeClr val="tx1"/>
                </a:solidFill>
                <a:latin typeface="宋体" pitchFamily="2" charset="-122"/>
              </a:rPr>
              <a:t>和</a:t>
            </a:r>
            <a:r>
              <a:rPr lang="zh-CN" altLang="en-US" sz="3600" u="sng">
                <a:solidFill>
                  <a:srgbClr val="FFFF00"/>
                </a:solidFill>
                <a:effectLst>
                  <a:outerShdw blurRad="38100" dist="38100" dir="2700000" algn="tl">
                    <a:srgbClr val="000000"/>
                  </a:outerShdw>
                </a:effectLst>
              </a:rPr>
              <a:t>降序</a:t>
            </a:r>
          </a:p>
          <a:p>
            <a:pPr algn="l">
              <a:lnSpc>
                <a:spcPct val="90000"/>
              </a:lnSpc>
              <a:buClr>
                <a:schemeClr val="tx2"/>
              </a:buClr>
              <a:buFont typeface="Wingdings" pitchFamily="2" charset="2"/>
              <a:buNone/>
              <a:defRPr/>
            </a:pPr>
            <a:r>
              <a:rPr kumimoji="1" lang="zh-CN" altLang="en-US" sz="3200">
                <a:solidFill>
                  <a:schemeClr val="hlink"/>
                </a:solidFill>
                <a:latin typeface="宋体" pitchFamily="2" charset="-122"/>
              </a:rPr>
              <a:t>  </a:t>
            </a:r>
            <a:r>
              <a:rPr kumimoji="1" lang="zh-CN" altLang="en-US" sz="3200">
                <a:solidFill>
                  <a:schemeClr val="tx1"/>
                </a:solidFill>
                <a:latin typeface="宋体" pitchFamily="2" charset="-122"/>
              </a:rPr>
              <a:t>存储： </a:t>
            </a:r>
            <a:r>
              <a:rPr lang="zh-CN" altLang="en-US" sz="3600" u="sng">
                <a:solidFill>
                  <a:srgbClr val="FFFF00"/>
                </a:solidFill>
                <a:effectLst>
                  <a:outerShdw blurRad="38100" dist="38100" dir="2700000" algn="tl">
                    <a:srgbClr val="000000"/>
                  </a:outerShdw>
                </a:effectLst>
              </a:rPr>
              <a:t>数组</a:t>
            </a:r>
            <a:r>
              <a:rPr kumimoji="1" lang="zh-CN" altLang="en-US" sz="3200">
                <a:solidFill>
                  <a:schemeClr val="tx1"/>
                </a:solidFill>
                <a:latin typeface="宋体" pitchFamily="2" charset="-122"/>
              </a:rPr>
              <a:t>和</a:t>
            </a:r>
            <a:r>
              <a:rPr lang="zh-CN" altLang="en-US" sz="3600" u="sng">
                <a:solidFill>
                  <a:srgbClr val="FFFF00"/>
                </a:solidFill>
                <a:effectLst>
                  <a:outerShdw blurRad="38100" dist="38100" dir="2700000" algn="tl">
                    <a:srgbClr val="000000"/>
                  </a:outerShdw>
                </a:effectLst>
              </a:rPr>
              <a:t>链表</a:t>
            </a:r>
            <a:r>
              <a:rPr kumimoji="1" lang="zh-CN" altLang="en-US" sz="2400">
                <a:solidFill>
                  <a:schemeClr val="tx1"/>
                </a:solidFill>
                <a:latin typeface="宋体" pitchFamily="2" charset="-122"/>
              </a:rPr>
              <a:t> </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395288" y="225425"/>
            <a:ext cx="8424862" cy="6453188"/>
          </a:xfrm>
        </p:spPr>
        <p:txBody>
          <a:bodyPr/>
          <a:lstStyle/>
          <a:p>
            <a:pPr eaLnBrk="1" hangingPunct="1">
              <a:buFont typeface="Wingdings" pitchFamily="2" charset="2"/>
              <a:buNone/>
            </a:pPr>
            <a:r>
              <a:rPr lang="zh-CN" altLang="en-US" sz="3600" b="1" smtClean="0">
                <a:solidFill>
                  <a:srgbClr val="FFFF00"/>
                </a:solidFill>
                <a:latin typeface="Times New Roman" pitchFamily="18" charset="0"/>
              </a:rPr>
              <a:t>  淘汰赛的思想</a:t>
            </a:r>
          </a:p>
          <a:p>
            <a:pPr eaLnBrk="1" hangingPunct="1"/>
            <a:r>
              <a:rPr lang="zh-CN" altLang="en-US" sz="3600" b="1" smtClean="0">
                <a:latin typeface="Times New Roman" pitchFamily="18" charset="0"/>
              </a:rPr>
              <a:t>对于 </a:t>
            </a:r>
            <a:r>
              <a:rPr lang="en-US" altLang="zh-CN" sz="3600" b="1" i="1" smtClean="0">
                <a:latin typeface="Times New Roman" pitchFamily="18" charset="0"/>
              </a:rPr>
              <a:t>n </a:t>
            </a:r>
            <a:r>
              <a:rPr lang="zh-CN" altLang="en-US" sz="3600" b="1" smtClean="0">
                <a:latin typeface="Times New Roman" pitchFamily="18" charset="0"/>
              </a:rPr>
              <a:t>个记录的关键词，进行两两比较，得到 </a:t>
            </a:r>
            <a:r>
              <a:rPr lang="zh-CN" altLang="en-US" sz="3600" b="1" smtClean="0">
                <a:latin typeface="Times New Roman" pitchFamily="18" charset="0"/>
                <a:sym typeface="Symbol" pitchFamily="18" charset="2"/>
              </a:rPr>
              <a:t></a:t>
            </a:r>
            <a:r>
              <a:rPr lang="en-US" altLang="zh-CN" sz="3600" b="1" i="1" smtClean="0">
                <a:latin typeface="Times New Roman" pitchFamily="18" charset="0"/>
              </a:rPr>
              <a:t>n</a:t>
            </a:r>
            <a:r>
              <a:rPr lang="en-US" altLang="zh-CN" sz="3600" b="1" smtClean="0">
                <a:latin typeface="Times New Roman" pitchFamily="18" charset="0"/>
              </a:rPr>
              <a:t>/2</a:t>
            </a:r>
            <a:r>
              <a:rPr lang="en-US" altLang="zh-CN" sz="3600" b="1" smtClean="0">
                <a:latin typeface="Times New Roman" pitchFamily="18" charset="0"/>
                <a:sym typeface="Symbol" pitchFamily="18" charset="2"/>
              </a:rPr>
              <a:t></a:t>
            </a:r>
            <a:r>
              <a:rPr lang="en-US" altLang="zh-CN" sz="3600" b="1" smtClean="0">
                <a:latin typeface="Times New Roman" pitchFamily="18" charset="0"/>
              </a:rPr>
              <a:t> </a:t>
            </a:r>
            <a:r>
              <a:rPr lang="zh-CN" altLang="en-US" sz="3600" b="1" smtClean="0">
                <a:latin typeface="Times New Roman" pitchFamily="18" charset="0"/>
              </a:rPr>
              <a:t>个比较的优胜者</a:t>
            </a:r>
            <a:r>
              <a:rPr lang="en-US" altLang="zh-CN" sz="3600" b="1" smtClean="0">
                <a:latin typeface="Times New Roman" pitchFamily="18" charset="0"/>
              </a:rPr>
              <a:t>(</a:t>
            </a:r>
            <a:r>
              <a:rPr lang="zh-CN" altLang="en-US" sz="3600" b="1" smtClean="0">
                <a:latin typeface="Times New Roman" pitchFamily="18" charset="0"/>
              </a:rPr>
              <a:t>关键词大者</a:t>
            </a:r>
            <a:r>
              <a:rPr lang="en-US" altLang="zh-CN" sz="3600" b="1" smtClean="0">
                <a:latin typeface="Times New Roman" pitchFamily="18" charset="0"/>
              </a:rPr>
              <a:t>)</a:t>
            </a:r>
            <a:r>
              <a:rPr lang="zh-CN" altLang="en-US" sz="3600" b="1" smtClean="0">
                <a:latin typeface="Times New Roman" pitchFamily="18" charset="0"/>
              </a:rPr>
              <a:t>，作为第一步比较的结果保留下来。然后对这 </a:t>
            </a:r>
            <a:r>
              <a:rPr lang="zh-CN" altLang="en-US" sz="3600" b="1" smtClean="0">
                <a:latin typeface="Times New Roman" pitchFamily="18" charset="0"/>
                <a:sym typeface="Symbol" pitchFamily="18" charset="2"/>
              </a:rPr>
              <a:t></a:t>
            </a:r>
            <a:r>
              <a:rPr lang="en-US" altLang="zh-CN" sz="3600" b="1" i="1" smtClean="0">
                <a:latin typeface="Times New Roman" pitchFamily="18" charset="0"/>
              </a:rPr>
              <a:t>n</a:t>
            </a:r>
            <a:r>
              <a:rPr lang="en-US" altLang="zh-CN" sz="3600" b="1" smtClean="0">
                <a:latin typeface="Times New Roman" pitchFamily="18" charset="0"/>
              </a:rPr>
              <a:t>/2</a:t>
            </a:r>
            <a:r>
              <a:rPr lang="en-US" altLang="zh-CN" sz="3600" b="1" smtClean="0">
                <a:latin typeface="Times New Roman" pitchFamily="18" charset="0"/>
                <a:sym typeface="Symbol" pitchFamily="18" charset="2"/>
              </a:rPr>
              <a:t></a:t>
            </a:r>
            <a:r>
              <a:rPr lang="en-US" altLang="zh-CN" sz="3600" b="1" smtClean="0">
                <a:latin typeface="Times New Roman" pitchFamily="18" charset="0"/>
              </a:rPr>
              <a:t> </a:t>
            </a:r>
            <a:r>
              <a:rPr lang="zh-CN" altLang="en-US" sz="3600" b="1" smtClean="0">
                <a:latin typeface="Times New Roman" pitchFamily="18" charset="0"/>
              </a:rPr>
              <a:t>个记录再进行关键词的两两比较，</a:t>
            </a:r>
            <a:r>
              <a:rPr lang="en-US" altLang="zh-CN" sz="3600" b="1" smtClean="0">
                <a:latin typeface="Times New Roman" pitchFamily="18" charset="0"/>
              </a:rPr>
              <a:t>…</a:t>
            </a:r>
            <a:r>
              <a:rPr lang="zh-CN" altLang="en-US" sz="3600" b="1" smtClean="0">
                <a:latin typeface="Times New Roman" pitchFamily="18" charset="0"/>
              </a:rPr>
              <a:t>，如此重复，直到选出一个关键词最大的记录为止。</a:t>
            </a:r>
          </a:p>
        </p:txBody>
      </p:sp>
    </p:spTree>
  </p:cSld>
  <p:clrMapOvr>
    <a:masterClrMapping/>
  </p:clrMapOvr>
  <p:transition>
    <p:cover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68"/>
          <p:cNvGraphicFramePr>
            <a:graphicFrameLocks noGrp="1" noChangeAspect="1"/>
          </p:cNvGraphicFramePr>
          <p:nvPr>
            <p:ph/>
          </p:nvPr>
        </p:nvGraphicFramePr>
        <p:xfrm>
          <a:off x="936625" y="0"/>
          <a:ext cx="7377113" cy="5786438"/>
        </p:xfrm>
        <a:graphic>
          <a:graphicData uri="http://schemas.openxmlformats.org/presentationml/2006/ole">
            <mc:AlternateContent xmlns:mc="http://schemas.openxmlformats.org/markup-compatibility/2006">
              <mc:Choice xmlns:v="urn:schemas-microsoft-com:vml" Requires="v">
                <p:oleObj spid="_x0000_s122897" name="文档" r:id="rId3" imgW="4551434" imgH="3570340" progId="Word.Document.8">
                  <p:embed/>
                </p:oleObj>
              </mc:Choice>
              <mc:Fallback>
                <p:oleObj name="文档" r:id="rId3" imgW="4551434" imgH="3570340" progId="Word.Document.8">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25" y="0"/>
                        <a:ext cx="7377113" cy="578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2055" name="Text Box 71"/>
          <p:cNvSpPr txBox="1">
            <a:spLocks noChangeArrowheads="1"/>
          </p:cNvSpPr>
          <p:nvPr/>
        </p:nvSpPr>
        <p:spPr bwMode="auto">
          <a:xfrm>
            <a:off x="5327650" y="5084763"/>
            <a:ext cx="3636963" cy="1235075"/>
          </a:xfrm>
          <a:prstGeom prst="rect">
            <a:avLst/>
          </a:prstGeom>
          <a:noFill/>
          <a:ln w="9525" algn="ctr">
            <a:noFill/>
            <a:miter lim="800000"/>
            <a:headEnd/>
            <a:tailEnd/>
          </a:ln>
          <a:effectLst/>
        </p:spPr>
        <p:txBody>
          <a:bodyPr>
            <a:spAutoFit/>
          </a:bodyPr>
          <a:lstStyle/>
          <a:p>
            <a:pPr>
              <a:defRPr/>
            </a:pPr>
            <a:r>
              <a:rPr lang="en-US" altLang="zh-CN" sz="3000">
                <a:solidFill>
                  <a:schemeClr val="tx1"/>
                </a:solidFill>
              </a:rPr>
              <a:t>n-1</a:t>
            </a:r>
            <a:r>
              <a:rPr lang="zh-CN" altLang="en-US" sz="3000">
                <a:solidFill>
                  <a:schemeClr val="tx1"/>
                </a:solidFill>
              </a:rPr>
              <a:t>（</a:t>
            </a:r>
            <a:r>
              <a:rPr lang="en-US" altLang="zh-CN" sz="3000">
                <a:solidFill>
                  <a:schemeClr val="tx1"/>
                </a:solidFill>
              </a:rPr>
              <a:t>15</a:t>
            </a:r>
            <a:r>
              <a:rPr lang="zh-CN" altLang="en-US" sz="3000">
                <a:solidFill>
                  <a:schemeClr val="tx1"/>
                </a:solidFill>
              </a:rPr>
              <a:t>）次</a:t>
            </a:r>
            <a:r>
              <a:rPr lang="zh-CN" altLang="en-US" sz="3000" b="0">
                <a:solidFill>
                  <a:schemeClr val="tx1"/>
                </a:solidFill>
              </a:rPr>
              <a:t>比较</a:t>
            </a:r>
            <a:endParaRPr lang="zh-CN" altLang="en-US" sz="3000">
              <a:solidFill>
                <a:schemeClr val="tx1"/>
              </a:solidFill>
            </a:endParaRPr>
          </a:p>
          <a:p>
            <a:pPr>
              <a:defRPr/>
            </a:pPr>
            <a:r>
              <a:rPr lang="en-US" altLang="zh-CN" sz="3000">
                <a:solidFill>
                  <a:schemeClr val="tx1"/>
                </a:solidFill>
              </a:rPr>
              <a:t>K</a:t>
            </a:r>
            <a:r>
              <a:rPr lang="en-US" altLang="zh-CN" sz="3000" b="0" baseline="-30000">
                <a:solidFill>
                  <a:schemeClr val="tx1"/>
                </a:solidFill>
                <a:effectLst>
                  <a:outerShdw blurRad="38100" dist="38100" dir="2700000" algn="tl">
                    <a:srgbClr val="000000"/>
                  </a:outerShdw>
                </a:effectLst>
                <a:ea typeface="仿宋_GB2312" pitchFamily="49" charset="-122"/>
              </a:rPr>
              <a:t>ρ(16)</a:t>
            </a:r>
            <a:r>
              <a:rPr lang="en-US" altLang="zh-CN" sz="3000">
                <a:solidFill>
                  <a:schemeClr val="tx1"/>
                </a:solidFill>
              </a:rPr>
              <a:t>=94</a:t>
            </a:r>
            <a:r>
              <a:rPr lang="zh-CN" altLang="en-US" sz="3000">
                <a:solidFill>
                  <a:schemeClr val="tx1"/>
                </a:solidFill>
              </a:rPr>
              <a:t>；</a:t>
            </a:r>
            <a:r>
              <a:rPr lang="en-US" altLang="zh-CN" sz="3000">
                <a:solidFill>
                  <a:schemeClr val="tx1"/>
                </a:solidFill>
              </a:rPr>
              <a:t>ρ(16)=6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2055"/>
                                        </p:tgtEl>
                                        <p:attrNameLst>
                                          <p:attrName>style.visibility</p:attrName>
                                        </p:attrNameLst>
                                      </p:cBhvr>
                                      <p:to>
                                        <p:strVal val="visible"/>
                                      </p:to>
                                    </p:set>
                                    <p:animEffect transition="in" filter="blinds(horizontal)">
                                      <p:cBhvr>
                                        <p:cTn id="7" dur="500"/>
                                        <p:tgtEl>
                                          <p:spTgt spid="68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05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Object 2"/>
          <p:cNvGraphicFramePr>
            <a:graphicFrameLocks noGrp="1" noChangeAspect="1"/>
          </p:cNvGraphicFramePr>
          <p:nvPr>
            <p:ph/>
          </p:nvPr>
        </p:nvGraphicFramePr>
        <p:xfrm>
          <a:off x="939800" y="9525"/>
          <a:ext cx="7327900" cy="5753100"/>
        </p:xfrm>
        <a:graphic>
          <a:graphicData uri="http://schemas.openxmlformats.org/presentationml/2006/ole">
            <mc:AlternateContent xmlns:mc="http://schemas.openxmlformats.org/markup-compatibility/2006">
              <mc:Choice xmlns:v="urn:schemas-microsoft-com:vml" Requires="v">
                <p:oleObj spid="_x0000_s123927" name="文档" r:id="rId3" imgW="4551434" imgH="3573581" progId="Word.Document.8">
                  <p:embed/>
                </p:oleObj>
              </mc:Choice>
              <mc:Fallback>
                <p:oleObj name="文档" r:id="rId3" imgW="4551434" imgH="357358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9525"/>
                        <a:ext cx="7327900" cy="575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923" name="Freeform 3"/>
          <p:cNvSpPr>
            <a:spLocks/>
          </p:cNvSpPr>
          <p:nvPr/>
        </p:nvSpPr>
        <p:spPr bwMode="auto">
          <a:xfrm>
            <a:off x="992188" y="1893888"/>
            <a:ext cx="6316662" cy="4217987"/>
          </a:xfrm>
          <a:custGeom>
            <a:avLst/>
            <a:gdLst>
              <a:gd name="T0" fmla="*/ 2147483647 w 3979"/>
              <a:gd name="T1" fmla="*/ 2147483647 h 2657"/>
              <a:gd name="T2" fmla="*/ 2147483647 w 3979"/>
              <a:gd name="T3" fmla="*/ 2147483647 h 2657"/>
              <a:gd name="T4" fmla="*/ 2147483647 w 3979"/>
              <a:gd name="T5" fmla="*/ 2147483647 h 2657"/>
              <a:gd name="T6" fmla="*/ 2147483647 w 3979"/>
              <a:gd name="T7" fmla="*/ 2147483647 h 2657"/>
              <a:gd name="T8" fmla="*/ 2147483647 w 3979"/>
              <a:gd name="T9" fmla="*/ 2147483647 h 2657"/>
              <a:gd name="T10" fmla="*/ 2147483647 w 3979"/>
              <a:gd name="T11" fmla="*/ 2147483647 h 2657"/>
              <a:gd name="T12" fmla="*/ 2147483647 w 3979"/>
              <a:gd name="T13" fmla="*/ 2147483647 h 2657"/>
              <a:gd name="T14" fmla="*/ 0 60000 65536"/>
              <a:gd name="T15" fmla="*/ 0 60000 65536"/>
              <a:gd name="T16" fmla="*/ 0 60000 65536"/>
              <a:gd name="T17" fmla="*/ 0 60000 65536"/>
              <a:gd name="T18" fmla="*/ 0 60000 65536"/>
              <a:gd name="T19" fmla="*/ 0 60000 65536"/>
              <a:gd name="T20" fmla="*/ 0 60000 65536"/>
              <a:gd name="T21" fmla="*/ 0 w 3979"/>
              <a:gd name="T22" fmla="*/ 0 h 2657"/>
              <a:gd name="T23" fmla="*/ 3979 w 3979"/>
              <a:gd name="T24" fmla="*/ 2657 h 2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79" h="2657">
                <a:moveTo>
                  <a:pt x="317" y="2335"/>
                </a:moveTo>
                <a:cubicBezTo>
                  <a:pt x="634" y="2657"/>
                  <a:pt x="1577" y="2410"/>
                  <a:pt x="2161" y="2245"/>
                </a:cubicBezTo>
                <a:cubicBezTo>
                  <a:pt x="2745" y="2080"/>
                  <a:pt x="3665" y="1572"/>
                  <a:pt x="3822" y="1345"/>
                </a:cubicBezTo>
                <a:cubicBezTo>
                  <a:pt x="3979" y="1118"/>
                  <a:pt x="3463" y="1031"/>
                  <a:pt x="3102" y="883"/>
                </a:cubicBezTo>
                <a:cubicBezTo>
                  <a:pt x="2741" y="735"/>
                  <a:pt x="2129" y="552"/>
                  <a:pt x="1655" y="457"/>
                </a:cubicBezTo>
                <a:cubicBezTo>
                  <a:pt x="1181" y="362"/>
                  <a:pt x="480" y="0"/>
                  <a:pt x="257" y="313"/>
                </a:cubicBezTo>
                <a:cubicBezTo>
                  <a:pt x="34" y="626"/>
                  <a:pt x="0" y="2013"/>
                  <a:pt x="317" y="2335"/>
                </a:cubicBezTo>
                <a:close/>
              </a:path>
            </a:pathLst>
          </a:custGeom>
          <a:noFill/>
          <a:ln w="38100" cap="flat" cmpd="sng">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2" name="Group 9"/>
          <p:cNvGrpSpPr>
            <a:grpSpLocks/>
          </p:cNvGrpSpPr>
          <p:nvPr/>
        </p:nvGrpSpPr>
        <p:grpSpPr bwMode="auto">
          <a:xfrm>
            <a:off x="3167063" y="1916113"/>
            <a:ext cx="5113337" cy="1296987"/>
            <a:chOff x="1995" y="1207"/>
            <a:chExt cx="3221" cy="817"/>
          </a:xfrm>
        </p:grpSpPr>
        <p:sp>
          <p:nvSpPr>
            <p:cNvPr id="123910" name="Line 5"/>
            <p:cNvSpPr>
              <a:spLocks noChangeShapeType="1"/>
            </p:cNvSpPr>
            <p:nvPr/>
          </p:nvSpPr>
          <p:spPr bwMode="auto">
            <a:xfrm>
              <a:off x="1995" y="1412"/>
              <a:ext cx="386"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911" name="Line 6"/>
            <p:cNvSpPr>
              <a:spLocks noChangeShapeType="1"/>
            </p:cNvSpPr>
            <p:nvPr/>
          </p:nvSpPr>
          <p:spPr bwMode="auto">
            <a:xfrm>
              <a:off x="3061" y="1616"/>
              <a:ext cx="386"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912" name="Line 7"/>
            <p:cNvSpPr>
              <a:spLocks noChangeShapeType="1"/>
            </p:cNvSpPr>
            <p:nvPr/>
          </p:nvSpPr>
          <p:spPr bwMode="auto">
            <a:xfrm>
              <a:off x="3810" y="1207"/>
              <a:ext cx="386"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913" name="Line 8"/>
            <p:cNvSpPr>
              <a:spLocks noChangeShapeType="1"/>
            </p:cNvSpPr>
            <p:nvPr/>
          </p:nvSpPr>
          <p:spPr bwMode="auto">
            <a:xfrm>
              <a:off x="4830" y="2024"/>
              <a:ext cx="386"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21930" name="Freeform 10"/>
          <p:cNvSpPr>
            <a:spLocks/>
          </p:cNvSpPr>
          <p:nvPr/>
        </p:nvSpPr>
        <p:spPr bwMode="auto">
          <a:xfrm>
            <a:off x="1020763" y="112713"/>
            <a:ext cx="4398962" cy="1685925"/>
          </a:xfrm>
          <a:custGeom>
            <a:avLst/>
            <a:gdLst>
              <a:gd name="T0" fmla="*/ 2147483647 w 2771"/>
              <a:gd name="T1" fmla="*/ 2147483647 h 1062"/>
              <a:gd name="T2" fmla="*/ 2147483647 w 2771"/>
              <a:gd name="T3" fmla="*/ 2147483647 h 1062"/>
              <a:gd name="T4" fmla="*/ 2147483647 w 2771"/>
              <a:gd name="T5" fmla="*/ 2147483647 h 1062"/>
              <a:gd name="T6" fmla="*/ 2147483647 w 2771"/>
              <a:gd name="T7" fmla="*/ 2147483647 h 1062"/>
              <a:gd name="T8" fmla="*/ 2147483647 w 2771"/>
              <a:gd name="T9" fmla="*/ 2147483647 h 1062"/>
              <a:gd name="T10" fmla="*/ 2147483647 w 2771"/>
              <a:gd name="T11" fmla="*/ 2147483647 h 1062"/>
              <a:gd name="T12" fmla="*/ 0 60000 65536"/>
              <a:gd name="T13" fmla="*/ 0 60000 65536"/>
              <a:gd name="T14" fmla="*/ 0 60000 65536"/>
              <a:gd name="T15" fmla="*/ 0 60000 65536"/>
              <a:gd name="T16" fmla="*/ 0 60000 65536"/>
              <a:gd name="T17" fmla="*/ 0 60000 65536"/>
              <a:gd name="T18" fmla="*/ 0 w 2771"/>
              <a:gd name="T19" fmla="*/ 0 h 1062"/>
              <a:gd name="T20" fmla="*/ 2771 w 2771"/>
              <a:gd name="T21" fmla="*/ 1062 h 1062"/>
            </a:gdLst>
            <a:ahLst/>
            <a:cxnLst>
              <a:cxn ang="T12">
                <a:pos x="T0" y="T1"/>
              </a:cxn>
              <a:cxn ang="T13">
                <a:pos x="T2" y="T3"/>
              </a:cxn>
              <a:cxn ang="T14">
                <a:pos x="T4" y="T5"/>
              </a:cxn>
              <a:cxn ang="T15">
                <a:pos x="T6" y="T7"/>
              </a:cxn>
              <a:cxn ang="T16">
                <a:pos x="T8" y="T9"/>
              </a:cxn>
              <a:cxn ang="T17">
                <a:pos x="T10" y="T11"/>
              </a:cxn>
            </a:cxnLst>
            <a:rect l="T18" t="T19" r="T20" b="T21"/>
            <a:pathLst>
              <a:path w="2771" h="1062">
                <a:moveTo>
                  <a:pt x="251" y="919"/>
                </a:moveTo>
                <a:cubicBezTo>
                  <a:pt x="477" y="1062"/>
                  <a:pt x="1280" y="994"/>
                  <a:pt x="1685" y="955"/>
                </a:cubicBezTo>
                <a:cubicBezTo>
                  <a:pt x="2090" y="916"/>
                  <a:pt x="2591" y="788"/>
                  <a:pt x="2681" y="685"/>
                </a:cubicBezTo>
                <a:cubicBezTo>
                  <a:pt x="2771" y="582"/>
                  <a:pt x="2617" y="435"/>
                  <a:pt x="2225" y="337"/>
                </a:cubicBezTo>
                <a:cubicBezTo>
                  <a:pt x="1833" y="239"/>
                  <a:pt x="658" y="0"/>
                  <a:pt x="329" y="97"/>
                </a:cubicBezTo>
                <a:cubicBezTo>
                  <a:pt x="0" y="194"/>
                  <a:pt x="25" y="776"/>
                  <a:pt x="251" y="919"/>
                </a:cubicBezTo>
                <a:close/>
              </a:path>
            </a:pathLst>
          </a:custGeom>
          <a:noFill/>
          <a:ln w="38100" cap="flat" cmpd="sng">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0"/>
                                        </p:tgtEl>
                                        <p:attrNameLst>
                                          <p:attrName>style.visibility</p:attrName>
                                        </p:attrNameLst>
                                      </p:cBhvr>
                                      <p:to>
                                        <p:strVal val="visible"/>
                                      </p:to>
                                    </p:set>
                                    <p:animEffect transition="in" filter="blinds(horizontal)">
                                      <p:cBhvr>
                                        <p:cTn id="7" dur="500"/>
                                        <p:tgtEl>
                                          <p:spTgt spid="7219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1923"/>
                                        </p:tgtEl>
                                        <p:attrNameLst>
                                          <p:attrName>style.visibility</p:attrName>
                                        </p:attrNameLst>
                                      </p:cBhvr>
                                      <p:to>
                                        <p:strVal val="visible"/>
                                      </p:to>
                                    </p:set>
                                    <p:animEffect transition="in" filter="blinds(horizontal)">
                                      <p:cBhvr>
                                        <p:cTn id="10" dur="500"/>
                                        <p:tgtEl>
                                          <p:spTgt spid="7219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3" grpId="0" animBg="1"/>
      <p:bldP spid="72193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Object 2"/>
          <p:cNvGraphicFramePr>
            <a:graphicFrameLocks noGrp="1" noChangeAspect="1"/>
          </p:cNvGraphicFramePr>
          <p:nvPr>
            <p:ph/>
          </p:nvPr>
        </p:nvGraphicFramePr>
        <p:xfrm>
          <a:off x="938213" y="1588"/>
          <a:ext cx="7343775" cy="5765800"/>
        </p:xfrm>
        <a:graphic>
          <a:graphicData uri="http://schemas.openxmlformats.org/presentationml/2006/ole">
            <mc:AlternateContent xmlns:mc="http://schemas.openxmlformats.org/markup-compatibility/2006">
              <mc:Choice xmlns:v="urn:schemas-microsoft-com:vml" Requires="v">
                <p:oleObj spid="_x0000_s124944" name="文档" r:id="rId3" imgW="4551434" imgH="3573581" progId="Word.Document.8">
                  <p:embed/>
                </p:oleObj>
              </mc:Choice>
              <mc:Fallback>
                <p:oleObj name="文档" r:id="rId3" imgW="4551434" imgH="357358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1588"/>
                        <a:ext cx="7343775" cy="576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Object 2"/>
          <p:cNvGraphicFramePr>
            <a:graphicFrameLocks noGrp="1" noChangeAspect="1"/>
          </p:cNvGraphicFramePr>
          <p:nvPr>
            <p:ph/>
          </p:nvPr>
        </p:nvGraphicFramePr>
        <p:xfrm>
          <a:off x="939800" y="1588"/>
          <a:ext cx="7340600" cy="5765800"/>
        </p:xfrm>
        <a:graphic>
          <a:graphicData uri="http://schemas.openxmlformats.org/presentationml/2006/ole">
            <mc:AlternateContent xmlns:mc="http://schemas.openxmlformats.org/markup-compatibility/2006">
              <mc:Choice xmlns:v="urn:schemas-microsoft-com:vml" Requires="v">
                <p:oleObj spid="_x0000_s125968" name="文档" r:id="rId3" imgW="4551434" imgH="3575022" progId="Word.Document.8">
                  <p:embed/>
                </p:oleObj>
              </mc:Choice>
              <mc:Fallback>
                <p:oleObj name="文档" r:id="rId3" imgW="4551434" imgH="357502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1588"/>
                        <a:ext cx="7340600" cy="576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2"/>
          <p:cNvGraphicFramePr>
            <a:graphicFrameLocks noGrp="1" noChangeAspect="1"/>
          </p:cNvGraphicFramePr>
          <p:nvPr>
            <p:ph/>
          </p:nvPr>
        </p:nvGraphicFramePr>
        <p:xfrm>
          <a:off x="944563" y="0"/>
          <a:ext cx="7345362" cy="5775325"/>
        </p:xfrm>
        <a:graphic>
          <a:graphicData uri="http://schemas.openxmlformats.org/presentationml/2006/ole">
            <mc:AlternateContent xmlns:mc="http://schemas.openxmlformats.org/markup-compatibility/2006">
              <mc:Choice xmlns:v="urn:schemas-microsoft-com:vml" Requires="v">
                <p:oleObj spid="_x0000_s126992" name="文档" r:id="rId3" imgW="4551434" imgH="3578264" progId="Word.Document.8">
                  <p:embed/>
                </p:oleObj>
              </mc:Choice>
              <mc:Fallback>
                <p:oleObj name="文档" r:id="rId3" imgW="4551434" imgH="357826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63" y="0"/>
                        <a:ext cx="7345362" cy="577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2" name="Object 2"/>
          <p:cNvGraphicFramePr>
            <a:graphicFrameLocks noGrp="1" noChangeAspect="1"/>
          </p:cNvGraphicFramePr>
          <p:nvPr>
            <p:ph/>
          </p:nvPr>
        </p:nvGraphicFramePr>
        <p:xfrm>
          <a:off x="946150" y="0"/>
          <a:ext cx="7342188" cy="5775325"/>
        </p:xfrm>
        <a:graphic>
          <a:graphicData uri="http://schemas.openxmlformats.org/presentationml/2006/ole">
            <mc:AlternateContent xmlns:mc="http://schemas.openxmlformats.org/markup-compatibility/2006">
              <mc:Choice xmlns:v="urn:schemas-microsoft-com:vml" Requires="v">
                <p:oleObj spid="_x0000_s128017" name="文档" r:id="rId3" imgW="4551434" imgH="3580065" progId="Word.Document.8">
                  <p:embed/>
                </p:oleObj>
              </mc:Choice>
              <mc:Fallback>
                <p:oleObj name="文档" r:id="rId3" imgW="4551434" imgH="358006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150" y="0"/>
                        <a:ext cx="7342188" cy="577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43" name="Text Box 3"/>
          <p:cNvSpPr txBox="1">
            <a:spLocks noChangeArrowheads="1"/>
          </p:cNvSpPr>
          <p:nvPr/>
        </p:nvSpPr>
        <p:spPr bwMode="auto">
          <a:xfrm>
            <a:off x="5256213" y="5084763"/>
            <a:ext cx="3887787" cy="1235075"/>
          </a:xfrm>
          <a:prstGeom prst="rect">
            <a:avLst/>
          </a:prstGeom>
          <a:noFill/>
          <a:ln w="9525" algn="ctr">
            <a:noFill/>
            <a:miter lim="800000"/>
            <a:headEnd/>
            <a:tailEnd/>
          </a:ln>
          <a:effectLst/>
        </p:spPr>
        <p:txBody>
          <a:bodyPr>
            <a:spAutoFit/>
          </a:bodyPr>
          <a:lstStyle/>
          <a:p>
            <a:pPr>
              <a:defRPr/>
            </a:pPr>
            <a:r>
              <a:rPr lang="en-US" altLang="zh-CN" sz="3000">
                <a:solidFill>
                  <a:schemeClr val="tx1"/>
                </a:solidFill>
              </a:rPr>
              <a:t>4</a:t>
            </a:r>
            <a:r>
              <a:rPr lang="zh-CN" altLang="en-US" sz="3000">
                <a:solidFill>
                  <a:schemeClr val="tx1"/>
                </a:solidFill>
              </a:rPr>
              <a:t>次</a:t>
            </a:r>
            <a:r>
              <a:rPr lang="zh-CN" altLang="en-US" sz="3000" b="0">
                <a:solidFill>
                  <a:schemeClr val="tx1"/>
                </a:solidFill>
              </a:rPr>
              <a:t>比较</a:t>
            </a:r>
            <a:r>
              <a:rPr lang="zh-CN" altLang="en-US" sz="3000">
                <a:solidFill>
                  <a:schemeClr val="tx1"/>
                </a:solidFill>
              </a:rPr>
              <a:t>（</a:t>
            </a:r>
            <a:r>
              <a:rPr lang="en-US" altLang="zh-CN" sz="3000">
                <a:solidFill>
                  <a:schemeClr val="tx1"/>
                </a:solidFill>
              </a:rPr>
              <a:t>&lt;14</a:t>
            </a:r>
            <a:r>
              <a:rPr lang="zh-CN" altLang="en-US" sz="3000">
                <a:solidFill>
                  <a:schemeClr val="tx1"/>
                </a:solidFill>
              </a:rPr>
              <a:t>）</a:t>
            </a:r>
          </a:p>
          <a:p>
            <a:pPr>
              <a:defRPr/>
            </a:pPr>
            <a:r>
              <a:rPr lang="en-US" altLang="zh-CN" sz="3000">
                <a:solidFill>
                  <a:schemeClr val="tx1"/>
                </a:solidFill>
              </a:rPr>
              <a:t>K</a:t>
            </a:r>
            <a:r>
              <a:rPr lang="en-US" altLang="zh-CN" sz="3000" b="0" baseline="-30000">
                <a:solidFill>
                  <a:schemeClr val="tx1"/>
                </a:solidFill>
                <a:effectLst>
                  <a:outerShdw blurRad="38100" dist="38100" dir="2700000" algn="tl">
                    <a:srgbClr val="000000"/>
                  </a:outerShdw>
                </a:effectLst>
                <a:ea typeface="仿宋_GB2312" pitchFamily="49" charset="-122"/>
              </a:rPr>
              <a:t>ρ(15)</a:t>
            </a:r>
            <a:r>
              <a:rPr lang="en-US" altLang="zh-CN" sz="3000">
                <a:solidFill>
                  <a:schemeClr val="tx1"/>
                </a:solidFill>
              </a:rPr>
              <a:t>=93</a:t>
            </a:r>
            <a:r>
              <a:rPr lang="zh-CN" altLang="en-US" sz="3000">
                <a:solidFill>
                  <a:schemeClr val="tx1"/>
                </a:solidFill>
              </a:rPr>
              <a:t>；</a:t>
            </a:r>
            <a:r>
              <a:rPr lang="en-US" altLang="zh-CN" sz="3000">
                <a:solidFill>
                  <a:schemeClr val="tx1"/>
                </a:solidFill>
              </a:rPr>
              <a:t>ρ(15)=10</a:t>
            </a:r>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Object 2"/>
          <p:cNvGraphicFramePr>
            <a:graphicFrameLocks noGrp="1" noChangeAspect="1"/>
          </p:cNvGraphicFramePr>
          <p:nvPr>
            <p:ph/>
          </p:nvPr>
        </p:nvGraphicFramePr>
        <p:xfrm>
          <a:off x="939800" y="1588"/>
          <a:ext cx="7340600" cy="5765800"/>
        </p:xfrm>
        <a:graphic>
          <a:graphicData uri="http://schemas.openxmlformats.org/presentationml/2006/ole">
            <mc:AlternateContent xmlns:mc="http://schemas.openxmlformats.org/markup-compatibility/2006">
              <mc:Choice xmlns:v="urn:schemas-microsoft-com:vml" Requires="v">
                <p:oleObj spid="_x0000_s129040" name="文档" r:id="rId3" imgW="4551434" imgH="3575022" progId="Word.Document.8">
                  <p:embed/>
                </p:oleObj>
              </mc:Choice>
              <mc:Fallback>
                <p:oleObj name="文档" r:id="rId3" imgW="4551434" imgH="357502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1588"/>
                        <a:ext cx="7340600" cy="576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0" name="Object 2"/>
          <p:cNvGraphicFramePr>
            <a:graphicFrameLocks noGrp="1" noChangeAspect="1"/>
          </p:cNvGraphicFramePr>
          <p:nvPr>
            <p:ph/>
          </p:nvPr>
        </p:nvGraphicFramePr>
        <p:xfrm>
          <a:off x="938213" y="0"/>
          <a:ext cx="7343775" cy="5768975"/>
        </p:xfrm>
        <a:graphic>
          <a:graphicData uri="http://schemas.openxmlformats.org/presentationml/2006/ole">
            <mc:AlternateContent xmlns:mc="http://schemas.openxmlformats.org/markup-compatibility/2006">
              <mc:Choice xmlns:v="urn:schemas-microsoft-com:vml" Requires="v">
                <p:oleObj spid="_x0000_s130065" name="文档" r:id="rId3" imgW="4551434" imgH="3575022" progId="Word.Document.8">
                  <p:embed/>
                </p:oleObj>
              </mc:Choice>
              <mc:Fallback>
                <p:oleObj name="文档" r:id="rId3" imgW="4551434" imgH="357502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0"/>
                        <a:ext cx="7343775" cy="576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9091" name="Text Box 3"/>
          <p:cNvSpPr txBox="1">
            <a:spLocks noChangeArrowheads="1"/>
          </p:cNvSpPr>
          <p:nvPr/>
        </p:nvSpPr>
        <p:spPr bwMode="auto">
          <a:xfrm>
            <a:off x="5219700" y="5084763"/>
            <a:ext cx="3744913" cy="1235075"/>
          </a:xfrm>
          <a:prstGeom prst="rect">
            <a:avLst/>
          </a:prstGeom>
          <a:noFill/>
          <a:ln w="9525" algn="ctr">
            <a:noFill/>
            <a:miter lim="800000"/>
            <a:headEnd/>
            <a:tailEnd/>
          </a:ln>
          <a:effectLst/>
        </p:spPr>
        <p:txBody>
          <a:bodyPr>
            <a:spAutoFit/>
          </a:bodyPr>
          <a:lstStyle/>
          <a:p>
            <a:pPr>
              <a:defRPr/>
            </a:pPr>
            <a:r>
              <a:rPr lang="en-US" altLang="zh-CN" sz="3000">
                <a:solidFill>
                  <a:schemeClr val="tx1"/>
                </a:solidFill>
              </a:rPr>
              <a:t>4</a:t>
            </a:r>
            <a:r>
              <a:rPr lang="zh-CN" altLang="en-US" sz="3000">
                <a:solidFill>
                  <a:schemeClr val="tx1"/>
                </a:solidFill>
              </a:rPr>
              <a:t>次</a:t>
            </a:r>
            <a:r>
              <a:rPr lang="zh-CN" altLang="en-US" sz="3000" b="0">
                <a:solidFill>
                  <a:schemeClr val="tx1"/>
                </a:solidFill>
              </a:rPr>
              <a:t>比较</a:t>
            </a:r>
            <a:r>
              <a:rPr lang="zh-CN" altLang="en-US" sz="3000">
                <a:solidFill>
                  <a:schemeClr val="tx1"/>
                </a:solidFill>
              </a:rPr>
              <a:t>（</a:t>
            </a:r>
            <a:r>
              <a:rPr lang="en-US" altLang="zh-CN" sz="3000">
                <a:solidFill>
                  <a:schemeClr val="tx1"/>
                </a:solidFill>
              </a:rPr>
              <a:t>&lt;13</a:t>
            </a:r>
            <a:r>
              <a:rPr lang="zh-CN" altLang="en-US" sz="3000">
                <a:solidFill>
                  <a:schemeClr val="tx1"/>
                </a:solidFill>
              </a:rPr>
              <a:t>）</a:t>
            </a:r>
          </a:p>
          <a:p>
            <a:pPr>
              <a:defRPr/>
            </a:pPr>
            <a:r>
              <a:rPr lang="en-US" altLang="zh-CN" sz="3000">
                <a:solidFill>
                  <a:schemeClr val="tx1"/>
                </a:solidFill>
              </a:rPr>
              <a:t>K</a:t>
            </a:r>
            <a:r>
              <a:rPr lang="en-US" altLang="zh-CN" sz="3000" b="0" baseline="-30000">
                <a:solidFill>
                  <a:schemeClr val="tx1"/>
                </a:solidFill>
                <a:effectLst>
                  <a:outerShdw blurRad="38100" dist="38100" dir="2700000" algn="tl">
                    <a:srgbClr val="000000"/>
                  </a:outerShdw>
                </a:effectLst>
                <a:ea typeface="仿宋_GB2312" pitchFamily="49" charset="-122"/>
              </a:rPr>
              <a:t>ρ(14)</a:t>
            </a:r>
            <a:r>
              <a:rPr lang="en-US" altLang="zh-CN" sz="3000">
                <a:solidFill>
                  <a:schemeClr val="tx1"/>
                </a:solidFill>
              </a:rPr>
              <a:t>=91</a:t>
            </a:r>
            <a:r>
              <a:rPr lang="zh-CN" altLang="en-US" sz="3000">
                <a:solidFill>
                  <a:schemeClr val="tx1"/>
                </a:solidFill>
              </a:rPr>
              <a:t>；</a:t>
            </a:r>
            <a:r>
              <a:rPr lang="en-US" altLang="zh-CN" sz="3000">
                <a:solidFill>
                  <a:schemeClr val="tx1"/>
                </a:solidFill>
              </a:rPr>
              <a:t>ρ(14)=1</a:t>
            </a:r>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Grp="1" noChangeAspect="1"/>
          </p:cNvGraphicFramePr>
          <p:nvPr>
            <p:ph/>
          </p:nvPr>
        </p:nvGraphicFramePr>
        <p:xfrm>
          <a:off x="936625" y="1588"/>
          <a:ext cx="7346950" cy="5765800"/>
        </p:xfrm>
        <a:graphic>
          <a:graphicData uri="http://schemas.openxmlformats.org/presentationml/2006/ole">
            <mc:AlternateContent xmlns:mc="http://schemas.openxmlformats.org/markup-compatibility/2006">
              <mc:Choice xmlns:v="urn:schemas-microsoft-com:vml" Requires="v">
                <p:oleObj spid="_x0000_s131091" name="文档" r:id="rId3" imgW="4551434" imgH="3571780" progId="Word.Document.8">
                  <p:embed/>
                </p:oleObj>
              </mc:Choice>
              <mc:Fallback>
                <p:oleObj name="文档" r:id="rId3" imgW="4551434" imgH="35717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25" y="1588"/>
                        <a:ext cx="7346950" cy="576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8067" name="Text Box 3"/>
          <p:cNvSpPr txBox="1">
            <a:spLocks noChangeArrowheads="1"/>
          </p:cNvSpPr>
          <p:nvPr/>
        </p:nvSpPr>
        <p:spPr bwMode="auto">
          <a:xfrm>
            <a:off x="1403350" y="-63500"/>
            <a:ext cx="6767513" cy="473075"/>
          </a:xfrm>
          <a:prstGeom prst="rect">
            <a:avLst/>
          </a:prstGeom>
          <a:noFill/>
          <a:ln w="9525" algn="ctr">
            <a:noFill/>
            <a:miter lim="800000"/>
            <a:headEnd/>
            <a:tailEnd/>
          </a:ln>
          <a:effectLst/>
        </p:spPr>
        <p:txBody>
          <a:bodyPr>
            <a:spAutoFit/>
          </a:bodyPr>
          <a:lstStyle/>
          <a:p>
            <a:pPr algn="l">
              <a:defRPr/>
            </a:pPr>
            <a:r>
              <a:rPr lang="en-US" altLang="zh-CN" sz="2500">
                <a:solidFill>
                  <a:srgbClr val="FFFF00"/>
                </a:solidFill>
                <a:effectLst>
                  <a:outerShdw blurRad="38100" dist="38100" dir="2700000" algn="tl">
                    <a:srgbClr val="000000"/>
                  </a:outerShdw>
                </a:effectLst>
              </a:rPr>
              <a:t>|</a:t>
            </a:r>
            <a:r>
              <a:rPr lang="en-US" altLang="zh-CN" sz="2500">
                <a:solidFill>
                  <a:srgbClr val="FFFF00"/>
                </a:solidFill>
                <a:effectLst>
                  <a:outerShdw blurRad="38100" dist="38100" dir="2700000" algn="tl">
                    <a:srgbClr val="000000"/>
                  </a:outerShdw>
                </a:effectLst>
                <a:sym typeface="Wingdings" pitchFamily="2" charset="2"/>
              </a:rPr>
              <a:t>&lt;--------------------</a:t>
            </a:r>
            <a:r>
              <a:rPr lang="en-US" altLang="zh-CN" sz="2500">
                <a:solidFill>
                  <a:srgbClr val="FFFF00"/>
                </a:solidFill>
                <a:effectLst>
                  <a:outerShdw blurRad="38100" dist="38100" dir="2700000" algn="tl">
                    <a:srgbClr val="000000"/>
                  </a:outerShdw>
                </a:effectLst>
              </a:rPr>
              <a:t>4=</a:t>
            </a:r>
            <a:r>
              <a:rPr lang="en-US" altLang="zh-CN" sz="2500">
                <a:solidFill>
                  <a:schemeClr val="tx1"/>
                </a:solidFill>
              </a:rPr>
              <a:t> </a:t>
            </a:r>
            <a:r>
              <a:rPr lang="zh-CN" altLang="en-US" sz="2500">
                <a:solidFill>
                  <a:srgbClr val="FFFF00"/>
                </a:solidFill>
                <a:effectLst>
                  <a:outerShdw blurRad="38100" dist="38100" dir="2700000" algn="tl">
                    <a:srgbClr val="000000"/>
                  </a:outerShdw>
                </a:effectLst>
                <a:sym typeface="Symbol" pitchFamily="18" charset="2"/>
              </a:rPr>
              <a:t></a:t>
            </a:r>
            <a:r>
              <a:rPr lang="en-US" altLang="zh-CN" sz="2500">
                <a:solidFill>
                  <a:srgbClr val="FFFF00"/>
                </a:solidFill>
                <a:effectLst>
                  <a:outerShdw blurRad="38100" dist="38100" dir="2700000" algn="tl">
                    <a:srgbClr val="000000"/>
                  </a:outerShdw>
                </a:effectLst>
                <a:sym typeface="Symbol" pitchFamily="18" charset="2"/>
              </a:rPr>
              <a:t>log</a:t>
            </a:r>
            <a:r>
              <a:rPr lang="en-US" altLang="zh-CN" sz="2500" baseline="-25000">
                <a:solidFill>
                  <a:srgbClr val="FFFF00"/>
                </a:solidFill>
                <a:effectLst>
                  <a:outerShdw blurRad="38100" dist="38100" dir="2700000" algn="tl">
                    <a:srgbClr val="000000"/>
                  </a:outerShdw>
                </a:effectLst>
                <a:sym typeface="Symbol" pitchFamily="18" charset="2"/>
              </a:rPr>
              <a:t>2</a:t>
            </a:r>
            <a:r>
              <a:rPr lang="en-US" altLang="zh-CN" sz="2500">
                <a:solidFill>
                  <a:srgbClr val="FFFF00"/>
                </a:solidFill>
                <a:effectLst>
                  <a:outerShdw blurRad="38100" dist="38100" dir="2700000" algn="tl">
                    <a:srgbClr val="000000"/>
                  </a:outerShdw>
                </a:effectLst>
                <a:sym typeface="Symbol" pitchFamily="18" charset="2"/>
              </a:rPr>
              <a:t>n</a:t>
            </a:r>
            <a:r>
              <a:rPr lang="en-US" altLang="zh-CN" sz="2500">
                <a:solidFill>
                  <a:schemeClr val="tx1"/>
                </a:solidFill>
                <a:effectLst>
                  <a:outerShdw blurRad="38100" dist="38100" dir="2700000" algn="tl">
                    <a:srgbClr val="000000"/>
                  </a:outerShdw>
                </a:effectLst>
              </a:rPr>
              <a:t> </a:t>
            </a:r>
            <a:r>
              <a:rPr lang="en-US" altLang="zh-CN" sz="2500">
                <a:solidFill>
                  <a:srgbClr val="FFFF00"/>
                </a:solidFill>
                <a:effectLst>
                  <a:outerShdw blurRad="38100" dist="38100" dir="2700000" algn="tl">
                    <a:srgbClr val="000000"/>
                  </a:outerShdw>
                </a:effectLst>
              </a:rPr>
              <a:t>---------------------</a:t>
            </a:r>
            <a:r>
              <a:rPr lang="en-US" altLang="zh-CN" sz="2500">
                <a:solidFill>
                  <a:srgbClr val="FFFF00"/>
                </a:solidFill>
                <a:effectLst>
                  <a:outerShdw blurRad="38100" dist="38100" dir="2700000" algn="tl">
                    <a:srgbClr val="000000"/>
                  </a:outerShdw>
                </a:effectLst>
                <a:sym typeface="Wingdings" pitchFamily="2" charset="2"/>
              </a:rPr>
              <a:t>--&gt;|</a:t>
            </a:r>
            <a:endParaRPr lang="en-US" altLang="zh-CN" sz="2500">
              <a:solidFill>
                <a:srgbClr val="FFFF00"/>
              </a:solidFill>
              <a:effectLst>
                <a:outerShdw blurRad="38100" dist="38100" dir="2700000" algn="tl">
                  <a:srgbClr val="000000"/>
                </a:outerShdw>
              </a:effectLst>
            </a:endParaRPr>
          </a:p>
        </p:txBody>
      </p:sp>
      <p:sp>
        <p:nvSpPr>
          <p:cNvPr id="728068" name="Text Box 4"/>
          <p:cNvSpPr txBox="1">
            <a:spLocks noChangeArrowheads="1"/>
          </p:cNvSpPr>
          <p:nvPr/>
        </p:nvSpPr>
        <p:spPr bwMode="auto">
          <a:xfrm>
            <a:off x="574675" y="5840413"/>
            <a:ext cx="7848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lang="zh-CN" altLang="en-US" sz="2500">
                <a:solidFill>
                  <a:schemeClr val="tx1"/>
                </a:solidFill>
              </a:rPr>
              <a:t>次元素比较次数</a:t>
            </a:r>
            <a:r>
              <a:rPr lang="en-US" altLang="zh-CN" sz="2500">
                <a:solidFill>
                  <a:schemeClr val="tx1"/>
                </a:solidFill>
              </a:rPr>
              <a:t>:   (n–1)+(n–1)* </a:t>
            </a:r>
            <a:r>
              <a:rPr lang="en-US" altLang="zh-CN" sz="2500">
                <a:solidFill>
                  <a:schemeClr val="tx1"/>
                </a:solidFill>
                <a:sym typeface="Symbol" pitchFamily="18" charset="2"/>
              </a:rPr>
              <a:t></a:t>
            </a:r>
            <a:r>
              <a:rPr lang="en-US" altLang="zh-CN" sz="2500">
                <a:solidFill>
                  <a:schemeClr val="tx1"/>
                </a:solidFill>
              </a:rPr>
              <a:t>log</a:t>
            </a:r>
            <a:r>
              <a:rPr lang="en-US" altLang="zh-CN" sz="2500" baseline="-25000">
                <a:solidFill>
                  <a:schemeClr val="tx1"/>
                </a:solidFill>
              </a:rPr>
              <a:t>2</a:t>
            </a:r>
            <a:r>
              <a:rPr lang="en-US" altLang="zh-CN" sz="2500">
                <a:solidFill>
                  <a:schemeClr val="tx1"/>
                </a:solidFill>
              </a:rPr>
              <a:t>n</a:t>
            </a:r>
            <a:r>
              <a:rPr lang="en-US" altLang="zh-CN" sz="2500">
                <a:solidFill>
                  <a:schemeClr val="tx1"/>
                </a:solidFill>
                <a:sym typeface="Symbol" pitchFamily="18" charset="2"/>
              </a:rPr>
              <a:t></a:t>
            </a:r>
            <a:r>
              <a:rPr lang="en-US" altLang="zh-CN" sz="2500">
                <a:solidFill>
                  <a:schemeClr val="tx1"/>
                </a:solidFill>
              </a:rPr>
              <a:t>≈nlog</a:t>
            </a:r>
            <a:r>
              <a:rPr lang="en-US" altLang="zh-CN" sz="2500" baseline="-25000">
                <a:solidFill>
                  <a:schemeClr val="tx1"/>
                </a:solidFill>
              </a:rPr>
              <a:t>2</a:t>
            </a:r>
            <a:r>
              <a:rPr lang="en-US" altLang="zh-CN" sz="2500">
                <a:solidFill>
                  <a:schemeClr val="tx1"/>
                </a:solidFill>
              </a:rPr>
              <a:t>n</a:t>
            </a:r>
          </a:p>
        </p:txBody>
      </p:sp>
      <p:sp>
        <p:nvSpPr>
          <p:cNvPr id="728069" name="Rectangle 5"/>
          <p:cNvSpPr>
            <a:spLocks noChangeArrowheads="1"/>
          </p:cNvSpPr>
          <p:nvPr/>
        </p:nvSpPr>
        <p:spPr bwMode="auto">
          <a:xfrm>
            <a:off x="5580063" y="4976813"/>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kumimoji="1" lang="zh-CN" altLang="en-US">
                <a:solidFill>
                  <a:schemeClr val="tx1"/>
                </a:solidFill>
                <a:hlinkClick r:id="rId5" action="ppaction://hlinkfile"/>
              </a:rPr>
              <a:t>淘汰赛示意图</a:t>
            </a:r>
            <a:endParaRPr kumimoji="1" lang="zh-CN" altLang="en-US">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8067"/>
                                        </p:tgtEl>
                                        <p:attrNameLst>
                                          <p:attrName>style.visibility</p:attrName>
                                        </p:attrNameLst>
                                      </p:cBhvr>
                                      <p:to>
                                        <p:strVal val="visible"/>
                                      </p:to>
                                    </p:set>
                                    <p:animEffect transition="in" filter="blinds(horizontal)">
                                      <p:cBhvr>
                                        <p:cTn id="7" dur="500"/>
                                        <p:tgtEl>
                                          <p:spTgt spid="72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28068"/>
                                        </p:tgtEl>
                                        <p:attrNameLst>
                                          <p:attrName>style.visibility</p:attrName>
                                        </p:attrNameLst>
                                      </p:cBhvr>
                                      <p:to>
                                        <p:strVal val="visible"/>
                                      </p:to>
                                    </p:set>
                                    <p:anim calcmode="lin" valueType="num">
                                      <p:cBhvr additive="base">
                                        <p:cTn id="12" dur="500" fill="hold"/>
                                        <p:tgtEl>
                                          <p:spTgt spid="728068"/>
                                        </p:tgtEl>
                                        <p:attrNameLst>
                                          <p:attrName>ppt_x</p:attrName>
                                        </p:attrNameLst>
                                      </p:cBhvr>
                                      <p:tavLst>
                                        <p:tav tm="0">
                                          <p:val>
                                            <p:strVal val="#ppt_x"/>
                                          </p:val>
                                        </p:tav>
                                        <p:tav tm="100000">
                                          <p:val>
                                            <p:strVal val="#ppt_x"/>
                                          </p:val>
                                        </p:tav>
                                      </p:tavLst>
                                    </p:anim>
                                    <p:anim calcmode="lin" valueType="num">
                                      <p:cBhvr additive="base">
                                        <p:cTn id="13" dur="500" fill="hold"/>
                                        <p:tgtEl>
                                          <p:spTgt spid="72806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28069"/>
                                        </p:tgtEl>
                                        <p:attrNameLst>
                                          <p:attrName>style.visibility</p:attrName>
                                        </p:attrNameLst>
                                      </p:cBhvr>
                                      <p:to>
                                        <p:strVal val="visible"/>
                                      </p:to>
                                    </p:set>
                                    <p:animEffect transition="in" filter="blinds(horizontal)">
                                      <p:cBhvr>
                                        <p:cTn id="18" dur="500"/>
                                        <p:tgtEl>
                                          <p:spTgt spid="72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p:bldP spid="728068" grpId="0"/>
      <p:bldP spid="7280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idx="1"/>
          </p:nvPr>
        </p:nvSpPr>
        <p:spPr>
          <a:xfrm>
            <a:off x="0" y="381000"/>
            <a:ext cx="9144000" cy="6000750"/>
          </a:xfrm>
        </p:spPr>
        <p:txBody>
          <a:bodyPr/>
          <a:lstStyle/>
          <a:p>
            <a:pPr marL="609600" indent="-609600" algn="ctr" eaLnBrk="1" hangingPunct="1">
              <a:buFont typeface="Wingdings" pitchFamily="2" charset="2"/>
              <a:buNone/>
            </a:pPr>
            <a:r>
              <a:rPr lang="zh-CN" altLang="en-US" b="1" smtClean="0">
                <a:latin typeface="幼圆" pitchFamily="49" charset="-122"/>
                <a:ea typeface="幼圆" pitchFamily="49" charset="-122"/>
              </a:rPr>
              <a:t> </a:t>
            </a:r>
            <a:r>
              <a:rPr lang="en-US" altLang="zh-CN" sz="4000" b="1" smtClean="0">
                <a:latin typeface="Times New Roman" pitchFamily="18" charset="0"/>
                <a:ea typeface="隶书" pitchFamily="49" charset="-122"/>
              </a:rPr>
              <a:t>7.1</a:t>
            </a:r>
            <a:r>
              <a:rPr lang="en-US" altLang="zh-CN" sz="4000" b="1" smtClean="0">
                <a:latin typeface="隶书" pitchFamily="49" charset="-122"/>
                <a:ea typeface="隶书" pitchFamily="49" charset="-122"/>
              </a:rPr>
              <a:t> </a:t>
            </a:r>
            <a:r>
              <a:rPr lang="zh-CN" altLang="en-US" sz="4000" b="1" smtClean="0">
                <a:latin typeface="隶书" pitchFamily="49" charset="-122"/>
                <a:ea typeface="隶书" pitchFamily="49" charset="-122"/>
              </a:rPr>
              <a:t>插入排序</a:t>
            </a:r>
          </a:p>
          <a:p>
            <a:pPr marL="609600" indent="-609600" eaLnBrk="1" hangingPunct="1"/>
            <a:r>
              <a:rPr lang="zh-CN" altLang="en-US" b="1" smtClean="0">
                <a:solidFill>
                  <a:srgbClr val="FFFF00"/>
                </a:solidFill>
                <a:latin typeface="幼圆" pitchFamily="49" charset="-122"/>
                <a:ea typeface="幼圆" pitchFamily="49" charset="-122"/>
              </a:rPr>
              <a:t>插入排序思想：</a:t>
            </a:r>
          </a:p>
          <a:p>
            <a:pPr marL="609600" indent="-609600" eaLnBrk="1" hangingPunct="1">
              <a:buFont typeface="Wingdings" pitchFamily="2" charset="2"/>
              <a:buNone/>
            </a:pPr>
            <a:endParaRPr lang="zh-CN" altLang="en-US" b="1" smtClean="0">
              <a:solidFill>
                <a:srgbClr val="FFFF00"/>
              </a:solidFill>
              <a:latin typeface="幼圆" pitchFamily="49" charset="-122"/>
              <a:ea typeface="幼圆" pitchFamily="49" charset="-122"/>
            </a:endParaRPr>
          </a:p>
          <a:p>
            <a:pPr marL="609600" indent="-609600" eaLnBrk="1" hangingPunct="1">
              <a:buFont typeface="Wingdings" pitchFamily="2" charset="2"/>
              <a:buNone/>
            </a:pPr>
            <a:r>
              <a:rPr lang="zh-CN" altLang="en-US" b="1" smtClean="0">
                <a:solidFill>
                  <a:srgbClr val="000099"/>
                </a:solidFill>
                <a:latin typeface="幼圆" pitchFamily="49" charset="-122"/>
                <a:ea typeface="幼圆" pitchFamily="49" charset="-122"/>
              </a:rPr>
              <a:t>  </a:t>
            </a:r>
            <a:r>
              <a:rPr lang="zh-CN" altLang="en-US" b="1" smtClean="0">
                <a:latin typeface="幼圆" pitchFamily="49" charset="-122"/>
                <a:ea typeface="幼圆" pitchFamily="49" charset="-122"/>
              </a:rPr>
              <a:t>将一个记录插入到已排好序的有序表中，从而</a:t>
            </a:r>
            <a:endParaRPr lang="en-US" altLang="zh-CN" b="1" smtClean="0">
              <a:latin typeface="幼圆" pitchFamily="49" charset="-122"/>
              <a:ea typeface="幼圆" pitchFamily="49" charset="-122"/>
            </a:endParaRPr>
          </a:p>
          <a:p>
            <a:pPr marL="609600" indent="-609600" eaLnBrk="1" hangingPunct="1">
              <a:buFont typeface="Wingdings" pitchFamily="2" charset="2"/>
              <a:buNone/>
            </a:pPr>
            <a:r>
              <a:rPr lang="zh-CN" altLang="en-US" b="1" smtClean="0">
                <a:latin typeface="幼圆" pitchFamily="49" charset="-122"/>
                <a:ea typeface="幼圆" pitchFamily="49" charset="-122"/>
              </a:rPr>
              <a:t>  得到一个新的、记录数加一的有序表。</a:t>
            </a:r>
          </a:p>
          <a:p>
            <a:pPr marL="609600" indent="-609600" eaLnBrk="1" hangingPunct="1">
              <a:buFont typeface="Wingdings" pitchFamily="2" charset="2"/>
              <a:buNone/>
            </a:pPr>
            <a:endParaRPr lang="zh-CN" altLang="en-US" b="1" smtClean="0">
              <a:latin typeface="幼圆" pitchFamily="49" charset="-122"/>
              <a:ea typeface="幼圆" pitchFamily="49" charset="-122"/>
            </a:endParaRPr>
          </a:p>
          <a:p>
            <a:pPr marL="609600" indent="-609600" eaLnBrk="1" hangingPunct="1">
              <a:buFont typeface="Wingdings" pitchFamily="2" charset="2"/>
              <a:buNone/>
            </a:pPr>
            <a:r>
              <a:rPr lang="zh-CN" altLang="en-US" b="1" smtClean="0">
                <a:latin typeface="幼圆" pitchFamily="49" charset="-122"/>
              </a:rPr>
              <a:t>　</a:t>
            </a:r>
          </a:p>
          <a:p>
            <a:pPr marL="609600" indent="-609600" eaLnBrk="1" hangingPunct="1">
              <a:buFont typeface="Wingdings" pitchFamily="2" charset="2"/>
              <a:buNone/>
            </a:pPr>
            <a:r>
              <a:rPr lang="zh-CN" altLang="en-US" b="1" smtClean="0">
                <a:latin typeface="幼圆" pitchFamily="49" charset="-122"/>
              </a:rPr>
              <a:t>　  （</a:t>
            </a:r>
            <a:r>
              <a:rPr lang="en-US" altLang="zh-CN" sz="3600" b="1" smtClean="0">
                <a:latin typeface="Times New Roman" pitchFamily="18" charset="0"/>
              </a:rPr>
              <a:t>9   15   23    28    37</a:t>
            </a:r>
            <a:r>
              <a:rPr lang="zh-CN" altLang="en-US" sz="3600" b="1" smtClean="0">
                <a:latin typeface="Times New Roman" pitchFamily="18" charset="0"/>
              </a:rPr>
              <a:t>）		</a:t>
            </a:r>
            <a:r>
              <a:rPr lang="en-US" altLang="zh-CN" sz="3600" b="1" smtClean="0">
                <a:solidFill>
                  <a:srgbClr val="FFFF00"/>
                </a:solidFill>
                <a:latin typeface="Times New Roman" pitchFamily="18" charset="0"/>
              </a:rPr>
              <a:t>20</a:t>
            </a:r>
          </a:p>
          <a:p>
            <a:pPr marL="609600" indent="-609600" eaLnBrk="1" hangingPunct="1">
              <a:buFont typeface="Wingdings" pitchFamily="2" charset="2"/>
              <a:buNone/>
            </a:pPr>
            <a:r>
              <a:rPr lang="zh-CN" altLang="en-US" b="1" smtClean="0">
                <a:latin typeface="幼圆" pitchFamily="49" charset="-122"/>
              </a:rPr>
              <a:t>　  （</a:t>
            </a:r>
            <a:r>
              <a:rPr lang="en-US" altLang="zh-CN" sz="3600" b="1" smtClean="0">
                <a:latin typeface="Times New Roman" pitchFamily="18" charset="0"/>
              </a:rPr>
              <a:t>9   15  </a:t>
            </a:r>
            <a:r>
              <a:rPr lang="en-US" altLang="zh-CN" sz="3600" b="1" smtClean="0">
                <a:solidFill>
                  <a:srgbClr val="FFFF00"/>
                </a:solidFill>
                <a:latin typeface="Times New Roman" pitchFamily="18" charset="0"/>
              </a:rPr>
              <a:t>??</a:t>
            </a:r>
            <a:r>
              <a:rPr lang="en-US" altLang="zh-CN" sz="3600" b="1" smtClean="0">
                <a:latin typeface="Times New Roman" pitchFamily="18" charset="0"/>
              </a:rPr>
              <a:t> 23    28    37</a:t>
            </a:r>
            <a:r>
              <a:rPr lang="zh-CN" altLang="en-US" sz="3600" b="1" smtClean="0">
                <a:latin typeface="Times New Roman" pitchFamily="18" charset="0"/>
              </a:rPr>
              <a:t>）	</a:t>
            </a:r>
            <a:r>
              <a:rPr lang="en-US" altLang="zh-CN" sz="3600" b="1" smtClean="0">
                <a:solidFill>
                  <a:srgbClr val="FFFF00"/>
                </a:solidFill>
                <a:latin typeface="Times New Roman" pitchFamily="18" charset="0"/>
              </a:rPr>
              <a:t>20</a:t>
            </a:r>
            <a:r>
              <a:rPr lang="zh-CN" altLang="en-US" b="1" smtClean="0">
                <a:latin typeface="幼圆" pitchFamily="49" charset="-122"/>
                <a:ea typeface="幼圆" pitchFamily="49" charset="-122"/>
              </a:rPr>
              <a:t>      </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02">
                                            <p:txEl>
                                              <p:pRg st="7" end="7"/>
                                            </p:txEl>
                                          </p:spTgt>
                                        </p:tgtEl>
                                        <p:attrNameLst>
                                          <p:attrName>style.visibility</p:attrName>
                                        </p:attrNameLst>
                                      </p:cBhvr>
                                      <p:to>
                                        <p:strVal val="visible"/>
                                      </p:to>
                                    </p:set>
                                    <p:animEffect transition="in" filter="blinds(horizontal)">
                                      <p:cBhvr>
                                        <p:cTn id="7" dur="500"/>
                                        <p:tgtEl>
                                          <p:spTgt spid="614402">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02">
                                            <p:txEl>
                                              <p:pRg st="8" end="8"/>
                                            </p:txEl>
                                          </p:spTgt>
                                        </p:tgtEl>
                                        <p:attrNameLst>
                                          <p:attrName>style.visibility</p:attrName>
                                        </p:attrNameLst>
                                      </p:cBhvr>
                                      <p:to>
                                        <p:strVal val="visible"/>
                                      </p:to>
                                    </p:set>
                                    <p:animEffect transition="in" filter="blinds(horizontal)">
                                      <p:cBhvr>
                                        <p:cTn id="12" dur="500"/>
                                        <p:tgtEl>
                                          <p:spTgt spid="6144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idx="1"/>
          </p:nvPr>
        </p:nvSpPr>
        <p:spPr>
          <a:xfrm>
            <a:off x="482600" y="144463"/>
            <a:ext cx="8229600" cy="4525962"/>
          </a:xfrm>
        </p:spPr>
        <p:txBody>
          <a:bodyPr/>
          <a:lstStyle/>
          <a:p>
            <a:pPr eaLnBrk="1" hangingPunct="1"/>
            <a:r>
              <a:rPr lang="zh-CN" altLang="en-US" smtClean="0"/>
              <a:t>从</a:t>
            </a:r>
            <a:r>
              <a:rPr lang="en-US" altLang="zh-CN" smtClean="0">
                <a:latin typeface="Arial" charset="0"/>
              </a:rPr>
              <a:t>–</a:t>
            </a:r>
            <a:r>
              <a:rPr lang="en-US" altLang="zh-CN" smtClean="0">
                <a:sym typeface="Symbol" pitchFamily="18" charset="2"/>
              </a:rPr>
              <a:t></a:t>
            </a:r>
            <a:r>
              <a:rPr lang="zh-CN" altLang="en-US" smtClean="0"/>
              <a:t>开始寻找最大元素的过程就是找兄弟结点和父亲结点的过程</a:t>
            </a:r>
            <a:r>
              <a:rPr lang="en-US" altLang="zh-CN" b="1" smtClean="0"/>
              <a:t>.</a:t>
            </a:r>
            <a:r>
              <a:rPr lang="en-US" altLang="zh-CN" smtClean="0"/>
              <a:t> </a:t>
            </a:r>
          </a:p>
          <a:p>
            <a:pPr eaLnBrk="1" hangingPunct="1"/>
            <a:endParaRPr lang="zh-CN" altLang="en-US" smtClean="0"/>
          </a:p>
        </p:txBody>
      </p:sp>
      <p:graphicFrame>
        <p:nvGraphicFramePr>
          <p:cNvPr id="730116" name="Object 4"/>
          <p:cNvGraphicFramePr>
            <a:graphicFrameLocks noChangeAspect="1"/>
          </p:cNvGraphicFramePr>
          <p:nvPr/>
        </p:nvGraphicFramePr>
        <p:xfrm>
          <a:off x="900113" y="1125538"/>
          <a:ext cx="7327900" cy="5759450"/>
        </p:xfrm>
        <a:graphic>
          <a:graphicData uri="http://schemas.openxmlformats.org/presentationml/2006/ole">
            <mc:AlternateContent xmlns:mc="http://schemas.openxmlformats.org/markup-compatibility/2006">
              <mc:Choice xmlns:v="urn:schemas-microsoft-com:vml" Requires="v">
                <p:oleObj spid="_x0000_s132121" name="文档" r:id="rId3" imgW="4551434" imgH="3573581" progId="Word.Document.8">
                  <p:embed/>
                </p:oleObj>
              </mc:Choice>
              <mc:Fallback>
                <p:oleObj name="文档" r:id="rId3" imgW="4551434" imgH="357358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25538"/>
                        <a:ext cx="7327900" cy="575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0117" name="Line 5"/>
          <p:cNvSpPr>
            <a:spLocks noChangeShapeType="1"/>
          </p:cNvSpPr>
          <p:nvPr/>
        </p:nvSpPr>
        <p:spPr bwMode="auto">
          <a:xfrm>
            <a:off x="1436688" y="3000375"/>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0118" name="Line 6"/>
          <p:cNvSpPr>
            <a:spLocks noChangeShapeType="1"/>
          </p:cNvSpPr>
          <p:nvPr/>
        </p:nvSpPr>
        <p:spPr bwMode="auto">
          <a:xfrm>
            <a:off x="3184525" y="3976688"/>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0119" name="Line 7"/>
          <p:cNvSpPr>
            <a:spLocks noChangeShapeType="1"/>
          </p:cNvSpPr>
          <p:nvPr/>
        </p:nvSpPr>
        <p:spPr bwMode="auto">
          <a:xfrm>
            <a:off x="4784725" y="2424113"/>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0120" name="Line 8"/>
          <p:cNvSpPr>
            <a:spLocks noChangeShapeType="1"/>
          </p:cNvSpPr>
          <p:nvPr/>
        </p:nvSpPr>
        <p:spPr bwMode="auto">
          <a:xfrm>
            <a:off x="5972175" y="5592763"/>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0121" name="Line 9"/>
          <p:cNvSpPr>
            <a:spLocks noChangeShapeType="1"/>
          </p:cNvSpPr>
          <p:nvPr/>
        </p:nvSpPr>
        <p:spPr bwMode="auto">
          <a:xfrm>
            <a:off x="3163888" y="3360738"/>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0122" name="Line 10"/>
          <p:cNvSpPr>
            <a:spLocks noChangeShapeType="1"/>
          </p:cNvSpPr>
          <p:nvPr/>
        </p:nvSpPr>
        <p:spPr bwMode="auto">
          <a:xfrm>
            <a:off x="4711700" y="3648075"/>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0123" name="Line 11"/>
          <p:cNvSpPr>
            <a:spLocks noChangeShapeType="1"/>
          </p:cNvSpPr>
          <p:nvPr/>
        </p:nvSpPr>
        <p:spPr bwMode="auto">
          <a:xfrm>
            <a:off x="5972175" y="3035300"/>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30124" name="Line 12"/>
          <p:cNvSpPr>
            <a:spLocks noChangeShapeType="1"/>
          </p:cNvSpPr>
          <p:nvPr/>
        </p:nvSpPr>
        <p:spPr bwMode="auto">
          <a:xfrm>
            <a:off x="7485063" y="4295775"/>
            <a:ext cx="612775"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0116"/>
                                        </p:tgtEl>
                                        <p:attrNameLst>
                                          <p:attrName>style.visibility</p:attrName>
                                        </p:attrNameLst>
                                      </p:cBhvr>
                                      <p:to>
                                        <p:strVal val="visible"/>
                                      </p:to>
                                    </p:set>
                                    <p:animEffect transition="in" filter="blinds(horizontal)">
                                      <p:cBhvr>
                                        <p:cTn id="7" dur="500"/>
                                        <p:tgtEl>
                                          <p:spTgt spid="7301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0117"/>
                                        </p:tgtEl>
                                        <p:attrNameLst>
                                          <p:attrName>style.visibility</p:attrName>
                                        </p:attrNameLst>
                                      </p:cBhvr>
                                      <p:to>
                                        <p:strVal val="visible"/>
                                      </p:to>
                                    </p:set>
                                    <p:animEffect transition="in" filter="blinds(horizontal)">
                                      <p:cBhvr>
                                        <p:cTn id="10" dur="500"/>
                                        <p:tgtEl>
                                          <p:spTgt spid="7301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30118"/>
                                        </p:tgtEl>
                                        <p:attrNameLst>
                                          <p:attrName>style.visibility</p:attrName>
                                        </p:attrNameLst>
                                      </p:cBhvr>
                                      <p:to>
                                        <p:strVal val="visible"/>
                                      </p:to>
                                    </p:set>
                                    <p:animEffect transition="in" filter="blinds(horizontal)">
                                      <p:cBhvr>
                                        <p:cTn id="13" dur="500"/>
                                        <p:tgtEl>
                                          <p:spTgt spid="7301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30119"/>
                                        </p:tgtEl>
                                        <p:attrNameLst>
                                          <p:attrName>style.visibility</p:attrName>
                                        </p:attrNameLst>
                                      </p:cBhvr>
                                      <p:to>
                                        <p:strVal val="visible"/>
                                      </p:to>
                                    </p:set>
                                    <p:animEffect transition="in" filter="blinds(horizontal)">
                                      <p:cBhvr>
                                        <p:cTn id="16" dur="500"/>
                                        <p:tgtEl>
                                          <p:spTgt spid="7301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30120"/>
                                        </p:tgtEl>
                                        <p:attrNameLst>
                                          <p:attrName>style.visibility</p:attrName>
                                        </p:attrNameLst>
                                      </p:cBhvr>
                                      <p:to>
                                        <p:strVal val="visible"/>
                                      </p:to>
                                    </p:set>
                                    <p:animEffect transition="in" filter="blinds(horizontal)">
                                      <p:cBhvr>
                                        <p:cTn id="19" dur="500"/>
                                        <p:tgtEl>
                                          <p:spTgt spid="7301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30121"/>
                                        </p:tgtEl>
                                        <p:attrNameLst>
                                          <p:attrName>style.visibility</p:attrName>
                                        </p:attrNameLst>
                                      </p:cBhvr>
                                      <p:to>
                                        <p:strVal val="visible"/>
                                      </p:to>
                                    </p:set>
                                    <p:animEffect transition="in" filter="blinds(horizontal)">
                                      <p:cBhvr>
                                        <p:cTn id="22" dur="500"/>
                                        <p:tgtEl>
                                          <p:spTgt spid="7301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30122"/>
                                        </p:tgtEl>
                                        <p:attrNameLst>
                                          <p:attrName>style.visibility</p:attrName>
                                        </p:attrNameLst>
                                      </p:cBhvr>
                                      <p:to>
                                        <p:strVal val="visible"/>
                                      </p:to>
                                    </p:set>
                                    <p:animEffect transition="in" filter="blinds(horizontal)">
                                      <p:cBhvr>
                                        <p:cTn id="25" dur="500"/>
                                        <p:tgtEl>
                                          <p:spTgt spid="7301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30123"/>
                                        </p:tgtEl>
                                        <p:attrNameLst>
                                          <p:attrName>style.visibility</p:attrName>
                                        </p:attrNameLst>
                                      </p:cBhvr>
                                      <p:to>
                                        <p:strVal val="visible"/>
                                      </p:to>
                                    </p:set>
                                    <p:animEffect transition="in" filter="blinds(horizontal)">
                                      <p:cBhvr>
                                        <p:cTn id="28" dur="500"/>
                                        <p:tgtEl>
                                          <p:spTgt spid="73012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30124"/>
                                        </p:tgtEl>
                                        <p:attrNameLst>
                                          <p:attrName>style.visibility</p:attrName>
                                        </p:attrNameLst>
                                      </p:cBhvr>
                                      <p:to>
                                        <p:strVal val="visible"/>
                                      </p:to>
                                    </p:set>
                                    <p:animEffect transition="in" filter="blinds(horizontal)">
                                      <p:cBhvr>
                                        <p:cTn id="31" dur="500"/>
                                        <p:tgtEl>
                                          <p:spTgt spid="73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7" grpId="0" animBg="1"/>
      <p:bldP spid="730118" grpId="0" animBg="1"/>
      <p:bldP spid="730119" grpId="0" animBg="1"/>
      <p:bldP spid="730120" grpId="0" animBg="1"/>
      <p:bldP spid="730121" grpId="0" animBg="1"/>
      <p:bldP spid="730122" grpId="0" animBg="1"/>
      <p:bldP spid="730123" grpId="0" animBg="1"/>
      <p:bldP spid="73012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eaLnBrk="1" fontAlgn="auto" hangingPunct="1">
              <a:spcAft>
                <a:spcPts val="0"/>
              </a:spcAft>
              <a:defRPr/>
            </a:pPr>
            <a:endParaRPr>
              <a:solidFill>
                <a:schemeClr val="accent4"/>
              </a:solidFill>
            </a:endParaRPr>
          </a:p>
        </p:txBody>
      </p:sp>
      <p:sp>
        <p:nvSpPr>
          <p:cNvPr id="133123" name="Rectangle 3"/>
          <p:cNvSpPr>
            <a:spLocks noGrp="1" noChangeArrowheads="1"/>
          </p:cNvSpPr>
          <p:nvPr>
            <p:ph idx="1"/>
          </p:nvPr>
        </p:nvSpPr>
        <p:spPr/>
        <p:txBody>
          <a:bodyPr/>
          <a:lstStyle/>
          <a:p>
            <a:pPr eaLnBrk="1" hangingPunct="1"/>
            <a:r>
              <a:rPr lang="zh-CN" altLang="en-US" smtClean="0"/>
              <a:t>从</a:t>
            </a:r>
            <a:r>
              <a:rPr lang="en-US" altLang="zh-CN" smtClean="0">
                <a:latin typeface="Arial" charset="0"/>
              </a:rPr>
              <a:t>–</a:t>
            </a:r>
            <a:r>
              <a:rPr lang="en-US" altLang="zh-CN" smtClean="0">
                <a:sym typeface="Symbol" pitchFamily="18" charset="2"/>
              </a:rPr>
              <a:t></a:t>
            </a:r>
            <a:r>
              <a:rPr lang="zh-CN" altLang="en-US" smtClean="0"/>
              <a:t>开始寻找最大元素的过程就是找兄弟结点和父亲结点的过程</a:t>
            </a:r>
            <a:r>
              <a:rPr lang="en-US" altLang="zh-CN" b="1" smtClean="0"/>
              <a:t>.</a:t>
            </a:r>
            <a:r>
              <a:rPr lang="en-US" altLang="zh-CN" smtClean="0"/>
              <a:t> </a:t>
            </a:r>
          </a:p>
          <a:p>
            <a:pPr eaLnBrk="1" hangingPunct="1"/>
            <a:r>
              <a:rPr lang="zh-CN" altLang="en-US" smtClean="0"/>
              <a:t>完全二叉树：第</a:t>
            </a:r>
            <a:r>
              <a:rPr lang="en-US" altLang="zh-CN" smtClean="0"/>
              <a:t>i</a:t>
            </a:r>
            <a:r>
              <a:rPr lang="zh-CN" altLang="en-US" smtClean="0"/>
              <a:t>个元素的左、右儿子分别是第</a:t>
            </a:r>
            <a:r>
              <a:rPr lang="en-US" altLang="zh-CN" smtClean="0"/>
              <a:t>2i</a:t>
            </a:r>
            <a:r>
              <a:rPr lang="zh-CN" altLang="en-US" smtClean="0"/>
              <a:t>和第</a:t>
            </a:r>
            <a:r>
              <a:rPr lang="en-US" altLang="zh-CN" smtClean="0"/>
              <a:t>2i</a:t>
            </a:r>
            <a:r>
              <a:rPr lang="zh-CN" altLang="en-US" smtClean="0"/>
              <a:t>＋</a:t>
            </a:r>
            <a:r>
              <a:rPr lang="en-US" altLang="zh-CN" smtClean="0"/>
              <a:t>1</a:t>
            </a:r>
            <a:r>
              <a:rPr lang="zh-CN" altLang="en-US" smtClean="0"/>
              <a:t>个元素，父亲结点是第</a:t>
            </a:r>
            <a:r>
              <a:rPr lang="zh-CN" altLang="en-US" smtClean="0">
                <a:sym typeface="Symbol" pitchFamily="18" charset="2"/>
              </a:rPr>
              <a:t></a:t>
            </a:r>
            <a:r>
              <a:rPr lang="en-US" altLang="zh-CN" smtClean="0"/>
              <a:t>i/2</a:t>
            </a:r>
            <a:r>
              <a:rPr lang="en-US" altLang="zh-CN" smtClean="0">
                <a:sym typeface="Symbol" pitchFamily="18" charset="2"/>
              </a:rPr>
              <a:t></a:t>
            </a:r>
            <a:r>
              <a:rPr lang="zh-CN" altLang="en-US" smtClean="0"/>
              <a:t>个元素</a:t>
            </a:r>
            <a:r>
              <a:rPr lang="en-US" altLang="zh-CN" b="1" smtClean="0"/>
              <a:t>.</a:t>
            </a:r>
            <a:r>
              <a:rPr lang="en-US" altLang="zh-CN" smtClean="0"/>
              <a:t> </a:t>
            </a:r>
            <a:endParaRPr lang="zh-CN" altLang="en-US" smtClean="0"/>
          </a:p>
        </p:txBody>
      </p:sp>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idx="1"/>
          </p:nvPr>
        </p:nvSpPr>
        <p:spPr>
          <a:xfrm>
            <a:off x="0" y="144463"/>
            <a:ext cx="9144000" cy="6597650"/>
          </a:xfrm>
        </p:spPr>
        <p:txBody>
          <a:bodyPr/>
          <a:lstStyle/>
          <a:p>
            <a:pPr algn="ctr" eaLnBrk="1" hangingPunct="1">
              <a:buFont typeface="Wingdings" pitchFamily="2" charset="2"/>
              <a:buNone/>
            </a:pPr>
            <a:r>
              <a:rPr lang="en-US" altLang="zh-CN" sz="6000" b="1" smtClean="0">
                <a:solidFill>
                  <a:srgbClr val="FFFF00"/>
                </a:solidFill>
                <a:latin typeface="Times New Roman" pitchFamily="18" charset="0"/>
                <a:ea typeface="隶书" pitchFamily="49" charset="-122"/>
              </a:rPr>
              <a:t>7.3.2  </a:t>
            </a:r>
            <a:r>
              <a:rPr lang="zh-CN" altLang="en-US" sz="6000" b="1" smtClean="0">
                <a:solidFill>
                  <a:srgbClr val="FFFF00"/>
                </a:solidFill>
                <a:latin typeface="Times New Roman" pitchFamily="18" charset="0"/>
                <a:ea typeface="隶书" pitchFamily="49" charset="-122"/>
              </a:rPr>
              <a:t>堆排序</a:t>
            </a:r>
          </a:p>
          <a:p>
            <a:pPr eaLnBrk="1" hangingPunct="1">
              <a:buFont typeface="Wingdings" pitchFamily="2" charset="2"/>
              <a:buNone/>
            </a:pPr>
            <a:r>
              <a:rPr lang="zh-CN" altLang="en-US" sz="6000" b="1" smtClean="0">
                <a:solidFill>
                  <a:srgbClr val="FFFF00"/>
                </a:solidFill>
                <a:latin typeface="Times New Roman" pitchFamily="18" charset="0"/>
                <a:ea typeface="隶书" pitchFamily="49" charset="-122"/>
              </a:rPr>
              <a:t>  原理  </a:t>
            </a:r>
            <a:r>
              <a:rPr lang="zh-CN" altLang="en-US" sz="3600" b="1" smtClean="0">
                <a:latin typeface="宋体" pitchFamily="2" charset="-122"/>
              </a:rPr>
              <a:t>利用淘汰赛的方式寻找当前序列中的最大记录</a:t>
            </a:r>
          </a:p>
          <a:p>
            <a:pPr eaLnBrk="1" hangingPunct="1">
              <a:buFont typeface="Wingdings" pitchFamily="2" charset="2"/>
              <a:buNone/>
            </a:pPr>
            <a:r>
              <a:rPr lang="en-US" altLang="zh-CN" sz="3600" b="1" smtClean="0">
                <a:latin typeface="宋体" pitchFamily="2" charset="-122"/>
              </a:rPr>
              <a:t>  </a:t>
            </a:r>
            <a:r>
              <a:rPr lang="zh-CN" altLang="en-US" sz="6000" b="1" smtClean="0">
                <a:solidFill>
                  <a:srgbClr val="FFFF00"/>
                </a:solidFill>
                <a:latin typeface="Times New Roman" pitchFamily="18" charset="0"/>
                <a:ea typeface="隶书" pitchFamily="49" charset="-122"/>
              </a:rPr>
              <a:t>关键  </a:t>
            </a:r>
            <a:r>
              <a:rPr lang="zh-CN" altLang="en-US" sz="3600" b="1" smtClean="0">
                <a:latin typeface="Times New Roman" pitchFamily="18" charset="0"/>
              </a:rPr>
              <a:t>与</a:t>
            </a:r>
            <a:r>
              <a:rPr lang="zh-CN" altLang="en-US" sz="3600" b="1" smtClean="0">
                <a:latin typeface="宋体" pitchFamily="2" charset="-122"/>
              </a:rPr>
              <a:t>当前的最大记录做比较的记录</a:t>
            </a:r>
          </a:p>
          <a:p>
            <a:pPr eaLnBrk="1" hangingPunct="1">
              <a:buFont typeface="Wingdings" pitchFamily="2" charset="2"/>
              <a:buNone/>
            </a:pPr>
            <a:r>
              <a:rPr lang="zh-CN" altLang="en-US" sz="3600" b="1" smtClean="0">
                <a:latin typeface="宋体" pitchFamily="2" charset="-122"/>
              </a:rPr>
              <a:t>  </a:t>
            </a:r>
            <a:r>
              <a:rPr lang="zh-CN" altLang="en-US" sz="6000" b="1" smtClean="0">
                <a:solidFill>
                  <a:srgbClr val="FFFF00"/>
                </a:solidFill>
                <a:latin typeface="Times New Roman" pitchFamily="18" charset="0"/>
                <a:ea typeface="隶书" pitchFamily="49" charset="-122"/>
              </a:rPr>
              <a:t>解决  </a:t>
            </a:r>
            <a:r>
              <a:rPr lang="zh-CN" altLang="en-US" sz="3600" b="1" smtClean="0">
                <a:latin typeface="宋体" pitchFamily="2" charset="-122"/>
              </a:rPr>
              <a:t>堆</a:t>
            </a:r>
          </a:p>
          <a:p>
            <a:pPr eaLnBrk="1" hangingPunct="1">
              <a:buFont typeface="Wingdings" pitchFamily="2" charset="2"/>
              <a:buNone/>
            </a:pPr>
            <a:r>
              <a:rPr lang="zh-CN" altLang="en-US" sz="1400" b="1" smtClean="0">
                <a:solidFill>
                  <a:srgbClr val="000099"/>
                </a:solidFill>
                <a:latin typeface="幼圆" pitchFamily="49" charset="-122"/>
                <a:ea typeface="幼圆" pitchFamily="49" charset="-122"/>
              </a:rPr>
              <a:t> </a:t>
            </a:r>
            <a:r>
              <a:rPr lang="zh-CN" altLang="en-US" b="1" smtClean="0">
                <a:solidFill>
                  <a:srgbClr val="000099"/>
                </a:solidFill>
                <a:latin typeface="幼圆" pitchFamily="49" charset="-122"/>
                <a:ea typeface="幼圆" pitchFamily="49" charset="-122"/>
              </a:rPr>
              <a:t> </a:t>
            </a:r>
            <a:endParaRPr lang="zh-CN" altLang="en-US" b="1" smtClean="0">
              <a:latin typeface="幼圆" pitchFamily="49" charset="-122"/>
              <a:ea typeface="幼圆" pitchFamily="49" charset="-122"/>
            </a:endParaRPr>
          </a:p>
        </p:txBody>
      </p:sp>
    </p:spTree>
  </p:cSld>
  <p:clrMapOvr>
    <a:masterClrMapping/>
  </p:clrMapOvr>
  <p:transition>
    <p:blinds/>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468313" y="657225"/>
            <a:ext cx="842168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tx2"/>
              </a:buClr>
              <a:buFont typeface="Wingdings" pitchFamily="2" charset="2"/>
              <a:buNone/>
            </a:pPr>
            <a:r>
              <a:rPr kumimoji="1" lang="zh-CN" altLang="en-US" sz="3200" b="0">
                <a:solidFill>
                  <a:schemeClr val="tx1"/>
                </a:solidFill>
              </a:rPr>
              <a:t> </a:t>
            </a:r>
          </a:p>
          <a:p>
            <a:pPr marL="342900" indent="-342900" algn="l">
              <a:lnSpc>
                <a:spcPct val="160000"/>
              </a:lnSpc>
              <a:spcBef>
                <a:spcPct val="20000"/>
              </a:spcBef>
              <a:buClr>
                <a:schemeClr val="tx2"/>
              </a:buClr>
              <a:buFont typeface="Wingdings" pitchFamily="2" charset="2"/>
              <a:buNone/>
            </a:pPr>
            <a:r>
              <a:rPr kumimoji="1" lang="zh-CN" altLang="en-US" sz="3200">
                <a:solidFill>
                  <a:schemeClr val="tx1"/>
                </a:solidFill>
                <a:latin typeface="宋体" pitchFamily="2" charset="-122"/>
              </a:rPr>
              <a:t>     完全二叉树中的任意非叶结点的关键词</a:t>
            </a:r>
            <a:r>
              <a:rPr kumimoji="1" lang="zh-CN" altLang="en-US" sz="3200">
                <a:solidFill>
                  <a:srgbClr val="FFFF00"/>
                </a:solidFill>
                <a:latin typeface="宋体" pitchFamily="2" charset="-122"/>
              </a:rPr>
              <a:t>大于等于</a:t>
            </a:r>
            <a:r>
              <a:rPr kumimoji="1" lang="zh-CN" altLang="en-US" sz="3200">
                <a:solidFill>
                  <a:schemeClr val="tx1"/>
                </a:solidFill>
                <a:latin typeface="宋体" pitchFamily="2" charset="-122"/>
              </a:rPr>
              <a:t>它的两个儿子结点的关键词</a:t>
            </a:r>
            <a:r>
              <a:rPr kumimoji="1" lang="en-US" altLang="zh-CN" sz="3200">
                <a:solidFill>
                  <a:schemeClr val="tx1"/>
                </a:solidFill>
              </a:rPr>
              <a:t>. </a:t>
            </a:r>
            <a:r>
              <a:rPr kumimoji="1" lang="zh-CN" altLang="en-US" sz="3200">
                <a:solidFill>
                  <a:schemeClr val="tx1"/>
                </a:solidFill>
                <a:latin typeface="宋体" pitchFamily="2" charset="-122"/>
              </a:rPr>
              <a:t>我们把这样的数据结构称为堆</a:t>
            </a:r>
            <a:r>
              <a:rPr kumimoji="1" lang="en-US" altLang="zh-CN" sz="3200">
                <a:solidFill>
                  <a:schemeClr val="tx1"/>
                </a:solidFill>
                <a:latin typeface="宋体" pitchFamily="2" charset="-122"/>
              </a:rPr>
              <a:t>(</a:t>
            </a:r>
            <a:r>
              <a:rPr kumimoji="1" lang="zh-CN" altLang="en-US" sz="3200">
                <a:solidFill>
                  <a:schemeClr val="tx1"/>
                </a:solidFill>
                <a:latin typeface="宋体" pitchFamily="2" charset="-122"/>
              </a:rPr>
              <a:t>极大堆</a:t>
            </a:r>
            <a:r>
              <a:rPr kumimoji="1" lang="en-US" altLang="zh-CN" sz="3200">
                <a:solidFill>
                  <a:schemeClr val="tx1"/>
                </a:solidFill>
                <a:latin typeface="宋体" pitchFamily="2" charset="-122"/>
              </a:rPr>
              <a:t>)</a:t>
            </a:r>
            <a:r>
              <a:rPr kumimoji="1" lang="zh-CN" altLang="en-US" sz="3200">
                <a:solidFill>
                  <a:schemeClr val="tx1"/>
                </a:solidFill>
              </a:rPr>
              <a:t>。</a:t>
            </a:r>
          </a:p>
          <a:p>
            <a:pPr marL="342900" indent="-342900" algn="l">
              <a:spcBef>
                <a:spcPct val="20000"/>
              </a:spcBef>
              <a:buClr>
                <a:schemeClr val="tx2"/>
              </a:buClr>
              <a:buFont typeface="Wingdings" pitchFamily="2" charset="2"/>
              <a:buNone/>
            </a:pPr>
            <a:endParaRPr kumimoji="1" lang="zh-CN" altLang="en-US" sz="3200">
              <a:solidFill>
                <a:schemeClr val="tx1"/>
              </a:solidFill>
            </a:endParaRPr>
          </a:p>
          <a:p>
            <a:pPr marL="342900" indent="-342900" algn="l">
              <a:lnSpc>
                <a:spcPct val="140000"/>
              </a:lnSpc>
              <a:spcBef>
                <a:spcPct val="20000"/>
              </a:spcBef>
              <a:buClr>
                <a:schemeClr val="tx2"/>
              </a:buClr>
              <a:buFont typeface="Wingdings" pitchFamily="2" charset="2"/>
              <a:buNone/>
            </a:pPr>
            <a:r>
              <a:rPr kumimoji="1" lang="zh-CN" altLang="en-US" sz="3200">
                <a:solidFill>
                  <a:schemeClr val="tx1"/>
                </a:solidFill>
              </a:rPr>
              <a:t>        极大</a:t>
            </a:r>
            <a:r>
              <a:rPr kumimoji="1" lang="en-US" altLang="zh-CN" sz="3200">
                <a:solidFill>
                  <a:schemeClr val="tx1"/>
                </a:solidFill>
              </a:rPr>
              <a:t>(</a:t>
            </a:r>
            <a:r>
              <a:rPr kumimoji="1" lang="zh-CN" altLang="en-US" sz="3200">
                <a:solidFill>
                  <a:schemeClr val="tx1"/>
                </a:solidFill>
              </a:rPr>
              <a:t>大根</a:t>
            </a:r>
            <a:r>
              <a:rPr kumimoji="1" lang="en-US" altLang="zh-CN" sz="3200">
                <a:solidFill>
                  <a:schemeClr val="tx1"/>
                </a:solidFill>
              </a:rPr>
              <a:t>)</a:t>
            </a:r>
            <a:r>
              <a:rPr kumimoji="1" lang="zh-CN" altLang="en-US" sz="3200">
                <a:solidFill>
                  <a:schemeClr val="tx1"/>
                </a:solidFill>
              </a:rPr>
              <a:t>堆</a:t>
            </a:r>
          </a:p>
          <a:p>
            <a:pPr marL="342900" indent="-342900" algn="l">
              <a:lnSpc>
                <a:spcPct val="140000"/>
              </a:lnSpc>
              <a:spcBef>
                <a:spcPct val="20000"/>
              </a:spcBef>
              <a:buClr>
                <a:schemeClr val="tx2"/>
              </a:buClr>
              <a:buFont typeface="Wingdings" pitchFamily="2" charset="2"/>
              <a:buNone/>
            </a:pPr>
            <a:r>
              <a:rPr kumimoji="1" lang="en-US" altLang="zh-CN" sz="3200">
                <a:solidFill>
                  <a:schemeClr val="tx1"/>
                </a:solidFill>
              </a:rPr>
              <a:t>        </a:t>
            </a:r>
            <a:r>
              <a:rPr kumimoji="1" lang="zh-CN" altLang="en-US" sz="3200">
                <a:solidFill>
                  <a:schemeClr val="tx1"/>
                </a:solidFill>
              </a:rPr>
              <a:t>极小</a:t>
            </a:r>
            <a:r>
              <a:rPr kumimoji="1" lang="en-US" altLang="zh-CN" sz="3200">
                <a:solidFill>
                  <a:schemeClr val="tx1"/>
                </a:solidFill>
              </a:rPr>
              <a:t>(</a:t>
            </a:r>
            <a:r>
              <a:rPr kumimoji="1" lang="zh-CN" altLang="en-US" sz="3200">
                <a:solidFill>
                  <a:schemeClr val="tx1"/>
                </a:solidFill>
              </a:rPr>
              <a:t>小根</a:t>
            </a:r>
            <a:r>
              <a:rPr kumimoji="1" lang="en-US" altLang="zh-CN" sz="3200">
                <a:solidFill>
                  <a:schemeClr val="tx1"/>
                </a:solidFill>
              </a:rPr>
              <a:t>)</a:t>
            </a:r>
            <a:r>
              <a:rPr kumimoji="1" lang="zh-CN" altLang="en-US" sz="3200">
                <a:solidFill>
                  <a:schemeClr val="tx1"/>
                </a:solidFill>
              </a:rPr>
              <a:t>堆</a:t>
            </a:r>
          </a:p>
        </p:txBody>
      </p:sp>
    </p:spTree>
  </p:cSld>
  <p:clrMapOvr>
    <a:masterClrMapping/>
  </p:clrMapOvr>
  <p:transition>
    <p:blinds/>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2" name="Group 3"/>
          <p:cNvGrpSpPr>
            <a:grpSpLocks/>
          </p:cNvGrpSpPr>
          <p:nvPr/>
        </p:nvGrpSpPr>
        <p:grpSpPr bwMode="auto">
          <a:xfrm>
            <a:off x="1692275" y="2312988"/>
            <a:ext cx="6135688" cy="3486150"/>
            <a:chOff x="3750" y="9723"/>
            <a:chExt cx="4788" cy="2016"/>
          </a:xfrm>
        </p:grpSpPr>
        <p:sp>
          <p:nvSpPr>
            <p:cNvPr id="136197"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36198"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93</a:t>
              </a:r>
            </a:p>
          </p:txBody>
        </p:sp>
        <p:sp>
          <p:nvSpPr>
            <p:cNvPr id="136199"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36200"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36201"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36202"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36203"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36204"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36205"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36206"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36207" name="Oval 14"/>
            <p:cNvSpPr>
              <a:spLocks noChangeArrowheads="1"/>
            </p:cNvSpPr>
            <p:nvPr/>
          </p:nvSpPr>
          <p:spPr bwMode="auto">
            <a:xfrm>
              <a:off x="6196" y="1132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36208" name="Oval 15"/>
            <p:cNvSpPr>
              <a:spLocks noChangeArrowheads="1"/>
            </p:cNvSpPr>
            <p:nvPr/>
          </p:nvSpPr>
          <p:spPr bwMode="auto">
            <a:xfrm>
              <a:off x="6764" y="1129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36209"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0"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1"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2"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3"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4"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5"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6"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7"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8"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6219"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36196"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1   2    3    4    5    6    7    8    9   10    11   12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94  93  75  91  85  44  51  18  48  58</a:t>
            </a:r>
            <a:r>
              <a:rPr kumimoji="1" lang="zh-CN" altLang="en-US" sz="3200">
                <a:solidFill>
                  <a:schemeClr val="tx1"/>
                </a:solidFill>
                <a:ea typeface="黑体" pitchFamily="49" charset="-122"/>
              </a:rPr>
              <a:t>   </a:t>
            </a:r>
            <a:r>
              <a:rPr kumimoji="1" lang="en-US" altLang="zh-CN" sz="3200">
                <a:solidFill>
                  <a:schemeClr val="tx1"/>
                </a:solidFill>
                <a:ea typeface="黑体" pitchFamily="49" charset="-122"/>
              </a:rPr>
              <a:t>10    34</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idx="1"/>
          </p:nvPr>
        </p:nvSpPr>
        <p:spPr>
          <a:xfrm>
            <a:off x="0" y="260350"/>
            <a:ext cx="9144000" cy="6453188"/>
          </a:xfrm>
        </p:spPr>
        <p:txBody>
          <a:bodyPr/>
          <a:lstStyle/>
          <a:p>
            <a:pPr eaLnBrk="1" hangingPunct="1">
              <a:lnSpc>
                <a:spcPct val="110000"/>
              </a:lnSpc>
            </a:pPr>
            <a:r>
              <a:rPr lang="zh-CN" altLang="en-US" b="1" smtClean="0">
                <a:latin typeface="Times New Roman" pitchFamily="18" charset="0"/>
              </a:rPr>
              <a:t>如果数组</a:t>
            </a:r>
            <a:r>
              <a:rPr lang="en-US" altLang="zh-CN" b="1" smtClean="0">
                <a:latin typeface="Times New Roman" pitchFamily="18" charset="0"/>
              </a:rPr>
              <a:t>R</a:t>
            </a:r>
            <a:r>
              <a:rPr lang="zh-CN" altLang="en-US" b="1" smtClean="0">
                <a:latin typeface="Times New Roman" pitchFamily="18" charset="0"/>
              </a:rPr>
              <a:t>中存放了堆，那么</a:t>
            </a:r>
            <a:r>
              <a:rPr lang="en-US" altLang="zh-CN" b="1" smtClean="0">
                <a:latin typeface="Times New Roman" pitchFamily="18" charset="0"/>
              </a:rPr>
              <a:t>R[1]</a:t>
            </a:r>
            <a:r>
              <a:rPr lang="zh-CN" altLang="en-US" b="1" smtClean="0">
                <a:latin typeface="Times New Roman" pitchFamily="18" charset="0"/>
              </a:rPr>
              <a:t>是最大的记录，</a:t>
            </a:r>
            <a:r>
              <a:rPr lang="zh-CN" altLang="en-US" b="1" smtClean="0">
                <a:solidFill>
                  <a:srgbClr val="FFFF00"/>
                </a:solidFill>
                <a:latin typeface="Times New Roman" pitchFamily="18" charset="0"/>
              </a:rPr>
              <a:t>将</a:t>
            </a:r>
            <a:r>
              <a:rPr lang="en-US" altLang="zh-CN" b="1" smtClean="0">
                <a:solidFill>
                  <a:srgbClr val="FFFF00"/>
                </a:solidFill>
                <a:latin typeface="Times New Roman" pitchFamily="18" charset="0"/>
              </a:rPr>
              <a:t>R[1]</a:t>
            </a:r>
            <a:r>
              <a:rPr lang="zh-CN" altLang="en-US" b="1" smtClean="0">
                <a:solidFill>
                  <a:srgbClr val="FFFF00"/>
                </a:solidFill>
                <a:latin typeface="Times New Roman" pitchFamily="18" charset="0"/>
              </a:rPr>
              <a:t>和</a:t>
            </a:r>
            <a:r>
              <a:rPr lang="en-US" altLang="zh-CN" b="1" smtClean="0">
                <a:solidFill>
                  <a:srgbClr val="FFFF00"/>
                </a:solidFill>
                <a:latin typeface="Times New Roman" pitchFamily="18" charset="0"/>
              </a:rPr>
              <a:t>R[n]</a:t>
            </a:r>
            <a:r>
              <a:rPr lang="zh-CN" altLang="en-US" b="1" smtClean="0">
                <a:solidFill>
                  <a:srgbClr val="FFFF00"/>
                </a:solidFill>
                <a:latin typeface="Times New Roman" pitchFamily="18" charset="0"/>
              </a:rPr>
              <a:t>交换</a:t>
            </a:r>
            <a:r>
              <a:rPr lang="zh-CN" altLang="en-US" b="1" smtClean="0">
                <a:latin typeface="Times New Roman" pitchFamily="18" charset="0"/>
              </a:rPr>
              <a:t>，使得最大记录放在</a:t>
            </a:r>
            <a:r>
              <a:rPr lang="en-US" altLang="zh-CN" b="1" smtClean="0">
                <a:latin typeface="Times New Roman" pitchFamily="18" charset="0"/>
              </a:rPr>
              <a:t>R[n]</a:t>
            </a:r>
            <a:r>
              <a:rPr lang="zh-CN" altLang="en-US" b="1" smtClean="0">
                <a:latin typeface="Times New Roman" pitchFamily="18" charset="0"/>
              </a:rPr>
              <a:t>的位置。</a:t>
            </a:r>
          </a:p>
        </p:txBody>
      </p:sp>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38243" name="Group 3"/>
          <p:cNvGrpSpPr>
            <a:grpSpLocks/>
          </p:cNvGrpSpPr>
          <p:nvPr/>
        </p:nvGrpSpPr>
        <p:grpSpPr bwMode="auto">
          <a:xfrm>
            <a:off x="1692275" y="2312988"/>
            <a:ext cx="6135688" cy="3486150"/>
            <a:chOff x="3750" y="9723"/>
            <a:chExt cx="4788" cy="2016"/>
          </a:xfrm>
        </p:grpSpPr>
        <p:sp>
          <p:nvSpPr>
            <p:cNvPr id="138245"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u="sng"/>
                <a:t>94</a:t>
              </a:r>
            </a:p>
          </p:txBody>
        </p:sp>
        <p:sp>
          <p:nvSpPr>
            <p:cNvPr id="138246"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93</a:t>
              </a:r>
            </a:p>
          </p:txBody>
        </p:sp>
        <p:sp>
          <p:nvSpPr>
            <p:cNvPr id="138247"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38248"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38249"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38250"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38251"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38252"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38253"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38254"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38255" name="Oval 14"/>
            <p:cNvSpPr>
              <a:spLocks noChangeArrowheads="1"/>
            </p:cNvSpPr>
            <p:nvPr/>
          </p:nvSpPr>
          <p:spPr bwMode="auto">
            <a:xfrm>
              <a:off x="6196" y="1132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38256" name="Oval 15"/>
            <p:cNvSpPr>
              <a:spLocks noChangeArrowheads="1"/>
            </p:cNvSpPr>
            <p:nvPr/>
          </p:nvSpPr>
          <p:spPr bwMode="auto">
            <a:xfrm>
              <a:off x="6764" y="1129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38257"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58"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59"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0"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1"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2"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3"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4"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5"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6"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8267"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38244"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1   2    3    4    5    6    7    8    9   10    11   12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rgbClr val="FFFF00"/>
                </a:solidFill>
                <a:ea typeface="黑体" pitchFamily="49" charset="-122"/>
              </a:rPr>
              <a:t>94</a:t>
            </a:r>
            <a:r>
              <a:rPr kumimoji="1" lang="en-US" altLang="zh-CN" sz="3200">
                <a:solidFill>
                  <a:schemeClr val="tx1"/>
                </a:solidFill>
                <a:ea typeface="黑体" pitchFamily="49" charset="-122"/>
              </a:rPr>
              <a:t>  93  75  91  85  44  51  18  48  58</a:t>
            </a:r>
            <a:r>
              <a:rPr kumimoji="1" lang="zh-CN" altLang="en-US" sz="3200">
                <a:solidFill>
                  <a:schemeClr val="tx1"/>
                </a:solidFill>
                <a:ea typeface="黑体" pitchFamily="49" charset="-122"/>
              </a:rPr>
              <a:t>   </a:t>
            </a:r>
            <a:r>
              <a:rPr kumimoji="1" lang="en-US" altLang="zh-CN" sz="3200">
                <a:solidFill>
                  <a:schemeClr val="tx1"/>
                </a:solidFill>
                <a:ea typeface="黑体" pitchFamily="49" charset="-122"/>
              </a:rPr>
              <a:t>10    34</a:t>
            </a:r>
          </a:p>
        </p:txBody>
      </p:sp>
    </p:spTree>
  </p:cSld>
  <p:clrMapOvr>
    <a:masterClrMapping/>
  </p:clrMapOvr>
  <p:transition>
    <p:blinds/>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39267" name="Group 3"/>
          <p:cNvGrpSpPr>
            <a:grpSpLocks/>
          </p:cNvGrpSpPr>
          <p:nvPr/>
        </p:nvGrpSpPr>
        <p:grpSpPr bwMode="auto">
          <a:xfrm>
            <a:off x="1692275" y="2312988"/>
            <a:ext cx="6135688" cy="3486150"/>
            <a:chOff x="3750" y="9723"/>
            <a:chExt cx="4788" cy="2016"/>
          </a:xfrm>
        </p:grpSpPr>
        <p:sp>
          <p:nvSpPr>
            <p:cNvPr id="139269"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u="sng"/>
                <a:t>94</a:t>
              </a:r>
            </a:p>
          </p:txBody>
        </p:sp>
        <p:sp>
          <p:nvSpPr>
            <p:cNvPr id="139270"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93</a:t>
              </a:r>
            </a:p>
          </p:txBody>
        </p:sp>
        <p:sp>
          <p:nvSpPr>
            <p:cNvPr id="139271"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39272"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39273"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39274"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39275"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39276"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39277"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39278"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39279" name="Oval 14"/>
            <p:cNvSpPr>
              <a:spLocks noChangeArrowheads="1"/>
            </p:cNvSpPr>
            <p:nvPr/>
          </p:nvSpPr>
          <p:spPr bwMode="auto">
            <a:xfrm>
              <a:off x="6196" y="1132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39280" name="Oval 15"/>
            <p:cNvSpPr>
              <a:spLocks noChangeArrowheads="1"/>
            </p:cNvSpPr>
            <p:nvPr/>
          </p:nvSpPr>
          <p:spPr bwMode="auto">
            <a:xfrm>
              <a:off x="6764" y="1129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39281"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2"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3"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4"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5"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6"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7"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8"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89"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90"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9291"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39268"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1   2    3    4    5    6    7    8    9   10    11   </a:t>
            </a:r>
            <a:r>
              <a:rPr kumimoji="1" lang="en-US" altLang="zh-CN" sz="3200">
                <a:solidFill>
                  <a:srgbClr val="FFFF00"/>
                </a:solidFill>
                <a:ea typeface="黑体" pitchFamily="49" charset="-122"/>
              </a:rPr>
              <a:t>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rgbClr val="FFFF00"/>
                </a:solidFill>
                <a:ea typeface="黑体" pitchFamily="49" charset="-122"/>
              </a:rPr>
              <a:t>94</a:t>
            </a:r>
            <a:r>
              <a:rPr kumimoji="1" lang="en-US" altLang="zh-CN" sz="3200">
                <a:solidFill>
                  <a:schemeClr val="tx1"/>
                </a:solidFill>
                <a:ea typeface="黑体" pitchFamily="49" charset="-122"/>
              </a:rPr>
              <a:t>  93  75  91  85  44  51  18  48  58</a:t>
            </a:r>
            <a:r>
              <a:rPr kumimoji="1" lang="zh-CN" altLang="en-US" sz="3200">
                <a:solidFill>
                  <a:schemeClr val="tx1"/>
                </a:solidFill>
                <a:ea typeface="黑体" pitchFamily="49" charset="-122"/>
              </a:rPr>
              <a:t>   </a:t>
            </a:r>
            <a:r>
              <a:rPr kumimoji="1" lang="en-US" altLang="zh-CN" sz="3200">
                <a:solidFill>
                  <a:schemeClr val="tx1"/>
                </a:solidFill>
                <a:ea typeface="黑体" pitchFamily="49" charset="-122"/>
              </a:rPr>
              <a:t>10    34</a:t>
            </a:r>
          </a:p>
        </p:txBody>
      </p:sp>
    </p:spTree>
  </p:cSld>
  <p:clrMapOvr>
    <a:masterClrMapping/>
  </p:clrMapOvr>
  <p:transition>
    <p:blinds/>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40291" name="Group 3"/>
          <p:cNvGrpSpPr>
            <a:grpSpLocks/>
          </p:cNvGrpSpPr>
          <p:nvPr/>
        </p:nvGrpSpPr>
        <p:grpSpPr bwMode="auto">
          <a:xfrm>
            <a:off x="1692275" y="2312988"/>
            <a:ext cx="6135688" cy="3486150"/>
            <a:chOff x="3750" y="9723"/>
            <a:chExt cx="4788" cy="2016"/>
          </a:xfrm>
        </p:grpSpPr>
        <p:sp>
          <p:nvSpPr>
            <p:cNvPr id="140295"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40296"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93</a:t>
              </a:r>
            </a:p>
          </p:txBody>
        </p:sp>
        <p:sp>
          <p:nvSpPr>
            <p:cNvPr id="140297"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40298"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40299"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40300"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40301"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40302"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40303"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40304"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40305" name="Oval 14"/>
            <p:cNvSpPr>
              <a:spLocks noChangeArrowheads="1"/>
            </p:cNvSpPr>
            <p:nvPr/>
          </p:nvSpPr>
          <p:spPr bwMode="auto">
            <a:xfrm>
              <a:off x="6196" y="1132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40306"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40307"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08"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09"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0"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1"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2"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3"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4"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5"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6"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0317"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40292"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1   2    3    4    5    6    7    8    9   10    11   </a:t>
            </a:r>
            <a:r>
              <a:rPr kumimoji="1" lang="en-US" altLang="zh-CN" sz="3200">
                <a:solidFill>
                  <a:srgbClr val="FFFF00"/>
                </a:solidFill>
                <a:ea typeface="黑体" pitchFamily="49" charset="-122"/>
              </a:rPr>
              <a:t>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34  93  75  91  85  44  51  18  48  58</a:t>
            </a:r>
            <a:r>
              <a:rPr kumimoji="1" lang="zh-CN" altLang="en-US" sz="3200">
                <a:solidFill>
                  <a:schemeClr val="tx1"/>
                </a:solidFill>
                <a:ea typeface="黑体" pitchFamily="49" charset="-122"/>
              </a:rPr>
              <a:t>   </a:t>
            </a:r>
            <a:r>
              <a:rPr kumimoji="1" lang="en-US" altLang="zh-CN" sz="3200">
                <a:solidFill>
                  <a:schemeClr val="tx1"/>
                </a:solidFill>
                <a:ea typeface="黑体" pitchFamily="49" charset="-122"/>
              </a:rPr>
              <a:t>10</a:t>
            </a:r>
            <a:r>
              <a:rPr kumimoji="1" lang="en-US" altLang="zh-CN" sz="3200">
                <a:solidFill>
                  <a:schemeClr val="tx1"/>
                </a:solidFill>
                <a:latin typeface="幼圆" pitchFamily="49" charset="-122"/>
                <a:ea typeface="幼圆" pitchFamily="49" charset="-122"/>
              </a:rPr>
              <a:t>]</a:t>
            </a:r>
            <a:r>
              <a:rPr kumimoji="1" lang="en-US" altLang="zh-CN" sz="3200">
                <a:solidFill>
                  <a:schemeClr val="tx1"/>
                </a:solidFill>
                <a:ea typeface="黑体" pitchFamily="49" charset="-122"/>
              </a:rPr>
              <a:t>  </a:t>
            </a:r>
            <a:r>
              <a:rPr kumimoji="1" lang="en-US" altLang="zh-CN" sz="3200">
                <a:solidFill>
                  <a:srgbClr val="FFFF00"/>
                </a:solidFill>
                <a:ea typeface="黑体" pitchFamily="49" charset="-122"/>
              </a:rPr>
              <a:t>94</a:t>
            </a:r>
          </a:p>
        </p:txBody>
      </p:sp>
      <p:sp>
        <p:nvSpPr>
          <p:cNvPr id="140293" name="Freeform 32"/>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40294" name="Freeform 33"/>
          <p:cNvSpPr>
            <a:spLocks/>
          </p:cNvSpPr>
          <p:nvPr/>
        </p:nvSpPr>
        <p:spPr bwMode="auto">
          <a:xfrm>
            <a:off x="1458913" y="2155825"/>
            <a:ext cx="6858000" cy="3889375"/>
          </a:xfrm>
          <a:custGeom>
            <a:avLst/>
            <a:gdLst>
              <a:gd name="T0" fmla="*/ 2147483647 w 4320"/>
              <a:gd name="T1" fmla="*/ 2147483647 h 2450"/>
              <a:gd name="T2" fmla="*/ 2147483647 w 4320"/>
              <a:gd name="T3" fmla="*/ 2147483647 h 2450"/>
              <a:gd name="T4" fmla="*/ 2147483647 w 4320"/>
              <a:gd name="T5" fmla="*/ 2147483647 h 2450"/>
              <a:gd name="T6" fmla="*/ 2147483647 w 4320"/>
              <a:gd name="T7" fmla="*/ 2147483647 h 2450"/>
              <a:gd name="T8" fmla="*/ 2147483647 w 4320"/>
              <a:gd name="T9" fmla="*/ 2147483647 h 2450"/>
              <a:gd name="T10" fmla="*/ 2147483647 w 4320"/>
              <a:gd name="T11" fmla="*/ 2147483647 h 2450"/>
              <a:gd name="T12" fmla="*/ 2147483647 w 4320"/>
              <a:gd name="T13" fmla="*/ 2147483647 h 2450"/>
              <a:gd name="T14" fmla="*/ 2147483647 w 4320"/>
              <a:gd name="T15" fmla="*/ 2147483647 h 2450"/>
              <a:gd name="T16" fmla="*/ 2147483647 w 4320"/>
              <a:gd name="T17" fmla="*/ 2147483647 h 2450"/>
              <a:gd name="T18" fmla="*/ 2147483647 w 4320"/>
              <a:gd name="T19" fmla="*/ 2147483647 h 2450"/>
              <a:gd name="T20" fmla="*/ 2147483647 w 4320"/>
              <a:gd name="T21" fmla="*/ 2147483647 h 2450"/>
              <a:gd name="T22" fmla="*/ 2147483647 w 4320"/>
              <a:gd name="T23" fmla="*/ 2147483647 h 2450"/>
              <a:gd name="T24" fmla="*/ 2147483647 w 4320"/>
              <a:gd name="T25" fmla="*/ 2147483647 h 2450"/>
              <a:gd name="T26" fmla="*/ 2147483647 w 4320"/>
              <a:gd name="T27" fmla="*/ 2147483647 h 24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
              <a:gd name="T43" fmla="*/ 0 h 2450"/>
              <a:gd name="T44" fmla="*/ 4320 w 4320"/>
              <a:gd name="T45" fmla="*/ 2450 h 24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 h="2450">
                <a:moveTo>
                  <a:pt x="33" y="2074"/>
                </a:moveTo>
                <a:cubicBezTo>
                  <a:pt x="0" y="2231"/>
                  <a:pt x="90" y="2307"/>
                  <a:pt x="237" y="2367"/>
                </a:cubicBezTo>
                <a:cubicBezTo>
                  <a:pt x="384" y="2427"/>
                  <a:pt x="613" y="2421"/>
                  <a:pt x="918" y="2435"/>
                </a:cubicBezTo>
                <a:lnTo>
                  <a:pt x="2065" y="2450"/>
                </a:lnTo>
                <a:cubicBezTo>
                  <a:pt x="2336" y="2431"/>
                  <a:pt x="2455" y="2436"/>
                  <a:pt x="2545" y="2318"/>
                </a:cubicBezTo>
                <a:cubicBezTo>
                  <a:pt x="2635" y="2200"/>
                  <a:pt x="2474" y="1839"/>
                  <a:pt x="2605" y="1742"/>
                </a:cubicBezTo>
                <a:cubicBezTo>
                  <a:pt x="2736" y="1645"/>
                  <a:pt x="3126" y="1751"/>
                  <a:pt x="3333" y="1734"/>
                </a:cubicBezTo>
                <a:cubicBezTo>
                  <a:pt x="3540" y="1717"/>
                  <a:pt x="3707" y="1729"/>
                  <a:pt x="3845" y="1638"/>
                </a:cubicBezTo>
                <a:cubicBezTo>
                  <a:pt x="3983" y="1547"/>
                  <a:pt x="4320" y="1415"/>
                  <a:pt x="4161" y="1188"/>
                </a:cubicBezTo>
                <a:cubicBezTo>
                  <a:pt x="4002" y="961"/>
                  <a:pt x="3218" y="463"/>
                  <a:pt x="2893" y="274"/>
                </a:cubicBezTo>
                <a:cubicBezTo>
                  <a:pt x="2568" y="85"/>
                  <a:pt x="2501" y="0"/>
                  <a:pt x="2210" y="54"/>
                </a:cubicBezTo>
                <a:cubicBezTo>
                  <a:pt x="1919" y="108"/>
                  <a:pt x="1441" y="370"/>
                  <a:pt x="1145" y="598"/>
                </a:cubicBezTo>
                <a:cubicBezTo>
                  <a:pt x="849" y="826"/>
                  <a:pt x="622" y="1176"/>
                  <a:pt x="437" y="1422"/>
                </a:cubicBezTo>
                <a:cubicBezTo>
                  <a:pt x="252" y="1668"/>
                  <a:pt x="66" y="1917"/>
                  <a:pt x="33" y="207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0" y="260350"/>
            <a:ext cx="9144000" cy="6453188"/>
          </a:xfrm>
        </p:spPr>
        <p:txBody>
          <a:bodyPr/>
          <a:lstStyle/>
          <a:p>
            <a:pPr algn="dist" eaLnBrk="1" hangingPunct="1">
              <a:lnSpc>
                <a:spcPct val="110000"/>
              </a:lnSpc>
            </a:pPr>
            <a:r>
              <a:rPr lang="zh-CN" altLang="en-US" b="1" smtClean="0">
                <a:latin typeface="Times New Roman" pitchFamily="18" charset="0"/>
              </a:rPr>
              <a:t>然后</a:t>
            </a:r>
            <a:r>
              <a:rPr lang="zh-CN" altLang="en-US" b="1" smtClean="0">
                <a:solidFill>
                  <a:srgbClr val="FFFF00"/>
                </a:solidFill>
                <a:latin typeface="Times New Roman" pitchFamily="18" charset="0"/>
              </a:rPr>
              <a:t>对</a:t>
            </a:r>
            <a:r>
              <a:rPr lang="en-US" altLang="zh-CN" b="1" smtClean="0">
                <a:solidFill>
                  <a:srgbClr val="FFFF00"/>
                </a:solidFill>
                <a:latin typeface="Times New Roman" pitchFamily="18" charset="0"/>
              </a:rPr>
              <a:t>R[1]</a:t>
            </a:r>
            <a:r>
              <a:rPr lang="zh-CN" altLang="en-US" b="1" smtClean="0">
                <a:solidFill>
                  <a:srgbClr val="FFFF00"/>
                </a:solidFill>
                <a:latin typeface="Times New Roman" pitchFamily="18" charset="0"/>
              </a:rPr>
              <a:t>，</a:t>
            </a:r>
            <a:r>
              <a:rPr lang="en-US" altLang="zh-CN" b="1" smtClean="0">
                <a:solidFill>
                  <a:srgbClr val="FFFF00"/>
                </a:solidFill>
                <a:latin typeface="Times New Roman" pitchFamily="18" charset="0"/>
              </a:rPr>
              <a:t>……</a:t>
            </a:r>
            <a:r>
              <a:rPr lang="zh-CN" altLang="en-US" b="1" smtClean="0">
                <a:solidFill>
                  <a:srgbClr val="FFFF00"/>
                </a:solidFill>
                <a:latin typeface="Times New Roman" pitchFamily="18" charset="0"/>
              </a:rPr>
              <a:t>，</a:t>
            </a:r>
            <a:r>
              <a:rPr lang="en-US" altLang="zh-CN" b="1" smtClean="0">
                <a:solidFill>
                  <a:srgbClr val="FFFF00"/>
                </a:solidFill>
                <a:latin typeface="Times New Roman" pitchFamily="18" charset="0"/>
              </a:rPr>
              <a:t>R[n-1]</a:t>
            </a:r>
            <a:r>
              <a:rPr lang="zh-CN" altLang="en-US" b="1" smtClean="0">
                <a:solidFill>
                  <a:srgbClr val="FFFF00"/>
                </a:solidFill>
                <a:latin typeface="Times New Roman" pitchFamily="18" charset="0"/>
              </a:rPr>
              <a:t>进行调整，使它们构成一个堆</a:t>
            </a:r>
            <a:r>
              <a:rPr lang="zh-CN" altLang="en-US" b="1" smtClean="0">
                <a:latin typeface="Times New Roman" pitchFamily="18" charset="0"/>
              </a:rPr>
              <a:t>。调整后，</a:t>
            </a:r>
            <a:r>
              <a:rPr lang="en-US" altLang="zh-CN" b="1" smtClean="0">
                <a:latin typeface="Times New Roman" pitchFamily="18" charset="0"/>
              </a:rPr>
              <a:t>R[1]</a:t>
            </a:r>
            <a:r>
              <a:rPr lang="zh-CN" altLang="en-US" b="1" smtClean="0">
                <a:latin typeface="Times New Roman" pitchFamily="18" charset="0"/>
              </a:rPr>
              <a:t>是</a:t>
            </a:r>
            <a:r>
              <a:rPr lang="en-US" altLang="zh-CN" b="1" smtClean="0">
                <a:latin typeface="Times New Roman" pitchFamily="18" charset="0"/>
              </a:rPr>
              <a:t>R[1]</a:t>
            </a:r>
            <a:r>
              <a:rPr lang="zh-CN" altLang="en-US" b="1" smtClean="0">
                <a:latin typeface="Times New Roman" pitchFamily="18" charset="0"/>
              </a:rPr>
              <a:t>，</a:t>
            </a:r>
            <a:r>
              <a:rPr lang="en-US" altLang="zh-CN" b="1" smtClean="0">
                <a:latin typeface="Times New Roman" pitchFamily="18" charset="0"/>
              </a:rPr>
              <a:t>R[2]</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R[n-1]</a:t>
            </a:r>
            <a:r>
              <a:rPr lang="zh-CN" altLang="en-US" b="1" smtClean="0">
                <a:latin typeface="Times New Roman" pitchFamily="18" charset="0"/>
              </a:rPr>
              <a:t>中最大的。然后再交换</a:t>
            </a:r>
            <a:r>
              <a:rPr lang="en-US" altLang="zh-CN" b="1" smtClean="0">
                <a:latin typeface="Times New Roman" pitchFamily="18" charset="0"/>
              </a:rPr>
              <a:t>R[1]</a:t>
            </a:r>
            <a:r>
              <a:rPr lang="zh-CN" altLang="en-US" b="1" smtClean="0">
                <a:latin typeface="Times New Roman" pitchFamily="18" charset="0"/>
              </a:rPr>
              <a:t>与</a:t>
            </a:r>
            <a:r>
              <a:rPr lang="en-US" altLang="zh-CN" b="1" smtClean="0">
                <a:latin typeface="Times New Roman" pitchFamily="18" charset="0"/>
              </a:rPr>
              <a:t>R[n-1]</a:t>
            </a:r>
            <a:r>
              <a:rPr lang="zh-CN" altLang="en-US" b="1" smtClean="0">
                <a:latin typeface="Times New Roman" pitchFamily="18" charset="0"/>
              </a:rPr>
              <a:t> ，使</a:t>
            </a:r>
            <a:r>
              <a:rPr lang="en-US" altLang="zh-CN" b="1" smtClean="0">
                <a:latin typeface="Times New Roman" pitchFamily="18" charset="0"/>
              </a:rPr>
              <a:t>R[n-1]</a:t>
            </a:r>
            <a:r>
              <a:rPr lang="zh-CN" altLang="en-US" b="1" smtClean="0">
                <a:latin typeface="Times New Roman" pitchFamily="18" charset="0"/>
              </a:rPr>
              <a:t>中放入次最大的记录。</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a:xfrm>
            <a:off x="142875" y="188913"/>
            <a:ext cx="8677275" cy="6265862"/>
          </a:xfrm>
        </p:spPr>
        <p:txBody>
          <a:bodyPr/>
          <a:lstStyle/>
          <a:p>
            <a:pPr eaLnBrk="1" hangingPunct="1">
              <a:buFont typeface="Wingdings" pitchFamily="2" charset="2"/>
              <a:buNone/>
            </a:pPr>
            <a:r>
              <a:rPr lang="zh-CN" altLang="en-US" b="1" smtClean="0"/>
              <a:t>排序方法</a:t>
            </a:r>
            <a:r>
              <a:rPr lang="en-US" altLang="zh-CN" b="1" smtClean="0">
                <a:latin typeface="Times New Roman" pitchFamily="18" charset="0"/>
              </a:rPr>
              <a:t>:</a:t>
            </a:r>
          </a:p>
          <a:p>
            <a:pPr eaLnBrk="1" hangingPunct="1">
              <a:buFont typeface="Wingdings" pitchFamily="2" charset="2"/>
              <a:buNone/>
            </a:pPr>
            <a:r>
              <a:rPr lang="en-US" altLang="zh-CN" b="1" smtClean="0">
                <a:latin typeface="Times New Roman" pitchFamily="18" charset="0"/>
              </a:rPr>
              <a:t>R</a:t>
            </a:r>
            <a:r>
              <a:rPr lang="en-US" altLang="zh-CN" b="1" baseline="-25000" smtClean="0">
                <a:latin typeface="Times New Roman" pitchFamily="18" charset="0"/>
              </a:rPr>
              <a:t>1</a:t>
            </a:r>
            <a:r>
              <a:rPr lang="zh-CN" altLang="en-US" b="1" smtClean="0">
                <a:latin typeface="Times New Roman" pitchFamily="18" charset="0"/>
              </a:rPr>
              <a:t>，</a:t>
            </a:r>
            <a:r>
              <a:rPr lang="en-US" altLang="zh-CN" b="1" smtClean="0">
                <a:latin typeface="Times New Roman" pitchFamily="18" charset="0"/>
              </a:rPr>
              <a:t>R</a:t>
            </a:r>
            <a:r>
              <a:rPr lang="en-US" altLang="zh-CN" b="1" baseline="-25000"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R</a:t>
            </a:r>
            <a:r>
              <a:rPr lang="en-US" altLang="zh-CN" b="1" baseline="-25000" smtClean="0">
                <a:latin typeface="Times New Roman" pitchFamily="18" charset="0"/>
              </a:rPr>
              <a:t>n–1</a:t>
            </a:r>
            <a:r>
              <a:rPr lang="en-US" altLang="zh-CN" b="1" smtClean="0">
                <a:latin typeface="Times New Roman" pitchFamily="18" charset="0"/>
              </a:rPr>
              <a:t>, R</a:t>
            </a:r>
            <a:r>
              <a:rPr lang="en-US" altLang="zh-CN" b="1" baseline="-25000" smtClean="0">
                <a:latin typeface="Times New Roman" pitchFamily="18" charset="0"/>
              </a:rPr>
              <a:t>n</a:t>
            </a:r>
            <a:r>
              <a:rPr lang="zh-CN" altLang="en-US" b="1" smtClean="0">
                <a:latin typeface="Times New Roman" pitchFamily="18" charset="0"/>
              </a:rPr>
              <a:t>．</a:t>
            </a:r>
            <a:endParaRPr lang="en-US" altLang="zh-CN" b="1" smtClean="0">
              <a:latin typeface="Times New Roman" pitchFamily="18" charset="0"/>
            </a:endParaRPr>
          </a:p>
          <a:p>
            <a:pPr eaLnBrk="1" hangingPunct="1">
              <a:buFont typeface="Wingdings" pitchFamily="2" charset="2"/>
              <a:buNone/>
            </a:pPr>
            <a:r>
              <a:rPr lang="zh-CN" altLang="en-US" b="1" smtClean="0">
                <a:latin typeface="Times New Roman" pitchFamily="18" charset="0"/>
              </a:rPr>
              <a:t>第一步：</a:t>
            </a:r>
            <a:r>
              <a:rPr lang="en-US" altLang="zh-CN" b="1" smtClean="0">
                <a:latin typeface="Times New Roman" pitchFamily="18" charset="0"/>
              </a:rPr>
              <a:t>R</a:t>
            </a:r>
            <a:r>
              <a:rPr lang="en-US" altLang="zh-CN" b="1" baseline="-25000" smtClean="0">
                <a:latin typeface="Times New Roman" pitchFamily="18" charset="0"/>
              </a:rPr>
              <a:t>1</a:t>
            </a:r>
            <a:r>
              <a:rPr lang="zh-CN" altLang="en-US" b="1" smtClean="0">
                <a:latin typeface="Times New Roman" pitchFamily="18" charset="0"/>
              </a:rPr>
              <a:t>；</a:t>
            </a:r>
          </a:p>
          <a:p>
            <a:pPr eaLnBrk="1" hangingPunct="1">
              <a:buFont typeface="Wingdings" pitchFamily="2" charset="2"/>
              <a:buNone/>
            </a:pPr>
            <a:r>
              <a:rPr lang="zh-CN" altLang="en-US" b="1" smtClean="0">
                <a:latin typeface="Times New Roman" pitchFamily="18" charset="0"/>
              </a:rPr>
              <a:t>第二步： </a:t>
            </a:r>
            <a:r>
              <a:rPr lang="en-US" altLang="zh-CN" b="1" smtClean="0">
                <a:latin typeface="Times New Roman" pitchFamily="18" charset="0"/>
              </a:rPr>
              <a:t>R</a:t>
            </a:r>
            <a:r>
              <a:rPr lang="en-US" altLang="zh-CN" b="1" baseline="-25000" smtClean="0">
                <a:latin typeface="Times New Roman" pitchFamily="18" charset="0"/>
              </a:rPr>
              <a:t>1</a:t>
            </a:r>
            <a:r>
              <a:rPr lang="zh-CN" altLang="en-US" b="1" smtClean="0">
                <a:latin typeface="Times New Roman" pitchFamily="18" charset="0"/>
              </a:rPr>
              <a:t> </a:t>
            </a:r>
            <a:r>
              <a:rPr lang="en-US" altLang="zh-CN" b="1" smtClean="0">
                <a:latin typeface="Times New Roman" pitchFamily="18" charset="0"/>
              </a:rPr>
              <a:t>, </a:t>
            </a:r>
            <a:r>
              <a:rPr lang="en-US" altLang="zh-CN" b="1" smtClean="0">
                <a:solidFill>
                  <a:srgbClr val="FFFF00"/>
                </a:solidFill>
                <a:latin typeface="Times New Roman" pitchFamily="18" charset="0"/>
              </a:rPr>
              <a:t>R</a:t>
            </a:r>
            <a:r>
              <a:rPr lang="en-US" altLang="zh-CN" b="1" baseline="-25000" smtClean="0">
                <a:solidFill>
                  <a:srgbClr val="FFFF00"/>
                </a:solidFill>
                <a:latin typeface="Times New Roman" pitchFamily="18" charset="0"/>
              </a:rPr>
              <a:t>2</a:t>
            </a:r>
            <a:r>
              <a:rPr lang="en-US" altLang="zh-CN" b="1" smtClean="0">
                <a:latin typeface="Times New Roman" pitchFamily="18" charset="0"/>
              </a:rPr>
              <a:t>  </a:t>
            </a:r>
          </a:p>
          <a:p>
            <a:pPr eaLnBrk="1" hangingPunct="1">
              <a:buFont typeface="Wingdings" pitchFamily="2" charset="2"/>
              <a:buNone/>
            </a:pPr>
            <a:r>
              <a:rPr lang="zh-CN" altLang="en-US" b="1" smtClean="0">
                <a:latin typeface="Times New Roman" pitchFamily="18" charset="0"/>
              </a:rPr>
              <a:t>第三步： </a:t>
            </a:r>
            <a:r>
              <a:rPr lang="en-US" altLang="zh-CN" b="1" smtClean="0">
                <a:latin typeface="Times New Roman" pitchFamily="18" charset="0"/>
              </a:rPr>
              <a:t>(R</a:t>
            </a:r>
            <a:r>
              <a:rPr lang="en-US" altLang="zh-CN" b="1" baseline="-25000" smtClean="0">
                <a:latin typeface="Times New Roman" pitchFamily="18" charset="0"/>
              </a:rPr>
              <a:t>1</a:t>
            </a:r>
            <a:r>
              <a:rPr lang="zh-CN" altLang="en-US" b="1" smtClean="0">
                <a:latin typeface="Times New Roman" pitchFamily="18" charset="0"/>
              </a:rPr>
              <a:t> </a:t>
            </a:r>
            <a:r>
              <a:rPr lang="en-US" altLang="zh-CN" b="1" smtClean="0">
                <a:latin typeface="Times New Roman" pitchFamily="18" charset="0"/>
              </a:rPr>
              <a:t>, R</a:t>
            </a:r>
            <a:r>
              <a:rPr lang="en-US" altLang="zh-CN" b="1" baseline="-25000" smtClean="0">
                <a:latin typeface="Times New Roman" pitchFamily="18" charset="0"/>
              </a:rPr>
              <a:t>2</a:t>
            </a:r>
            <a:r>
              <a:rPr lang="en-US" altLang="zh-CN" b="1" smtClean="0">
                <a:latin typeface="Times New Roman" pitchFamily="18" charset="0"/>
              </a:rPr>
              <a:t>), </a:t>
            </a:r>
            <a:r>
              <a:rPr lang="en-US" altLang="zh-CN" b="1" smtClean="0">
                <a:solidFill>
                  <a:srgbClr val="FFFF00"/>
                </a:solidFill>
                <a:latin typeface="Times New Roman" pitchFamily="18" charset="0"/>
              </a:rPr>
              <a:t>R</a:t>
            </a:r>
            <a:r>
              <a:rPr lang="en-US" altLang="zh-CN" b="1" baseline="-25000" smtClean="0">
                <a:solidFill>
                  <a:srgbClr val="FFFF00"/>
                </a:solidFill>
                <a:latin typeface="Times New Roman" pitchFamily="18" charset="0"/>
              </a:rPr>
              <a:t>3</a:t>
            </a:r>
            <a:endParaRPr lang="zh-CN" altLang="en-US" b="1" baseline="-25000" smtClean="0">
              <a:solidFill>
                <a:srgbClr val="FFFF00"/>
              </a:solidFill>
              <a:latin typeface="Times New Roman" pitchFamily="18" charset="0"/>
            </a:endParaRPr>
          </a:p>
          <a:p>
            <a:pPr eaLnBrk="1" hangingPunct="1">
              <a:buFont typeface="Wingdings" pitchFamily="2" charset="2"/>
              <a:buNone/>
            </a:pPr>
            <a:r>
              <a:rPr lang="en-US" altLang="zh-CN" b="1" smtClean="0">
                <a:latin typeface="Times New Roman" pitchFamily="18" charset="0"/>
              </a:rPr>
              <a:t>… …</a:t>
            </a:r>
          </a:p>
          <a:p>
            <a:pPr eaLnBrk="1" hangingPunct="1">
              <a:buFont typeface="Wingdings" pitchFamily="2" charset="2"/>
              <a:buNone/>
            </a:pPr>
            <a:r>
              <a:rPr lang="zh-CN" altLang="en-US" b="1" smtClean="0">
                <a:latin typeface="Times New Roman" pitchFamily="18" charset="0"/>
              </a:rPr>
              <a:t>第</a:t>
            </a:r>
            <a:r>
              <a:rPr lang="en-US" altLang="zh-CN" b="1" smtClean="0">
                <a:latin typeface="Times New Roman" pitchFamily="18" charset="0"/>
              </a:rPr>
              <a:t>j</a:t>
            </a:r>
            <a:r>
              <a:rPr lang="zh-CN" altLang="en-US" b="1" smtClean="0">
                <a:latin typeface="Times New Roman" pitchFamily="18" charset="0"/>
              </a:rPr>
              <a:t>步： </a:t>
            </a:r>
            <a:r>
              <a:rPr lang="en-US" altLang="zh-CN" b="1" smtClean="0">
                <a:latin typeface="Times New Roman" pitchFamily="18" charset="0"/>
              </a:rPr>
              <a:t>(</a:t>
            </a:r>
            <a:r>
              <a:rPr lang="zh-CN" altLang="en-US" b="1" smtClean="0">
                <a:latin typeface="Times New Roman" pitchFamily="18" charset="0"/>
                <a:sym typeface="Wingdings" pitchFamily="2" charset="2"/>
              </a:rPr>
              <a:t> </a:t>
            </a:r>
            <a:r>
              <a:rPr lang="en-US" altLang="zh-CN" b="1" smtClean="0">
                <a:latin typeface="Times New Roman" pitchFamily="18" charset="0"/>
              </a:rPr>
              <a:t>R</a:t>
            </a:r>
            <a:r>
              <a:rPr lang="en-US" altLang="zh-CN" b="1" baseline="-25000" smtClean="0">
                <a:latin typeface="Times New Roman" pitchFamily="18" charset="0"/>
              </a:rPr>
              <a:t>1</a:t>
            </a:r>
            <a:r>
              <a:rPr lang="zh-CN" altLang="en-US" b="1" smtClean="0">
                <a:latin typeface="Times New Roman" pitchFamily="18" charset="0"/>
              </a:rPr>
              <a:t>，</a:t>
            </a:r>
            <a:r>
              <a:rPr lang="en-US" altLang="zh-CN" b="1" smtClean="0">
                <a:latin typeface="Times New Roman" pitchFamily="18" charset="0"/>
              </a:rPr>
              <a:t>R</a:t>
            </a:r>
            <a:r>
              <a:rPr lang="en-US" altLang="zh-CN" b="1" baseline="-25000"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R</a:t>
            </a:r>
            <a:r>
              <a:rPr lang="en-US" altLang="zh-CN" b="1" baseline="-25000" smtClean="0">
                <a:latin typeface="Times New Roman" pitchFamily="18" charset="0"/>
              </a:rPr>
              <a:t>j–1</a:t>
            </a:r>
            <a:r>
              <a:rPr lang="en-US" altLang="zh-CN" b="1" smtClean="0">
                <a:latin typeface="Times New Roman" pitchFamily="18" charset="0"/>
              </a:rPr>
              <a:t>), </a:t>
            </a:r>
            <a:r>
              <a:rPr lang="en-US" altLang="zh-CN" b="1" smtClean="0">
                <a:solidFill>
                  <a:srgbClr val="FFFF00"/>
                </a:solidFill>
                <a:latin typeface="Times New Roman" pitchFamily="18" charset="0"/>
              </a:rPr>
              <a:t>R</a:t>
            </a:r>
            <a:r>
              <a:rPr lang="en-US" altLang="zh-CN" b="1" baseline="-25000" smtClean="0">
                <a:solidFill>
                  <a:srgbClr val="FFFF00"/>
                </a:solidFill>
                <a:latin typeface="Times New Roman" pitchFamily="18" charset="0"/>
              </a:rPr>
              <a:t>j</a:t>
            </a:r>
            <a:r>
              <a:rPr lang="zh-CN" altLang="en-US" b="1" smtClean="0">
                <a:latin typeface="Times New Roman" pitchFamily="18" charset="0"/>
              </a:rPr>
              <a:t>；</a:t>
            </a:r>
          </a:p>
          <a:p>
            <a:pPr eaLnBrk="1" hangingPunct="1">
              <a:buFont typeface="Wingdings" pitchFamily="2" charset="2"/>
              <a:buNone/>
            </a:pPr>
            <a:r>
              <a:rPr lang="en-US" altLang="zh-CN" b="1" smtClean="0">
                <a:latin typeface="Times New Roman" pitchFamily="18" charset="0"/>
              </a:rPr>
              <a:t>… …</a:t>
            </a:r>
          </a:p>
          <a:p>
            <a:pPr eaLnBrk="1" hangingPunct="1">
              <a:buFont typeface="Wingdings" pitchFamily="2" charset="2"/>
              <a:buNone/>
            </a:pPr>
            <a:r>
              <a:rPr lang="zh-CN" altLang="en-US" b="1" smtClean="0">
                <a:latin typeface="Times New Roman" pitchFamily="18" charset="0"/>
              </a:rPr>
              <a:t>第</a:t>
            </a:r>
            <a:r>
              <a:rPr lang="en-US" altLang="zh-CN" b="1" smtClean="0">
                <a:latin typeface="Times New Roman" pitchFamily="18" charset="0"/>
              </a:rPr>
              <a:t>n</a:t>
            </a:r>
            <a:r>
              <a:rPr lang="zh-CN" altLang="en-US" b="1" smtClean="0">
                <a:latin typeface="Times New Roman" pitchFamily="18" charset="0"/>
              </a:rPr>
              <a:t>步： </a:t>
            </a:r>
            <a:r>
              <a:rPr lang="en-US" altLang="zh-CN" b="1" smtClean="0">
                <a:latin typeface="Times New Roman" pitchFamily="18" charset="0"/>
              </a:rPr>
              <a:t>(</a:t>
            </a:r>
            <a:r>
              <a:rPr lang="zh-CN" altLang="en-US" b="1" smtClean="0">
                <a:latin typeface="Times New Roman" pitchFamily="18" charset="0"/>
              </a:rPr>
              <a:t> </a:t>
            </a:r>
            <a:r>
              <a:rPr lang="en-US" altLang="zh-CN" b="1" smtClean="0">
                <a:latin typeface="Times New Roman" pitchFamily="18" charset="0"/>
              </a:rPr>
              <a:t>R</a:t>
            </a:r>
            <a:r>
              <a:rPr lang="en-US" altLang="zh-CN" b="1" baseline="-25000" smtClean="0">
                <a:latin typeface="Times New Roman" pitchFamily="18" charset="0"/>
              </a:rPr>
              <a:t>1</a:t>
            </a:r>
            <a:r>
              <a:rPr lang="zh-CN" altLang="en-US" b="1" smtClean="0">
                <a:latin typeface="Times New Roman" pitchFamily="18" charset="0"/>
              </a:rPr>
              <a:t>，</a:t>
            </a:r>
            <a:r>
              <a:rPr lang="en-US" altLang="zh-CN" b="1" smtClean="0">
                <a:latin typeface="Times New Roman" pitchFamily="18" charset="0"/>
              </a:rPr>
              <a:t>R</a:t>
            </a:r>
            <a:r>
              <a:rPr lang="en-US" altLang="zh-CN" b="1" baseline="-25000"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R</a:t>
            </a:r>
            <a:r>
              <a:rPr lang="en-US" altLang="zh-CN" b="1" baseline="-25000" smtClean="0">
                <a:latin typeface="Times New Roman" pitchFamily="18" charset="0"/>
              </a:rPr>
              <a:t>n–1</a:t>
            </a:r>
            <a:r>
              <a:rPr lang="en-US" altLang="zh-CN" b="1" smtClean="0">
                <a:latin typeface="Times New Roman" pitchFamily="18" charset="0"/>
              </a:rPr>
              <a:t>),</a:t>
            </a:r>
            <a:r>
              <a:rPr lang="en-US" altLang="zh-CN" b="1" smtClean="0">
                <a:solidFill>
                  <a:srgbClr val="FFFF00"/>
                </a:solidFill>
                <a:latin typeface="Times New Roman" pitchFamily="18" charset="0"/>
              </a:rPr>
              <a:t>R</a:t>
            </a:r>
            <a:r>
              <a:rPr lang="en-US" altLang="zh-CN" b="1" baseline="-25000" smtClean="0">
                <a:solidFill>
                  <a:srgbClr val="FFFF00"/>
                </a:solidFill>
                <a:latin typeface="Times New Roman" pitchFamily="18" charset="0"/>
              </a:rPr>
              <a:t>n</a:t>
            </a:r>
            <a:r>
              <a:rPr lang="zh-CN" altLang="en-US" b="1" smtClean="0">
                <a:latin typeface="Times New Roman" pitchFamily="18" charset="0"/>
              </a:rPr>
              <a:t>．</a:t>
            </a:r>
            <a:endParaRPr lang="en-US" altLang="zh-CN" b="1" smtClean="0">
              <a:latin typeface="Times New Roman" pitchFamily="18" charset="0"/>
            </a:endParaRPr>
          </a:p>
        </p:txBody>
      </p:sp>
      <p:grpSp>
        <p:nvGrpSpPr>
          <p:cNvPr id="2" name="Group 4"/>
          <p:cNvGrpSpPr>
            <a:grpSpLocks/>
          </p:cNvGrpSpPr>
          <p:nvPr/>
        </p:nvGrpSpPr>
        <p:grpSpPr bwMode="auto">
          <a:xfrm>
            <a:off x="2016125" y="152400"/>
            <a:ext cx="6950075" cy="711200"/>
            <a:chOff x="476" y="2273"/>
            <a:chExt cx="4378" cy="448"/>
          </a:xfrm>
        </p:grpSpPr>
        <p:sp>
          <p:nvSpPr>
            <p:cNvPr id="29700" name="Text Box 5"/>
            <p:cNvSpPr txBox="1">
              <a:spLocks noChangeArrowheads="1"/>
            </p:cNvSpPr>
            <p:nvPr/>
          </p:nvSpPr>
          <p:spPr bwMode="auto">
            <a:xfrm>
              <a:off x="476" y="2273"/>
              <a:ext cx="1734" cy="439"/>
            </a:xfrm>
            <a:prstGeom prst="rect">
              <a:avLst/>
            </a:prstGeom>
            <a:solidFill>
              <a:srgbClr val="CCCCFF">
                <a:alpha val="50195"/>
              </a:srgbClr>
            </a:solidFill>
            <a:ln w="9525">
              <a:solidFill>
                <a:srgbClr val="FF99CC"/>
              </a:solidFill>
              <a:miter lim="800000"/>
              <a:headEnd/>
              <a:tailEnd/>
            </a:ln>
          </p:spPr>
          <p:txBody>
            <a:bodyPr anchor="ctr" anchorCtr="1"/>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just" eaLnBrk="1" hangingPunct="1"/>
              <a:r>
                <a:rPr lang="zh-CN" altLang="en-US" sz="2000">
                  <a:solidFill>
                    <a:schemeClr val="tx1"/>
                  </a:solidFill>
                </a:rPr>
                <a:t>有序序列</a:t>
              </a:r>
              <a:r>
                <a:rPr lang="en-US" altLang="zh-CN" sz="2000">
                  <a:solidFill>
                    <a:schemeClr val="tx1"/>
                  </a:solidFill>
                </a:rPr>
                <a:t>R[1..j-1]</a:t>
              </a:r>
            </a:p>
          </p:txBody>
        </p:sp>
        <p:sp>
          <p:nvSpPr>
            <p:cNvPr id="29701" name="Text Box 6"/>
            <p:cNvSpPr txBox="1">
              <a:spLocks noChangeArrowheads="1"/>
            </p:cNvSpPr>
            <p:nvPr/>
          </p:nvSpPr>
          <p:spPr bwMode="auto">
            <a:xfrm>
              <a:off x="2903" y="2273"/>
              <a:ext cx="1951" cy="434"/>
            </a:xfrm>
            <a:prstGeom prst="rect">
              <a:avLst/>
            </a:prstGeom>
            <a:solidFill>
              <a:srgbClr val="33CCCC"/>
            </a:solidFill>
            <a:ln w="9525">
              <a:solidFill>
                <a:srgbClr val="000000"/>
              </a:solidFill>
              <a:miter lim="800000"/>
              <a:headEnd/>
              <a:tailEnd/>
            </a:ln>
          </p:spPr>
          <p:txBody>
            <a:bodyPr anchor="ctr" anchorCtr="1"/>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just" eaLnBrk="1" hangingPunct="1"/>
              <a:r>
                <a:rPr lang="zh-CN" altLang="en-US" sz="2000">
                  <a:solidFill>
                    <a:schemeClr val="tx1"/>
                  </a:solidFill>
                </a:rPr>
                <a:t>无序序列 </a:t>
              </a:r>
              <a:r>
                <a:rPr lang="en-US" altLang="zh-CN" sz="2000">
                  <a:solidFill>
                    <a:schemeClr val="tx1"/>
                  </a:solidFill>
                </a:rPr>
                <a:t>R[j+1..n]</a:t>
              </a:r>
            </a:p>
          </p:txBody>
        </p:sp>
        <p:sp>
          <p:nvSpPr>
            <p:cNvPr id="29702" name="Text Box 7"/>
            <p:cNvSpPr txBox="1">
              <a:spLocks noChangeArrowheads="1"/>
            </p:cNvSpPr>
            <p:nvPr/>
          </p:nvSpPr>
          <p:spPr bwMode="auto">
            <a:xfrm>
              <a:off x="2200" y="2273"/>
              <a:ext cx="704" cy="448"/>
            </a:xfrm>
            <a:prstGeom prst="rect">
              <a:avLst/>
            </a:prstGeom>
            <a:solidFill>
              <a:srgbClr val="FF7C80">
                <a:alpha val="50195"/>
              </a:srgbClr>
            </a:solidFill>
            <a:ln w="9525">
              <a:solidFill>
                <a:srgbClr val="000000"/>
              </a:solidFill>
              <a:miter lim="800000"/>
              <a:headEnd/>
              <a:tailEnd/>
            </a:ln>
          </p:spPr>
          <p:txBody>
            <a:bodyPr anchor="ctr" anchorCtr="1"/>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R[j]</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5">
                                            <p:txEl>
                                              <p:pRg st="2" end="2"/>
                                            </p:txEl>
                                          </p:spTgt>
                                        </p:tgtEl>
                                        <p:attrNameLst>
                                          <p:attrName>style.visibility</p:attrName>
                                        </p:attrNameLst>
                                      </p:cBhvr>
                                      <p:to>
                                        <p:strVal val="visible"/>
                                      </p:to>
                                    </p:set>
                                    <p:animEffect transition="in" filter="blinds(horizontal)">
                                      <p:cBhvr>
                                        <p:cTn id="7" dur="500"/>
                                        <p:tgtEl>
                                          <p:spTgt spid="3819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5">
                                            <p:txEl>
                                              <p:pRg st="3" end="3"/>
                                            </p:txEl>
                                          </p:spTgt>
                                        </p:tgtEl>
                                        <p:attrNameLst>
                                          <p:attrName>style.visibility</p:attrName>
                                        </p:attrNameLst>
                                      </p:cBhvr>
                                      <p:to>
                                        <p:strVal val="visible"/>
                                      </p:to>
                                    </p:set>
                                    <p:animEffect transition="in" filter="blinds(horizontal)">
                                      <p:cBhvr>
                                        <p:cTn id="12" dur="500"/>
                                        <p:tgtEl>
                                          <p:spTgt spid="38195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5">
                                            <p:txEl>
                                              <p:pRg st="4" end="4"/>
                                            </p:txEl>
                                          </p:spTgt>
                                        </p:tgtEl>
                                        <p:attrNameLst>
                                          <p:attrName>style.visibility</p:attrName>
                                        </p:attrNameLst>
                                      </p:cBhvr>
                                      <p:to>
                                        <p:strVal val="visible"/>
                                      </p:to>
                                    </p:set>
                                    <p:animEffect transition="in" filter="blinds(horizontal)">
                                      <p:cBhvr>
                                        <p:cTn id="17" dur="500"/>
                                        <p:tgtEl>
                                          <p:spTgt spid="3819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1955">
                                            <p:txEl>
                                              <p:pRg st="5" end="5"/>
                                            </p:txEl>
                                          </p:spTgt>
                                        </p:tgtEl>
                                        <p:attrNameLst>
                                          <p:attrName>style.visibility</p:attrName>
                                        </p:attrNameLst>
                                      </p:cBhvr>
                                      <p:to>
                                        <p:strVal val="visible"/>
                                      </p:to>
                                    </p:set>
                                    <p:animEffect transition="in" filter="blinds(horizontal)">
                                      <p:cBhvr>
                                        <p:cTn id="22" dur="500"/>
                                        <p:tgtEl>
                                          <p:spTgt spid="38195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81955">
                                            <p:txEl>
                                              <p:pRg st="6" end="6"/>
                                            </p:txEl>
                                          </p:spTgt>
                                        </p:tgtEl>
                                        <p:attrNameLst>
                                          <p:attrName>style.visibility</p:attrName>
                                        </p:attrNameLst>
                                      </p:cBhvr>
                                      <p:to>
                                        <p:strVal val="visible"/>
                                      </p:to>
                                    </p:set>
                                    <p:animEffect transition="in" filter="blinds(horizontal)">
                                      <p:cBhvr>
                                        <p:cTn id="25" dur="500"/>
                                        <p:tgtEl>
                                          <p:spTgt spid="38195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81955">
                                            <p:txEl>
                                              <p:pRg st="7" end="7"/>
                                            </p:txEl>
                                          </p:spTgt>
                                        </p:tgtEl>
                                        <p:attrNameLst>
                                          <p:attrName>style.visibility</p:attrName>
                                        </p:attrNameLst>
                                      </p:cBhvr>
                                      <p:to>
                                        <p:strVal val="visible"/>
                                      </p:to>
                                    </p:set>
                                    <p:animEffect transition="in" filter="blinds(horizontal)">
                                      <p:cBhvr>
                                        <p:cTn id="28" dur="500"/>
                                        <p:tgtEl>
                                          <p:spTgt spid="38195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81955">
                                            <p:txEl>
                                              <p:pRg st="8" end="8"/>
                                            </p:txEl>
                                          </p:spTgt>
                                        </p:tgtEl>
                                        <p:attrNameLst>
                                          <p:attrName>style.visibility</p:attrName>
                                        </p:attrNameLst>
                                      </p:cBhvr>
                                      <p:to>
                                        <p:strVal val="visible"/>
                                      </p:to>
                                    </p:set>
                                    <p:animEffect transition="in" filter="blinds(horizontal)">
                                      <p:cBhvr>
                                        <p:cTn id="31" dur="500"/>
                                        <p:tgtEl>
                                          <p:spTgt spid="381955">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42339" name="Group 3"/>
          <p:cNvGrpSpPr>
            <a:grpSpLocks/>
          </p:cNvGrpSpPr>
          <p:nvPr/>
        </p:nvGrpSpPr>
        <p:grpSpPr bwMode="auto">
          <a:xfrm>
            <a:off x="1692275" y="2312988"/>
            <a:ext cx="6135688" cy="3486150"/>
            <a:chOff x="3750" y="9723"/>
            <a:chExt cx="4788" cy="2016"/>
          </a:xfrm>
        </p:grpSpPr>
        <p:sp>
          <p:nvSpPr>
            <p:cNvPr id="142343"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42344"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93</a:t>
              </a:r>
            </a:p>
          </p:txBody>
        </p:sp>
        <p:sp>
          <p:nvSpPr>
            <p:cNvPr id="142345"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42346"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42347"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42348"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42349"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42350"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42351"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42352"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42353" name="Oval 14"/>
            <p:cNvSpPr>
              <a:spLocks noChangeArrowheads="1"/>
            </p:cNvSpPr>
            <p:nvPr/>
          </p:nvSpPr>
          <p:spPr bwMode="auto">
            <a:xfrm>
              <a:off x="6196" y="1132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42354"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42355"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56"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57"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58"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59"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60"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61"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62"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63"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64"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2365"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42340"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1   2    3    4    5    6    7    8    9   10    11   </a:t>
            </a:r>
            <a:r>
              <a:rPr kumimoji="1" lang="en-US" altLang="zh-CN" sz="3200">
                <a:solidFill>
                  <a:srgbClr val="FFFF00"/>
                </a:solidFill>
                <a:ea typeface="黑体" pitchFamily="49" charset="-122"/>
              </a:rPr>
              <a:t>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34  93  75  91  85  44  51  18  48  58</a:t>
            </a:r>
            <a:r>
              <a:rPr kumimoji="1" lang="zh-CN" altLang="en-US" sz="3200">
                <a:solidFill>
                  <a:schemeClr val="tx1"/>
                </a:solidFill>
                <a:ea typeface="黑体" pitchFamily="49" charset="-122"/>
              </a:rPr>
              <a:t>   </a:t>
            </a:r>
            <a:r>
              <a:rPr kumimoji="1" lang="en-US" altLang="zh-CN" sz="3200">
                <a:solidFill>
                  <a:schemeClr val="tx1"/>
                </a:solidFill>
                <a:ea typeface="黑体" pitchFamily="49" charset="-122"/>
              </a:rPr>
              <a:t>10</a:t>
            </a:r>
            <a:r>
              <a:rPr kumimoji="1" lang="en-US" altLang="zh-CN" sz="3200">
                <a:solidFill>
                  <a:schemeClr val="tx1"/>
                </a:solidFill>
                <a:latin typeface="幼圆" pitchFamily="49" charset="-122"/>
                <a:ea typeface="幼圆" pitchFamily="49" charset="-122"/>
              </a:rPr>
              <a:t>]</a:t>
            </a:r>
            <a:r>
              <a:rPr kumimoji="1" lang="en-US" altLang="zh-CN" sz="3200">
                <a:solidFill>
                  <a:schemeClr val="tx1"/>
                </a:solidFill>
                <a:ea typeface="黑体" pitchFamily="49" charset="-122"/>
              </a:rPr>
              <a:t>  </a:t>
            </a:r>
            <a:r>
              <a:rPr kumimoji="1" lang="en-US" altLang="zh-CN" sz="3200">
                <a:solidFill>
                  <a:srgbClr val="FFFF00"/>
                </a:solidFill>
                <a:ea typeface="黑体" pitchFamily="49" charset="-122"/>
              </a:rPr>
              <a:t>94</a:t>
            </a:r>
          </a:p>
        </p:txBody>
      </p:sp>
      <p:sp>
        <p:nvSpPr>
          <p:cNvPr id="142341" name="Freeform 28"/>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42342" name="Freeform 29"/>
          <p:cNvSpPr>
            <a:spLocks/>
          </p:cNvSpPr>
          <p:nvPr/>
        </p:nvSpPr>
        <p:spPr bwMode="auto">
          <a:xfrm>
            <a:off x="1458913" y="2155825"/>
            <a:ext cx="6858000" cy="3889375"/>
          </a:xfrm>
          <a:custGeom>
            <a:avLst/>
            <a:gdLst>
              <a:gd name="T0" fmla="*/ 2147483647 w 4320"/>
              <a:gd name="T1" fmla="*/ 2147483647 h 2450"/>
              <a:gd name="T2" fmla="*/ 2147483647 w 4320"/>
              <a:gd name="T3" fmla="*/ 2147483647 h 2450"/>
              <a:gd name="T4" fmla="*/ 2147483647 w 4320"/>
              <a:gd name="T5" fmla="*/ 2147483647 h 2450"/>
              <a:gd name="T6" fmla="*/ 2147483647 w 4320"/>
              <a:gd name="T7" fmla="*/ 2147483647 h 2450"/>
              <a:gd name="T8" fmla="*/ 2147483647 w 4320"/>
              <a:gd name="T9" fmla="*/ 2147483647 h 2450"/>
              <a:gd name="T10" fmla="*/ 2147483647 w 4320"/>
              <a:gd name="T11" fmla="*/ 2147483647 h 2450"/>
              <a:gd name="T12" fmla="*/ 2147483647 w 4320"/>
              <a:gd name="T13" fmla="*/ 2147483647 h 2450"/>
              <a:gd name="T14" fmla="*/ 2147483647 w 4320"/>
              <a:gd name="T15" fmla="*/ 2147483647 h 2450"/>
              <a:gd name="T16" fmla="*/ 2147483647 w 4320"/>
              <a:gd name="T17" fmla="*/ 2147483647 h 2450"/>
              <a:gd name="T18" fmla="*/ 2147483647 w 4320"/>
              <a:gd name="T19" fmla="*/ 2147483647 h 2450"/>
              <a:gd name="T20" fmla="*/ 2147483647 w 4320"/>
              <a:gd name="T21" fmla="*/ 2147483647 h 2450"/>
              <a:gd name="T22" fmla="*/ 2147483647 w 4320"/>
              <a:gd name="T23" fmla="*/ 2147483647 h 2450"/>
              <a:gd name="T24" fmla="*/ 2147483647 w 4320"/>
              <a:gd name="T25" fmla="*/ 2147483647 h 2450"/>
              <a:gd name="T26" fmla="*/ 2147483647 w 4320"/>
              <a:gd name="T27" fmla="*/ 2147483647 h 24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
              <a:gd name="T43" fmla="*/ 0 h 2450"/>
              <a:gd name="T44" fmla="*/ 4320 w 4320"/>
              <a:gd name="T45" fmla="*/ 2450 h 24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 h="2450">
                <a:moveTo>
                  <a:pt x="33" y="2074"/>
                </a:moveTo>
                <a:cubicBezTo>
                  <a:pt x="0" y="2231"/>
                  <a:pt x="90" y="2307"/>
                  <a:pt x="237" y="2367"/>
                </a:cubicBezTo>
                <a:cubicBezTo>
                  <a:pt x="384" y="2427"/>
                  <a:pt x="613" y="2421"/>
                  <a:pt x="918" y="2435"/>
                </a:cubicBezTo>
                <a:lnTo>
                  <a:pt x="2065" y="2450"/>
                </a:lnTo>
                <a:cubicBezTo>
                  <a:pt x="2336" y="2431"/>
                  <a:pt x="2455" y="2436"/>
                  <a:pt x="2545" y="2318"/>
                </a:cubicBezTo>
                <a:cubicBezTo>
                  <a:pt x="2635" y="2200"/>
                  <a:pt x="2474" y="1839"/>
                  <a:pt x="2605" y="1742"/>
                </a:cubicBezTo>
                <a:cubicBezTo>
                  <a:pt x="2736" y="1645"/>
                  <a:pt x="3126" y="1751"/>
                  <a:pt x="3333" y="1734"/>
                </a:cubicBezTo>
                <a:cubicBezTo>
                  <a:pt x="3540" y="1717"/>
                  <a:pt x="3707" y="1729"/>
                  <a:pt x="3845" y="1638"/>
                </a:cubicBezTo>
                <a:cubicBezTo>
                  <a:pt x="3983" y="1547"/>
                  <a:pt x="4320" y="1415"/>
                  <a:pt x="4161" y="1188"/>
                </a:cubicBezTo>
                <a:cubicBezTo>
                  <a:pt x="4002" y="961"/>
                  <a:pt x="3218" y="463"/>
                  <a:pt x="2893" y="274"/>
                </a:cubicBezTo>
                <a:cubicBezTo>
                  <a:pt x="2568" y="85"/>
                  <a:pt x="2501" y="0"/>
                  <a:pt x="2210" y="54"/>
                </a:cubicBezTo>
                <a:cubicBezTo>
                  <a:pt x="1919" y="108"/>
                  <a:pt x="1441" y="370"/>
                  <a:pt x="1145" y="598"/>
                </a:cubicBezTo>
                <a:cubicBezTo>
                  <a:pt x="849" y="826"/>
                  <a:pt x="622" y="1176"/>
                  <a:pt x="437" y="1422"/>
                </a:cubicBezTo>
                <a:cubicBezTo>
                  <a:pt x="252" y="1668"/>
                  <a:pt x="66" y="1917"/>
                  <a:pt x="33" y="207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43363" name="Group 3"/>
          <p:cNvGrpSpPr>
            <a:grpSpLocks/>
          </p:cNvGrpSpPr>
          <p:nvPr/>
        </p:nvGrpSpPr>
        <p:grpSpPr bwMode="auto">
          <a:xfrm>
            <a:off x="1692275" y="2312988"/>
            <a:ext cx="6135688" cy="3486150"/>
            <a:chOff x="3750" y="9723"/>
            <a:chExt cx="4788" cy="2016"/>
          </a:xfrm>
        </p:grpSpPr>
        <p:sp>
          <p:nvSpPr>
            <p:cNvPr id="143367"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93</a:t>
              </a:r>
            </a:p>
          </p:txBody>
        </p:sp>
        <p:sp>
          <p:nvSpPr>
            <p:cNvPr id="143368"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43369"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43370"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43371"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43372"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43373"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43374"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43375"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43376"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43377" name="Oval 14"/>
            <p:cNvSpPr>
              <a:spLocks noChangeArrowheads="1"/>
            </p:cNvSpPr>
            <p:nvPr/>
          </p:nvSpPr>
          <p:spPr bwMode="auto">
            <a:xfrm>
              <a:off x="6196" y="1132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43378"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43379"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0"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1"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2"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3"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4"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5"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6"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7"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8"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3389"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43364"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1   2    3    4    5    6    7    8    9   10    11   </a:t>
            </a:r>
            <a:r>
              <a:rPr kumimoji="1" lang="en-US" altLang="zh-CN" sz="3200">
                <a:solidFill>
                  <a:srgbClr val="FFFF00"/>
                </a:solidFill>
                <a:ea typeface="黑体" pitchFamily="49" charset="-122"/>
              </a:rPr>
              <a:t>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93  91  75  48  85  44  51  18  34  58</a:t>
            </a:r>
            <a:r>
              <a:rPr kumimoji="1" lang="zh-CN" altLang="en-US" sz="3200">
                <a:solidFill>
                  <a:schemeClr val="tx1"/>
                </a:solidFill>
                <a:ea typeface="黑体" pitchFamily="49" charset="-122"/>
              </a:rPr>
              <a:t>   </a:t>
            </a:r>
            <a:r>
              <a:rPr kumimoji="1" lang="en-US" altLang="zh-CN" sz="3200">
                <a:solidFill>
                  <a:schemeClr val="tx1"/>
                </a:solidFill>
                <a:ea typeface="黑体" pitchFamily="49" charset="-122"/>
              </a:rPr>
              <a:t>10</a:t>
            </a:r>
            <a:r>
              <a:rPr kumimoji="1" lang="en-US" altLang="zh-CN" sz="3200">
                <a:solidFill>
                  <a:schemeClr val="tx1"/>
                </a:solidFill>
                <a:latin typeface="幼圆" pitchFamily="49" charset="-122"/>
                <a:ea typeface="幼圆" pitchFamily="49" charset="-122"/>
              </a:rPr>
              <a:t>]</a:t>
            </a:r>
            <a:r>
              <a:rPr kumimoji="1" lang="en-US" altLang="zh-CN" sz="3200">
                <a:solidFill>
                  <a:schemeClr val="tx1"/>
                </a:solidFill>
                <a:ea typeface="黑体" pitchFamily="49" charset="-122"/>
              </a:rPr>
              <a:t>  </a:t>
            </a:r>
            <a:r>
              <a:rPr kumimoji="1" lang="en-US" altLang="zh-CN" sz="3200">
                <a:solidFill>
                  <a:srgbClr val="FFFF00"/>
                </a:solidFill>
                <a:ea typeface="黑体" pitchFamily="49" charset="-122"/>
              </a:rPr>
              <a:t>94</a:t>
            </a:r>
          </a:p>
        </p:txBody>
      </p:sp>
      <p:sp>
        <p:nvSpPr>
          <p:cNvPr id="143365" name="Freeform 28"/>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43366" name="Freeform 29"/>
          <p:cNvSpPr>
            <a:spLocks/>
          </p:cNvSpPr>
          <p:nvPr/>
        </p:nvSpPr>
        <p:spPr bwMode="auto">
          <a:xfrm>
            <a:off x="1458913" y="2155825"/>
            <a:ext cx="6858000" cy="3889375"/>
          </a:xfrm>
          <a:custGeom>
            <a:avLst/>
            <a:gdLst>
              <a:gd name="T0" fmla="*/ 2147483647 w 4320"/>
              <a:gd name="T1" fmla="*/ 2147483647 h 2450"/>
              <a:gd name="T2" fmla="*/ 2147483647 w 4320"/>
              <a:gd name="T3" fmla="*/ 2147483647 h 2450"/>
              <a:gd name="T4" fmla="*/ 2147483647 w 4320"/>
              <a:gd name="T5" fmla="*/ 2147483647 h 2450"/>
              <a:gd name="T6" fmla="*/ 2147483647 w 4320"/>
              <a:gd name="T7" fmla="*/ 2147483647 h 2450"/>
              <a:gd name="T8" fmla="*/ 2147483647 w 4320"/>
              <a:gd name="T9" fmla="*/ 2147483647 h 2450"/>
              <a:gd name="T10" fmla="*/ 2147483647 w 4320"/>
              <a:gd name="T11" fmla="*/ 2147483647 h 2450"/>
              <a:gd name="T12" fmla="*/ 2147483647 w 4320"/>
              <a:gd name="T13" fmla="*/ 2147483647 h 2450"/>
              <a:gd name="T14" fmla="*/ 2147483647 w 4320"/>
              <a:gd name="T15" fmla="*/ 2147483647 h 2450"/>
              <a:gd name="T16" fmla="*/ 2147483647 w 4320"/>
              <a:gd name="T17" fmla="*/ 2147483647 h 2450"/>
              <a:gd name="T18" fmla="*/ 2147483647 w 4320"/>
              <a:gd name="T19" fmla="*/ 2147483647 h 2450"/>
              <a:gd name="T20" fmla="*/ 2147483647 w 4320"/>
              <a:gd name="T21" fmla="*/ 2147483647 h 2450"/>
              <a:gd name="T22" fmla="*/ 2147483647 w 4320"/>
              <a:gd name="T23" fmla="*/ 2147483647 h 2450"/>
              <a:gd name="T24" fmla="*/ 2147483647 w 4320"/>
              <a:gd name="T25" fmla="*/ 2147483647 h 2450"/>
              <a:gd name="T26" fmla="*/ 2147483647 w 4320"/>
              <a:gd name="T27" fmla="*/ 2147483647 h 24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
              <a:gd name="T43" fmla="*/ 0 h 2450"/>
              <a:gd name="T44" fmla="*/ 4320 w 4320"/>
              <a:gd name="T45" fmla="*/ 2450 h 24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 h="2450">
                <a:moveTo>
                  <a:pt x="33" y="2074"/>
                </a:moveTo>
                <a:cubicBezTo>
                  <a:pt x="0" y="2231"/>
                  <a:pt x="90" y="2307"/>
                  <a:pt x="237" y="2367"/>
                </a:cubicBezTo>
                <a:cubicBezTo>
                  <a:pt x="384" y="2427"/>
                  <a:pt x="613" y="2421"/>
                  <a:pt x="918" y="2435"/>
                </a:cubicBezTo>
                <a:lnTo>
                  <a:pt x="2065" y="2450"/>
                </a:lnTo>
                <a:cubicBezTo>
                  <a:pt x="2336" y="2431"/>
                  <a:pt x="2455" y="2436"/>
                  <a:pt x="2545" y="2318"/>
                </a:cubicBezTo>
                <a:cubicBezTo>
                  <a:pt x="2635" y="2200"/>
                  <a:pt x="2474" y="1839"/>
                  <a:pt x="2605" y="1742"/>
                </a:cubicBezTo>
                <a:cubicBezTo>
                  <a:pt x="2736" y="1645"/>
                  <a:pt x="3126" y="1751"/>
                  <a:pt x="3333" y="1734"/>
                </a:cubicBezTo>
                <a:cubicBezTo>
                  <a:pt x="3540" y="1717"/>
                  <a:pt x="3707" y="1729"/>
                  <a:pt x="3845" y="1638"/>
                </a:cubicBezTo>
                <a:cubicBezTo>
                  <a:pt x="3983" y="1547"/>
                  <a:pt x="4320" y="1415"/>
                  <a:pt x="4161" y="1188"/>
                </a:cubicBezTo>
                <a:cubicBezTo>
                  <a:pt x="4002" y="961"/>
                  <a:pt x="3218" y="463"/>
                  <a:pt x="2893" y="274"/>
                </a:cubicBezTo>
                <a:cubicBezTo>
                  <a:pt x="2568" y="85"/>
                  <a:pt x="2501" y="0"/>
                  <a:pt x="2210" y="54"/>
                </a:cubicBezTo>
                <a:cubicBezTo>
                  <a:pt x="1919" y="108"/>
                  <a:pt x="1441" y="370"/>
                  <a:pt x="1145" y="598"/>
                </a:cubicBezTo>
                <a:cubicBezTo>
                  <a:pt x="849" y="826"/>
                  <a:pt x="622" y="1176"/>
                  <a:pt x="437" y="1422"/>
                </a:cubicBezTo>
                <a:cubicBezTo>
                  <a:pt x="252" y="1668"/>
                  <a:pt x="66" y="1917"/>
                  <a:pt x="33" y="207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44387" name="Group 3"/>
          <p:cNvGrpSpPr>
            <a:grpSpLocks/>
          </p:cNvGrpSpPr>
          <p:nvPr/>
        </p:nvGrpSpPr>
        <p:grpSpPr bwMode="auto">
          <a:xfrm>
            <a:off x="1692275" y="2312988"/>
            <a:ext cx="6135688" cy="3486150"/>
            <a:chOff x="3750" y="9723"/>
            <a:chExt cx="4788" cy="2016"/>
          </a:xfrm>
        </p:grpSpPr>
        <p:sp>
          <p:nvSpPr>
            <p:cNvPr id="144391"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44392"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44393"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44394"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44395"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44396"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44397"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44398"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44399"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44400"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44401" name="Oval 14"/>
            <p:cNvSpPr>
              <a:spLocks noChangeArrowheads="1"/>
            </p:cNvSpPr>
            <p:nvPr/>
          </p:nvSpPr>
          <p:spPr bwMode="auto">
            <a:xfrm>
              <a:off x="6196" y="1132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93</a:t>
              </a:r>
            </a:p>
          </p:txBody>
        </p:sp>
        <p:sp>
          <p:nvSpPr>
            <p:cNvPr id="144402"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44403"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04"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05"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06"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07"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08"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09"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10"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11"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12"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4413"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44388"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1   2    3    4    5    6    7    8    9   10    11   </a:t>
            </a:r>
            <a:r>
              <a:rPr kumimoji="1" lang="en-US" altLang="zh-CN" sz="3200">
                <a:solidFill>
                  <a:srgbClr val="FFFF00"/>
                </a:solidFill>
                <a:ea typeface="黑体" pitchFamily="49" charset="-122"/>
              </a:rPr>
              <a:t>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10  91  75  48  85  44  51  18  34  58</a:t>
            </a:r>
            <a:r>
              <a:rPr kumimoji="1" lang="zh-CN" altLang="en-US" sz="3200">
                <a:solidFill>
                  <a:schemeClr val="tx1"/>
                </a:solidFill>
                <a:ea typeface="黑体" pitchFamily="49" charset="-122"/>
              </a:rPr>
              <a:t>   </a:t>
            </a:r>
            <a:r>
              <a:rPr kumimoji="1" lang="en-US" altLang="zh-CN" sz="3200">
                <a:solidFill>
                  <a:schemeClr val="tx1"/>
                </a:solidFill>
                <a:ea typeface="黑体" pitchFamily="49" charset="-122"/>
              </a:rPr>
              <a:t>93</a:t>
            </a:r>
            <a:r>
              <a:rPr kumimoji="1" lang="en-US" altLang="zh-CN" sz="3200">
                <a:solidFill>
                  <a:schemeClr val="tx1"/>
                </a:solidFill>
                <a:latin typeface="幼圆" pitchFamily="49" charset="-122"/>
                <a:ea typeface="幼圆" pitchFamily="49" charset="-122"/>
              </a:rPr>
              <a:t>]</a:t>
            </a:r>
            <a:r>
              <a:rPr kumimoji="1" lang="en-US" altLang="zh-CN" sz="3200">
                <a:solidFill>
                  <a:schemeClr val="tx1"/>
                </a:solidFill>
                <a:ea typeface="黑体" pitchFamily="49" charset="-122"/>
              </a:rPr>
              <a:t>  </a:t>
            </a:r>
            <a:r>
              <a:rPr kumimoji="1" lang="en-US" altLang="zh-CN" sz="3200">
                <a:solidFill>
                  <a:srgbClr val="FFFF00"/>
                </a:solidFill>
                <a:ea typeface="黑体" pitchFamily="49" charset="-122"/>
              </a:rPr>
              <a:t>94</a:t>
            </a:r>
          </a:p>
        </p:txBody>
      </p:sp>
      <p:sp>
        <p:nvSpPr>
          <p:cNvPr id="144389" name="Freeform 28"/>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44390" name="Freeform 29"/>
          <p:cNvSpPr>
            <a:spLocks/>
          </p:cNvSpPr>
          <p:nvPr/>
        </p:nvSpPr>
        <p:spPr bwMode="auto">
          <a:xfrm>
            <a:off x="1458913" y="2155825"/>
            <a:ext cx="6858000" cy="3889375"/>
          </a:xfrm>
          <a:custGeom>
            <a:avLst/>
            <a:gdLst>
              <a:gd name="T0" fmla="*/ 2147483647 w 4320"/>
              <a:gd name="T1" fmla="*/ 2147483647 h 2450"/>
              <a:gd name="T2" fmla="*/ 2147483647 w 4320"/>
              <a:gd name="T3" fmla="*/ 2147483647 h 2450"/>
              <a:gd name="T4" fmla="*/ 2147483647 w 4320"/>
              <a:gd name="T5" fmla="*/ 2147483647 h 2450"/>
              <a:gd name="T6" fmla="*/ 2147483647 w 4320"/>
              <a:gd name="T7" fmla="*/ 2147483647 h 2450"/>
              <a:gd name="T8" fmla="*/ 2147483647 w 4320"/>
              <a:gd name="T9" fmla="*/ 2147483647 h 2450"/>
              <a:gd name="T10" fmla="*/ 2147483647 w 4320"/>
              <a:gd name="T11" fmla="*/ 2147483647 h 2450"/>
              <a:gd name="T12" fmla="*/ 2147483647 w 4320"/>
              <a:gd name="T13" fmla="*/ 2147483647 h 2450"/>
              <a:gd name="T14" fmla="*/ 2147483647 w 4320"/>
              <a:gd name="T15" fmla="*/ 2147483647 h 2450"/>
              <a:gd name="T16" fmla="*/ 2147483647 w 4320"/>
              <a:gd name="T17" fmla="*/ 2147483647 h 2450"/>
              <a:gd name="T18" fmla="*/ 2147483647 w 4320"/>
              <a:gd name="T19" fmla="*/ 2147483647 h 2450"/>
              <a:gd name="T20" fmla="*/ 2147483647 w 4320"/>
              <a:gd name="T21" fmla="*/ 2147483647 h 2450"/>
              <a:gd name="T22" fmla="*/ 2147483647 w 4320"/>
              <a:gd name="T23" fmla="*/ 2147483647 h 2450"/>
              <a:gd name="T24" fmla="*/ 2147483647 w 4320"/>
              <a:gd name="T25" fmla="*/ 2147483647 h 2450"/>
              <a:gd name="T26" fmla="*/ 2147483647 w 4320"/>
              <a:gd name="T27" fmla="*/ 2147483647 h 24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20"/>
              <a:gd name="T43" fmla="*/ 0 h 2450"/>
              <a:gd name="T44" fmla="*/ 4320 w 4320"/>
              <a:gd name="T45" fmla="*/ 2450 h 24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20" h="2450">
                <a:moveTo>
                  <a:pt x="33" y="2074"/>
                </a:moveTo>
                <a:cubicBezTo>
                  <a:pt x="0" y="2231"/>
                  <a:pt x="90" y="2307"/>
                  <a:pt x="237" y="2367"/>
                </a:cubicBezTo>
                <a:cubicBezTo>
                  <a:pt x="384" y="2427"/>
                  <a:pt x="613" y="2421"/>
                  <a:pt x="918" y="2435"/>
                </a:cubicBezTo>
                <a:lnTo>
                  <a:pt x="2065" y="2450"/>
                </a:lnTo>
                <a:cubicBezTo>
                  <a:pt x="2336" y="2431"/>
                  <a:pt x="2455" y="2436"/>
                  <a:pt x="2545" y="2318"/>
                </a:cubicBezTo>
                <a:cubicBezTo>
                  <a:pt x="2635" y="2200"/>
                  <a:pt x="2474" y="1839"/>
                  <a:pt x="2605" y="1742"/>
                </a:cubicBezTo>
                <a:cubicBezTo>
                  <a:pt x="2736" y="1645"/>
                  <a:pt x="3126" y="1751"/>
                  <a:pt x="3333" y="1734"/>
                </a:cubicBezTo>
                <a:cubicBezTo>
                  <a:pt x="3540" y="1717"/>
                  <a:pt x="3707" y="1729"/>
                  <a:pt x="3845" y="1638"/>
                </a:cubicBezTo>
                <a:cubicBezTo>
                  <a:pt x="3983" y="1547"/>
                  <a:pt x="4320" y="1415"/>
                  <a:pt x="4161" y="1188"/>
                </a:cubicBezTo>
                <a:cubicBezTo>
                  <a:pt x="4002" y="961"/>
                  <a:pt x="3218" y="463"/>
                  <a:pt x="2893" y="274"/>
                </a:cubicBezTo>
                <a:cubicBezTo>
                  <a:pt x="2568" y="85"/>
                  <a:pt x="2501" y="0"/>
                  <a:pt x="2210" y="54"/>
                </a:cubicBezTo>
                <a:cubicBezTo>
                  <a:pt x="1919" y="108"/>
                  <a:pt x="1441" y="370"/>
                  <a:pt x="1145" y="598"/>
                </a:cubicBezTo>
                <a:cubicBezTo>
                  <a:pt x="849" y="826"/>
                  <a:pt x="622" y="1176"/>
                  <a:pt x="437" y="1422"/>
                </a:cubicBezTo>
                <a:cubicBezTo>
                  <a:pt x="252" y="1668"/>
                  <a:pt x="66" y="1917"/>
                  <a:pt x="33" y="2074"/>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45411" name="Group 3"/>
          <p:cNvGrpSpPr>
            <a:grpSpLocks/>
          </p:cNvGrpSpPr>
          <p:nvPr/>
        </p:nvGrpSpPr>
        <p:grpSpPr bwMode="auto">
          <a:xfrm>
            <a:off x="1692275" y="2312988"/>
            <a:ext cx="6135688" cy="3486150"/>
            <a:chOff x="3750" y="9723"/>
            <a:chExt cx="4788" cy="2016"/>
          </a:xfrm>
        </p:grpSpPr>
        <p:sp>
          <p:nvSpPr>
            <p:cNvPr id="145415"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45416"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45417"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45418"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45419"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45420"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45421"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45422"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45423"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45424"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45425"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45426"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45427"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28"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29"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0"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1"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2"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3"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4"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5"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6"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5437"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45412" name="Text Box 27"/>
          <p:cNvSpPr txBox="1">
            <a:spLocks noChangeArrowheads="1"/>
          </p:cNvSpPr>
          <p:nvPr/>
        </p:nvSpPr>
        <p:spPr bwMode="auto">
          <a:xfrm>
            <a:off x="304800" y="381000"/>
            <a:ext cx="8839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chemeClr val="tx1"/>
                </a:solidFill>
                <a:latin typeface="幼圆" pitchFamily="49" charset="-122"/>
                <a:ea typeface="幼圆" pitchFamily="49" charset="-122"/>
              </a:rPr>
              <a:t>[</a:t>
            </a:r>
            <a:r>
              <a:rPr kumimoji="1" lang="zh-CN" altLang="en-US" sz="3200">
                <a:solidFill>
                  <a:schemeClr val="tx1"/>
                </a:solidFill>
                <a:latin typeface="幼圆" pitchFamily="49" charset="-122"/>
                <a:ea typeface="幼圆" pitchFamily="49" charset="-122"/>
              </a:rPr>
              <a:t>例</a:t>
            </a:r>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1   2    3    4    5    6    7    8    9   10    </a:t>
            </a:r>
            <a:r>
              <a:rPr kumimoji="1" lang="en-US" altLang="zh-CN" sz="3200">
                <a:solidFill>
                  <a:srgbClr val="FFFF00"/>
                </a:solidFill>
                <a:ea typeface="黑体" pitchFamily="49" charset="-122"/>
              </a:rPr>
              <a:t>11</a:t>
            </a:r>
            <a:r>
              <a:rPr kumimoji="1" lang="en-US" altLang="zh-CN" sz="3200">
                <a:solidFill>
                  <a:schemeClr val="tx1"/>
                </a:solidFill>
                <a:ea typeface="黑体" pitchFamily="49" charset="-122"/>
              </a:rPr>
              <a:t>   </a:t>
            </a:r>
            <a:r>
              <a:rPr kumimoji="1" lang="en-US" altLang="zh-CN" sz="3200">
                <a:solidFill>
                  <a:srgbClr val="FFFF00"/>
                </a:solidFill>
                <a:ea typeface="黑体" pitchFamily="49" charset="-122"/>
              </a:rPr>
              <a:t>12</a:t>
            </a:r>
          </a:p>
          <a:p>
            <a:pPr algn="l" eaLnBrk="1" hangingPunct="1"/>
            <a:r>
              <a:rPr kumimoji="1" lang="en-US" altLang="zh-CN" sz="3200">
                <a:solidFill>
                  <a:schemeClr val="tx1"/>
                </a:solidFill>
                <a:latin typeface="幼圆" pitchFamily="49" charset="-122"/>
                <a:ea typeface="幼圆" pitchFamily="49" charset="-122"/>
              </a:rPr>
              <a:t>    [</a:t>
            </a:r>
            <a:r>
              <a:rPr kumimoji="1" lang="en-US" altLang="zh-CN" sz="3200">
                <a:solidFill>
                  <a:schemeClr val="tx1"/>
                </a:solidFill>
                <a:ea typeface="黑体" pitchFamily="49" charset="-122"/>
              </a:rPr>
              <a:t>10  91  75  48  85  44  51  18  34  58</a:t>
            </a:r>
            <a:r>
              <a:rPr kumimoji="1" lang="zh-CN" altLang="en-US" sz="3200">
                <a:solidFill>
                  <a:schemeClr val="tx1"/>
                </a:solidFill>
                <a:ea typeface="黑体" pitchFamily="49" charset="-122"/>
              </a:rPr>
              <a:t> </a:t>
            </a:r>
            <a:r>
              <a:rPr kumimoji="1" lang="en-US" altLang="zh-CN" sz="3200">
                <a:solidFill>
                  <a:schemeClr val="tx1"/>
                </a:solidFill>
                <a:latin typeface="幼圆" pitchFamily="49" charset="-122"/>
                <a:ea typeface="幼圆" pitchFamily="49" charset="-122"/>
              </a:rPr>
              <a:t>]</a:t>
            </a:r>
            <a:r>
              <a:rPr kumimoji="1" lang="zh-CN" altLang="en-US" sz="3200">
                <a:solidFill>
                  <a:schemeClr val="tx1"/>
                </a:solidFill>
                <a:ea typeface="黑体" pitchFamily="49" charset="-122"/>
              </a:rPr>
              <a:t> </a:t>
            </a:r>
            <a:r>
              <a:rPr kumimoji="1" lang="en-US" altLang="zh-CN" sz="3200">
                <a:solidFill>
                  <a:srgbClr val="FFFF00"/>
                </a:solidFill>
                <a:ea typeface="黑体" pitchFamily="49" charset="-122"/>
              </a:rPr>
              <a:t>93</a:t>
            </a:r>
            <a:r>
              <a:rPr kumimoji="1" lang="en-US" altLang="zh-CN" sz="3200">
                <a:solidFill>
                  <a:schemeClr val="tx1"/>
                </a:solidFill>
                <a:ea typeface="黑体" pitchFamily="49" charset="-122"/>
              </a:rPr>
              <a:t>  </a:t>
            </a:r>
            <a:r>
              <a:rPr kumimoji="1" lang="en-US" altLang="zh-CN" sz="3200">
                <a:solidFill>
                  <a:srgbClr val="FFFF00"/>
                </a:solidFill>
                <a:ea typeface="黑体" pitchFamily="49" charset="-122"/>
              </a:rPr>
              <a:t>94</a:t>
            </a:r>
          </a:p>
        </p:txBody>
      </p:sp>
      <p:sp>
        <p:nvSpPr>
          <p:cNvPr id="145413" name="Freeform 28"/>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45414" name="Freeform 29"/>
          <p:cNvSpPr>
            <a:spLocks/>
          </p:cNvSpPr>
          <p:nvPr/>
        </p:nvSpPr>
        <p:spPr bwMode="auto">
          <a:xfrm>
            <a:off x="1401763" y="2206625"/>
            <a:ext cx="6635750" cy="3917950"/>
          </a:xfrm>
          <a:custGeom>
            <a:avLst/>
            <a:gdLst>
              <a:gd name="T0" fmla="*/ 2147483647 w 4180"/>
              <a:gd name="T1" fmla="*/ 2147483647 h 2468"/>
              <a:gd name="T2" fmla="*/ 2147483647 w 4180"/>
              <a:gd name="T3" fmla="*/ 2147483647 h 2468"/>
              <a:gd name="T4" fmla="*/ 2147483647 w 4180"/>
              <a:gd name="T5" fmla="*/ 2147483647 h 2468"/>
              <a:gd name="T6" fmla="*/ 2147483647 w 4180"/>
              <a:gd name="T7" fmla="*/ 2147483647 h 2468"/>
              <a:gd name="T8" fmla="*/ 2147483647 w 4180"/>
              <a:gd name="T9" fmla="*/ 2147483647 h 2468"/>
              <a:gd name="T10" fmla="*/ 2147483647 w 4180"/>
              <a:gd name="T11" fmla="*/ 2147483647 h 2468"/>
              <a:gd name="T12" fmla="*/ 2147483647 w 4180"/>
              <a:gd name="T13" fmla="*/ 2147483647 h 2468"/>
              <a:gd name="T14" fmla="*/ 2147483647 w 4180"/>
              <a:gd name="T15" fmla="*/ 2147483647 h 2468"/>
              <a:gd name="T16" fmla="*/ 2147483647 w 4180"/>
              <a:gd name="T17" fmla="*/ 2147483647 h 2468"/>
              <a:gd name="T18" fmla="*/ 2147483647 w 4180"/>
              <a:gd name="T19" fmla="*/ 2147483647 h 2468"/>
              <a:gd name="T20" fmla="*/ 2147483647 w 4180"/>
              <a:gd name="T21" fmla="*/ 2147483647 h 2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80"/>
              <a:gd name="T34" fmla="*/ 0 h 2468"/>
              <a:gd name="T35" fmla="*/ 4180 w 4180"/>
              <a:gd name="T36" fmla="*/ 2468 h 24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80" h="2468">
                <a:moveTo>
                  <a:pt x="69" y="2042"/>
                </a:moveTo>
                <a:cubicBezTo>
                  <a:pt x="36" y="2199"/>
                  <a:pt x="0" y="2278"/>
                  <a:pt x="273" y="2335"/>
                </a:cubicBezTo>
                <a:cubicBezTo>
                  <a:pt x="546" y="2392"/>
                  <a:pt x="1402" y="2468"/>
                  <a:pt x="1704" y="2383"/>
                </a:cubicBezTo>
                <a:cubicBezTo>
                  <a:pt x="2006" y="2298"/>
                  <a:pt x="1805" y="1948"/>
                  <a:pt x="2083" y="1826"/>
                </a:cubicBezTo>
                <a:cubicBezTo>
                  <a:pt x="2361" y="1704"/>
                  <a:pt x="3021" y="1743"/>
                  <a:pt x="3370" y="1653"/>
                </a:cubicBezTo>
                <a:cubicBezTo>
                  <a:pt x="3719" y="1563"/>
                  <a:pt x="4180" y="1491"/>
                  <a:pt x="4176" y="1288"/>
                </a:cubicBezTo>
                <a:cubicBezTo>
                  <a:pt x="4172" y="1085"/>
                  <a:pt x="3668" y="645"/>
                  <a:pt x="3346" y="434"/>
                </a:cubicBezTo>
                <a:cubicBezTo>
                  <a:pt x="3024" y="223"/>
                  <a:pt x="2607" y="0"/>
                  <a:pt x="2246" y="22"/>
                </a:cubicBezTo>
                <a:cubicBezTo>
                  <a:pt x="1885" y="44"/>
                  <a:pt x="1477" y="338"/>
                  <a:pt x="1181" y="566"/>
                </a:cubicBezTo>
                <a:cubicBezTo>
                  <a:pt x="885" y="794"/>
                  <a:pt x="658" y="1144"/>
                  <a:pt x="473" y="1390"/>
                </a:cubicBezTo>
                <a:cubicBezTo>
                  <a:pt x="288" y="1636"/>
                  <a:pt x="102" y="1885"/>
                  <a:pt x="69" y="204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idx="1"/>
          </p:nvPr>
        </p:nvSpPr>
        <p:spPr>
          <a:xfrm>
            <a:off x="0" y="260350"/>
            <a:ext cx="9144000" cy="6453188"/>
          </a:xfrm>
        </p:spPr>
        <p:txBody>
          <a:bodyPr/>
          <a:lstStyle/>
          <a:p>
            <a:pPr eaLnBrk="1" hangingPunct="1">
              <a:lnSpc>
                <a:spcPct val="110000"/>
              </a:lnSpc>
            </a:pPr>
            <a:r>
              <a:rPr lang="zh-CN" altLang="en-US" b="1" smtClean="0">
                <a:latin typeface="Times New Roman" pitchFamily="18" charset="0"/>
              </a:rPr>
              <a:t>再对</a:t>
            </a:r>
            <a:r>
              <a:rPr lang="en-US" altLang="zh-CN" b="1" smtClean="0">
                <a:latin typeface="Times New Roman" pitchFamily="18" charset="0"/>
              </a:rPr>
              <a:t>R[1]</a:t>
            </a:r>
            <a:r>
              <a:rPr lang="zh-CN" altLang="en-US" b="1" smtClean="0">
                <a:latin typeface="Times New Roman" pitchFamily="18" charset="0"/>
              </a:rPr>
              <a:t>，</a:t>
            </a:r>
            <a:r>
              <a:rPr lang="en-US" altLang="zh-CN" b="1" smtClean="0">
                <a:latin typeface="Times New Roman" pitchFamily="18" charset="0"/>
              </a:rPr>
              <a:t>R[2]</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R[n-2]</a:t>
            </a:r>
            <a:r>
              <a:rPr lang="zh-CN" altLang="en-US" b="1" smtClean="0">
                <a:latin typeface="Times New Roman" pitchFamily="18" charset="0"/>
              </a:rPr>
              <a:t>进行调整，使之成为新堆，再进行类似的交换和调整，反复进行，直到调整范围只剩下一个记录</a:t>
            </a:r>
            <a:r>
              <a:rPr lang="en-US" altLang="zh-CN" b="1" smtClean="0">
                <a:latin typeface="Times New Roman" pitchFamily="18" charset="0"/>
              </a:rPr>
              <a:t>R[1]</a:t>
            </a:r>
            <a:r>
              <a:rPr lang="zh-CN" altLang="en-US" b="1" smtClean="0">
                <a:latin typeface="Times New Roman" pitchFamily="18" charset="0"/>
              </a:rPr>
              <a:t>为止。此时</a:t>
            </a:r>
            <a:r>
              <a:rPr lang="en-US" altLang="zh-CN" b="1" smtClean="0">
                <a:latin typeface="Times New Roman" pitchFamily="18" charset="0"/>
              </a:rPr>
              <a:t>R[1]</a:t>
            </a:r>
            <a:r>
              <a:rPr lang="zh-CN" altLang="en-US" b="1" smtClean="0">
                <a:latin typeface="Times New Roman" pitchFamily="18" charset="0"/>
              </a:rPr>
              <a:t>是</a:t>
            </a:r>
            <a:r>
              <a:rPr lang="en-US" altLang="zh-CN" b="1" smtClean="0">
                <a:latin typeface="Times New Roman" pitchFamily="18" charset="0"/>
              </a:rPr>
              <a:t>n</a:t>
            </a:r>
            <a:r>
              <a:rPr lang="zh-CN" altLang="en-US" b="1" smtClean="0">
                <a:latin typeface="Times New Roman" pitchFamily="18" charset="0"/>
              </a:rPr>
              <a:t>个记录中最小的，且数组</a:t>
            </a:r>
            <a:r>
              <a:rPr lang="en-US" altLang="zh-CN" b="1" smtClean="0">
                <a:latin typeface="Times New Roman" pitchFamily="18" charset="0"/>
              </a:rPr>
              <a:t>R[n]</a:t>
            </a:r>
            <a:r>
              <a:rPr lang="zh-CN" altLang="en-US" b="1" smtClean="0">
                <a:latin typeface="Times New Roman" pitchFamily="18" charset="0"/>
              </a:rPr>
              <a:t>中的记录已经按从小到大排列了。</a:t>
            </a:r>
          </a:p>
        </p:txBody>
      </p:sp>
    </p:spTree>
  </p:cSld>
  <p:clrMapOvr>
    <a:masterClrMapping/>
  </p:clrMapOvr>
  <p:transition spd="slow"/>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4294967295"/>
          </p:nvPr>
        </p:nvSpPr>
        <p:spPr>
          <a:xfrm>
            <a:off x="0" y="260350"/>
            <a:ext cx="8461375" cy="6121400"/>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sp>
        <p:nvSpPr>
          <p:cNvPr id="147459" name="Rectangle 3"/>
          <p:cNvSpPr>
            <a:spLocks noChangeArrowheads="1"/>
          </p:cNvSpPr>
          <p:nvPr/>
        </p:nvSpPr>
        <p:spPr bwMode="auto">
          <a:xfrm>
            <a:off x="457200" y="1143000"/>
            <a:ext cx="8497888"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tx2"/>
              </a:buClr>
              <a:buFont typeface="Wingdings" pitchFamily="2" charset="2"/>
              <a:buNone/>
            </a:pPr>
            <a:endParaRPr kumimoji="1" lang="zh-CN" altLang="en-US" sz="2400">
              <a:solidFill>
                <a:schemeClr val="tx1"/>
              </a:solidFill>
            </a:endParaRPr>
          </a:p>
          <a:p>
            <a:pPr marL="342900" indent="-342900" algn="just">
              <a:spcBef>
                <a:spcPct val="20000"/>
              </a:spcBef>
              <a:buClr>
                <a:schemeClr val="tx2"/>
              </a:buClr>
              <a:buFont typeface="Wingdings" pitchFamily="2" charset="2"/>
              <a:buNone/>
            </a:pPr>
            <a:r>
              <a:rPr kumimoji="1" lang="zh-CN" altLang="en-US" sz="3200">
                <a:solidFill>
                  <a:schemeClr val="tx1"/>
                </a:solidFill>
              </a:rPr>
              <a:t>堆排序算法的粗略描述如下：</a:t>
            </a:r>
            <a:endParaRPr kumimoji="1" lang="zh-CN" altLang="en-US" sz="3200">
              <a:solidFill>
                <a:schemeClr val="tx1"/>
              </a:solidFill>
              <a:latin typeface="宋体" pitchFamily="2" charset="-122"/>
            </a:endParaRPr>
          </a:p>
          <a:p>
            <a:pPr marL="342900" indent="-342900" algn="just">
              <a:lnSpc>
                <a:spcPct val="130000"/>
              </a:lnSpc>
              <a:spcBef>
                <a:spcPct val="20000"/>
              </a:spcBef>
              <a:buClr>
                <a:schemeClr val="tx2"/>
              </a:buClr>
              <a:buFont typeface="Wingdings" pitchFamily="2" charset="2"/>
              <a:buNone/>
            </a:pPr>
            <a:r>
              <a:rPr kumimoji="1" lang="zh-CN" altLang="en-US" sz="3200">
                <a:solidFill>
                  <a:schemeClr val="tx1"/>
                </a:solidFill>
                <a:cs typeface="Times New Roman" pitchFamily="18" charset="0"/>
              </a:rPr>
              <a:t>    </a:t>
            </a:r>
            <a:r>
              <a:rPr kumimoji="1" lang="zh-CN" altLang="en-US" sz="3200">
                <a:solidFill>
                  <a:schemeClr val="tx1"/>
                </a:solidFill>
              </a:rPr>
              <a:t>（</a:t>
            </a:r>
            <a:r>
              <a:rPr kumimoji="1" lang="en-US" altLang="zh-CN" sz="3200">
                <a:solidFill>
                  <a:schemeClr val="tx1"/>
                </a:solidFill>
                <a:cs typeface="Times New Roman" pitchFamily="18" charset="0"/>
              </a:rPr>
              <a:t>l</a:t>
            </a:r>
            <a:r>
              <a:rPr kumimoji="1" lang="zh-CN" altLang="en-US" sz="3200">
                <a:solidFill>
                  <a:schemeClr val="tx1"/>
                </a:solidFill>
              </a:rPr>
              <a:t>）建立包含</a:t>
            </a:r>
            <a:r>
              <a:rPr kumimoji="1" lang="en-US" altLang="zh-CN" sz="3200">
                <a:solidFill>
                  <a:schemeClr val="tx1"/>
                </a:solidFill>
                <a:cs typeface="Times New Roman" pitchFamily="18" charset="0"/>
              </a:rPr>
              <a:t>K</a:t>
            </a:r>
            <a:r>
              <a:rPr kumimoji="1" lang="en-US" altLang="zh-CN" sz="3200" baseline="-30000">
                <a:solidFill>
                  <a:schemeClr val="tx1"/>
                </a:solidFill>
                <a:cs typeface="Times New Roman" pitchFamily="18" charset="0"/>
              </a:rPr>
              <a:t>l</a:t>
            </a:r>
            <a:r>
              <a:rPr kumimoji="1" lang="zh-CN" altLang="en-US" sz="3200">
                <a:solidFill>
                  <a:schemeClr val="tx1"/>
                </a:solidFill>
              </a:rPr>
              <a:t>，</a:t>
            </a:r>
            <a:r>
              <a:rPr kumimoji="1" lang="en-US" altLang="zh-CN" sz="3200">
                <a:solidFill>
                  <a:schemeClr val="tx1"/>
                </a:solidFill>
                <a:cs typeface="Times New Roman" pitchFamily="18" charset="0"/>
              </a:rPr>
              <a:t>K</a:t>
            </a:r>
            <a:r>
              <a:rPr kumimoji="1" lang="en-US" altLang="zh-CN" sz="3200" baseline="-30000">
                <a:solidFill>
                  <a:schemeClr val="tx1"/>
                </a:solidFill>
                <a:cs typeface="Times New Roman" pitchFamily="18" charset="0"/>
              </a:rPr>
              <a:t>2</a:t>
            </a:r>
            <a:r>
              <a:rPr kumimoji="1" lang="zh-CN" altLang="en-US" sz="3200">
                <a:solidFill>
                  <a:schemeClr val="tx1"/>
                </a:solidFill>
              </a:rPr>
              <a:t>，</a:t>
            </a:r>
            <a:r>
              <a:rPr kumimoji="1" lang="en-US" altLang="zh-CN" sz="3200">
                <a:solidFill>
                  <a:schemeClr val="tx1"/>
                </a:solidFill>
              </a:rPr>
              <a:t>…</a:t>
            </a:r>
            <a:r>
              <a:rPr kumimoji="1" lang="zh-CN" altLang="en-US" sz="3200">
                <a:solidFill>
                  <a:schemeClr val="tx1"/>
                </a:solidFill>
              </a:rPr>
              <a:t>，</a:t>
            </a:r>
            <a:r>
              <a:rPr kumimoji="1" lang="en-US" altLang="zh-CN" sz="3200">
                <a:solidFill>
                  <a:schemeClr val="tx1"/>
                </a:solidFill>
                <a:cs typeface="Times New Roman" pitchFamily="18" charset="0"/>
              </a:rPr>
              <a:t>K</a:t>
            </a:r>
            <a:r>
              <a:rPr kumimoji="1" lang="en-US" altLang="zh-CN" sz="3200" baseline="-30000">
                <a:solidFill>
                  <a:schemeClr val="tx1"/>
                </a:solidFill>
                <a:cs typeface="Times New Roman" pitchFamily="18" charset="0"/>
              </a:rPr>
              <a:t>n</a:t>
            </a:r>
            <a:r>
              <a:rPr kumimoji="1" lang="zh-CN" altLang="en-US" sz="3200">
                <a:solidFill>
                  <a:schemeClr val="tx1"/>
                </a:solidFill>
              </a:rPr>
              <a:t>的堆；</a:t>
            </a:r>
            <a:endParaRPr kumimoji="1" lang="zh-CN" altLang="en-US" sz="3200">
              <a:solidFill>
                <a:schemeClr val="tx1"/>
              </a:solidFill>
              <a:latin typeface="宋体" pitchFamily="2" charset="-122"/>
            </a:endParaRPr>
          </a:p>
          <a:p>
            <a:pPr marL="342900" indent="-342900" algn="just">
              <a:lnSpc>
                <a:spcPct val="130000"/>
              </a:lnSpc>
              <a:spcBef>
                <a:spcPct val="20000"/>
              </a:spcBef>
              <a:buClr>
                <a:schemeClr val="tx2"/>
              </a:buClr>
              <a:buFont typeface="Wingdings" pitchFamily="2" charset="2"/>
              <a:buNone/>
            </a:pPr>
            <a:r>
              <a:rPr kumimoji="1" lang="zh-CN" altLang="en-US" sz="3200">
                <a:solidFill>
                  <a:schemeClr val="tx1"/>
                </a:solidFill>
                <a:cs typeface="Times New Roman" pitchFamily="18" charset="0"/>
              </a:rPr>
              <a:t>    </a:t>
            </a:r>
            <a:r>
              <a:rPr kumimoji="1" lang="zh-CN" altLang="en-US" sz="3200">
                <a:solidFill>
                  <a:schemeClr val="tx1"/>
                </a:solidFill>
              </a:rPr>
              <a:t>（</a:t>
            </a:r>
            <a:r>
              <a:rPr kumimoji="1" lang="en-US" altLang="zh-CN" sz="3200">
                <a:solidFill>
                  <a:schemeClr val="tx1"/>
                </a:solidFill>
                <a:cs typeface="Times New Roman" pitchFamily="18" charset="0"/>
              </a:rPr>
              <a:t>2</a:t>
            </a:r>
            <a:r>
              <a:rPr kumimoji="1" lang="zh-CN" altLang="en-US" sz="3200">
                <a:solidFill>
                  <a:schemeClr val="tx1"/>
                </a:solidFill>
              </a:rPr>
              <a:t>）</a:t>
            </a:r>
            <a:r>
              <a:rPr kumimoji="1" lang="en-US" altLang="zh-CN" sz="3200">
                <a:solidFill>
                  <a:schemeClr val="tx1"/>
                </a:solidFill>
                <a:cs typeface="Times New Roman" pitchFamily="18" charset="0"/>
              </a:rPr>
              <a:t>FOR i</a:t>
            </a:r>
            <a:r>
              <a:rPr kumimoji="1" lang="zh-CN" altLang="en-US" sz="3200">
                <a:solidFill>
                  <a:schemeClr val="tx1"/>
                </a:solidFill>
              </a:rPr>
              <a:t>＝</a:t>
            </a:r>
            <a:r>
              <a:rPr kumimoji="1" lang="en-US" altLang="zh-CN" sz="3200">
                <a:solidFill>
                  <a:schemeClr val="tx1"/>
                </a:solidFill>
                <a:cs typeface="Times New Roman" pitchFamily="18" charset="0"/>
              </a:rPr>
              <a:t>n TO 2 STEP </a:t>
            </a:r>
            <a:r>
              <a:rPr kumimoji="1" lang="en-US" altLang="zh-CN" sz="3200">
                <a:solidFill>
                  <a:schemeClr val="tx1"/>
                </a:solidFill>
                <a:latin typeface="Courier New" pitchFamily="49" charset="0"/>
                <a:cs typeface="Times New Roman" pitchFamily="18" charset="0"/>
              </a:rPr>
              <a:t>–</a:t>
            </a:r>
            <a:r>
              <a:rPr kumimoji="1" lang="en-US" altLang="zh-CN" sz="3200">
                <a:solidFill>
                  <a:schemeClr val="tx1"/>
                </a:solidFill>
                <a:cs typeface="Times New Roman" pitchFamily="18" charset="0"/>
              </a:rPr>
              <a:t>1 DO</a:t>
            </a:r>
            <a:endParaRPr kumimoji="1" lang="en-US" altLang="zh-CN" sz="3200">
              <a:solidFill>
                <a:schemeClr val="tx1"/>
              </a:solidFill>
              <a:latin typeface="宋体" pitchFamily="2" charset="-122"/>
            </a:endParaRPr>
          </a:p>
          <a:p>
            <a:pPr marL="342900" indent="-342900" algn="just">
              <a:lnSpc>
                <a:spcPct val="130000"/>
              </a:lnSpc>
              <a:spcBef>
                <a:spcPct val="20000"/>
              </a:spcBef>
              <a:buClr>
                <a:schemeClr val="tx2"/>
              </a:buClr>
              <a:buFont typeface="Wingdings" pitchFamily="2" charset="2"/>
              <a:buNone/>
            </a:pPr>
            <a:r>
              <a:rPr kumimoji="1" lang="en-US" altLang="zh-CN" sz="3200">
                <a:solidFill>
                  <a:schemeClr val="tx1"/>
                </a:solidFill>
                <a:cs typeface="Times New Roman" pitchFamily="18" charset="0"/>
              </a:rPr>
              <a:t>          </a:t>
            </a:r>
            <a:r>
              <a:rPr kumimoji="1" lang="zh-CN" altLang="en-US" sz="3200">
                <a:solidFill>
                  <a:schemeClr val="tx1"/>
                </a:solidFill>
              </a:rPr>
              <a:t>（</a:t>
            </a:r>
            <a:r>
              <a:rPr kumimoji="1" lang="en-US" altLang="zh-CN" sz="3200">
                <a:solidFill>
                  <a:schemeClr val="tx1"/>
                </a:solidFill>
                <a:cs typeface="Times New Roman" pitchFamily="18" charset="0"/>
              </a:rPr>
              <a:t>R</a:t>
            </a:r>
            <a:r>
              <a:rPr kumimoji="1" lang="en-US" altLang="zh-CN" sz="3200" baseline="-30000">
                <a:solidFill>
                  <a:schemeClr val="tx1"/>
                </a:solidFill>
                <a:cs typeface="Times New Roman" pitchFamily="18" charset="0"/>
              </a:rPr>
              <a:t>l</a:t>
            </a:r>
            <a:r>
              <a:rPr kumimoji="1" lang="en-US" altLang="zh-CN" sz="3200">
                <a:solidFill>
                  <a:schemeClr val="tx1"/>
                </a:solidFill>
                <a:sym typeface="Symbol" pitchFamily="18" charset="2"/>
              </a:rPr>
              <a:t></a:t>
            </a:r>
            <a:r>
              <a:rPr kumimoji="1" lang="en-US" altLang="zh-CN" sz="3200">
                <a:solidFill>
                  <a:schemeClr val="tx1"/>
                </a:solidFill>
                <a:cs typeface="Times New Roman" pitchFamily="18" charset="0"/>
              </a:rPr>
              <a:t>R</a:t>
            </a:r>
            <a:r>
              <a:rPr kumimoji="1" lang="en-US" altLang="zh-CN" sz="3200" baseline="-30000">
                <a:solidFill>
                  <a:schemeClr val="tx1"/>
                </a:solidFill>
                <a:cs typeface="Times New Roman" pitchFamily="18" charset="0"/>
              </a:rPr>
              <a:t>i </a:t>
            </a:r>
            <a:r>
              <a:rPr kumimoji="1" lang="zh-CN" altLang="en-US" sz="3200">
                <a:solidFill>
                  <a:schemeClr val="tx1"/>
                </a:solidFill>
              </a:rPr>
              <a:t>．</a:t>
            </a:r>
            <a:endParaRPr kumimoji="1" lang="zh-CN" altLang="en-US" sz="3200">
              <a:solidFill>
                <a:schemeClr val="tx1"/>
              </a:solidFill>
              <a:latin typeface="宋体" pitchFamily="2" charset="-122"/>
            </a:endParaRPr>
          </a:p>
          <a:p>
            <a:pPr marL="342900" indent="-342900" algn="just">
              <a:lnSpc>
                <a:spcPct val="130000"/>
              </a:lnSpc>
              <a:spcBef>
                <a:spcPct val="20000"/>
              </a:spcBef>
              <a:buClr>
                <a:schemeClr val="tx2"/>
              </a:buClr>
              <a:buFont typeface="Wingdings" pitchFamily="2" charset="2"/>
              <a:buNone/>
            </a:pPr>
            <a:r>
              <a:rPr kumimoji="1" lang="zh-CN" altLang="en-US" sz="3200">
                <a:solidFill>
                  <a:schemeClr val="tx1"/>
                </a:solidFill>
                <a:cs typeface="Times New Roman" pitchFamily="18" charset="0"/>
              </a:rPr>
              <a:t>            </a:t>
            </a:r>
            <a:r>
              <a:rPr kumimoji="1" lang="zh-CN" altLang="en-US" sz="3200">
                <a:solidFill>
                  <a:schemeClr val="tx1"/>
                </a:solidFill>
              </a:rPr>
              <a:t>重建包含</a:t>
            </a:r>
            <a:r>
              <a:rPr kumimoji="1" lang="en-US" altLang="zh-CN" sz="3200">
                <a:solidFill>
                  <a:schemeClr val="tx1"/>
                </a:solidFill>
                <a:cs typeface="Times New Roman" pitchFamily="18" charset="0"/>
              </a:rPr>
              <a:t>K</a:t>
            </a:r>
            <a:r>
              <a:rPr kumimoji="1" lang="en-US" altLang="zh-CN" sz="3200" baseline="-30000">
                <a:solidFill>
                  <a:schemeClr val="tx1"/>
                </a:solidFill>
                <a:cs typeface="Times New Roman" pitchFamily="18" charset="0"/>
              </a:rPr>
              <a:t>l</a:t>
            </a:r>
            <a:r>
              <a:rPr kumimoji="1" lang="zh-CN" altLang="en-US" sz="3200">
                <a:solidFill>
                  <a:schemeClr val="tx1"/>
                </a:solidFill>
              </a:rPr>
              <a:t>，</a:t>
            </a:r>
            <a:r>
              <a:rPr kumimoji="1" lang="en-US" altLang="zh-CN" sz="3200">
                <a:solidFill>
                  <a:schemeClr val="tx1"/>
                </a:solidFill>
                <a:cs typeface="Times New Roman" pitchFamily="18" charset="0"/>
              </a:rPr>
              <a:t>K</a:t>
            </a:r>
            <a:r>
              <a:rPr kumimoji="1" lang="en-US" altLang="zh-CN" sz="3200" baseline="-30000">
                <a:solidFill>
                  <a:schemeClr val="tx1"/>
                </a:solidFill>
                <a:cs typeface="Times New Roman" pitchFamily="18" charset="0"/>
              </a:rPr>
              <a:t>2</a:t>
            </a:r>
            <a:r>
              <a:rPr kumimoji="1" lang="zh-CN" altLang="en-US" sz="3200">
                <a:solidFill>
                  <a:schemeClr val="tx1"/>
                </a:solidFill>
              </a:rPr>
              <a:t>，</a:t>
            </a:r>
            <a:r>
              <a:rPr kumimoji="1" lang="en-US" altLang="zh-CN" sz="3200">
                <a:solidFill>
                  <a:schemeClr val="tx1"/>
                </a:solidFill>
              </a:rPr>
              <a:t>…</a:t>
            </a:r>
            <a:r>
              <a:rPr kumimoji="1" lang="zh-CN" altLang="en-US" sz="3200">
                <a:solidFill>
                  <a:schemeClr val="tx1"/>
                </a:solidFill>
              </a:rPr>
              <a:t>，</a:t>
            </a:r>
            <a:r>
              <a:rPr kumimoji="1" lang="en-US" altLang="zh-CN" sz="3200">
                <a:solidFill>
                  <a:schemeClr val="tx1"/>
                </a:solidFill>
                <a:cs typeface="Times New Roman" pitchFamily="18" charset="0"/>
              </a:rPr>
              <a:t>K</a:t>
            </a:r>
            <a:r>
              <a:rPr kumimoji="1" lang="en-US" altLang="zh-CN" sz="3200" baseline="-30000">
                <a:solidFill>
                  <a:schemeClr val="tx1"/>
                </a:solidFill>
                <a:cs typeface="Times New Roman" pitchFamily="18" charset="0"/>
              </a:rPr>
              <a:t>i</a:t>
            </a:r>
            <a:r>
              <a:rPr kumimoji="1" lang="en-US" altLang="zh-CN" sz="3200" baseline="-30000">
                <a:solidFill>
                  <a:schemeClr val="tx1"/>
                </a:solidFill>
                <a:latin typeface="Courier New" pitchFamily="49" charset="0"/>
                <a:cs typeface="Times New Roman" pitchFamily="18" charset="0"/>
              </a:rPr>
              <a:t>–</a:t>
            </a:r>
            <a:r>
              <a:rPr kumimoji="1" lang="en-US" altLang="zh-CN" sz="3200" baseline="-30000">
                <a:solidFill>
                  <a:schemeClr val="tx1"/>
                </a:solidFill>
                <a:cs typeface="Times New Roman" pitchFamily="18" charset="0"/>
              </a:rPr>
              <a:t>1</a:t>
            </a:r>
            <a:r>
              <a:rPr kumimoji="1" lang="zh-CN" altLang="en-US" sz="3200">
                <a:solidFill>
                  <a:schemeClr val="tx1"/>
                </a:solidFill>
              </a:rPr>
              <a:t>的堆）</a:t>
            </a:r>
            <a:r>
              <a:rPr kumimoji="1" lang="en-US" altLang="zh-CN" sz="3200">
                <a:solidFill>
                  <a:schemeClr val="tx1"/>
                </a:solidFill>
              </a:rPr>
              <a:t>▌</a:t>
            </a:r>
            <a:endParaRPr kumimoji="1" lang="zh-CN" altLang="en-US" sz="3200">
              <a:solidFill>
                <a:schemeClr val="tx1"/>
              </a:solidFill>
            </a:endParaRPr>
          </a:p>
        </p:txBody>
      </p:sp>
    </p:spTree>
  </p:cSld>
  <p:clrMapOvr>
    <a:masterClrMapping/>
  </p:clrMapOvr>
  <p:transition spd="slow"/>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idx="1"/>
          </p:nvPr>
        </p:nvSpPr>
        <p:spPr>
          <a:xfrm>
            <a:off x="0" y="228600"/>
            <a:ext cx="9144000" cy="6629400"/>
          </a:xfrm>
        </p:spPr>
        <p:txBody>
          <a:bodyPr/>
          <a:lstStyle/>
          <a:p>
            <a:pPr eaLnBrk="1" hangingPunct="1">
              <a:lnSpc>
                <a:spcPct val="135000"/>
              </a:lnSpc>
              <a:buFont typeface="Wingdings" pitchFamily="2" charset="2"/>
              <a:buNone/>
            </a:pPr>
            <a:r>
              <a:rPr lang="en-US" altLang="zh-CN" sz="1400" b="1" smtClean="0">
                <a:solidFill>
                  <a:srgbClr val="FFFF00"/>
                </a:solidFill>
                <a:latin typeface="幼圆" pitchFamily="49" charset="-122"/>
                <a:ea typeface="幼圆" pitchFamily="49" charset="-122"/>
              </a:rPr>
              <a:t>●</a:t>
            </a:r>
            <a:r>
              <a:rPr lang="en-US" altLang="zh-CN" b="1" smtClean="0">
                <a:solidFill>
                  <a:srgbClr val="FFFF00"/>
                </a:solidFill>
                <a:latin typeface="幼圆" pitchFamily="49" charset="-122"/>
                <a:ea typeface="幼圆" pitchFamily="49" charset="-122"/>
              </a:rPr>
              <a:t> </a:t>
            </a:r>
            <a:r>
              <a:rPr lang="zh-CN" altLang="en-US" b="1" smtClean="0">
                <a:solidFill>
                  <a:srgbClr val="FFFF00"/>
                </a:solidFill>
                <a:latin typeface="Times New Roman" pitchFamily="18" charset="0"/>
                <a:ea typeface="幼圆" pitchFamily="49" charset="-122"/>
              </a:rPr>
              <a:t>堆排序</a:t>
            </a:r>
            <a:r>
              <a:rPr lang="en-US" altLang="zh-CN" b="1" smtClean="0">
                <a:solidFill>
                  <a:srgbClr val="FFFF00"/>
                </a:solidFill>
                <a:latin typeface="Times New Roman" pitchFamily="18" charset="0"/>
                <a:ea typeface="幼圆" pitchFamily="49" charset="-122"/>
              </a:rPr>
              <a:t>:</a:t>
            </a:r>
            <a:r>
              <a:rPr lang="zh-CN" altLang="en-US" b="1" smtClean="0">
                <a:latin typeface="Times New Roman" pitchFamily="18" charset="0"/>
                <a:ea typeface="幼圆" pitchFamily="49" charset="-122"/>
              </a:rPr>
              <a:t>若在输出堆顶的最大值之后，使得剩余</a:t>
            </a:r>
            <a:r>
              <a:rPr lang="en-US" altLang="zh-CN" b="1" smtClean="0">
                <a:latin typeface="Times New Roman" pitchFamily="18" charset="0"/>
                <a:ea typeface="幼圆" pitchFamily="49" charset="-122"/>
              </a:rPr>
              <a:t>n</a:t>
            </a:r>
            <a:r>
              <a:rPr lang="zh-CN" altLang="en-US" b="1" smtClean="0">
                <a:latin typeface="Times New Roman" pitchFamily="18" charset="0"/>
                <a:ea typeface="幼圆" pitchFamily="49" charset="-122"/>
              </a:rPr>
              <a:t>－</a:t>
            </a:r>
            <a:r>
              <a:rPr lang="en-US" altLang="zh-CN" b="1" smtClean="0">
                <a:latin typeface="Times New Roman" pitchFamily="18" charset="0"/>
                <a:ea typeface="幼圆" pitchFamily="49" charset="-122"/>
              </a:rPr>
              <a:t>1</a:t>
            </a:r>
            <a:r>
              <a:rPr lang="zh-CN" altLang="en-US" b="1" smtClean="0">
                <a:latin typeface="Times New Roman" pitchFamily="18" charset="0"/>
                <a:ea typeface="幼圆" pitchFamily="49" charset="-122"/>
              </a:rPr>
              <a:t>个元素的序列重又建成一个堆，则得到</a:t>
            </a:r>
            <a:r>
              <a:rPr lang="en-US" altLang="zh-CN" b="1" smtClean="0">
                <a:latin typeface="Times New Roman" pitchFamily="18" charset="0"/>
                <a:ea typeface="幼圆" pitchFamily="49" charset="-122"/>
              </a:rPr>
              <a:t>n</a:t>
            </a:r>
            <a:r>
              <a:rPr lang="zh-CN" altLang="en-US" b="1" smtClean="0">
                <a:latin typeface="Times New Roman" pitchFamily="18" charset="0"/>
                <a:ea typeface="幼圆" pitchFamily="49" charset="-122"/>
              </a:rPr>
              <a:t>个元素中的次大值。如此反复执行，便能得到一个有序序列。</a:t>
            </a:r>
          </a:p>
          <a:p>
            <a:pPr eaLnBrk="1" hangingPunct="1">
              <a:lnSpc>
                <a:spcPct val="135000"/>
              </a:lnSpc>
              <a:buFont typeface="Wingdings" pitchFamily="2" charset="2"/>
              <a:buNone/>
            </a:pPr>
            <a:endParaRPr lang="zh-CN" altLang="en-US" sz="1400" b="1" smtClean="0">
              <a:solidFill>
                <a:srgbClr val="000099"/>
              </a:solidFill>
              <a:latin typeface="Times New Roman" pitchFamily="18" charset="0"/>
              <a:ea typeface="幼圆" pitchFamily="49" charset="-122"/>
            </a:endParaRPr>
          </a:p>
          <a:p>
            <a:pPr eaLnBrk="1" hangingPunct="1">
              <a:lnSpc>
                <a:spcPct val="135000"/>
              </a:lnSpc>
              <a:buFont typeface="Wingdings" pitchFamily="2" charset="2"/>
              <a:buNone/>
            </a:pPr>
            <a:r>
              <a:rPr lang="en-US" altLang="zh-CN" sz="1400" b="1" smtClean="0">
                <a:solidFill>
                  <a:srgbClr val="FFFF00"/>
                </a:solidFill>
                <a:latin typeface="幼圆" pitchFamily="49" charset="-122"/>
                <a:ea typeface="幼圆" pitchFamily="49" charset="-122"/>
              </a:rPr>
              <a:t>●</a:t>
            </a:r>
            <a:r>
              <a:rPr lang="en-US" altLang="zh-CN" b="1" smtClean="0">
                <a:solidFill>
                  <a:srgbClr val="FFFF00"/>
                </a:solidFill>
                <a:latin typeface="幼圆" pitchFamily="49" charset="-122"/>
                <a:ea typeface="幼圆" pitchFamily="49" charset="-122"/>
              </a:rPr>
              <a:t> </a:t>
            </a:r>
            <a:r>
              <a:rPr lang="zh-CN" altLang="en-US" b="1" smtClean="0">
                <a:solidFill>
                  <a:srgbClr val="FFFF00"/>
                </a:solidFill>
                <a:latin typeface="幼圆" pitchFamily="49" charset="-122"/>
                <a:ea typeface="幼圆" pitchFamily="49" charset="-122"/>
              </a:rPr>
              <a:t>堆排序需解决的两个问题：</a:t>
            </a:r>
          </a:p>
          <a:p>
            <a:pPr eaLnBrk="1" hangingPunct="1">
              <a:lnSpc>
                <a:spcPct val="135000"/>
              </a:lnSpc>
              <a:buFont typeface="Wingdings" pitchFamily="2" charset="2"/>
              <a:buNone/>
            </a:pPr>
            <a:r>
              <a:rPr lang="zh-CN" altLang="en-US" b="1" smtClean="0">
                <a:solidFill>
                  <a:srgbClr val="000099"/>
                </a:solidFill>
                <a:latin typeface="幼圆" pitchFamily="49" charset="-122"/>
                <a:ea typeface="幼圆" pitchFamily="49" charset="-122"/>
              </a:rPr>
              <a:t>  </a:t>
            </a:r>
            <a:r>
              <a:rPr lang="en-US" altLang="zh-CN" b="1" smtClean="0">
                <a:latin typeface="幼圆" pitchFamily="49" charset="-122"/>
                <a:ea typeface="幼圆" pitchFamily="49" charset="-122"/>
              </a:rPr>
              <a:t>① </a:t>
            </a:r>
            <a:r>
              <a:rPr lang="zh-CN" altLang="en-US" b="1" smtClean="0">
                <a:latin typeface="幼圆" pitchFamily="49" charset="-122"/>
                <a:ea typeface="幼圆" pitchFamily="49" charset="-122"/>
              </a:rPr>
              <a:t>如何建堆；</a:t>
            </a:r>
          </a:p>
          <a:p>
            <a:pPr eaLnBrk="1" hangingPunct="1">
              <a:lnSpc>
                <a:spcPct val="135000"/>
              </a:lnSpc>
              <a:buFont typeface="Wingdings" pitchFamily="2" charset="2"/>
              <a:buNone/>
            </a:pPr>
            <a:r>
              <a:rPr lang="zh-CN" altLang="en-US" b="1" smtClean="0">
                <a:latin typeface="幼圆" pitchFamily="49" charset="-122"/>
                <a:ea typeface="幼圆" pitchFamily="49" charset="-122"/>
              </a:rPr>
              <a:t>  </a:t>
            </a:r>
            <a:r>
              <a:rPr lang="en-US" altLang="zh-CN" b="1" smtClean="0">
                <a:latin typeface="幼圆" pitchFamily="49" charset="-122"/>
                <a:ea typeface="幼圆" pitchFamily="49" charset="-122"/>
              </a:rPr>
              <a:t>② </a:t>
            </a:r>
            <a:r>
              <a:rPr lang="zh-CN" altLang="en-US" b="1" smtClean="0">
                <a:latin typeface="幼圆" pitchFamily="49" charset="-122"/>
                <a:ea typeface="幼圆" pitchFamily="49" charset="-122"/>
              </a:rPr>
              <a:t>输出堆顶元素后，如何调整新堆。</a:t>
            </a:r>
          </a:p>
          <a:p>
            <a:pPr eaLnBrk="1" hangingPunct="1">
              <a:lnSpc>
                <a:spcPct val="110000"/>
              </a:lnSpc>
              <a:buFont typeface="Wingdings" pitchFamily="2" charset="2"/>
              <a:buNone/>
            </a:pPr>
            <a:endParaRPr lang="zh-CN" altLang="en-US" b="1" smtClean="0">
              <a:latin typeface="幼圆" pitchFamily="49" charset="-122"/>
              <a:ea typeface="幼圆" pitchFamily="49" charset="-122"/>
            </a:endParaRPr>
          </a:p>
        </p:txBody>
      </p:sp>
    </p:spTree>
  </p:cSld>
  <p:clrMapOvr>
    <a:masterClrMapping/>
  </p:clrMapOvr>
  <p:transition>
    <p:blinds/>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idx="1"/>
          </p:nvPr>
        </p:nvSpPr>
        <p:spPr>
          <a:xfrm>
            <a:off x="358775" y="368300"/>
            <a:ext cx="8461375" cy="6121400"/>
          </a:xfrm>
        </p:spPr>
        <p:txBody>
          <a:bodyPr/>
          <a:lstStyle/>
          <a:p>
            <a:pPr eaLnBrk="1" hangingPunct="1"/>
            <a:r>
              <a:rPr lang="zh-CN" altLang="en-US" sz="3600" b="1" smtClean="0">
                <a:solidFill>
                  <a:srgbClr val="FFFF00"/>
                </a:solidFill>
              </a:rPr>
              <a:t>重建堆</a:t>
            </a:r>
          </a:p>
          <a:p>
            <a:pPr eaLnBrk="1" hangingPunct="1">
              <a:buFont typeface="Wingdings" pitchFamily="2" charset="2"/>
              <a:buNone/>
            </a:pPr>
            <a:r>
              <a:rPr lang="zh-CN" altLang="en-US" sz="3600" b="1" smtClean="0">
                <a:solidFill>
                  <a:srgbClr val="FFFF00"/>
                </a:solidFill>
              </a:rPr>
              <a:t>　</a:t>
            </a:r>
            <a:r>
              <a:rPr lang="en-US" altLang="zh-CN" sz="3600" b="1" smtClean="0">
                <a:latin typeface="Times New Roman" pitchFamily="18" charset="0"/>
              </a:rPr>
              <a:t>R</a:t>
            </a:r>
            <a:r>
              <a:rPr lang="en-US" altLang="zh-CN" sz="3600" b="1" baseline="-25000" smtClean="0">
                <a:latin typeface="Times New Roman" pitchFamily="18" charset="0"/>
              </a:rPr>
              <a:t>1</a:t>
            </a:r>
            <a:r>
              <a:rPr lang="zh-CN" altLang="en-US" sz="3600" b="1" smtClean="0">
                <a:latin typeface="Times New Roman" pitchFamily="18" charset="0"/>
              </a:rPr>
              <a:t>与</a:t>
            </a:r>
            <a:r>
              <a:rPr lang="en-US" altLang="zh-CN" sz="3600" b="1" smtClean="0">
                <a:latin typeface="Times New Roman" pitchFamily="18" charset="0"/>
              </a:rPr>
              <a:t>R</a:t>
            </a:r>
            <a:r>
              <a:rPr lang="en-US" altLang="zh-CN" sz="3600" b="1" baseline="-25000" smtClean="0">
                <a:latin typeface="Times New Roman" pitchFamily="18" charset="0"/>
              </a:rPr>
              <a:t>i</a:t>
            </a:r>
            <a:r>
              <a:rPr lang="zh-CN" altLang="en-US" sz="3600" b="1" smtClean="0">
                <a:latin typeface="Times New Roman" pitchFamily="18" charset="0"/>
              </a:rPr>
              <a:t>交换后，只有</a:t>
            </a:r>
            <a:r>
              <a:rPr lang="en-US" altLang="zh-CN" sz="3600" b="1" smtClean="0">
                <a:latin typeface="Times New Roman" pitchFamily="18" charset="0"/>
              </a:rPr>
              <a:t>R</a:t>
            </a:r>
            <a:r>
              <a:rPr lang="en-US" altLang="zh-CN" sz="3600" b="1" baseline="-25000" smtClean="0">
                <a:latin typeface="Times New Roman" pitchFamily="18" charset="0"/>
              </a:rPr>
              <a:t>1</a:t>
            </a:r>
            <a:r>
              <a:rPr lang="zh-CN" altLang="en-US" sz="3600" b="1" smtClean="0">
                <a:latin typeface="Times New Roman" pitchFamily="18" charset="0"/>
              </a:rPr>
              <a:t>与其左右儿子不满足堆的性质</a:t>
            </a:r>
            <a:r>
              <a:rPr lang="en-US" altLang="zh-CN" sz="3600" b="1" smtClean="0">
                <a:latin typeface="Times New Roman" pitchFamily="18" charset="0"/>
              </a:rPr>
              <a:t>.</a:t>
            </a:r>
          </a:p>
          <a:p>
            <a:pPr eaLnBrk="1" hangingPunct="1">
              <a:buFont typeface="Wingdings" pitchFamily="2" charset="2"/>
              <a:buNone/>
            </a:pPr>
            <a:r>
              <a:rPr lang="zh-CN" altLang="en-US" b="1" smtClean="0"/>
              <a:t>	如果根结点的儿子存在，则比较根和两个儿子的关键词</a:t>
            </a:r>
            <a:r>
              <a:rPr lang="en-US" altLang="zh-CN" b="1" smtClean="0"/>
              <a:t>.</a:t>
            </a:r>
          </a:p>
          <a:p>
            <a:pPr eaLnBrk="1" hangingPunct="1">
              <a:buFont typeface="Wingdings" pitchFamily="2" charset="2"/>
              <a:buNone/>
            </a:pPr>
            <a:r>
              <a:rPr lang="en-US" altLang="zh-CN" b="1" smtClean="0"/>
              <a:t>		</a:t>
            </a:r>
            <a:r>
              <a:rPr lang="zh-CN" altLang="en-US" b="1" smtClean="0"/>
              <a:t>如果根结点的关键词大，则说明该			结构已经是堆，终止重建过程</a:t>
            </a:r>
            <a:r>
              <a:rPr lang="en-US" altLang="zh-CN" b="1" smtClean="0"/>
              <a:t>. </a:t>
            </a:r>
          </a:p>
          <a:p>
            <a:pPr eaLnBrk="1" hangingPunct="1">
              <a:buFont typeface="Wingdings" pitchFamily="2" charset="2"/>
              <a:buNone/>
            </a:pPr>
            <a:r>
              <a:rPr lang="zh-CN" altLang="en-US" b="1" smtClean="0"/>
              <a:t>		如果根结点的关键词小，则它和关键词大	的儿子进行交换，并以这个儿子为根结点	继续重建下去</a:t>
            </a:r>
            <a:r>
              <a:rPr lang="en-US" altLang="zh-CN" b="1" smtClean="0"/>
              <a:t>.</a:t>
            </a:r>
            <a:r>
              <a:rPr lang="en-US" altLang="zh-CN" smtClean="0"/>
              <a:t> </a:t>
            </a:r>
            <a:endParaRPr lang="zh-CN" altLang="en-US" smtClean="0"/>
          </a:p>
        </p:txBody>
      </p:sp>
    </p:spTree>
  </p:cSld>
  <p:clrMapOvr>
    <a:masterClrMapping/>
  </p:clrMapOvr>
  <p:transition spd="slow"/>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0531" name="Group 3"/>
          <p:cNvGrpSpPr>
            <a:grpSpLocks/>
          </p:cNvGrpSpPr>
          <p:nvPr/>
        </p:nvGrpSpPr>
        <p:grpSpPr bwMode="auto">
          <a:xfrm>
            <a:off x="1692275" y="2312988"/>
            <a:ext cx="6135688" cy="3486150"/>
            <a:chOff x="3750" y="9723"/>
            <a:chExt cx="4788" cy="2016"/>
          </a:xfrm>
        </p:grpSpPr>
        <p:sp>
          <p:nvSpPr>
            <p:cNvPr id="150535"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50536"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50537"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50538"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50539"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50540"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0541"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0542"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0543"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0544"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50545"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0546"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0547"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48"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49"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0"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1"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2"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3"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4"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5"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6"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0557"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0532" name="Freeform 28"/>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0533" name="Freeform 29"/>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0534" name="Freeform 32"/>
          <p:cNvSpPr>
            <a:spLocks/>
          </p:cNvSpPr>
          <p:nvPr/>
        </p:nvSpPr>
        <p:spPr bwMode="auto">
          <a:xfrm>
            <a:off x="2916238" y="2251075"/>
            <a:ext cx="4484687" cy="1722438"/>
          </a:xfrm>
          <a:custGeom>
            <a:avLst/>
            <a:gdLst>
              <a:gd name="T0" fmla="*/ 2147483647 w 2825"/>
              <a:gd name="T1" fmla="*/ 2147483647 h 1085"/>
              <a:gd name="T2" fmla="*/ 2147483647 w 2825"/>
              <a:gd name="T3" fmla="*/ 2147483647 h 1085"/>
              <a:gd name="T4" fmla="*/ 2147483647 w 2825"/>
              <a:gd name="T5" fmla="*/ 2147483647 h 1085"/>
              <a:gd name="T6" fmla="*/ 2147483647 w 2825"/>
              <a:gd name="T7" fmla="*/ 2147483647 h 1085"/>
              <a:gd name="T8" fmla="*/ 2147483647 w 2825"/>
              <a:gd name="T9" fmla="*/ 2147483647 h 1085"/>
              <a:gd name="T10" fmla="*/ 2147483647 w 2825"/>
              <a:gd name="T11" fmla="*/ 2147483647 h 1085"/>
              <a:gd name="T12" fmla="*/ 2147483647 w 2825"/>
              <a:gd name="T13" fmla="*/ 2147483647 h 1085"/>
              <a:gd name="T14" fmla="*/ 0 60000 65536"/>
              <a:gd name="T15" fmla="*/ 0 60000 65536"/>
              <a:gd name="T16" fmla="*/ 0 60000 65536"/>
              <a:gd name="T17" fmla="*/ 0 60000 65536"/>
              <a:gd name="T18" fmla="*/ 0 60000 65536"/>
              <a:gd name="T19" fmla="*/ 0 60000 65536"/>
              <a:gd name="T20" fmla="*/ 0 60000 65536"/>
              <a:gd name="T21" fmla="*/ 0 w 2825"/>
              <a:gd name="T22" fmla="*/ 0 h 1085"/>
              <a:gd name="T23" fmla="*/ 2825 w 2825"/>
              <a:gd name="T24" fmla="*/ 1085 h 10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5" h="1085">
                <a:moveTo>
                  <a:pt x="1410" y="6"/>
                </a:moveTo>
                <a:cubicBezTo>
                  <a:pt x="1005" y="0"/>
                  <a:pt x="392" y="397"/>
                  <a:pt x="208" y="564"/>
                </a:cubicBezTo>
                <a:cubicBezTo>
                  <a:pt x="24" y="731"/>
                  <a:pt x="0" y="927"/>
                  <a:pt x="309" y="1006"/>
                </a:cubicBezTo>
                <a:cubicBezTo>
                  <a:pt x="618" y="1085"/>
                  <a:pt x="1695" y="1044"/>
                  <a:pt x="2063" y="1035"/>
                </a:cubicBezTo>
                <a:cubicBezTo>
                  <a:pt x="2431" y="1026"/>
                  <a:pt x="2421" y="1025"/>
                  <a:pt x="2517" y="953"/>
                </a:cubicBezTo>
                <a:cubicBezTo>
                  <a:pt x="2613" y="881"/>
                  <a:pt x="2825" y="761"/>
                  <a:pt x="2641" y="603"/>
                </a:cubicBezTo>
                <a:cubicBezTo>
                  <a:pt x="2457" y="445"/>
                  <a:pt x="1666" y="130"/>
                  <a:pt x="1410" y="6"/>
                </a:cubicBezTo>
                <a:close/>
              </a:path>
            </a:pathLst>
          </a:custGeom>
          <a:noFill/>
          <a:ln w="50800" cap="flat" cmpd="sng">
            <a:solidFill>
              <a:srgbClr val="FF99CC"/>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1555" name="Group 3"/>
          <p:cNvGrpSpPr>
            <a:grpSpLocks/>
          </p:cNvGrpSpPr>
          <p:nvPr/>
        </p:nvGrpSpPr>
        <p:grpSpPr bwMode="auto">
          <a:xfrm>
            <a:off x="1692275" y="2312988"/>
            <a:ext cx="6135688" cy="3486150"/>
            <a:chOff x="3750" y="9723"/>
            <a:chExt cx="4788" cy="2016"/>
          </a:xfrm>
        </p:grpSpPr>
        <p:sp>
          <p:nvSpPr>
            <p:cNvPr id="151560"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10</a:t>
              </a:r>
            </a:p>
          </p:txBody>
        </p:sp>
        <p:sp>
          <p:nvSpPr>
            <p:cNvPr id="151561"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51562"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51563"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51564"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51565"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1566"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1567"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1568"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1569"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51570"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1571"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1572"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73"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74"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75"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76"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77"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78"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79"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80"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81"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1582"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1556" name="Freeform 28"/>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1557" name="Freeform 29"/>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1558" name="Freeform 30"/>
          <p:cNvSpPr>
            <a:spLocks/>
          </p:cNvSpPr>
          <p:nvPr/>
        </p:nvSpPr>
        <p:spPr bwMode="auto">
          <a:xfrm>
            <a:off x="1368425" y="2816225"/>
            <a:ext cx="3817938" cy="3159125"/>
          </a:xfrm>
          <a:custGeom>
            <a:avLst/>
            <a:gdLst>
              <a:gd name="T0" fmla="*/ 2147483647 w 2405"/>
              <a:gd name="T1" fmla="*/ 2147483647 h 1990"/>
              <a:gd name="T2" fmla="*/ 2147483647 w 2405"/>
              <a:gd name="T3" fmla="*/ 2147483647 h 1990"/>
              <a:gd name="T4" fmla="*/ 2147483647 w 2405"/>
              <a:gd name="T5" fmla="*/ 2147483647 h 1990"/>
              <a:gd name="T6" fmla="*/ 2147483647 w 2405"/>
              <a:gd name="T7" fmla="*/ 2147483647 h 1990"/>
              <a:gd name="T8" fmla="*/ 2147483647 w 2405"/>
              <a:gd name="T9" fmla="*/ 2147483647 h 1990"/>
              <a:gd name="T10" fmla="*/ 2147483647 w 2405"/>
              <a:gd name="T11" fmla="*/ 2147483647 h 1990"/>
              <a:gd name="T12" fmla="*/ 2147483647 w 2405"/>
              <a:gd name="T13" fmla="*/ 2147483647 h 1990"/>
              <a:gd name="T14" fmla="*/ 2147483647 w 2405"/>
              <a:gd name="T15" fmla="*/ 2147483647 h 1990"/>
              <a:gd name="T16" fmla="*/ 0 60000 65536"/>
              <a:gd name="T17" fmla="*/ 0 60000 65536"/>
              <a:gd name="T18" fmla="*/ 0 60000 65536"/>
              <a:gd name="T19" fmla="*/ 0 60000 65536"/>
              <a:gd name="T20" fmla="*/ 0 60000 65536"/>
              <a:gd name="T21" fmla="*/ 0 60000 65536"/>
              <a:gd name="T22" fmla="*/ 0 60000 65536"/>
              <a:gd name="T23" fmla="*/ 0 60000 65536"/>
              <a:gd name="T24" fmla="*/ 0 w 2405"/>
              <a:gd name="T25" fmla="*/ 0 h 1990"/>
              <a:gd name="T26" fmla="*/ 2405 w 2405"/>
              <a:gd name="T27" fmla="*/ 1990 h 19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5" h="1990">
                <a:moveTo>
                  <a:pt x="1470" y="98"/>
                </a:moveTo>
                <a:cubicBezTo>
                  <a:pt x="1129" y="196"/>
                  <a:pt x="470" y="1076"/>
                  <a:pt x="261" y="1375"/>
                </a:cubicBezTo>
                <a:cubicBezTo>
                  <a:pt x="52" y="1674"/>
                  <a:pt x="0" y="1796"/>
                  <a:pt x="217" y="1893"/>
                </a:cubicBezTo>
                <a:cubicBezTo>
                  <a:pt x="434" y="1990"/>
                  <a:pt x="1287" y="1988"/>
                  <a:pt x="1566" y="1960"/>
                </a:cubicBezTo>
                <a:cubicBezTo>
                  <a:pt x="1845" y="1932"/>
                  <a:pt x="1814" y="1833"/>
                  <a:pt x="1893" y="1725"/>
                </a:cubicBezTo>
                <a:cubicBezTo>
                  <a:pt x="1972" y="1617"/>
                  <a:pt x="1972" y="1464"/>
                  <a:pt x="2041" y="1308"/>
                </a:cubicBezTo>
                <a:cubicBezTo>
                  <a:pt x="2110" y="1152"/>
                  <a:pt x="2405" y="991"/>
                  <a:pt x="2310" y="789"/>
                </a:cubicBezTo>
                <a:cubicBezTo>
                  <a:pt x="2215" y="587"/>
                  <a:pt x="1811" y="0"/>
                  <a:pt x="1470" y="98"/>
                </a:cubicBezTo>
                <a:close/>
              </a:path>
            </a:pathLst>
          </a:custGeom>
          <a:noFill/>
          <a:ln w="50800" cap="flat" cmpd="sng">
            <a:solidFill>
              <a:srgbClr val="FF99CC"/>
            </a:solidFill>
            <a:prstDash val="lg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1559" name="Freeform 31"/>
          <p:cNvSpPr>
            <a:spLocks/>
          </p:cNvSpPr>
          <p:nvPr/>
        </p:nvSpPr>
        <p:spPr bwMode="auto">
          <a:xfrm>
            <a:off x="5278438" y="3025775"/>
            <a:ext cx="2773362" cy="1903413"/>
          </a:xfrm>
          <a:custGeom>
            <a:avLst/>
            <a:gdLst>
              <a:gd name="T0" fmla="*/ 2147483647 w 1747"/>
              <a:gd name="T1" fmla="*/ 2147483647 h 1199"/>
              <a:gd name="T2" fmla="*/ 2147483647 w 1747"/>
              <a:gd name="T3" fmla="*/ 2147483647 h 1199"/>
              <a:gd name="T4" fmla="*/ 2147483647 w 1747"/>
              <a:gd name="T5" fmla="*/ 2147483647 h 1199"/>
              <a:gd name="T6" fmla="*/ 2147483647 w 1747"/>
              <a:gd name="T7" fmla="*/ 2147483647 h 1199"/>
              <a:gd name="T8" fmla="*/ 2147483647 w 1747"/>
              <a:gd name="T9" fmla="*/ 2147483647 h 1199"/>
              <a:gd name="T10" fmla="*/ 2147483647 w 1747"/>
              <a:gd name="T11" fmla="*/ 2147483647 h 1199"/>
              <a:gd name="T12" fmla="*/ 2147483647 w 1747"/>
              <a:gd name="T13" fmla="*/ 2147483647 h 1199"/>
              <a:gd name="T14" fmla="*/ 0 60000 65536"/>
              <a:gd name="T15" fmla="*/ 0 60000 65536"/>
              <a:gd name="T16" fmla="*/ 0 60000 65536"/>
              <a:gd name="T17" fmla="*/ 0 60000 65536"/>
              <a:gd name="T18" fmla="*/ 0 60000 65536"/>
              <a:gd name="T19" fmla="*/ 0 60000 65536"/>
              <a:gd name="T20" fmla="*/ 0 60000 65536"/>
              <a:gd name="T21" fmla="*/ 0 w 1747"/>
              <a:gd name="T22" fmla="*/ 0 h 1199"/>
              <a:gd name="T23" fmla="*/ 1747 w 1747"/>
              <a:gd name="T24" fmla="*/ 1199 h 1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7" h="1199">
                <a:moveTo>
                  <a:pt x="798" y="12"/>
                </a:moveTo>
                <a:cubicBezTo>
                  <a:pt x="561" y="0"/>
                  <a:pt x="337" y="448"/>
                  <a:pt x="217" y="633"/>
                </a:cubicBezTo>
                <a:cubicBezTo>
                  <a:pt x="97" y="818"/>
                  <a:pt x="0" y="1047"/>
                  <a:pt x="78" y="1123"/>
                </a:cubicBezTo>
                <a:cubicBezTo>
                  <a:pt x="156" y="1199"/>
                  <a:pt x="454" y="1103"/>
                  <a:pt x="683" y="1089"/>
                </a:cubicBezTo>
                <a:cubicBezTo>
                  <a:pt x="912" y="1075"/>
                  <a:pt x="1292" y="1105"/>
                  <a:pt x="1451" y="1041"/>
                </a:cubicBezTo>
                <a:cubicBezTo>
                  <a:pt x="1610" y="977"/>
                  <a:pt x="1747" y="874"/>
                  <a:pt x="1638" y="703"/>
                </a:cubicBezTo>
                <a:cubicBezTo>
                  <a:pt x="1529" y="532"/>
                  <a:pt x="1035" y="24"/>
                  <a:pt x="798" y="12"/>
                </a:cubicBezTo>
                <a:close/>
              </a:path>
            </a:pathLst>
          </a:custGeom>
          <a:noFill/>
          <a:ln w="50800" cap="flat" cmpd="sng">
            <a:solidFill>
              <a:srgbClr val="FF99CC"/>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142875" y="188913"/>
            <a:ext cx="8677275" cy="6265862"/>
          </a:xfrm>
        </p:spPr>
        <p:txBody>
          <a:bodyPr/>
          <a:lstStyle/>
          <a:p>
            <a:pPr eaLnBrk="1" hangingPunct="1">
              <a:buFont typeface="Wingdings" pitchFamily="2" charset="2"/>
              <a:buNone/>
            </a:pPr>
            <a:r>
              <a:rPr lang="zh-CN" altLang="en-US" b="1" smtClean="0"/>
              <a:t>关键问题</a:t>
            </a:r>
            <a:r>
              <a:rPr lang="en-US" altLang="zh-CN" b="1" smtClean="0">
                <a:latin typeface="Times New Roman" pitchFamily="18" charset="0"/>
              </a:rPr>
              <a:t>:</a:t>
            </a:r>
          </a:p>
          <a:p>
            <a:pPr eaLnBrk="1" hangingPunct="1">
              <a:buFont typeface="Wingdings" pitchFamily="2" charset="2"/>
              <a:buNone/>
            </a:pPr>
            <a:r>
              <a:rPr lang="zh-CN" altLang="en-US" b="1" smtClean="0">
                <a:latin typeface="Times New Roman" pitchFamily="18" charset="0"/>
              </a:rPr>
              <a:t>如何找到插入位置？？？</a:t>
            </a:r>
          </a:p>
          <a:p>
            <a:pPr eaLnBrk="1" hangingPunct="1">
              <a:buFont typeface="Wingdings" pitchFamily="2" charset="2"/>
              <a:buNone/>
            </a:pPr>
            <a:endParaRPr lang="zh-CN" altLang="en-US" b="1" smtClean="0">
              <a:latin typeface="Times New Roman" pitchFamily="18" charset="0"/>
            </a:endParaRPr>
          </a:p>
          <a:p>
            <a:pPr algn="ctr" eaLnBrk="1" hangingPunct="1">
              <a:buFont typeface="Wingdings" pitchFamily="2" charset="2"/>
              <a:buNone/>
            </a:pPr>
            <a:r>
              <a:rPr lang="en-US" altLang="zh-CN" sz="6000" b="1" smtClean="0">
                <a:latin typeface="Times New Roman" pitchFamily="18" charset="0"/>
              </a:rPr>
              <a:t>(</a:t>
            </a:r>
            <a:r>
              <a:rPr lang="zh-CN" altLang="en-US" sz="6000" b="1" smtClean="0">
                <a:latin typeface="Times New Roman" pitchFamily="18" charset="0"/>
                <a:sym typeface="Wingdings" pitchFamily="2" charset="2"/>
              </a:rPr>
              <a:t> </a:t>
            </a:r>
            <a:r>
              <a:rPr lang="en-US" altLang="zh-CN" sz="6000" b="1" smtClean="0">
                <a:latin typeface="Times New Roman" pitchFamily="18" charset="0"/>
              </a:rPr>
              <a:t>R</a:t>
            </a:r>
            <a:r>
              <a:rPr lang="en-US" altLang="zh-CN" sz="6000" b="1" baseline="-25000" smtClean="0">
                <a:latin typeface="Times New Roman" pitchFamily="18" charset="0"/>
              </a:rPr>
              <a:t>1</a:t>
            </a:r>
            <a:r>
              <a:rPr lang="zh-CN" altLang="en-US" sz="6000" b="1" smtClean="0">
                <a:latin typeface="Times New Roman" pitchFamily="18" charset="0"/>
              </a:rPr>
              <a:t>，</a:t>
            </a:r>
            <a:r>
              <a:rPr lang="en-US" altLang="zh-CN" sz="6000" b="1" smtClean="0">
                <a:latin typeface="Times New Roman" pitchFamily="18" charset="0"/>
              </a:rPr>
              <a:t>R</a:t>
            </a:r>
            <a:r>
              <a:rPr lang="en-US" altLang="zh-CN" sz="6000" b="1" baseline="-25000" smtClean="0">
                <a:latin typeface="Times New Roman" pitchFamily="18" charset="0"/>
              </a:rPr>
              <a:t>2</a:t>
            </a:r>
            <a:r>
              <a:rPr lang="zh-CN" altLang="en-US" sz="6000" b="1" smtClean="0">
                <a:latin typeface="Times New Roman" pitchFamily="18" charset="0"/>
              </a:rPr>
              <a:t>，</a:t>
            </a:r>
            <a:r>
              <a:rPr lang="en-US" altLang="zh-CN" sz="6000" b="1" smtClean="0">
                <a:latin typeface="Times New Roman" pitchFamily="18" charset="0"/>
              </a:rPr>
              <a:t>…</a:t>
            </a:r>
            <a:r>
              <a:rPr lang="zh-CN" altLang="en-US" sz="6000" b="1" smtClean="0">
                <a:latin typeface="Times New Roman" pitchFamily="18" charset="0"/>
              </a:rPr>
              <a:t>，</a:t>
            </a:r>
            <a:r>
              <a:rPr lang="en-US" altLang="zh-CN" sz="6000" b="1" smtClean="0">
                <a:latin typeface="Times New Roman" pitchFamily="18" charset="0"/>
              </a:rPr>
              <a:t>R</a:t>
            </a:r>
            <a:r>
              <a:rPr lang="en-US" altLang="zh-CN" sz="6000" b="1" baseline="-25000" smtClean="0">
                <a:latin typeface="Times New Roman" pitchFamily="18" charset="0"/>
              </a:rPr>
              <a:t>j–1</a:t>
            </a:r>
            <a:r>
              <a:rPr lang="en-US" altLang="zh-CN" sz="6000" b="1" smtClean="0">
                <a:latin typeface="Times New Roman" pitchFamily="18" charset="0"/>
              </a:rPr>
              <a:t>)   </a:t>
            </a:r>
            <a:r>
              <a:rPr lang="en-US" altLang="zh-CN" sz="6000" b="1" smtClean="0">
                <a:solidFill>
                  <a:srgbClr val="FFFF00"/>
                </a:solidFill>
                <a:latin typeface="Times New Roman" pitchFamily="18" charset="0"/>
              </a:rPr>
              <a:t>R</a:t>
            </a:r>
            <a:r>
              <a:rPr lang="en-US" altLang="zh-CN" sz="6000" b="1" baseline="-25000" smtClean="0">
                <a:solidFill>
                  <a:srgbClr val="FFFF00"/>
                </a:solidFill>
                <a:latin typeface="Times New Roman" pitchFamily="18" charset="0"/>
              </a:rPr>
              <a:t>j</a:t>
            </a:r>
            <a:endParaRPr lang="zh-CN" altLang="en-US" sz="6000" b="1" baseline="-25000" smtClean="0">
              <a:solidFill>
                <a:srgbClr val="FFFF00"/>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2579" name="Group 3"/>
          <p:cNvGrpSpPr>
            <a:grpSpLocks/>
          </p:cNvGrpSpPr>
          <p:nvPr/>
        </p:nvGrpSpPr>
        <p:grpSpPr bwMode="auto">
          <a:xfrm>
            <a:off x="1692275" y="2312988"/>
            <a:ext cx="6135688" cy="3486150"/>
            <a:chOff x="3750" y="9723"/>
            <a:chExt cx="4788" cy="2016"/>
          </a:xfrm>
        </p:grpSpPr>
        <p:sp>
          <p:nvSpPr>
            <p:cNvPr id="152583"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10</a:t>
              </a:r>
            </a:p>
          </p:txBody>
        </p:sp>
        <p:sp>
          <p:nvSpPr>
            <p:cNvPr id="152584"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91</a:t>
              </a:r>
            </a:p>
          </p:txBody>
        </p:sp>
        <p:sp>
          <p:nvSpPr>
            <p:cNvPr id="152585"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75</a:t>
              </a:r>
            </a:p>
          </p:txBody>
        </p:sp>
        <p:sp>
          <p:nvSpPr>
            <p:cNvPr id="152586"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52587"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52588"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2589"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2590"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2591"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2592"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52593"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2594"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2595"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596"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597"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598"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599"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600"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601"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602"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603"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604"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2605"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2580" name="Freeform 27"/>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2581" name="Freeform 28"/>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2582" name="Freeform 29"/>
          <p:cNvSpPr>
            <a:spLocks/>
          </p:cNvSpPr>
          <p:nvPr/>
        </p:nvSpPr>
        <p:spPr bwMode="auto">
          <a:xfrm>
            <a:off x="2916238" y="2251075"/>
            <a:ext cx="4484687" cy="1722438"/>
          </a:xfrm>
          <a:custGeom>
            <a:avLst/>
            <a:gdLst>
              <a:gd name="T0" fmla="*/ 2147483647 w 2825"/>
              <a:gd name="T1" fmla="*/ 2147483647 h 1085"/>
              <a:gd name="T2" fmla="*/ 2147483647 w 2825"/>
              <a:gd name="T3" fmla="*/ 2147483647 h 1085"/>
              <a:gd name="T4" fmla="*/ 2147483647 w 2825"/>
              <a:gd name="T5" fmla="*/ 2147483647 h 1085"/>
              <a:gd name="T6" fmla="*/ 2147483647 w 2825"/>
              <a:gd name="T7" fmla="*/ 2147483647 h 1085"/>
              <a:gd name="T8" fmla="*/ 2147483647 w 2825"/>
              <a:gd name="T9" fmla="*/ 2147483647 h 1085"/>
              <a:gd name="T10" fmla="*/ 2147483647 w 2825"/>
              <a:gd name="T11" fmla="*/ 2147483647 h 1085"/>
              <a:gd name="T12" fmla="*/ 2147483647 w 2825"/>
              <a:gd name="T13" fmla="*/ 2147483647 h 1085"/>
              <a:gd name="T14" fmla="*/ 0 60000 65536"/>
              <a:gd name="T15" fmla="*/ 0 60000 65536"/>
              <a:gd name="T16" fmla="*/ 0 60000 65536"/>
              <a:gd name="T17" fmla="*/ 0 60000 65536"/>
              <a:gd name="T18" fmla="*/ 0 60000 65536"/>
              <a:gd name="T19" fmla="*/ 0 60000 65536"/>
              <a:gd name="T20" fmla="*/ 0 60000 65536"/>
              <a:gd name="T21" fmla="*/ 0 w 2825"/>
              <a:gd name="T22" fmla="*/ 0 h 1085"/>
              <a:gd name="T23" fmla="*/ 2825 w 2825"/>
              <a:gd name="T24" fmla="*/ 1085 h 10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5" h="1085">
                <a:moveTo>
                  <a:pt x="1410" y="6"/>
                </a:moveTo>
                <a:cubicBezTo>
                  <a:pt x="1005" y="0"/>
                  <a:pt x="392" y="397"/>
                  <a:pt x="208" y="564"/>
                </a:cubicBezTo>
                <a:cubicBezTo>
                  <a:pt x="24" y="731"/>
                  <a:pt x="0" y="927"/>
                  <a:pt x="309" y="1006"/>
                </a:cubicBezTo>
                <a:cubicBezTo>
                  <a:pt x="618" y="1085"/>
                  <a:pt x="1695" y="1044"/>
                  <a:pt x="2063" y="1035"/>
                </a:cubicBezTo>
                <a:cubicBezTo>
                  <a:pt x="2431" y="1026"/>
                  <a:pt x="2421" y="1025"/>
                  <a:pt x="2517" y="953"/>
                </a:cubicBezTo>
                <a:cubicBezTo>
                  <a:pt x="2613" y="881"/>
                  <a:pt x="2825" y="761"/>
                  <a:pt x="2641" y="603"/>
                </a:cubicBezTo>
                <a:cubicBezTo>
                  <a:pt x="2457" y="445"/>
                  <a:pt x="1666" y="130"/>
                  <a:pt x="1410" y="6"/>
                </a:cubicBezTo>
                <a:close/>
              </a:path>
            </a:pathLst>
          </a:custGeom>
          <a:noFill/>
          <a:ln w="50800" cap="flat" cmpd="sng">
            <a:solidFill>
              <a:srgbClr val="FF99CC"/>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3603" name="Group 3"/>
          <p:cNvGrpSpPr>
            <a:grpSpLocks/>
          </p:cNvGrpSpPr>
          <p:nvPr/>
        </p:nvGrpSpPr>
        <p:grpSpPr bwMode="auto">
          <a:xfrm>
            <a:off x="1692275" y="2312988"/>
            <a:ext cx="6135688" cy="3486150"/>
            <a:chOff x="3750" y="9723"/>
            <a:chExt cx="4788" cy="2016"/>
          </a:xfrm>
        </p:grpSpPr>
        <p:sp>
          <p:nvSpPr>
            <p:cNvPr id="153608"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91</a:t>
              </a:r>
            </a:p>
          </p:txBody>
        </p:sp>
        <p:sp>
          <p:nvSpPr>
            <p:cNvPr id="153609"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10</a:t>
              </a:r>
            </a:p>
          </p:txBody>
        </p:sp>
        <p:sp>
          <p:nvSpPr>
            <p:cNvPr id="153610"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75</a:t>
              </a:r>
            </a:p>
          </p:txBody>
        </p:sp>
        <p:sp>
          <p:nvSpPr>
            <p:cNvPr id="153611"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53612"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53613"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3614"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3615"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3616"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3617"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53618"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3619"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3620"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1"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2"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3"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4"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5"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6"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7"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8"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29"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3630"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3604" name="Freeform 27"/>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3605" name="Freeform 28"/>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3606" name="Freeform 29"/>
          <p:cNvSpPr>
            <a:spLocks/>
          </p:cNvSpPr>
          <p:nvPr/>
        </p:nvSpPr>
        <p:spPr bwMode="auto">
          <a:xfrm>
            <a:off x="2916238" y="2251075"/>
            <a:ext cx="4484687" cy="1722438"/>
          </a:xfrm>
          <a:custGeom>
            <a:avLst/>
            <a:gdLst>
              <a:gd name="T0" fmla="*/ 2147483647 w 2825"/>
              <a:gd name="T1" fmla="*/ 2147483647 h 1085"/>
              <a:gd name="T2" fmla="*/ 2147483647 w 2825"/>
              <a:gd name="T3" fmla="*/ 2147483647 h 1085"/>
              <a:gd name="T4" fmla="*/ 2147483647 w 2825"/>
              <a:gd name="T5" fmla="*/ 2147483647 h 1085"/>
              <a:gd name="T6" fmla="*/ 2147483647 w 2825"/>
              <a:gd name="T7" fmla="*/ 2147483647 h 1085"/>
              <a:gd name="T8" fmla="*/ 2147483647 w 2825"/>
              <a:gd name="T9" fmla="*/ 2147483647 h 1085"/>
              <a:gd name="T10" fmla="*/ 2147483647 w 2825"/>
              <a:gd name="T11" fmla="*/ 2147483647 h 1085"/>
              <a:gd name="T12" fmla="*/ 2147483647 w 2825"/>
              <a:gd name="T13" fmla="*/ 2147483647 h 1085"/>
              <a:gd name="T14" fmla="*/ 0 60000 65536"/>
              <a:gd name="T15" fmla="*/ 0 60000 65536"/>
              <a:gd name="T16" fmla="*/ 0 60000 65536"/>
              <a:gd name="T17" fmla="*/ 0 60000 65536"/>
              <a:gd name="T18" fmla="*/ 0 60000 65536"/>
              <a:gd name="T19" fmla="*/ 0 60000 65536"/>
              <a:gd name="T20" fmla="*/ 0 60000 65536"/>
              <a:gd name="T21" fmla="*/ 0 w 2825"/>
              <a:gd name="T22" fmla="*/ 0 h 1085"/>
              <a:gd name="T23" fmla="*/ 2825 w 2825"/>
              <a:gd name="T24" fmla="*/ 1085 h 10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5" h="1085">
                <a:moveTo>
                  <a:pt x="1410" y="6"/>
                </a:moveTo>
                <a:cubicBezTo>
                  <a:pt x="1005" y="0"/>
                  <a:pt x="392" y="397"/>
                  <a:pt x="208" y="564"/>
                </a:cubicBezTo>
                <a:cubicBezTo>
                  <a:pt x="24" y="731"/>
                  <a:pt x="0" y="927"/>
                  <a:pt x="309" y="1006"/>
                </a:cubicBezTo>
                <a:cubicBezTo>
                  <a:pt x="618" y="1085"/>
                  <a:pt x="1695" y="1044"/>
                  <a:pt x="2063" y="1035"/>
                </a:cubicBezTo>
                <a:cubicBezTo>
                  <a:pt x="2431" y="1026"/>
                  <a:pt x="2421" y="1025"/>
                  <a:pt x="2517" y="953"/>
                </a:cubicBezTo>
                <a:cubicBezTo>
                  <a:pt x="2613" y="881"/>
                  <a:pt x="2825" y="761"/>
                  <a:pt x="2641" y="603"/>
                </a:cubicBezTo>
                <a:cubicBezTo>
                  <a:pt x="2457" y="445"/>
                  <a:pt x="1666" y="130"/>
                  <a:pt x="1410" y="6"/>
                </a:cubicBezTo>
                <a:close/>
              </a:path>
            </a:pathLst>
          </a:custGeom>
          <a:noFill/>
          <a:ln w="50800" cap="flat" cmpd="sng">
            <a:solidFill>
              <a:srgbClr val="FF99CC"/>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3607" name="Line 30"/>
          <p:cNvSpPr>
            <a:spLocks noChangeShapeType="1"/>
          </p:cNvSpPr>
          <p:nvPr/>
        </p:nvSpPr>
        <p:spPr bwMode="auto">
          <a:xfrm flipH="1">
            <a:off x="4211638" y="3141663"/>
            <a:ext cx="612775" cy="179387"/>
          </a:xfrm>
          <a:prstGeom prst="line">
            <a:avLst/>
          </a:prstGeom>
          <a:noFill/>
          <a:ln w="31750">
            <a:solidFill>
              <a:srgbClr val="A5002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Tree>
  </p:cSld>
  <p:clrMapOvr>
    <a:masterClrMapping/>
  </p:clrMapOvr>
  <p:transition>
    <p:blinds/>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4627" name="Group 3"/>
          <p:cNvGrpSpPr>
            <a:grpSpLocks/>
          </p:cNvGrpSpPr>
          <p:nvPr/>
        </p:nvGrpSpPr>
        <p:grpSpPr bwMode="auto">
          <a:xfrm>
            <a:off x="1692275" y="2312988"/>
            <a:ext cx="6135688" cy="3486150"/>
            <a:chOff x="3750" y="9723"/>
            <a:chExt cx="4788" cy="2016"/>
          </a:xfrm>
        </p:grpSpPr>
        <p:sp>
          <p:nvSpPr>
            <p:cNvPr id="154631"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54632"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10</a:t>
              </a:r>
            </a:p>
          </p:txBody>
        </p:sp>
        <p:sp>
          <p:nvSpPr>
            <p:cNvPr id="154633"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54634"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48</a:t>
              </a:r>
            </a:p>
          </p:txBody>
        </p:sp>
        <p:sp>
          <p:nvSpPr>
            <p:cNvPr id="154635"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85</a:t>
              </a:r>
            </a:p>
          </p:txBody>
        </p:sp>
        <p:sp>
          <p:nvSpPr>
            <p:cNvPr id="154636"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4637"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4638"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4639"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4640"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54641"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4642"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4643"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44"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45"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46"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47"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48"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49"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50"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51"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52"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4653"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4628" name="Freeform 27"/>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4629" name="Freeform 28"/>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4630" name="Freeform 29"/>
          <p:cNvSpPr>
            <a:spLocks/>
          </p:cNvSpPr>
          <p:nvPr/>
        </p:nvSpPr>
        <p:spPr bwMode="auto">
          <a:xfrm>
            <a:off x="2162175" y="2976563"/>
            <a:ext cx="3025775" cy="1858962"/>
          </a:xfrm>
          <a:custGeom>
            <a:avLst/>
            <a:gdLst>
              <a:gd name="T0" fmla="*/ 2147483647 w 1906"/>
              <a:gd name="T1" fmla="*/ 2147483647 h 1171"/>
              <a:gd name="T2" fmla="*/ 2147483647 w 1906"/>
              <a:gd name="T3" fmla="*/ 2147483647 h 1171"/>
              <a:gd name="T4" fmla="*/ 2147483647 w 1906"/>
              <a:gd name="T5" fmla="*/ 2147483647 h 1171"/>
              <a:gd name="T6" fmla="*/ 2147483647 w 1906"/>
              <a:gd name="T7" fmla="*/ 2147483647 h 1171"/>
              <a:gd name="T8" fmla="*/ 2147483647 w 1906"/>
              <a:gd name="T9" fmla="*/ 2147483647 h 1171"/>
              <a:gd name="T10" fmla="*/ 2147483647 w 1906"/>
              <a:gd name="T11" fmla="*/ 2147483647 h 1171"/>
              <a:gd name="T12" fmla="*/ 0 60000 65536"/>
              <a:gd name="T13" fmla="*/ 0 60000 65536"/>
              <a:gd name="T14" fmla="*/ 0 60000 65536"/>
              <a:gd name="T15" fmla="*/ 0 60000 65536"/>
              <a:gd name="T16" fmla="*/ 0 60000 65536"/>
              <a:gd name="T17" fmla="*/ 0 60000 65536"/>
              <a:gd name="T18" fmla="*/ 0 w 1906"/>
              <a:gd name="T19" fmla="*/ 0 h 1171"/>
              <a:gd name="T20" fmla="*/ 1906 w 1906"/>
              <a:gd name="T21" fmla="*/ 1171 h 1171"/>
            </a:gdLst>
            <a:ahLst/>
            <a:cxnLst>
              <a:cxn ang="T12">
                <a:pos x="T0" y="T1"/>
              </a:cxn>
              <a:cxn ang="T13">
                <a:pos x="T2" y="T3"/>
              </a:cxn>
              <a:cxn ang="T14">
                <a:pos x="T4" y="T5"/>
              </a:cxn>
              <a:cxn ang="T15">
                <a:pos x="T6" y="T7"/>
              </a:cxn>
              <a:cxn ang="T16">
                <a:pos x="T8" y="T9"/>
              </a:cxn>
              <a:cxn ang="T17">
                <a:pos x="T10" y="T11"/>
              </a:cxn>
            </a:cxnLst>
            <a:rect l="T18" t="T19" r="T20" b="T21"/>
            <a:pathLst>
              <a:path w="1906" h="1171">
                <a:moveTo>
                  <a:pt x="928" y="2"/>
                </a:moveTo>
                <a:cubicBezTo>
                  <a:pt x="652" y="4"/>
                  <a:pt x="228" y="527"/>
                  <a:pt x="116" y="712"/>
                </a:cubicBezTo>
                <a:cubicBezTo>
                  <a:pt x="4" y="897"/>
                  <a:pt x="0" y="1051"/>
                  <a:pt x="256" y="1111"/>
                </a:cubicBezTo>
                <a:cubicBezTo>
                  <a:pt x="512" y="1171"/>
                  <a:pt x="1400" y="1140"/>
                  <a:pt x="1653" y="1071"/>
                </a:cubicBezTo>
                <a:cubicBezTo>
                  <a:pt x="1906" y="1002"/>
                  <a:pt x="1893" y="876"/>
                  <a:pt x="1772" y="698"/>
                </a:cubicBezTo>
                <a:cubicBezTo>
                  <a:pt x="1651" y="520"/>
                  <a:pt x="1204" y="0"/>
                  <a:pt x="928" y="2"/>
                </a:cubicBezTo>
                <a:close/>
              </a:path>
            </a:pathLst>
          </a:custGeom>
          <a:noFill/>
          <a:ln w="50800" cap="flat" cmpd="sng">
            <a:solidFill>
              <a:srgbClr val="FF99CC"/>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5651" name="Group 3"/>
          <p:cNvGrpSpPr>
            <a:grpSpLocks/>
          </p:cNvGrpSpPr>
          <p:nvPr/>
        </p:nvGrpSpPr>
        <p:grpSpPr bwMode="auto">
          <a:xfrm>
            <a:off x="1692275" y="2312988"/>
            <a:ext cx="6135688" cy="3486150"/>
            <a:chOff x="3750" y="9723"/>
            <a:chExt cx="4788" cy="2016"/>
          </a:xfrm>
        </p:grpSpPr>
        <p:sp>
          <p:nvSpPr>
            <p:cNvPr id="155656"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55657"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10</a:t>
              </a:r>
            </a:p>
          </p:txBody>
        </p:sp>
        <p:sp>
          <p:nvSpPr>
            <p:cNvPr id="155658"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55659"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48</a:t>
              </a:r>
            </a:p>
          </p:txBody>
        </p:sp>
        <p:sp>
          <p:nvSpPr>
            <p:cNvPr id="155660"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85</a:t>
              </a:r>
            </a:p>
          </p:txBody>
        </p:sp>
        <p:sp>
          <p:nvSpPr>
            <p:cNvPr id="155661"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5662"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5663"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5664"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5665"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55666"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5667"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5668"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69"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0"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1"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2"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3"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4"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5"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6"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7"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5678"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5652" name="Freeform 27"/>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5653" name="Freeform 28"/>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5654" name="Freeform 29"/>
          <p:cNvSpPr>
            <a:spLocks/>
          </p:cNvSpPr>
          <p:nvPr/>
        </p:nvSpPr>
        <p:spPr bwMode="auto">
          <a:xfrm>
            <a:off x="2162175" y="2976563"/>
            <a:ext cx="3025775" cy="1858962"/>
          </a:xfrm>
          <a:custGeom>
            <a:avLst/>
            <a:gdLst>
              <a:gd name="T0" fmla="*/ 2147483647 w 1906"/>
              <a:gd name="T1" fmla="*/ 2147483647 h 1171"/>
              <a:gd name="T2" fmla="*/ 2147483647 w 1906"/>
              <a:gd name="T3" fmla="*/ 2147483647 h 1171"/>
              <a:gd name="T4" fmla="*/ 2147483647 w 1906"/>
              <a:gd name="T5" fmla="*/ 2147483647 h 1171"/>
              <a:gd name="T6" fmla="*/ 2147483647 w 1906"/>
              <a:gd name="T7" fmla="*/ 2147483647 h 1171"/>
              <a:gd name="T8" fmla="*/ 2147483647 w 1906"/>
              <a:gd name="T9" fmla="*/ 2147483647 h 1171"/>
              <a:gd name="T10" fmla="*/ 2147483647 w 1906"/>
              <a:gd name="T11" fmla="*/ 2147483647 h 1171"/>
              <a:gd name="T12" fmla="*/ 0 60000 65536"/>
              <a:gd name="T13" fmla="*/ 0 60000 65536"/>
              <a:gd name="T14" fmla="*/ 0 60000 65536"/>
              <a:gd name="T15" fmla="*/ 0 60000 65536"/>
              <a:gd name="T16" fmla="*/ 0 60000 65536"/>
              <a:gd name="T17" fmla="*/ 0 60000 65536"/>
              <a:gd name="T18" fmla="*/ 0 w 1906"/>
              <a:gd name="T19" fmla="*/ 0 h 1171"/>
              <a:gd name="T20" fmla="*/ 1906 w 1906"/>
              <a:gd name="T21" fmla="*/ 1171 h 1171"/>
            </a:gdLst>
            <a:ahLst/>
            <a:cxnLst>
              <a:cxn ang="T12">
                <a:pos x="T0" y="T1"/>
              </a:cxn>
              <a:cxn ang="T13">
                <a:pos x="T2" y="T3"/>
              </a:cxn>
              <a:cxn ang="T14">
                <a:pos x="T4" y="T5"/>
              </a:cxn>
              <a:cxn ang="T15">
                <a:pos x="T6" y="T7"/>
              </a:cxn>
              <a:cxn ang="T16">
                <a:pos x="T8" y="T9"/>
              </a:cxn>
              <a:cxn ang="T17">
                <a:pos x="T10" y="T11"/>
              </a:cxn>
            </a:cxnLst>
            <a:rect l="T18" t="T19" r="T20" b="T21"/>
            <a:pathLst>
              <a:path w="1906" h="1171">
                <a:moveTo>
                  <a:pt x="928" y="2"/>
                </a:moveTo>
                <a:cubicBezTo>
                  <a:pt x="652" y="4"/>
                  <a:pt x="228" y="527"/>
                  <a:pt x="116" y="712"/>
                </a:cubicBezTo>
                <a:cubicBezTo>
                  <a:pt x="4" y="897"/>
                  <a:pt x="0" y="1051"/>
                  <a:pt x="256" y="1111"/>
                </a:cubicBezTo>
                <a:cubicBezTo>
                  <a:pt x="512" y="1171"/>
                  <a:pt x="1400" y="1140"/>
                  <a:pt x="1653" y="1071"/>
                </a:cubicBezTo>
                <a:cubicBezTo>
                  <a:pt x="1906" y="1002"/>
                  <a:pt x="1893" y="876"/>
                  <a:pt x="1772" y="698"/>
                </a:cubicBezTo>
                <a:cubicBezTo>
                  <a:pt x="1651" y="520"/>
                  <a:pt x="1204" y="0"/>
                  <a:pt x="928" y="2"/>
                </a:cubicBezTo>
                <a:close/>
              </a:path>
            </a:pathLst>
          </a:custGeom>
          <a:noFill/>
          <a:ln w="50800" cap="flat" cmpd="sng">
            <a:solidFill>
              <a:srgbClr val="FF99CC"/>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5655" name="Line 30"/>
          <p:cNvSpPr>
            <a:spLocks noChangeShapeType="1"/>
          </p:cNvSpPr>
          <p:nvPr/>
        </p:nvSpPr>
        <p:spPr bwMode="auto">
          <a:xfrm flipH="1" flipV="1">
            <a:off x="4032250" y="3608388"/>
            <a:ext cx="360363" cy="144462"/>
          </a:xfrm>
          <a:prstGeom prst="line">
            <a:avLst/>
          </a:prstGeom>
          <a:noFill/>
          <a:ln w="31750">
            <a:solidFill>
              <a:srgbClr val="A5002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Tree>
  </p:cSld>
  <p:clrMapOvr>
    <a:masterClrMapping/>
  </p:clrMapOvr>
  <p:transition>
    <p:blinds/>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6675" name="Group 3"/>
          <p:cNvGrpSpPr>
            <a:grpSpLocks/>
          </p:cNvGrpSpPr>
          <p:nvPr/>
        </p:nvGrpSpPr>
        <p:grpSpPr bwMode="auto">
          <a:xfrm>
            <a:off x="1692275" y="2312988"/>
            <a:ext cx="6135688" cy="3486150"/>
            <a:chOff x="3750" y="9723"/>
            <a:chExt cx="4788" cy="2016"/>
          </a:xfrm>
        </p:grpSpPr>
        <p:sp>
          <p:nvSpPr>
            <p:cNvPr id="156680"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56681"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85</a:t>
              </a:r>
            </a:p>
          </p:txBody>
        </p:sp>
        <p:sp>
          <p:nvSpPr>
            <p:cNvPr id="156682"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56683"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48</a:t>
              </a:r>
            </a:p>
          </p:txBody>
        </p:sp>
        <p:sp>
          <p:nvSpPr>
            <p:cNvPr id="156684"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10</a:t>
              </a:r>
            </a:p>
          </p:txBody>
        </p:sp>
        <p:sp>
          <p:nvSpPr>
            <p:cNvPr id="156685"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6686"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6687"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6688"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6689"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58</a:t>
              </a:r>
            </a:p>
          </p:txBody>
        </p:sp>
        <p:sp>
          <p:nvSpPr>
            <p:cNvPr id="156690"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6691"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6692"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693"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694"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695"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696"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697"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698"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699"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700"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701"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6702"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6676" name="Freeform 27"/>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6677" name="Freeform 28"/>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6678" name="Freeform 29"/>
          <p:cNvSpPr>
            <a:spLocks/>
          </p:cNvSpPr>
          <p:nvPr/>
        </p:nvSpPr>
        <p:spPr bwMode="auto">
          <a:xfrm>
            <a:off x="2162175" y="2976563"/>
            <a:ext cx="3025775" cy="1858962"/>
          </a:xfrm>
          <a:custGeom>
            <a:avLst/>
            <a:gdLst>
              <a:gd name="T0" fmla="*/ 2147483647 w 1906"/>
              <a:gd name="T1" fmla="*/ 2147483647 h 1171"/>
              <a:gd name="T2" fmla="*/ 2147483647 w 1906"/>
              <a:gd name="T3" fmla="*/ 2147483647 h 1171"/>
              <a:gd name="T4" fmla="*/ 2147483647 w 1906"/>
              <a:gd name="T5" fmla="*/ 2147483647 h 1171"/>
              <a:gd name="T6" fmla="*/ 2147483647 w 1906"/>
              <a:gd name="T7" fmla="*/ 2147483647 h 1171"/>
              <a:gd name="T8" fmla="*/ 2147483647 w 1906"/>
              <a:gd name="T9" fmla="*/ 2147483647 h 1171"/>
              <a:gd name="T10" fmla="*/ 2147483647 w 1906"/>
              <a:gd name="T11" fmla="*/ 2147483647 h 1171"/>
              <a:gd name="T12" fmla="*/ 0 60000 65536"/>
              <a:gd name="T13" fmla="*/ 0 60000 65536"/>
              <a:gd name="T14" fmla="*/ 0 60000 65536"/>
              <a:gd name="T15" fmla="*/ 0 60000 65536"/>
              <a:gd name="T16" fmla="*/ 0 60000 65536"/>
              <a:gd name="T17" fmla="*/ 0 60000 65536"/>
              <a:gd name="T18" fmla="*/ 0 w 1906"/>
              <a:gd name="T19" fmla="*/ 0 h 1171"/>
              <a:gd name="T20" fmla="*/ 1906 w 1906"/>
              <a:gd name="T21" fmla="*/ 1171 h 1171"/>
            </a:gdLst>
            <a:ahLst/>
            <a:cxnLst>
              <a:cxn ang="T12">
                <a:pos x="T0" y="T1"/>
              </a:cxn>
              <a:cxn ang="T13">
                <a:pos x="T2" y="T3"/>
              </a:cxn>
              <a:cxn ang="T14">
                <a:pos x="T4" y="T5"/>
              </a:cxn>
              <a:cxn ang="T15">
                <a:pos x="T6" y="T7"/>
              </a:cxn>
              <a:cxn ang="T16">
                <a:pos x="T8" y="T9"/>
              </a:cxn>
              <a:cxn ang="T17">
                <a:pos x="T10" y="T11"/>
              </a:cxn>
            </a:cxnLst>
            <a:rect l="T18" t="T19" r="T20" b="T21"/>
            <a:pathLst>
              <a:path w="1906" h="1171">
                <a:moveTo>
                  <a:pt x="928" y="2"/>
                </a:moveTo>
                <a:cubicBezTo>
                  <a:pt x="652" y="4"/>
                  <a:pt x="228" y="527"/>
                  <a:pt x="116" y="712"/>
                </a:cubicBezTo>
                <a:cubicBezTo>
                  <a:pt x="4" y="897"/>
                  <a:pt x="0" y="1051"/>
                  <a:pt x="256" y="1111"/>
                </a:cubicBezTo>
                <a:cubicBezTo>
                  <a:pt x="512" y="1171"/>
                  <a:pt x="1400" y="1140"/>
                  <a:pt x="1653" y="1071"/>
                </a:cubicBezTo>
                <a:cubicBezTo>
                  <a:pt x="1906" y="1002"/>
                  <a:pt x="1893" y="876"/>
                  <a:pt x="1772" y="698"/>
                </a:cubicBezTo>
                <a:cubicBezTo>
                  <a:pt x="1651" y="520"/>
                  <a:pt x="1204" y="0"/>
                  <a:pt x="928" y="2"/>
                </a:cubicBezTo>
                <a:close/>
              </a:path>
            </a:pathLst>
          </a:custGeom>
          <a:noFill/>
          <a:ln w="50800" cap="flat" cmpd="sng">
            <a:solidFill>
              <a:srgbClr val="FF99CC"/>
            </a:solidFill>
            <a:prstDash val="lg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56679" name="Line 30"/>
          <p:cNvSpPr>
            <a:spLocks noChangeShapeType="1"/>
          </p:cNvSpPr>
          <p:nvPr/>
        </p:nvSpPr>
        <p:spPr bwMode="auto">
          <a:xfrm flipH="1" flipV="1">
            <a:off x="4032250" y="3608388"/>
            <a:ext cx="360363" cy="144462"/>
          </a:xfrm>
          <a:prstGeom prst="line">
            <a:avLst/>
          </a:prstGeom>
          <a:noFill/>
          <a:ln w="31750">
            <a:solidFill>
              <a:srgbClr val="A5002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Tree>
  </p:cSld>
  <p:clrMapOvr>
    <a:masterClrMapping/>
  </p:clrMapOvr>
  <p:transition>
    <p:blinds/>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idx="1"/>
          </p:nvPr>
        </p:nvSpPr>
        <p:spPr>
          <a:xfrm>
            <a:off x="107950" y="144463"/>
            <a:ext cx="8893175" cy="6561137"/>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157699" name="Group 3"/>
          <p:cNvGrpSpPr>
            <a:grpSpLocks/>
          </p:cNvGrpSpPr>
          <p:nvPr/>
        </p:nvGrpSpPr>
        <p:grpSpPr bwMode="auto">
          <a:xfrm>
            <a:off x="1692275" y="2312988"/>
            <a:ext cx="6135688" cy="3486150"/>
            <a:chOff x="3750" y="9723"/>
            <a:chExt cx="4788" cy="2016"/>
          </a:xfrm>
        </p:grpSpPr>
        <p:sp>
          <p:nvSpPr>
            <p:cNvPr id="157702" name="Oval 4"/>
            <p:cNvSpPr>
              <a:spLocks noChangeArrowheads="1"/>
            </p:cNvSpPr>
            <p:nvPr/>
          </p:nvSpPr>
          <p:spPr bwMode="auto">
            <a:xfrm>
              <a:off x="6194" y="972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91</a:t>
              </a:r>
            </a:p>
          </p:txBody>
        </p:sp>
        <p:sp>
          <p:nvSpPr>
            <p:cNvPr id="157703" name="Oval 5"/>
            <p:cNvSpPr>
              <a:spLocks noChangeArrowheads="1"/>
            </p:cNvSpPr>
            <p:nvPr/>
          </p:nvSpPr>
          <p:spPr bwMode="auto">
            <a:xfrm>
              <a:off x="5026"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85</a:t>
              </a:r>
            </a:p>
          </p:txBody>
        </p:sp>
        <p:sp>
          <p:nvSpPr>
            <p:cNvPr id="157704" name="Oval 6"/>
            <p:cNvSpPr>
              <a:spLocks noChangeArrowheads="1"/>
            </p:cNvSpPr>
            <p:nvPr/>
          </p:nvSpPr>
          <p:spPr bwMode="auto">
            <a:xfrm>
              <a:off x="7380" y="1018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75</a:t>
              </a:r>
            </a:p>
          </p:txBody>
        </p:sp>
        <p:sp>
          <p:nvSpPr>
            <p:cNvPr id="157705" name="Oval 7"/>
            <p:cNvSpPr>
              <a:spLocks noChangeArrowheads="1"/>
            </p:cNvSpPr>
            <p:nvPr/>
          </p:nvSpPr>
          <p:spPr bwMode="auto">
            <a:xfrm>
              <a:off x="436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48</a:t>
              </a:r>
            </a:p>
          </p:txBody>
        </p:sp>
        <p:sp>
          <p:nvSpPr>
            <p:cNvPr id="157706" name="Oval 8"/>
            <p:cNvSpPr>
              <a:spLocks noChangeArrowheads="1"/>
            </p:cNvSpPr>
            <p:nvPr/>
          </p:nvSpPr>
          <p:spPr bwMode="auto">
            <a:xfrm>
              <a:off x="5714" y="10683"/>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58</a:t>
              </a:r>
            </a:p>
          </p:txBody>
        </p:sp>
        <p:sp>
          <p:nvSpPr>
            <p:cNvPr id="157707" name="Oval 9"/>
            <p:cNvSpPr>
              <a:spLocks noChangeArrowheads="1"/>
            </p:cNvSpPr>
            <p:nvPr/>
          </p:nvSpPr>
          <p:spPr bwMode="auto">
            <a:xfrm>
              <a:off x="6842" y="1069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44</a:t>
              </a:r>
            </a:p>
          </p:txBody>
        </p:sp>
        <p:sp>
          <p:nvSpPr>
            <p:cNvPr id="157708" name="Oval 10"/>
            <p:cNvSpPr>
              <a:spLocks noChangeArrowheads="1"/>
            </p:cNvSpPr>
            <p:nvPr/>
          </p:nvSpPr>
          <p:spPr bwMode="auto">
            <a:xfrm>
              <a:off x="8042" y="10638"/>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51</a:t>
              </a:r>
            </a:p>
          </p:txBody>
        </p:sp>
        <p:sp>
          <p:nvSpPr>
            <p:cNvPr id="157709" name="Oval 11"/>
            <p:cNvSpPr>
              <a:spLocks noChangeArrowheads="1"/>
            </p:cNvSpPr>
            <p:nvPr/>
          </p:nvSpPr>
          <p:spPr bwMode="auto">
            <a:xfrm>
              <a:off x="3750"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18</a:t>
              </a:r>
            </a:p>
          </p:txBody>
        </p:sp>
        <p:sp>
          <p:nvSpPr>
            <p:cNvPr id="157710" name="Oval 12"/>
            <p:cNvSpPr>
              <a:spLocks noChangeArrowheads="1"/>
            </p:cNvSpPr>
            <p:nvPr/>
          </p:nvSpPr>
          <p:spPr bwMode="auto">
            <a:xfrm>
              <a:off x="4756" y="11355"/>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t>34</a:t>
              </a:r>
            </a:p>
          </p:txBody>
        </p:sp>
        <p:sp>
          <p:nvSpPr>
            <p:cNvPr id="157711" name="Oval 13"/>
            <p:cNvSpPr>
              <a:spLocks noChangeArrowheads="1"/>
            </p:cNvSpPr>
            <p:nvPr/>
          </p:nvSpPr>
          <p:spPr bwMode="auto">
            <a:xfrm>
              <a:off x="5324" y="11340"/>
              <a:ext cx="496" cy="384"/>
            </a:xfrm>
            <a:prstGeom prst="ellipse">
              <a:avLst/>
            </a:prstGeom>
            <a:solidFill>
              <a:srgbClr val="F3EFD5"/>
            </a:solidFill>
            <a:ln w="9525">
              <a:solidFill>
                <a:srgbClr val="000000"/>
              </a:solidFill>
              <a:round/>
              <a:headEnd/>
              <a:tailEnd/>
            </a:ln>
          </p:spPr>
          <p:txBody>
            <a:bodyPr lIns="0" tIns="0" rIns="0" bIns="0"/>
            <a:lstStyle/>
            <a:p>
              <a:pPr eaLnBrk="0" hangingPunct="0">
                <a:spcBef>
                  <a:spcPct val="0"/>
                </a:spcBef>
              </a:pPr>
              <a:r>
                <a:rPr lang="en-US" altLang="zh-CN" sz="2800">
                  <a:solidFill>
                    <a:srgbClr val="A50021"/>
                  </a:solidFill>
                </a:rPr>
                <a:t>10</a:t>
              </a:r>
            </a:p>
          </p:txBody>
        </p:sp>
        <p:sp>
          <p:nvSpPr>
            <p:cNvPr id="157712" name="Oval 14"/>
            <p:cNvSpPr>
              <a:spLocks noChangeArrowheads="1"/>
            </p:cNvSpPr>
            <p:nvPr/>
          </p:nvSpPr>
          <p:spPr bwMode="auto">
            <a:xfrm>
              <a:off x="6196" y="11325"/>
              <a:ext cx="496" cy="384"/>
            </a:xfrm>
            <a:prstGeom prst="ellipse">
              <a:avLst/>
            </a:prstGeom>
            <a:solidFill>
              <a:schemeClr val="accent1"/>
            </a:solidFill>
            <a:ln w="9525" algn="ctr">
              <a:solidFill>
                <a:srgbClr val="000000"/>
              </a:solidFill>
              <a:round/>
              <a:headEnd/>
              <a:tailEnd/>
            </a:ln>
          </p:spPr>
          <p:txBody>
            <a:bodyPr lIns="0" tIns="0" rIns="0" bIns="0"/>
            <a:lstStyle/>
            <a:p>
              <a:pPr eaLnBrk="0" hangingPunct="0">
                <a:spcBef>
                  <a:spcPct val="0"/>
                </a:spcBef>
              </a:pPr>
              <a:r>
                <a:rPr lang="en-US" altLang="zh-CN" sz="2800"/>
                <a:t>93</a:t>
              </a:r>
            </a:p>
          </p:txBody>
        </p:sp>
        <p:sp>
          <p:nvSpPr>
            <p:cNvPr id="157713" name="Oval 15"/>
            <p:cNvSpPr>
              <a:spLocks noChangeArrowheads="1"/>
            </p:cNvSpPr>
            <p:nvPr/>
          </p:nvSpPr>
          <p:spPr bwMode="auto">
            <a:xfrm>
              <a:off x="6764" y="11295"/>
              <a:ext cx="496" cy="384"/>
            </a:xfrm>
            <a:prstGeom prst="ellipse">
              <a:avLst/>
            </a:prstGeom>
            <a:solidFill>
              <a:schemeClr val="accent1"/>
            </a:solidFill>
            <a:ln w="9525">
              <a:solidFill>
                <a:srgbClr val="000000"/>
              </a:solidFill>
              <a:round/>
              <a:headEnd/>
              <a:tailEnd/>
            </a:ln>
          </p:spPr>
          <p:txBody>
            <a:bodyPr lIns="0" tIns="0" rIns="0" bIns="0"/>
            <a:lstStyle/>
            <a:p>
              <a:pPr eaLnBrk="0" hangingPunct="0">
                <a:spcBef>
                  <a:spcPct val="0"/>
                </a:spcBef>
              </a:pPr>
              <a:r>
                <a:rPr lang="en-US" altLang="zh-CN" sz="2800"/>
                <a:t>94</a:t>
              </a:r>
            </a:p>
          </p:txBody>
        </p:sp>
        <p:sp>
          <p:nvSpPr>
            <p:cNvPr id="157714" name="Line 16"/>
            <p:cNvSpPr>
              <a:spLocks noChangeShapeType="1"/>
            </p:cNvSpPr>
            <p:nvPr/>
          </p:nvSpPr>
          <p:spPr bwMode="auto">
            <a:xfrm flipH="1">
              <a:off x="5462" y="10077"/>
              <a:ext cx="805" cy="18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15" name="Line 17"/>
            <p:cNvSpPr>
              <a:spLocks noChangeShapeType="1"/>
            </p:cNvSpPr>
            <p:nvPr/>
          </p:nvSpPr>
          <p:spPr bwMode="auto">
            <a:xfrm>
              <a:off x="6632" y="10077"/>
              <a:ext cx="802" cy="195"/>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16" name="Line 18"/>
            <p:cNvSpPr>
              <a:spLocks noChangeShapeType="1"/>
            </p:cNvSpPr>
            <p:nvPr/>
          </p:nvSpPr>
          <p:spPr bwMode="auto">
            <a:xfrm flipH="1">
              <a:off x="4770" y="10572"/>
              <a:ext cx="425" cy="16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17" name="Line 19"/>
            <p:cNvSpPr>
              <a:spLocks noChangeShapeType="1"/>
            </p:cNvSpPr>
            <p:nvPr/>
          </p:nvSpPr>
          <p:spPr bwMode="auto">
            <a:xfrm>
              <a:off x="5446" y="10542"/>
              <a:ext cx="428"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18" name="Line 20"/>
            <p:cNvSpPr>
              <a:spLocks noChangeShapeType="1"/>
            </p:cNvSpPr>
            <p:nvPr/>
          </p:nvSpPr>
          <p:spPr bwMode="auto">
            <a:xfrm flipH="1">
              <a:off x="7126" y="10527"/>
              <a:ext cx="346" cy="15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19" name="Line 21"/>
            <p:cNvSpPr>
              <a:spLocks noChangeShapeType="1"/>
            </p:cNvSpPr>
            <p:nvPr/>
          </p:nvSpPr>
          <p:spPr bwMode="auto">
            <a:xfrm>
              <a:off x="7802" y="10497"/>
              <a:ext cx="436" cy="14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20" name="Line 22"/>
            <p:cNvSpPr>
              <a:spLocks noChangeShapeType="1"/>
            </p:cNvSpPr>
            <p:nvPr/>
          </p:nvSpPr>
          <p:spPr bwMode="auto">
            <a:xfrm flipH="1">
              <a:off x="4050" y="11052"/>
              <a:ext cx="496"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21" name="Line 23"/>
            <p:cNvSpPr>
              <a:spLocks noChangeShapeType="1"/>
            </p:cNvSpPr>
            <p:nvPr/>
          </p:nvSpPr>
          <p:spPr bwMode="auto">
            <a:xfrm>
              <a:off x="4770"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22" name="Line 24"/>
            <p:cNvSpPr>
              <a:spLocks noChangeShapeType="1"/>
            </p:cNvSpPr>
            <p:nvPr/>
          </p:nvSpPr>
          <p:spPr bwMode="auto">
            <a:xfrm flipH="1">
              <a:off x="5608" y="11052"/>
              <a:ext cx="248"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23" name="Line 25"/>
            <p:cNvSpPr>
              <a:spLocks noChangeShapeType="1"/>
            </p:cNvSpPr>
            <p:nvPr/>
          </p:nvSpPr>
          <p:spPr bwMode="auto">
            <a:xfrm>
              <a:off x="6104" y="11037"/>
              <a:ext cx="372" cy="28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7724" name="Line 26"/>
            <p:cNvSpPr>
              <a:spLocks noChangeShapeType="1"/>
            </p:cNvSpPr>
            <p:nvPr/>
          </p:nvSpPr>
          <p:spPr bwMode="auto">
            <a:xfrm flipH="1">
              <a:off x="7006" y="11112"/>
              <a:ext cx="94" cy="19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7700" name="Freeform 27"/>
          <p:cNvSpPr>
            <a:spLocks/>
          </p:cNvSpPr>
          <p:nvPr/>
        </p:nvSpPr>
        <p:spPr bwMode="auto">
          <a:xfrm>
            <a:off x="1655763" y="4437063"/>
            <a:ext cx="6619875" cy="1512887"/>
          </a:xfrm>
          <a:custGeom>
            <a:avLst/>
            <a:gdLst>
              <a:gd name="T0" fmla="*/ 0 w 4170"/>
              <a:gd name="T1" fmla="*/ 2147483647 h 953"/>
              <a:gd name="T2" fmla="*/ 2147483647 w 4170"/>
              <a:gd name="T3" fmla="*/ 2147483647 h 953"/>
              <a:gd name="T4" fmla="*/ 2147483647 w 4170"/>
              <a:gd name="T5" fmla="*/ 2147483647 h 953"/>
              <a:gd name="T6" fmla="*/ 2147483647 w 4170"/>
              <a:gd name="T7" fmla="*/ 2147483647 h 953"/>
              <a:gd name="T8" fmla="*/ 2147483647 w 4170"/>
              <a:gd name="T9" fmla="*/ 2147483647 h 953"/>
              <a:gd name="T10" fmla="*/ 2147483647 w 4170"/>
              <a:gd name="T11" fmla="*/ 2147483647 h 953"/>
              <a:gd name="T12" fmla="*/ 2147483647 w 4170"/>
              <a:gd name="T13" fmla="*/ 0 h 953"/>
              <a:gd name="T14" fmla="*/ 0 60000 65536"/>
              <a:gd name="T15" fmla="*/ 0 60000 65536"/>
              <a:gd name="T16" fmla="*/ 0 60000 65536"/>
              <a:gd name="T17" fmla="*/ 0 60000 65536"/>
              <a:gd name="T18" fmla="*/ 0 60000 65536"/>
              <a:gd name="T19" fmla="*/ 0 60000 65536"/>
              <a:gd name="T20" fmla="*/ 0 60000 65536"/>
              <a:gd name="T21" fmla="*/ 0 w 4170"/>
              <a:gd name="T22" fmla="*/ 0 h 953"/>
              <a:gd name="T23" fmla="*/ 4170 w 4170"/>
              <a:gd name="T24" fmla="*/ 953 h 9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0" h="953">
                <a:moveTo>
                  <a:pt x="0" y="930"/>
                </a:moveTo>
                <a:cubicBezTo>
                  <a:pt x="988" y="941"/>
                  <a:pt x="1977" y="953"/>
                  <a:pt x="2381" y="930"/>
                </a:cubicBezTo>
                <a:cubicBezTo>
                  <a:pt x="2785" y="907"/>
                  <a:pt x="2419" y="892"/>
                  <a:pt x="2427" y="794"/>
                </a:cubicBezTo>
                <a:cubicBezTo>
                  <a:pt x="2435" y="696"/>
                  <a:pt x="2351" y="423"/>
                  <a:pt x="2427" y="340"/>
                </a:cubicBezTo>
                <a:cubicBezTo>
                  <a:pt x="2503" y="257"/>
                  <a:pt x="2619" y="318"/>
                  <a:pt x="2880" y="295"/>
                </a:cubicBezTo>
                <a:cubicBezTo>
                  <a:pt x="3141" y="272"/>
                  <a:pt x="3814" y="253"/>
                  <a:pt x="3992" y="204"/>
                </a:cubicBezTo>
                <a:cubicBezTo>
                  <a:pt x="4170" y="155"/>
                  <a:pt x="3980" y="38"/>
                  <a:pt x="3946"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spAutoFit/>
          </a:bodyPr>
          <a:lstStyle/>
          <a:p>
            <a:endParaRPr lang="zh-CN" altLang="en-US"/>
          </a:p>
        </p:txBody>
      </p:sp>
      <p:sp>
        <p:nvSpPr>
          <p:cNvPr id="157701" name="Freeform 28"/>
          <p:cNvSpPr>
            <a:spLocks/>
          </p:cNvSpPr>
          <p:nvPr/>
        </p:nvSpPr>
        <p:spPr bwMode="auto">
          <a:xfrm>
            <a:off x="1209675" y="2211388"/>
            <a:ext cx="7197725" cy="3973512"/>
          </a:xfrm>
          <a:custGeom>
            <a:avLst/>
            <a:gdLst>
              <a:gd name="T0" fmla="*/ 2147483647 w 4534"/>
              <a:gd name="T1" fmla="*/ 2147483647 h 2503"/>
              <a:gd name="T2" fmla="*/ 2147483647 w 4534"/>
              <a:gd name="T3" fmla="*/ 2147483647 h 2503"/>
              <a:gd name="T4" fmla="*/ 2147483647 w 4534"/>
              <a:gd name="T5" fmla="*/ 2147483647 h 2503"/>
              <a:gd name="T6" fmla="*/ 2147483647 w 4534"/>
              <a:gd name="T7" fmla="*/ 2147483647 h 2503"/>
              <a:gd name="T8" fmla="*/ 2147483647 w 4534"/>
              <a:gd name="T9" fmla="*/ 2147483647 h 2503"/>
              <a:gd name="T10" fmla="*/ 2147483647 w 4534"/>
              <a:gd name="T11" fmla="*/ 2147483647 h 2503"/>
              <a:gd name="T12" fmla="*/ 2147483647 w 4534"/>
              <a:gd name="T13" fmla="*/ 2147483647 h 2503"/>
              <a:gd name="T14" fmla="*/ 2147483647 w 4534"/>
              <a:gd name="T15" fmla="*/ 2147483647 h 2503"/>
              <a:gd name="T16" fmla="*/ 2147483647 w 4534"/>
              <a:gd name="T17" fmla="*/ 2147483647 h 2503"/>
              <a:gd name="T18" fmla="*/ 2147483647 w 4534"/>
              <a:gd name="T19" fmla="*/ 2147483647 h 2503"/>
              <a:gd name="T20" fmla="*/ 2147483647 w 4534"/>
              <a:gd name="T21" fmla="*/ 2147483647 h 2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34"/>
              <a:gd name="T34" fmla="*/ 0 h 2503"/>
              <a:gd name="T35" fmla="*/ 4534 w 4534"/>
              <a:gd name="T36" fmla="*/ 2503 h 25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34" h="2503">
                <a:moveTo>
                  <a:pt x="44" y="1962"/>
                </a:moveTo>
                <a:cubicBezTo>
                  <a:pt x="0" y="2136"/>
                  <a:pt x="7" y="2363"/>
                  <a:pt x="328" y="2433"/>
                </a:cubicBezTo>
                <a:cubicBezTo>
                  <a:pt x="649" y="2503"/>
                  <a:pt x="1627" y="2493"/>
                  <a:pt x="1969" y="2385"/>
                </a:cubicBezTo>
                <a:cubicBezTo>
                  <a:pt x="2311" y="2277"/>
                  <a:pt x="2009" y="1896"/>
                  <a:pt x="2382" y="1785"/>
                </a:cubicBezTo>
                <a:cubicBezTo>
                  <a:pt x="2755" y="1674"/>
                  <a:pt x="3878" y="1812"/>
                  <a:pt x="4206" y="1717"/>
                </a:cubicBezTo>
                <a:cubicBezTo>
                  <a:pt x="4534" y="1622"/>
                  <a:pt x="4466" y="1443"/>
                  <a:pt x="4350" y="1213"/>
                </a:cubicBezTo>
                <a:cubicBezTo>
                  <a:pt x="4234" y="983"/>
                  <a:pt x="3840" y="534"/>
                  <a:pt x="3510" y="335"/>
                </a:cubicBezTo>
                <a:cubicBezTo>
                  <a:pt x="3180" y="136"/>
                  <a:pt x="2747" y="0"/>
                  <a:pt x="2367" y="19"/>
                </a:cubicBezTo>
                <a:cubicBezTo>
                  <a:pt x="1987" y="38"/>
                  <a:pt x="1537" y="246"/>
                  <a:pt x="1230" y="450"/>
                </a:cubicBezTo>
                <a:cubicBezTo>
                  <a:pt x="923" y="654"/>
                  <a:pt x="722" y="990"/>
                  <a:pt x="524" y="1242"/>
                </a:cubicBezTo>
                <a:cubicBezTo>
                  <a:pt x="326" y="1494"/>
                  <a:pt x="144" y="1812"/>
                  <a:pt x="44" y="1962"/>
                </a:cubicBezTo>
                <a:close/>
              </a:path>
            </a:pathLst>
          </a:custGeom>
          <a:noFill/>
          <a:ln w="9525" cap="flat"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transition>
    <p:blinds/>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idx="1"/>
          </p:nvPr>
        </p:nvSpPr>
        <p:spPr>
          <a:xfrm>
            <a:off x="323850" y="368300"/>
            <a:ext cx="8820150" cy="6121400"/>
          </a:xfrm>
        </p:spPr>
        <p:txBody>
          <a:bodyPr/>
          <a:lstStyle/>
          <a:p>
            <a:pPr algn="just" eaLnBrk="1" hangingPunct="1">
              <a:lnSpc>
                <a:spcPct val="105000"/>
              </a:lnSpc>
              <a:spcBef>
                <a:spcPct val="10000"/>
              </a:spcBef>
              <a:buFont typeface="Wingdings" pitchFamily="2" charset="2"/>
              <a:buNone/>
            </a:pPr>
            <a:r>
              <a:rPr lang="zh-CN" altLang="en-US" b="1" smtClean="0">
                <a:latin typeface="Times New Roman" pitchFamily="18" charset="0"/>
              </a:rPr>
              <a:t>算法</a:t>
            </a:r>
            <a:r>
              <a:rPr lang="en-US" altLang="zh-CN" b="1" smtClean="0">
                <a:solidFill>
                  <a:srgbClr val="FFFF00"/>
                </a:solidFill>
                <a:latin typeface="Times New Roman" pitchFamily="18" charset="0"/>
              </a:rPr>
              <a:t>Restore</a:t>
            </a:r>
            <a:r>
              <a:rPr lang="zh-CN" altLang="en-US" b="1" smtClean="0">
                <a:latin typeface="Times New Roman" pitchFamily="18" charset="0"/>
              </a:rPr>
              <a:t>（</a:t>
            </a:r>
            <a:r>
              <a:rPr lang="en-US" altLang="zh-CN" b="1" smtClean="0">
                <a:latin typeface="Times New Roman" pitchFamily="18" charset="0"/>
              </a:rPr>
              <a:t>R</a:t>
            </a:r>
            <a:r>
              <a:rPr lang="zh-CN" altLang="en-US" b="1" smtClean="0">
                <a:latin typeface="Times New Roman" pitchFamily="18" charset="0"/>
              </a:rPr>
              <a:t>，</a:t>
            </a:r>
            <a:r>
              <a:rPr lang="en-US" altLang="zh-CN" b="1" smtClean="0">
                <a:latin typeface="Times New Roman" pitchFamily="18" charset="0"/>
              </a:rPr>
              <a:t>f</a:t>
            </a:r>
            <a:r>
              <a:rPr lang="zh-CN" altLang="en-US" b="1" smtClean="0">
                <a:latin typeface="Times New Roman" pitchFamily="18" charset="0"/>
              </a:rPr>
              <a:t>，</a:t>
            </a:r>
            <a:r>
              <a:rPr lang="en-US" altLang="zh-CN" b="1" smtClean="0">
                <a:latin typeface="Times New Roman" pitchFamily="18" charset="0"/>
              </a:rPr>
              <a:t>e</a:t>
            </a:r>
            <a:r>
              <a:rPr lang="zh-CN" altLang="en-US" b="1" smtClean="0">
                <a:latin typeface="Times New Roman" pitchFamily="18" charset="0"/>
              </a:rPr>
              <a:t>）</a:t>
            </a:r>
            <a:r>
              <a:rPr lang="en-US" altLang="zh-CN" sz="2800" b="1" smtClean="0">
                <a:latin typeface="Times New Roman" pitchFamily="18" charset="0"/>
              </a:rPr>
              <a:t>//</a:t>
            </a:r>
            <a:r>
              <a:rPr lang="zh-CN" altLang="en-US" sz="2800" b="1" smtClean="0">
                <a:latin typeface="Times New Roman" pitchFamily="18" charset="0"/>
              </a:rPr>
              <a:t>重 建堆</a:t>
            </a:r>
          </a:p>
          <a:p>
            <a:pPr algn="just" eaLnBrk="1" hangingPunct="1">
              <a:lnSpc>
                <a:spcPct val="105000"/>
              </a:lnSpc>
              <a:spcBef>
                <a:spcPct val="10000"/>
              </a:spcBef>
              <a:buFont typeface="Wingdings" pitchFamily="2" charset="2"/>
              <a:buNone/>
            </a:pPr>
            <a:r>
              <a:rPr lang="en-US" altLang="zh-CN" sz="2800" b="1" smtClean="0">
                <a:latin typeface="Times New Roman" pitchFamily="18" charset="0"/>
              </a:rPr>
              <a:t>R1 [</a:t>
            </a:r>
            <a:r>
              <a:rPr lang="zh-CN" altLang="en-US" sz="2800" b="1" smtClean="0">
                <a:latin typeface="Times New Roman" pitchFamily="18" charset="0"/>
              </a:rPr>
              <a:t>初始化</a:t>
            </a:r>
            <a:r>
              <a:rPr lang="en-US" altLang="zh-CN" sz="2800" b="1" smtClean="0">
                <a:latin typeface="Times New Roman" pitchFamily="18" charset="0"/>
              </a:rPr>
              <a:t>]  </a:t>
            </a:r>
            <a:r>
              <a:rPr lang="en-US" altLang="zh-CN" b="1" smtClean="0">
                <a:latin typeface="Times New Roman" pitchFamily="18" charset="0"/>
              </a:rPr>
              <a:t>j</a:t>
            </a:r>
            <a:r>
              <a:rPr lang="en-US" altLang="zh-CN" b="1" smtClean="0">
                <a:latin typeface="Times New Roman" pitchFamily="18" charset="0"/>
                <a:sym typeface="Symbol" pitchFamily="18" charset="2"/>
              </a:rPr>
              <a:t></a:t>
            </a:r>
            <a:r>
              <a:rPr lang="en-US" altLang="zh-CN" b="1" smtClean="0">
                <a:latin typeface="Times New Roman" pitchFamily="18" charset="0"/>
              </a:rPr>
              <a:t>f</a:t>
            </a:r>
            <a:r>
              <a:rPr lang="zh-CN" altLang="en-US" b="1" smtClean="0">
                <a:latin typeface="Times New Roman" pitchFamily="18" charset="0"/>
              </a:rPr>
              <a:t>． </a:t>
            </a:r>
            <a:endParaRPr lang="zh-CN" altLang="en-US" sz="2800" b="1" smtClean="0">
              <a:latin typeface="Times New Roman" pitchFamily="18" charset="0"/>
            </a:endParaRPr>
          </a:p>
          <a:p>
            <a:pPr algn="just" eaLnBrk="1" hangingPunct="1">
              <a:lnSpc>
                <a:spcPct val="105000"/>
              </a:lnSpc>
              <a:spcBef>
                <a:spcPct val="10000"/>
              </a:spcBef>
              <a:buFont typeface="Wingdings" pitchFamily="2" charset="2"/>
              <a:buNone/>
            </a:pPr>
            <a:r>
              <a:rPr lang="en-US" altLang="zh-CN" sz="2800" b="1" smtClean="0">
                <a:latin typeface="Times New Roman" pitchFamily="18" charset="0"/>
              </a:rPr>
              <a:t>R2 [</a:t>
            </a:r>
            <a:r>
              <a:rPr lang="zh-CN" altLang="en-US" sz="2800" b="1" smtClean="0">
                <a:latin typeface="Times New Roman" pitchFamily="18" charset="0"/>
              </a:rPr>
              <a:t>建堆</a:t>
            </a:r>
            <a:r>
              <a:rPr lang="en-US" altLang="zh-CN" sz="2800" b="1" smtClean="0">
                <a:latin typeface="Times New Roman" pitchFamily="18" charset="0"/>
              </a:rPr>
              <a:t>]</a:t>
            </a:r>
          </a:p>
          <a:p>
            <a:pPr algn="just" eaLnBrk="1" hangingPunct="1">
              <a:lnSpc>
                <a:spcPct val="105000"/>
              </a:lnSpc>
              <a:spcBef>
                <a:spcPct val="10000"/>
              </a:spcBef>
              <a:buFont typeface="Wingdings" pitchFamily="2" charset="2"/>
              <a:buNone/>
            </a:pPr>
            <a:r>
              <a:rPr lang="en-US" altLang="zh-CN" b="1" smtClean="0">
                <a:latin typeface="Times New Roman" pitchFamily="18" charset="0"/>
              </a:rPr>
              <a:t>       WHILE j≤ </a:t>
            </a:r>
            <a:r>
              <a:rPr lang="en-US" altLang="zh-CN" b="1" smtClean="0">
                <a:latin typeface="Times New Roman" pitchFamily="18" charset="0"/>
                <a:sym typeface="Symbol" pitchFamily="18" charset="2"/>
              </a:rPr>
              <a:t></a:t>
            </a:r>
            <a:r>
              <a:rPr lang="en-US" altLang="zh-CN" b="1" smtClean="0">
                <a:latin typeface="Times New Roman" pitchFamily="18" charset="0"/>
              </a:rPr>
              <a:t>e/2</a:t>
            </a:r>
            <a:r>
              <a:rPr lang="en-US" altLang="zh-CN" b="1" smtClean="0">
                <a:latin typeface="Times New Roman" pitchFamily="18" charset="0"/>
                <a:sym typeface="Symbol" pitchFamily="18" charset="2"/>
              </a:rPr>
              <a:t></a:t>
            </a:r>
            <a:r>
              <a:rPr lang="en-US" altLang="zh-CN" b="1" smtClean="0">
                <a:latin typeface="Times New Roman" pitchFamily="18" charset="0"/>
              </a:rPr>
              <a:t> DO   </a:t>
            </a:r>
          </a:p>
          <a:p>
            <a:pPr algn="just" eaLnBrk="1" hangingPunct="1">
              <a:lnSpc>
                <a:spcPct val="105000"/>
              </a:lnSpc>
              <a:spcBef>
                <a:spcPct val="10000"/>
              </a:spcBef>
              <a:buFont typeface="Wingdings" pitchFamily="2" charset="2"/>
              <a:buNone/>
            </a:pPr>
            <a:r>
              <a:rPr lang="en-US" altLang="zh-CN" b="1" smtClean="0">
                <a:latin typeface="Times New Roman" pitchFamily="18" charset="0"/>
              </a:rPr>
              <a:t>           (IF(2j &lt; e)AND(K</a:t>
            </a:r>
            <a:r>
              <a:rPr lang="en-US" altLang="zh-CN" b="1" baseline="-30000" smtClean="0">
                <a:latin typeface="Times New Roman" pitchFamily="18" charset="0"/>
              </a:rPr>
              <a:t>2j </a:t>
            </a:r>
            <a:r>
              <a:rPr lang="en-US" altLang="zh-CN" b="1" smtClean="0">
                <a:latin typeface="Times New Roman" pitchFamily="18" charset="0"/>
              </a:rPr>
              <a:t>&lt;K</a:t>
            </a:r>
            <a:r>
              <a:rPr lang="en-US" altLang="zh-CN" b="1" baseline="-30000" smtClean="0">
                <a:latin typeface="Times New Roman" pitchFamily="18" charset="0"/>
              </a:rPr>
              <a:t>2j</a:t>
            </a:r>
            <a:r>
              <a:rPr lang="zh-CN" altLang="en-US" b="1" baseline="-30000" smtClean="0">
                <a:latin typeface="Times New Roman" pitchFamily="18" charset="0"/>
              </a:rPr>
              <a:t>＋</a:t>
            </a:r>
            <a:r>
              <a:rPr lang="en-US" altLang="zh-CN" b="1" baseline="-30000" smtClean="0">
                <a:latin typeface="Times New Roman" pitchFamily="18" charset="0"/>
              </a:rPr>
              <a:t>1</a:t>
            </a:r>
            <a:r>
              <a:rPr lang="en-US" altLang="zh-CN" b="1" smtClean="0">
                <a:latin typeface="Times New Roman" pitchFamily="18" charset="0"/>
              </a:rPr>
              <a:t>) </a:t>
            </a:r>
          </a:p>
          <a:p>
            <a:pPr algn="just" eaLnBrk="1" hangingPunct="1">
              <a:lnSpc>
                <a:spcPct val="105000"/>
              </a:lnSpc>
              <a:spcBef>
                <a:spcPct val="10000"/>
              </a:spcBef>
              <a:buFont typeface="Wingdings" pitchFamily="2" charset="2"/>
              <a:buNone/>
            </a:pPr>
            <a:r>
              <a:rPr lang="zh-CN" altLang="en-US" b="1" smtClean="0">
                <a:latin typeface="Times New Roman" pitchFamily="18" charset="0"/>
              </a:rPr>
              <a:t>　　　　　　　</a:t>
            </a:r>
            <a:r>
              <a:rPr lang="en-US" altLang="zh-CN" b="1" smtClean="0">
                <a:latin typeface="Times New Roman" pitchFamily="18" charset="0"/>
              </a:rPr>
              <a:t>THEN  m</a:t>
            </a:r>
            <a:r>
              <a:rPr lang="en-US" altLang="zh-CN" b="1" smtClean="0">
                <a:latin typeface="Times New Roman" pitchFamily="18" charset="0"/>
                <a:sym typeface="Symbol" pitchFamily="18" charset="2"/>
              </a:rPr>
              <a:t></a:t>
            </a:r>
            <a:r>
              <a:rPr lang="en-US" altLang="zh-CN" b="1" smtClean="0">
                <a:latin typeface="Times New Roman" pitchFamily="18" charset="0"/>
              </a:rPr>
              <a:t>2j+1</a:t>
            </a:r>
          </a:p>
          <a:p>
            <a:pPr algn="just" eaLnBrk="1" hangingPunct="1">
              <a:lnSpc>
                <a:spcPct val="105000"/>
              </a:lnSpc>
              <a:spcBef>
                <a:spcPct val="0"/>
              </a:spcBef>
              <a:buFont typeface="Wingdings" pitchFamily="2" charset="2"/>
              <a:buNone/>
            </a:pPr>
            <a:r>
              <a:rPr lang="en-US" altLang="zh-CN" b="1" smtClean="0">
                <a:latin typeface="Times New Roman" pitchFamily="18" charset="0"/>
              </a:rPr>
              <a:t>                            ELSE   m</a:t>
            </a:r>
            <a:r>
              <a:rPr lang="en-US" altLang="zh-CN" b="1" smtClean="0">
                <a:latin typeface="Times New Roman" pitchFamily="18" charset="0"/>
                <a:sym typeface="Symbol" pitchFamily="18" charset="2"/>
              </a:rPr>
              <a:t></a:t>
            </a:r>
            <a:r>
              <a:rPr lang="en-US" altLang="zh-CN" b="1" smtClean="0">
                <a:latin typeface="Times New Roman" pitchFamily="18" charset="0"/>
              </a:rPr>
              <a:t>2j .</a:t>
            </a:r>
          </a:p>
          <a:p>
            <a:pPr algn="just" eaLnBrk="1" hangingPunct="1">
              <a:lnSpc>
                <a:spcPct val="105000"/>
              </a:lnSpc>
              <a:spcBef>
                <a:spcPct val="0"/>
              </a:spcBef>
              <a:buFont typeface="Wingdings" pitchFamily="2" charset="2"/>
              <a:buNone/>
            </a:pPr>
            <a:r>
              <a:rPr lang="en-US" altLang="zh-CN" b="1" smtClean="0">
                <a:latin typeface="Times New Roman" pitchFamily="18" charset="0"/>
              </a:rPr>
              <a:t>		   </a:t>
            </a:r>
            <a:r>
              <a:rPr lang="en-US" altLang="zh-CN" b="1" smtClean="0"/>
              <a:t>//  R</a:t>
            </a:r>
            <a:r>
              <a:rPr lang="en-US" altLang="zh-CN" b="1" baseline="-25000" smtClean="0"/>
              <a:t>m</a:t>
            </a:r>
            <a:r>
              <a:rPr lang="zh-CN" altLang="en-US" b="1" smtClean="0"/>
              <a:t>是</a:t>
            </a:r>
            <a:r>
              <a:rPr lang="en-US" altLang="zh-CN" b="1" smtClean="0"/>
              <a:t>R</a:t>
            </a:r>
            <a:r>
              <a:rPr lang="en-US" altLang="zh-CN" b="1" baseline="-25000" smtClean="0"/>
              <a:t>j</a:t>
            </a:r>
            <a:r>
              <a:rPr lang="zh-CN" altLang="en-US" b="1" smtClean="0"/>
              <a:t>的具有较大关键词的儿子结点</a:t>
            </a:r>
            <a:r>
              <a:rPr lang="zh-CN" altLang="en-US" smtClean="0"/>
              <a:t> </a:t>
            </a:r>
            <a:endParaRPr lang="en-US" altLang="zh-CN" b="1" smtClean="0">
              <a:latin typeface="Times New Roman" pitchFamily="18" charset="0"/>
            </a:endParaRPr>
          </a:p>
          <a:p>
            <a:pPr algn="just" eaLnBrk="1" hangingPunct="1">
              <a:lnSpc>
                <a:spcPct val="105000"/>
              </a:lnSpc>
              <a:spcBef>
                <a:spcPct val="0"/>
              </a:spcBef>
              <a:buFont typeface="Wingdings" pitchFamily="2" charset="2"/>
              <a:buNone/>
            </a:pPr>
            <a:r>
              <a:rPr lang="en-US" altLang="zh-CN" b="1" smtClean="0">
                <a:latin typeface="Times New Roman" pitchFamily="18" charset="0"/>
              </a:rPr>
              <a:t>            IF K</a:t>
            </a:r>
            <a:r>
              <a:rPr lang="en-US" altLang="zh-CN" b="1" baseline="-30000" smtClean="0">
                <a:latin typeface="Times New Roman" pitchFamily="18" charset="0"/>
              </a:rPr>
              <a:t>m </a:t>
            </a:r>
            <a:r>
              <a:rPr lang="en-US" altLang="zh-CN" b="1" smtClean="0">
                <a:latin typeface="Times New Roman" pitchFamily="18" charset="0"/>
              </a:rPr>
              <a:t>&gt; K</a:t>
            </a:r>
            <a:r>
              <a:rPr lang="en-US" altLang="zh-CN" b="1" baseline="-30000" smtClean="0">
                <a:latin typeface="Times New Roman" pitchFamily="18" charset="0"/>
              </a:rPr>
              <a:t>j </a:t>
            </a:r>
            <a:r>
              <a:rPr lang="en-US" altLang="zh-CN" b="1" smtClean="0">
                <a:latin typeface="Times New Roman" pitchFamily="18" charset="0"/>
              </a:rPr>
              <a:t>THEN</a:t>
            </a:r>
            <a:r>
              <a:rPr lang="zh-CN" altLang="en-US" b="1" smtClean="0">
                <a:latin typeface="Times New Roman" pitchFamily="18" charset="0"/>
              </a:rPr>
              <a:t>（</a:t>
            </a:r>
            <a:r>
              <a:rPr lang="en-US" altLang="zh-CN" b="1" smtClean="0">
                <a:latin typeface="Times New Roman" pitchFamily="18" charset="0"/>
              </a:rPr>
              <a:t>R</a:t>
            </a:r>
            <a:r>
              <a:rPr lang="en-US" altLang="zh-CN" b="1" baseline="-30000" smtClean="0">
                <a:latin typeface="Times New Roman" pitchFamily="18" charset="0"/>
              </a:rPr>
              <a:t>m</a:t>
            </a:r>
            <a:r>
              <a:rPr lang="en-US" altLang="zh-CN" b="1" smtClean="0">
                <a:latin typeface="Times New Roman" pitchFamily="18" charset="0"/>
                <a:sym typeface="Symbol" pitchFamily="18" charset="2"/>
              </a:rPr>
              <a:t></a:t>
            </a:r>
            <a:r>
              <a:rPr lang="en-US" altLang="zh-CN" b="1" smtClean="0">
                <a:latin typeface="Times New Roman" pitchFamily="18" charset="0"/>
              </a:rPr>
              <a:t>R</a:t>
            </a:r>
            <a:r>
              <a:rPr lang="en-US" altLang="zh-CN" b="1" baseline="-30000" smtClean="0">
                <a:latin typeface="Times New Roman" pitchFamily="18" charset="0"/>
              </a:rPr>
              <a:t>j </a:t>
            </a:r>
            <a:r>
              <a:rPr lang="en-US" altLang="zh-CN" b="1" smtClean="0">
                <a:latin typeface="Times New Roman" pitchFamily="18" charset="0"/>
              </a:rPr>
              <a:t>. j</a:t>
            </a:r>
            <a:r>
              <a:rPr lang="en-US" altLang="zh-CN" b="1" smtClean="0">
                <a:latin typeface="Times New Roman" pitchFamily="18" charset="0"/>
                <a:sym typeface="Symbol" pitchFamily="18" charset="2"/>
              </a:rPr>
              <a:t></a:t>
            </a:r>
            <a:r>
              <a:rPr lang="en-US" altLang="zh-CN" b="1" smtClean="0">
                <a:latin typeface="Times New Roman" pitchFamily="18" charset="0"/>
              </a:rPr>
              <a:t>m </a:t>
            </a:r>
            <a:r>
              <a:rPr lang="zh-CN" altLang="en-US" b="1" smtClean="0">
                <a:latin typeface="Times New Roman" pitchFamily="18" charset="0"/>
              </a:rPr>
              <a:t>） </a:t>
            </a:r>
          </a:p>
          <a:p>
            <a:pPr algn="just" eaLnBrk="1" hangingPunct="1">
              <a:lnSpc>
                <a:spcPct val="105000"/>
              </a:lnSpc>
              <a:spcBef>
                <a:spcPct val="10000"/>
              </a:spcBef>
              <a:buFont typeface="Wingdings" pitchFamily="2" charset="2"/>
              <a:buNone/>
            </a:pPr>
            <a:r>
              <a:rPr lang="zh-CN" altLang="en-US" b="1" smtClean="0">
                <a:latin typeface="Times New Roman" pitchFamily="18" charset="0"/>
              </a:rPr>
              <a:t>				</a:t>
            </a:r>
            <a:r>
              <a:rPr lang="en-US" altLang="zh-CN" b="1" smtClean="0">
                <a:latin typeface="Times New Roman" pitchFamily="18" charset="0"/>
              </a:rPr>
              <a:t>ELSE j</a:t>
            </a:r>
            <a:r>
              <a:rPr lang="en-US" altLang="zh-CN" b="1" smtClean="0">
                <a:latin typeface="Times New Roman" pitchFamily="18" charset="0"/>
                <a:sym typeface="Symbol" pitchFamily="18" charset="2"/>
              </a:rPr>
              <a:t></a:t>
            </a:r>
            <a:r>
              <a:rPr lang="en-US" altLang="zh-CN" b="1" smtClean="0">
                <a:latin typeface="Times New Roman" pitchFamily="18" charset="0"/>
              </a:rPr>
              <a:t>e </a:t>
            </a:r>
            <a:r>
              <a:rPr lang="zh-CN" altLang="en-US" b="1" smtClean="0">
                <a:latin typeface="Times New Roman" pitchFamily="18" charset="0"/>
              </a:rPr>
              <a:t>）</a:t>
            </a:r>
            <a:r>
              <a:rPr lang="en-US" altLang="zh-CN" b="1" smtClean="0">
                <a:latin typeface="Times New Roman" pitchFamily="18" charset="0"/>
              </a:rPr>
              <a:t>▌</a:t>
            </a:r>
          </a:p>
          <a:p>
            <a:pPr algn="just" eaLnBrk="1" hangingPunct="1">
              <a:lnSpc>
                <a:spcPct val="85000"/>
              </a:lnSpc>
              <a:spcBef>
                <a:spcPct val="10000"/>
              </a:spcBef>
              <a:buFont typeface="Wingdings" pitchFamily="2" charset="2"/>
              <a:buNone/>
            </a:pPr>
            <a:r>
              <a:rPr lang="zh-CN" altLang="en-US" b="1" smtClean="0">
                <a:latin typeface="Times New Roman" pitchFamily="18" charset="0"/>
              </a:rPr>
              <a:t>　　　　　　　　　　　　　　</a:t>
            </a:r>
            <a:r>
              <a:rPr lang="zh-CN" altLang="en-US" sz="2800" b="1" smtClean="0">
                <a:latin typeface="Times New Roman" pitchFamily="18" charset="0"/>
                <a:hlinkClick r:id="rId3" action="ppaction://hlinkfile"/>
              </a:rPr>
              <a:t>重建堆演示</a:t>
            </a:r>
            <a:endParaRPr lang="zh-CN" altLang="en-US" sz="2800" b="1" smtClean="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idx="1"/>
          </p:nvPr>
        </p:nvSpPr>
        <p:spPr>
          <a:xfrm>
            <a:off x="179388" y="301625"/>
            <a:ext cx="8748712" cy="6188075"/>
          </a:xfrm>
        </p:spPr>
        <p:txBody>
          <a:bodyPr/>
          <a:lstStyle/>
          <a:p>
            <a:pPr eaLnBrk="1" hangingPunct="1">
              <a:lnSpc>
                <a:spcPct val="115000"/>
              </a:lnSpc>
              <a:buFont typeface="Wingdings 2" pitchFamily="18" charset="2"/>
              <a:buNone/>
            </a:pPr>
            <a:r>
              <a:rPr lang="zh-CN" altLang="en-US" b="1" smtClean="0">
                <a:solidFill>
                  <a:srgbClr val="FFFF00"/>
                </a:solidFill>
                <a:latin typeface="幼圆" pitchFamily="49" charset="-122"/>
                <a:ea typeface="幼圆" pitchFamily="49" charset="-122"/>
              </a:rPr>
              <a:t> </a:t>
            </a:r>
            <a:r>
              <a:rPr lang="en-US" altLang="zh-CN" b="1" smtClean="0">
                <a:solidFill>
                  <a:srgbClr val="FFFF00"/>
                </a:solidFill>
                <a:latin typeface="幼圆" pitchFamily="49" charset="-122"/>
                <a:ea typeface="幼圆" pitchFamily="49" charset="-122"/>
              </a:rPr>
              <a:t>2 </a:t>
            </a:r>
            <a:r>
              <a:rPr lang="zh-CN" altLang="en-US" b="1" smtClean="0">
                <a:solidFill>
                  <a:srgbClr val="FFFF00"/>
                </a:solidFill>
                <a:latin typeface="幼圆" pitchFamily="49" charset="-122"/>
                <a:ea typeface="幼圆" pitchFamily="49" charset="-122"/>
              </a:rPr>
              <a:t>初始建堆</a:t>
            </a:r>
            <a:r>
              <a:rPr lang="en-US" altLang="zh-CN" b="1" smtClean="0">
                <a:solidFill>
                  <a:srgbClr val="FFFF00"/>
                </a:solidFill>
                <a:latin typeface="幼圆" pitchFamily="49" charset="-122"/>
                <a:ea typeface="幼圆" pitchFamily="49" charset="-122"/>
              </a:rPr>
              <a:t>:</a:t>
            </a:r>
            <a:r>
              <a:rPr lang="zh-CN" altLang="en-US" b="1" smtClean="0">
                <a:ea typeface="幼圆" pitchFamily="49" charset="-122"/>
              </a:rPr>
              <a:t>将序号为</a:t>
            </a:r>
            <a:r>
              <a:rPr lang="en-US" altLang="zh-CN" b="1" smtClean="0">
                <a:solidFill>
                  <a:srgbClr val="FFFFFF"/>
                </a:solidFill>
                <a:latin typeface="Times New Roman" pitchFamily="18" charset="0"/>
                <a:sym typeface="Symbol" pitchFamily="18" charset="2"/>
              </a:rPr>
              <a:t></a:t>
            </a:r>
            <a:r>
              <a:rPr lang="en-US" altLang="zh-CN" b="1" smtClean="0">
                <a:solidFill>
                  <a:srgbClr val="FFFFFF"/>
                </a:solidFill>
                <a:latin typeface="Times New Roman" pitchFamily="18" charset="0"/>
              </a:rPr>
              <a:t>n/2</a:t>
            </a:r>
            <a:r>
              <a:rPr lang="en-US" altLang="zh-CN" b="1" smtClean="0">
                <a:solidFill>
                  <a:srgbClr val="FFFFFF"/>
                </a:solidFill>
                <a:latin typeface="Times New Roman" pitchFamily="18" charset="0"/>
                <a:sym typeface="Symbol" pitchFamily="18" charset="2"/>
              </a:rPr>
              <a:t></a:t>
            </a:r>
            <a:r>
              <a:rPr lang="en-US" altLang="zh-CN" b="1" smtClean="0">
                <a:latin typeface="Times New Roman" pitchFamily="18" charset="0"/>
                <a:ea typeface="幼圆" pitchFamily="49" charset="-122"/>
              </a:rPr>
              <a:t>,</a:t>
            </a:r>
            <a:r>
              <a:rPr lang="en-US" altLang="zh-CN" b="1" smtClean="0">
                <a:solidFill>
                  <a:srgbClr val="FFFFFF"/>
                </a:solidFill>
                <a:latin typeface="Times New Roman" pitchFamily="18" charset="0"/>
                <a:sym typeface="Symbol" pitchFamily="18" charset="2"/>
              </a:rPr>
              <a:t> </a:t>
            </a:r>
            <a:r>
              <a:rPr lang="en-US" altLang="zh-CN" b="1" smtClean="0">
                <a:solidFill>
                  <a:srgbClr val="FFFFFF"/>
                </a:solidFill>
                <a:latin typeface="Times New Roman" pitchFamily="18" charset="0"/>
              </a:rPr>
              <a:t>n/2-1</a:t>
            </a:r>
            <a:r>
              <a:rPr lang="en-US" altLang="zh-CN" b="1" smtClean="0">
                <a:solidFill>
                  <a:srgbClr val="FFFFFF"/>
                </a:solidFill>
                <a:latin typeface="Times New Roman" pitchFamily="18" charset="0"/>
                <a:sym typeface="Symbol" pitchFamily="18" charset="2"/>
              </a:rPr>
              <a:t></a:t>
            </a:r>
            <a:r>
              <a:rPr lang="en-US" altLang="zh-CN" b="1" smtClean="0">
                <a:latin typeface="Times New Roman" pitchFamily="18" charset="0"/>
                <a:ea typeface="幼圆" pitchFamily="49" charset="-122"/>
              </a:rPr>
              <a:t>,…,1</a:t>
            </a:r>
            <a:r>
              <a:rPr lang="zh-CN" altLang="en-US" b="1" smtClean="0">
                <a:ea typeface="幼圆" pitchFamily="49" charset="-122"/>
              </a:rPr>
              <a:t>的结点作为根的子树都调整为堆即可。</a:t>
            </a:r>
          </a:p>
          <a:p>
            <a:pPr eaLnBrk="1" hangingPunct="1">
              <a:lnSpc>
                <a:spcPct val="115000"/>
              </a:lnSpc>
              <a:buFont typeface="Wingdings" pitchFamily="2" charset="2"/>
              <a:buNone/>
            </a:pPr>
            <a:r>
              <a:rPr lang="zh-CN" altLang="en-US" b="1" smtClean="0">
                <a:latin typeface="幼圆" pitchFamily="49" charset="-122"/>
                <a:ea typeface="幼圆" pitchFamily="49" charset="-122"/>
              </a:rPr>
              <a:t>  </a:t>
            </a:r>
            <a:r>
              <a:rPr lang="en-US" altLang="zh-CN" b="1" smtClean="0">
                <a:latin typeface="幼圆" pitchFamily="49" charset="-122"/>
                <a:ea typeface="幼圆" pitchFamily="49" charset="-122"/>
              </a:rPr>
              <a:t>[</a:t>
            </a:r>
            <a:r>
              <a:rPr lang="zh-CN" altLang="en-US" b="1" smtClean="0">
                <a:latin typeface="幼圆" pitchFamily="49" charset="-122"/>
                <a:ea typeface="幼圆" pitchFamily="49" charset="-122"/>
              </a:rPr>
              <a:t>例</a:t>
            </a:r>
            <a:r>
              <a:rPr lang="en-US" altLang="zh-CN" b="1" smtClean="0">
                <a:latin typeface="幼圆" pitchFamily="49" charset="-122"/>
                <a:ea typeface="幼圆" pitchFamily="49" charset="-122"/>
              </a:rPr>
              <a:t>]</a:t>
            </a:r>
            <a:r>
              <a:rPr lang="en-US" altLang="zh-CN" b="1" smtClean="0">
                <a:ea typeface="幼圆" pitchFamily="49" charset="-122"/>
              </a:rPr>
              <a:t> </a:t>
            </a:r>
            <a:r>
              <a:rPr lang="zh-CN" altLang="en-US" b="1" smtClean="0">
                <a:ea typeface="幼圆" pitchFamily="49" charset="-122"/>
              </a:rPr>
              <a:t>关键字序列</a:t>
            </a:r>
            <a:r>
              <a:rPr lang="zh-CN" altLang="en-US" b="1" smtClean="0">
                <a:latin typeface="幼圆" pitchFamily="49" charset="-122"/>
                <a:ea typeface="幼圆" pitchFamily="49" charset="-122"/>
              </a:rPr>
              <a:t>（</a:t>
            </a:r>
            <a:r>
              <a:rPr lang="en-US" altLang="zh-CN" b="1" smtClean="0">
                <a:latin typeface="幼圆" pitchFamily="49" charset="-122"/>
                <a:ea typeface="幼圆" pitchFamily="49" charset="-122"/>
              </a:rPr>
              <a:t>42,13,91,23,24,16,05,88)</a:t>
            </a:r>
            <a:r>
              <a:rPr lang="zh-CN" altLang="en-US" b="1" smtClean="0">
                <a:latin typeface="幼圆" pitchFamily="49" charset="-122"/>
                <a:ea typeface="幼圆" pitchFamily="49" charset="-122"/>
              </a:rPr>
              <a:t>。</a:t>
            </a:r>
          </a:p>
        </p:txBody>
      </p:sp>
      <p:grpSp>
        <p:nvGrpSpPr>
          <p:cNvPr id="2" name="Group 22"/>
          <p:cNvGrpSpPr>
            <a:grpSpLocks/>
          </p:cNvGrpSpPr>
          <p:nvPr/>
        </p:nvGrpSpPr>
        <p:grpSpPr bwMode="auto">
          <a:xfrm>
            <a:off x="1606550" y="2971800"/>
            <a:ext cx="5989638" cy="3624263"/>
            <a:chOff x="1012" y="1872"/>
            <a:chExt cx="3773" cy="2283"/>
          </a:xfrm>
        </p:grpSpPr>
        <p:grpSp>
          <p:nvGrpSpPr>
            <p:cNvPr id="159748" name="Group 5"/>
            <p:cNvGrpSpPr>
              <a:grpSpLocks/>
            </p:cNvGrpSpPr>
            <p:nvPr/>
          </p:nvGrpSpPr>
          <p:grpSpPr bwMode="auto">
            <a:xfrm>
              <a:off x="1248" y="1872"/>
              <a:ext cx="3537" cy="2102"/>
              <a:chOff x="912" y="1632"/>
              <a:chExt cx="3168" cy="1763"/>
            </a:xfrm>
          </p:grpSpPr>
          <p:sp>
            <p:nvSpPr>
              <p:cNvPr id="159750" name="Oval 6"/>
              <p:cNvSpPr>
                <a:spLocks noChangeArrowheads="1"/>
              </p:cNvSpPr>
              <p:nvPr/>
            </p:nvSpPr>
            <p:spPr bwMode="auto">
              <a:xfrm>
                <a:off x="2529" y="1632"/>
                <a:ext cx="329"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59751" name="Oval 7"/>
              <p:cNvSpPr>
                <a:spLocks noChangeArrowheads="1"/>
              </p:cNvSpPr>
              <p:nvPr/>
            </p:nvSpPr>
            <p:spPr bwMode="auto">
              <a:xfrm>
                <a:off x="1756" y="2042"/>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59752" name="Oval 8"/>
              <p:cNvSpPr>
                <a:spLocks noChangeArrowheads="1"/>
              </p:cNvSpPr>
              <p:nvPr/>
            </p:nvSpPr>
            <p:spPr bwMode="auto">
              <a:xfrm>
                <a:off x="3314" y="2042"/>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91</a:t>
                </a:r>
              </a:p>
            </p:txBody>
          </p:sp>
          <p:sp>
            <p:nvSpPr>
              <p:cNvPr id="159753" name="Oval 9"/>
              <p:cNvSpPr>
                <a:spLocks noChangeArrowheads="1"/>
              </p:cNvSpPr>
              <p:nvPr/>
            </p:nvSpPr>
            <p:spPr bwMode="auto">
              <a:xfrm>
                <a:off x="1319" y="2478"/>
                <a:ext cx="327" cy="338"/>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59754" name="Oval 10"/>
              <p:cNvSpPr>
                <a:spLocks noChangeArrowheads="1"/>
              </p:cNvSpPr>
              <p:nvPr/>
            </p:nvSpPr>
            <p:spPr bwMode="auto">
              <a:xfrm>
                <a:off x="2212" y="2478"/>
                <a:ext cx="327"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59755" name="Oval 11"/>
              <p:cNvSpPr>
                <a:spLocks noChangeArrowheads="1"/>
              </p:cNvSpPr>
              <p:nvPr/>
            </p:nvSpPr>
            <p:spPr bwMode="auto">
              <a:xfrm>
                <a:off x="2958" y="2491"/>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59756" name="Oval 12"/>
              <p:cNvSpPr>
                <a:spLocks noChangeArrowheads="1"/>
              </p:cNvSpPr>
              <p:nvPr/>
            </p:nvSpPr>
            <p:spPr bwMode="auto">
              <a:xfrm>
                <a:off x="3752" y="2438"/>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59757" name="Oval 13"/>
              <p:cNvSpPr>
                <a:spLocks noChangeArrowheads="1"/>
              </p:cNvSpPr>
              <p:nvPr/>
            </p:nvSpPr>
            <p:spPr bwMode="auto">
              <a:xfrm>
                <a:off x="912" y="3057"/>
                <a:ext cx="328" cy="338"/>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59758" name="Line 14"/>
              <p:cNvSpPr>
                <a:spLocks noChangeShapeType="1"/>
              </p:cNvSpPr>
              <p:nvPr/>
            </p:nvSpPr>
            <p:spPr bwMode="auto">
              <a:xfrm flipH="1">
                <a:off x="2045" y="1944"/>
                <a:ext cx="533" cy="16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9759" name="Line 15"/>
              <p:cNvSpPr>
                <a:spLocks noChangeShapeType="1"/>
              </p:cNvSpPr>
              <p:nvPr/>
            </p:nvSpPr>
            <p:spPr bwMode="auto">
              <a:xfrm>
                <a:off x="2819" y="1944"/>
                <a:ext cx="530" cy="17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9760" name="Line 16"/>
              <p:cNvSpPr>
                <a:spLocks noChangeShapeType="1"/>
              </p:cNvSpPr>
              <p:nvPr/>
            </p:nvSpPr>
            <p:spPr bwMode="auto">
              <a:xfrm flipH="1">
                <a:off x="1587" y="2380"/>
                <a:ext cx="281" cy="14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9761" name="Line 17"/>
              <p:cNvSpPr>
                <a:spLocks noChangeShapeType="1"/>
              </p:cNvSpPr>
              <p:nvPr/>
            </p:nvSpPr>
            <p:spPr bwMode="auto">
              <a:xfrm>
                <a:off x="2034" y="2354"/>
                <a:ext cx="283" cy="12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9762" name="Line 18"/>
              <p:cNvSpPr>
                <a:spLocks noChangeShapeType="1"/>
              </p:cNvSpPr>
              <p:nvPr/>
            </p:nvSpPr>
            <p:spPr bwMode="auto">
              <a:xfrm flipH="1">
                <a:off x="3146" y="2340"/>
                <a:ext cx="229"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9763" name="Line 19"/>
              <p:cNvSpPr>
                <a:spLocks noChangeShapeType="1"/>
              </p:cNvSpPr>
              <p:nvPr/>
            </p:nvSpPr>
            <p:spPr bwMode="auto">
              <a:xfrm>
                <a:off x="3593" y="2314"/>
                <a:ext cx="289" cy="12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9764" name="Line 20"/>
              <p:cNvSpPr>
                <a:spLocks noChangeShapeType="1"/>
              </p:cNvSpPr>
              <p:nvPr/>
            </p:nvSpPr>
            <p:spPr bwMode="auto">
              <a:xfrm flipH="1">
                <a:off x="1104" y="2784"/>
                <a:ext cx="329" cy="25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59749" name="Freeform 21"/>
            <p:cNvSpPr>
              <a:spLocks/>
            </p:cNvSpPr>
            <p:nvPr/>
          </p:nvSpPr>
          <p:spPr bwMode="auto">
            <a:xfrm>
              <a:off x="1012" y="2739"/>
              <a:ext cx="1600" cy="1416"/>
            </a:xfrm>
            <a:custGeom>
              <a:avLst/>
              <a:gdLst>
                <a:gd name="T0" fmla="*/ 1460 w 1600"/>
                <a:gd name="T1" fmla="*/ 1202 h 1416"/>
                <a:gd name="T2" fmla="*/ 102 w 1600"/>
                <a:gd name="T3" fmla="*/ 1216 h 1416"/>
                <a:gd name="T4" fmla="*/ 850 w 1600"/>
                <a:gd name="T5" fmla="*/ 2 h 1416"/>
                <a:gd name="T6" fmla="*/ 1460 w 1600"/>
                <a:gd name="T7" fmla="*/ 1202 h 1416"/>
                <a:gd name="T8" fmla="*/ 0 60000 65536"/>
                <a:gd name="T9" fmla="*/ 0 60000 65536"/>
                <a:gd name="T10" fmla="*/ 0 60000 65536"/>
                <a:gd name="T11" fmla="*/ 0 60000 65536"/>
                <a:gd name="T12" fmla="*/ 0 w 1600"/>
                <a:gd name="T13" fmla="*/ 0 h 1416"/>
                <a:gd name="T14" fmla="*/ 1600 w 1600"/>
                <a:gd name="T15" fmla="*/ 1416 h 1416"/>
              </a:gdLst>
              <a:ahLst/>
              <a:cxnLst>
                <a:cxn ang="T8">
                  <a:pos x="T0" y="T1"/>
                </a:cxn>
                <a:cxn ang="T9">
                  <a:pos x="T2" y="T3"/>
                </a:cxn>
                <a:cxn ang="T10">
                  <a:pos x="T4" y="T5"/>
                </a:cxn>
                <a:cxn ang="T11">
                  <a:pos x="T6" y="T7"/>
                </a:cxn>
              </a:cxnLst>
              <a:rect l="T12" t="T13" r="T14" b="T15"/>
              <a:pathLst>
                <a:path w="1600" h="1416">
                  <a:moveTo>
                    <a:pt x="1460" y="1202"/>
                  </a:moveTo>
                  <a:cubicBezTo>
                    <a:pt x="1335" y="1404"/>
                    <a:pt x="204" y="1416"/>
                    <a:pt x="102" y="1216"/>
                  </a:cubicBezTo>
                  <a:cubicBezTo>
                    <a:pt x="0" y="1016"/>
                    <a:pt x="624" y="4"/>
                    <a:pt x="850" y="2"/>
                  </a:cubicBezTo>
                  <a:cubicBezTo>
                    <a:pt x="1076" y="0"/>
                    <a:pt x="1600" y="974"/>
                    <a:pt x="1460" y="1202"/>
                  </a:cubicBezTo>
                  <a:close/>
                </a:path>
              </a:pathLst>
            </a:custGeom>
            <a:noFill/>
            <a:ln w="25400" cap="flat" cmpd="sng">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idx="1"/>
          </p:nvPr>
        </p:nvSpPr>
        <p:spPr>
          <a:xfrm>
            <a:off x="0" y="0"/>
            <a:ext cx="9144000" cy="6858000"/>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grpSp>
        <p:nvGrpSpPr>
          <p:cNvPr id="2" name="Group 3"/>
          <p:cNvGrpSpPr>
            <a:grpSpLocks/>
          </p:cNvGrpSpPr>
          <p:nvPr/>
        </p:nvGrpSpPr>
        <p:grpSpPr bwMode="auto">
          <a:xfrm>
            <a:off x="304800" y="609600"/>
            <a:ext cx="4343400" cy="2286000"/>
            <a:chOff x="912" y="1632"/>
            <a:chExt cx="3168" cy="1763"/>
          </a:xfrm>
        </p:grpSpPr>
        <p:sp>
          <p:nvSpPr>
            <p:cNvPr id="160919" name="Oval 4"/>
            <p:cNvSpPr>
              <a:spLocks noChangeArrowheads="1"/>
            </p:cNvSpPr>
            <p:nvPr/>
          </p:nvSpPr>
          <p:spPr bwMode="auto">
            <a:xfrm>
              <a:off x="2529" y="1632"/>
              <a:ext cx="329"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920" name="Oval 5"/>
            <p:cNvSpPr>
              <a:spLocks noChangeArrowheads="1"/>
            </p:cNvSpPr>
            <p:nvPr/>
          </p:nvSpPr>
          <p:spPr bwMode="auto">
            <a:xfrm>
              <a:off x="1756" y="2042"/>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0921" name="Oval 6"/>
            <p:cNvSpPr>
              <a:spLocks noChangeArrowheads="1"/>
            </p:cNvSpPr>
            <p:nvPr/>
          </p:nvSpPr>
          <p:spPr bwMode="auto">
            <a:xfrm>
              <a:off x="3314" y="2042"/>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91</a:t>
              </a:r>
            </a:p>
          </p:txBody>
        </p:sp>
        <p:sp>
          <p:nvSpPr>
            <p:cNvPr id="160922" name="Oval 7"/>
            <p:cNvSpPr>
              <a:spLocks noChangeArrowheads="1"/>
            </p:cNvSpPr>
            <p:nvPr/>
          </p:nvSpPr>
          <p:spPr bwMode="auto">
            <a:xfrm>
              <a:off x="1319" y="2478"/>
              <a:ext cx="327" cy="338"/>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0923" name="Oval 8"/>
            <p:cNvSpPr>
              <a:spLocks noChangeArrowheads="1"/>
            </p:cNvSpPr>
            <p:nvPr/>
          </p:nvSpPr>
          <p:spPr bwMode="auto">
            <a:xfrm>
              <a:off x="2212" y="2478"/>
              <a:ext cx="327"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924" name="Oval 9"/>
            <p:cNvSpPr>
              <a:spLocks noChangeArrowheads="1"/>
            </p:cNvSpPr>
            <p:nvPr/>
          </p:nvSpPr>
          <p:spPr bwMode="auto">
            <a:xfrm>
              <a:off x="2958" y="2491"/>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925" name="Oval 10"/>
            <p:cNvSpPr>
              <a:spLocks noChangeArrowheads="1"/>
            </p:cNvSpPr>
            <p:nvPr/>
          </p:nvSpPr>
          <p:spPr bwMode="auto">
            <a:xfrm>
              <a:off x="3752" y="2438"/>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926" name="Oval 11"/>
            <p:cNvSpPr>
              <a:spLocks noChangeArrowheads="1"/>
            </p:cNvSpPr>
            <p:nvPr/>
          </p:nvSpPr>
          <p:spPr bwMode="auto">
            <a:xfrm>
              <a:off x="912" y="3057"/>
              <a:ext cx="328" cy="338"/>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0927" name="Line 12"/>
            <p:cNvSpPr>
              <a:spLocks noChangeShapeType="1"/>
            </p:cNvSpPr>
            <p:nvPr/>
          </p:nvSpPr>
          <p:spPr bwMode="auto">
            <a:xfrm flipH="1">
              <a:off x="2045" y="1944"/>
              <a:ext cx="533" cy="16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28" name="Line 13"/>
            <p:cNvSpPr>
              <a:spLocks noChangeShapeType="1"/>
            </p:cNvSpPr>
            <p:nvPr/>
          </p:nvSpPr>
          <p:spPr bwMode="auto">
            <a:xfrm>
              <a:off x="2819" y="1944"/>
              <a:ext cx="530" cy="17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29" name="Line 14"/>
            <p:cNvSpPr>
              <a:spLocks noChangeShapeType="1"/>
            </p:cNvSpPr>
            <p:nvPr/>
          </p:nvSpPr>
          <p:spPr bwMode="auto">
            <a:xfrm flipH="1">
              <a:off x="1587" y="2380"/>
              <a:ext cx="281" cy="14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30" name="Line 15"/>
            <p:cNvSpPr>
              <a:spLocks noChangeShapeType="1"/>
            </p:cNvSpPr>
            <p:nvPr/>
          </p:nvSpPr>
          <p:spPr bwMode="auto">
            <a:xfrm>
              <a:off x="2034" y="2354"/>
              <a:ext cx="283" cy="12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31" name="Line 16"/>
            <p:cNvSpPr>
              <a:spLocks noChangeShapeType="1"/>
            </p:cNvSpPr>
            <p:nvPr/>
          </p:nvSpPr>
          <p:spPr bwMode="auto">
            <a:xfrm flipH="1">
              <a:off x="3146" y="2340"/>
              <a:ext cx="229"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32" name="Line 17"/>
            <p:cNvSpPr>
              <a:spLocks noChangeShapeType="1"/>
            </p:cNvSpPr>
            <p:nvPr/>
          </p:nvSpPr>
          <p:spPr bwMode="auto">
            <a:xfrm>
              <a:off x="3593" y="2314"/>
              <a:ext cx="289" cy="12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33" name="Line 18"/>
            <p:cNvSpPr>
              <a:spLocks noChangeShapeType="1"/>
            </p:cNvSpPr>
            <p:nvPr/>
          </p:nvSpPr>
          <p:spPr bwMode="auto">
            <a:xfrm flipH="1">
              <a:off x="1104" y="2784"/>
              <a:ext cx="329" cy="25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19"/>
          <p:cNvGrpSpPr>
            <a:grpSpLocks/>
          </p:cNvGrpSpPr>
          <p:nvPr/>
        </p:nvGrpSpPr>
        <p:grpSpPr bwMode="auto">
          <a:xfrm>
            <a:off x="323850" y="620713"/>
            <a:ext cx="4343400" cy="2286000"/>
            <a:chOff x="912" y="1632"/>
            <a:chExt cx="3168" cy="1763"/>
          </a:xfrm>
        </p:grpSpPr>
        <p:sp>
          <p:nvSpPr>
            <p:cNvPr id="160904" name="Oval 20"/>
            <p:cNvSpPr>
              <a:spLocks noChangeArrowheads="1"/>
            </p:cNvSpPr>
            <p:nvPr/>
          </p:nvSpPr>
          <p:spPr bwMode="auto">
            <a:xfrm>
              <a:off x="2529" y="1632"/>
              <a:ext cx="329"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905" name="Oval 21"/>
            <p:cNvSpPr>
              <a:spLocks noChangeArrowheads="1"/>
            </p:cNvSpPr>
            <p:nvPr/>
          </p:nvSpPr>
          <p:spPr bwMode="auto">
            <a:xfrm>
              <a:off x="1756" y="2042"/>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0906" name="Oval 22"/>
            <p:cNvSpPr>
              <a:spLocks noChangeArrowheads="1"/>
            </p:cNvSpPr>
            <p:nvPr/>
          </p:nvSpPr>
          <p:spPr bwMode="auto">
            <a:xfrm>
              <a:off x="3314" y="2042"/>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91</a:t>
              </a:r>
            </a:p>
          </p:txBody>
        </p:sp>
        <p:sp>
          <p:nvSpPr>
            <p:cNvPr id="160907" name="Oval 23"/>
            <p:cNvSpPr>
              <a:spLocks noChangeArrowheads="1"/>
            </p:cNvSpPr>
            <p:nvPr/>
          </p:nvSpPr>
          <p:spPr bwMode="auto">
            <a:xfrm>
              <a:off x="1319" y="2478"/>
              <a:ext cx="327" cy="338"/>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0908" name="Oval 24"/>
            <p:cNvSpPr>
              <a:spLocks noChangeArrowheads="1"/>
            </p:cNvSpPr>
            <p:nvPr/>
          </p:nvSpPr>
          <p:spPr bwMode="auto">
            <a:xfrm>
              <a:off x="2212" y="2478"/>
              <a:ext cx="327"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909" name="Oval 25"/>
            <p:cNvSpPr>
              <a:spLocks noChangeArrowheads="1"/>
            </p:cNvSpPr>
            <p:nvPr/>
          </p:nvSpPr>
          <p:spPr bwMode="auto">
            <a:xfrm>
              <a:off x="2958" y="2491"/>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910" name="Oval 26"/>
            <p:cNvSpPr>
              <a:spLocks noChangeArrowheads="1"/>
            </p:cNvSpPr>
            <p:nvPr/>
          </p:nvSpPr>
          <p:spPr bwMode="auto">
            <a:xfrm>
              <a:off x="3752" y="2438"/>
              <a:ext cx="328" cy="338"/>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911" name="Oval 27"/>
            <p:cNvSpPr>
              <a:spLocks noChangeArrowheads="1"/>
            </p:cNvSpPr>
            <p:nvPr/>
          </p:nvSpPr>
          <p:spPr bwMode="auto">
            <a:xfrm>
              <a:off x="912" y="3057"/>
              <a:ext cx="328" cy="338"/>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0912" name="Line 28"/>
            <p:cNvSpPr>
              <a:spLocks noChangeShapeType="1"/>
            </p:cNvSpPr>
            <p:nvPr/>
          </p:nvSpPr>
          <p:spPr bwMode="auto">
            <a:xfrm flipH="1">
              <a:off x="2045" y="1944"/>
              <a:ext cx="533" cy="16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13" name="Line 29"/>
            <p:cNvSpPr>
              <a:spLocks noChangeShapeType="1"/>
            </p:cNvSpPr>
            <p:nvPr/>
          </p:nvSpPr>
          <p:spPr bwMode="auto">
            <a:xfrm>
              <a:off x="2819" y="1944"/>
              <a:ext cx="530" cy="172"/>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14" name="Line 30"/>
            <p:cNvSpPr>
              <a:spLocks noChangeShapeType="1"/>
            </p:cNvSpPr>
            <p:nvPr/>
          </p:nvSpPr>
          <p:spPr bwMode="auto">
            <a:xfrm flipH="1">
              <a:off x="1587" y="2380"/>
              <a:ext cx="281" cy="14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15" name="Line 31"/>
            <p:cNvSpPr>
              <a:spLocks noChangeShapeType="1"/>
            </p:cNvSpPr>
            <p:nvPr/>
          </p:nvSpPr>
          <p:spPr bwMode="auto">
            <a:xfrm>
              <a:off x="2034" y="2354"/>
              <a:ext cx="283" cy="12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16" name="Line 32"/>
            <p:cNvSpPr>
              <a:spLocks noChangeShapeType="1"/>
            </p:cNvSpPr>
            <p:nvPr/>
          </p:nvSpPr>
          <p:spPr bwMode="auto">
            <a:xfrm flipH="1">
              <a:off x="3146" y="2340"/>
              <a:ext cx="229" cy="13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17" name="Line 33"/>
            <p:cNvSpPr>
              <a:spLocks noChangeShapeType="1"/>
            </p:cNvSpPr>
            <p:nvPr/>
          </p:nvSpPr>
          <p:spPr bwMode="auto">
            <a:xfrm>
              <a:off x="3593" y="2314"/>
              <a:ext cx="289" cy="12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18" name="Line 34"/>
            <p:cNvSpPr>
              <a:spLocks noChangeShapeType="1"/>
            </p:cNvSpPr>
            <p:nvPr/>
          </p:nvSpPr>
          <p:spPr bwMode="auto">
            <a:xfrm flipH="1">
              <a:off x="1104" y="2784"/>
              <a:ext cx="329" cy="254"/>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51"/>
          <p:cNvGrpSpPr>
            <a:grpSpLocks/>
          </p:cNvGrpSpPr>
          <p:nvPr/>
        </p:nvGrpSpPr>
        <p:grpSpPr bwMode="auto">
          <a:xfrm>
            <a:off x="457200" y="3276600"/>
            <a:ext cx="4343400" cy="2286000"/>
            <a:chOff x="480" y="1920"/>
            <a:chExt cx="2736" cy="1440"/>
          </a:xfrm>
        </p:grpSpPr>
        <p:sp>
          <p:nvSpPr>
            <p:cNvPr id="160889" name="Oval 52"/>
            <p:cNvSpPr>
              <a:spLocks noChangeArrowheads="1"/>
            </p:cNvSpPr>
            <p:nvPr/>
          </p:nvSpPr>
          <p:spPr bwMode="auto">
            <a:xfrm>
              <a:off x="1877" y="1920"/>
              <a:ext cx="284"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890" name="Oval 53"/>
            <p:cNvSpPr>
              <a:spLocks noChangeArrowheads="1"/>
            </p:cNvSpPr>
            <p:nvPr/>
          </p:nvSpPr>
          <p:spPr bwMode="auto">
            <a:xfrm>
              <a:off x="1209" y="2255"/>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0891" name="Oval 54"/>
            <p:cNvSpPr>
              <a:spLocks noChangeArrowheads="1"/>
            </p:cNvSpPr>
            <p:nvPr/>
          </p:nvSpPr>
          <p:spPr bwMode="auto">
            <a:xfrm>
              <a:off x="2554" y="225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91</a:t>
              </a:r>
            </a:p>
          </p:txBody>
        </p:sp>
        <p:sp>
          <p:nvSpPr>
            <p:cNvPr id="160892" name="Oval 55"/>
            <p:cNvSpPr>
              <a:spLocks noChangeArrowheads="1"/>
            </p:cNvSpPr>
            <p:nvPr/>
          </p:nvSpPr>
          <p:spPr bwMode="auto">
            <a:xfrm>
              <a:off x="832" y="2611"/>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0893" name="Oval 56"/>
            <p:cNvSpPr>
              <a:spLocks noChangeArrowheads="1"/>
            </p:cNvSpPr>
            <p:nvPr/>
          </p:nvSpPr>
          <p:spPr bwMode="auto">
            <a:xfrm>
              <a:off x="1603" y="2611"/>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894" name="Oval 57"/>
            <p:cNvSpPr>
              <a:spLocks noChangeArrowheads="1"/>
            </p:cNvSpPr>
            <p:nvPr/>
          </p:nvSpPr>
          <p:spPr bwMode="auto">
            <a:xfrm>
              <a:off x="2247" y="262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895" name="Oval 58"/>
            <p:cNvSpPr>
              <a:spLocks noChangeArrowheads="1"/>
            </p:cNvSpPr>
            <p:nvPr/>
          </p:nvSpPr>
          <p:spPr bwMode="auto">
            <a:xfrm>
              <a:off x="2933" y="257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896" name="Oval 59"/>
            <p:cNvSpPr>
              <a:spLocks noChangeArrowheads="1"/>
            </p:cNvSpPr>
            <p:nvPr/>
          </p:nvSpPr>
          <p:spPr bwMode="auto">
            <a:xfrm>
              <a:off x="480" y="3084"/>
              <a:ext cx="283" cy="276"/>
            </a:xfrm>
            <a:prstGeom prst="ellipse">
              <a:avLst/>
            </a:prstGeom>
            <a:solidFill>
              <a:srgbClr val="FFFFDD"/>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0897" name="Line 60"/>
            <p:cNvSpPr>
              <a:spLocks noChangeShapeType="1"/>
            </p:cNvSpPr>
            <p:nvPr/>
          </p:nvSpPr>
          <p:spPr bwMode="auto">
            <a:xfrm flipH="1">
              <a:off x="1459" y="217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98" name="Line 61"/>
            <p:cNvSpPr>
              <a:spLocks noChangeShapeType="1"/>
            </p:cNvSpPr>
            <p:nvPr/>
          </p:nvSpPr>
          <p:spPr bwMode="auto">
            <a:xfrm>
              <a:off x="2127" y="217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99" name="Line 62"/>
            <p:cNvSpPr>
              <a:spLocks noChangeShapeType="1"/>
            </p:cNvSpPr>
            <p:nvPr/>
          </p:nvSpPr>
          <p:spPr bwMode="auto">
            <a:xfrm flipH="1">
              <a:off x="1063" y="253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00" name="Line 63"/>
            <p:cNvSpPr>
              <a:spLocks noChangeShapeType="1"/>
            </p:cNvSpPr>
            <p:nvPr/>
          </p:nvSpPr>
          <p:spPr bwMode="auto">
            <a:xfrm>
              <a:off x="1449" y="2510"/>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01" name="Line 64"/>
            <p:cNvSpPr>
              <a:spLocks noChangeShapeType="1"/>
            </p:cNvSpPr>
            <p:nvPr/>
          </p:nvSpPr>
          <p:spPr bwMode="auto">
            <a:xfrm flipH="1">
              <a:off x="2409" y="2498"/>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02" name="Line 65"/>
            <p:cNvSpPr>
              <a:spLocks noChangeShapeType="1"/>
            </p:cNvSpPr>
            <p:nvPr/>
          </p:nvSpPr>
          <p:spPr bwMode="auto">
            <a:xfrm>
              <a:off x="2795" y="2477"/>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903" name="Line 66"/>
            <p:cNvSpPr>
              <a:spLocks noChangeShapeType="1"/>
            </p:cNvSpPr>
            <p:nvPr/>
          </p:nvSpPr>
          <p:spPr bwMode="auto">
            <a:xfrm flipH="1">
              <a:off x="646" y="2861"/>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 name="Group 67"/>
          <p:cNvGrpSpPr>
            <a:grpSpLocks/>
          </p:cNvGrpSpPr>
          <p:nvPr/>
        </p:nvGrpSpPr>
        <p:grpSpPr bwMode="auto">
          <a:xfrm>
            <a:off x="468313" y="3284538"/>
            <a:ext cx="4343400" cy="2286000"/>
            <a:chOff x="480" y="1920"/>
            <a:chExt cx="2736" cy="1440"/>
          </a:xfrm>
        </p:grpSpPr>
        <p:sp>
          <p:nvSpPr>
            <p:cNvPr id="160874" name="Oval 68"/>
            <p:cNvSpPr>
              <a:spLocks noChangeArrowheads="1"/>
            </p:cNvSpPr>
            <p:nvPr/>
          </p:nvSpPr>
          <p:spPr bwMode="auto">
            <a:xfrm>
              <a:off x="1877" y="1920"/>
              <a:ext cx="284"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875" name="Oval 69"/>
            <p:cNvSpPr>
              <a:spLocks noChangeArrowheads="1"/>
            </p:cNvSpPr>
            <p:nvPr/>
          </p:nvSpPr>
          <p:spPr bwMode="auto">
            <a:xfrm>
              <a:off x="1209" y="2255"/>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0876" name="Oval 70"/>
            <p:cNvSpPr>
              <a:spLocks noChangeArrowheads="1"/>
            </p:cNvSpPr>
            <p:nvPr/>
          </p:nvSpPr>
          <p:spPr bwMode="auto">
            <a:xfrm>
              <a:off x="2554" y="225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91</a:t>
              </a:r>
            </a:p>
          </p:txBody>
        </p:sp>
        <p:sp>
          <p:nvSpPr>
            <p:cNvPr id="160877" name="Oval 71"/>
            <p:cNvSpPr>
              <a:spLocks noChangeArrowheads="1"/>
            </p:cNvSpPr>
            <p:nvPr/>
          </p:nvSpPr>
          <p:spPr bwMode="auto">
            <a:xfrm>
              <a:off x="832" y="2611"/>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0878" name="Oval 72"/>
            <p:cNvSpPr>
              <a:spLocks noChangeArrowheads="1"/>
            </p:cNvSpPr>
            <p:nvPr/>
          </p:nvSpPr>
          <p:spPr bwMode="auto">
            <a:xfrm>
              <a:off x="1603" y="2611"/>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879" name="Oval 73"/>
            <p:cNvSpPr>
              <a:spLocks noChangeArrowheads="1"/>
            </p:cNvSpPr>
            <p:nvPr/>
          </p:nvSpPr>
          <p:spPr bwMode="auto">
            <a:xfrm>
              <a:off x="2247" y="262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880" name="Oval 74"/>
            <p:cNvSpPr>
              <a:spLocks noChangeArrowheads="1"/>
            </p:cNvSpPr>
            <p:nvPr/>
          </p:nvSpPr>
          <p:spPr bwMode="auto">
            <a:xfrm>
              <a:off x="2933" y="257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881" name="Oval 75"/>
            <p:cNvSpPr>
              <a:spLocks noChangeArrowheads="1"/>
            </p:cNvSpPr>
            <p:nvPr/>
          </p:nvSpPr>
          <p:spPr bwMode="auto">
            <a:xfrm>
              <a:off x="480" y="3084"/>
              <a:ext cx="283" cy="276"/>
            </a:xfrm>
            <a:prstGeom prst="ellipse">
              <a:avLst/>
            </a:prstGeom>
            <a:solidFill>
              <a:srgbClr val="FFFFDD"/>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0882" name="Line 76"/>
            <p:cNvSpPr>
              <a:spLocks noChangeShapeType="1"/>
            </p:cNvSpPr>
            <p:nvPr/>
          </p:nvSpPr>
          <p:spPr bwMode="auto">
            <a:xfrm flipH="1">
              <a:off x="1459" y="217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83" name="Line 77"/>
            <p:cNvSpPr>
              <a:spLocks noChangeShapeType="1"/>
            </p:cNvSpPr>
            <p:nvPr/>
          </p:nvSpPr>
          <p:spPr bwMode="auto">
            <a:xfrm>
              <a:off x="2127" y="217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84" name="Line 78"/>
            <p:cNvSpPr>
              <a:spLocks noChangeShapeType="1"/>
            </p:cNvSpPr>
            <p:nvPr/>
          </p:nvSpPr>
          <p:spPr bwMode="auto">
            <a:xfrm flipH="1">
              <a:off x="1063" y="253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85" name="Line 79"/>
            <p:cNvSpPr>
              <a:spLocks noChangeShapeType="1"/>
            </p:cNvSpPr>
            <p:nvPr/>
          </p:nvSpPr>
          <p:spPr bwMode="auto">
            <a:xfrm>
              <a:off x="1449" y="2510"/>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86" name="Line 80"/>
            <p:cNvSpPr>
              <a:spLocks noChangeShapeType="1"/>
            </p:cNvSpPr>
            <p:nvPr/>
          </p:nvSpPr>
          <p:spPr bwMode="auto">
            <a:xfrm flipH="1">
              <a:off x="2409" y="2498"/>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87" name="Line 81"/>
            <p:cNvSpPr>
              <a:spLocks noChangeShapeType="1"/>
            </p:cNvSpPr>
            <p:nvPr/>
          </p:nvSpPr>
          <p:spPr bwMode="auto">
            <a:xfrm>
              <a:off x="2795" y="2477"/>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88" name="Line 82"/>
            <p:cNvSpPr>
              <a:spLocks noChangeShapeType="1"/>
            </p:cNvSpPr>
            <p:nvPr/>
          </p:nvSpPr>
          <p:spPr bwMode="auto">
            <a:xfrm flipH="1">
              <a:off x="646" y="2861"/>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6" name="Group 83"/>
          <p:cNvGrpSpPr>
            <a:grpSpLocks/>
          </p:cNvGrpSpPr>
          <p:nvPr/>
        </p:nvGrpSpPr>
        <p:grpSpPr bwMode="auto">
          <a:xfrm>
            <a:off x="468313" y="3284538"/>
            <a:ext cx="4343400" cy="2286000"/>
            <a:chOff x="2544" y="2448"/>
            <a:chExt cx="2736" cy="1440"/>
          </a:xfrm>
        </p:grpSpPr>
        <p:sp>
          <p:nvSpPr>
            <p:cNvPr id="160859" name="Oval 84"/>
            <p:cNvSpPr>
              <a:spLocks noChangeArrowheads="1"/>
            </p:cNvSpPr>
            <p:nvPr/>
          </p:nvSpPr>
          <p:spPr bwMode="auto">
            <a:xfrm>
              <a:off x="3941" y="2448"/>
              <a:ext cx="284"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860" name="Oval 85"/>
            <p:cNvSpPr>
              <a:spLocks noChangeArrowheads="1"/>
            </p:cNvSpPr>
            <p:nvPr/>
          </p:nvSpPr>
          <p:spPr bwMode="auto">
            <a:xfrm>
              <a:off x="3273" y="2783"/>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0861" name="Oval 86"/>
            <p:cNvSpPr>
              <a:spLocks noChangeArrowheads="1"/>
            </p:cNvSpPr>
            <p:nvPr/>
          </p:nvSpPr>
          <p:spPr bwMode="auto">
            <a:xfrm>
              <a:off x="4618" y="2783"/>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91</a:t>
              </a:r>
            </a:p>
          </p:txBody>
        </p:sp>
        <p:sp>
          <p:nvSpPr>
            <p:cNvPr id="160862" name="Oval 87"/>
            <p:cNvSpPr>
              <a:spLocks noChangeArrowheads="1"/>
            </p:cNvSpPr>
            <p:nvPr/>
          </p:nvSpPr>
          <p:spPr bwMode="auto">
            <a:xfrm>
              <a:off x="2896" y="3139"/>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0863" name="Oval 88"/>
            <p:cNvSpPr>
              <a:spLocks noChangeArrowheads="1"/>
            </p:cNvSpPr>
            <p:nvPr/>
          </p:nvSpPr>
          <p:spPr bwMode="auto">
            <a:xfrm>
              <a:off x="3667" y="3139"/>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864" name="Oval 89"/>
            <p:cNvSpPr>
              <a:spLocks noChangeArrowheads="1"/>
            </p:cNvSpPr>
            <p:nvPr/>
          </p:nvSpPr>
          <p:spPr bwMode="auto">
            <a:xfrm>
              <a:off x="4311" y="315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865" name="Oval 90"/>
            <p:cNvSpPr>
              <a:spLocks noChangeArrowheads="1"/>
            </p:cNvSpPr>
            <p:nvPr/>
          </p:nvSpPr>
          <p:spPr bwMode="auto">
            <a:xfrm>
              <a:off x="4997" y="310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866" name="Oval 91"/>
            <p:cNvSpPr>
              <a:spLocks noChangeArrowheads="1"/>
            </p:cNvSpPr>
            <p:nvPr/>
          </p:nvSpPr>
          <p:spPr bwMode="auto">
            <a:xfrm>
              <a:off x="2544" y="361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0867" name="Line 92"/>
            <p:cNvSpPr>
              <a:spLocks noChangeShapeType="1"/>
            </p:cNvSpPr>
            <p:nvPr/>
          </p:nvSpPr>
          <p:spPr bwMode="auto">
            <a:xfrm flipH="1">
              <a:off x="3523" y="2703"/>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68" name="Line 93"/>
            <p:cNvSpPr>
              <a:spLocks noChangeShapeType="1"/>
            </p:cNvSpPr>
            <p:nvPr/>
          </p:nvSpPr>
          <p:spPr bwMode="auto">
            <a:xfrm>
              <a:off x="4191" y="2703"/>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69" name="Line 94"/>
            <p:cNvSpPr>
              <a:spLocks noChangeShapeType="1"/>
            </p:cNvSpPr>
            <p:nvPr/>
          </p:nvSpPr>
          <p:spPr bwMode="auto">
            <a:xfrm flipH="1">
              <a:off x="3127" y="3059"/>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70" name="Line 95"/>
            <p:cNvSpPr>
              <a:spLocks noChangeShapeType="1"/>
            </p:cNvSpPr>
            <p:nvPr/>
          </p:nvSpPr>
          <p:spPr bwMode="auto">
            <a:xfrm>
              <a:off x="3513" y="3038"/>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71" name="Line 96"/>
            <p:cNvSpPr>
              <a:spLocks noChangeShapeType="1"/>
            </p:cNvSpPr>
            <p:nvPr/>
          </p:nvSpPr>
          <p:spPr bwMode="auto">
            <a:xfrm flipH="1">
              <a:off x="4473" y="3026"/>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72" name="Line 97"/>
            <p:cNvSpPr>
              <a:spLocks noChangeShapeType="1"/>
            </p:cNvSpPr>
            <p:nvPr/>
          </p:nvSpPr>
          <p:spPr bwMode="auto">
            <a:xfrm>
              <a:off x="4859" y="3005"/>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73" name="Line 98"/>
            <p:cNvSpPr>
              <a:spLocks noChangeShapeType="1"/>
            </p:cNvSpPr>
            <p:nvPr/>
          </p:nvSpPr>
          <p:spPr bwMode="auto">
            <a:xfrm flipH="1">
              <a:off x="2710" y="3389"/>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7" name="Group 99"/>
          <p:cNvGrpSpPr>
            <a:grpSpLocks/>
          </p:cNvGrpSpPr>
          <p:nvPr/>
        </p:nvGrpSpPr>
        <p:grpSpPr bwMode="auto">
          <a:xfrm>
            <a:off x="468313" y="3284538"/>
            <a:ext cx="4343400" cy="2286000"/>
            <a:chOff x="2544" y="2448"/>
            <a:chExt cx="2736" cy="1440"/>
          </a:xfrm>
        </p:grpSpPr>
        <p:sp>
          <p:nvSpPr>
            <p:cNvPr id="160844" name="Oval 100"/>
            <p:cNvSpPr>
              <a:spLocks noChangeArrowheads="1"/>
            </p:cNvSpPr>
            <p:nvPr/>
          </p:nvSpPr>
          <p:spPr bwMode="auto">
            <a:xfrm>
              <a:off x="3941" y="2448"/>
              <a:ext cx="284"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845" name="Oval 101"/>
            <p:cNvSpPr>
              <a:spLocks noChangeArrowheads="1"/>
            </p:cNvSpPr>
            <p:nvPr/>
          </p:nvSpPr>
          <p:spPr bwMode="auto">
            <a:xfrm>
              <a:off x="3273" y="2783"/>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0846" name="Oval 102"/>
            <p:cNvSpPr>
              <a:spLocks noChangeArrowheads="1"/>
            </p:cNvSpPr>
            <p:nvPr/>
          </p:nvSpPr>
          <p:spPr bwMode="auto">
            <a:xfrm>
              <a:off x="4618" y="2783"/>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91</a:t>
              </a:r>
            </a:p>
          </p:txBody>
        </p:sp>
        <p:sp>
          <p:nvSpPr>
            <p:cNvPr id="160847" name="Oval 103"/>
            <p:cNvSpPr>
              <a:spLocks noChangeArrowheads="1"/>
            </p:cNvSpPr>
            <p:nvPr/>
          </p:nvSpPr>
          <p:spPr bwMode="auto">
            <a:xfrm>
              <a:off x="2896" y="3139"/>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0848" name="Oval 104"/>
            <p:cNvSpPr>
              <a:spLocks noChangeArrowheads="1"/>
            </p:cNvSpPr>
            <p:nvPr/>
          </p:nvSpPr>
          <p:spPr bwMode="auto">
            <a:xfrm>
              <a:off x="3667" y="3139"/>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849" name="Oval 105"/>
            <p:cNvSpPr>
              <a:spLocks noChangeArrowheads="1"/>
            </p:cNvSpPr>
            <p:nvPr/>
          </p:nvSpPr>
          <p:spPr bwMode="auto">
            <a:xfrm>
              <a:off x="4311" y="315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850" name="Oval 106"/>
            <p:cNvSpPr>
              <a:spLocks noChangeArrowheads="1"/>
            </p:cNvSpPr>
            <p:nvPr/>
          </p:nvSpPr>
          <p:spPr bwMode="auto">
            <a:xfrm>
              <a:off x="4997" y="310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851" name="Oval 107"/>
            <p:cNvSpPr>
              <a:spLocks noChangeArrowheads="1"/>
            </p:cNvSpPr>
            <p:nvPr/>
          </p:nvSpPr>
          <p:spPr bwMode="auto">
            <a:xfrm>
              <a:off x="2544" y="361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0852" name="Line 108"/>
            <p:cNvSpPr>
              <a:spLocks noChangeShapeType="1"/>
            </p:cNvSpPr>
            <p:nvPr/>
          </p:nvSpPr>
          <p:spPr bwMode="auto">
            <a:xfrm flipH="1">
              <a:off x="3523" y="2703"/>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53" name="Line 109"/>
            <p:cNvSpPr>
              <a:spLocks noChangeShapeType="1"/>
            </p:cNvSpPr>
            <p:nvPr/>
          </p:nvSpPr>
          <p:spPr bwMode="auto">
            <a:xfrm>
              <a:off x="4191" y="2703"/>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54" name="Line 110"/>
            <p:cNvSpPr>
              <a:spLocks noChangeShapeType="1"/>
            </p:cNvSpPr>
            <p:nvPr/>
          </p:nvSpPr>
          <p:spPr bwMode="auto">
            <a:xfrm flipH="1">
              <a:off x="3127" y="3059"/>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55" name="Line 111"/>
            <p:cNvSpPr>
              <a:spLocks noChangeShapeType="1"/>
            </p:cNvSpPr>
            <p:nvPr/>
          </p:nvSpPr>
          <p:spPr bwMode="auto">
            <a:xfrm>
              <a:off x="3513" y="3038"/>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56" name="Line 112"/>
            <p:cNvSpPr>
              <a:spLocks noChangeShapeType="1"/>
            </p:cNvSpPr>
            <p:nvPr/>
          </p:nvSpPr>
          <p:spPr bwMode="auto">
            <a:xfrm flipH="1">
              <a:off x="4473" y="3026"/>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57" name="Line 113"/>
            <p:cNvSpPr>
              <a:spLocks noChangeShapeType="1"/>
            </p:cNvSpPr>
            <p:nvPr/>
          </p:nvSpPr>
          <p:spPr bwMode="auto">
            <a:xfrm>
              <a:off x="4859" y="3005"/>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58" name="Line 114"/>
            <p:cNvSpPr>
              <a:spLocks noChangeShapeType="1"/>
            </p:cNvSpPr>
            <p:nvPr/>
          </p:nvSpPr>
          <p:spPr bwMode="auto">
            <a:xfrm flipH="1">
              <a:off x="2710" y="3389"/>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8" name="Group 115"/>
          <p:cNvGrpSpPr>
            <a:grpSpLocks/>
          </p:cNvGrpSpPr>
          <p:nvPr/>
        </p:nvGrpSpPr>
        <p:grpSpPr bwMode="auto">
          <a:xfrm>
            <a:off x="4427538" y="3860800"/>
            <a:ext cx="4343400" cy="2286000"/>
            <a:chOff x="2640" y="2544"/>
            <a:chExt cx="2736" cy="1440"/>
          </a:xfrm>
        </p:grpSpPr>
        <p:sp>
          <p:nvSpPr>
            <p:cNvPr id="160829" name="Oval 116"/>
            <p:cNvSpPr>
              <a:spLocks noChangeArrowheads="1"/>
            </p:cNvSpPr>
            <p:nvPr/>
          </p:nvSpPr>
          <p:spPr bwMode="auto">
            <a:xfrm>
              <a:off x="4037" y="2544"/>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0830" name="Oval 117"/>
            <p:cNvSpPr>
              <a:spLocks noChangeArrowheads="1"/>
            </p:cNvSpPr>
            <p:nvPr/>
          </p:nvSpPr>
          <p:spPr bwMode="auto">
            <a:xfrm>
              <a:off x="3369" y="2879"/>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0831" name="Oval 118"/>
            <p:cNvSpPr>
              <a:spLocks noChangeArrowheads="1"/>
            </p:cNvSpPr>
            <p:nvPr/>
          </p:nvSpPr>
          <p:spPr bwMode="auto">
            <a:xfrm>
              <a:off x="4714" y="287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0832" name="Oval 119"/>
            <p:cNvSpPr>
              <a:spLocks noChangeArrowheads="1"/>
            </p:cNvSpPr>
            <p:nvPr/>
          </p:nvSpPr>
          <p:spPr bwMode="auto">
            <a:xfrm>
              <a:off x="2992" y="323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0833" name="Oval 120"/>
            <p:cNvSpPr>
              <a:spLocks noChangeArrowheads="1"/>
            </p:cNvSpPr>
            <p:nvPr/>
          </p:nvSpPr>
          <p:spPr bwMode="auto">
            <a:xfrm>
              <a:off x="3763" y="323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834" name="Oval 121"/>
            <p:cNvSpPr>
              <a:spLocks noChangeArrowheads="1"/>
            </p:cNvSpPr>
            <p:nvPr/>
          </p:nvSpPr>
          <p:spPr bwMode="auto">
            <a:xfrm>
              <a:off x="4407" y="324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835" name="Oval 122"/>
            <p:cNvSpPr>
              <a:spLocks noChangeArrowheads="1"/>
            </p:cNvSpPr>
            <p:nvPr/>
          </p:nvSpPr>
          <p:spPr bwMode="auto">
            <a:xfrm>
              <a:off x="5093" y="320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836" name="Oval 123"/>
            <p:cNvSpPr>
              <a:spLocks noChangeArrowheads="1"/>
            </p:cNvSpPr>
            <p:nvPr/>
          </p:nvSpPr>
          <p:spPr bwMode="auto">
            <a:xfrm>
              <a:off x="2640" y="3708"/>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0837" name="Line 124"/>
            <p:cNvSpPr>
              <a:spLocks noChangeShapeType="1"/>
            </p:cNvSpPr>
            <p:nvPr/>
          </p:nvSpPr>
          <p:spPr bwMode="auto">
            <a:xfrm flipH="1">
              <a:off x="3619" y="2799"/>
              <a:ext cx="460" cy="131"/>
            </a:xfrm>
            <a:prstGeom prst="line">
              <a:avLst/>
            </a:prstGeom>
            <a:noFill/>
            <a:ln w="31750">
              <a:solidFill>
                <a:srgbClr val="FFCC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38" name="Line 125"/>
            <p:cNvSpPr>
              <a:spLocks noChangeShapeType="1"/>
            </p:cNvSpPr>
            <p:nvPr/>
          </p:nvSpPr>
          <p:spPr bwMode="auto">
            <a:xfrm>
              <a:off x="4287" y="2799"/>
              <a:ext cx="458" cy="140"/>
            </a:xfrm>
            <a:prstGeom prst="line">
              <a:avLst/>
            </a:prstGeom>
            <a:noFill/>
            <a:ln w="31750">
              <a:solidFill>
                <a:srgbClr val="FFCC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39" name="Line 126"/>
            <p:cNvSpPr>
              <a:spLocks noChangeShapeType="1"/>
            </p:cNvSpPr>
            <p:nvPr/>
          </p:nvSpPr>
          <p:spPr bwMode="auto">
            <a:xfrm flipH="1">
              <a:off x="3223" y="3155"/>
              <a:ext cx="243" cy="118"/>
            </a:xfrm>
            <a:prstGeom prst="line">
              <a:avLst/>
            </a:prstGeom>
            <a:noFill/>
            <a:ln w="31750">
              <a:solidFill>
                <a:srgbClr val="FFCC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40" name="Line 127"/>
            <p:cNvSpPr>
              <a:spLocks noChangeShapeType="1"/>
            </p:cNvSpPr>
            <p:nvPr/>
          </p:nvSpPr>
          <p:spPr bwMode="auto">
            <a:xfrm>
              <a:off x="3609" y="3134"/>
              <a:ext cx="244" cy="99"/>
            </a:xfrm>
            <a:prstGeom prst="line">
              <a:avLst/>
            </a:prstGeom>
            <a:noFill/>
            <a:ln w="31750">
              <a:solidFill>
                <a:srgbClr val="FFCC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41" name="Line 128"/>
            <p:cNvSpPr>
              <a:spLocks noChangeShapeType="1"/>
            </p:cNvSpPr>
            <p:nvPr/>
          </p:nvSpPr>
          <p:spPr bwMode="auto">
            <a:xfrm flipH="1">
              <a:off x="4569" y="3122"/>
              <a:ext cx="198" cy="113"/>
            </a:xfrm>
            <a:prstGeom prst="line">
              <a:avLst/>
            </a:prstGeom>
            <a:noFill/>
            <a:ln w="31750">
              <a:solidFill>
                <a:srgbClr val="FFCC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42" name="Line 129"/>
            <p:cNvSpPr>
              <a:spLocks noChangeShapeType="1"/>
            </p:cNvSpPr>
            <p:nvPr/>
          </p:nvSpPr>
          <p:spPr bwMode="auto">
            <a:xfrm>
              <a:off x="4955" y="3101"/>
              <a:ext cx="250" cy="101"/>
            </a:xfrm>
            <a:prstGeom prst="line">
              <a:avLst/>
            </a:prstGeom>
            <a:noFill/>
            <a:ln w="31750">
              <a:solidFill>
                <a:srgbClr val="FFCC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43" name="Line 130"/>
            <p:cNvSpPr>
              <a:spLocks noChangeShapeType="1"/>
            </p:cNvSpPr>
            <p:nvPr/>
          </p:nvSpPr>
          <p:spPr bwMode="auto">
            <a:xfrm flipH="1">
              <a:off x="2806" y="3485"/>
              <a:ext cx="284" cy="207"/>
            </a:xfrm>
            <a:prstGeom prst="line">
              <a:avLst/>
            </a:prstGeom>
            <a:noFill/>
            <a:ln w="31750">
              <a:solidFill>
                <a:srgbClr val="FFCC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9" name="Group 131"/>
          <p:cNvGrpSpPr>
            <a:grpSpLocks/>
          </p:cNvGrpSpPr>
          <p:nvPr/>
        </p:nvGrpSpPr>
        <p:grpSpPr bwMode="auto">
          <a:xfrm>
            <a:off x="4427538" y="3860800"/>
            <a:ext cx="4343400" cy="2286000"/>
            <a:chOff x="2640" y="2544"/>
            <a:chExt cx="2736" cy="1440"/>
          </a:xfrm>
        </p:grpSpPr>
        <p:sp>
          <p:nvSpPr>
            <p:cNvPr id="160814" name="Oval 132"/>
            <p:cNvSpPr>
              <a:spLocks noChangeArrowheads="1"/>
            </p:cNvSpPr>
            <p:nvPr/>
          </p:nvSpPr>
          <p:spPr bwMode="auto">
            <a:xfrm>
              <a:off x="4037" y="2544"/>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0815" name="Oval 133"/>
            <p:cNvSpPr>
              <a:spLocks noChangeArrowheads="1"/>
            </p:cNvSpPr>
            <p:nvPr/>
          </p:nvSpPr>
          <p:spPr bwMode="auto">
            <a:xfrm>
              <a:off x="3369" y="2879"/>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0816" name="Oval 134"/>
            <p:cNvSpPr>
              <a:spLocks noChangeArrowheads="1"/>
            </p:cNvSpPr>
            <p:nvPr/>
          </p:nvSpPr>
          <p:spPr bwMode="auto">
            <a:xfrm>
              <a:off x="4714" y="287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0817" name="Oval 135"/>
            <p:cNvSpPr>
              <a:spLocks noChangeArrowheads="1"/>
            </p:cNvSpPr>
            <p:nvPr/>
          </p:nvSpPr>
          <p:spPr bwMode="auto">
            <a:xfrm>
              <a:off x="2992" y="323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0818" name="Oval 136"/>
            <p:cNvSpPr>
              <a:spLocks noChangeArrowheads="1"/>
            </p:cNvSpPr>
            <p:nvPr/>
          </p:nvSpPr>
          <p:spPr bwMode="auto">
            <a:xfrm>
              <a:off x="3763" y="323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819" name="Oval 137"/>
            <p:cNvSpPr>
              <a:spLocks noChangeArrowheads="1"/>
            </p:cNvSpPr>
            <p:nvPr/>
          </p:nvSpPr>
          <p:spPr bwMode="auto">
            <a:xfrm>
              <a:off x="4407" y="324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820" name="Oval 138"/>
            <p:cNvSpPr>
              <a:spLocks noChangeArrowheads="1"/>
            </p:cNvSpPr>
            <p:nvPr/>
          </p:nvSpPr>
          <p:spPr bwMode="auto">
            <a:xfrm>
              <a:off x="5093" y="320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821" name="Oval 139"/>
            <p:cNvSpPr>
              <a:spLocks noChangeArrowheads="1"/>
            </p:cNvSpPr>
            <p:nvPr/>
          </p:nvSpPr>
          <p:spPr bwMode="auto">
            <a:xfrm>
              <a:off x="2640" y="3708"/>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0822" name="Line 140"/>
            <p:cNvSpPr>
              <a:spLocks noChangeShapeType="1"/>
            </p:cNvSpPr>
            <p:nvPr/>
          </p:nvSpPr>
          <p:spPr bwMode="auto">
            <a:xfrm flipH="1">
              <a:off x="3619" y="2799"/>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23" name="Line 141"/>
            <p:cNvSpPr>
              <a:spLocks noChangeShapeType="1"/>
            </p:cNvSpPr>
            <p:nvPr/>
          </p:nvSpPr>
          <p:spPr bwMode="auto">
            <a:xfrm>
              <a:off x="4287" y="2799"/>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24" name="Line 142"/>
            <p:cNvSpPr>
              <a:spLocks noChangeShapeType="1"/>
            </p:cNvSpPr>
            <p:nvPr/>
          </p:nvSpPr>
          <p:spPr bwMode="auto">
            <a:xfrm flipH="1">
              <a:off x="3223" y="3155"/>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25" name="Line 143"/>
            <p:cNvSpPr>
              <a:spLocks noChangeShapeType="1"/>
            </p:cNvSpPr>
            <p:nvPr/>
          </p:nvSpPr>
          <p:spPr bwMode="auto">
            <a:xfrm>
              <a:off x="3609" y="3134"/>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26" name="Line 144"/>
            <p:cNvSpPr>
              <a:spLocks noChangeShapeType="1"/>
            </p:cNvSpPr>
            <p:nvPr/>
          </p:nvSpPr>
          <p:spPr bwMode="auto">
            <a:xfrm flipH="1">
              <a:off x="4569" y="3122"/>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27" name="Line 145"/>
            <p:cNvSpPr>
              <a:spLocks noChangeShapeType="1"/>
            </p:cNvSpPr>
            <p:nvPr/>
          </p:nvSpPr>
          <p:spPr bwMode="auto">
            <a:xfrm>
              <a:off x="4955" y="3101"/>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28" name="Line 146"/>
            <p:cNvSpPr>
              <a:spLocks noChangeShapeType="1"/>
            </p:cNvSpPr>
            <p:nvPr/>
          </p:nvSpPr>
          <p:spPr bwMode="auto">
            <a:xfrm flipH="1">
              <a:off x="2806" y="3485"/>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568467" name="Text Box 147"/>
          <p:cNvSpPr txBox="1">
            <a:spLocks noChangeArrowheads="1"/>
          </p:cNvSpPr>
          <p:nvPr/>
        </p:nvSpPr>
        <p:spPr bwMode="auto">
          <a:xfrm>
            <a:off x="4114800" y="304800"/>
            <a:ext cx="2762250"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初始建堆过程：</a:t>
            </a:r>
          </a:p>
        </p:txBody>
      </p:sp>
      <p:grpSp>
        <p:nvGrpSpPr>
          <p:cNvPr id="10" name="Group 148"/>
          <p:cNvGrpSpPr>
            <a:grpSpLocks/>
          </p:cNvGrpSpPr>
          <p:nvPr/>
        </p:nvGrpSpPr>
        <p:grpSpPr bwMode="auto">
          <a:xfrm>
            <a:off x="4427538" y="3860800"/>
            <a:ext cx="4343400" cy="2286000"/>
            <a:chOff x="3024" y="2880"/>
            <a:chExt cx="2736" cy="1440"/>
          </a:xfrm>
        </p:grpSpPr>
        <p:sp>
          <p:nvSpPr>
            <p:cNvPr id="160799" name="Oval 149"/>
            <p:cNvSpPr>
              <a:spLocks noChangeArrowheads="1"/>
            </p:cNvSpPr>
            <p:nvPr/>
          </p:nvSpPr>
          <p:spPr bwMode="auto">
            <a:xfrm>
              <a:off x="4421" y="2880"/>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0800" name="Oval 150"/>
            <p:cNvSpPr>
              <a:spLocks noChangeArrowheads="1"/>
            </p:cNvSpPr>
            <p:nvPr/>
          </p:nvSpPr>
          <p:spPr bwMode="auto">
            <a:xfrm>
              <a:off x="3753" y="3215"/>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0801" name="Oval 151"/>
            <p:cNvSpPr>
              <a:spLocks noChangeArrowheads="1"/>
            </p:cNvSpPr>
            <p:nvPr/>
          </p:nvSpPr>
          <p:spPr bwMode="auto">
            <a:xfrm>
              <a:off x="5098" y="3215"/>
              <a:ext cx="284"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802" name="Oval 152"/>
            <p:cNvSpPr>
              <a:spLocks noChangeArrowheads="1"/>
            </p:cNvSpPr>
            <p:nvPr/>
          </p:nvSpPr>
          <p:spPr bwMode="auto">
            <a:xfrm>
              <a:off x="3376" y="3571"/>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0803" name="Oval 153"/>
            <p:cNvSpPr>
              <a:spLocks noChangeArrowheads="1"/>
            </p:cNvSpPr>
            <p:nvPr/>
          </p:nvSpPr>
          <p:spPr bwMode="auto">
            <a:xfrm>
              <a:off x="4147" y="3571"/>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804" name="Oval 154"/>
            <p:cNvSpPr>
              <a:spLocks noChangeArrowheads="1"/>
            </p:cNvSpPr>
            <p:nvPr/>
          </p:nvSpPr>
          <p:spPr bwMode="auto">
            <a:xfrm>
              <a:off x="4791" y="358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805" name="Oval 155"/>
            <p:cNvSpPr>
              <a:spLocks noChangeArrowheads="1"/>
            </p:cNvSpPr>
            <p:nvPr/>
          </p:nvSpPr>
          <p:spPr bwMode="auto">
            <a:xfrm>
              <a:off x="5477" y="353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806" name="Oval 156"/>
            <p:cNvSpPr>
              <a:spLocks noChangeArrowheads="1"/>
            </p:cNvSpPr>
            <p:nvPr/>
          </p:nvSpPr>
          <p:spPr bwMode="auto">
            <a:xfrm>
              <a:off x="3024" y="4044"/>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0807" name="Line 157"/>
            <p:cNvSpPr>
              <a:spLocks noChangeShapeType="1"/>
            </p:cNvSpPr>
            <p:nvPr/>
          </p:nvSpPr>
          <p:spPr bwMode="auto">
            <a:xfrm flipH="1">
              <a:off x="4003" y="313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08" name="Line 158"/>
            <p:cNvSpPr>
              <a:spLocks noChangeShapeType="1"/>
            </p:cNvSpPr>
            <p:nvPr/>
          </p:nvSpPr>
          <p:spPr bwMode="auto">
            <a:xfrm>
              <a:off x="4671" y="313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09" name="Line 159"/>
            <p:cNvSpPr>
              <a:spLocks noChangeShapeType="1"/>
            </p:cNvSpPr>
            <p:nvPr/>
          </p:nvSpPr>
          <p:spPr bwMode="auto">
            <a:xfrm flipH="1">
              <a:off x="3607" y="349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10" name="Line 160"/>
            <p:cNvSpPr>
              <a:spLocks noChangeShapeType="1"/>
            </p:cNvSpPr>
            <p:nvPr/>
          </p:nvSpPr>
          <p:spPr bwMode="auto">
            <a:xfrm>
              <a:off x="3993" y="3470"/>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11" name="Line 161"/>
            <p:cNvSpPr>
              <a:spLocks noChangeShapeType="1"/>
            </p:cNvSpPr>
            <p:nvPr/>
          </p:nvSpPr>
          <p:spPr bwMode="auto">
            <a:xfrm flipH="1">
              <a:off x="4953" y="3458"/>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12" name="Line 162"/>
            <p:cNvSpPr>
              <a:spLocks noChangeShapeType="1"/>
            </p:cNvSpPr>
            <p:nvPr/>
          </p:nvSpPr>
          <p:spPr bwMode="auto">
            <a:xfrm>
              <a:off x="5339" y="3437"/>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813" name="Line 163"/>
            <p:cNvSpPr>
              <a:spLocks noChangeShapeType="1"/>
            </p:cNvSpPr>
            <p:nvPr/>
          </p:nvSpPr>
          <p:spPr bwMode="auto">
            <a:xfrm flipH="1">
              <a:off x="3190" y="3821"/>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11" name="Group 165"/>
          <p:cNvGrpSpPr>
            <a:grpSpLocks/>
          </p:cNvGrpSpPr>
          <p:nvPr/>
        </p:nvGrpSpPr>
        <p:grpSpPr bwMode="auto">
          <a:xfrm>
            <a:off x="4419600" y="1066800"/>
            <a:ext cx="4654550" cy="2286000"/>
            <a:chOff x="2784" y="672"/>
            <a:chExt cx="2932" cy="1440"/>
          </a:xfrm>
        </p:grpSpPr>
        <p:grpSp>
          <p:nvGrpSpPr>
            <p:cNvPr id="160782" name="Group 35"/>
            <p:cNvGrpSpPr>
              <a:grpSpLocks/>
            </p:cNvGrpSpPr>
            <p:nvPr/>
          </p:nvGrpSpPr>
          <p:grpSpPr bwMode="auto">
            <a:xfrm>
              <a:off x="2784" y="672"/>
              <a:ext cx="2736" cy="1440"/>
              <a:chOff x="480" y="1488"/>
              <a:chExt cx="2736" cy="1440"/>
            </a:xfrm>
          </p:grpSpPr>
          <p:sp>
            <p:nvSpPr>
              <p:cNvPr id="160784" name="Oval 36"/>
              <p:cNvSpPr>
                <a:spLocks noChangeArrowheads="1"/>
              </p:cNvSpPr>
              <p:nvPr/>
            </p:nvSpPr>
            <p:spPr bwMode="auto">
              <a:xfrm>
                <a:off x="1877" y="1488"/>
                <a:ext cx="284"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0785" name="Oval 37"/>
              <p:cNvSpPr>
                <a:spLocks noChangeArrowheads="1"/>
              </p:cNvSpPr>
              <p:nvPr/>
            </p:nvSpPr>
            <p:spPr bwMode="auto">
              <a:xfrm>
                <a:off x="1209" y="1823"/>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0786" name="Oval 38"/>
              <p:cNvSpPr>
                <a:spLocks noChangeArrowheads="1"/>
              </p:cNvSpPr>
              <p:nvPr/>
            </p:nvSpPr>
            <p:spPr bwMode="auto">
              <a:xfrm>
                <a:off x="2554" y="1823"/>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0787" name="Oval 39"/>
              <p:cNvSpPr>
                <a:spLocks noChangeArrowheads="1"/>
              </p:cNvSpPr>
              <p:nvPr/>
            </p:nvSpPr>
            <p:spPr bwMode="auto">
              <a:xfrm>
                <a:off x="832" y="2179"/>
                <a:ext cx="282" cy="276"/>
              </a:xfrm>
              <a:prstGeom prst="ellipse">
                <a:avLst/>
              </a:prstGeom>
              <a:solidFill>
                <a:srgbClr val="FFFFDD"/>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0788" name="Oval 40"/>
              <p:cNvSpPr>
                <a:spLocks noChangeArrowheads="1"/>
              </p:cNvSpPr>
              <p:nvPr/>
            </p:nvSpPr>
            <p:spPr bwMode="auto">
              <a:xfrm>
                <a:off x="1603" y="2179"/>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0789" name="Oval 41"/>
              <p:cNvSpPr>
                <a:spLocks noChangeArrowheads="1"/>
              </p:cNvSpPr>
              <p:nvPr/>
            </p:nvSpPr>
            <p:spPr bwMode="auto">
              <a:xfrm>
                <a:off x="2247" y="219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0790" name="Oval 42"/>
              <p:cNvSpPr>
                <a:spLocks noChangeArrowheads="1"/>
              </p:cNvSpPr>
              <p:nvPr/>
            </p:nvSpPr>
            <p:spPr bwMode="auto">
              <a:xfrm>
                <a:off x="2933" y="214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0791" name="Oval 43"/>
              <p:cNvSpPr>
                <a:spLocks noChangeArrowheads="1"/>
              </p:cNvSpPr>
              <p:nvPr/>
            </p:nvSpPr>
            <p:spPr bwMode="auto">
              <a:xfrm>
                <a:off x="480" y="2652"/>
                <a:ext cx="283" cy="276"/>
              </a:xfrm>
              <a:prstGeom prst="ellipse">
                <a:avLst/>
              </a:prstGeom>
              <a:solidFill>
                <a:srgbClr val="FFFFDD"/>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0792" name="Line 44"/>
              <p:cNvSpPr>
                <a:spLocks noChangeShapeType="1"/>
              </p:cNvSpPr>
              <p:nvPr/>
            </p:nvSpPr>
            <p:spPr bwMode="auto">
              <a:xfrm flipH="1">
                <a:off x="1459" y="1743"/>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793" name="Line 45"/>
              <p:cNvSpPr>
                <a:spLocks noChangeShapeType="1"/>
              </p:cNvSpPr>
              <p:nvPr/>
            </p:nvSpPr>
            <p:spPr bwMode="auto">
              <a:xfrm>
                <a:off x="2127" y="1743"/>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794" name="Line 46"/>
              <p:cNvSpPr>
                <a:spLocks noChangeShapeType="1"/>
              </p:cNvSpPr>
              <p:nvPr/>
            </p:nvSpPr>
            <p:spPr bwMode="auto">
              <a:xfrm flipH="1">
                <a:off x="1063" y="2099"/>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795" name="Line 47"/>
              <p:cNvSpPr>
                <a:spLocks noChangeShapeType="1"/>
              </p:cNvSpPr>
              <p:nvPr/>
            </p:nvSpPr>
            <p:spPr bwMode="auto">
              <a:xfrm>
                <a:off x="1449" y="2078"/>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796" name="Line 48"/>
              <p:cNvSpPr>
                <a:spLocks noChangeShapeType="1"/>
              </p:cNvSpPr>
              <p:nvPr/>
            </p:nvSpPr>
            <p:spPr bwMode="auto">
              <a:xfrm flipH="1">
                <a:off x="2409" y="2066"/>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797" name="Line 49"/>
              <p:cNvSpPr>
                <a:spLocks noChangeShapeType="1"/>
              </p:cNvSpPr>
              <p:nvPr/>
            </p:nvSpPr>
            <p:spPr bwMode="auto">
              <a:xfrm>
                <a:off x="2795" y="2045"/>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0798" name="Line 50"/>
              <p:cNvSpPr>
                <a:spLocks noChangeShapeType="1"/>
              </p:cNvSpPr>
              <p:nvPr/>
            </p:nvSpPr>
            <p:spPr bwMode="auto">
              <a:xfrm flipH="1">
                <a:off x="646" y="2429"/>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160783" name="Freeform 164"/>
            <p:cNvSpPr>
              <a:spLocks/>
            </p:cNvSpPr>
            <p:nvPr/>
          </p:nvSpPr>
          <p:spPr bwMode="auto">
            <a:xfrm>
              <a:off x="4350" y="874"/>
              <a:ext cx="1366" cy="886"/>
            </a:xfrm>
            <a:custGeom>
              <a:avLst/>
              <a:gdLst>
                <a:gd name="T0" fmla="*/ 623 w 1366"/>
                <a:gd name="T1" fmla="*/ 4 h 886"/>
                <a:gd name="T2" fmla="*/ 1280 w 1366"/>
                <a:gd name="T3" fmla="*/ 739 h 886"/>
                <a:gd name="T4" fmla="*/ 109 w 1366"/>
                <a:gd name="T5" fmla="*/ 763 h 886"/>
                <a:gd name="T6" fmla="*/ 623 w 1366"/>
                <a:gd name="T7" fmla="*/ 4 h 886"/>
                <a:gd name="T8" fmla="*/ 0 60000 65536"/>
                <a:gd name="T9" fmla="*/ 0 60000 65536"/>
                <a:gd name="T10" fmla="*/ 0 60000 65536"/>
                <a:gd name="T11" fmla="*/ 0 60000 65536"/>
                <a:gd name="T12" fmla="*/ 0 w 1366"/>
                <a:gd name="T13" fmla="*/ 0 h 886"/>
                <a:gd name="T14" fmla="*/ 1366 w 1366"/>
                <a:gd name="T15" fmla="*/ 886 h 886"/>
              </a:gdLst>
              <a:ahLst/>
              <a:cxnLst>
                <a:cxn ang="T8">
                  <a:pos x="T0" y="T1"/>
                </a:cxn>
                <a:cxn ang="T9">
                  <a:pos x="T2" y="T3"/>
                </a:cxn>
                <a:cxn ang="T10">
                  <a:pos x="T4" y="T5"/>
                </a:cxn>
                <a:cxn ang="T11">
                  <a:pos x="T6" y="T7"/>
                </a:cxn>
              </a:cxnLst>
              <a:rect l="T12" t="T13" r="T14" b="T15"/>
              <a:pathLst>
                <a:path w="1366" h="886">
                  <a:moveTo>
                    <a:pt x="623" y="4"/>
                  </a:moveTo>
                  <a:cubicBezTo>
                    <a:pt x="818" y="0"/>
                    <a:pt x="1366" y="613"/>
                    <a:pt x="1280" y="739"/>
                  </a:cubicBezTo>
                  <a:cubicBezTo>
                    <a:pt x="1188" y="867"/>
                    <a:pt x="218" y="886"/>
                    <a:pt x="109" y="763"/>
                  </a:cubicBezTo>
                  <a:cubicBezTo>
                    <a:pt x="0" y="640"/>
                    <a:pt x="428" y="8"/>
                    <a:pt x="623" y="4"/>
                  </a:cubicBezTo>
                  <a:close/>
                </a:path>
              </a:pathLst>
            </a:custGeom>
            <a:noFill/>
            <a:ln w="25400" cap="flat" cmpd="sng">
              <a:solidFill>
                <a:srgbClr val="FFFF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dissolve">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randombar(horizontal)">
                                      <p:cBhvr>
                                        <p:cTn id="44"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dissolve">
                                      <p:cBhvr>
                                        <p:cTn id="49"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idx="1"/>
          </p:nvPr>
        </p:nvSpPr>
        <p:spPr>
          <a:xfrm>
            <a:off x="0" y="0"/>
            <a:ext cx="9144000" cy="6858000"/>
          </a:xfrm>
        </p:spPr>
        <p:txBody>
          <a:bodyPr/>
          <a:lstStyle/>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a:p>
            <a:pPr eaLnBrk="1" hangingPunct="1">
              <a:lnSpc>
                <a:spcPct val="110000"/>
              </a:lnSpc>
              <a:buFont typeface="Wingdings" pitchFamily="2" charset="2"/>
              <a:buNone/>
            </a:pPr>
            <a:endParaRPr lang="zh-CN" altLang="en-US" sz="2400" b="1" smtClean="0">
              <a:ea typeface="幼圆" pitchFamily="49" charset="-122"/>
            </a:endParaRPr>
          </a:p>
        </p:txBody>
      </p:sp>
      <p:sp>
        <p:nvSpPr>
          <p:cNvPr id="570371" name="Text Box 3"/>
          <p:cNvSpPr txBox="1">
            <a:spLocks noChangeArrowheads="1"/>
          </p:cNvSpPr>
          <p:nvPr/>
        </p:nvSpPr>
        <p:spPr bwMode="auto">
          <a:xfrm>
            <a:off x="838200" y="609600"/>
            <a:ext cx="2149475"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堆排序过程：</a:t>
            </a:r>
          </a:p>
        </p:txBody>
      </p:sp>
      <p:grpSp>
        <p:nvGrpSpPr>
          <p:cNvPr id="2" name="Group 4"/>
          <p:cNvGrpSpPr>
            <a:grpSpLocks/>
          </p:cNvGrpSpPr>
          <p:nvPr/>
        </p:nvGrpSpPr>
        <p:grpSpPr bwMode="auto">
          <a:xfrm>
            <a:off x="1763713" y="1160463"/>
            <a:ext cx="4343400" cy="2286000"/>
            <a:chOff x="432" y="432"/>
            <a:chExt cx="2736" cy="1440"/>
          </a:xfrm>
        </p:grpSpPr>
        <p:sp>
          <p:nvSpPr>
            <p:cNvPr id="162003" name="Oval 5"/>
            <p:cNvSpPr>
              <a:spLocks noChangeArrowheads="1"/>
            </p:cNvSpPr>
            <p:nvPr/>
          </p:nvSpPr>
          <p:spPr bwMode="auto">
            <a:xfrm>
              <a:off x="1829" y="432"/>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2004" name="Oval 6"/>
            <p:cNvSpPr>
              <a:spLocks noChangeArrowheads="1"/>
            </p:cNvSpPr>
            <p:nvPr/>
          </p:nvSpPr>
          <p:spPr bwMode="auto">
            <a:xfrm>
              <a:off x="1161" y="767"/>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2005" name="Oval 7"/>
            <p:cNvSpPr>
              <a:spLocks noChangeArrowheads="1"/>
            </p:cNvSpPr>
            <p:nvPr/>
          </p:nvSpPr>
          <p:spPr bwMode="auto">
            <a:xfrm>
              <a:off x="2506" y="76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2006" name="Oval 8"/>
            <p:cNvSpPr>
              <a:spLocks noChangeArrowheads="1"/>
            </p:cNvSpPr>
            <p:nvPr/>
          </p:nvSpPr>
          <p:spPr bwMode="auto">
            <a:xfrm>
              <a:off x="784" y="1123"/>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2007" name="Oval 9"/>
            <p:cNvSpPr>
              <a:spLocks noChangeArrowheads="1"/>
            </p:cNvSpPr>
            <p:nvPr/>
          </p:nvSpPr>
          <p:spPr bwMode="auto">
            <a:xfrm>
              <a:off x="1555" y="1123"/>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2008" name="Oval 10"/>
            <p:cNvSpPr>
              <a:spLocks noChangeArrowheads="1"/>
            </p:cNvSpPr>
            <p:nvPr/>
          </p:nvSpPr>
          <p:spPr bwMode="auto">
            <a:xfrm>
              <a:off x="2199" y="113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2009" name="Oval 11"/>
            <p:cNvSpPr>
              <a:spLocks noChangeArrowheads="1"/>
            </p:cNvSpPr>
            <p:nvPr/>
          </p:nvSpPr>
          <p:spPr bwMode="auto">
            <a:xfrm>
              <a:off x="2885" y="109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05</a:t>
              </a:r>
            </a:p>
          </p:txBody>
        </p:sp>
        <p:sp>
          <p:nvSpPr>
            <p:cNvPr id="162010" name="Oval 12"/>
            <p:cNvSpPr>
              <a:spLocks noChangeArrowheads="1"/>
            </p:cNvSpPr>
            <p:nvPr/>
          </p:nvSpPr>
          <p:spPr bwMode="auto">
            <a:xfrm>
              <a:off x="432" y="1596"/>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2011" name="Line 13"/>
            <p:cNvSpPr>
              <a:spLocks noChangeShapeType="1"/>
            </p:cNvSpPr>
            <p:nvPr/>
          </p:nvSpPr>
          <p:spPr bwMode="auto">
            <a:xfrm flipH="1">
              <a:off x="1411" y="687"/>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12" name="Line 14"/>
            <p:cNvSpPr>
              <a:spLocks noChangeShapeType="1"/>
            </p:cNvSpPr>
            <p:nvPr/>
          </p:nvSpPr>
          <p:spPr bwMode="auto">
            <a:xfrm>
              <a:off x="2079" y="687"/>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13" name="Line 15"/>
            <p:cNvSpPr>
              <a:spLocks noChangeShapeType="1"/>
            </p:cNvSpPr>
            <p:nvPr/>
          </p:nvSpPr>
          <p:spPr bwMode="auto">
            <a:xfrm flipH="1">
              <a:off x="1015" y="1043"/>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14" name="Line 16"/>
            <p:cNvSpPr>
              <a:spLocks noChangeShapeType="1"/>
            </p:cNvSpPr>
            <p:nvPr/>
          </p:nvSpPr>
          <p:spPr bwMode="auto">
            <a:xfrm>
              <a:off x="1401" y="1022"/>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15" name="Line 17"/>
            <p:cNvSpPr>
              <a:spLocks noChangeShapeType="1"/>
            </p:cNvSpPr>
            <p:nvPr/>
          </p:nvSpPr>
          <p:spPr bwMode="auto">
            <a:xfrm flipH="1">
              <a:off x="2361" y="1010"/>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16" name="Line 18"/>
            <p:cNvSpPr>
              <a:spLocks noChangeShapeType="1"/>
            </p:cNvSpPr>
            <p:nvPr/>
          </p:nvSpPr>
          <p:spPr bwMode="auto">
            <a:xfrm>
              <a:off x="2747" y="989"/>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17" name="Line 19"/>
            <p:cNvSpPr>
              <a:spLocks noChangeShapeType="1"/>
            </p:cNvSpPr>
            <p:nvPr/>
          </p:nvSpPr>
          <p:spPr bwMode="auto">
            <a:xfrm flipH="1">
              <a:off x="598" y="1373"/>
              <a:ext cx="284"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18" name="Oval 20"/>
            <p:cNvSpPr>
              <a:spLocks noChangeArrowheads="1"/>
            </p:cNvSpPr>
            <p:nvPr/>
          </p:nvSpPr>
          <p:spPr bwMode="auto">
            <a:xfrm>
              <a:off x="1829" y="43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2019" name="Oval 21"/>
            <p:cNvSpPr>
              <a:spLocks noChangeArrowheads="1"/>
            </p:cNvSpPr>
            <p:nvPr/>
          </p:nvSpPr>
          <p:spPr bwMode="auto">
            <a:xfrm>
              <a:off x="1161" y="767"/>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2020" name="Oval 22"/>
            <p:cNvSpPr>
              <a:spLocks noChangeArrowheads="1"/>
            </p:cNvSpPr>
            <p:nvPr/>
          </p:nvSpPr>
          <p:spPr bwMode="auto">
            <a:xfrm>
              <a:off x="2506" y="76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2021" name="Oval 23"/>
            <p:cNvSpPr>
              <a:spLocks noChangeArrowheads="1"/>
            </p:cNvSpPr>
            <p:nvPr/>
          </p:nvSpPr>
          <p:spPr bwMode="auto">
            <a:xfrm>
              <a:off x="784" y="1123"/>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2022" name="Oval 24"/>
            <p:cNvSpPr>
              <a:spLocks noChangeArrowheads="1"/>
            </p:cNvSpPr>
            <p:nvPr/>
          </p:nvSpPr>
          <p:spPr bwMode="auto">
            <a:xfrm>
              <a:off x="1555" y="1123"/>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2023" name="Oval 25"/>
            <p:cNvSpPr>
              <a:spLocks noChangeArrowheads="1"/>
            </p:cNvSpPr>
            <p:nvPr/>
          </p:nvSpPr>
          <p:spPr bwMode="auto">
            <a:xfrm>
              <a:off x="2199" y="113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2024" name="Oval 26"/>
            <p:cNvSpPr>
              <a:spLocks noChangeArrowheads="1"/>
            </p:cNvSpPr>
            <p:nvPr/>
          </p:nvSpPr>
          <p:spPr bwMode="auto">
            <a:xfrm>
              <a:off x="2885" y="109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2025" name="Oval 27"/>
            <p:cNvSpPr>
              <a:spLocks noChangeArrowheads="1"/>
            </p:cNvSpPr>
            <p:nvPr/>
          </p:nvSpPr>
          <p:spPr bwMode="auto">
            <a:xfrm>
              <a:off x="432" y="1596"/>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2026" name="Line 28"/>
            <p:cNvSpPr>
              <a:spLocks noChangeShapeType="1"/>
            </p:cNvSpPr>
            <p:nvPr/>
          </p:nvSpPr>
          <p:spPr bwMode="auto">
            <a:xfrm flipH="1">
              <a:off x="1411" y="687"/>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27" name="Line 29"/>
            <p:cNvSpPr>
              <a:spLocks noChangeShapeType="1"/>
            </p:cNvSpPr>
            <p:nvPr/>
          </p:nvSpPr>
          <p:spPr bwMode="auto">
            <a:xfrm>
              <a:off x="2079" y="687"/>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28" name="Line 30"/>
            <p:cNvSpPr>
              <a:spLocks noChangeShapeType="1"/>
            </p:cNvSpPr>
            <p:nvPr/>
          </p:nvSpPr>
          <p:spPr bwMode="auto">
            <a:xfrm flipH="1">
              <a:off x="1015" y="1043"/>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29" name="Line 31"/>
            <p:cNvSpPr>
              <a:spLocks noChangeShapeType="1"/>
            </p:cNvSpPr>
            <p:nvPr/>
          </p:nvSpPr>
          <p:spPr bwMode="auto">
            <a:xfrm>
              <a:off x="1401" y="1022"/>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30" name="Line 32"/>
            <p:cNvSpPr>
              <a:spLocks noChangeShapeType="1"/>
            </p:cNvSpPr>
            <p:nvPr/>
          </p:nvSpPr>
          <p:spPr bwMode="auto">
            <a:xfrm flipH="1">
              <a:off x="2361" y="1010"/>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31" name="Line 33"/>
            <p:cNvSpPr>
              <a:spLocks noChangeShapeType="1"/>
            </p:cNvSpPr>
            <p:nvPr/>
          </p:nvSpPr>
          <p:spPr bwMode="auto">
            <a:xfrm>
              <a:off x="2747" y="989"/>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32" name="Line 34"/>
            <p:cNvSpPr>
              <a:spLocks noChangeShapeType="1"/>
            </p:cNvSpPr>
            <p:nvPr/>
          </p:nvSpPr>
          <p:spPr bwMode="auto">
            <a:xfrm flipH="1">
              <a:off x="598" y="1373"/>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35"/>
          <p:cNvGrpSpPr>
            <a:grpSpLocks/>
          </p:cNvGrpSpPr>
          <p:nvPr/>
        </p:nvGrpSpPr>
        <p:grpSpPr bwMode="auto">
          <a:xfrm>
            <a:off x="1763713" y="1160463"/>
            <a:ext cx="4343400" cy="2286000"/>
            <a:chOff x="3024" y="2448"/>
            <a:chExt cx="2736" cy="1440"/>
          </a:xfrm>
        </p:grpSpPr>
        <p:sp>
          <p:nvSpPr>
            <p:cNvPr id="161973" name="Oval 36"/>
            <p:cNvSpPr>
              <a:spLocks noChangeArrowheads="1"/>
            </p:cNvSpPr>
            <p:nvPr/>
          </p:nvSpPr>
          <p:spPr bwMode="auto">
            <a:xfrm>
              <a:off x="4421" y="2448"/>
              <a:ext cx="284"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42</a:t>
              </a:r>
            </a:p>
          </p:txBody>
        </p:sp>
        <p:sp>
          <p:nvSpPr>
            <p:cNvPr id="161974" name="Oval 37"/>
            <p:cNvSpPr>
              <a:spLocks noChangeArrowheads="1"/>
            </p:cNvSpPr>
            <p:nvPr/>
          </p:nvSpPr>
          <p:spPr bwMode="auto">
            <a:xfrm>
              <a:off x="3753" y="2783"/>
              <a:ext cx="283"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88</a:t>
              </a:r>
            </a:p>
          </p:txBody>
        </p:sp>
        <p:sp>
          <p:nvSpPr>
            <p:cNvPr id="161975" name="Oval 38"/>
            <p:cNvSpPr>
              <a:spLocks noChangeArrowheads="1"/>
            </p:cNvSpPr>
            <p:nvPr/>
          </p:nvSpPr>
          <p:spPr bwMode="auto">
            <a:xfrm>
              <a:off x="5098" y="2783"/>
              <a:ext cx="284"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91</a:t>
              </a:r>
            </a:p>
          </p:txBody>
        </p:sp>
        <p:sp>
          <p:nvSpPr>
            <p:cNvPr id="161976" name="Oval 39"/>
            <p:cNvSpPr>
              <a:spLocks noChangeArrowheads="1"/>
            </p:cNvSpPr>
            <p:nvPr/>
          </p:nvSpPr>
          <p:spPr bwMode="auto">
            <a:xfrm>
              <a:off x="3376" y="3139"/>
              <a:ext cx="282"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23</a:t>
              </a:r>
            </a:p>
          </p:txBody>
        </p:sp>
        <p:sp>
          <p:nvSpPr>
            <p:cNvPr id="161977" name="Oval 40"/>
            <p:cNvSpPr>
              <a:spLocks noChangeArrowheads="1"/>
            </p:cNvSpPr>
            <p:nvPr/>
          </p:nvSpPr>
          <p:spPr bwMode="auto">
            <a:xfrm>
              <a:off x="4147" y="3139"/>
              <a:ext cx="282"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24</a:t>
              </a:r>
            </a:p>
          </p:txBody>
        </p:sp>
        <p:sp>
          <p:nvSpPr>
            <p:cNvPr id="161978" name="Oval 41"/>
            <p:cNvSpPr>
              <a:spLocks noChangeArrowheads="1"/>
            </p:cNvSpPr>
            <p:nvPr/>
          </p:nvSpPr>
          <p:spPr bwMode="auto">
            <a:xfrm>
              <a:off x="4791" y="3150"/>
              <a:ext cx="283"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16</a:t>
              </a:r>
            </a:p>
          </p:txBody>
        </p:sp>
        <p:sp>
          <p:nvSpPr>
            <p:cNvPr id="161979" name="Oval 42"/>
            <p:cNvSpPr>
              <a:spLocks noChangeArrowheads="1"/>
            </p:cNvSpPr>
            <p:nvPr/>
          </p:nvSpPr>
          <p:spPr bwMode="auto">
            <a:xfrm>
              <a:off x="5477" y="3106"/>
              <a:ext cx="283"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05</a:t>
              </a:r>
            </a:p>
          </p:txBody>
        </p:sp>
        <p:sp>
          <p:nvSpPr>
            <p:cNvPr id="161980" name="Oval 43"/>
            <p:cNvSpPr>
              <a:spLocks noChangeArrowheads="1"/>
            </p:cNvSpPr>
            <p:nvPr/>
          </p:nvSpPr>
          <p:spPr bwMode="auto">
            <a:xfrm>
              <a:off x="3024" y="3612"/>
              <a:ext cx="283"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13</a:t>
              </a:r>
            </a:p>
          </p:txBody>
        </p:sp>
        <p:sp>
          <p:nvSpPr>
            <p:cNvPr id="161981" name="Line 44"/>
            <p:cNvSpPr>
              <a:spLocks noChangeShapeType="1"/>
            </p:cNvSpPr>
            <p:nvPr/>
          </p:nvSpPr>
          <p:spPr bwMode="auto">
            <a:xfrm flipH="1">
              <a:off x="4003" y="2703"/>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82" name="Line 45"/>
            <p:cNvSpPr>
              <a:spLocks noChangeShapeType="1"/>
            </p:cNvSpPr>
            <p:nvPr/>
          </p:nvSpPr>
          <p:spPr bwMode="auto">
            <a:xfrm>
              <a:off x="4671" y="2703"/>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83" name="Line 46"/>
            <p:cNvSpPr>
              <a:spLocks noChangeShapeType="1"/>
            </p:cNvSpPr>
            <p:nvPr/>
          </p:nvSpPr>
          <p:spPr bwMode="auto">
            <a:xfrm flipH="1">
              <a:off x="3607" y="3059"/>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84" name="Line 47"/>
            <p:cNvSpPr>
              <a:spLocks noChangeShapeType="1"/>
            </p:cNvSpPr>
            <p:nvPr/>
          </p:nvSpPr>
          <p:spPr bwMode="auto">
            <a:xfrm>
              <a:off x="3993" y="3038"/>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85" name="Line 48"/>
            <p:cNvSpPr>
              <a:spLocks noChangeShapeType="1"/>
            </p:cNvSpPr>
            <p:nvPr/>
          </p:nvSpPr>
          <p:spPr bwMode="auto">
            <a:xfrm flipH="1">
              <a:off x="4953" y="3026"/>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86" name="Line 49"/>
            <p:cNvSpPr>
              <a:spLocks noChangeShapeType="1"/>
            </p:cNvSpPr>
            <p:nvPr/>
          </p:nvSpPr>
          <p:spPr bwMode="auto">
            <a:xfrm>
              <a:off x="5339" y="3005"/>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87" name="Line 50"/>
            <p:cNvSpPr>
              <a:spLocks noChangeShapeType="1"/>
            </p:cNvSpPr>
            <p:nvPr/>
          </p:nvSpPr>
          <p:spPr bwMode="auto">
            <a:xfrm flipH="1">
              <a:off x="3190" y="3389"/>
              <a:ext cx="284"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88" name="Oval 51"/>
            <p:cNvSpPr>
              <a:spLocks noChangeArrowheads="1"/>
            </p:cNvSpPr>
            <p:nvPr/>
          </p:nvSpPr>
          <p:spPr bwMode="auto">
            <a:xfrm>
              <a:off x="4421" y="2448"/>
              <a:ext cx="284" cy="276"/>
            </a:xfrm>
            <a:prstGeom prst="ellipse">
              <a:avLst/>
            </a:prstGeom>
            <a:solidFill>
              <a:srgbClr val="FFFF99"/>
            </a:solidFill>
            <a:ln w="9525" algn="ctr">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1989" name="Oval 52"/>
            <p:cNvSpPr>
              <a:spLocks noChangeArrowheads="1"/>
            </p:cNvSpPr>
            <p:nvPr/>
          </p:nvSpPr>
          <p:spPr bwMode="auto">
            <a:xfrm>
              <a:off x="3753" y="2783"/>
              <a:ext cx="283"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88</a:t>
              </a:r>
            </a:p>
          </p:txBody>
        </p:sp>
        <p:sp>
          <p:nvSpPr>
            <p:cNvPr id="161990" name="Oval 53"/>
            <p:cNvSpPr>
              <a:spLocks noChangeArrowheads="1"/>
            </p:cNvSpPr>
            <p:nvPr/>
          </p:nvSpPr>
          <p:spPr bwMode="auto">
            <a:xfrm>
              <a:off x="5098" y="2783"/>
              <a:ext cx="284"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42</a:t>
              </a:r>
            </a:p>
          </p:txBody>
        </p:sp>
        <p:sp>
          <p:nvSpPr>
            <p:cNvPr id="161991" name="Oval 54"/>
            <p:cNvSpPr>
              <a:spLocks noChangeArrowheads="1"/>
            </p:cNvSpPr>
            <p:nvPr/>
          </p:nvSpPr>
          <p:spPr bwMode="auto">
            <a:xfrm>
              <a:off x="3376" y="3139"/>
              <a:ext cx="282"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23</a:t>
              </a:r>
            </a:p>
          </p:txBody>
        </p:sp>
        <p:sp>
          <p:nvSpPr>
            <p:cNvPr id="161992" name="Oval 55"/>
            <p:cNvSpPr>
              <a:spLocks noChangeArrowheads="1"/>
            </p:cNvSpPr>
            <p:nvPr/>
          </p:nvSpPr>
          <p:spPr bwMode="auto">
            <a:xfrm>
              <a:off x="4147" y="3139"/>
              <a:ext cx="282"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24</a:t>
              </a:r>
            </a:p>
          </p:txBody>
        </p:sp>
        <p:sp>
          <p:nvSpPr>
            <p:cNvPr id="161993" name="Oval 56"/>
            <p:cNvSpPr>
              <a:spLocks noChangeArrowheads="1"/>
            </p:cNvSpPr>
            <p:nvPr/>
          </p:nvSpPr>
          <p:spPr bwMode="auto">
            <a:xfrm>
              <a:off x="4791" y="3150"/>
              <a:ext cx="283"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16</a:t>
              </a:r>
            </a:p>
          </p:txBody>
        </p:sp>
        <p:sp>
          <p:nvSpPr>
            <p:cNvPr id="161994" name="Oval 57"/>
            <p:cNvSpPr>
              <a:spLocks noChangeArrowheads="1"/>
            </p:cNvSpPr>
            <p:nvPr/>
          </p:nvSpPr>
          <p:spPr bwMode="auto">
            <a:xfrm>
              <a:off x="5477" y="3106"/>
              <a:ext cx="283" cy="276"/>
            </a:xfrm>
            <a:prstGeom prst="ellipse">
              <a:avLst/>
            </a:prstGeom>
            <a:solidFill>
              <a:srgbClr val="FFFFE1"/>
            </a:solidFill>
            <a:ln w="9525" algn="ctr">
              <a:solidFill>
                <a:srgbClr val="000000"/>
              </a:solidFill>
              <a:round/>
              <a:headEnd/>
              <a:tailEnd/>
            </a:ln>
          </p:spPr>
          <p:txBody>
            <a:bodyPr lIns="0" tIns="0" rIns="0" bIns="0"/>
            <a:lstStyle/>
            <a:p>
              <a:pPr eaLnBrk="0" hangingPunct="0">
                <a:spcBef>
                  <a:spcPct val="0"/>
                </a:spcBef>
              </a:pPr>
              <a:r>
                <a:rPr lang="en-US" altLang="zh-CN" sz="2400"/>
                <a:t>05</a:t>
              </a:r>
            </a:p>
          </p:txBody>
        </p:sp>
        <p:sp>
          <p:nvSpPr>
            <p:cNvPr id="161995" name="Oval 58"/>
            <p:cNvSpPr>
              <a:spLocks noChangeArrowheads="1"/>
            </p:cNvSpPr>
            <p:nvPr/>
          </p:nvSpPr>
          <p:spPr bwMode="auto">
            <a:xfrm>
              <a:off x="3024" y="3612"/>
              <a:ext cx="283" cy="276"/>
            </a:xfrm>
            <a:prstGeom prst="ellipse">
              <a:avLst/>
            </a:prstGeom>
            <a:solidFill>
              <a:srgbClr val="FFFF99"/>
            </a:solidFill>
            <a:ln w="9525" algn="ctr">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1996" name="Line 59"/>
            <p:cNvSpPr>
              <a:spLocks noChangeShapeType="1"/>
            </p:cNvSpPr>
            <p:nvPr/>
          </p:nvSpPr>
          <p:spPr bwMode="auto">
            <a:xfrm flipH="1">
              <a:off x="4003" y="2703"/>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97" name="Line 60"/>
            <p:cNvSpPr>
              <a:spLocks noChangeShapeType="1"/>
            </p:cNvSpPr>
            <p:nvPr/>
          </p:nvSpPr>
          <p:spPr bwMode="auto">
            <a:xfrm>
              <a:off x="4671" y="2703"/>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98" name="Line 61"/>
            <p:cNvSpPr>
              <a:spLocks noChangeShapeType="1"/>
            </p:cNvSpPr>
            <p:nvPr/>
          </p:nvSpPr>
          <p:spPr bwMode="auto">
            <a:xfrm flipH="1">
              <a:off x="3607" y="3059"/>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99" name="Line 62"/>
            <p:cNvSpPr>
              <a:spLocks noChangeShapeType="1"/>
            </p:cNvSpPr>
            <p:nvPr/>
          </p:nvSpPr>
          <p:spPr bwMode="auto">
            <a:xfrm>
              <a:off x="3993" y="3038"/>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00" name="Line 63"/>
            <p:cNvSpPr>
              <a:spLocks noChangeShapeType="1"/>
            </p:cNvSpPr>
            <p:nvPr/>
          </p:nvSpPr>
          <p:spPr bwMode="auto">
            <a:xfrm flipH="1">
              <a:off x="4953" y="3026"/>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01" name="Line 64"/>
            <p:cNvSpPr>
              <a:spLocks noChangeShapeType="1"/>
            </p:cNvSpPr>
            <p:nvPr/>
          </p:nvSpPr>
          <p:spPr bwMode="auto">
            <a:xfrm>
              <a:off x="5339" y="3005"/>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002" name="Line 65"/>
            <p:cNvSpPr>
              <a:spLocks noChangeShapeType="1"/>
            </p:cNvSpPr>
            <p:nvPr/>
          </p:nvSpPr>
          <p:spPr bwMode="auto">
            <a:xfrm flipH="1">
              <a:off x="3190" y="3389"/>
              <a:ext cx="284" cy="207"/>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66"/>
          <p:cNvGrpSpPr>
            <a:grpSpLocks/>
          </p:cNvGrpSpPr>
          <p:nvPr/>
        </p:nvGrpSpPr>
        <p:grpSpPr bwMode="auto">
          <a:xfrm>
            <a:off x="1763713" y="1160463"/>
            <a:ext cx="4343400" cy="2286000"/>
            <a:chOff x="2544" y="1824"/>
            <a:chExt cx="2736" cy="1440"/>
          </a:xfrm>
        </p:grpSpPr>
        <p:sp>
          <p:nvSpPr>
            <p:cNvPr id="161945" name="Oval 67"/>
            <p:cNvSpPr>
              <a:spLocks noChangeArrowheads="1"/>
            </p:cNvSpPr>
            <p:nvPr/>
          </p:nvSpPr>
          <p:spPr bwMode="auto">
            <a:xfrm>
              <a:off x="3941" y="182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1946" name="Oval 68"/>
            <p:cNvSpPr>
              <a:spLocks noChangeArrowheads="1"/>
            </p:cNvSpPr>
            <p:nvPr/>
          </p:nvSpPr>
          <p:spPr bwMode="auto">
            <a:xfrm>
              <a:off x="3273" y="2159"/>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1947" name="Oval 69"/>
            <p:cNvSpPr>
              <a:spLocks noChangeArrowheads="1"/>
            </p:cNvSpPr>
            <p:nvPr/>
          </p:nvSpPr>
          <p:spPr bwMode="auto">
            <a:xfrm>
              <a:off x="4618" y="215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1948" name="Oval 70"/>
            <p:cNvSpPr>
              <a:spLocks noChangeArrowheads="1"/>
            </p:cNvSpPr>
            <p:nvPr/>
          </p:nvSpPr>
          <p:spPr bwMode="auto">
            <a:xfrm>
              <a:off x="2896" y="251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1949" name="Oval 71"/>
            <p:cNvSpPr>
              <a:spLocks noChangeArrowheads="1"/>
            </p:cNvSpPr>
            <p:nvPr/>
          </p:nvSpPr>
          <p:spPr bwMode="auto">
            <a:xfrm>
              <a:off x="3667" y="251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1950" name="Oval 72"/>
            <p:cNvSpPr>
              <a:spLocks noChangeArrowheads="1"/>
            </p:cNvSpPr>
            <p:nvPr/>
          </p:nvSpPr>
          <p:spPr bwMode="auto">
            <a:xfrm>
              <a:off x="4311" y="252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1951" name="Oval 73"/>
            <p:cNvSpPr>
              <a:spLocks noChangeArrowheads="1"/>
            </p:cNvSpPr>
            <p:nvPr/>
          </p:nvSpPr>
          <p:spPr bwMode="auto">
            <a:xfrm>
              <a:off x="4997" y="248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05</a:t>
              </a:r>
            </a:p>
          </p:txBody>
        </p:sp>
        <p:sp>
          <p:nvSpPr>
            <p:cNvPr id="161952" name="Oval 74"/>
            <p:cNvSpPr>
              <a:spLocks noChangeArrowheads="1"/>
            </p:cNvSpPr>
            <p:nvPr/>
          </p:nvSpPr>
          <p:spPr bwMode="auto">
            <a:xfrm>
              <a:off x="2544" y="298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1953" name="Line 75"/>
            <p:cNvSpPr>
              <a:spLocks noChangeShapeType="1"/>
            </p:cNvSpPr>
            <p:nvPr/>
          </p:nvSpPr>
          <p:spPr bwMode="auto">
            <a:xfrm flipH="1">
              <a:off x="3523" y="2079"/>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54" name="Line 76"/>
            <p:cNvSpPr>
              <a:spLocks noChangeShapeType="1"/>
            </p:cNvSpPr>
            <p:nvPr/>
          </p:nvSpPr>
          <p:spPr bwMode="auto">
            <a:xfrm>
              <a:off x="4191" y="2079"/>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55" name="Line 77"/>
            <p:cNvSpPr>
              <a:spLocks noChangeShapeType="1"/>
            </p:cNvSpPr>
            <p:nvPr/>
          </p:nvSpPr>
          <p:spPr bwMode="auto">
            <a:xfrm flipH="1">
              <a:off x="3127" y="2435"/>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56" name="Line 78"/>
            <p:cNvSpPr>
              <a:spLocks noChangeShapeType="1"/>
            </p:cNvSpPr>
            <p:nvPr/>
          </p:nvSpPr>
          <p:spPr bwMode="auto">
            <a:xfrm>
              <a:off x="3513" y="2414"/>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57" name="Line 79"/>
            <p:cNvSpPr>
              <a:spLocks noChangeShapeType="1"/>
            </p:cNvSpPr>
            <p:nvPr/>
          </p:nvSpPr>
          <p:spPr bwMode="auto">
            <a:xfrm flipH="1">
              <a:off x="4473" y="2402"/>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58" name="Line 80"/>
            <p:cNvSpPr>
              <a:spLocks noChangeShapeType="1"/>
            </p:cNvSpPr>
            <p:nvPr/>
          </p:nvSpPr>
          <p:spPr bwMode="auto">
            <a:xfrm>
              <a:off x="4859" y="2381"/>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59" name="Oval 81"/>
            <p:cNvSpPr>
              <a:spLocks noChangeArrowheads="1"/>
            </p:cNvSpPr>
            <p:nvPr/>
          </p:nvSpPr>
          <p:spPr bwMode="auto">
            <a:xfrm>
              <a:off x="3941" y="182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1960" name="Oval 82"/>
            <p:cNvSpPr>
              <a:spLocks noChangeArrowheads="1"/>
            </p:cNvSpPr>
            <p:nvPr/>
          </p:nvSpPr>
          <p:spPr bwMode="auto">
            <a:xfrm>
              <a:off x="3273" y="2159"/>
              <a:ext cx="283"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1961" name="Oval 83"/>
            <p:cNvSpPr>
              <a:spLocks noChangeArrowheads="1"/>
            </p:cNvSpPr>
            <p:nvPr/>
          </p:nvSpPr>
          <p:spPr bwMode="auto">
            <a:xfrm>
              <a:off x="4618" y="215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1962" name="Oval 84"/>
            <p:cNvSpPr>
              <a:spLocks noChangeArrowheads="1"/>
            </p:cNvSpPr>
            <p:nvPr/>
          </p:nvSpPr>
          <p:spPr bwMode="auto">
            <a:xfrm>
              <a:off x="2896" y="251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1963" name="Oval 85"/>
            <p:cNvSpPr>
              <a:spLocks noChangeArrowheads="1"/>
            </p:cNvSpPr>
            <p:nvPr/>
          </p:nvSpPr>
          <p:spPr bwMode="auto">
            <a:xfrm>
              <a:off x="3667" y="251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1964" name="Oval 86"/>
            <p:cNvSpPr>
              <a:spLocks noChangeArrowheads="1"/>
            </p:cNvSpPr>
            <p:nvPr/>
          </p:nvSpPr>
          <p:spPr bwMode="auto">
            <a:xfrm>
              <a:off x="4311" y="252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1965" name="Oval 87"/>
            <p:cNvSpPr>
              <a:spLocks noChangeArrowheads="1"/>
            </p:cNvSpPr>
            <p:nvPr/>
          </p:nvSpPr>
          <p:spPr bwMode="auto">
            <a:xfrm>
              <a:off x="4997" y="248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1966" name="Oval 88"/>
            <p:cNvSpPr>
              <a:spLocks noChangeArrowheads="1"/>
            </p:cNvSpPr>
            <p:nvPr/>
          </p:nvSpPr>
          <p:spPr bwMode="auto">
            <a:xfrm>
              <a:off x="2544" y="298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1967" name="Line 89"/>
            <p:cNvSpPr>
              <a:spLocks noChangeShapeType="1"/>
            </p:cNvSpPr>
            <p:nvPr/>
          </p:nvSpPr>
          <p:spPr bwMode="auto">
            <a:xfrm flipH="1">
              <a:off x="3523" y="2079"/>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68" name="Line 90"/>
            <p:cNvSpPr>
              <a:spLocks noChangeShapeType="1"/>
            </p:cNvSpPr>
            <p:nvPr/>
          </p:nvSpPr>
          <p:spPr bwMode="auto">
            <a:xfrm>
              <a:off x="4191" y="2079"/>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69" name="Line 91"/>
            <p:cNvSpPr>
              <a:spLocks noChangeShapeType="1"/>
            </p:cNvSpPr>
            <p:nvPr/>
          </p:nvSpPr>
          <p:spPr bwMode="auto">
            <a:xfrm flipH="1">
              <a:off x="3127" y="2435"/>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70" name="Line 92"/>
            <p:cNvSpPr>
              <a:spLocks noChangeShapeType="1"/>
            </p:cNvSpPr>
            <p:nvPr/>
          </p:nvSpPr>
          <p:spPr bwMode="auto">
            <a:xfrm>
              <a:off x="3513" y="2414"/>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71" name="Line 93"/>
            <p:cNvSpPr>
              <a:spLocks noChangeShapeType="1"/>
            </p:cNvSpPr>
            <p:nvPr/>
          </p:nvSpPr>
          <p:spPr bwMode="auto">
            <a:xfrm flipH="1">
              <a:off x="4473" y="2402"/>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72" name="Line 94"/>
            <p:cNvSpPr>
              <a:spLocks noChangeShapeType="1"/>
            </p:cNvSpPr>
            <p:nvPr/>
          </p:nvSpPr>
          <p:spPr bwMode="auto">
            <a:xfrm>
              <a:off x="4859" y="2381"/>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5" name="Group 95"/>
          <p:cNvGrpSpPr>
            <a:grpSpLocks/>
          </p:cNvGrpSpPr>
          <p:nvPr/>
        </p:nvGrpSpPr>
        <p:grpSpPr bwMode="auto">
          <a:xfrm>
            <a:off x="1828800" y="3733800"/>
            <a:ext cx="4343400" cy="2286000"/>
            <a:chOff x="576" y="2064"/>
            <a:chExt cx="2736" cy="1440"/>
          </a:xfrm>
        </p:grpSpPr>
        <p:sp>
          <p:nvSpPr>
            <p:cNvPr id="161917" name="Oval 96"/>
            <p:cNvSpPr>
              <a:spLocks noChangeArrowheads="1"/>
            </p:cNvSpPr>
            <p:nvPr/>
          </p:nvSpPr>
          <p:spPr bwMode="auto">
            <a:xfrm>
              <a:off x="1973" y="206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1918" name="Oval 97"/>
            <p:cNvSpPr>
              <a:spLocks noChangeArrowheads="1"/>
            </p:cNvSpPr>
            <p:nvPr/>
          </p:nvSpPr>
          <p:spPr bwMode="auto">
            <a:xfrm>
              <a:off x="1305" y="2399"/>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1919" name="Oval 98"/>
            <p:cNvSpPr>
              <a:spLocks noChangeArrowheads="1"/>
            </p:cNvSpPr>
            <p:nvPr/>
          </p:nvSpPr>
          <p:spPr bwMode="auto">
            <a:xfrm>
              <a:off x="2650" y="239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1920" name="Oval 99"/>
            <p:cNvSpPr>
              <a:spLocks noChangeArrowheads="1"/>
            </p:cNvSpPr>
            <p:nvPr/>
          </p:nvSpPr>
          <p:spPr bwMode="auto">
            <a:xfrm>
              <a:off x="928" y="275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1921" name="Oval 100"/>
            <p:cNvSpPr>
              <a:spLocks noChangeArrowheads="1"/>
            </p:cNvSpPr>
            <p:nvPr/>
          </p:nvSpPr>
          <p:spPr bwMode="auto">
            <a:xfrm>
              <a:off x="1699" y="275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1922" name="Oval 101"/>
            <p:cNvSpPr>
              <a:spLocks noChangeArrowheads="1"/>
            </p:cNvSpPr>
            <p:nvPr/>
          </p:nvSpPr>
          <p:spPr bwMode="auto">
            <a:xfrm>
              <a:off x="2343" y="276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1923" name="Oval 102"/>
            <p:cNvSpPr>
              <a:spLocks noChangeArrowheads="1"/>
            </p:cNvSpPr>
            <p:nvPr/>
          </p:nvSpPr>
          <p:spPr bwMode="auto">
            <a:xfrm>
              <a:off x="3029" y="272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05</a:t>
              </a:r>
            </a:p>
          </p:txBody>
        </p:sp>
        <p:sp>
          <p:nvSpPr>
            <p:cNvPr id="161924" name="Oval 103"/>
            <p:cNvSpPr>
              <a:spLocks noChangeArrowheads="1"/>
            </p:cNvSpPr>
            <p:nvPr/>
          </p:nvSpPr>
          <p:spPr bwMode="auto">
            <a:xfrm>
              <a:off x="576" y="322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1925" name="Line 104"/>
            <p:cNvSpPr>
              <a:spLocks noChangeShapeType="1"/>
            </p:cNvSpPr>
            <p:nvPr/>
          </p:nvSpPr>
          <p:spPr bwMode="auto">
            <a:xfrm flipH="1">
              <a:off x="1555" y="2319"/>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26" name="Line 105"/>
            <p:cNvSpPr>
              <a:spLocks noChangeShapeType="1"/>
            </p:cNvSpPr>
            <p:nvPr/>
          </p:nvSpPr>
          <p:spPr bwMode="auto">
            <a:xfrm>
              <a:off x="2223" y="2319"/>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27" name="Line 106"/>
            <p:cNvSpPr>
              <a:spLocks noChangeShapeType="1"/>
            </p:cNvSpPr>
            <p:nvPr/>
          </p:nvSpPr>
          <p:spPr bwMode="auto">
            <a:xfrm flipH="1">
              <a:off x="1159" y="2675"/>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28" name="Line 107"/>
            <p:cNvSpPr>
              <a:spLocks noChangeShapeType="1"/>
            </p:cNvSpPr>
            <p:nvPr/>
          </p:nvSpPr>
          <p:spPr bwMode="auto">
            <a:xfrm>
              <a:off x="1545" y="2654"/>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29" name="Line 108"/>
            <p:cNvSpPr>
              <a:spLocks noChangeShapeType="1"/>
            </p:cNvSpPr>
            <p:nvPr/>
          </p:nvSpPr>
          <p:spPr bwMode="auto">
            <a:xfrm flipH="1">
              <a:off x="2505" y="2642"/>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30" name="Line 109"/>
            <p:cNvSpPr>
              <a:spLocks noChangeShapeType="1"/>
            </p:cNvSpPr>
            <p:nvPr/>
          </p:nvSpPr>
          <p:spPr bwMode="auto">
            <a:xfrm>
              <a:off x="2891" y="2621"/>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31" name="Oval 110"/>
            <p:cNvSpPr>
              <a:spLocks noChangeArrowheads="1"/>
            </p:cNvSpPr>
            <p:nvPr/>
          </p:nvSpPr>
          <p:spPr bwMode="auto">
            <a:xfrm>
              <a:off x="1973" y="206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1932" name="Oval 111"/>
            <p:cNvSpPr>
              <a:spLocks noChangeArrowheads="1"/>
            </p:cNvSpPr>
            <p:nvPr/>
          </p:nvSpPr>
          <p:spPr bwMode="auto">
            <a:xfrm>
              <a:off x="1305" y="2399"/>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1933" name="Oval 112"/>
            <p:cNvSpPr>
              <a:spLocks noChangeArrowheads="1"/>
            </p:cNvSpPr>
            <p:nvPr/>
          </p:nvSpPr>
          <p:spPr bwMode="auto">
            <a:xfrm>
              <a:off x="2650" y="239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1934" name="Oval 113"/>
            <p:cNvSpPr>
              <a:spLocks noChangeArrowheads="1"/>
            </p:cNvSpPr>
            <p:nvPr/>
          </p:nvSpPr>
          <p:spPr bwMode="auto">
            <a:xfrm>
              <a:off x="928" y="275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1935" name="Oval 114"/>
            <p:cNvSpPr>
              <a:spLocks noChangeArrowheads="1"/>
            </p:cNvSpPr>
            <p:nvPr/>
          </p:nvSpPr>
          <p:spPr bwMode="auto">
            <a:xfrm>
              <a:off x="1699" y="275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1936" name="Oval 115"/>
            <p:cNvSpPr>
              <a:spLocks noChangeArrowheads="1"/>
            </p:cNvSpPr>
            <p:nvPr/>
          </p:nvSpPr>
          <p:spPr bwMode="auto">
            <a:xfrm>
              <a:off x="2343" y="276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1937" name="Oval 116"/>
            <p:cNvSpPr>
              <a:spLocks noChangeArrowheads="1"/>
            </p:cNvSpPr>
            <p:nvPr/>
          </p:nvSpPr>
          <p:spPr bwMode="auto">
            <a:xfrm>
              <a:off x="3029" y="272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1938" name="Oval 117"/>
            <p:cNvSpPr>
              <a:spLocks noChangeArrowheads="1"/>
            </p:cNvSpPr>
            <p:nvPr/>
          </p:nvSpPr>
          <p:spPr bwMode="auto">
            <a:xfrm>
              <a:off x="576" y="322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1939" name="Line 118"/>
            <p:cNvSpPr>
              <a:spLocks noChangeShapeType="1"/>
            </p:cNvSpPr>
            <p:nvPr/>
          </p:nvSpPr>
          <p:spPr bwMode="auto">
            <a:xfrm flipH="1">
              <a:off x="1555" y="2319"/>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40" name="Line 119"/>
            <p:cNvSpPr>
              <a:spLocks noChangeShapeType="1"/>
            </p:cNvSpPr>
            <p:nvPr/>
          </p:nvSpPr>
          <p:spPr bwMode="auto">
            <a:xfrm>
              <a:off x="2223" y="2319"/>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41" name="Line 120"/>
            <p:cNvSpPr>
              <a:spLocks noChangeShapeType="1"/>
            </p:cNvSpPr>
            <p:nvPr/>
          </p:nvSpPr>
          <p:spPr bwMode="auto">
            <a:xfrm flipH="1">
              <a:off x="1159" y="2675"/>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42" name="Line 121"/>
            <p:cNvSpPr>
              <a:spLocks noChangeShapeType="1"/>
            </p:cNvSpPr>
            <p:nvPr/>
          </p:nvSpPr>
          <p:spPr bwMode="auto">
            <a:xfrm>
              <a:off x="1545" y="2654"/>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43" name="Line 122"/>
            <p:cNvSpPr>
              <a:spLocks noChangeShapeType="1"/>
            </p:cNvSpPr>
            <p:nvPr/>
          </p:nvSpPr>
          <p:spPr bwMode="auto">
            <a:xfrm flipH="1">
              <a:off x="2505" y="2642"/>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44" name="Line 123"/>
            <p:cNvSpPr>
              <a:spLocks noChangeShapeType="1"/>
            </p:cNvSpPr>
            <p:nvPr/>
          </p:nvSpPr>
          <p:spPr bwMode="auto">
            <a:xfrm>
              <a:off x="2891" y="2621"/>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6" name="Group 124"/>
          <p:cNvGrpSpPr>
            <a:grpSpLocks/>
          </p:cNvGrpSpPr>
          <p:nvPr/>
        </p:nvGrpSpPr>
        <p:grpSpPr bwMode="auto">
          <a:xfrm>
            <a:off x="1835150" y="3735388"/>
            <a:ext cx="4343400" cy="2286000"/>
            <a:chOff x="576" y="2064"/>
            <a:chExt cx="2736" cy="1440"/>
          </a:xfrm>
        </p:grpSpPr>
        <p:sp>
          <p:nvSpPr>
            <p:cNvPr id="161889" name="Oval 125"/>
            <p:cNvSpPr>
              <a:spLocks noChangeArrowheads="1"/>
            </p:cNvSpPr>
            <p:nvPr/>
          </p:nvSpPr>
          <p:spPr bwMode="auto">
            <a:xfrm>
              <a:off x="1973" y="206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1890" name="Oval 126"/>
            <p:cNvSpPr>
              <a:spLocks noChangeArrowheads="1"/>
            </p:cNvSpPr>
            <p:nvPr/>
          </p:nvSpPr>
          <p:spPr bwMode="auto">
            <a:xfrm>
              <a:off x="1305" y="2399"/>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1891" name="Oval 127"/>
            <p:cNvSpPr>
              <a:spLocks noChangeArrowheads="1"/>
            </p:cNvSpPr>
            <p:nvPr/>
          </p:nvSpPr>
          <p:spPr bwMode="auto">
            <a:xfrm>
              <a:off x="2650" y="239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1892" name="Oval 128"/>
            <p:cNvSpPr>
              <a:spLocks noChangeArrowheads="1"/>
            </p:cNvSpPr>
            <p:nvPr/>
          </p:nvSpPr>
          <p:spPr bwMode="auto">
            <a:xfrm>
              <a:off x="928" y="275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1893" name="Oval 129"/>
            <p:cNvSpPr>
              <a:spLocks noChangeArrowheads="1"/>
            </p:cNvSpPr>
            <p:nvPr/>
          </p:nvSpPr>
          <p:spPr bwMode="auto">
            <a:xfrm>
              <a:off x="1699" y="275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1894" name="Oval 130"/>
            <p:cNvSpPr>
              <a:spLocks noChangeArrowheads="1"/>
            </p:cNvSpPr>
            <p:nvPr/>
          </p:nvSpPr>
          <p:spPr bwMode="auto">
            <a:xfrm>
              <a:off x="2343" y="276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1895" name="Oval 131"/>
            <p:cNvSpPr>
              <a:spLocks noChangeArrowheads="1"/>
            </p:cNvSpPr>
            <p:nvPr/>
          </p:nvSpPr>
          <p:spPr bwMode="auto">
            <a:xfrm>
              <a:off x="3029" y="272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05</a:t>
              </a:r>
            </a:p>
          </p:txBody>
        </p:sp>
        <p:sp>
          <p:nvSpPr>
            <p:cNvPr id="161896" name="Oval 132"/>
            <p:cNvSpPr>
              <a:spLocks noChangeArrowheads="1"/>
            </p:cNvSpPr>
            <p:nvPr/>
          </p:nvSpPr>
          <p:spPr bwMode="auto">
            <a:xfrm>
              <a:off x="576" y="322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1897" name="Line 133"/>
            <p:cNvSpPr>
              <a:spLocks noChangeShapeType="1"/>
            </p:cNvSpPr>
            <p:nvPr/>
          </p:nvSpPr>
          <p:spPr bwMode="auto">
            <a:xfrm flipH="1">
              <a:off x="1555" y="2319"/>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98" name="Line 134"/>
            <p:cNvSpPr>
              <a:spLocks noChangeShapeType="1"/>
            </p:cNvSpPr>
            <p:nvPr/>
          </p:nvSpPr>
          <p:spPr bwMode="auto">
            <a:xfrm>
              <a:off x="2223" y="2319"/>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99" name="Line 135"/>
            <p:cNvSpPr>
              <a:spLocks noChangeShapeType="1"/>
            </p:cNvSpPr>
            <p:nvPr/>
          </p:nvSpPr>
          <p:spPr bwMode="auto">
            <a:xfrm flipH="1">
              <a:off x="1159" y="2675"/>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00" name="Line 136"/>
            <p:cNvSpPr>
              <a:spLocks noChangeShapeType="1"/>
            </p:cNvSpPr>
            <p:nvPr/>
          </p:nvSpPr>
          <p:spPr bwMode="auto">
            <a:xfrm>
              <a:off x="1545" y="2654"/>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01" name="Line 137"/>
            <p:cNvSpPr>
              <a:spLocks noChangeShapeType="1"/>
            </p:cNvSpPr>
            <p:nvPr/>
          </p:nvSpPr>
          <p:spPr bwMode="auto">
            <a:xfrm flipH="1">
              <a:off x="2505" y="2642"/>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02" name="Line 138"/>
            <p:cNvSpPr>
              <a:spLocks noChangeShapeType="1"/>
            </p:cNvSpPr>
            <p:nvPr/>
          </p:nvSpPr>
          <p:spPr bwMode="auto">
            <a:xfrm>
              <a:off x="2891" y="2621"/>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03" name="Oval 139"/>
            <p:cNvSpPr>
              <a:spLocks noChangeArrowheads="1"/>
            </p:cNvSpPr>
            <p:nvPr/>
          </p:nvSpPr>
          <p:spPr bwMode="auto">
            <a:xfrm>
              <a:off x="1973" y="206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1904" name="Oval 140"/>
            <p:cNvSpPr>
              <a:spLocks noChangeArrowheads="1"/>
            </p:cNvSpPr>
            <p:nvPr/>
          </p:nvSpPr>
          <p:spPr bwMode="auto">
            <a:xfrm>
              <a:off x="1305" y="2399"/>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1905" name="Oval 141"/>
            <p:cNvSpPr>
              <a:spLocks noChangeArrowheads="1"/>
            </p:cNvSpPr>
            <p:nvPr/>
          </p:nvSpPr>
          <p:spPr bwMode="auto">
            <a:xfrm>
              <a:off x="2650" y="239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1906" name="Oval 142"/>
            <p:cNvSpPr>
              <a:spLocks noChangeArrowheads="1"/>
            </p:cNvSpPr>
            <p:nvPr/>
          </p:nvSpPr>
          <p:spPr bwMode="auto">
            <a:xfrm>
              <a:off x="928" y="2755"/>
              <a:ext cx="282"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1907" name="Oval 143"/>
            <p:cNvSpPr>
              <a:spLocks noChangeArrowheads="1"/>
            </p:cNvSpPr>
            <p:nvPr/>
          </p:nvSpPr>
          <p:spPr bwMode="auto">
            <a:xfrm>
              <a:off x="1699" y="275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1908" name="Oval 144"/>
            <p:cNvSpPr>
              <a:spLocks noChangeArrowheads="1"/>
            </p:cNvSpPr>
            <p:nvPr/>
          </p:nvSpPr>
          <p:spPr bwMode="auto">
            <a:xfrm>
              <a:off x="2343" y="276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1909" name="Oval 145"/>
            <p:cNvSpPr>
              <a:spLocks noChangeArrowheads="1"/>
            </p:cNvSpPr>
            <p:nvPr/>
          </p:nvSpPr>
          <p:spPr bwMode="auto">
            <a:xfrm>
              <a:off x="3029" y="272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1910" name="Oval 146"/>
            <p:cNvSpPr>
              <a:spLocks noChangeArrowheads="1"/>
            </p:cNvSpPr>
            <p:nvPr/>
          </p:nvSpPr>
          <p:spPr bwMode="auto">
            <a:xfrm>
              <a:off x="576" y="322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1911" name="Line 147"/>
            <p:cNvSpPr>
              <a:spLocks noChangeShapeType="1"/>
            </p:cNvSpPr>
            <p:nvPr/>
          </p:nvSpPr>
          <p:spPr bwMode="auto">
            <a:xfrm flipH="1">
              <a:off x="1555" y="2319"/>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12" name="Line 148"/>
            <p:cNvSpPr>
              <a:spLocks noChangeShapeType="1"/>
            </p:cNvSpPr>
            <p:nvPr/>
          </p:nvSpPr>
          <p:spPr bwMode="auto">
            <a:xfrm>
              <a:off x="2223" y="2319"/>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13" name="Line 149"/>
            <p:cNvSpPr>
              <a:spLocks noChangeShapeType="1"/>
            </p:cNvSpPr>
            <p:nvPr/>
          </p:nvSpPr>
          <p:spPr bwMode="auto">
            <a:xfrm flipH="1">
              <a:off x="1159" y="2675"/>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14" name="Line 150"/>
            <p:cNvSpPr>
              <a:spLocks noChangeShapeType="1"/>
            </p:cNvSpPr>
            <p:nvPr/>
          </p:nvSpPr>
          <p:spPr bwMode="auto">
            <a:xfrm>
              <a:off x="1545" y="2654"/>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15" name="Line 151"/>
            <p:cNvSpPr>
              <a:spLocks noChangeShapeType="1"/>
            </p:cNvSpPr>
            <p:nvPr/>
          </p:nvSpPr>
          <p:spPr bwMode="auto">
            <a:xfrm flipH="1">
              <a:off x="2505" y="2642"/>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916" name="Line 152"/>
            <p:cNvSpPr>
              <a:spLocks noChangeShapeType="1"/>
            </p:cNvSpPr>
            <p:nvPr/>
          </p:nvSpPr>
          <p:spPr bwMode="auto">
            <a:xfrm>
              <a:off x="2891" y="2621"/>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7" name="Group 153"/>
          <p:cNvGrpSpPr>
            <a:grpSpLocks/>
          </p:cNvGrpSpPr>
          <p:nvPr/>
        </p:nvGrpSpPr>
        <p:grpSpPr bwMode="auto">
          <a:xfrm>
            <a:off x="1835150" y="3735388"/>
            <a:ext cx="4343400" cy="2286000"/>
            <a:chOff x="3024" y="2880"/>
            <a:chExt cx="2736" cy="1440"/>
          </a:xfrm>
        </p:grpSpPr>
        <p:sp>
          <p:nvSpPr>
            <p:cNvPr id="161861" name="Oval 154"/>
            <p:cNvSpPr>
              <a:spLocks noChangeArrowheads="1"/>
            </p:cNvSpPr>
            <p:nvPr/>
          </p:nvSpPr>
          <p:spPr bwMode="auto">
            <a:xfrm>
              <a:off x="4421" y="2880"/>
              <a:ext cx="284"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42</a:t>
              </a:r>
            </a:p>
          </p:txBody>
        </p:sp>
        <p:sp>
          <p:nvSpPr>
            <p:cNvPr id="161862" name="Oval 155"/>
            <p:cNvSpPr>
              <a:spLocks noChangeArrowheads="1"/>
            </p:cNvSpPr>
            <p:nvPr/>
          </p:nvSpPr>
          <p:spPr bwMode="auto">
            <a:xfrm>
              <a:off x="3753" y="3215"/>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1863" name="Oval 156"/>
            <p:cNvSpPr>
              <a:spLocks noChangeArrowheads="1"/>
            </p:cNvSpPr>
            <p:nvPr/>
          </p:nvSpPr>
          <p:spPr bwMode="auto">
            <a:xfrm>
              <a:off x="5098" y="321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1864" name="Oval 157"/>
            <p:cNvSpPr>
              <a:spLocks noChangeArrowheads="1"/>
            </p:cNvSpPr>
            <p:nvPr/>
          </p:nvSpPr>
          <p:spPr bwMode="auto">
            <a:xfrm>
              <a:off x="3376" y="3571"/>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1865" name="Oval 158"/>
            <p:cNvSpPr>
              <a:spLocks noChangeArrowheads="1"/>
            </p:cNvSpPr>
            <p:nvPr/>
          </p:nvSpPr>
          <p:spPr bwMode="auto">
            <a:xfrm>
              <a:off x="4147" y="3571"/>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1866" name="Oval 159"/>
            <p:cNvSpPr>
              <a:spLocks noChangeArrowheads="1"/>
            </p:cNvSpPr>
            <p:nvPr/>
          </p:nvSpPr>
          <p:spPr bwMode="auto">
            <a:xfrm>
              <a:off x="4791" y="358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1867" name="Oval 160"/>
            <p:cNvSpPr>
              <a:spLocks noChangeArrowheads="1"/>
            </p:cNvSpPr>
            <p:nvPr/>
          </p:nvSpPr>
          <p:spPr bwMode="auto">
            <a:xfrm>
              <a:off x="5477" y="353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05</a:t>
              </a:r>
            </a:p>
          </p:txBody>
        </p:sp>
        <p:sp>
          <p:nvSpPr>
            <p:cNvPr id="161868" name="Oval 161"/>
            <p:cNvSpPr>
              <a:spLocks noChangeArrowheads="1"/>
            </p:cNvSpPr>
            <p:nvPr/>
          </p:nvSpPr>
          <p:spPr bwMode="auto">
            <a:xfrm>
              <a:off x="3024" y="404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1869" name="Line 162"/>
            <p:cNvSpPr>
              <a:spLocks noChangeShapeType="1"/>
            </p:cNvSpPr>
            <p:nvPr/>
          </p:nvSpPr>
          <p:spPr bwMode="auto">
            <a:xfrm flipH="1">
              <a:off x="4003" y="3135"/>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70" name="Line 163"/>
            <p:cNvSpPr>
              <a:spLocks noChangeShapeType="1"/>
            </p:cNvSpPr>
            <p:nvPr/>
          </p:nvSpPr>
          <p:spPr bwMode="auto">
            <a:xfrm>
              <a:off x="4671" y="3135"/>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71" name="Line 164"/>
            <p:cNvSpPr>
              <a:spLocks noChangeShapeType="1"/>
            </p:cNvSpPr>
            <p:nvPr/>
          </p:nvSpPr>
          <p:spPr bwMode="auto">
            <a:xfrm flipH="1">
              <a:off x="3607" y="3491"/>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72" name="Line 165"/>
            <p:cNvSpPr>
              <a:spLocks noChangeShapeType="1"/>
            </p:cNvSpPr>
            <p:nvPr/>
          </p:nvSpPr>
          <p:spPr bwMode="auto">
            <a:xfrm>
              <a:off x="3993" y="3470"/>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73" name="Line 166"/>
            <p:cNvSpPr>
              <a:spLocks noChangeShapeType="1"/>
            </p:cNvSpPr>
            <p:nvPr/>
          </p:nvSpPr>
          <p:spPr bwMode="auto">
            <a:xfrm flipH="1">
              <a:off x="4953" y="3458"/>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74" name="Line 167"/>
            <p:cNvSpPr>
              <a:spLocks noChangeShapeType="1"/>
            </p:cNvSpPr>
            <p:nvPr/>
          </p:nvSpPr>
          <p:spPr bwMode="auto">
            <a:xfrm>
              <a:off x="5339" y="3437"/>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75" name="Oval 168"/>
            <p:cNvSpPr>
              <a:spLocks noChangeArrowheads="1"/>
            </p:cNvSpPr>
            <p:nvPr/>
          </p:nvSpPr>
          <p:spPr bwMode="auto">
            <a:xfrm>
              <a:off x="4421" y="2880"/>
              <a:ext cx="284"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1876" name="Oval 169"/>
            <p:cNvSpPr>
              <a:spLocks noChangeArrowheads="1"/>
            </p:cNvSpPr>
            <p:nvPr/>
          </p:nvSpPr>
          <p:spPr bwMode="auto">
            <a:xfrm>
              <a:off x="3753" y="3215"/>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1877" name="Oval 170"/>
            <p:cNvSpPr>
              <a:spLocks noChangeArrowheads="1"/>
            </p:cNvSpPr>
            <p:nvPr/>
          </p:nvSpPr>
          <p:spPr bwMode="auto">
            <a:xfrm>
              <a:off x="5098" y="321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1878" name="Oval 171"/>
            <p:cNvSpPr>
              <a:spLocks noChangeArrowheads="1"/>
            </p:cNvSpPr>
            <p:nvPr/>
          </p:nvSpPr>
          <p:spPr bwMode="auto">
            <a:xfrm>
              <a:off x="3376" y="357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1879" name="Oval 172"/>
            <p:cNvSpPr>
              <a:spLocks noChangeArrowheads="1"/>
            </p:cNvSpPr>
            <p:nvPr/>
          </p:nvSpPr>
          <p:spPr bwMode="auto">
            <a:xfrm>
              <a:off x="4147" y="3571"/>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1880" name="Oval 173"/>
            <p:cNvSpPr>
              <a:spLocks noChangeArrowheads="1"/>
            </p:cNvSpPr>
            <p:nvPr/>
          </p:nvSpPr>
          <p:spPr bwMode="auto">
            <a:xfrm>
              <a:off x="4791" y="358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1881" name="Oval 174"/>
            <p:cNvSpPr>
              <a:spLocks noChangeArrowheads="1"/>
            </p:cNvSpPr>
            <p:nvPr/>
          </p:nvSpPr>
          <p:spPr bwMode="auto">
            <a:xfrm>
              <a:off x="5477" y="353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1882" name="Oval 175"/>
            <p:cNvSpPr>
              <a:spLocks noChangeArrowheads="1"/>
            </p:cNvSpPr>
            <p:nvPr/>
          </p:nvSpPr>
          <p:spPr bwMode="auto">
            <a:xfrm>
              <a:off x="3024" y="404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1883" name="Line 176"/>
            <p:cNvSpPr>
              <a:spLocks noChangeShapeType="1"/>
            </p:cNvSpPr>
            <p:nvPr/>
          </p:nvSpPr>
          <p:spPr bwMode="auto">
            <a:xfrm flipH="1">
              <a:off x="4003" y="313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84" name="Line 177"/>
            <p:cNvSpPr>
              <a:spLocks noChangeShapeType="1"/>
            </p:cNvSpPr>
            <p:nvPr/>
          </p:nvSpPr>
          <p:spPr bwMode="auto">
            <a:xfrm>
              <a:off x="4671" y="313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85" name="Line 178"/>
            <p:cNvSpPr>
              <a:spLocks noChangeShapeType="1"/>
            </p:cNvSpPr>
            <p:nvPr/>
          </p:nvSpPr>
          <p:spPr bwMode="auto">
            <a:xfrm flipH="1">
              <a:off x="3607" y="349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86" name="Line 179"/>
            <p:cNvSpPr>
              <a:spLocks noChangeShapeType="1"/>
            </p:cNvSpPr>
            <p:nvPr/>
          </p:nvSpPr>
          <p:spPr bwMode="auto">
            <a:xfrm>
              <a:off x="3993" y="3470"/>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87" name="Line 180"/>
            <p:cNvSpPr>
              <a:spLocks noChangeShapeType="1"/>
            </p:cNvSpPr>
            <p:nvPr/>
          </p:nvSpPr>
          <p:spPr bwMode="auto">
            <a:xfrm flipH="1">
              <a:off x="4953" y="3458"/>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88" name="Line 181"/>
            <p:cNvSpPr>
              <a:spLocks noChangeShapeType="1"/>
            </p:cNvSpPr>
            <p:nvPr/>
          </p:nvSpPr>
          <p:spPr bwMode="auto">
            <a:xfrm>
              <a:off x="5339" y="3437"/>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8" name="Group 182"/>
          <p:cNvGrpSpPr>
            <a:grpSpLocks/>
          </p:cNvGrpSpPr>
          <p:nvPr/>
        </p:nvGrpSpPr>
        <p:grpSpPr bwMode="auto">
          <a:xfrm>
            <a:off x="1835150" y="3735388"/>
            <a:ext cx="4343400" cy="2286000"/>
            <a:chOff x="3024" y="2880"/>
            <a:chExt cx="2736" cy="1440"/>
          </a:xfrm>
        </p:grpSpPr>
        <p:sp>
          <p:nvSpPr>
            <p:cNvPr id="161833" name="Oval 183"/>
            <p:cNvSpPr>
              <a:spLocks noChangeArrowheads="1"/>
            </p:cNvSpPr>
            <p:nvPr/>
          </p:nvSpPr>
          <p:spPr bwMode="auto">
            <a:xfrm>
              <a:off x="4421" y="2880"/>
              <a:ext cx="284"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42</a:t>
              </a:r>
            </a:p>
          </p:txBody>
        </p:sp>
        <p:sp>
          <p:nvSpPr>
            <p:cNvPr id="161834" name="Oval 184"/>
            <p:cNvSpPr>
              <a:spLocks noChangeArrowheads="1"/>
            </p:cNvSpPr>
            <p:nvPr/>
          </p:nvSpPr>
          <p:spPr bwMode="auto">
            <a:xfrm>
              <a:off x="3753" y="3215"/>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1835" name="Oval 185"/>
            <p:cNvSpPr>
              <a:spLocks noChangeArrowheads="1"/>
            </p:cNvSpPr>
            <p:nvPr/>
          </p:nvSpPr>
          <p:spPr bwMode="auto">
            <a:xfrm>
              <a:off x="5098" y="321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1836" name="Oval 186"/>
            <p:cNvSpPr>
              <a:spLocks noChangeArrowheads="1"/>
            </p:cNvSpPr>
            <p:nvPr/>
          </p:nvSpPr>
          <p:spPr bwMode="auto">
            <a:xfrm>
              <a:off x="3376" y="3571"/>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1837" name="Oval 187"/>
            <p:cNvSpPr>
              <a:spLocks noChangeArrowheads="1"/>
            </p:cNvSpPr>
            <p:nvPr/>
          </p:nvSpPr>
          <p:spPr bwMode="auto">
            <a:xfrm>
              <a:off x="4147" y="3571"/>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1838" name="Oval 188"/>
            <p:cNvSpPr>
              <a:spLocks noChangeArrowheads="1"/>
            </p:cNvSpPr>
            <p:nvPr/>
          </p:nvSpPr>
          <p:spPr bwMode="auto">
            <a:xfrm>
              <a:off x="4791" y="358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1839" name="Oval 189"/>
            <p:cNvSpPr>
              <a:spLocks noChangeArrowheads="1"/>
            </p:cNvSpPr>
            <p:nvPr/>
          </p:nvSpPr>
          <p:spPr bwMode="auto">
            <a:xfrm>
              <a:off x="5477" y="353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05</a:t>
              </a:r>
            </a:p>
          </p:txBody>
        </p:sp>
        <p:sp>
          <p:nvSpPr>
            <p:cNvPr id="161840" name="Oval 190"/>
            <p:cNvSpPr>
              <a:spLocks noChangeArrowheads="1"/>
            </p:cNvSpPr>
            <p:nvPr/>
          </p:nvSpPr>
          <p:spPr bwMode="auto">
            <a:xfrm>
              <a:off x="3024" y="404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1841" name="Line 191"/>
            <p:cNvSpPr>
              <a:spLocks noChangeShapeType="1"/>
            </p:cNvSpPr>
            <p:nvPr/>
          </p:nvSpPr>
          <p:spPr bwMode="auto">
            <a:xfrm flipH="1">
              <a:off x="4003" y="3135"/>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42" name="Line 192"/>
            <p:cNvSpPr>
              <a:spLocks noChangeShapeType="1"/>
            </p:cNvSpPr>
            <p:nvPr/>
          </p:nvSpPr>
          <p:spPr bwMode="auto">
            <a:xfrm>
              <a:off x="4671" y="3135"/>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43" name="Line 193"/>
            <p:cNvSpPr>
              <a:spLocks noChangeShapeType="1"/>
            </p:cNvSpPr>
            <p:nvPr/>
          </p:nvSpPr>
          <p:spPr bwMode="auto">
            <a:xfrm flipH="1">
              <a:off x="3607" y="3491"/>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44" name="Line 194"/>
            <p:cNvSpPr>
              <a:spLocks noChangeShapeType="1"/>
            </p:cNvSpPr>
            <p:nvPr/>
          </p:nvSpPr>
          <p:spPr bwMode="auto">
            <a:xfrm>
              <a:off x="3993" y="3470"/>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45" name="Line 195"/>
            <p:cNvSpPr>
              <a:spLocks noChangeShapeType="1"/>
            </p:cNvSpPr>
            <p:nvPr/>
          </p:nvSpPr>
          <p:spPr bwMode="auto">
            <a:xfrm flipH="1">
              <a:off x="4953" y="3458"/>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46" name="Line 196"/>
            <p:cNvSpPr>
              <a:spLocks noChangeShapeType="1"/>
            </p:cNvSpPr>
            <p:nvPr/>
          </p:nvSpPr>
          <p:spPr bwMode="auto">
            <a:xfrm>
              <a:off x="5339" y="3437"/>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47" name="Oval 197"/>
            <p:cNvSpPr>
              <a:spLocks noChangeArrowheads="1"/>
            </p:cNvSpPr>
            <p:nvPr/>
          </p:nvSpPr>
          <p:spPr bwMode="auto">
            <a:xfrm>
              <a:off x="4421" y="2880"/>
              <a:ext cx="284"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88</a:t>
              </a:r>
            </a:p>
          </p:txBody>
        </p:sp>
        <p:sp>
          <p:nvSpPr>
            <p:cNvPr id="161848" name="Oval 198"/>
            <p:cNvSpPr>
              <a:spLocks noChangeArrowheads="1"/>
            </p:cNvSpPr>
            <p:nvPr/>
          </p:nvSpPr>
          <p:spPr bwMode="auto">
            <a:xfrm>
              <a:off x="3753" y="3215"/>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1849" name="Oval 199"/>
            <p:cNvSpPr>
              <a:spLocks noChangeArrowheads="1"/>
            </p:cNvSpPr>
            <p:nvPr/>
          </p:nvSpPr>
          <p:spPr bwMode="auto">
            <a:xfrm>
              <a:off x="5098" y="321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1850" name="Oval 200"/>
            <p:cNvSpPr>
              <a:spLocks noChangeArrowheads="1"/>
            </p:cNvSpPr>
            <p:nvPr/>
          </p:nvSpPr>
          <p:spPr bwMode="auto">
            <a:xfrm>
              <a:off x="3376" y="357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1851" name="Oval 201"/>
            <p:cNvSpPr>
              <a:spLocks noChangeArrowheads="1"/>
            </p:cNvSpPr>
            <p:nvPr/>
          </p:nvSpPr>
          <p:spPr bwMode="auto">
            <a:xfrm>
              <a:off x="4147" y="3571"/>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1852" name="Oval 202"/>
            <p:cNvSpPr>
              <a:spLocks noChangeArrowheads="1"/>
            </p:cNvSpPr>
            <p:nvPr/>
          </p:nvSpPr>
          <p:spPr bwMode="auto">
            <a:xfrm>
              <a:off x="4791" y="358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1853" name="Oval 203"/>
            <p:cNvSpPr>
              <a:spLocks noChangeArrowheads="1"/>
            </p:cNvSpPr>
            <p:nvPr/>
          </p:nvSpPr>
          <p:spPr bwMode="auto">
            <a:xfrm>
              <a:off x="5477" y="353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1854" name="Oval 204"/>
            <p:cNvSpPr>
              <a:spLocks noChangeArrowheads="1"/>
            </p:cNvSpPr>
            <p:nvPr/>
          </p:nvSpPr>
          <p:spPr bwMode="auto">
            <a:xfrm>
              <a:off x="3024" y="404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1855" name="Line 205"/>
            <p:cNvSpPr>
              <a:spLocks noChangeShapeType="1"/>
            </p:cNvSpPr>
            <p:nvPr/>
          </p:nvSpPr>
          <p:spPr bwMode="auto">
            <a:xfrm flipH="1">
              <a:off x="4003" y="313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56" name="Line 206"/>
            <p:cNvSpPr>
              <a:spLocks noChangeShapeType="1"/>
            </p:cNvSpPr>
            <p:nvPr/>
          </p:nvSpPr>
          <p:spPr bwMode="auto">
            <a:xfrm>
              <a:off x="4671" y="313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57" name="Line 207"/>
            <p:cNvSpPr>
              <a:spLocks noChangeShapeType="1"/>
            </p:cNvSpPr>
            <p:nvPr/>
          </p:nvSpPr>
          <p:spPr bwMode="auto">
            <a:xfrm flipH="1">
              <a:off x="3607" y="349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58" name="Line 208"/>
            <p:cNvSpPr>
              <a:spLocks noChangeShapeType="1"/>
            </p:cNvSpPr>
            <p:nvPr/>
          </p:nvSpPr>
          <p:spPr bwMode="auto">
            <a:xfrm>
              <a:off x="3993" y="3470"/>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59" name="Line 209"/>
            <p:cNvSpPr>
              <a:spLocks noChangeShapeType="1"/>
            </p:cNvSpPr>
            <p:nvPr/>
          </p:nvSpPr>
          <p:spPr bwMode="auto">
            <a:xfrm flipH="1">
              <a:off x="4953" y="3458"/>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60" name="Line 210"/>
            <p:cNvSpPr>
              <a:spLocks noChangeShapeType="1"/>
            </p:cNvSpPr>
            <p:nvPr/>
          </p:nvSpPr>
          <p:spPr bwMode="auto">
            <a:xfrm>
              <a:off x="5339" y="3437"/>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9" name="Group 211"/>
          <p:cNvGrpSpPr>
            <a:grpSpLocks/>
          </p:cNvGrpSpPr>
          <p:nvPr/>
        </p:nvGrpSpPr>
        <p:grpSpPr bwMode="auto">
          <a:xfrm>
            <a:off x="1835150" y="3735388"/>
            <a:ext cx="4343400" cy="2286000"/>
            <a:chOff x="3024" y="2688"/>
            <a:chExt cx="2736" cy="1440"/>
          </a:xfrm>
        </p:grpSpPr>
        <p:sp>
          <p:nvSpPr>
            <p:cNvPr id="161805" name="Oval 212"/>
            <p:cNvSpPr>
              <a:spLocks noChangeArrowheads="1"/>
            </p:cNvSpPr>
            <p:nvPr/>
          </p:nvSpPr>
          <p:spPr bwMode="auto">
            <a:xfrm>
              <a:off x="4421" y="2688"/>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1806" name="Oval 213"/>
            <p:cNvSpPr>
              <a:spLocks noChangeArrowheads="1"/>
            </p:cNvSpPr>
            <p:nvPr/>
          </p:nvSpPr>
          <p:spPr bwMode="auto">
            <a:xfrm>
              <a:off x="3753" y="3023"/>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1807" name="Oval 214"/>
            <p:cNvSpPr>
              <a:spLocks noChangeArrowheads="1"/>
            </p:cNvSpPr>
            <p:nvPr/>
          </p:nvSpPr>
          <p:spPr bwMode="auto">
            <a:xfrm>
              <a:off x="5098" y="3023"/>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1808" name="Oval 215"/>
            <p:cNvSpPr>
              <a:spLocks noChangeArrowheads="1"/>
            </p:cNvSpPr>
            <p:nvPr/>
          </p:nvSpPr>
          <p:spPr bwMode="auto">
            <a:xfrm>
              <a:off x="3376" y="3379"/>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1809" name="Oval 216"/>
            <p:cNvSpPr>
              <a:spLocks noChangeArrowheads="1"/>
            </p:cNvSpPr>
            <p:nvPr/>
          </p:nvSpPr>
          <p:spPr bwMode="auto">
            <a:xfrm>
              <a:off x="4147" y="3379"/>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1810" name="Oval 217"/>
            <p:cNvSpPr>
              <a:spLocks noChangeArrowheads="1"/>
            </p:cNvSpPr>
            <p:nvPr/>
          </p:nvSpPr>
          <p:spPr bwMode="auto">
            <a:xfrm>
              <a:off x="4791" y="339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1811" name="Oval 218"/>
            <p:cNvSpPr>
              <a:spLocks noChangeArrowheads="1"/>
            </p:cNvSpPr>
            <p:nvPr/>
          </p:nvSpPr>
          <p:spPr bwMode="auto">
            <a:xfrm>
              <a:off x="5477" y="334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05</a:t>
              </a:r>
            </a:p>
          </p:txBody>
        </p:sp>
        <p:sp>
          <p:nvSpPr>
            <p:cNvPr id="161812" name="Oval 219"/>
            <p:cNvSpPr>
              <a:spLocks noChangeArrowheads="1"/>
            </p:cNvSpPr>
            <p:nvPr/>
          </p:nvSpPr>
          <p:spPr bwMode="auto">
            <a:xfrm>
              <a:off x="3024" y="385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1813" name="Line 220"/>
            <p:cNvSpPr>
              <a:spLocks noChangeShapeType="1"/>
            </p:cNvSpPr>
            <p:nvPr/>
          </p:nvSpPr>
          <p:spPr bwMode="auto">
            <a:xfrm flipH="1">
              <a:off x="4003" y="2943"/>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14" name="Line 221"/>
            <p:cNvSpPr>
              <a:spLocks noChangeShapeType="1"/>
            </p:cNvSpPr>
            <p:nvPr/>
          </p:nvSpPr>
          <p:spPr bwMode="auto">
            <a:xfrm>
              <a:off x="4671" y="2943"/>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15" name="Line 222"/>
            <p:cNvSpPr>
              <a:spLocks noChangeShapeType="1"/>
            </p:cNvSpPr>
            <p:nvPr/>
          </p:nvSpPr>
          <p:spPr bwMode="auto">
            <a:xfrm flipH="1">
              <a:off x="3607" y="3299"/>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16" name="Line 223"/>
            <p:cNvSpPr>
              <a:spLocks noChangeShapeType="1"/>
            </p:cNvSpPr>
            <p:nvPr/>
          </p:nvSpPr>
          <p:spPr bwMode="auto">
            <a:xfrm>
              <a:off x="3993" y="3278"/>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17" name="Line 224"/>
            <p:cNvSpPr>
              <a:spLocks noChangeShapeType="1"/>
            </p:cNvSpPr>
            <p:nvPr/>
          </p:nvSpPr>
          <p:spPr bwMode="auto">
            <a:xfrm flipH="1">
              <a:off x="4953" y="3266"/>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18" name="Line 225"/>
            <p:cNvSpPr>
              <a:spLocks noChangeShapeType="1"/>
            </p:cNvSpPr>
            <p:nvPr/>
          </p:nvSpPr>
          <p:spPr bwMode="auto">
            <a:xfrm>
              <a:off x="5339" y="3245"/>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19" name="Oval 226"/>
            <p:cNvSpPr>
              <a:spLocks noChangeArrowheads="1"/>
            </p:cNvSpPr>
            <p:nvPr/>
          </p:nvSpPr>
          <p:spPr bwMode="auto">
            <a:xfrm>
              <a:off x="4421" y="2688"/>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1820" name="Oval 227"/>
            <p:cNvSpPr>
              <a:spLocks noChangeArrowheads="1"/>
            </p:cNvSpPr>
            <p:nvPr/>
          </p:nvSpPr>
          <p:spPr bwMode="auto">
            <a:xfrm>
              <a:off x="3753" y="3023"/>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1821" name="Oval 228"/>
            <p:cNvSpPr>
              <a:spLocks noChangeArrowheads="1"/>
            </p:cNvSpPr>
            <p:nvPr/>
          </p:nvSpPr>
          <p:spPr bwMode="auto">
            <a:xfrm>
              <a:off x="5098" y="3023"/>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1822" name="Oval 229"/>
            <p:cNvSpPr>
              <a:spLocks noChangeArrowheads="1"/>
            </p:cNvSpPr>
            <p:nvPr/>
          </p:nvSpPr>
          <p:spPr bwMode="auto">
            <a:xfrm>
              <a:off x="3376" y="3379"/>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1823" name="Oval 230"/>
            <p:cNvSpPr>
              <a:spLocks noChangeArrowheads="1"/>
            </p:cNvSpPr>
            <p:nvPr/>
          </p:nvSpPr>
          <p:spPr bwMode="auto">
            <a:xfrm>
              <a:off x="4147" y="3379"/>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1824" name="Oval 231"/>
            <p:cNvSpPr>
              <a:spLocks noChangeArrowheads="1"/>
            </p:cNvSpPr>
            <p:nvPr/>
          </p:nvSpPr>
          <p:spPr bwMode="auto">
            <a:xfrm>
              <a:off x="4791" y="339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1825" name="Oval 232"/>
            <p:cNvSpPr>
              <a:spLocks noChangeArrowheads="1"/>
            </p:cNvSpPr>
            <p:nvPr/>
          </p:nvSpPr>
          <p:spPr bwMode="auto">
            <a:xfrm>
              <a:off x="5477" y="334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1826" name="Oval 233"/>
            <p:cNvSpPr>
              <a:spLocks noChangeArrowheads="1"/>
            </p:cNvSpPr>
            <p:nvPr/>
          </p:nvSpPr>
          <p:spPr bwMode="auto">
            <a:xfrm>
              <a:off x="3024" y="385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1827" name="Line 234"/>
            <p:cNvSpPr>
              <a:spLocks noChangeShapeType="1"/>
            </p:cNvSpPr>
            <p:nvPr/>
          </p:nvSpPr>
          <p:spPr bwMode="auto">
            <a:xfrm flipH="1">
              <a:off x="4003" y="2943"/>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28" name="Line 235"/>
            <p:cNvSpPr>
              <a:spLocks noChangeShapeType="1"/>
            </p:cNvSpPr>
            <p:nvPr/>
          </p:nvSpPr>
          <p:spPr bwMode="auto">
            <a:xfrm>
              <a:off x="4671" y="2943"/>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29" name="Line 236"/>
            <p:cNvSpPr>
              <a:spLocks noChangeShapeType="1"/>
            </p:cNvSpPr>
            <p:nvPr/>
          </p:nvSpPr>
          <p:spPr bwMode="auto">
            <a:xfrm flipH="1">
              <a:off x="3607" y="3299"/>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30" name="Line 237"/>
            <p:cNvSpPr>
              <a:spLocks noChangeShapeType="1"/>
            </p:cNvSpPr>
            <p:nvPr/>
          </p:nvSpPr>
          <p:spPr bwMode="auto">
            <a:xfrm>
              <a:off x="3993" y="3278"/>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31" name="Line 238"/>
            <p:cNvSpPr>
              <a:spLocks noChangeShapeType="1"/>
            </p:cNvSpPr>
            <p:nvPr/>
          </p:nvSpPr>
          <p:spPr bwMode="auto">
            <a:xfrm flipH="1">
              <a:off x="4953" y="3266"/>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1832" name="Line 239"/>
            <p:cNvSpPr>
              <a:spLocks noChangeShapeType="1"/>
            </p:cNvSpPr>
            <p:nvPr/>
          </p:nvSpPr>
          <p:spPr bwMode="auto">
            <a:xfrm>
              <a:off x="5339" y="3245"/>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570608" name="Freeform 240"/>
          <p:cNvSpPr>
            <a:spLocks/>
          </p:cNvSpPr>
          <p:nvPr/>
        </p:nvSpPr>
        <p:spPr bwMode="auto">
          <a:xfrm>
            <a:off x="2016125" y="3392488"/>
            <a:ext cx="4608513" cy="2232025"/>
          </a:xfrm>
          <a:custGeom>
            <a:avLst/>
            <a:gdLst>
              <a:gd name="T0" fmla="*/ 2147483647 w 1752"/>
              <a:gd name="T1" fmla="*/ 2147483647 h 1288"/>
              <a:gd name="T2" fmla="*/ 2147483647 w 1752"/>
              <a:gd name="T3" fmla="*/ 2147483647 h 1288"/>
              <a:gd name="T4" fmla="*/ 2147483647 w 1752"/>
              <a:gd name="T5" fmla="*/ 2147483647 h 1288"/>
              <a:gd name="T6" fmla="*/ 2147483647 w 1752"/>
              <a:gd name="T7" fmla="*/ 2147483647 h 1288"/>
              <a:gd name="T8" fmla="*/ 2147483647 w 1752"/>
              <a:gd name="T9" fmla="*/ 2147483647 h 1288"/>
              <a:gd name="T10" fmla="*/ 2147483647 w 1752"/>
              <a:gd name="T11" fmla="*/ 2147483647 h 1288"/>
              <a:gd name="T12" fmla="*/ 2147483647 w 1752"/>
              <a:gd name="T13" fmla="*/ 2147483647 h 1288"/>
              <a:gd name="T14" fmla="*/ 2147483647 w 1752"/>
              <a:gd name="T15" fmla="*/ 2147483647 h 1288"/>
              <a:gd name="T16" fmla="*/ 2147483647 w 1752"/>
              <a:gd name="T17" fmla="*/ 2147483647 h 1288"/>
              <a:gd name="T18" fmla="*/ 2147483647 w 1752"/>
              <a:gd name="T19" fmla="*/ 2147483647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47625" cap="rnd">
            <a:solidFill>
              <a:srgbClr val="FF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outHorizontal)">
                                      <p:cBhvr>
                                        <p:cTn id="2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24" presetID="2" presetClass="entr" presetSubtype="4" fill="hold" grpId="0" nodeType="withEffect">
                                  <p:stCondLst>
                                    <p:cond delay="0"/>
                                  </p:stCondLst>
                                  <p:childTnLst>
                                    <p:set>
                                      <p:cBhvr>
                                        <p:cTn id="25" dur="1" fill="hold">
                                          <p:stCondLst>
                                            <p:cond delay="0"/>
                                          </p:stCondLst>
                                        </p:cTn>
                                        <p:tgtEl>
                                          <p:spTgt spid="570608"/>
                                        </p:tgtEl>
                                        <p:attrNameLst>
                                          <p:attrName>style.visibility</p:attrName>
                                        </p:attrNameLst>
                                      </p:cBhvr>
                                      <p:to>
                                        <p:strVal val="visible"/>
                                      </p:to>
                                    </p:set>
                                    <p:anim calcmode="lin" valueType="num">
                                      <p:cBhvr additive="base">
                                        <p:cTn id="26" dur="500" fill="hold"/>
                                        <p:tgtEl>
                                          <p:spTgt spid="570608"/>
                                        </p:tgtEl>
                                        <p:attrNameLst>
                                          <p:attrName>ppt_x</p:attrName>
                                        </p:attrNameLst>
                                      </p:cBhvr>
                                      <p:tavLst>
                                        <p:tav tm="0">
                                          <p:val>
                                            <p:strVal val="#ppt_x"/>
                                          </p:val>
                                        </p:tav>
                                        <p:tav tm="100000">
                                          <p:val>
                                            <p:strVal val="#ppt_x"/>
                                          </p:val>
                                        </p:tav>
                                      </p:tavLst>
                                    </p:anim>
                                    <p:anim calcmode="lin" valueType="num">
                                      <p:cBhvr additive="base">
                                        <p:cTn id="27" dur="500" fill="hold"/>
                                        <p:tgtEl>
                                          <p:spTgt spid="57060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60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0" y="381000"/>
            <a:ext cx="9144000" cy="6000750"/>
          </a:xfrm>
        </p:spPr>
        <p:txBody>
          <a:bodyPr/>
          <a:lstStyle/>
          <a:p>
            <a:pPr marL="609600" indent="-609600" algn="ctr" eaLnBrk="1" hangingPunct="1">
              <a:buFont typeface="Wingdings" pitchFamily="2" charset="2"/>
              <a:buNone/>
            </a:pPr>
            <a:r>
              <a:rPr lang="zh-CN" altLang="en-US" sz="4000" b="1" smtClean="0">
                <a:latin typeface="隶书" pitchFamily="49" charset="-122"/>
                <a:ea typeface="隶书" pitchFamily="49" charset="-122"/>
              </a:rPr>
              <a:t>直接插入排序</a:t>
            </a:r>
          </a:p>
          <a:p>
            <a:pPr marL="609600" indent="-609600" eaLnBrk="1" hangingPunct="1"/>
            <a:r>
              <a:rPr lang="zh-CN" altLang="en-US" b="1" smtClean="0">
                <a:latin typeface="幼圆" pitchFamily="49" charset="-122"/>
                <a:ea typeface="幼圆" pitchFamily="49" charset="-122"/>
              </a:rPr>
              <a:t>直接插入排序思想：</a:t>
            </a:r>
          </a:p>
          <a:p>
            <a:pPr marL="990600" lvl="1" indent="-533400" eaLnBrk="1" hangingPunct="1"/>
            <a:r>
              <a:rPr lang="zh-CN" altLang="en-US" b="1" smtClean="0">
                <a:solidFill>
                  <a:srgbClr val="FFFF00"/>
                </a:solidFill>
                <a:latin typeface="幼圆" pitchFamily="49" charset="-122"/>
                <a:ea typeface="幼圆" pitchFamily="49" charset="-122"/>
              </a:rPr>
              <a:t>从后向前依次和每个记录比较，找到插入位置。</a:t>
            </a:r>
          </a:p>
          <a:p>
            <a:pPr marL="609600" indent="-609600" eaLnBrk="1" hangingPunct="1">
              <a:buFont typeface="Wingdings" pitchFamily="2" charset="2"/>
              <a:buNone/>
            </a:pPr>
            <a:endParaRPr lang="zh-CN" altLang="en-US" b="1" smtClean="0">
              <a:solidFill>
                <a:srgbClr val="FFFF00"/>
              </a:solidFill>
              <a:latin typeface="幼圆" pitchFamily="49" charset="-122"/>
              <a:ea typeface="幼圆" pitchFamily="49" charset="-122"/>
            </a:endParaRPr>
          </a:p>
        </p:txBody>
      </p:sp>
    </p:spTree>
  </p:cSld>
  <p:clrMapOvr>
    <a:masterClrMapping/>
  </p:clrMapOvr>
  <p:transition>
    <p:cover dir="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idx="1"/>
          </p:nvPr>
        </p:nvSpPr>
        <p:spPr>
          <a:xfrm>
            <a:off x="0" y="0"/>
            <a:ext cx="9144000" cy="6858000"/>
          </a:xfrm>
        </p:spPr>
        <p:txBody>
          <a:bodyPr/>
          <a:lstStyle/>
          <a:p>
            <a:pPr eaLnBrk="1" hangingPunct="1">
              <a:lnSpc>
                <a:spcPct val="110000"/>
              </a:lnSpc>
              <a:buFont typeface="Wingdings" pitchFamily="2" charset="2"/>
              <a:buNone/>
            </a:pPr>
            <a:endParaRPr lang="zh-CN" altLang="en-US" sz="2400" b="1" smtClean="0">
              <a:ea typeface="幼圆" pitchFamily="49" charset="-122"/>
            </a:endParaRPr>
          </a:p>
        </p:txBody>
      </p:sp>
      <p:grpSp>
        <p:nvGrpSpPr>
          <p:cNvPr id="2" name="Group 3"/>
          <p:cNvGrpSpPr>
            <a:grpSpLocks/>
          </p:cNvGrpSpPr>
          <p:nvPr/>
        </p:nvGrpSpPr>
        <p:grpSpPr bwMode="auto">
          <a:xfrm>
            <a:off x="1447800" y="990600"/>
            <a:ext cx="4343400" cy="2286000"/>
            <a:chOff x="2784" y="816"/>
            <a:chExt cx="2736" cy="1440"/>
          </a:xfrm>
        </p:grpSpPr>
        <p:sp>
          <p:nvSpPr>
            <p:cNvPr id="162875" name="Oval 4"/>
            <p:cNvSpPr>
              <a:spLocks noChangeArrowheads="1"/>
            </p:cNvSpPr>
            <p:nvPr/>
          </p:nvSpPr>
          <p:spPr bwMode="auto">
            <a:xfrm>
              <a:off x="4181" y="816"/>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2876" name="Oval 5"/>
            <p:cNvSpPr>
              <a:spLocks noChangeArrowheads="1"/>
            </p:cNvSpPr>
            <p:nvPr/>
          </p:nvSpPr>
          <p:spPr bwMode="auto">
            <a:xfrm>
              <a:off x="3513" y="1151"/>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2877" name="Oval 6"/>
            <p:cNvSpPr>
              <a:spLocks noChangeArrowheads="1"/>
            </p:cNvSpPr>
            <p:nvPr/>
          </p:nvSpPr>
          <p:spPr bwMode="auto">
            <a:xfrm>
              <a:off x="4858" y="1151"/>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2878" name="Oval 7"/>
            <p:cNvSpPr>
              <a:spLocks noChangeArrowheads="1"/>
            </p:cNvSpPr>
            <p:nvPr/>
          </p:nvSpPr>
          <p:spPr bwMode="auto">
            <a:xfrm>
              <a:off x="3136" y="1507"/>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2879" name="Oval 8"/>
            <p:cNvSpPr>
              <a:spLocks noChangeArrowheads="1"/>
            </p:cNvSpPr>
            <p:nvPr/>
          </p:nvSpPr>
          <p:spPr bwMode="auto">
            <a:xfrm>
              <a:off x="3907" y="1507"/>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2880" name="Oval 9"/>
            <p:cNvSpPr>
              <a:spLocks noChangeArrowheads="1"/>
            </p:cNvSpPr>
            <p:nvPr/>
          </p:nvSpPr>
          <p:spPr bwMode="auto">
            <a:xfrm>
              <a:off x="4551" y="151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2881" name="Oval 10"/>
            <p:cNvSpPr>
              <a:spLocks noChangeArrowheads="1"/>
            </p:cNvSpPr>
            <p:nvPr/>
          </p:nvSpPr>
          <p:spPr bwMode="auto">
            <a:xfrm>
              <a:off x="5237" y="147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2882" name="Oval 11"/>
            <p:cNvSpPr>
              <a:spLocks noChangeArrowheads="1"/>
            </p:cNvSpPr>
            <p:nvPr/>
          </p:nvSpPr>
          <p:spPr bwMode="auto">
            <a:xfrm>
              <a:off x="2784" y="198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2883" name="Line 12"/>
            <p:cNvSpPr>
              <a:spLocks noChangeShapeType="1"/>
            </p:cNvSpPr>
            <p:nvPr/>
          </p:nvSpPr>
          <p:spPr bwMode="auto">
            <a:xfrm flipH="1">
              <a:off x="3763" y="1071"/>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84" name="Line 13"/>
            <p:cNvSpPr>
              <a:spLocks noChangeShapeType="1"/>
            </p:cNvSpPr>
            <p:nvPr/>
          </p:nvSpPr>
          <p:spPr bwMode="auto">
            <a:xfrm>
              <a:off x="4431" y="1071"/>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85" name="Line 14"/>
            <p:cNvSpPr>
              <a:spLocks noChangeShapeType="1"/>
            </p:cNvSpPr>
            <p:nvPr/>
          </p:nvSpPr>
          <p:spPr bwMode="auto">
            <a:xfrm flipH="1">
              <a:off x="3367" y="1427"/>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86" name="Line 15"/>
            <p:cNvSpPr>
              <a:spLocks noChangeShapeType="1"/>
            </p:cNvSpPr>
            <p:nvPr/>
          </p:nvSpPr>
          <p:spPr bwMode="auto">
            <a:xfrm>
              <a:off x="3753" y="1406"/>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87" name="Line 16"/>
            <p:cNvSpPr>
              <a:spLocks noChangeShapeType="1"/>
            </p:cNvSpPr>
            <p:nvPr/>
          </p:nvSpPr>
          <p:spPr bwMode="auto">
            <a:xfrm flipH="1">
              <a:off x="4713" y="1394"/>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88" name="Line 17"/>
            <p:cNvSpPr>
              <a:spLocks noChangeShapeType="1"/>
            </p:cNvSpPr>
            <p:nvPr/>
          </p:nvSpPr>
          <p:spPr bwMode="auto">
            <a:xfrm>
              <a:off x="5099" y="1373"/>
              <a:ext cx="25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89" name="Oval 18"/>
            <p:cNvSpPr>
              <a:spLocks noChangeArrowheads="1"/>
            </p:cNvSpPr>
            <p:nvPr/>
          </p:nvSpPr>
          <p:spPr bwMode="auto">
            <a:xfrm>
              <a:off x="4181" y="816"/>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2890" name="Oval 19"/>
            <p:cNvSpPr>
              <a:spLocks noChangeArrowheads="1"/>
            </p:cNvSpPr>
            <p:nvPr/>
          </p:nvSpPr>
          <p:spPr bwMode="auto">
            <a:xfrm>
              <a:off x="3513" y="1151"/>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2891" name="Oval 20"/>
            <p:cNvSpPr>
              <a:spLocks noChangeArrowheads="1"/>
            </p:cNvSpPr>
            <p:nvPr/>
          </p:nvSpPr>
          <p:spPr bwMode="auto">
            <a:xfrm>
              <a:off x="4858" y="1151"/>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2892" name="Oval 21"/>
            <p:cNvSpPr>
              <a:spLocks noChangeArrowheads="1"/>
            </p:cNvSpPr>
            <p:nvPr/>
          </p:nvSpPr>
          <p:spPr bwMode="auto">
            <a:xfrm>
              <a:off x="3136" y="1507"/>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2893" name="Oval 22"/>
            <p:cNvSpPr>
              <a:spLocks noChangeArrowheads="1"/>
            </p:cNvSpPr>
            <p:nvPr/>
          </p:nvSpPr>
          <p:spPr bwMode="auto">
            <a:xfrm>
              <a:off x="3907" y="1507"/>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2894" name="Oval 23"/>
            <p:cNvSpPr>
              <a:spLocks noChangeArrowheads="1"/>
            </p:cNvSpPr>
            <p:nvPr/>
          </p:nvSpPr>
          <p:spPr bwMode="auto">
            <a:xfrm>
              <a:off x="4551" y="151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2895" name="Oval 24"/>
            <p:cNvSpPr>
              <a:spLocks noChangeArrowheads="1"/>
            </p:cNvSpPr>
            <p:nvPr/>
          </p:nvSpPr>
          <p:spPr bwMode="auto">
            <a:xfrm>
              <a:off x="5237" y="1474"/>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2896" name="Oval 25"/>
            <p:cNvSpPr>
              <a:spLocks noChangeArrowheads="1"/>
            </p:cNvSpPr>
            <p:nvPr/>
          </p:nvSpPr>
          <p:spPr bwMode="auto">
            <a:xfrm>
              <a:off x="2784" y="198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2897" name="Line 26"/>
            <p:cNvSpPr>
              <a:spLocks noChangeShapeType="1"/>
            </p:cNvSpPr>
            <p:nvPr/>
          </p:nvSpPr>
          <p:spPr bwMode="auto">
            <a:xfrm flipH="1">
              <a:off x="3763" y="1071"/>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98" name="Line 27"/>
            <p:cNvSpPr>
              <a:spLocks noChangeShapeType="1"/>
            </p:cNvSpPr>
            <p:nvPr/>
          </p:nvSpPr>
          <p:spPr bwMode="auto">
            <a:xfrm>
              <a:off x="4431" y="1071"/>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99" name="Line 28"/>
            <p:cNvSpPr>
              <a:spLocks noChangeShapeType="1"/>
            </p:cNvSpPr>
            <p:nvPr/>
          </p:nvSpPr>
          <p:spPr bwMode="auto">
            <a:xfrm flipH="1">
              <a:off x="3367" y="1427"/>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900" name="Line 29"/>
            <p:cNvSpPr>
              <a:spLocks noChangeShapeType="1"/>
            </p:cNvSpPr>
            <p:nvPr/>
          </p:nvSpPr>
          <p:spPr bwMode="auto">
            <a:xfrm>
              <a:off x="3753" y="1406"/>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901" name="Line 30"/>
            <p:cNvSpPr>
              <a:spLocks noChangeShapeType="1"/>
            </p:cNvSpPr>
            <p:nvPr/>
          </p:nvSpPr>
          <p:spPr bwMode="auto">
            <a:xfrm flipH="1">
              <a:off x="4713" y="1394"/>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902" name="Line 31"/>
            <p:cNvSpPr>
              <a:spLocks noChangeShapeType="1"/>
            </p:cNvSpPr>
            <p:nvPr/>
          </p:nvSpPr>
          <p:spPr bwMode="auto">
            <a:xfrm>
              <a:off x="5099" y="1373"/>
              <a:ext cx="250" cy="10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32"/>
          <p:cNvGrpSpPr>
            <a:grpSpLocks/>
          </p:cNvGrpSpPr>
          <p:nvPr/>
        </p:nvGrpSpPr>
        <p:grpSpPr bwMode="auto">
          <a:xfrm>
            <a:off x="1452563" y="981075"/>
            <a:ext cx="4343400" cy="2286000"/>
            <a:chOff x="3024" y="2304"/>
            <a:chExt cx="2736" cy="1440"/>
          </a:xfrm>
        </p:grpSpPr>
        <p:sp>
          <p:nvSpPr>
            <p:cNvPr id="162849" name="Oval 33"/>
            <p:cNvSpPr>
              <a:spLocks noChangeArrowheads="1"/>
            </p:cNvSpPr>
            <p:nvPr/>
          </p:nvSpPr>
          <p:spPr bwMode="auto">
            <a:xfrm>
              <a:off x="4421" y="230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2850" name="Oval 34"/>
            <p:cNvSpPr>
              <a:spLocks noChangeArrowheads="1"/>
            </p:cNvSpPr>
            <p:nvPr/>
          </p:nvSpPr>
          <p:spPr bwMode="auto">
            <a:xfrm>
              <a:off x="3753" y="2639"/>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2851" name="Oval 35"/>
            <p:cNvSpPr>
              <a:spLocks noChangeArrowheads="1"/>
            </p:cNvSpPr>
            <p:nvPr/>
          </p:nvSpPr>
          <p:spPr bwMode="auto">
            <a:xfrm>
              <a:off x="5098" y="263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2852" name="Oval 36"/>
            <p:cNvSpPr>
              <a:spLocks noChangeArrowheads="1"/>
            </p:cNvSpPr>
            <p:nvPr/>
          </p:nvSpPr>
          <p:spPr bwMode="auto">
            <a:xfrm>
              <a:off x="3376" y="2995"/>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2853" name="Oval 37"/>
            <p:cNvSpPr>
              <a:spLocks noChangeArrowheads="1"/>
            </p:cNvSpPr>
            <p:nvPr/>
          </p:nvSpPr>
          <p:spPr bwMode="auto">
            <a:xfrm>
              <a:off x="4147" y="299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2854" name="Oval 38"/>
            <p:cNvSpPr>
              <a:spLocks noChangeArrowheads="1"/>
            </p:cNvSpPr>
            <p:nvPr/>
          </p:nvSpPr>
          <p:spPr bwMode="auto">
            <a:xfrm>
              <a:off x="4791" y="300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2855" name="Oval 39"/>
            <p:cNvSpPr>
              <a:spLocks noChangeArrowheads="1"/>
            </p:cNvSpPr>
            <p:nvPr/>
          </p:nvSpPr>
          <p:spPr bwMode="auto">
            <a:xfrm>
              <a:off x="5477" y="2962"/>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2856" name="Oval 40"/>
            <p:cNvSpPr>
              <a:spLocks noChangeArrowheads="1"/>
            </p:cNvSpPr>
            <p:nvPr/>
          </p:nvSpPr>
          <p:spPr bwMode="auto">
            <a:xfrm>
              <a:off x="3024" y="346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2857" name="Line 41"/>
            <p:cNvSpPr>
              <a:spLocks noChangeShapeType="1"/>
            </p:cNvSpPr>
            <p:nvPr/>
          </p:nvSpPr>
          <p:spPr bwMode="auto">
            <a:xfrm flipH="1">
              <a:off x="4003" y="2559"/>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58" name="Line 42"/>
            <p:cNvSpPr>
              <a:spLocks noChangeShapeType="1"/>
            </p:cNvSpPr>
            <p:nvPr/>
          </p:nvSpPr>
          <p:spPr bwMode="auto">
            <a:xfrm>
              <a:off x="4671" y="2559"/>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59" name="Line 43"/>
            <p:cNvSpPr>
              <a:spLocks noChangeShapeType="1"/>
            </p:cNvSpPr>
            <p:nvPr/>
          </p:nvSpPr>
          <p:spPr bwMode="auto">
            <a:xfrm flipH="1">
              <a:off x="3607" y="2915"/>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60" name="Line 44"/>
            <p:cNvSpPr>
              <a:spLocks noChangeShapeType="1"/>
            </p:cNvSpPr>
            <p:nvPr/>
          </p:nvSpPr>
          <p:spPr bwMode="auto">
            <a:xfrm>
              <a:off x="3993" y="2894"/>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61" name="Line 45"/>
            <p:cNvSpPr>
              <a:spLocks noChangeShapeType="1"/>
            </p:cNvSpPr>
            <p:nvPr/>
          </p:nvSpPr>
          <p:spPr bwMode="auto">
            <a:xfrm flipH="1">
              <a:off x="4953" y="2882"/>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62" name="Oval 46"/>
            <p:cNvSpPr>
              <a:spLocks noChangeArrowheads="1"/>
            </p:cNvSpPr>
            <p:nvPr/>
          </p:nvSpPr>
          <p:spPr bwMode="auto">
            <a:xfrm>
              <a:off x="4421" y="230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2863" name="Oval 47"/>
            <p:cNvSpPr>
              <a:spLocks noChangeArrowheads="1"/>
            </p:cNvSpPr>
            <p:nvPr/>
          </p:nvSpPr>
          <p:spPr bwMode="auto">
            <a:xfrm>
              <a:off x="3753" y="2639"/>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2864" name="Oval 48"/>
            <p:cNvSpPr>
              <a:spLocks noChangeArrowheads="1"/>
            </p:cNvSpPr>
            <p:nvPr/>
          </p:nvSpPr>
          <p:spPr bwMode="auto">
            <a:xfrm>
              <a:off x="5098" y="2639"/>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42</a:t>
              </a:r>
            </a:p>
          </p:txBody>
        </p:sp>
        <p:sp>
          <p:nvSpPr>
            <p:cNvPr id="162865" name="Oval 49"/>
            <p:cNvSpPr>
              <a:spLocks noChangeArrowheads="1"/>
            </p:cNvSpPr>
            <p:nvPr/>
          </p:nvSpPr>
          <p:spPr bwMode="auto">
            <a:xfrm>
              <a:off x="3376" y="2995"/>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2866" name="Oval 50"/>
            <p:cNvSpPr>
              <a:spLocks noChangeArrowheads="1"/>
            </p:cNvSpPr>
            <p:nvPr/>
          </p:nvSpPr>
          <p:spPr bwMode="auto">
            <a:xfrm>
              <a:off x="4147" y="2995"/>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2867" name="Oval 51"/>
            <p:cNvSpPr>
              <a:spLocks noChangeArrowheads="1"/>
            </p:cNvSpPr>
            <p:nvPr/>
          </p:nvSpPr>
          <p:spPr bwMode="auto">
            <a:xfrm>
              <a:off x="4791" y="300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2868" name="Oval 52"/>
            <p:cNvSpPr>
              <a:spLocks noChangeArrowheads="1"/>
            </p:cNvSpPr>
            <p:nvPr/>
          </p:nvSpPr>
          <p:spPr bwMode="auto">
            <a:xfrm>
              <a:off x="5477" y="296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2869" name="Oval 53"/>
            <p:cNvSpPr>
              <a:spLocks noChangeArrowheads="1"/>
            </p:cNvSpPr>
            <p:nvPr/>
          </p:nvSpPr>
          <p:spPr bwMode="auto">
            <a:xfrm>
              <a:off x="3024" y="346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2870" name="Line 54"/>
            <p:cNvSpPr>
              <a:spLocks noChangeShapeType="1"/>
            </p:cNvSpPr>
            <p:nvPr/>
          </p:nvSpPr>
          <p:spPr bwMode="auto">
            <a:xfrm flipH="1">
              <a:off x="4003" y="2559"/>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71" name="Line 55"/>
            <p:cNvSpPr>
              <a:spLocks noChangeShapeType="1"/>
            </p:cNvSpPr>
            <p:nvPr/>
          </p:nvSpPr>
          <p:spPr bwMode="auto">
            <a:xfrm>
              <a:off x="4671" y="2559"/>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72" name="Line 56"/>
            <p:cNvSpPr>
              <a:spLocks noChangeShapeType="1"/>
            </p:cNvSpPr>
            <p:nvPr/>
          </p:nvSpPr>
          <p:spPr bwMode="auto">
            <a:xfrm flipH="1">
              <a:off x="3607" y="2915"/>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73" name="Line 57"/>
            <p:cNvSpPr>
              <a:spLocks noChangeShapeType="1"/>
            </p:cNvSpPr>
            <p:nvPr/>
          </p:nvSpPr>
          <p:spPr bwMode="auto">
            <a:xfrm>
              <a:off x="3993" y="2894"/>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74" name="Line 58"/>
            <p:cNvSpPr>
              <a:spLocks noChangeShapeType="1"/>
            </p:cNvSpPr>
            <p:nvPr/>
          </p:nvSpPr>
          <p:spPr bwMode="auto">
            <a:xfrm flipH="1">
              <a:off x="4953" y="2882"/>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59"/>
          <p:cNvGrpSpPr>
            <a:grpSpLocks/>
          </p:cNvGrpSpPr>
          <p:nvPr/>
        </p:nvGrpSpPr>
        <p:grpSpPr bwMode="auto">
          <a:xfrm>
            <a:off x="1752600" y="3352800"/>
            <a:ext cx="4343400" cy="2286000"/>
            <a:chOff x="1104" y="2112"/>
            <a:chExt cx="2736" cy="1440"/>
          </a:xfrm>
        </p:grpSpPr>
        <p:sp>
          <p:nvSpPr>
            <p:cNvPr id="162823" name="Oval 60"/>
            <p:cNvSpPr>
              <a:spLocks noChangeArrowheads="1"/>
            </p:cNvSpPr>
            <p:nvPr/>
          </p:nvSpPr>
          <p:spPr bwMode="auto">
            <a:xfrm>
              <a:off x="2501" y="211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2824" name="Oval 61"/>
            <p:cNvSpPr>
              <a:spLocks noChangeArrowheads="1"/>
            </p:cNvSpPr>
            <p:nvPr/>
          </p:nvSpPr>
          <p:spPr bwMode="auto">
            <a:xfrm>
              <a:off x="1833" y="244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2825" name="Oval 62"/>
            <p:cNvSpPr>
              <a:spLocks noChangeArrowheads="1"/>
            </p:cNvSpPr>
            <p:nvPr/>
          </p:nvSpPr>
          <p:spPr bwMode="auto">
            <a:xfrm>
              <a:off x="3178" y="244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2826" name="Oval 63"/>
            <p:cNvSpPr>
              <a:spLocks noChangeArrowheads="1"/>
            </p:cNvSpPr>
            <p:nvPr/>
          </p:nvSpPr>
          <p:spPr bwMode="auto">
            <a:xfrm>
              <a:off x="1456" y="2803"/>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2827" name="Oval 64"/>
            <p:cNvSpPr>
              <a:spLocks noChangeArrowheads="1"/>
            </p:cNvSpPr>
            <p:nvPr/>
          </p:nvSpPr>
          <p:spPr bwMode="auto">
            <a:xfrm>
              <a:off x="2227" y="2803"/>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2828" name="Oval 65"/>
            <p:cNvSpPr>
              <a:spLocks noChangeArrowheads="1"/>
            </p:cNvSpPr>
            <p:nvPr/>
          </p:nvSpPr>
          <p:spPr bwMode="auto">
            <a:xfrm>
              <a:off x="2871" y="281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2829" name="Oval 66"/>
            <p:cNvSpPr>
              <a:spLocks noChangeArrowheads="1"/>
            </p:cNvSpPr>
            <p:nvPr/>
          </p:nvSpPr>
          <p:spPr bwMode="auto">
            <a:xfrm>
              <a:off x="3557" y="2770"/>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2830" name="Oval 67"/>
            <p:cNvSpPr>
              <a:spLocks noChangeArrowheads="1"/>
            </p:cNvSpPr>
            <p:nvPr/>
          </p:nvSpPr>
          <p:spPr bwMode="auto">
            <a:xfrm>
              <a:off x="1104" y="327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2831" name="Line 68"/>
            <p:cNvSpPr>
              <a:spLocks noChangeShapeType="1"/>
            </p:cNvSpPr>
            <p:nvPr/>
          </p:nvSpPr>
          <p:spPr bwMode="auto">
            <a:xfrm flipH="1">
              <a:off x="2083" y="2367"/>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32" name="Line 69"/>
            <p:cNvSpPr>
              <a:spLocks noChangeShapeType="1"/>
            </p:cNvSpPr>
            <p:nvPr/>
          </p:nvSpPr>
          <p:spPr bwMode="auto">
            <a:xfrm>
              <a:off x="2751" y="2367"/>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33" name="Line 70"/>
            <p:cNvSpPr>
              <a:spLocks noChangeShapeType="1"/>
            </p:cNvSpPr>
            <p:nvPr/>
          </p:nvSpPr>
          <p:spPr bwMode="auto">
            <a:xfrm flipH="1">
              <a:off x="1687" y="2723"/>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34" name="Line 71"/>
            <p:cNvSpPr>
              <a:spLocks noChangeShapeType="1"/>
            </p:cNvSpPr>
            <p:nvPr/>
          </p:nvSpPr>
          <p:spPr bwMode="auto">
            <a:xfrm>
              <a:off x="2073" y="2702"/>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35" name="Line 72"/>
            <p:cNvSpPr>
              <a:spLocks noChangeShapeType="1"/>
            </p:cNvSpPr>
            <p:nvPr/>
          </p:nvSpPr>
          <p:spPr bwMode="auto">
            <a:xfrm flipH="1">
              <a:off x="3033" y="2690"/>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36" name="Oval 73"/>
            <p:cNvSpPr>
              <a:spLocks noChangeArrowheads="1"/>
            </p:cNvSpPr>
            <p:nvPr/>
          </p:nvSpPr>
          <p:spPr bwMode="auto">
            <a:xfrm>
              <a:off x="2501" y="211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2837" name="Oval 74"/>
            <p:cNvSpPr>
              <a:spLocks noChangeArrowheads="1"/>
            </p:cNvSpPr>
            <p:nvPr/>
          </p:nvSpPr>
          <p:spPr bwMode="auto">
            <a:xfrm>
              <a:off x="1833" y="244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2838" name="Oval 75"/>
            <p:cNvSpPr>
              <a:spLocks noChangeArrowheads="1"/>
            </p:cNvSpPr>
            <p:nvPr/>
          </p:nvSpPr>
          <p:spPr bwMode="auto">
            <a:xfrm>
              <a:off x="3178" y="244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2839" name="Oval 76"/>
            <p:cNvSpPr>
              <a:spLocks noChangeArrowheads="1"/>
            </p:cNvSpPr>
            <p:nvPr/>
          </p:nvSpPr>
          <p:spPr bwMode="auto">
            <a:xfrm>
              <a:off x="1456" y="2803"/>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2840" name="Oval 77"/>
            <p:cNvSpPr>
              <a:spLocks noChangeArrowheads="1"/>
            </p:cNvSpPr>
            <p:nvPr/>
          </p:nvSpPr>
          <p:spPr bwMode="auto">
            <a:xfrm>
              <a:off x="2227" y="2803"/>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2841" name="Oval 78"/>
            <p:cNvSpPr>
              <a:spLocks noChangeArrowheads="1"/>
            </p:cNvSpPr>
            <p:nvPr/>
          </p:nvSpPr>
          <p:spPr bwMode="auto">
            <a:xfrm>
              <a:off x="2871" y="2814"/>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2842" name="Oval 79"/>
            <p:cNvSpPr>
              <a:spLocks noChangeArrowheads="1"/>
            </p:cNvSpPr>
            <p:nvPr/>
          </p:nvSpPr>
          <p:spPr bwMode="auto">
            <a:xfrm>
              <a:off x="3557" y="277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2843" name="Oval 80"/>
            <p:cNvSpPr>
              <a:spLocks noChangeArrowheads="1"/>
            </p:cNvSpPr>
            <p:nvPr/>
          </p:nvSpPr>
          <p:spPr bwMode="auto">
            <a:xfrm>
              <a:off x="1104" y="327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2844" name="Line 81"/>
            <p:cNvSpPr>
              <a:spLocks noChangeShapeType="1"/>
            </p:cNvSpPr>
            <p:nvPr/>
          </p:nvSpPr>
          <p:spPr bwMode="auto">
            <a:xfrm flipH="1">
              <a:off x="2083" y="2367"/>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45" name="Line 82"/>
            <p:cNvSpPr>
              <a:spLocks noChangeShapeType="1"/>
            </p:cNvSpPr>
            <p:nvPr/>
          </p:nvSpPr>
          <p:spPr bwMode="auto">
            <a:xfrm>
              <a:off x="2751" y="2367"/>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46" name="Line 83"/>
            <p:cNvSpPr>
              <a:spLocks noChangeShapeType="1"/>
            </p:cNvSpPr>
            <p:nvPr/>
          </p:nvSpPr>
          <p:spPr bwMode="auto">
            <a:xfrm flipH="1">
              <a:off x="1687" y="2723"/>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47" name="Line 84"/>
            <p:cNvSpPr>
              <a:spLocks noChangeShapeType="1"/>
            </p:cNvSpPr>
            <p:nvPr/>
          </p:nvSpPr>
          <p:spPr bwMode="auto">
            <a:xfrm>
              <a:off x="2073" y="2702"/>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2848" name="Line 85"/>
            <p:cNvSpPr>
              <a:spLocks noChangeShapeType="1"/>
            </p:cNvSpPr>
            <p:nvPr/>
          </p:nvSpPr>
          <p:spPr bwMode="auto">
            <a:xfrm flipH="1">
              <a:off x="3033" y="2690"/>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572502" name="Text Box 86"/>
          <p:cNvSpPr txBox="1">
            <a:spLocks noChangeArrowheads="1"/>
          </p:cNvSpPr>
          <p:nvPr/>
        </p:nvSpPr>
        <p:spPr bwMode="auto">
          <a:xfrm>
            <a:off x="468313" y="620713"/>
            <a:ext cx="2232025"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堆排序过程：</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idx="1"/>
          </p:nvPr>
        </p:nvSpPr>
        <p:spPr>
          <a:xfrm>
            <a:off x="0" y="0"/>
            <a:ext cx="9144000" cy="6858000"/>
          </a:xfrm>
        </p:spPr>
        <p:txBody>
          <a:bodyPr/>
          <a:lstStyle/>
          <a:p>
            <a:pPr algn="just" eaLnBrk="1" hangingPunct="1">
              <a:buFont typeface="Wingdings" pitchFamily="2" charset="2"/>
              <a:buNone/>
            </a:pPr>
            <a:r>
              <a:rPr lang="zh-CN" altLang="en-US" b="1" smtClean="0">
                <a:latin typeface="幼圆" pitchFamily="49" charset="-122"/>
                <a:ea typeface="幼圆" pitchFamily="49" charset="-122"/>
              </a:rPr>
              <a:t>		</a:t>
            </a:r>
          </a:p>
        </p:txBody>
      </p:sp>
      <p:grpSp>
        <p:nvGrpSpPr>
          <p:cNvPr id="2" name="Group 3"/>
          <p:cNvGrpSpPr>
            <a:grpSpLocks/>
          </p:cNvGrpSpPr>
          <p:nvPr/>
        </p:nvGrpSpPr>
        <p:grpSpPr bwMode="auto">
          <a:xfrm>
            <a:off x="2133600" y="914400"/>
            <a:ext cx="4343400" cy="2286000"/>
            <a:chOff x="1200" y="1296"/>
            <a:chExt cx="2736" cy="1440"/>
          </a:xfrm>
        </p:grpSpPr>
        <p:sp>
          <p:nvSpPr>
            <p:cNvPr id="163897" name="Oval 4"/>
            <p:cNvSpPr>
              <a:spLocks noChangeArrowheads="1"/>
            </p:cNvSpPr>
            <p:nvPr/>
          </p:nvSpPr>
          <p:spPr bwMode="auto">
            <a:xfrm>
              <a:off x="2597" y="1296"/>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3898" name="Oval 5"/>
            <p:cNvSpPr>
              <a:spLocks noChangeArrowheads="1"/>
            </p:cNvSpPr>
            <p:nvPr/>
          </p:nvSpPr>
          <p:spPr bwMode="auto">
            <a:xfrm>
              <a:off x="1929" y="1631"/>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3899" name="Oval 6"/>
            <p:cNvSpPr>
              <a:spLocks noChangeArrowheads="1"/>
            </p:cNvSpPr>
            <p:nvPr/>
          </p:nvSpPr>
          <p:spPr bwMode="auto">
            <a:xfrm>
              <a:off x="3274" y="1631"/>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3900" name="Oval 7"/>
            <p:cNvSpPr>
              <a:spLocks noChangeArrowheads="1"/>
            </p:cNvSpPr>
            <p:nvPr/>
          </p:nvSpPr>
          <p:spPr bwMode="auto">
            <a:xfrm>
              <a:off x="1552" y="1987"/>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3901" name="Oval 8"/>
            <p:cNvSpPr>
              <a:spLocks noChangeArrowheads="1"/>
            </p:cNvSpPr>
            <p:nvPr/>
          </p:nvSpPr>
          <p:spPr bwMode="auto">
            <a:xfrm>
              <a:off x="2323" y="1987"/>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3902" name="Oval 9"/>
            <p:cNvSpPr>
              <a:spLocks noChangeArrowheads="1"/>
            </p:cNvSpPr>
            <p:nvPr/>
          </p:nvSpPr>
          <p:spPr bwMode="auto">
            <a:xfrm>
              <a:off x="2967" y="1998"/>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3903" name="Oval 10"/>
            <p:cNvSpPr>
              <a:spLocks noChangeArrowheads="1"/>
            </p:cNvSpPr>
            <p:nvPr/>
          </p:nvSpPr>
          <p:spPr bwMode="auto">
            <a:xfrm>
              <a:off x="3653" y="1954"/>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3904" name="Oval 11"/>
            <p:cNvSpPr>
              <a:spLocks noChangeArrowheads="1"/>
            </p:cNvSpPr>
            <p:nvPr/>
          </p:nvSpPr>
          <p:spPr bwMode="auto">
            <a:xfrm>
              <a:off x="1200" y="246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3905" name="Line 12"/>
            <p:cNvSpPr>
              <a:spLocks noChangeShapeType="1"/>
            </p:cNvSpPr>
            <p:nvPr/>
          </p:nvSpPr>
          <p:spPr bwMode="auto">
            <a:xfrm flipH="1">
              <a:off x="2179" y="1551"/>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06" name="Line 13"/>
            <p:cNvSpPr>
              <a:spLocks noChangeShapeType="1"/>
            </p:cNvSpPr>
            <p:nvPr/>
          </p:nvSpPr>
          <p:spPr bwMode="auto">
            <a:xfrm>
              <a:off x="2847" y="1551"/>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07" name="Line 14"/>
            <p:cNvSpPr>
              <a:spLocks noChangeShapeType="1"/>
            </p:cNvSpPr>
            <p:nvPr/>
          </p:nvSpPr>
          <p:spPr bwMode="auto">
            <a:xfrm flipH="1">
              <a:off x="1783" y="1907"/>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08" name="Line 15"/>
            <p:cNvSpPr>
              <a:spLocks noChangeShapeType="1"/>
            </p:cNvSpPr>
            <p:nvPr/>
          </p:nvSpPr>
          <p:spPr bwMode="auto">
            <a:xfrm>
              <a:off x="2169" y="1886"/>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09" name="Oval 16"/>
            <p:cNvSpPr>
              <a:spLocks noChangeArrowheads="1"/>
            </p:cNvSpPr>
            <p:nvPr/>
          </p:nvSpPr>
          <p:spPr bwMode="auto">
            <a:xfrm>
              <a:off x="2597" y="1296"/>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3910" name="Oval 17"/>
            <p:cNvSpPr>
              <a:spLocks noChangeArrowheads="1"/>
            </p:cNvSpPr>
            <p:nvPr/>
          </p:nvSpPr>
          <p:spPr bwMode="auto">
            <a:xfrm>
              <a:off x="1929" y="1631"/>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3911" name="Oval 18"/>
            <p:cNvSpPr>
              <a:spLocks noChangeArrowheads="1"/>
            </p:cNvSpPr>
            <p:nvPr/>
          </p:nvSpPr>
          <p:spPr bwMode="auto">
            <a:xfrm>
              <a:off x="3274" y="1631"/>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3912" name="Oval 19"/>
            <p:cNvSpPr>
              <a:spLocks noChangeArrowheads="1"/>
            </p:cNvSpPr>
            <p:nvPr/>
          </p:nvSpPr>
          <p:spPr bwMode="auto">
            <a:xfrm>
              <a:off x="1552" y="1987"/>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3913" name="Oval 20"/>
            <p:cNvSpPr>
              <a:spLocks noChangeArrowheads="1"/>
            </p:cNvSpPr>
            <p:nvPr/>
          </p:nvSpPr>
          <p:spPr bwMode="auto">
            <a:xfrm>
              <a:off x="2323" y="1987"/>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3914" name="Oval 21"/>
            <p:cNvSpPr>
              <a:spLocks noChangeArrowheads="1"/>
            </p:cNvSpPr>
            <p:nvPr/>
          </p:nvSpPr>
          <p:spPr bwMode="auto">
            <a:xfrm>
              <a:off x="2967" y="199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3915" name="Oval 22"/>
            <p:cNvSpPr>
              <a:spLocks noChangeArrowheads="1"/>
            </p:cNvSpPr>
            <p:nvPr/>
          </p:nvSpPr>
          <p:spPr bwMode="auto">
            <a:xfrm>
              <a:off x="3653" y="195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3916" name="Oval 23"/>
            <p:cNvSpPr>
              <a:spLocks noChangeArrowheads="1"/>
            </p:cNvSpPr>
            <p:nvPr/>
          </p:nvSpPr>
          <p:spPr bwMode="auto">
            <a:xfrm>
              <a:off x="1200" y="246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3917" name="Line 24"/>
            <p:cNvSpPr>
              <a:spLocks noChangeShapeType="1"/>
            </p:cNvSpPr>
            <p:nvPr/>
          </p:nvSpPr>
          <p:spPr bwMode="auto">
            <a:xfrm flipH="1">
              <a:off x="2179" y="1551"/>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18" name="Line 25"/>
            <p:cNvSpPr>
              <a:spLocks noChangeShapeType="1"/>
            </p:cNvSpPr>
            <p:nvPr/>
          </p:nvSpPr>
          <p:spPr bwMode="auto">
            <a:xfrm>
              <a:off x="2847" y="1551"/>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19" name="Line 26"/>
            <p:cNvSpPr>
              <a:spLocks noChangeShapeType="1"/>
            </p:cNvSpPr>
            <p:nvPr/>
          </p:nvSpPr>
          <p:spPr bwMode="auto">
            <a:xfrm flipH="1">
              <a:off x="1783" y="1907"/>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920" name="Line 27"/>
            <p:cNvSpPr>
              <a:spLocks noChangeShapeType="1"/>
            </p:cNvSpPr>
            <p:nvPr/>
          </p:nvSpPr>
          <p:spPr bwMode="auto">
            <a:xfrm>
              <a:off x="2169" y="1886"/>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28"/>
          <p:cNvGrpSpPr>
            <a:grpSpLocks/>
          </p:cNvGrpSpPr>
          <p:nvPr/>
        </p:nvGrpSpPr>
        <p:grpSpPr bwMode="auto">
          <a:xfrm>
            <a:off x="2362200" y="3429000"/>
            <a:ext cx="4343400" cy="2286000"/>
            <a:chOff x="1296" y="2160"/>
            <a:chExt cx="2736" cy="1440"/>
          </a:xfrm>
        </p:grpSpPr>
        <p:sp>
          <p:nvSpPr>
            <p:cNvPr id="163873" name="Oval 29"/>
            <p:cNvSpPr>
              <a:spLocks noChangeArrowheads="1"/>
            </p:cNvSpPr>
            <p:nvPr/>
          </p:nvSpPr>
          <p:spPr bwMode="auto">
            <a:xfrm>
              <a:off x="2693" y="216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3874" name="Oval 30"/>
            <p:cNvSpPr>
              <a:spLocks noChangeArrowheads="1"/>
            </p:cNvSpPr>
            <p:nvPr/>
          </p:nvSpPr>
          <p:spPr bwMode="auto">
            <a:xfrm>
              <a:off x="2025" y="249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3875" name="Oval 31"/>
            <p:cNvSpPr>
              <a:spLocks noChangeArrowheads="1"/>
            </p:cNvSpPr>
            <p:nvPr/>
          </p:nvSpPr>
          <p:spPr bwMode="auto">
            <a:xfrm>
              <a:off x="3370" y="249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3876" name="Oval 32"/>
            <p:cNvSpPr>
              <a:spLocks noChangeArrowheads="1"/>
            </p:cNvSpPr>
            <p:nvPr/>
          </p:nvSpPr>
          <p:spPr bwMode="auto">
            <a:xfrm>
              <a:off x="1648" y="285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3877" name="Oval 33"/>
            <p:cNvSpPr>
              <a:spLocks noChangeArrowheads="1"/>
            </p:cNvSpPr>
            <p:nvPr/>
          </p:nvSpPr>
          <p:spPr bwMode="auto">
            <a:xfrm>
              <a:off x="2419" y="2851"/>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3878" name="Oval 34"/>
            <p:cNvSpPr>
              <a:spLocks noChangeArrowheads="1"/>
            </p:cNvSpPr>
            <p:nvPr/>
          </p:nvSpPr>
          <p:spPr bwMode="auto">
            <a:xfrm>
              <a:off x="3063" y="286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3879" name="Oval 35"/>
            <p:cNvSpPr>
              <a:spLocks noChangeArrowheads="1"/>
            </p:cNvSpPr>
            <p:nvPr/>
          </p:nvSpPr>
          <p:spPr bwMode="auto">
            <a:xfrm>
              <a:off x="3749" y="2818"/>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3880" name="Oval 36"/>
            <p:cNvSpPr>
              <a:spLocks noChangeArrowheads="1"/>
            </p:cNvSpPr>
            <p:nvPr/>
          </p:nvSpPr>
          <p:spPr bwMode="auto">
            <a:xfrm>
              <a:off x="1296" y="332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3881" name="Line 37"/>
            <p:cNvSpPr>
              <a:spLocks noChangeShapeType="1"/>
            </p:cNvSpPr>
            <p:nvPr/>
          </p:nvSpPr>
          <p:spPr bwMode="auto">
            <a:xfrm flipH="1">
              <a:off x="2275" y="2415"/>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82" name="Line 38"/>
            <p:cNvSpPr>
              <a:spLocks noChangeShapeType="1"/>
            </p:cNvSpPr>
            <p:nvPr/>
          </p:nvSpPr>
          <p:spPr bwMode="auto">
            <a:xfrm>
              <a:off x="2943" y="2415"/>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83" name="Line 39"/>
            <p:cNvSpPr>
              <a:spLocks noChangeShapeType="1"/>
            </p:cNvSpPr>
            <p:nvPr/>
          </p:nvSpPr>
          <p:spPr bwMode="auto">
            <a:xfrm flipH="1">
              <a:off x="1879" y="2771"/>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84" name="Line 40"/>
            <p:cNvSpPr>
              <a:spLocks noChangeShapeType="1"/>
            </p:cNvSpPr>
            <p:nvPr/>
          </p:nvSpPr>
          <p:spPr bwMode="auto">
            <a:xfrm>
              <a:off x="2265" y="2750"/>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85" name="Oval 41"/>
            <p:cNvSpPr>
              <a:spLocks noChangeArrowheads="1"/>
            </p:cNvSpPr>
            <p:nvPr/>
          </p:nvSpPr>
          <p:spPr bwMode="auto">
            <a:xfrm>
              <a:off x="2693" y="216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3886" name="Oval 42"/>
            <p:cNvSpPr>
              <a:spLocks noChangeArrowheads="1"/>
            </p:cNvSpPr>
            <p:nvPr/>
          </p:nvSpPr>
          <p:spPr bwMode="auto">
            <a:xfrm>
              <a:off x="2025" y="249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3887" name="Oval 43"/>
            <p:cNvSpPr>
              <a:spLocks noChangeArrowheads="1"/>
            </p:cNvSpPr>
            <p:nvPr/>
          </p:nvSpPr>
          <p:spPr bwMode="auto">
            <a:xfrm>
              <a:off x="3370" y="249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3888" name="Oval 44"/>
            <p:cNvSpPr>
              <a:spLocks noChangeArrowheads="1"/>
            </p:cNvSpPr>
            <p:nvPr/>
          </p:nvSpPr>
          <p:spPr bwMode="auto">
            <a:xfrm>
              <a:off x="1648" y="285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3889" name="Oval 45"/>
            <p:cNvSpPr>
              <a:spLocks noChangeArrowheads="1"/>
            </p:cNvSpPr>
            <p:nvPr/>
          </p:nvSpPr>
          <p:spPr bwMode="auto">
            <a:xfrm>
              <a:off x="2419" y="2851"/>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3890" name="Oval 46"/>
            <p:cNvSpPr>
              <a:spLocks noChangeArrowheads="1"/>
            </p:cNvSpPr>
            <p:nvPr/>
          </p:nvSpPr>
          <p:spPr bwMode="auto">
            <a:xfrm>
              <a:off x="3063" y="286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3891" name="Oval 47"/>
            <p:cNvSpPr>
              <a:spLocks noChangeArrowheads="1"/>
            </p:cNvSpPr>
            <p:nvPr/>
          </p:nvSpPr>
          <p:spPr bwMode="auto">
            <a:xfrm>
              <a:off x="3749" y="281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3892" name="Oval 48"/>
            <p:cNvSpPr>
              <a:spLocks noChangeArrowheads="1"/>
            </p:cNvSpPr>
            <p:nvPr/>
          </p:nvSpPr>
          <p:spPr bwMode="auto">
            <a:xfrm>
              <a:off x="1296" y="332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3893" name="Line 49"/>
            <p:cNvSpPr>
              <a:spLocks noChangeShapeType="1"/>
            </p:cNvSpPr>
            <p:nvPr/>
          </p:nvSpPr>
          <p:spPr bwMode="auto">
            <a:xfrm flipH="1">
              <a:off x="2275" y="241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94" name="Line 50"/>
            <p:cNvSpPr>
              <a:spLocks noChangeShapeType="1"/>
            </p:cNvSpPr>
            <p:nvPr/>
          </p:nvSpPr>
          <p:spPr bwMode="auto">
            <a:xfrm>
              <a:off x="2943" y="241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95" name="Line 51"/>
            <p:cNvSpPr>
              <a:spLocks noChangeShapeType="1"/>
            </p:cNvSpPr>
            <p:nvPr/>
          </p:nvSpPr>
          <p:spPr bwMode="auto">
            <a:xfrm flipH="1">
              <a:off x="1879" y="277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96" name="Line 52"/>
            <p:cNvSpPr>
              <a:spLocks noChangeShapeType="1"/>
            </p:cNvSpPr>
            <p:nvPr/>
          </p:nvSpPr>
          <p:spPr bwMode="auto">
            <a:xfrm>
              <a:off x="2265" y="2750"/>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574517" name="Text Box 53"/>
          <p:cNvSpPr txBox="1">
            <a:spLocks noChangeArrowheads="1"/>
          </p:cNvSpPr>
          <p:nvPr/>
        </p:nvSpPr>
        <p:spPr bwMode="auto">
          <a:xfrm>
            <a:off x="827088" y="620713"/>
            <a:ext cx="2305050"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堆排序过程：</a:t>
            </a:r>
          </a:p>
        </p:txBody>
      </p:sp>
      <p:grpSp>
        <p:nvGrpSpPr>
          <p:cNvPr id="4" name="Group 54"/>
          <p:cNvGrpSpPr>
            <a:grpSpLocks/>
          </p:cNvGrpSpPr>
          <p:nvPr/>
        </p:nvGrpSpPr>
        <p:grpSpPr bwMode="auto">
          <a:xfrm>
            <a:off x="2136775" y="927100"/>
            <a:ext cx="4343400" cy="2286000"/>
            <a:chOff x="2880" y="2880"/>
            <a:chExt cx="2736" cy="1440"/>
          </a:xfrm>
        </p:grpSpPr>
        <p:sp>
          <p:nvSpPr>
            <p:cNvPr id="163847" name="Oval 55"/>
            <p:cNvSpPr>
              <a:spLocks noChangeArrowheads="1"/>
            </p:cNvSpPr>
            <p:nvPr/>
          </p:nvSpPr>
          <p:spPr bwMode="auto">
            <a:xfrm>
              <a:off x="4277" y="288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3848" name="Oval 56"/>
            <p:cNvSpPr>
              <a:spLocks noChangeArrowheads="1"/>
            </p:cNvSpPr>
            <p:nvPr/>
          </p:nvSpPr>
          <p:spPr bwMode="auto">
            <a:xfrm>
              <a:off x="3609" y="321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3849" name="Oval 57"/>
            <p:cNvSpPr>
              <a:spLocks noChangeArrowheads="1"/>
            </p:cNvSpPr>
            <p:nvPr/>
          </p:nvSpPr>
          <p:spPr bwMode="auto">
            <a:xfrm>
              <a:off x="4954" y="321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3850" name="Oval 58"/>
            <p:cNvSpPr>
              <a:spLocks noChangeArrowheads="1"/>
            </p:cNvSpPr>
            <p:nvPr/>
          </p:nvSpPr>
          <p:spPr bwMode="auto">
            <a:xfrm>
              <a:off x="3232" y="357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3851" name="Oval 59"/>
            <p:cNvSpPr>
              <a:spLocks noChangeArrowheads="1"/>
            </p:cNvSpPr>
            <p:nvPr/>
          </p:nvSpPr>
          <p:spPr bwMode="auto">
            <a:xfrm>
              <a:off x="4003" y="3571"/>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24</a:t>
              </a:r>
            </a:p>
          </p:txBody>
        </p:sp>
        <p:sp>
          <p:nvSpPr>
            <p:cNvPr id="163852" name="Oval 60"/>
            <p:cNvSpPr>
              <a:spLocks noChangeArrowheads="1"/>
            </p:cNvSpPr>
            <p:nvPr/>
          </p:nvSpPr>
          <p:spPr bwMode="auto">
            <a:xfrm>
              <a:off x="4647" y="3582"/>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3853" name="Oval 61"/>
            <p:cNvSpPr>
              <a:spLocks noChangeArrowheads="1"/>
            </p:cNvSpPr>
            <p:nvPr/>
          </p:nvSpPr>
          <p:spPr bwMode="auto">
            <a:xfrm>
              <a:off x="5333" y="3538"/>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3854" name="Oval 62"/>
            <p:cNvSpPr>
              <a:spLocks noChangeArrowheads="1"/>
            </p:cNvSpPr>
            <p:nvPr/>
          </p:nvSpPr>
          <p:spPr bwMode="auto">
            <a:xfrm>
              <a:off x="2880" y="404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3855" name="Line 63"/>
            <p:cNvSpPr>
              <a:spLocks noChangeShapeType="1"/>
            </p:cNvSpPr>
            <p:nvPr/>
          </p:nvSpPr>
          <p:spPr bwMode="auto">
            <a:xfrm flipH="1">
              <a:off x="3859" y="3135"/>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56" name="Line 64"/>
            <p:cNvSpPr>
              <a:spLocks noChangeShapeType="1"/>
            </p:cNvSpPr>
            <p:nvPr/>
          </p:nvSpPr>
          <p:spPr bwMode="auto">
            <a:xfrm>
              <a:off x="4527" y="3135"/>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57" name="Line 65"/>
            <p:cNvSpPr>
              <a:spLocks noChangeShapeType="1"/>
            </p:cNvSpPr>
            <p:nvPr/>
          </p:nvSpPr>
          <p:spPr bwMode="auto">
            <a:xfrm flipH="1">
              <a:off x="3463" y="3491"/>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58" name="Line 66"/>
            <p:cNvSpPr>
              <a:spLocks noChangeShapeType="1"/>
            </p:cNvSpPr>
            <p:nvPr/>
          </p:nvSpPr>
          <p:spPr bwMode="auto">
            <a:xfrm>
              <a:off x="3849" y="3470"/>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59" name="Line 67"/>
            <p:cNvSpPr>
              <a:spLocks noChangeShapeType="1"/>
            </p:cNvSpPr>
            <p:nvPr/>
          </p:nvSpPr>
          <p:spPr bwMode="auto">
            <a:xfrm flipH="1">
              <a:off x="4809" y="3458"/>
              <a:ext cx="198"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60" name="Oval 68"/>
            <p:cNvSpPr>
              <a:spLocks noChangeArrowheads="1"/>
            </p:cNvSpPr>
            <p:nvPr/>
          </p:nvSpPr>
          <p:spPr bwMode="auto">
            <a:xfrm>
              <a:off x="4277" y="288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3861" name="Oval 69"/>
            <p:cNvSpPr>
              <a:spLocks noChangeArrowheads="1"/>
            </p:cNvSpPr>
            <p:nvPr/>
          </p:nvSpPr>
          <p:spPr bwMode="auto">
            <a:xfrm>
              <a:off x="3609" y="321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24</a:t>
              </a:r>
            </a:p>
          </p:txBody>
        </p:sp>
        <p:sp>
          <p:nvSpPr>
            <p:cNvPr id="163862" name="Oval 70"/>
            <p:cNvSpPr>
              <a:spLocks noChangeArrowheads="1"/>
            </p:cNvSpPr>
            <p:nvPr/>
          </p:nvSpPr>
          <p:spPr bwMode="auto">
            <a:xfrm>
              <a:off x="4954" y="321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3863" name="Oval 71"/>
            <p:cNvSpPr>
              <a:spLocks noChangeArrowheads="1"/>
            </p:cNvSpPr>
            <p:nvPr/>
          </p:nvSpPr>
          <p:spPr bwMode="auto">
            <a:xfrm>
              <a:off x="3232" y="357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3864" name="Oval 72"/>
            <p:cNvSpPr>
              <a:spLocks noChangeArrowheads="1"/>
            </p:cNvSpPr>
            <p:nvPr/>
          </p:nvSpPr>
          <p:spPr bwMode="auto">
            <a:xfrm>
              <a:off x="4003" y="3571"/>
              <a:ext cx="282"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3865" name="Oval 73"/>
            <p:cNvSpPr>
              <a:spLocks noChangeArrowheads="1"/>
            </p:cNvSpPr>
            <p:nvPr/>
          </p:nvSpPr>
          <p:spPr bwMode="auto">
            <a:xfrm>
              <a:off x="4647" y="3582"/>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3866" name="Oval 74"/>
            <p:cNvSpPr>
              <a:spLocks noChangeArrowheads="1"/>
            </p:cNvSpPr>
            <p:nvPr/>
          </p:nvSpPr>
          <p:spPr bwMode="auto">
            <a:xfrm>
              <a:off x="5333" y="353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3867" name="Oval 75"/>
            <p:cNvSpPr>
              <a:spLocks noChangeArrowheads="1"/>
            </p:cNvSpPr>
            <p:nvPr/>
          </p:nvSpPr>
          <p:spPr bwMode="auto">
            <a:xfrm>
              <a:off x="2880" y="404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3868" name="Line 76"/>
            <p:cNvSpPr>
              <a:spLocks noChangeShapeType="1"/>
            </p:cNvSpPr>
            <p:nvPr/>
          </p:nvSpPr>
          <p:spPr bwMode="auto">
            <a:xfrm flipH="1">
              <a:off x="3859" y="313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69" name="Line 77"/>
            <p:cNvSpPr>
              <a:spLocks noChangeShapeType="1"/>
            </p:cNvSpPr>
            <p:nvPr/>
          </p:nvSpPr>
          <p:spPr bwMode="auto">
            <a:xfrm>
              <a:off x="4527" y="313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70" name="Line 78"/>
            <p:cNvSpPr>
              <a:spLocks noChangeShapeType="1"/>
            </p:cNvSpPr>
            <p:nvPr/>
          </p:nvSpPr>
          <p:spPr bwMode="auto">
            <a:xfrm flipH="1">
              <a:off x="3463" y="349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71" name="Line 79"/>
            <p:cNvSpPr>
              <a:spLocks noChangeShapeType="1"/>
            </p:cNvSpPr>
            <p:nvPr/>
          </p:nvSpPr>
          <p:spPr bwMode="auto">
            <a:xfrm>
              <a:off x="3849" y="3470"/>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3872" name="Line 80"/>
            <p:cNvSpPr>
              <a:spLocks noChangeShapeType="1"/>
            </p:cNvSpPr>
            <p:nvPr/>
          </p:nvSpPr>
          <p:spPr bwMode="auto">
            <a:xfrm flipH="1">
              <a:off x="4809" y="3458"/>
              <a:ext cx="198" cy="113"/>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idx="1"/>
          </p:nvPr>
        </p:nvSpPr>
        <p:spPr>
          <a:xfrm>
            <a:off x="0" y="0"/>
            <a:ext cx="9144000" cy="6858000"/>
          </a:xfrm>
        </p:spPr>
        <p:txBody>
          <a:bodyPr/>
          <a:lstStyle/>
          <a:p>
            <a:pPr algn="just" eaLnBrk="1" hangingPunct="1">
              <a:buFont typeface="Wingdings" pitchFamily="2" charset="2"/>
              <a:buNone/>
            </a:pPr>
            <a:r>
              <a:rPr lang="zh-CN" altLang="en-US" b="1" smtClean="0">
                <a:latin typeface="幼圆" pitchFamily="49" charset="-122"/>
                <a:ea typeface="幼圆" pitchFamily="49" charset="-122"/>
              </a:rPr>
              <a:t>		</a:t>
            </a:r>
          </a:p>
        </p:txBody>
      </p:sp>
      <p:sp>
        <p:nvSpPr>
          <p:cNvPr id="576515" name="Text Box 3"/>
          <p:cNvSpPr txBox="1">
            <a:spLocks noChangeArrowheads="1"/>
          </p:cNvSpPr>
          <p:nvPr/>
        </p:nvSpPr>
        <p:spPr bwMode="auto">
          <a:xfrm>
            <a:off x="838200" y="609600"/>
            <a:ext cx="2220913"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堆排序过程：</a:t>
            </a:r>
          </a:p>
        </p:txBody>
      </p:sp>
      <p:grpSp>
        <p:nvGrpSpPr>
          <p:cNvPr id="2" name="Group 4"/>
          <p:cNvGrpSpPr>
            <a:grpSpLocks/>
          </p:cNvGrpSpPr>
          <p:nvPr/>
        </p:nvGrpSpPr>
        <p:grpSpPr bwMode="auto">
          <a:xfrm>
            <a:off x="2057400" y="1089025"/>
            <a:ext cx="4343400" cy="2286000"/>
            <a:chOff x="1296" y="672"/>
            <a:chExt cx="2736" cy="1440"/>
          </a:xfrm>
        </p:grpSpPr>
        <p:sp>
          <p:nvSpPr>
            <p:cNvPr id="164915" name="Oval 5"/>
            <p:cNvSpPr>
              <a:spLocks noChangeArrowheads="1"/>
            </p:cNvSpPr>
            <p:nvPr/>
          </p:nvSpPr>
          <p:spPr bwMode="auto">
            <a:xfrm>
              <a:off x="2693" y="67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4916" name="Oval 6"/>
            <p:cNvSpPr>
              <a:spLocks noChangeArrowheads="1"/>
            </p:cNvSpPr>
            <p:nvPr/>
          </p:nvSpPr>
          <p:spPr bwMode="auto">
            <a:xfrm>
              <a:off x="2025" y="100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4917" name="Oval 7"/>
            <p:cNvSpPr>
              <a:spLocks noChangeArrowheads="1"/>
            </p:cNvSpPr>
            <p:nvPr/>
          </p:nvSpPr>
          <p:spPr bwMode="auto">
            <a:xfrm>
              <a:off x="3370" y="100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4918" name="Oval 8"/>
            <p:cNvSpPr>
              <a:spLocks noChangeArrowheads="1"/>
            </p:cNvSpPr>
            <p:nvPr/>
          </p:nvSpPr>
          <p:spPr bwMode="auto">
            <a:xfrm>
              <a:off x="1648" y="1363"/>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4919" name="Oval 9"/>
            <p:cNvSpPr>
              <a:spLocks noChangeArrowheads="1"/>
            </p:cNvSpPr>
            <p:nvPr/>
          </p:nvSpPr>
          <p:spPr bwMode="auto">
            <a:xfrm>
              <a:off x="2419" y="1363"/>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4920" name="Oval 10"/>
            <p:cNvSpPr>
              <a:spLocks noChangeArrowheads="1"/>
            </p:cNvSpPr>
            <p:nvPr/>
          </p:nvSpPr>
          <p:spPr bwMode="auto">
            <a:xfrm>
              <a:off x="3063" y="137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4921" name="Oval 11"/>
            <p:cNvSpPr>
              <a:spLocks noChangeArrowheads="1"/>
            </p:cNvSpPr>
            <p:nvPr/>
          </p:nvSpPr>
          <p:spPr bwMode="auto">
            <a:xfrm>
              <a:off x="3749" y="1330"/>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4922" name="Oval 12"/>
            <p:cNvSpPr>
              <a:spLocks noChangeArrowheads="1"/>
            </p:cNvSpPr>
            <p:nvPr/>
          </p:nvSpPr>
          <p:spPr bwMode="auto">
            <a:xfrm>
              <a:off x="1296" y="183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4923" name="Line 13"/>
            <p:cNvSpPr>
              <a:spLocks noChangeShapeType="1"/>
            </p:cNvSpPr>
            <p:nvPr/>
          </p:nvSpPr>
          <p:spPr bwMode="auto">
            <a:xfrm flipH="1">
              <a:off x="2275" y="927"/>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24" name="Line 14"/>
            <p:cNvSpPr>
              <a:spLocks noChangeShapeType="1"/>
            </p:cNvSpPr>
            <p:nvPr/>
          </p:nvSpPr>
          <p:spPr bwMode="auto">
            <a:xfrm>
              <a:off x="2943" y="927"/>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25" name="Line 15"/>
            <p:cNvSpPr>
              <a:spLocks noChangeShapeType="1"/>
            </p:cNvSpPr>
            <p:nvPr/>
          </p:nvSpPr>
          <p:spPr bwMode="auto">
            <a:xfrm flipH="1">
              <a:off x="1879" y="1283"/>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26" name="Line 16"/>
            <p:cNvSpPr>
              <a:spLocks noChangeShapeType="1"/>
            </p:cNvSpPr>
            <p:nvPr/>
          </p:nvSpPr>
          <p:spPr bwMode="auto">
            <a:xfrm>
              <a:off x="2265" y="1262"/>
              <a:ext cx="244"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27" name="Oval 17"/>
            <p:cNvSpPr>
              <a:spLocks noChangeArrowheads="1"/>
            </p:cNvSpPr>
            <p:nvPr/>
          </p:nvSpPr>
          <p:spPr bwMode="auto">
            <a:xfrm>
              <a:off x="2693" y="67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4928" name="Oval 18"/>
            <p:cNvSpPr>
              <a:spLocks noChangeArrowheads="1"/>
            </p:cNvSpPr>
            <p:nvPr/>
          </p:nvSpPr>
          <p:spPr bwMode="auto">
            <a:xfrm>
              <a:off x="2025" y="100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4929" name="Oval 19"/>
            <p:cNvSpPr>
              <a:spLocks noChangeArrowheads="1"/>
            </p:cNvSpPr>
            <p:nvPr/>
          </p:nvSpPr>
          <p:spPr bwMode="auto">
            <a:xfrm>
              <a:off x="3370" y="100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4930" name="Oval 20"/>
            <p:cNvSpPr>
              <a:spLocks noChangeArrowheads="1"/>
            </p:cNvSpPr>
            <p:nvPr/>
          </p:nvSpPr>
          <p:spPr bwMode="auto">
            <a:xfrm>
              <a:off x="1648" y="1363"/>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4931" name="Oval 21"/>
            <p:cNvSpPr>
              <a:spLocks noChangeArrowheads="1"/>
            </p:cNvSpPr>
            <p:nvPr/>
          </p:nvSpPr>
          <p:spPr bwMode="auto">
            <a:xfrm>
              <a:off x="2419" y="1363"/>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4932" name="Oval 22"/>
            <p:cNvSpPr>
              <a:spLocks noChangeArrowheads="1"/>
            </p:cNvSpPr>
            <p:nvPr/>
          </p:nvSpPr>
          <p:spPr bwMode="auto">
            <a:xfrm>
              <a:off x="3063" y="137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4933" name="Oval 23"/>
            <p:cNvSpPr>
              <a:spLocks noChangeArrowheads="1"/>
            </p:cNvSpPr>
            <p:nvPr/>
          </p:nvSpPr>
          <p:spPr bwMode="auto">
            <a:xfrm>
              <a:off x="3749" y="133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4934" name="Oval 24"/>
            <p:cNvSpPr>
              <a:spLocks noChangeArrowheads="1"/>
            </p:cNvSpPr>
            <p:nvPr/>
          </p:nvSpPr>
          <p:spPr bwMode="auto">
            <a:xfrm>
              <a:off x="1296" y="183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4935" name="Line 25"/>
            <p:cNvSpPr>
              <a:spLocks noChangeShapeType="1"/>
            </p:cNvSpPr>
            <p:nvPr/>
          </p:nvSpPr>
          <p:spPr bwMode="auto">
            <a:xfrm flipH="1">
              <a:off x="2275" y="927"/>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36" name="Line 26"/>
            <p:cNvSpPr>
              <a:spLocks noChangeShapeType="1"/>
            </p:cNvSpPr>
            <p:nvPr/>
          </p:nvSpPr>
          <p:spPr bwMode="auto">
            <a:xfrm>
              <a:off x="2943" y="927"/>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37" name="Line 27"/>
            <p:cNvSpPr>
              <a:spLocks noChangeShapeType="1"/>
            </p:cNvSpPr>
            <p:nvPr/>
          </p:nvSpPr>
          <p:spPr bwMode="auto">
            <a:xfrm flipH="1">
              <a:off x="1879" y="1283"/>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38" name="Line 28"/>
            <p:cNvSpPr>
              <a:spLocks noChangeShapeType="1"/>
            </p:cNvSpPr>
            <p:nvPr/>
          </p:nvSpPr>
          <p:spPr bwMode="auto">
            <a:xfrm>
              <a:off x="2265" y="1262"/>
              <a:ext cx="244" cy="99"/>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29"/>
          <p:cNvGrpSpPr>
            <a:grpSpLocks/>
          </p:cNvGrpSpPr>
          <p:nvPr/>
        </p:nvGrpSpPr>
        <p:grpSpPr bwMode="auto">
          <a:xfrm>
            <a:off x="2065338" y="1089025"/>
            <a:ext cx="4343400" cy="2286000"/>
            <a:chOff x="1392" y="2160"/>
            <a:chExt cx="2736" cy="1440"/>
          </a:xfrm>
        </p:grpSpPr>
        <p:sp>
          <p:nvSpPr>
            <p:cNvPr id="164893" name="Oval 30"/>
            <p:cNvSpPr>
              <a:spLocks noChangeArrowheads="1"/>
            </p:cNvSpPr>
            <p:nvPr/>
          </p:nvSpPr>
          <p:spPr bwMode="auto">
            <a:xfrm>
              <a:off x="2789" y="216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4894" name="Oval 31"/>
            <p:cNvSpPr>
              <a:spLocks noChangeArrowheads="1"/>
            </p:cNvSpPr>
            <p:nvPr/>
          </p:nvSpPr>
          <p:spPr bwMode="auto">
            <a:xfrm>
              <a:off x="2121" y="249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4895" name="Oval 32"/>
            <p:cNvSpPr>
              <a:spLocks noChangeArrowheads="1"/>
            </p:cNvSpPr>
            <p:nvPr/>
          </p:nvSpPr>
          <p:spPr bwMode="auto">
            <a:xfrm>
              <a:off x="3466" y="249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4896" name="Oval 33"/>
            <p:cNvSpPr>
              <a:spLocks noChangeArrowheads="1"/>
            </p:cNvSpPr>
            <p:nvPr/>
          </p:nvSpPr>
          <p:spPr bwMode="auto">
            <a:xfrm>
              <a:off x="1744" y="285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4897" name="Oval 34"/>
            <p:cNvSpPr>
              <a:spLocks noChangeArrowheads="1"/>
            </p:cNvSpPr>
            <p:nvPr/>
          </p:nvSpPr>
          <p:spPr bwMode="auto">
            <a:xfrm>
              <a:off x="2515" y="2851"/>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4898" name="Oval 35"/>
            <p:cNvSpPr>
              <a:spLocks noChangeArrowheads="1"/>
            </p:cNvSpPr>
            <p:nvPr/>
          </p:nvSpPr>
          <p:spPr bwMode="auto">
            <a:xfrm>
              <a:off x="3159" y="286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4899" name="Oval 36"/>
            <p:cNvSpPr>
              <a:spLocks noChangeArrowheads="1"/>
            </p:cNvSpPr>
            <p:nvPr/>
          </p:nvSpPr>
          <p:spPr bwMode="auto">
            <a:xfrm>
              <a:off x="3845" y="2818"/>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4900" name="Oval 37"/>
            <p:cNvSpPr>
              <a:spLocks noChangeArrowheads="1"/>
            </p:cNvSpPr>
            <p:nvPr/>
          </p:nvSpPr>
          <p:spPr bwMode="auto">
            <a:xfrm>
              <a:off x="1392" y="332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4901" name="Line 38"/>
            <p:cNvSpPr>
              <a:spLocks noChangeShapeType="1"/>
            </p:cNvSpPr>
            <p:nvPr/>
          </p:nvSpPr>
          <p:spPr bwMode="auto">
            <a:xfrm flipH="1">
              <a:off x="2371" y="2415"/>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02" name="Line 39"/>
            <p:cNvSpPr>
              <a:spLocks noChangeShapeType="1"/>
            </p:cNvSpPr>
            <p:nvPr/>
          </p:nvSpPr>
          <p:spPr bwMode="auto">
            <a:xfrm>
              <a:off x="3039" y="2415"/>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03" name="Line 40"/>
            <p:cNvSpPr>
              <a:spLocks noChangeShapeType="1"/>
            </p:cNvSpPr>
            <p:nvPr/>
          </p:nvSpPr>
          <p:spPr bwMode="auto">
            <a:xfrm flipH="1">
              <a:off x="1975" y="2771"/>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04" name="Oval 41"/>
            <p:cNvSpPr>
              <a:spLocks noChangeArrowheads="1"/>
            </p:cNvSpPr>
            <p:nvPr/>
          </p:nvSpPr>
          <p:spPr bwMode="auto">
            <a:xfrm>
              <a:off x="2789" y="216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4905" name="Oval 42"/>
            <p:cNvSpPr>
              <a:spLocks noChangeArrowheads="1"/>
            </p:cNvSpPr>
            <p:nvPr/>
          </p:nvSpPr>
          <p:spPr bwMode="auto">
            <a:xfrm>
              <a:off x="2121" y="249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23</a:t>
              </a:r>
            </a:p>
          </p:txBody>
        </p:sp>
        <p:sp>
          <p:nvSpPr>
            <p:cNvPr id="164906" name="Oval 43"/>
            <p:cNvSpPr>
              <a:spLocks noChangeArrowheads="1"/>
            </p:cNvSpPr>
            <p:nvPr/>
          </p:nvSpPr>
          <p:spPr bwMode="auto">
            <a:xfrm>
              <a:off x="3466" y="249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4907" name="Oval 44"/>
            <p:cNvSpPr>
              <a:spLocks noChangeArrowheads="1"/>
            </p:cNvSpPr>
            <p:nvPr/>
          </p:nvSpPr>
          <p:spPr bwMode="auto">
            <a:xfrm>
              <a:off x="1744" y="285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4908" name="Oval 45"/>
            <p:cNvSpPr>
              <a:spLocks noChangeArrowheads="1"/>
            </p:cNvSpPr>
            <p:nvPr/>
          </p:nvSpPr>
          <p:spPr bwMode="auto">
            <a:xfrm>
              <a:off x="2515" y="2851"/>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4909" name="Oval 46"/>
            <p:cNvSpPr>
              <a:spLocks noChangeArrowheads="1"/>
            </p:cNvSpPr>
            <p:nvPr/>
          </p:nvSpPr>
          <p:spPr bwMode="auto">
            <a:xfrm>
              <a:off x="3159" y="286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4910" name="Oval 47"/>
            <p:cNvSpPr>
              <a:spLocks noChangeArrowheads="1"/>
            </p:cNvSpPr>
            <p:nvPr/>
          </p:nvSpPr>
          <p:spPr bwMode="auto">
            <a:xfrm>
              <a:off x="3845" y="281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4911" name="Oval 48"/>
            <p:cNvSpPr>
              <a:spLocks noChangeArrowheads="1"/>
            </p:cNvSpPr>
            <p:nvPr/>
          </p:nvSpPr>
          <p:spPr bwMode="auto">
            <a:xfrm>
              <a:off x="1392" y="332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4912" name="Line 49"/>
            <p:cNvSpPr>
              <a:spLocks noChangeShapeType="1"/>
            </p:cNvSpPr>
            <p:nvPr/>
          </p:nvSpPr>
          <p:spPr bwMode="auto">
            <a:xfrm flipH="1">
              <a:off x="2371" y="241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13" name="Line 50"/>
            <p:cNvSpPr>
              <a:spLocks noChangeShapeType="1"/>
            </p:cNvSpPr>
            <p:nvPr/>
          </p:nvSpPr>
          <p:spPr bwMode="auto">
            <a:xfrm>
              <a:off x="3039" y="241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914" name="Line 51"/>
            <p:cNvSpPr>
              <a:spLocks noChangeShapeType="1"/>
            </p:cNvSpPr>
            <p:nvPr/>
          </p:nvSpPr>
          <p:spPr bwMode="auto">
            <a:xfrm flipH="1">
              <a:off x="1975" y="277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52"/>
          <p:cNvGrpSpPr>
            <a:grpSpLocks/>
          </p:cNvGrpSpPr>
          <p:nvPr/>
        </p:nvGrpSpPr>
        <p:grpSpPr bwMode="auto">
          <a:xfrm>
            <a:off x="2057400" y="3429000"/>
            <a:ext cx="4343400" cy="2286000"/>
            <a:chOff x="1392" y="2160"/>
            <a:chExt cx="2736" cy="1440"/>
          </a:xfrm>
        </p:grpSpPr>
        <p:sp>
          <p:nvSpPr>
            <p:cNvPr id="164871" name="Oval 53"/>
            <p:cNvSpPr>
              <a:spLocks noChangeArrowheads="1"/>
            </p:cNvSpPr>
            <p:nvPr/>
          </p:nvSpPr>
          <p:spPr bwMode="auto">
            <a:xfrm>
              <a:off x="2789" y="216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4872" name="Oval 54"/>
            <p:cNvSpPr>
              <a:spLocks noChangeArrowheads="1"/>
            </p:cNvSpPr>
            <p:nvPr/>
          </p:nvSpPr>
          <p:spPr bwMode="auto">
            <a:xfrm>
              <a:off x="2121" y="249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4873" name="Oval 55"/>
            <p:cNvSpPr>
              <a:spLocks noChangeArrowheads="1"/>
            </p:cNvSpPr>
            <p:nvPr/>
          </p:nvSpPr>
          <p:spPr bwMode="auto">
            <a:xfrm>
              <a:off x="3466" y="249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4874" name="Oval 56"/>
            <p:cNvSpPr>
              <a:spLocks noChangeArrowheads="1"/>
            </p:cNvSpPr>
            <p:nvPr/>
          </p:nvSpPr>
          <p:spPr bwMode="auto">
            <a:xfrm>
              <a:off x="1744" y="285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23</a:t>
              </a:r>
            </a:p>
          </p:txBody>
        </p:sp>
        <p:sp>
          <p:nvSpPr>
            <p:cNvPr id="164875" name="Oval 57"/>
            <p:cNvSpPr>
              <a:spLocks noChangeArrowheads="1"/>
            </p:cNvSpPr>
            <p:nvPr/>
          </p:nvSpPr>
          <p:spPr bwMode="auto">
            <a:xfrm>
              <a:off x="2515" y="2851"/>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4876" name="Oval 58"/>
            <p:cNvSpPr>
              <a:spLocks noChangeArrowheads="1"/>
            </p:cNvSpPr>
            <p:nvPr/>
          </p:nvSpPr>
          <p:spPr bwMode="auto">
            <a:xfrm>
              <a:off x="3159" y="2862"/>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4877" name="Oval 59"/>
            <p:cNvSpPr>
              <a:spLocks noChangeArrowheads="1"/>
            </p:cNvSpPr>
            <p:nvPr/>
          </p:nvSpPr>
          <p:spPr bwMode="auto">
            <a:xfrm>
              <a:off x="3845" y="2818"/>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4878" name="Oval 60"/>
            <p:cNvSpPr>
              <a:spLocks noChangeArrowheads="1"/>
            </p:cNvSpPr>
            <p:nvPr/>
          </p:nvSpPr>
          <p:spPr bwMode="auto">
            <a:xfrm>
              <a:off x="1392" y="332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4879" name="Line 61"/>
            <p:cNvSpPr>
              <a:spLocks noChangeShapeType="1"/>
            </p:cNvSpPr>
            <p:nvPr/>
          </p:nvSpPr>
          <p:spPr bwMode="auto">
            <a:xfrm flipH="1">
              <a:off x="2371" y="2415"/>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880" name="Line 62"/>
            <p:cNvSpPr>
              <a:spLocks noChangeShapeType="1"/>
            </p:cNvSpPr>
            <p:nvPr/>
          </p:nvSpPr>
          <p:spPr bwMode="auto">
            <a:xfrm>
              <a:off x="3039" y="2415"/>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881" name="Line 63"/>
            <p:cNvSpPr>
              <a:spLocks noChangeShapeType="1"/>
            </p:cNvSpPr>
            <p:nvPr/>
          </p:nvSpPr>
          <p:spPr bwMode="auto">
            <a:xfrm flipH="1">
              <a:off x="1975" y="2771"/>
              <a:ext cx="243" cy="1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882" name="Oval 64"/>
            <p:cNvSpPr>
              <a:spLocks noChangeArrowheads="1"/>
            </p:cNvSpPr>
            <p:nvPr/>
          </p:nvSpPr>
          <p:spPr bwMode="auto">
            <a:xfrm>
              <a:off x="2789" y="2160"/>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4883" name="Oval 65"/>
            <p:cNvSpPr>
              <a:spLocks noChangeArrowheads="1"/>
            </p:cNvSpPr>
            <p:nvPr/>
          </p:nvSpPr>
          <p:spPr bwMode="auto">
            <a:xfrm>
              <a:off x="2121" y="2495"/>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4884" name="Oval 66"/>
            <p:cNvSpPr>
              <a:spLocks noChangeArrowheads="1"/>
            </p:cNvSpPr>
            <p:nvPr/>
          </p:nvSpPr>
          <p:spPr bwMode="auto">
            <a:xfrm>
              <a:off x="3466" y="2495"/>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4885" name="Oval 67"/>
            <p:cNvSpPr>
              <a:spLocks noChangeArrowheads="1"/>
            </p:cNvSpPr>
            <p:nvPr/>
          </p:nvSpPr>
          <p:spPr bwMode="auto">
            <a:xfrm>
              <a:off x="1744" y="2851"/>
              <a:ext cx="282"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4886" name="Oval 68"/>
            <p:cNvSpPr>
              <a:spLocks noChangeArrowheads="1"/>
            </p:cNvSpPr>
            <p:nvPr/>
          </p:nvSpPr>
          <p:spPr bwMode="auto">
            <a:xfrm>
              <a:off x="2515" y="2851"/>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4887" name="Oval 69"/>
            <p:cNvSpPr>
              <a:spLocks noChangeArrowheads="1"/>
            </p:cNvSpPr>
            <p:nvPr/>
          </p:nvSpPr>
          <p:spPr bwMode="auto">
            <a:xfrm>
              <a:off x="3159" y="286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4888" name="Oval 70"/>
            <p:cNvSpPr>
              <a:spLocks noChangeArrowheads="1"/>
            </p:cNvSpPr>
            <p:nvPr/>
          </p:nvSpPr>
          <p:spPr bwMode="auto">
            <a:xfrm>
              <a:off x="3845" y="281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4889" name="Oval 71"/>
            <p:cNvSpPr>
              <a:spLocks noChangeArrowheads="1"/>
            </p:cNvSpPr>
            <p:nvPr/>
          </p:nvSpPr>
          <p:spPr bwMode="auto">
            <a:xfrm>
              <a:off x="1392" y="332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4890" name="Line 72"/>
            <p:cNvSpPr>
              <a:spLocks noChangeShapeType="1"/>
            </p:cNvSpPr>
            <p:nvPr/>
          </p:nvSpPr>
          <p:spPr bwMode="auto">
            <a:xfrm flipH="1">
              <a:off x="2371" y="241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891" name="Line 73"/>
            <p:cNvSpPr>
              <a:spLocks noChangeShapeType="1"/>
            </p:cNvSpPr>
            <p:nvPr/>
          </p:nvSpPr>
          <p:spPr bwMode="auto">
            <a:xfrm>
              <a:off x="3039" y="241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4892" name="Line 74"/>
            <p:cNvSpPr>
              <a:spLocks noChangeShapeType="1"/>
            </p:cNvSpPr>
            <p:nvPr/>
          </p:nvSpPr>
          <p:spPr bwMode="auto">
            <a:xfrm flipH="1">
              <a:off x="1975" y="277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idx="1"/>
          </p:nvPr>
        </p:nvSpPr>
        <p:spPr>
          <a:xfrm>
            <a:off x="0" y="0"/>
            <a:ext cx="9144000" cy="6858000"/>
          </a:xfrm>
        </p:spPr>
        <p:txBody>
          <a:bodyPr/>
          <a:lstStyle/>
          <a:p>
            <a:pPr algn="just" eaLnBrk="1" hangingPunct="1">
              <a:buFont typeface="Wingdings" pitchFamily="2" charset="2"/>
              <a:buNone/>
            </a:pPr>
            <a:r>
              <a:rPr lang="zh-CN" altLang="en-US" b="1" smtClean="0">
                <a:latin typeface="幼圆" pitchFamily="49" charset="-122"/>
                <a:ea typeface="幼圆" pitchFamily="49" charset="-122"/>
              </a:rPr>
              <a:t>		</a:t>
            </a:r>
          </a:p>
        </p:txBody>
      </p:sp>
      <p:sp>
        <p:nvSpPr>
          <p:cNvPr id="578563" name="Text Box 3"/>
          <p:cNvSpPr txBox="1">
            <a:spLocks noChangeArrowheads="1"/>
          </p:cNvSpPr>
          <p:nvPr/>
        </p:nvSpPr>
        <p:spPr bwMode="auto">
          <a:xfrm>
            <a:off x="838200" y="609600"/>
            <a:ext cx="2220913"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堆排序过程：</a:t>
            </a:r>
          </a:p>
        </p:txBody>
      </p:sp>
      <p:grpSp>
        <p:nvGrpSpPr>
          <p:cNvPr id="2" name="Group 4"/>
          <p:cNvGrpSpPr>
            <a:grpSpLocks/>
          </p:cNvGrpSpPr>
          <p:nvPr/>
        </p:nvGrpSpPr>
        <p:grpSpPr bwMode="auto">
          <a:xfrm>
            <a:off x="2057400" y="1143000"/>
            <a:ext cx="4343400" cy="2286000"/>
            <a:chOff x="1296" y="2160"/>
            <a:chExt cx="2736" cy="1440"/>
          </a:xfrm>
        </p:grpSpPr>
        <p:sp>
          <p:nvSpPr>
            <p:cNvPr id="165935" name="Oval 5"/>
            <p:cNvSpPr>
              <a:spLocks noChangeArrowheads="1"/>
            </p:cNvSpPr>
            <p:nvPr/>
          </p:nvSpPr>
          <p:spPr bwMode="auto">
            <a:xfrm>
              <a:off x="2693" y="2160"/>
              <a:ext cx="284" cy="276"/>
            </a:xfrm>
            <a:prstGeom prst="ellipse">
              <a:avLst/>
            </a:prstGeom>
            <a:solidFill>
              <a:srgbClr val="FFFF99"/>
            </a:soli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42</a:t>
              </a:r>
            </a:p>
          </p:txBody>
        </p:sp>
        <p:sp>
          <p:nvSpPr>
            <p:cNvPr id="165936" name="Oval 6"/>
            <p:cNvSpPr>
              <a:spLocks noChangeArrowheads="1"/>
            </p:cNvSpPr>
            <p:nvPr/>
          </p:nvSpPr>
          <p:spPr bwMode="auto">
            <a:xfrm>
              <a:off x="2025" y="2495"/>
              <a:ext cx="283" cy="276"/>
            </a:xfrm>
            <a:prstGeom prst="ellipse">
              <a:avLst/>
            </a:prstGeom>
            <a:solidFill>
              <a:srgbClr val="FDFEDE"/>
            </a:solidFill>
            <a:ln w="31750">
              <a:solidFill>
                <a:srgbClr val="FFFF00"/>
              </a:solidFill>
              <a:round/>
              <a:headEnd/>
              <a:tailEnd/>
            </a:ln>
          </p:spPr>
          <p:txBody>
            <a:bodyPr lIns="0" tIns="0" rIns="0" bIns="0"/>
            <a:lstStyle/>
            <a:p>
              <a:pPr eaLnBrk="0" hangingPunct="0">
                <a:spcBef>
                  <a:spcPct val="0"/>
                </a:spcBef>
              </a:pPr>
              <a:r>
                <a:rPr lang="en-US" altLang="zh-CN" sz="2000">
                  <a:solidFill>
                    <a:schemeClr val="tx1"/>
                  </a:solidFill>
                </a:rPr>
                <a:t>88</a:t>
              </a:r>
            </a:p>
          </p:txBody>
        </p:sp>
        <p:sp>
          <p:nvSpPr>
            <p:cNvPr id="165937" name="Oval 7"/>
            <p:cNvSpPr>
              <a:spLocks noChangeArrowheads="1"/>
            </p:cNvSpPr>
            <p:nvPr/>
          </p:nvSpPr>
          <p:spPr bwMode="auto">
            <a:xfrm>
              <a:off x="3370" y="2495"/>
              <a:ext cx="284" cy="276"/>
            </a:xfrm>
            <a:prstGeom prst="ellipse">
              <a:avLst/>
            </a:prstGeom>
            <a:solidFill>
              <a:srgbClr val="FFFFE1"/>
            </a:solidFill>
            <a:ln w="31750">
              <a:solidFill>
                <a:srgbClr val="FFFF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5938" name="Oval 8"/>
            <p:cNvSpPr>
              <a:spLocks noChangeArrowheads="1"/>
            </p:cNvSpPr>
            <p:nvPr/>
          </p:nvSpPr>
          <p:spPr bwMode="auto">
            <a:xfrm>
              <a:off x="1648" y="2851"/>
              <a:ext cx="282" cy="276"/>
            </a:xfrm>
            <a:prstGeom prst="ellipse">
              <a:avLst/>
            </a:prstGeom>
            <a:solidFill>
              <a:srgbClr val="FFFF99"/>
            </a:soli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23</a:t>
              </a:r>
            </a:p>
          </p:txBody>
        </p:sp>
        <p:sp>
          <p:nvSpPr>
            <p:cNvPr id="165939" name="Oval 9"/>
            <p:cNvSpPr>
              <a:spLocks noChangeArrowheads="1"/>
            </p:cNvSpPr>
            <p:nvPr/>
          </p:nvSpPr>
          <p:spPr bwMode="auto">
            <a:xfrm>
              <a:off x="2419" y="2851"/>
              <a:ext cx="282" cy="276"/>
            </a:xfrm>
            <a:prstGeom prst="ellipse">
              <a:avLst/>
            </a:prstGeom>
            <a:gradFill rotWithShape="0">
              <a:gsLst>
                <a:gs pos="0">
                  <a:srgbClr val="767676"/>
                </a:gs>
                <a:gs pos="50000">
                  <a:srgbClr val="FFFFFF"/>
                </a:gs>
                <a:gs pos="100000">
                  <a:srgbClr val="767676"/>
                </a:gs>
              </a:gsLst>
              <a:lin ang="2700000" scaled="1"/>
            </a:gra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24</a:t>
              </a:r>
            </a:p>
          </p:txBody>
        </p:sp>
        <p:sp>
          <p:nvSpPr>
            <p:cNvPr id="165940" name="Oval 10"/>
            <p:cNvSpPr>
              <a:spLocks noChangeArrowheads="1"/>
            </p:cNvSpPr>
            <p:nvPr/>
          </p:nvSpPr>
          <p:spPr bwMode="auto">
            <a:xfrm>
              <a:off x="3063" y="2862"/>
              <a:ext cx="283" cy="276"/>
            </a:xfrm>
            <a:prstGeom prst="ellipse">
              <a:avLst/>
            </a:prstGeom>
            <a:solidFill>
              <a:srgbClr val="FDFDDB"/>
            </a:solidFill>
            <a:ln w="31750">
              <a:solidFill>
                <a:srgbClr val="FFFF00"/>
              </a:solidFill>
              <a:round/>
              <a:headEnd/>
              <a:tailEnd/>
            </a:ln>
          </p:spPr>
          <p:txBody>
            <a:bodyPr lIns="0" tIns="0" rIns="0" bIns="0"/>
            <a:lstStyle/>
            <a:p>
              <a:pPr eaLnBrk="0" hangingPunct="0">
                <a:spcBef>
                  <a:spcPct val="0"/>
                </a:spcBef>
              </a:pPr>
              <a:r>
                <a:rPr lang="en-US" altLang="zh-CN" sz="2000">
                  <a:solidFill>
                    <a:schemeClr val="tx1"/>
                  </a:solidFill>
                </a:rPr>
                <a:t>16</a:t>
              </a:r>
            </a:p>
          </p:txBody>
        </p:sp>
        <p:sp>
          <p:nvSpPr>
            <p:cNvPr id="165941" name="Oval 11"/>
            <p:cNvSpPr>
              <a:spLocks noChangeArrowheads="1"/>
            </p:cNvSpPr>
            <p:nvPr/>
          </p:nvSpPr>
          <p:spPr bwMode="auto">
            <a:xfrm>
              <a:off x="3749" y="2818"/>
              <a:ext cx="283" cy="276"/>
            </a:xfrm>
            <a:prstGeom prst="ellipse">
              <a:avLst/>
            </a:prstGeom>
            <a:solidFill>
              <a:srgbClr val="FFFFFF"/>
            </a:soli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05</a:t>
              </a:r>
            </a:p>
          </p:txBody>
        </p:sp>
        <p:sp>
          <p:nvSpPr>
            <p:cNvPr id="165942" name="Oval 12"/>
            <p:cNvSpPr>
              <a:spLocks noChangeArrowheads="1"/>
            </p:cNvSpPr>
            <p:nvPr/>
          </p:nvSpPr>
          <p:spPr bwMode="auto">
            <a:xfrm>
              <a:off x="1296" y="3324"/>
              <a:ext cx="283" cy="276"/>
            </a:xfrm>
            <a:prstGeom prst="ellipse">
              <a:avLst/>
            </a:prstGeom>
            <a:gradFill rotWithShape="0">
              <a:gsLst>
                <a:gs pos="0">
                  <a:srgbClr val="767676"/>
                </a:gs>
                <a:gs pos="50000">
                  <a:srgbClr val="FFFFFF"/>
                </a:gs>
                <a:gs pos="100000">
                  <a:srgbClr val="767676"/>
                </a:gs>
              </a:gsLst>
              <a:lin ang="2700000" scaled="1"/>
            </a:gradFill>
            <a:ln w="31750">
              <a:solidFill>
                <a:srgbClr val="FFFF00"/>
              </a:solidFill>
              <a:round/>
              <a:headEnd/>
              <a:tailEnd/>
            </a:ln>
          </p:spPr>
          <p:txBody>
            <a:bodyPr lIns="0" tIns="0" rIns="0" bIns="0"/>
            <a:lstStyle/>
            <a:p>
              <a:pPr eaLnBrk="0" hangingPunct="0">
                <a:spcBef>
                  <a:spcPct val="0"/>
                </a:spcBef>
              </a:pPr>
              <a:r>
                <a:rPr lang="en-US" altLang="zh-CN" sz="2000">
                  <a:solidFill>
                    <a:schemeClr val="tx1"/>
                  </a:solidFill>
                </a:rPr>
                <a:t>13</a:t>
              </a:r>
            </a:p>
          </p:txBody>
        </p:sp>
        <p:sp>
          <p:nvSpPr>
            <p:cNvPr id="165943" name="Line 13"/>
            <p:cNvSpPr>
              <a:spLocks noChangeShapeType="1"/>
            </p:cNvSpPr>
            <p:nvPr/>
          </p:nvSpPr>
          <p:spPr bwMode="auto">
            <a:xfrm flipH="1">
              <a:off x="2275" y="241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44" name="Line 14"/>
            <p:cNvSpPr>
              <a:spLocks noChangeShapeType="1"/>
            </p:cNvSpPr>
            <p:nvPr/>
          </p:nvSpPr>
          <p:spPr bwMode="auto">
            <a:xfrm>
              <a:off x="2943" y="241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45" name="Line 15"/>
            <p:cNvSpPr>
              <a:spLocks noChangeShapeType="1"/>
            </p:cNvSpPr>
            <p:nvPr/>
          </p:nvSpPr>
          <p:spPr bwMode="auto">
            <a:xfrm flipH="1">
              <a:off x="1879" y="277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46" name="Oval 16"/>
            <p:cNvSpPr>
              <a:spLocks noChangeArrowheads="1"/>
            </p:cNvSpPr>
            <p:nvPr/>
          </p:nvSpPr>
          <p:spPr bwMode="auto">
            <a:xfrm>
              <a:off x="2693" y="2160"/>
              <a:ext cx="284" cy="276"/>
            </a:xfrm>
            <a:prstGeom prst="ellipse">
              <a:avLst/>
            </a:prstGeom>
            <a:solidFill>
              <a:srgbClr val="FFFF99"/>
            </a:soli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23</a:t>
              </a:r>
            </a:p>
          </p:txBody>
        </p:sp>
        <p:sp>
          <p:nvSpPr>
            <p:cNvPr id="165947" name="Oval 17"/>
            <p:cNvSpPr>
              <a:spLocks noChangeArrowheads="1"/>
            </p:cNvSpPr>
            <p:nvPr/>
          </p:nvSpPr>
          <p:spPr bwMode="auto">
            <a:xfrm>
              <a:off x="2025" y="2495"/>
              <a:ext cx="283" cy="276"/>
            </a:xfrm>
            <a:prstGeom prst="ellipse">
              <a:avLst/>
            </a:prstGeom>
            <a:solidFill>
              <a:srgbClr val="FDFEDE"/>
            </a:solidFill>
            <a:ln w="31750">
              <a:solidFill>
                <a:srgbClr val="FFFF00"/>
              </a:solidFill>
              <a:round/>
              <a:headEnd/>
              <a:tailEnd/>
            </a:ln>
          </p:spPr>
          <p:txBody>
            <a:bodyPr lIns="0" tIns="0" rIns="0" bIns="0"/>
            <a:lstStyle/>
            <a:p>
              <a:pPr eaLnBrk="0" hangingPunct="0">
                <a:spcBef>
                  <a:spcPct val="0"/>
                </a:spcBef>
              </a:pPr>
              <a:r>
                <a:rPr lang="en-US" altLang="zh-CN" sz="2000"/>
                <a:t>13</a:t>
              </a:r>
            </a:p>
          </p:txBody>
        </p:sp>
        <p:sp>
          <p:nvSpPr>
            <p:cNvPr id="165948" name="Oval 18"/>
            <p:cNvSpPr>
              <a:spLocks noChangeArrowheads="1"/>
            </p:cNvSpPr>
            <p:nvPr/>
          </p:nvSpPr>
          <p:spPr bwMode="auto">
            <a:xfrm>
              <a:off x="3370" y="2495"/>
              <a:ext cx="284" cy="276"/>
            </a:xfrm>
            <a:prstGeom prst="ellipse">
              <a:avLst/>
            </a:prstGeom>
            <a:solidFill>
              <a:srgbClr val="FFFFE1"/>
            </a:solidFill>
            <a:ln w="31750">
              <a:solidFill>
                <a:srgbClr val="FFFF00"/>
              </a:solidFill>
              <a:round/>
              <a:headEnd/>
              <a:tailEnd/>
            </a:ln>
          </p:spPr>
          <p:txBody>
            <a:bodyPr lIns="0" tIns="0" rIns="0" bIns="0"/>
            <a:lstStyle/>
            <a:p>
              <a:pPr eaLnBrk="0" hangingPunct="0">
                <a:spcBef>
                  <a:spcPct val="0"/>
                </a:spcBef>
              </a:pPr>
              <a:r>
                <a:rPr lang="en-US" altLang="zh-CN" sz="2400"/>
                <a:t>16</a:t>
              </a:r>
            </a:p>
          </p:txBody>
        </p:sp>
        <p:sp>
          <p:nvSpPr>
            <p:cNvPr id="165949" name="Oval 19"/>
            <p:cNvSpPr>
              <a:spLocks noChangeArrowheads="1"/>
            </p:cNvSpPr>
            <p:nvPr/>
          </p:nvSpPr>
          <p:spPr bwMode="auto">
            <a:xfrm>
              <a:off x="1648" y="2851"/>
              <a:ext cx="282" cy="276"/>
            </a:xfrm>
            <a:prstGeom prst="ellipse">
              <a:avLst/>
            </a:prstGeom>
            <a:solidFill>
              <a:srgbClr val="FFFF99"/>
            </a:soli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05</a:t>
              </a:r>
            </a:p>
          </p:txBody>
        </p:sp>
        <p:sp>
          <p:nvSpPr>
            <p:cNvPr id="165950" name="Oval 20"/>
            <p:cNvSpPr>
              <a:spLocks noChangeArrowheads="1"/>
            </p:cNvSpPr>
            <p:nvPr/>
          </p:nvSpPr>
          <p:spPr bwMode="auto">
            <a:xfrm>
              <a:off x="2419" y="2851"/>
              <a:ext cx="282" cy="276"/>
            </a:xfrm>
            <a:prstGeom prst="ellipse">
              <a:avLst/>
            </a:prstGeom>
            <a:gradFill rotWithShape="0">
              <a:gsLst>
                <a:gs pos="0">
                  <a:srgbClr val="767676"/>
                </a:gs>
                <a:gs pos="50000">
                  <a:srgbClr val="FFFFFF"/>
                </a:gs>
                <a:gs pos="100000">
                  <a:srgbClr val="767676"/>
                </a:gs>
              </a:gsLst>
              <a:lin ang="2700000" scaled="1"/>
            </a:gra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24</a:t>
              </a:r>
            </a:p>
          </p:txBody>
        </p:sp>
        <p:sp>
          <p:nvSpPr>
            <p:cNvPr id="165951" name="Oval 21"/>
            <p:cNvSpPr>
              <a:spLocks noChangeArrowheads="1"/>
            </p:cNvSpPr>
            <p:nvPr/>
          </p:nvSpPr>
          <p:spPr bwMode="auto">
            <a:xfrm>
              <a:off x="3063" y="2862"/>
              <a:ext cx="283" cy="276"/>
            </a:xfrm>
            <a:prstGeom prst="ellipse">
              <a:avLst/>
            </a:prstGeom>
            <a:gradFill rotWithShape="0">
              <a:gsLst>
                <a:gs pos="0">
                  <a:srgbClr val="767676"/>
                </a:gs>
                <a:gs pos="50000">
                  <a:srgbClr val="FFFFFF"/>
                </a:gs>
                <a:gs pos="100000">
                  <a:srgbClr val="767676"/>
                </a:gs>
              </a:gsLst>
              <a:lin ang="2700000" scaled="1"/>
            </a:gra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42</a:t>
              </a:r>
            </a:p>
          </p:txBody>
        </p:sp>
        <p:sp>
          <p:nvSpPr>
            <p:cNvPr id="165952" name="Oval 22"/>
            <p:cNvSpPr>
              <a:spLocks noChangeArrowheads="1"/>
            </p:cNvSpPr>
            <p:nvPr/>
          </p:nvSpPr>
          <p:spPr bwMode="auto">
            <a:xfrm>
              <a:off x="3749" y="2818"/>
              <a:ext cx="283" cy="276"/>
            </a:xfrm>
            <a:prstGeom prst="ellipse">
              <a:avLst/>
            </a:prstGeom>
            <a:gradFill rotWithShape="0">
              <a:gsLst>
                <a:gs pos="0">
                  <a:srgbClr val="767676"/>
                </a:gs>
                <a:gs pos="50000">
                  <a:srgbClr val="FFFFFF"/>
                </a:gs>
                <a:gs pos="100000">
                  <a:srgbClr val="767676"/>
                </a:gs>
              </a:gsLst>
              <a:lin ang="2700000" scaled="1"/>
            </a:gra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88</a:t>
              </a:r>
            </a:p>
          </p:txBody>
        </p:sp>
        <p:sp>
          <p:nvSpPr>
            <p:cNvPr id="165953" name="Oval 23"/>
            <p:cNvSpPr>
              <a:spLocks noChangeArrowheads="1"/>
            </p:cNvSpPr>
            <p:nvPr/>
          </p:nvSpPr>
          <p:spPr bwMode="auto">
            <a:xfrm>
              <a:off x="1296" y="3324"/>
              <a:ext cx="283" cy="276"/>
            </a:xfrm>
            <a:prstGeom prst="ellipse">
              <a:avLst/>
            </a:prstGeom>
            <a:gradFill rotWithShape="0">
              <a:gsLst>
                <a:gs pos="0">
                  <a:srgbClr val="767676"/>
                </a:gs>
                <a:gs pos="50000">
                  <a:srgbClr val="FFFFFF"/>
                </a:gs>
                <a:gs pos="100000">
                  <a:srgbClr val="767676"/>
                </a:gs>
              </a:gsLst>
              <a:lin ang="2700000" scaled="1"/>
            </a:gradFill>
            <a:ln w="31750">
              <a:solidFill>
                <a:srgbClr val="FFFF00"/>
              </a:solidFill>
              <a:round/>
              <a:headEnd/>
              <a:tailEnd/>
            </a:ln>
          </p:spPr>
          <p:txBody>
            <a:bodyPr lIns="0" tIns="0" rIns="0" bIns="0"/>
            <a:lstStyle/>
            <a:p>
              <a:pPr eaLnBrk="0" hangingPunct="0">
                <a:spcBef>
                  <a:spcPct val="0"/>
                </a:spcBef>
              </a:pPr>
              <a:r>
                <a:rPr lang="en-US" altLang="zh-CN" sz="2000">
                  <a:solidFill>
                    <a:srgbClr val="FF0000"/>
                  </a:solidFill>
                </a:rPr>
                <a:t>91</a:t>
              </a:r>
            </a:p>
          </p:txBody>
        </p:sp>
        <p:sp>
          <p:nvSpPr>
            <p:cNvPr id="165954" name="Line 24"/>
            <p:cNvSpPr>
              <a:spLocks noChangeShapeType="1"/>
            </p:cNvSpPr>
            <p:nvPr/>
          </p:nvSpPr>
          <p:spPr bwMode="auto">
            <a:xfrm flipH="1">
              <a:off x="2275" y="2415"/>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55" name="Line 25"/>
            <p:cNvSpPr>
              <a:spLocks noChangeShapeType="1"/>
            </p:cNvSpPr>
            <p:nvPr/>
          </p:nvSpPr>
          <p:spPr bwMode="auto">
            <a:xfrm>
              <a:off x="2943" y="2415"/>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56" name="Line 26"/>
            <p:cNvSpPr>
              <a:spLocks noChangeShapeType="1"/>
            </p:cNvSpPr>
            <p:nvPr/>
          </p:nvSpPr>
          <p:spPr bwMode="auto">
            <a:xfrm flipH="1">
              <a:off x="1879" y="2771"/>
              <a:ext cx="243" cy="11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27"/>
          <p:cNvGrpSpPr>
            <a:grpSpLocks/>
          </p:cNvGrpSpPr>
          <p:nvPr/>
        </p:nvGrpSpPr>
        <p:grpSpPr bwMode="auto">
          <a:xfrm>
            <a:off x="2051050" y="1143000"/>
            <a:ext cx="4343400" cy="2286000"/>
            <a:chOff x="1344" y="2112"/>
            <a:chExt cx="2736" cy="1440"/>
          </a:xfrm>
        </p:grpSpPr>
        <p:sp>
          <p:nvSpPr>
            <p:cNvPr id="165915" name="Oval 28"/>
            <p:cNvSpPr>
              <a:spLocks noChangeArrowheads="1"/>
            </p:cNvSpPr>
            <p:nvPr/>
          </p:nvSpPr>
          <p:spPr bwMode="auto">
            <a:xfrm>
              <a:off x="2741" y="211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5916" name="Oval 29"/>
            <p:cNvSpPr>
              <a:spLocks noChangeArrowheads="1"/>
            </p:cNvSpPr>
            <p:nvPr/>
          </p:nvSpPr>
          <p:spPr bwMode="auto">
            <a:xfrm>
              <a:off x="2073" y="244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5917" name="Oval 30"/>
            <p:cNvSpPr>
              <a:spLocks noChangeArrowheads="1"/>
            </p:cNvSpPr>
            <p:nvPr/>
          </p:nvSpPr>
          <p:spPr bwMode="auto">
            <a:xfrm>
              <a:off x="3418" y="244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5918" name="Oval 31"/>
            <p:cNvSpPr>
              <a:spLocks noChangeArrowheads="1"/>
            </p:cNvSpPr>
            <p:nvPr/>
          </p:nvSpPr>
          <p:spPr bwMode="auto">
            <a:xfrm>
              <a:off x="1696" y="2803"/>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5919" name="Oval 32"/>
            <p:cNvSpPr>
              <a:spLocks noChangeArrowheads="1"/>
            </p:cNvSpPr>
            <p:nvPr/>
          </p:nvSpPr>
          <p:spPr bwMode="auto">
            <a:xfrm>
              <a:off x="2467" y="280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5920" name="Oval 33"/>
            <p:cNvSpPr>
              <a:spLocks noChangeArrowheads="1"/>
            </p:cNvSpPr>
            <p:nvPr/>
          </p:nvSpPr>
          <p:spPr bwMode="auto">
            <a:xfrm>
              <a:off x="3111" y="281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5921" name="Oval 34"/>
            <p:cNvSpPr>
              <a:spLocks noChangeArrowheads="1"/>
            </p:cNvSpPr>
            <p:nvPr/>
          </p:nvSpPr>
          <p:spPr bwMode="auto">
            <a:xfrm>
              <a:off x="3797" y="2770"/>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5922" name="Oval 35"/>
            <p:cNvSpPr>
              <a:spLocks noChangeArrowheads="1"/>
            </p:cNvSpPr>
            <p:nvPr/>
          </p:nvSpPr>
          <p:spPr bwMode="auto">
            <a:xfrm>
              <a:off x="1344" y="327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5923" name="Line 36"/>
            <p:cNvSpPr>
              <a:spLocks noChangeShapeType="1"/>
            </p:cNvSpPr>
            <p:nvPr/>
          </p:nvSpPr>
          <p:spPr bwMode="auto">
            <a:xfrm flipH="1">
              <a:off x="2323" y="2367"/>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24" name="Line 37"/>
            <p:cNvSpPr>
              <a:spLocks noChangeShapeType="1"/>
            </p:cNvSpPr>
            <p:nvPr/>
          </p:nvSpPr>
          <p:spPr bwMode="auto">
            <a:xfrm>
              <a:off x="2991" y="2367"/>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25" name="Oval 38"/>
            <p:cNvSpPr>
              <a:spLocks noChangeArrowheads="1"/>
            </p:cNvSpPr>
            <p:nvPr/>
          </p:nvSpPr>
          <p:spPr bwMode="auto">
            <a:xfrm>
              <a:off x="2741" y="211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5926" name="Oval 39"/>
            <p:cNvSpPr>
              <a:spLocks noChangeArrowheads="1"/>
            </p:cNvSpPr>
            <p:nvPr/>
          </p:nvSpPr>
          <p:spPr bwMode="auto">
            <a:xfrm>
              <a:off x="2073" y="244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5927" name="Oval 40"/>
            <p:cNvSpPr>
              <a:spLocks noChangeArrowheads="1"/>
            </p:cNvSpPr>
            <p:nvPr/>
          </p:nvSpPr>
          <p:spPr bwMode="auto">
            <a:xfrm>
              <a:off x="3418" y="244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16</a:t>
              </a:r>
            </a:p>
          </p:txBody>
        </p:sp>
        <p:sp>
          <p:nvSpPr>
            <p:cNvPr id="165928" name="Oval 41"/>
            <p:cNvSpPr>
              <a:spLocks noChangeArrowheads="1"/>
            </p:cNvSpPr>
            <p:nvPr/>
          </p:nvSpPr>
          <p:spPr bwMode="auto">
            <a:xfrm>
              <a:off x="1696" y="280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5929" name="Oval 42"/>
            <p:cNvSpPr>
              <a:spLocks noChangeArrowheads="1"/>
            </p:cNvSpPr>
            <p:nvPr/>
          </p:nvSpPr>
          <p:spPr bwMode="auto">
            <a:xfrm>
              <a:off x="2467" y="280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5930" name="Oval 43"/>
            <p:cNvSpPr>
              <a:spLocks noChangeArrowheads="1"/>
            </p:cNvSpPr>
            <p:nvPr/>
          </p:nvSpPr>
          <p:spPr bwMode="auto">
            <a:xfrm>
              <a:off x="3111" y="281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5931" name="Oval 44"/>
            <p:cNvSpPr>
              <a:spLocks noChangeArrowheads="1"/>
            </p:cNvSpPr>
            <p:nvPr/>
          </p:nvSpPr>
          <p:spPr bwMode="auto">
            <a:xfrm>
              <a:off x="3797" y="277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5932" name="Oval 45"/>
            <p:cNvSpPr>
              <a:spLocks noChangeArrowheads="1"/>
            </p:cNvSpPr>
            <p:nvPr/>
          </p:nvSpPr>
          <p:spPr bwMode="auto">
            <a:xfrm>
              <a:off x="1344" y="327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5933" name="Line 46"/>
            <p:cNvSpPr>
              <a:spLocks noChangeShapeType="1"/>
            </p:cNvSpPr>
            <p:nvPr/>
          </p:nvSpPr>
          <p:spPr bwMode="auto">
            <a:xfrm flipH="1">
              <a:off x="2323" y="2367"/>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34" name="Line 47"/>
            <p:cNvSpPr>
              <a:spLocks noChangeShapeType="1"/>
            </p:cNvSpPr>
            <p:nvPr/>
          </p:nvSpPr>
          <p:spPr bwMode="auto">
            <a:xfrm>
              <a:off x="2991" y="2367"/>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48"/>
          <p:cNvGrpSpPr>
            <a:grpSpLocks/>
          </p:cNvGrpSpPr>
          <p:nvPr/>
        </p:nvGrpSpPr>
        <p:grpSpPr bwMode="auto">
          <a:xfrm>
            <a:off x="2133600" y="3429000"/>
            <a:ext cx="4343400" cy="2286000"/>
            <a:chOff x="1344" y="2112"/>
            <a:chExt cx="2736" cy="1440"/>
          </a:xfrm>
        </p:grpSpPr>
        <p:sp>
          <p:nvSpPr>
            <p:cNvPr id="165895" name="Oval 49"/>
            <p:cNvSpPr>
              <a:spLocks noChangeArrowheads="1"/>
            </p:cNvSpPr>
            <p:nvPr/>
          </p:nvSpPr>
          <p:spPr bwMode="auto">
            <a:xfrm>
              <a:off x="2741" y="211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5896" name="Oval 50"/>
            <p:cNvSpPr>
              <a:spLocks noChangeArrowheads="1"/>
            </p:cNvSpPr>
            <p:nvPr/>
          </p:nvSpPr>
          <p:spPr bwMode="auto">
            <a:xfrm>
              <a:off x="2073" y="244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5897" name="Oval 51"/>
            <p:cNvSpPr>
              <a:spLocks noChangeArrowheads="1"/>
            </p:cNvSpPr>
            <p:nvPr/>
          </p:nvSpPr>
          <p:spPr bwMode="auto">
            <a:xfrm>
              <a:off x="3418" y="244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5898" name="Oval 52"/>
            <p:cNvSpPr>
              <a:spLocks noChangeArrowheads="1"/>
            </p:cNvSpPr>
            <p:nvPr/>
          </p:nvSpPr>
          <p:spPr bwMode="auto">
            <a:xfrm>
              <a:off x="1696" y="2803"/>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5899" name="Oval 53"/>
            <p:cNvSpPr>
              <a:spLocks noChangeArrowheads="1"/>
            </p:cNvSpPr>
            <p:nvPr/>
          </p:nvSpPr>
          <p:spPr bwMode="auto">
            <a:xfrm>
              <a:off x="2467" y="280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5900" name="Oval 54"/>
            <p:cNvSpPr>
              <a:spLocks noChangeArrowheads="1"/>
            </p:cNvSpPr>
            <p:nvPr/>
          </p:nvSpPr>
          <p:spPr bwMode="auto">
            <a:xfrm>
              <a:off x="3111" y="281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5901" name="Oval 55"/>
            <p:cNvSpPr>
              <a:spLocks noChangeArrowheads="1"/>
            </p:cNvSpPr>
            <p:nvPr/>
          </p:nvSpPr>
          <p:spPr bwMode="auto">
            <a:xfrm>
              <a:off x="3797" y="2770"/>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5902" name="Oval 56"/>
            <p:cNvSpPr>
              <a:spLocks noChangeArrowheads="1"/>
            </p:cNvSpPr>
            <p:nvPr/>
          </p:nvSpPr>
          <p:spPr bwMode="auto">
            <a:xfrm>
              <a:off x="1344" y="327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5903" name="Line 57"/>
            <p:cNvSpPr>
              <a:spLocks noChangeShapeType="1"/>
            </p:cNvSpPr>
            <p:nvPr/>
          </p:nvSpPr>
          <p:spPr bwMode="auto">
            <a:xfrm flipH="1">
              <a:off x="2323" y="2367"/>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04" name="Line 58"/>
            <p:cNvSpPr>
              <a:spLocks noChangeShapeType="1"/>
            </p:cNvSpPr>
            <p:nvPr/>
          </p:nvSpPr>
          <p:spPr bwMode="auto">
            <a:xfrm>
              <a:off x="2991" y="2367"/>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05" name="Oval 59"/>
            <p:cNvSpPr>
              <a:spLocks noChangeArrowheads="1"/>
            </p:cNvSpPr>
            <p:nvPr/>
          </p:nvSpPr>
          <p:spPr bwMode="auto">
            <a:xfrm>
              <a:off x="2741" y="211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5906" name="Oval 60"/>
            <p:cNvSpPr>
              <a:spLocks noChangeArrowheads="1"/>
            </p:cNvSpPr>
            <p:nvPr/>
          </p:nvSpPr>
          <p:spPr bwMode="auto">
            <a:xfrm>
              <a:off x="2073" y="244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5907" name="Oval 61"/>
            <p:cNvSpPr>
              <a:spLocks noChangeArrowheads="1"/>
            </p:cNvSpPr>
            <p:nvPr/>
          </p:nvSpPr>
          <p:spPr bwMode="auto">
            <a:xfrm>
              <a:off x="3418" y="244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5908" name="Oval 62"/>
            <p:cNvSpPr>
              <a:spLocks noChangeArrowheads="1"/>
            </p:cNvSpPr>
            <p:nvPr/>
          </p:nvSpPr>
          <p:spPr bwMode="auto">
            <a:xfrm>
              <a:off x="1696" y="280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5909" name="Oval 63"/>
            <p:cNvSpPr>
              <a:spLocks noChangeArrowheads="1"/>
            </p:cNvSpPr>
            <p:nvPr/>
          </p:nvSpPr>
          <p:spPr bwMode="auto">
            <a:xfrm>
              <a:off x="2467" y="280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5910" name="Oval 64"/>
            <p:cNvSpPr>
              <a:spLocks noChangeArrowheads="1"/>
            </p:cNvSpPr>
            <p:nvPr/>
          </p:nvSpPr>
          <p:spPr bwMode="auto">
            <a:xfrm>
              <a:off x="3111" y="281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5911" name="Oval 65"/>
            <p:cNvSpPr>
              <a:spLocks noChangeArrowheads="1"/>
            </p:cNvSpPr>
            <p:nvPr/>
          </p:nvSpPr>
          <p:spPr bwMode="auto">
            <a:xfrm>
              <a:off x="3797" y="277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5912" name="Oval 66"/>
            <p:cNvSpPr>
              <a:spLocks noChangeArrowheads="1"/>
            </p:cNvSpPr>
            <p:nvPr/>
          </p:nvSpPr>
          <p:spPr bwMode="auto">
            <a:xfrm>
              <a:off x="1344" y="327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5913" name="Line 67"/>
            <p:cNvSpPr>
              <a:spLocks noChangeShapeType="1"/>
            </p:cNvSpPr>
            <p:nvPr/>
          </p:nvSpPr>
          <p:spPr bwMode="auto">
            <a:xfrm flipH="1">
              <a:off x="2323" y="2367"/>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5914" name="Line 68"/>
            <p:cNvSpPr>
              <a:spLocks noChangeShapeType="1"/>
            </p:cNvSpPr>
            <p:nvPr/>
          </p:nvSpPr>
          <p:spPr bwMode="auto">
            <a:xfrm>
              <a:off x="2991" y="2367"/>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idx="1"/>
          </p:nvPr>
        </p:nvSpPr>
        <p:spPr>
          <a:xfrm>
            <a:off x="0" y="0"/>
            <a:ext cx="9144000" cy="6858000"/>
          </a:xfrm>
        </p:spPr>
        <p:txBody>
          <a:bodyPr/>
          <a:lstStyle/>
          <a:p>
            <a:pPr algn="just" eaLnBrk="1" hangingPunct="1">
              <a:buFont typeface="Wingdings" pitchFamily="2" charset="2"/>
              <a:buNone/>
            </a:pPr>
            <a:r>
              <a:rPr lang="zh-CN" altLang="en-US" b="1" smtClean="0">
                <a:latin typeface="幼圆" pitchFamily="49" charset="-122"/>
                <a:ea typeface="幼圆" pitchFamily="49" charset="-122"/>
              </a:rPr>
              <a:t>		</a:t>
            </a:r>
          </a:p>
        </p:txBody>
      </p:sp>
      <p:sp>
        <p:nvSpPr>
          <p:cNvPr id="580611" name="Text Box 3"/>
          <p:cNvSpPr txBox="1">
            <a:spLocks noChangeArrowheads="1"/>
          </p:cNvSpPr>
          <p:nvPr/>
        </p:nvSpPr>
        <p:spPr bwMode="auto">
          <a:xfrm>
            <a:off x="838200" y="609600"/>
            <a:ext cx="2149475"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堆排序过程：</a:t>
            </a:r>
          </a:p>
        </p:txBody>
      </p:sp>
      <p:grpSp>
        <p:nvGrpSpPr>
          <p:cNvPr id="2" name="Group 4"/>
          <p:cNvGrpSpPr>
            <a:grpSpLocks/>
          </p:cNvGrpSpPr>
          <p:nvPr/>
        </p:nvGrpSpPr>
        <p:grpSpPr bwMode="auto">
          <a:xfrm>
            <a:off x="2133600" y="1066800"/>
            <a:ext cx="4343400" cy="2286000"/>
            <a:chOff x="1344" y="672"/>
            <a:chExt cx="2736" cy="1440"/>
          </a:xfrm>
        </p:grpSpPr>
        <p:sp>
          <p:nvSpPr>
            <p:cNvPr id="166955" name="Oval 5"/>
            <p:cNvSpPr>
              <a:spLocks noChangeArrowheads="1"/>
            </p:cNvSpPr>
            <p:nvPr/>
          </p:nvSpPr>
          <p:spPr bwMode="auto">
            <a:xfrm>
              <a:off x="2741" y="67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6956" name="Oval 6"/>
            <p:cNvSpPr>
              <a:spLocks noChangeArrowheads="1"/>
            </p:cNvSpPr>
            <p:nvPr/>
          </p:nvSpPr>
          <p:spPr bwMode="auto">
            <a:xfrm>
              <a:off x="2073" y="100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6957" name="Oval 7"/>
            <p:cNvSpPr>
              <a:spLocks noChangeArrowheads="1"/>
            </p:cNvSpPr>
            <p:nvPr/>
          </p:nvSpPr>
          <p:spPr bwMode="auto">
            <a:xfrm>
              <a:off x="3418" y="1007"/>
              <a:ext cx="284" cy="276"/>
            </a:xfrm>
            <a:prstGeom prst="ellipse">
              <a:avLst/>
            </a:prstGeom>
            <a:solidFill>
              <a:srgbClr val="FFFFE1"/>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6958" name="Oval 8"/>
            <p:cNvSpPr>
              <a:spLocks noChangeArrowheads="1"/>
            </p:cNvSpPr>
            <p:nvPr/>
          </p:nvSpPr>
          <p:spPr bwMode="auto">
            <a:xfrm>
              <a:off x="1696" y="1363"/>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6959" name="Oval 9"/>
            <p:cNvSpPr>
              <a:spLocks noChangeArrowheads="1"/>
            </p:cNvSpPr>
            <p:nvPr/>
          </p:nvSpPr>
          <p:spPr bwMode="auto">
            <a:xfrm>
              <a:off x="2467" y="136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6960" name="Oval 10"/>
            <p:cNvSpPr>
              <a:spLocks noChangeArrowheads="1"/>
            </p:cNvSpPr>
            <p:nvPr/>
          </p:nvSpPr>
          <p:spPr bwMode="auto">
            <a:xfrm>
              <a:off x="3111" y="137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6961" name="Oval 11"/>
            <p:cNvSpPr>
              <a:spLocks noChangeArrowheads="1"/>
            </p:cNvSpPr>
            <p:nvPr/>
          </p:nvSpPr>
          <p:spPr bwMode="auto">
            <a:xfrm>
              <a:off x="3797" y="1330"/>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6962" name="Oval 12"/>
            <p:cNvSpPr>
              <a:spLocks noChangeArrowheads="1"/>
            </p:cNvSpPr>
            <p:nvPr/>
          </p:nvSpPr>
          <p:spPr bwMode="auto">
            <a:xfrm>
              <a:off x="1344" y="183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6963" name="Line 13"/>
            <p:cNvSpPr>
              <a:spLocks noChangeShapeType="1"/>
            </p:cNvSpPr>
            <p:nvPr/>
          </p:nvSpPr>
          <p:spPr bwMode="auto">
            <a:xfrm flipH="1">
              <a:off x="2323" y="927"/>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6964" name="Line 14"/>
            <p:cNvSpPr>
              <a:spLocks noChangeShapeType="1"/>
            </p:cNvSpPr>
            <p:nvPr/>
          </p:nvSpPr>
          <p:spPr bwMode="auto">
            <a:xfrm>
              <a:off x="2991" y="927"/>
              <a:ext cx="458"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6965" name="Oval 15"/>
            <p:cNvSpPr>
              <a:spLocks noChangeArrowheads="1"/>
            </p:cNvSpPr>
            <p:nvPr/>
          </p:nvSpPr>
          <p:spPr bwMode="auto">
            <a:xfrm>
              <a:off x="2741" y="67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6966" name="Oval 16"/>
            <p:cNvSpPr>
              <a:spLocks noChangeArrowheads="1"/>
            </p:cNvSpPr>
            <p:nvPr/>
          </p:nvSpPr>
          <p:spPr bwMode="auto">
            <a:xfrm>
              <a:off x="2073" y="1007"/>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6967" name="Oval 17"/>
            <p:cNvSpPr>
              <a:spLocks noChangeArrowheads="1"/>
            </p:cNvSpPr>
            <p:nvPr/>
          </p:nvSpPr>
          <p:spPr bwMode="auto">
            <a:xfrm>
              <a:off x="3418" y="1007"/>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6968" name="Oval 18"/>
            <p:cNvSpPr>
              <a:spLocks noChangeArrowheads="1"/>
            </p:cNvSpPr>
            <p:nvPr/>
          </p:nvSpPr>
          <p:spPr bwMode="auto">
            <a:xfrm>
              <a:off x="1696" y="136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6969" name="Oval 19"/>
            <p:cNvSpPr>
              <a:spLocks noChangeArrowheads="1"/>
            </p:cNvSpPr>
            <p:nvPr/>
          </p:nvSpPr>
          <p:spPr bwMode="auto">
            <a:xfrm>
              <a:off x="2467" y="136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6970" name="Oval 20"/>
            <p:cNvSpPr>
              <a:spLocks noChangeArrowheads="1"/>
            </p:cNvSpPr>
            <p:nvPr/>
          </p:nvSpPr>
          <p:spPr bwMode="auto">
            <a:xfrm>
              <a:off x="3111" y="137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6971" name="Oval 21"/>
            <p:cNvSpPr>
              <a:spLocks noChangeArrowheads="1"/>
            </p:cNvSpPr>
            <p:nvPr/>
          </p:nvSpPr>
          <p:spPr bwMode="auto">
            <a:xfrm>
              <a:off x="3797" y="133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6972" name="Oval 22"/>
            <p:cNvSpPr>
              <a:spLocks noChangeArrowheads="1"/>
            </p:cNvSpPr>
            <p:nvPr/>
          </p:nvSpPr>
          <p:spPr bwMode="auto">
            <a:xfrm>
              <a:off x="1344" y="183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6973" name="Line 23"/>
            <p:cNvSpPr>
              <a:spLocks noChangeShapeType="1"/>
            </p:cNvSpPr>
            <p:nvPr/>
          </p:nvSpPr>
          <p:spPr bwMode="auto">
            <a:xfrm flipH="1">
              <a:off x="2323" y="927"/>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6974" name="Line 24"/>
            <p:cNvSpPr>
              <a:spLocks noChangeShapeType="1"/>
            </p:cNvSpPr>
            <p:nvPr/>
          </p:nvSpPr>
          <p:spPr bwMode="auto">
            <a:xfrm>
              <a:off x="2991" y="927"/>
              <a:ext cx="458" cy="14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25"/>
          <p:cNvGrpSpPr>
            <a:grpSpLocks/>
          </p:cNvGrpSpPr>
          <p:nvPr/>
        </p:nvGrpSpPr>
        <p:grpSpPr bwMode="auto">
          <a:xfrm>
            <a:off x="2136775" y="1089025"/>
            <a:ext cx="4343400" cy="2286000"/>
            <a:chOff x="1392" y="2304"/>
            <a:chExt cx="2736" cy="1440"/>
          </a:xfrm>
        </p:grpSpPr>
        <p:sp>
          <p:nvSpPr>
            <p:cNvPr id="166937" name="Oval 26"/>
            <p:cNvSpPr>
              <a:spLocks noChangeArrowheads="1"/>
            </p:cNvSpPr>
            <p:nvPr/>
          </p:nvSpPr>
          <p:spPr bwMode="auto">
            <a:xfrm>
              <a:off x="2789" y="230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6938" name="Oval 27"/>
            <p:cNvSpPr>
              <a:spLocks noChangeArrowheads="1"/>
            </p:cNvSpPr>
            <p:nvPr/>
          </p:nvSpPr>
          <p:spPr bwMode="auto">
            <a:xfrm>
              <a:off x="2121" y="2639"/>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6939" name="Oval 28"/>
            <p:cNvSpPr>
              <a:spLocks noChangeArrowheads="1"/>
            </p:cNvSpPr>
            <p:nvPr/>
          </p:nvSpPr>
          <p:spPr bwMode="auto">
            <a:xfrm>
              <a:off x="3466" y="263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6940" name="Oval 29"/>
            <p:cNvSpPr>
              <a:spLocks noChangeArrowheads="1"/>
            </p:cNvSpPr>
            <p:nvPr/>
          </p:nvSpPr>
          <p:spPr bwMode="auto">
            <a:xfrm>
              <a:off x="1744" y="2995"/>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6941" name="Oval 30"/>
            <p:cNvSpPr>
              <a:spLocks noChangeArrowheads="1"/>
            </p:cNvSpPr>
            <p:nvPr/>
          </p:nvSpPr>
          <p:spPr bwMode="auto">
            <a:xfrm>
              <a:off x="2515" y="299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6942" name="Oval 31"/>
            <p:cNvSpPr>
              <a:spLocks noChangeArrowheads="1"/>
            </p:cNvSpPr>
            <p:nvPr/>
          </p:nvSpPr>
          <p:spPr bwMode="auto">
            <a:xfrm>
              <a:off x="3159" y="300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6943" name="Oval 32"/>
            <p:cNvSpPr>
              <a:spLocks noChangeArrowheads="1"/>
            </p:cNvSpPr>
            <p:nvPr/>
          </p:nvSpPr>
          <p:spPr bwMode="auto">
            <a:xfrm>
              <a:off x="3845" y="2962"/>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6944" name="Oval 33"/>
            <p:cNvSpPr>
              <a:spLocks noChangeArrowheads="1"/>
            </p:cNvSpPr>
            <p:nvPr/>
          </p:nvSpPr>
          <p:spPr bwMode="auto">
            <a:xfrm>
              <a:off x="1392" y="346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6945" name="Line 34"/>
            <p:cNvSpPr>
              <a:spLocks noChangeShapeType="1"/>
            </p:cNvSpPr>
            <p:nvPr/>
          </p:nvSpPr>
          <p:spPr bwMode="auto">
            <a:xfrm flipH="1">
              <a:off x="2371" y="2559"/>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6946" name="Oval 35"/>
            <p:cNvSpPr>
              <a:spLocks noChangeArrowheads="1"/>
            </p:cNvSpPr>
            <p:nvPr/>
          </p:nvSpPr>
          <p:spPr bwMode="auto">
            <a:xfrm>
              <a:off x="2789" y="230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6947" name="Oval 36"/>
            <p:cNvSpPr>
              <a:spLocks noChangeArrowheads="1"/>
            </p:cNvSpPr>
            <p:nvPr/>
          </p:nvSpPr>
          <p:spPr bwMode="auto">
            <a:xfrm>
              <a:off x="2121" y="2639"/>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13</a:t>
              </a:r>
            </a:p>
          </p:txBody>
        </p:sp>
        <p:sp>
          <p:nvSpPr>
            <p:cNvPr id="166948" name="Oval 37"/>
            <p:cNvSpPr>
              <a:spLocks noChangeArrowheads="1"/>
            </p:cNvSpPr>
            <p:nvPr/>
          </p:nvSpPr>
          <p:spPr bwMode="auto">
            <a:xfrm>
              <a:off x="3466" y="263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6949" name="Oval 38"/>
            <p:cNvSpPr>
              <a:spLocks noChangeArrowheads="1"/>
            </p:cNvSpPr>
            <p:nvPr/>
          </p:nvSpPr>
          <p:spPr bwMode="auto">
            <a:xfrm>
              <a:off x="1744" y="299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6950" name="Oval 39"/>
            <p:cNvSpPr>
              <a:spLocks noChangeArrowheads="1"/>
            </p:cNvSpPr>
            <p:nvPr/>
          </p:nvSpPr>
          <p:spPr bwMode="auto">
            <a:xfrm>
              <a:off x="2515" y="299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6951" name="Oval 40"/>
            <p:cNvSpPr>
              <a:spLocks noChangeArrowheads="1"/>
            </p:cNvSpPr>
            <p:nvPr/>
          </p:nvSpPr>
          <p:spPr bwMode="auto">
            <a:xfrm>
              <a:off x="3159" y="300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6952" name="Oval 41"/>
            <p:cNvSpPr>
              <a:spLocks noChangeArrowheads="1"/>
            </p:cNvSpPr>
            <p:nvPr/>
          </p:nvSpPr>
          <p:spPr bwMode="auto">
            <a:xfrm>
              <a:off x="3845" y="296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6953" name="Oval 42"/>
            <p:cNvSpPr>
              <a:spLocks noChangeArrowheads="1"/>
            </p:cNvSpPr>
            <p:nvPr/>
          </p:nvSpPr>
          <p:spPr bwMode="auto">
            <a:xfrm>
              <a:off x="1392" y="346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6954" name="Line 43"/>
            <p:cNvSpPr>
              <a:spLocks noChangeShapeType="1"/>
            </p:cNvSpPr>
            <p:nvPr/>
          </p:nvSpPr>
          <p:spPr bwMode="auto">
            <a:xfrm flipH="1">
              <a:off x="2371" y="2559"/>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4" name="Group 44"/>
          <p:cNvGrpSpPr>
            <a:grpSpLocks/>
          </p:cNvGrpSpPr>
          <p:nvPr/>
        </p:nvGrpSpPr>
        <p:grpSpPr bwMode="auto">
          <a:xfrm>
            <a:off x="2286000" y="3352800"/>
            <a:ext cx="4343400" cy="2286000"/>
            <a:chOff x="1632" y="2448"/>
            <a:chExt cx="2736" cy="1440"/>
          </a:xfrm>
        </p:grpSpPr>
        <p:sp>
          <p:nvSpPr>
            <p:cNvPr id="166919" name="Oval 45"/>
            <p:cNvSpPr>
              <a:spLocks noChangeArrowheads="1"/>
            </p:cNvSpPr>
            <p:nvPr/>
          </p:nvSpPr>
          <p:spPr bwMode="auto">
            <a:xfrm>
              <a:off x="3029" y="2448"/>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6920" name="Oval 46"/>
            <p:cNvSpPr>
              <a:spLocks noChangeArrowheads="1"/>
            </p:cNvSpPr>
            <p:nvPr/>
          </p:nvSpPr>
          <p:spPr bwMode="auto">
            <a:xfrm>
              <a:off x="2361" y="2783"/>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6921" name="Oval 47"/>
            <p:cNvSpPr>
              <a:spLocks noChangeArrowheads="1"/>
            </p:cNvSpPr>
            <p:nvPr/>
          </p:nvSpPr>
          <p:spPr bwMode="auto">
            <a:xfrm>
              <a:off x="3706" y="2783"/>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6922" name="Oval 48"/>
            <p:cNvSpPr>
              <a:spLocks noChangeArrowheads="1"/>
            </p:cNvSpPr>
            <p:nvPr/>
          </p:nvSpPr>
          <p:spPr bwMode="auto">
            <a:xfrm>
              <a:off x="1984" y="3139"/>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6923" name="Oval 49"/>
            <p:cNvSpPr>
              <a:spLocks noChangeArrowheads="1"/>
            </p:cNvSpPr>
            <p:nvPr/>
          </p:nvSpPr>
          <p:spPr bwMode="auto">
            <a:xfrm>
              <a:off x="2755" y="3139"/>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6924" name="Oval 50"/>
            <p:cNvSpPr>
              <a:spLocks noChangeArrowheads="1"/>
            </p:cNvSpPr>
            <p:nvPr/>
          </p:nvSpPr>
          <p:spPr bwMode="auto">
            <a:xfrm>
              <a:off x="3399" y="3150"/>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6925" name="Oval 51"/>
            <p:cNvSpPr>
              <a:spLocks noChangeArrowheads="1"/>
            </p:cNvSpPr>
            <p:nvPr/>
          </p:nvSpPr>
          <p:spPr bwMode="auto">
            <a:xfrm>
              <a:off x="4085" y="3106"/>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6926" name="Oval 52"/>
            <p:cNvSpPr>
              <a:spLocks noChangeArrowheads="1"/>
            </p:cNvSpPr>
            <p:nvPr/>
          </p:nvSpPr>
          <p:spPr bwMode="auto">
            <a:xfrm>
              <a:off x="1632" y="361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6927" name="Line 53"/>
            <p:cNvSpPr>
              <a:spLocks noChangeShapeType="1"/>
            </p:cNvSpPr>
            <p:nvPr/>
          </p:nvSpPr>
          <p:spPr bwMode="auto">
            <a:xfrm flipH="1">
              <a:off x="2611" y="2703"/>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6928" name="Oval 54"/>
            <p:cNvSpPr>
              <a:spLocks noChangeArrowheads="1"/>
            </p:cNvSpPr>
            <p:nvPr/>
          </p:nvSpPr>
          <p:spPr bwMode="auto">
            <a:xfrm>
              <a:off x="3029" y="2448"/>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6929" name="Oval 55"/>
            <p:cNvSpPr>
              <a:spLocks noChangeArrowheads="1"/>
            </p:cNvSpPr>
            <p:nvPr/>
          </p:nvSpPr>
          <p:spPr bwMode="auto">
            <a:xfrm>
              <a:off x="2361" y="2783"/>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t>05</a:t>
              </a:r>
            </a:p>
          </p:txBody>
        </p:sp>
        <p:sp>
          <p:nvSpPr>
            <p:cNvPr id="166930" name="Oval 56"/>
            <p:cNvSpPr>
              <a:spLocks noChangeArrowheads="1"/>
            </p:cNvSpPr>
            <p:nvPr/>
          </p:nvSpPr>
          <p:spPr bwMode="auto">
            <a:xfrm>
              <a:off x="3706" y="2783"/>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6931" name="Oval 57"/>
            <p:cNvSpPr>
              <a:spLocks noChangeArrowheads="1"/>
            </p:cNvSpPr>
            <p:nvPr/>
          </p:nvSpPr>
          <p:spPr bwMode="auto">
            <a:xfrm>
              <a:off x="1984" y="3139"/>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6932" name="Oval 58"/>
            <p:cNvSpPr>
              <a:spLocks noChangeArrowheads="1"/>
            </p:cNvSpPr>
            <p:nvPr/>
          </p:nvSpPr>
          <p:spPr bwMode="auto">
            <a:xfrm>
              <a:off x="2755" y="3139"/>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6933" name="Oval 59"/>
            <p:cNvSpPr>
              <a:spLocks noChangeArrowheads="1"/>
            </p:cNvSpPr>
            <p:nvPr/>
          </p:nvSpPr>
          <p:spPr bwMode="auto">
            <a:xfrm>
              <a:off x="3399" y="315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6934" name="Oval 60"/>
            <p:cNvSpPr>
              <a:spLocks noChangeArrowheads="1"/>
            </p:cNvSpPr>
            <p:nvPr/>
          </p:nvSpPr>
          <p:spPr bwMode="auto">
            <a:xfrm>
              <a:off x="4085" y="310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6935" name="Oval 61"/>
            <p:cNvSpPr>
              <a:spLocks noChangeArrowheads="1"/>
            </p:cNvSpPr>
            <p:nvPr/>
          </p:nvSpPr>
          <p:spPr bwMode="auto">
            <a:xfrm>
              <a:off x="1632" y="361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6936" name="Line 62"/>
            <p:cNvSpPr>
              <a:spLocks noChangeShapeType="1"/>
            </p:cNvSpPr>
            <p:nvPr/>
          </p:nvSpPr>
          <p:spPr bwMode="auto">
            <a:xfrm flipH="1">
              <a:off x="2611" y="2703"/>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7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strVal val="2/3*#ppt_w"/>
                                          </p:val>
                                        </p:tav>
                                        <p:tav tm="100000">
                                          <p:val>
                                            <p:strVal val="#ppt_w"/>
                                          </p:val>
                                        </p:tav>
                                      </p:tavLst>
                                    </p:anim>
                                    <p:anim calcmode="lin" valueType="num">
                                      <p:cBhvr>
                                        <p:cTn id="19" dur="500" fill="hold"/>
                                        <p:tgtEl>
                                          <p:spTgt spid="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idx="1"/>
          </p:nvPr>
        </p:nvSpPr>
        <p:spPr>
          <a:xfrm>
            <a:off x="0" y="0"/>
            <a:ext cx="9144000" cy="6858000"/>
          </a:xfrm>
        </p:spPr>
        <p:txBody>
          <a:bodyPr/>
          <a:lstStyle/>
          <a:p>
            <a:pPr algn="just" eaLnBrk="1" hangingPunct="1">
              <a:buFont typeface="Wingdings" pitchFamily="2" charset="2"/>
              <a:buNone/>
            </a:pPr>
            <a:r>
              <a:rPr lang="zh-CN" altLang="en-US" b="1" smtClean="0">
                <a:latin typeface="幼圆" pitchFamily="49" charset="-122"/>
                <a:ea typeface="幼圆" pitchFamily="49" charset="-122"/>
              </a:rPr>
              <a:t>		</a:t>
            </a:r>
          </a:p>
        </p:txBody>
      </p:sp>
      <p:sp>
        <p:nvSpPr>
          <p:cNvPr id="582659" name="Text Box 3"/>
          <p:cNvSpPr txBox="1">
            <a:spLocks noChangeArrowheads="1"/>
          </p:cNvSpPr>
          <p:nvPr/>
        </p:nvSpPr>
        <p:spPr bwMode="auto">
          <a:xfrm>
            <a:off x="838200" y="609600"/>
            <a:ext cx="2220913" cy="485775"/>
          </a:xfrm>
          <a:prstGeom prst="rect">
            <a:avLst/>
          </a:prstGeom>
          <a:noFill/>
          <a:ln w="28575">
            <a:solidFill>
              <a:schemeClr val="accent1"/>
            </a:solidFill>
            <a:prstDash val="dash"/>
            <a:miter lim="800000"/>
            <a:headEnd type="none" w="sm" len="sm"/>
            <a:tailEnd type="none" w="med" len="lg"/>
          </a:ln>
          <a:effectLst>
            <a:prstShdw prst="shdw18" dist="17961" dir="13500000">
              <a:schemeClr val="accent1">
                <a:gamma/>
                <a:shade val="60000"/>
                <a:invGamma/>
              </a:schemeClr>
            </a:prstShdw>
          </a:effectLst>
        </p:spPr>
        <p:txBody>
          <a:bodyPr lIns="90000" tIns="46800" rIns="90000" bIns="46800">
            <a:spAutoFit/>
          </a:bodyPr>
          <a:lstStyle/>
          <a:p>
            <a:pPr algn="l">
              <a:defRPr/>
            </a:pPr>
            <a:r>
              <a:rPr kumimoji="1" lang="zh-CN" altLang="en-US" sz="2400">
                <a:solidFill>
                  <a:schemeClr val="tx1"/>
                </a:solidFill>
                <a:latin typeface="幼圆" pitchFamily="49" charset="-122"/>
                <a:ea typeface="幼圆" pitchFamily="49" charset="-122"/>
              </a:rPr>
              <a:t>堆排序过程：</a:t>
            </a:r>
          </a:p>
        </p:txBody>
      </p:sp>
      <p:grpSp>
        <p:nvGrpSpPr>
          <p:cNvPr id="2" name="Group 4"/>
          <p:cNvGrpSpPr>
            <a:grpSpLocks/>
          </p:cNvGrpSpPr>
          <p:nvPr/>
        </p:nvGrpSpPr>
        <p:grpSpPr bwMode="auto">
          <a:xfrm>
            <a:off x="2286000" y="1066800"/>
            <a:ext cx="4343400" cy="2286000"/>
            <a:chOff x="1440" y="672"/>
            <a:chExt cx="2736" cy="1440"/>
          </a:xfrm>
        </p:grpSpPr>
        <p:sp>
          <p:nvSpPr>
            <p:cNvPr id="167976" name="Oval 5"/>
            <p:cNvSpPr>
              <a:spLocks noChangeArrowheads="1"/>
            </p:cNvSpPr>
            <p:nvPr/>
          </p:nvSpPr>
          <p:spPr bwMode="auto">
            <a:xfrm>
              <a:off x="2837" y="67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7977" name="Oval 6"/>
            <p:cNvSpPr>
              <a:spLocks noChangeArrowheads="1"/>
            </p:cNvSpPr>
            <p:nvPr/>
          </p:nvSpPr>
          <p:spPr bwMode="auto">
            <a:xfrm>
              <a:off x="2169" y="1007"/>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7978" name="Oval 7"/>
            <p:cNvSpPr>
              <a:spLocks noChangeArrowheads="1"/>
            </p:cNvSpPr>
            <p:nvPr/>
          </p:nvSpPr>
          <p:spPr bwMode="auto">
            <a:xfrm>
              <a:off x="3514" y="1007"/>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7979" name="Oval 8"/>
            <p:cNvSpPr>
              <a:spLocks noChangeArrowheads="1"/>
            </p:cNvSpPr>
            <p:nvPr/>
          </p:nvSpPr>
          <p:spPr bwMode="auto">
            <a:xfrm>
              <a:off x="1792" y="1363"/>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7980" name="Oval 9"/>
            <p:cNvSpPr>
              <a:spLocks noChangeArrowheads="1"/>
            </p:cNvSpPr>
            <p:nvPr/>
          </p:nvSpPr>
          <p:spPr bwMode="auto">
            <a:xfrm>
              <a:off x="2563" y="136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7981" name="Oval 10"/>
            <p:cNvSpPr>
              <a:spLocks noChangeArrowheads="1"/>
            </p:cNvSpPr>
            <p:nvPr/>
          </p:nvSpPr>
          <p:spPr bwMode="auto">
            <a:xfrm>
              <a:off x="3207" y="1374"/>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7982" name="Oval 11"/>
            <p:cNvSpPr>
              <a:spLocks noChangeArrowheads="1"/>
            </p:cNvSpPr>
            <p:nvPr/>
          </p:nvSpPr>
          <p:spPr bwMode="auto">
            <a:xfrm>
              <a:off x="3893" y="1330"/>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7983" name="Oval 12"/>
            <p:cNvSpPr>
              <a:spLocks noChangeArrowheads="1"/>
            </p:cNvSpPr>
            <p:nvPr/>
          </p:nvSpPr>
          <p:spPr bwMode="auto">
            <a:xfrm>
              <a:off x="1440" y="183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7984" name="Line 13"/>
            <p:cNvSpPr>
              <a:spLocks noChangeShapeType="1"/>
            </p:cNvSpPr>
            <p:nvPr/>
          </p:nvSpPr>
          <p:spPr bwMode="auto">
            <a:xfrm flipH="1">
              <a:off x="2419" y="927"/>
              <a:ext cx="460" cy="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7985" name="Oval 14"/>
            <p:cNvSpPr>
              <a:spLocks noChangeArrowheads="1"/>
            </p:cNvSpPr>
            <p:nvPr/>
          </p:nvSpPr>
          <p:spPr bwMode="auto">
            <a:xfrm>
              <a:off x="2837" y="672"/>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7986" name="Oval 15"/>
            <p:cNvSpPr>
              <a:spLocks noChangeArrowheads="1"/>
            </p:cNvSpPr>
            <p:nvPr/>
          </p:nvSpPr>
          <p:spPr bwMode="auto">
            <a:xfrm>
              <a:off x="2169" y="1007"/>
              <a:ext cx="283"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7987" name="Oval 16"/>
            <p:cNvSpPr>
              <a:spLocks noChangeArrowheads="1"/>
            </p:cNvSpPr>
            <p:nvPr/>
          </p:nvSpPr>
          <p:spPr bwMode="auto">
            <a:xfrm>
              <a:off x="3514" y="1007"/>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7988" name="Oval 17"/>
            <p:cNvSpPr>
              <a:spLocks noChangeArrowheads="1"/>
            </p:cNvSpPr>
            <p:nvPr/>
          </p:nvSpPr>
          <p:spPr bwMode="auto">
            <a:xfrm>
              <a:off x="1792" y="136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7989" name="Oval 18"/>
            <p:cNvSpPr>
              <a:spLocks noChangeArrowheads="1"/>
            </p:cNvSpPr>
            <p:nvPr/>
          </p:nvSpPr>
          <p:spPr bwMode="auto">
            <a:xfrm>
              <a:off x="2563" y="1363"/>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7990" name="Oval 19"/>
            <p:cNvSpPr>
              <a:spLocks noChangeArrowheads="1"/>
            </p:cNvSpPr>
            <p:nvPr/>
          </p:nvSpPr>
          <p:spPr bwMode="auto">
            <a:xfrm>
              <a:off x="3207" y="1374"/>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7991" name="Oval 20"/>
            <p:cNvSpPr>
              <a:spLocks noChangeArrowheads="1"/>
            </p:cNvSpPr>
            <p:nvPr/>
          </p:nvSpPr>
          <p:spPr bwMode="auto">
            <a:xfrm>
              <a:off x="3893" y="1330"/>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7992" name="Oval 21"/>
            <p:cNvSpPr>
              <a:spLocks noChangeArrowheads="1"/>
            </p:cNvSpPr>
            <p:nvPr/>
          </p:nvSpPr>
          <p:spPr bwMode="auto">
            <a:xfrm>
              <a:off x="1440" y="183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sp>
          <p:nvSpPr>
            <p:cNvPr id="167993" name="Line 22"/>
            <p:cNvSpPr>
              <a:spLocks noChangeShapeType="1"/>
            </p:cNvSpPr>
            <p:nvPr/>
          </p:nvSpPr>
          <p:spPr bwMode="auto">
            <a:xfrm flipH="1">
              <a:off x="2419" y="927"/>
              <a:ext cx="460" cy="131"/>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 name="Group 23"/>
          <p:cNvGrpSpPr>
            <a:grpSpLocks/>
          </p:cNvGrpSpPr>
          <p:nvPr/>
        </p:nvGrpSpPr>
        <p:grpSpPr bwMode="auto">
          <a:xfrm>
            <a:off x="2286000" y="1066800"/>
            <a:ext cx="4343400" cy="2286000"/>
            <a:chOff x="1488" y="2064"/>
            <a:chExt cx="2736" cy="1440"/>
          </a:xfrm>
        </p:grpSpPr>
        <p:sp>
          <p:nvSpPr>
            <p:cNvPr id="167960" name="Oval 24"/>
            <p:cNvSpPr>
              <a:spLocks noChangeArrowheads="1"/>
            </p:cNvSpPr>
            <p:nvPr/>
          </p:nvSpPr>
          <p:spPr bwMode="auto">
            <a:xfrm>
              <a:off x="2885" y="206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7961" name="Oval 25"/>
            <p:cNvSpPr>
              <a:spLocks noChangeArrowheads="1"/>
            </p:cNvSpPr>
            <p:nvPr/>
          </p:nvSpPr>
          <p:spPr bwMode="auto">
            <a:xfrm>
              <a:off x="2217" y="2399"/>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7962" name="Oval 26"/>
            <p:cNvSpPr>
              <a:spLocks noChangeArrowheads="1"/>
            </p:cNvSpPr>
            <p:nvPr/>
          </p:nvSpPr>
          <p:spPr bwMode="auto">
            <a:xfrm>
              <a:off x="3562" y="239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7963" name="Oval 27"/>
            <p:cNvSpPr>
              <a:spLocks noChangeArrowheads="1"/>
            </p:cNvSpPr>
            <p:nvPr/>
          </p:nvSpPr>
          <p:spPr bwMode="auto">
            <a:xfrm>
              <a:off x="1840" y="2755"/>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7964" name="Oval 28"/>
            <p:cNvSpPr>
              <a:spLocks noChangeArrowheads="1"/>
            </p:cNvSpPr>
            <p:nvPr/>
          </p:nvSpPr>
          <p:spPr bwMode="auto">
            <a:xfrm>
              <a:off x="2611" y="275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7965" name="Oval 29"/>
            <p:cNvSpPr>
              <a:spLocks noChangeArrowheads="1"/>
            </p:cNvSpPr>
            <p:nvPr/>
          </p:nvSpPr>
          <p:spPr bwMode="auto">
            <a:xfrm>
              <a:off x="3255" y="276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7966" name="Oval 30"/>
            <p:cNvSpPr>
              <a:spLocks noChangeArrowheads="1"/>
            </p:cNvSpPr>
            <p:nvPr/>
          </p:nvSpPr>
          <p:spPr bwMode="auto">
            <a:xfrm>
              <a:off x="3941" y="2722"/>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7967" name="Oval 31"/>
            <p:cNvSpPr>
              <a:spLocks noChangeArrowheads="1"/>
            </p:cNvSpPr>
            <p:nvPr/>
          </p:nvSpPr>
          <p:spPr bwMode="auto">
            <a:xfrm>
              <a:off x="1488" y="322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7968" name="Oval 32"/>
            <p:cNvSpPr>
              <a:spLocks noChangeArrowheads="1"/>
            </p:cNvSpPr>
            <p:nvPr/>
          </p:nvSpPr>
          <p:spPr bwMode="auto">
            <a:xfrm>
              <a:off x="2885" y="2064"/>
              <a:ext cx="284"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7969" name="Oval 33"/>
            <p:cNvSpPr>
              <a:spLocks noChangeArrowheads="1"/>
            </p:cNvSpPr>
            <p:nvPr/>
          </p:nvSpPr>
          <p:spPr bwMode="auto">
            <a:xfrm>
              <a:off x="2217" y="2399"/>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7970" name="Oval 34"/>
            <p:cNvSpPr>
              <a:spLocks noChangeArrowheads="1"/>
            </p:cNvSpPr>
            <p:nvPr/>
          </p:nvSpPr>
          <p:spPr bwMode="auto">
            <a:xfrm>
              <a:off x="3562" y="239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7971" name="Oval 35"/>
            <p:cNvSpPr>
              <a:spLocks noChangeArrowheads="1"/>
            </p:cNvSpPr>
            <p:nvPr/>
          </p:nvSpPr>
          <p:spPr bwMode="auto">
            <a:xfrm>
              <a:off x="1840" y="275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7972" name="Oval 36"/>
            <p:cNvSpPr>
              <a:spLocks noChangeArrowheads="1"/>
            </p:cNvSpPr>
            <p:nvPr/>
          </p:nvSpPr>
          <p:spPr bwMode="auto">
            <a:xfrm>
              <a:off x="2611" y="275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7973" name="Oval 37"/>
            <p:cNvSpPr>
              <a:spLocks noChangeArrowheads="1"/>
            </p:cNvSpPr>
            <p:nvPr/>
          </p:nvSpPr>
          <p:spPr bwMode="auto">
            <a:xfrm>
              <a:off x="3255" y="276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7974" name="Oval 38"/>
            <p:cNvSpPr>
              <a:spLocks noChangeArrowheads="1"/>
            </p:cNvSpPr>
            <p:nvPr/>
          </p:nvSpPr>
          <p:spPr bwMode="auto">
            <a:xfrm>
              <a:off x="3941" y="272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7975" name="Oval 39"/>
            <p:cNvSpPr>
              <a:spLocks noChangeArrowheads="1"/>
            </p:cNvSpPr>
            <p:nvPr/>
          </p:nvSpPr>
          <p:spPr bwMode="auto">
            <a:xfrm>
              <a:off x="1488" y="322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grpSp>
      <p:grpSp>
        <p:nvGrpSpPr>
          <p:cNvPr id="4" name="Group 40"/>
          <p:cNvGrpSpPr>
            <a:grpSpLocks/>
          </p:cNvGrpSpPr>
          <p:nvPr/>
        </p:nvGrpSpPr>
        <p:grpSpPr bwMode="auto">
          <a:xfrm>
            <a:off x="2362200" y="3657600"/>
            <a:ext cx="4343400" cy="2286000"/>
            <a:chOff x="1488" y="2304"/>
            <a:chExt cx="2736" cy="1440"/>
          </a:xfrm>
        </p:grpSpPr>
        <p:sp>
          <p:nvSpPr>
            <p:cNvPr id="167944" name="Oval 41"/>
            <p:cNvSpPr>
              <a:spLocks noChangeArrowheads="1"/>
            </p:cNvSpPr>
            <p:nvPr/>
          </p:nvSpPr>
          <p:spPr bwMode="auto">
            <a:xfrm>
              <a:off x="2885" y="2304"/>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7945" name="Oval 42"/>
            <p:cNvSpPr>
              <a:spLocks noChangeArrowheads="1"/>
            </p:cNvSpPr>
            <p:nvPr/>
          </p:nvSpPr>
          <p:spPr bwMode="auto">
            <a:xfrm>
              <a:off x="2217" y="2639"/>
              <a:ext cx="283" cy="276"/>
            </a:xfrm>
            <a:prstGeom prst="ellipse">
              <a:avLst/>
            </a:prstGeom>
            <a:solidFill>
              <a:srgbClr val="FDFEDE"/>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88</a:t>
              </a:r>
            </a:p>
          </p:txBody>
        </p:sp>
        <p:sp>
          <p:nvSpPr>
            <p:cNvPr id="167946" name="Oval 43"/>
            <p:cNvSpPr>
              <a:spLocks noChangeArrowheads="1"/>
            </p:cNvSpPr>
            <p:nvPr/>
          </p:nvSpPr>
          <p:spPr bwMode="auto">
            <a:xfrm>
              <a:off x="3562" y="263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91</a:t>
              </a:r>
            </a:p>
          </p:txBody>
        </p:sp>
        <p:sp>
          <p:nvSpPr>
            <p:cNvPr id="167947" name="Oval 44"/>
            <p:cNvSpPr>
              <a:spLocks noChangeArrowheads="1"/>
            </p:cNvSpPr>
            <p:nvPr/>
          </p:nvSpPr>
          <p:spPr bwMode="auto">
            <a:xfrm>
              <a:off x="1840" y="2995"/>
              <a:ext cx="282" cy="276"/>
            </a:xfrm>
            <a:prstGeom prst="ellipse">
              <a:avLst/>
            </a:prstGeom>
            <a:solidFill>
              <a:srgbClr val="FFFF99"/>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7948" name="Oval 45"/>
            <p:cNvSpPr>
              <a:spLocks noChangeArrowheads="1"/>
            </p:cNvSpPr>
            <p:nvPr/>
          </p:nvSpPr>
          <p:spPr bwMode="auto">
            <a:xfrm>
              <a:off x="2611" y="299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7949" name="Oval 46"/>
            <p:cNvSpPr>
              <a:spLocks noChangeArrowheads="1"/>
            </p:cNvSpPr>
            <p:nvPr/>
          </p:nvSpPr>
          <p:spPr bwMode="auto">
            <a:xfrm>
              <a:off x="3255" y="3006"/>
              <a:ext cx="283" cy="276"/>
            </a:xfrm>
            <a:prstGeom prst="ellipse">
              <a:avLst/>
            </a:prstGeom>
            <a:solidFill>
              <a:srgbClr val="FDFDDB"/>
            </a:soli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16</a:t>
              </a:r>
            </a:p>
          </p:txBody>
        </p:sp>
        <p:sp>
          <p:nvSpPr>
            <p:cNvPr id="167950" name="Oval 47"/>
            <p:cNvSpPr>
              <a:spLocks noChangeArrowheads="1"/>
            </p:cNvSpPr>
            <p:nvPr/>
          </p:nvSpPr>
          <p:spPr bwMode="auto">
            <a:xfrm>
              <a:off x="3941" y="2962"/>
              <a:ext cx="283" cy="276"/>
            </a:xfrm>
            <a:prstGeom prst="ellipse">
              <a:avLst/>
            </a:prstGeom>
            <a:solidFill>
              <a:srgbClr val="FFFFFF"/>
            </a:soli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7951" name="Oval 48"/>
            <p:cNvSpPr>
              <a:spLocks noChangeArrowheads="1"/>
            </p:cNvSpPr>
            <p:nvPr/>
          </p:nvSpPr>
          <p:spPr bwMode="auto">
            <a:xfrm>
              <a:off x="1488" y="346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chemeClr val="tx1"/>
                  </a:solidFill>
                </a:rPr>
                <a:t>13</a:t>
              </a:r>
            </a:p>
          </p:txBody>
        </p:sp>
        <p:sp>
          <p:nvSpPr>
            <p:cNvPr id="167952" name="Oval 49"/>
            <p:cNvSpPr>
              <a:spLocks noChangeArrowheads="1"/>
            </p:cNvSpPr>
            <p:nvPr/>
          </p:nvSpPr>
          <p:spPr bwMode="auto">
            <a:xfrm>
              <a:off x="2885" y="2304"/>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05</a:t>
              </a:r>
            </a:p>
          </p:txBody>
        </p:sp>
        <p:sp>
          <p:nvSpPr>
            <p:cNvPr id="167953" name="Oval 50"/>
            <p:cNvSpPr>
              <a:spLocks noChangeArrowheads="1"/>
            </p:cNvSpPr>
            <p:nvPr/>
          </p:nvSpPr>
          <p:spPr bwMode="auto">
            <a:xfrm>
              <a:off x="2217" y="2639"/>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13</a:t>
              </a:r>
            </a:p>
          </p:txBody>
        </p:sp>
        <p:sp>
          <p:nvSpPr>
            <p:cNvPr id="167954" name="Oval 51"/>
            <p:cNvSpPr>
              <a:spLocks noChangeArrowheads="1"/>
            </p:cNvSpPr>
            <p:nvPr/>
          </p:nvSpPr>
          <p:spPr bwMode="auto">
            <a:xfrm>
              <a:off x="3562" y="2639"/>
              <a:ext cx="284"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16</a:t>
              </a:r>
            </a:p>
          </p:txBody>
        </p:sp>
        <p:sp>
          <p:nvSpPr>
            <p:cNvPr id="167955" name="Oval 52"/>
            <p:cNvSpPr>
              <a:spLocks noChangeArrowheads="1"/>
            </p:cNvSpPr>
            <p:nvPr/>
          </p:nvSpPr>
          <p:spPr bwMode="auto">
            <a:xfrm>
              <a:off x="1840" y="299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23</a:t>
              </a:r>
            </a:p>
          </p:txBody>
        </p:sp>
        <p:sp>
          <p:nvSpPr>
            <p:cNvPr id="167956" name="Oval 53"/>
            <p:cNvSpPr>
              <a:spLocks noChangeArrowheads="1"/>
            </p:cNvSpPr>
            <p:nvPr/>
          </p:nvSpPr>
          <p:spPr bwMode="auto">
            <a:xfrm>
              <a:off x="2611" y="2995"/>
              <a:ext cx="282"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24</a:t>
              </a:r>
            </a:p>
          </p:txBody>
        </p:sp>
        <p:sp>
          <p:nvSpPr>
            <p:cNvPr id="167957" name="Oval 54"/>
            <p:cNvSpPr>
              <a:spLocks noChangeArrowheads="1"/>
            </p:cNvSpPr>
            <p:nvPr/>
          </p:nvSpPr>
          <p:spPr bwMode="auto">
            <a:xfrm>
              <a:off x="3255" y="3006"/>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42</a:t>
              </a:r>
            </a:p>
          </p:txBody>
        </p:sp>
        <p:sp>
          <p:nvSpPr>
            <p:cNvPr id="167958" name="Oval 55"/>
            <p:cNvSpPr>
              <a:spLocks noChangeArrowheads="1"/>
            </p:cNvSpPr>
            <p:nvPr/>
          </p:nvSpPr>
          <p:spPr bwMode="auto">
            <a:xfrm>
              <a:off x="3941" y="2962"/>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88</a:t>
              </a:r>
            </a:p>
          </p:txBody>
        </p:sp>
        <p:sp>
          <p:nvSpPr>
            <p:cNvPr id="167959" name="Oval 56"/>
            <p:cNvSpPr>
              <a:spLocks noChangeArrowheads="1"/>
            </p:cNvSpPr>
            <p:nvPr/>
          </p:nvSpPr>
          <p:spPr bwMode="auto">
            <a:xfrm>
              <a:off x="1488" y="3468"/>
              <a:ext cx="283" cy="276"/>
            </a:xfrm>
            <a:prstGeom prst="ellipse">
              <a:avLst/>
            </a:prstGeom>
            <a:gradFill rotWithShape="0">
              <a:gsLst>
                <a:gs pos="0">
                  <a:srgbClr val="767676"/>
                </a:gs>
                <a:gs pos="50000">
                  <a:srgbClr val="FFFFFF"/>
                </a:gs>
                <a:gs pos="100000">
                  <a:srgbClr val="767676"/>
                </a:gs>
              </a:gsLst>
              <a:lin ang="2700000" scaled="1"/>
            </a:gradFill>
            <a:ln w="9525">
              <a:solidFill>
                <a:srgbClr val="000000"/>
              </a:solidFill>
              <a:round/>
              <a:headEnd/>
              <a:tailEnd/>
            </a:ln>
          </p:spPr>
          <p:txBody>
            <a:bodyPr lIns="0" tIns="0" rIns="0" bIns="0"/>
            <a:lstStyle/>
            <a:p>
              <a:pPr eaLnBrk="0" hangingPunct="0">
                <a:spcBef>
                  <a:spcPct val="0"/>
                </a:spcBef>
              </a:pPr>
              <a:r>
                <a:rPr lang="en-US" altLang="zh-CN" sz="2400">
                  <a:solidFill>
                    <a:srgbClr val="FF0000"/>
                  </a:solidFill>
                </a:rPr>
                <a:t>91</a:t>
              </a:r>
            </a:p>
          </p:txBody>
        </p:sp>
      </p:grpSp>
      <p:sp>
        <p:nvSpPr>
          <p:cNvPr id="167943" name="Text Box 57"/>
          <p:cNvSpPr txBox="1">
            <a:spLocks noChangeArrowheads="1"/>
          </p:cNvSpPr>
          <p:nvPr/>
        </p:nvSpPr>
        <p:spPr bwMode="auto">
          <a:xfrm>
            <a:off x="647700" y="5984875"/>
            <a:ext cx="8243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a:solidFill>
                  <a:schemeClr val="tx1"/>
                </a:solidFill>
              </a:rPr>
              <a:t>05  13  16  23  24  42  88  91</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idx="1"/>
          </p:nvPr>
        </p:nvSpPr>
        <p:spPr>
          <a:xfrm>
            <a:off x="0" y="228600"/>
            <a:ext cx="9144000" cy="6858000"/>
          </a:xfrm>
        </p:spPr>
        <p:txBody>
          <a:bodyPr/>
          <a:lstStyle/>
          <a:p>
            <a:pPr algn="just" eaLnBrk="1" hangingPunct="1">
              <a:lnSpc>
                <a:spcPct val="90000"/>
              </a:lnSpc>
              <a:spcBef>
                <a:spcPct val="15000"/>
              </a:spcBef>
              <a:buFont typeface="Wingdings" pitchFamily="2" charset="2"/>
              <a:buNone/>
            </a:pPr>
            <a:r>
              <a:rPr lang="zh-CN" altLang="en-US" b="1" smtClean="0">
                <a:latin typeface="幼圆" pitchFamily="49" charset="-122"/>
                <a:ea typeface="幼圆" pitchFamily="49" charset="-122"/>
              </a:rPr>
              <a:t>	</a:t>
            </a:r>
            <a:r>
              <a:rPr lang="zh-CN" altLang="en-US" b="1" smtClean="0"/>
              <a:t>算法</a:t>
            </a:r>
            <a:r>
              <a:rPr lang="en-US" altLang="zh-CN" b="1" smtClean="0">
                <a:solidFill>
                  <a:srgbClr val="FFFF00"/>
                </a:solidFill>
              </a:rPr>
              <a:t>HeapSort</a:t>
            </a:r>
            <a:r>
              <a:rPr lang="en-US" altLang="zh-CN" b="1" smtClean="0"/>
              <a:t> ( R</a:t>
            </a:r>
            <a:r>
              <a:rPr lang="zh-CN" altLang="en-US" b="1" smtClean="0"/>
              <a:t>，</a:t>
            </a:r>
            <a:r>
              <a:rPr lang="en-US" altLang="zh-CN" b="1" smtClean="0"/>
              <a:t>n )     // </a:t>
            </a:r>
            <a:r>
              <a:rPr lang="zh-CN" altLang="en-US" b="1" smtClean="0"/>
              <a:t>堆排序算法</a:t>
            </a:r>
          </a:p>
          <a:p>
            <a:pPr algn="just" eaLnBrk="1" hangingPunct="1">
              <a:lnSpc>
                <a:spcPct val="90000"/>
              </a:lnSpc>
              <a:spcBef>
                <a:spcPct val="15000"/>
              </a:spcBef>
              <a:buFont typeface="Wingdings" pitchFamily="2" charset="2"/>
              <a:buNone/>
            </a:pPr>
            <a:r>
              <a:rPr lang="zh-CN" altLang="en-US" b="1" smtClean="0"/>
              <a:t>   </a:t>
            </a:r>
            <a:r>
              <a:rPr lang="en-US" altLang="zh-CN" sz="2800" b="1" smtClean="0"/>
              <a:t>HS1 [</a:t>
            </a:r>
            <a:r>
              <a:rPr lang="zh-CN" altLang="en-US" sz="2800" b="1" smtClean="0"/>
              <a:t>初始建堆</a:t>
            </a:r>
            <a:r>
              <a:rPr lang="en-US" altLang="zh-CN" sz="2800" b="1" smtClean="0"/>
              <a:t>]</a:t>
            </a:r>
            <a:endParaRPr lang="en-US" altLang="zh-CN" sz="2800" b="1" smtClean="0">
              <a:latin typeface="幼圆" pitchFamily="49" charset="-122"/>
            </a:endParaRPr>
          </a:p>
          <a:p>
            <a:pPr algn="just" eaLnBrk="1" hangingPunct="1">
              <a:lnSpc>
                <a:spcPct val="90000"/>
              </a:lnSpc>
              <a:spcBef>
                <a:spcPct val="15000"/>
              </a:spcBef>
              <a:buFont typeface="Wingdings" pitchFamily="2" charset="2"/>
              <a:buNone/>
            </a:pPr>
            <a:r>
              <a:rPr lang="en-US" altLang="zh-CN" sz="2800" b="1" smtClean="0"/>
              <a:t>    FOR  i</a:t>
            </a:r>
            <a:r>
              <a:rPr lang="zh-CN" altLang="en-US" sz="2800" b="1" smtClean="0"/>
              <a:t>＝</a:t>
            </a:r>
            <a:r>
              <a:rPr lang="zh-CN" altLang="en-US" sz="2800" b="1" smtClean="0">
                <a:sym typeface="Symbol" pitchFamily="18" charset="2"/>
              </a:rPr>
              <a:t></a:t>
            </a:r>
            <a:r>
              <a:rPr lang="en-US" altLang="zh-CN" sz="2800" b="1" smtClean="0"/>
              <a:t>n</a:t>
            </a:r>
            <a:r>
              <a:rPr lang="zh-CN" altLang="en-US" sz="2800" b="1" smtClean="0"/>
              <a:t>／</a:t>
            </a:r>
            <a:r>
              <a:rPr lang="en-US" altLang="zh-CN" sz="2800" b="1" smtClean="0"/>
              <a:t>2</a:t>
            </a:r>
            <a:r>
              <a:rPr lang="en-US" altLang="zh-CN" sz="2800" b="1" smtClean="0">
                <a:sym typeface="Symbol" pitchFamily="18" charset="2"/>
              </a:rPr>
              <a:t></a:t>
            </a:r>
            <a:r>
              <a:rPr lang="en-US" altLang="zh-CN" sz="2800" b="1" smtClean="0"/>
              <a:t> TO 1 STEP </a:t>
            </a:r>
            <a:r>
              <a:rPr lang="en-US" altLang="zh-CN" sz="2800" b="1" smtClean="0">
                <a:latin typeface="Courier New" pitchFamily="49" charset="0"/>
              </a:rPr>
              <a:t>–</a:t>
            </a:r>
            <a:r>
              <a:rPr lang="en-US" altLang="zh-CN" sz="2800" b="1" smtClean="0"/>
              <a:t>1 DO</a:t>
            </a:r>
            <a:endParaRPr lang="en-US" altLang="zh-CN" sz="2800" b="1" smtClean="0">
              <a:latin typeface="幼圆" pitchFamily="49" charset="-122"/>
            </a:endParaRPr>
          </a:p>
          <a:p>
            <a:pPr algn="just" eaLnBrk="1" hangingPunct="1">
              <a:lnSpc>
                <a:spcPct val="90000"/>
              </a:lnSpc>
              <a:spcBef>
                <a:spcPct val="15000"/>
              </a:spcBef>
              <a:buFont typeface="Wingdings" pitchFamily="2" charset="2"/>
              <a:buNone/>
            </a:pPr>
            <a:r>
              <a:rPr lang="en-US" altLang="zh-CN" sz="2800" b="1" smtClean="0"/>
              <a:t>            Restore</a:t>
            </a:r>
            <a:r>
              <a:rPr lang="zh-CN" altLang="en-US" sz="2800" b="1" smtClean="0"/>
              <a:t>（</a:t>
            </a:r>
            <a:r>
              <a:rPr lang="en-US" altLang="zh-CN" sz="2800" b="1" smtClean="0"/>
              <a:t>R</a:t>
            </a:r>
            <a:r>
              <a:rPr lang="zh-CN" altLang="en-US" sz="2800" b="1" smtClean="0"/>
              <a:t>，</a:t>
            </a:r>
            <a:r>
              <a:rPr lang="en-US" altLang="zh-CN" sz="2800" b="1" smtClean="0"/>
              <a:t>i</a:t>
            </a:r>
            <a:r>
              <a:rPr lang="zh-CN" altLang="en-US" sz="2800" b="1" smtClean="0"/>
              <a:t>，</a:t>
            </a:r>
            <a:r>
              <a:rPr lang="en-US" altLang="zh-CN" sz="2800" b="1" smtClean="0"/>
              <a:t>n</a:t>
            </a:r>
            <a:r>
              <a:rPr lang="zh-CN" altLang="en-US" sz="2800" b="1" smtClean="0"/>
              <a:t>） ．</a:t>
            </a:r>
            <a:endParaRPr lang="zh-CN" altLang="en-US" sz="2800" b="1" smtClean="0">
              <a:latin typeface="幼圆" pitchFamily="49" charset="-122"/>
            </a:endParaRPr>
          </a:p>
          <a:p>
            <a:pPr algn="just" eaLnBrk="1" hangingPunct="1">
              <a:lnSpc>
                <a:spcPct val="90000"/>
              </a:lnSpc>
              <a:spcBef>
                <a:spcPct val="15000"/>
              </a:spcBef>
              <a:buFont typeface="Wingdings" pitchFamily="2" charset="2"/>
              <a:buNone/>
            </a:pPr>
            <a:r>
              <a:rPr lang="zh-CN" altLang="en-US" sz="2800" b="1" smtClean="0"/>
              <a:t>   </a:t>
            </a:r>
            <a:r>
              <a:rPr lang="en-US" altLang="zh-CN" sz="2800" b="1" smtClean="0"/>
              <a:t>HS2 [</a:t>
            </a:r>
            <a:r>
              <a:rPr lang="zh-CN" altLang="en-US" sz="2800" b="1" smtClean="0"/>
              <a:t>排序</a:t>
            </a:r>
            <a:r>
              <a:rPr lang="en-US" altLang="zh-CN" sz="2800" b="1" smtClean="0"/>
              <a:t>]</a:t>
            </a:r>
            <a:endParaRPr lang="en-US" altLang="zh-CN" sz="2800" b="1" smtClean="0">
              <a:latin typeface="幼圆" pitchFamily="49" charset="-122"/>
            </a:endParaRPr>
          </a:p>
          <a:p>
            <a:pPr algn="just" eaLnBrk="1" hangingPunct="1">
              <a:lnSpc>
                <a:spcPct val="90000"/>
              </a:lnSpc>
              <a:spcBef>
                <a:spcPct val="15000"/>
              </a:spcBef>
              <a:buFont typeface="Wingdings" pitchFamily="2" charset="2"/>
              <a:buNone/>
            </a:pPr>
            <a:r>
              <a:rPr lang="en-US" altLang="zh-CN" sz="2800" b="1" smtClean="0"/>
              <a:t>     FOR i</a:t>
            </a:r>
            <a:r>
              <a:rPr lang="zh-CN" altLang="en-US" sz="2800" b="1" smtClean="0"/>
              <a:t>＝</a:t>
            </a:r>
            <a:r>
              <a:rPr lang="en-US" altLang="zh-CN" sz="2800" b="1" smtClean="0"/>
              <a:t>n TO 2 STEP </a:t>
            </a:r>
            <a:r>
              <a:rPr lang="en-US" altLang="zh-CN" sz="2800" b="1" smtClean="0">
                <a:latin typeface="Courier New" pitchFamily="49" charset="0"/>
              </a:rPr>
              <a:t>–</a:t>
            </a:r>
            <a:r>
              <a:rPr lang="en-US" altLang="zh-CN" sz="2800" b="1" smtClean="0"/>
              <a:t>1 DO</a:t>
            </a:r>
            <a:endParaRPr lang="en-US" altLang="zh-CN" sz="2800" b="1" smtClean="0">
              <a:latin typeface="幼圆" pitchFamily="49" charset="-122"/>
            </a:endParaRPr>
          </a:p>
          <a:p>
            <a:pPr algn="just" eaLnBrk="1" hangingPunct="1">
              <a:lnSpc>
                <a:spcPct val="90000"/>
              </a:lnSpc>
              <a:spcBef>
                <a:spcPct val="15000"/>
              </a:spcBef>
              <a:buFont typeface="Wingdings" pitchFamily="2" charset="2"/>
              <a:buNone/>
            </a:pPr>
            <a:r>
              <a:rPr lang="en-US" altLang="zh-CN" sz="2800" b="1" smtClean="0"/>
              <a:t>            ( R</a:t>
            </a:r>
            <a:r>
              <a:rPr lang="en-US" altLang="zh-CN" sz="2800" b="1" baseline="-30000" smtClean="0"/>
              <a:t>1</a:t>
            </a:r>
            <a:r>
              <a:rPr lang="en-US" altLang="zh-CN" sz="2800" b="1" smtClean="0">
                <a:sym typeface="Symbol" pitchFamily="18" charset="2"/>
              </a:rPr>
              <a:t></a:t>
            </a:r>
            <a:r>
              <a:rPr lang="en-US" altLang="zh-CN" sz="2800" b="1" smtClean="0"/>
              <a:t>R</a:t>
            </a:r>
            <a:r>
              <a:rPr lang="en-US" altLang="zh-CN" sz="2800" b="1" baseline="-30000" smtClean="0"/>
              <a:t>i </a:t>
            </a:r>
            <a:r>
              <a:rPr lang="en-US" altLang="zh-CN" sz="2800" b="1" smtClean="0"/>
              <a:t> .</a:t>
            </a:r>
            <a:endParaRPr lang="en-US" altLang="zh-CN" sz="2800" b="1" smtClean="0">
              <a:latin typeface="幼圆" pitchFamily="49" charset="-122"/>
            </a:endParaRPr>
          </a:p>
          <a:p>
            <a:pPr algn="just" eaLnBrk="1" hangingPunct="1">
              <a:lnSpc>
                <a:spcPct val="90000"/>
              </a:lnSpc>
              <a:spcBef>
                <a:spcPct val="15000"/>
              </a:spcBef>
              <a:buFont typeface="Wingdings" pitchFamily="2" charset="2"/>
              <a:buNone/>
            </a:pPr>
            <a:r>
              <a:rPr lang="en-US" altLang="zh-CN" sz="2800" b="1" smtClean="0"/>
              <a:t>             Restore ( R</a:t>
            </a:r>
            <a:r>
              <a:rPr lang="zh-CN" altLang="en-US" sz="2800" b="1" smtClean="0"/>
              <a:t>，</a:t>
            </a:r>
            <a:r>
              <a:rPr lang="en-US" altLang="zh-CN" sz="2800" b="1" smtClean="0"/>
              <a:t>1</a:t>
            </a:r>
            <a:r>
              <a:rPr lang="zh-CN" altLang="en-US" sz="2800" b="1" smtClean="0"/>
              <a:t>，</a:t>
            </a:r>
            <a:r>
              <a:rPr lang="en-US" altLang="zh-CN" sz="2800" b="1" smtClean="0"/>
              <a:t>i</a:t>
            </a:r>
            <a:r>
              <a:rPr lang="en-US" altLang="zh-CN" sz="2800" b="1" smtClean="0">
                <a:latin typeface="Courier New" pitchFamily="49" charset="0"/>
              </a:rPr>
              <a:t>–</a:t>
            </a:r>
            <a:r>
              <a:rPr lang="en-US" altLang="zh-CN" sz="2800" b="1" smtClean="0"/>
              <a:t>1 ) )</a:t>
            </a:r>
            <a:r>
              <a:rPr lang="en-US" altLang="zh-CN" sz="2800" b="1" smtClean="0">
                <a:ea typeface="MingLiU" pitchFamily="49" charset="-120"/>
              </a:rPr>
              <a:t> </a:t>
            </a:r>
            <a:r>
              <a:rPr lang="en-US" altLang="zh-CN" sz="2800" b="1" smtClean="0"/>
              <a:t>▌</a:t>
            </a:r>
            <a:r>
              <a:rPr lang="zh-CN" altLang="en-US" sz="2400" b="1" smtClean="0">
                <a:hlinkClick r:id="rId3" action="ppaction://hlinkfile"/>
              </a:rPr>
              <a:t>堆排序演示</a:t>
            </a:r>
            <a:endParaRPr lang="zh-CN" altLang="en-US" sz="2800" b="1" smtClean="0">
              <a:latin typeface="幼圆" pitchFamily="49" charset="-122"/>
            </a:endParaRPr>
          </a:p>
          <a:p>
            <a:pPr algn="just" eaLnBrk="1" hangingPunct="1">
              <a:spcBef>
                <a:spcPct val="15000"/>
              </a:spcBef>
              <a:buFont typeface="Wingdings" pitchFamily="2" charset="2"/>
              <a:buNone/>
            </a:pPr>
            <a:endParaRPr lang="zh-CN" altLang="en-US" sz="2800" b="1" smtClean="0">
              <a:latin typeface="幼圆" pitchFamily="49" charset="-122"/>
              <a:ea typeface="幼圆" pitchFamily="49" charset="-122"/>
            </a:endParaRPr>
          </a:p>
        </p:txBody>
      </p:sp>
    </p:spTree>
  </p:cSld>
  <p:clrMapOvr>
    <a:masterClrMapping/>
  </p:clrMapOvr>
  <p:transition>
    <p:blinds/>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idx="1"/>
          </p:nvPr>
        </p:nvSpPr>
        <p:spPr>
          <a:xfrm>
            <a:off x="381000" y="533400"/>
            <a:ext cx="8763000" cy="5486400"/>
          </a:xfrm>
        </p:spPr>
        <p:txBody>
          <a:bodyPr/>
          <a:lstStyle/>
          <a:p>
            <a:pPr eaLnBrk="1" hangingPunct="1">
              <a:spcBef>
                <a:spcPct val="40000"/>
              </a:spcBef>
            </a:pPr>
            <a:r>
              <a:rPr lang="zh-CN" altLang="en-US" b="1" smtClean="0">
                <a:solidFill>
                  <a:srgbClr val="FFFF00"/>
                </a:solidFill>
                <a:latin typeface="幼圆" pitchFamily="49" charset="-122"/>
                <a:ea typeface="幼圆" pitchFamily="49" charset="-122"/>
              </a:rPr>
              <a:t>堆排序算法</a:t>
            </a:r>
          </a:p>
          <a:p>
            <a:pPr eaLnBrk="1" hangingPunct="1">
              <a:spcBef>
                <a:spcPct val="40000"/>
              </a:spcBef>
            </a:pPr>
            <a:r>
              <a:rPr lang="zh-CN" altLang="en-US" b="1" smtClean="0">
                <a:latin typeface="幼圆" pitchFamily="49" charset="-122"/>
                <a:ea typeface="幼圆" pitchFamily="49" charset="-122"/>
              </a:rPr>
              <a:t>时间复杂度</a:t>
            </a:r>
            <a:r>
              <a:rPr lang="en-US" altLang="zh-CN" b="1" smtClean="0">
                <a:latin typeface="幼圆" pitchFamily="49" charset="-122"/>
                <a:ea typeface="幼圆" pitchFamily="49" charset="-122"/>
              </a:rPr>
              <a:t>:</a:t>
            </a:r>
            <a:r>
              <a:rPr lang="en-US" altLang="zh-CN" sz="2800" b="1" smtClean="0">
                <a:latin typeface="幼圆" pitchFamily="49" charset="-122"/>
                <a:ea typeface="幼圆" pitchFamily="49" charset="-122"/>
              </a:rPr>
              <a:t>O(nlog</a:t>
            </a:r>
            <a:r>
              <a:rPr lang="en-US" altLang="zh-CN" sz="2800" b="1" baseline="-25000" smtClean="0">
                <a:latin typeface="幼圆" pitchFamily="49" charset="-122"/>
                <a:ea typeface="幼圆" pitchFamily="49" charset="-122"/>
              </a:rPr>
              <a:t>2</a:t>
            </a:r>
            <a:r>
              <a:rPr lang="en-US" altLang="zh-CN" sz="2800" b="1" smtClean="0">
                <a:latin typeface="幼圆" pitchFamily="49" charset="-122"/>
                <a:ea typeface="幼圆" pitchFamily="49" charset="-122"/>
              </a:rPr>
              <a:t>n)</a:t>
            </a:r>
            <a:r>
              <a:rPr lang="zh-CN" altLang="en-US" sz="2800" b="1" smtClean="0">
                <a:latin typeface="幼圆" pitchFamily="49" charset="-122"/>
                <a:ea typeface="幼圆" pitchFamily="49" charset="-122"/>
              </a:rPr>
              <a:t>（包括最好、最坏和平均） </a:t>
            </a:r>
            <a:r>
              <a:rPr lang="en-US" altLang="zh-CN" sz="2800" b="1" smtClean="0">
                <a:latin typeface="幼圆" pitchFamily="49" charset="-122"/>
                <a:ea typeface="幼圆" pitchFamily="49" charset="-122"/>
              </a:rPr>
              <a:t>. </a:t>
            </a:r>
          </a:p>
          <a:p>
            <a:pPr eaLnBrk="1" hangingPunct="1">
              <a:spcBef>
                <a:spcPct val="40000"/>
              </a:spcBef>
            </a:pPr>
            <a:r>
              <a:rPr lang="zh-CN" altLang="en-US" b="1" smtClean="0">
                <a:latin typeface="幼圆" pitchFamily="49" charset="-122"/>
                <a:ea typeface="幼圆" pitchFamily="49" charset="-122"/>
              </a:rPr>
              <a:t>稳定性：堆排序是</a:t>
            </a:r>
            <a:r>
              <a:rPr lang="zh-CN" altLang="en-US" b="1" smtClean="0">
                <a:solidFill>
                  <a:srgbClr val="FFFF00"/>
                </a:solidFill>
                <a:latin typeface="幼圆" pitchFamily="49" charset="-122"/>
                <a:ea typeface="幼圆" pitchFamily="49" charset="-122"/>
              </a:rPr>
              <a:t>不稳定的</a:t>
            </a:r>
            <a:r>
              <a:rPr lang="zh-CN" altLang="en-US" b="1" smtClean="0">
                <a:latin typeface="幼圆" pitchFamily="49" charset="-122"/>
                <a:ea typeface="幼圆" pitchFamily="49" charset="-122"/>
              </a:rPr>
              <a:t>排序方法。</a:t>
            </a:r>
          </a:p>
          <a:p>
            <a:pPr eaLnBrk="1" hangingPunct="1">
              <a:spcBef>
                <a:spcPct val="40000"/>
              </a:spcBef>
            </a:pPr>
            <a:r>
              <a:rPr lang="zh-CN" altLang="en-US" b="1" smtClean="0">
                <a:latin typeface="幼圆" pitchFamily="49" charset="-122"/>
                <a:ea typeface="幼圆" pitchFamily="49" charset="-122"/>
              </a:rPr>
              <a:t>空间复杂度： </a:t>
            </a:r>
            <a:r>
              <a:rPr lang="en-US" altLang="zh-CN" b="1" smtClean="0">
                <a:latin typeface="幼圆" pitchFamily="49" charset="-122"/>
                <a:ea typeface="幼圆" pitchFamily="49" charset="-122"/>
              </a:rPr>
              <a:t>O(1) . </a:t>
            </a:r>
          </a:p>
          <a:p>
            <a:pPr eaLnBrk="1" hangingPunct="1">
              <a:spcBef>
                <a:spcPct val="40000"/>
              </a:spcBef>
              <a:buFont typeface="Wingdings" pitchFamily="2" charset="2"/>
              <a:buNone/>
            </a:pPr>
            <a:endParaRPr lang="zh-CN" altLang="en-US" b="1" smtClean="0">
              <a:latin typeface="幼圆" pitchFamily="49" charset="-122"/>
              <a:ea typeface="幼圆" pitchFamily="49" charset="-122"/>
            </a:endParaRPr>
          </a:p>
        </p:txBody>
      </p:sp>
    </p:spTree>
  </p:cSld>
  <p:clrMapOvr>
    <a:masterClrMapping/>
  </p:clrMapOvr>
  <p:transition>
    <p:checke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idx="1"/>
          </p:nvPr>
        </p:nvSpPr>
        <p:spPr>
          <a:xfrm>
            <a:off x="0" y="304800"/>
            <a:ext cx="9144000" cy="6858000"/>
          </a:xfrm>
        </p:spPr>
        <p:txBody>
          <a:bodyPr/>
          <a:lstStyle/>
          <a:p>
            <a:pPr algn="ctr" eaLnBrk="1" hangingPunct="1">
              <a:buFont typeface="Wingdings" pitchFamily="2" charset="2"/>
              <a:buNone/>
            </a:pPr>
            <a:r>
              <a:rPr lang="en-US" altLang="zh-CN" sz="4000" b="1" smtClean="0">
                <a:solidFill>
                  <a:srgbClr val="FFFF00"/>
                </a:solidFill>
                <a:latin typeface="隶书" pitchFamily="49" charset="-122"/>
                <a:ea typeface="隶书" pitchFamily="49" charset="-122"/>
              </a:rPr>
              <a:t>7.4  </a:t>
            </a:r>
            <a:r>
              <a:rPr lang="zh-CN" altLang="en-US" sz="4000" b="1" smtClean="0">
                <a:solidFill>
                  <a:srgbClr val="FFFF00"/>
                </a:solidFill>
                <a:latin typeface="隶书" pitchFamily="49" charset="-122"/>
                <a:ea typeface="隶书" pitchFamily="49" charset="-122"/>
              </a:rPr>
              <a:t>合并排序</a:t>
            </a:r>
          </a:p>
          <a:p>
            <a:pPr eaLnBrk="1" hangingPunct="1">
              <a:buFont typeface="Wingdings" pitchFamily="2" charset="2"/>
              <a:buNone/>
            </a:pPr>
            <a:r>
              <a:rPr lang="zh-CN" altLang="en-US" b="1" smtClean="0">
                <a:solidFill>
                  <a:srgbClr val="FFFF00"/>
                </a:solidFill>
                <a:latin typeface="幼圆" pitchFamily="49" charset="-122"/>
                <a:ea typeface="幼圆" pitchFamily="49" charset="-122"/>
              </a:rPr>
              <a:t>合并：</a:t>
            </a:r>
            <a:r>
              <a:rPr lang="zh-CN" altLang="en-US" b="1" smtClean="0"/>
              <a:t>把两个或多个有序文件组成一个单一的	         有序文件。</a:t>
            </a:r>
          </a:p>
          <a:p>
            <a:pPr algn="ctr" eaLnBrk="1" hangingPunct="1">
              <a:buFont typeface="Wingdings" pitchFamily="2" charset="2"/>
              <a:buNone/>
            </a:pPr>
            <a:r>
              <a:rPr lang="zh-CN" altLang="en-US" b="1" smtClean="0">
                <a:solidFill>
                  <a:srgbClr val="FFFF00"/>
                </a:solidFill>
              </a:rPr>
              <a:t>两个文件的合并。</a:t>
            </a:r>
            <a:endParaRPr lang="zh-CN" altLang="en-US" b="1" smtClean="0">
              <a:solidFill>
                <a:srgbClr val="FFFF00"/>
              </a:solidFill>
              <a:latin typeface="幼圆" pitchFamily="49" charset="-122"/>
              <a:ea typeface="幼圆" pitchFamily="49" charset="-122"/>
            </a:endParaRPr>
          </a:p>
          <a:p>
            <a:pPr eaLnBrk="1" hangingPunct="1">
              <a:buFont typeface="Wingdings" pitchFamily="2" charset="2"/>
              <a:buNone/>
            </a:pPr>
            <a:endParaRPr lang="zh-CN" altLang="en-US" b="1" smtClean="0">
              <a:solidFill>
                <a:srgbClr val="0033CC"/>
              </a:solidFill>
              <a:latin typeface="幼圆" pitchFamily="49" charset="-122"/>
              <a:ea typeface="幼圆" pitchFamily="49" charset="-122"/>
            </a:endParaRPr>
          </a:p>
        </p:txBody>
      </p:sp>
    </p:spTree>
  </p:cSld>
  <p:clrMapOvr>
    <a:masterClrMapping/>
  </p:clrMapOvr>
  <p:transition>
    <p:blinds/>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idx="1"/>
          </p:nvPr>
        </p:nvSpPr>
        <p:spPr>
          <a:xfrm>
            <a:off x="0" y="228600"/>
            <a:ext cx="9144000" cy="6858000"/>
          </a:xfrm>
        </p:spPr>
        <p:txBody>
          <a:bodyPr/>
          <a:lstStyle/>
          <a:p>
            <a:pPr marL="609600" indent="-609600" eaLnBrk="1" hangingPunct="1">
              <a:buFont typeface="Wingdings" pitchFamily="2" charset="2"/>
              <a:buNone/>
            </a:pPr>
            <a:r>
              <a:rPr lang="zh-CN" altLang="en-US" b="1" smtClean="0">
                <a:solidFill>
                  <a:srgbClr val="FFFF00"/>
                </a:solidFill>
              </a:rPr>
              <a:t>  </a:t>
            </a:r>
            <a:r>
              <a:rPr lang="en-US" altLang="zh-CN" b="1" smtClean="0">
                <a:solidFill>
                  <a:srgbClr val="FFFF00"/>
                </a:solidFill>
              </a:rPr>
              <a:t>3 </a:t>
            </a:r>
            <a:r>
              <a:rPr lang="zh-CN" altLang="en-US" b="1" smtClean="0">
                <a:solidFill>
                  <a:srgbClr val="FFFF00"/>
                </a:solidFill>
              </a:rPr>
              <a:t>合并排序。</a:t>
            </a:r>
            <a:endParaRPr lang="zh-CN" altLang="en-US" b="1" smtClean="0">
              <a:solidFill>
                <a:srgbClr val="FFFF00"/>
              </a:solidFill>
              <a:latin typeface="幼圆" pitchFamily="49" charset="-122"/>
              <a:ea typeface="幼圆" pitchFamily="49" charset="-122"/>
            </a:endParaRPr>
          </a:p>
          <a:p>
            <a:pPr marL="609600" indent="-609600" algn="ctr" eaLnBrk="1" hangingPunct="1">
              <a:buFont typeface="Wingdings" pitchFamily="2" charset="2"/>
              <a:buNone/>
            </a:pPr>
            <a:endParaRPr lang="zh-CN" altLang="en-US" sz="2800" b="1" smtClean="0">
              <a:solidFill>
                <a:srgbClr val="0033CC"/>
              </a:solidFill>
              <a:latin typeface="幼圆" pitchFamily="49" charset="-122"/>
              <a:ea typeface="幼圆" pitchFamily="49" charset="-122"/>
            </a:endParaRPr>
          </a:p>
        </p:txBody>
      </p:sp>
      <p:grpSp>
        <p:nvGrpSpPr>
          <p:cNvPr id="2" name="Group 3"/>
          <p:cNvGrpSpPr>
            <a:grpSpLocks/>
          </p:cNvGrpSpPr>
          <p:nvPr/>
        </p:nvGrpSpPr>
        <p:grpSpPr bwMode="auto">
          <a:xfrm>
            <a:off x="457200" y="1828800"/>
            <a:ext cx="8382000" cy="582613"/>
            <a:chOff x="288" y="912"/>
            <a:chExt cx="5280" cy="367"/>
          </a:xfrm>
        </p:grpSpPr>
        <p:sp>
          <p:nvSpPr>
            <p:cNvPr id="172069" name="Text Box 4"/>
            <p:cNvSpPr txBox="1">
              <a:spLocks noChangeArrowheads="1"/>
            </p:cNvSpPr>
            <p:nvPr/>
          </p:nvSpPr>
          <p:spPr bwMode="auto">
            <a:xfrm>
              <a:off x="288" y="9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开始</a:t>
              </a:r>
            </a:p>
          </p:txBody>
        </p:sp>
        <p:grpSp>
          <p:nvGrpSpPr>
            <p:cNvPr id="172070" name="Group 5"/>
            <p:cNvGrpSpPr>
              <a:grpSpLocks/>
            </p:cNvGrpSpPr>
            <p:nvPr/>
          </p:nvGrpSpPr>
          <p:grpSpPr bwMode="auto">
            <a:xfrm>
              <a:off x="960" y="912"/>
              <a:ext cx="4608" cy="367"/>
              <a:chOff x="960" y="912"/>
              <a:chExt cx="4608" cy="367"/>
            </a:xfrm>
          </p:grpSpPr>
          <p:sp>
            <p:nvSpPr>
              <p:cNvPr id="172071" name="Rectangle 6"/>
              <p:cNvSpPr>
                <a:spLocks noChangeArrowheads="1"/>
              </p:cNvSpPr>
              <p:nvPr/>
            </p:nvSpPr>
            <p:spPr bwMode="auto">
              <a:xfrm>
                <a:off x="960" y="912"/>
                <a:ext cx="473" cy="367"/>
              </a:xfrm>
              <a:prstGeom prst="rect">
                <a:avLst/>
              </a:prstGeom>
              <a:gradFill rotWithShape="0">
                <a:gsLst>
                  <a:gs pos="0">
                    <a:srgbClr val="A1A1A1"/>
                  </a:gs>
                  <a:gs pos="5000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25</a:t>
                </a:r>
              </a:p>
            </p:txBody>
          </p:sp>
          <p:sp>
            <p:nvSpPr>
              <p:cNvPr id="172072" name="Rectangle 7"/>
              <p:cNvSpPr>
                <a:spLocks noChangeArrowheads="1"/>
              </p:cNvSpPr>
              <p:nvPr/>
            </p:nvSpPr>
            <p:spPr bwMode="auto">
              <a:xfrm>
                <a:off x="1551" y="912"/>
                <a:ext cx="472" cy="367"/>
              </a:xfrm>
              <a:prstGeom prst="rect">
                <a:avLst/>
              </a:prstGeom>
              <a:gradFill rotWithShape="0">
                <a:gsLst>
                  <a:gs pos="0">
                    <a:srgbClr val="A1A1A1"/>
                  </a:gs>
                  <a:gs pos="5000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57</a:t>
                </a:r>
              </a:p>
            </p:txBody>
          </p:sp>
          <p:sp>
            <p:nvSpPr>
              <p:cNvPr id="172073" name="Rectangle 8"/>
              <p:cNvSpPr>
                <a:spLocks noChangeArrowheads="1"/>
              </p:cNvSpPr>
              <p:nvPr/>
            </p:nvSpPr>
            <p:spPr bwMode="auto">
              <a:xfrm>
                <a:off x="2142" y="912"/>
                <a:ext cx="472"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48</a:t>
                </a:r>
              </a:p>
            </p:txBody>
          </p:sp>
          <p:sp>
            <p:nvSpPr>
              <p:cNvPr id="172074" name="Rectangle 9"/>
              <p:cNvSpPr>
                <a:spLocks noChangeArrowheads="1"/>
              </p:cNvSpPr>
              <p:nvPr/>
            </p:nvSpPr>
            <p:spPr bwMode="auto">
              <a:xfrm>
                <a:off x="2732" y="912"/>
                <a:ext cx="473" cy="367"/>
              </a:xfrm>
              <a:prstGeom prst="rect">
                <a:avLst/>
              </a:prstGeom>
              <a:gradFill rotWithShape="0">
                <a:gsLst>
                  <a:gs pos="0">
                    <a:srgbClr val="B2B2B2"/>
                  </a:gs>
                  <a:gs pos="50000">
                    <a:srgbClr val="FFFFFF"/>
                  </a:gs>
                  <a:gs pos="100000">
                    <a:srgbClr val="B2B2B2"/>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37</a:t>
                </a:r>
              </a:p>
            </p:txBody>
          </p:sp>
          <p:sp>
            <p:nvSpPr>
              <p:cNvPr id="172075" name="Rectangle 10"/>
              <p:cNvSpPr>
                <a:spLocks noChangeArrowheads="1"/>
              </p:cNvSpPr>
              <p:nvPr/>
            </p:nvSpPr>
            <p:spPr bwMode="auto">
              <a:xfrm>
                <a:off x="3323" y="912"/>
                <a:ext cx="473"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12</a:t>
                </a:r>
              </a:p>
            </p:txBody>
          </p:sp>
          <p:sp>
            <p:nvSpPr>
              <p:cNvPr id="172076" name="Rectangle 11"/>
              <p:cNvSpPr>
                <a:spLocks noChangeArrowheads="1"/>
              </p:cNvSpPr>
              <p:nvPr/>
            </p:nvSpPr>
            <p:spPr bwMode="auto">
              <a:xfrm>
                <a:off x="3914" y="912"/>
                <a:ext cx="472"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92</a:t>
                </a:r>
              </a:p>
            </p:txBody>
          </p:sp>
          <p:sp>
            <p:nvSpPr>
              <p:cNvPr id="172077" name="Rectangle 12"/>
              <p:cNvSpPr>
                <a:spLocks noChangeArrowheads="1"/>
              </p:cNvSpPr>
              <p:nvPr/>
            </p:nvSpPr>
            <p:spPr bwMode="auto">
              <a:xfrm>
                <a:off x="4505" y="912"/>
                <a:ext cx="472"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86</a:t>
                </a:r>
              </a:p>
            </p:txBody>
          </p:sp>
          <p:sp>
            <p:nvSpPr>
              <p:cNvPr id="172078" name="Rectangle 13"/>
              <p:cNvSpPr>
                <a:spLocks noChangeArrowheads="1"/>
              </p:cNvSpPr>
              <p:nvPr/>
            </p:nvSpPr>
            <p:spPr bwMode="auto">
              <a:xfrm>
                <a:off x="5095" y="912"/>
                <a:ext cx="473"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33</a:t>
                </a:r>
              </a:p>
            </p:txBody>
          </p:sp>
        </p:grpSp>
      </p:grpSp>
      <p:grpSp>
        <p:nvGrpSpPr>
          <p:cNvPr id="4" name="Group 14"/>
          <p:cNvGrpSpPr>
            <a:grpSpLocks/>
          </p:cNvGrpSpPr>
          <p:nvPr/>
        </p:nvGrpSpPr>
        <p:grpSpPr bwMode="auto">
          <a:xfrm>
            <a:off x="1898650" y="2411413"/>
            <a:ext cx="6565900" cy="581025"/>
            <a:chOff x="1196" y="1279"/>
            <a:chExt cx="4136" cy="366"/>
          </a:xfrm>
        </p:grpSpPr>
        <p:sp>
          <p:nvSpPr>
            <p:cNvPr id="172061" name="Line 15"/>
            <p:cNvSpPr>
              <a:spLocks noChangeShapeType="1"/>
            </p:cNvSpPr>
            <p:nvPr/>
          </p:nvSpPr>
          <p:spPr bwMode="auto">
            <a:xfrm>
              <a:off x="1196" y="1279"/>
              <a:ext cx="237"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2" name="Line 16"/>
            <p:cNvSpPr>
              <a:spLocks noChangeShapeType="1"/>
            </p:cNvSpPr>
            <p:nvPr/>
          </p:nvSpPr>
          <p:spPr bwMode="auto">
            <a:xfrm flipH="1">
              <a:off x="1433" y="1279"/>
              <a:ext cx="354"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3" name="Line 17"/>
            <p:cNvSpPr>
              <a:spLocks noChangeShapeType="1"/>
            </p:cNvSpPr>
            <p:nvPr/>
          </p:nvSpPr>
          <p:spPr bwMode="auto">
            <a:xfrm>
              <a:off x="2378" y="1279"/>
              <a:ext cx="236"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4" name="Line 18"/>
            <p:cNvSpPr>
              <a:spLocks noChangeShapeType="1"/>
            </p:cNvSpPr>
            <p:nvPr/>
          </p:nvSpPr>
          <p:spPr bwMode="auto">
            <a:xfrm flipH="1">
              <a:off x="2614" y="1279"/>
              <a:ext cx="355"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5" name="Line 19"/>
            <p:cNvSpPr>
              <a:spLocks noChangeShapeType="1"/>
            </p:cNvSpPr>
            <p:nvPr/>
          </p:nvSpPr>
          <p:spPr bwMode="auto">
            <a:xfrm>
              <a:off x="3559" y="1279"/>
              <a:ext cx="237"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6" name="Line 20"/>
            <p:cNvSpPr>
              <a:spLocks noChangeShapeType="1"/>
            </p:cNvSpPr>
            <p:nvPr/>
          </p:nvSpPr>
          <p:spPr bwMode="auto">
            <a:xfrm flipH="1">
              <a:off x="3796" y="1279"/>
              <a:ext cx="354"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7" name="Line 21"/>
            <p:cNvSpPr>
              <a:spLocks noChangeShapeType="1"/>
            </p:cNvSpPr>
            <p:nvPr/>
          </p:nvSpPr>
          <p:spPr bwMode="auto">
            <a:xfrm>
              <a:off x="4741" y="1279"/>
              <a:ext cx="236"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8" name="Line 22"/>
            <p:cNvSpPr>
              <a:spLocks noChangeShapeType="1"/>
            </p:cNvSpPr>
            <p:nvPr/>
          </p:nvSpPr>
          <p:spPr bwMode="auto">
            <a:xfrm flipH="1">
              <a:off x="4977" y="1279"/>
              <a:ext cx="355"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3"/>
          <p:cNvGrpSpPr>
            <a:grpSpLocks/>
          </p:cNvGrpSpPr>
          <p:nvPr/>
        </p:nvGrpSpPr>
        <p:grpSpPr bwMode="auto">
          <a:xfrm>
            <a:off x="2274888" y="3575050"/>
            <a:ext cx="5626100" cy="387350"/>
            <a:chOff x="1433" y="2012"/>
            <a:chExt cx="3544" cy="244"/>
          </a:xfrm>
        </p:grpSpPr>
        <p:sp>
          <p:nvSpPr>
            <p:cNvPr id="172057" name="Line 24"/>
            <p:cNvSpPr>
              <a:spLocks noChangeShapeType="1"/>
            </p:cNvSpPr>
            <p:nvPr/>
          </p:nvSpPr>
          <p:spPr bwMode="auto">
            <a:xfrm>
              <a:off x="1433" y="2012"/>
              <a:ext cx="59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8" name="Line 25"/>
            <p:cNvSpPr>
              <a:spLocks noChangeShapeType="1"/>
            </p:cNvSpPr>
            <p:nvPr/>
          </p:nvSpPr>
          <p:spPr bwMode="auto">
            <a:xfrm flipH="1">
              <a:off x="2023" y="2012"/>
              <a:ext cx="591"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9" name="Line 26"/>
            <p:cNvSpPr>
              <a:spLocks noChangeShapeType="1"/>
            </p:cNvSpPr>
            <p:nvPr/>
          </p:nvSpPr>
          <p:spPr bwMode="auto">
            <a:xfrm>
              <a:off x="3796" y="2012"/>
              <a:ext cx="59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60" name="Line 27"/>
            <p:cNvSpPr>
              <a:spLocks noChangeShapeType="1"/>
            </p:cNvSpPr>
            <p:nvPr/>
          </p:nvSpPr>
          <p:spPr bwMode="auto">
            <a:xfrm flipH="1">
              <a:off x="4386" y="2012"/>
              <a:ext cx="591"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8"/>
          <p:cNvGrpSpPr>
            <a:grpSpLocks/>
          </p:cNvGrpSpPr>
          <p:nvPr/>
        </p:nvGrpSpPr>
        <p:grpSpPr bwMode="auto">
          <a:xfrm>
            <a:off x="3181350" y="4545013"/>
            <a:ext cx="3781425" cy="968375"/>
            <a:chOff x="2004" y="2623"/>
            <a:chExt cx="2382" cy="610"/>
          </a:xfrm>
        </p:grpSpPr>
        <p:sp>
          <p:nvSpPr>
            <p:cNvPr id="172055" name="Line 29"/>
            <p:cNvSpPr>
              <a:spLocks noChangeShapeType="1"/>
            </p:cNvSpPr>
            <p:nvPr/>
          </p:nvSpPr>
          <p:spPr bwMode="auto">
            <a:xfrm>
              <a:off x="2004" y="2623"/>
              <a:ext cx="965"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056" name="Line 30"/>
            <p:cNvSpPr>
              <a:spLocks noChangeShapeType="1"/>
            </p:cNvSpPr>
            <p:nvPr/>
          </p:nvSpPr>
          <p:spPr bwMode="auto">
            <a:xfrm flipH="1">
              <a:off x="2969" y="2623"/>
              <a:ext cx="1417"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1"/>
          <p:cNvGrpSpPr>
            <a:grpSpLocks/>
          </p:cNvGrpSpPr>
          <p:nvPr/>
        </p:nvGrpSpPr>
        <p:grpSpPr bwMode="auto">
          <a:xfrm>
            <a:off x="304800" y="2895600"/>
            <a:ext cx="8159750" cy="822325"/>
            <a:chOff x="192" y="1584"/>
            <a:chExt cx="5140" cy="518"/>
          </a:xfrm>
        </p:grpSpPr>
        <p:grpSp>
          <p:nvGrpSpPr>
            <p:cNvPr id="172049" name="Group 32"/>
            <p:cNvGrpSpPr>
              <a:grpSpLocks/>
            </p:cNvGrpSpPr>
            <p:nvPr/>
          </p:nvGrpSpPr>
          <p:grpSpPr bwMode="auto">
            <a:xfrm>
              <a:off x="1118" y="1645"/>
              <a:ext cx="4214" cy="367"/>
              <a:chOff x="1118" y="1645"/>
              <a:chExt cx="4214" cy="367"/>
            </a:xfrm>
          </p:grpSpPr>
          <p:sp>
            <p:nvSpPr>
              <p:cNvPr id="172051" name="Rectangle 33"/>
              <p:cNvSpPr>
                <a:spLocks noChangeArrowheads="1"/>
              </p:cNvSpPr>
              <p:nvPr/>
            </p:nvSpPr>
            <p:spPr bwMode="auto">
              <a:xfrm>
                <a:off x="1118" y="1645"/>
                <a:ext cx="706" cy="367"/>
              </a:xfrm>
              <a:prstGeom prst="rect">
                <a:avLst/>
              </a:prstGeom>
              <a:gradFill rotWithShape="0">
                <a:gsLst>
                  <a:gs pos="0">
                    <a:srgbClr val="CCCCA3"/>
                  </a:gs>
                  <a:gs pos="50000">
                    <a:srgbClr val="FFFFCC"/>
                  </a:gs>
                  <a:gs pos="100000">
                    <a:srgbClr val="CCCCA3"/>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25,57</a:t>
                </a:r>
              </a:p>
            </p:txBody>
          </p:sp>
          <p:sp>
            <p:nvSpPr>
              <p:cNvPr id="172052" name="Rectangle 34"/>
              <p:cNvSpPr>
                <a:spLocks noChangeArrowheads="1"/>
              </p:cNvSpPr>
              <p:nvPr/>
            </p:nvSpPr>
            <p:spPr bwMode="auto">
              <a:xfrm>
                <a:off x="2260" y="1645"/>
                <a:ext cx="709" cy="367"/>
              </a:xfrm>
              <a:prstGeom prst="rect">
                <a:avLst/>
              </a:prstGeom>
              <a:gradFill rotWithShape="0">
                <a:gsLst>
                  <a:gs pos="0">
                    <a:srgbClr val="FFFFCC"/>
                  </a:gs>
                  <a:gs pos="100000">
                    <a:srgbClr val="C3C39C"/>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37,48</a:t>
                </a:r>
              </a:p>
            </p:txBody>
          </p:sp>
          <p:sp>
            <p:nvSpPr>
              <p:cNvPr id="172053" name="Rectangle 35"/>
              <p:cNvSpPr>
                <a:spLocks noChangeArrowheads="1"/>
              </p:cNvSpPr>
              <p:nvPr/>
            </p:nvSpPr>
            <p:spPr bwMode="auto">
              <a:xfrm>
                <a:off x="3441" y="1645"/>
                <a:ext cx="709" cy="367"/>
              </a:xfrm>
              <a:prstGeom prst="rect">
                <a:avLst/>
              </a:prstGeom>
              <a:gradFill rotWithShape="0">
                <a:gsLst>
                  <a:gs pos="0">
                    <a:srgbClr val="BBBB96"/>
                  </a:gs>
                  <a:gs pos="50000">
                    <a:srgbClr val="FFFFCC"/>
                  </a:gs>
                  <a:gs pos="100000">
                    <a:srgbClr val="BBBB96"/>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12,92</a:t>
                </a:r>
              </a:p>
            </p:txBody>
          </p:sp>
          <p:sp>
            <p:nvSpPr>
              <p:cNvPr id="172054" name="Rectangle 36"/>
              <p:cNvSpPr>
                <a:spLocks noChangeArrowheads="1"/>
              </p:cNvSpPr>
              <p:nvPr/>
            </p:nvSpPr>
            <p:spPr bwMode="auto">
              <a:xfrm>
                <a:off x="4623" y="1645"/>
                <a:ext cx="709" cy="367"/>
              </a:xfrm>
              <a:prstGeom prst="rect">
                <a:avLst/>
              </a:prstGeom>
              <a:gradFill rotWithShape="0">
                <a:gsLst>
                  <a:gs pos="0">
                    <a:srgbClr val="CCCCA3"/>
                  </a:gs>
                  <a:gs pos="50000">
                    <a:srgbClr val="FFFFCC"/>
                  </a:gs>
                  <a:gs pos="100000">
                    <a:srgbClr val="CCCCA3"/>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33,86</a:t>
                </a:r>
              </a:p>
            </p:txBody>
          </p:sp>
        </p:grpSp>
        <p:sp>
          <p:nvSpPr>
            <p:cNvPr id="172050" name="Text Box 37"/>
            <p:cNvSpPr txBox="1">
              <a:spLocks noChangeArrowheads="1"/>
            </p:cNvSpPr>
            <p:nvPr/>
          </p:nvSpPr>
          <p:spPr bwMode="auto">
            <a:xfrm>
              <a:off x="192" y="1584"/>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400">
                  <a:solidFill>
                    <a:schemeClr val="tx1"/>
                  </a:solidFill>
                  <a:latin typeface="幼圆" pitchFamily="49" charset="-122"/>
                  <a:ea typeface="幼圆" pitchFamily="49" charset="-122"/>
                </a:rPr>
                <a:t>第一次合并</a:t>
              </a:r>
            </a:p>
          </p:txBody>
        </p:sp>
      </p:grpSp>
      <p:grpSp>
        <p:nvGrpSpPr>
          <p:cNvPr id="9" name="Group 38"/>
          <p:cNvGrpSpPr>
            <a:grpSpLocks/>
          </p:cNvGrpSpPr>
          <p:nvPr/>
        </p:nvGrpSpPr>
        <p:grpSpPr bwMode="auto">
          <a:xfrm>
            <a:off x="304800" y="3886200"/>
            <a:ext cx="7783513" cy="822325"/>
            <a:chOff x="192" y="2208"/>
            <a:chExt cx="4903" cy="518"/>
          </a:xfrm>
        </p:grpSpPr>
        <p:grpSp>
          <p:nvGrpSpPr>
            <p:cNvPr id="172045" name="Group 39"/>
            <p:cNvGrpSpPr>
              <a:grpSpLocks/>
            </p:cNvGrpSpPr>
            <p:nvPr/>
          </p:nvGrpSpPr>
          <p:grpSpPr bwMode="auto">
            <a:xfrm>
              <a:off x="1314" y="2256"/>
              <a:ext cx="3781" cy="367"/>
              <a:chOff x="1314" y="2256"/>
              <a:chExt cx="3781" cy="367"/>
            </a:xfrm>
          </p:grpSpPr>
          <p:sp>
            <p:nvSpPr>
              <p:cNvPr id="172047" name="Rectangle 40"/>
              <p:cNvSpPr>
                <a:spLocks noChangeArrowheads="1"/>
              </p:cNvSpPr>
              <p:nvPr/>
            </p:nvSpPr>
            <p:spPr bwMode="auto">
              <a:xfrm>
                <a:off x="1314" y="2256"/>
                <a:ext cx="1300" cy="367"/>
              </a:xfrm>
              <a:prstGeom prst="rect">
                <a:avLst/>
              </a:prstGeom>
              <a:gradFill rotWithShape="0">
                <a:gsLst>
                  <a:gs pos="0">
                    <a:srgbClr val="FFFFFF"/>
                  </a:gs>
                  <a:gs pos="100000">
                    <a:srgbClr val="C3C3C3"/>
                  </a:gs>
                </a:gsLst>
                <a:lin ang="2700000" scaled="1"/>
              </a:gradFill>
              <a:ln w="9525">
                <a:solidFill>
                  <a:srgbClr val="5F5F5F"/>
                </a:solidFill>
                <a:prstDash val="dashDot"/>
                <a:miter lim="800000"/>
                <a:headEnd/>
                <a:tailEnd/>
              </a:ln>
            </p:spPr>
            <p:txBody>
              <a:bodyPr/>
              <a:lstStyle/>
              <a:p>
                <a:pPr eaLnBrk="0" hangingPunct="0">
                  <a:spcBef>
                    <a:spcPct val="0"/>
                  </a:spcBef>
                </a:pPr>
                <a:r>
                  <a:rPr lang="en-US" altLang="zh-CN" sz="2800">
                    <a:solidFill>
                      <a:schemeClr val="bg1"/>
                    </a:solidFill>
                  </a:rPr>
                  <a:t>25,37,48,57</a:t>
                </a:r>
              </a:p>
            </p:txBody>
          </p:sp>
          <p:sp>
            <p:nvSpPr>
              <p:cNvPr id="172048" name="Rectangle 41"/>
              <p:cNvSpPr>
                <a:spLocks noChangeArrowheads="1"/>
              </p:cNvSpPr>
              <p:nvPr/>
            </p:nvSpPr>
            <p:spPr bwMode="auto">
              <a:xfrm>
                <a:off x="3796" y="2256"/>
                <a:ext cx="1299" cy="367"/>
              </a:xfrm>
              <a:prstGeom prst="rect">
                <a:avLst/>
              </a:prstGeom>
              <a:gradFill rotWithShape="0">
                <a:gsLst>
                  <a:gs pos="0">
                    <a:srgbClr val="FFFFFF"/>
                  </a:gs>
                  <a:gs pos="100000">
                    <a:srgbClr val="CCCCCC"/>
                  </a:gs>
                </a:gsLst>
                <a:lin ang="2700000" scaled="1"/>
              </a:gradFill>
              <a:ln w="9525">
                <a:solidFill>
                  <a:srgbClr val="5F5F5F"/>
                </a:solidFill>
                <a:prstDash val="dashDot"/>
                <a:miter lim="800000"/>
                <a:headEnd/>
                <a:tailEnd/>
              </a:ln>
            </p:spPr>
            <p:txBody>
              <a:bodyPr/>
              <a:lstStyle/>
              <a:p>
                <a:pPr eaLnBrk="0" hangingPunct="0">
                  <a:spcBef>
                    <a:spcPct val="0"/>
                  </a:spcBef>
                </a:pPr>
                <a:r>
                  <a:rPr lang="en-US" altLang="zh-CN" sz="2800">
                    <a:solidFill>
                      <a:schemeClr val="bg1"/>
                    </a:solidFill>
                  </a:rPr>
                  <a:t>12,33,86,92</a:t>
                </a:r>
              </a:p>
            </p:txBody>
          </p:sp>
        </p:grpSp>
        <p:sp>
          <p:nvSpPr>
            <p:cNvPr id="172046" name="Text Box 42"/>
            <p:cNvSpPr txBox="1">
              <a:spLocks noChangeArrowheads="1"/>
            </p:cNvSpPr>
            <p:nvPr/>
          </p:nvSpPr>
          <p:spPr bwMode="auto">
            <a:xfrm>
              <a:off x="192" y="2208"/>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400">
                  <a:solidFill>
                    <a:schemeClr val="tx1"/>
                  </a:solidFill>
                  <a:latin typeface="幼圆" pitchFamily="49" charset="-122"/>
                  <a:ea typeface="幼圆" pitchFamily="49" charset="-122"/>
                </a:rPr>
                <a:t>第二次合并</a:t>
              </a:r>
            </a:p>
          </p:txBody>
        </p:sp>
      </p:grpSp>
      <p:grpSp>
        <p:nvGrpSpPr>
          <p:cNvPr id="11" name="Group 43"/>
          <p:cNvGrpSpPr>
            <a:grpSpLocks/>
          </p:cNvGrpSpPr>
          <p:nvPr/>
        </p:nvGrpSpPr>
        <p:grpSpPr bwMode="auto">
          <a:xfrm>
            <a:off x="304800" y="5334000"/>
            <a:ext cx="6470650" cy="822325"/>
            <a:chOff x="192" y="3120"/>
            <a:chExt cx="4076" cy="518"/>
          </a:xfrm>
        </p:grpSpPr>
        <p:sp>
          <p:nvSpPr>
            <p:cNvPr id="172043" name="Rectangle 44"/>
            <p:cNvSpPr>
              <a:spLocks noChangeArrowheads="1"/>
            </p:cNvSpPr>
            <p:nvPr/>
          </p:nvSpPr>
          <p:spPr bwMode="auto">
            <a:xfrm>
              <a:off x="1787" y="3233"/>
              <a:ext cx="2481" cy="367"/>
            </a:xfrm>
            <a:prstGeom prst="rect">
              <a:avLst/>
            </a:prstGeom>
            <a:gradFill rotWithShape="0">
              <a:gsLst>
                <a:gs pos="0">
                  <a:srgbClr val="FFFFCC"/>
                </a:gs>
                <a:gs pos="100000">
                  <a:srgbClr val="C3C39C"/>
                </a:gs>
              </a:gsLst>
              <a:lin ang="2700000" scaled="1"/>
            </a:gradFill>
            <a:ln w="9525">
              <a:solidFill>
                <a:srgbClr val="959337"/>
              </a:solidFill>
              <a:prstDash val="sysDot"/>
              <a:miter lim="800000"/>
              <a:headEnd/>
              <a:tailEnd/>
            </a:ln>
          </p:spPr>
          <p:txBody>
            <a:bodyPr/>
            <a:lstStyle/>
            <a:p>
              <a:pPr eaLnBrk="0" hangingPunct="0">
                <a:spcBef>
                  <a:spcPct val="0"/>
                </a:spcBef>
              </a:pPr>
              <a:r>
                <a:rPr lang="en-US" altLang="zh-CN" sz="2800">
                  <a:solidFill>
                    <a:schemeClr val="bg1"/>
                  </a:solidFill>
                </a:rPr>
                <a:t>12,25,33,37,48,57,86,92</a:t>
              </a:r>
            </a:p>
          </p:txBody>
        </p:sp>
        <p:sp>
          <p:nvSpPr>
            <p:cNvPr id="172044" name="Text Box 45"/>
            <p:cNvSpPr txBox="1">
              <a:spLocks noChangeArrowheads="1"/>
            </p:cNvSpPr>
            <p:nvPr/>
          </p:nvSpPr>
          <p:spPr bwMode="auto">
            <a:xfrm>
              <a:off x="192" y="3120"/>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400">
                  <a:solidFill>
                    <a:schemeClr val="tx1"/>
                  </a:solidFill>
                  <a:latin typeface="幼圆" pitchFamily="49" charset="-122"/>
                  <a:ea typeface="幼圆" pitchFamily="49" charset="-122"/>
                </a:rPr>
                <a:t>第三次合并</a:t>
              </a:r>
            </a:p>
          </p:txBody>
        </p:sp>
      </p:grpSp>
      <p:sp>
        <p:nvSpPr>
          <p:cNvPr id="172042" name="Text Box 46"/>
          <p:cNvSpPr txBox="1">
            <a:spLocks noChangeArrowheads="1"/>
          </p:cNvSpPr>
          <p:nvPr/>
        </p:nvSpPr>
        <p:spPr bwMode="auto">
          <a:xfrm>
            <a:off x="2209800" y="9144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spcBef>
                <a:spcPct val="20000"/>
              </a:spcBef>
              <a:buClr>
                <a:schemeClr val="tx2"/>
              </a:buClr>
              <a:buFont typeface="Wingdings" pitchFamily="2" charset="2"/>
              <a:buNone/>
            </a:pPr>
            <a:r>
              <a:rPr kumimoji="1" lang="zh-CN" altLang="en-US" sz="2800">
                <a:solidFill>
                  <a:schemeClr val="tx1"/>
                </a:solidFill>
                <a:latin typeface="幼圆" pitchFamily="49" charset="-122"/>
                <a:ea typeface="幼圆" pitchFamily="49" charset="-122"/>
              </a:rPr>
              <a:t>合并排序过程示例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lide(fromTop)">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lide(fromTop)">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par>
                          <p:cTn id="31" fill="hold" nodeType="afterGroup">
                            <p:stCondLst>
                              <p:cond delay="500"/>
                            </p:stCondLst>
                            <p:childTnLst>
                              <p:par>
                                <p:cTn id="32" presetID="12" presetClass="entr" presetSubtype="4"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lide(fromBottom)">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179388" y="260350"/>
            <a:ext cx="8569325" cy="6229350"/>
          </a:xfrm>
        </p:spPr>
        <p:txBody>
          <a:bodyPr/>
          <a:lstStyle/>
          <a:p>
            <a:pPr marL="609600" indent="-609600" eaLnBrk="1" hangingPunct="1">
              <a:lnSpc>
                <a:spcPct val="80000"/>
              </a:lnSpc>
              <a:buFont typeface="Wingdings" pitchFamily="2" charset="2"/>
              <a:buNone/>
            </a:pPr>
            <a:r>
              <a:rPr lang="zh-CN" altLang="en-US" sz="2400" b="1" dirty="0" smtClean="0">
                <a:solidFill>
                  <a:srgbClr val="FFFF00"/>
                </a:solidFill>
                <a:latin typeface="幼圆" pitchFamily="49" charset="-122"/>
                <a:ea typeface="幼圆" pitchFamily="49" charset="-122"/>
              </a:rPr>
              <a:t> </a:t>
            </a:r>
          </a:p>
          <a:p>
            <a:pPr marL="609600" indent="-609600" eaLnBrk="1" hangingPunct="1">
              <a:lnSpc>
                <a:spcPct val="80000"/>
              </a:lnSpc>
              <a:buFont typeface="Wingdings" pitchFamily="2" charset="2"/>
              <a:buNone/>
            </a:pPr>
            <a:endParaRPr lang="zh-CN" altLang="en-US" sz="2400" b="1" dirty="0" smtClean="0">
              <a:solidFill>
                <a:srgbClr val="FFFF00"/>
              </a:solidFill>
              <a:latin typeface="幼圆" pitchFamily="49" charset="-122"/>
              <a:ea typeface="幼圆" pitchFamily="49" charset="-122"/>
            </a:endParaRPr>
          </a:p>
          <a:p>
            <a:pPr marL="609600" indent="-609600" eaLnBrk="1" hangingPunct="1">
              <a:lnSpc>
                <a:spcPct val="80000"/>
              </a:lnSpc>
              <a:buFont typeface="Wingdings" pitchFamily="2" charset="2"/>
              <a:buNone/>
            </a:pPr>
            <a:endParaRPr lang="zh-CN" altLang="en-US" sz="2400" b="1" dirty="0" smtClean="0">
              <a:solidFill>
                <a:srgbClr val="FFFF00"/>
              </a:solidFill>
              <a:latin typeface="幼圆" pitchFamily="49" charset="-122"/>
              <a:ea typeface="幼圆" pitchFamily="49" charset="-122"/>
            </a:endParaRPr>
          </a:p>
          <a:p>
            <a:pPr marL="609600" indent="-609600" eaLnBrk="1" hangingPunct="1">
              <a:lnSpc>
                <a:spcPct val="80000"/>
              </a:lnSpc>
              <a:buFont typeface="Wingdings" pitchFamily="2" charset="2"/>
              <a:buNone/>
            </a:pPr>
            <a:r>
              <a:rPr lang="zh-CN" altLang="en-US" sz="2400" b="1" dirty="0" smtClean="0">
                <a:solidFill>
                  <a:srgbClr val="FFFF00"/>
                </a:solidFill>
                <a:latin typeface="幼圆" pitchFamily="49" charset="-122"/>
                <a:ea typeface="幼圆" pitchFamily="49" charset="-122"/>
              </a:rPr>
              <a:t>直接插入排序的算法</a:t>
            </a:r>
          </a:p>
          <a:p>
            <a:pPr marL="609600" indent="-609600" eaLnBrk="1" hangingPunct="1">
              <a:lnSpc>
                <a:spcPct val="80000"/>
              </a:lnSpc>
              <a:buFont typeface="Wingdings" pitchFamily="2" charset="2"/>
              <a:buNone/>
            </a:pPr>
            <a:r>
              <a:rPr lang="zh-CN" altLang="en-US" sz="2800" b="1" dirty="0" smtClean="0">
                <a:latin typeface="Times New Roman" pitchFamily="18" charset="0"/>
              </a:rPr>
              <a:t>算法</a:t>
            </a:r>
            <a:r>
              <a:rPr lang="en-US" altLang="zh-CN" sz="2800" b="1" dirty="0" err="1" smtClean="0">
                <a:latin typeface="Times New Roman" pitchFamily="18" charset="0"/>
                <a:cs typeface="Times New Roman" pitchFamily="18" charset="0"/>
              </a:rPr>
              <a:t>InsertSort</a:t>
            </a:r>
            <a:r>
              <a:rPr lang="en-US" altLang="zh-CN" sz="2800" b="1" dirty="0" smtClean="0">
                <a:latin typeface="Times New Roman" pitchFamily="18" charset="0"/>
                <a:cs typeface="Times New Roman" pitchFamily="18" charset="0"/>
              </a:rPr>
              <a:t> ( R</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n )  </a:t>
            </a:r>
          </a:p>
          <a:p>
            <a:pPr marL="609600" indent="-609600" algn="just" eaLnBrk="1" hangingPunct="1">
              <a:lnSpc>
                <a:spcPct val="80000"/>
              </a:lnSpc>
              <a:buFont typeface="Wingdings" pitchFamily="2" charset="2"/>
              <a:buNone/>
            </a:pPr>
            <a:r>
              <a:rPr lang="en-US" altLang="zh-CN" sz="2800" b="1" dirty="0" smtClean="0">
                <a:latin typeface="Times New Roman" pitchFamily="18" charset="0"/>
              </a:rPr>
              <a:t>/* </a:t>
            </a:r>
            <a:r>
              <a:rPr lang="zh-CN" altLang="en-US" sz="2800" b="1" dirty="0" smtClean="0">
                <a:latin typeface="Times New Roman" pitchFamily="18" charset="0"/>
              </a:rPr>
              <a:t>本算法排列</a:t>
            </a:r>
            <a:r>
              <a:rPr lang="en-US" altLang="zh-CN" sz="2800" b="1" dirty="0" smtClean="0">
                <a:latin typeface="Times New Roman" pitchFamily="18" charset="0"/>
              </a:rPr>
              <a:t>n</a:t>
            </a:r>
            <a:r>
              <a:rPr lang="zh-CN" altLang="en-US" sz="2800" b="1" dirty="0" smtClean="0">
                <a:latin typeface="Times New Roman" pitchFamily="18" charset="0"/>
              </a:rPr>
              <a:t>个记录，使得它们相应的关键词排</a:t>
            </a:r>
          </a:p>
          <a:p>
            <a:pPr marL="609600" indent="-609600" algn="just" eaLnBrk="1" hangingPunct="1">
              <a:lnSpc>
                <a:spcPct val="80000"/>
              </a:lnSpc>
              <a:buFont typeface="Wingdings" pitchFamily="2" charset="2"/>
              <a:buNone/>
            </a:pPr>
            <a:r>
              <a:rPr lang="zh-CN" altLang="en-US" sz="2800" b="1" dirty="0" smtClean="0">
                <a:latin typeface="Times New Roman" pitchFamily="18" charset="0"/>
              </a:rPr>
              <a:t>列成一个非递减的序列 *</a:t>
            </a:r>
            <a:r>
              <a:rPr lang="en-US" altLang="zh-CN" sz="2800" b="1" dirty="0" smtClean="0">
                <a:latin typeface="Times New Roman" pitchFamily="18" charset="0"/>
              </a:rPr>
              <a:t>/</a:t>
            </a:r>
          </a:p>
          <a:p>
            <a:pPr marL="609600" indent="-609600" algn="just" eaLnBrk="1" hangingPunct="1">
              <a:lnSpc>
                <a:spcPct val="80000"/>
              </a:lnSpc>
              <a:buFont typeface="Wingdings" pitchFamily="2" charset="2"/>
              <a:buAutoNum type="arabicPeriod"/>
            </a:pPr>
            <a:r>
              <a:rPr lang="en-US" altLang="zh-CN" sz="2800" b="1" dirty="0" smtClean="0">
                <a:latin typeface="Times New Roman" pitchFamily="18" charset="0"/>
              </a:rPr>
              <a:t>IS1 [</a:t>
            </a:r>
            <a:r>
              <a:rPr lang="zh-CN" altLang="en-US" sz="2800" b="1" dirty="0" smtClean="0">
                <a:latin typeface="Times New Roman" pitchFamily="18" charset="0"/>
              </a:rPr>
              <a:t>逐一排序</a:t>
            </a:r>
            <a:r>
              <a:rPr lang="en-US" altLang="zh-CN" sz="2800" b="1" dirty="0" smtClean="0">
                <a:latin typeface="Times New Roman" pitchFamily="18" charset="0"/>
              </a:rPr>
              <a:t>]</a:t>
            </a:r>
          </a:p>
          <a:p>
            <a:pPr marL="609600" indent="-609600" algn="just" eaLnBrk="1" hangingPunct="1">
              <a:lnSpc>
                <a:spcPct val="80000"/>
              </a:lnSpc>
              <a:buFont typeface="Wingdings" pitchFamily="2" charset="2"/>
              <a:buAutoNum type="arabicPeriod"/>
            </a:pPr>
            <a:r>
              <a:rPr lang="en-US" altLang="zh-CN" sz="2800" b="1" dirty="0" smtClean="0">
                <a:latin typeface="Times New Roman" pitchFamily="18" charset="0"/>
              </a:rPr>
              <a:t>	FOR j</a:t>
            </a:r>
            <a:r>
              <a:rPr lang="zh-CN" altLang="en-US" sz="2800" b="1" dirty="0" smtClean="0">
                <a:latin typeface="Times New Roman" pitchFamily="18" charset="0"/>
              </a:rPr>
              <a:t>＝</a:t>
            </a:r>
            <a:r>
              <a:rPr lang="en-US" altLang="zh-CN" sz="2800" b="1" dirty="0" smtClean="0">
                <a:latin typeface="Times New Roman" pitchFamily="18" charset="0"/>
              </a:rPr>
              <a:t>2 TO n DO</a:t>
            </a:r>
          </a:p>
          <a:p>
            <a:pPr marL="609600" indent="-609600" algn="just" eaLnBrk="1" hangingPunct="1">
              <a:lnSpc>
                <a:spcPct val="80000"/>
              </a:lnSpc>
              <a:buFont typeface="Wingdings" pitchFamily="2" charset="2"/>
              <a:buAutoNum type="arabicPeriod"/>
            </a:pPr>
            <a:r>
              <a:rPr lang="en-US" altLang="zh-CN" sz="2800" b="1" dirty="0" smtClean="0">
                <a:latin typeface="Times New Roman" pitchFamily="18" charset="0"/>
              </a:rPr>
              <a:t>		(</a:t>
            </a:r>
            <a:r>
              <a:rPr lang="en-US" altLang="zh-CN" sz="2800" b="1" dirty="0" err="1" smtClean="0">
                <a:latin typeface="Times New Roman" pitchFamily="18" charset="0"/>
              </a:rPr>
              <a:t>i←j</a:t>
            </a:r>
            <a:r>
              <a:rPr lang="en-US" altLang="zh-CN" sz="2800" b="1" dirty="0" smtClean="0">
                <a:latin typeface="Times New Roman" pitchFamily="18" charset="0"/>
              </a:rPr>
              <a:t>–1</a:t>
            </a:r>
            <a:r>
              <a:rPr lang="zh-CN" altLang="en-US" sz="2800" b="1" dirty="0" smtClean="0">
                <a:latin typeface="Times New Roman" pitchFamily="18" charset="0"/>
              </a:rPr>
              <a:t>．</a:t>
            </a:r>
            <a:r>
              <a:rPr lang="en-US" altLang="zh-CN" sz="2800" b="1" dirty="0" smtClean="0">
                <a:latin typeface="Times New Roman" pitchFamily="18" charset="0"/>
              </a:rPr>
              <a:t>// </a:t>
            </a:r>
            <a:r>
              <a:rPr lang="zh-CN" altLang="en-US" sz="2000" b="1" dirty="0" smtClean="0">
                <a:latin typeface="Times New Roman" pitchFamily="18" charset="0"/>
              </a:rPr>
              <a:t>每次循环</a:t>
            </a:r>
            <a:r>
              <a:rPr lang="en-US" altLang="zh-CN" sz="2000" b="1" dirty="0" err="1" smtClean="0">
                <a:latin typeface="Times New Roman" pitchFamily="18" charset="0"/>
              </a:rPr>
              <a:t>R</a:t>
            </a:r>
            <a:r>
              <a:rPr lang="en-US" altLang="zh-CN" sz="2000" b="1" baseline="-30000" dirty="0" err="1" smtClean="0">
                <a:latin typeface="Times New Roman" pitchFamily="18" charset="0"/>
              </a:rPr>
              <a:t>j</a:t>
            </a:r>
            <a:r>
              <a:rPr lang="zh-CN" altLang="en-US" sz="2000" b="1" dirty="0" smtClean="0">
                <a:latin typeface="Times New Roman" pitchFamily="18" charset="0"/>
              </a:rPr>
              <a:t>插入到</a:t>
            </a:r>
            <a:r>
              <a:rPr lang="en-US" altLang="zh-CN" sz="2000" b="1" dirty="0" smtClean="0">
                <a:latin typeface="Times New Roman" pitchFamily="18" charset="0"/>
              </a:rPr>
              <a:t>R</a:t>
            </a:r>
            <a:r>
              <a:rPr lang="en-US" altLang="zh-CN" sz="2000" b="1" baseline="-30000" dirty="0" smtClean="0">
                <a:latin typeface="Times New Roman" pitchFamily="18" charset="0"/>
              </a:rPr>
              <a:t>1</a:t>
            </a:r>
            <a:r>
              <a:rPr lang="zh-CN" altLang="en-US" sz="2000" b="1" dirty="0" smtClean="0">
                <a:latin typeface="Times New Roman" pitchFamily="18" charset="0"/>
              </a:rPr>
              <a:t>，</a:t>
            </a:r>
            <a:r>
              <a:rPr lang="en-US" altLang="zh-CN" sz="2000" b="1" dirty="0" smtClean="0">
                <a:latin typeface="Times New Roman" pitchFamily="18" charset="0"/>
              </a:rPr>
              <a:t>…</a:t>
            </a:r>
            <a:r>
              <a:rPr lang="zh-CN" altLang="en-US" sz="2000" b="1" dirty="0" smtClean="0">
                <a:latin typeface="Times New Roman" pitchFamily="18" charset="0"/>
              </a:rPr>
              <a:t>，</a:t>
            </a:r>
            <a:r>
              <a:rPr lang="en-US" altLang="zh-CN" sz="2000" b="1" dirty="0" err="1" smtClean="0">
                <a:latin typeface="Times New Roman" pitchFamily="18" charset="0"/>
              </a:rPr>
              <a:t>R</a:t>
            </a:r>
            <a:r>
              <a:rPr lang="en-US" altLang="zh-CN" sz="2000" b="1" baseline="-30000" dirty="0" err="1" smtClean="0">
                <a:latin typeface="Times New Roman" pitchFamily="18" charset="0"/>
              </a:rPr>
              <a:t>j</a:t>
            </a:r>
            <a:r>
              <a:rPr lang="en-US" altLang="zh-CN" sz="2000" b="1" baseline="-30000" dirty="0" smtClean="0">
                <a:latin typeface="Times New Roman" pitchFamily="18" charset="0"/>
              </a:rPr>
              <a:t>–1</a:t>
            </a:r>
            <a:r>
              <a:rPr lang="zh-CN" altLang="en-US" sz="2000" b="1" dirty="0" smtClean="0">
                <a:latin typeface="Times New Roman" pitchFamily="18" charset="0"/>
              </a:rPr>
              <a:t>中</a:t>
            </a:r>
          </a:p>
          <a:p>
            <a:pPr marL="609600" indent="-609600" algn="just" eaLnBrk="1" hangingPunct="1">
              <a:lnSpc>
                <a:spcPct val="80000"/>
              </a:lnSpc>
              <a:buFont typeface="Wingdings" pitchFamily="2" charset="2"/>
              <a:buAutoNum type="arabicPeriod"/>
            </a:pPr>
            <a:r>
              <a:rPr lang="zh-CN" altLang="en-US" sz="2800" b="1" dirty="0" smtClean="0">
                <a:latin typeface="Times New Roman" pitchFamily="18" charset="0"/>
              </a:rPr>
              <a:t>		</a:t>
            </a:r>
            <a:r>
              <a:rPr lang="en-US" altLang="zh-CN" sz="2800" b="1" dirty="0" err="1" smtClean="0">
                <a:latin typeface="Times New Roman" pitchFamily="18" charset="0"/>
              </a:rPr>
              <a:t>K←K</a:t>
            </a:r>
            <a:r>
              <a:rPr lang="en-US" altLang="zh-CN" sz="2800" b="1" baseline="-30000" dirty="0" err="1" smtClean="0">
                <a:latin typeface="Times New Roman" pitchFamily="18" charset="0"/>
              </a:rPr>
              <a:t>j</a:t>
            </a:r>
            <a:r>
              <a:rPr lang="en-US" altLang="zh-CN" sz="2800" b="1" dirty="0" smtClean="0">
                <a:latin typeface="Times New Roman" pitchFamily="18" charset="0"/>
              </a:rPr>
              <a:t> .  </a:t>
            </a:r>
            <a:r>
              <a:rPr lang="en-US" altLang="zh-CN" sz="2800" b="1" dirty="0" err="1" smtClean="0">
                <a:latin typeface="Times New Roman" pitchFamily="18" charset="0"/>
              </a:rPr>
              <a:t>R←R</a:t>
            </a:r>
            <a:r>
              <a:rPr lang="en-US" altLang="zh-CN" sz="2800" b="1" baseline="-30000" dirty="0" err="1" smtClean="0">
                <a:latin typeface="Times New Roman" pitchFamily="18" charset="0"/>
              </a:rPr>
              <a:t>j</a:t>
            </a:r>
            <a:r>
              <a:rPr lang="en-US" altLang="zh-CN" sz="2800" b="1" dirty="0" smtClean="0">
                <a:latin typeface="Times New Roman" pitchFamily="18" charset="0"/>
              </a:rPr>
              <a:t> .</a:t>
            </a:r>
          </a:p>
          <a:p>
            <a:pPr marL="609600" indent="-609600" algn="just" eaLnBrk="1" hangingPunct="1">
              <a:lnSpc>
                <a:spcPct val="80000"/>
              </a:lnSpc>
              <a:buFont typeface="Wingdings" pitchFamily="2" charset="2"/>
              <a:buAutoNum type="arabicPeriod"/>
            </a:pPr>
            <a:r>
              <a:rPr lang="en-US" altLang="zh-CN" sz="2800" b="1" dirty="0" smtClean="0">
                <a:latin typeface="Times New Roman" pitchFamily="18" charset="0"/>
              </a:rPr>
              <a:t>		WHILE  </a:t>
            </a:r>
            <a:r>
              <a:rPr lang="en-US" altLang="zh-CN" sz="2800" b="1" dirty="0" err="1" smtClean="0">
                <a:latin typeface="Times New Roman" pitchFamily="18" charset="0"/>
              </a:rPr>
              <a:t>i</a:t>
            </a:r>
            <a:r>
              <a:rPr lang="zh-CN" altLang="en-US" sz="2800" b="1" dirty="0" smtClean="0">
                <a:latin typeface="Times New Roman" pitchFamily="18" charset="0"/>
              </a:rPr>
              <a:t>＞</a:t>
            </a:r>
            <a:r>
              <a:rPr lang="en-US" altLang="zh-CN" sz="2800" b="1" dirty="0" smtClean="0">
                <a:latin typeface="Times New Roman" pitchFamily="18" charset="0"/>
              </a:rPr>
              <a:t>0  AND  K</a:t>
            </a:r>
            <a:r>
              <a:rPr lang="zh-CN" altLang="en-US" sz="2800" b="1" dirty="0" smtClean="0">
                <a:latin typeface="Times New Roman" pitchFamily="18" charset="0"/>
              </a:rPr>
              <a:t>＜</a:t>
            </a:r>
            <a:r>
              <a:rPr lang="en-US" altLang="zh-CN" sz="2800" b="1" dirty="0" smtClean="0">
                <a:latin typeface="Times New Roman" pitchFamily="18" charset="0"/>
              </a:rPr>
              <a:t>K</a:t>
            </a:r>
            <a:r>
              <a:rPr lang="en-US" altLang="zh-CN" sz="2800" b="1" baseline="-30000" dirty="0" smtClean="0">
                <a:latin typeface="Times New Roman" pitchFamily="18" charset="0"/>
              </a:rPr>
              <a:t>i</a:t>
            </a:r>
            <a:r>
              <a:rPr lang="en-US" altLang="zh-CN" sz="2800" b="1" dirty="0" smtClean="0">
                <a:latin typeface="Times New Roman" pitchFamily="18" charset="0"/>
              </a:rPr>
              <a:t>  DO  </a:t>
            </a:r>
          </a:p>
          <a:p>
            <a:pPr marL="609600" indent="-609600" algn="just" eaLnBrk="1" hangingPunct="1">
              <a:lnSpc>
                <a:spcPct val="80000"/>
              </a:lnSpc>
              <a:buFont typeface="Wingdings" pitchFamily="2" charset="2"/>
              <a:buAutoNum type="arabicPeriod"/>
            </a:pPr>
            <a:r>
              <a:rPr lang="en-US" altLang="zh-CN" sz="2800" b="1" dirty="0" smtClean="0">
                <a:latin typeface="Times New Roman" pitchFamily="18" charset="0"/>
              </a:rPr>
              <a:t>			( R</a:t>
            </a:r>
            <a:r>
              <a:rPr lang="en-US" altLang="zh-CN" sz="2800" b="1" baseline="-30000" dirty="0" smtClean="0">
                <a:latin typeface="Times New Roman" pitchFamily="18" charset="0"/>
              </a:rPr>
              <a:t>i+1</a:t>
            </a:r>
            <a:r>
              <a:rPr lang="en-US" altLang="zh-CN" sz="2800" b="1" dirty="0" smtClean="0">
                <a:latin typeface="Times New Roman" pitchFamily="18" charset="0"/>
              </a:rPr>
              <a:t>←R</a:t>
            </a:r>
            <a:r>
              <a:rPr lang="en-US" altLang="zh-CN" sz="2800" b="1" baseline="-30000" dirty="0" smtClean="0">
                <a:latin typeface="Times New Roman" pitchFamily="18" charset="0"/>
              </a:rPr>
              <a:t>i</a:t>
            </a:r>
            <a:r>
              <a:rPr lang="en-US" altLang="zh-CN" sz="2800" b="1" dirty="0" smtClean="0">
                <a:latin typeface="Times New Roman" pitchFamily="18" charset="0"/>
              </a:rPr>
              <a:t> </a:t>
            </a:r>
            <a:r>
              <a:rPr lang="zh-CN" altLang="en-US" sz="2800" b="1" dirty="0" smtClean="0">
                <a:latin typeface="Times New Roman" pitchFamily="18" charset="0"/>
              </a:rPr>
              <a:t>．  </a:t>
            </a:r>
          </a:p>
          <a:p>
            <a:pPr marL="609600" indent="-609600" algn="just" eaLnBrk="1" hangingPunct="1">
              <a:lnSpc>
                <a:spcPct val="80000"/>
              </a:lnSpc>
              <a:buFont typeface="Wingdings" pitchFamily="2" charset="2"/>
              <a:buAutoNum type="arabicPeriod"/>
            </a:pPr>
            <a:r>
              <a:rPr lang="zh-CN" altLang="en-US" sz="2800" b="1" dirty="0" smtClean="0">
                <a:latin typeface="Times New Roman" pitchFamily="18" charset="0"/>
              </a:rPr>
              <a:t>			</a:t>
            </a:r>
            <a:r>
              <a:rPr lang="en-US" altLang="zh-CN" sz="2800" b="1" dirty="0" err="1" smtClean="0">
                <a:latin typeface="Times New Roman" pitchFamily="18" charset="0"/>
              </a:rPr>
              <a:t>i←i</a:t>
            </a:r>
            <a:r>
              <a:rPr lang="en-US" altLang="zh-CN" sz="2800" b="1" dirty="0" smtClean="0">
                <a:latin typeface="Times New Roman" pitchFamily="18" charset="0"/>
              </a:rPr>
              <a:t>–l ) </a:t>
            </a:r>
            <a:r>
              <a:rPr lang="zh-CN" altLang="en-US" sz="2800" b="1" dirty="0" smtClean="0">
                <a:latin typeface="Times New Roman" pitchFamily="18" charset="0"/>
              </a:rPr>
              <a:t>．  </a:t>
            </a:r>
          </a:p>
          <a:p>
            <a:pPr marL="609600" indent="-609600" algn="just" eaLnBrk="1" hangingPunct="1">
              <a:lnSpc>
                <a:spcPct val="80000"/>
              </a:lnSpc>
              <a:buFont typeface="Wingdings" pitchFamily="2" charset="2"/>
              <a:buAutoNum type="arabicPeriod"/>
            </a:pPr>
            <a:r>
              <a:rPr lang="zh-CN" altLang="en-US" sz="2800" dirty="0" smtClean="0">
                <a:latin typeface="Times New Roman" pitchFamily="18" charset="0"/>
              </a:rPr>
              <a:t>		</a:t>
            </a:r>
            <a:r>
              <a:rPr lang="en-US" altLang="zh-CN" sz="2800" b="1" dirty="0" smtClean="0">
                <a:latin typeface="Times New Roman" pitchFamily="18" charset="0"/>
              </a:rPr>
              <a:t>R</a:t>
            </a:r>
            <a:r>
              <a:rPr lang="en-US" altLang="zh-CN" sz="2800" b="1" baseline="-30000" dirty="0" smtClean="0">
                <a:latin typeface="Times New Roman" pitchFamily="18" charset="0"/>
              </a:rPr>
              <a:t>i+1</a:t>
            </a:r>
            <a:r>
              <a:rPr lang="en-US" altLang="zh-CN" sz="2800" b="1" dirty="0" smtClean="0">
                <a:latin typeface="Times New Roman" pitchFamily="18" charset="0"/>
              </a:rPr>
              <a:t>←R ) ▌</a:t>
            </a:r>
            <a:endParaRPr lang="zh-CN" altLang="en-US" sz="2800" b="1" dirty="0" smtClean="0"/>
          </a:p>
        </p:txBody>
      </p:sp>
      <p:grpSp>
        <p:nvGrpSpPr>
          <p:cNvPr id="32771" name="Group 10"/>
          <p:cNvGrpSpPr>
            <a:grpSpLocks/>
          </p:cNvGrpSpPr>
          <p:nvPr/>
        </p:nvGrpSpPr>
        <p:grpSpPr bwMode="auto">
          <a:xfrm>
            <a:off x="2411413" y="0"/>
            <a:ext cx="6554787" cy="1366838"/>
            <a:chOff x="1382" y="3407"/>
            <a:chExt cx="4378" cy="913"/>
          </a:xfrm>
        </p:grpSpPr>
        <p:grpSp>
          <p:nvGrpSpPr>
            <p:cNvPr id="32772" name="Group 3"/>
            <p:cNvGrpSpPr>
              <a:grpSpLocks/>
            </p:cNvGrpSpPr>
            <p:nvPr/>
          </p:nvGrpSpPr>
          <p:grpSpPr bwMode="auto">
            <a:xfrm>
              <a:off x="1382" y="3872"/>
              <a:ext cx="4378" cy="448"/>
              <a:chOff x="476" y="2273"/>
              <a:chExt cx="4378" cy="448"/>
            </a:xfrm>
          </p:grpSpPr>
          <p:sp>
            <p:nvSpPr>
              <p:cNvPr id="32776" name="Text Box 4"/>
              <p:cNvSpPr txBox="1">
                <a:spLocks noChangeArrowheads="1"/>
              </p:cNvSpPr>
              <p:nvPr/>
            </p:nvSpPr>
            <p:spPr bwMode="auto">
              <a:xfrm>
                <a:off x="476" y="2273"/>
                <a:ext cx="1734" cy="439"/>
              </a:xfrm>
              <a:prstGeom prst="rect">
                <a:avLst/>
              </a:prstGeom>
              <a:solidFill>
                <a:srgbClr val="CCCCFF">
                  <a:alpha val="50195"/>
                </a:srgbClr>
              </a:solidFill>
              <a:ln w="9525">
                <a:solidFill>
                  <a:srgbClr val="FF99CC"/>
                </a:solidFill>
                <a:miter lim="800000"/>
                <a:headEnd/>
                <a:tailEnd/>
              </a:ln>
            </p:spPr>
            <p:txBody>
              <a:bodyPr anchor="ctr" anchorCtr="1"/>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just" eaLnBrk="1" hangingPunct="1"/>
                <a:r>
                  <a:rPr lang="zh-CN" altLang="en-US" sz="2000">
                    <a:solidFill>
                      <a:schemeClr val="tx1"/>
                    </a:solidFill>
                  </a:rPr>
                  <a:t>有序序列</a:t>
                </a:r>
                <a:r>
                  <a:rPr lang="en-US" altLang="zh-CN" sz="2000">
                    <a:solidFill>
                      <a:schemeClr val="tx1"/>
                    </a:solidFill>
                  </a:rPr>
                  <a:t>R[1..j-1]</a:t>
                </a:r>
              </a:p>
            </p:txBody>
          </p:sp>
          <p:sp>
            <p:nvSpPr>
              <p:cNvPr id="32777" name="Text Box 5"/>
              <p:cNvSpPr txBox="1">
                <a:spLocks noChangeArrowheads="1"/>
              </p:cNvSpPr>
              <p:nvPr/>
            </p:nvSpPr>
            <p:spPr bwMode="auto">
              <a:xfrm>
                <a:off x="2903" y="2273"/>
                <a:ext cx="1951" cy="434"/>
              </a:xfrm>
              <a:prstGeom prst="rect">
                <a:avLst/>
              </a:prstGeom>
              <a:solidFill>
                <a:srgbClr val="33CCCC"/>
              </a:solidFill>
              <a:ln w="9525">
                <a:solidFill>
                  <a:srgbClr val="000000"/>
                </a:solidFill>
                <a:miter lim="800000"/>
                <a:headEnd/>
                <a:tailEnd/>
              </a:ln>
            </p:spPr>
            <p:txBody>
              <a:bodyPr anchor="ctr" anchorCtr="1"/>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just" eaLnBrk="1" hangingPunct="1"/>
                <a:r>
                  <a:rPr lang="zh-CN" altLang="en-US" sz="2000">
                    <a:solidFill>
                      <a:schemeClr val="tx1"/>
                    </a:solidFill>
                  </a:rPr>
                  <a:t>无序序列 </a:t>
                </a:r>
                <a:r>
                  <a:rPr lang="en-US" altLang="zh-CN" sz="2000">
                    <a:solidFill>
                      <a:schemeClr val="tx1"/>
                    </a:solidFill>
                  </a:rPr>
                  <a:t>R[j+1..n]</a:t>
                </a:r>
              </a:p>
            </p:txBody>
          </p:sp>
          <p:sp>
            <p:nvSpPr>
              <p:cNvPr id="32778" name="Text Box 6"/>
              <p:cNvSpPr txBox="1">
                <a:spLocks noChangeArrowheads="1"/>
              </p:cNvSpPr>
              <p:nvPr/>
            </p:nvSpPr>
            <p:spPr bwMode="auto">
              <a:xfrm>
                <a:off x="2200" y="2273"/>
                <a:ext cx="704" cy="448"/>
              </a:xfrm>
              <a:prstGeom prst="rect">
                <a:avLst/>
              </a:prstGeom>
              <a:solidFill>
                <a:srgbClr val="FF7C80">
                  <a:alpha val="50195"/>
                </a:srgbClr>
              </a:solidFill>
              <a:ln w="9525">
                <a:solidFill>
                  <a:srgbClr val="000000"/>
                </a:solidFill>
                <a:miter lim="800000"/>
                <a:headEnd/>
                <a:tailEnd/>
              </a:ln>
            </p:spPr>
            <p:txBody>
              <a:bodyPr anchor="ctr" anchorCtr="1"/>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R[j]</a:t>
                </a:r>
              </a:p>
            </p:txBody>
          </p:sp>
        </p:grpSp>
        <p:grpSp>
          <p:nvGrpSpPr>
            <p:cNvPr id="32773" name="Group 9"/>
            <p:cNvGrpSpPr>
              <a:grpSpLocks/>
            </p:cNvGrpSpPr>
            <p:nvPr/>
          </p:nvGrpSpPr>
          <p:grpSpPr bwMode="auto">
            <a:xfrm>
              <a:off x="2812" y="3407"/>
              <a:ext cx="385" cy="386"/>
              <a:chOff x="2812" y="3407"/>
              <a:chExt cx="385" cy="386"/>
            </a:xfrm>
          </p:grpSpPr>
          <p:sp>
            <p:nvSpPr>
              <p:cNvPr id="32774" name="Line 7"/>
              <p:cNvSpPr>
                <a:spLocks noChangeShapeType="1"/>
              </p:cNvSpPr>
              <p:nvPr/>
            </p:nvSpPr>
            <p:spPr bwMode="auto">
              <a:xfrm>
                <a:off x="2903" y="3521"/>
                <a:ext cx="0"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5" name="Text Box 8"/>
              <p:cNvSpPr txBox="1">
                <a:spLocks noChangeArrowheads="1"/>
              </p:cNvSpPr>
              <p:nvPr/>
            </p:nvSpPr>
            <p:spPr bwMode="auto">
              <a:xfrm>
                <a:off x="2812" y="3407"/>
                <a:ext cx="38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chemeClr val="tx1"/>
                    </a:solidFill>
                  </a:rPr>
                  <a:t>i</a:t>
                </a:r>
              </a:p>
            </p:txBody>
          </p:sp>
        </p:grpSp>
      </p:grpSp>
    </p:spTree>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0" y="296863"/>
            <a:ext cx="9144000" cy="6324600"/>
          </a:xfrm>
        </p:spPr>
        <p:txBody>
          <a:bodyPr/>
          <a:lstStyle/>
          <a:p>
            <a:pPr eaLnBrk="1" hangingPunct="1">
              <a:buFont typeface="Wingdings" pitchFamily="2" charset="2"/>
              <a:buNone/>
            </a:pPr>
            <a:r>
              <a:rPr lang="zh-CN" altLang="en-US" b="1" smtClean="0"/>
              <a:t>        假定文件（</a:t>
            </a:r>
            <a:r>
              <a:rPr lang="en-US" altLang="zh-CN" b="1" smtClean="0">
                <a:cs typeface="Times New Roman" pitchFamily="18" charset="0"/>
              </a:rPr>
              <a:t>R</a:t>
            </a:r>
            <a:r>
              <a:rPr lang="en-US" altLang="zh-CN" b="1" baseline="-30000" smtClean="0">
                <a:cs typeface="Times New Roman" pitchFamily="18" charset="0"/>
              </a:rPr>
              <a:t>t</a:t>
            </a:r>
            <a:r>
              <a:rPr lang="zh-CN" altLang="en-US" b="1" smtClean="0"/>
              <a:t>，</a:t>
            </a:r>
            <a:r>
              <a:rPr lang="en-US" altLang="zh-CN" b="1" smtClean="0"/>
              <a:t>R</a:t>
            </a:r>
            <a:r>
              <a:rPr lang="en-US" altLang="zh-CN" b="1" baseline="-30000" smtClean="0"/>
              <a:t>t</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R</a:t>
            </a:r>
            <a:r>
              <a:rPr lang="en-US" altLang="zh-CN" b="1" baseline="-30000" smtClean="0"/>
              <a:t>m</a:t>
            </a:r>
            <a:r>
              <a:rPr lang="zh-CN" altLang="en-US" b="1" smtClean="0"/>
              <a:t>）和文件（</a:t>
            </a:r>
            <a:r>
              <a:rPr lang="en-US" altLang="zh-CN" b="1" smtClean="0"/>
              <a:t>R</a:t>
            </a:r>
            <a:r>
              <a:rPr lang="en-US" altLang="zh-CN" b="1" baseline="-30000" smtClean="0"/>
              <a:t>m</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R</a:t>
            </a:r>
            <a:r>
              <a:rPr lang="en-US" altLang="zh-CN" b="1" baseline="-30000" smtClean="0"/>
              <a:t>n</a:t>
            </a:r>
            <a:r>
              <a:rPr lang="zh-CN" altLang="en-US" b="1" smtClean="0"/>
              <a:t>）都已经排序，如何合并这两个文件，得到排序好的大文件（</a:t>
            </a:r>
            <a:r>
              <a:rPr lang="en-US" altLang="zh-CN" b="1" smtClean="0"/>
              <a:t>X</a:t>
            </a:r>
            <a:r>
              <a:rPr lang="en-US" altLang="zh-CN" b="1" baseline="-30000" smtClean="0"/>
              <a:t>t</a:t>
            </a:r>
            <a:r>
              <a:rPr lang="zh-CN" altLang="en-US" b="1" smtClean="0"/>
              <a:t>，</a:t>
            </a:r>
            <a:r>
              <a:rPr lang="en-US" altLang="zh-CN" b="1" smtClean="0"/>
              <a:t>X</a:t>
            </a:r>
            <a:r>
              <a:rPr lang="en-US" altLang="zh-CN" b="1" baseline="-30000" smtClean="0"/>
              <a:t>t</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X</a:t>
            </a:r>
            <a:r>
              <a:rPr lang="en-US" altLang="zh-CN" b="1" baseline="-30000" smtClean="0"/>
              <a:t>n</a:t>
            </a:r>
            <a:r>
              <a:rPr lang="zh-CN" altLang="en-US" b="1" smtClean="0"/>
              <a:t>）；</a:t>
            </a:r>
          </a:p>
          <a:p>
            <a:pPr eaLnBrk="1" hangingPunct="1">
              <a:buFont typeface="Wingdings" pitchFamily="2" charset="2"/>
              <a:buNone/>
            </a:pPr>
            <a:r>
              <a:rPr lang="zh-CN" altLang="en-US" b="1" smtClean="0"/>
              <a:t>       执行合并过程，将文件</a:t>
            </a:r>
            <a:r>
              <a:rPr lang="en-US" altLang="zh-CN" b="1" smtClean="0"/>
              <a:t>R</a:t>
            </a:r>
            <a:r>
              <a:rPr lang="zh-CN" altLang="en-US" b="1" smtClean="0"/>
              <a:t>中长度为</a:t>
            </a:r>
            <a:r>
              <a:rPr lang="en-US" altLang="zh-CN" b="1" smtClean="0"/>
              <a:t>length</a:t>
            </a:r>
            <a:r>
              <a:rPr lang="zh-CN" altLang="en-US" b="1" smtClean="0"/>
              <a:t>的所有子文件合并到文件</a:t>
            </a:r>
            <a:r>
              <a:rPr lang="en-US" altLang="zh-CN" b="1" smtClean="0"/>
              <a:t>X</a:t>
            </a:r>
            <a:r>
              <a:rPr lang="zh-CN" altLang="en-US" b="1" smtClean="0"/>
              <a:t>中；</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idx="1"/>
          </p:nvPr>
        </p:nvSpPr>
        <p:spPr>
          <a:xfrm>
            <a:off x="0" y="0"/>
            <a:ext cx="9144000" cy="6858000"/>
          </a:xfrm>
        </p:spPr>
        <p:txBody>
          <a:bodyPr/>
          <a:lstStyle/>
          <a:p>
            <a:pPr algn="just" eaLnBrk="1" hangingPunct="1">
              <a:lnSpc>
                <a:spcPct val="80000"/>
              </a:lnSpc>
              <a:buFont typeface="Wingdings" pitchFamily="2" charset="2"/>
              <a:buNone/>
            </a:pPr>
            <a:r>
              <a:rPr lang="zh-CN" altLang="en-US" sz="2800" b="1" smtClean="0">
                <a:solidFill>
                  <a:srgbClr val="FFFF00"/>
                </a:solidFill>
              </a:rPr>
              <a:t>两个有序文件合并成一个大的有序文件</a:t>
            </a:r>
            <a:r>
              <a:rPr lang="zh-CN" altLang="en-US" sz="2800" b="1" smtClean="0">
                <a:solidFill>
                  <a:srgbClr val="660033"/>
                </a:solidFill>
              </a:rPr>
              <a:t> </a:t>
            </a:r>
          </a:p>
          <a:p>
            <a:pPr algn="just" eaLnBrk="1" hangingPunct="1">
              <a:lnSpc>
                <a:spcPct val="80000"/>
              </a:lnSpc>
              <a:buFont typeface="Wingdings" pitchFamily="2" charset="2"/>
              <a:buNone/>
            </a:pPr>
            <a:r>
              <a:rPr lang="zh-CN" altLang="en-US" sz="2800" b="1" smtClean="0"/>
              <a:t>算法</a:t>
            </a:r>
            <a:r>
              <a:rPr lang="en-US" altLang="zh-CN" sz="2800" b="1" smtClean="0">
                <a:solidFill>
                  <a:srgbClr val="FFFF00"/>
                </a:solidFill>
                <a:cs typeface="Times New Roman" pitchFamily="18" charset="0"/>
              </a:rPr>
              <a:t>Merge</a:t>
            </a:r>
            <a:r>
              <a:rPr lang="en-US" altLang="zh-CN" sz="2800" smtClean="0">
                <a:cs typeface="Times New Roman" pitchFamily="18" charset="0"/>
              </a:rPr>
              <a:t> </a:t>
            </a:r>
            <a:r>
              <a:rPr lang="en-US" altLang="zh-CN" sz="2800" b="1" smtClean="0">
                <a:cs typeface="Times New Roman" pitchFamily="18" charset="0"/>
              </a:rPr>
              <a:t>(R</a:t>
            </a:r>
            <a:r>
              <a:rPr lang="zh-CN" altLang="en-US" sz="2800" b="1" smtClean="0"/>
              <a:t>，</a:t>
            </a:r>
            <a:r>
              <a:rPr lang="en-US" altLang="zh-CN" sz="2800" b="1" smtClean="0"/>
              <a:t>t</a:t>
            </a:r>
            <a:r>
              <a:rPr lang="zh-CN" altLang="en-US" sz="2800" b="1" smtClean="0"/>
              <a:t>，</a:t>
            </a:r>
            <a:r>
              <a:rPr lang="en-US" altLang="zh-CN" sz="2800" b="1" smtClean="0"/>
              <a:t>m</a:t>
            </a:r>
            <a:r>
              <a:rPr lang="zh-CN" altLang="en-US" sz="2800" b="1" smtClean="0"/>
              <a:t>，</a:t>
            </a:r>
            <a:r>
              <a:rPr lang="en-US" altLang="zh-CN" sz="2800" b="1" smtClean="0"/>
              <a:t>n . X)</a:t>
            </a:r>
            <a:r>
              <a:rPr lang="zh-CN" altLang="en-US" sz="2000" b="1" smtClean="0">
                <a:hlinkClick r:id="rId3" action="ppaction://hlinkfile"/>
              </a:rPr>
              <a:t>算法</a:t>
            </a:r>
            <a:r>
              <a:rPr lang="en-US" altLang="zh-CN" sz="2000" b="1" smtClean="0">
                <a:hlinkClick r:id="rId3" action="ppaction://hlinkfile"/>
              </a:rPr>
              <a:t>Merge()</a:t>
            </a:r>
            <a:r>
              <a:rPr lang="zh-CN" altLang="en-US" sz="2000" b="1" smtClean="0">
                <a:hlinkClick r:id="rId3" action="ppaction://hlinkfile"/>
              </a:rPr>
              <a:t>演示</a:t>
            </a:r>
            <a:endParaRPr lang="zh-CN" altLang="en-US" sz="2000" b="1" smtClean="0"/>
          </a:p>
          <a:p>
            <a:pPr algn="just" eaLnBrk="1" hangingPunct="1">
              <a:lnSpc>
                <a:spcPct val="80000"/>
              </a:lnSpc>
              <a:buFont typeface="Wingdings" pitchFamily="2" charset="2"/>
              <a:buNone/>
            </a:pPr>
            <a:r>
              <a:rPr lang="zh-CN" altLang="en-US" sz="2800" b="1" smtClean="0">
                <a:solidFill>
                  <a:srgbClr val="000099"/>
                </a:solidFill>
              </a:rPr>
              <a:t>   </a:t>
            </a:r>
            <a:r>
              <a:rPr lang="en-US" altLang="zh-CN" sz="2800" b="1" smtClean="0">
                <a:solidFill>
                  <a:srgbClr val="FFFF00"/>
                </a:solidFill>
              </a:rPr>
              <a:t>M1</a:t>
            </a:r>
            <a:r>
              <a:rPr lang="en-US" altLang="zh-CN" sz="2800" b="1" smtClean="0"/>
              <a:t> [</a:t>
            </a:r>
            <a:r>
              <a:rPr lang="zh-CN" altLang="en-US" sz="2800" b="1" smtClean="0"/>
              <a:t>初始化给每个文件一个头指针</a:t>
            </a:r>
            <a:r>
              <a:rPr lang="en-US" altLang="zh-CN" sz="2800" b="1" smtClean="0"/>
              <a:t>]</a:t>
            </a:r>
          </a:p>
          <a:p>
            <a:pPr algn="just" eaLnBrk="1" hangingPunct="1">
              <a:lnSpc>
                <a:spcPct val="80000"/>
              </a:lnSpc>
              <a:buFont typeface="Wingdings" pitchFamily="2" charset="2"/>
              <a:buNone/>
            </a:pPr>
            <a:r>
              <a:rPr lang="en-US" altLang="zh-CN" sz="2800" b="1" smtClean="0"/>
              <a:t>         i←t </a:t>
            </a:r>
            <a:r>
              <a:rPr lang="zh-CN" altLang="en-US" sz="2800" b="1" smtClean="0"/>
              <a:t>．</a:t>
            </a:r>
            <a:r>
              <a:rPr lang="en-US" altLang="zh-CN" sz="2800" b="1" smtClean="0"/>
              <a:t>j←m</a:t>
            </a:r>
            <a:r>
              <a:rPr lang="zh-CN" altLang="en-US" sz="2800" b="1" smtClean="0"/>
              <a:t>＋</a:t>
            </a:r>
            <a:r>
              <a:rPr lang="en-US" altLang="zh-CN" sz="2800" b="1" smtClean="0"/>
              <a:t>1 </a:t>
            </a:r>
            <a:r>
              <a:rPr lang="zh-CN" altLang="en-US" sz="2800" b="1" smtClean="0"/>
              <a:t>．</a:t>
            </a:r>
            <a:r>
              <a:rPr lang="en-US" altLang="zh-CN" sz="2800" b="1" smtClean="0"/>
              <a:t>k←1 </a:t>
            </a:r>
            <a:r>
              <a:rPr lang="zh-CN" altLang="en-US" sz="2800" b="1" smtClean="0"/>
              <a:t>．</a:t>
            </a:r>
          </a:p>
          <a:p>
            <a:pPr algn="just" eaLnBrk="1" hangingPunct="1">
              <a:lnSpc>
                <a:spcPct val="80000"/>
              </a:lnSpc>
              <a:buFont typeface="Wingdings" pitchFamily="2" charset="2"/>
              <a:buNone/>
            </a:pPr>
            <a:r>
              <a:rPr lang="zh-CN" altLang="en-US" sz="2800" b="1" smtClean="0">
                <a:solidFill>
                  <a:srgbClr val="FFFF00"/>
                </a:solidFill>
              </a:rPr>
              <a:t>   </a:t>
            </a:r>
            <a:r>
              <a:rPr lang="en-US" altLang="zh-CN" sz="2800" b="1" smtClean="0">
                <a:solidFill>
                  <a:srgbClr val="FFFF00"/>
                </a:solidFill>
              </a:rPr>
              <a:t>M2</a:t>
            </a:r>
            <a:r>
              <a:rPr lang="en-US" altLang="zh-CN" sz="2800" b="1" smtClean="0"/>
              <a:t> [</a:t>
            </a:r>
            <a:r>
              <a:rPr lang="zh-CN" altLang="en-US" sz="2800" b="1" smtClean="0"/>
              <a:t>比较 </a:t>
            </a:r>
            <a:r>
              <a:rPr lang="en-US" altLang="zh-CN" sz="2800" b="1" smtClean="0"/>
              <a:t>i</a:t>
            </a:r>
            <a:r>
              <a:rPr lang="zh-CN" altLang="en-US" sz="2800" b="1" smtClean="0"/>
              <a:t>和 </a:t>
            </a:r>
            <a:r>
              <a:rPr lang="en-US" altLang="zh-CN" sz="2800" b="1" smtClean="0"/>
              <a:t>j</a:t>
            </a:r>
            <a:r>
              <a:rPr lang="zh-CN" altLang="en-US" sz="2800" b="1" smtClean="0"/>
              <a:t>所指记录</a:t>
            </a:r>
            <a:r>
              <a:rPr lang="en-US" altLang="zh-CN" sz="2800" b="1" smtClean="0"/>
              <a:t>]</a:t>
            </a:r>
          </a:p>
          <a:p>
            <a:pPr algn="just" eaLnBrk="1" hangingPunct="1">
              <a:lnSpc>
                <a:spcPct val="80000"/>
              </a:lnSpc>
              <a:buFont typeface="Wingdings" pitchFamily="2" charset="2"/>
              <a:buNone/>
            </a:pPr>
            <a:r>
              <a:rPr lang="en-US" altLang="zh-CN" sz="2800" b="1" smtClean="0"/>
              <a:t>         WHILE</a:t>
            </a:r>
            <a:r>
              <a:rPr lang="zh-CN" altLang="en-US" sz="2800" b="1" smtClean="0"/>
              <a:t>（</a:t>
            </a:r>
            <a:r>
              <a:rPr lang="en-US" altLang="zh-CN" sz="2800" b="1" smtClean="0"/>
              <a:t>i≤m</a:t>
            </a:r>
            <a:r>
              <a:rPr lang="zh-CN" altLang="en-US" sz="2800" b="1" smtClean="0"/>
              <a:t>） </a:t>
            </a:r>
            <a:r>
              <a:rPr lang="en-US" altLang="zh-CN" sz="2800" b="1" smtClean="0"/>
              <a:t>AND</a:t>
            </a:r>
            <a:r>
              <a:rPr lang="zh-CN" altLang="en-US" sz="2800" b="1" smtClean="0"/>
              <a:t>（</a:t>
            </a:r>
            <a:r>
              <a:rPr lang="en-US" altLang="zh-CN" sz="2800" b="1" smtClean="0"/>
              <a:t>j≤n</a:t>
            </a:r>
            <a:r>
              <a:rPr lang="zh-CN" altLang="en-US" sz="2800" b="1" smtClean="0"/>
              <a:t>） </a:t>
            </a:r>
            <a:r>
              <a:rPr lang="en-US" altLang="zh-CN" sz="2800" b="1" smtClean="0"/>
              <a:t>DO</a:t>
            </a:r>
          </a:p>
          <a:p>
            <a:pPr algn="just" eaLnBrk="1" hangingPunct="1">
              <a:lnSpc>
                <a:spcPct val="80000"/>
              </a:lnSpc>
              <a:buFont typeface="Wingdings" pitchFamily="2" charset="2"/>
              <a:buNone/>
            </a:pPr>
            <a:r>
              <a:rPr lang="en-US" altLang="zh-CN" sz="2800" b="1" smtClean="0"/>
              <a:t>              </a:t>
            </a:r>
            <a:r>
              <a:rPr lang="zh-CN" altLang="en-US" sz="2800" b="1" smtClean="0"/>
              <a:t>（</a:t>
            </a:r>
            <a:r>
              <a:rPr lang="en-US" altLang="zh-CN" sz="2800" b="1" smtClean="0"/>
              <a:t>IF  K</a:t>
            </a:r>
            <a:r>
              <a:rPr lang="en-US" altLang="zh-CN" sz="2800" b="1" baseline="-30000" smtClean="0"/>
              <a:t>i</a:t>
            </a:r>
            <a:r>
              <a:rPr lang="en-US" altLang="zh-CN" sz="2800" b="1" smtClean="0"/>
              <a:t>≤K</a:t>
            </a:r>
            <a:r>
              <a:rPr lang="en-US" altLang="zh-CN" sz="2800" b="1" baseline="-30000" smtClean="0"/>
              <a:t>j</a:t>
            </a:r>
          </a:p>
          <a:p>
            <a:pPr algn="just" eaLnBrk="1" hangingPunct="1">
              <a:lnSpc>
                <a:spcPct val="80000"/>
              </a:lnSpc>
              <a:buFont typeface="Wingdings" pitchFamily="2" charset="2"/>
              <a:buNone/>
            </a:pPr>
            <a:r>
              <a:rPr lang="en-US" altLang="zh-CN" sz="2800" b="1" smtClean="0"/>
              <a:t>				THEN</a:t>
            </a:r>
            <a:r>
              <a:rPr lang="zh-CN" altLang="en-US" sz="2800" b="1" smtClean="0"/>
              <a:t>（</a:t>
            </a:r>
            <a:r>
              <a:rPr lang="en-US" altLang="zh-CN" sz="2800" b="1" smtClean="0"/>
              <a:t>X</a:t>
            </a:r>
            <a:r>
              <a:rPr lang="en-US" altLang="zh-CN" sz="2800" b="1" baseline="-30000" smtClean="0"/>
              <a:t>k</a:t>
            </a:r>
            <a:r>
              <a:rPr lang="en-US" altLang="zh-CN" sz="2800" b="1" smtClean="0"/>
              <a:t>←R</a:t>
            </a:r>
            <a:r>
              <a:rPr lang="en-US" altLang="zh-CN" sz="2800" b="1" baseline="-30000" smtClean="0"/>
              <a:t>i</a:t>
            </a:r>
            <a:r>
              <a:rPr lang="en-US" altLang="zh-CN" sz="2800" b="1" smtClean="0"/>
              <a:t> </a:t>
            </a:r>
            <a:r>
              <a:rPr lang="zh-CN" altLang="en-US" sz="2800" b="1" smtClean="0"/>
              <a:t>．</a:t>
            </a:r>
            <a:r>
              <a:rPr lang="en-US" altLang="zh-CN" sz="2800" b="1" smtClean="0"/>
              <a:t>i←i</a:t>
            </a:r>
            <a:r>
              <a:rPr lang="zh-CN" altLang="en-US" sz="2800" b="1" smtClean="0"/>
              <a:t>＋</a:t>
            </a:r>
            <a:r>
              <a:rPr lang="en-US" altLang="zh-CN" sz="2800" b="1" smtClean="0"/>
              <a:t>1</a:t>
            </a:r>
            <a:r>
              <a:rPr lang="zh-CN" altLang="en-US" sz="2800" b="1" smtClean="0"/>
              <a:t>）</a:t>
            </a:r>
          </a:p>
          <a:p>
            <a:pPr algn="just" eaLnBrk="1" hangingPunct="1">
              <a:lnSpc>
                <a:spcPct val="80000"/>
              </a:lnSpc>
              <a:buFont typeface="Wingdings" pitchFamily="2" charset="2"/>
              <a:buNone/>
            </a:pPr>
            <a:r>
              <a:rPr lang="en-US" altLang="zh-CN" sz="2800" b="1" smtClean="0"/>
              <a:t>				ELSE</a:t>
            </a:r>
            <a:r>
              <a:rPr lang="zh-CN" altLang="en-US" sz="2800" b="1" smtClean="0"/>
              <a:t>（</a:t>
            </a:r>
            <a:r>
              <a:rPr lang="en-US" altLang="zh-CN" sz="2800" b="1" smtClean="0"/>
              <a:t>X</a:t>
            </a:r>
            <a:r>
              <a:rPr lang="en-US" altLang="zh-CN" sz="2800" b="1" baseline="-30000" smtClean="0"/>
              <a:t>k</a:t>
            </a:r>
            <a:r>
              <a:rPr lang="en-US" altLang="zh-CN" sz="2800" b="1" smtClean="0"/>
              <a:t>←R</a:t>
            </a:r>
            <a:r>
              <a:rPr lang="en-US" altLang="zh-CN" sz="2800" b="1" baseline="-30000" smtClean="0"/>
              <a:t>j</a:t>
            </a:r>
            <a:r>
              <a:rPr lang="en-US" altLang="zh-CN" sz="2800" b="1" smtClean="0"/>
              <a:t> </a:t>
            </a:r>
            <a:r>
              <a:rPr lang="zh-CN" altLang="en-US" sz="2800" b="1" smtClean="0"/>
              <a:t>．</a:t>
            </a:r>
            <a:r>
              <a:rPr lang="en-US" altLang="zh-CN" sz="2800" b="1" smtClean="0"/>
              <a:t>j←j</a:t>
            </a:r>
            <a:r>
              <a:rPr lang="zh-CN" altLang="en-US" sz="2800" b="1" smtClean="0"/>
              <a:t>＋</a:t>
            </a:r>
            <a:r>
              <a:rPr lang="en-US" altLang="zh-CN" sz="2800" b="1" smtClean="0"/>
              <a:t>1</a:t>
            </a:r>
            <a:r>
              <a:rPr lang="zh-CN" altLang="en-US" sz="2800" b="1" smtClean="0"/>
              <a:t>）</a:t>
            </a:r>
            <a:r>
              <a:rPr lang="en-US" altLang="zh-CN" sz="2800" b="1" smtClean="0"/>
              <a:t>.</a:t>
            </a:r>
          </a:p>
          <a:p>
            <a:pPr algn="just" eaLnBrk="1" hangingPunct="1">
              <a:lnSpc>
                <a:spcPct val="80000"/>
              </a:lnSpc>
              <a:buFont typeface="Wingdings" pitchFamily="2" charset="2"/>
              <a:buNone/>
            </a:pPr>
            <a:r>
              <a:rPr lang="en-US" altLang="zh-CN" sz="2800" b="1" smtClean="0"/>
              <a:t>                k←k+1</a:t>
            </a:r>
            <a:r>
              <a:rPr lang="zh-CN" altLang="en-US" sz="2800" b="1" smtClean="0"/>
              <a:t>）</a:t>
            </a:r>
            <a:r>
              <a:rPr lang="en-US" altLang="zh-CN" sz="2800" b="1" smtClean="0"/>
              <a:t>.</a:t>
            </a:r>
          </a:p>
          <a:p>
            <a:pPr algn="just" eaLnBrk="1" hangingPunct="1">
              <a:lnSpc>
                <a:spcPct val="80000"/>
              </a:lnSpc>
              <a:buFont typeface="Wingdings" pitchFamily="2" charset="2"/>
              <a:buNone/>
            </a:pPr>
            <a:r>
              <a:rPr lang="en-US" altLang="zh-CN" sz="2800" b="1" smtClean="0"/>
              <a:t>   </a:t>
            </a:r>
            <a:r>
              <a:rPr lang="en-US" altLang="zh-CN" sz="2800" b="1" smtClean="0">
                <a:solidFill>
                  <a:srgbClr val="000099"/>
                </a:solidFill>
              </a:rPr>
              <a:t> </a:t>
            </a:r>
            <a:r>
              <a:rPr lang="en-US" altLang="zh-CN" sz="2800" b="1" smtClean="0">
                <a:solidFill>
                  <a:srgbClr val="FFFF00"/>
                </a:solidFill>
              </a:rPr>
              <a:t>M3</a:t>
            </a:r>
            <a:r>
              <a:rPr lang="en-US" altLang="zh-CN" sz="2800" b="1" smtClean="0"/>
              <a:t> [</a:t>
            </a:r>
            <a:r>
              <a:rPr lang="zh-CN" altLang="en-US" sz="2800" b="1" smtClean="0"/>
              <a:t>复制余留记录项</a:t>
            </a:r>
            <a:r>
              <a:rPr lang="en-US" altLang="zh-CN" sz="2800" b="1" smtClean="0"/>
              <a:t>]</a:t>
            </a:r>
          </a:p>
          <a:p>
            <a:pPr algn="just" eaLnBrk="1" hangingPunct="1">
              <a:lnSpc>
                <a:spcPct val="80000"/>
              </a:lnSpc>
              <a:buFont typeface="Wingdings" pitchFamily="2" charset="2"/>
              <a:buNone/>
            </a:pPr>
            <a:r>
              <a:rPr lang="en-US" altLang="zh-CN" sz="2800" b="1" smtClean="0"/>
              <a:t>   WHILE (i≤m)</a:t>
            </a:r>
          </a:p>
          <a:p>
            <a:pPr algn="just" eaLnBrk="1" hangingPunct="1">
              <a:lnSpc>
                <a:spcPct val="80000"/>
              </a:lnSpc>
              <a:buFont typeface="Wingdings" pitchFamily="2" charset="2"/>
              <a:buNone/>
            </a:pPr>
            <a:r>
              <a:rPr lang="en-US" altLang="zh-CN" sz="2800" b="1" smtClean="0"/>
              <a:t>      {X</a:t>
            </a:r>
            <a:r>
              <a:rPr lang="en-US" altLang="zh-CN" sz="2800" b="1" baseline="-30000" smtClean="0"/>
              <a:t>k</a:t>
            </a:r>
            <a:r>
              <a:rPr lang="en-US" altLang="zh-CN" sz="2800" b="1" smtClean="0"/>
              <a:t> =R</a:t>
            </a:r>
            <a:r>
              <a:rPr lang="en-US" altLang="zh-CN" sz="2800" b="1" baseline="-30000" smtClean="0"/>
              <a:t>i</a:t>
            </a:r>
            <a:r>
              <a:rPr lang="en-US" altLang="zh-CN" sz="2800" b="1" smtClean="0"/>
              <a:t> </a:t>
            </a:r>
            <a:r>
              <a:rPr lang="en-US" altLang="zh-CN" sz="2800" b="1" smtClean="0">
                <a:latin typeface="Arial" charset="0"/>
              </a:rPr>
              <a:t> </a:t>
            </a:r>
            <a:r>
              <a:rPr lang="en-US" altLang="zh-CN" sz="2800" b="1" smtClean="0"/>
              <a:t>.   i←i</a:t>
            </a:r>
            <a:r>
              <a:rPr lang="zh-CN" altLang="en-US" sz="2800" b="1" smtClean="0"/>
              <a:t>＋</a:t>
            </a:r>
            <a:r>
              <a:rPr lang="en-US" altLang="zh-CN" sz="2800" b="1" smtClean="0"/>
              <a:t>1.    k←k+1.}</a:t>
            </a:r>
          </a:p>
          <a:p>
            <a:pPr algn="just" eaLnBrk="1" hangingPunct="1">
              <a:lnSpc>
                <a:spcPct val="80000"/>
              </a:lnSpc>
              <a:buFont typeface="Wingdings" pitchFamily="2" charset="2"/>
              <a:buNone/>
            </a:pPr>
            <a:r>
              <a:rPr lang="en-US" altLang="zh-CN" sz="2800" b="1" smtClean="0"/>
              <a:t>   WHILE (j≤n)</a:t>
            </a:r>
          </a:p>
          <a:p>
            <a:pPr algn="just" eaLnBrk="1" hangingPunct="1">
              <a:lnSpc>
                <a:spcPct val="80000"/>
              </a:lnSpc>
              <a:buFont typeface="Wingdings" pitchFamily="2" charset="2"/>
              <a:buNone/>
            </a:pPr>
            <a:r>
              <a:rPr lang="en-US" altLang="zh-CN" sz="2800" b="1" smtClean="0"/>
              <a:t>      {X</a:t>
            </a:r>
            <a:r>
              <a:rPr lang="en-US" altLang="zh-CN" sz="2800" b="1" baseline="-30000" smtClean="0"/>
              <a:t>k</a:t>
            </a:r>
            <a:r>
              <a:rPr lang="en-US" altLang="zh-CN" sz="2800" b="1" smtClean="0"/>
              <a:t> =R</a:t>
            </a:r>
            <a:r>
              <a:rPr lang="en-US" altLang="zh-CN" sz="2800" b="1" baseline="-30000" smtClean="0"/>
              <a:t>j</a:t>
            </a:r>
            <a:r>
              <a:rPr lang="en-US" altLang="zh-CN" sz="2800" b="1" smtClean="0"/>
              <a:t> </a:t>
            </a:r>
            <a:r>
              <a:rPr lang="en-US" altLang="zh-CN" sz="2800" b="1" smtClean="0">
                <a:latin typeface="Arial" charset="0"/>
              </a:rPr>
              <a:t> </a:t>
            </a:r>
            <a:r>
              <a:rPr lang="en-US" altLang="zh-CN" sz="2800" b="1" smtClean="0"/>
              <a:t>.   j←j</a:t>
            </a:r>
            <a:r>
              <a:rPr lang="zh-CN" altLang="en-US" sz="2800" b="1" smtClean="0"/>
              <a:t>＋</a:t>
            </a:r>
            <a:r>
              <a:rPr lang="en-US" altLang="zh-CN" sz="2800" b="1" smtClean="0"/>
              <a:t>1.    k←k+1.} ▌</a:t>
            </a:r>
          </a:p>
        </p:txBody>
      </p:sp>
      <p:sp>
        <p:nvSpPr>
          <p:cNvPr id="174083" name="Text Box 10"/>
          <p:cNvSpPr txBox="1">
            <a:spLocks noChangeArrowheads="1"/>
          </p:cNvSpPr>
          <p:nvPr/>
        </p:nvSpPr>
        <p:spPr bwMode="auto">
          <a:xfrm>
            <a:off x="7775575" y="1376363"/>
            <a:ext cx="395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endParaRPr lang="zh-CN" altLang="en-US"/>
          </a:p>
        </p:txBody>
      </p:sp>
      <p:grpSp>
        <p:nvGrpSpPr>
          <p:cNvPr id="174084" name="Group 12"/>
          <p:cNvGrpSpPr>
            <a:grpSpLocks/>
          </p:cNvGrpSpPr>
          <p:nvPr/>
        </p:nvGrpSpPr>
        <p:grpSpPr bwMode="auto">
          <a:xfrm>
            <a:off x="6156325" y="722313"/>
            <a:ext cx="2879725" cy="798512"/>
            <a:chOff x="3855" y="777"/>
            <a:chExt cx="1814" cy="503"/>
          </a:xfrm>
        </p:grpSpPr>
        <p:grpSp>
          <p:nvGrpSpPr>
            <p:cNvPr id="174089" name="Group 4"/>
            <p:cNvGrpSpPr>
              <a:grpSpLocks/>
            </p:cNvGrpSpPr>
            <p:nvPr/>
          </p:nvGrpSpPr>
          <p:grpSpPr bwMode="auto">
            <a:xfrm>
              <a:off x="3855" y="1043"/>
              <a:ext cx="1814" cy="237"/>
              <a:chOff x="3651" y="998"/>
              <a:chExt cx="1814" cy="237"/>
            </a:xfrm>
          </p:grpSpPr>
          <p:sp>
            <p:nvSpPr>
              <p:cNvPr id="174094" name="Rectangle 5"/>
              <p:cNvSpPr>
                <a:spLocks noChangeArrowheads="1"/>
              </p:cNvSpPr>
              <p:nvPr/>
            </p:nvSpPr>
            <p:spPr bwMode="auto">
              <a:xfrm>
                <a:off x="3651" y="998"/>
                <a:ext cx="907" cy="237"/>
              </a:xfrm>
              <a:prstGeom prst="rect">
                <a:avLst/>
              </a:prstGeom>
              <a:solidFill>
                <a:srgbClr val="33CCCC"/>
              </a:solidFill>
              <a:ln w="9525" algn="ctr">
                <a:solidFill>
                  <a:schemeClr val="tx1"/>
                </a:solidFill>
                <a:miter lim="800000"/>
                <a:headEnd/>
                <a:tailEnd/>
              </a:ln>
            </p:spPr>
            <p:txBody>
              <a:bodyPr anchor="ctr">
                <a:spAutoFit/>
              </a:bodyPr>
              <a:lstStyle/>
              <a:p>
                <a:r>
                  <a:rPr lang="en-US" altLang="zh-CN" sz="1800"/>
                  <a:t>t      …       m</a:t>
                </a:r>
              </a:p>
            </p:txBody>
          </p:sp>
          <p:sp>
            <p:nvSpPr>
              <p:cNvPr id="174095" name="Rectangle 6"/>
              <p:cNvSpPr>
                <a:spLocks noChangeArrowheads="1"/>
              </p:cNvSpPr>
              <p:nvPr/>
            </p:nvSpPr>
            <p:spPr bwMode="auto">
              <a:xfrm>
                <a:off x="4558" y="998"/>
                <a:ext cx="907" cy="237"/>
              </a:xfrm>
              <a:prstGeom prst="rect">
                <a:avLst/>
              </a:prstGeom>
              <a:solidFill>
                <a:srgbClr val="FF6600"/>
              </a:solidFill>
              <a:ln w="9525" algn="ctr">
                <a:solidFill>
                  <a:schemeClr val="tx1"/>
                </a:solidFill>
                <a:miter lim="800000"/>
                <a:headEnd/>
                <a:tailEnd/>
              </a:ln>
            </p:spPr>
            <p:txBody>
              <a:bodyPr anchor="ctr">
                <a:spAutoFit/>
              </a:bodyPr>
              <a:lstStyle/>
              <a:p>
                <a:r>
                  <a:rPr lang="en-US" altLang="zh-CN" sz="1800"/>
                  <a:t>m+1   …   n</a:t>
                </a:r>
                <a:endParaRPr lang="zh-CN" altLang="en-US" sz="1800"/>
              </a:p>
            </p:txBody>
          </p:sp>
        </p:grpSp>
        <p:sp>
          <p:nvSpPr>
            <p:cNvPr id="174090" name="Line 7"/>
            <p:cNvSpPr>
              <a:spLocks noChangeShapeType="1"/>
            </p:cNvSpPr>
            <p:nvPr/>
          </p:nvSpPr>
          <p:spPr bwMode="auto">
            <a:xfrm>
              <a:off x="3901" y="867"/>
              <a:ext cx="0" cy="1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091" name="Line 8"/>
            <p:cNvSpPr>
              <a:spLocks noChangeShapeType="1"/>
            </p:cNvSpPr>
            <p:nvPr/>
          </p:nvSpPr>
          <p:spPr bwMode="auto">
            <a:xfrm>
              <a:off x="4830" y="867"/>
              <a:ext cx="0" cy="1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092" name="Text Box 9"/>
            <p:cNvSpPr txBox="1">
              <a:spLocks noChangeArrowheads="1"/>
            </p:cNvSpPr>
            <p:nvPr/>
          </p:nvSpPr>
          <p:spPr bwMode="auto">
            <a:xfrm>
              <a:off x="3878" y="77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i</a:t>
              </a:r>
            </a:p>
          </p:txBody>
        </p:sp>
        <p:sp>
          <p:nvSpPr>
            <p:cNvPr id="174093" name="Text Box 11"/>
            <p:cNvSpPr txBox="1">
              <a:spLocks noChangeArrowheads="1"/>
            </p:cNvSpPr>
            <p:nvPr/>
          </p:nvSpPr>
          <p:spPr bwMode="auto">
            <a:xfrm>
              <a:off x="4785" y="77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j</a:t>
              </a:r>
            </a:p>
          </p:txBody>
        </p:sp>
      </p:grpSp>
      <p:grpSp>
        <p:nvGrpSpPr>
          <p:cNvPr id="174085" name="Group 15"/>
          <p:cNvGrpSpPr>
            <a:grpSpLocks/>
          </p:cNvGrpSpPr>
          <p:nvPr/>
        </p:nvGrpSpPr>
        <p:grpSpPr bwMode="auto">
          <a:xfrm>
            <a:off x="6156325" y="1520825"/>
            <a:ext cx="2881313" cy="725488"/>
            <a:chOff x="3878" y="1046"/>
            <a:chExt cx="1815" cy="457"/>
          </a:xfrm>
        </p:grpSpPr>
        <p:sp>
          <p:nvSpPr>
            <p:cNvPr id="174086" name="Rectangle 3"/>
            <p:cNvSpPr>
              <a:spLocks noChangeArrowheads="1"/>
            </p:cNvSpPr>
            <p:nvPr/>
          </p:nvSpPr>
          <p:spPr bwMode="auto">
            <a:xfrm>
              <a:off x="3878" y="1046"/>
              <a:ext cx="1815" cy="231"/>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en-US" altLang="zh-CN" sz="1800"/>
                <a:t>X</a:t>
              </a:r>
            </a:p>
          </p:txBody>
        </p:sp>
        <p:sp>
          <p:nvSpPr>
            <p:cNvPr id="174087" name="Line 13"/>
            <p:cNvSpPr>
              <a:spLocks noChangeShapeType="1"/>
            </p:cNvSpPr>
            <p:nvPr/>
          </p:nvSpPr>
          <p:spPr bwMode="auto">
            <a:xfrm flipV="1">
              <a:off x="3901" y="1275"/>
              <a:ext cx="0" cy="1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088" name="Text Box 14"/>
            <p:cNvSpPr txBox="1">
              <a:spLocks noChangeArrowheads="1"/>
            </p:cNvSpPr>
            <p:nvPr/>
          </p:nvSpPr>
          <p:spPr bwMode="auto">
            <a:xfrm>
              <a:off x="3946" y="1253"/>
              <a:ext cx="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k</a:t>
              </a:r>
            </a:p>
          </p:txBody>
        </p:sp>
      </p:grpSp>
    </p:spTree>
  </p:cSld>
  <p:clrMapOvr>
    <a:masterClrMapping/>
  </p:clrMapOvr>
  <p:transition>
    <p:blinds/>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idx="1"/>
          </p:nvPr>
        </p:nvSpPr>
        <p:spPr>
          <a:xfrm>
            <a:off x="0" y="0"/>
            <a:ext cx="9144000" cy="6858000"/>
          </a:xfrm>
        </p:spPr>
        <p:txBody>
          <a:bodyPr/>
          <a:lstStyle/>
          <a:p>
            <a:pPr algn="just" eaLnBrk="1" hangingPunct="1">
              <a:lnSpc>
                <a:spcPct val="80000"/>
              </a:lnSpc>
              <a:buFont typeface="Wingdings" pitchFamily="2" charset="2"/>
              <a:buNone/>
            </a:pPr>
            <a:r>
              <a:rPr lang="zh-CN" altLang="en-US" sz="2800" b="1" smtClean="0">
                <a:solidFill>
                  <a:srgbClr val="FFFF00"/>
                </a:solidFill>
              </a:rPr>
              <a:t>两个有序文件合并成一个大的有序文件</a:t>
            </a:r>
            <a:r>
              <a:rPr lang="zh-CN" altLang="en-US" sz="2800" b="1" smtClean="0">
                <a:solidFill>
                  <a:srgbClr val="660033"/>
                </a:solidFill>
              </a:rPr>
              <a:t> </a:t>
            </a:r>
          </a:p>
          <a:p>
            <a:pPr algn="just" eaLnBrk="1" hangingPunct="1">
              <a:lnSpc>
                <a:spcPct val="80000"/>
              </a:lnSpc>
              <a:buFont typeface="Wingdings" pitchFamily="2" charset="2"/>
              <a:buNone/>
            </a:pPr>
            <a:r>
              <a:rPr lang="zh-CN" altLang="en-US" sz="2800" b="1" smtClean="0"/>
              <a:t>算法</a:t>
            </a:r>
            <a:r>
              <a:rPr lang="en-US" altLang="zh-CN" sz="2800" b="1" smtClean="0">
                <a:solidFill>
                  <a:srgbClr val="FFFF00"/>
                </a:solidFill>
                <a:cs typeface="Times New Roman" pitchFamily="18" charset="0"/>
              </a:rPr>
              <a:t>Merge</a:t>
            </a:r>
            <a:r>
              <a:rPr lang="en-US" altLang="zh-CN" sz="2800" smtClean="0">
                <a:cs typeface="Times New Roman" pitchFamily="18" charset="0"/>
              </a:rPr>
              <a:t> </a:t>
            </a:r>
            <a:r>
              <a:rPr lang="en-US" altLang="zh-CN" sz="2800" b="1" smtClean="0">
                <a:cs typeface="Times New Roman" pitchFamily="18" charset="0"/>
              </a:rPr>
              <a:t>(R</a:t>
            </a:r>
            <a:r>
              <a:rPr lang="zh-CN" altLang="en-US" sz="2800" b="1" smtClean="0"/>
              <a:t>，</a:t>
            </a:r>
            <a:r>
              <a:rPr lang="en-US" altLang="zh-CN" sz="2800" b="1" smtClean="0"/>
              <a:t>t</a:t>
            </a:r>
            <a:r>
              <a:rPr lang="zh-CN" altLang="en-US" sz="2800" b="1" smtClean="0"/>
              <a:t>，</a:t>
            </a:r>
            <a:r>
              <a:rPr lang="en-US" altLang="zh-CN" sz="2800" b="1" smtClean="0"/>
              <a:t>m</a:t>
            </a:r>
            <a:r>
              <a:rPr lang="zh-CN" altLang="en-US" sz="2800" b="1" smtClean="0"/>
              <a:t>，</a:t>
            </a:r>
            <a:r>
              <a:rPr lang="en-US" altLang="zh-CN" sz="2800" b="1" smtClean="0"/>
              <a:t>n . X)</a:t>
            </a:r>
            <a:r>
              <a:rPr lang="zh-CN" altLang="en-US" sz="2000" b="1" smtClean="0">
                <a:hlinkClick r:id="rId3" action="ppaction://hlinkfile"/>
              </a:rPr>
              <a:t>算法</a:t>
            </a:r>
            <a:r>
              <a:rPr lang="en-US" altLang="zh-CN" sz="2000" b="1" smtClean="0">
                <a:hlinkClick r:id="rId3" action="ppaction://hlinkfile"/>
              </a:rPr>
              <a:t>Merge()</a:t>
            </a:r>
            <a:r>
              <a:rPr lang="zh-CN" altLang="en-US" sz="2000" b="1" smtClean="0">
                <a:hlinkClick r:id="rId3" action="ppaction://hlinkfile"/>
              </a:rPr>
              <a:t>演示</a:t>
            </a:r>
            <a:endParaRPr lang="zh-CN" altLang="en-US" sz="2000" b="1" smtClean="0"/>
          </a:p>
          <a:p>
            <a:pPr algn="just" eaLnBrk="1" hangingPunct="1">
              <a:lnSpc>
                <a:spcPct val="80000"/>
              </a:lnSpc>
              <a:buFont typeface="Wingdings" pitchFamily="2" charset="2"/>
              <a:buNone/>
            </a:pPr>
            <a:r>
              <a:rPr lang="zh-CN" altLang="en-US" sz="2800" b="1" smtClean="0">
                <a:solidFill>
                  <a:srgbClr val="000099"/>
                </a:solidFill>
              </a:rPr>
              <a:t>   </a:t>
            </a:r>
            <a:r>
              <a:rPr lang="en-US" altLang="zh-CN" sz="2800" b="1" smtClean="0">
                <a:solidFill>
                  <a:srgbClr val="FFFF00"/>
                </a:solidFill>
              </a:rPr>
              <a:t>M1</a:t>
            </a:r>
            <a:r>
              <a:rPr lang="en-US" altLang="zh-CN" sz="2800" b="1" smtClean="0"/>
              <a:t> [</a:t>
            </a:r>
            <a:r>
              <a:rPr lang="zh-CN" altLang="en-US" sz="2800" b="1" smtClean="0"/>
              <a:t>初始化给每个文件一个头指针</a:t>
            </a:r>
            <a:r>
              <a:rPr lang="en-US" altLang="zh-CN" sz="2800" b="1" smtClean="0"/>
              <a:t>]</a:t>
            </a:r>
          </a:p>
          <a:p>
            <a:pPr algn="just" eaLnBrk="1" hangingPunct="1">
              <a:lnSpc>
                <a:spcPct val="80000"/>
              </a:lnSpc>
              <a:buFont typeface="Wingdings" pitchFamily="2" charset="2"/>
              <a:buNone/>
            </a:pPr>
            <a:r>
              <a:rPr lang="en-US" altLang="zh-CN" sz="2800" b="1" smtClean="0"/>
              <a:t>         i←t </a:t>
            </a:r>
            <a:r>
              <a:rPr lang="zh-CN" altLang="en-US" sz="2800" b="1" smtClean="0"/>
              <a:t>．</a:t>
            </a:r>
            <a:r>
              <a:rPr lang="en-US" altLang="zh-CN" sz="2800" b="1" smtClean="0"/>
              <a:t>j←m</a:t>
            </a:r>
            <a:r>
              <a:rPr lang="zh-CN" altLang="en-US" sz="2800" b="1" smtClean="0"/>
              <a:t>＋</a:t>
            </a:r>
            <a:r>
              <a:rPr lang="en-US" altLang="zh-CN" sz="2800" b="1" smtClean="0"/>
              <a:t>1 </a:t>
            </a:r>
            <a:r>
              <a:rPr lang="zh-CN" altLang="en-US" sz="2800" b="1" smtClean="0"/>
              <a:t>．</a:t>
            </a:r>
            <a:r>
              <a:rPr lang="en-US" altLang="zh-CN" sz="2800" b="1" smtClean="0"/>
              <a:t>k←1 </a:t>
            </a:r>
            <a:r>
              <a:rPr lang="zh-CN" altLang="en-US" sz="2800" b="1" smtClean="0"/>
              <a:t>．</a:t>
            </a:r>
          </a:p>
          <a:p>
            <a:pPr algn="just" eaLnBrk="1" hangingPunct="1">
              <a:lnSpc>
                <a:spcPct val="80000"/>
              </a:lnSpc>
              <a:buFont typeface="Wingdings" pitchFamily="2" charset="2"/>
              <a:buNone/>
            </a:pPr>
            <a:r>
              <a:rPr lang="zh-CN" altLang="en-US" sz="2800" b="1" smtClean="0">
                <a:solidFill>
                  <a:srgbClr val="FFFF00"/>
                </a:solidFill>
              </a:rPr>
              <a:t>   </a:t>
            </a:r>
            <a:r>
              <a:rPr lang="en-US" altLang="zh-CN" sz="2800" b="1" smtClean="0">
                <a:solidFill>
                  <a:srgbClr val="FFFF00"/>
                </a:solidFill>
              </a:rPr>
              <a:t>M2</a:t>
            </a:r>
            <a:r>
              <a:rPr lang="en-US" altLang="zh-CN" sz="2800" b="1" smtClean="0"/>
              <a:t> [</a:t>
            </a:r>
            <a:r>
              <a:rPr lang="zh-CN" altLang="en-US" sz="2800" b="1" smtClean="0"/>
              <a:t>比较 </a:t>
            </a:r>
            <a:r>
              <a:rPr lang="en-US" altLang="zh-CN" sz="2800" b="1" smtClean="0"/>
              <a:t>i</a:t>
            </a:r>
            <a:r>
              <a:rPr lang="zh-CN" altLang="en-US" sz="2800" b="1" smtClean="0"/>
              <a:t>和 </a:t>
            </a:r>
            <a:r>
              <a:rPr lang="en-US" altLang="zh-CN" sz="2800" b="1" smtClean="0"/>
              <a:t>j</a:t>
            </a:r>
            <a:r>
              <a:rPr lang="zh-CN" altLang="en-US" sz="2800" b="1" smtClean="0"/>
              <a:t>所指记录</a:t>
            </a:r>
            <a:r>
              <a:rPr lang="en-US" altLang="zh-CN" sz="2800" b="1" smtClean="0"/>
              <a:t>]</a:t>
            </a:r>
          </a:p>
          <a:p>
            <a:pPr algn="just" eaLnBrk="1" hangingPunct="1">
              <a:lnSpc>
                <a:spcPct val="80000"/>
              </a:lnSpc>
              <a:buFont typeface="Wingdings" pitchFamily="2" charset="2"/>
              <a:buNone/>
            </a:pPr>
            <a:r>
              <a:rPr lang="en-US" altLang="zh-CN" sz="2800" b="1" smtClean="0"/>
              <a:t>         WHILE</a:t>
            </a:r>
            <a:r>
              <a:rPr lang="zh-CN" altLang="en-US" sz="2800" b="1" smtClean="0"/>
              <a:t>（</a:t>
            </a:r>
            <a:r>
              <a:rPr lang="en-US" altLang="zh-CN" sz="2800" b="1" smtClean="0"/>
              <a:t>i≤m</a:t>
            </a:r>
            <a:r>
              <a:rPr lang="zh-CN" altLang="en-US" sz="2800" b="1" smtClean="0"/>
              <a:t>） </a:t>
            </a:r>
            <a:r>
              <a:rPr lang="en-US" altLang="zh-CN" sz="2800" b="1" smtClean="0"/>
              <a:t>AND</a:t>
            </a:r>
            <a:r>
              <a:rPr lang="zh-CN" altLang="en-US" sz="2800" b="1" smtClean="0"/>
              <a:t>（</a:t>
            </a:r>
            <a:r>
              <a:rPr lang="en-US" altLang="zh-CN" sz="2800" b="1" smtClean="0"/>
              <a:t>j≤n</a:t>
            </a:r>
            <a:r>
              <a:rPr lang="zh-CN" altLang="en-US" sz="2800" b="1" smtClean="0"/>
              <a:t>） </a:t>
            </a:r>
            <a:r>
              <a:rPr lang="en-US" altLang="zh-CN" sz="2800" b="1" smtClean="0"/>
              <a:t>DO</a:t>
            </a:r>
          </a:p>
          <a:p>
            <a:pPr algn="just" eaLnBrk="1" hangingPunct="1">
              <a:lnSpc>
                <a:spcPct val="80000"/>
              </a:lnSpc>
              <a:buFont typeface="Wingdings" pitchFamily="2" charset="2"/>
              <a:buNone/>
            </a:pPr>
            <a:r>
              <a:rPr lang="en-US" altLang="zh-CN" sz="2800" b="1" smtClean="0"/>
              <a:t>              </a:t>
            </a:r>
            <a:r>
              <a:rPr lang="zh-CN" altLang="en-US" sz="2800" b="1" smtClean="0"/>
              <a:t>（</a:t>
            </a:r>
            <a:r>
              <a:rPr lang="en-US" altLang="zh-CN" sz="2800" b="1" smtClean="0"/>
              <a:t>IF  K</a:t>
            </a:r>
            <a:r>
              <a:rPr lang="en-US" altLang="zh-CN" sz="2800" b="1" baseline="-30000" smtClean="0"/>
              <a:t>i</a:t>
            </a:r>
            <a:r>
              <a:rPr lang="en-US" altLang="zh-CN" sz="2800" b="1" smtClean="0"/>
              <a:t>≤K</a:t>
            </a:r>
            <a:r>
              <a:rPr lang="en-US" altLang="zh-CN" sz="2800" b="1" baseline="-30000" smtClean="0"/>
              <a:t>j</a:t>
            </a:r>
          </a:p>
          <a:p>
            <a:pPr algn="just" eaLnBrk="1" hangingPunct="1">
              <a:lnSpc>
                <a:spcPct val="80000"/>
              </a:lnSpc>
              <a:buFont typeface="Wingdings" pitchFamily="2" charset="2"/>
              <a:buNone/>
            </a:pPr>
            <a:r>
              <a:rPr lang="en-US" altLang="zh-CN" sz="2800" b="1" smtClean="0"/>
              <a:t>				THEN</a:t>
            </a:r>
            <a:r>
              <a:rPr lang="zh-CN" altLang="en-US" sz="2800" b="1" smtClean="0"/>
              <a:t>（</a:t>
            </a:r>
            <a:r>
              <a:rPr lang="en-US" altLang="zh-CN" sz="2800" b="1" smtClean="0"/>
              <a:t>X</a:t>
            </a:r>
            <a:r>
              <a:rPr lang="en-US" altLang="zh-CN" sz="2800" b="1" baseline="-30000" smtClean="0"/>
              <a:t>k</a:t>
            </a:r>
            <a:r>
              <a:rPr lang="en-US" altLang="zh-CN" sz="2800" b="1" smtClean="0"/>
              <a:t>←R</a:t>
            </a:r>
            <a:r>
              <a:rPr lang="en-US" altLang="zh-CN" sz="2800" b="1" baseline="-30000" smtClean="0"/>
              <a:t>i</a:t>
            </a:r>
            <a:r>
              <a:rPr lang="en-US" altLang="zh-CN" sz="2800" b="1" smtClean="0"/>
              <a:t> </a:t>
            </a:r>
            <a:r>
              <a:rPr lang="zh-CN" altLang="en-US" sz="2800" b="1" smtClean="0"/>
              <a:t>．</a:t>
            </a:r>
            <a:r>
              <a:rPr lang="en-US" altLang="zh-CN" sz="2800" b="1" smtClean="0"/>
              <a:t>i←i</a:t>
            </a:r>
            <a:r>
              <a:rPr lang="zh-CN" altLang="en-US" sz="2800" b="1" smtClean="0"/>
              <a:t>＋</a:t>
            </a:r>
            <a:r>
              <a:rPr lang="en-US" altLang="zh-CN" sz="2800" b="1" smtClean="0"/>
              <a:t>1</a:t>
            </a:r>
            <a:r>
              <a:rPr lang="zh-CN" altLang="en-US" sz="2800" b="1" smtClean="0"/>
              <a:t>）</a:t>
            </a:r>
          </a:p>
          <a:p>
            <a:pPr algn="just" eaLnBrk="1" hangingPunct="1">
              <a:lnSpc>
                <a:spcPct val="80000"/>
              </a:lnSpc>
              <a:buFont typeface="Wingdings" pitchFamily="2" charset="2"/>
              <a:buNone/>
            </a:pPr>
            <a:r>
              <a:rPr lang="en-US" altLang="zh-CN" sz="2800" b="1" smtClean="0"/>
              <a:t>				ELSE</a:t>
            </a:r>
            <a:r>
              <a:rPr lang="zh-CN" altLang="en-US" sz="2800" b="1" smtClean="0"/>
              <a:t>（</a:t>
            </a:r>
            <a:r>
              <a:rPr lang="en-US" altLang="zh-CN" sz="2800" b="1" smtClean="0"/>
              <a:t>X</a:t>
            </a:r>
            <a:r>
              <a:rPr lang="en-US" altLang="zh-CN" sz="2800" b="1" baseline="-30000" smtClean="0"/>
              <a:t>k</a:t>
            </a:r>
            <a:r>
              <a:rPr lang="en-US" altLang="zh-CN" sz="2800" b="1" smtClean="0"/>
              <a:t>←R</a:t>
            </a:r>
            <a:r>
              <a:rPr lang="en-US" altLang="zh-CN" sz="2800" b="1" baseline="-30000" smtClean="0"/>
              <a:t>j</a:t>
            </a:r>
            <a:r>
              <a:rPr lang="en-US" altLang="zh-CN" sz="2800" b="1" smtClean="0"/>
              <a:t> </a:t>
            </a:r>
            <a:r>
              <a:rPr lang="zh-CN" altLang="en-US" sz="2800" b="1" smtClean="0"/>
              <a:t>．</a:t>
            </a:r>
            <a:r>
              <a:rPr lang="en-US" altLang="zh-CN" sz="2800" b="1" smtClean="0"/>
              <a:t>j←j</a:t>
            </a:r>
            <a:r>
              <a:rPr lang="zh-CN" altLang="en-US" sz="2800" b="1" smtClean="0"/>
              <a:t>＋</a:t>
            </a:r>
            <a:r>
              <a:rPr lang="en-US" altLang="zh-CN" sz="2800" b="1" smtClean="0"/>
              <a:t>1</a:t>
            </a:r>
            <a:r>
              <a:rPr lang="zh-CN" altLang="en-US" sz="2800" b="1" smtClean="0"/>
              <a:t>）</a:t>
            </a:r>
            <a:r>
              <a:rPr lang="en-US" altLang="zh-CN" sz="2800" b="1" smtClean="0"/>
              <a:t>.</a:t>
            </a:r>
          </a:p>
          <a:p>
            <a:pPr algn="just" eaLnBrk="1" hangingPunct="1">
              <a:lnSpc>
                <a:spcPct val="80000"/>
              </a:lnSpc>
              <a:buFont typeface="Wingdings" pitchFamily="2" charset="2"/>
              <a:buNone/>
            </a:pPr>
            <a:r>
              <a:rPr lang="en-US" altLang="zh-CN" sz="2800" b="1" smtClean="0"/>
              <a:t>                k←k+1</a:t>
            </a:r>
            <a:r>
              <a:rPr lang="zh-CN" altLang="en-US" sz="2800" b="1" smtClean="0"/>
              <a:t>）</a:t>
            </a:r>
            <a:r>
              <a:rPr lang="en-US" altLang="zh-CN" sz="2800" b="1" smtClean="0"/>
              <a:t>.</a:t>
            </a:r>
          </a:p>
          <a:p>
            <a:pPr algn="just" eaLnBrk="1" hangingPunct="1">
              <a:lnSpc>
                <a:spcPct val="80000"/>
              </a:lnSpc>
              <a:buFont typeface="Wingdings" pitchFamily="2" charset="2"/>
              <a:buNone/>
            </a:pPr>
            <a:r>
              <a:rPr lang="en-US" altLang="zh-CN" sz="2800" b="1" smtClean="0"/>
              <a:t>   </a:t>
            </a:r>
            <a:r>
              <a:rPr lang="en-US" altLang="zh-CN" sz="2800" b="1" smtClean="0">
                <a:solidFill>
                  <a:srgbClr val="000099"/>
                </a:solidFill>
              </a:rPr>
              <a:t> </a:t>
            </a:r>
            <a:r>
              <a:rPr lang="en-US" altLang="zh-CN" sz="2800" b="1" smtClean="0">
                <a:solidFill>
                  <a:srgbClr val="FFFF00"/>
                </a:solidFill>
              </a:rPr>
              <a:t>M3</a:t>
            </a:r>
            <a:r>
              <a:rPr lang="en-US" altLang="zh-CN" sz="2800" b="1" smtClean="0"/>
              <a:t> [</a:t>
            </a:r>
            <a:r>
              <a:rPr lang="zh-CN" altLang="en-US" sz="2800" b="1" smtClean="0"/>
              <a:t>复制余留记录项</a:t>
            </a:r>
            <a:r>
              <a:rPr lang="en-US" altLang="zh-CN" sz="2800" b="1" smtClean="0"/>
              <a:t>]</a:t>
            </a:r>
          </a:p>
          <a:p>
            <a:pPr algn="just" eaLnBrk="1" hangingPunct="1">
              <a:lnSpc>
                <a:spcPct val="80000"/>
              </a:lnSpc>
              <a:buFont typeface="Wingdings" pitchFamily="2" charset="2"/>
              <a:buNone/>
            </a:pPr>
            <a:r>
              <a:rPr lang="en-US" altLang="zh-CN" sz="2800" b="1" smtClean="0"/>
              <a:t>   WHILE (i≤m)</a:t>
            </a:r>
          </a:p>
          <a:p>
            <a:pPr algn="just" eaLnBrk="1" hangingPunct="1">
              <a:lnSpc>
                <a:spcPct val="80000"/>
              </a:lnSpc>
              <a:buFont typeface="Wingdings" pitchFamily="2" charset="2"/>
              <a:buNone/>
            </a:pPr>
            <a:r>
              <a:rPr lang="en-US" altLang="zh-CN" sz="2800" b="1" smtClean="0"/>
              <a:t>      {X</a:t>
            </a:r>
            <a:r>
              <a:rPr lang="en-US" altLang="zh-CN" sz="2800" b="1" baseline="-30000" smtClean="0"/>
              <a:t>k</a:t>
            </a:r>
            <a:r>
              <a:rPr lang="en-US" altLang="zh-CN" sz="2800" b="1" smtClean="0"/>
              <a:t> =R</a:t>
            </a:r>
            <a:r>
              <a:rPr lang="en-US" altLang="zh-CN" sz="2800" b="1" baseline="-30000" smtClean="0"/>
              <a:t>i</a:t>
            </a:r>
            <a:r>
              <a:rPr lang="en-US" altLang="zh-CN" sz="2800" b="1" smtClean="0"/>
              <a:t> </a:t>
            </a:r>
            <a:r>
              <a:rPr lang="en-US" altLang="zh-CN" sz="2800" b="1" smtClean="0">
                <a:latin typeface="Arial" charset="0"/>
              </a:rPr>
              <a:t> </a:t>
            </a:r>
            <a:r>
              <a:rPr lang="en-US" altLang="zh-CN" sz="2800" b="1" smtClean="0"/>
              <a:t>.   i←i</a:t>
            </a:r>
            <a:r>
              <a:rPr lang="zh-CN" altLang="en-US" sz="2800" b="1" smtClean="0"/>
              <a:t>＋</a:t>
            </a:r>
            <a:r>
              <a:rPr lang="en-US" altLang="zh-CN" sz="2800" b="1" smtClean="0"/>
              <a:t>1.    k←k+1.}</a:t>
            </a:r>
          </a:p>
          <a:p>
            <a:pPr algn="just" eaLnBrk="1" hangingPunct="1">
              <a:lnSpc>
                <a:spcPct val="80000"/>
              </a:lnSpc>
              <a:buFont typeface="Wingdings" pitchFamily="2" charset="2"/>
              <a:buNone/>
            </a:pPr>
            <a:r>
              <a:rPr lang="en-US" altLang="zh-CN" sz="2800" b="1" smtClean="0"/>
              <a:t>   WHILE (j≤n)</a:t>
            </a:r>
          </a:p>
          <a:p>
            <a:pPr algn="just" eaLnBrk="1" hangingPunct="1">
              <a:lnSpc>
                <a:spcPct val="80000"/>
              </a:lnSpc>
              <a:buFont typeface="Wingdings" pitchFamily="2" charset="2"/>
              <a:buNone/>
            </a:pPr>
            <a:r>
              <a:rPr lang="en-US" altLang="zh-CN" sz="2800" b="1" smtClean="0"/>
              <a:t>      {X</a:t>
            </a:r>
            <a:r>
              <a:rPr lang="en-US" altLang="zh-CN" sz="2800" b="1" baseline="-30000" smtClean="0"/>
              <a:t>k</a:t>
            </a:r>
            <a:r>
              <a:rPr lang="en-US" altLang="zh-CN" sz="2800" b="1" smtClean="0"/>
              <a:t> =R</a:t>
            </a:r>
            <a:r>
              <a:rPr lang="en-US" altLang="zh-CN" sz="2800" b="1" baseline="-30000" smtClean="0"/>
              <a:t>j</a:t>
            </a:r>
            <a:r>
              <a:rPr lang="en-US" altLang="zh-CN" sz="2800" b="1" smtClean="0"/>
              <a:t> </a:t>
            </a:r>
            <a:r>
              <a:rPr lang="en-US" altLang="zh-CN" sz="2800" b="1" smtClean="0">
                <a:latin typeface="Arial" charset="0"/>
              </a:rPr>
              <a:t> </a:t>
            </a:r>
            <a:r>
              <a:rPr lang="en-US" altLang="zh-CN" sz="2800" b="1" smtClean="0"/>
              <a:t>.   j←j</a:t>
            </a:r>
            <a:r>
              <a:rPr lang="zh-CN" altLang="en-US" sz="2800" b="1" smtClean="0"/>
              <a:t>＋</a:t>
            </a:r>
            <a:r>
              <a:rPr lang="en-US" altLang="zh-CN" sz="2800" b="1" smtClean="0"/>
              <a:t>1.    k←k+1.} ▌</a:t>
            </a:r>
          </a:p>
        </p:txBody>
      </p:sp>
      <p:sp>
        <p:nvSpPr>
          <p:cNvPr id="175107" name="Text Box 3"/>
          <p:cNvSpPr txBox="1">
            <a:spLocks noChangeArrowheads="1"/>
          </p:cNvSpPr>
          <p:nvPr/>
        </p:nvSpPr>
        <p:spPr bwMode="auto">
          <a:xfrm>
            <a:off x="7775575" y="1376363"/>
            <a:ext cx="395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endParaRPr lang="zh-CN" altLang="en-US"/>
          </a:p>
        </p:txBody>
      </p:sp>
      <p:grpSp>
        <p:nvGrpSpPr>
          <p:cNvPr id="175108" name="Group 16"/>
          <p:cNvGrpSpPr>
            <a:grpSpLocks/>
          </p:cNvGrpSpPr>
          <p:nvPr/>
        </p:nvGrpSpPr>
        <p:grpSpPr bwMode="auto">
          <a:xfrm>
            <a:off x="7235825" y="4292600"/>
            <a:ext cx="395288" cy="430213"/>
            <a:chOff x="3878" y="2704"/>
            <a:chExt cx="249" cy="271"/>
          </a:xfrm>
        </p:grpSpPr>
        <p:sp>
          <p:nvSpPr>
            <p:cNvPr id="175119" name="Line 17"/>
            <p:cNvSpPr>
              <a:spLocks noChangeShapeType="1"/>
            </p:cNvSpPr>
            <p:nvPr/>
          </p:nvSpPr>
          <p:spPr bwMode="auto">
            <a:xfrm>
              <a:off x="3901" y="2794"/>
              <a:ext cx="0" cy="1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20" name="Text Box 18"/>
            <p:cNvSpPr txBox="1">
              <a:spLocks noChangeArrowheads="1"/>
            </p:cNvSpPr>
            <p:nvPr/>
          </p:nvSpPr>
          <p:spPr bwMode="auto">
            <a:xfrm>
              <a:off x="3878" y="270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i</a:t>
              </a:r>
            </a:p>
          </p:txBody>
        </p:sp>
      </p:grpSp>
      <p:grpSp>
        <p:nvGrpSpPr>
          <p:cNvPr id="175109" name="Group 19"/>
          <p:cNvGrpSpPr>
            <a:grpSpLocks/>
          </p:cNvGrpSpPr>
          <p:nvPr/>
        </p:nvGrpSpPr>
        <p:grpSpPr bwMode="auto">
          <a:xfrm>
            <a:off x="6119813" y="4292600"/>
            <a:ext cx="2879725" cy="798513"/>
            <a:chOff x="3855" y="2704"/>
            <a:chExt cx="1814" cy="503"/>
          </a:xfrm>
        </p:grpSpPr>
        <p:grpSp>
          <p:nvGrpSpPr>
            <p:cNvPr id="175114" name="Group 20"/>
            <p:cNvGrpSpPr>
              <a:grpSpLocks/>
            </p:cNvGrpSpPr>
            <p:nvPr/>
          </p:nvGrpSpPr>
          <p:grpSpPr bwMode="auto">
            <a:xfrm>
              <a:off x="3855" y="2970"/>
              <a:ext cx="1814" cy="237"/>
              <a:chOff x="3651" y="998"/>
              <a:chExt cx="1814" cy="237"/>
            </a:xfrm>
          </p:grpSpPr>
          <p:sp>
            <p:nvSpPr>
              <p:cNvPr id="175117" name="Rectangle 21"/>
              <p:cNvSpPr>
                <a:spLocks noChangeArrowheads="1"/>
              </p:cNvSpPr>
              <p:nvPr/>
            </p:nvSpPr>
            <p:spPr bwMode="auto">
              <a:xfrm>
                <a:off x="3651" y="998"/>
                <a:ext cx="907" cy="237"/>
              </a:xfrm>
              <a:prstGeom prst="rect">
                <a:avLst/>
              </a:prstGeom>
              <a:solidFill>
                <a:srgbClr val="33CCCC"/>
              </a:solidFill>
              <a:ln w="9525" algn="ctr">
                <a:solidFill>
                  <a:schemeClr val="tx1"/>
                </a:solidFill>
                <a:miter lim="800000"/>
                <a:headEnd/>
                <a:tailEnd/>
              </a:ln>
            </p:spPr>
            <p:txBody>
              <a:bodyPr anchor="ctr">
                <a:spAutoFit/>
              </a:bodyPr>
              <a:lstStyle/>
              <a:p>
                <a:r>
                  <a:rPr lang="en-US" altLang="zh-CN" sz="1800"/>
                  <a:t>t      …       m</a:t>
                </a:r>
              </a:p>
            </p:txBody>
          </p:sp>
          <p:sp>
            <p:nvSpPr>
              <p:cNvPr id="175118" name="Rectangle 22"/>
              <p:cNvSpPr>
                <a:spLocks noChangeArrowheads="1"/>
              </p:cNvSpPr>
              <p:nvPr/>
            </p:nvSpPr>
            <p:spPr bwMode="auto">
              <a:xfrm>
                <a:off x="4558" y="998"/>
                <a:ext cx="907" cy="237"/>
              </a:xfrm>
              <a:prstGeom prst="rect">
                <a:avLst/>
              </a:prstGeom>
              <a:solidFill>
                <a:srgbClr val="FF6600"/>
              </a:solidFill>
              <a:ln w="9525" algn="ctr">
                <a:solidFill>
                  <a:schemeClr val="tx1"/>
                </a:solidFill>
                <a:miter lim="800000"/>
                <a:headEnd/>
                <a:tailEnd/>
              </a:ln>
            </p:spPr>
            <p:txBody>
              <a:bodyPr anchor="ctr">
                <a:spAutoFit/>
              </a:bodyPr>
              <a:lstStyle/>
              <a:p>
                <a:r>
                  <a:rPr lang="en-US" altLang="zh-CN" sz="1800"/>
                  <a:t>m+1   …   n</a:t>
                </a:r>
                <a:endParaRPr lang="zh-CN" altLang="en-US" sz="1800"/>
              </a:p>
            </p:txBody>
          </p:sp>
        </p:grpSp>
        <p:sp>
          <p:nvSpPr>
            <p:cNvPr id="175115" name="Line 23"/>
            <p:cNvSpPr>
              <a:spLocks noChangeShapeType="1"/>
            </p:cNvSpPr>
            <p:nvPr/>
          </p:nvSpPr>
          <p:spPr bwMode="auto">
            <a:xfrm>
              <a:off x="5216" y="2795"/>
              <a:ext cx="0" cy="1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16" name="Text Box 24"/>
            <p:cNvSpPr txBox="1">
              <a:spLocks noChangeArrowheads="1"/>
            </p:cNvSpPr>
            <p:nvPr/>
          </p:nvSpPr>
          <p:spPr bwMode="auto">
            <a:xfrm>
              <a:off x="5171" y="270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j</a:t>
              </a:r>
            </a:p>
          </p:txBody>
        </p:sp>
      </p:grpSp>
      <p:sp>
        <p:nvSpPr>
          <p:cNvPr id="175110" name="Rectangle 25"/>
          <p:cNvSpPr>
            <a:spLocks noChangeArrowheads="1"/>
          </p:cNvSpPr>
          <p:nvPr/>
        </p:nvSpPr>
        <p:spPr bwMode="auto">
          <a:xfrm>
            <a:off x="6119813" y="5091113"/>
            <a:ext cx="2881312" cy="366712"/>
          </a:xfrm>
          <a:prstGeom prst="rect">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lang="en-US" altLang="zh-CN" sz="1800"/>
              <a:t>X</a:t>
            </a:r>
          </a:p>
        </p:txBody>
      </p:sp>
      <p:grpSp>
        <p:nvGrpSpPr>
          <p:cNvPr id="175111" name="Group 26"/>
          <p:cNvGrpSpPr>
            <a:grpSpLocks/>
          </p:cNvGrpSpPr>
          <p:nvPr/>
        </p:nvGrpSpPr>
        <p:grpSpPr bwMode="auto">
          <a:xfrm>
            <a:off x="8316913" y="5419725"/>
            <a:ext cx="287337" cy="396875"/>
            <a:chOff x="3878" y="3414"/>
            <a:chExt cx="181" cy="250"/>
          </a:xfrm>
        </p:grpSpPr>
        <p:sp>
          <p:nvSpPr>
            <p:cNvPr id="175112" name="Line 27"/>
            <p:cNvSpPr>
              <a:spLocks noChangeShapeType="1"/>
            </p:cNvSpPr>
            <p:nvPr/>
          </p:nvSpPr>
          <p:spPr bwMode="auto">
            <a:xfrm flipV="1">
              <a:off x="3878" y="3436"/>
              <a:ext cx="0" cy="1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13" name="Text Box 28"/>
            <p:cNvSpPr txBox="1">
              <a:spLocks noChangeArrowheads="1"/>
            </p:cNvSpPr>
            <p:nvPr/>
          </p:nvSpPr>
          <p:spPr bwMode="auto">
            <a:xfrm>
              <a:off x="3923" y="3414"/>
              <a:ext cx="1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k</a:t>
              </a:r>
            </a:p>
          </p:txBody>
        </p:sp>
      </p:grpSp>
    </p:spTree>
  </p:cSld>
  <p:clrMapOvr>
    <a:masterClrMapping/>
  </p:clrMapOvr>
  <p:transition>
    <p:blinds/>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idx="1"/>
          </p:nvPr>
        </p:nvSpPr>
        <p:spPr>
          <a:xfrm>
            <a:off x="0" y="296863"/>
            <a:ext cx="9144000" cy="6324600"/>
          </a:xfrm>
        </p:spPr>
        <p:txBody>
          <a:bodyPr/>
          <a:lstStyle/>
          <a:p>
            <a:pPr eaLnBrk="1" hangingPunct="1">
              <a:buFont typeface="Wingdings" pitchFamily="2" charset="2"/>
              <a:buNone/>
            </a:pPr>
            <a:r>
              <a:rPr lang="zh-CN" altLang="en-US" b="1" smtClean="0"/>
              <a:t>    算法</a:t>
            </a:r>
            <a:r>
              <a:rPr lang="en-US" altLang="zh-CN" b="1" smtClean="0">
                <a:cs typeface="Times New Roman" pitchFamily="18" charset="0"/>
              </a:rPr>
              <a:t>Merge (R</a:t>
            </a:r>
            <a:r>
              <a:rPr lang="zh-CN" altLang="en-US" b="1" smtClean="0"/>
              <a:t>，</a:t>
            </a:r>
            <a:r>
              <a:rPr lang="en-US" altLang="zh-CN" b="1" smtClean="0"/>
              <a:t>t</a:t>
            </a:r>
            <a:r>
              <a:rPr lang="zh-CN" altLang="en-US" b="1" smtClean="0"/>
              <a:t>，</a:t>
            </a:r>
            <a:r>
              <a:rPr lang="en-US" altLang="zh-CN" b="1" smtClean="0"/>
              <a:t>m</a:t>
            </a:r>
            <a:r>
              <a:rPr lang="zh-CN" altLang="en-US" b="1" smtClean="0"/>
              <a:t>，</a:t>
            </a:r>
            <a:r>
              <a:rPr lang="en-US" altLang="zh-CN" b="1" smtClean="0"/>
              <a:t>n. X)  </a:t>
            </a:r>
            <a:r>
              <a:rPr lang="zh-CN" altLang="en-US" b="1" smtClean="0"/>
              <a:t>： 假定文件（</a:t>
            </a:r>
            <a:r>
              <a:rPr lang="en-US" altLang="zh-CN" b="1" smtClean="0"/>
              <a:t>R</a:t>
            </a:r>
            <a:r>
              <a:rPr lang="en-US" altLang="zh-CN" b="1" baseline="-30000" smtClean="0"/>
              <a:t>t</a:t>
            </a:r>
            <a:r>
              <a:rPr lang="zh-CN" altLang="en-US" b="1" smtClean="0"/>
              <a:t>，</a:t>
            </a:r>
            <a:r>
              <a:rPr lang="en-US" altLang="zh-CN" b="1" smtClean="0"/>
              <a:t>R</a:t>
            </a:r>
            <a:r>
              <a:rPr lang="en-US" altLang="zh-CN" b="1" baseline="-30000" smtClean="0"/>
              <a:t>t</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R</a:t>
            </a:r>
            <a:r>
              <a:rPr lang="en-US" altLang="zh-CN" b="1" baseline="-30000" smtClean="0"/>
              <a:t>m</a:t>
            </a:r>
            <a:r>
              <a:rPr lang="zh-CN" altLang="en-US" b="1" smtClean="0"/>
              <a:t>）和文件（</a:t>
            </a:r>
            <a:r>
              <a:rPr lang="en-US" altLang="zh-CN" b="1" smtClean="0"/>
              <a:t>R</a:t>
            </a:r>
            <a:r>
              <a:rPr lang="en-US" altLang="zh-CN" b="1" baseline="-30000" smtClean="0"/>
              <a:t>m</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R</a:t>
            </a:r>
            <a:r>
              <a:rPr lang="en-US" altLang="zh-CN" b="1" baseline="-30000" smtClean="0"/>
              <a:t>n</a:t>
            </a:r>
            <a:r>
              <a:rPr lang="zh-CN" altLang="en-US" b="1" smtClean="0"/>
              <a:t>）都已经排序，该算法合并这两个文件后得到排序好的大文件（</a:t>
            </a:r>
            <a:r>
              <a:rPr lang="en-US" altLang="zh-CN" b="1" smtClean="0"/>
              <a:t>X</a:t>
            </a:r>
            <a:r>
              <a:rPr lang="en-US" altLang="zh-CN" b="1" baseline="-30000" smtClean="0"/>
              <a:t>t</a:t>
            </a:r>
            <a:r>
              <a:rPr lang="zh-CN" altLang="en-US" b="1" smtClean="0"/>
              <a:t>，</a:t>
            </a:r>
            <a:r>
              <a:rPr lang="en-US" altLang="zh-CN" b="1" smtClean="0"/>
              <a:t>X</a:t>
            </a:r>
            <a:r>
              <a:rPr lang="en-US" altLang="zh-CN" b="1" baseline="-30000" smtClean="0"/>
              <a:t>t</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X</a:t>
            </a:r>
            <a:r>
              <a:rPr lang="en-US" altLang="zh-CN" b="1" baseline="-30000" smtClean="0"/>
              <a:t>n</a:t>
            </a:r>
            <a:r>
              <a:rPr lang="zh-CN" altLang="en-US" b="1" smtClean="0"/>
              <a:t>）；</a:t>
            </a:r>
            <a:endParaRPr lang="zh-CN" altLang="en-US" b="1" smtClean="0">
              <a:latin typeface="宋体" pitchFamily="2" charset="-122"/>
            </a:endParaRP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58775" y="0"/>
            <a:ext cx="8353425"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20000"/>
              </a:spcBef>
            </a:pPr>
            <a:r>
              <a:rPr lang="zh-CN" altLang="en-US" sz="2800">
                <a:solidFill>
                  <a:schemeClr val="tx1"/>
                </a:solidFill>
              </a:rPr>
              <a:t>算法</a:t>
            </a:r>
            <a:r>
              <a:rPr lang="en-US" altLang="zh-CN" sz="2800">
                <a:solidFill>
                  <a:schemeClr val="tx1"/>
                </a:solidFill>
              </a:rPr>
              <a:t>MPass</a:t>
            </a:r>
            <a:r>
              <a:rPr lang="zh-CN" altLang="en-US" sz="2800">
                <a:solidFill>
                  <a:schemeClr val="tx1"/>
                </a:solidFill>
              </a:rPr>
              <a:t>（</a:t>
            </a:r>
            <a:r>
              <a:rPr lang="en-US" altLang="zh-CN" sz="2800">
                <a:solidFill>
                  <a:schemeClr val="tx1"/>
                </a:solidFill>
              </a:rPr>
              <a:t>R</a:t>
            </a:r>
            <a:r>
              <a:rPr lang="zh-CN" altLang="en-US" sz="2800">
                <a:solidFill>
                  <a:schemeClr val="tx1"/>
                </a:solidFill>
              </a:rPr>
              <a:t>，</a:t>
            </a:r>
            <a:r>
              <a:rPr lang="en-US" altLang="zh-CN" sz="2800">
                <a:solidFill>
                  <a:schemeClr val="tx1"/>
                </a:solidFill>
              </a:rPr>
              <a:t>n</a:t>
            </a:r>
            <a:r>
              <a:rPr lang="zh-CN" altLang="en-US" sz="2800">
                <a:solidFill>
                  <a:schemeClr val="tx1"/>
                </a:solidFill>
              </a:rPr>
              <a:t>，</a:t>
            </a:r>
            <a:r>
              <a:rPr lang="en-US" altLang="zh-CN" sz="2800">
                <a:solidFill>
                  <a:schemeClr val="tx1"/>
                </a:solidFill>
              </a:rPr>
              <a:t>1ength</a:t>
            </a:r>
            <a:r>
              <a:rPr lang="zh-CN" altLang="en-US" sz="2800">
                <a:solidFill>
                  <a:schemeClr val="tx1"/>
                </a:solidFill>
              </a:rPr>
              <a:t>．</a:t>
            </a:r>
            <a:r>
              <a:rPr lang="en-US" altLang="zh-CN" sz="2800">
                <a:solidFill>
                  <a:schemeClr val="tx1"/>
                </a:solidFill>
              </a:rPr>
              <a:t>X</a:t>
            </a:r>
            <a:r>
              <a:rPr lang="zh-CN" altLang="en-US" sz="2800">
                <a:solidFill>
                  <a:schemeClr val="tx1"/>
                </a:solidFill>
              </a:rPr>
              <a:t>） </a:t>
            </a:r>
          </a:p>
          <a:p>
            <a:pPr algn="l" eaLnBrk="1" hangingPunct="1">
              <a:spcBef>
                <a:spcPct val="20000"/>
              </a:spcBef>
            </a:pPr>
            <a:r>
              <a:rPr lang="en-US" altLang="zh-CN" sz="2800">
                <a:solidFill>
                  <a:schemeClr val="tx1"/>
                </a:solidFill>
              </a:rPr>
              <a:t>/* </a:t>
            </a:r>
            <a:r>
              <a:rPr lang="zh-CN" altLang="en-US" sz="2800">
                <a:solidFill>
                  <a:schemeClr val="tx1"/>
                </a:solidFill>
              </a:rPr>
              <a:t>一趟合并算法，该算法执行一趟合并过程，将文件</a:t>
            </a:r>
            <a:r>
              <a:rPr lang="en-US" altLang="zh-CN" sz="2800">
                <a:solidFill>
                  <a:schemeClr val="tx1"/>
                </a:solidFill>
              </a:rPr>
              <a:t>R</a:t>
            </a:r>
            <a:r>
              <a:rPr lang="zh-CN" altLang="en-US" sz="2800">
                <a:solidFill>
                  <a:schemeClr val="tx1"/>
                </a:solidFill>
              </a:rPr>
              <a:t>中长度为</a:t>
            </a:r>
            <a:r>
              <a:rPr lang="en-US" altLang="zh-CN" sz="2800">
                <a:solidFill>
                  <a:schemeClr val="tx1"/>
                </a:solidFill>
              </a:rPr>
              <a:t>length</a:t>
            </a:r>
            <a:r>
              <a:rPr lang="zh-CN" altLang="en-US" sz="2800">
                <a:solidFill>
                  <a:schemeClr val="tx1"/>
                </a:solidFill>
              </a:rPr>
              <a:t>的所有子文件合并到文件</a:t>
            </a:r>
            <a:r>
              <a:rPr lang="en-US" altLang="zh-CN" sz="2800">
                <a:solidFill>
                  <a:schemeClr val="tx1"/>
                </a:solidFill>
              </a:rPr>
              <a:t>X</a:t>
            </a:r>
            <a:r>
              <a:rPr lang="zh-CN" altLang="en-US" sz="2800">
                <a:solidFill>
                  <a:schemeClr val="tx1"/>
                </a:solidFill>
              </a:rPr>
              <a:t>中，</a:t>
            </a:r>
            <a:r>
              <a:rPr lang="en-US" altLang="zh-CN" sz="2800">
                <a:solidFill>
                  <a:schemeClr val="tx1"/>
                </a:solidFill>
              </a:rPr>
              <a:t>n</a:t>
            </a:r>
            <a:r>
              <a:rPr lang="zh-CN" altLang="en-US" sz="2800">
                <a:solidFill>
                  <a:schemeClr val="tx1"/>
                </a:solidFill>
              </a:rPr>
              <a:t>是</a:t>
            </a:r>
            <a:r>
              <a:rPr lang="en-US" altLang="zh-CN" sz="2800">
                <a:solidFill>
                  <a:schemeClr val="tx1"/>
                </a:solidFill>
              </a:rPr>
              <a:t>R</a:t>
            </a:r>
            <a:r>
              <a:rPr lang="zh-CN" altLang="en-US" sz="2800">
                <a:solidFill>
                  <a:schemeClr val="tx1"/>
                </a:solidFill>
              </a:rPr>
              <a:t>的记录个数 *</a:t>
            </a:r>
            <a:r>
              <a:rPr lang="en-US" altLang="zh-CN" sz="2800">
                <a:solidFill>
                  <a:schemeClr val="tx1"/>
                </a:solidFill>
              </a:rPr>
              <a:t>/</a:t>
            </a:r>
          </a:p>
          <a:p>
            <a:pPr algn="l" eaLnBrk="1" hangingPunct="1">
              <a:spcBef>
                <a:spcPct val="20000"/>
              </a:spcBef>
            </a:pPr>
            <a:r>
              <a:rPr lang="en-US" altLang="zh-CN" sz="2800">
                <a:solidFill>
                  <a:schemeClr val="tx1"/>
                </a:solidFill>
              </a:rPr>
              <a:t>MP1 [</a:t>
            </a:r>
            <a:r>
              <a:rPr lang="zh-CN" altLang="en-US" sz="2800">
                <a:solidFill>
                  <a:schemeClr val="tx1"/>
                </a:solidFill>
              </a:rPr>
              <a:t>初始化</a:t>
            </a:r>
            <a:r>
              <a:rPr lang="en-US" altLang="zh-CN" sz="2800">
                <a:solidFill>
                  <a:schemeClr val="tx1"/>
                </a:solidFill>
              </a:rPr>
              <a:t>]     i</a:t>
            </a:r>
            <a:r>
              <a:rPr lang="en-US" altLang="zh-CN" sz="2800">
                <a:solidFill>
                  <a:schemeClr val="tx1"/>
                </a:solidFill>
                <a:sym typeface="Symbol" pitchFamily="18" charset="2"/>
              </a:rPr>
              <a:t></a:t>
            </a:r>
            <a:r>
              <a:rPr lang="en-US" altLang="zh-CN" sz="2800">
                <a:solidFill>
                  <a:schemeClr val="tx1"/>
                </a:solidFill>
              </a:rPr>
              <a:t>1 </a:t>
            </a:r>
            <a:r>
              <a:rPr lang="zh-CN" altLang="en-US" sz="2800">
                <a:solidFill>
                  <a:schemeClr val="tx1"/>
                </a:solidFill>
              </a:rPr>
              <a:t>．</a:t>
            </a:r>
          </a:p>
          <a:p>
            <a:pPr algn="l" eaLnBrk="1" hangingPunct="1">
              <a:spcBef>
                <a:spcPct val="20000"/>
              </a:spcBef>
            </a:pPr>
            <a:r>
              <a:rPr lang="en-US" altLang="zh-CN" sz="2800">
                <a:solidFill>
                  <a:schemeClr val="tx1"/>
                </a:solidFill>
              </a:rPr>
              <a:t>MP2 [</a:t>
            </a:r>
            <a:r>
              <a:rPr lang="zh-CN" altLang="en-US" sz="2800">
                <a:solidFill>
                  <a:schemeClr val="tx1"/>
                </a:solidFill>
              </a:rPr>
              <a:t>合并相邻的两个长度为</a:t>
            </a:r>
            <a:r>
              <a:rPr lang="en-US" altLang="zh-CN" sz="2800">
                <a:solidFill>
                  <a:schemeClr val="tx1"/>
                </a:solidFill>
              </a:rPr>
              <a:t>length</a:t>
            </a:r>
            <a:r>
              <a:rPr lang="zh-CN" altLang="en-US" sz="2800">
                <a:solidFill>
                  <a:schemeClr val="tx1"/>
                </a:solidFill>
              </a:rPr>
              <a:t>的子文件</a:t>
            </a:r>
            <a:r>
              <a:rPr lang="en-US" altLang="zh-CN" sz="2800">
                <a:solidFill>
                  <a:schemeClr val="tx1"/>
                </a:solidFill>
              </a:rPr>
              <a:t>]</a:t>
            </a:r>
          </a:p>
          <a:p>
            <a:pPr algn="l" eaLnBrk="1" hangingPunct="1">
              <a:spcBef>
                <a:spcPct val="20000"/>
              </a:spcBef>
            </a:pPr>
            <a:r>
              <a:rPr lang="en-US" altLang="zh-CN" sz="2800">
                <a:solidFill>
                  <a:schemeClr val="tx1"/>
                </a:solidFill>
              </a:rPr>
              <a:t>     WHILE  i ≤ </a:t>
            </a:r>
            <a:r>
              <a:rPr lang="en-US" altLang="zh-CN" sz="2800">
                <a:solidFill>
                  <a:srgbClr val="FFFF00"/>
                </a:solidFill>
              </a:rPr>
              <a:t>n – 2*length + 1</a:t>
            </a:r>
            <a:r>
              <a:rPr lang="en-US" altLang="zh-CN" sz="2800">
                <a:solidFill>
                  <a:schemeClr val="tx1"/>
                </a:solidFill>
              </a:rPr>
              <a:t>  DO</a:t>
            </a:r>
          </a:p>
          <a:p>
            <a:pPr algn="l" eaLnBrk="1" hangingPunct="1">
              <a:spcBef>
                <a:spcPct val="20000"/>
              </a:spcBef>
            </a:pPr>
            <a:r>
              <a:rPr lang="en-US" altLang="zh-CN" sz="2800">
                <a:solidFill>
                  <a:schemeClr val="tx1"/>
                </a:solidFill>
              </a:rPr>
              <a:t>   </a:t>
            </a:r>
            <a:r>
              <a:rPr lang="zh-CN" altLang="en-US" sz="2800">
                <a:solidFill>
                  <a:schemeClr val="tx1"/>
                </a:solidFill>
              </a:rPr>
              <a:t>（</a:t>
            </a:r>
            <a:r>
              <a:rPr lang="en-US" altLang="zh-CN" sz="2800">
                <a:solidFill>
                  <a:schemeClr val="tx1"/>
                </a:solidFill>
              </a:rPr>
              <a:t>Merge</a:t>
            </a:r>
            <a:r>
              <a:rPr lang="zh-CN" altLang="en-US" sz="2800">
                <a:solidFill>
                  <a:schemeClr val="tx1"/>
                </a:solidFill>
              </a:rPr>
              <a:t>（</a:t>
            </a:r>
            <a:r>
              <a:rPr lang="en-US" altLang="zh-CN" sz="2800">
                <a:solidFill>
                  <a:schemeClr val="tx1"/>
                </a:solidFill>
              </a:rPr>
              <a:t>R</a:t>
            </a:r>
            <a:r>
              <a:rPr lang="zh-CN" altLang="en-US" sz="2800">
                <a:solidFill>
                  <a:schemeClr val="tx1"/>
                </a:solidFill>
              </a:rPr>
              <a:t>，</a:t>
            </a:r>
            <a:r>
              <a:rPr lang="en-US" altLang="zh-CN" sz="2800">
                <a:solidFill>
                  <a:schemeClr val="tx1"/>
                </a:solidFill>
              </a:rPr>
              <a:t>i</a:t>
            </a:r>
            <a:r>
              <a:rPr lang="zh-CN" altLang="en-US" sz="2800">
                <a:solidFill>
                  <a:schemeClr val="tx1"/>
                </a:solidFill>
              </a:rPr>
              <a:t>，</a:t>
            </a:r>
            <a:r>
              <a:rPr lang="en-US" altLang="zh-CN" sz="2800">
                <a:solidFill>
                  <a:schemeClr val="tx1"/>
                </a:solidFill>
              </a:rPr>
              <a:t>i</a:t>
            </a:r>
            <a:r>
              <a:rPr lang="zh-CN" altLang="en-US" sz="2800">
                <a:solidFill>
                  <a:schemeClr val="tx1"/>
                </a:solidFill>
              </a:rPr>
              <a:t>＋</a:t>
            </a:r>
            <a:r>
              <a:rPr lang="en-US" altLang="zh-CN" sz="2800">
                <a:solidFill>
                  <a:schemeClr val="tx1"/>
                </a:solidFill>
              </a:rPr>
              <a:t>length–l</a:t>
            </a:r>
            <a:r>
              <a:rPr lang="zh-CN" altLang="en-US" sz="2800">
                <a:solidFill>
                  <a:schemeClr val="tx1"/>
                </a:solidFill>
              </a:rPr>
              <a:t>，</a:t>
            </a:r>
            <a:r>
              <a:rPr lang="en-US" altLang="zh-CN" sz="2800">
                <a:solidFill>
                  <a:schemeClr val="tx1"/>
                </a:solidFill>
              </a:rPr>
              <a:t>i</a:t>
            </a:r>
            <a:r>
              <a:rPr lang="zh-CN" altLang="en-US" sz="2800">
                <a:solidFill>
                  <a:schemeClr val="tx1"/>
                </a:solidFill>
              </a:rPr>
              <a:t>＋</a:t>
            </a:r>
            <a:r>
              <a:rPr lang="en-US" altLang="zh-CN" sz="2800">
                <a:solidFill>
                  <a:schemeClr val="tx1"/>
                </a:solidFill>
              </a:rPr>
              <a:t>2*length–1</a:t>
            </a:r>
            <a:r>
              <a:rPr lang="zh-CN" altLang="en-US" sz="2800">
                <a:solidFill>
                  <a:schemeClr val="tx1"/>
                </a:solidFill>
              </a:rPr>
              <a:t>．</a:t>
            </a:r>
            <a:r>
              <a:rPr lang="en-US" altLang="zh-CN" sz="2800">
                <a:solidFill>
                  <a:schemeClr val="tx1"/>
                </a:solidFill>
              </a:rPr>
              <a:t>X</a:t>
            </a:r>
            <a:r>
              <a:rPr lang="zh-CN" altLang="en-US" sz="2800">
                <a:solidFill>
                  <a:schemeClr val="tx1"/>
                </a:solidFill>
              </a:rPr>
              <a:t>）</a:t>
            </a:r>
            <a:r>
              <a:rPr lang="en-US" altLang="zh-CN" sz="2800">
                <a:solidFill>
                  <a:schemeClr val="tx1"/>
                </a:solidFill>
              </a:rPr>
              <a:t>.</a:t>
            </a:r>
          </a:p>
          <a:p>
            <a:pPr algn="l" eaLnBrk="1" hangingPunct="1">
              <a:spcBef>
                <a:spcPct val="20000"/>
              </a:spcBef>
            </a:pPr>
            <a:r>
              <a:rPr lang="en-US" altLang="zh-CN" sz="2800">
                <a:solidFill>
                  <a:schemeClr val="tx1"/>
                </a:solidFill>
              </a:rPr>
              <a:t>       i</a:t>
            </a:r>
            <a:r>
              <a:rPr lang="en-US" altLang="zh-CN" sz="2800">
                <a:solidFill>
                  <a:schemeClr val="tx1"/>
                </a:solidFill>
                <a:sym typeface="Symbol" pitchFamily="18" charset="2"/>
              </a:rPr>
              <a:t></a:t>
            </a:r>
            <a:r>
              <a:rPr lang="en-US" altLang="zh-CN" sz="2800">
                <a:solidFill>
                  <a:schemeClr val="tx1"/>
                </a:solidFill>
              </a:rPr>
              <a:t>i</a:t>
            </a:r>
            <a:r>
              <a:rPr lang="zh-CN" altLang="en-US" sz="2800">
                <a:solidFill>
                  <a:schemeClr val="tx1"/>
                </a:solidFill>
              </a:rPr>
              <a:t>＋</a:t>
            </a:r>
            <a:r>
              <a:rPr lang="en-US" altLang="zh-CN" sz="2800">
                <a:solidFill>
                  <a:schemeClr val="tx1"/>
                </a:solidFill>
              </a:rPr>
              <a:t>2*length </a:t>
            </a:r>
            <a:r>
              <a:rPr lang="zh-CN" altLang="en-US" sz="2800">
                <a:solidFill>
                  <a:schemeClr val="tx1"/>
                </a:solidFill>
              </a:rPr>
              <a:t>） ．</a:t>
            </a:r>
          </a:p>
          <a:p>
            <a:pPr algn="l" eaLnBrk="1" hangingPunct="1">
              <a:spcBef>
                <a:spcPct val="20000"/>
              </a:spcBef>
            </a:pPr>
            <a:r>
              <a:rPr lang="en-US" altLang="zh-CN" sz="2800">
                <a:solidFill>
                  <a:schemeClr val="tx1"/>
                </a:solidFill>
              </a:rPr>
              <a:t>MP3 [</a:t>
            </a:r>
            <a:r>
              <a:rPr lang="zh-CN" altLang="en-US" sz="2800">
                <a:solidFill>
                  <a:schemeClr val="tx1"/>
                </a:solidFill>
              </a:rPr>
              <a:t>处理余留的长度小于</a:t>
            </a:r>
            <a:r>
              <a:rPr lang="en-US" altLang="zh-CN" sz="2800">
                <a:solidFill>
                  <a:schemeClr val="tx1"/>
                </a:solidFill>
              </a:rPr>
              <a:t>2*length</a:t>
            </a:r>
            <a:r>
              <a:rPr lang="zh-CN" altLang="en-US" sz="2800">
                <a:solidFill>
                  <a:schemeClr val="tx1"/>
                </a:solidFill>
              </a:rPr>
              <a:t>的子文件</a:t>
            </a:r>
            <a:r>
              <a:rPr lang="en-US" altLang="zh-CN" sz="2800">
                <a:solidFill>
                  <a:schemeClr val="tx1"/>
                </a:solidFill>
              </a:rPr>
              <a:t>]</a:t>
            </a:r>
          </a:p>
          <a:p>
            <a:pPr algn="l" eaLnBrk="1" hangingPunct="1">
              <a:spcBef>
                <a:spcPct val="20000"/>
              </a:spcBef>
            </a:pPr>
            <a:r>
              <a:rPr lang="en-US" altLang="zh-CN" sz="2800">
                <a:solidFill>
                  <a:schemeClr val="tx1"/>
                </a:solidFill>
              </a:rPr>
              <a:t>         IF   i+length–1 &lt; n  THEN Merge</a:t>
            </a:r>
            <a:r>
              <a:rPr lang="zh-CN" altLang="en-US" sz="2800">
                <a:solidFill>
                  <a:schemeClr val="tx1"/>
                </a:solidFill>
              </a:rPr>
              <a:t>（</a:t>
            </a:r>
            <a:r>
              <a:rPr lang="en-US" altLang="zh-CN" sz="2800">
                <a:solidFill>
                  <a:schemeClr val="tx1"/>
                </a:solidFill>
              </a:rPr>
              <a:t>R</a:t>
            </a:r>
            <a:r>
              <a:rPr lang="zh-CN" altLang="en-US" sz="2800">
                <a:solidFill>
                  <a:schemeClr val="tx1"/>
                </a:solidFill>
              </a:rPr>
              <a:t>，</a:t>
            </a:r>
            <a:r>
              <a:rPr lang="en-US" altLang="zh-CN" sz="2800">
                <a:solidFill>
                  <a:schemeClr val="tx1"/>
                </a:solidFill>
              </a:rPr>
              <a:t>i</a:t>
            </a:r>
            <a:r>
              <a:rPr lang="zh-CN" altLang="en-US" sz="2800">
                <a:solidFill>
                  <a:schemeClr val="tx1"/>
                </a:solidFill>
              </a:rPr>
              <a:t>，			</a:t>
            </a:r>
            <a:r>
              <a:rPr lang="en-US" altLang="zh-CN" sz="2800">
                <a:solidFill>
                  <a:schemeClr val="tx1"/>
                </a:solidFill>
              </a:rPr>
              <a:t>i+length–1</a:t>
            </a:r>
            <a:r>
              <a:rPr lang="zh-CN" altLang="en-US" sz="2800">
                <a:solidFill>
                  <a:schemeClr val="tx1"/>
                </a:solidFill>
              </a:rPr>
              <a:t>，</a:t>
            </a:r>
            <a:r>
              <a:rPr lang="en-US" altLang="zh-CN" sz="2800">
                <a:solidFill>
                  <a:schemeClr val="tx1"/>
                </a:solidFill>
              </a:rPr>
              <a:t>n. X</a:t>
            </a:r>
            <a:r>
              <a:rPr lang="zh-CN" altLang="en-US" sz="2800">
                <a:solidFill>
                  <a:schemeClr val="tx1"/>
                </a:solidFill>
              </a:rPr>
              <a:t>） </a:t>
            </a:r>
          </a:p>
          <a:p>
            <a:pPr algn="l" eaLnBrk="1" hangingPunct="1">
              <a:spcBef>
                <a:spcPct val="20000"/>
              </a:spcBef>
            </a:pPr>
            <a:r>
              <a:rPr lang="zh-CN" altLang="en-US" sz="2800">
                <a:solidFill>
                  <a:schemeClr val="tx1"/>
                </a:solidFill>
              </a:rPr>
              <a:t>         </a:t>
            </a:r>
            <a:r>
              <a:rPr lang="en-US" altLang="zh-CN" sz="2800">
                <a:solidFill>
                  <a:schemeClr val="tx1"/>
                </a:solidFill>
              </a:rPr>
              <a:t>ELSE </a:t>
            </a:r>
          </a:p>
          <a:p>
            <a:pPr algn="l" eaLnBrk="1" hangingPunct="1">
              <a:spcBef>
                <a:spcPct val="20000"/>
              </a:spcBef>
            </a:pPr>
            <a:r>
              <a:rPr lang="en-US" altLang="zh-CN" sz="2800">
                <a:solidFill>
                  <a:schemeClr val="tx1"/>
                </a:solidFill>
              </a:rPr>
              <a:t>              FOR j = i  TO  n  DO  X</a:t>
            </a:r>
            <a:r>
              <a:rPr lang="en-US" altLang="zh-CN" sz="2800" baseline="-25000">
                <a:solidFill>
                  <a:schemeClr val="tx1"/>
                </a:solidFill>
              </a:rPr>
              <a:t>j</a:t>
            </a:r>
            <a:r>
              <a:rPr lang="en-US" altLang="zh-CN" sz="2800">
                <a:solidFill>
                  <a:schemeClr val="tx1"/>
                </a:solidFill>
              </a:rPr>
              <a:t>←R</a:t>
            </a:r>
            <a:r>
              <a:rPr lang="en-US" altLang="zh-CN" sz="2800" baseline="-25000">
                <a:solidFill>
                  <a:schemeClr val="tx1"/>
                </a:solidFill>
              </a:rPr>
              <a:t>j</a:t>
            </a:r>
            <a:r>
              <a:rPr lang="en-US" altLang="zh-CN" sz="2800">
                <a:solidFill>
                  <a:schemeClr val="tx1"/>
                </a:solidFill>
              </a:rPr>
              <a:t>  ▌ </a:t>
            </a:r>
            <a:endParaRPr lang="zh-CN" altLang="en-US" sz="2800">
              <a:solidFill>
                <a:schemeClr val="tx1"/>
              </a:solidFill>
            </a:endParaRPr>
          </a:p>
        </p:txBody>
      </p:sp>
      <p:grpSp>
        <p:nvGrpSpPr>
          <p:cNvPr id="177155" name="Group 3"/>
          <p:cNvGrpSpPr>
            <a:grpSpLocks/>
          </p:cNvGrpSpPr>
          <p:nvPr/>
        </p:nvGrpSpPr>
        <p:grpSpPr bwMode="auto">
          <a:xfrm>
            <a:off x="3959225" y="1520825"/>
            <a:ext cx="4824413" cy="760413"/>
            <a:chOff x="3855" y="777"/>
            <a:chExt cx="1814" cy="479"/>
          </a:xfrm>
        </p:grpSpPr>
        <p:grpSp>
          <p:nvGrpSpPr>
            <p:cNvPr id="177156" name="Group 4"/>
            <p:cNvGrpSpPr>
              <a:grpSpLocks/>
            </p:cNvGrpSpPr>
            <p:nvPr/>
          </p:nvGrpSpPr>
          <p:grpSpPr bwMode="auto">
            <a:xfrm>
              <a:off x="3855" y="1067"/>
              <a:ext cx="1814" cy="189"/>
              <a:chOff x="3651" y="1022"/>
              <a:chExt cx="1814" cy="189"/>
            </a:xfrm>
          </p:grpSpPr>
          <p:sp>
            <p:nvSpPr>
              <p:cNvPr id="177159" name="Rectangle 5"/>
              <p:cNvSpPr>
                <a:spLocks noChangeArrowheads="1"/>
              </p:cNvSpPr>
              <p:nvPr/>
            </p:nvSpPr>
            <p:spPr bwMode="auto">
              <a:xfrm>
                <a:off x="3651" y="1022"/>
                <a:ext cx="907" cy="189"/>
              </a:xfrm>
              <a:prstGeom prst="rect">
                <a:avLst/>
              </a:prstGeom>
              <a:solidFill>
                <a:srgbClr val="33CCCC"/>
              </a:solidFill>
              <a:ln w="9525" algn="ctr">
                <a:solidFill>
                  <a:schemeClr val="tx1"/>
                </a:solidFill>
                <a:miter lim="800000"/>
                <a:headEnd/>
                <a:tailEnd/>
              </a:ln>
            </p:spPr>
            <p:txBody>
              <a:bodyPr anchor="ctr">
                <a:spAutoFit/>
              </a:bodyPr>
              <a:lstStyle/>
              <a:p>
                <a:pPr algn="dist"/>
                <a:r>
                  <a:rPr lang="en-US" altLang="zh-CN" sz="1300"/>
                  <a:t>1       ..         1+length-1</a:t>
                </a:r>
              </a:p>
            </p:txBody>
          </p:sp>
          <p:sp>
            <p:nvSpPr>
              <p:cNvPr id="177160" name="Rectangle 6"/>
              <p:cNvSpPr>
                <a:spLocks noChangeArrowheads="1"/>
              </p:cNvSpPr>
              <p:nvPr/>
            </p:nvSpPr>
            <p:spPr bwMode="auto">
              <a:xfrm>
                <a:off x="4558" y="1022"/>
                <a:ext cx="907" cy="189"/>
              </a:xfrm>
              <a:prstGeom prst="rect">
                <a:avLst/>
              </a:prstGeom>
              <a:solidFill>
                <a:srgbClr val="FF6600"/>
              </a:solidFill>
              <a:ln w="9525" algn="ctr">
                <a:solidFill>
                  <a:schemeClr val="tx1"/>
                </a:solidFill>
                <a:miter lim="800000"/>
                <a:headEnd/>
                <a:tailEnd/>
              </a:ln>
            </p:spPr>
            <p:txBody>
              <a:bodyPr anchor="ctr">
                <a:spAutoFit/>
              </a:bodyPr>
              <a:lstStyle/>
              <a:p>
                <a:pPr algn="dist"/>
                <a:r>
                  <a:rPr lang="en-US" altLang="zh-CN" sz="1300"/>
                  <a:t>1+length     …    1+2length-1</a:t>
                </a:r>
                <a:endParaRPr lang="zh-CN" altLang="en-US" sz="1300"/>
              </a:p>
            </p:txBody>
          </p:sp>
        </p:grpSp>
        <p:sp>
          <p:nvSpPr>
            <p:cNvPr id="177157" name="Line 7"/>
            <p:cNvSpPr>
              <a:spLocks noChangeShapeType="1"/>
            </p:cNvSpPr>
            <p:nvPr/>
          </p:nvSpPr>
          <p:spPr bwMode="auto">
            <a:xfrm>
              <a:off x="3901" y="867"/>
              <a:ext cx="0" cy="1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7158" name="Text Box 9"/>
            <p:cNvSpPr txBox="1">
              <a:spLocks noChangeArrowheads="1"/>
            </p:cNvSpPr>
            <p:nvPr/>
          </p:nvSpPr>
          <p:spPr bwMode="auto">
            <a:xfrm>
              <a:off x="3878" y="77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i</a:t>
              </a:r>
            </a:p>
          </p:txBody>
        </p:sp>
      </p:gr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358775" y="0"/>
            <a:ext cx="8353425"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20000"/>
              </a:spcBef>
            </a:pPr>
            <a:r>
              <a:rPr lang="zh-CN" altLang="en-US" sz="2800">
                <a:solidFill>
                  <a:schemeClr val="tx1"/>
                </a:solidFill>
              </a:rPr>
              <a:t>算法</a:t>
            </a:r>
            <a:r>
              <a:rPr lang="en-US" altLang="zh-CN" sz="2800">
                <a:solidFill>
                  <a:schemeClr val="tx1"/>
                </a:solidFill>
              </a:rPr>
              <a:t>MPass</a:t>
            </a:r>
            <a:r>
              <a:rPr lang="zh-CN" altLang="en-US" sz="2800">
                <a:solidFill>
                  <a:schemeClr val="tx1"/>
                </a:solidFill>
              </a:rPr>
              <a:t>（</a:t>
            </a:r>
            <a:r>
              <a:rPr lang="en-US" altLang="zh-CN" sz="2800">
                <a:solidFill>
                  <a:schemeClr val="tx1"/>
                </a:solidFill>
              </a:rPr>
              <a:t>R</a:t>
            </a:r>
            <a:r>
              <a:rPr lang="zh-CN" altLang="en-US" sz="2800">
                <a:solidFill>
                  <a:schemeClr val="tx1"/>
                </a:solidFill>
              </a:rPr>
              <a:t>，</a:t>
            </a:r>
            <a:r>
              <a:rPr lang="en-US" altLang="zh-CN" sz="2800">
                <a:solidFill>
                  <a:schemeClr val="tx1"/>
                </a:solidFill>
              </a:rPr>
              <a:t>n</a:t>
            </a:r>
            <a:r>
              <a:rPr lang="zh-CN" altLang="en-US" sz="2800">
                <a:solidFill>
                  <a:schemeClr val="tx1"/>
                </a:solidFill>
              </a:rPr>
              <a:t>，</a:t>
            </a:r>
            <a:r>
              <a:rPr lang="en-US" altLang="zh-CN" sz="2800">
                <a:solidFill>
                  <a:schemeClr val="tx1"/>
                </a:solidFill>
              </a:rPr>
              <a:t>1ength</a:t>
            </a:r>
            <a:r>
              <a:rPr lang="zh-CN" altLang="en-US" sz="2800">
                <a:solidFill>
                  <a:schemeClr val="tx1"/>
                </a:solidFill>
              </a:rPr>
              <a:t>．</a:t>
            </a:r>
            <a:r>
              <a:rPr lang="en-US" altLang="zh-CN" sz="2800">
                <a:solidFill>
                  <a:schemeClr val="tx1"/>
                </a:solidFill>
              </a:rPr>
              <a:t>X</a:t>
            </a:r>
            <a:r>
              <a:rPr lang="zh-CN" altLang="en-US" sz="2800">
                <a:solidFill>
                  <a:schemeClr val="tx1"/>
                </a:solidFill>
              </a:rPr>
              <a:t>） </a:t>
            </a:r>
          </a:p>
          <a:p>
            <a:pPr algn="l" eaLnBrk="1" hangingPunct="1">
              <a:spcBef>
                <a:spcPct val="20000"/>
              </a:spcBef>
            </a:pPr>
            <a:r>
              <a:rPr lang="en-US" altLang="zh-CN" sz="2800">
                <a:solidFill>
                  <a:schemeClr val="tx1"/>
                </a:solidFill>
              </a:rPr>
              <a:t>/* </a:t>
            </a:r>
            <a:r>
              <a:rPr lang="zh-CN" altLang="en-US" sz="2800">
                <a:solidFill>
                  <a:schemeClr val="tx1"/>
                </a:solidFill>
              </a:rPr>
              <a:t>一趟合并算法，该算法执行一趟合并过程，将文件</a:t>
            </a:r>
            <a:r>
              <a:rPr lang="en-US" altLang="zh-CN" sz="2800">
                <a:solidFill>
                  <a:schemeClr val="tx1"/>
                </a:solidFill>
              </a:rPr>
              <a:t>R</a:t>
            </a:r>
            <a:r>
              <a:rPr lang="zh-CN" altLang="en-US" sz="2800">
                <a:solidFill>
                  <a:schemeClr val="tx1"/>
                </a:solidFill>
              </a:rPr>
              <a:t>中长度为</a:t>
            </a:r>
            <a:r>
              <a:rPr lang="en-US" altLang="zh-CN" sz="2800">
                <a:solidFill>
                  <a:schemeClr val="tx1"/>
                </a:solidFill>
              </a:rPr>
              <a:t>length</a:t>
            </a:r>
            <a:r>
              <a:rPr lang="zh-CN" altLang="en-US" sz="2800">
                <a:solidFill>
                  <a:schemeClr val="tx1"/>
                </a:solidFill>
              </a:rPr>
              <a:t>的所有子文件合并到文件</a:t>
            </a:r>
            <a:r>
              <a:rPr lang="en-US" altLang="zh-CN" sz="2800">
                <a:solidFill>
                  <a:schemeClr val="tx1"/>
                </a:solidFill>
              </a:rPr>
              <a:t>X</a:t>
            </a:r>
            <a:r>
              <a:rPr lang="zh-CN" altLang="en-US" sz="2800">
                <a:solidFill>
                  <a:schemeClr val="tx1"/>
                </a:solidFill>
              </a:rPr>
              <a:t>中，</a:t>
            </a:r>
            <a:r>
              <a:rPr lang="en-US" altLang="zh-CN" sz="2800">
                <a:solidFill>
                  <a:schemeClr val="tx1"/>
                </a:solidFill>
              </a:rPr>
              <a:t>n</a:t>
            </a:r>
            <a:r>
              <a:rPr lang="zh-CN" altLang="en-US" sz="2800">
                <a:solidFill>
                  <a:schemeClr val="tx1"/>
                </a:solidFill>
              </a:rPr>
              <a:t>是</a:t>
            </a:r>
            <a:r>
              <a:rPr lang="en-US" altLang="zh-CN" sz="2800">
                <a:solidFill>
                  <a:schemeClr val="tx1"/>
                </a:solidFill>
              </a:rPr>
              <a:t>R</a:t>
            </a:r>
            <a:r>
              <a:rPr lang="zh-CN" altLang="en-US" sz="2800">
                <a:solidFill>
                  <a:schemeClr val="tx1"/>
                </a:solidFill>
              </a:rPr>
              <a:t>的记录个数 *</a:t>
            </a:r>
            <a:r>
              <a:rPr lang="en-US" altLang="zh-CN" sz="2800">
                <a:solidFill>
                  <a:schemeClr val="tx1"/>
                </a:solidFill>
              </a:rPr>
              <a:t>/</a:t>
            </a:r>
          </a:p>
          <a:p>
            <a:pPr algn="l" eaLnBrk="1" hangingPunct="1">
              <a:spcBef>
                <a:spcPct val="20000"/>
              </a:spcBef>
            </a:pPr>
            <a:r>
              <a:rPr lang="en-US" altLang="zh-CN" sz="2800">
                <a:solidFill>
                  <a:schemeClr val="tx1"/>
                </a:solidFill>
              </a:rPr>
              <a:t>MP1 [</a:t>
            </a:r>
            <a:r>
              <a:rPr lang="zh-CN" altLang="en-US" sz="2800">
                <a:solidFill>
                  <a:schemeClr val="tx1"/>
                </a:solidFill>
              </a:rPr>
              <a:t>初始化</a:t>
            </a:r>
            <a:r>
              <a:rPr lang="en-US" altLang="zh-CN" sz="2800">
                <a:solidFill>
                  <a:schemeClr val="tx1"/>
                </a:solidFill>
              </a:rPr>
              <a:t>]     i</a:t>
            </a:r>
            <a:r>
              <a:rPr lang="en-US" altLang="zh-CN" sz="2800">
                <a:solidFill>
                  <a:schemeClr val="tx1"/>
                </a:solidFill>
                <a:sym typeface="Symbol" pitchFamily="18" charset="2"/>
              </a:rPr>
              <a:t></a:t>
            </a:r>
            <a:r>
              <a:rPr lang="en-US" altLang="zh-CN" sz="2800">
                <a:solidFill>
                  <a:schemeClr val="tx1"/>
                </a:solidFill>
              </a:rPr>
              <a:t>1 </a:t>
            </a:r>
            <a:r>
              <a:rPr lang="zh-CN" altLang="en-US" sz="2800">
                <a:solidFill>
                  <a:schemeClr val="tx1"/>
                </a:solidFill>
              </a:rPr>
              <a:t>．</a:t>
            </a:r>
          </a:p>
          <a:p>
            <a:pPr algn="l" eaLnBrk="1" hangingPunct="1">
              <a:spcBef>
                <a:spcPct val="20000"/>
              </a:spcBef>
            </a:pPr>
            <a:r>
              <a:rPr lang="en-US" altLang="zh-CN" sz="2800">
                <a:solidFill>
                  <a:schemeClr val="tx1"/>
                </a:solidFill>
              </a:rPr>
              <a:t>MP2 [</a:t>
            </a:r>
            <a:r>
              <a:rPr lang="zh-CN" altLang="en-US" sz="2800">
                <a:solidFill>
                  <a:schemeClr val="tx1"/>
                </a:solidFill>
              </a:rPr>
              <a:t>合并相邻的两个长度为</a:t>
            </a:r>
            <a:r>
              <a:rPr lang="en-US" altLang="zh-CN" sz="2800">
                <a:solidFill>
                  <a:schemeClr val="tx1"/>
                </a:solidFill>
              </a:rPr>
              <a:t>length</a:t>
            </a:r>
            <a:r>
              <a:rPr lang="zh-CN" altLang="en-US" sz="2800">
                <a:solidFill>
                  <a:schemeClr val="tx1"/>
                </a:solidFill>
              </a:rPr>
              <a:t>的子文件</a:t>
            </a:r>
            <a:r>
              <a:rPr lang="en-US" altLang="zh-CN" sz="2800">
                <a:solidFill>
                  <a:schemeClr val="tx1"/>
                </a:solidFill>
              </a:rPr>
              <a:t>]</a:t>
            </a:r>
          </a:p>
          <a:p>
            <a:pPr algn="l" eaLnBrk="1" hangingPunct="1">
              <a:spcBef>
                <a:spcPct val="20000"/>
              </a:spcBef>
            </a:pPr>
            <a:r>
              <a:rPr lang="en-US" altLang="zh-CN" sz="2800">
                <a:solidFill>
                  <a:schemeClr val="tx1"/>
                </a:solidFill>
              </a:rPr>
              <a:t>     WHILE  i ≤ </a:t>
            </a:r>
            <a:r>
              <a:rPr lang="en-US" altLang="zh-CN" sz="2800">
                <a:solidFill>
                  <a:srgbClr val="FFFF00"/>
                </a:solidFill>
              </a:rPr>
              <a:t>n – 2*length + 1</a:t>
            </a:r>
            <a:r>
              <a:rPr lang="en-US" altLang="zh-CN" sz="2800">
                <a:solidFill>
                  <a:schemeClr val="tx1"/>
                </a:solidFill>
              </a:rPr>
              <a:t>  DO</a:t>
            </a:r>
          </a:p>
          <a:p>
            <a:pPr algn="l" eaLnBrk="1" hangingPunct="1">
              <a:spcBef>
                <a:spcPct val="20000"/>
              </a:spcBef>
            </a:pPr>
            <a:r>
              <a:rPr lang="en-US" altLang="zh-CN" sz="2800">
                <a:solidFill>
                  <a:schemeClr val="tx1"/>
                </a:solidFill>
              </a:rPr>
              <a:t>   </a:t>
            </a:r>
            <a:r>
              <a:rPr lang="zh-CN" altLang="en-US" sz="2800">
                <a:solidFill>
                  <a:schemeClr val="tx1"/>
                </a:solidFill>
              </a:rPr>
              <a:t>（</a:t>
            </a:r>
            <a:r>
              <a:rPr lang="en-US" altLang="zh-CN" sz="2800">
                <a:solidFill>
                  <a:schemeClr val="tx1"/>
                </a:solidFill>
              </a:rPr>
              <a:t>Merge</a:t>
            </a:r>
            <a:r>
              <a:rPr lang="zh-CN" altLang="en-US" sz="2800">
                <a:solidFill>
                  <a:schemeClr val="tx1"/>
                </a:solidFill>
              </a:rPr>
              <a:t>（</a:t>
            </a:r>
            <a:r>
              <a:rPr lang="en-US" altLang="zh-CN" sz="2800">
                <a:solidFill>
                  <a:schemeClr val="tx1"/>
                </a:solidFill>
              </a:rPr>
              <a:t>R</a:t>
            </a:r>
            <a:r>
              <a:rPr lang="zh-CN" altLang="en-US" sz="2800">
                <a:solidFill>
                  <a:schemeClr val="tx1"/>
                </a:solidFill>
              </a:rPr>
              <a:t>，</a:t>
            </a:r>
            <a:r>
              <a:rPr lang="en-US" altLang="zh-CN" sz="2800">
                <a:solidFill>
                  <a:schemeClr val="tx1"/>
                </a:solidFill>
              </a:rPr>
              <a:t>i</a:t>
            </a:r>
            <a:r>
              <a:rPr lang="zh-CN" altLang="en-US" sz="2800">
                <a:solidFill>
                  <a:schemeClr val="tx1"/>
                </a:solidFill>
              </a:rPr>
              <a:t>，</a:t>
            </a:r>
            <a:r>
              <a:rPr lang="en-US" altLang="zh-CN" sz="2800">
                <a:solidFill>
                  <a:schemeClr val="tx1"/>
                </a:solidFill>
              </a:rPr>
              <a:t>i</a:t>
            </a:r>
            <a:r>
              <a:rPr lang="zh-CN" altLang="en-US" sz="2800">
                <a:solidFill>
                  <a:schemeClr val="tx1"/>
                </a:solidFill>
              </a:rPr>
              <a:t>＋</a:t>
            </a:r>
            <a:r>
              <a:rPr lang="en-US" altLang="zh-CN" sz="2800">
                <a:solidFill>
                  <a:schemeClr val="tx1"/>
                </a:solidFill>
              </a:rPr>
              <a:t>length–l</a:t>
            </a:r>
            <a:r>
              <a:rPr lang="zh-CN" altLang="en-US" sz="2800">
                <a:solidFill>
                  <a:schemeClr val="tx1"/>
                </a:solidFill>
              </a:rPr>
              <a:t>，</a:t>
            </a:r>
            <a:r>
              <a:rPr lang="en-US" altLang="zh-CN" sz="2800">
                <a:solidFill>
                  <a:schemeClr val="tx1"/>
                </a:solidFill>
              </a:rPr>
              <a:t>i</a:t>
            </a:r>
            <a:r>
              <a:rPr lang="zh-CN" altLang="en-US" sz="2800">
                <a:solidFill>
                  <a:schemeClr val="tx1"/>
                </a:solidFill>
              </a:rPr>
              <a:t>＋</a:t>
            </a:r>
            <a:r>
              <a:rPr lang="en-US" altLang="zh-CN" sz="2800">
                <a:solidFill>
                  <a:schemeClr val="tx1"/>
                </a:solidFill>
              </a:rPr>
              <a:t>2*length–1</a:t>
            </a:r>
            <a:r>
              <a:rPr lang="zh-CN" altLang="en-US" sz="2800">
                <a:solidFill>
                  <a:schemeClr val="tx1"/>
                </a:solidFill>
              </a:rPr>
              <a:t>．</a:t>
            </a:r>
            <a:r>
              <a:rPr lang="en-US" altLang="zh-CN" sz="2800">
                <a:solidFill>
                  <a:schemeClr val="tx1"/>
                </a:solidFill>
              </a:rPr>
              <a:t>X</a:t>
            </a:r>
            <a:r>
              <a:rPr lang="zh-CN" altLang="en-US" sz="2800">
                <a:solidFill>
                  <a:schemeClr val="tx1"/>
                </a:solidFill>
              </a:rPr>
              <a:t>）</a:t>
            </a:r>
            <a:r>
              <a:rPr lang="en-US" altLang="zh-CN" sz="2800">
                <a:solidFill>
                  <a:schemeClr val="tx1"/>
                </a:solidFill>
              </a:rPr>
              <a:t>.</a:t>
            </a:r>
          </a:p>
          <a:p>
            <a:pPr algn="l" eaLnBrk="1" hangingPunct="1">
              <a:spcBef>
                <a:spcPct val="20000"/>
              </a:spcBef>
            </a:pPr>
            <a:r>
              <a:rPr lang="en-US" altLang="zh-CN" sz="2800">
                <a:solidFill>
                  <a:schemeClr val="tx1"/>
                </a:solidFill>
              </a:rPr>
              <a:t>       i</a:t>
            </a:r>
            <a:r>
              <a:rPr lang="en-US" altLang="zh-CN" sz="2800">
                <a:solidFill>
                  <a:schemeClr val="tx1"/>
                </a:solidFill>
                <a:sym typeface="Symbol" pitchFamily="18" charset="2"/>
              </a:rPr>
              <a:t></a:t>
            </a:r>
            <a:r>
              <a:rPr lang="en-US" altLang="zh-CN" sz="2800">
                <a:solidFill>
                  <a:schemeClr val="tx1"/>
                </a:solidFill>
              </a:rPr>
              <a:t>i</a:t>
            </a:r>
            <a:r>
              <a:rPr lang="zh-CN" altLang="en-US" sz="2800">
                <a:solidFill>
                  <a:schemeClr val="tx1"/>
                </a:solidFill>
              </a:rPr>
              <a:t>＋</a:t>
            </a:r>
            <a:r>
              <a:rPr lang="en-US" altLang="zh-CN" sz="2800">
                <a:solidFill>
                  <a:schemeClr val="tx1"/>
                </a:solidFill>
              </a:rPr>
              <a:t>2*length </a:t>
            </a:r>
            <a:r>
              <a:rPr lang="zh-CN" altLang="en-US" sz="2800">
                <a:solidFill>
                  <a:schemeClr val="tx1"/>
                </a:solidFill>
              </a:rPr>
              <a:t>） ．</a:t>
            </a:r>
          </a:p>
          <a:p>
            <a:pPr algn="l" eaLnBrk="1" hangingPunct="1">
              <a:spcBef>
                <a:spcPct val="20000"/>
              </a:spcBef>
            </a:pPr>
            <a:r>
              <a:rPr lang="en-US" altLang="zh-CN" sz="2800">
                <a:solidFill>
                  <a:schemeClr val="tx1"/>
                </a:solidFill>
              </a:rPr>
              <a:t>MP3 [</a:t>
            </a:r>
            <a:r>
              <a:rPr lang="zh-CN" altLang="en-US" sz="2800">
                <a:solidFill>
                  <a:schemeClr val="tx1"/>
                </a:solidFill>
              </a:rPr>
              <a:t>处理余留的长度小于</a:t>
            </a:r>
            <a:r>
              <a:rPr lang="en-US" altLang="zh-CN" sz="2800">
                <a:solidFill>
                  <a:schemeClr val="tx1"/>
                </a:solidFill>
              </a:rPr>
              <a:t>2*length</a:t>
            </a:r>
            <a:r>
              <a:rPr lang="zh-CN" altLang="en-US" sz="2800">
                <a:solidFill>
                  <a:schemeClr val="tx1"/>
                </a:solidFill>
              </a:rPr>
              <a:t>的子文件</a:t>
            </a:r>
            <a:r>
              <a:rPr lang="en-US" altLang="zh-CN" sz="2800">
                <a:solidFill>
                  <a:schemeClr val="tx1"/>
                </a:solidFill>
              </a:rPr>
              <a:t>]</a:t>
            </a:r>
          </a:p>
          <a:p>
            <a:pPr algn="l" eaLnBrk="1" hangingPunct="1">
              <a:spcBef>
                <a:spcPct val="20000"/>
              </a:spcBef>
            </a:pPr>
            <a:r>
              <a:rPr lang="en-US" altLang="zh-CN" sz="2800">
                <a:solidFill>
                  <a:schemeClr val="tx1"/>
                </a:solidFill>
              </a:rPr>
              <a:t>         IF   i+length–1 &lt; n  THEN Merge</a:t>
            </a:r>
            <a:r>
              <a:rPr lang="zh-CN" altLang="en-US" sz="2800">
                <a:solidFill>
                  <a:schemeClr val="tx1"/>
                </a:solidFill>
              </a:rPr>
              <a:t>（</a:t>
            </a:r>
            <a:r>
              <a:rPr lang="en-US" altLang="zh-CN" sz="2800">
                <a:solidFill>
                  <a:schemeClr val="tx1"/>
                </a:solidFill>
              </a:rPr>
              <a:t>R</a:t>
            </a:r>
            <a:r>
              <a:rPr lang="zh-CN" altLang="en-US" sz="2800">
                <a:solidFill>
                  <a:schemeClr val="tx1"/>
                </a:solidFill>
              </a:rPr>
              <a:t>，</a:t>
            </a:r>
            <a:r>
              <a:rPr lang="en-US" altLang="zh-CN" sz="2800">
                <a:solidFill>
                  <a:schemeClr val="tx1"/>
                </a:solidFill>
              </a:rPr>
              <a:t>i</a:t>
            </a:r>
            <a:r>
              <a:rPr lang="zh-CN" altLang="en-US" sz="2800">
                <a:solidFill>
                  <a:schemeClr val="tx1"/>
                </a:solidFill>
              </a:rPr>
              <a:t>，			</a:t>
            </a:r>
            <a:r>
              <a:rPr lang="en-US" altLang="zh-CN" sz="2800">
                <a:solidFill>
                  <a:schemeClr val="tx1"/>
                </a:solidFill>
              </a:rPr>
              <a:t>i+length–1</a:t>
            </a:r>
            <a:r>
              <a:rPr lang="zh-CN" altLang="en-US" sz="2800">
                <a:solidFill>
                  <a:schemeClr val="tx1"/>
                </a:solidFill>
              </a:rPr>
              <a:t>，</a:t>
            </a:r>
            <a:r>
              <a:rPr lang="en-US" altLang="zh-CN" sz="2800">
                <a:solidFill>
                  <a:schemeClr val="tx1"/>
                </a:solidFill>
              </a:rPr>
              <a:t>n. X</a:t>
            </a:r>
            <a:r>
              <a:rPr lang="zh-CN" altLang="en-US" sz="2800">
                <a:solidFill>
                  <a:schemeClr val="tx1"/>
                </a:solidFill>
              </a:rPr>
              <a:t>） </a:t>
            </a:r>
          </a:p>
          <a:p>
            <a:pPr algn="l" eaLnBrk="1" hangingPunct="1">
              <a:spcBef>
                <a:spcPct val="20000"/>
              </a:spcBef>
            </a:pPr>
            <a:r>
              <a:rPr lang="zh-CN" altLang="en-US" sz="2800">
                <a:solidFill>
                  <a:schemeClr val="tx1"/>
                </a:solidFill>
              </a:rPr>
              <a:t>         </a:t>
            </a:r>
            <a:r>
              <a:rPr lang="en-US" altLang="zh-CN" sz="2800">
                <a:solidFill>
                  <a:schemeClr val="tx1"/>
                </a:solidFill>
              </a:rPr>
              <a:t>ELSE </a:t>
            </a:r>
          </a:p>
          <a:p>
            <a:pPr algn="l" eaLnBrk="1" hangingPunct="1">
              <a:spcBef>
                <a:spcPct val="20000"/>
              </a:spcBef>
            </a:pPr>
            <a:r>
              <a:rPr lang="en-US" altLang="zh-CN" sz="2800">
                <a:solidFill>
                  <a:schemeClr val="tx1"/>
                </a:solidFill>
              </a:rPr>
              <a:t>              FOR j = i  TO  n  DO  X</a:t>
            </a:r>
            <a:r>
              <a:rPr lang="en-US" altLang="zh-CN" sz="2800" baseline="-25000">
                <a:solidFill>
                  <a:schemeClr val="tx1"/>
                </a:solidFill>
              </a:rPr>
              <a:t>j</a:t>
            </a:r>
            <a:r>
              <a:rPr lang="en-US" altLang="zh-CN" sz="2800">
                <a:solidFill>
                  <a:schemeClr val="tx1"/>
                </a:solidFill>
              </a:rPr>
              <a:t>←R</a:t>
            </a:r>
            <a:r>
              <a:rPr lang="en-US" altLang="zh-CN" sz="2800" baseline="-25000">
                <a:solidFill>
                  <a:schemeClr val="tx1"/>
                </a:solidFill>
              </a:rPr>
              <a:t>j</a:t>
            </a:r>
            <a:r>
              <a:rPr lang="en-US" altLang="zh-CN" sz="2800">
                <a:solidFill>
                  <a:schemeClr val="tx1"/>
                </a:solidFill>
              </a:rPr>
              <a:t>  ▌ </a:t>
            </a:r>
            <a:endParaRPr lang="zh-CN" altLang="en-US" sz="2800">
              <a:solidFill>
                <a:schemeClr val="tx1"/>
              </a:solidFill>
            </a:endParaRPr>
          </a:p>
        </p:txBody>
      </p:sp>
      <p:grpSp>
        <p:nvGrpSpPr>
          <p:cNvPr id="178179" name="Group 3"/>
          <p:cNvGrpSpPr>
            <a:grpSpLocks/>
          </p:cNvGrpSpPr>
          <p:nvPr/>
        </p:nvGrpSpPr>
        <p:grpSpPr bwMode="auto">
          <a:xfrm>
            <a:off x="3959225" y="1981200"/>
            <a:ext cx="4824413" cy="300038"/>
            <a:chOff x="3651" y="1022"/>
            <a:chExt cx="1814" cy="189"/>
          </a:xfrm>
        </p:grpSpPr>
        <p:sp>
          <p:nvSpPr>
            <p:cNvPr id="178182" name="Rectangle 4"/>
            <p:cNvSpPr>
              <a:spLocks noChangeArrowheads="1"/>
            </p:cNvSpPr>
            <p:nvPr/>
          </p:nvSpPr>
          <p:spPr bwMode="auto">
            <a:xfrm>
              <a:off x="3651" y="1022"/>
              <a:ext cx="907" cy="189"/>
            </a:xfrm>
            <a:prstGeom prst="rect">
              <a:avLst/>
            </a:prstGeom>
            <a:solidFill>
              <a:srgbClr val="33CCCC"/>
            </a:solidFill>
            <a:ln w="9525" algn="ctr">
              <a:solidFill>
                <a:schemeClr val="tx1"/>
              </a:solidFill>
              <a:miter lim="800000"/>
              <a:headEnd/>
              <a:tailEnd/>
            </a:ln>
          </p:spPr>
          <p:txBody>
            <a:bodyPr anchor="ctr">
              <a:spAutoFit/>
            </a:bodyPr>
            <a:lstStyle/>
            <a:p>
              <a:pPr algn="dist"/>
              <a:r>
                <a:rPr lang="en-US" altLang="zh-CN" sz="1300"/>
                <a:t>1       ..         1+length-1</a:t>
              </a:r>
            </a:p>
          </p:txBody>
        </p:sp>
        <p:sp>
          <p:nvSpPr>
            <p:cNvPr id="178183" name="Rectangle 5"/>
            <p:cNvSpPr>
              <a:spLocks noChangeArrowheads="1"/>
            </p:cNvSpPr>
            <p:nvPr/>
          </p:nvSpPr>
          <p:spPr bwMode="auto">
            <a:xfrm>
              <a:off x="4558" y="1022"/>
              <a:ext cx="907" cy="189"/>
            </a:xfrm>
            <a:prstGeom prst="rect">
              <a:avLst/>
            </a:prstGeom>
            <a:solidFill>
              <a:srgbClr val="FF6600"/>
            </a:solidFill>
            <a:ln w="9525" algn="ctr">
              <a:solidFill>
                <a:schemeClr val="tx1"/>
              </a:solidFill>
              <a:miter lim="800000"/>
              <a:headEnd/>
              <a:tailEnd/>
            </a:ln>
          </p:spPr>
          <p:txBody>
            <a:bodyPr anchor="ctr">
              <a:spAutoFit/>
            </a:bodyPr>
            <a:lstStyle/>
            <a:p>
              <a:pPr algn="dist"/>
              <a:r>
                <a:rPr lang="en-US" altLang="zh-CN" sz="1300"/>
                <a:t>1+length     …    1+2length-1</a:t>
              </a:r>
              <a:endParaRPr lang="zh-CN" altLang="en-US" sz="1300"/>
            </a:p>
          </p:txBody>
        </p:sp>
      </p:grpSp>
      <p:sp>
        <p:nvSpPr>
          <p:cNvPr id="178180" name="Line 6"/>
          <p:cNvSpPr>
            <a:spLocks noChangeShapeType="1"/>
          </p:cNvSpPr>
          <p:nvPr/>
        </p:nvSpPr>
        <p:spPr bwMode="auto">
          <a:xfrm>
            <a:off x="8893175" y="1592263"/>
            <a:ext cx="0" cy="2873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8181" name="Text Box 7"/>
          <p:cNvSpPr txBox="1">
            <a:spLocks noChangeArrowheads="1"/>
          </p:cNvSpPr>
          <p:nvPr/>
        </p:nvSpPr>
        <p:spPr bwMode="auto">
          <a:xfrm>
            <a:off x="8748713" y="1520825"/>
            <a:ext cx="468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2000">
                <a:solidFill>
                  <a:schemeClr val="tx1"/>
                </a:solidFill>
              </a:rPr>
              <a:t>i</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idx="1"/>
          </p:nvPr>
        </p:nvSpPr>
        <p:spPr>
          <a:xfrm>
            <a:off x="0" y="296863"/>
            <a:ext cx="9144000" cy="6324600"/>
          </a:xfrm>
        </p:spPr>
        <p:txBody>
          <a:bodyPr/>
          <a:lstStyle/>
          <a:p>
            <a:pPr eaLnBrk="1" hangingPunct="1">
              <a:buFont typeface="Wingdings" pitchFamily="2" charset="2"/>
              <a:buNone/>
            </a:pPr>
            <a:r>
              <a:rPr lang="zh-CN" altLang="en-US" b="1" smtClean="0"/>
              <a:t>   算法</a:t>
            </a:r>
            <a:r>
              <a:rPr lang="en-US" altLang="zh-CN" b="1" smtClean="0">
                <a:cs typeface="Times New Roman" pitchFamily="18" charset="0"/>
              </a:rPr>
              <a:t>MPass</a:t>
            </a:r>
            <a:r>
              <a:rPr lang="zh-CN" altLang="en-US" b="1" smtClean="0"/>
              <a:t>（</a:t>
            </a:r>
            <a:r>
              <a:rPr lang="en-US" altLang="zh-CN" b="1" smtClean="0"/>
              <a:t>R</a:t>
            </a:r>
            <a:r>
              <a:rPr lang="zh-CN" altLang="en-US" b="1" smtClean="0"/>
              <a:t>，</a:t>
            </a:r>
            <a:r>
              <a:rPr lang="en-US" altLang="zh-CN" b="1" smtClean="0"/>
              <a:t>n</a:t>
            </a:r>
            <a:r>
              <a:rPr lang="zh-CN" altLang="en-US" b="1" smtClean="0"/>
              <a:t>，</a:t>
            </a:r>
            <a:r>
              <a:rPr lang="en-US" altLang="zh-CN" b="1" smtClean="0"/>
              <a:t>length</a:t>
            </a:r>
            <a:r>
              <a:rPr lang="zh-CN" altLang="en-US" b="1" smtClean="0"/>
              <a:t>．</a:t>
            </a:r>
            <a:r>
              <a:rPr lang="en-US" altLang="zh-CN" b="1" smtClean="0"/>
              <a:t>X</a:t>
            </a:r>
            <a:r>
              <a:rPr lang="zh-CN" altLang="en-US" b="1" smtClean="0"/>
              <a:t>）：一趟合并算法，该算法执行一趟合并过程，将文件</a:t>
            </a:r>
            <a:r>
              <a:rPr lang="en-US" altLang="zh-CN" b="1" smtClean="0"/>
              <a:t>R</a:t>
            </a:r>
            <a:r>
              <a:rPr lang="zh-CN" altLang="en-US" b="1" smtClean="0"/>
              <a:t>中长度为</a:t>
            </a:r>
            <a:r>
              <a:rPr lang="en-US" altLang="zh-CN" b="1" smtClean="0"/>
              <a:t>length</a:t>
            </a:r>
            <a:r>
              <a:rPr lang="zh-CN" altLang="en-US" b="1" smtClean="0"/>
              <a:t>的所有子文件合并到文件</a:t>
            </a:r>
            <a:r>
              <a:rPr lang="en-US" altLang="zh-CN" b="1" smtClean="0"/>
              <a:t>X</a:t>
            </a:r>
            <a:r>
              <a:rPr lang="zh-CN" altLang="en-US" b="1" smtClean="0"/>
              <a:t>中，</a:t>
            </a:r>
            <a:r>
              <a:rPr lang="en-US" altLang="zh-CN" b="1" smtClean="0"/>
              <a:t>n</a:t>
            </a:r>
            <a:r>
              <a:rPr lang="zh-CN" altLang="en-US" b="1" smtClean="0"/>
              <a:t>是</a:t>
            </a:r>
            <a:r>
              <a:rPr lang="en-US" altLang="zh-CN" b="1" smtClean="0"/>
              <a:t>R</a:t>
            </a:r>
            <a:r>
              <a:rPr lang="zh-CN" altLang="en-US" b="1" smtClean="0"/>
              <a:t>的记录个数，该函数调用</a:t>
            </a:r>
            <a:r>
              <a:rPr lang="en-US" altLang="zh-CN" b="1" smtClean="0"/>
              <a:t>Merge()</a:t>
            </a:r>
            <a:r>
              <a:rPr lang="zh-CN" altLang="en-US" b="1" smtClean="0"/>
              <a:t>函数；</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idx="1"/>
          </p:nvPr>
        </p:nvSpPr>
        <p:spPr>
          <a:xfrm>
            <a:off x="395288" y="333375"/>
            <a:ext cx="8461375" cy="6121400"/>
          </a:xfrm>
        </p:spPr>
        <p:txBody>
          <a:bodyPr/>
          <a:lstStyle/>
          <a:p>
            <a:pPr eaLnBrk="1" hangingPunct="1"/>
            <a:r>
              <a:rPr lang="zh-CN" altLang="en-US" b="1" smtClean="0"/>
              <a:t>算法</a:t>
            </a:r>
            <a:r>
              <a:rPr lang="en-US" altLang="zh-CN" b="1" smtClean="0"/>
              <a:t>MSort(R</a:t>
            </a:r>
            <a:r>
              <a:rPr lang="zh-CN" altLang="en-US" b="1" smtClean="0"/>
              <a:t>，</a:t>
            </a:r>
            <a:r>
              <a:rPr lang="en-US" altLang="zh-CN" b="1" smtClean="0"/>
              <a:t>n)</a:t>
            </a:r>
            <a:r>
              <a:rPr lang="en-US" altLang="zh-CN" smtClean="0"/>
              <a:t>  // </a:t>
            </a:r>
            <a:r>
              <a:rPr lang="zh-CN" altLang="en-US" smtClean="0"/>
              <a:t>直接两路合并排序算法，</a:t>
            </a:r>
            <a:r>
              <a:rPr lang="en-US" altLang="zh-CN" smtClean="0"/>
              <a:t>X</a:t>
            </a:r>
            <a:r>
              <a:rPr lang="zh-CN" altLang="en-US" smtClean="0"/>
              <a:t>是辅助文件，其记录结构与</a:t>
            </a:r>
            <a:r>
              <a:rPr lang="en-US" altLang="zh-CN" smtClean="0"/>
              <a:t>R</a:t>
            </a:r>
            <a:r>
              <a:rPr lang="zh-CN" altLang="en-US" smtClean="0"/>
              <a:t>相同</a:t>
            </a:r>
            <a:endParaRPr lang="zh-CN" altLang="en-US" b="1" smtClean="0"/>
          </a:p>
          <a:p>
            <a:pPr eaLnBrk="1" hangingPunct="1"/>
            <a:r>
              <a:rPr lang="en-US" altLang="zh-CN" b="1" smtClean="0"/>
              <a:t>MS1</a:t>
            </a:r>
            <a:r>
              <a:rPr lang="en-US" altLang="zh-CN" smtClean="0"/>
              <a:t> [</a:t>
            </a:r>
            <a:r>
              <a:rPr lang="zh-CN" altLang="en-US" smtClean="0"/>
              <a:t>初始化</a:t>
            </a:r>
            <a:r>
              <a:rPr lang="en-US" altLang="zh-CN" smtClean="0"/>
              <a:t>]</a:t>
            </a:r>
          </a:p>
          <a:p>
            <a:pPr eaLnBrk="1" hangingPunct="1"/>
            <a:r>
              <a:rPr lang="en-US" altLang="zh-CN" smtClean="0"/>
              <a:t>     length</a:t>
            </a:r>
            <a:r>
              <a:rPr lang="en-US" altLang="zh-CN" smtClean="0">
                <a:sym typeface="Symbol" pitchFamily="18" charset="2"/>
              </a:rPr>
              <a:t></a:t>
            </a:r>
            <a:r>
              <a:rPr lang="en-US" altLang="zh-CN" smtClean="0"/>
              <a:t>1 </a:t>
            </a:r>
            <a:r>
              <a:rPr lang="zh-CN" altLang="en-US" smtClean="0"/>
              <a:t>．</a:t>
            </a:r>
            <a:endParaRPr lang="zh-CN" altLang="en-US" b="1" smtClean="0"/>
          </a:p>
          <a:p>
            <a:pPr eaLnBrk="1" hangingPunct="1"/>
            <a:r>
              <a:rPr lang="en-US" altLang="zh-CN" b="1" smtClean="0"/>
              <a:t>MS2</a:t>
            </a:r>
            <a:r>
              <a:rPr lang="en-US" altLang="zh-CN" smtClean="0"/>
              <a:t> [</a:t>
            </a:r>
            <a:r>
              <a:rPr lang="zh-CN" altLang="en-US" smtClean="0"/>
              <a:t>交替合并</a:t>
            </a:r>
            <a:r>
              <a:rPr lang="en-US" altLang="zh-CN" smtClean="0"/>
              <a:t>]</a:t>
            </a:r>
          </a:p>
          <a:p>
            <a:pPr eaLnBrk="1" hangingPunct="1"/>
            <a:r>
              <a:rPr lang="en-US" altLang="zh-CN" smtClean="0"/>
              <a:t>     WHILE length &lt; n DO </a:t>
            </a:r>
          </a:p>
          <a:p>
            <a:pPr eaLnBrk="1" hangingPunct="1"/>
            <a:r>
              <a:rPr lang="en-US" altLang="zh-CN" smtClean="0"/>
              <a:t>         </a:t>
            </a:r>
            <a:r>
              <a:rPr lang="zh-CN" altLang="en-US" smtClean="0"/>
              <a:t>（</a:t>
            </a:r>
            <a:r>
              <a:rPr lang="en-US" altLang="zh-CN" smtClean="0"/>
              <a:t>MPass</a:t>
            </a:r>
            <a:r>
              <a:rPr lang="zh-CN" altLang="en-US" smtClean="0"/>
              <a:t>（</a:t>
            </a:r>
            <a:r>
              <a:rPr lang="en-US" altLang="zh-CN" smtClean="0"/>
              <a:t>R</a:t>
            </a:r>
            <a:r>
              <a:rPr lang="zh-CN" altLang="en-US" smtClean="0"/>
              <a:t>，</a:t>
            </a:r>
            <a:r>
              <a:rPr lang="en-US" altLang="zh-CN" smtClean="0"/>
              <a:t>n</a:t>
            </a:r>
            <a:r>
              <a:rPr lang="zh-CN" altLang="en-US" smtClean="0"/>
              <a:t>，</a:t>
            </a:r>
            <a:r>
              <a:rPr lang="en-US" altLang="zh-CN" smtClean="0"/>
              <a:t>length</a:t>
            </a:r>
            <a:r>
              <a:rPr lang="zh-CN" altLang="en-US" smtClean="0"/>
              <a:t>．</a:t>
            </a:r>
            <a:r>
              <a:rPr lang="en-US" altLang="zh-CN" smtClean="0"/>
              <a:t>X</a:t>
            </a:r>
            <a:r>
              <a:rPr lang="zh-CN" altLang="en-US" smtClean="0"/>
              <a:t>）</a:t>
            </a:r>
            <a:r>
              <a:rPr lang="en-US" altLang="zh-CN" b="1" smtClean="0"/>
              <a:t>.</a:t>
            </a:r>
            <a:r>
              <a:rPr lang="en-US" altLang="zh-CN" smtClean="0"/>
              <a:t> </a:t>
            </a:r>
          </a:p>
          <a:p>
            <a:pPr eaLnBrk="1" hangingPunct="1"/>
            <a:r>
              <a:rPr lang="en-US" altLang="zh-CN" smtClean="0"/>
              <a:t>           length</a:t>
            </a:r>
            <a:r>
              <a:rPr lang="en-US" altLang="zh-CN" smtClean="0">
                <a:sym typeface="Symbol" pitchFamily="18" charset="2"/>
              </a:rPr>
              <a:t></a:t>
            </a:r>
            <a:r>
              <a:rPr lang="en-US" altLang="zh-CN" smtClean="0"/>
              <a:t>2*length </a:t>
            </a:r>
            <a:r>
              <a:rPr lang="zh-CN" altLang="en-US" smtClean="0"/>
              <a:t>． </a:t>
            </a:r>
          </a:p>
          <a:p>
            <a:pPr eaLnBrk="1" hangingPunct="1"/>
            <a:r>
              <a:rPr lang="zh-CN" altLang="en-US" smtClean="0"/>
              <a:t>           </a:t>
            </a:r>
            <a:r>
              <a:rPr lang="en-US" altLang="zh-CN" smtClean="0"/>
              <a:t>MPass</a:t>
            </a:r>
            <a:r>
              <a:rPr lang="zh-CN" altLang="en-US" smtClean="0"/>
              <a:t>（</a:t>
            </a:r>
            <a:r>
              <a:rPr lang="en-US" altLang="zh-CN" smtClean="0"/>
              <a:t>X</a:t>
            </a:r>
            <a:r>
              <a:rPr lang="zh-CN" altLang="en-US" smtClean="0"/>
              <a:t>，</a:t>
            </a:r>
            <a:r>
              <a:rPr lang="en-US" altLang="zh-CN" smtClean="0"/>
              <a:t>n</a:t>
            </a:r>
            <a:r>
              <a:rPr lang="zh-CN" altLang="en-US" smtClean="0"/>
              <a:t>，</a:t>
            </a:r>
            <a:r>
              <a:rPr lang="en-US" altLang="zh-CN" smtClean="0"/>
              <a:t>length</a:t>
            </a:r>
            <a:r>
              <a:rPr lang="zh-CN" altLang="en-US" smtClean="0"/>
              <a:t>．</a:t>
            </a:r>
            <a:r>
              <a:rPr lang="en-US" altLang="zh-CN" smtClean="0"/>
              <a:t>R</a:t>
            </a:r>
            <a:r>
              <a:rPr lang="zh-CN" altLang="en-US" smtClean="0"/>
              <a:t>）</a:t>
            </a:r>
            <a:r>
              <a:rPr lang="en-US" altLang="zh-CN" b="1" smtClean="0"/>
              <a:t>.</a:t>
            </a:r>
            <a:r>
              <a:rPr lang="en-US" altLang="zh-CN" smtClean="0"/>
              <a:t> </a:t>
            </a:r>
          </a:p>
          <a:p>
            <a:pPr eaLnBrk="1" hangingPunct="1"/>
            <a:r>
              <a:rPr lang="en-US" altLang="zh-CN" smtClean="0"/>
              <a:t>           length</a:t>
            </a:r>
            <a:r>
              <a:rPr lang="en-US" altLang="zh-CN" smtClean="0">
                <a:sym typeface="Symbol" pitchFamily="18" charset="2"/>
              </a:rPr>
              <a:t></a:t>
            </a:r>
            <a:r>
              <a:rPr lang="en-US" altLang="zh-CN" smtClean="0"/>
              <a:t>2*length</a:t>
            </a:r>
            <a:r>
              <a:rPr lang="zh-CN" altLang="en-US" smtClean="0"/>
              <a:t>）</a:t>
            </a:r>
            <a:r>
              <a:rPr lang="en-US" altLang="zh-CN" smtClean="0"/>
              <a:t>▌ </a:t>
            </a: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idx="1"/>
          </p:nvPr>
        </p:nvSpPr>
        <p:spPr>
          <a:xfrm>
            <a:off x="0" y="296863"/>
            <a:ext cx="9144000" cy="6324600"/>
          </a:xfrm>
        </p:spPr>
        <p:txBody>
          <a:bodyPr/>
          <a:lstStyle/>
          <a:p>
            <a:pPr eaLnBrk="1" hangingPunct="1">
              <a:lnSpc>
                <a:spcPct val="90000"/>
              </a:lnSpc>
              <a:buFont typeface="Wingdings" pitchFamily="2" charset="2"/>
              <a:buNone/>
            </a:pPr>
            <a:r>
              <a:rPr lang="zh-CN" altLang="en-US" b="1" smtClean="0"/>
              <a:t>    算法</a:t>
            </a:r>
            <a:r>
              <a:rPr lang="en-US" altLang="zh-CN" b="1" smtClean="0">
                <a:cs typeface="Times New Roman" pitchFamily="18" charset="0"/>
              </a:rPr>
              <a:t>Merge (R</a:t>
            </a:r>
            <a:r>
              <a:rPr lang="zh-CN" altLang="en-US" b="1" smtClean="0"/>
              <a:t>，</a:t>
            </a:r>
            <a:r>
              <a:rPr lang="en-US" altLang="zh-CN" b="1" smtClean="0"/>
              <a:t>t</a:t>
            </a:r>
            <a:r>
              <a:rPr lang="zh-CN" altLang="en-US" b="1" smtClean="0"/>
              <a:t>，</a:t>
            </a:r>
            <a:r>
              <a:rPr lang="en-US" altLang="zh-CN" b="1" smtClean="0"/>
              <a:t>m</a:t>
            </a:r>
            <a:r>
              <a:rPr lang="zh-CN" altLang="en-US" b="1" smtClean="0"/>
              <a:t>，</a:t>
            </a:r>
            <a:r>
              <a:rPr lang="en-US" altLang="zh-CN" b="1" smtClean="0"/>
              <a:t>n. X)  </a:t>
            </a:r>
            <a:r>
              <a:rPr lang="zh-CN" altLang="en-US" b="1" smtClean="0"/>
              <a:t>： 假定文件（</a:t>
            </a:r>
            <a:r>
              <a:rPr lang="en-US" altLang="zh-CN" b="1" smtClean="0"/>
              <a:t>R</a:t>
            </a:r>
            <a:r>
              <a:rPr lang="en-US" altLang="zh-CN" b="1" baseline="-30000" smtClean="0"/>
              <a:t>t</a:t>
            </a:r>
            <a:r>
              <a:rPr lang="zh-CN" altLang="en-US" b="1" smtClean="0"/>
              <a:t>，</a:t>
            </a:r>
            <a:r>
              <a:rPr lang="en-US" altLang="zh-CN" b="1" smtClean="0"/>
              <a:t>R</a:t>
            </a:r>
            <a:r>
              <a:rPr lang="en-US" altLang="zh-CN" b="1" baseline="-30000" smtClean="0"/>
              <a:t>t</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R</a:t>
            </a:r>
            <a:r>
              <a:rPr lang="en-US" altLang="zh-CN" b="1" baseline="-30000" smtClean="0"/>
              <a:t>m</a:t>
            </a:r>
            <a:r>
              <a:rPr lang="zh-CN" altLang="en-US" b="1" smtClean="0"/>
              <a:t>）和文件（</a:t>
            </a:r>
            <a:r>
              <a:rPr lang="en-US" altLang="zh-CN" b="1" smtClean="0"/>
              <a:t>R</a:t>
            </a:r>
            <a:r>
              <a:rPr lang="en-US" altLang="zh-CN" b="1" baseline="-30000" smtClean="0"/>
              <a:t>m</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R</a:t>
            </a:r>
            <a:r>
              <a:rPr lang="en-US" altLang="zh-CN" b="1" baseline="-30000" smtClean="0"/>
              <a:t>n</a:t>
            </a:r>
            <a:r>
              <a:rPr lang="zh-CN" altLang="en-US" b="1" smtClean="0"/>
              <a:t>）都已经排序，该算法合并这两个文件后得到排序好的大文件（</a:t>
            </a:r>
            <a:r>
              <a:rPr lang="en-US" altLang="zh-CN" b="1" smtClean="0"/>
              <a:t>X</a:t>
            </a:r>
            <a:r>
              <a:rPr lang="en-US" altLang="zh-CN" b="1" baseline="-30000" smtClean="0"/>
              <a:t>t</a:t>
            </a:r>
            <a:r>
              <a:rPr lang="zh-CN" altLang="en-US" b="1" smtClean="0"/>
              <a:t>，</a:t>
            </a:r>
            <a:r>
              <a:rPr lang="en-US" altLang="zh-CN" b="1" smtClean="0"/>
              <a:t>X</a:t>
            </a:r>
            <a:r>
              <a:rPr lang="en-US" altLang="zh-CN" b="1" baseline="-30000" smtClean="0"/>
              <a:t>t</a:t>
            </a:r>
            <a:r>
              <a:rPr lang="zh-CN" altLang="en-US" b="1" baseline="-30000" smtClean="0"/>
              <a:t>＋</a:t>
            </a:r>
            <a:r>
              <a:rPr lang="en-US" altLang="zh-CN" b="1" baseline="-30000" smtClean="0"/>
              <a:t>1</a:t>
            </a:r>
            <a:r>
              <a:rPr lang="zh-CN" altLang="en-US" b="1" smtClean="0"/>
              <a:t>，</a:t>
            </a:r>
            <a:r>
              <a:rPr lang="en-US" altLang="zh-CN" b="1" smtClean="0">
                <a:latin typeface="Arial" charset="0"/>
              </a:rPr>
              <a:t>…</a:t>
            </a:r>
            <a:r>
              <a:rPr lang="zh-CN" altLang="en-US" b="1" smtClean="0"/>
              <a:t>，</a:t>
            </a:r>
            <a:r>
              <a:rPr lang="en-US" altLang="zh-CN" b="1" smtClean="0"/>
              <a:t>X</a:t>
            </a:r>
            <a:r>
              <a:rPr lang="en-US" altLang="zh-CN" b="1" baseline="-30000" smtClean="0"/>
              <a:t>n</a:t>
            </a:r>
            <a:r>
              <a:rPr lang="zh-CN" altLang="en-US" b="1" smtClean="0"/>
              <a:t>）； </a:t>
            </a:r>
            <a:endParaRPr lang="zh-CN" altLang="en-US" b="1" smtClean="0">
              <a:latin typeface="宋体" pitchFamily="2" charset="-122"/>
            </a:endParaRPr>
          </a:p>
          <a:p>
            <a:pPr algn="ctr" eaLnBrk="1" hangingPunct="1">
              <a:lnSpc>
                <a:spcPct val="90000"/>
              </a:lnSpc>
              <a:buFont typeface="Wingdings" pitchFamily="2" charset="2"/>
              <a:buNone/>
            </a:pPr>
            <a:r>
              <a:rPr lang="zh-CN" altLang="en-US" b="1" smtClean="0">
                <a:hlinkClick r:id="rId3" action="ppaction://hlinkfile"/>
              </a:rPr>
              <a:t>算法</a:t>
            </a:r>
            <a:r>
              <a:rPr lang="en-US" altLang="zh-CN" b="1" smtClean="0">
                <a:hlinkClick r:id="rId3" action="ppaction://hlinkfile"/>
              </a:rPr>
              <a:t>Merge()</a:t>
            </a:r>
            <a:r>
              <a:rPr lang="zh-CN" altLang="en-US" b="1" smtClean="0">
                <a:hlinkClick r:id="rId3" action="ppaction://hlinkfile"/>
              </a:rPr>
              <a:t>演示</a:t>
            </a:r>
            <a:endParaRPr lang="zh-CN" altLang="en-US" b="1" smtClean="0"/>
          </a:p>
          <a:p>
            <a:pPr algn="just" eaLnBrk="1" hangingPunct="1">
              <a:lnSpc>
                <a:spcPct val="90000"/>
              </a:lnSpc>
              <a:buFont typeface="Wingdings" pitchFamily="2" charset="2"/>
              <a:buNone/>
            </a:pPr>
            <a:r>
              <a:rPr lang="zh-CN" altLang="en-US" b="1" smtClean="0"/>
              <a:t>    算法</a:t>
            </a:r>
            <a:r>
              <a:rPr lang="en-US" altLang="zh-CN" b="1" smtClean="0"/>
              <a:t>MPass</a:t>
            </a:r>
            <a:r>
              <a:rPr lang="zh-CN" altLang="en-US" b="1" smtClean="0"/>
              <a:t>（</a:t>
            </a:r>
            <a:r>
              <a:rPr lang="en-US" altLang="zh-CN" b="1" smtClean="0"/>
              <a:t>R</a:t>
            </a:r>
            <a:r>
              <a:rPr lang="zh-CN" altLang="en-US" b="1" smtClean="0"/>
              <a:t>，</a:t>
            </a:r>
            <a:r>
              <a:rPr lang="en-US" altLang="zh-CN" b="1" smtClean="0"/>
              <a:t>n</a:t>
            </a:r>
            <a:r>
              <a:rPr lang="zh-CN" altLang="en-US" b="1" smtClean="0"/>
              <a:t>，</a:t>
            </a:r>
            <a:r>
              <a:rPr lang="en-US" altLang="zh-CN" b="1" smtClean="0"/>
              <a:t>length</a:t>
            </a:r>
            <a:r>
              <a:rPr lang="zh-CN" altLang="en-US" b="1" smtClean="0"/>
              <a:t>．</a:t>
            </a:r>
            <a:r>
              <a:rPr lang="en-US" altLang="zh-CN" b="1" smtClean="0"/>
              <a:t>X</a:t>
            </a:r>
            <a:r>
              <a:rPr lang="zh-CN" altLang="en-US" b="1" smtClean="0"/>
              <a:t>）：一趟合并算法，该算法执行一趟合并过程，将文件</a:t>
            </a:r>
            <a:r>
              <a:rPr lang="en-US" altLang="zh-CN" b="1" smtClean="0"/>
              <a:t>R</a:t>
            </a:r>
            <a:r>
              <a:rPr lang="zh-CN" altLang="en-US" b="1" smtClean="0"/>
              <a:t>中长度为</a:t>
            </a:r>
            <a:r>
              <a:rPr lang="en-US" altLang="zh-CN" b="1" smtClean="0"/>
              <a:t>length</a:t>
            </a:r>
            <a:r>
              <a:rPr lang="zh-CN" altLang="en-US" b="1" smtClean="0"/>
              <a:t>的所有子文件合并到文件</a:t>
            </a:r>
            <a:r>
              <a:rPr lang="en-US" altLang="zh-CN" b="1" smtClean="0"/>
              <a:t>X</a:t>
            </a:r>
            <a:r>
              <a:rPr lang="zh-CN" altLang="en-US" b="1" smtClean="0"/>
              <a:t>中，</a:t>
            </a:r>
            <a:r>
              <a:rPr lang="en-US" altLang="zh-CN" b="1" smtClean="0"/>
              <a:t>n</a:t>
            </a:r>
            <a:r>
              <a:rPr lang="zh-CN" altLang="en-US" b="1" smtClean="0"/>
              <a:t>是</a:t>
            </a:r>
            <a:r>
              <a:rPr lang="en-US" altLang="zh-CN" b="1" smtClean="0"/>
              <a:t>R</a:t>
            </a:r>
            <a:r>
              <a:rPr lang="zh-CN" altLang="en-US" b="1" smtClean="0"/>
              <a:t>的记录个数，该函数调用</a:t>
            </a:r>
            <a:r>
              <a:rPr lang="en-US" altLang="zh-CN" b="1" smtClean="0"/>
              <a:t>Merge()</a:t>
            </a:r>
            <a:r>
              <a:rPr lang="zh-CN" altLang="en-US" b="1" smtClean="0"/>
              <a:t>函数；</a:t>
            </a:r>
          </a:p>
          <a:p>
            <a:pPr algn="ctr" eaLnBrk="1" hangingPunct="1">
              <a:lnSpc>
                <a:spcPct val="90000"/>
              </a:lnSpc>
              <a:buFont typeface="Wingdings" pitchFamily="2" charset="2"/>
              <a:buNone/>
            </a:pPr>
            <a:r>
              <a:rPr lang="zh-CN" altLang="en-US" b="1" smtClean="0">
                <a:hlinkClick r:id="rId4" action="ppaction://hlinkfile"/>
              </a:rPr>
              <a:t>算法</a:t>
            </a:r>
            <a:r>
              <a:rPr lang="en-US" altLang="zh-CN" b="1" smtClean="0">
                <a:hlinkClick r:id="rId4" action="ppaction://hlinkfile"/>
              </a:rPr>
              <a:t>MPass()</a:t>
            </a:r>
            <a:r>
              <a:rPr lang="zh-CN" altLang="en-US" b="1" smtClean="0">
                <a:hlinkClick r:id="rId4" action="ppaction://hlinkfile"/>
              </a:rPr>
              <a:t>演示</a:t>
            </a:r>
            <a:endParaRPr lang="zh-CN" altLang="en-US" b="1" smtClean="0"/>
          </a:p>
          <a:p>
            <a:pPr eaLnBrk="1" hangingPunct="1">
              <a:lnSpc>
                <a:spcPct val="90000"/>
              </a:lnSpc>
              <a:buFont typeface="Wingdings" pitchFamily="2" charset="2"/>
              <a:buNone/>
            </a:pPr>
            <a:r>
              <a:rPr lang="zh-CN" altLang="en-US" b="1" smtClean="0">
                <a:latin typeface="宋体" pitchFamily="2" charset="-122"/>
              </a:rPr>
              <a:t>  算法</a:t>
            </a:r>
            <a:r>
              <a:rPr lang="en-US" altLang="zh-CN" b="1" smtClean="0"/>
              <a:t>MSort(R</a:t>
            </a:r>
            <a:r>
              <a:rPr lang="zh-CN" altLang="en-US" b="1" smtClean="0">
                <a:latin typeface="宋体" pitchFamily="2" charset="-122"/>
              </a:rPr>
              <a:t>，</a:t>
            </a:r>
            <a:r>
              <a:rPr lang="en-US" altLang="zh-CN" b="1" smtClean="0"/>
              <a:t>n) </a:t>
            </a:r>
            <a:r>
              <a:rPr lang="zh-CN" altLang="en-US" b="1" smtClean="0"/>
              <a:t>：</a:t>
            </a:r>
            <a:r>
              <a:rPr lang="zh-CN" altLang="en-US" b="1" smtClean="0">
                <a:latin typeface="宋体" pitchFamily="2" charset="-122"/>
              </a:rPr>
              <a:t>该函数调用函数</a:t>
            </a:r>
            <a:r>
              <a:rPr lang="en-US" altLang="zh-CN" b="1" smtClean="0">
                <a:latin typeface="宋体" pitchFamily="2" charset="-122"/>
              </a:rPr>
              <a:t>Mpass(),</a:t>
            </a:r>
            <a:r>
              <a:rPr lang="zh-CN" altLang="en-US" b="1" smtClean="0">
                <a:latin typeface="宋体" pitchFamily="2" charset="-122"/>
              </a:rPr>
              <a:t>直接两路合并排序，</a:t>
            </a:r>
            <a:r>
              <a:rPr lang="en-US" altLang="zh-CN" b="1" smtClean="0"/>
              <a:t>X</a:t>
            </a:r>
            <a:r>
              <a:rPr lang="zh-CN" altLang="en-US" b="1" smtClean="0">
                <a:latin typeface="宋体" pitchFamily="2" charset="-122"/>
              </a:rPr>
              <a:t>是辅助文件；</a:t>
            </a:r>
          </a:p>
          <a:p>
            <a:pPr algn="ctr" eaLnBrk="1" hangingPunct="1">
              <a:lnSpc>
                <a:spcPct val="90000"/>
              </a:lnSpc>
              <a:buFont typeface="Wingdings" pitchFamily="2" charset="2"/>
              <a:buNone/>
            </a:pPr>
            <a:r>
              <a:rPr lang="zh-CN" altLang="en-US" b="1" smtClean="0">
                <a:hlinkClick r:id="rId5" action="ppaction://hlinkfile"/>
              </a:rPr>
              <a:t>合并排序</a:t>
            </a:r>
            <a:r>
              <a:rPr lang="en-US" altLang="zh-CN" b="1" smtClean="0">
                <a:hlinkClick r:id="rId5" action="ppaction://hlinkfile"/>
              </a:rPr>
              <a:t>MSort(R</a:t>
            </a:r>
            <a:r>
              <a:rPr lang="zh-CN" altLang="en-US" b="1" smtClean="0">
                <a:hlinkClick r:id="rId5" action="ppaction://hlinkfile"/>
              </a:rPr>
              <a:t>，</a:t>
            </a:r>
            <a:r>
              <a:rPr lang="en-US" altLang="zh-CN" b="1" smtClean="0">
                <a:hlinkClick r:id="rId5" action="ppaction://hlinkfile"/>
              </a:rPr>
              <a:t>n) </a:t>
            </a:r>
            <a:r>
              <a:rPr lang="zh-CN" altLang="en-US" b="1" smtClean="0">
                <a:hlinkClick r:id="rId5" action="ppaction://hlinkfile"/>
              </a:rPr>
              <a:t>演示</a:t>
            </a:r>
            <a:endParaRPr lang="zh-CN" altLang="en-US" b="1" smtClean="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idx="1"/>
          </p:nvPr>
        </p:nvSpPr>
        <p:spPr>
          <a:xfrm>
            <a:off x="0" y="228600"/>
            <a:ext cx="9144000" cy="6858000"/>
          </a:xfrm>
        </p:spPr>
        <p:txBody>
          <a:bodyPr/>
          <a:lstStyle/>
          <a:p>
            <a:pPr marL="609600" indent="-609600" eaLnBrk="1" hangingPunct="1">
              <a:buFont typeface="Wingdings" pitchFamily="2" charset="2"/>
              <a:buNone/>
            </a:pPr>
            <a:r>
              <a:rPr lang="zh-CN" altLang="en-US" b="1" smtClean="0">
                <a:solidFill>
                  <a:srgbClr val="FFFF00"/>
                </a:solidFill>
              </a:rPr>
              <a:t>  合并排序。</a:t>
            </a:r>
            <a:endParaRPr lang="zh-CN" altLang="en-US" b="1" smtClean="0">
              <a:solidFill>
                <a:srgbClr val="FFFF00"/>
              </a:solidFill>
              <a:latin typeface="幼圆" pitchFamily="49" charset="-122"/>
              <a:ea typeface="幼圆" pitchFamily="49" charset="-122"/>
            </a:endParaRPr>
          </a:p>
          <a:p>
            <a:pPr marL="609600" indent="-609600" algn="ctr" eaLnBrk="1" hangingPunct="1">
              <a:buFont typeface="Wingdings" pitchFamily="2" charset="2"/>
              <a:buNone/>
            </a:pPr>
            <a:endParaRPr lang="zh-CN" altLang="en-US" sz="2800" b="1" smtClean="0">
              <a:solidFill>
                <a:srgbClr val="0033CC"/>
              </a:solidFill>
              <a:latin typeface="幼圆" pitchFamily="49" charset="-122"/>
              <a:ea typeface="幼圆" pitchFamily="49" charset="-122"/>
            </a:endParaRPr>
          </a:p>
        </p:txBody>
      </p:sp>
      <p:grpSp>
        <p:nvGrpSpPr>
          <p:cNvPr id="182275" name="Group 3"/>
          <p:cNvGrpSpPr>
            <a:grpSpLocks/>
          </p:cNvGrpSpPr>
          <p:nvPr/>
        </p:nvGrpSpPr>
        <p:grpSpPr bwMode="auto">
          <a:xfrm>
            <a:off x="457200" y="1828800"/>
            <a:ext cx="8382000" cy="582613"/>
            <a:chOff x="288" y="912"/>
            <a:chExt cx="5280" cy="367"/>
          </a:xfrm>
        </p:grpSpPr>
        <p:sp>
          <p:nvSpPr>
            <p:cNvPr id="182309" name="Text Box 4"/>
            <p:cNvSpPr txBox="1">
              <a:spLocks noChangeArrowheads="1"/>
            </p:cNvSpPr>
            <p:nvPr/>
          </p:nvSpPr>
          <p:spPr bwMode="auto">
            <a:xfrm>
              <a:off x="288" y="9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开始</a:t>
              </a:r>
            </a:p>
          </p:txBody>
        </p:sp>
        <p:grpSp>
          <p:nvGrpSpPr>
            <p:cNvPr id="182310" name="Group 5"/>
            <p:cNvGrpSpPr>
              <a:grpSpLocks/>
            </p:cNvGrpSpPr>
            <p:nvPr/>
          </p:nvGrpSpPr>
          <p:grpSpPr bwMode="auto">
            <a:xfrm>
              <a:off x="960" y="912"/>
              <a:ext cx="4608" cy="367"/>
              <a:chOff x="960" y="912"/>
              <a:chExt cx="4608" cy="367"/>
            </a:xfrm>
          </p:grpSpPr>
          <p:sp>
            <p:nvSpPr>
              <p:cNvPr id="182311" name="Rectangle 6"/>
              <p:cNvSpPr>
                <a:spLocks noChangeArrowheads="1"/>
              </p:cNvSpPr>
              <p:nvPr/>
            </p:nvSpPr>
            <p:spPr bwMode="auto">
              <a:xfrm>
                <a:off x="960" y="912"/>
                <a:ext cx="473" cy="367"/>
              </a:xfrm>
              <a:prstGeom prst="rect">
                <a:avLst/>
              </a:prstGeom>
              <a:gradFill rotWithShape="0">
                <a:gsLst>
                  <a:gs pos="0">
                    <a:srgbClr val="A1A1A1"/>
                  </a:gs>
                  <a:gs pos="5000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25</a:t>
                </a:r>
              </a:p>
            </p:txBody>
          </p:sp>
          <p:sp>
            <p:nvSpPr>
              <p:cNvPr id="182312" name="Rectangle 7"/>
              <p:cNvSpPr>
                <a:spLocks noChangeArrowheads="1"/>
              </p:cNvSpPr>
              <p:nvPr/>
            </p:nvSpPr>
            <p:spPr bwMode="auto">
              <a:xfrm>
                <a:off x="1551" y="912"/>
                <a:ext cx="472" cy="367"/>
              </a:xfrm>
              <a:prstGeom prst="rect">
                <a:avLst/>
              </a:prstGeom>
              <a:gradFill rotWithShape="0">
                <a:gsLst>
                  <a:gs pos="0">
                    <a:srgbClr val="A1A1A1"/>
                  </a:gs>
                  <a:gs pos="5000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57</a:t>
                </a:r>
              </a:p>
            </p:txBody>
          </p:sp>
          <p:sp>
            <p:nvSpPr>
              <p:cNvPr id="182313" name="Rectangle 8"/>
              <p:cNvSpPr>
                <a:spLocks noChangeArrowheads="1"/>
              </p:cNvSpPr>
              <p:nvPr/>
            </p:nvSpPr>
            <p:spPr bwMode="auto">
              <a:xfrm>
                <a:off x="2142" y="912"/>
                <a:ext cx="472"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48</a:t>
                </a:r>
              </a:p>
            </p:txBody>
          </p:sp>
          <p:sp>
            <p:nvSpPr>
              <p:cNvPr id="182314" name="Rectangle 9"/>
              <p:cNvSpPr>
                <a:spLocks noChangeArrowheads="1"/>
              </p:cNvSpPr>
              <p:nvPr/>
            </p:nvSpPr>
            <p:spPr bwMode="auto">
              <a:xfrm>
                <a:off x="2732" y="912"/>
                <a:ext cx="473" cy="367"/>
              </a:xfrm>
              <a:prstGeom prst="rect">
                <a:avLst/>
              </a:prstGeom>
              <a:gradFill rotWithShape="0">
                <a:gsLst>
                  <a:gs pos="0">
                    <a:srgbClr val="B2B2B2"/>
                  </a:gs>
                  <a:gs pos="50000">
                    <a:srgbClr val="FFFFFF"/>
                  </a:gs>
                  <a:gs pos="100000">
                    <a:srgbClr val="B2B2B2"/>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37</a:t>
                </a:r>
              </a:p>
            </p:txBody>
          </p:sp>
          <p:sp>
            <p:nvSpPr>
              <p:cNvPr id="182315" name="Rectangle 10"/>
              <p:cNvSpPr>
                <a:spLocks noChangeArrowheads="1"/>
              </p:cNvSpPr>
              <p:nvPr/>
            </p:nvSpPr>
            <p:spPr bwMode="auto">
              <a:xfrm>
                <a:off x="3323" y="912"/>
                <a:ext cx="473"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12</a:t>
                </a:r>
              </a:p>
            </p:txBody>
          </p:sp>
          <p:sp>
            <p:nvSpPr>
              <p:cNvPr id="182316" name="Rectangle 11"/>
              <p:cNvSpPr>
                <a:spLocks noChangeArrowheads="1"/>
              </p:cNvSpPr>
              <p:nvPr/>
            </p:nvSpPr>
            <p:spPr bwMode="auto">
              <a:xfrm>
                <a:off x="3914" y="912"/>
                <a:ext cx="472"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92</a:t>
                </a:r>
              </a:p>
            </p:txBody>
          </p:sp>
          <p:sp>
            <p:nvSpPr>
              <p:cNvPr id="182317" name="Rectangle 12"/>
              <p:cNvSpPr>
                <a:spLocks noChangeArrowheads="1"/>
              </p:cNvSpPr>
              <p:nvPr/>
            </p:nvSpPr>
            <p:spPr bwMode="auto">
              <a:xfrm>
                <a:off x="4505" y="912"/>
                <a:ext cx="472"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86</a:t>
                </a:r>
              </a:p>
            </p:txBody>
          </p:sp>
          <p:sp>
            <p:nvSpPr>
              <p:cNvPr id="182318" name="Rectangle 13"/>
              <p:cNvSpPr>
                <a:spLocks noChangeArrowheads="1"/>
              </p:cNvSpPr>
              <p:nvPr/>
            </p:nvSpPr>
            <p:spPr bwMode="auto">
              <a:xfrm>
                <a:off x="5095" y="912"/>
                <a:ext cx="473" cy="367"/>
              </a:xfrm>
              <a:prstGeom prst="rect">
                <a:avLst/>
              </a:prstGeom>
              <a:gradFill rotWithShape="0">
                <a:gsLst>
                  <a:gs pos="0">
                    <a:srgbClr val="FFFFFF"/>
                  </a:gs>
                  <a:gs pos="100000">
                    <a:srgbClr val="A1A1A1"/>
                  </a:gs>
                </a:gsLst>
                <a:lin ang="2700000" scaled="1"/>
              </a:gradFill>
              <a:ln w="9525">
                <a:pattFill prst="pct75">
                  <a:fgClr>
                    <a:srgbClr val="5F5F5F"/>
                  </a:fgClr>
                  <a:bgClr>
                    <a:srgbClr val="FFFFFF"/>
                  </a:bgClr>
                </a:pattFill>
                <a:miter lim="800000"/>
                <a:headEnd/>
                <a:tailEnd/>
              </a:ln>
            </p:spPr>
            <p:txBody>
              <a:bodyPr/>
              <a:lstStyle/>
              <a:p>
                <a:pPr eaLnBrk="0" hangingPunct="0">
                  <a:spcBef>
                    <a:spcPct val="0"/>
                  </a:spcBef>
                </a:pPr>
                <a:r>
                  <a:rPr lang="en-US" altLang="zh-CN" sz="2800">
                    <a:solidFill>
                      <a:schemeClr val="bg1"/>
                    </a:solidFill>
                  </a:rPr>
                  <a:t>33</a:t>
                </a:r>
              </a:p>
            </p:txBody>
          </p:sp>
        </p:grpSp>
      </p:grpSp>
      <p:grpSp>
        <p:nvGrpSpPr>
          <p:cNvPr id="182276" name="Group 14"/>
          <p:cNvGrpSpPr>
            <a:grpSpLocks/>
          </p:cNvGrpSpPr>
          <p:nvPr/>
        </p:nvGrpSpPr>
        <p:grpSpPr bwMode="auto">
          <a:xfrm>
            <a:off x="1898650" y="2411413"/>
            <a:ext cx="6565900" cy="581025"/>
            <a:chOff x="1196" y="1279"/>
            <a:chExt cx="4136" cy="366"/>
          </a:xfrm>
        </p:grpSpPr>
        <p:sp>
          <p:nvSpPr>
            <p:cNvPr id="182301" name="Line 15"/>
            <p:cNvSpPr>
              <a:spLocks noChangeShapeType="1"/>
            </p:cNvSpPr>
            <p:nvPr/>
          </p:nvSpPr>
          <p:spPr bwMode="auto">
            <a:xfrm>
              <a:off x="1196" y="1279"/>
              <a:ext cx="237"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2" name="Line 16"/>
            <p:cNvSpPr>
              <a:spLocks noChangeShapeType="1"/>
            </p:cNvSpPr>
            <p:nvPr/>
          </p:nvSpPr>
          <p:spPr bwMode="auto">
            <a:xfrm flipH="1">
              <a:off x="1433" y="1279"/>
              <a:ext cx="354"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3" name="Line 17"/>
            <p:cNvSpPr>
              <a:spLocks noChangeShapeType="1"/>
            </p:cNvSpPr>
            <p:nvPr/>
          </p:nvSpPr>
          <p:spPr bwMode="auto">
            <a:xfrm>
              <a:off x="2378" y="1279"/>
              <a:ext cx="236"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4" name="Line 18"/>
            <p:cNvSpPr>
              <a:spLocks noChangeShapeType="1"/>
            </p:cNvSpPr>
            <p:nvPr/>
          </p:nvSpPr>
          <p:spPr bwMode="auto">
            <a:xfrm flipH="1">
              <a:off x="2614" y="1279"/>
              <a:ext cx="355"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5" name="Line 19"/>
            <p:cNvSpPr>
              <a:spLocks noChangeShapeType="1"/>
            </p:cNvSpPr>
            <p:nvPr/>
          </p:nvSpPr>
          <p:spPr bwMode="auto">
            <a:xfrm>
              <a:off x="3559" y="1279"/>
              <a:ext cx="237"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6" name="Line 20"/>
            <p:cNvSpPr>
              <a:spLocks noChangeShapeType="1"/>
            </p:cNvSpPr>
            <p:nvPr/>
          </p:nvSpPr>
          <p:spPr bwMode="auto">
            <a:xfrm flipH="1">
              <a:off x="3796" y="1279"/>
              <a:ext cx="354"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7" name="Line 21"/>
            <p:cNvSpPr>
              <a:spLocks noChangeShapeType="1"/>
            </p:cNvSpPr>
            <p:nvPr/>
          </p:nvSpPr>
          <p:spPr bwMode="auto">
            <a:xfrm>
              <a:off x="4741" y="1279"/>
              <a:ext cx="236"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8" name="Line 22"/>
            <p:cNvSpPr>
              <a:spLocks noChangeShapeType="1"/>
            </p:cNvSpPr>
            <p:nvPr/>
          </p:nvSpPr>
          <p:spPr bwMode="auto">
            <a:xfrm flipH="1">
              <a:off x="4977" y="1279"/>
              <a:ext cx="355" cy="3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2277" name="Group 23"/>
          <p:cNvGrpSpPr>
            <a:grpSpLocks/>
          </p:cNvGrpSpPr>
          <p:nvPr/>
        </p:nvGrpSpPr>
        <p:grpSpPr bwMode="auto">
          <a:xfrm>
            <a:off x="2274888" y="3575050"/>
            <a:ext cx="5626100" cy="387350"/>
            <a:chOff x="1433" y="2012"/>
            <a:chExt cx="3544" cy="244"/>
          </a:xfrm>
        </p:grpSpPr>
        <p:sp>
          <p:nvSpPr>
            <p:cNvPr id="182297" name="Line 24"/>
            <p:cNvSpPr>
              <a:spLocks noChangeShapeType="1"/>
            </p:cNvSpPr>
            <p:nvPr/>
          </p:nvSpPr>
          <p:spPr bwMode="auto">
            <a:xfrm>
              <a:off x="1433" y="2012"/>
              <a:ext cx="59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8" name="Line 25"/>
            <p:cNvSpPr>
              <a:spLocks noChangeShapeType="1"/>
            </p:cNvSpPr>
            <p:nvPr/>
          </p:nvSpPr>
          <p:spPr bwMode="auto">
            <a:xfrm flipH="1">
              <a:off x="2023" y="2012"/>
              <a:ext cx="591"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9" name="Line 26"/>
            <p:cNvSpPr>
              <a:spLocks noChangeShapeType="1"/>
            </p:cNvSpPr>
            <p:nvPr/>
          </p:nvSpPr>
          <p:spPr bwMode="auto">
            <a:xfrm>
              <a:off x="3796" y="2012"/>
              <a:ext cx="590"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300" name="Line 27"/>
            <p:cNvSpPr>
              <a:spLocks noChangeShapeType="1"/>
            </p:cNvSpPr>
            <p:nvPr/>
          </p:nvSpPr>
          <p:spPr bwMode="auto">
            <a:xfrm flipH="1">
              <a:off x="4386" y="2012"/>
              <a:ext cx="591"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2278" name="Group 28"/>
          <p:cNvGrpSpPr>
            <a:grpSpLocks/>
          </p:cNvGrpSpPr>
          <p:nvPr/>
        </p:nvGrpSpPr>
        <p:grpSpPr bwMode="auto">
          <a:xfrm>
            <a:off x="3181350" y="4545013"/>
            <a:ext cx="3781425" cy="968375"/>
            <a:chOff x="2004" y="2623"/>
            <a:chExt cx="2382" cy="610"/>
          </a:xfrm>
        </p:grpSpPr>
        <p:sp>
          <p:nvSpPr>
            <p:cNvPr id="182295" name="Line 29"/>
            <p:cNvSpPr>
              <a:spLocks noChangeShapeType="1"/>
            </p:cNvSpPr>
            <p:nvPr/>
          </p:nvSpPr>
          <p:spPr bwMode="auto">
            <a:xfrm>
              <a:off x="2004" y="2623"/>
              <a:ext cx="965"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296" name="Line 30"/>
            <p:cNvSpPr>
              <a:spLocks noChangeShapeType="1"/>
            </p:cNvSpPr>
            <p:nvPr/>
          </p:nvSpPr>
          <p:spPr bwMode="auto">
            <a:xfrm flipH="1">
              <a:off x="2969" y="2623"/>
              <a:ext cx="1417"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2279" name="Group 31"/>
          <p:cNvGrpSpPr>
            <a:grpSpLocks/>
          </p:cNvGrpSpPr>
          <p:nvPr/>
        </p:nvGrpSpPr>
        <p:grpSpPr bwMode="auto">
          <a:xfrm>
            <a:off x="304800" y="2895600"/>
            <a:ext cx="8159750" cy="822325"/>
            <a:chOff x="192" y="1584"/>
            <a:chExt cx="5140" cy="518"/>
          </a:xfrm>
        </p:grpSpPr>
        <p:grpSp>
          <p:nvGrpSpPr>
            <p:cNvPr id="182289" name="Group 32"/>
            <p:cNvGrpSpPr>
              <a:grpSpLocks/>
            </p:cNvGrpSpPr>
            <p:nvPr/>
          </p:nvGrpSpPr>
          <p:grpSpPr bwMode="auto">
            <a:xfrm>
              <a:off x="1118" y="1645"/>
              <a:ext cx="4214" cy="367"/>
              <a:chOff x="1118" y="1645"/>
              <a:chExt cx="4214" cy="367"/>
            </a:xfrm>
          </p:grpSpPr>
          <p:sp>
            <p:nvSpPr>
              <p:cNvPr id="182291" name="Rectangle 33"/>
              <p:cNvSpPr>
                <a:spLocks noChangeArrowheads="1"/>
              </p:cNvSpPr>
              <p:nvPr/>
            </p:nvSpPr>
            <p:spPr bwMode="auto">
              <a:xfrm>
                <a:off x="1118" y="1645"/>
                <a:ext cx="706" cy="367"/>
              </a:xfrm>
              <a:prstGeom prst="rect">
                <a:avLst/>
              </a:prstGeom>
              <a:gradFill rotWithShape="0">
                <a:gsLst>
                  <a:gs pos="0">
                    <a:srgbClr val="CCCCA3"/>
                  </a:gs>
                  <a:gs pos="50000">
                    <a:srgbClr val="FFFFCC"/>
                  </a:gs>
                  <a:gs pos="100000">
                    <a:srgbClr val="CCCCA3"/>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25,57</a:t>
                </a:r>
              </a:p>
            </p:txBody>
          </p:sp>
          <p:sp>
            <p:nvSpPr>
              <p:cNvPr id="182292" name="Rectangle 34"/>
              <p:cNvSpPr>
                <a:spLocks noChangeArrowheads="1"/>
              </p:cNvSpPr>
              <p:nvPr/>
            </p:nvSpPr>
            <p:spPr bwMode="auto">
              <a:xfrm>
                <a:off x="2260" y="1645"/>
                <a:ext cx="709" cy="367"/>
              </a:xfrm>
              <a:prstGeom prst="rect">
                <a:avLst/>
              </a:prstGeom>
              <a:gradFill rotWithShape="0">
                <a:gsLst>
                  <a:gs pos="0">
                    <a:srgbClr val="FFFFCC"/>
                  </a:gs>
                  <a:gs pos="100000">
                    <a:srgbClr val="C3C39C"/>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37,48</a:t>
                </a:r>
              </a:p>
            </p:txBody>
          </p:sp>
          <p:sp>
            <p:nvSpPr>
              <p:cNvPr id="182293" name="Rectangle 35"/>
              <p:cNvSpPr>
                <a:spLocks noChangeArrowheads="1"/>
              </p:cNvSpPr>
              <p:nvPr/>
            </p:nvSpPr>
            <p:spPr bwMode="auto">
              <a:xfrm>
                <a:off x="3441" y="1645"/>
                <a:ext cx="709" cy="367"/>
              </a:xfrm>
              <a:prstGeom prst="rect">
                <a:avLst/>
              </a:prstGeom>
              <a:gradFill rotWithShape="0">
                <a:gsLst>
                  <a:gs pos="0">
                    <a:srgbClr val="BBBB96"/>
                  </a:gs>
                  <a:gs pos="50000">
                    <a:srgbClr val="FFFFCC"/>
                  </a:gs>
                  <a:gs pos="100000">
                    <a:srgbClr val="BBBB96"/>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12,92</a:t>
                </a:r>
              </a:p>
            </p:txBody>
          </p:sp>
          <p:sp>
            <p:nvSpPr>
              <p:cNvPr id="182294" name="Rectangle 36"/>
              <p:cNvSpPr>
                <a:spLocks noChangeArrowheads="1"/>
              </p:cNvSpPr>
              <p:nvPr/>
            </p:nvSpPr>
            <p:spPr bwMode="auto">
              <a:xfrm>
                <a:off x="4623" y="1645"/>
                <a:ext cx="709" cy="367"/>
              </a:xfrm>
              <a:prstGeom prst="rect">
                <a:avLst/>
              </a:prstGeom>
              <a:gradFill rotWithShape="0">
                <a:gsLst>
                  <a:gs pos="0">
                    <a:srgbClr val="CCCCA3"/>
                  </a:gs>
                  <a:gs pos="50000">
                    <a:srgbClr val="FFFFCC"/>
                  </a:gs>
                  <a:gs pos="100000">
                    <a:srgbClr val="CCCCA3"/>
                  </a:gs>
                </a:gsLst>
                <a:lin ang="2700000" scaled="1"/>
              </a:gradFill>
              <a:ln w="9525">
                <a:solidFill>
                  <a:srgbClr val="959337"/>
                </a:solidFill>
                <a:prstDash val="lgDashDotDot"/>
                <a:miter lim="800000"/>
                <a:headEnd/>
                <a:tailEnd/>
              </a:ln>
            </p:spPr>
            <p:txBody>
              <a:bodyPr/>
              <a:lstStyle/>
              <a:p>
                <a:pPr eaLnBrk="0" hangingPunct="0">
                  <a:spcBef>
                    <a:spcPct val="0"/>
                  </a:spcBef>
                </a:pPr>
                <a:r>
                  <a:rPr lang="en-US" altLang="zh-CN" sz="2800">
                    <a:solidFill>
                      <a:schemeClr val="bg1"/>
                    </a:solidFill>
                  </a:rPr>
                  <a:t>33,86</a:t>
                </a:r>
              </a:p>
            </p:txBody>
          </p:sp>
        </p:grpSp>
        <p:sp>
          <p:nvSpPr>
            <p:cNvPr id="182290" name="Text Box 37"/>
            <p:cNvSpPr txBox="1">
              <a:spLocks noChangeArrowheads="1"/>
            </p:cNvSpPr>
            <p:nvPr/>
          </p:nvSpPr>
          <p:spPr bwMode="auto">
            <a:xfrm>
              <a:off x="192" y="1584"/>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400">
                  <a:solidFill>
                    <a:schemeClr val="tx1"/>
                  </a:solidFill>
                  <a:latin typeface="幼圆" pitchFamily="49" charset="-122"/>
                  <a:ea typeface="幼圆" pitchFamily="49" charset="-122"/>
                </a:rPr>
                <a:t>第一次合并</a:t>
              </a:r>
            </a:p>
          </p:txBody>
        </p:sp>
      </p:grpSp>
      <p:grpSp>
        <p:nvGrpSpPr>
          <p:cNvPr id="182280" name="Group 38"/>
          <p:cNvGrpSpPr>
            <a:grpSpLocks/>
          </p:cNvGrpSpPr>
          <p:nvPr/>
        </p:nvGrpSpPr>
        <p:grpSpPr bwMode="auto">
          <a:xfrm>
            <a:off x="304800" y="3886200"/>
            <a:ext cx="7783513" cy="822325"/>
            <a:chOff x="192" y="2208"/>
            <a:chExt cx="4903" cy="518"/>
          </a:xfrm>
        </p:grpSpPr>
        <p:grpSp>
          <p:nvGrpSpPr>
            <p:cNvPr id="182285" name="Group 39"/>
            <p:cNvGrpSpPr>
              <a:grpSpLocks/>
            </p:cNvGrpSpPr>
            <p:nvPr/>
          </p:nvGrpSpPr>
          <p:grpSpPr bwMode="auto">
            <a:xfrm>
              <a:off x="1314" y="2256"/>
              <a:ext cx="3781" cy="367"/>
              <a:chOff x="1314" y="2256"/>
              <a:chExt cx="3781" cy="367"/>
            </a:xfrm>
          </p:grpSpPr>
          <p:sp>
            <p:nvSpPr>
              <p:cNvPr id="182287" name="Rectangle 40"/>
              <p:cNvSpPr>
                <a:spLocks noChangeArrowheads="1"/>
              </p:cNvSpPr>
              <p:nvPr/>
            </p:nvSpPr>
            <p:spPr bwMode="auto">
              <a:xfrm>
                <a:off x="1314" y="2256"/>
                <a:ext cx="1300" cy="367"/>
              </a:xfrm>
              <a:prstGeom prst="rect">
                <a:avLst/>
              </a:prstGeom>
              <a:gradFill rotWithShape="0">
                <a:gsLst>
                  <a:gs pos="0">
                    <a:srgbClr val="FFFFFF"/>
                  </a:gs>
                  <a:gs pos="100000">
                    <a:srgbClr val="C3C3C3"/>
                  </a:gs>
                </a:gsLst>
                <a:lin ang="2700000" scaled="1"/>
              </a:gradFill>
              <a:ln w="9525">
                <a:solidFill>
                  <a:srgbClr val="5F5F5F"/>
                </a:solidFill>
                <a:prstDash val="dashDot"/>
                <a:miter lim="800000"/>
                <a:headEnd/>
                <a:tailEnd/>
              </a:ln>
            </p:spPr>
            <p:txBody>
              <a:bodyPr/>
              <a:lstStyle/>
              <a:p>
                <a:pPr eaLnBrk="0" hangingPunct="0">
                  <a:spcBef>
                    <a:spcPct val="0"/>
                  </a:spcBef>
                </a:pPr>
                <a:r>
                  <a:rPr lang="en-US" altLang="zh-CN" sz="2800">
                    <a:solidFill>
                      <a:schemeClr val="bg1"/>
                    </a:solidFill>
                  </a:rPr>
                  <a:t>25,37,48,57</a:t>
                </a:r>
              </a:p>
            </p:txBody>
          </p:sp>
          <p:sp>
            <p:nvSpPr>
              <p:cNvPr id="182288" name="Rectangle 41"/>
              <p:cNvSpPr>
                <a:spLocks noChangeArrowheads="1"/>
              </p:cNvSpPr>
              <p:nvPr/>
            </p:nvSpPr>
            <p:spPr bwMode="auto">
              <a:xfrm>
                <a:off x="3796" y="2256"/>
                <a:ext cx="1299" cy="367"/>
              </a:xfrm>
              <a:prstGeom prst="rect">
                <a:avLst/>
              </a:prstGeom>
              <a:gradFill rotWithShape="0">
                <a:gsLst>
                  <a:gs pos="0">
                    <a:srgbClr val="FFFFFF"/>
                  </a:gs>
                  <a:gs pos="100000">
                    <a:srgbClr val="CCCCCC"/>
                  </a:gs>
                </a:gsLst>
                <a:lin ang="2700000" scaled="1"/>
              </a:gradFill>
              <a:ln w="9525">
                <a:solidFill>
                  <a:srgbClr val="5F5F5F"/>
                </a:solidFill>
                <a:prstDash val="dashDot"/>
                <a:miter lim="800000"/>
                <a:headEnd/>
                <a:tailEnd/>
              </a:ln>
            </p:spPr>
            <p:txBody>
              <a:bodyPr/>
              <a:lstStyle/>
              <a:p>
                <a:pPr eaLnBrk="0" hangingPunct="0">
                  <a:spcBef>
                    <a:spcPct val="0"/>
                  </a:spcBef>
                </a:pPr>
                <a:r>
                  <a:rPr lang="en-US" altLang="zh-CN" sz="2800">
                    <a:solidFill>
                      <a:schemeClr val="bg1"/>
                    </a:solidFill>
                  </a:rPr>
                  <a:t>12,33,86,92</a:t>
                </a:r>
              </a:p>
            </p:txBody>
          </p:sp>
        </p:grpSp>
        <p:sp>
          <p:nvSpPr>
            <p:cNvPr id="182286" name="Text Box 42"/>
            <p:cNvSpPr txBox="1">
              <a:spLocks noChangeArrowheads="1"/>
            </p:cNvSpPr>
            <p:nvPr/>
          </p:nvSpPr>
          <p:spPr bwMode="auto">
            <a:xfrm>
              <a:off x="192" y="2208"/>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400">
                  <a:solidFill>
                    <a:schemeClr val="tx1"/>
                  </a:solidFill>
                  <a:latin typeface="幼圆" pitchFamily="49" charset="-122"/>
                  <a:ea typeface="幼圆" pitchFamily="49" charset="-122"/>
                </a:rPr>
                <a:t>第二次合并</a:t>
              </a:r>
            </a:p>
          </p:txBody>
        </p:sp>
      </p:grpSp>
      <p:grpSp>
        <p:nvGrpSpPr>
          <p:cNvPr id="182281" name="Group 43"/>
          <p:cNvGrpSpPr>
            <a:grpSpLocks/>
          </p:cNvGrpSpPr>
          <p:nvPr/>
        </p:nvGrpSpPr>
        <p:grpSpPr bwMode="auto">
          <a:xfrm>
            <a:off x="304800" y="5334000"/>
            <a:ext cx="6470650" cy="822325"/>
            <a:chOff x="192" y="3120"/>
            <a:chExt cx="4076" cy="518"/>
          </a:xfrm>
        </p:grpSpPr>
        <p:sp>
          <p:nvSpPr>
            <p:cNvPr id="182283" name="Rectangle 44"/>
            <p:cNvSpPr>
              <a:spLocks noChangeArrowheads="1"/>
            </p:cNvSpPr>
            <p:nvPr/>
          </p:nvSpPr>
          <p:spPr bwMode="auto">
            <a:xfrm>
              <a:off x="1787" y="3233"/>
              <a:ext cx="2481" cy="367"/>
            </a:xfrm>
            <a:prstGeom prst="rect">
              <a:avLst/>
            </a:prstGeom>
            <a:gradFill rotWithShape="0">
              <a:gsLst>
                <a:gs pos="0">
                  <a:srgbClr val="FFFFCC"/>
                </a:gs>
                <a:gs pos="100000">
                  <a:srgbClr val="C3C39C"/>
                </a:gs>
              </a:gsLst>
              <a:lin ang="2700000" scaled="1"/>
            </a:gradFill>
            <a:ln w="9525">
              <a:solidFill>
                <a:srgbClr val="959337"/>
              </a:solidFill>
              <a:prstDash val="sysDot"/>
              <a:miter lim="800000"/>
              <a:headEnd/>
              <a:tailEnd/>
            </a:ln>
          </p:spPr>
          <p:txBody>
            <a:bodyPr/>
            <a:lstStyle/>
            <a:p>
              <a:pPr eaLnBrk="0" hangingPunct="0">
                <a:spcBef>
                  <a:spcPct val="0"/>
                </a:spcBef>
              </a:pPr>
              <a:r>
                <a:rPr lang="en-US" altLang="zh-CN" sz="2800">
                  <a:solidFill>
                    <a:schemeClr val="bg1"/>
                  </a:solidFill>
                </a:rPr>
                <a:t>12,25,33,37,48,57,86,92</a:t>
              </a:r>
            </a:p>
          </p:txBody>
        </p:sp>
        <p:sp>
          <p:nvSpPr>
            <p:cNvPr id="182284" name="Text Box 45"/>
            <p:cNvSpPr txBox="1">
              <a:spLocks noChangeArrowheads="1"/>
            </p:cNvSpPr>
            <p:nvPr/>
          </p:nvSpPr>
          <p:spPr bwMode="auto">
            <a:xfrm>
              <a:off x="192" y="3120"/>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400">
                  <a:solidFill>
                    <a:schemeClr val="tx1"/>
                  </a:solidFill>
                  <a:latin typeface="幼圆" pitchFamily="49" charset="-122"/>
                  <a:ea typeface="幼圆" pitchFamily="49" charset="-122"/>
                </a:rPr>
                <a:t>第三次合并</a:t>
              </a:r>
            </a:p>
          </p:txBody>
        </p:sp>
      </p:grpSp>
      <p:sp>
        <p:nvSpPr>
          <p:cNvPr id="182282" name="Text Box 46"/>
          <p:cNvSpPr txBox="1">
            <a:spLocks noChangeArrowheads="1"/>
          </p:cNvSpPr>
          <p:nvPr/>
        </p:nvSpPr>
        <p:spPr bwMode="auto">
          <a:xfrm>
            <a:off x="2209800" y="9144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spcBef>
                <a:spcPct val="20000"/>
              </a:spcBef>
              <a:buClr>
                <a:schemeClr val="tx2"/>
              </a:buClr>
              <a:buFont typeface="Wingdings" pitchFamily="2" charset="2"/>
              <a:buNone/>
            </a:pPr>
            <a:r>
              <a:rPr kumimoji="1" lang="zh-CN" altLang="en-US" sz="2800">
                <a:solidFill>
                  <a:schemeClr val="tx1"/>
                </a:solidFill>
                <a:latin typeface="幼圆" pitchFamily="49" charset="-122"/>
                <a:ea typeface="幼圆" pitchFamily="49" charset="-122"/>
              </a:rPr>
              <a:t>合并排序过程示例</a:t>
            </a: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白色大理石"/>
          <p:cNvSpPr>
            <a:spLocks noChangeArrowheads="1"/>
          </p:cNvSpPr>
          <p:nvPr/>
        </p:nvSpPr>
        <p:spPr bwMode="auto">
          <a:xfrm>
            <a:off x="762000" y="1219200"/>
            <a:ext cx="7848600" cy="457200"/>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3795" name="Text Box 4"/>
          <p:cNvSpPr txBox="1">
            <a:spLocks noChangeArrowheads="1"/>
          </p:cNvSpPr>
          <p:nvPr/>
        </p:nvSpPr>
        <p:spPr bwMode="auto">
          <a:xfrm>
            <a:off x="152400" y="228600"/>
            <a:ext cx="671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3200">
                <a:solidFill>
                  <a:schemeClr val="tx1"/>
                </a:solidFill>
                <a:ea typeface="隶书" pitchFamily="49" charset="-122"/>
              </a:rPr>
              <a:t>各趟排序结果</a:t>
            </a:r>
          </a:p>
        </p:txBody>
      </p:sp>
      <p:sp>
        <p:nvSpPr>
          <p:cNvPr id="382981" name="AutoShape 5"/>
          <p:cNvSpPr>
            <a:spLocks noChangeArrowheads="1"/>
          </p:cNvSpPr>
          <p:nvPr/>
        </p:nvSpPr>
        <p:spPr bwMode="auto">
          <a:xfrm>
            <a:off x="2057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endParaRPr kumimoji="1" lang="en-US" altLang="zh-CN" sz="2400" b="0">
              <a:solidFill>
                <a:schemeClr val="tx1"/>
              </a:solidFill>
              <a:effectLst>
                <a:outerShdw blurRad="38100" dist="38100" dir="2700000" algn="tl">
                  <a:srgbClr val="000000"/>
                </a:outerShdw>
              </a:effectLst>
            </a:endParaRPr>
          </a:p>
        </p:txBody>
      </p:sp>
      <p:sp>
        <p:nvSpPr>
          <p:cNvPr id="382982" name="AutoShape 6"/>
          <p:cNvSpPr>
            <a:spLocks noChangeArrowheads="1"/>
          </p:cNvSpPr>
          <p:nvPr/>
        </p:nvSpPr>
        <p:spPr bwMode="auto">
          <a:xfrm>
            <a:off x="28194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2983" name="AutoShape 7"/>
          <p:cNvSpPr>
            <a:spLocks noChangeArrowheads="1"/>
          </p:cNvSpPr>
          <p:nvPr/>
        </p:nvSpPr>
        <p:spPr bwMode="auto">
          <a:xfrm>
            <a:off x="35814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382984" name="AutoShape 8"/>
          <p:cNvSpPr>
            <a:spLocks noChangeArrowheads="1"/>
          </p:cNvSpPr>
          <p:nvPr/>
        </p:nvSpPr>
        <p:spPr bwMode="auto">
          <a:xfrm>
            <a:off x="43434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2985" name="AutoShape 9"/>
          <p:cNvSpPr>
            <a:spLocks noChangeArrowheads="1"/>
          </p:cNvSpPr>
          <p:nvPr/>
        </p:nvSpPr>
        <p:spPr bwMode="auto">
          <a:xfrm>
            <a:off x="51054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2986" name="AutoShape 10"/>
          <p:cNvSpPr>
            <a:spLocks noChangeArrowheads="1"/>
          </p:cNvSpPr>
          <p:nvPr/>
        </p:nvSpPr>
        <p:spPr bwMode="auto">
          <a:xfrm>
            <a:off x="5867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3802" name="Text Box 11"/>
          <p:cNvSpPr txBox="1">
            <a:spLocks noChangeArrowheads="1"/>
          </p:cNvSpPr>
          <p:nvPr/>
        </p:nvSpPr>
        <p:spPr bwMode="auto">
          <a:xfrm>
            <a:off x="2178050" y="16764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a:t>
            </a:r>
            <a:endParaRPr kumimoji="1" lang="en-US" altLang="zh-CN" sz="2400" b="0">
              <a:solidFill>
                <a:schemeClr val="tx1"/>
              </a:solidFill>
            </a:endParaRPr>
          </a:p>
        </p:txBody>
      </p:sp>
      <p:grpSp>
        <p:nvGrpSpPr>
          <p:cNvPr id="2" name="Group 37"/>
          <p:cNvGrpSpPr>
            <a:grpSpLocks/>
          </p:cNvGrpSpPr>
          <p:nvPr/>
        </p:nvGrpSpPr>
        <p:grpSpPr bwMode="auto">
          <a:xfrm>
            <a:off x="228600" y="2514600"/>
            <a:ext cx="8534400" cy="1828800"/>
            <a:chOff x="144" y="1584"/>
            <a:chExt cx="5376" cy="1152"/>
          </a:xfrm>
        </p:grpSpPr>
        <p:sp>
          <p:nvSpPr>
            <p:cNvPr id="33805" name="AutoShape 12" descr="白色大理石"/>
            <p:cNvSpPr>
              <a:spLocks noChangeArrowheads="1"/>
            </p:cNvSpPr>
            <p:nvPr/>
          </p:nvSpPr>
          <p:spPr bwMode="auto">
            <a:xfrm>
              <a:off x="576" y="2064"/>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3806" name="Text Box 13"/>
            <p:cNvSpPr txBox="1">
              <a:spLocks noChangeArrowheads="1"/>
            </p:cNvSpPr>
            <p:nvPr/>
          </p:nvSpPr>
          <p:spPr bwMode="auto">
            <a:xfrm>
              <a:off x="1372" y="2352"/>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sp>
          <p:nvSpPr>
            <p:cNvPr id="382990" name="AutoShape 14"/>
            <p:cNvSpPr>
              <a:spLocks noChangeArrowheads="1"/>
            </p:cNvSpPr>
            <p:nvPr/>
          </p:nvSpPr>
          <p:spPr bwMode="auto">
            <a:xfrm>
              <a:off x="1292" y="1820"/>
              <a:ext cx="336" cy="480"/>
            </a:xfrm>
            <a:prstGeom prst="can">
              <a:avLst>
                <a:gd name="adj" fmla="val 35714"/>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endParaRPr kumimoji="1" lang="en-US" altLang="zh-CN" sz="2400" b="0">
                <a:solidFill>
                  <a:schemeClr val="tx1"/>
                </a:solidFill>
                <a:effectLst>
                  <a:outerShdw blurRad="38100" dist="38100" dir="2700000" algn="tl">
                    <a:srgbClr val="000000"/>
                  </a:outerShdw>
                </a:effectLst>
              </a:endParaRPr>
            </a:p>
          </p:txBody>
        </p:sp>
        <p:sp>
          <p:nvSpPr>
            <p:cNvPr id="382991" name="AutoShape 15"/>
            <p:cNvSpPr>
              <a:spLocks noChangeArrowheads="1"/>
            </p:cNvSpPr>
            <p:nvPr/>
          </p:nvSpPr>
          <p:spPr bwMode="auto">
            <a:xfrm>
              <a:off x="1769" y="1774"/>
              <a:ext cx="336" cy="528"/>
            </a:xfrm>
            <a:prstGeom prst="can">
              <a:avLst>
                <a:gd name="adj" fmla="val 39286"/>
              </a:avLst>
            </a:prstGeom>
            <a:solidFill>
              <a:srgbClr val="99FF33"/>
            </a:solidFill>
            <a:ln w="9525">
              <a:solidFill>
                <a:schemeClr val="tx1"/>
              </a:solidFill>
              <a:round/>
              <a:headEnd/>
              <a:tailEnd/>
            </a:ln>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2992" name="AutoShape 16"/>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382993" name="AutoShape 17"/>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2994" name="AutoShape 18"/>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2995" name="AutoShape 19"/>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82996" name="AutoShape 20"/>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2997" name="Text Box 21"/>
            <p:cNvSpPr txBox="1">
              <a:spLocks noChangeArrowheads="1"/>
            </p:cNvSpPr>
            <p:nvPr/>
          </p:nvSpPr>
          <p:spPr bwMode="auto">
            <a:xfrm>
              <a:off x="144" y="1920"/>
              <a:ext cx="589"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2</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3815" name="Line 32"/>
            <p:cNvSpPr>
              <a:spLocks noChangeShapeType="1"/>
            </p:cNvSpPr>
            <p:nvPr/>
          </p:nvSpPr>
          <p:spPr bwMode="auto">
            <a:xfrm>
              <a:off x="1920" y="2640"/>
              <a:ext cx="2544"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Line 34"/>
            <p:cNvSpPr>
              <a:spLocks noChangeShapeType="1"/>
            </p:cNvSpPr>
            <p:nvPr/>
          </p:nvSpPr>
          <p:spPr bwMode="auto">
            <a:xfrm flipH="1">
              <a:off x="1920" y="2736"/>
              <a:ext cx="254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3015" name="AutoShape 39"/>
          <p:cNvSpPr>
            <a:spLocks noChangeArrowheads="1"/>
          </p:cNvSpPr>
          <p:nvPr/>
        </p:nvSpPr>
        <p:spPr bwMode="auto">
          <a:xfrm>
            <a:off x="684213" y="4184650"/>
            <a:ext cx="7272337" cy="2673350"/>
          </a:xfrm>
          <a:prstGeom prst="wedgeEllipseCallout">
            <a:avLst>
              <a:gd name="adj1" fmla="val -11819"/>
              <a:gd name="adj2" fmla="val -78681"/>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r>
              <a:rPr lang="en-US" altLang="zh-CN" sz="2000">
                <a:solidFill>
                  <a:srgbClr val="FFFF00"/>
                </a:solidFill>
              </a:rPr>
              <a:t>i←j–1</a:t>
            </a:r>
            <a:r>
              <a:rPr lang="zh-CN" altLang="en-US" sz="2000">
                <a:solidFill>
                  <a:srgbClr val="FFFF00"/>
                </a:solidFill>
              </a:rPr>
              <a:t>． </a:t>
            </a:r>
            <a:r>
              <a:rPr lang="en-US" altLang="zh-CN" sz="2000">
                <a:solidFill>
                  <a:srgbClr val="FFFF00"/>
                </a:solidFill>
              </a:rPr>
              <a:t>K←K</a:t>
            </a:r>
            <a:r>
              <a:rPr lang="en-US" altLang="zh-CN" sz="2000" baseline="-25000">
                <a:solidFill>
                  <a:srgbClr val="FFFF00"/>
                </a:solidFill>
              </a:rPr>
              <a:t>j </a:t>
            </a:r>
            <a:r>
              <a:rPr lang="en-US" altLang="zh-CN" sz="2000">
                <a:solidFill>
                  <a:srgbClr val="FFFF00"/>
                </a:solidFill>
              </a:rPr>
              <a:t>.  R←R</a:t>
            </a:r>
            <a:r>
              <a:rPr lang="en-US" altLang="zh-CN" sz="2000" baseline="-25000">
                <a:solidFill>
                  <a:srgbClr val="FFFF00"/>
                </a:solidFill>
              </a:rPr>
              <a:t>j</a:t>
            </a:r>
            <a:r>
              <a:rPr lang="en-US" altLang="zh-CN" sz="2000">
                <a:solidFill>
                  <a:srgbClr val="FFFF00"/>
                </a:solidFill>
              </a:rPr>
              <a:t>. </a:t>
            </a:r>
            <a:r>
              <a:rPr lang="en-US" altLang="zh-CN" sz="2000">
                <a:solidFill>
                  <a:schemeClr val="tx1"/>
                </a:solidFill>
              </a:rPr>
              <a:t>//i=1,K=25,R=R</a:t>
            </a:r>
            <a:r>
              <a:rPr lang="en-US" altLang="zh-CN" sz="2000" baseline="-25000">
                <a:solidFill>
                  <a:schemeClr val="tx1"/>
                </a:solidFill>
              </a:rPr>
              <a:t>2</a:t>
            </a:r>
          </a:p>
          <a:p>
            <a:pPr algn="l"/>
            <a:r>
              <a:rPr lang="en-US" altLang="zh-CN" sz="2000">
                <a:solidFill>
                  <a:schemeClr val="tx1"/>
                </a:solidFill>
              </a:rPr>
              <a:t>WHILE  i</a:t>
            </a:r>
            <a:r>
              <a:rPr lang="zh-CN" altLang="en-US" sz="2000">
                <a:solidFill>
                  <a:schemeClr val="tx1"/>
                </a:solidFill>
              </a:rPr>
              <a:t>＞</a:t>
            </a:r>
            <a:r>
              <a:rPr lang="en-US" altLang="zh-CN" sz="2000">
                <a:solidFill>
                  <a:schemeClr val="tx1"/>
                </a:solidFill>
              </a:rPr>
              <a:t>0  AND  K</a:t>
            </a:r>
            <a:r>
              <a:rPr lang="zh-CN" altLang="en-US" sz="2000">
                <a:solidFill>
                  <a:schemeClr val="tx1"/>
                </a:solidFill>
              </a:rPr>
              <a:t>＜</a:t>
            </a:r>
            <a:r>
              <a:rPr lang="en-US" altLang="zh-CN" sz="2000">
                <a:solidFill>
                  <a:schemeClr val="tx1"/>
                </a:solidFill>
              </a:rPr>
              <a:t>K</a:t>
            </a:r>
            <a:r>
              <a:rPr lang="en-US" altLang="zh-CN" sz="2000" baseline="-25000">
                <a:solidFill>
                  <a:schemeClr val="tx1"/>
                </a:solidFill>
              </a:rPr>
              <a:t>i</a:t>
            </a:r>
            <a:r>
              <a:rPr lang="en-US" altLang="zh-CN" sz="2000">
                <a:solidFill>
                  <a:schemeClr val="tx1"/>
                </a:solidFill>
              </a:rPr>
              <a:t>  DO  </a:t>
            </a:r>
          </a:p>
          <a:p>
            <a:pPr algn="l"/>
            <a:r>
              <a:rPr lang="en-US" altLang="zh-CN" sz="2000">
                <a:solidFill>
                  <a:schemeClr val="tx1"/>
                </a:solidFill>
              </a:rPr>
              <a:t>	(  R</a:t>
            </a:r>
            <a:r>
              <a:rPr lang="en-US" altLang="zh-CN" sz="2000" baseline="-25000">
                <a:solidFill>
                  <a:schemeClr val="tx1"/>
                </a:solidFill>
              </a:rPr>
              <a:t>i+1</a:t>
            </a:r>
            <a:r>
              <a:rPr lang="en-US" altLang="zh-CN" sz="2000">
                <a:solidFill>
                  <a:schemeClr val="tx1"/>
                </a:solidFill>
              </a:rPr>
              <a:t>←R</a:t>
            </a:r>
            <a:r>
              <a:rPr lang="en-US" altLang="zh-CN" sz="2000" baseline="-25000">
                <a:solidFill>
                  <a:schemeClr val="tx1"/>
                </a:solidFill>
              </a:rPr>
              <a:t>i</a:t>
            </a:r>
            <a:r>
              <a:rPr lang="en-US" altLang="zh-CN" sz="2000">
                <a:solidFill>
                  <a:schemeClr val="tx1"/>
                </a:solidFill>
              </a:rPr>
              <a:t> </a:t>
            </a:r>
            <a:r>
              <a:rPr lang="zh-CN" altLang="en-US" sz="2000">
                <a:solidFill>
                  <a:schemeClr val="tx1"/>
                </a:solidFill>
              </a:rPr>
              <a:t>．</a:t>
            </a:r>
            <a:r>
              <a:rPr lang="en-US" altLang="zh-CN" sz="2000">
                <a:solidFill>
                  <a:schemeClr val="tx1"/>
                </a:solidFill>
              </a:rPr>
              <a:t>i←i–l ) </a:t>
            </a:r>
            <a:r>
              <a:rPr lang="zh-CN" altLang="en-US" sz="2000">
                <a:solidFill>
                  <a:schemeClr val="tx1"/>
                </a:solidFill>
              </a:rPr>
              <a:t>．  </a:t>
            </a:r>
          </a:p>
          <a:p>
            <a:pPr algn="l"/>
            <a:r>
              <a:rPr lang="en-US" altLang="zh-CN" sz="2000">
                <a:solidFill>
                  <a:srgbClr val="FFFF00"/>
                </a:solidFill>
              </a:rPr>
              <a:t>R</a:t>
            </a:r>
            <a:r>
              <a:rPr lang="en-US" altLang="zh-CN" sz="2000" baseline="-25000">
                <a:solidFill>
                  <a:srgbClr val="FFFF00"/>
                </a:solidFill>
              </a:rPr>
              <a:t>i+1</a:t>
            </a:r>
            <a:r>
              <a:rPr lang="en-US" altLang="zh-CN" sz="2000">
                <a:solidFill>
                  <a:srgbClr val="FFFF00"/>
                </a:solidFill>
              </a:rPr>
              <a:t>←R</a:t>
            </a:r>
            <a:endParaRPr lang="zh-CN" altLang="en-US" sz="2000">
              <a:solidFill>
                <a:srgbClr val="FFFF00"/>
              </a:solidFill>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3015"/>
                                        </p:tgtEl>
                                        <p:attrNameLst>
                                          <p:attrName>style.visibility</p:attrName>
                                        </p:attrNameLst>
                                      </p:cBhvr>
                                      <p:to>
                                        <p:strVal val="visible"/>
                                      </p:to>
                                    </p:set>
                                    <p:animEffect transition="in" filter="box(in)">
                                      <p:cBhvr>
                                        <p:cTn id="12" dur="500"/>
                                        <p:tgtEl>
                                          <p:spTgt spid="38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15"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409575" y="252413"/>
            <a:ext cx="8229600" cy="6134100"/>
          </a:xfrm>
        </p:spPr>
        <p:txBody>
          <a:bodyPr/>
          <a:lstStyle/>
          <a:p>
            <a:pPr eaLnBrk="1" hangingPunct="1">
              <a:lnSpc>
                <a:spcPct val="90000"/>
              </a:lnSpc>
            </a:pPr>
            <a:r>
              <a:rPr lang="zh-CN" altLang="en-US" smtClean="0"/>
              <a:t>合并趟数：</a:t>
            </a:r>
            <a:br>
              <a:rPr lang="zh-CN" altLang="en-US" smtClean="0"/>
            </a:br>
            <a:r>
              <a:rPr lang="zh-CN" altLang="en-US" smtClean="0"/>
              <a:t>第一趟，合并长度为</a:t>
            </a:r>
            <a:r>
              <a:rPr lang="en-US" altLang="zh-CN" smtClean="0"/>
              <a:t>1</a:t>
            </a:r>
            <a:r>
              <a:rPr lang="zh-CN" altLang="en-US" smtClean="0"/>
              <a:t>的</a:t>
            </a:r>
            <a:r>
              <a:rPr lang="en-US" altLang="zh-CN" smtClean="0"/>
              <a:t>n</a:t>
            </a:r>
            <a:r>
              <a:rPr lang="zh-CN" altLang="en-US" smtClean="0"/>
              <a:t>个文件；</a:t>
            </a:r>
            <a:br>
              <a:rPr lang="zh-CN" altLang="en-US" smtClean="0"/>
            </a:br>
            <a:r>
              <a:rPr lang="zh-CN" altLang="en-US" smtClean="0"/>
              <a:t>第二趟，合并长度小于等于</a:t>
            </a:r>
            <a:r>
              <a:rPr lang="en-US" altLang="zh-CN" smtClean="0"/>
              <a:t>2</a:t>
            </a:r>
            <a:r>
              <a:rPr lang="zh-CN" altLang="en-US" smtClean="0"/>
              <a:t>的个文件；</a:t>
            </a:r>
            <a:br>
              <a:rPr lang="zh-CN" altLang="en-US" smtClean="0"/>
            </a:br>
            <a:r>
              <a:rPr lang="zh-CN" altLang="en-US" smtClean="0"/>
              <a:t>第 </a:t>
            </a:r>
            <a:r>
              <a:rPr lang="en-US" altLang="zh-CN" smtClean="0"/>
              <a:t>i </a:t>
            </a:r>
            <a:r>
              <a:rPr lang="zh-CN" altLang="en-US" smtClean="0"/>
              <a:t>趟，合并长度小于等于</a:t>
            </a:r>
            <a:r>
              <a:rPr lang="en-US" altLang="zh-CN" smtClean="0"/>
              <a:t>2</a:t>
            </a:r>
            <a:r>
              <a:rPr lang="en-US" altLang="zh-CN" baseline="30000" smtClean="0">
                <a:latin typeface="Times" pitchFamily="18" charset="0"/>
              </a:rPr>
              <a:t>i-1</a:t>
            </a:r>
            <a:r>
              <a:rPr lang="zh-CN" altLang="en-US" smtClean="0"/>
              <a:t>的文件，得到的文件长度大于</a:t>
            </a:r>
            <a:r>
              <a:rPr lang="en-US" altLang="zh-CN" smtClean="0"/>
              <a:t>2</a:t>
            </a:r>
            <a:r>
              <a:rPr lang="en-US" altLang="zh-CN" baseline="30000" smtClean="0">
                <a:latin typeface="Times" pitchFamily="18" charset="0"/>
              </a:rPr>
              <a:t>i-1</a:t>
            </a:r>
            <a:r>
              <a:rPr lang="zh-CN" altLang="en-US" smtClean="0"/>
              <a:t> ，且小于等于</a:t>
            </a:r>
            <a:r>
              <a:rPr lang="en-US" altLang="zh-CN" smtClean="0"/>
              <a:t>2</a:t>
            </a:r>
            <a:r>
              <a:rPr lang="en-US" altLang="zh-CN" baseline="30000" smtClean="0"/>
              <a:t>i</a:t>
            </a:r>
            <a:r>
              <a:rPr lang="en-US" altLang="zh-CN" b="1" smtClean="0"/>
              <a:t>. </a:t>
            </a:r>
          </a:p>
          <a:p>
            <a:pPr eaLnBrk="1" hangingPunct="1">
              <a:lnSpc>
                <a:spcPct val="90000"/>
              </a:lnSpc>
            </a:pPr>
            <a:r>
              <a:rPr lang="zh-CN" altLang="en-US" smtClean="0"/>
              <a:t>如果存在正整数</a:t>
            </a:r>
            <a:r>
              <a:rPr lang="en-US" altLang="zh-CN" smtClean="0"/>
              <a:t>k</a:t>
            </a:r>
            <a:r>
              <a:rPr lang="zh-CN" altLang="en-US" smtClean="0"/>
              <a:t>，使得</a:t>
            </a:r>
            <a:r>
              <a:rPr lang="en-US" altLang="zh-CN" smtClean="0"/>
              <a:t>2</a:t>
            </a:r>
            <a:r>
              <a:rPr lang="en-US" altLang="zh-CN" baseline="30000" smtClean="0"/>
              <a:t>k</a:t>
            </a:r>
            <a:r>
              <a:rPr lang="en-US" altLang="zh-CN" smtClean="0"/>
              <a:t>&lt;n</a:t>
            </a:r>
            <a:r>
              <a:rPr lang="zh-CN" altLang="en-US" smtClean="0"/>
              <a:t>≤</a:t>
            </a:r>
            <a:r>
              <a:rPr lang="en-US" altLang="zh-CN" smtClean="0"/>
              <a:t>2</a:t>
            </a:r>
            <a:r>
              <a:rPr lang="en-US" altLang="zh-CN" baseline="30000" smtClean="0"/>
              <a:t>k+1</a:t>
            </a:r>
            <a:r>
              <a:rPr lang="zh-CN" altLang="en-US" smtClean="0"/>
              <a:t>，合并排序共需要</a:t>
            </a:r>
            <a:r>
              <a:rPr lang="en-US" altLang="zh-CN" smtClean="0"/>
              <a:t>k+1</a:t>
            </a:r>
            <a:r>
              <a:rPr lang="zh-CN" altLang="en-US" smtClean="0"/>
              <a:t>趟合并</a:t>
            </a:r>
            <a:br>
              <a:rPr lang="zh-CN" altLang="en-US" smtClean="0"/>
            </a:br>
            <a:r>
              <a:rPr lang="en-US" altLang="zh-CN" smtClean="0"/>
              <a:t>(log</a:t>
            </a:r>
            <a:r>
              <a:rPr lang="en-US" altLang="zh-CN" baseline="-25000" smtClean="0"/>
              <a:t>2</a:t>
            </a:r>
            <a:r>
              <a:rPr lang="en-US" altLang="zh-CN" smtClean="0"/>
              <a:t>n </a:t>
            </a:r>
            <a:r>
              <a:rPr lang="zh-CN" altLang="en-US" smtClean="0"/>
              <a:t>≤</a:t>
            </a:r>
            <a:r>
              <a:rPr lang="en-US" altLang="zh-CN" smtClean="0"/>
              <a:t> k+1&lt; log</a:t>
            </a:r>
            <a:r>
              <a:rPr lang="en-US" altLang="zh-CN" baseline="-25000" smtClean="0"/>
              <a:t>2</a:t>
            </a:r>
            <a:r>
              <a:rPr lang="en-US" altLang="zh-CN" smtClean="0"/>
              <a:t>n+1</a:t>
            </a:r>
            <a:r>
              <a:rPr lang="zh-CN" altLang="en-US" smtClean="0"/>
              <a:t>即 </a:t>
            </a:r>
            <a:r>
              <a:rPr lang="en-US" altLang="zh-CN" smtClean="0"/>
              <a:t>k+1= </a:t>
            </a:r>
            <a:r>
              <a:rPr lang="en-US" altLang="zh-CN" smtClean="0">
                <a:sym typeface="Symbol" pitchFamily="18" charset="2"/>
              </a:rPr>
              <a:t></a:t>
            </a:r>
            <a:r>
              <a:rPr lang="en-US" altLang="zh-CN" smtClean="0"/>
              <a:t> log</a:t>
            </a:r>
            <a:r>
              <a:rPr lang="en-US" altLang="zh-CN" baseline="-25000" smtClean="0"/>
              <a:t>2</a:t>
            </a:r>
            <a:r>
              <a:rPr lang="en-US" altLang="zh-CN" smtClean="0"/>
              <a:t> n </a:t>
            </a:r>
            <a:r>
              <a:rPr lang="en-US" altLang="zh-CN" smtClean="0">
                <a:sym typeface="Symbol" pitchFamily="18" charset="2"/>
              </a:rPr>
              <a:t></a:t>
            </a:r>
            <a:r>
              <a:rPr lang="en-US" altLang="zh-CN" smtClean="0"/>
              <a:t> )</a:t>
            </a:r>
            <a:r>
              <a:rPr lang="en-US" altLang="zh-CN" b="1" smtClean="0"/>
              <a:t>.</a:t>
            </a:r>
            <a:r>
              <a:rPr lang="en-US" altLang="zh-CN" smtClean="0"/>
              <a:t> </a:t>
            </a:r>
          </a:p>
          <a:p>
            <a:pPr eaLnBrk="1" hangingPunct="1">
              <a:lnSpc>
                <a:spcPct val="90000"/>
              </a:lnSpc>
            </a:pPr>
            <a:r>
              <a:rPr lang="zh-CN" altLang="en-US" smtClean="0"/>
              <a:t>由于每趟合并的文件的总长度为</a:t>
            </a:r>
            <a:r>
              <a:rPr lang="en-US" altLang="zh-CN" smtClean="0"/>
              <a:t>n </a:t>
            </a:r>
            <a:r>
              <a:rPr lang="zh-CN" altLang="en-US" smtClean="0"/>
              <a:t>，而算法</a:t>
            </a:r>
            <a:r>
              <a:rPr lang="en-US" altLang="zh-CN" smtClean="0"/>
              <a:t>Merge</a:t>
            </a:r>
            <a:r>
              <a:rPr lang="zh-CN" altLang="en-US" smtClean="0"/>
              <a:t>所需的比较次数小于等于</a:t>
            </a:r>
            <a:r>
              <a:rPr lang="en-US" altLang="zh-CN" smtClean="0"/>
              <a:t>n</a:t>
            </a:r>
            <a:r>
              <a:rPr lang="zh-CN" altLang="en-US" smtClean="0"/>
              <a:t>（记录移动正好</a:t>
            </a:r>
            <a:r>
              <a:rPr lang="en-US" altLang="zh-CN" smtClean="0"/>
              <a:t>n</a:t>
            </a:r>
            <a:r>
              <a:rPr lang="zh-CN" altLang="en-US" smtClean="0"/>
              <a:t>次），因此合并排序在最坏情况下的关键词比较次数≤</a:t>
            </a:r>
            <a:r>
              <a:rPr lang="en-US" altLang="zh-CN" smtClean="0"/>
              <a:t>n</a:t>
            </a:r>
            <a:r>
              <a:rPr lang="en-US" altLang="zh-CN" smtClean="0">
                <a:sym typeface="Symbol" pitchFamily="18" charset="2"/>
              </a:rPr>
              <a:t></a:t>
            </a:r>
            <a:r>
              <a:rPr lang="en-US" altLang="zh-CN" smtClean="0"/>
              <a:t>log</a:t>
            </a:r>
            <a:r>
              <a:rPr lang="en-US" altLang="zh-CN" baseline="-25000" smtClean="0"/>
              <a:t>2</a:t>
            </a:r>
            <a:r>
              <a:rPr lang="en-US" altLang="zh-CN" smtClean="0"/>
              <a:t>n</a:t>
            </a:r>
            <a:r>
              <a:rPr lang="en-US" altLang="zh-CN" smtClean="0">
                <a:sym typeface="Symbol" pitchFamily="18" charset="2"/>
              </a:rPr>
              <a:t></a:t>
            </a:r>
            <a:r>
              <a:rPr lang="zh-CN" altLang="en-US" smtClean="0"/>
              <a:t>，而记录移动次数正好为 </a:t>
            </a:r>
            <a:r>
              <a:rPr lang="en-US" altLang="zh-CN" smtClean="0"/>
              <a:t>n </a:t>
            </a:r>
            <a:r>
              <a:rPr lang="en-US" altLang="zh-CN" smtClean="0">
                <a:sym typeface="Symbol" pitchFamily="18" charset="2"/>
              </a:rPr>
              <a:t></a:t>
            </a:r>
            <a:r>
              <a:rPr lang="en-US" altLang="zh-CN" smtClean="0"/>
              <a:t>log</a:t>
            </a:r>
            <a:r>
              <a:rPr lang="en-US" altLang="zh-CN" baseline="-25000" smtClean="0"/>
              <a:t>2</a:t>
            </a:r>
            <a:r>
              <a:rPr lang="en-US" altLang="zh-CN" smtClean="0"/>
              <a:t>n</a:t>
            </a:r>
            <a:r>
              <a:rPr lang="en-US" altLang="zh-CN" smtClean="0">
                <a:sym typeface="Symbol" pitchFamily="18" charset="2"/>
              </a:rPr>
              <a:t></a:t>
            </a:r>
            <a:r>
              <a:rPr lang="en-US" altLang="zh-CN" smtClean="0"/>
              <a:t> </a:t>
            </a:r>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diamond(in)">
                                      <p:cBhvr>
                                        <p:cTn id="7" dur="500"/>
                                        <p:tgtEl>
                                          <p:spTgt spid="18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diamond(in)">
                                      <p:cBhvr>
                                        <p:cTn id="12" dur="500"/>
                                        <p:tgtEl>
                                          <p:spTgt spid="189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381000" y="533400"/>
            <a:ext cx="8763000" cy="5486400"/>
          </a:xfrm>
        </p:spPr>
        <p:txBody>
          <a:bodyPr/>
          <a:lstStyle/>
          <a:p>
            <a:pPr eaLnBrk="1" hangingPunct="1">
              <a:spcBef>
                <a:spcPct val="40000"/>
              </a:spcBef>
            </a:pPr>
            <a:r>
              <a:rPr lang="zh-CN" altLang="en-US" b="1" smtClean="0">
                <a:solidFill>
                  <a:srgbClr val="FFFF00"/>
                </a:solidFill>
                <a:latin typeface="幼圆" pitchFamily="49" charset="-122"/>
                <a:ea typeface="幼圆" pitchFamily="49" charset="-122"/>
              </a:rPr>
              <a:t>合并排序算法</a:t>
            </a:r>
          </a:p>
          <a:p>
            <a:pPr eaLnBrk="1" hangingPunct="1">
              <a:spcBef>
                <a:spcPct val="40000"/>
              </a:spcBef>
            </a:pPr>
            <a:r>
              <a:rPr lang="zh-CN" altLang="en-US" b="1" smtClean="0">
                <a:latin typeface="幼圆" pitchFamily="49" charset="-122"/>
                <a:ea typeface="幼圆" pitchFamily="49" charset="-122"/>
              </a:rPr>
              <a:t>时间复杂度</a:t>
            </a:r>
            <a:r>
              <a:rPr lang="en-US" altLang="zh-CN" b="1" smtClean="0">
                <a:latin typeface="幼圆" pitchFamily="49" charset="-122"/>
                <a:ea typeface="幼圆" pitchFamily="49" charset="-122"/>
              </a:rPr>
              <a:t>:</a:t>
            </a:r>
            <a:r>
              <a:rPr lang="en-US" altLang="zh-CN" sz="2800" b="1" smtClean="0">
                <a:latin typeface="幼圆" pitchFamily="49" charset="-122"/>
                <a:ea typeface="幼圆" pitchFamily="49" charset="-122"/>
              </a:rPr>
              <a:t>O(nlog</a:t>
            </a:r>
            <a:r>
              <a:rPr lang="en-US" altLang="zh-CN" sz="2800" b="1" baseline="-25000" smtClean="0">
                <a:latin typeface="幼圆" pitchFamily="49" charset="-122"/>
                <a:ea typeface="幼圆" pitchFamily="49" charset="-122"/>
              </a:rPr>
              <a:t>2</a:t>
            </a:r>
            <a:r>
              <a:rPr lang="en-US" altLang="zh-CN" sz="2800" b="1" smtClean="0">
                <a:latin typeface="幼圆" pitchFamily="49" charset="-122"/>
                <a:ea typeface="幼圆" pitchFamily="49" charset="-122"/>
              </a:rPr>
              <a:t>n)</a:t>
            </a:r>
            <a:r>
              <a:rPr lang="zh-CN" altLang="en-US" sz="2800" b="1" smtClean="0">
                <a:latin typeface="幼圆" pitchFamily="49" charset="-122"/>
                <a:ea typeface="幼圆" pitchFamily="49" charset="-122"/>
              </a:rPr>
              <a:t>（包括最好、最坏和平均） </a:t>
            </a:r>
            <a:r>
              <a:rPr lang="en-US" altLang="zh-CN" sz="2800" b="1" smtClean="0">
                <a:latin typeface="幼圆" pitchFamily="49" charset="-122"/>
                <a:ea typeface="幼圆" pitchFamily="49" charset="-122"/>
              </a:rPr>
              <a:t>. </a:t>
            </a:r>
          </a:p>
          <a:p>
            <a:pPr eaLnBrk="1" hangingPunct="1">
              <a:spcBef>
                <a:spcPct val="40000"/>
              </a:spcBef>
            </a:pPr>
            <a:r>
              <a:rPr lang="zh-CN" altLang="en-US" b="1" smtClean="0">
                <a:latin typeface="幼圆" pitchFamily="49" charset="-122"/>
                <a:ea typeface="幼圆" pitchFamily="49" charset="-122"/>
              </a:rPr>
              <a:t>稳定性：合并排序是稳定的排序方法。</a:t>
            </a:r>
          </a:p>
          <a:p>
            <a:pPr eaLnBrk="1" hangingPunct="1">
              <a:spcBef>
                <a:spcPct val="40000"/>
              </a:spcBef>
            </a:pPr>
            <a:r>
              <a:rPr lang="zh-CN" altLang="en-US" b="1" smtClean="0">
                <a:latin typeface="幼圆" pitchFamily="49" charset="-122"/>
                <a:ea typeface="幼圆" pitchFamily="49" charset="-122"/>
              </a:rPr>
              <a:t>空间复杂度： </a:t>
            </a:r>
            <a:r>
              <a:rPr lang="en-US" altLang="zh-CN" b="1" smtClean="0">
                <a:latin typeface="幼圆" pitchFamily="49" charset="-122"/>
                <a:ea typeface="幼圆" pitchFamily="49" charset="-122"/>
              </a:rPr>
              <a:t>O(n) .</a:t>
            </a:r>
          </a:p>
          <a:p>
            <a:pPr eaLnBrk="1" hangingPunct="1">
              <a:spcBef>
                <a:spcPct val="40000"/>
              </a:spcBef>
              <a:buFont typeface="Wingdings" pitchFamily="2" charset="2"/>
              <a:buNone/>
            </a:pPr>
            <a:endParaRPr lang="zh-CN" altLang="en-US" b="1" smtClean="0">
              <a:latin typeface="幼圆" pitchFamily="49" charset="-122"/>
              <a:ea typeface="幼圆" pitchFamily="49" charset="-122"/>
            </a:endParaRPr>
          </a:p>
        </p:txBody>
      </p:sp>
    </p:spTree>
  </p:cSld>
  <p:clrMapOvr>
    <a:masterClrMapping/>
  </p:clrMapOvr>
  <p:transition>
    <p:checke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0" y="4451350"/>
            <a:ext cx="9144000" cy="24066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defRPr/>
            </a:pPr>
            <a:endParaRPr lang="zh-CN" altLang="en-US"/>
          </a:p>
        </p:txBody>
      </p:sp>
      <p:sp>
        <p:nvSpPr>
          <p:cNvPr id="60" name="矩形 59"/>
          <p:cNvSpPr/>
          <p:nvPr/>
        </p:nvSpPr>
        <p:spPr>
          <a:xfrm>
            <a:off x="0" y="1676400"/>
            <a:ext cx="9144000" cy="277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85348" name="Rectangle 2"/>
          <p:cNvSpPr>
            <a:spLocks noGrp="1" noChangeArrowheads="1"/>
          </p:cNvSpPr>
          <p:nvPr>
            <p:ph idx="1"/>
          </p:nvPr>
        </p:nvSpPr>
        <p:spPr>
          <a:xfrm>
            <a:off x="0" y="0"/>
            <a:ext cx="9144000" cy="6858000"/>
          </a:xfrm>
        </p:spPr>
        <p:txBody>
          <a:bodyPr/>
          <a:lstStyle/>
          <a:p>
            <a:pPr algn="ctr" eaLnBrk="1" hangingPunct="1">
              <a:buFont typeface="Wingdings" pitchFamily="2" charset="2"/>
              <a:buNone/>
            </a:pPr>
            <a:r>
              <a:rPr lang="zh-CN" altLang="en-US" sz="4000" b="1" smtClean="0">
                <a:solidFill>
                  <a:srgbClr val="FFFF00"/>
                </a:solidFill>
                <a:latin typeface="隶书" pitchFamily="49" charset="-122"/>
                <a:ea typeface="隶书" pitchFamily="49" charset="-122"/>
              </a:rPr>
              <a:t>各种内部排序方法的比较</a:t>
            </a:r>
          </a:p>
          <a:p>
            <a:pPr eaLnBrk="1" hangingPunct="1">
              <a:buFont typeface="Wingdings" pitchFamily="2" charset="2"/>
              <a:buNone/>
            </a:pPr>
            <a:r>
              <a:rPr lang="zh-CN" altLang="en-US" sz="1400" b="1" smtClean="0">
                <a:solidFill>
                  <a:srgbClr val="000099"/>
                </a:solidFill>
                <a:latin typeface="幼圆" pitchFamily="49" charset="-122"/>
                <a:ea typeface="幼圆" pitchFamily="49" charset="-122"/>
              </a:rPr>
              <a:t>     </a:t>
            </a:r>
            <a:endParaRPr lang="zh-CN" altLang="en-US" b="1" smtClean="0">
              <a:solidFill>
                <a:srgbClr val="003399"/>
              </a:solidFill>
              <a:latin typeface="幼圆" pitchFamily="49" charset="-122"/>
              <a:ea typeface="幼圆" pitchFamily="49" charset="-122"/>
            </a:endParaRPr>
          </a:p>
        </p:txBody>
      </p:sp>
      <p:grpSp>
        <p:nvGrpSpPr>
          <p:cNvPr id="185349" name="Group 3"/>
          <p:cNvGrpSpPr>
            <a:grpSpLocks/>
          </p:cNvGrpSpPr>
          <p:nvPr/>
        </p:nvGrpSpPr>
        <p:grpSpPr bwMode="auto">
          <a:xfrm>
            <a:off x="-153988" y="914400"/>
            <a:ext cx="9755188" cy="5943600"/>
            <a:chOff x="-97" y="576"/>
            <a:chExt cx="6145" cy="3744"/>
          </a:xfrm>
        </p:grpSpPr>
        <p:sp>
          <p:nvSpPr>
            <p:cNvPr id="185350" name="Text Box 4"/>
            <p:cNvSpPr txBox="1">
              <a:spLocks noChangeArrowheads="1"/>
            </p:cNvSpPr>
            <p:nvPr/>
          </p:nvSpPr>
          <p:spPr bwMode="auto">
            <a:xfrm>
              <a:off x="0" y="62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排序方法</a:t>
              </a:r>
            </a:p>
          </p:txBody>
        </p:sp>
        <p:sp>
          <p:nvSpPr>
            <p:cNvPr id="185351" name="Text Box 5"/>
            <p:cNvSpPr txBox="1">
              <a:spLocks noChangeArrowheads="1"/>
            </p:cNvSpPr>
            <p:nvPr/>
          </p:nvSpPr>
          <p:spPr bwMode="auto">
            <a:xfrm>
              <a:off x="960" y="62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最好时间</a:t>
              </a:r>
            </a:p>
          </p:txBody>
        </p:sp>
        <p:sp>
          <p:nvSpPr>
            <p:cNvPr id="185352" name="Text Box 6"/>
            <p:cNvSpPr txBox="1">
              <a:spLocks noChangeArrowheads="1"/>
            </p:cNvSpPr>
            <p:nvPr/>
          </p:nvSpPr>
          <p:spPr bwMode="auto">
            <a:xfrm>
              <a:off x="1965" y="62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平均时间</a:t>
              </a:r>
            </a:p>
          </p:txBody>
        </p:sp>
        <p:sp>
          <p:nvSpPr>
            <p:cNvPr id="185353" name="Text Box 7"/>
            <p:cNvSpPr txBox="1">
              <a:spLocks noChangeArrowheads="1"/>
            </p:cNvSpPr>
            <p:nvPr/>
          </p:nvSpPr>
          <p:spPr bwMode="auto">
            <a:xfrm>
              <a:off x="2976" y="62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最坏时间</a:t>
              </a:r>
            </a:p>
          </p:txBody>
        </p:sp>
        <p:sp>
          <p:nvSpPr>
            <p:cNvPr id="185354" name="Text Box 8"/>
            <p:cNvSpPr txBox="1">
              <a:spLocks noChangeArrowheads="1"/>
            </p:cNvSpPr>
            <p:nvPr/>
          </p:nvSpPr>
          <p:spPr bwMode="auto">
            <a:xfrm>
              <a:off x="4896" y="624"/>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稳定性</a:t>
              </a:r>
            </a:p>
          </p:txBody>
        </p:sp>
        <p:sp>
          <p:nvSpPr>
            <p:cNvPr id="185355" name="Text Box 9"/>
            <p:cNvSpPr txBox="1">
              <a:spLocks noChangeArrowheads="1"/>
            </p:cNvSpPr>
            <p:nvPr/>
          </p:nvSpPr>
          <p:spPr bwMode="auto">
            <a:xfrm>
              <a:off x="3936" y="62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辅助空间</a:t>
              </a:r>
            </a:p>
          </p:txBody>
        </p:sp>
        <p:sp>
          <p:nvSpPr>
            <p:cNvPr id="185356" name="Text Box 10"/>
            <p:cNvSpPr txBox="1">
              <a:spLocks noChangeArrowheads="1"/>
            </p:cNvSpPr>
            <p:nvPr/>
          </p:nvSpPr>
          <p:spPr bwMode="auto">
            <a:xfrm>
              <a:off x="-97" y="2016"/>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冒泡</a:t>
              </a:r>
            </a:p>
          </p:txBody>
        </p:sp>
        <p:sp>
          <p:nvSpPr>
            <p:cNvPr id="185357" name="Text Box 11"/>
            <p:cNvSpPr txBox="1">
              <a:spLocks noChangeArrowheads="1"/>
            </p:cNvSpPr>
            <p:nvPr/>
          </p:nvSpPr>
          <p:spPr bwMode="auto">
            <a:xfrm>
              <a:off x="960" y="2016"/>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p>
          </p:txBody>
        </p:sp>
        <p:sp>
          <p:nvSpPr>
            <p:cNvPr id="185358" name="Text Box 12"/>
            <p:cNvSpPr txBox="1">
              <a:spLocks noChangeArrowheads="1"/>
            </p:cNvSpPr>
            <p:nvPr/>
          </p:nvSpPr>
          <p:spPr bwMode="auto">
            <a:xfrm>
              <a:off x="1920" y="2016"/>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59" name="Text Box 13"/>
            <p:cNvSpPr txBox="1">
              <a:spLocks noChangeArrowheads="1"/>
            </p:cNvSpPr>
            <p:nvPr/>
          </p:nvSpPr>
          <p:spPr bwMode="auto">
            <a:xfrm>
              <a:off x="2880" y="2016"/>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60" name="Text Box 14"/>
            <p:cNvSpPr txBox="1">
              <a:spLocks noChangeArrowheads="1"/>
            </p:cNvSpPr>
            <p:nvPr/>
          </p:nvSpPr>
          <p:spPr bwMode="auto">
            <a:xfrm>
              <a:off x="4996" y="201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稳定</a:t>
              </a:r>
            </a:p>
          </p:txBody>
        </p:sp>
        <p:sp>
          <p:nvSpPr>
            <p:cNvPr id="185361" name="Text Box 15"/>
            <p:cNvSpPr txBox="1">
              <a:spLocks noChangeArrowheads="1"/>
            </p:cNvSpPr>
            <p:nvPr/>
          </p:nvSpPr>
          <p:spPr bwMode="auto">
            <a:xfrm>
              <a:off x="3840" y="2016"/>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O(1)</a:t>
              </a:r>
            </a:p>
          </p:txBody>
        </p:sp>
        <p:sp>
          <p:nvSpPr>
            <p:cNvPr id="185362" name="Text Box 16"/>
            <p:cNvSpPr txBox="1">
              <a:spLocks noChangeArrowheads="1"/>
            </p:cNvSpPr>
            <p:nvPr/>
          </p:nvSpPr>
          <p:spPr bwMode="auto">
            <a:xfrm>
              <a:off x="-97" y="2400"/>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希尔</a:t>
              </a:r>
            </a:p>
          </p:txBody>
        </p:sp>
        <p:sp>
          <p:nvSpPr>
            <p:cNvPr id="185363" name="Text Box 17"/>
            <p:cNvSpPr txBox="1">
              <a:spLocks noChangeArrowheads="1"/>
            </p:cNvSpPr>
            <p:nvPr/>
          </p:nvSpPr>
          <p:spPr bwMode="auto">
            <a:xfrm>
              <a:off x="960" y="2400"/>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 </a:t>
              </a:r>
            </a:p>
          </p:txBody>
        </p:sp>
        <p:sp>
          <p:nvSpPr>
            <p:cNvPr id="185364" name="Text Box 18"/>
            <p:cNvSpPr txBox="1">
              <a:spLocks noChangeArrowheads="1"/>
            </p:cNvSpPr>
            <p:nvPr/>
          </p:nvSpPr>
          <p:spPr bwMode="auto">
            <a:xfrm>
              <a:off x="1920" y="2448"/>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1.25</a:t>
              </a:r>
              <a:r>
                <a:rPr kumimoji="1" lang="en-US" altLang="zh-CN" sz="2800">
                  <a:solidFill>
                    <a:schemeClr val="tx1"/>
                  </a:solidFill>
                  <a:latin typeface="幼圆" pitchFamily="49" charset="-122"/>
                  <a:ea typeface="幼圆" pitchFamily="49" charset="-122"/>
                </a:rPr>
                <a:t>)</a:t>
              </a:r>
            </a:p>
          </p:txBody>
        </p:sp>
        <p:sp>
          <p:nvSpPr>
            <p:cNvPr id="185365" name="Text Box 19"/>
            <p:cNvSpPr txBox="1">
              <a:spLocks noChangeArrowheads="1"/>
            </p:cNvSpPr>
            <p:nvPr/>
          </p:nvSpPr>
          <p:spPr bwMode="auto">
            <a:xfrm>
              <a:off x="2880" y="2400"/>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 </a:t>
              </a:r>
            </a:p>
          </p:txBody>
        </p:sp>
        <p:sp>
          <p:nvSpPr>
            <p:cNvPr id="185366" name="Text Box 20"/>
            <p:cNvSpPr txBox="1">
              <a:spLocks noChangeArrowheads="1"/>
            </p:cNvSpPr>
            <p:nvPr/>
          </p:nvSpPr>
          <p:spPr bwMode="auto">
            <a:xfrm>
              <a:off x="4848" y="240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不稳定</a:t>
              </a:r>
            </a:p>
          </p:txBody>
        </p:sp>
        <p:sp>
          <p:nvSpPr>
            <p:cNvPr id="185367" name="Text Box 21"/>
            <p:cNvSpPr txBox="1">
              <a:spLocks noChangeArrowheads="1"/>
            </p:cNvSpPr>
            <p:nvPr/>
          </p:nvSpPr>
          <p:spPr bwMode="auto">
            <a:xfrm>
              <a:off x="3840" y="2448"/>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O(1)</a:t>
              </a:r>
            </a:p>
          </p:txBody>
        </p:sp>
        <p:sp>
          <p:nvSpPr>
            <p:cNvPr id="185368" name="Text Box 22"/>
            <p:cNvSpPr txBox="1">
              <a:spLocks noChangeArrowheads="1"/>
            </p:cNvSpPr>
            <p:nvPr/>
          </p:nvSpPr>
          <p:spPr bwMode="auto">
            <a:xfrm>
              <a:off x="0" y="110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直接插入</a:t>
              </a:r>
            </a:p>
          </p:txBody>
        </p:sp>
        <p:sp>
          <p:nvSpPr>
            <p:cNvPr id="185369" name="Text Box 23"/>
            <p:cNvSpPr txBox="1">
              <a:spLocks noChangeArrowheads="1"/>
            </p:cNvSpPr>
            <p:nvPr/>
          </p:nvSpPr>
          <p:spPr bwMode="auto">
            <a:xfrm>
              <a:off x="960" y="110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p>
          </p:txBody>
        </p:sp>
        <p:sp>
          <p:nvSpPr>
            <p:cNvPr id="185370" name="Text Box 24"/>
            <p:cNvSpPr txBox="1">
              <a:spLocks noChangeArrowheads="1"/>
            </p:cNvSpPr>
            <p:nvPr/>
          </p:nvSpPr>
          <p:spPr bwMode="auto">
            <a:xfrm>
              <a:off x="1920" y="110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71" name="Text Box 25"/>
            <p:cNvSpPr txBox="1">
              <a:spLocks noChangeArrowheads="1"/>
            </p:cNvSpPr>
            <p:nvPr/>
          </p:nvSpPr>
          <p:spPr bwMode="auto">
            <a:xfrm>
              <a:off x="2880" y="110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72" name="Text Box 26"/>
            <p:cNvSpPr txBox="1">
              <a:spLocks noChangeArrowheads="1"/>
            </p:cNvSpPr>
            <p:nvPr/>
          </p:nvSpPr>
          <p:spPr bwMode="auto">
            <a:xfrm>
              <a:off x="4944" y="1104"/>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稳定</a:t>
              </a:r>
            </a:p>
          </p:txBody>
        </p:sp>
        <p:sp>
          <p:nvSpPr>
            <p:cNvPr id="185373" name="Text Box 27"/>
            <p:cNvSpPr txBox="1">
              <a:spLocks noChangeArrowheads="1"/>
            </p:cNvSpPr>
            <p:nvPr/>
          </p:nvSpPr>
          <p:spPr bwMode="auto">
            <a:xfrm>
              <a:off x="3840" y="110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O(1)</a:t>
              </a:r>
            </a:p>
          </p:txBody>
        </p:sp>
        <p:sp>
          <p:nvSpPr>
            <p:cNvPr id="185374" name="Text Box 28"/>
            <p:cNvSpPr txBox="1">
              <a:spLocks noChangeArrowheads="1"/>
            </p:cNvSpPr>
            <p:nvPr/>
          </p:nvSpPr>
          <p:spPr bwMode="auto">
            <a:xfrm>
              <a:off x="0" y="158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直接选择</a:t>
              </a:r>
            </a:p>
          </p:txBody>
        </p:sp>
        <p:sp>
          <p:nvSpPr>
            <p:cNvPr id="185375" name="Text Box 29"/>
            <p:cNvSpPr txBox="1">
              <a:spLocks noChangeArrowheads="1"/>
            </p:cNvSpPr>
            <p:nvPr/>
          </p:nvSpPr>
          <p:spPr bwMode="auto">
            <a:xfrm>
              <a:off x="960" y="158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76" name="Text Box 30"/>
            <p:cNvSpPr txBox="1">
              <a:spLocks noChangeArrowheads="1"/>
            </p:cNvSpPr>
            <p:nvPr/>
          </p:nvSpPr>
          <p:spPr bwMode="auto">
            <a:xfrm>
              <a:off x="1920" y="158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77" name="Text Box 31"/>
            <p:cNvSpPr txBox="1">
              <a:spLocks noChangeArrowheads="1"/>
            </p:cNvSpPr>
            <p:nvPr/>
          </p:nvSpPr>
          <p:spPr bwMode="auto">
            <a:xfrm>
              <a:off x="2880" y="158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78" name="Text Box 32"/>
            <p:cNvSpPr txBox="1">
              <a:spLocks noChangeArrowheads="1"/>
            </p:cNvSpPr>
            <p:nvPr/>
          </p:nvSpPr>
          <p:spPr bwMode="auto">
            <a:xfrm>
              <a:off x="4848" y="1584"/>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不稳定</a:t>
              </a:r>
            </a:p>
          </p:txBody>
        </p:sp>
        <p:sp>
          <p:nvSpPr>
            <p:cNvPr id="185379" name="Text Box 33"/>
            <p:cNvSpPr txBox="1">
              <a:spLocks noChangeArrowheads="1"/>
            </p:cNvSpPr>
            <p:nvPr/>
          </p:nvSpPr>
          <p:spPr bwMode="auto">
            <a:xfrm>
              <a:off x="3840" y="158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O(1)</a:t>
              </a:r>
            </a:p>
          </p:txBody>
        </p:sp>
        <p:sp>
          <p:nvSpPr>
            <p:cNvPr id="185380" name="Text Box 34"/>
            <p:cNvSpPr txBox="1">
              <a:spLocks noChangeArrowheads="1"/>
            </p:cNvSpPr>
            <p:nvPr/>
          </p:nvSpPr>
          <p:spPr bwMode="auto">
            <a:xfrm>
              <a:off x="-97" y="2832"/>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快速</a:t>
              </a:r>
            </a:p>
          </p:txBody>
        </p:sp>
        <p:sp>
          <p:nvSpPr>
            <p:cNvPr id="185381" name="Text Box 35"/>
            <p:cNvSpPr txBox="1">
              <a:spLocks noChangeArrowheads="1"/>
            </p:cNvSpPr>
            <p:nvPr/>
          </p:nvSpPr>
          <p:spPr bwMode="auto">
            <a:xfrm>
              <a:off x="960" y="2832"/>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82" name="Text Box 36"/>
            <p:cNvSpPr txBox="1">
              <a:spLocks noChangeArrowheads="1"/>
            </p:cNvSpPr>
            <p:nvPr/>
          </p:nvSpPr>
          <p:spPr bwMode="auto">
            <a:xfrm>
              <a:off x="1920" y="2832"/>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83" name="Text Box 37"/>
            <p:cNvSpPr txBox="1">
              <a:spLocks noChangeArrowheads="1"/>
            </p:cNvSpPr>
            <p:nvPr/>
          </p:nvSpPr>
          <p:spPr bwMode="auto">
            <a:xfrm>
              <a:off x="2880" y="2832"/>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r>
                <a:rPr kumimoji="1" lang="en-US" altLang="zh-CN" sz="2800" baseline="30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a:t>
              </a:r>
            </a:p>
          </p:txBody>
        </p:sp>
        <p:sp>
          <p:nvSpPr>
            <p:cNvPr id="185384" name="Text Box 38"/>
            <p:cNvSpPr txBox="1">
              <a:spLocks noChangeArrowheads="1"/>
            </p:cNvSpPr>
            <p:nvPr/>
          </p:nvSpPr>
          <p:spPr bwMode="auto">
            <a:xfrm>
              <a:off x="4848" y="283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不稳定</a:t>
              </a:r>
            </a:p>
          </p:txBody>
        </p:sp>
        <p:sp>
          <p:nvSpPr>
            <p:cNvPr id="185385" name="Text Box 39"/>
            <p:cNvSpPr txBox="1">
              <a:spLocks noChangeArrowheads="1"/>
            </p:cNvSpPr>
            <p:nvPr/>
          </p:nvSpPr>
          <p:spPr bwMode="auto">
            <a:xfrm>
              <a:off x="3840" y="2832"/>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86" name="Text Box 40"/>
            <p:cNvSpPr txBox="1">
              <a:spLocks noChangeArrowheads="1"/>
            </p:cNvSpPr>
            <p:nvPr/>
          </p:nvSpPr>
          <p:spPr bwMode="auto">
            <a:xfrm>
              <a:off x="-97" y="326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堆</a:t>
              </a:r>
            </a:p>
          </p:txBody>
        </p:sp>
        <p:sp>
          <p:nvSpPr>
            <p:cNvPr id="185387" name="Text Box 41"/>
            <p:cNvSpPr txBox="1">
              <a:spLocks noChangeArrowheads="1"/>
            </p:cNvSpPr>
            <p:nvPr/>
          </p:nvSpPr>
          <p:spPr bwMode="auto">
            <a:xfrm>
              <a:off x="960" y="326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88" name="Text Box 42"/>
            <p:cNvSpPr txBox="1">
              <a:spLocks noChangeArrowheads="1"/>
            </p:cNvSpPr>
            <p:nvPr/>
          </p:nvSpPr>
          <p:spPr bwMode="auto">
            <a:xfrm>
              <a:off x="1920" y="326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89" name="Text Box 43"/>
            <p:cNvSpPr txBox="1">
              <a:spLocks noChangeArrowheads="1"/>
            </p:cNvSpPr>
            <p:nvPr/>
          </p:nvSpPr>
          <p:spPr bwMode="auto">
            <a:xfrm>
              <a:off x="2880" y="326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90" name="Text Box 44"/>
            <p:cNvSpPr txBox="1">
              <a:spLocks noChangeArrowheads="1"/>
            </p:cNvSpPr>
            <p:nvPr/>
          </p:nvSpPr>
          <p:spPr bwMode="auto">
            <a:xfrm>
              <a:off x="4848" y="3264"/>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不稳定</a:t>
              </a:r>
            </a:p>
          </p:txBody>
        </p:sp>
        <p:sp>
          <p:nvSpPr>
            <p:cNvPr id="185391" name="Text Box 45"/>
            <p:cNvSpPr txBox="1">
              <a:spLocks noChangeArrowheads="1"/>
            </p:cNvSpPr>
            <p:nvPr/>
          </p:nvSpPr>
          <p:spPr bwMode="auto">
            <a:xfrm>
              <a:off x="3840" y="326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O(1)</a:t>
              </a:r>
            </a:p>
          </p:txBody>
        </p:sp>
        <p:sp>
          <p:nvSpPr>
            <p:cNvPr id="185392" name="Text Box 46"/>
            <p:cNvSpPr txBox="1">
              <a:spLocks noChangeArrowheads="1"/>
            </p:cNvSpPr>
            <p:nvPr/>
          </p:nvSpPr>
          <p:spPr bwMode="auto">
            <a:xfrm>
              <a:off x="-97" y="374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合并</a:t>
              </a:r>
            </a:p>
          </p:txBody>
        </p:sp>
        <p:sp>
          <p:nvSpPr>
            <p:cNvPr id="185393" name="Text Box 47"/>
            <p:cNvSpPr txBox="1">
              <a:spLocks noChangeArrowheads="1"/>
            </p:cNvSpPr>
            <p:nvPr/>
          </p:nvSpPr>
          <p:spPr bwMode="auto">
            <a:xfrm>
              <a:off x="960" y="374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94" name="Text Box 48"/>
            <p:cNvSpPr txBox="1">
              <a:spLocks noChangeArrowheads="1"/>
            </p:cNvSpPr>
            <p:nvPr/>
          </p:nvSpPr>
          <p:spPr bwMode="auto">
            <a:xfrm>
              <a:off x="1920" y="374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95" name="Text Box 49"/>
            <p:cNvSpPr txBox="1">
              <a:spLocks noChangeArrowheads="1"/>
            </p:cNvSpPr>
            <p:nvPr/>
          </p:nvSpPr>
          <p:spPr bwMode="auto">
            <a:xfrm>
              <a:off x="2880" y="374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O(nlog</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n)</a:t>
              </a:r>
            </a:p>
          </p:txBody>
        </p:sp>
        <p:sp>
          <p:nvSpPr>
            <p:cNvPr id="185396" name="Text Box 50"/>
            <p:cNvSpPr txBox="1">
              <a:spLocks noChangeArrowheads="1"/>
            </p:cNvSpPr>
            <p:nvPr/>
          </p:nvSpPr>
          <p:spPr bwMode="auto">
            <a:xfrm>
              <a:off x="4848" y="3744"/>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zh-CN" altLang="en-US" sz="2800">
                  <a:solidFill>
                    <a:schemeClr val="tx1"/>
                  </a:solidFill>
                  <a:latin typeface="幼圆" pitchFamily="49" charset="-122"/>
                  <a:ea typeface="幼圆" pitchFamily="49" charset="-122"/>
                </a:rPr>
                <a:t>稳定</a:t>
              </a:r>
            </a:p>
          </p:txBody>
        </p:sp>
        <p:sp>
          <p:nvSpPr>
            <p:cNvPr id="185397" name="Text Box 51"/>
            <p:cNvSpPr txBox="1">
              <a:spLocks noChangeArrowheads="1"/>
            </p:cNvSpPr>
            <p:nvPr/>
          </p:nvSpPr>
          <p:spPr bwMode="auto">
            <a:xfrm>
              <a:off x="3840" y="3744"/>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kumimoji="1" lang="en-US" altLang="zh-CN" sz="2800">
                  <a:solidFill>
                    <a:schemeClr val="tx1"/>
                  </a:solidFill>
                  <a:latin typeface="幼圆" pitchFamily="49" charset="-122"/>
                  <a:ea typeface="幼圆" pitchFamily="49" charset="-122"/>
                </a:rPr>
                <a:t>O(n)</a:t>
              </a:r>
            </a:p>
          </p:txBody>
        </p:sp>
        <p:sp>
          <p:nvSpPr>
            <p:cNvPr id="185398" name="Line 52"/>
            <p:cNvSpPr>
              <a:spLocks noChangeShapeType="1"/>
            </p:cNvSpPr>
            <p:nvPr/>
          </p:nvSpPr>
          <p:spPr bwMode="auto">
            <a:xfrm>
              <a:off x="1008" y="576"/>
              <a:ext cx="0" cy="3744"/>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85399" name="Line 53"/>
            <p:cNvSpPr>
              <a:spLocks noChangeShapeType="1"/>
            </p:cNvSpPr>
            <p:nvPr/>
          </p:nvSpPr>
          <p:spPr bwMode="auto">
            <a:xfrm>
              <a:off x="0" y="1056"/>
              <a:ext cx="5760" cy="0"/>
            </a:xfrm>
            <a:prstGeom prst="line">
              <a:avLst/>
            </a:prstGeom>
            <a:noFill/>
            <a:ln w="31750">
              <a:solidFill>
                <a:srgbClr val="993366"/>
              </a:solidFill>
              <a:prstDash val="sysDot"/>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85400" name="Line 54"/>
            <p:cNvSpPr>
              <a:spLocks noChangeShapeType="1"/>
            </p:cNvSpPr>
            <p:nvPr/>
          </p:nvSpPr>
          <p:spPr bwMode="auto">
            <a:xfrm>
              <a:off x="0" y="576"/>
              <a:ext cx="5760" cy="0"/>
            </a:xfrm>
            <a:prstGeom prst="line">
              <a:avLst/>
            </a:prstGeom>
            <a:noFill/>
            <a:ln w="31750">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85401" name="Line 55"/>
            <p:cNvSpPr>
              <a:spLocks noChangeShapeType="1"/>
            </p:cNvSpPr>
            <p:nvPr/>
          </p:nvSpPr>
          <p:spPr bwMode="auto">
            <a:xfrm>
              <a:off x="0" y="4320"/>
              <a:ext cx="5760" cy="0"/>
            </a:xfrm>
            <a:prstGeom prst="line">
              <a:avLst/>
            </a:prstGeom>
            <a:noFill/>
            <a:ln w="31750">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85402" name="Line 56"/>
            <p:cNvSpPr>
              <a:spLocks noChangeShapeType="1"/>
            </p:cNvSpPr>
            <p:nvPr/>
          </p:nvSpPr>
          <p:spPr bwMode="auto">
            <a:xfrm>
              <a:off x="2016" y="576"/>
              <a:ext cx="0" cy="3744"/>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85403" name="Line 57"/>
            <p:cNvSpPr>
              <a:spLocks noChangeShapeType="1"/>
            </p:cNvSpPr>
            <p:nvPr/>
          </p:nvSpPr>
          <p:spPr bwMode="auto">
            <a:xfrm>
              <a:off x="2976" y="576"/>
              <a:ext cx="0" cy="3744"/>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85404" name="Line 58"/>
            <p:cNvSpPr>
              <a:spLocks noChangeShapeType="1"/>
            </p:cNvSpPr>
            <p:nvPr/>
          </p:nvSpPr>
          <p:spPr bwMode="auto">
            <a:xfrm>
              <a:off x="3984" y="576"/>
              <a:ext cx="0" cy="3744"/>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85405" name="Line 59"/>
            <p:cNvSpPr>
              <a:spLocks noChangeShapeType="1"/>
            </p:cNvSpPr>
            <p:nvPr/>
          </p:nvSpPr>
          <p:spPr bwMode="auto">
            <a:xfrm>
              <a:off x="4896" y="576"/>
              <a:ext cx="0" cy="3744"/>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amond(in)">
                                      <p:cBhvr>
                                        <p:cTn id="7" dur="500"/>
                                        <p:tgtEl>
                                          <p:spTgt spid="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diamond(in)">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idx="1"/>
          </p:nvPr>
        </p:nvSpPr>
        <p:spPr>
          <a:xfrm>
            <a:off x="0" y="228600"/>
            <a:ext cx="9144000" cy="6858000"/>
          </a:xfrm>
        </p:spPr>
        <p:txBody>
          <a:bodyPr/>
          <a:lstStyle/>
          <a:p>
            <a:pPr algn="ctr" eaLnBrk="1" hangingPunct="1">
              <a:buFont typeface="Wingdings" pitchFamily="2" charset="2"/>
              <a:buNone/>
            </a:pPr>
            <a:r>
              <a:rPr lang="zh-CN" altLang="en-US" b="1" smtClean="0">
                <a:solidFill>
                  <a:srgbClr val="0033CC"/>
                </a:solidFill>
                <a:latin typeface="幼圆" pitchFamily="49" charset="-122"/>
                <a:ea typeface="幼圆" pitchFamily="49" charset="-122"/>
              </a:rPr>
              <a:t> </a:t>
            </a:r>
            <a:r>
              <a:rPr lang="en-US" altLang="zh-CN" sz="4000" b="1" smtClean="0">
                <a:solidFill>
                  <a:srgbClr val="FFFF00"/>
                </a:solidFill>
                <a:latin typeface="隶书" pitchFamily="49" charset="-122"/>
                <a:ea typeface="隶书" pitchFamily="49" charset="-122"/>
              </a:rPr>
              <a:t>7.5 </a:t>
            </a:r>
            <a:r>
              <a:rPr lang="zh-CN" altLang="en-US" sz="4000" b="1" smtClean="0">
                <a:solidFill>
                  <a:srgbClr val="FFFF00"/>
                </a:solidFill>
                <a:latin typeface="隶书" pitchFamily="49" charset="-122"/>
                <a:ea typeface="隶书" pitchFamily="49" charset="-122"/>
              </a:rPr>
              <a:t>排序下界</a:t>
            </a:r>
          </a:p>
          <a:p>
            <a:pPr eaLnBrk="1" hangingPunct="1">
              <a:buFont typeface="Wingdings" pitchFamily="2" charset="2"/>
              <a:buNone/>
            </a:pPr>
            <a:r>
              <a:rPr lang="zh-CN" altLang="en-US" sz="1400" b="1" smtClean="0">
                <a:solidFill>
                  <a:srgbClr val="FFFF00"/>
                </a:solidFill>
                <a:latin typeface="幼圆" pitchFamily="49" charset="-122"/>
                <a:ea typeface="幼圆" pitchFamily="49" charset="-122"/>
              </a:rPr>
              <a:t>     </a:t>
            </a:r>
            <a:r>
              <a:rPr lang="en-US" altLang="zh-CN" sz="1400" b="1" smtClean="0">
                <a:solidFill>
                  <a:srgbClr val="FFFF00"/>
                </a:solidFill>
                <a:latin typeface="幼圆" pitchFamily="49" charset="-122"/>
                <a:ea typeface="幼圆" pitchFamily="49" charset="-122"/>
              </a:rPr>
              <a:t>● </a:t>
            </a:r>
            <a:r>
              <a:rPr lang="zh-CN" altLang="en-US" b="1" smtClean="0">
                <a:solidFill>
                  <a:srgbClr val="FFFF00"/>
                </a:solidFill>
                <a:latin typeface="幼圆" pitchFamily="49" charset="-122"/>
                <a:ea typeface="幼圆" pitchFamily="49" charset="-122"/>
              </a:rPr>
              <a:t>排序下界</a:t>
            </a:r>
            <a:r>
              <a:rPr lang="en-US" altLang="zh-CN" b="1" smtClean="0">
                <a:solidFill>
                  <a:srgbClr val="FFFF00"/>
                </a:solidFill>
                <a:latin typeface="幼圆" pitchFamily="49" charset="-122"/>
                <a:ea typeface="幼圆" pitchFamily="49" charset="-122"/>
              </a:rPr>
              <a:t>:</a:t>
            </a:r>
          </a:p>
          <a:p>
            <a:pPr eaLnBrk="1" hangingPunct="1">
              <a:buFont typeface="Wingdings" pitchFamily="2" charset="2"/>
              <a:buNone/>
            </a:pPr>
            <a:r>
              <a:rPr lang="zh-CN" altLang="en-US" b="1" smtClean="0"/>
              <a:t>   如果一个领域问题的输入大小为</a:t>
            </a:r>
            <a:r>
              <a:rPr lang="en-US" altLang="zh-CN" b="1" smtClean="0"/>
              <a:t>n</a:t>
            </a:r>
            <a:r>
              <a:rPr lang="zh-CN" altLang="en-US" b="1" smtClean="0"/>
              <a:t>，则该领域问题的算法的时间复杂性下界为</a:t>
            </a:r>
            <a:r>
              <a:rPr lang="en-US" altLang="zh-CN" b="1" smtClean="0"/>
              <a:t>L(n)</a:t>
            </a:r>
            <a:r>
              <a:rPr lang="zh-CN" altLang="en-US" b="1" smtClean="0"/>
              <a:t>的意思是：不存在解该领域问题的算法，它的时间复杂性小于</a:t>
            </a:r>
            <a:r>
              <a:rPr lang="en-US" altLang="zh-CN" b="1" smtClean="0"/>
              <a:t>L(n)</a:t>
            </a:r>
            <a:r>
              <a:rPr lang="zh-CN" altLang="en-US" b="1" smtClean="0"/>
              <a:t> ．</a:t>
            </a:r>
            <a:r>
              <a:rPr lang="zh-CN" altLang="en-US" smtClean="0"/>
              <a:t> </a:t>
            </a:r>
          </a:p>
        </p:txBody>
      </p:sp>
    </p:spTree>
  </p:cSld>
  <p:clrMapOvr>
    <a:masterClrMapping/>
  </p:clrMapOvr>
  <p:transition>
    <p:zoom/>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idx="1"/>
          </p:nvPr>
        </p:nvSpPr>
        <p:spPr/>
        <p:txBody>
          <a:bodyPr/>
          <a:lstStyle/>
          <a:p>
            <a:pPr eaLnBrk="1" hangingPunct="1"/>
            <a:r>
              <a:rPr lang="en-US" altLang="zh-CN" smtClean="0"/>
              <a:t>K</a:t>
            </a:r>
            <a:r>
              <a:rPr lang="en-US" altLang="zh-CN" baseline="-25000" smtClean="0"/>
              <a:t>1</a:t>
            </a:r>
            <a:r>
              <a:rPr lang="en-US" altLang="zh-CN" smtClean="0"/>
              <a:t>,K</a:t>
            </a:r>
            <a:r>
              <a:rPr lang="en-US" altLang="zh-CN" baseline="-25000" smtClean="0"/>
              <a:t>2</a:t>
            </a:r>
            <a:r>
              <a:rPr lang="en-US" altLang="zh-CN" smtClean="0"/>
              <a:t>,K</a:t>
            </a:r>
            <a:r>
              <a:rPr lang="en-US" altLang="zh-CN" baseline="-25000" smtClean="0"/>
              <a:t>3</a:t>
            </a:r>
          </a:p>
          <a:p>
            <a:pPr eaLnBrk="1" hangingPunct="1"/>
            <a:r>
              <a:rPr lang="en-US" altLang="zh-CN" smtClean="0"/>
              <a:t>6</a:t>
            </a:r>
            <a:r>
              <a:rPr lang="zh-CN" altLang="en-US" smtClean="0"/>
              <a:t>种可能排序结构。</a:t>
            </a:r>
          </a:p>
        </p:txBody>
      </p:sp>
      <p:sp>
        <p:nvSpPr>
          <p:cNvPr id="1090570" name="Rectangle 10"/>
          <p:cNvSpPr>
            <a:spLocks noChangeArrowheads="1"/>
          </p:cNvSpPr>
          <p:nvPr/>
        </p:nvSpPr>
        <p:spPr bwMode="auto">
          <a:xfrm>
            <a:off x="6111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090571" name="Rectangle 11"/>
          <p:cNvSpPr>
            <a:spLocks noChangeArrowheads="1"/>
          </p:cNvSpPr>
          <p:nvPr/>
        </p:nvSpPr>
        <p:spPr bwMode="auto">
          <a:xfrm>
            <a:off x="70246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090578" name="Rectangle 18"/>
          <p:cNvSpPr>
            <a:spLocks noChangeArrowheads="1"/>
          </p:cNvSpPr>
          <p:nvPr/>
        </p:nvSpPr>
        <p:spPr bwMode="auto">
          <a:xfrm>
            <a:off x="80010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endParaRPr lang="en-US" altLang="zh-CN" sz="2500"/>
          </a:p>
        </p:txBody>
      </p:sp>
      <p:sp>
        <p:nvSpPr>
          <p:cNvPr id="1090579" name="Rectangle 19"/>
          <p:cNvSpPr>
            <a:spLocks noChangeArrowheads="1"/>
          </p:cNvSpPr>
          <p:nvPr/>
        </p:nvSpPr>
        <p:spPr bwMode="auto">
          <a:xfrm>
            <a:off x="2686050"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endParaRPr lang="en-US" altLang="zh-CN" sz="2500"/>
          </a:p>
        </p:txBody>
      </p:sp>
      <p:sp>
        <p:nvSpPr>
          <p:cNvPr id="1090580" name="Rectangle 20"/>
          <p:cNvSpPr>
            <a:spLocks noChangeArrowheads="1"/>
          </p:cNvSpPr>
          <p:nvPr/>
        </p:nvSpPr>
        <p:spPr bwMode="auto">
          <a:xfrm>
            <a:off x="4760913"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090581" name="Rectangle 21"/>
          <p:cNvSpPr>
            <a:spLocks noChangeArrowheads="1"/>
          </p:cNvSpPr>
          <p:nvPr/>
        </p:nvSpPr>
        <p:spPr bwMode="auto">
          <a:xfrm>
            <a:off x="664845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0570"/>
                                        </p:tgtEl>
                                        <p:attrNameLst>
                                          <p:attrName>style.visibility</p:attrName>
                                        </p:attrNameLst>
                                      </p:cBhvr>
                                      <p:to>
                                        <p:strVal val="visible"/>
                                      </p:to>
                                    </p:set>
                                    <p:anim calcmode="lin" valueType="num">
                                      <p:cBhvr additive="base">
                                        <p:cTn id="7" dur="500" fill="hold"/>
                                        <p:tgtEl>
                                          <p:spTgt spid="1090570"/>
                                        </p:tgtEl>
                                        <p:attrNameLst>
                                          <p:attrName>ppt_x</p:attrName>
                                        </p:attrNameLst>
                                      </p:cBhvr>
                                      <p:tavLst>
                                        <p:tav tm="0">
                                          <p:val>
                                            <p:strVal val="#ppt_x"/>
                                          </p:val>
                                        </p:tav>
                                        <p:tav tm="100000">
                                          <p:val>
                                            <p:strVal val="#ppt_x"/>
                                          </p:val>
                                        </p:tav>
                                      </p:tavLst>
                                    </p:anim>
                                    <p:anim calcmode="lin" valueType="num">
                                      <p:cBhvr additive="base">
                                        <p:cTn id="8" dur="500" fill="hold"/>
                                        <p:tgtEl>
                                          <p:spTgt spid="10905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90571"/>
                                        </p:tgtEl>
                                        <p:attrNameLst>
                                          <p:attrName>style.visibility</p:attrName>
                                        </p:attrNameLst>
                                      </p:cBhvr>
                                      <p:to>
                                        <p:strVal val="visible"/>
                                      </p:to>
                                    </p:set>
                                    <p:anim calcmode="lin" valueType="num">
                                      <p:cBhvr additive="base">
                                        <p:cTn id="11" dur="500" fill="hold"/>
                                        <p:tgtEl>
                                          <p:spTgt spid="1090571"/>
                                        </p:tgtEl>
                                        <p:attrNameLst>
                                          <p:attrName>ppt_x</p:attrName>
                                        </p:attrNameLst>
                                      </p:cBhvr>
                                      <p:tavLst>
                                        <p:tav tm="0">
                                          <p:val>
                                            <p:strVal val="#ppt_x"/>
                                          </p:val>
                                        </p:tav>
                                        <p:tav tm="100000">
                                          <p:val>
                                            <p:strVal val="#ppt_x"/>
                                          </p:val>
                                        </p:tav>
                                      </p:tavLst>
                                    </p:anim>
                                    <p:anim calcmode="lin" valueType="num">
                                      <p:cBhvr additive="base">
                                        <p:cTn id="12" dur="500" fill="hold"/>
                                        <p:tgtEl>
                                          <p:spTgt spid="10905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90578"/>
                                        </p:tgtEl>
                                        <p:attrNameLst>
                                          <p:attrName>style.visibility</p:attrName>
                                        </p:attrNameLst>
                                      </p:cBhvr>
                                      <p:to>
                                        <p:strVal val="visible"/>
                                      </p:to>
                                    </p:set>
                                    <p:anim calcmode="lin" valueType="num">
                                      <p:cBhvr additive="base">
                                        <p:cTn id="15" dur="500" fill="hold"/>
                                        <p:tgtEl>
                                          <p:spTgt spid="1090578"/>
                                        </p:tgtEl>
                                        <p:attrNameLst>
                                          <p:attrName>ppt_x</p:attrName>
                                        </p:attrNameLst>
                                      </p:cBhvr>
                                      <p:tavLst>
                                        <p:tav tm="0">
                                          <p:val>
                                            <p:strVal val="#ppt_x"/>
                                          </p:val>
                                        </p:tav>
                                        <p:tav tm="100000">
                                          <p:val>
                                            <p:strVal val="#ppt_x"/>
                                          </p:val>
                                        </p:tav>
                                      </p:tavLst>
                                    </p:anim>
                                    <p:anim calcmode="lin" valueType="num">
                                      <p:cBhvr additive="base">
                                        <p:cTn id="16" dur="500" fill="hold"/>
                                        <p:tgtEl>
                                          <p:spTgt spid="109057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90579"/>
                                        </p:tgtEl>
                                        <p:attrNameLst>
                                          <p:attrName>style.visibility</p:attrName>
                                        </p:attrNameLst>
                                      </p:cBhvr>
                                      <p:to>
                                        <p:strVal val="visible"/>
                                      </p:to>
                                    </p:set>
                                    <p:anim calcmode="lin" valueType="num">
                                      <p:cBhvr additive="base">
                                        <p:cTn id="19" dur="500" fill="hold"/>
                                        <p:tgtEl>
                                          <p:spTgt spid="1090579"/>
                                        </p:tgtEl>
                                        <p:attrNameLst>
                                          <p:attrName>ppt_x</p:attrName>
                                        </p:attrNameLst>
                                      </p:cBhvr>
                                      <p:tavLst>
                                        <p:tav tm="0">
                                          <p:val>
                                            <p:strVal val="#ppt_x"/>
                                          </p:val>
                                        </p:tav>
                                        <p:tav tm="100000">
                                          <p:val>
                                            <p:strVal val="#ppt_x"/>
                                          </p:val>
                                        </p:tav>
                                      </p:tavLst>
                                    </p:anim>
                                    <p:anim calcmode="lin" valueType="num">
                                      <p:cBhvr additive="base">
                                        <p:cTn id="20" dur="500" fill="hold"/>
                                        <p:tgtEl>
                                          <p:spTgt spid="109057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90580"/>
                                        </p:tgtEl>
                                        <p:attrNameLst>
                                          <p:attrName>style.visibility</p:attrName>
                                        </p:attrNameLst>
                                      </p:cBhvr>
                                      <p:to>
                                        <p:strVal val="visible"/>
                                      </p:to>
                                    </p:set>
                                    <p:anim calcmode="lin" valueType="num">
                                      <p:cBhvr additive="base">
                                        <p:cTn id="23" dur="500" fill="hold"/>
                                        <p:tgtEl>
                                          <p:spTgt spid="1090580"/>
                                        </p:tgtEl>
                                        <p:attrNameLst>
                                          <p:attrName>ppt_x</p:attrName>
                                        </p:attrNameLst>
                                      </p:cBhvr>
                                      <p:tavLst>
                                        <p:tav tm="0">
                                          <p:val>
                                            <p:strVal val="#ppt_x"/>
                                          </p:val>
                                        </p:tav>
                                        <p:tav tm="100000">
                                          <p:val>
                                            <p:strVal val="#ppt_x"/>
                                          </p:val>
                                        </p:tav>
                                      </p:tavLst>
                                    </p:anim>
                                    <p:anim calcmode="lin" valueType="num">
                                      <p:cBhvr additive="base">
                                        <p:cTn id="24" dur="500" fill="hold"/>
                                        <p:tgtEl>
                                          <p:spTgt spid="109058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90581"/>
                                        </p:tgtEl>
                                        <p:attrNameLst>
                                          <p:attrName>style.visibility</p:attrName>
                                        </p:attrNameLst>
                                      </p:cBhvr>
                                      <p:to>
                                        <p:strVal val="visible"/>
                                      </p:to>
                                    </p:set>
                                    <p:anim calcmode="lin" valueType="num">
                                      <p:cBhvr additive="base">
                                        <p:cTn id="27" dur="500" fill="hold"/>
                                        <p:tgtEl>
                                          <p:spTgt spid="1090581"/>
                                        </p:tgtEl>
                                        <p:attrNameLst>
                                          <p:attrName>ppt_x</p:attrName>
                                        </p:attrNameLst>
                                      </p:cBhvr>
                                      <p:tavLst>
                                        <p:tav tm="0">
                                          <p:val>
                                            <p:strVal val="#ppt_x"/>
                                          </p:val>
                                        </p:tav>
                                        <p:tav tm="100000">
                                          <p:val>
                                            <p:strVal val="#ppt_x"/>
                                          </p:val>
                                        </p:tav>
                                      </p:tavLst>
                                    </p:anim>
                                    <p:anim calcmode="lin" valueType="num">
                                      <p:cBhvr additive="base">
                                        <p:cTn id="28" dur="500" fill="hold"/>
                                        <p:tgtEl>
                                          <p:spTgt spid="1090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70" grpId="0" animBg="1"/>
      <p:bldP spid="1090571" grpId="0" animBg="1"/>
      <p:bldP spid="1090578" grpId="0" animBg="1"/>
      <p:bldP spid="1090579" grpId="0" animBg="1"/>
      <p:bldP spid="1090580" grpId="0" animBg="1"/>
      <p:bldP spid="1090581"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Oval 2"/>
          <p:cNvSpPr>
            <a:spLocks noChangeArrowheads="1"/>
          </p:cNvSpPr>
          <p:nvPr/>
        </p:nvSpPr>
        <p:spPr bwMode="auto">
          <a:xfrm>
            <a:off x="3629025" y="584200"/>
            <a:ext cx="1887538"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2</a:t>
            </a:r>
            <a:endParaRPr lang="en-US" altLang="zh-CN" sz="2500"/>
          </a:p>
        </p:txBody>
      </p:sp>
      <p:sp>
        <p:nvSpPr>
          <p:cNvPr id="188419" name="Rectangle 7"/>
          <p:cNvSpPr>
            <a:spLocks noChangeArrowheads="1"/>
          </p:cNvSpPr>
          <p:nvPr/>
        </p:nvSpPr>
        <p:spPr bwMode="auto">
          <a:xfrm>
            <a:off x="6111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88420" name="Rectangle 8"/>
          <p:cNvSpPr>
            <a:spLocks noChangeArrowheads="1"/>
          </p:cNvSpPr>
          <p:nvPr/>
        </p:nvSpPr>
        <p:spPr bwMode="auto">
          <a:xfrm>
            <a:off x="70246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88421" name="Rectangle 15"/>
          <p:cNvSpPr>
            <a:spLocks noChangeArrowheads="1"/>
          </p:cNvSpPr>
          <p:nvPr/>
        </p:nvSpPr>
        <p:spPr bwMode="auto">
          <a:xfrm>
            <a:off x="80010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p>
        </p:txBody>
      </p:sp>
      <p:sp>
        <p:nvSpPr>
          <p:cNvPr id="188422" name="Rectangle 16"/>
          <p:cNvSpPr>
            <a:spLocks noChangeArrowheads="1"/>
          </p:cNvSpPr>
          <p:nvPr/>
        </p:nvSpPr>
        <p:spPr bwMode="auto">
          <a:xfrm>
            <a:off x="2686050"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p>
        </p:txBody>
      </p:sp>
      <p:sp>
        <p:nvSpPr>
          <p:cNvPr id="188423" name="Rectangle 17"/>
          <p:cNvSpPr>
            <a:spLocks noChangeArrowheads="1"/>
          </p:cNvSpPr>
          <p:nvPr/>
        </p:nvSpPr>
        <p:spPr bwMode="auto">
          <a:xfrm>
            <a:off x="4760913"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88424" name="Rectangle 18"/>
          <p:cNvSpPr>
            <a:spLocks noChangeArrowheads="1"/>
          </p:cNvSpPr>
          <p:nvPr/>
        </p:nvSpPr>
        <p:spPr bwMode="auto">
          <a:xfrm>
            <a:off x="664845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Tree>
  </p:cSld>
  <p:clrMapOvr>
    <a:masterClrMapping/>
  </p:clrMapOvr>
  <p:transition spd="slow"/>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Oval 2"/>
          <p:cNvSpPr>
            <a:spLocks noChangeArrowheads="1"/>
          </p:cNvSpPr>
          <p:nvPr/>
        </p:nvSpPr>
        <p:spPr bwMode="auto">
          <a:xfrm>
            <a:off x="3629025" y="584200"/>
            <a:ext cx="1887538"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2</a:t>
            </a:r>
            <a:endParaRPr lang="en-US" altLang="zh-CN" sz="2500"/>
          </a:p>
        </p:txBody>
      </p:sp>
      <p:sp>
        <p:nvSpPr>
          <p:cNvPr id="189443" name="Rectangle 3"/>
          <p:cNvSpPr>
            <a:spLocks noChangeArrowheads="1"/>
          </p:cNvSpPr>
          <p:nvPr/>
        </p:nvSpPr>
        <p:spPr bwMode="auto">
          <a:xfrm>
            <a:off x="6111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89444" name="Rectangle 4"/>
          <p:cNvSpPr>
            <a:spLocks noChangeArrowheads="1"/>
          </p:cNvSpPr>
          <p:nvPr/>
        </p:nvSpPr>
        <p:spPr bwMode="auto">
          <a:xfrm>
            <a:off x="70246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89445" name="Line 5"/>
          <p:cNvSpPr>
            <a:spLocks noChangeShapeType="1"/>
          </p:cNvSpPr>
          <p:nvPr/>
        </p:nvSpPr>
        <p:spPr bwMode="auto">
          <a:xfrm flipH="1">
            <a:off x="3252788" y="1290638"/>
            <a:ext cx="1304925" cy="5064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89446" name="Line 6"/>
          <p:cNvSpPr>
            <a:spLocks noChangeShapeType="1"/>
          </p:cNvSpPr>
          <p:nvPr/>
        </p:nvSpPr>
        <p:spPr bwMode="auto">
          <a:xfrm>
            <a:off x="4635500" y="1308100"/>
            <a:ext cx="1257300" cy="48895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89447" name="Rectangle 7"/>
          <p:cNvSpPr>
            <a:spLocks noChangeArrowheads="1"/>
          </p:cNvSpPr>
          <p:nvPr/>
        </p:nvSpPr>
        <p:spPr bwMode="auto">
          <a:xfrm>
            <a:off x="80010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p>
        </p:txBody>
      </p:sp>
      <p:sp>
        <p:nvSpPr>
          <p:cNvPr id="189448" name="Rectangle 8"/>
          <p:cNvSpPr>
            <a:spLocks noChangeArrowheads="1"/>
          </p:cNvSpPr>
          <p:nvPr/>
        </p:nvSpPr>
        <p:spPr bwMode="auto">
          <a:xfrm>
            <a:off x="2686050"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p>
        </p:txBody>
      </p:sp>
      <p:sp>
        <p:nvSpPr>
          <p:cNvPr id="189449" name="Rectangle 9"/>
          <p:cNvSpPr>
            <a:spLocks noChangeArrowheads="1"/>
          </p:cNvSpPr>
          <p:nvPr/>
        </p:nvSpPr>
        <p:spPr bwMode="auto">
          <a:xfrm>
            <a:off x="4760913"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89450" name="Rectangle 10"/>
          <p:cNvSpPr>
            <a:spLocks noChangeArrowheads="1"/>
          </p:cNvSpPr>
          <p:nvPr/>
        </p:nvSpPr>
        <p:spPr bwMode="auto">
          <a:xfrm>
            <a:off x="664845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
        <p:nvSpPr>
          <p:cNvPr id="189451" name="Text Box 11"/>
          <p:cNvSpPr txBox="1">
            <a:spLocks noChangeArrowheads="1"/>
          </p:cNvSpPr>
          <p:nvPr/>
        </p:nvSpPr>
        <p:spPr bwMode="auto">
          <a:xfrm>
            <a:off x="3203575" y="1196975"/>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89452" name="Text Box 12"/>
          <p:cNvSpPr txBox="1">
            <a:spLocks noChangeArrowheads="1"/>
          </p:cNvSpPr>
          <p:nvPr/>
        </p:nvSpPr>
        <p:spPr bwMode="auto">
          <a:xfrm>
            <a:off x="5219700" y="11255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Tree>
  </p:cSld>
  <p:clrMapOvr>
    <a:masterClrMapping/>
  </p:clrMapOvr>
  <p:transition spd="slow"/>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Oval 2"/>
          <p:cNvSpPr>
            <a:spLocks noChangeArrowheads="1"/>
          </p:cNvSpPr>
          <p:nvPr/>
        </p:nvSpPr>
        <p:spPr bwMode="auto">
          <a:xfrm>
            <a:off x="3629025" y="584200"/>
            <a:ext cx="1887538"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2</a:t>
            </a:r>
            <a:endParaRPr lang="en-US" altLang="zh-CN" sz="2500"/>
          </a:p>
        </p:txBody>
      </p:sp>
      <p:sp>
        <p:nvSpPr>
          <p:cNvPr id="190467" name="Oval 3"/>
          <p:cNvSpPr>
            <a:spLocks noChangeArrowheads="1"/>
          </p:cNvSpPr>
          <p:nvPr/>
        </p:nvSpPr>
        <p:spPr bwMode="auto">
          <a:xfrm>
            <a:off x="2120900" y="1797050"/>
            <a:ext cx="1885950"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a:t>
            </a:r>
            <a:r>
              <a:rPr lang="en-US" altLang="zh-CN" sz="2500" b="0"/>
              <a:t> </a:t>
            </a:r>
            <a:r>
              <a:rPr lang="en-US" altLang="zh-CN" sz="2500"/>
              <a:t>:</a:t>
            </a:r>
            <a:r>
              <a:rPr lang="en-US" altLang="zh-CN" sz="2500" b="0"/>
              <a:t> K</a:t>
            </a:r>
            <a:r>
              <a:rPr lang="en-US" altLang="zh-CN" sz="2500" b="0" baseline="-25000"/>
              <a:t>3</a:t>
            </a:r>
            <a:endParaRPr lang="en-US" altLang="zh-CN" sz="2500"/>
          </a:p>
        </p:txBody>
      </p:sp>
      <p:sp>
        <p:nvSpPr>
          <p:cNvPr id="190468" name="Oval 4"/>
          <p:cNvSpPr>
            <a:spLocks noChangeArrowheads="1"/>
          </p:cNvSpPr>
          <p:nvPr/>
        </p:nvSpPr>
        <p:spPr bwMode="auto">
          <a:xfrm>
            <a:off x="5138738" y="1797050"/>
            <a:ext cx="1885950"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 </a:t>
            </a:r>
            <a:r>
              <a:rPr lang="en-US" altLang="zh-CN" sz="2500"/>
              <a:t>:</a:t>
            </a:r>
            <a:r>
              <a:rPr lang="en-US" altLang="zh-CN" sz="2500" b="0"/>
              <a:t> K</a:t>
            </a:r>
            <a:r>
              <a:rPr lang="en-US" altLang="zh-CN" sz="2500" b="0" baseline="-25000"/>
              <a:t>3</a:t>
            </a:r>
            <a:endParaRPr lang="en-US" altLang="zh-CN" sz="2500"/>
          </a:p>
        </p:txBody>
      </p:sp>
      <p:sp>
        <p:nvSpPr>
          <p:cNvPr id="190469" name="Rectangle 7"/>
          <p:cNvSpPr>
            <a:spLocks noChangeArrowheads="1"/>
          </p:cNvSpPr>
          <p:nvPr/>
        </p:nvSpPr>
        <p:spPr bwMode="auto">
          <a:xfrm>
            <a:off x="6111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90470" name="Rectangle 8"/>
          <p:cNvSpPr>
            <a:spLocks noChangeArrowheads="1"/>
          </p:cNvSpPr>
          <p:nvPr/>
        </p:nvSpPr>
        <p:spPr bwMode="auto">
          <a:xfrm>
            <a:off x="70246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90471" name="Line 13"/>
          <p:cNvSpPr>
            <a:spLocks noChangeShapeType="1"/>
          </p:cNvSpPr>
          <p:nvPr/>
        </p:nvSpPr>
        <p:spPr bwMode="auto">
          <a:xfrm flipH="1">
            <a:off x="3252788" y="1290638"/>
            <a:ext cx="1304925" cy="5064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0472" name="Line 14"/>
          <p:cNvSpPr>
            <a:spLocks noChangeShapeType="1"/>
          </p:cNvSpPr>
          <p:nvPr/>
        </p:nvSpPr>
        <p:spPr bwMode="auto">
          <a:xfrm>
            <a:off x="4635500" y="1308100"/>
            <a:ext cx="1257300" cy="48895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0473" name="Rectangle 15"/>
          <p:cNvSpPr>
            <a:spLocks noChangeArrowheads="1"/>
          </p:cNvSpPr>
          <p:nvPr/>
        </p:nvSpPr>
        <p:spPr bwMode="auto">
          <a:xfrm>
            <a:off x="80010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p>
        </p:txBody>
      </p:sp>
      <p:sp>
        <p:nvSpPr>
          <p:cNvPr id="190474" name="Rectangle 16"/>
          <p:cNvSpPr>
            <a:spLocks noChangeArrowheads="1"/>
          </p:cNvSpPr>
          <p:nvPr/>
        </p:nvSpPr>
        <p:spPr bwMode="auto">
          <a:xfrm>
            <a:off x="2686050"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p>
        </p:txBody>
      </p:sp>
      <p:sp>
        <p:nvSpPr>
          <p:cNvPr id="190475" name="Rectangle 17"/>
          <p:cNvSpPr>
            <a:spLocks noChangeArrowheads="1"/>
          </p:cNvSpPr>
          <p:nvPr/>
        </p:nvSpPr>
        <p:spPr bwMode="auto">
          <a:xfrm>
            <a:off x="4760913"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90476" name="Rectangle 18"/>
          <p:cNvSpPr>
            <a:spLocks noChangeArrowheads="1"/>
          </p:cNvSpPr>
          <p:nvPr/>
        </p:nvSpPr>
        <p:spPr bwMode="auto">
          <a:xfrm>
            <a:off x="664845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
        <p:nvSpPr>
          <p:cNvPr id="190477" name="Text Box 23"/>
          <p:cNvSpPr txBox="1">
            <a:spLocks noChangeArrowheads="1"/>
          </p:cNvSpPr>
          <p:nvPr/>
        </p:nvSpPr>
        <p:spPr bwMode="auto">
          <a:xfrm>
            <a:off x="3203575" y="1196975"/>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0478" name="Text Box 28"/>
          <p:cNvSpPr txBox="1">
            <a:spLocks noChangeArrowheads="1"/>
          </p:cNvSpPr>
          <p:nvPr/>
        </p:nvSpPr>
        <p:spPr bwMode="auto">
          <a:xfrm>
            <a:off x="5219700" y="11255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Tree>
  </p:cSld>
  <p:clrMapOvr>
    <a:masterClrMapping/>
  </p:clrMapOvr>
  <p:transition spd="slow"/>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Oval 2"/>
          <p:cNvSpPr>
            <a:spLocks noChangeArrowheads="1"/>
          </p:cNvSpPr>
          <p:nvPr/>
        </p:nvSpPr>
        <p:spPr bwMode="auto">
          <a:xfrm>
            <a:off x="3629025" y="584200"/>
            <a:ext cx="1887538"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2</a:t>
            </a:r>
            <a:endParaRPr lang="en-US" altLang="zh-CN" sz="2500"/>
          </a:p>
        </p:txBody>
      </p:sp>
      <p:sp>
        <p:nvSpPr>
          <p:cNvPr id="191491" name="Oval 3"/>
          <p:cNvSpPr>
            <a:spLocks noChangeArrowheads="1"/>
          </p:cNvSpPr>
          <p:nvPr/>
        </p:nvSpPr>
        <p:spPr bwMode="auto">
          <a:xfrm>
            <a:off x="2120900" y="1797050"/>
            <a:ext cx="1885950"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a:t>
            </a:r>
            <a:r>
              <a:rPr lang="en-US" altLang="zh-CN" sz="2500" b="0"/>
              <a:t> </a:t>
            </a:r>
            <a:r>
              <a:rPr lang="en-US" altLang="zh-CN" sz="2500"/>
              <a:t>:</a:t>
            </a:r>
            <a:r>
              <a:rPr lang="en-US" altLang="zh-CN" sz="2500" b="0"/>
              <a:t> K</a:t>
            </a:r>
            <a:r>
              <a:rPr lang="en-US" altLang="zh-CN" sz="2500" b="0" baseline="-25000"/>
              <a:t>3</a:t>
            </a:r>
            <a:endParaRPr lang="en-US" altLang="zh-CN" sz="2500"/>
          </a:p>
        </p:txBody>
      </p:sp>
      <p:sp>
        <p:nvSpPr>
          <p:cNvPr id="191492" name="Oval 4"/>
          <p:cNvSpPr>
            <a:spLocks noChangeArrowheads="1"/>
          </p:cNvSpPr>
          <p:nvPr/>
        </p:nvSpPr>
        <p:spPr bwMode="auto">
          <a:xfrm>
            <a:off x="5138738" y="1797050"/>
            <a:ext cx="1885950"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 </a:t>
            </a:r>
            <a:r>
              <a:rPr lang="en-US" altLang="zh-CN" sz="2500"/>
              <a:t>:</a:t>
            </a:r>
            <a:r>
              <a:rPr lang="en-US" altLang="zh-CN" sz="2500" b="0"/>
              <a:t> K</a:t>
            </a:r>
            <a:r>
              <a:rPr lang="en-US" altLang="zh-CN" sz="2500" b="0" baseline="-25000"/>
              <a:t>3</a:t>
            </a:r>
            <a:endParaRPr lang="en-US" altLang="zh-CN" sz="2500"/>
          </a:p>
        </p:txBody>
      </p:sp>
      <p:sp>
        <p:nvSpPr>
          <p:cNvPr id="191493" name="Rectangle 5"/>
          <p:cNvSpPr>
            <a:spLocks noChangeArrowheads="1"/>
          </p:cNvSpPr>
          <p:nvPr/>
        </p:nvSpPr>
        <p:spPr bwMode="auto">
          <a:xfrm>
            <a:off x="6111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91494" name="Rectangle 6"/>
          <p:cNvSpPr>
            <a:spLocks noChangeArrowheads="1"/>
          </p:cNvSpPr>
          <p:nvPr/>
        </p:nvSpPr>
        <p:spPr bwMode="auto">
          <a:xfrm>
            <a:off x="70246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91495" name="Line 7"/>
          <p:cNvSpPr>
            <a:spLocks noChangeShapeType="1"/>
          </p:cNvSpPr>
          <p:nvPr/>
        </p:nvSpPr>
        <p:spPr bwMode="auto">
          <a:xfrm flipH="1">
            <a:off x="1554163" y="2490788"/>
            <a:ext cx="1509712"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1496" name="Line 8"/>
          <p:cNvSpPr>
            <a:spLocks noChangeShapeType="1"/>
          </p:cNvSpPr>
          <p:nvPr/>
        </p:nvSpPr>
        <p:spPr bwMode="auto">
          <a:xfrm>
            <a:off x="3063875" y="2490788"/>
            <a:ext cx="565150"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1497" name="Line 9"/>
          <p:cNvSpPr>
            <a:spLocks noChangeShapeType="1"/>
          </p:cNvSpPr>
          <p:nvPr/>
        </p:nvSpPr>
        <p:spPr bwMode="auto">
          <a:xfrm flipH="1">
            <a:off x="5516563" y="2490788"/>
            <a:ext cx="754062"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1498" name="Line 10"/>
          <p:cNvSpPr>
            <a:spLocks noChangeShapeType="1"/>
          </p:cNvSpPr>
          <p:nvPr/>
        </p:nvSpPr>
        <p:spPr bwMode="auto">
          <a:xfrm>
            <a:off x="6270625" y="2490788"/>
            <a:ext cx="1509713"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1499" name="Line 11"/>
          <p:cNvSpPr>
            <a:spLocks noChangeShapeType="1"/>
          </p:cNvSpPr>
          <p:nvPr/>
        </p:nvSpPr>
        <p:spPr bwMode="auto">
          <a:xfrm flipH="1">
            <a:off x="3252788" y="1290638"/>
            <a:ext cx="1304925" cy="5064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1500" name="Line 12"/>
          <p:cNvSpPr>
            <a:spLocks noChangeShapeType="1"/>
          </p:cNvSpPr>
          <p:nvPr/>
        </p:nvSpPr>
        <p:spPr bwMode="auto">
          <a:xfrm>
            <a:off x="4635500" y="1308100"/>
            <a:ext cx="1257300" cy="48895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1501" name="Rectangle 13"/>
          <p:cNvSpPr>
            <a:spLocks noChangeArrowheads="1"/>
          </p:cNvSpPr>
          <p:nvPr/>
        </p:nvSpPr>
        <p:spPr bwMode="auto">
          <a:xfrm>
            <a:off x="80010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p>
        </p:txBody>
      </p:sp>
      <p:sp>
        <p:nvSpPr>
          <p:cNvPr id="191502" name="Rectangle 14"/>
          <p:cNvSpPr>
            <a:spLocks noChangeArrowheads="1"/>
          </p:cNvSpPr>
          <p:nvPr/>
        </p:nvSpPr>
        <p:spPr bwMode="auto">
          <a:xfrm>
            <a:off x="2686050"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p>
        </p:txBody>
      </p:sp>
      <p:sp>
        <p:nvSpPr>
          <p:cNvPr id="191503" name="Rectangle 15"/>
          <p:cNvSpPr>
            <a:spLocks noChangeArrowheads="1"/>
          </p:cNvSpPr>
          <p:nvPr/>
        </p:nvSpPr>
        <p:spPr bwMode="auto">
          <a:xfrm>
            <a:off x="4760913"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91504" name="Rectangle 16"/>
          <p:cNvSpPr>
            <a:spLocks noChangeArrowheads="1"/>
          </p:cNvSpPr>
          <p:nvPr/>
        </p:nvSpPr>
        <p:spPr bwMode="auto">
          <a:xfrm>
            <a:off x="664845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
        <p:nvSpPr>
          <p:cNvPr id="191505" name="Text Box 17"/>
          <p:cNvSpPr txBox="1">
            <a:spLocks noChangeArrowheads="1"/>
          </p:cNvSpPr>
          <p:nvPr/>
        </p:nvSpPr>
        <p:spPr bwMode="auto">
          <a:xfrm>
            <a:off x="3203575" y="1196975"/>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1506" name="Text Box 18"/>
          <p:cNvSpPr txBox="1">
            <a:spLocks noChangeArrowheads="1"/>
          </p:cNvSpPr>
          <p:nvPr/>
        </p:nvSpPr>
        <p:spPr bwMode="auto">
          <a:xfrm>
            <a:off x="1619250" y="2384425"/>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1507" name="Text Box 19"/>
          <p:cNvSpPr txBox="1">
            <a:spLocks noChangeArrowheads="1"/>
          </p:cNvSpPr>
          <p:nvPr/>
        </p:nvSpPr>
        <p:spPr bwMode="auto">
          <a:xfrm>
            <a:off x="5184775" y="24209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1508" name="Text Box 20"/>
          <p:cNvSpPr txBox="1">
            <a:spLocks noChangeArrowheads="1"/>
          </p:cNvSpPr>
          <p:nvPr/>
        </p:nvSpPr>
        <p:spPr bwMode="auto">
          <a:xfrm>
            <a:off x="5219700" y="11255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1509" name="Text Box 21"/>
          <p:cNvSpPr txBox="1">
            <a:spLocks noChangeArrowheads="1"/>
          </p:cNvSpPr>
          <p:nvPr/>
        </p:nvSpPr>
        <p:spPr bwMode="auto">
          <a:xfrm>
            <a:off x="6983413" y="2374900"/>
            <a:ext cx="757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1510" name="Text Box 22"/>
          <p:cNvSpPr txBox="1">
            <a:spLocks noChangeArrowheads="1"/>
          </p:cNvSpPr>
          <p:nvPr/>
        </p:nvSpPr>
        <p:spPr bwMode="auto">
          <a:xfrm>
            <a:off x="3384550" y="24209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Tree>
  </p:cSld>
  <p:clrMapOvr>
    <a:masterClrMapping/>
  </p:clrMapOvr>
  <p:transition spd="slow"/>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Oval 2"/>
          <p:cNvSpPr>
            <a:spLocks noChangeArrowheads="1"/>
          </p:cNvSpPr>
          <p:nvPr/>
        </p:nvSpPr>
        <p:spPr bwMode="auto">
          <a:xfrm>
            <a:off x="3629025" y="584200"/>
            <a:ext cx="1887538"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2</a:t>
            </a:r>
            <a:endParaRPr lang="en-US" altLang="zh-CN" sz="2500"/>
          </a:p>
        </p:txBody>
      </p:sp>
      <p:sp>
        <p:nvSpPr>
          <p:cNvPr id="192515" name="Oval 3"/>
          <p:cNvSpPr>
            <a:spLocks noChangeArrowheads="1"/>
          </p:cNvSpPr>
          <p:nvPr/>
        </p:nvSpPr>
        <p:spPr bwMode="auto">
          <a:xfrm>
            <a:off x="2120900" y="1797050"/>
            <a:ext cx="1885950"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a:t>
            </a:r>
            <a:r>
              <a:rPr lang="en-US" altLang="zh-CN" sz="2500" b="0"/>
              <a:t> </a:t>
            </a:r>
            <a:r>
              <a:rPr lang="en-US" altLang="zh-CN" sz="2500"/>
              <a:t>:</a:t>
            </a:r>
            <a:r>
              <a:rPr lang="en-US" altLang="zh-CN" sz="2500" b="0"/>
              <a:t> K</a:t>
            </a:r>
            <a:r>
              <a:rPr lang="en-US" altLang="zh-CN" sz="2500" b="0" baseline="-25000"/>
              <a:t>3</a:t>
            </a:r>
            <a:endParaRPr lang="en-US" altLang="zh-CN" sz="2500"/>
          </a:p>
        </p:txBody>
      </p:sp>
      <p:sp>
        <p:nvSpPr>
          <p:cNvPr id="192516" name="Oval 4"/>
          <p:cNvSpPr>
            <a:spLocks noChangeArrowheads="1"/>
          </p:cNvSpPr>
          <p:nvPr/>
        </p:nvSpPr>
        <p:spPr bwMode="auto">
          <a:xfrm>
            <a:off x="5138738" y="1797050"/>
            <a:ext cx="1885950" cy="693738"/>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 </a:t>
            </a:r>
            <a:r>
              <a:rPr lang="en-US" altLang="zh-CN" sz="2500"/>
              <a:t>:</a:t>
            </a:r>
            <a:r>
              <a:rPr lang="en-US" altLang="zh-CN" sz="2500" b="0"/>
              <a:t> K</a:t>
            </a:r>
            <a:r>
              <a:rPr lang="en-US" altLang="zh-CN" sz="2500" b="0" baseline="-25000"/>
              <a:t>3</a:t>
            </a:r>
            <a:endParaRPr lang="en-US" altLang="zh-CN" sz="2500"/>
          </a:p>
        </p:txBody>
      </p:sp>
      <p:sp>
        <p:nvSpPr>
          <p:cNvPr id="192517" name="Oval 5"/>
          <p:cNvSpPr>
            <a:spLocks noChangeArrowheads="1"/>
          </p:cNvSpPr>
          <p:nvPr/>
        </p:nvSpPr>
        <p:spPr bwMode="auto">
          <a:xfrm>
            <a:off x="2497138" y="3011488"/>
            <a:ext cx="1887537" cy="6937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a:t>
            </a:r>
            <a:r>
              <a:rPr lang="en-US" altLang="zh-CN" sz="2500" baseline="-25000"/>
              <a:t> </a:t>
            </a:r>
            <a:r>
              <a:rPr lang="en-US" altLang="zh-CN" sz="2500"/>
              <a:t>:</a:t>
            </a:r>
            <a:r>
              <a:rPr lang="en-US" altLang="zh-CN" sz="2500" b="0"/>
              <a:t> K</a:t>
            </a:r>
            <a:r>
              <a:rPr lang="en-US" altLang="zh-CN" sz="2500" b="0" baseline="-25000"/>
              <a:t>3</a:t>
            </a:r>
            <a:endParaRPr lang="en-US" altLang="zh-CN" sz="2500"/>
          </a:p>
        </p:txBody>
      </p:sp>
      <p:sp>
        <p:nvSpPr>
          <p:cNvPr id="192518" name="Oval 6"/>
          <p:cNvSpPr>
            <a:spLocks noChangeArrowheads="1"/>
          </p:cNvSpPr>
          <p:nvPr/>
        </p:nvSpPr>
        <p:spPr bwMode="auto">
          <a:xfrm>
            <a:off x="4573588" y="3011488"/>
            <a:ext cx="1885950" cy="6937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3</a:t>
            </a:r>
            <a:endParaRPr lang="en-US" altLang="zh-CN" sz="2500"/>
          </a:p>
        </p:txBody>
      </p:sp>
      <p:sp>
        <p:nvSpPr>
          <p:cNvPr id="192519" name="Rectangle 7"/>
          <p:cNvSpPr>
            <a:spLocks noChangeArrowheads="1"/>
          </p:cNvSpPr>
          <p:nvPr/>
        </p:nvSpPr>
        <p:spPr bwMode="auto">
          <a:xfrm>
            <a:off x="6111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92520" name="Rectangle 8"/>
          <p:cNvSpPr>
            <a:spLocks noChangeArrowheads="1"/>
          </p:cNvSpPr>
          <p:nvPr/>
        </p:nvSpPr>
        <p:spPr bwMode="auto">
          <a:xfrm>
            <a:off x="7024688" y="3011488"/>
            <a:ext cx="1698625" cy="519112"/>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92521" name="Line 9"/>
          <p:cNvSpPr>
            <a:spLocks noChangeShapeType="1"/>
          </p:cNvSpPr>
          <p:nvPr/>
        </p:nvSpPr>
        <p:spPr bwMode="auto">
          <a:xfrm flipH="1">
            <a:off x="1554163" y="2490788"/>
            <a:ext cx="1509712"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2522" name="Line 10"/>
          <p:cNvSpPr>
            <a:spLocks noChangeShapeType="1"/>
          </p:cNvSpPr>
          <p:nvPr/>
        </p:nvSpPr>
        <p:spPr bwMode="auto">
          <a:xfrm>
            <a:off x="3063875" y="2490788"/>
            <a:ext cx="565150"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2523" name="Line 11"/>
          <p:cNvSpPr>
            <a:spLocks noChangeShapeType="1"/>
          </p:cNvSpPr>
          <p:nvPr/>
        </p:nvSpPr>
        <p:spPr bwMode="auto">
          <a:xfrm flipH="1">
            <a:off x="5516563" y="2490788"/>
            <a:ext cx="754062"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2524" name="Line 12"/>
          <p:cNvSpPr>
            <a:spLocks noChangeShapeType="1"/>
          </p:cNvSpPr>
          <p:nvPr/>
        </p:nvSpPr>
        <p:spPr bwMode="auto">
          <a:xfrm>
            <a:off x="6270625" y="2490788"/>
            <a:ext cx="1509713" cy="52070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2525" name="Line 13"/>
          <p:cNvSpPr>
            <a:spLocks noChangeShapeType="1"/>
          </p:cNvSpPr>
          <p:nvPr/>
        </p:nvSpPr>
        <p:spPr bwMode="auto">
          <a:xfrm flipH="1">
            <a:off x="3252788" y="1290638"/>
            <a:ext cx="1304925" cy="5064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2526" name="Line 14"/>
          <p:cNvSpPr>
            <a:spLocks noChangeShapeType="1"/>
          </p:cNvSpPr>
          <p:nvPr/>
        </p:nvSpPr>
        <p:spPr bwMode="auto">
          <a:xfrm>
            <a:off x="4635500" y="1308100"/>
            <a:ext cx="1257300" cy="48895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2527" name="Rectangle 15"/>
          <p:cNvSpPr>
            <a:spLocks noChangeArrowheads="1"/>
          </p:cNvSpPr>
          <p:nvPr/>
        </p:nvSpPr>
        <p:spPr bwMode="auto">
          <a:xfrm>
            <a:off x="80010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p>
        </p:txBody>
      </p:sp>
      <p:sp>
        <p:nvSpPr>
          <p:cNvPr id="192528" name="Rectangle 16"/>
          <p:cNvSpPr>
            <a:spLocks noChangeArrowheads="1"/>
          </p:cNvSpPr>
          <p:nvPr/>
        </p:nvSpPr>
        <p:spPr bwMode="auto">
          <a:xfrm>
            <a:off x="2686050"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p>
        </p:txBody>
      </p:sp>
      <p:sp>
        <p:nvSpPr>
          <p:cNvPr id="192529" name="Rectangle 17"/>
          <p:cNvSpPr>
            <a:spLocks noChangeArrowheads="1"/>
          </p:cNvSpPr>
          <p:nvPr/>
        </p:nvSpPr>
        <p:spPr bwMode="auto">
          <a:xfrm>
            <a:off x="4760913" y="4397375"/>
            <a:ext cx="1698625"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92530" name="Rectangle 18"/>
          <p:cNvSpPr>
            <a:spLocks noChangeArrowheads="1"/>
          </p:cNvSpPr>
          <p:nvPr/>
        </p:nvSpPr>
        <p:spPr bwMode="auto">
          <a:xfrm>
            <a:off x="6648450" y="4397375"/>
            <a:ext cx="1697038" cy="520700"/>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
        <p:nvSpPr>
          <p:cNvPr id="192531" name="Text Box 23"/>
          <p:cNvSpPr txBox="1">
            <a:spLocks noChangeArrowheads="1"/>
          </p:cNvSpPr>
          <p:nvPr/>
        </p:nvSpPr>
        <p:spPr bwMode="auto">
          <a:xfrm>
            <a:off x="3203575" y="1196975"/>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2532" name="Text Box 24"/>
          <p:cNvSpPr txBox="1">
            <a:spLocks noChangeArrowheads="1"/>
          </p:cNvSpPr>
          <p:nvPr/>
        </p:nvSpPr>
        <p:spPr bwMode="auto">
          <a:xfrm>
            <a:off x="1619250" y="2384425"/>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2533" name="Text Box 26"/>
          <p:cNvSpPr txBox="1">
            <a:spLocks noChangeArrowheads="1"/>
          </p:cNvSpPr>
          <p:nvPr/>
        </p:nvSpPr>
        <p:spPr bwMode="auto">
          <a:xfrm>
            <a:off x="5184775" y="24209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2534" name="Text Box 28"/>
          <p:cNvSpPr txBox="1">
            <a:spLocks noChangeArrowheads="1"/>
          </p:cNvSpPr>
          <p:nvPr/>
        </p:nvSpPr>
        <p:spPr bwMode="auto">
          <a:xfrm>
            <a:off x="5219700" y="11255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2535" name="Text Box 29"/>
          <p:cNvSpPr txBox="1">
            <a:spLocks noChangeArrowheads="1"/>
          </p:cNvSpPr>
          <p:nvPr/>
        </p:nvSpPr>
        <p:spPr bwMode="auto">
          <a:xfrm>
            <a:off x="6983413" y="2374900"/>
            <a:ext cx="757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2536" name="Text Box 32"/>
          <p:cNvSpPr txBox="1">
            <a:spLocks noChangeArrowheads="1"/>
          </p:cNvSpPr>
          <p:nvPr/>
        </p:nvSpPr>
        <p:spPr bwMode="auto">
          <a:xfrm>
            <a:off x="3384550" y="2420938"/>
            <a:ext cx="757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白色大理石"/>
          <p:cNvSpPr>
            <a:spLocks noChangeArrowheads="1"/>
          </p:cNvSpPr>
          <p:nvPr/>
        </p:nvSpPr>
        <p:spPr bwMode="auto">
          <a:xfrm>
            <a:off x="762000" y="1219200"/>
            <a:ext cx="7848600" cy="457200"/>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4819" name="Text Box 3"/>
          <p:cNvSpPr txBox="1">
            <a:spLocks noChangeArrowheads="1"/>
          </p:cNvSpPr>
          <p:nvPr/>
        </p:nvSpPr>
        <p:spPr bwMode="auto">
          <a:xfrm>
            <a:off x="152400" y="228600"/>
            <a:ext cx="671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3200">
                <a:solidFill>
                  <a:schemeClr val="tx1"/>
                </a:solidFill>
                <a:ea typeface="隶书" pitchFamily="49" charset="-122"/>
              </a:rPr>
              <a:t>各趟排序结果</a:t>
            </a:r>
          </a:p>
        </p:txBody>
      </p:sp>
      <p:sp>
        <p:nvSpPr>
          <p:cNvPr id="424964" name="AutoShape 4"/>
          <p:cNvSpPr>
            <a:spLocks noChangeArrowheads="1"/>
          </p:cNvSpPr>
          <p:nvPr/>
        </p:nvSpPr>
        <p:spPr bwMode="auto">
          <a:xfrm>
            <a:off x="2057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endParaRPr kumimoji="1" lang="en-US" altLang="zh-CN" sz="2400" b="0">
              <a:solidFill>
                <a:schemeClr val="tx1"/>
              </a:solidFill>
              <a:effectLst>
                <a:outerShdw blurRad="38100" dist="38100" dir="2700000" algn="tl">
                  <a:srgbClr val="000000"/>
                </a:outerShdw>
              </a:effectLst>
            </a:endParaRPr>
          </a:p>
        </p:txBody>
      </p:sp>
      <p:sp>
        <p:nvSpPr>
          <p:cNvPr id="424965" name="AutoShape 5"/>
          <p:cNvSpPr>
            <a:spLocks noChangeArrowheads="1"/>
          </p:cNvSpPr>
          <p:nvPr/>
        </p:nvSpPr>
        <p:spPr bwMode="auto">
          <a:xfrm>
            <a:off x="28194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424966" name="AutoShape 6"/>
          <p:cNvSpPr>
            <a:spLocks noChangeArrowheads="1"/>
          </p:cNvSpPr>
          <p:nvPr/>
        </p:nvSpPr>
        <p:spPr bwMode="auto">
          <a:xfrm>
            <a:off x="35814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424967" name="AutoShape 7"/>
          <p:cNvSpPr>
            <a:spLocks noChangeArrowheads="1"/>
          </p:cNvSpPr>
          <p:nvPr/>
        </p:nvSpPr>
        <p:spPr bwMode="auto">
          <a:xfrm>
            <a:off x="43434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424968" name="AutoShape 8"/>
          <p:cNvSpPr>
            <a:spLocks noChangeArrowheads="1"/>
          </p:cNvSpPr>
          <p:nvPr/>
        </p:nvSpPr>
        <p:spPr bwMode="auto">
          <a:xfrm>
            <a:off x="51054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424969" name="AutoShape 9"/>
          <p:cNvSpPr>
            <a:spLocks noChangeArrowheads="1"/>
          </p:cNvSpPr>
          <p:nvPr/>
        </p:nvSpPr>
        <p:spPr bwMode="auto">
          <a:xfrm>
            <a:off x="5867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4826" name="Text Box 10"/>
          <p:cNvSpPr txBox="1">
            <a:spLocks noChangeArrowheads="1"/>
          </p:cNvSpPr>
          <p:nvPr/>
        </p:nvSpPr>
        <p:spPr bwMode="auto">
          <a:xfrm>
            <a:off x="2178050" y="16764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a:t>
            </a:r>
            <a:endParaRPr kumimoji="1" lang="en-US" altLang="zh-CN" sz="2400" b="0">
              <a:solidFill>
                <a:schemeClr val="tx1"/>
              </a:solidFill>
            </a:endParaRPr>
          </a:p>
        </p:txBody>
      </p:sp>
      <p:grpSp>
        <p:nvGrpSpPr>
          <p:cNvPr id="34827" name="Group 11"/>
          <p:cNvGrpSpPr>
            <a:grpSpLocks/>
          </p:cNvGrpSpPr>
          <p:nvPr/>
        </p:nvGrpSpPr>
        <p:grpSpPr bwMode="auto">
          <a:xfrm>
            <a:off x="228600" y="2514600"/>
            <a:ext cx="8534400" cy="1828800"/>
            <a:chOff x="144" y="1584"/>
            <a:chExt cx="5376" cy="1152"/>
          </a:xfrm>
        </p:grpSpPr>
        <p:sp>
          <p:nvSpPr>
            <p:cNvPr id="34842" name="AutoShape 12" descr="白色大理石"/>
            <p:cNvSpPr>
              <a:spLocks noChangeArrowheads="1"/>
            </p:cNvSpPr>
            <p:nvPr/>
          </p:nvSpPr>
          <p:spPr bwMode="auto">
            <a:xfrm>
              <a:off x="576" y="2064"/>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4843" name="Text Box 13"/>
            <p:cNvSpPr txBox="1">
              <a:spLocks noChangeArrowheads="1"/>
            </p:cNvSpPr>
            <p:nvPr/>
          </p:nvSpPr>
          <p:spPr bwMode="auto">
            <a:xfrm>
              <a:off x="1372" y="2352"/>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sp>
          <p:nvSpPr>
            <p:cNvPr id="424974" name="AutoShape 14"/>
            <p:cNvSpPr>
              <a:spLocks noChangeArrowheads="1"/>
            </p:cNvSpPr>
            <p:nvPr/>
          </p:nvSpPr>
          <p:spPr bwMode="auto">
            <a:xfrm>
              <a:off x="1292" y="1820"/>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424975" name="AutoShape 15"/>
            <p:cNvSpPr>
              <a:spLocks noChangeArrowheads="1"/>
            </p:cNvSpPr>
            <p:nvPr/>
          </p:nvSpPr>
          <p:spPr bwMode="auto">
            <a:xfrm>
              <a:off x="1769" y="1774"/>
              <a:ext cx="336" cy="528"/>
            </a:xfrm>
            <a:prstGeom prst="can">
              <a:avLst>
                <a:gd name="adj" fmla="val 39286"/>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25</a:t>
              </a:r>
            </a:p>
          </p:txBody>
        </p:sp>
        <p:sp>
          <p:nvSpPr>
            <p:cNvPr id="424976" name="AutoShape 16"/>
            <p:cNvSpPr>
              <a:spLocks noChangeArrowheads="1"/>
            </p:cNvSpPr>
            <p:nvPr/>
          </p:nvSpPr>
          <p:spPr bwMode="auto">
            <a:xfrm>
              <a:off x="2256" y="1584"/>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424977" name="AutoShape 17"/>
            <p:cNvSpPr>
              <a:spLocks noChangeArrowheads="1"/>
            </p:cNvSpPr>
            <p:nvPr/>
          </p:nvSpPr>
          <p:spPr bwMode="auto">
            <a:xfrm>
              <a:off x="2736"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424978" name="AutoShape 18"/>
            <p:cNvSpPr>
              <a:spLocks noChangeArrowheads="1"/>
            </p:cNvSpPr>
            <p:nvPr/>
          </p:nvSpPr>
          <p:spPr bwMode="auto">
            <a:xfrm>
              <a:off x="3216"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424979" name="AutoShape 19"/>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424980" name="AutoShape 20"/>
            <p:cNvSpPr>
              <a:spLocks noChangeArrowheads="1"/>
            </p:cNvSpPr>
            <p:nvPr/>
          </p:nvSpPr>
          <p:spPr bwMode="auto">
            <a:xfrm>
              <a:off x="4368" y="1776"/>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424981" name="Text Box 21"/>
            <p:cNvSpPr txBox="1">
              <a:spLocks noChangeArrowheads="1"/>
            </p:cNvSpPr>
            <p:nvPr/>
          </p:nvSpPr>
          <p:spPr bwMode="auto">
            <a:xfrm>
              <a:off x="144" y="1920"/>
              <a:ext cx="589"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2</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4852" name="Line 22"/>
            <p:cNvSpPr>
              <a:spLocks noChangeShapeType="1"/>
            </p:cNvSpPr>
            <p:nvPr/>
          </p:nvSpPr>
          <p:spPr bwMode="auto">
            <a:xfrm>
              <a:off x="1920" y="2640"/>
              <a:ext cx="2544"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53" name="Line 23"/>
            <p:cNvSpPr>
              <a:spLocks noChangeShapeType="1"/>
            </p:cNvSpPr>
            <p:nvPr/>
          </p:nvSpPr>
          <p:spPr bwMode="auto">
            <a:xfrm flipH="1">
              <a:off x="1920" y="2736"/>
              <a:ext cx="254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828" name="Group 24"/>
          <p:cNvGrpSpPr>
            <a:grpSpLocks/>
          </p:cNvGrpSpPr>
          <p:nvPr/>
        </p:nvGrpSpPr>
        <p:grpSpPr bwMode="auto">
          <a:xfrm>
            <a:off x="152400" y="4572000"/>
            <a:ext cx="8610600" cy="1828800"/>
            <a:chOff x="96" y="2880"/>
            <a:chExt cx="5424" cy="1152"/>
          </a:xfrm>
        </p:grpSpPr>
        <p:sp>
          <p:nvSpPr>
            <p:cNvPr id="34829" name="Rectangle 25"/>
            <p:cNvSpPr>
              <a:spLocks noChangeArrowheads="1"/>
            </p:cNvSpPr>
            <p:nvPr/>
          </p:nvSpPr>
          <p:spPr bwMode="auto">
            <a:xfrm>
              <a:off x="96" y="294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endParaRPr kumimoji="1" lang="zh-CN" altLang="en-US" sz="3200">
                <a:solidFill>
                  <a:schemeClr val="tx2"/>
                </a:solidFill>
              </a:endParaRPr>
            </a:p>
          </p:txBody>
        </p:sp>
        <p:sp>
          <p:nvSpPr>
            <p:cNvPr id="34830" name="Text Box 26"/>
            <p:cNvSpPr txBox="1">
              <a:spLocks noChangeArrowheads="1"/>
            </p:cNvSpPr>
            <p:nvPr/>
          </p:nvSpPr>
          <p:spPr bwMode="auto">
            <a:xfrm>
              <a:off x="1373" y="364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sp>
          <p:nvSpPr>
            <p:cNvPr id="34831" name="AutoShape 27" descr="白色大理石"/>
            <p:cNvSpPr>
              <a:spLocks noChangeArrowheads="1"/>
            </p:cNvSpPr>
            <p:nvPr/>
          </p:nvSpPr>
          <p:spPr bwMode="auto">
            <a:xfrm>
              <a:off x="576" y="3360"/>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424988" name="AutoShape 28"/>
            <p:cNvSpPr>
              <a:spLocks noChangeArrowheads="1"/>
            </p:cNvSpPr>
            <p:nvPr/>
          </p:nvSpPr>
          <p:spPr bwMode="auto">
            <a:xfrm>
              <a:off x="1296" y="3120"/>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424989" name="AutoShape 29"/>
            <p:cNvSpPr>
              <a:spLocks noChangeArrowheads="1"/>
            </p:cNvSpPr>
            <p:nvPr/>
          </p:nvSpPr>
          <p:spPr bwMode="auto">
            <a:xfrm>
              <a:off x="1776" y="307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424990" name="AutoShape 30"/>
            <p:cNvSpPr>
              <a:spLocks noChangeArrowheads="1"/>
            </p:cNvSpPr>
            <p:nvPr/>
          </p:nvSpPr>
          <p:spPr bwMode="auto">
            <a:xfrm>
              <a:off x="2256" y="2880"/>
              <a:ext cx="336" cy="720"/>
            </a:xfrm>
            <a:prstGeom prst="can">
              <a:avLst>
                <a:gd name="adj" fmla="val 53571"/>
              </a:avLst>
            </a:prstGeom>
            <a:solidFill>
              <a:srgbClr val="99FF33"/>
            </a:solidFill>
            <a:ln w="9525">
              <a:solidFill>
                <a:schemeClr val="tx1"/>
              </a:solidFill>
              <a:round/>
              <a:headEnd/>
              <a:tailEnd/>
            </a:ln>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424991" name="AutoShape 31"/>
            <p:cNvSpPr>
              <a:spLocks noChangeArrowheads="1"/>
            </p:cNvSpPr>
            <p:nvPr/>
          </p:nvSpPr>
          <p:spPr bwMode="auto">
            <a:xfrm>
              <a:off x="2736" y="3072"/>
              <a:ext cx="336" cy="528"/>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424992" name="AutoShape 32"/>
            <p:cNvSpPr>
              <a:spLocks noChangeArrowheads="1"/>
            </p:cNvSpPr>
            <p:nvPr/>
          </p:nvSpPr>
          <p:spPr bwMode="auto">
            <a:xfrm>
              <a:off x="3216" y="316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424993" name="AutoShape 33"/>
            <p:cNvSpPr>
              <a:spLocks noChangeArrowheads="1"/>
            </p:cNvSpPr>
            <p:nvPr/>
          </p:nvSpPr>
          <p:spPr bwMode="auto">
            <a:xfrm>
              <a:off x="3696"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424994" name="AutoShape 34"/>
            <p:cNvSpPr>
              <a:spLocks noChangeArrowheads="1"/>
            </p:cNvSpPr>
            <p:nvPr/>
          </p:nvSpPr>
          <p:spPr bwMode="auto">
            <a:xfrm>
              <a:off x="4368" y="2880"/>
              <a:ext cx="336" cy="72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424995" name="Text Box 35"/>
            <p:cNvSpPr txBox="1">
              <a:spLocks noChangeArrowheads="1"/>
            </p:cNvSpPr>
            <p:nvPr/>
          </p:nvSpPr>
          <p:spPr bwMode="auto">
            <a:xfrm>
              <a:off x="144" y="3235"/>
              <a:ext cx="589"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3</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4840" name="Line 36"/>
            <p:cNvSpPr>
              <a:spLocks noChangeShapeType="1"/>
            </p:cNvSpPr>
            <p:nvPr/>
          </p:nvSpPr>
          <p:spPr bwMode="auto">
            <a:xfrm>
              <a:off x="2400" y="3936"/>
              <a:ext cx="2064"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Line 37"/>
            <p:cNvSpPr>
              <a:spLocks noChangeShapeType="1"/>
            </p:cNvSpPr>
            <p:nvPr/>
          </p:nvSpPr>
          <p:spPr bwMode="auto">
            <a:xfrm flipH="1">
              <a:off x="2400" y="4032"/>
              <a:ext cx="206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wipe dir="u"/>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538" name="Group 38"/>
          <p:cNvGrpSpPr>
            <a:grpSpLocks/>
          </p:cNvGrpSpPr>
          <p:nvPr/>
        </p:nvGrpSpPr>
        <p:grpSpPr bwMode="auto">
          <a:xfrm>
            <a:off x="611188" y="584200"/>
            <a:ext cx="8112125" cy="4333875"/>
            <a:chOff x="385" y="368"/>
            <a:chExt cx="5110" cy="2730"/>
          </a:xfrm>
        </p:grpSpPr>
        <p:sp>
          <p:nvSpPr>
            <p:cNvPr id="193540" name="Oval 5"/>
            <p:cNvSpPr>
              <a:spLocks noChangeArrowheads="1"/>
            </p:cNvSpPr>
            <p:nvPr/>
          </p:nvSpPr>
          <p:spPr bwMode="auto">
            <a:xfrm>
              <a:off x="2286" y="368"/>
              <a:ext cx="1189"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2</a:t>
              </a:r>
              <a:endParaRPr lang="en-US" altLang="zh-CN" sz="2500"/>
            </a:p>
          </p:txBody>
        </p:sp>
        <p:sp>
          <p:nvSpPr>
            <p:cNvPr id="193541" name="Oval 6"/>
            <p:cNvSpPr>
              <a:spLocks noChangeArrowheads="1"/>
            </p:cNvSpPr>
            <p:nvPr/>
          </p:nvSpPr>
          <p:spPr bwMode="auto">
            <a:xfrm>
              <a:off x="1336" y="1132"/>
              <a:ext cx="1188"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a:t>
              </a:r>
              <a:r>
                <a:rPr lang="en-US" altLang="zh-CN" sz="2500" b="0"/>
                <a:t> </a:t>
              </a:r>
              <a:r>
                <a:rPr lang="en-US" altLang="zh-CN" sz="2500"/>
                <a:t>:</a:t>
              </a:r>
              <a:r>
                <a:rPr lang="en-US" altLang="zh-CN" sz="2500" b="0"/>
                <a:t> K</a:t>
              </a:r>
              <a:r>
                <a:rPr lang="en-US" altLang="zh-CN" sz="2500" b="0" baseline="-25000"/>
                <a:t>3</a:t>
              </a:r>
              <a:endParaRPr lang="en-US" altLang="zh-CN" sz="2500"/>
            </a:p>
          </p:txBody>
        </p:sp>
        <p:sp>
          <p:nvSpPr>
            <p:cNvPr id="193542" name="Oval 7"/>
            <p:cNvSpPr>
              <a:spLocks noChangeArrowheads="1"/>
            </p:cNvSpPr>
            <p:nvPr/>
          </p:nvSpPr>
          <p:spPr bwMode="auto">
            <a:xfrm>
              <a:off x="3237" y="1132"/>
              <a:ext cx="1188"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 </a:t>
              </a:r>
              <a:r>
                <a:rPr lang="en-US" altLang="zh-CN" sz="2500"/>
                <a:t>:</a:t>
              </a:r>
              <a:r>
                <a:rPr lang="en-US" altLang="zh-CN" sz="2500" b="0"/>
                <a:t> K</a:t>
              </a:r>
              <a:r>
                <a:rPr lang="en-US" altLang="zh-CN" sz="2500" b="0" baseline="-25000"/>
                <a:t>3</a:t>
              </a:r>
              <a:endParaRPr lang="en-US" altLang="zh-CN" sz="2500"/>
            </a:p>
          </p:txBody>
        </p:sp>
        <p:sp>
          <p:nvSpPr>
            <p:cNvPr id="193543" name="Oval 8"/>
            <p:cNvSpPr>
              <a:spLocks noChangeArrowheads="1"/>
            </p:cNvSpPr>
            <p:nvPr/>
          </p:nvSpPr>
          <p:spPr bwMode="auto">
            <a:xfrm>
              <a:off x="1573" y="1897"/>
              <a:ext cx="1189"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a:t>
              </a:r>
              <a:r>
                <a:rPr lang="en-US" altLang="zh-CN" sz="2500" baseline="-25000"/>
                <a:t> </a:t>
              </a:r>
              <a:r>
                <a:rPr lang="en-US" altLang="zh-CN" sz="2500"/>
                <a:t>:</a:t>
              </a:r>
              <a:r>
                <a:rPr lang="en-US" altLang="zh-CN" sz="2500" b="0"/>
                <a:t> K</a:t>
              </a:r>
              <a:r>
                <a:rPr lang="en-US" altLang="zh-CN" sz="2500" b="0" baseline="-25000"/>
                <a:t>3</a:t>
              </a:r>
              <a:endParaRPr lang="en-US" altLang="zh-CN" sz="2500"/>
            </a:p>
          </p:txBody>
        </p:sp>
        <p:sp>
          <p:nvSpPr>
            <p:cNvPr id="193544" name="Oval 9"/>
            <p:cNvSpPr>
              <a:spLocks noChangeArrowheads="1"/>
            </p:cNvSpPr>
            <p:nvPr/>
          </p:nvSpPr>
          <p:spPr bwMode="auto">
            <a:xfrm>
              <a:off x="2881" y="1897"/>
              <a:ext cx="1188"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3</a:t>
              </a:r>
              <a:endParaRPr lang="en-US" altLang="zh-CN" sz="2500"/>
            </a:p>
          </p:txBody>
        </p:sp>
        <p:sp>
          <p:nvSpPr>
            <p:cNvPr id="193545" name="Rectangle 10"/>
            <p:cNvSpPr>
              <a:spLocks noChangeArrowheads="1"/>
            </p:cNvSpPr>
            <p:nvPr/>
          </p:nvSpPr>
          <p:spPr bwMode="auto">
            <a:xfrm>
              <a:off x="385" y="1897"/>
              <a:ext cx="1070" cy="327"/>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93546" name="Rectangle 11"/>
            <p:cNvSpPr>
              <a:spLocks noChangeArrowheads="1"/>
            </p:cNvSpPr>
            <p:nvPr/>
          </p:nvSpPr>
          <p:spPr bwMode="auto">
            <a:xfrm>
              <a:off x="4425" y="1897"/>
              <a:ext cx="1070" cy="327"/>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93547" name="Line 12"/>
            <p:cNvSpPr>
              <a:spLocks noChangeShapeType="1"/>
            </p:cNvSpPr>
            <p:nvPr/>
          </p:nvSpPr>
          <p:spPr bwMode="auto">
            <a:xfrm flipH="1">
              <a:off x="979" y="1569"/>
              <a:ext cx="951" cy="32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48" name="Line 13"/>
            <p:cNvSpPr>
              <a:spLocks noChangeShapeType="1"/>
            </p:cNvSpPr>
            <p:nvPr/>
          </p:nvSpPr>
          <p:spPr bwMode="auto">
            <a:xfrm>
              <a:off x="1930" y="1569"/>
              <a:ext cx="356" cy="32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49" name="Line 14"/>
            <p:cNvSpPr>
              <a:spLocks noChangeShapeType="1"/>
            </p:cNvSpPr>
            <p:nvPr/>
          </p:nvSpPr>
          <p:spPr bwMode="auto">
            <a:xfrm flipH="1">
              <a:off x="3475" y="1569"/>
              <a:ext cx="475" cy="32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50" name="Line 15"/>
            <p:cNvSpPr>
              <a:spLocks noChangeShapeType="1"/>
            </p:cNvSpPr>
            <p:nvPr/>
          </p:nvSpPr>
          <p:spPr bwMode="auto">
            <a:xfrm>
              <a:off x="3950" y="1569"/>
              <a:ext cx="951" cy="32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51" name="Line 16"/>
            <p:cNvSpPr>
              <a:spLocks noChangeShapeType="1"/>
            </p:cNvSpPr>
            <p:nvPr/>
          </p:nvSpPr>
          <p:spPr bwMode="auto">
            <a:xfrm flipH="1">
              <a:off x="2049" y="813"/>
              <a:ext cx="822" cy="319"/>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52" name="Line 17"/>
            <p:cNvSpPr>
              <a:spLocks noChangeShapeType="1"/>
            </p:cNvSpPr>
            <p:nvPr/>
          </p:nvSpPr>
          <p:spPr bwMode="auto">
            <a:xfrm>
              <a:off x="2920" y="824"/>
              <a:ext cx="792" cy="30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53" name="Rectangle 18"/>
            <p:cNvSpPr>
              <a:spLocks noChangeArrowheads="1"/>
            </p:cNvSpPr>
            <p:nvPr/>
          </p:nvSpPr>
          <p:spPr bwMode="auto">
            <a:xfrm>
              <a:off x="504" y="2770"/>
              <a:ext cx="1069" cy="328"/>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p>
          </p:txBody>
        </p:sp>
        <p:sp>
          <p:nvSpPr>
            <p:cNvPr id="193554" name="Rectangle 19"/>
            <p:cNvSpPr>
              <a:spLocks noChangeArrowheads="1"/>
            </p:cNvSpPr>
            <p:nvPr/>
          </p:nvSpPr>
          <p:spPr bwMode="auto">
            <a:xfrm>
              <a:off x="1692" y="2770"/>
              <a:ext cx="1070" cy="328"/>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p>
          </p:txBody>
        </p:sp>
        <p:sp>
          <p:nvSpPr>
            <p:cNvPr id="193555" name="Rectangle 20"/>
            <p:cNvSpPr>
              <a:spLocks noChangeArrowheads="1"/>
            </p:cNvSpPr>
            <p:nvPr/>
          </p:nvSpPr>
          <p:spPr bwMode="auto">
            <a:xfrm>
              <a:off x="2999" y="2770"/>
              <a:ext cx="1070" cy="328"/>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93556" name="Rectangle 21"/>
            <p:cNvSpPr>
              <a:spLocks noChangeArrowheads="1"/>
            </p:cNvSpPr>
            <p:nvPr/>
          </p:nvSpPr>
          <p:spPr bwMode="auto">
            <a:xfrm>
              <a:off x="4188" y="2770"/>
              <a:ext cx="1069" cy="328"/>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
          <p:nvSpPr>
            <p:cNvPr id="193557" name="Line 22"/>
            <p:cNvSpPr>
              <a:spLocks noChangeShapeType="1"/>
            </p:cNvSpPr>
            <p:nvPr/>
          </p:nvSpPr>
          <p:spPr bwMode="auto">
            <a:xfrm flipH="1">
              <a:off x="1098" y="2334"/>
              <a:ext cx="1070" cy="43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58" name="Line 23"/>
            <p:cNvSpPr>
              <a:spLocks noChangeShapeType="1"/>
            </p:cNvSpPr>
            <p:nvPr/>
          </p:nvSpPr>
          <p:spPr bwMode="auto">
            <a:xfrm>
              <a:off x="2168" y="2334"/>
              <a:ext cx="118" cy="43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59" name="Line 24"/>
            <p:cNvSpPr>
              <a:spLocks noChangeShapeType="1"/>
            </p:cNvSpPr>
            <p:nvPr/>
          </p:nvSpPr>
          <p:spPr bwMode="auto">
            <a:xfrm flipH="1">
              <a:off x="3356" y="2334"/>
              <a:ext cx="119" cy="43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60" name="Line 25"/>
            <p:cNvSpPr>
              <a:spLocks noChangeShapeType="1"/>
            </p:cNvSpPr>
            <p:nvPr/>
          </p:nvSpPr>
          <p:spPr bwMode="auto">
            <a:xfrm>
              <a:off x="3475" y="2334"/>
              <a:ext cx="1307" cy="43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3561" name="Text Box 26"/>
            <p:cNvSpPr txBox="1">
              <a:spLocks noChangeArrowheads="1"/>
            </p:cNvSpPr>
            <p:nvPr/>
          </p:nvSpPr>
          <p:spPr bwMode="auto">
            <a:xfrm>
              <a:off x="2018" y="754"/>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3562" name="Text Box 27"/>
            <p:cNvSpPr txBox="1">
              <a:spLocks noChangeArrowheads="1"/>
            </p:cNvSpPr>
            <p:nvPr/>
          </p:nvSpPr>
          <p:spPr bwMode="auto">
            <a:xfrm>
              <a:off x="1020" y="1502"/>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3563" name="Text Box 28"/>
            <p:cNvSpPr txBox="1">
              <a:spLocks noChangeArrowheads="1"/>
            </p:cNvSpPr>
            <p:nvPr/>
          </p:nvSpPr>
          <p:spPr bwMode="auto">
            <a:xfrm>
              <a:off x="1202" y="2319"/>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3564" name="Text Box 29"/>
            <p:cNvSpPr txBox="1">
              <a:spLocks noChangeArrowheads="1"/>
            </p:cNvSpPr>
            <p:nvPr/>
          </p:nvSpPr>
          <p:spPr bwMode="auto">
            <a:xfrm>
              <a:off x="3266" y="1525"/>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3565" name="Text Box 30"/>
            <p:cNvSpPr txBox="1">
              <a:spLocks noChangeArrowheads="1"/>
            </p:cNvSpPr>
            <p:nvPr/>
          </p:nvSpPr>
          <p:spPr bwMode="auto">
            <a:xfrm>
              <a:off x="2993" y="2341"/>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3566" name="Text Box 31"/>
            <p:cNvSpPr txBox="1">
              <a:spLocks noChangeArrowheads="1"/>
            </p:cNvSpPr>
            <p:nvPr/>
          </p:nvSpPr>
          <p:spPr bwMode="auto">
            <a:xfrm>
              <a:off x="3288" y="709"/>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3567" name="Text Box 32"/>
            <p:cNvSpPr txBox="1">
              <a:spLocks noChangeArrowheads="1"/>
            </p:cNvSpPr>
            <p:nvPr/>
          </p:nvSpPr>
          <p:spPr bwMode="auto">
            <a:xfrm>
              <a:off x="4399" y="1496"/>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3568" name="Text Box 34"/>
            <p:cNvSpPr txBox="1">
              <a:spLocks noChangeArrowheads="1"/>
            </p:cNvSpPr>
            <p:nvPr/>
          </p:nvSpPr>
          <p:spPr bwMode="auto">
            <a:xfrm>
              <a:off x="4127" y="2341"/>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3569" name="Text Box 35"/>
            <p:cNvSpPr txBox="1">
              <a:spLocks noChangeArrowheads="1"/>
            </p:cNvSpPr>
            <p:nvPr/>
          </p:nvSpPr>
          <p:spPr bwMode="auto">
            <a:xfrm>
              <a:off x="2245" y="2364"/>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3570" name="Text Box 36"/>
            <p:cNvSpPr txBox="1">
              <a:spLocks noChangeArrowheads="1"/>
            </p:cNvSpPr>
            <p:nvPr/>
          </p:nvSpPr>
          <p:spPr bwMode="auto">
            <a:xfrm>
              <a:off x="2132" y="1525"/>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grpSp>
      <p:sp>
        <p:nvSpPr>
          <p:cNvPr id="193539" name="Rectangle 37"/>
          <p:cNvSpPr>
            <a:spLocks noChangeArrowheads="1"/>
          </p:cNvSpPr>
          <p:nvPr/>
        </p:nvSpPr>
        <p:spPr bwMode="auto">
          <a:xfrm>
            <a:off x="1835150" y="5265738"/>
            <a:ext cx="5407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l">
              <a:spcBef>
                <a:spcPct val="0"/>
              </a:spcBef>
            </a:pPr>
            <a:r>
              <a:rPr lang="zh-CN" altLang="en-US">
                <a:solidFill>
                  <a:schemeClr val="tx1"/>
                </a:solidFill>
              </a:rPr>
              <a:t>三个元素的</a:t>
            </a:r>
            <a:r>
              <a:rPr lang="zh-CN" altLang="en-US" u="sng">
                <a:solidFill>
                  <a:schemeClr val="tx1"/>
                </a:solidFill>
              </a:rPr>
              <a:t>排序判定树</a:t>
            </a:r>
            <a:r>
              <a:rPr lang="zh-CN" altLang="en-US">
                <a:solidFill>
                  <a:schemeClr val="tx1"/>
                </a:solidFill>
              </a:rPr>
              <a:t> </a:t>
            </a:r>
          </a:p>
        </p:txBody>
      </p:sp>
    </p:spTree>
  </p:cSld>
  <p:clrMapOvr>
    <a:masterClrMapping/>
  </p:clrMapOvr>
  <p:transition spd="slow"/>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idx="1"/>
          </p:nvPr>
        </p:nvSpPr>
        <p:spPr>
          <a:xfrm>
            <a:off x="457200" y="179388"/>
            <a:ext cx="8229600" cy="6426200"/>
          </a:xfrm>
        </p:spPr>
        <p:txBody>
          <a:bodyPr/>
          <a:lstStyle/>
          <a:p>
            <a:pPr eaLnBrk="1" hangingPunct="1"/>
            <a:r>
              <a:rPr lang="zh-CN" altLang="en-US" smtClean="0"/>
              <a:t>每一种排列看成一种输入</a:t>
            </a:r>
            <a:r>
              <a:rPr lang="en-US" altLang="zh-CN" b="1" smtClean="0"/>
              <a:t>. </a:t>
            </a:r>
            <a:r>
              <a:rPr lang="zh-CN" altLang="en-US" smtClean="0"/>
              <a:t>这样对于每一种输入，排序算法所执行的比较次数至少为从根到该排列的路径长度</a:t>
            </a:r>
            <a:r>
              <a:rPr lang="en-US" altLang="zh-CN" b="1" smtClean="0"/>
              <a:t>.</a:t>
            </a:r>
            <a:r>
              <a:rPr lang="en-US" altLang="zh-CN" smtClean="0"/>
              <a:t> </a:t>
            </a:r>
            <a:endParaRPr lang="zh-CN" altLang="en-US" smtClean="0"/>
          </a:p>
        </p:txBody>
      </p:sp>
      <p:grpSp>
        <p:nvGrpSpPr>
          <p:cNvPr id="194563" name="Group 4"/>
          <p:cNvGrpSpPr>
            <a:grpSpLocks/>
          </p:cNvGrpSpPr>
          <p:nvPr/>
        </p:nvGrpSpPr>
        <p:grpSpPr bwMode="auto">
          <a:xfrm>
            <a:off x="611188" y="1952625"/>
            <a:ext cx="8112125" cy="4333875"/>
            <a:chOff x="385" y="368"/>
            <a:chExt cx="5110" cy="2730"/>
          </a:xfrm>
        </p:grpSpPr>
        <p:sp>
          <p:nvSpPr>
            <p:cNvPr id="194564" name="Oval 5"/>
            <p:cNvSpPr>
              <a:spLocks noChangeArrowheads="1"/>
            </p:cNvSpPr>
            <p:nvPr/>
          </p:nvSpPr>
          <p:spPr bwMode="auto">
            <a:xfrm>
              <a:off x="2286" y="368"/>
              <a:ext cx="1189"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2</a:t>
              </a:r>
              <a:endParaRPr lang="en-US" altLang="zh-CN" sz="2500"/>
            </a:p>
          </p:txBody>
        </p:sp>
        <p:sp>
          <p:nvSpPr>
            <p:cNvPr id="194565" name="Oval 6"/>
            <p:cNvSpPr>
              <a:spLocks noChangeArrowheads="1"/>
            </p:cNvSpPr>
            <p:nvPr/>
          </p:nvSpPr>
          <p:spPr bwMode="auto">
            <a:xfrm>
              <a:off x="1336" y="1132"/>
              <a:ext cx="1188"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a:t>
              </a:r>
              <a:r>
                <a:rPr lang="en-US" altLang="zh-CN" sz="2500" b="0"/>
                <a:t> </a:t>
              </a:r>
              <a:r>
                <a:rPr lang="en-US" altLang="zh-CN" sz="2500"/>
                <a:t>:</a:t>
              </a:r>
              <a:r>
                <a:rPr lang="en-US" altLang="zh-CN" sz="2500" b="0"/>
                <a:t> K</a:t>
              </a:r>
              <a:r>
                <a:rPr lang="en-US" altLang="zh-CN" sz="2500" b="0" baseline="-25000"/>
                <a:t>3</a:t>
              </a:r>
              <a:endParaRPr lang="en-US" altLang="zh-CN" sz="2500"/>
            </a:p>
          </p:txBody>
        </p:sp>
        <p:sp>
          <p:nvSpPr>
            <p:cNvPr id="194566" name="Oval 7"/>
            <p:cNvSpPr>
              <a:spLocks noChangeArrowheads="1"/>
            </p:cNvSpPr>
            <p:nvPr/>
          </p:nvSpPr>
          <p:spPr bwMode="auto">
            <a:xfrm>
              <a:off x="3237" y="1132"/>
              <a:ext cx="1188"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2 </a:t>
              </a:r>
              <a:r>
                <a:rPr lang="en-US" altLang="zh-CN" sz="2500"/>
                <a:t>:</a:t>
              </a:r>
              <a:r>
                <a:rPr lang="en-US" altLang="zh-CN" sz="2500" b="0"/>
                <a:t> K</a:t>
              </a:r>
              <a:r>
                <a:rPr lang="en-US" altLang="zh-CN" sz="2500" b="0" baseline="-25000"/>
                <a:t>3</a:t>
              </a:r>
              <a:endParaRPr lang="en-US" altLang="zh-CN" sz="2500"/>
            </a:p>
          </p:txBody>
        </p:sp>
        <p:sp>
          <p:nvSpPr>
            <p:cNvPr id="194567" name="Oval 8"/>
            <p:cNvSpPr>
              <a:spLocks noChangeArrowheads="1"/>
            </p:cNvSpPr>
            <p:nvPr/>
          </p:nvSpPr>
          <p:spPr bwMode="auto">
            <a:xfrm>
              <a:off x="1573" y="1897"/>
              <a:ext cx="1189"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a:t>
              </a:r>
              <a:r>
                <a:rPr lang="en-US" altLang="zh-CN" sz="2500" baseline="-25000"/>
                <a:t> </a:t>
              </a:r>
              <a:r>
                <a:rPr lang="en-US" altLang="zh-CN" sz="2500"/>
                <a:t>:</a:t>
              </a:r>
              <a:r>
                <a:rPr lang="en-US" altLang="zh-CN" sz="2500" b="0"/>
                <a:t> K</a:t>
              </a:r>
              <a:r>
                <a:rPr lang="en-US" altLang="zh-CN" sz="2500" b="0" baseline="-25000"/>
                <a:t>3</a:t>
              </a:r>
              <a:endParaRPr lang="en-US" altLang="zh-CN" sz="2500"/>
            </a:p>
          </p:txBody>
        </p:sp>
        <p:sp>
          <p:nvSpPr>
            <p:cNvPr id="194568" name="Oval 9"/>
            <p:cNvSpPr>
              <a:spLocks noChangeArrowheads="1"/>
            </p:cNvSpPr>
            <p:nvPr/>
          </p:nvSpPr>
          <p:spPr bwMode="auto">
            <a:xfrm>
              <a:off x="2881" y="1897"/>
              <a:ext cx="1188" cy="437"/>
            </a:xfrm>
            <a:prstGeom prst="ellipse">
              <a:avLst/>
            </a:prstGeom>
            <a:solidFill>
              <a:srgbClr val="FFFFFF"/>
            </a:solidFill>
            <a:ln w="9525">
              <a:solidFill>
                <a:srgbClr val="000000"/>
              </a:solidFill>
              <a:round/>
              <a:headEnd/>
              <a:tailEnd/>
            </a:ln>
          </p:spPr>
          <p:txBody>
            <a:bodyPr lIns="18000" tIns="10800" rIns="18000" bIns="10800"/>
            <a:lstStyle/>
            <a:p>
              <a:r>
                <a:rPr lang="en-US" altLang="zh-CN" sz="2500" b="0"/>
                <a:t>K</a:t>
              </a:r>
              <a:r>
                <a:rPr lang="en-US" altLang="zh-CN" sz="2500" b="0" baseline="-25000"/>
                <a:t>1 </a:t>
              </a:r>
              <a:r>
                <a:rPr lang="en-US" altLang="zh-CN" sz="2500"/>
                <a:t>:</a:t>
              </a:r>
              <a:r>
                <a:rPr lang="en-US" altLang="zh-CN" sz="2500" b="0"/>
                <a:t> K</a:t>
              </a:r>
              <a:r>
                <a:rPr lang="en-US" altLang="zh-CN" sz="2500" b="0" baseline="-25000"/>
                <a:t>3</a:t>
              </a:r>
              <a:endParaRPr lang="en-US" altLang="zh-CN" sz="2500"/>
            </a:p>
          </p:txBody>
        </p:sp>
        <p:sp>
          <p:nvSpPr>
            <p:cNvPr id="194569" name="Rectangle 10"/>
            <p:cNvSpPr>
              <a:spLocks noChangeArrowheads="1"/>
            </p:cNvSpPr>
            <p:nvPr/>
          </p:nvSpPr>
          <p:spPr bwMode="auto">
            <a:xfrm>
              <a:off x="385" y="1897"/>
              <a:ext cx="1070" cy="327"/>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2</a:t>
              </a:r>
              <a:r>
                <a:rPr lang="en-US" altLang="zh-CN" sz="2500" b="0"/>
                <a:t>&lt;K</a:t>
              </a:r>
              <a:r>
                <a:rPr lang="en-US" altLang="zh-CN" sz="2500" b="0" baseline="-25000"/>
                <a:t>3</a:t>
              </a:r>
              <a:endParaRPr lang="en-US" altLang="zh-CN" sz="2500"/>
            </a:p>
          </p:txBody>
        </p:sp>
        <p:sp>
          <p:nvSpPr>
            <p:cNvPr id="194570" name="Rectangle 11"/>
            <p:cNvSpPr>
              <a:spLocks noChangeArrowheads="1"/>
            </p:cNvSpPr>
            <p:nvPr/>
          </p:nvSpPr>
          <p:spPr bwMode="auto">
            <a:xfrm>
              <a:off x="4425" y="1897"/>
              <a:ext cx="1070" cy="327"/>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2</a:t>
              </a:r>
              <a:r>
                <a:rPr lang="en-US" altLang="zh-CN" sz="2500" b="0"/>
                <a:t>&lt;K</a:t>
              </a:r>
              <a:r>
                <a:rPr lang="en-US" altLang="zh-CN" sz="2500" b="0" baseline="-25000"/>
                <a:t>1</a:t>
              </a:r>
              <a:endParaRPr lang="en-US" altLang="zh-CN" sz="2500"/>
            </a:p>
          </p:txBody>
        </p:sp>
        <p:sp>
          <p:nvSpPr>
            <p:cNvPr id="194571" name="Line 12"/>
            <p:cNvSpPr>
              <a:spLocks noChangeShapeType="1"/>
            </p:cNvSpPr>
            <p:nvPr/>
          </p:nvSpPr>
          <p:spPr bwMode="auto">
            <a:xfrm flipH="1">
              <a:off x="979" y="1569"/>
              <a:ext cx="951" cy="32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72" name="Line 13"/>
            <p:cNvSpPr>
              <a:spLocks noChangeShapeType="1"/>
            </p:cNvSpPr>
            <p:nvPr/>
          </p:nvSpPr>
          <p:spPr bwMode="auto">
            <a:xfrm>
              <a:off x="1930" y="1569"/>
              <a:ext cx="356" cy="32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73" name="Line 14"/>
            <p:cNvSpPr>
              <a:spLocks noChangeShapeType="1"/>
            </p:cNvSpPr>
            <p:nvPr/>
          </p:nvSpPr>
          <p:spPr bwMode="auto">
            <a:xfrm flipH="1">
              <a:off x="3475" y="1569"/>
              <a:ext cx="475" cy="32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74" name="Line 15"/>
            <p:cNvSpPr>
              <a:spLocks noChangeShapeType="1"/>
            </p:cNvSpPr>
            <p:nvPr/>
          </p:nvSpPr>
          <p:spPr bwMode="auto">
            <a:xfrm>
              <a:off x="3950" y="1569"/>
              <a:ext cx="951" cy="32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75" name="Line 16"/>
            <p:cNvSpPr>
              <a:spLocks noChangeShapeType="1"/>
            </p:cNvSpPr>
            <p:nvPr/>
          </p:nvSpPr>
          <p:spPr bwMode="auto">
            <a:xfrm flipH="1">
              <a:off x="2049" y="813"/>
              <a:ext cx="822" cy="319"/>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76" name="Line 17"/>
            <p:cNvSpPr>
              <a:spLocks noChangeShapeType="1"/>
            </p:cNvSpPr>
            <p:nvPr/>
          </p:nvSpPr>
          <p:spPr bwMode="auto">
            <a:xfrm>
              <a:off x="2920" y="824"/>
              <a:ext cx="792" cy="308"/>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77" name="Rectangle 18"/>
            <p:cNvSpPr>
              <a:spLocks noChangeArrowheads="1"/>
            </p:cNvSpPr>
            <p:nvPr/>
          </p:nvSpPr>
          <p:spPr bwMode="auto">
            <a:xfrm>
              <a:off x="504" y="2770"/>
              <a:ext cx="1069" cy="328"/>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1</a:t>
              </a:r>
              <a:r>
                <a:rPr lang="en-US" altLang="zh-CN" sz="2500" b="0"/>
                <a:t>&lt;K</a:t>
              </a:r>
              <a:r>
                <a:rPr lang="en-US" altLang="zh-CN" sz="2500" b="0" baseline="-25000"/>
                <a:t>3</a:t>
              </a:r>
              <a:r>
                <a:rPr lang="en-US" altLang="zh-CN" sz="2500" b="0"/>
                <a:t>&lt;K</a:t>
              </a:r>
              <a:r>
                <a:rPr lang="en-US" altLang="zh-CN" sz="2500" b="0" baseline="-25000"/>
                <a:t>2</a:t>
              </a:r>
            </a:p>
          </p:txBody>
        </p:sp>
        <p:sp>
          <p:nvSpPr>
            <p:cNvPr id="194578" name="Rectangle 19"/>
            <p:cNvSpPr>
              <a:spLocks noChangeArrowheads="1"/>
            </p:cNvSpPr>
            <p:nvPr/>
          </p:nvSpPr>
          <p:spPr bwMode="auto">
            <a:xfrm>
              <a:off x="1692" y="2770"/>
              <a:ext cx="1070" cy="328"/>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3</a:t>
              </a:r>
              <a:r>
                <a:rPr lang="en-US" altLang="zh-CN" sz="2500" b="0"/>
                <a:t>&lt;K</a:t>
              </a:r>
              <a:r>
                <a:rPr lang="en-US" altLang="zh-CN" sz="2500" b="0" baseline="-25000"/>
                <a:t>1</a:t>
              </a:r>
              <a:r>
                <a:rPr lang="en-US" altLang="zh-CN" sz="2500" b="0"/>
                <a:t>&lt;K</a:t>
              </a:r>
              <a:r>
                <a:rPr lang="en-US" altLang="zh-CN" sz="2500" b="0" baseline="-25000"/>
                <a:t>2</a:t>
              </a:r>
            </a:p>
          </p:txBody>
        </p:sp>
        <p:sp>
          <p:nvSpPr>
            <p:cNvPr id="194579" name="Rectangle 20"/>
            <p:cNvSpPr>
              <a:spLocks noChangeArrowheads="1"/>
            </p:cNvSpPr>
            <p:nvPr/>
          </p:nvSpPr>
          <p:spPr bwMode="auto">
            <a:xfrm>
              <a:off x="2999" y="2770"/>
              <a:ext cx="1070" cy="328"/>
            </a:xfrm>
            <a:prstGeom prst="rect">
              <a:avLst/>
            </a:prstGeom>
            <a:solidFill>
              <a:srgbClr val="FFFF00"/>
            </a:solidFill>
            <a:ln w="9525">
              <a:solidFill>
                <a:schemeClr val="tx1"/>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1</a:t>
              </a:r>
              <a:r>
                <a:rPr lang="en-US" altLang="zh-CN" sz="2500" b="0"/>
                <a:t>&lt;K</a:t>
              </a:r>
              <a:r>
                <a:rPr lang="en-US" altLang="zh-CN" sz="2500" b="0" baseline="-25000"/>
                <a:t>3</a:t>
              </a:r>
              <a:endParaRPr lang="en-US" altLang="zh-CN" sz="2500"/>
            </a:p>
          </p:txBody>
        </p:sp>
        <p:sp>
          <p:nvSpPr>
            <p:cNvPr id="194580" name="Rectangle 21"/>
            <p:cNvSpPr>
              <a:spLocks noChangeArrowheads="1"/>
            </p:cNvSpPr>
            <p:nvPr/>
          </p:nvSpPr>
          <p:spPr bwMode="auto">
            <a:xfrm>
              <a:off x="4188" y="2770"/>
              <a:ext cx="1069" cy="328"/>
            </a:xfrm>
            <a:prstGeom prst="rect">
              <a:avLst/>
            </a:prstGeom>
            <a:solidFill>
              <a:srgbClr val="FFFFFF"/>
            </a:solidFill>
            <a:ln w="9525">
              <a:solidFill>
                <a:srgbClr val="000000"/>
              </a:solidFill>
              <a:miter lim="800000"/>
              <a:headEnd/>
              <a:tailEnd/>
            </a:ln>
          </p:spPr>
          <p:txBody>
            <a:bodyPr lIns="18000" tIns="10800" rIns="18000" bIns="10800"/>
            <a:lstStyle/>
            <a:p>
              <a:r>
                <a:rPr lang="en-US" altLang="zh-CN" sz="2500" b="0"/>
                <a:t>K</a:t>
              </a:r>
              <a:r>
                <a:rPr lang="en-US" altLang="zh-CN" sz="2500" b="0" baseline="-25000"/>
                <a:t>2</a:t>
              </a:r>
              <a:r>
                <a:rPr lang="en-US" altLang="zh-CN" sz="2500" b="0"/>
                <a:t>&lt;K</a:t>
              </a:r>
              <a:r>
                <a:rPr lang="en-US" altLang="zh-CN" sz="2500" b="0" baseline="-25000"/>
                <a:t>3</a:t>
              </a:r>
              <a:r>
                <a:rPr lang="en-US" altLang="zh-CN" sz="2500" b="0"/>
                <a:t>&lt;K</a:t>
              </a:r>
              <a:r>
                <a:rPr lang="en-US" altLang="zh-CN" sz="2500" b="0" baseline="-25000"/>
                <a:t>1</a:t>
              </a:r>
              <a:endParaRPr lang="en-US" altLang="zh-CN" sz="2500"/>
            </a:p>
          </p:txBody>
        </p:sp>
        <p:sp>
          <p:nvSpPr>
            <p:cNvPr id="194581" name="Line 22"/>
            <p:cNvSpPr>
              <a:spLocks noChangeShapeType="1"/>
            </p:cNvSpPr>
            <p:nvPr/>
          </p:nvSpPr>
          <p:spPr bwMode="auto">
            <a:xfrm flipH="1">
              <a:off x="1098" y="2334"/>
              <a:ext cx="1070" cy="43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82" name="Line 23"/>
            <p:cNvSpPr>
              <a:spLocks noChangeShapeType="1"/>
            </p:cNvSpPr>
            <p:nvPr/>
          </p:nvSpPr>
          <p:spPr bwMode="auto">
            <a:xfrm>
              <a:off x="2168" y="2334"/>
              <a:ext cx="118" cy="43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83" name="Line 24"/>
            <p:cNvSpPr>
              <a:spLocks noChangeShapeType="1"/>
            </p:cNvSpPr>
            <p:nvPr/>
          </p:nvSpPr>
          <p:spPr bwMode="auto">
            <a:xfrm flipH="1">
              <a:off x="3356" y="2334"/>
              <a:ext cx="119" cy="436"/>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84" name="Line 25"/>
            <p:cNvSpPr>
              <a:spLocks noChangeShapeType="1"/>
            </p:cNvSpPr>
            <p:nvPr/>
          </p:nvSpPr>
          <p:spPr bwMode="auto">
            <a:xfrm>
              <a:off x="3475" y="2334"/>
              <a:ext cx="1307" cy="43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p>
          </p:txBody>
        </p:sp>
        <p:sp>
          <p:nvSpPr>
            <p:cNvPr id="194585" name="Text Box 26"/>
            <p:cNvSpPr txBox="1">
              <a:spLocks noChangeArrowheads="1"/>
            </p:cNvSpPr>
            <p:nvPr/>
          </p:nvSpPr>
          <p:spPr bwMode="auto">
            <a:xfrm>
              <a:off x="2018" y="754"/>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4586" name="Text Box 27"/>
            <p:cNvSpPr txBox="1">
              <a:spLocks noChangeArrowheads="1"/>
            </p:cNvSpPr>
            <p:nvPr/>
          </p:nvSpPr>
          <p:spPr bwMode="auto">
            <a:xfrm>
              <a:off x="1020" y="1502"/>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4587" name="Text Box 28"/>
            <p:cNvSpPr txBox="1">
              <a:spLocks noChangeArrowheads="1"/>
            </p:cNvSpPr>
            <p:nvPr/>
          </p:nvSpPr>
          <p:spPr bwMode="auto">
            <a:xfrm>
              <a:off x="1202" y="2319"/>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4588" name="Text Box 29"/>
            <p:cNvSpPr txBox="1">
              <a:spLocks noChangeArrowheads="1"/>
            </p:cNvSpPr>
            <p:nvPr/>
          </p:nvSpPr>
          <p:spPr bwMode="auto">
            <a:xfrm>
              <a:off x="3266" y="1525"/>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4589" name="Text Box 30"/>
            <p:cNvSpPr txBox="1">
              <a:spLocks noChangeArrowheads="1"/>
            </p:cNvSpPr>
            <p:nvPr/>
          </p:nvSpPr>
          <p:spPr bwMode="auto">
            <a:xfrm>
              <a:off x="2993" y="2341"/>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&lt;</a:t>
              </a:r>
            </a:p>
          </p:txBody>
        </p:sp>
        <p:sp>
          <p:nvSpPr>
            <p:cNvPr id="194590" name="Text Box 31"/>
            <p:cNvSpPr txBox="1">
              <a:spLocks noChangeArrowheads="1"/>
            </p:cNvSpPr>
            <p:nvPr/>
          </p:nvSpPr>
          <p:spPr bwMode="auto">
            <a:xfrm>
              <a:off x="3288" y="709"/>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4591" name="Text Box 32"/>
            <p:cNvSpPr txBox="1">
              <a:spLocks noChangeArrowheads="1"/>
            </p:cNvSpPr>
            <p:nvPr/>
          </p:nvSpPr>
          <p:spPr bwMode="auto">
            <a:xfrm>
              <a:off x="4399" y="1496"/>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4592" name="Text Box 33"/>
            <p:cNvSpPr txBox="1">
              <a:spLocks noChangeArrowheads="1"/>
            </p:cNvSpPr>
            <p:nvPr/>
          </p:nvSpPr>
          <p:spPr bwMode="auto">
            <a:xfrm>
              <a:off x="4127" y="2341"/>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4593" name="Text Box 34"/>
            <p:cNvSpPr txBox="1">
              <a:spLocks noChangeArrowheads="1"/>
            </p:cNvSpPr>
            <p:nvPr/>
          </p:nvSpPr>
          <p:spPr bwMode="auto">
            <a:xfrm>
              <a:off x="2245" y="2364"/>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sp>
          <p:nvSpPr>
            <p:cNvPr id="194594" name="Text Box 35"/>
            <p:cNvSpPr txBox="1">
              <a:spLocks noChangeArrowheads="1"/>
            </p:cNvSpPr>
            <p:nvPr/>
          </p:nvSpPr>
          <p:spPr bwMode="auto">
            <a:xfrm>
              <a:off x="2132" y="1525"/>
              <a:ext cx="477"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en-US" altLang="zh-CN" sz="3000">
                  <a:solidFill>
                    <a:srgbClr val="FFFF00"/>
                  </a:solidFill>
                </a:rPr>
                <a:t>&gt;</a:t>
              </a:r>
            </a:p>
          </p:txBody>
        </p:sp>
      </p:grpSp>
    </p:spTree>
  </p:cSld>
  <p:clrMapOvr>
    <a:masterClrMapping/>
  </p:clrMapOvr>
  <p:transition spd="slow"/>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9" name="Rectangle 3"/>
          <p:cNvSpPr>
            <a:spLocks noGrp="1" noChangeArrowheads="1"/>
          </p:cNvSpPr>
          <p:nvPr>
            <p:ph idx="1"/>
          </p:nvPr>
        </p:nvSpPr>
        <p:spPr>
          <a:xfrm>
            <a:off x="457200" y="142875"/>
            <a:ext cx="8496300" cy="6462713"/>
          </a:xfrm>
        </p:spPr>
        <p:txBody>
          <a:bodyPr/>
          <a:lstStyle/>
          <a:p>
            <a:pPr eaLnBrk="1" hangingPunct="1"/>
            <a:r>
              <a:rPr lang="zh-CN" altLang="en-US" smtClean="0"/>
              <a:t>因为</a:t>
            </a:r>
            <a:r>
              <a:rPr lang="en-US" altLang="zh-CN" smtClean="0"/>
              <a:t>n</a:t>
            </a:r>
            <a:r>
              <a:rPr lang="zh-CN" altLang="en-US" smtClean="0"/>
              <a:t>个元素的排列数为</a:t>
            </a:r>
            <a:r>
              <a:rPr lang="en-US" altLang="zh-CN" smtClean="0"/>
              <a:t>n</a:t>
            </a:r>
            <a:r>
              <a:rPr lang="zh-CN" altLang="en-US" smtClean="0"/>
              <a:t>！，故</a:t>
            </a:r>
            <a:r>
              <a:rPr lang="en-US" altLang="zh-CN" smtClean="0"/>
              <a:t>n</a:t>
            </a:r>
            <a:r>
              <a:rPr lang="zh-CN" altLang="en-US" smtClean="0"/>
              <a:t>个记录的排序判定树至少有</a:t>
            </a:r>
            <a:r>
              <a:rPr lang="en-US" altLang="zh-CN" smtClean="0"/>
              <a:t>n</a:t>
            </a:r>
            <a:r>
              <a:rPr lang="zh-CN" altLang="en-US" smtClean="0"/>
              <a:t>！个长方形结点（叶结点） </a:t>
            </a:r>
          </a:p>
          <a:p>
            <a:pPr algn="just" eaLnBrk="1" hangingPunct="1"/>
            <a:r>
              <a:rPr lang="zh-CN" altLang="en-US" smtClean="0"/>
              <a:t>假定</a:t>
            </a:r>
            <a:r>
              <a:rPr lang="en-US" altLang="zh-CN" smtClean="0"/>
              <a:t>s(n)</a:t>
            </a:r>
            <a:r>
              <a:rPr lang="zh-CN" altLang="en-US" smtClean="0"/>
              <a:t>是所有排序算法（基于关键词比较）在最坏情况下所需要的最小比较次数，即</a:t>
            </a:r>
          </a:p>
          <a:p>
            <a:pPr eaLnBrk="1" hangingPunct="1"/>
            <a:endParaRPr lang="zh-CN" altLang="en-US" smtClean="0"/>
          </a:p>
          <a:p>
            <a:pPr eaLnBrk="1" hangingPunct="1"/>
            <a:endParaRPr lang="zh-CN" altLang="en-US" smtClean="0"/>
          </a:p>
          <a:p>
            <a:pPr eaLnBrk="1" hangingPunct="1"/>
            <a:r>
              <a:rPr lang="zh-CN" altLang="en-US" smtClean="0">
                <a:latin typeface="Times New Roman" pitchFamily="18" charset="0"/>
                <a:cs typeface="Times New Roman" pitchFamily="18" charset="0"/>
              </a:rPr>
              <a:t>因为判定树的高度是排序算法在最坏情况下关键词的比较次数；还由于高度为</a:t>
            </a:r>
            <a:r>
              <a:rPr lang="en-US" altLang="zh-CN" smtClean="0">
                <a:latin typeface="Times New Roman" pitchFamily="18" charset="0"/>
                <a:cs typeface="Times New Roman" pitchFamily="18" charset="0"/>
              </a:rPr>
              <a:t>h</a:t>
            </a:r>
            <a:r>
              <a:rPr lang="zh-CN" altLang="en-US" smtClean="0">
                <a:latin typeface="Times New Roman" pitchFamily="18" charset="0"/>
                <a:cs typeface="Times New Roman" pitchFamily="18" charset="0"/>
              </a:rPr>
              <a:t>的二叉树最多有</a:t>
            </a:r>
            <a:r>
              <a:rPr lang="en-US" altLang="zh-CN" smtClean="0">
                <a:latin typeface="Times New Roman" pitchFamily="18" charset="0"/>
                <a:cs typeface="Times New Roman" pitchFamily="18" charset="0"/>
              </a:rPr>
              <a:t>2</a:t>
            </a:r>
            <a:r>
              <a:rPr lang="en-US" altLang="zh-CN" baseline="30000" smtClean="0">
                <a:latin typeface="Times New Roman" pitchFamily="18" charset="0"/>
                <a:cs typeface="Times New Roman" pitchFamily="18" charset="0"/>
              </a:rPr>
              <a:t>h</a:t>
            </a:r>
            <a:r>
              <a:rPr lang="zh-CN" altLang="en-US" smtClean="0">
                <a:latin typeface="Times New Roman" pitchFamily="18" charset="0"/>
                <a:cs typeface="Times New Roman" pitchFamily="18" charset="0"/>
              </a:rPr>
              <a:t>个叶结点，</a:t>
            </a:r>
            <a:r>
              <a:rPr lang="zh-CN" altLang="en-US" smtClean="0"/>
              <a:t>所以 ：</a:t>
            </a:r>
            <a:br>
              <a:rPr lang="zh-CN" altLang="en-US" smtClean="0"/>
            </a:br>
            <a:r>
              <a:rPr lang="zh-CN" altLang="en-US" smtClean="0"/>
              <a:t>			</a:t>
            </a:r>
            <a:r>
              <a:rPr lang="en-US" altLang="zh-CN" smtClean="0">
                <a:latin typeface="Times New Roman" pitchFamily="18" charset="0"/>
              </a:rPr>
              <a:t>2</a:t>
            </a:r>
            <a:r>
              <a:rPr lang="en-US" altLang="zh-CN" baseline="30000" smtClean="0">
                <a:latin typeface="Times New Roman" pitchFamily="18" charset="0"/>
              </a:rPr>
              <a:t>s(n)</a:t>
            </a:r>
            <a:r>
              <a:rPr lang="en-US" altLang="zh-CN" smtClean="0">
                <a:latin typeface="Times New Roman" pitchFamily="18" charset="0"/>
              </a:rPr>
              <a:t>≥n!</a:t>
            </a:r>
            <a:endParaRPr lang="zh-CN" altLang="en-US" smtClean="0"/>
          </a:p>
        </p:txBody>
      </p:sp>
      <p:sp>
        <p:nvSpPr>
          <p:cNvPr id="19558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1099781" name="Object 5"/>
          <p:cNvGraphicFramePr>
            <a:graphicFrameLocks noChangeAspect="1"/>
          </p:cNvGraphicFramePr>
          <p:nvPr/>
        </p:nvGraphicFramePr>
        <p:xfrm>
          <a:off x="1395413" y="2406650"/>
          <a:ext cx="5581650" cy="1006475"/>
        </p:xfrm>
        <a:graphic>
          <a:graphicData uri="http://schemas.openxmlformats.org/presentationml/2006/ole">
            <mc:AlternateContent xmlns:mc="http://schemas.openxmlformats.org/markup-compatibility/2006">
              <mc:Choice xmlns:v="urn:schemas-microsoft-com:vml" Requires="v">
                <p:oleObj spid="_x0000_s195602" name="Equation" r:id="rId3" imgW="2095500" imgH="381000" progId="Equation.DSMT4">
                  <p:embed/>
                </p:oleObj>
              </mc:Choice>
              <mc:Fallback>
                <p:oleObj name="Equation" r:id="rId3" imgW="2095500" imgH="381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13" y="2406650"/>
                        <a:ext cx="5581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9779">
                                            <p:txEl>
                                              <p:pRg st="1" end="1"/>
                                            </p:txEl>
                                          </p:spTgt>
                                        </p:tgtEl>
                                        <p:attrNameLst>
                                          <p:attrName>style.visibility</p:attrName>
                                        </p:attrNameLst>
                                      </p:cBhvr>
                                      <p:to>
                                        <p:strVal val="visible"/>
                                      </p:to>
                                    </p:set>
                                    <p:animEffect transition="in" filter="blinds(horizontal)">
                                      <p:cBhvr>
                                        <p:cTn id="7" dur="500"/>
                                        <p:tgtEl>
                                          <p:spTgt spid="10997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99781"/>
                                        </p:tgtEl>
                                        <p:attrNameLst>
                                          <p:attrName>style.visibility</p:attrName>
                                        </p:attrNameLst>
                                      </p:cBhvr>
                                      <p:to>
                                        <p:strVal val="visible"/>
                                      </p:to>
                                    </p:set>
                                    <p:animEffect transition="in" filter="blinds(horizontal)">
                                      <p:cBhvr>
                                        <p:cTn id="10" dur="500"/>
                                        <p:tgtEl>
                                          <p:spTgt spid="10997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99779">
                                            <p:txEl>
                                              <p:pRg st="4" end="4"/>
                                            </p:txEl>
                                          </p:spTgt>
                                        </p:tgtEl>
                                        <p:attrNameLst>
                                          <p:attrName>style.visibility</p:attrName>
                                        </p:attrNameLst>
                                      </p:cBhvr>
                                      <p:to>
                                        <p:strVal val="visible"/>
                                      </p:to>
                                    </p:set>
                                    <p:animEffect transition="in" filter="blinds(horizontal)">
                                      <p:cBhvr>
                                        <p:cTn id="15" dur="500"/>
                                        <p:tgtEl>
                                          <p:spTgt spid="1099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idx="1"/>
          </p:nvPr>
        </p:nvSpPr>
        <p:spPr/>
        <p:txBody>
          <a:bodyPr/>
          <a:lstStyle/>
          <a:p>
            <a:pPr algn="just" eaLnBrk="1" hangingPunct="1"/>
            <a:r>
              <a:rPr lang="zh-CN" altLang="en-US" smtClean="0">
                <a:latin typeface="Times New Roman" pitchFamily="18" charset="0"/>
                <a:cs typeface="Times New Roman" pitchFamily="18" charset="0"/>
              </a:rPr>
              <a:t>即</a:t>
            </a:r>
            <a:r>
              <a:rPr lang="en-US" altLang="zh-CN" smtClean="0">
                <a:latin typeface="Times New Roman" pitchFamily="18" charset="0"/>
                <a:cs typeface="Times New Roman" pitchFamily="18" charset="0"/>
              </a:rPr>
              <a:t>s (n) ≥log</a:t>
            </a:r>
            <a:r>
              <a:rPr lang="en-US" altLang="zh-CN" baseline="-30000" smtClean="0">
                <a:latin typeface="Times New Roman" pitchFamily="18" charset="0"/>
                <a:cs typeface="Times New Roman" pitchFamily="18" charset="0"/>
              </a:rPr>
              <a:t>2</a:t>
            </a:r>
            <a:r>
              <a:rPr lang="en-US" altLang="zh-CN" smtClean="0">
                <a:latin typeface="Times New Roman" pitchFamily="18" charset="0"/>
                <a:cs typeface="Times New Roman" pitchFamily="18" charset="0"/>
              </a:rPr>
              <a:t>n!</a:t>
            </a:r>
            <a:r>
              <a:rPr lang="zh-CN" altLang="en-US" smtClean="0">
                <a:latin typeface="Times New Roman" pitchFamily="18" charset="0"/>
                <a:cs typeface="Times New Roman" pitchFamily="18" charset="0"/>
              </a:rPr>
              <a:t>，</a:t>
            </a:r>
          </a:p>
          <a:p>
            <a:pPr eaLnBrk="1" hangingPunct="1"/>
            <a:r>
              <a:rPr lang="zh-CN" altLang="en-US" smtClean="0">
                <a:latin typeface="Times New Roman" pitchFamily="18" charset="0"/>
                <a:cs typeface="Times New Roman" pitchFamily="18" charset="0"/>
              </a:rPr>
              <a:t>由</a:t>
            </a:r>
            <a:r>
              <a:rPr lang="en-US" altLang="zh-CN" smtClean="0">
                <a:latin typeface="Times New Roman" pitchFamily="18" charset="0"/>
                <a:cs typeface="Times New Roman" pitchFamily="18" charset="0"/>
              </a:rPr>
              <a:t>Stirling</a:t>
            </a:r>
            <a:r>
              <a:rPr lang="zh-CN" altLang="en-US" smtClean="0">
                <a:latin typeface="Times New Roman" pitchFamily="18" charset="0"/>
                <a:cs typeface="Times New Roman" pitchFamily="18" charset="0"/>
              </a:rPr>
              <a:t>公式可知：</a:t>
            </a:r>
            <a:br>
              <a:rPr lang="zh-CN" altLang="en-US" smtClean="0">
                <a:latin typeface="Times New Roman" pitchFamily="18" charset="0"/>
                <a:cs typeface="Times New Roman" pitchFamily="18" charset="0"/>
              </a:rPr>
            </a:br>
            <a:r>
              <a:rPr lang="zh-CN" altLang="en-US" smtClean="0">
                <a:latin typeface="Times New Roman" pitchFamily="18" charset="0"/>
                <a:cs typeface="Times New Roman" pitchFamily="18" charset="0"/>
              </a:rPr>
              <a:t>	</a:t>
            </a:r>
            <a:r>
              <a:rPr lang="en-US" altLang="zh-CN" smtClean="0">
                <a:latin typeface="Times New Roman" pitchFamily="18" charset="0"/>
                <a:cs typeface="Times New Roman" pitchFamily="18" charset="0"/>
              </a:rPr>
              <a:t>s ( n )≈nlog</a:t>
            </a:r>
            <a:r>
              <a:rPr lang="en-US" altLang="zh-CN" baseline="-30000" smtClean="0">
                <a:latin typeface="Times New Roman" pitchFamily="18" charset="0"/>
                <a:cs typeface="Times New Roman" pitchFamily="18" charset="0"/>
              </a:rPr>
              <a:t>2</a:t>
            </a:r>
            <a:r>
              <a:rPr lang="en-US" altLang="zh-CN" smtClean="0">
                <a:latin typeface="Times New Roman" pitchFamily="18" charset="0"/>
                <a:cs typeface="Times New Roman" pitchFamily="18" charset="0"/>
              </a:rPr>
              <a:t>n</a:t>
            </a:r>
            <a:r>
              <a:rPr lang="en-US" altLang="zh-CN" smtClean="0">
                <a:cs typeface="Times New Roman" pitchFamily="18" charset="0"/>
              </a:rPr>
              <a:t> </a:t>
            </a:r>
            <a:endParaRPr lang="zh-CN" altLang="en-US" smtClean="0">
              <a:cs typeface="Times New Roman" pitchFamily="18" charset="0"/>
            </a:endParaRPr>
          </a:p>
          <a:p>
            <a:pPr eaLnBrk="1" hangingPunct="1"/>
            <a:r>
              <a:rPr lang="zh-CN" altLang="en-US" smtClean="0">
                <a:cs typeface="Times New Roman" pitchFamily="18" charset="0"/>
              </a:rPr>
              <a:t>说明基于比较的排序算法的时间复杂性下界是</a:t>
            </a:r>
            <a:r>
              <a:rPr lang="en-US" altLang="zh-CN" smtClean="0">
                <a:solidFill>
                  <a:srgbClr val="FFFF00"/>
                </a:solidFill>
                <a:cs typeface="Times New Roman" pitchFamily="18" charset="0"/>
              </a:rPr>
              <a:t>nlog</a:t>
            </a:r>
            <a:r>
              <a:rPr lang="en-US" altLang="zh-CN" baseline="-25000" smtClean="0">
                <a:solidFill>
                  <a:srgbClr val="FFFF00"/>
                </a:solidFill>
                <a:cs typeface="Times New Roman" pitchFamily="18" charset="0"/>
              </a:rPr>
              <a:t>2</a:t>
            </a:r>
            <a:r>
              <a:rPr lang="en-US" altLang="zh-CN" smtClean="0">
                <a:solidFill>
                  <a:srgbClr val="FFFF00"/>
                </a:solidFill>
                <a:cs typeface="Times New Roman" pitchFamily="18" charset="0"/>
              </a:rPr>
              <a:t>n</a:t>
            </a:r>
            <a:r>
              <a:rPr lang="zh-CN" altLang="en-US" smtClean="0">
                <a:cs typeface="Times New Roman" pitchFamily="18" charset="0"/>
              </a:rPr>
              <a:t>．即任何基于关键词比较的排序算法在最坏情况下的比较次数皆大于等于</a:t>
            </a:r>
            <a:r>
              <a:rPr lang="en-US" altLang="zh-CN" smtClean="0">
                <a:cs typeface="Times New Roman" pitchFamily="18" charset="0"/>
              </a:rPr>
              <a:t>nlog</a:t>
            </a:r>
            <a:r>
              <a:rPr lang="en-US" altLang="zh-CN" baseline="-25000" smtClean="0">
                <a:cs typeface="Times New Roman" pitchFamily="18" charset="0"/>
              </a:rPr>
              <a:t>2</a:t>
            </a:r>
            <a:r>
              <a:rPr lang="en-US" altLang="zh-CN" smtClean="0">
                <a:cs typeface="Times New Roman" pitchFamily="18" charset="0"/>
              </a:rPr>
              <a:t>n </a:t>
            </a:r>
            <a:r>
              <a:rPr lang="zh-CN" altLang="en-US" smtClean="0">
                <a:cs typeface="Times New Roman" pitchFamily="18" charset="0"/>
              </a:rPr>
              <a:t>． </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3" name="Rectangle 3"/>
          <p:cNvSpPr>
            <a:spLocks noGrp="1" noChangeArrowheads="1"/>
          </p:cNvSpPr>
          <p:nvPr>
            <p:ph idx="1"/>
          </p:nvPr>
        </p:nvSpPr>
        <p:spPr/>
        <p:txBody>
          <a:bodyPr/>
          <a:lstStyle/>
          <a:p>
            <a:pPr eaLnBrk="1" hangingPunct="1"/>
            <a:r>
              <a:rPr lang="zh-CN" altLang="en-US" smtClean="0"/>
              <a:t>假定</a:t>
            </a:r>
            <a:r>
              <a:rPr lang="en-US" altLang="zh-CN" smtClean="0"/>
              <a:t>n</a:t>
            </a:r>
            <a:r>
              <a:rPr lang="zh-CN" altLang="en-US" smtClean="0"/>
              <a:t>个关键词的每种排列是等概率的，则所有排序算法（基于关键词比较）的最小平均比较次数为：</a:t>
            </a:r>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关键词比较次数是从根结点到该外节点（长方形结点）的路径长度</a:t>
            </a:r>
            <a:r>
              <a:rPr lang="en-US" altLang="zh-CN" b="1" smtClean="0"/>
              <a:t>.</a:t>
            </a:r>
            <a:r>
              <a:rPr lang="en-US" altLang="zh-CN" smtClean="0"/>
              <a:t> </a:t>
            </a:r>
            <a:r>
              <a:rPr lang="zh-CN" altLang="en-US" smtClean="0"/>
              <a:t>从而对给定的排序算法有：</a:t>
            </a:r>
            <a:br>
              <a:rPr lang="zh-CN" altLang="en-US" smtClean="0"/>
            </a:br>
            <a:endParaRPr lang="zh-CN" altLang="en-US" smtClean="0"/>
          </a:p>
        </p:txBody>
      </p:sp>
      <p:sp>
        <p:nvSpPr>
          <p:cNvPr id="19763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197636" name="Object 4"/>
          <p:cNvGraphicFramePr>
            <a:graphicFrameLocks noChangeAspect="1"/>
          </p:cNvGraphicFramePr>
          <p:nvPr/>
        </p:nvGraphicFramePr>
        <p:xfrm>
          <a:off x="1212850" y="3282950"/>
          <a:ext cx="6121400" cy="1311275"/>
        </p:xfrm>
        <a:graphic>
          <a:graphicData uri="http://schemas.openxmlformats.org/presentationml/2006/ole">
            <mc:AlternateContent xmlns:mc="http://schemas.openxmlformats.org/markup-compatibility/2006">
              <mc:Choice xmlns:v="urn:schemas-microsoft-com:vml" Requires="v">
                <p:oleObj spid="_x0000_s197665" name="Equation" r:id="rId3" imgW="2387600" imgH="508000" progId="Equation.DSMT4">
                  <p:embed/>
                </p:oleObj>
              </mc:Choice>
              <mc:Fallback>
                <p:oleObj name="Equation" r:id="rId3" imgW="2387600" imgH="508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850" y="3282950"/>
                        <a:ext cx="6121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1105926" name="Object 6"/>
          <p:cNvGraphicFramePr>
            <a:graphicFrameLocks noChangeAspect="1"/>
          </p:cNvGraphicFramePr>
          <p:nvPr/>
        </p:nvGraphicFramePr>
        <p:xfrm>
          <a:off x="3221038" y="5911850"/>
          <a:ext cx="5508625" cy="768350"/>
        </p:xfrm>
        <a:graphic>
          <a:graphicData uri="http://schemas.openxmlformats.org/presentationml/2006/ole">
            <mc:AlternateContent xmlns:mc="http://schemas.openxmlformats.org/markup-compatibility/2006">
              <mc:Choice xmlns:v="urn:schemas-microsoft-com:vml" Requires="v">
                <p:oleObj spid="_x0000_s197666" name="Equation" r:id="rId5" imgW="2527300" imgH="355600" progId="Equation.DSMT4">
                  <p:embed/>
                </p:oleObj>
              </mc:Choice>
              <mc:Fallback>
                <p:oleObj name="Equation" r:id="rId5" imgW="2527300" imgH="355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1038" y="5911850"/>
                        <a:ext cx="550862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05923">
                                            <p:txEl>
                                              <p:pRg st="4" end="4"/>
                                            </p:txEl>
                                          </p:spTgt>
                                        </p:tgtEl>
                                        <p:attrNameLst>
                                          <p:attrName>style.visibility</p:attrName>
                                        </p:attrNameLst>
                                      </p:cBhvr>
                                      <p:to>
                                        <p:strVal val="visible"/>
                                      </p:to>
                                    </p:set>
                                    <p:animEffect transition="in" filter="blinds(horizontal)">
                                      <p:cBhvr>
                                        <p:cTn id="7" dur="500"/>
                                        <p:tgtEl>
                                          <p:spTgt spid="110592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05926"/>
                                        </p:tgtEl>
                                        <p:attrNameLst>
                                          <p:attrName>style.visibility</p:attrName>
                                        </p:attrNameLst>
                                      </p:cBhvr>
                                      <p:to>
                                        <p:strVal val="visible"/>
                                      </p:to>
                                    </p:set>
                                    <p:animEffect transition="in" filter="blinds(horizontal)">
                                      <p:cBhvr>
                                        <p:cTn id="10" dur="500"/>
                                        <p:tgtEl>
                                          <p:spTgt spid="1105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eaLnBrk="1" fontAlgn="auto" hangingPunct="1">
              <a:spcAft>
                <a:spcPts val="0"/>
              </a:spcAft>
              <a:defRPr/>
            </a:pPr>
            <a:endParaRPr>
              <a:solidFill>
                <a:schemeClr val="accent4"/>
              </a:solidFill>
            </a:endParaRPr>
          </a:p>
        </p:txBody>
      </p:sp>
      <p:sp>
        <p:nvSpPr>
          <p:cNvPr id="198659" name="Rectangle 3"/>
          <p:cNvSpPr>
            <a:spLocks noGrp="1" noChangeArrowheads="1"/>
          </p:cNvSpPr>
          <p:nvPr>
            <p:ph idx="1"/>
          </p:nvPr>
        </p:nvSpPr>
        <p:spPr/>
        <p:txBody>
          <a:bodyPr/>
          <a:lstStyle/>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任何基于关键词比较的排序算法，其关键词的平均比较次数至少为</a:t>
            </a:r>
            <a:r>
              <a:rPr lang="en-US" altLang="zh-CN" smtClean="0"/>
              <a:t>nlog</a:t>
            </a:r>
            <a:r>
              <a:rPr lang="en-US" altLang="zh-CN" baseline="-25000" smtClean="0"/>
              <a:t>2</a:t>
            </a:r>
            <a:r>
              <a:rPr lang="en-US" altLang="zh-CN" smtClean="0"/>
              <a:t>n </a:t>
            </a:r>
            <a:r>
              <a:rPr lang="zh-CN" altLang="en-US" smtClean="0"/>
              <a:t>次</a:t>
            </a:r>
            <a:r>
              <a:rPr lang="en-US" altLang="zh-CN" b="1" smtClean="0"/>
              <a:t>.</a:t>
            </a:r>
            <a:r>
              <a:rPr lang="en-US" altLang="zh-CN" smtClean="0"/>
              <a:t> </a:t>
            </a:r>
            <a:endParaRPr lang="zh-CN" altLang="en-US" smtClean="0"/>
          </a:p>
        </p:txBody>
      </p:sp>
      <p:sp>
        <p:nvSpPr>
          <p:cNvPr id="1986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198661" name="Object 4"/>
          <p:cNvGraphicFramePr>
            <a:graphicFrameLocks noChangeAspect="1"/>
          </p:cNvGraphicFramePr>
          <p:nvPr/>
        </p:nvGraphicFramePr>
        <p:xfrm>
          <a:off x="1103313" y="1749425"/>
          <a:ext cx="6696075" cy="1130300"/>
        </p:xfrm>
        <a:graphic>
          <a:graphicData uri="http://schemas.openxmlformats.org/presentationml/2006/ole">
            <mc:AlternateContent xmlns:mc="http://schemas.openxmlformats.org/markup-compatibility/2006">
              <mc:Choice xmlns:v="urn:schemas-microsoft-com:vml" Requires="v">
                <p:oleObj spid="_x0000_s198675" name="Equation" r:id="rId3" imgW="1485255" imgH="253890" progId="Equation.DSMT4">
                  <p:embed/>
                </p:oleObj>
              </mc:Choice>
              <mc:Fallback>
                <p:oleObj name="Equation" r:id="rId3" imgW="1485255"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1749425"/>
                        <a:ext cx="66960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idx="1"/>
          </p:nvPr>
        </p:nvSpPr>
        <p:spPr>
          <a:xfrm>
            <a:off x="0" y="228600"/>
            <a:ext cx="9144000" cy="6858000"/>
          </a:xfrm>
        </p:spPr>
        <p:txBody>
          <a:bodyPr/>
          <a:lstStyle/>
          <a:p>
            <a:pPr algn="ctr" eaLnBrk="1" hangingPunct="1">
              <a:buFont typeface="Wingdings" pitchFamily="2" charset="2"/>
              <a:buNone/>
            </a:pPr>
            <a:endParaRPr lang="zh-CN" altLang="en-US" sz="6000" b="1" smtClean="0">
              <a:solidFill>
                <a:srgbClr val="FFFF00"/>
              </a:solidFill>
              <a:latin typeface="幼圆" pitchFamily="49" charset="-122"/>
              <a:ea typeface="幼圆" pitchFamily="49" charset="-122"/>
            </a:endParaRPr>
          </a:p>
          <a:p>
            <a:pPr algn="ctr" eaLnBrk="1" hangingPunct="1">
              <a:buFont typeface="Wingdings" pitchFamily="2" charset="2"/>
              <a:buNone/>
            </a:pPr>
            <a:endParaRPr lang="zh-CN" altLang="en-US" sz="6000" b="1" smtClean="0">
              <a:solidFill>
                <a:srgbClr val="FFFF00"/>
              </a:solidFill>
              <a:latin typeface="幼圆" pitchFamily="49" charset="-122"/>
              <a:ea typeface="幼圆" pitchFamily="49" charset="-122"/>
            </a:endParaRPr>
          </a:p>
          <a:p>
            <a:pPr algn="ctr" eaLnBrk="1" hangingPunct="1">
              <a:buFont typeface="Wingdings" pitchFamily="2" charset="2"/>
              <a:buNone/>
            </a:pPr>
            <a:r>
              <a:rPr lang="zh-CN" altLang="en-US" sz="6000" b="1" smtClean="0">
                <a:solidFill>
                  <a:srgbClr val="FFFF00"/>
                </a:solidFill>
                <a:latin typeface="幼圆" pitchFamily="49" charset="-122"/>
                <a:ea typeface="幼圆" pitchFamily="49" charset="-122"/>
              </a:rPr>
              <a:t>排序下界</a:t>
            </a:r>
            <a:r>
              <a:rPr lang="en-US" altLang="zh-CN" sz="6000" b="1" smtClean="0">
                <a:solidFill>
                  <a:srgbClr val="FFFF00"/>
                </a:solidFill>
                <a:latin typeface="幼圆" pitchFamily="49" charset="-122"/>
                <a:ea typeface="幼圆" pitchFamily="49" charset="-122"/>
              </a:rPr>
              <a:t>:O(nlog</a:t>
            </a:r>
            <a:r>
              <a:rPr lang="en-US" altLang="zh-CN" sz="6000" b="1" baseline="-25000" smtClean="0">
                <a:solidFill>
                  <a:srgbClr val="FFFF00"/>
                </a:solidFill>
                <a:latin typeface="幼圆" pitchFamily="49" charset="-122"/>
                <a:ea typeface="幼圆" pitchFamily="49" charset="-122"/>
              </a:rPr>
              <a:t>2</a:t>
            </a:r>
            <a:r>
              <a:rPr lang="en-US" altLang="zh-CN" sz="6000" b="1" smtClean="0">
                <a:solidFill>
                  <a:srgbClr val="FFFF00"/>
                </a:solidFill>
                <a:latin typeface="幼圆" pitchFamily="49" charset="-122"/>
                <a:ea typeface="幼圆" pitchFamily="49" charset="-122"/>
              </a:rPr>
              <a:t>n)</a:t>
            </a:r>
            <a:endParaRPr lang="zh-CN" altLang="en-US" sz="6000" b="1" smtClean="0">
              <a:solidFill>
                <a:srgbClr val="FFFF00"/>
              </a:solidFill>
              <a:latin typeface="幼圆" pitchFamily="49" charset="-122"/>
              <a:ea typeface="幼圆" pitchFamily="49" charset="-122"/>
            </a:endParaRPr>
          </a:p>
        </p:txBody>
      </p:sp>
    </p:spTree>
  </p:cSld>
  <p:clrMapOvr>
    <a:masterClrMapping/>
  </p:clrMapOvr>
  <p:transition>
    <p:zoom/>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4" descr="s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2275"/>
            <a:ext cx="9144000" cy="624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descr="白色大理石"/>
          <p:cNvSpPr>
            <a:spLocks noChangeArrowheads="1"/>
          </p:cNvSpPr>
          <p:nvPr/>
        </p:nvSpPr>
        <p:spPr bwMode="auto">
          <a:xfrm>
            <a:off x="762000" y="1219200"/>
            <a:ext cx="7848600" cy="457200"/>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4004" name="AutoShape 4"/>
          <p:cNvSpPr>
            <a:spLocks noChangeArrowheads="1"/>
          </p:cNvSpPr>
          <p:nvPr/>
        </p:nvSpPr>
        <p:spPr bwMode="auto">
          <a:xfrm>
            <a:off x="2057400" y="838200"/>
            <a:ext cx="533400" cy="762000"/>
          </a:xfrm>
          <a:prstGeom prst="can">
            <a:avLst>
              <a:gd name="adj" fmla="val 35714"/>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endParaRPr kumimoji="1" lang="en-US" altLang="zh-CN" sz="2400" b="0">
              <a:solidFill>
                <a:schemeClr val="tx1"/>
              </a:solidFill>
              <a:effectLst>
                <a:outerShdw blurRad="38100" dist="38100" dir="2700000" algn="tl">
                  <a:srgbClr val="000000"/>
                </a:outerShdw>
              </a:effectLst>
            </a:endParaRPr>
          </a:p>
        </p:txBody>
      </p:sp>
      <p:sp>
        <p:nvSpPr>
          <p:cNvPr id="384005" name="AutoShape 5"/>
          <p:cNvSpPr>
            <a:spLocks noChangeArrowheads="1"/>
          </p:cNvSpPr>
          <p:nvPr/>
        </p:nvSpPr>
        <p:spPr bwMode="auto">
          <a:xfrm>
            <a:off x="2819400" y="762000"/>
            <a:ext cx="533400" cy="838200"/>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384006" name="AutoShape 6"/>
          <p:cNvSpPr>
            <a:spLocks noChangeArrowheads="1"/>
          </p:cNvSpPr>
          <p:nvPr/>
        </p:nvSpPr>
        <p:spPr bwMode="auto">
          <a:xfrm>
            <a:off x="3581400" y="457200"/>
            <a:ext cx="533400" cy="1143000"/>
          </a:xfrm>
          <a:prstGeom prst="can">
            <a:avLst>
              <a:gd name="adj" fmla="val 53571"/>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384007" name="AutoShape 7"/>
          <p:cNvSpPr>
            <a:spLocks noChangeArrowheads="1"/>
          </p:cNvSpPr>
          <p:nvPr/>
        </p:nvSpPr>
        <p:spPr bwMode="auto">
          <a:xfrm>
            <a:off x="4343400" y="762000"/>
            <a:ext cx="533400" cy="838200"/>
          </a:xfrm>
          <a:prstGeom prst="can">
            <a:avLst>
              <a:gd name="adj" fmla="val 39286"/>
            </a:avLst>
          </a:prstGeom>
          <a:solidFill>
            <a:srgbClr val="99FF33"/>
          </a:solidFill>
          <a:ln w="9525">
            <a:solidFill>
              <a:schemeClr val="tx1"/>
            </a:solidFill>
            <a:round/>
            <a:headEnd/>
            <a:tailEnd/>
          </a:ln>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4008" name="AutoShape 8"/>
          <p:cNvSpPr>
            <a:spLocks noChangeArrowheads="1"/>
          </p:cNvSpPr>
          <p:nvPr/>
        </p:nvSpPr>
        <p:spPr bwMode="auto">
          <a:xfrm>
            <a:off x="51054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4009" name="AutoShape 9"/>
          <p:cNvSpPr>
            <a:spLocks noChangeArrowheads="1"/>
          </p:cNvSpPr>
          <p:nvPr/>
        </p:nvSpPr>
        <p:spPr bwMode="auto">
          <a:xfrm>
            <a:off x="5867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5849" name="Text Box 10"/>
          <p:cNvSpPr txBox="1">
            <a:spLocks noChangeArrowheads="1"/>
          </p:cNvSpPr>
          <p:nvPr/>
        </p:nvSpPr>
        <p:spPr bwMode="auto">
          <a:xfrm>
            <a:off x="2178050" y="16764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a:t>
            </a:r>
            <a:endParaRPr kumimoji="1" lang="en-US" altLang="zh-CN" sz="2400" b="0">
              <a:solidFill>
                <a:schemeClr val="tx1"/>
              </a:solidFill>
            </a:endParaRPr>
          </a:p>
        </p:txBody>
      </p:sp>
      <p:sp>
        <p:nvSpPr>
          <p:cNvPr id="384033" name="Text Box 33"/>
          <p:cNvSpPr txBox="1">
            <a:spLocks noChangeArrowheads="1"/>
          </p:cNvSpPr>
          <p:nvPr/>
        </p:nvSpPr>
        <p:spPr bwMode="auto">
          <a:xfrm>
            <a:off x="228600" y="1096963"/>
            <a:ext cx="935038" cy="579437"/>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4</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84034" name="AutoShape 34"/>
          <p:cNvSpPr>
            <a:spLocks noChangeArrowheads="1"/>
          </p:cNvSpPr>
          <p:nvPr/>
        </p:nvSpPr>
        <p:spPr bwMode="auto">
          <a:xfrm>
            <a:off x="6934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5852" name="Line 35"/>
          <p:cNvSpPr>
            <a:spLocks noChangeShapeType="1"/>
          </p:cNvSpPr>
          <p:nvPr/>
        </p:nvSpPr>
        <p:spPr bwMode="auto">
          <a:xfrm>
            <a:off x="4572000" y="2133600"/>
            <a:ext cx="2667000"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36"/>
          <p:cNvSpPr>
            <a:spLocks noChangeShapeType="1"/>
          </p:cNvSpPr>
          <p:nvPr/>
        </p:nvSpPr>
        <p:spPr bwMode="auto">
          <a:xfrm flipH="1">
            <a:off x="3886200" y="2286000"/>
            <a:ext cx="3276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37"/>
          <p:cNvSpPr>
            <a:spLocks noChangeShapeType="1"/>
          </p:cNvSpPr>
          <p:nvPr/>
        </p:nvSpPr>
        <p:spPr bwMode="auto">
          <a:xfrm>
            <a:off x="3886200" y="2209800"/>
            <a:ext cx="762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54"/>
          <p:cNvGrpSpPr>
            <a:grpSpLocks/>
          </p:cNvGrpSpPr>
          <p:nvPr/>
        </p:nvGrpSpPr>
        <p:grpSpPr bwMode="auto">
          <a:xfrm>
            <a:off x="228600" y="2514600"/>
            <a:ext cx="8534400" cy="1828800"/>
            <a:chOff x="144" y="1584"/>
            <a:chExt cx="5376" cy="1152"/>
          </a:xfrm>
        </p:grpSpPr>
        <p:grpSp>
          <p:nvGrpSpPr>
            <p:cNvPr id="35857" name="Group 51"/>
            <p:cNvGrpSpPr>
              <a:grpSpLocks/>
            </p:cNvGrpSpPr>
            <p:nvPr/>
          </p:nvGrpSpPr>
          <p:grpSpPr bwMode="auto">
            <a:xfrm>
              <a:off x="144" y="1776"/>
              <a:ext cx="5376" cy="960"/>
              <a:chOff x="144" y="1776"/>
              <a:chExt cx="5376" cy="960"/>
            </a:xfrm>
          </p:grpSpPr>
          <p:sp>
            <p:nvSpPr>
              <p:cNvPr id="35859" name="AutoShape 11" descr="白色大理石"/>
              <p:cNvSpPr>
                <a:spLocks noChangeArrowheads="1"/>
              </p:cNvSpPr>
              <p:nvPr/>
            </p:nvSpPr>
            <p:spPr bwMode="auto">
              <a:xfrm>
                <a:off x="576" y="2064"/>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4013" name="AutoShape 13"/>
              <p:cNvSpPr>
                <a:spLocks noChangeArrowheads="1"/>
              </p:cNvSpPr>
              <p:nvPr/>
            </p:nvSpPr>
            <p:spPr bwMode="auto">
              <a:xfrm>
                <a:off x="1296" y="1824"/>
                <a:ext cx="336" cy="480"/>
              </a:xfrm>
              <a:prstGeom prst="can">
                <a:avLst>
                  <a:gd name="adj" fmla="val 35714"/>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endParaRPr kumimoji="1" lang="en-US" altLang="zh-CN" sz="2400" b="0">
                  <a:solidFill>
                    <a:schemeClr val="tx1"/>
                  </a:solidFill>
                  <a:effectLst>
                    <a:outerShdw blurRad="38100" dist="38100" dir="2700000" algn="tl">
                      <a:srgbClr val="000000"/>
                    </a:outerShdw>
                  </a:effectLst>
                </a:endParaRPr>
              </a:p>
            </p:txBody>
          </p:sp>
          <p:sp>
            <p:nvSpPr>
              <p:cNvPr id="384014" name="AutoShape 14"/>
              <p:cNvSpPr>
                <a:spLocks noChangeArrowheads="1"/>
              </p:cNvSpPr>
              <p:nvPr/>
            </p:nvSpPr>
            <p:spPr bwMode="auto">
              <a:xfrm>
                <a:off x="1776" y="1776"/>
                <a:ext cx="336" cy="528"/>
              </a:xfrm>
              <a:prstGeom prst="can">
                <a:avLst>
                  <a:gd name="adj" fmla="val 39286"/>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4016" name="AutoShape 16"/>
              <p:cNvSpPr>
                <a:spLocks noChangeArrowheads="1"/>
              </p:cNvSpPr>
              <p:nvPr/>
            </p:nvSpPr>
            <p:spPr bwMode="auto">
              <a:xfrm>
                <a:off x="2256" y="1776"/>
                <a:ext cx="336" cy="528"/>
              </a:xfrm>
              <a:prstGeom prst="can">
                <a:avLst>
                  <a:gd name="adj" fmla="val 39286"/>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4017" name="AutoShape 17"/>
              <p:cNvSpPr>
                <a:spLocks noChangeArrowheads="1"/>
              </p:cNvSpPr>
              <p:nvPr/>
            </p:nvSpPr>
            <p:spPr bwMode="auto">
              <a:xfrm>
                <a:off x="3216" y="1872"/>
                <a:ext cx="336" cy="432"/>
              </a:xfrm>
              <a:prstGeom prst="can">
                <a:avLst>
                  <a:gd name="adj" fmla="val 32143"/>
                </a:avLst>
              </a:prstGeom>
              <a:solidFill>
                <a:srgbClr val="99FF33"/>
              </a:solidFill>
              <a:ln w="9525">
                <a:solidFill>
                  <a:schemeClr val="tx1"/>
                </a:solidFill>
                <a:round/>
                <a:headEnd/>
                <a:tailEnd/>
              </a:ln>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4018" name="AutoShape 18"/>
              <p:cNvSpPr>
                <a:spLocks noChangeArrowheads="1"/>
              </p:cNvSpPr>
              <p:nvPr/>
            </p:nvSpPr>
            <p:spPr bwMode="auto">
              <a:xfrm>
                <a:off x="3696" y="2064"/>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84019" name="Text Box 19"/>
              <p:cNvSpPr txBox="1">
                <a:spLocks noChangeArrowheads="1"/>
              </p:cNvSpPr>
              <p:nvPr/>
            </p:nvSpPr>
            <p:spPr bwMode="auto">
              <a:xfrm>
                <a:off x="144" y="1968"/>
                <a:ext cx="589"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5866" name="Line 29"/>
              <p:cNvSpPr>
                <a:spLocks noChangeShapeType="1"/>
              </p:cNvSpPr>
              <p:nvPr/>
            </p:nvSpPr>
            <p:spPr bwMode="auto">
              <a:xfrm>
                <a:off x="3408" y="2640"/>
                <a:ext cx="1056"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31"/>
              <p:cNvSpPr>
                <a:spLocks noChangeShapeType="1"/>
              </p:cNvSpPr>
              <p:nvPr/>
            </p:nvSpPr>
            <p:spPr bwMode="auto">
              <a:xfrm flipH="1">
                <a:off x="1440" y="2736"/>
                <a:ext cx="3024"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4038" name="AutoShape 38"/>
              <p:cNvSpPr>
                <a:spLocks noChangeArrowheads="1"/>
              </p:cNvSpPr>
              <p:nvPr/>
            </p:nvSpPr>
            <p:spPr bwMode="auto">
              <a:xfrm>
                <a:off x="4368" y="187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5869" name="Line 39"/>
              <p:cNvSpPr>
                <a:spLocks noChangeShapeType="1"/>
              </p:cNvSpPr>
              <p:nvPr/>
            </p:nvSpPr>
            <p:spPr bwMode="auto">
              <a:xfrm>
                <a:off x="2976" y="2688"/>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0" name="Line 40"/>
              <p:cNvSpPr>
                <a:spLocks noChangeShapeType="1"/>
              </p:cNvSpPr>
              <p:nvPr/>
            </p:nvSpPr>
            <p:spPr bwMode="auto">
              <a:xfrm>
                <a:off x="2448" y="2688"/>
                <a:ext cx="4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1" name="Line 41"/>
              <p:cNvSpPr>
                <a:spLocks noChangeShapeType="1"/>
              </p:cNvSpPr>
              <p:nvPr/>
            </p:nvSpPr>
            <p:spPr bwMode="auto">
              <a:xfrm>
                <a:off x="1968" y="2688"/>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2" name="Line 42"/>
              <p:cNvSpPr>
                <a:spLocks noChangeShapeType="1"/>
              </p:cNvSpPr>
              <p:nvPr/>
            </p:nvSpPr>
            <p:spPr bwMode="auto">
              <a:xfrm>
                <a:off x="1440" y="2688"/>
                <a:ext cx="48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3" name="Text Box 49"/>
              <p:cNvSpPr txBox="1">
                <a:spLocks noChangeArrowheads="1"/>
              </p:cNvSpPr>
              <p:nvPr/>
            </p:nvSpPr>
            <p:spPr bwMode="auto">
              <a:xfrm>
                <a:off x="1372" y="2352"/>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sp>
          <p:nvSpPr>
            <p:cNvPr id="384015" name="AutoShape 15"/>
            <p:cNvSpPr>
              <a:spLocks noChangeArrowheads="1"/>
            </p:cNvSpPr>
            <p:nvPr/>
          </p:nvSpPr>
          <p:spPr bwMode="auto">
            <a:xfrm>
              <a:off x="2736" y="1584"/>
              <a:ext cx="336" cy="720"/>
            </a:xfrm>
            <a:prstGeom prst="can">
              <a:avLst>
                <a:gd name="adj" fmla="val 53571"/>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grpSp>
      <p:sp>
        <p:nvSpPr>
          <p:cNvPr id="384055" name="AutoShape 55"/>
          <p:cNvSpPr>
            <a:spLocks noChangeArrowheads="1"/>
          </p:cNvSpPr>
          <p:nvPr/>
        </p:nvSpPr>
        <p:spPr bwMode="auto">
          <a:xfrm>
            <a:off x="3887788" y="152400"/>
            <a:ext cx="4968875" cy="539750"/>
          </a:xfrm>
          <a:prstGeom prst="wedgeEllipseCallout">
            <a:avLst>
              <a:gd name="adj1" fmla="val -65273"/>
              <a:gd name="adj2" fmla="val 93236"/>
            </a:avLst>
          </a:prstGeom>
          <a:noFill/>
          <a:ln w="38100" algn="ctr">
            <a:solidFill>
              <a:schemeClr val="tx1"/>
            </a:solidFill>
            <a:miter lim="800000"/>
            <a:headEnd/>
            <a:tailEnd/>
          </a:ln>
          <a:effectLst/>
        </p:spPr>
        <p:txBody>
          <a:bodyPr/>
          <a:lstStyle/>
          <a:p>
            <a:pPr>
              <a:defRPr/>
            </a:pPr>
            <a:r>
              <a:rPr lang="en-US" altLang="zh-CN" sz="1800">
                <a:solidFill>
                  <a:schemeClr val="tx1"/>
                </a:solidFill>
                <a:effectLst>
                  <a:outerShdw blurRad="38100" dist="38100" dir="2700000" algn="tl">
                    <a:srgbClr val="000000"/>
                  </a:outerShdw>
                </a:effectLst>
              </a:rPr>
              <a:t>WHILE  i</a:t>
            </a:r>
            <a:r>
              <a:rPr lang="zh-CN" altLang="en-US" sz="1800">
                <a:solidFill>
                  <a:schemeClr val="tx1"/>
                </a:solidFill>
                <a:effectLst>
                  <a:outerShdw blurRad="38100" dist="38100" dir="2700000" algn="tl">
                    <a:srgbClr val="000000"/>
                  </a:outerShdw>
                </a:effectLst>
              </a:rPr>
              <a:t>＞</a:t>
            </a:r>
            <a:r>
              <a:rPr lang="en-US" altLang="zh-CN" sz="1800">
                <a:solidFill>
                  <a:schemeClr val="tx1"/>
                </a:solidFill>
                <a:effectLst>
                  <a:outerShdw blurRad="38100" dist="38100" dir="2700000" algn="tl">
                    <a:srgbClr val="000000"/>
                  </a:outerShdw>
                </a:effectLst>
              </a:rPr>
              <a:t>0  AND  </a:t>
            </a:r>
            <a:r>
              <a:rPr lang="en-US" altLang="zh-CN" sz="1800">
                <a:solidFill>
                  <a:srgbClr val="FFFF00"/>
                </a:solidFill>
                <a:effectLst>
                  <a:outerShdw blurRad="38100" dist="38100" dir="2700000" algn="tl">
                    <a:srgbClr val="000000"/>
                  </a:outerShdw>
                </a:effectLst>
                <a:latin typeface="黑体" pitchFamily="2" charset="-122"/>
                <a:ea typeface="黑体" pitchFamily="2" charset="-122"/>
              </a:rPr>
              <a:t>K</a:t>
            </a:r>
            <a:r>
              <a:rPr lang="zh-CN" altLang="en-US" sz="1800">
                <a:solidFill>
                  <a:srgbClr val="FFFF00"/>
                </a:solidFill>
                <a:effectLst>
                  <a:outerShdw blurRad="38100" dist="38100" dir="2700000" algn="tl">
                    <a:srgbClr val="000000"/>
                  </a:outerShdw>
                </a:effectLst>
                <a:latin typeface="黑体" pitchFamily="2" charset="-122"/>
                <a:ea typeface="黑体" pitchFamily="2" charset="-122"/>
              </a:rPr>
              <a:t>＜</a:t>
            </a:r>
            <a:r>
              <a:rPr lang="en-US" altLang="zh-CN" sz="1800">
                <a:solidFill>
                  <a:srgbClr val="FFFF00"/>
                </a:solidFill>
                <a:effectLst>
                  <a:outerShdw blurRad="38100" dist="38100" dir="2700000" algn="tl">
                    <a:srgbClr val="000000"/>
                  </a:outerShdw>
                </a:effectLst>
                <a:latin typeface="黑体" pitchFamily="2" charset="-122"/>
                <a:ea typeface="黑体" pitchFamily="2" charset="-122"/>
              </a:rPr>
              <a:t>K</a:t>
            </a:r>
            <a:r>
              <a:rPr lang="en-US" altLang="zh-CN" sz="1800" baseline="-25000">
                <a:solidFill>
                  <a:srgbClr val="FFFF00"/>
                </a:solidFill>
                <a:effectLst>
                  <a:outerShdw blurRad="38100" dist="38100" dir="2700000" algn="tl">
                    <a:srgbClr val="000000"/>
                  </a:outerShdw>
                </a:effectLst>
                <a:latin typeface="黑体" pitchFamily="2" charset="-122"/>
                <a:ea typeface="黑体" pitchFamily="2" charset="-122"/>
              </a:rPr>
              <a:t>i</a:t>
            </a:r>
            <a:r>
              <a:rPr lang="en-US" altLang="zh-CN" sz="1800">
                <a:solidFill>
                  <a:schemeClr val="tx1"/>
                </a:solidFill>
                <a:effectLst>
                  <a:outerShdw blurRad="38100" dist="38100" dir="2700000" algn="tl">
                    <a:srgbClr val="000000"/>
                  </a:outerShdw>
                </a:effectLst>
              </a:rPr>
              <a:t>  DO</a:t>
            </a:r>
            <a:endParaRPr lang="zh-CN" altLang="en-US" sz="1800">
              <a:solidFill>
                <a:schemeClr val="tx1"/>
              </a:solidFill>
              <a:effectLst>
                <a:outerShdw blurRad="38100" dist="38100" dir="2700000" algn="tl">
                  <a:srgbClr val="000000"/>
                </a:outerShdw>
              </a:effectLst>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12"/>
          <p:cNvGrpSpPr>
            <a:grpSpLocks/>
          </p:cNvGrpSpPr>
          <p:nvPr/>
        </p:nvGrpSpPr>
        <p:grpSpPr bwMode="auto">
          <a:xfrm>
            <a:off x="436563" y="80963"/>
            <a:ext cx="8326437" cy="2305050"/>
            <a:chOff x="275" y="1411"/>
            <a:chExt cx="5245" cy="1452"/>
          </a:xfrm>
        </p:grpSpPr>
        <p:sp>
          <p:nvSpPr>
            <p:cNvPr id="618509" name="Text Box 13"/>
            <p:cNvSpPr txBox="1">
              <a:spLocks noChangeArrowheads="1"/>
            </p:cNvSpPr>
            <p:nvPr/>
          </p:nvSpPr>
          <p:spPr bwMode="auto">
            <a:xfrm>
              <a:off x="1735" y="1411"/>
              <a:ext cx="2189"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 </a:t>
              </a:r>
              <a:r>
                <a:rPr kumimoji="1" lang="zh-CN" altLang="en-US" sz="3200">
                  <a:solidFill>
                    <a:schemeClr val="hlink"/>
                  </a:solidFill>
                  <a:effectLst>
                    <a:outerShdw blurRad="38100" dist="38100" dir="2700000" algn="tl">
                      <a:srgbClr val="000000"/>
                    </a:outerShdw>
                  </a:effectLst>
                  <a:ea typeface="隶书" pitchFamily="49" charset="-122"/>
                </a:rPr>
                <a:t>时的排序过程</a:t>
              </a:r>
              <a:endParaRPr kumimoji="1" lang="zh-CN" altLang="en-US"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grpSp>
          <p:nvGrpSpPr>
            <p:cNvPr id="36895" name="Group 14"/>
            <p:cNvGrpSpPr>
              <a:grpSpLocks/>
            </p:cNvGrpSpPr>
            <p:nvPr/>
          </p:nvGrpSpPr>
          <p:grpSpPr bwMode="auto">
            <a:xfrm>
              <a:off x="275" y="1776"/>
              <a:ext cx="5245" cy="1087"/>
              <a:chOff x="275" y="1776"/>
              <a:chExt cx="5245" cy="1087"/>
            </a:xfrm>
          </p:grpSpPr>
          <p:sp>
            <p:nvSpPr>
              <p:cNvPr id="36896" name="AutoShape 15" descr="白色大理石"/>
              <p:cNvSpPr>
                <a:spLocks noChangeArrowheads="1"/>
              </p:cNvSpPr>
              <p:nvPr/>
            </p:nvSpPr>
            <p:spPr bwMode="auto">
              <a:xfrm>
                <a:off x="576" y="2256"/>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618512" name="AutoShape 16"/>
              <p:cNvSpPr>
                <a:spLocks noChangeArrowheads="1"/>
              </p:cNvSpPr>
              <p:nvPr/>
            </p:nvSpPr>
            <p:spPr bwMode="auto">
              <a:xfrm>
                <a:off x="3216" y="2064"/>
                <a:ext cx="336" cy="432"/>
              </a:xfrm>
              <a:prstGeom prst="can">
                <a:avLst>
                  <a:gd name="adj" fmla="val 32143"/>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16</a:t>
                </a:r>
              </a:p>
            </p:txBody>
          </p:sp>
          <p:sp>
            <p:nvSpPr>
              <p:cNvPr id="618513" name="AutoShape 17"/>
              <p:cNvSpPr>
                <a:spLocks noChangeArrowheads="1"/>
              </p:cNvSpPr>
              <p:nvPr/>
            </p:nvSpPr>
            <p:spPr bwMode="auto">
              <a:xfrm>
                <a:off x="2976" y="18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18514" name="AutoShape 18"/>
              <p:cNvSpPr>
                <a:spLocks noChangeArrowheads="1"/>
              </p:cNvSpPr>
              <p:nvPr/>
            </p:nvSpPr>
            <p:spPr bwMode="auto">
              <a:xfrm>
                <a:off x="1296" y="2016"/>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18515" name="AutoShape 19"/>
              <p:cNvSpPr>
                <a:spLocks noChangeArrowheads="1"/>
              </p:cNvSpPr>
              <p:nvPr/>
            </p:nvSpPr>
            <p:spPr bwMode="auto">
              <a:xfrm>
                <a:off x="1776" y="1968"/>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18516" name="AutoShape 20"/>
              <p:cNvSpPr>
                <a:spLocks noChangeArrowheads="1"/>
              </p:cNvSpPr>
              <p:nvPr/>
            </p:nvSpPr>
            <p:spPr bwMode="auto">
              <a:xfrm>
                <a:off x="2736" y="1776"/>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18517" name="AutoShape 21"/>
              <p:cNvSpPr>
                <a:spLocks noChangeArrowheads="1"/>
              </p:cNvSpPr>
              <p:nvPr/>
            </p:nvSpPr>
            <p:spPr bwMode="auto">
              <a:xfrm>
                <a:off x="2256" y="1968"/>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18518" name="AutoShape 22"/>
              <p:cNvSpPr>
                <a:spLocks noChangeArrowheads="1"/>
              </p:cNvSpPr>
              <p:nvPr/>
            </p:nvSpPr>
            <p:spPr bwMode="auto">
              <a:xfrm>
                <a:off x="3696" y="2256"/>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p>
            </p:txBody>
          </p:sp>
          <p:sp>
            <p:nvSpPr>
              <p:cNvPr id="618519" name="AutoShape 23"/>
              <p:cNvSpPr>
                <a:spLocks noChangeArrowheads="1"/>
              </p:cNvSpPr>
              <p:nvPr/>
            </p:nvSpPr>
            <p:spPr bwMode="auto">
              <a:xfrm>
                <a:off x="4368" y="206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18520" name="Text Box 24"/>
              <p:cNvSpPr txBox="1">
                <a:spLocks noChangeArrowheads="1"/>
              </p:cNvSpPr>
              <p:nvPr/>
            </p:nvSpPr>
            <p:spPr bwMode="auto">
              <a:xfrm>
                <a:off x="275" y="1838"/>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4</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6906" name="Text Box 25"/>
              <p:cNvSpPr txBox="1">
                <a:spLocks noChangeArrowheads="1"/>
              </p:cNvSpPr>
              <p:nvPr/>
            </p:nvSpPr>
            <p:spPr bwMode="auto">
              <a:xfrm>
                <a:off x="1338" y="2575"/>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grpSp>
      <p:grpSp>
        <p:nvGrpSpPr>
          <p:cNvPr id="4" name="Group 26"/>
          <p:cNvGrpSpPr>
            <a:grpSpLocks/>
          </p:cNvGrpSpPr>
          <p:nvPr/>
        </p:nvGrpSpPr>
        <p:grpSpPr bwMode="auto">
          <a:xfrm>
            <a:off x="152400" y="2489200"/>
            <a:ext cx="8610600" cy="1722438"/>
            <a:chOff x="96" y="2928"/>
            <a:chExt cx="5424" cy="1085"/>
          </a:xfrm>
        </p:grpSpPr>
        <p:sp>
          <p:nvSpPr>
            <p:cNvPr id="36881" name="AutoShape 27" descr="白色大理石"/>
            <p:cNvSpPr>
              <a:spLocks noChangeArrowheads="1"/>
            </p:cNvSpPr>
            <p:nvPr/>
          </p:nvSpPr>
          <p:spPr bwMode="auto">
            <a:xfrm>
              <a:off x="576" y="3408"/>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618524" name="AutoShape 28"/>
            <p:cNvSpPr>
              <a:spLocks noChangeArrowheads="1"/>
            </p:cNvSpPr>
            <p:nvPr/>
          </p:nvSpPr>
          <p:spPr bwMode="auto">
            <a:xfrm>
              <a:off x="2736" y="2928"/>
              <a:ext cx="336" cy="720"/>
            </a:xfrm>
            <a:prstGeom prst="can">
              <a:avLst>
                <a:gd name="adj" fmla="val 53571"/>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49</a:t>
              </a:r>
            </a:p>
          </p:txBody>
        </p:sp>
        <p:sp>
          <p:nvSpPr>
            <p:cNvPr id="618525" name="AutoShape 29"/>
            <p:cNvSpPr>
              <a:spLocks noChangeArrowheads="1"/>
            </p:cNvSpPr>
            <p:nvPr/>
          </p:nvSpPr>
          <p:spPr bwMode="auto">
            <a:xfrm>
              <a:off x="2496" y="30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6884" name="Rectangle 30"/>
            <p:cNvSpPr>
              <a:spLocks noChangeArrowheads="1"/>
            </p:cNvSpPr>
            <p:nvPr/>
          </p:nvSpPr>
          <p:spPr bwMode="auto">
            <a:xfrm>
              <a:off x="96" y="294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endParaRPr kumimoji="1" lang="zh-CN" altLang="en-US" sz="3200">
                <a:solidFill>
                  <a:schemeClr val="tx2"/>
                </a:solidFill>
              </a:endParaRPr>
            </a:p>
          </p:txBody>
        </p:sp>
        <p:sp>
          <p:nvSpPr>
            <p:cNvPr id="618527" name="AutoShape 31"/>
            <p:cNvSpPr>
              <a:spLocks noChangeArrowheads="1"/>
            </p:cNvSpPr>
            <p:nvPr/>
          </p:nvSpPr>
          <p:spPr bwMode="auto">
            <a:xfrm>
              <a:off x="1296" y="3120"/>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18528" name="AutoShape 32"/>
            <p:cNvSpPr>
              <a:spLocks noChangeArrowheads="1"/>
            </p:cNvSpPr>
            <p:nvPr/>
          </p:nvSpPr>
          <p:spPr bwMode="auto">
            <a:xfrm>
              <a:off x="1776" y="307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18529" name="AutoShape 33"/>
            <p:cNvSpPr>
              <a:spLocks noChangeArrowheads="1"/>
            </p:cNvSpPr>
            <p:nvPr/>
          </p:nvSpPr>
          <p:spPr bwMode="auto">
            <a:xfrm>
              <a:off x="3216" y="2928"/>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18530" name="AutoShape 34"/>
            <p:cNvSpPr>
              <a:spLocks noChangeArrowheads="1"/>
            </p:cNvSpPr>
            <p:nvPr/>
          </p:nvSpPr>
          <p:spPr bwMode="auto">
            <a:xfrm>
              <a:off x="2256" y="307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18531" name="AutoShape 35"/>
            <p:cNvSpPr>
              <a:spLocks noChangeArrowheads="1"/>
            </p:cNvSpPr>
            <p:nvPr/>
          </p:nvSpPr>
          <p:spPr bwMode="auto">
            <a:xfrm>
              <a:off x="3696" y="340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618532" name="AutoShape 36"/>
            <p:cNvSpPr>
              <a:spLocks noChangeArrowheads="1"/>
            </p:cNvSpPr>
            <p:nvPr/>
          </p:nvSpPr>
          <p:spPr bwMode="auto">
            <a:xfrm>
              <a:off x="4368" y="32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6891" name="Line 37"/>
            <p:cNvSpPr>
              <a:spLocks noChangeShapeType="1"/>
            </p:cNvSpPr>
            <p:nvPr/>
          </p:nvSpPr>
          <p:spPr bwMode="auto">
            <a:xfrm>
              <a:off x="2880" y="3984"/>
              <a:ext cx="5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534" name="Text Box 38"/>
            <p:cNvSpPr txBox="1">
              <a:spLocks noChangeArrowheads="1"/>
            </p:cNvSpPr>
            <p:nvPr/>
          </p:nvSpPr>
          <p:spPr bwMode="auto">
            <a:xfrm>
              <a:off x="288" y="2990"/>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3</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6893" name="Text Box 39"/>
            <p:cNvSpPr txBox="1">
              <a:spLocks noChangeArrowheads="1"/>
            </p:cNvSpPr>
            <p:nvPr/>
          </p:nvSpPr>
          <p:spPr bwMode="auto">
            <a:xfrm>
              <a:off x="1247" y="3725"/>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grpSp>
        <p:nvGrpSpPr>
          <p:cNvPr id="5" name="Group 52"/>
          <p:cNvGrpSpPr>
            <a:grpSpLocks/>
          </p:cNvGrpSpPr>
          <p:nvPr/>
        </p:nvGrpSpPr>
        <p:grpSpPr bwMode="auto">
          <a:xfrm>
            <a:off x="457200" y="4652963"/>
            <a:ext cx="8153400" cy="1676400"/>
            <a:chOff x="288" y="2931"/>
            <a:chExt cx="5136" cy="1056"/>
          </a:xfrm>
        </p:grpSpPr>
        <p:sp>
          <p:nvSpPr>
            <p:cNvPr id="36869" name="AutoShape 40" descr="白色大理石"/>
            <p:cNvSpPr>
              <a:spLocks noChangeArrowheads="1"/>
            </p:cNvSpPr>
            <p:nvPr/>
          </p:nvSpPr>
          <p:spPr bwMode="auto">
            <a:xfrm>
              <a:off x="480" y="3411"/>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618537" name="AutoShape 41"/>
            <p:cNvSpPr>
              <a:spLocks noChangeArrowheads="1"/>
            </p:cNvSpPr>
            <p:nvPr/>
          </p:nvSpPr>
          <p:spPr bwMode="auto">
            <a:xfrm>
              <a:off x="2256" y="3123"/>
              <a:ext cx="336" cy="528"/>
            </a:xfrm>
            <a:prstGeom prst="can">
              <a:avLst>
                <a:gd name="adj" fmla="val 39286"/>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25*</a:t>
              </a:r>
            </a:p>
          </p:txBody>
        </p:sp>
        <p:sp>
          <p:nvSpPr>
            <p:cNvPr id="618538" name="AutoShape 42"/>
            <p:cNvSpPr>
              <a:spLocks noChangeArrowheads="1"/>
            </p:cNvSpPr>
            <p:nvPr/>
          </p:nvSpPr>
          <p:spPr bwMode="auto">
            <a:xfrm>
              <a:off x="2016" y="3075"/>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18539" name="AutoShape 43"/>
            <p:cNvSpPr>
              <a:spLocks noChangeArrowheads="1"/>
            </p:cNvSpPr>
            <p:nvPr/>
          </p:nvSpPr>
          <p:spPr bwMode="auto">
            <a:xfrm>
              <a:off x="1296" y="3171"/>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18540" name="AutoShape 44"/>
            <p:cNvSpPr>
              <a:spLocks noChangeArrowheads="1"/>
            </p:cNvSpPr>
            <p:nvPr/>
          </p:nvSpPr>
          <p:spPr bwMode="auto">
            <a:xfrm>
              <a:off x="1776" y="3123"/>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18541" name="AutoShape 45"/>
            <p:cNvSpPr>
              <a:spLocks noChangeArrowheads="1"/>
            </p:cNvSpPr>
            <p:nvPr/>
          </p:nvSpPr>
          <p:spPr bwMode="auto">
            <a:xfrm>
              <a:off x="3216" y="2931"/>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18542" name="AutoShape 46"/>
            <p:cNvSpPr>
              <a:spLocks noChangeArrowheads="1"/>
            </p:cNvSpPr>
            <p:nvPr/>
          </p:nvSpPr>
          <p:spPr bwMode="auto">
            <a:xfrm>
              <a:off x="2736" y="3123"/>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18543" name="AutoShape 47"/>
            <p:cNvSpPr>
              <a:spLocks noChangeArrowheads="1"/>
            </p:cNvSpPr>
            <p:nvPr/>
          </p:nvSpPr>
          <p:spPr bwMode="auto">
            <a:xfrm>
              <a:off x="3696" y="3411"/>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6877" name="Text Box 48"/>
            <p:cNvSpPr txBox="1">
              <a:spLocks noChangeArrowheads="1"/>
            </p:cNvSpPr>
            <p:nvPr/>
          </p:nvSpPr>
          <p:spPr bwMode="auto">
            <a:xfrm>
              <a:off x="1372" y="3699"/>
              <a:ext cx="34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temp</a:t>
              </a:r>
              <a:endParaRPr kumimoji="1" lang="en-US" altLang="zh-CN" sz="2400" b="0">
                <a:solidFill>
                  <a:schemeClr val="tx1"/>
                </a:solidFill>
              </a:endParaRPr>
            </a:p>
          </p:txBody>
        </p:sp>
        <p:sp>
          <p:nvSpPr>
            <p:cNvPr id="618545" name="AutoShape 49"/>
            <p:cNvSpPr>
              <a:spLocks noChangeArrowheads="1"/>
            </p:cNvSpPr>
            <p:nvPr/>
          </p:nvSpPr>
          <p:spPr bwMode="auto">
            <a:xfrm>
              <a:off x="4368" y="3219"/>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6879" name="Line 50"/>
            <p:cNvSpPr>
              <a:spLocks noChangeShapeType="1"/>
            </p:cNvSpPr>
            <p:nvPr/>
          </p:nvSpPr>
          <p:spPr bwMode="auto">
            <a:xfrm>
              <a:off x="2400" y="3987"/>
              <a:ext cx="5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547" name="Text Box 51"/>
            <p:cNvSpPr txBox="1">
              <a:spLocks noChangeArrowheads="1"/>
            </p:cNvSpPr>
            <p:nvPr/>
          </p:nvSpPr>
          <p:spPr bwMode="auto">
            <a:xfrm>
              <a:off x="288" y="2931"/>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2</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Rectangle 4"/>
          <p:cNvSpPr>
            <a:spLocks noGrp="1" noChangeArrowheads="1"/>
          </p:cNvSpPr>
          <p:nvPr>
            <p:ph type="title"/>
          </p:nvPr>
        </p:nvSpPr>
        <p:spPr bwMode="auto">
          <a:xfrm>
            <a:off x="468313" y="0"/>
            <a:ext cx="8229600" cy="908050"/>
          </a:xfrm>
          <a:ln>
            <a:miter lim="800000"/>
            <a:headEnd/>
            <a:tailEnd/>
          </a:ln>
        </p:spPr>
        <p:txBody>
          <a:bodyPr wrap="square" lIns="91440" tIns="45720" rIns="91440" bIns="45720" numCol="1" anchor="t" anchorCtr="0" compatLnSpc="1">
            <a:prstTxWarp prst="textNoShape">
              <a:avLst/>
            </a:prstTxWarp>
            <a:normAutofit fontScale="90000"/>
          </a:bodyPr>
          <a:lstStyle/>
          <a:p>
            <a:pPr algn="ctr" eaLnBrk="1" fontAlgn="auto" hangingPunct="1">
              <a:spcAft>
                <a:spcPts val="0"/>
              </a:spcAft>
              <a:defRPr/>
            </a:pPr>
            <a:r>
              <a:rPr sz="5400">
                <a:solidFill>
                  <a:srgbClr val="FFFF00"/>
                </a:solidFill>
                <a:latin typeface="Times New Roman" pitchFamily="18" charset="0"/>
                <a:ea typeface="隶书" pitchFamily="49" charset="-122"/>
              </a:rPr>
              <a:t>概  述</a:t>
            </a:r>
          </a:p>
        </p:txBody>
      </p:sp>
      <p:sp>
        <p:nvSpPr>
          <p:cNvPr id="376835" name="Rectangle 3"/>
          <p:cNvSpPr>
            <a:spLocks noGrp="1" noChangeArrowheads="1"/>
          </p:cNvSpPr>
          <p:nvPr>
            <p:ph idx="1"/>
          </p:nvPr>
        </p:nvSpPr>
        <p:spPr>
          <a:xfrm>
            <a:off x="228600" y="990600"/>
            <a:ext cx="8686800" cy="5486400"/>
          </a:xfrm>
        </p:spPr>
        <p:txBody>
          <a:bodyPr/>
          <a:lstStyle/>
          <a:p>
            <a:pPr algn="just" eaLnBrk="1" hangingPunct="1"/>
            <a:r>
              <a:rPr lang="zh-CN" altLang="en-US" sz="2800" b="1" smtClean="0">
                <a:solidFill>
                  <a:srgbClr val="FFFF00"/>
                </a:solidFill>
                <a:latin typeface="宋体" pitchFamily="2" charset="-122"/>
              </a:rPr>
              <a:t>排序</a:t>
            </a:r>
            <a:r>
              <a:rPr lang="zh-CN" altLang="en-US" sz="2800" b="1" smtClean="0">
                <a:solidFill>
                  <a:schemeClr val="tx2"/>
                </a:solidFill>
                <a:latin typeface="宋体" pitchFamily="2" charset="-122"/>
              </a:rPr>
              <a:t>：</a:t>
            </a:r>
            <a:r>
              <a:rPr lang="zh-CN" altLang="en-US" sz="2800" b="1" smtClean="0"/>
              <a:t>排序指按规定的顺序排列一个给定对象集合中的诸元素</a:t>
            </a:r>
            <a:r>
              <a:rPr lang="zh-CN" altLang="en-US" sz="2800" smtClean="0"/>
              <a:t> </a:t>
            </a:r>
            <a:r>
              <a:rPr lang="zh-CN" altLang="en-US" sz="2800" b="1" smtClean="0">
                <a:latin typeface="宋体" pitchFamily="2" charset="-122"/>
              </a:rPr>
              <a:t>。</a:t>
            </a:r>
          </a:p>
          <a:p>
            <a:pPr eaLnBrk="1" hangingPunct="1">
              <a:lnSpc>
                <a:spcPct val="120000"/>
              </a:lnSpc>
            </a:pPr>
            <a:r>
              <a:rPr lang="zh-CN" altLang="en-US" sz="2800" b="1" smtClean="0">
                <a:solidFill>
                  <a:srgbClr val="FFFF00"/>
                </a:solidFill>
                <a:latin typeface="宋体" pitchFamily="2" charset="-122"/>
              </a:rPr>
              <a:t>文件</a:t>
            </a:r>
            <a:r>
              <a:rPr lang="en-US" altLang="zh-CN" sz="2800" b="1" smtClean="0">
                <a:solidFill>
                  <a:schemeClr val="tx2"/>
                </a:solidFill>
                <a:latin typeface="宋体" pitchFamily="2" charset="-122"/>
              </a:rPr>
              <a:t>:</a:t>
            </a:r>
            <a:r>
              <a:rPr lang="en-US" altLang="zh-CN" sz="2800" b="1" smtClean="0">
                <a:latin typeface="宋体" pitchFamily="2" charset="-122"/>
              </a:rPr>
              <a:t> </a:t>
            </a:r>
            <a:r>
              <a:rPr lang="zh-CN" altLang="en-US" sz="2800" b="1" smtClean="0">
                <a:latin typeface="宋体" pitchFamily="2" charset="-122"/>
              </a:rPr>
              <a:t>它是待排序数据对象的有限集合。</a:t>
            </a:r>
            <a:endParaRPr lang="zh-CN" altLang="en-US" sz="2800" b="1" smtClean="0">
              <a:solidFill>
                <a:srgbClr val="FFFF00"/>
              </a:solidFill>
              <a:latin typeface="Times New Roman" pitchFamily="18" charset="0"/>
              <a:ea typeface="幼圆" pitchFamily="49" charset="-122"/>
            </a:endParaRPr>
          </a:p>
          <a:p>
            <a:pPr eaLnBrk="1" hangingPunct="1">
              <a:lnSpc>
                <a:spcPct val="120000"/>
              </a:lnSpc>
            </a:pPr>
            <a:r>
              <a:rPr lang="zh-CN" altLang="en-US" sz="2800" b="1" smtClean="0">
                <a:solidFill>
                  <a:srgbClr val="FFFF00"/>
                </a:solidFill>
                <a:latin typeface="Times New Roman" pitchFamily="18" charset="0"/>
                <a:ea typeface="幼圆" pitchFamily="49" charset="-122"/>
              </a:rPr>
              <a:t>记录</a:t>
            </a:r>
            <a:r>
              <a:rPr lang="zh-CN" altLang="en-US" sz="2800" b="1" smtClean="0">
                <a:latin typeface="Times New Roman" pitchFamily="18" charset="0"/>
              </a:rPr>
              <a:t>：</a:t>
            </a:r>
            <a:r>
              <a:rPr lang="en-US" altLang="zh-CN" sz="2800" b="1" smtClean="0">
                <a:latin typeface="Times New Roman" pitchFamily="18" charset="0"/>
                <a:ea typeface="仿宋_GB2312" pitchFamily="49" charset="-122"/>
              </a:rPr>
              <a:t>R</a:t>
            </a:r>
            <a:r>
              <a:rPr lang="en-US" altLang="zh-CN" sz="2800" b="1" baseline="-30000" smtClean="0">
                <a:latin typeface="Times New Roman" pitchFamily="18" charset="0"/>
                <a:ea typeface="仿宋_GB2312" pitchFamily="49" charset="-122"/>
              </a:rPr>
              <a:t>1</a:t>
            </a:r>
            <a:r>
              <a:rPr lang="zh-CN" altLang="en-US" sz="2800" b="1" smtClean="0">
                <a:latin typeface="Times New Roman" pitchFamily="18" charset="0"/>
                <a:ea typeface="仿宋_GB2312" pitchFamily="49" charset="-122"/>
              </a:rPr>
              <a:t>，</a:t>
            </a:r>
            <a:r>
              <a:rPr lang="en-US" altLang="zh-CN" sz="2800" b="1" smtClean="0">
                <a:latin typeface="Times New Roman" pitchFamily="18" charset="0"/>
                <a:ea typeface="仿宋_GB2312" pitchFamily="49" charset="-122"/>
              </a:rPr>
              <a:t>R</a:t>
            </a:r>
            <a:r>
              <a:rPr lang="en-US" altLang="zh-CN" sz="2800" b="1" baseline="-30000" smtClean="0">
                <a:latin typeface="Times New Roman" pitchFamily="18" charset="0"/>
                <a:ea typeface="仿宋_GB2312" pitchFamily="49" charset="-122"/>
              </a:rPr>
              <a:t>2</a:t>
            </a:r>
            <a:r>
              <a:rPr lang="zh-CN" altLang="en-US" sz="2800" b="1" smtClean="0">
                <a:latin typeface="Times New Roman" pitchFamily="18" charset="0"/>
                <a:ea typeface="仿宋_GB2312" pitchFamily="49" charset="-122"/>
              </a:rPr>
              <a:t>，</a:t>
            </a:r>
            <a:r>
              <a:rPr lang="en-US" altLang="zh-CN" sz="2800" b="1" smtClean="0">
                <a:latin typeface="Times New Roman" pitchFamily="18" charset="0"/>
                <a:ea typeface="仿宋_GB2312" pitchFamily="49" charset="-122"/>
              </a:rPr>
              <a:t>…</a:t>
            </a:r>
            <a:r>
              <a:rPr lang="zh-CN" altLang="en-US" sz="2800" b="1" smtClean="0">
                <a:latin typeface="Times New Roman" pitchFamily="18" charset="0"/>
                <a:ea typeface="仿宋_GB2312" pitchFamily="49" charset="-122"/>
              </a:rPr>
              <a:t>，</a:t>
            </a:r>
            <a:r>
              <a:rPr lang="en-US" altLang="zh-CN" sz="2800" b="1" smtClean="0">
                <a:latin typeface="Times New Roman" pitchFamily="18" charset="0"/>
                <a:ea typeface="仿宋_GB2312" pitchFamily="49" charset="-122"/>
              </a:rPr>
              <a:t>R</a:t>
            </a:r>
            <a:r>
              <a:rPr lang="en-US" altLang="zh-CN" sz="2800" b="1" baseline="-30000" smtClean="0">
                <a:latin typeface="Times New Roman" pitchFamily="18" charset="0"/>
                <a:ea typeface="仿宋_GB2312" pitchFamily="49" charset="-122"/>
              </a:rPr>
              <a:t>n</a:t>
            </a:r>
          </a:p>
          <a:p>
            <a:pPr eaLnBrk="1" hangingPunct="1">
              <a:lnSpc>
                <a:spcPct val="120000"/>
              </a:lnSpc>
            </a:pPr>
            <a:r>
              <a:rPr lang="zh-CN" altLang="en-US" sz="2800" b="1" smtClean="0">
                <a:solidFill>
                  <a:srgbClr val="FFFF00"/>
                </a:solidFill>
                <a:latin typeface="Times New Roman" pitchFamily="18" charset="0"/>
                <a:ea typeface="幼圆" pitchFamily="49" charset="-122"/>
              </a:rPr>
              <a:t>关键词域</a:t>
            </a:r>
            <a:r>
              <a:rPr lang="en-US" altLang="zh-CN" sz="2400" b="1" smtClean="0">
                <a:solidFill>
                  <a:schemeClr val="tx2"/>
                </a:solidFill>
                <a:latin typeface="宋体" pitchFamily="2" charset="-122"/>
              </a:rPr>
              <a:t>(</a:t>
            </a:r>
            <a:r>
              <a:rPr lang="en-US" altLang="zh-CN" sz="2400" b="1" smtClean="0">
                <a:solidFill>
                  <a:schemeClr val="tx2"/>
                </a:solidFill>
                <a:latin typeface="Times New Roman" pitchFamily="18" charset="0"/>
              </a:rPr>
              <a:t>key</a:t>
            </a:r>
            <a:r>
              <a:rPr lang="en-US" altLang="zh-CN" sz="2400" b="1" smtClean="0">
                <a:solidFill>
                  <a:schemeClr val="tx2"/>
                </a:solidFill>
                <a:latin typeface="宋体" pitchFamily="2" charset="-122"/>
              </a:rPr>
              <a:t>):</a:t>
            </a:r>
            <a:r>
              <a:rPr lang="en-US" altLang="zh-CN" sz="2400" b="1" smtClean="0">
                <a:latin typeface="宋体" pitchFamily="2" charset="-122"/>
              </a:rPr>
              <a:t> </a:t>
            </a:r>
            <a:r>
              <a:rPr lang="zh-CN" altLang="en-US" sz="2800" b="1" smtClean="0">
                <a:latin typeface="宋体" pitchFamily="2" charset="-122"/>
              </a:rPr>
              <a:t>通常数据对象有多个属性域，即多个数据成员组成，其中有一个属性域可用来区分对象，作为排序依据。该域即为关键词域。每个文件用哪个属性域作为关键词，要视具体的应用需要而定。即使是同一个文件表，在解决不同问题的场合也可能取不同的域做关键码。</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animEffect transition="in" filter="blinds(horizontal)">
                                      <p:cBhvr>
                                        <p:cTn id="7" dur="500"/>
                                        <p:tgtEl>
                                          <p:spTgt spid="376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2" end="2"/>
                                            </p:txEl>
                                          </p:spTgt>
                                        </p:tgtEl>
                                        <p:attrNameLst>
                                          <p:attrName>style.visibility</p:attrName>
                                        </p:attrNameLst>
                                      </p:cBhvr>
                                      <p:to>
                                        <p:strVal val="visible"/>
                                      </p:to>
                                    </p:set>
                                    <p:animEffect transition="in" filter="blinds(horizontal)">
                                      <p:cBhvr>
                                        <p:cTn id="12" dur="500"/>
                                        <p:tgtEl>
                                          <p:spTgt spid="376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6835">
                                            <p:txEl>
                                              <p:pRg st="3" end="3"/>
                                            </p:txEl>
                                          </p:spTgt>
                                        </p:tgtEl>
                                        <p:attrNameLst>
                                          <p:attrName>style.visibility</p:attrName>
                                        </p:attrNameLst>
                                      </p:cBhvr>
                                      <p:to>
                                        <p:strVal val="visible"/>
                                      </p:to>
                                    </p:set>
                                    <p:animEffect transition="in" filter="blinds(horizontal)">
                                      <p:cBhvr>
                                        <p:cTn id="17" dur="500"/>
                                        <p:tgtEl>
                                          <p:spTgt spid="37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42"/>
          <p:cNvGrpSpPr>
            <a:grpSpLocks/>
          </p:cNvGrpSpPr>
          <p:nvPr/>
        </p:nvGrpSpPr>
        <p:grpSpPr bwMode="auto">
          <a:xfrm>
            <a:off x="457200" y="374650"/>
            <a:ext cx="8305800" cy="1763713"/>
            <a:chOff x="288" y="1632"/>
            <a:chExt cx="5232" cy="1111"/>
          </a:xfrm>
        </p:grpSpPr>
        <p:sp>
          <p:nvSpPr>
            <p:cNvPr id="37926" name="AutoShape 2" descr="白色大理石"/>
            <p:cNvSpPr>
              <a:spLocks noChangeArrowheads="1"/>
            </p:cNvSpPr>
            <p:nvPr/>
          </p:nvSpPr>
          <p:spPr bwMode="auto">
            <a:xfrm>
              <a:off x="576" y="2112"/>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6051" name="AutoShape 3"/>
            <p:cNvSpPr>
              <a:spLocks noChangeArrowheads="1"/>
            </p:cNvSpPr>
            <p:nvPr/>
          </p:nvSpPr>
          <p:spPr bwMode="auto">
            <a:xfrm>
              <a:off x="1776" y="1824"/>
              <a:ext cx="336" cy="528"/>
            </a:xfrm>
            <a:prstGeom prst="can">
              <a:avLst>
                <a:gd name="adj" fmla="val 39286"/>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25</a:t>
              </a:r>
            </a:p>
          </p:txBody>
        </p:sp>
        <p:sp>
          <p:nvSpPr>
            <p:cNvPr id="386056" name="AutoShape 8"/>
            <p:cNvSpPr>
              <a:spLocks noChangeArrowheads="1"/>
            </p:cNvSpPr>
            <p:nvPr/>
          </p:nvSpPr>
          <p:spPr bwMode="auto">
            <a:xfrm>
              <a:off x="1536" y="172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6065" name="AutoShape 17"/>
            <p:cNvSpPr>
              <a:spLocks noChangeArrowheads="1"/>
            </p:cNvSpPr>
            <p:nvPr/>
          </p:nvSpPr>
          <p:spPr bwMode="auto">
            <a:xfrm>
              <a:off x="1296" y="1872"/>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386066" name="AutoShape 18"/>
            <p:cNvSpPr>
              <a:spLocks noChangeArrowheads="1"/>
            </p:cNvSpPr>
            <p:nvPr/>
          </p:nvSpPr>
          <p:spPr bwMode="auto">
            <a:xfrm>
              <a:off x="3216" y="1632"/>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386067" name="AutoShape 19"/>
            <p:cNvSpPr>
              <a:spLocks noChangeArrowheads="1"/>
            </p:cNvSpPr>
            <p:nvPr/>
          </p:nvSpPr>
          <p:spPr bwMode="auto">
            <a:xfrm>
              <a:off x="2736" y="1824"/>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386068" name="AutoShape 20"/>
            <p:cNvSpPr>
              <a:spLocks noChangeArrowheads="1"/>
            </p:cNvSpPr>
            <p:nvPr/>
          </p:nvSpPr>
          <p:spPr bwMode="auto">
            <a:xfrm>
              <a:off x="3696" y="2112"/>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86074" name="AutoShape 26"/>
            <p:cNvSpPr>
              <a:spLocks noChangeArrowheads="1"/>
            </p:cNvSpPr>
            <p:nvPr/>
          </p:nvSpPr>
          <p:spPr bwMode="auto">
            <a:xfrm>
              <a:off x="4368" y="1920"/>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6079" name="AutoShape 31"/>
            <p:cNvSpPr>
              <a:spLocks noChangeArrowheads="1"/>
            </p:cNvSpPr>
            <p:nvPr/>
          </p:nvSpPr>
          <p:spPr bwMode="auto">
            <a:xfrm>
              <a:off x="2256" y="1824"/>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37935" name="Line 34"/>
            <p:cNvSpPr>
              <a:spLocks noChangeShapeType="1"/>
            </p:cNvSpPr>
            <p:nvPr/>
          </p:nvSpPr>
          <p:spPr bwMode="auto">
            <a:xfrm>
              <a:off x="1920" y="2688"/>
              <a:ext cx="5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6084" name="Text Box 36"/>
            <p:cNvSpPr txBox="1">
              <a:spLocks noChangeArrowheads="1"/>
            </p:cNvSpPr>
            <p:nvPr/>
          </p:nvSpPr>
          <p:spPr bwMode="auto">
            <a:xfrm>
              <a:off x="288" y="1646"/>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1</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7937" name="Text Box 40"/>
            <p:cNvSpPr txBox="1">
              <a:spLocks noChangeArrowheads="1"/>
            </p:cNvSpPr>
            <p:nvPr/>
          </p:nvSpPr>
          <p:spPr bwMode="auto">
            <a:xfrm>
              <a:off x="1383" y="2455"/>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grpSp>
        <p:nvGrpSpPr>
          <p:cNvPr id="3" name="Group 43"/>
          <p:cNvGrpSpPr>
            <a:grpSpLocks/>
          </p:cNvGrpSpPr>
          <p:nvPr/>
        </p:nvGrpSpPr>
        <p:grpSpPr bwMode="auto">
          <a:xfrm>
            <a:off x="152400" y="2432050"/>
            <a:ext cx="8610600" cy="1752600"/>
            <a:chOff x="96" y="2928"/>
            <a:chExt cx="5424" cy="1104"/>
          </a:xfrm>
        </p:grpSpPr>
        <p:sp>
          <p:nvSpPr>
            <p:cNvPr id="37912" name="AutoShape 7" descr="白色大理石"/>
            <p:cNvSpPr>
              <a:spLocks noChangeArrowheads="1"/>
            </p:cNvSpPr>
            <p:nvPr/>
          </p:nvSpPr>
          <p:spPr bwMode="auto">
            <a:xfrm>
              <a:off x="576" y="3408"/>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7913" name="Rectangle 9"/>
            <p:cNvSpPr>
              <a:spLocks noChangeArrowheads="1"/>
            </p:cNvSpPr>
            <p:nvPr/>
          </p:nvSpPr>
          <p:spPr bwMode="auto">
            <a:xfrm>
              <a:off x="96" y="294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endParaRPr kumimoji="1" lang="zh-CN" altLang="en-US" sz="3200">
                <a:solidFill>
                  <a:schemeClr val="tx2"/>
                </a:solidFill>
              </a:endParaRPr>
            </a:p>
          </p:txBody>
        </p:sp>
        <p:sp>
          <p:nvSpPr>
            <p:cNvPr id="386070" name="AutoShape 22"/>
            <p:cNvSpPr>
              <a:spLocks noChangeArrowheads="1"/>
            </p:cNvSpPr>
            <p:nvPr/>
          </p:nvSpPr>
          <p:spPr bwMode="auto">
            <a:xfrm>
              <a:off x="1296" y="3120"/>
              <a:ext cx="336" cy="480"/>
            </a:xfrm>
            <a:prstGeom prst="can">
              <a:avLst>
                <a:gd name="adj" fmla="val 35714"/>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21</a:t>
              </a:r>
            </a:p>
          </p:txBody>
        </p:sp>
        <p:sp>
          <p:nvSpPr>
            <p:cNvPr id="386071" name="AutoShape 23"/>
            <p:cNvSpPr>
              <a:spLocks noChangeArrowheads="1"/>
            </p:cNvSpPr>
            <p:nvPr/>
          </p:nvSpPr>
          <p:spPr bwMode="auto">
            <a:xfrm>
              <a:off x="2208" y="307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386072" name="AutoShape 24"/>
            <p:cNvSpPr>
              <a:spLocks noChangeArrowheads="1"/>
            </p:cNvSpPr>
            <p:nvPr/>
          </p:nvSpPr>
          <p:spPr bwMode="auto">
            <a:xfrm>
              <a:off x="3216" y="2928"/>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386073" name="AutoShape 25"/>
            <p:cNvSpPr>
              <a:spLocks noChangeArrowheads="1"/>
            </p:cNvSpPr>
            <p:nvPr/>
          </p:nvSpPr>
          <p:spPr bwMode="auto">
            <a:xfrm>
              <a:off x="2736" y="307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386075" name="AutoShape 27"/>
            <p:cNvSpPr>
              <a:spLocks noChangeArrowheads="1"/>
            </p:cNvSpPr>
            <p:nvPr/>
          </p:nvSpPr>
          <p:spPr bwMode="auto">
            <a:xfrm>
              <a:off x="3696" y="340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86076" name="AutoShape 28"/>
            <p:cNvSpPr>
              <a:spLocks noChangeArrowheads="1"/>
            </p:cNvSpPr>
            <p:nvPr/>
          </p:nvSpPr>
          <p:spPr bwMode="auto">
            <a:xfrm>
              <a:off x="4368" y="32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7920" name="Line 29"/>
            <p:cNvSpPr>
              <a:spLocks noChangeShapeType="1"/>
            </p:cNvSpPr>
            <p:nvPr/>
          </p:nvSpPr>
          <p:spPr bwMode="auto">
            <a:xfrm>
              <a:off x="1440" y="3984"/>
              <a:ext cx="5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6080" name="AutoShape 32"/>
            <p:cNvSpPr>
              <a:spLocks noChangeArrowheads="1"/>
            </p:cNvSpPr>
            <p:nvPr/>
          </p:nvSpPr>
          <p:spPr bwMode="auto">
            <a:xfrm>
              <a:off x="1728" y="3120"/>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386085" name="Text Box 37"/>
            <p:cNvSpPr txBox="1">
              <a:spLocks noChangeArrowheads="1"/>
            </p:cNvSpPr>
            <p:nvPr/>
          </p:nvSpPr>
          <p:spPr bwMode="auto">
            <a:xfrm>
              <a:off x="288" y="2942"/>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0</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7923" name="Line 38"/>
            <p:cNvSpPr>
              <a:spLocks noChangeShapeType="1"/>
            </p:cNvSpPr>
            <p:nvPr/>
          </p:nvSpPr>
          <p:spPr bwMode="auto">
            <a:xfrm flipH="1">
              <a:off x="1440" y="4032"/>
              <a:ext cx="3072"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6087" name="AutoShape 39"/>
            <p:cNvSpPr>
              <a:spLocks noChangeArrowheads="1"/>
            </p:cNvSpPr>
            <p:nvPr/>
          </p:nvSpPr>
          <p:spPr bwMode="auto">
            <a:xfrm>
              <a:off x="1104" y="30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7925" name="Text Box 41"/>
            <p:cNvSpPr txBox="1">
              <a:spLocks noChangeArrowheads="1"/>
            </p:cNvSpPr>
            <p:nvPr/>
          </p:nvSpPr>
          <p:spPr bwMode="auto">
            <a:xfrm>
              <a:off x="1315" y="3702"/>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grpSp>
        <p:nvGrpSpPr>
          <p:cNvPr id="4" name="Group 44"/>
          <p:cNvGrpSpPr>
            <a:grpSpLocks/>
          </p:cNvGrpSpPr>
          <p:nvPr/>
        </p:nvGrpSpPr>
        <p:grpSpPr bwMode="auto">
          <a:xfrm>
            <a:off x="152400" y="4572000"/>
            <a:ext cx="8610600" cy="1828800"/>
            <a:chOff x="96" y="2880"/>
            <a:chExt cx="5424" cy="1152"/>
          </a:xfrm>
        </p:grpSpPr>
        <p:grpSp>
          <p:nvGrpSpPr>
            <p:cNvPr id="37893" name="Group 45"/>
            <p:cNvGrpSpPr>
              <a:grpSpLocks/>
            </p:cNvGrpSpPr>
            <p:nvPr/>
          </p:nvGrpSpPr>
          <p:grpSpPr bwMode="auto">
            <a:xfrm>
              <a:off x="96" y="2948"/>
              <a:ext cx="5424" cy="1084"/>
              <a:chOff x="96" y="2948"/>
              <a:chExt cx="5424" cy="1084"/>
            </a:xfrm>
          </p:grpSpPr>
          <p:sp>
            <p:nvSpPr>
              <p:cNvPr id="37895" name="Rectangle 46"/>
              <p:cNvSpPr>
                <a:spLocks noChangeArrowheads="1"/>
              </p:cNvSpPr>
              <p:nvPr/>
            </p:nvSpPr>
            <p:spPr bwMode="auto">
              <a:xfrm>
                <a:off x="96" y="294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endParaRPr kumimoji="1" lang="zh-CN" altLang="en-US" sz="3200">
                  <a:solidFill>
                    <a:schemeClr val="tx2"/>
                  </a:solidFill>
                </a:endParaRPr>
              </a:p>
            </p:txBody>
          </p:sp>
          <p:sp>
            <p:nvSpPr>
              <p:cNvPr id="37896" name="AutoShape 47" descr="白色大理石"/>
              <p:cNvSpPr>
                <a:spLocks noChangeArrowheads="1"/>
              </p:cNvSpPr>
              <p:nvPr/>
            </p:nvSpPr>
            <p:spPr bwMode="auto">
              <a:xfrm>
                <a:off x="576" y="3360"/>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6096" name="AutoShape 48"/>
              <p:cNvSpPr>
                <a:spLocks noChangeArrowheads="1"/>
              </p:cNvSpPr>
              <p:nvPr/>
            </p:nvSpPr>
            <p:spPr bwMode="auto">
              <a:xfrm>
                <a:off x="1776" y="3120"/>
                <a:ext cx="336" cy="480"/>
              </a:xfrm>
              <a:prstGeom prst="can">
                <a:avLst>
                  <a:gd name="adj" fmla="val 35714"/>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endParaRPr kumimoji="1" lang="en-US" altLang="zh-CN" sz="2400" b="0">
                  <a:solidFill>
                    <a:schemeClr val="tx1"/>
                  </a:solidFill>
                  <a:effectLst>
                    <a:outerShdw blurRad="38100" dist="38100" dir="2700000" algn="tl">
                      <a:srgbClr val="000000"/>
                    </a:outerShdw>
                  </a:effectLst>
                </a:endParaRPr>
              </a:p>
            </p:txBody>
          </p:sp>
          <p:sp>
            <p:nvSpPr>
              <p:cNvPr id="386097" name="AutoShape 49"/>
              <p:cNvSpPr>
                <a:spLocks noChangeArrowheads="1"/>
              </p:cNvSpPr>
              <p:nvPr/>
            </p:nvSpPr>
            <p:spPr bwMode="auto">
              <a:xfrm>
                <a:off x="2256" y="3072"/>
                <a:ext cx="336" cy="528"/>
              </a:xfrm>
              <a:prstGeom prst="can">
                <a:avLst>
                  <a:gd name="adj" fmla="val 39286"/>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a:solidFill>
                    <a:schemeClr val="tx1"/>
                  </a:solidFill>
                  <a:effectLst>
                    <a:outerShdw blurRad="38100" dist="38100" dir="2700000" algn="tl">
                      <a:srgbClr val="000000"/>
                    </a:outerShdw>
                  </a:effectLst>
                </a:endParaRPr>
              </a:p>
            </p:txBody>
          </p:sp>
          <p:sp>
            <p:nvSpPr>
              <p:cNvPr id="386098" name="AutoShape 50"/>
              <p:cNvSpPr>
                <a:spLocks noChangeArrowheads="1"/>
              </p:cNvSpPr>
              <p:nvPr/>
            </p:nvSpPr>
            <p:spPr bwMode="auto">
              <a:xfrm>
                <a:off x="2736" y="3072"/>
                <a:ext cx="336" cy="528"/>
              </a:xfrm>
              <a:prstGeom prst="can">
                <a:avLst>
                  <a:gd name="adj" fmla="val 39286"/>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386099" name="AutoShape 51"/>
              <p:cNvSpPr>
                <a:spLocks noChangeArrowheads="1"/>
              </p:cNvSpPr>
              <p:nvPr/>
            </p:nvSpPr>
            <p:spPr bwMode="auto">
              <a:xfrm>
                <a:off x="1296" y="3168"/>
                <a:ext cx="336" cy="432"/>
              </a:xfrm>
              <a:prstGeom prst="can">
                <a:avLst>
                  <a:gd name="adj" fmla="val 32143"/>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6100" name="AutoShape 52"/>
              <p:cNvSpPr>
                <a:spLocks noChangeArrowheads="1"/>
              </p:cNvSpPr>
              <p:nvPr/>
            </p:nvSpPr>
            <p:spPr bwMode="auto">
              <a:xfrm>
                <a:off x="3696" y="3360"/>
                <a:ext cx="336" cy="240"/>
              </a:xfrm>
              <a:prstGeom prst="can">
                <a:avLst>
                  <a:gd name="adj" fmla="val 25000"/>
                </a:avLst>
              </a:prstGeom>
              <a:solidFill>
                <a:srgbClr val="99FF33"/>
              </a:solidFill>
              <a:ln w="9525">
                <a:solidFill>
                  <a:schemeClr val="tx1"/>
                </a:solidFill>
                <a:round/>
                <a:headEnd/>
                <a:tailEnd/>
              </a:ln>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86101" name="Text Box 53"/>
              <p:cNvSpPr txBox="1">
                <a:spLocks noChangeArrowheads="1"/>
              </p:cNvSpPr>
              <p:nvPr/>
            </p:nvSpPr>
            <p:spPr bwMode="auto">
              <a:xfrm>
                <a:off x="144" y="3235"/>
                <a:ext cx="589"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6</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7903" name="Line 54"/>
              <p:cNvSpPr>
                <a:spLocks noChangeShapeType="1"/>
              </p:cNvSpPr>
              <p:nvPr/>
            </p:nvSpPr>
            <p:spPr bwMode="auto">
              <a:xfrm>
                <a:off x="3840" y="3936"/>
                <a:ext cx="624" cy="0"/>
              </a:xfrm>
              <a:prstGeom prst="line">
                <a:avLst/>
              </a:prstGeom>
              <a:noFill/>
              <a:ln w="1905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4" name="Line 55"/>
              <p:cNvSpPr>
                <a:spLocks noChangeShapeType="1"/>
              </p:cNvSpPr>
              <p:nvPr/>
            </p:nvSpPr>
            <p:spPr bwMode="auto">
              <a:xfrm flipH="1">
                <a:off x="1488" y="4032"/>
                <a:ext cx="2976"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6104" name="AutoShape 56"/>
              <p:cNvSpPr>
                <a:spLocks noChangeArrowheads="1"/>
              </p:cNvSpPr>
              <p:nvPr/>
            </p:nvSpPr>
            <p:spPr bwMode="auto">
              <a:xfrm>
                <a:off x="4368" y="336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37906" name="Line 57"/>
              <p:cNvSpPr>
                <a:spLocks noChangeShapeType="1"/>
              </p:cNvSpPr>
              <p:nvPr/>
            </p:nvSpPr>
            <p:spPr bwMode="auto">
              <a:xfrm>
                <a:off x="3408" y="3984"/>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7" name="Line 58"/>
              <p:cNvSpPr>
                <a:spLocks noChangeShapeType="1"/>
              </p:cNvSpPr>
              <p:nvPr/>
            </p:nvSpPr>
            <p:spPr bwMode="auto">
              <a:xfrm>
                <a:off x="2928" y="3984"/>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Line 59"/>
              <p:cNvSpPr>
                <a:spLocks noChangeShapeType="1"/>
              </p:cNvSpPr>
              <p:nvPr/>
            </p:nvSpPr>
            <p:spPr bwMode="auto">
              <a:xfrm>
                <a:off x="2448" y="3984"/>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9" name="Line 60"/>
              <p:cNvSpPr>
                <a:spLocks noChangeShapeType="1"/>
              </p:cNvSpPr>
              <p:nvPr/>
            </p:nvSpPr>
            <p:spPr bwMode="auto">
              <a:xfrm>
                <a:off x="1968" y="3984"/>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0" name="Line 61"/>
              <p:cNvSpPr>
                <a:spLocks noChangeShapeType="1"/>
              </p:cNvSpPr>
              <p:nvPr/>
            </p:nvSpPr>
            <p:spPr bwMode="auto">
              <a:xfrm>
                <a:off x="1488" y="3984"/>
                <a:ext cx="43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1" name="Text Box 62"/>
              <p:cNvSpPr txBox="1">
                <a:spLocks noChangeArrowheads="1"/>
              </p:cNvSpPr>
              <p:nvPr/>
            </p:nvSpPr>
            <p:spPr bwMode="auto">
              <a:xfrm>
                <a:off x="1335" y="3657"/>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sp>
          <p:nvSpPr>
            <p:cNvPr id="386111" name="AutoShape 63"/>
            <p:cNvSpPr>
              <a:spLocks noChangeArrowheads="1"/>
            </p:cNvSpPr>
            <p:nvPr/>
          </p:nvSpPr>
          <p:spPr bwMode="auto">
            <a:xfrm>
              <a:off x="3216" y="2880"/>
              <a:ext cx="336" cy="720"/>
            </a:xfrm>
            <a:prstGeom prst="can">
              <a:avLst>
                <a:gd name="adj" fmla="val 53571"/>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gr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457200" y="374650"/>
            <a:ext cx="8305800" cy="1763713"/>
            <a:chOff x="288" y="1632"/>
            <a:chExt cx="5232" cy="1111"/>
          </a:xfrm>
        </p:grpSpPr>
        <p:sp>
          <p:nvSpPr>
            <p:cNvPr id="38940" name="AutoShape 3" descr="白色大理石"/>
            <p:cNvSpPr>
              <a:spLocks noChangeArrowheads="1"/>
            </p:cNvSpPr>
            <p:nvPr/>
          </p:nvSpPr>
          <p:spPr bwMode="auto">
            <a:xfrm>
              <a:off x="576" y="2112"/>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621572" name="AutoShape 4"/>
            <p:cNvSpPr>
              <a:spLocks noChangeArrowheads="1"/>
            </p:cNvSpPr>
            <p:nvPr/>
          </p:nvSpPr>
          <p:spPr bwMode="auto">
            <a:xfrm>
              <a:off x="1776" y="1824"/>
              <a:ext cx="336" cy="528"/>
            </a:xfrm>
            <a:prstGeom prst="can">
              <a:avLst>
                <a:gd name="adj" fmla="val 39286"/>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25</a:t>
              </a:r>
            </a:p>
          </p:txBody>
        </p:sp>
        <p:sp>
          <p:nvSpPr>
            <p:cNvPr id="621573" name="AutoShape 5"/>
            <p:cNvSpPr>
              <a:spLocks noChangeArrowheads="1"/>
            </p:cNvSpPr>
            <p:nvPr/>
          </p:nvSpPr>
          <p:spPr bwMode="auto">
            <a:xfrm>
              <a:off x="1536" y="172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1574" name="AutoShape 6"/>
            <p:cNvSpPr>
              <a:spLocks noChangeArrowheads="1"/>
            </p:cNvSpPr>
            <p:nvPr/>
          </p:nvSpPr>
          <p:spPr bwMode="auto">
            <a:xfrm>
              <a:off x="1296" y="1872"/>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21575" name="AutoShape 7"/>
            <p:cNvSpPr>
              <a:spLocks noChangeArrowheads="1"/>
            </p:cNvSpPr>
            <p:nvPr/>
          </p:nvSpPr>
          <p:spPr bwMode="auto">
            <a:xfrm>
              <a:off x="3216" y="1632"/>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21576" name="AutoShape 8"/>
            <p:cNvSpPr>
              <a:spLocks noChangeArrowheads="1"/>
            </p:cNvSpPr>
            <p:nvPr/>
          </p:nvSpPr>
          <p:spPr bwMode="auto">
            <a:xfrm>
              <a:off x="2736" y="1824"/>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1577" name="AutoShape 9"/>
            <p:cNvSpPr>
              <a:spLocks noChangeArrowheads="1"/>
            </p:cNvSpPr>
            <p:nvPr/>
          </p:nvSpPr>
          <p:spPr bwMode="auto">
            <a:xfrm>
              <a:off x="3696" y="2112"/>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621578" name="AutoShape 10"/>
            <p:cNvSpPr>
              <a:spLocks noChangeArrowheads="1"/>
            </p:cNvSpPr>
            <p:nvPr/>
          </p:nvSpPr>
          <p:spPr bwMode="auto">
            <a:xfrm>
              <a:off x="4368" y="1920"/>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1579" name="AutoShape 11"/>
            <p:cNvSpPr>
              <a:spLocks noChangeArrowheads="1"/>
            </p:cNvSpPr>
            <p:nvPr/>
          </p:nvSpPr>
          <p:spPr bwMode="auto">
            <a:xfrm>
              <a:off x="2256" y="1824"/>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38949" name="Line 12"/>
            <p:cNvSpPr>
              <a:spLocks noChangeShapeType="1"/>
            </p:cNvSpPr>
            <p:nvPr/>
          </p:nvSpPr>
          <p:spPr bwMode="auto">
            <a:xfrm>
              <a:off x="1920" y="2688"/>
              <a:ext cx="5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1581" name="Text Box 13"/>
            <p:cNvSpPr txBox="1">
              <a:spLocks noChangeArrowheads="1"/>
            </p:cNvSpPr>
            <p:nvPr/>
          </p:nvSpPr>
          <p:spPr bwMode="auto">
            <a:xfrm>
              <a:off x="288" y="1646"/>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1</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8951" name="Text Box 14"/>
            <p:cNvSpPr txBox="1">
              <a:spLocks noChangeArrowheads="1"/>
            </p:cNvSpPr>
            <p:nvPr/>
          </p:nvSpPr>
          <p:spPr bwMode="auto">
            <a:xfrm>
              <a:off x="1383" y="2455"/>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grpSp>
        <p:nvGrpSpPr>
          <p:cNvPr id="38915" name="Group 15"/>
          <p:cNvGrpSpPr>
            <a:grpSpLocks/>
          </p:cNvGrpSpPr>
          <p:nvPr/>
        </p:nvGrpSpPr>
        <p:grpSpPr bwMode="auto">
          <a:xfrm>
            <a:off x="152400" y="2432050"/>
            <a:ext cx="8610600" cy="1752600"/>
            <a:chOff x="96" y="2928"/>
            <a:chExt cx="5424" cy="1104"/>
          </a:xfrm>
        </p:grpSpPr>
        <p:sp>
          <p:nvSpPr>
            <p:cNvPr id="38926" name="AutoShape 16" descr="白色大理石"/>
            <p:cNvSpPr>
              <a:spLocks noChangeArrowheads="1"/>
            </p:cNvSpPr>
            <p:nvPr/>
          </p:nvSpPr>
          <p:spPr bwMode="auto">
            <a:xfrm>
              <a:off x="576" y="3408"/>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927" name="Rectangle 17"/>
            <p:cNvSpPr>
              <a:spLocks noChangeArrowheads="1"/>
            </p:cNvSpPr>
            <p:nvPr/>
          </p:nvSpPr>
          <p:spPr bwMode="auto">
            <a:xfrm>
              <a:off x="96" y="294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endParaRPr kumimoji="1" lang="zh-CN" altLang="en-US" sz="3200">
                <a:solidFill>
                  <a:schemeClr val="tx2"/>
                </a:solidFill>
              </a:endParaRPr>
            </a:p>
          </p:txBody>
        </p:sp>
        <p:sp>
          <p:nvSpPr>
            <p:cNvPr id="621586" name="AutoShape 18"/>
            <p:cNvSpPr>
              <a:spLocks noChangeArrowheads="1"/>
            </p:cNvSpPr>
            <p:nvPr/>
          </p:nvSpPr>
          <p:spPr bwMode="auto">
            <a:xfrm>
              <a:off x="1296" y="3120"/>
              <a:ext cx="336" cy="480"/>
            </a:xfrm>
            <a:prstGeom prst="can">
              <a:avLst>
                <a:gd name="adj" fmla="val 35714"/>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21</a:t>
              </a:r>
            </a:p>
          </p:txBody>
        </p:sp>
        <p:sp>
          <p:nvSpPr>
            <p:cNvPr id="621587" name="AutoShape 19"/>
            <p:cNvSpPr>
              <a:spLocks noChangeArrowheads="1"/>
            </p:cNvSpPr>
            <p:nvPr/>
          </p:nvSpPr>
          <p:spPr bwMode="auto">
            <a:xfrm>
              <a:off x="2208" y="307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1588" name="AutoShape 20"/>
            <p:cNvSpPr>
              <a:spLocks noChangeArrowheads="1"/>
            </p:cNvSpPr>
            <p:nvPr/>
          </p:nvSpPr>
          <p:spPr bwMode="auto">
            <a:xfrm>
              <a:off x="3216" y="2928"/>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21589" name="AutoShape 21"/>
            <p:cNvSpPr>
              <a:spLocks noChangeArrowheads="1"/>
            </p:cNvSpPr>
            <p:nvPr/>
          </p:nvSpPr>
          <p:spPr bwMode="auto">
            <a:xfrm>
              <a:off x="2736" y="307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1590" name="AutoShape 22"/>
            <p:cNvSpPr>
              <a:spLocks noChangeArrowheads="1"/>
            </p:cNvSpPr>
            <p:nvPr/>
          </p:nvSpPr>
          <p:spPr bwMode="auto">
            <a:xfrm>
              <a:off x="3696" y="3408"/>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621591" name="AutoShape 23"/>
            <p:cNvSpPr>
              <a:spLocks noChangeArrowheads="1"/>
            </p:cNvSpPr>
            <p:nvPr/>
          </p:nvSpPr>
          <p:spPr bwMode="auto">
            <a:xfrm>
              <a:off x="4368" y="32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934" name="Line 24"/>
            <p:cNvSpPr>
              <a:spLocks noChangeShapeType="1"/>
            </p:cNvSpPr>
            <p:nvPr/>
          </p:nvSpPr>
          <p:spPr bwMode="auto">
            <a:xfrm>
              <a:off x="1440" y="3984"/>
              <a:ext cx="52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1593" name="AutoShape 25"/>
            <p:cNvSpPr>
              <a:spLocks noChangeArrowheads="1"/>
            </p:cNvSpPr>
            <p:nvPr/>
          </p:nvSpPr>
          <p:spPr bwMode="auto">
            <a:xfrm>
              <a:off x="1728" y="3120"/>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21594" name="Text Box 26"/>
            <p:cNvSpPr txBox="1">
              <a:spLocks noChangeArrowheads="1"/>
            </p:cNvSpPr>
            <p:nvPr/>
          </p:nvSpPr>
          <p:spPr bwMode="auto">
            <a:xfrm>
              <a:off x="288" y="2942"/>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0</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38937" name="Line 27"/>
            <p:cNvSpPr>
              <a:spLocks noChangeShapeType="1"/>
            </p:cNvSpPr>
            <p:nvPr/>
          </p:nvSpPr>
          <p:spPr bwMode="auto">
            <a:xfrm flipH="1">
              <a:off x="1440" y="4032"/>
              <a:ext cx="3072"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1596" name="AutoShape 28"/>
            <p:cNvSpPr>
              <a:spLocks noChangeArrowheads="1"/>
            </p:cNvSpPr>
            <p:nvPr/>
          </p:nvSpPr>
          <p:spPr bwMode="auto">
            <a:xfrm>
              <a:off x="1104" y="302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38939" name="Text Box 29"/>
            <p:cNvSpPr txBox="1">
              <a:spLocks noChangeArrowheads="1"/>
            </p:cNvSpPr>
            <p:nvPr/>
          </p:nvSpPr>
          <p:spPr bwMode="auto">
            <a:xfrm>
              <a:off x="1315" y="3702"/>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grpSp>
      <p:grpSp>
        <p:nvGrpSpPr>
          <p:cNvPr id="38916" name="Group 50"/>
          <p:cNvGrpSpPr>
            <a:grpSpLocks/>
          </p:cNvGrpSpPr>
          <p:nvPr/>
        </p:nvGrpSpPr>
        <p:grpSpPr bwMode="auto">
          <a:xfrm>
            <a:off x="214313" y="4724400"/>
            <a:ext cx="8497887" cy="1676400"/>
            <a:chOff x="90" y="38"/>
            <a:chExt cx="5353" cy="1056"/>
          </a:xfrm>
        </p:grpSpPr>
        <p:sp>
          <p:nvSpPr>
            <p:cNvPr id="38917" name="AutoShape 51" descr="白色大理石"/>
            <p:cNvSpPr>
              <a:spLocks noChangeArrowheads="1"/>
            </p:cNvSpPr>
            <p:nvPr/>
          </p:nvSpPr>
          <p:spPr bwMode="auto">
            <a:xfrm>
              <a:off x="499" y="518"/>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621620" name="AutoShape 52"/>
            <p:cNvSpPr>
              <a:spLocks noChangeArrowheads="1"/>
            </p:cNvSpPr>
            <p:nvPr/>
          </p:nvSpPr>
          <p:spPr bwMode="auto">
            <a:xfrm>
              <a:off x="2275" y="278"/>
              <a:ext cx="336" cy="480"/>
            </a:xfrm>
            <a:prstGeom prst="can">
              <a:avLst>
                <a:gd name="adj" fmla="val 35714"/>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endParaRPr kumimoji="1" lang="en-US" altLang="zh-CN" sz="2400" b="0">
                <a:solidFill>
                  <a:schemeClr val="tx1"/>
                </a:solidFill>
                <a:effectLst>
                  <a:outerShdw blurRad="38100" dist="38100" dir="2700000" algn="tl">
                    <a:srgbClr val="000000"/>
                  </a:outerShdw>
                </a:effectLst>
              </a:endParaRPr>
            </a:p>
          </p:txBody>
        </p:sp>
        <p:sp>
          <p:nvSpPr>
            <p:cNvPr id="621621" name="AutoShape 53"/>
            <p:cNvSpPr>
              <a:spLocks noChangeArrowheads="1"/>
            </p:cNvSpPr>
            <p:nvPr/>
          </p:nvSpPr>
          <p:spPr bwMode="auto">
            <a:xfrm>
              <a:off x="2755" y="230"/>
              <a:ext cx="336" cy="528"/>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1622" name="AutoShape 54"/>
            <p:cNvSpPr>
              <a:spLocks noChangeArrowheads="1"/>
            </p:cNvSpPr>
            <p:nvPr/>
          </p:nvSpPr>
          <p:spPr bwMode="auto">
            <a:xfrm>
              <a:off x="3715" y="38"/>
              <a:ext cx="336" cy="720"/>
            </a:xfrm>
            <a:prstGeom prst="can">
              <a:avLst>
                <a:gd name="adj" fmla="val 53571"/>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endParaRPr kumimoji="1" lang="en-US" altLang="zh-CN" sz="2400" b="0">
                <a:solidFill>
                  <a:schemeClr val="tx1"/>
                </a:solidFill>
                <a:effectLst>
                  <a:outerShdw blurRad="38100" dist="38100" dir="2700000" algn="tl">
                    <a:srgbClr val="000000"/>
                  </a:outerShdw>
                </a:effectLst>
              </a:endParaRPr>
            </a:p>
          </p:txBody>
        </p:sp>
        <p:sp>
          <p:nvSpPr>
            <p:cNvPr id="621623" name="AutoShape 55"/>
            <p:cNvSpPr>
              <a:spLocks noChangeArrowheads="1"/>
            </p:cNvSpPr>
            <p:nvPr/>
          </p:nvSpPr>
          <p:spPr bwMode="auto">
            <a:xfrm>
              <a:off x="3235" y="230"/>
              <a:ext cx="336" cy="528"/>
            </a:xfrm>
            <a:prstGeom prst="can">
              <a:avLst>
                <a:gd name="adj" fmla="val 39286"/>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endParaRPr kumimoji="1" lang="en-US" altLang="zh-CN" sz="2400" b="0">
                <a:solidFill>
                  <a:schemeClr val="tx1"/>
                </a:solidFill>
                <a:effectLst>
                  <a:outerShdw blurRad="38100" dist="38100" dir="2700000" algn="tl">
                    <a:srgbClr val="000000"/>
                  </a:outerShdw>
                </a:effectLst>
              </a:endParaRPr>
            </a:p>
          </p:txBody>
        </p:sp>
        <p:sp>
          <p:nvSpPr>
            <p:cNvPr id="621624" name="AutoShape 56"/>
            <p:cNvSpPr>
              <a:spLocks noChangeArrowheads="1"/>
            </p:cNvSpPr>
            <p:nvPr/>
          </p:nvSpPr>
          <p:spPr bwMode="auto">
            <a:xfrm>
              <a:off x="1795" y="326"/>
              <a:ext cx="336" cy="432"/>
            </a:xfrm>
            <a:prstGeom prst="can">
              <a:avLst>
                <a:gd name="adj" fmla="val 32143"/>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1625" name="AutoShape 57"/>
            <p:cNvSpPr>
              <a:spLocks noChangeArrowheads="1"/>
            </p:cNvSpPr>
            <p:nvPr/>
          </p:nvSpPr>
          <p:spPr bwMode="auto">
            <a:xfrm>
              <a:off x="1315" y="518"/>
              <a:ext cx="336" cy="240"/>
            </a:xfrm>
            <a:prstGeom prst="can">
              <a:avLst>
                <a:gd name="adj" fmla="val 25000"/>
              </a:avLst>
            </a:pr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621626" name="Text Box 58"/>
            <p:cNvSpPr txBox="1">
              <a:spLocks noChangeArrowheads="1"/>
            </p:cNvSpPr>
            <p:nvPr/>
          </p:nvSpPr>
          <p:spPr bwMode="auto">
            <a:xfrm>
              <a:off x="90" y="323"/>
              <a:ext cx="628" cy="365"/>
            </a:xfrm>
            <a:prstGeom prst="rect">
              <a:avLst/>
            </a:prstGeom>
            <a:noFill/>
            <a:ln w="9525">
              <a:noFill/>
              <a:miter lim="800000"/>
              <a:headEnd/>
              <a:tailEnd/>
            </a:ln>
          </p:spPr>
          <p:txBody>
            <a:bodyPr wrap="none">
              <a:spAutoFit/>
            </a:bodyPr>
            <a:lstStyle/>
            <a:p>
              <a:pPr algn="l">
                <a:spcBef>
                  <a:spcPct val="0"/>
                </a:spcBef>
                <a:defRPr/>
              </a:pPr>
              <a:r>
                <a:rPr kumimoji="1" lang="zh-CN" altLang="en-US" sz="3200" b="0">
                  <a:solidFill>
                    <a:schemeClr val="hlink"/>
                  </a:solidFill>
                  <a:ea typeface="隶书" pitchFamily="49" charset="-122"/>
                </a:rPr>
                <a:t>完成</a:t>
              </a:r>
              <a:endParaRPr kumimoji="1" lang="zh-CN" altLang="en-US" sz="240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a typeface="仿宋_GB2312" pitchFamily="49" charset="-122"/>
              </a:endParaRPr>
            </a:p>
          </p:txBody>
        </p:sp>
        <p:sp>
          <p:nvSpPr>
            <p:cNvPr id="38925" name="Text Box 59"/>
            <p:cNvSpPr txBox="1">
              <a:spLocks noChangeArrowheads="1"/>
            </p:cNvSpPr>
            <p:nvPr/>
          </p:nvSpPr>
          <p:spPr bwMode="auto">
            <a:xfrm>
              <a:off x="1391" y="806"/>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a:t>
              </a:r>
              <a:endParaRPr kumimoji="1" lang="en-US" altLang="zh-CN" sz="2400" b="0">
                <a:solidFill>
                  <a:schemeClr val="tx1"/>
                </a:solidFill>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215900" y="404813"/>
            <a:ext cx="8461375" cy="6121400"/>
          </a:xfrm>
        </p:spPr>
        <p:txBody>
          <a:bodyPr/>
          <a:lstStyle/>
          <a:p>
            <a:pPr eaLnBrk="1" hangingPunct="1"/>
            <a:r>
              <a:rPr lang="zh-CN" altLang="en-US" smtClean="0">
                <a:latin typeface="Times New Roman" pitchFamily="18" charset="0"/>
                <a:cs typeface="Times New Roman" pitchFamily="18" charset="0"/>
              </a:rPr>
              <a:t>算法</a:t>
            </a:r>
            <a:r>
              <a:rPr lang="en-US" altLang="zh-CN" smtClean="0">
                <a:latin typeface="Times New Roman" pitchFamily="18" charset="0"/>
                <a:cs typeface="Times New Roman" pitchFamily="18" charset="0"/>
              </a:rPr>
              <a:t>InsertSort</a:t>
            </a:r>
            <a:r>
              <a:rPr lang="zh-CN" altLang="en-US" smtClean="0">
                <a:latin typeface="Times New Roman" pitchFamily="18" charset="0"/>
                <a:cs typeface="Times New Roman" pitchFamily="18" charset="0"/>
              </a:rPr>
              <a:t>的每次</a:t>
            </a:r>
            <a:r>
              <a:rPr lang="en-US" altLang="zh-CN" smtClean="0">
                <a:latin typeface="Times New Roman" pitchFamily="18" charset="0"/>
                <a:cs typeface="Times New Roman" pitchFamily="18" charset="0"/>
              </a:rPr>
              <a:t>FOR</a:t>
            </a:r>
            <a:r>
              <a:rPr lang="zh-CN" altLang="en-US" smtClean="0">
                <a:latin typeface="Times New Roman" pitchFamily="18" charset="0"/>
                <a:cs typeface="Times New Roman" pitchFamily="18" charset="0"/>
              </a:rPr>
              <a:t>循环，正好完成了</a:t>
            </a:r>
            <a:br>
              <a:rPr lang="zh-CN" altLang="en-US" smtClean="0">
                <a:latin typeface="Times New Roman" pitchFamily="18" charset="0"/>
                <a:cs typeface="Times New Roman" pitchFamily="18" charset="0"/>
              </a:rPr>
            </a:br>
            <a:r>
              <a:rPr lang="zh-CN" altLang="en-US" sz="3800" b="1" smtClean="0">
                <a:latin typeface="Times New Roman" pitchFamily="18" charset="0"/>
                <a:cs typeface="Times New Roman" pitchFamily="18" charset="0"/>
              </a:rPr>
              <a:t>把</a:t>
            </a:r>
            <a:r>
              <a:rPr lang="en-US" altLang="zh-CN" sz="3800" b="1" smtClean="0">
                <a:latin typeface="Times New Roman" pitchFamily="18" charset="0"/>
                <a:cs typeface="Times New Roman" pitchFamily="18" charset="0"/>
              </a:rPr>
              <a:t>R</a:t>
            </a:r>
            <a:r>
              <a:rPr lang="en-US" altLang="zh-CN" sz="3800" b="1" baseline="-30000" smtClean="0">
                <a:latin typeface="Times New Roman" pitchFamily="18" charset="0"/>
                <a:cs typeface="Times New Roman" pitchFamily="18" charset="0"/>
              </a:rPr>
              <a:t>j</a:t>
            </a:r>
            <a:r>
              <a:rPr lang="zh-CN" altLang="en-US" sz="3800" b="1" smtClean="0">
                <a:latin typeface="Times New Roman" pitchFamily="18" charset="0"/>
                <a:cs typeface="Times New Roman" pitchFamily="18" charset="0"/>
              </a:rPr>
              <a:t>插入到</a:t>
            </a:r>
            <a:r>
              <a:rPr lang="en-US" altLang="zh-CN" sz="3800" b="1" smtClean="0">
                <a:latin typeface="Times New Roman" pitchFamily="18" charset="0"/>
                <a:cs typeface="Times New Roman" pitchFamily="18" charset="0"/>
              </a:rPr>
              <a:t>R</a:t>
            </a:r>
            <a:r>
              <a:rPr lang="en-US" altLang="zh-CN" sz="3800" b="1" baseline="-30000" smtClean="0">
                <a:latin typeface="Times New Roman" pitchFamily="18" charset="0"/>
                <a:cs typeface="Times New Roman" pitchFamily="18" charset="0"/>
              </a:rPr>
              <a:t>1</a:t>
            </a:r>
            <a:r>
              <a:rPr lang="zh-CN" altLang="en-US" sz="3800" b="1" smtClean="0">
                <a:latin typeface="Times New Roman" pitchFamily="18" charset="0"/>
                <a:cs typeface="Times New Roman" pitchFamily="18" charset="0"/>
              </a:rPr>
              <a:t>，</a:t>
            </a:r>
            <a:r>
              <a:rPr lang="en-US" altLang="zh-CN" sz="3800" b="1" smtClean="0">
                <a:latin typeface="Times New Roman" pitchFamily="18" charset="0"/>
                <a:cs typeface="Times New Roman" pitchFamily="18" charset="0"/>
              </a:rPr>
              <a:t>R</a:t>
            </a:r>
            <a:r>
              <a:rPr lang="en-US" altLang="zh-CN" sz="3800" b="1" baseline="-30000" smtClean="0">
                <a:latin typeface="Times New Roman" pitchFamily="18" charset="0"/>
                <a:cs typeface="Times New Roman" pitchFamily="18" charset="0"/>
              </a:rPr>
              <a:t>2</a:t>
            </a:r>
            <a:r>
              <a:rPr lang="zh-CN" altLang="en-US" sz="3800" b="1" smtClean="0">
                <a:latin typeface="Times New Roman" pitchFamily="18" charset="0"/>
                <a:cs typeface="Times New Roman" pitchFamily="18" charset="0"/>
              </a:rPr>
              <a:t>，</a:t>
            </a:r>
            <a:r>
              <a:rPr lang="en-US" altLang="zh-CN" sz="3800" b="1" smtClean="0">
                <a:latin typeface="Times New Roman" pitchFamily="18" charset="0"/>
                <a:cs typeface="Times New Roman" pitchFamily="18" charset="0"/>
              </a:rPr>
              <a:t>…</a:t>
            </a:r>
            <a:r>
              <a:rPr lang="zh-CN" altLang="en-US" sz="3800" b="1" smtClean="0">
                <a:latin typeface="Times New Roman" pitchFamily="18" charset="0"/>
                <a:cs typeface="Times New Roman" pitchFamily="18" charset="0"/>
              </a:rPr>
              <a:t>，</a:t>
            </a:r>
            <a:r>
              <a:rPr lang="en-US" altLang="zh-CN" sz="3800" b="1" smtClean="0">
                <a:latin typeface="Times New Roman" pitchFamily="18" charset="0"/>
                <a:cs typeface="Times New Roman" pitchFamily="18" charset="0"/>
              </a:rPr>
              <a:t>R</a:t>
            </a:r>
            <a:r>
              <a:rPr lang="en-US" altLang="zh-CN" sz="3800" b="1" baseline="-30000" smtClean="0">
                <a:latin typeface="Times New Roman" pitchFamily="18" charset="0"/>
                <a:cs typeface="Times New Roman" pitchFamily="18" charset="0"/>
              </a:rPr>
              <a:t>j</a:t>
            </a:r>
            <a:r>
              <a:rPr lang="en-US" altLang="zh-CN" sz="3800" b="1" baseline="-30000" smtClean="0">
                <a:latin typeface="Arial" charset="0"/>
                <a:cs typeface="Times New Roman" pitchFamily="18" charset="0"/>
              </a:rPr>
              <a:t>–</a:t>
            </a:r>
            <a:r>
              <a:rPr lang="en-US" altLang="zh-CN" sz="3800" b="1" baseline="-30000" smtClean="0">
                <a:latin typeface="Times New Roman" pitchFamily="18" charset="0"/>
                <a:cs typeface="Times New Roman" pitchFamily="18" charset="0"/>
              </a:rPr>
              <a:t>1</a:t>
            </a:r>
            <a:r>
              <a:rPr lang="zh-CN" altLang="en-US" sz="3800" b="1" smtClean="0">
                <a:latin typeface="Times New Roman" pitchFamily="18" charset="0"/>
                <a:cs typeface="Times New Roman" pitchFamily="18" charset="0"/>
              </a:rPr>
              <a:t>之中</a:t>
            </a:r>
            <a:r>
              <a:rPr lang="en-US" altLang="zh-CN" sz="3800" b="1" smtClean="0">
                <a:latin typeface="Times New Roman" pitchFamily="18" charset="0"/>
                <a:cs typeface="Times New Roman" pitchFamily="18" charset="0"/>
              </a:rPr>
              <a:t/>
            </a:r>
            <a:br>
              <a:rPr lang="en-US" altLang="zh-CN" sz="3800" b="1" smtClean="0">
                <a:latin typeface="Times New Roman" pitchFamily="18" charset="0"/>
                <a:cs typeface="Times New Roman" pitchFamily="18" charset="0"/>
              </a:rPr>
            </a:br>
            <a:r>
              <a:rPr lang="zh-CN" altLang="en-US" smtClean="0">
                <a:latin typeface="Times New Roman" pitchFamily="18" charset="0"/>
                <a:cs typeface="Times New Roman" pitchFamily="18" charset="0"/>
              </a:rPr>
              <a:t>（此时</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1</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2</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j</a:t>
            </a:r>
            <a:r>
              <a:rPr lang="en-US" altLang="zh-CN" baseline="-30000" smtClean="0">
                <a:latin typeface="Arial" charset="0"/>
                <a:cs typeface="Times New Roman" pitchFamily="18" charset="0"/>
              </a:rPr>
              <a:t>–</a:t>
            </a:r>
            <a:r>
              <a:rPr lang="en-US" altLang="zh-CN" baseline="-30000" smtClean="0">
                <a:latin typeface="Times New Roman" pitchFamily="18" charset="0"/>
                <a:cs typeface="Times New Roman" pitchFamily="18" charset="0"/>
              </a:rPr>
              <a:t>1</a:t>
            </a:r>
            <a:r>
              <a:rPr lang="zh-CN" altLang="en-US" smtClean="0">
                <a:latin typeface="Times New Roman" pitchFamily="18" charset="0"/>
                <a:cs typeface="Times New Roman" pitchFamily="18" charset="0"/>
              </a:rPr>
              <a:t>）之中．</a:t>
            </a:r>
          </a:p>
        </p:txBody>
      </p:sp>
      <p:sp>
        <p:nvSpPr>
          <p:cNvPr id="427012" name="Rectangle 4"/>
          <p:cNvSpPr>
            <a:spLocks noChangeArrowheads="1"/>
          </p:cNvSpPr>
          <p:nvPr/>
        </p:nvSpPr>
        <p:spPr bwMode="auto">
          <a:xfrm>
            <a:off x="358775" y="2097088"/>
            <a:ext cx="8461375" cy="4437062"/>
          </a:xfrm>
          <a:prstGeom prst="rect">
            <a:avLst/>
          </a:prstGeom>
          <a:noFill/>
          <a:ln w="9525" algn="ctr">
            <a:noFill/>
            <a:miter lim="800000"/>
            <a:headEnd/>
            <a:tailEnd/>
          </a:ln>
          <a:effectLst/>
        </p:spPr>
        <p:txBody>
          <a:bodyPr>
            <a:spAutoFit/>
          </a:bodyPr>
          <a:lstStyle/>
          <a:p>
            <a:pPr marL="457200" indent="-457200" algn="l">
              <a:lnSpc>
                <a:spcPct val="90000"/>
              </a:lnSpc>
              <a:spcBef>
                <a:spcPct val="20000"/>
              </a:spcBef>
              <a:buClr>
                <a:schemeClr val="hlink"/>
              </a:buClr>
              <a:buSzPct val="70000"/>
              <a:buFont typeface="Wingdings" pitchFamily="2" charset="2"/>
              <a:buNone/>
              <a:defRPr/>
            </a:pPr>
            <a:r>
              <a:rPr lang="zh-CN" altLang="en-US" sz="2400">
                <a:solidFill>
                  <a:schemeClr val="tx1"/>
                </a:solidFill>
                <a:effectLst>
                  <a:outerShdw blurRad="38100" dist="38100" dir="2700000" algn="tl">
                    <a:srgbClr val="000000"/>
                  </a:outerShdw>
                </a:effectLst>
              </a:rPr>
              <a:t>算法</a:t>
            </a:r>
            <a:r>
              <a:rPr lang="en-US" altLang="zh-CN" sz="2400">
                <a:solidFill>
                  <a:schemeClr val="tx1"/>
                </a:solidFill>
                <a:effectLst>
                  <a:outerShdw blurRad="38100" dist="38100" dir="2700000" algn="tl">
                    <a:srgbClr val="000000"/>
                  </a:outerShdw>
                </a:effectLst>
                <a:cs typeface="Times New Roman" pitchFamily="18" charset="0"/>
              </a:rPr>
              <a:t>InsertSort ( R</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n )  </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None/>
              <a:defRPr/>
            </a:pPr>
            <a:r>
              <a:rPr lang="en-US" altLang="zh-CN" sz="2400">
                <a:solidFill>
                  <a:schemeClr val="tx1"/>
                </a:solidFill>
                <a:effectLst>
                  <a:outerShdw blurRad="38100" dist="38100" dir="2700000" algn="tl">
                    <a:srgbClr val="000000"/>
                  </a:outerShdw>
                </a:effectLst>
                <a:cs typeface="Times New Roman" pitchFamily="18" charset="0"/>
              </a:rPr>
              <a:t>/* </a:t>
            </a:r>
            <a:r>
              <a:rPr lang="zh-CN" altLang="en-US" sz="2400">
                <a:solidFill>
                  <a:schemeClr val="tx1"/>
                </a:solidFill>
                <a:effectLst>
                  <a:outerShdw blurRad="38100" dist="38100" dir="2700000" algn="tl">
                    <a:srgbClr val="000000"/>
                  </a:outerShdw>
                </a:effectLst>
              </a:rPr>
              <a:t>本算法排列</a:t>
            </a:r>
            <a:r>
              <a:rPr lang="en-US" altLang="zh-CN" sz="2400">
                <a:solidFill>
                  <a:schemeClr val="tx1"/>
                </a:solidFill>
                <a:effectLst>
                  <a:outerShdw blurRad="38100" dist="38100" dir="2700000" algn="tl">
                    <a:srgbClr val="000000"/>
                  </a:outerShdw>
                </a:effectLst>
                <a:cs typeface="Times New Roman" pitchFamily="18" charset="0"/>
              </a:rPr>
              <a:t>n</a:t>
            </a:r>
            <a:r>
              <a:rPr lang="zh-CN" altLang="en-US" sz="2400">
                <a:solidFill>
                  <a:schemeClr val="tx1"/>
                </a:solidFill>
                <a:effectLst>
                  <a:outerShdw blurRad="38100" dist="38100" dir="2700000" algn="tl">
                    <a:srgbClr val="000000"/>
                  </a:outerShdw>
                </a:effectLst>
              </a:rPr>
              <a:t>个记录，使得它们相应的关键词排</a:t>
            </a:r>
          </a:p>
          <a:p>
            <a:pPr marL="457200" indent="-457200" algn="just">
              <a:lnSpc>
                <a:spcPct val="90000"/>
              </a:lnSpc>
              <a:spcBef>
                <a:spcPct val="20000"/>
              </a:spcBef>
              <a:buClr>
                <a:schemeClr val="hlink"/>
              </a:buClr>
              <a:buSzPct val="70000"/>
              <a:buFont typeface="Wingdings" pitchFamily="2" charset="2"/>
              <a:buNone/>
              <a:defRPr/>
            </a:pPr>
            <a:r>
              <a:rPr lang="zh-CN" altLang="en-US" sz="2400">
                <a:solidFill>
                  <a:schemeClr val="tx1"/>
                </a:solidFill>
                <a:effectLst>
                  <a:outerShdw blurRad="38100" dist="38100" dir="2700000" algn="tl">
                    <a:srgbClr val="000000"/>
                  </a:outerShdw>
                </a:effectLst>
              </a:rPr>
              <a:t>列成一个非递减的序列</a:t>
            </a:r>
            <a:r>
              <a:rPr lang="zh-CN" altLang="en-US" sz="2400">
                <a:solidFill>
                  <a:schemeClr val="tx1"/>
                </a:solidFill>
                <a:effectLst>
                  <a:outerShdw blurRad="38100" dist="38100" dir="2700000" algn="tl">
                    <a:srgbClr val="000000"/>
                  </a:outerShdw>
                </a:effectLst>
                <a:cs typeface="Times New Roman" pitchFamily="18" charset="0"/>
              </a:rPr>
              <a:t> *</a:t>
            </a:r>
            <a:r>
              <a:rPr lang="en-US" altLang="zh-CN" sz="2400">
                <a:solidFill>
                  <a:schemeClr val="tx1"/>
                </a:solidFill>
                <a:effectLst>
                  <a:outerShdw blurRad="38100" dist="38100" dir="2700000" algn="tl">
                    <a:srgbClr val="000000"/>
                  </a:outerShdw>
                </a:effectLst>
                <a:cs typeface="Times New Roman" pitchFamily="18" charset="0"/>
              </a:rPr>
              <a:t>/</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cs typeface="Times New Roman" pitchFamily="18" charset="0"/>
              </a:rPr>
              <a:t>IS1 [</a:t>
            </a:r>
            <a:r>
              <a:rPr lang="zh-CN" altLang="en-US" sz="2400">
                <a:solidFill>
                  <a:schemeClr val="tx1"/>
                </a:solidFill>
                <a:effectLst>
                  <a:outerShdw blurRad="38100" dist="38100" dir="2700000" algn="tl">
                    <a:srgbClr val="000000"/>
                  </a:outerShdw>
                </a:effectLst>
              </a:rPr>
              <a:t>逐一排序</a:t>
            </a:r>
            <a:r>
              <a:rPr lang="en-US" altLang="zh-CN" sz="2400">
                <a:solidFill>
                  <a:schemeClr val="tx1"/>
                </a:solidFill>
                <a:effectLst>
                  <a:outerShdw blurRad="38100" dist="38100" dir="2700000" algn="tl">
                    <a:srgbClr val="000000"/>
                  </a:outerShdw>
                </a:effectLst>
                <a:cs typeface="Times New Roman" pitchFamily="18" charset="0"/>
              </a:rPr>
              <a:t>]</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rPr>
              <a:t>	</a:t>
            </a:r>
            <a:r>
              <a:rPr lang="en-US" altLang="zh-CN" sz="2400">
                <a:solidFill>
                  <a:srgbClr val="FFFF00"/>
                </a:solidFill>
                <a:effectLst>
                  <a:outerShdw blurRad="38100" dist="38100" dir="2700000" algn="tl">
                    <a:srgbClr val="000000"/>
                  </a:outerShdw>
                </a:effectLst>
                <a:latin typeface="黑体" pitchFamily="2" charset="-122"/>
                <a:ea typeface="黑体" pitchFamily="2" charset="-122"/>
                <a:cs typeface="Times New Roman" pitchFamily="18" charset="0"/>
              </a:rPr>
              <a:t>FOR j</a:t>
            </a:r>
            <a:r>
              <a:rPr lang="zh-CN" altLang="en-US" sz="2400">
                <a:solidFill>
                  <a:srgbClr val="FFFF00"/>
                </a:solidFill>
                <a:effectLst>
                  <a:outerShdw blurRad="38100" dist="38100" dir="2700000" algn="tl">
                    <a:srgbClr val="000000"/>
                  </a:outerShdw>
                </a:effectLst>
                <a:latin typeface="黑体" pitchFamily="2" charset="-122"/>
                <a:ea typeface="黑体" pitchFamily="2" charset="-122"/>
              </a:rPr>
              <a:t>＝</a:t>
            </a:r>
            <a:r>
              <a:rPr lang="en-US" altLang="zh-CN" sz="2400">
                <a:solidFill>
                  <a:srgbClr val="FFFF00"/>
                </a:solidFill>
                <a:effectLst>
                  <a:outerShdw blurRad="38100" dist="38100" dir="2700000" algn="tl">
                    <a:srgbClr val="000000"/>
                  </a:outerShdw>
                </a:effectLst>
                <a:latin typeface="黑体" pitchFamily="2" charset="-122"/>
                <a:ea typeface="黑体" pitchFamily="2" charset="-122"/>
                <a:cs typeface="Times New Roman" pitchFamily="18" charset="0"/>
              </a:rPr>
              <a:t>2 TO n DO</a:t>
            </a:r>
            <a:endParaRPr lang="en-US" altLang="zh-CN" sz="2400">
              <a:solidFill>
                <a:srgbClr val="FFFF00"/>
              </a:solidFill>
              <a:effectLst>
                <a:outerShdw blurRad="38100" dist="38100" dir="2700000" algn="tl">
                  <a:srgbClr val="000000"/>
                </a:outerShdw>
              </a:effectLst>
              <a:latin typeface="黑体" pitchFamily="2" charset="-122"/>
              <a:ea typeface="黑体" pitchFamily="2" charset="-122"/>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cs typeface="Times New Roman" pitchFamily="18" charset="0"/>
              </a:rPr>
              <a:t>		</a:t>
            </a:r>
            <a:r>
              <a:rPr lang="en-US" altLang="zh-CN" sz="2400">
                <a:solidFill>
                  <a:srgbClr val="FFFF00"/>
                </a:solidFill>
                <a:effectLst>
                  <a:outerShdw blurRad="38100" dist="38100" dir="2700000" algn="tl">
                    <a:srgbClr val="000000"/>
                  </a:outerShdw>
                </a:effectLst>
                <a:latin typeface="黑体" pitchFamily="2" charset="-122"/>
                <a:ea typeface="黑体" pitchFamily="2" charset="-122"/>
              </a:rPr>
              <a:t>(</a:t>
            </a:r>
            <a:r>
              <a:rPr lang="en-US" altLang="zh-CN" sz="2400">
                <a:solidFill>
                  <a:schemeClr val="tx1"/>
                </a:solidFill>
                <a:effectLst>
                  <a:outerShdw blurRad="38100" dist="38100" dir="2700000" algn="tl">
                    <a:srgbClr val="000000"/>
                  </a:outerShdw>
                </a:effectLst>
                <a:cs typeface="Times New Roman" pitchFamily="18" charset="0"/>
              </a:rPr>
              <a:t>i</a:t>
            </a:r>
            <a:r>
              <a:rPr lang="en-US" altLang="zh-CN"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j–1</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 </a:t>
            </a:r>
            <a:r>
              <a:rPr lang="zh-CN" altLang="en-US" sz="2400">
                <a:solidFill>
                  <a:schemeClr val="tx1"/>
                </a:solidFill>
                <a:effectLst>
                  <a:outerShdw blurRad="38100" dist="38100" dir="2700000" algn="tl">
                    <a:srgbClr val="000000"/>
                  </a:outerShdw>
                </a:effectLst>
              </a:rPr>
              <a:t>每次循环</a:t>
            </a:r>
            <a:r>
              <a:rPr lang="en-US" altLang="zh-CN" sz="2400">
                <a:solidFill>
                  <a:schemeClr val="tx1"/>
                </a:solidFill>
                <a:effectLst>
                  <a:outerShdw blurRad="38100" dist="38100" dir="2700000" algn="tl">
                    <a:srgbClr val="000000"/>
                  </a:outerShdw>
                </a:effectLst>
                <a:cs typeface="Times New Roman" pitchFamily="18" charset="0"/>
              </a:rPr>
              <a:t>R</a:t>
            </a:r>
            <a:r>
              <a:rPr lang="en-US" altLang="zh-CN" sz="2400" baseline="-30000">
                <a:solidFill>
                  <a:schemeClr val="tx1"/>
                </a:solidFill>
                <a:effectLst>
                  <a:outerShdw blurRad="38100" dist="38100" dir="2700000" algn="tl">
                    <a:srgbClr val="000000"/>
                  </a:outerShdw>
                </a:effectLst>
                <a:cs typeface="Times New Roman" pitchFamily="18" charset="0"/>
              </a:rPr>
              <a:t>j</a:t>
            </a:r>
            <a:r>
              <a:rPr lang="zh-CN" altLang="en-US" sz="2400">
                <a:solidFill>
                  <a:schemeClr val="tx1"/>
                </a:solidFill>
                <a:effectLst>
                  <a:outerShdw blurRad="38100" dist="38100" dir="2700000" algn="tl">
                    <a:srgbClr val="000000"/>
                  </a:outerShdw>
                </a:effectLst>
              </a:rPr>
              <a:t>插入到</a:t>
            </a:r>
            <a:r>
              <a:rPr lang="en-US" altLang="zh-CN" sz="2400">
                <a:solidFill>
                  <a:schemeClr val="tx1"/>
                </a:solidFill>
                <a:effectLst>
                  <a:outerShdw blurRad="38100" dist="38100" dir="2700000" algn="tl">
                    <a:srgbClr val="000000"/>
                  </a:outerShdw>
                </a:effectLst>
                <a:cs typeface="Times New Roman" pitchFamily="18" charset="0"/>
              </a:rPr>
              <a:t>R</a:t>
            </a:r>
            <a:r>
              <a:rPr lang="en-US" altLang="zh-CN" sz="2400" baseline="-30000">
                <a:solidFill>
                  <a:schemeClr val="tx1"/>
                </a:solidFill>
                <a:effectLst>
                  <a:outerShdw blurRad="38100" dist="38100" dir="2700000" algn="tl">
                    <a:srgbClr val="000000"/>
                  </a:outerShdw>
                </a:effectLst>
                <a:cs typeface="Times New Roman" pitchFamily="18" charset="0"/>
              </a:rPr>
              <a:t>1</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rPr>
              <a:t>…</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R</a:t>
            </a:r>
            <a:r>
              <a:rPr lang="en-US" altLang="zh-CN" sz="2400" baseline="-30000">
                <a:solidFill>
                  <a:schemeClr val="tx1"/>
                </a:solidFill>
                <a:effectLst>
                  <a:outerShdw blurRad="38100" dist="38100" dir="2700000" algn="tl">
                    <a:srgbClr val="000000"/>
                  </a:outerShdw>
                </a:effectLst>
                <a:cs typeface="Times New Roman" pitchFamily="18" charset="0"/>
              </a:rPr>
              <a:t>j–1</a:t>
            </a:r>
            <a:r>
              <a:rPr lang="zh-CN" altLang="en-US" sz="2400">
                <a:solidFill>
                  <a:schemeClr val="tx1"/>
                </a:solidFill>
                <a:effectLst>
                  <a:outerShdw blurRad="38100" dist="38100" dir="2700000" algn="tl">
                    <a:srgbClr val="000000"/>
                  </a:outerShdw>
                </a:effectLst>
              </a:rPr>
              <a:t>中</a:t>
            </a:r>
          </a:p>
          <a:p>
            <a:pPr marL="457200" indent="-457200" algn="just">
              <a:lnSpc>
                <a:spcPct val="90000"/>
              </a:lnSpc>
              <a:spcBef>
                <a:spcPct val="20000"/>
              </a:spcBef>
              <a:buClr>
                <a:schemeClr val="hlink"/>
              </a:buClr>
              <a:buSzPct val="70000"/>
              <a:buFont typeface="Wingdings" pitchFamily="2" charset="2"/>
              <a:buAutoNum type="arabicPeriod"/>
              <a:defRPr/>
            </a:pPr>
            <a:r>
              <a:rPr lang="zh-CN" altLang="en-US" sz="2400">
                <a:solidFill>
                  <a:schemeClr val="tx1"/>
                </a:solidFill>
                <a:effectLst>
                  <a:outerShdw blurRad="38100" dist="38100" dir="2700000" algn="tl">
                    <a:srgbClr val="000000"/>
                  </a:outerShdw>
                </a:effectLst>
                <a:cs typeface="Times New Roman" pitchFamily="18" charset="0"/>
              </a:rPr>
              <a:t>		</a:t>
            </a:r>
            <a:r>
              <a:rPr lang="en-US" altLang="zh-CN" sz="2400">
                <a:solidFill>
                  <a:schemeClr val="tx1"/>
                </a:solidFill>
                <a:effectLst>
                  <a:outerShdw blurRad="38100" dist="38100" dir="2700000" algn="tl">
                    <a:srgbClr val="000000"/>
                  </a:outerShdw>
                </a:effectLst>
                <a:cs typeface="Times New Roman" pitchFamily="18" charset="0"/>
              </a:rPr>
              <a:t>K</a:t>
            </a:r>
            <a:r>
              <a:rPr lang="en-US" altLang="zh-CN"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K</a:t>
            </a:r>
            <a:r>
              <a:rPr lang="en-US" altLang="zh-CN" sz="2400" baseline="-30000">
                <a:solidFill>
                  <a:schemeClr val="tx1"/>
                </a:solidFill>
                <a:effectLst>
                  <a:outerShdw blurRad="38100" dist="38100" dir="2700000" algn="tl">
                    <a:srgbClr val="000000"/>
                  </a:outerShdw>
                </a:effectLst>
                <a:cs typeface="Times New Roman" pitchFamily="18" charset="0"/>
              </a:rPr>
              <a:t>j</a:t>
            </a:r>
            <a:r>
              <a:rPr lang="en-US" altLang="zh-CN" sz="2400">
                <a:solidFill>
                  <a:schemeClr val="tx1"/>
                </a:solidFill>
                <a:effectLst>
                  <a:outerShdw blurRad="38100" dist="38100" dir="2700000" algn="tl">
                    <a:srgbClr val="000000"/>
                  </a:outerShdw>
                </a:effectLst>
                <a:cs typeface="Times New Roman" pitchFamily="18" charset="0"/>
              </a:rPr>
              <a:t> .  </a:t>
            </a:r>
            <a:r>
              <a:rPr lang="en-US" altLang="zh-CN" sz="2400" i="1">
                <a:solidFill>
                  <a:schemeClr val="tx1"/>
                </a:solidFill>
                <a:effectLst>
                  <a:outerShdw blurRad="38100" dist="38100" dir="2700000" algn="tl">
                    <a:srgbClr val="000000"/>
                  </a:outerShdw>
                </a:effectLst>
                <a:cs typeface="Times New Roman" pitchFamily="18" charset="0"/>
              </a:rPr>
              <a:t>R</a:t>
            </a:r>
            <a:r>
              <a:rPr lang="en-US" altLang="zh-CN" sz="2400" i="1">
                <a:solidFill>
                  <a:schemeClr val="tx1"/>
                </a:solidFill>
                <a:effectLst>
                  <a:outerShdw blurRad="38100" dist="38100" dir="2700000" algn="tl">
                    <a:srgbClr val="000000"/>
                  </a:outerShdw>
                </a:effectLst>
              </a:rPr>
              <a:t>←</a:t>
            </a:r>
            <a:r>
              <a:rPr lang="en-US" altLang="zh-CN" sz="2400" i="1">
                <a:solidFill>
                  <a:schemeClr val="tx1"/>
                </a:solidFill>
                <a:effectLst>
                  <a:outerShdw blurRad="38100" dist="38100" dir="2700000" algn="tl">
                    <a:srgbClr val="000000"/>
                  </a:outerShdw>
                </a:effectLst>
                <a:cs typeface="Times New Roman" pitchFamily="18" charset="0"/>
              </a:rPr>
              <a:t>R</a:t>
            </a:r>
            <a:r>
              <a:rPr lang="en-US" altLang="zh-CN" sz="2400" i="1" baseline="-30000">
                <a:solidFill>
                  <a:schemeClr val="tx1"/>
                </a:solidFill>
                <a:effectLst>
                  <a:outerShdw blurRad="38100" dist="38100" dir="2700000" algn="tl">
                    <a:srgbClr val="000000"/>
                  </a:outerShdw>
                </a:effectLst>
                <a:cs typeface="Times New Roman" pitchFamily="18" charset="0"/>
              </a:rPr>
              <a:t>j</a:t>
            </a:r>
            <a:r>
              <a:rPr lang="en-US" altLang="zh-CN" sz="2400">
                <a:solidFill>
                  <a:schemeClr val="tx1"/>
                </a:solidFill>
                <a:effectLst>
                  <a:outerShdw blurRad="38100" dist="38100" dir="2700000" algn="tl">
                    <a:srgbClr val="000000"/>
                  </a:outerShdw>
                </a:effectLst>
                <a:cs typeface="Times New Roman" pitchFamily="18" charset="0"/>
              </a:rPr>
              <a:t> .</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rPr>
              <a:t>		WHILE  i</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rPr>
              <a:t>0  AND  </a:t>
            </a:r>
            <a:r>
              <a:rPr lang="en-US" altLang="zh-CN" sz="2400" i="1">
                <a:solidFill>
                  <a:schemeClr val="tx1"/>
                </a:solidFill>
                <a:effectLst>
                  <a:outerShdw blurRad="38100" dist="38100" dir="2700000" algn="tl">
                    <a:srgbClr val="000000"/>
                  </a:outerShdw>
                </a:effectLst>
              </a:rPr>
              <a:t>K</a:t>
            </a:r>
            <a:r>
              <a:rPr lang="zh-CN" altLang="en-US" sz="2400" i="1">
                <a:solidFill>
                  <a:schemeClr val="tx1"/>
                </a:solidFill>
                <a:effectLst>
                  <a:outerShdw blurRad="38100" dist="38100" dir="2700000" algn="tl">
                    <a:srgbClr val="000000"/>
                  </a:outerShdw>
                </a:effectLst>
              </a:rPr>
              <a:t>＜</a:t>
            </a:r>
            <a:r>
              <a:rPr lang="en-US" altLang="zh-CN" sz="2400" i="1">
                <a:solidFill>
                  <a:schemeClr val="tx1"/>
                </a:solidFill>
                <a:effectLst>
                  <a:outerShdw blurRad="38100" dist="38100" dir="2700000" algn="tl">
                    <a:srgbClr val="000000"/>
                  </a:outerShdw>
                </a:effectLst>
              </a:rPr>
              <a:t>K</a:t>
            </a:r>
            <a:r>
              <a:rPr lang="en-US" altLang="zh-CN" sz="2400" i="1" baseline="-30000">
                <a:solidFill>
                  <a:schemeClr val="tx1"/>
                </a:solidFill>
                <a:effectLst>
                  <a:outerShdw blurRad="38100" dist="38100" dir="2700000" algn="tl">
                    <a:srgbClr val="000000"/>
                  </a:outerShdw>
                </a:effectLst>
              </a:rPr>
              <a:t>i</a:t>
            </a:r>
            <a:r>
              <a:rPr lang="en-US" altLang="zh-CN" sz="2400">
                <a:solidFill>
                  <a:schemeClr val="tx1"/>
                </a:solidFill>
                <a:effectLst>
                  <a:outerShdw blurRad="38100" dist="38100" dir="2700000" algn="tl">
                    <a:srgbClr val="000000"/>
                  </a:outerShdw>
                </a:effectLst>
              </a:rPr>
              <a:t>  DO  </a:t>
            </a: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rPr>
              <a:t>			( </a:t>
            </a:r>
            <a:r>
              <a:rPr lang="en-US" altLang="zh-CN" sz="2400" i="1">
                <a:solidFill>
                  <a:schemeClr val="tx1"/>
                </a:solidFill>
                <a:effectLst>
                  <a:outerShdw blurRad="38100" dist="38100" dir="2700000" algn="tl">
                    <a:srgbClr val="000000"/>
                  </a:outerShdw>
                </a:effectLst>
              </a:rPr>
              <a:t>R</a:t>
            </a:r>
            <a:r>
              <a:rPr lang="en-US" altLang="zh-CN" sz="2400" i="1" baseline="-30000">
                <a:solidFill>
                  <a:schemeClr val="tx1"/>
                </a:solidFill>
                <a:effectLst>
                  <a:outerShdw blurRad="38100" dist="38100" dir="2700000" algn="tl">
                    <a:srgbClr val="000000"/>
                  </a:outerShdw>
                </a:effectLst>
              </a:rPr>
              <a:t>i+1</a:t>
            </a:r>
            <a:r>
              <a:rPr lang="en-US" altLang="zh-CN" sz="2400" i="1">
                <a:solidFill>
                  <a:schemeClr val="tx1"/>
                </a:solidFill>
                <a:effectLst>
                  <a:outerShdw blurRad="38100" dist="38100" dir="2700000" algn="tl">
                    <a:srgbClr val="000000"/>
                  </a:outerShdw>
                </a:effectLst>
              </a:rPr>
              <a:t>←R</a:t>
            </a:r>
            <a:r>
              <a:rPr lang="en-US" altLang="zh-CN" sz="2400" i="1" baseline="-30000">
                <a:solidFill>
                  <a:schemeClr val="tx1"/>
                </a:solidFill>
                <a:effectLst>
                  <a:outerShdw blurRad="38100" dist="38100" dir="2700000" algn="tl">
                    <a:srgbClr val="000000"/>
                  </a:outerShdw>
                </a:effectLst>
              </a:rPr>
              <a:t>i</a:t>
            </a:r>
            <a:r>
              <a:rPr lang="en-US" altLang="zh-CN" sz="2400">
                <a:solidFill>
                  <a:schemeClr val="tx1"/>
                </a:solidFill>
                <a:effectLst>
                  <a:outerShdw blurRad="38100" dist="38100" dir="2700000" algn="tl">
                    <a:srgbClr val="000000"/>
                  </a:outerShdw>
                </a:effectLst>
              </a:rPr>
              <a:t> </a:t>
            </a:r>
            <a:r>
              <a:rPr lang="zh-CN" altLang="en-US" sz="2400">
                <a:solidFill>
                  <a:schemeClr val="tx1"/>
                </a:solidFill>
                <a:effectLst>
                  <a:outerShdw blurRad="38100" dist="38100" dir="2700000" algn="tl">
                    <a:srgbClr val="000000"/>
                  </a:outerShdw>
                </a:effectLst>
              </a:rPr>
              <a:t>．  </a:t>
            </a:r>
          </a:p>
          <a:p>
            <a:pPr marL="457200" indent="-457200" algn="just">
              <a:lnSpc>
                <a:spcPct val="90000"/>
              </a:lnSpc>
              <a:spcBef>
                <a:spcPct val="20000"/>
              </a:spcBef>
              <a:buClr>
                <a:schemeClr val="hlink"/>
              </a:buClr>
              <a:buSzPct val="70000"/>
              <a:buFont typeface="Wingdings" pitchFamily="2" charset="2"/>
              <a:buAutoNum type="arabicPeriod"/>
              <a:defRPr/>
            </a:pPr>
            <a:r>
              <a:rPr lang="zh-CN" altLang="en-US" sz="2400">
                <a:solidFill>
                  <a:schemeClr val="tx1"/>
                </a:solidFill>
                <a:effectLst>
                  <a:outerShdw blurRad="38100" dist="38100" dir="2700000" algn="tl">
                    <a:srgbClr val="000000"/>
                  </a:outerShdw>
                </a:effectLst>
              </a:rPr>
              <a:t>			</a:t>
            </a:r>
            <a:r>
              <a:rPr lang="en-US" altLang="zh-CN" sz="2400">
                <a:solidFill>
                  <a:schemeClr val="tx1"/>
                </a:solidFill>
                <a:effectLst>
                  <a:outerShdw blurRad="38100" dist="38100" dir="2700000" algn="tl">
                    <a:srgbClr val="000000"/>
                  </a:outerShdw>
                </a:effectLst>
              </a:rPr>
              <a:t>i←i–l ) </a:t>
            </a:r>
            <a:r>
              <a:rPr lang="zh-CN" altLang="en-US" sz="2400">
                <a:solidFill>
                  <a:schemeClr val="tx1"/>
                </a:solidFill>
                <a:effectLst>
                  <a:outerShdw blurRad="38100" dist="38100" dir="2700000" algn="tl">
                    <a:srgbClr val="000000"/>
                  </a:outerShdw>
                </a:effectLst>
              </a:rPr>
              <a:t>．  </a:t>
            </a:r>
          </a:p>
          <a:p>
            <a:pPr marL="457200" indent="-457200" algn="just">
              <a:lnSpc>
                <a:spcPct val="90000"/>
              </a:lnSpc>
              <a:spcBef>
                <a:spcPct val="20000"/>
              </a:spcBef>
              <a:buClr>
                <a:schemeClr val="hlink"/>
              </a:buClr>
              <a:buSzPct val="70000"/>
              <a:buFont typeface="Wingdings" pitchFamily="2" charset="2"/>
              <a:buAutoNum type="arabicPeriod"/>
              <a:defRPr/>
            </a:pPr>
            <a:r>
              <a:rPr lang="zh-CN" altLang="en-US" sz="2400" b="0">
                <a:solidFill>
                  <a:schemeClr val="tx1"/>
                </a:solidFill>
                <a:effectLst>
                  <a:outerShdw blurRad="38100" dist="38100" dir="2700000" algn="tl">
                    <a:srgbClr val="000000"/>
                  </a:outerShdw>
                </a:effectLst>
              </a:rPr>
              <a:t>		</a:t>
            </a:r>
            <a:r>
              <a:rPr lang="en-US" altLang="zh-CN" sz="2400" i="1">
                <a:solidFill>
                  <a:schemeClr val="tx1"/>
                </a:solidFill>
                <a:effectLst>
                  <a:outerShdw blurRad="38100" dist="38100" dir="2700000" algn="tl">
                    <a:srgbClr val="000000"/>
                  </a:outerShdw>
                </a:effectLst>
              </a:rPr>
              <a:t>R</a:t>
            </a:r>
            <a:r>
              <a:rPr lang="en-US" altLang="zh-CN" sz="2400" i="1" baseline="-30000">
                <a:solidFill>
                  <a:schemeClr val="tx1"/>
                </a:solidFill>
                <a:effectLst>
                  <a:outerShdw blurRad="38100" dist="38100" dir="2700000" algn="tl">
                    <a:srgbClr val="000000"/>
                  </a:outerShdw>
                </a:effectLst>
              </a:rPr>
              <a:t>i+1</a:t>
            </a:r>
            <a:r>
              <a:rPr lang="en-US" altLang="zh-CN" sz="2400" i="1">
                <a:solidFill>
                  <a:schemeClr val="tx1"/>
                </a:solidFill>
                <a:effectLst>
                  <a:outerShdw blurRad="38100" dist="38100" dir="2700000" algn="tl">
                    <a:srgbClr val="000000"/>
                  </a:outerShdw>
                </a:effectLst>
              </a:rPr>
              <a:t>←R</a:t>
            </a:r>
            <a:r>
              <a:rPr lang="en-US" altLang="zh-CN" sz="2400">
                <a:solidFill>
                  <a:schemeClr val="tx1"/>
                </a:solidFill>
                <a:effectLst>
                  <a:outerShdw blurRad="38100" dist="38100" dir="2700000" algn="tl">
                    <a:srgbClr val="000000"/>
                  </a:outerShdw>
                </a:effectLst>
              </a:rPr>
              <a:t> </a:t>
            </a:r>
            <a:r>
              <a:rPr lang="en-US" altLang="zh-CN" sz="2400">
                <a:solidFill>
                  <a:srgbClr val="FFFF00"/>
                </a:solidFill>
                <a:effectLst>
                  <a:outerShdw blurRad="38100" dist="38100" dir="2700000" algn="tl">
                    <a:srgbClr val="000000"/>
                  </a:outerShdw>
                </a:effectLst>
                <a:latin typeface="黑体" pitchFamily="2" charset="-122"/>
                <a:ea typeface="黑体" pitchFamily="2" charset="-122"/>
              </a:rPr>
              <a:t>)</a:t>
            </a:r>
            <a:r>
              <a:rPr lang="en-US" altLang="zh-CN" sz="2400">
                <a:solidFill>
                  <a:srgbClr val="FFFF00"/>
                </a:solidFill>
                <a:effectLst>
                  <a:outerShdw blurRad="38100" dist="38100" dir="2700000" algn="tl">
                    <a:srgbClr val="000000"/>
                  </a:outerShdw>
                </a:effectLst>
              </a:rPr>
              <a:t> </a:t>
            </a:r>
            <a:r>
              <a:rPr lang="en-US" altLang="zh-CN"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latin typeface="Tahoma" pitchFamily="34" charset="0"/>
              </a:rPr>
              <a:t> </a:t>
            </a:r>
            <a:r>
              <a:rPr lang="en-US" altLang="zh-CN" sz="2400">
                <a:solidFill>
                  <a:schemeClr val="tx1"/>
                </a:solidFill>
                <a:effectLst>
                  <a:outerShdw blurRad="38100" dist="38100" dir="2700000" algn="tl">
                    <a:srgbClr val="000000"/>
                  </a:outerShdw>
                </a:effectLst>
                <a:latin typeface="Arial"/>
              </a:rPr>
              <a:t> </a:t>
            </a:r>
            <a:endParaRPr lang="zh-CN" altLang="en-US" sz="2400">
              <a:solidFill>
                <a:schemeClr val="tx1"/>
              </a:solidFill>
              <a:effectLst>
                <a:outerShdw blurRad="38100" dist="38100" dir="2700000" algn="tl">
                  <a:srgbClr val="000000"/>
                </a:outerShdw>
              </a:effectLst>
              <a:latin typeface="Tahoma" pitchFamily="34"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215900" y="115888"/>
            <a:ext cx="8461375" cy="6410325"/>
          </a:xfrm>
        </p:spPr>
        <p:txBody>
          <a:bodyPr/>
          <a:lstStyle/>
          <a:p>
            <a:pPr eaLnBrk="1" hangingPunct="1"/>
            <a:r>
              <a:rPr lang="en-US" altLang="zh-CN" smtClean="0">
                <a:latin typeface="Times New Roman" pitchFamily="18" charset="0"/>
                <a:cs typeface="Times New Roman" pitchFamily="18" charset="0"/>
              </a:rPr>
              <a:t>WHILE</a:t>
            </a:r>
            <a:r>
              <a:rPr lang="zh-CN" altLang="en-US" smtClean="0">
                <a:latin typeface="Times New Roman" pitchFamily="18" charset="0"/>
                <a:cs typeface="Times New Roman" pitchFamily="18" charset="0"/>
              </a:rPr>
              <a:t>语句每次比较都要</a:t>
            </a:r>
            <a:r>
              <a:rPr lang="zh-CN" altLang="en-US" b="1" smtClean="0">
                <a:solidFill>
                  <a:srgbClr val="FFFF00"/>
                </a:solidFill>
                <a:latin typeface="Times New Roman" pitchFamily="18" charset="0"/>
                <a:cs typeface="Times New Roman" pitchFamily="18" charset="0"/>
              </a:rPr>
              <a:t>判断</a:t>
            </a:r>
            <a:r>
              <a:rPr lang="en-US" altLang="zh-CN" b="1" smtClean="0">
                <a:solidFill>
                  <a:srgbClr val="FFFF00"/>
                </a:solidFill>
                <a:latin typeface="Times New Roman" pitchFamily="18" charset="0"/>
                <a:cs typeface="Times New Roman" pitchFamily="18" charset="0"/>
              </a:rPr>
              <a:t>i</a:t>
            </a:r>
            <a:r>
              <a:rPr lang="zh-CN" altLang="en-US" b="1" smtClean="0">
                <a:solidFill>
                  <a:srgbClr val="FFFF00"/>
                </a:solidFill>
                <a:latin typeface="Times New Roman" pitchFamily="18" charset="0"/>
                <a:cs typeface="Times New Roman" pitchFamily="18" charset="0"/>
              </a:rPr>
              <a:t>是否大于零</a:t>
            </a:r>
            <a:r>
              <a:rPr lang="zh-CN" altLang="en-US" smtClean="0">
                <a:latin typeface="Times New Roman" pitchFamily="18" charset="0"/>
                <a:cs typeface="Times New Roman" pitchFamily="18" charset="0"/>
              </a:rPr>
              <a:t>，为了减少在特殊情况下的比较次数，这里我们可引入一个</a:t>
            </a:r>
            <a:r>
              <a:rPr lang="zh-CN" altLang="en-US" b="1" smtClean="0">
                <a:solidFill>
                  <a:srgbClr val="FFFF00"/>
                </a:solidFill>
                <a:latin typeface="Times New Roman" pitchFamily="18" charset="0"/>
                <a:cs typeface="Times New Roman" pitchFamily="18" charset="0"/>
              </a:rPr>
              <a:t>虚设的记录</a:t>
            </a:r>
            <a:r>
              <a:rPr lang="en-US" altLang="zh-CN" b="1" smtClean="0">
                <a:solidFill>
                  <a:srgbClr val="FFFF00"/>
                </a:solidFill>
                <a:latin typeface="Times New Roman" pitchFamily="18" charset="0"/>
                <a:cs typeface="Times New Roman" pitchFamily="18" charset="0"/>
              </a:rPr>
              <a:t>R</a:t>
            </a:r>
            <a:r>
              <a:rPr lang="en-US" altLang="zh-CN" b="1" baseline="-30000" smtClean="0">
                <a:solidFill>
                  <a:srgbClr val="FFFF00"/>
                </a:solidFill>
                <a:latin typeface="Times New Roman" pitchFamily="18" charset="0"/>
                <a:cs typeface="Times New Roman" pitchFamily="18" charset="0"/>
              </a:rPr>
              <a:t>0</a:t>
            </a:r>
            <a:r>
              <a:rPr lang="zh-CN" altLang="en-US" smtClean="0">
                <a:latin typeface="Times New Roman" pitchFamily="18" charset="0"/>
                <a:cs typeface="Times New Roman" pitchFamily="18" charset="0"/>
              </a:rPr>
              <a:t>，使</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0</a:t>
            </a:r>
            <a:r>
              <a:rPr lang="en-US" altLang="zh-CN" smtClean="0">
                <a:latin typeface="Times New Roman" pitchFamily="18" charset="0"/>
                <a:cs typeface="Times New Roman" pitchFamily="18" charset="0"/>
              </a:rPr>
              <a:t>≤min{ K</a:t>
            </a:r>
            <a:r>
              <a:rPr lang="en-US" altLang="zh-CN" baseline="-30000" smtClean="0">
                <a:latin typeface="Times New Roman" pitchFamily="18" charset="0"/>
                <a:cs typeface="Times New Roman" pitchFamily="18" charset="0"/>
              </a:rPr>
              <a:t>i </a:t>
            </a:r>
            <a:r>
              <a:rPr lang="en-US" altLang="zh-CN" smtClean="0">
                <a:latin typeface="Times New Roman" pitchFamily="18" charset="0"/>
                <a:cs typeface="Times New Roman" pitchFamily="18" charset="0"/>
              </a:rPr>
              <a:t>| 1≤i≤n}</a:t>
            </a:r>
            <a:r>
              <a:rPr lang="zh-CN" altLang="en-US" smtClean="0">
                <a:latin typeface="Times New Roman" pitchFamily="18" charset="0"/>
                <a:cs typeface="Times New Roman" pitchFamily="18" charset="0"/>
              </a:rPr>
              <a:t>．</a:t>
            </a:r>
            <a:r>
              <a:rPr lang="zh-CN" altLang="en-US" smtClean="0">
                <a:cs typeface="Times New Roman" pitchFamily="18" charset="0"/>
              </a:rPr>
              <a:t> </a:t>
            </a:r>
            <a:r>
              <a:rPr lang="en-US" altLang="zh-CN" smtClean="0">
                <a:cs typeface="Times New Roman" pitchFamily="18" charset="0"/>
              </a:rPr>
              <a:t>//</a:t>
            </a:r>
            <a:r>
              <a:rPr lang="en-US" altLang="zh-CN" b="1" smtClean="0">
                <a:solidFill>
                  <a:srgbClr val="FFFF00"/>
                </a:solidFill>
                <a:cs typeface="Times New Roman" pitchFamily="18" charset="0"/>
              </a:rPr>
              <a:t> </a:t>
            </a:r>
            <a:r>
              <a:rPr lang="en-US" altLang="zh-CN" b="1" smtClean="0">
                <a:solidFill>
                  <a:srgbClr val="FFFF00"/>
                </a:solidFill>
                <a:latin typeface="Times New Roman" pitchFamily="18" charset="0"/>
                <a:cs typeface="Times New Roman" pitchFamily="18" charset="0"/>
              </a:rPr>
              <a:t>K</a:t>
            </a:r>
            <a:r>
              <a:rPr lang="en-US" altLang="zh-CN" b="1" baseline="-30000" smtClean="0">
                <a:solidFill>
                  <a:srgbClr val="FFFF00"/>
                </a:solidFill>
                <a:latin typeface="Times New Roman" pitchFamily="18" charset="0"/>
                <a:cs typeface="Times New Roman" pitchFamily="18" charset="0"/>
              </a:rPr>
              <a:t>0</a:t>
            </a:r>
            <a:r>
              <a:rPr lang="en-US" altLang="zh-CN" b="1" smtClean="0">
                <a:solidFill>
                  <a:srgbClr val="FFFF00"/>
                </a:solidFill>
                <a:cs typeface="Times New Roman" pitchFamily="18" charset="0"/>
              </a:rPr>
              <a:t> =</a:t>
            </a:r>
            <a:r>
              <a:rPr kumimoji="1" lang="zh-CN" altLang="en-US" b="1" smtClean="0">
                <a:solidFill>
                  <a:srgbClr val="FFFF00"/>
                </a:solidFill>
                <a:cs typeface="Times New Roman" pitchFamily="18" charset="0"/>
              </a:rPr>
              <a:t>－</a:t>
            </a:r>
            <a:r>
              <a:rPr kumimoji="1" lang="en-US" altLang="zh-CN" b="1" smtClean="0">
                <a:solidFill>
                  <a:srgbClr val="FFFF00"/>
                </a:solidFill>
                <a:cs typeface="Times New Roman" pitchFamily="18" charset="0"/>
              </a:rPr>
              <a:t>∞</a:t>
            </a:r>
          </a:p>
        </p:txBody>
      </p:sp>
      <p:sp>
        <p:nvSpPr>
          <p:cNvPr id="620547" name="Rectangle 3"/>
          <p:cNvSpPr>
            <a:spLocks noChangeArrowheads="1"/>
          </p:cNvSpPr>
          <p:nvPr/>
        </p:nvSpPr>
        <p:spPr bwMode="auto">
          <a:xfrm>
            <a:off x="358775" y="2097088"/>
            <a:ext cx="8461375" cy="4437062"/>
          </a:xfrm>
          <a:prstGeom prst="rect">
            <a:avLst/>
          </a:prstGeom>
          <a:noFill/>
          <a:ln w="9525" algn="ctr">
            <a:noFill/>
            <a:miter lim="800000"/>
            <a:headEnd/>
            <a:tailEnd/>
          </a:ln>
          <a:effectLst/>
        </p:spPr>
        <p:txBody>
          <a:bodyPr>
            <a:spAutoFit/>
          </a:bodyPr>
          <a:lstStyle/>
          <a:p>
            <a:pPr marL="457200" indent="-457200" algn="l">
              <a:lnSpc>
                <a:spcPct val="90000"/>
              </a:lnSpc>
              <a:spcBef>
                <a:spcPct val="20000"/>
              </a:spcBef>
              <a:buClr>
                <a:schemeClr val="hlink"/>
              </a:buClr>
              <a:buSzPct val="70000"/>
              <a:buFont typeface="Wingdings" pitchFamily="2" charset="2"/>
              <a:buNone/>
              <a:defRPr/>
            </a:pPr>
            <a:r>
              <a:rPr lang="zh-CN" altLang="en-US" sz="2400">
                <a:solidFill>
                  <a:schemeClr val="tx1"/>
                </a:solidFill>
                <a:effectLst>
                  <a:outerShdw blurRad="38100" dist="38100" dir="2700000" algn="tl">
                    <a:srgbClr val="000000"/>
                  </a:outerShdw>
                </a:effectLst>
              </a:rPr>
              <a:t>算法</a:t>
            </a:r>
            <a:r>
              <a:rPr lang="en-US" altLang="zh-CN" sz="2400">
                <a:solidFill>
                  <a:schemeClr val="tx1"/>
                </a:solidFill>
                <a:effectLst>
                  <a:outerShdw blurRad="38100" dist="38100" dir="2700000" algn="tl">
                    <a:srgbClr val="000000"/>
                  </a:outerShdw>
                </a:effectLst>
                <a:cs typeface="Times New Roman" pitchFamily="18" charset="0"/>
              </a:rPr>
              <a:t>InsertSort ( R</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n )  </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None/>
              <a:defRPr/>
            </a:pPr>
            <a:r>
              <a:rPr lang="en-US" altLang="zh-CN" sz="2400">
                <a:solidFill>
                  <a:schemeClr val="tx1"/>
                </a:solidFill>
                <a:effectLst>
                  <a:outerShdw blurRad="38100" dist="38100" dir="2700000" algn="tl">
                    <a:srgbClr val="000000"/>
                  </a:outerShdw>
                </a:effectLst>
                <a:cs typeface="Times New Roman" pitchFamily="18" charset="0"/>
              </a:rPr>
              <a:t>/* </a:t>
            </a:r>
            <a:r>
              <a:rPr lang="zh-CN" altLang="en-US" sz="2400">
                <a:solidFill>
                  <a:schemeClr val="tx1"/>
                </a:solidFill>
                <a:effectLst>
                  <a:outerShdw blurRad="38100" dist="38100" dir="2700000" algn="tl">
                    <a:srgbClr val="000000"/>
                  </a:outerShdw>
                </a:effectLst>
              </a:rPr>
              <a:t>本算法排列</a:t>
            </a:r>
            <a:r>
              <a:rPr lang="en-US" altLang="zh-CN" sz="2400">
                <a:solidFill>
                  <a:schemeClr val="tx1"/>
                </a:solidFill>
                <a:effectLst>
                  <a:outerShdw blurRad="38100" dist="38100" dir="2700000" algn="tl">
                    <a:srgbClr val="000000"/>
                  </a:outerShdw>
                </a:effectLst>
                <a:cs typeface="Times New Roman" pitchFamily="18" charset="0"/>
              </a:rPr>
              <a:t>n</a:t>
            </a:r>
            <a:r>
              <a:rPr lang="zh-CN" altLang="en-US" sz="2400">
                <a:solidFill>
                  <a:schemeClr val="tx1"/>
                </a:solidFill>
                <a:effectLst>
                  <a:outerShdw blurRad="38100" dist="38100" dir="2700000" algn="tl">
                    <a:srgbClr val="000000"/>
                  </a:outerShdw>
                </a:effectLst>
              </a:rPr>
              <a:t>个记录，使得它们相应的关键词排</a:t>
            </a:r>
          </a:p>
          <a:p>
            <a:pPr marL="457200" indent="-457200" algn="just">
              <a:lnSpc>
                <a:spcPct val="90000"/>
              </a:lnSpc>
              <a:spcBef>
                <a:spcPct val="20000"/>
              </a:spcBef>
              <a:buClr>
                <a:schemeClr val="hlink"/>
              </a:buClr>
              <a:buSzPct val="70000"/>
              <a:buFont typeface="Wingdings" pitchFamily="2" charset="2"/>
              <a:buNone/>
              <a:defRPr/>
            </a:pPr>
            <a:r>
              <a:rPr lang="zh-CN" altLang="en-US" sz="2400">
                <a:solidFill>
                  <a:schemeClr val="tx1"/>
                </a:solidFill>
                <a:effectLst>
                  <a:outerShdw blurRad="38100" dist="38100" dir="2700000" algn="tl">
                    <a:srgbClr val="000000"/>
                  </a:outerShdw>
                </a:effectLst>
              </a:rPr>
              <a:t>列成一个非递减的序列</a:t>
            </a:r>
            <a:r>
              <a:rPr lang="zh-CN" altLang="en-US" sz="2400">
                <a:solidFill>
                  <a:schemeClr val="tx1"/>
                </a:solidFill>
                <a:effectLst>
                  <a:outerShdw blurRad="38100" dist="38100" dir="2700000" algn="tl">
                    <a:srgbClr val="000000"/>
                  </a:outerShdw>
                </a:effectLst>
                <a:cs typeface="Times New Roman" pitchFamily="18" charset="0"/>
              </a:rPr>
              <a:t> *</a:t>
            </a:r>
            <a:r>
              <a:rPr lang="en-US" altLang="zh-CN" sz="2400">
                <a:solidFill>
                  <a:schemeClr val="tx1"/>
                </a:solidFill>
                <a:effectLst>
                  <a:outerShdw blurRad="38100" dist="38100" dir="2700000" algn="tl">
                    <a:srgbClr val="000000"/>
                  </a:outerShdw>
                </a:effectLst>
                <a:cs typeface="Times New Roman" pitchFamily="18" charset="0"/>
              </a:rPr>
              <a:t>/</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cs typeface="Times New Roman" pitchFamily="18" charset="0"/>
              </a:rPr>
              <a:t>IS1 [</a:t>
            </a:r>
            <a:r>
              <a:rPr lang="zh-CN" altLang="en-US" sz="2400">
                <a:solidFill>
                  <a:schemeClr val="tx1"/>
                </a:solidFill>
                <a:effectLst>
                  <a:outerShdw blurRad="38100" dist="38100" dir="2700000" algn="tl">
                    <a:srgbClr val="000000"/>
                  </a:outerShdw>
                </a:effectLst>
              </a:rPr>
              <a:t>逐一排序</a:t>
            </a:r>
            <a:r>
              <a:rPr lang="en-US" altLang="zh-CN" sz="2400">
                <a:solidFill>
                  <a:schemeClr val="tx1"/>
                </a:solidFill>
                <a:effectLst>
                  <a:outerShdw blurRad="38100" dist="38100" dir="2700000" algn="tl">
                    <a:srgbClr val="000000"/>
                  </a:outerShdw>
                </a:effectLst>
                <a:cs typeface="Times New Roman" pitchFamily="18" charset="0"/>
              </a:rPr>
              <a:t>]</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rPr>
              <a:t>	</a:t>
            </a:r>
            <a:r>
              <a:rPr lang="en-US" altLang="zh-CN" sz="2400">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FOR j</a:t>
            </a:r>
            <a:r>
              <a:rPr lang="zh-CN" altLang="en-US" sz="2400">
                <a:solidFill>
                  <a:schemeClr val="tx1"/>
                </a:solidFill>
                <a:effectLst>
                  <a:outerShdw blurRad="38100" dist="38100" dir="2700000" algn="tl">
                    <a:srgbClr val="000000"/>
                  </a:outerShdw>
                </a:effectLst>
                <a:latin typeface="黑体" pitchFamily="2" charset="-122"/>
                <a:ea typeface="黑体" pitchFamily="2" charset="-122"/>
              </a:rPr>
              <a:t>＝</a:t>
            </a:r>
            <a:r>
              <a:rPr lang="en-US" altLang="zh-CN" sz="2400">
                <a:solidFill>
                  <a:schemeClr val="tx1"/>
                </a:solidFill>
                <a:effectLst>
                  <a:outerShdw blurRad="38100" dist="38100" dir="2700000" algn="tl">
                    <a:srgbClr val="000000"/>
                  </a:outerShdw>
                </a:effectLst>
                <a:latin typeface="黑体" pitchFamily="2" charset="-122"/>
                <a:ea typeface="黑体" pitchFamily="2" charset="-122"/>
                <a:cs typeface="Times New Roman" pitchFamily="18" charset="0"/>
              </a:rPr>
              <a:t>2 TO n DO</a:t>
            </a:r>
            <a:endParaRPr lang="en-US" altLang="zh-CN" sz="2400">
              <a:solidFill>
                <a:schemeClr val="tx1"/>
              </a:solidFill>
              <a:effectLst>
                <a:outerShdw blurRad="38100" dist="38100" dir="2700000" algn="tl">
                  <a:srgbClr val="000000"/>
                </a:outerShdw>
              </a:effectLst>
              <a:latin typeface="黑体" pitchFamily="2" charset="-122"/>
              <a:ea typeface="黑体" pitchFamily="2" charset="-122"/>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cs typeface="Times New Roman" pitchFamily="18" charset="0"/>
              </a:rPr>
              <a:t>		</a:t>
            </a:r>
            <a:r>
              <a:rPr lang="en-US" altLang="zh-CN" sz="2400">
                <a:solidFill>
                  <a:schemeClr val="tx1"/>
                </a:solidFill>
                <a:effectLst>
                  <a:outerShdw blurRad="38100" dist="38100" dir="2700000" algn="tl">
                    <a:srgbClr val="000000"/>
                  </a:outerShdw>
                </a:effectLst>
                <a:latin typeface="黑体" pitchFamily="2" charset="-122"/>
                <a:ea typeface="黑体" pitchFamily="2" charset="-122"/>
              </a:rPr>
              <a:t>(</a:t>
            </a:r>
            <a:r>
              <a:rPr lang="en-US" altLang="zh-CN" sz="2400">
                <a:solidFill>
                  <a:schemeClr val="tx1"/>
                </a:solidFill>
                <a:effectLst>
                  <a:outerShdw blurRad="38100" dist="38100" dir="2700000" algn="tl">
                    <a:srgbClr val="000000"/>
                  </a:outerShdw>
                </a:effectLst>
                <a:cs typeface="Times New Roman" pitchFamily="18" charset="0"/>
              </a:rPr>
              <a:t>i</a:t>
            </a:r>
            <a:r>
              <a:rPr lang="en-US" altLang="zh-CN"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j–1</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 </a:t>
            </a:r>
            <a:r>
              <a:rPr lang="zh-CN" altLang="en-US" sz="2400">
                <a:solidFill>
                  <a:schemeClr val="tx1"/>
                </a:solidFill>
                <a:effectLst>
                  <a:outerShdw blurRad="38100" dist="38100" dir="2700000" algn="tl">
                    <a:srgbClr val="000000"/>
                  </a:outerShdw>
                </a:effectLst>
              </a:rPr>
              <a:t>每次循环</a:t>
            </a:r>
            <a:r>
              <a:rPr lang="en-US" altLang="zh-CN" sz="2400">
                <a:solidFill>
                  <a:schemeClr val="tx1"/>
                </a:solidFill>
                <a:effectLst>
                  <a:outerShdw blurRad="38100" dist="38100" dir="2700000" algn="tl">
                    <a:srgbClr val="000000"/>
                  </a:outerShdw>
                </a:effectLst>
                <a:cs typeface="Times New Roman" pitchFamily="18" charset="0"/>
              </a:rPr>
              <a:t>R</a:t>
            </a:r>
            <a:r>
              <a:rPr lang="en-US" altLang="zh-CN" sz="2400" baseline="-30000">
                <a:solidFill>
                  <a:schemeClr val="tx1"/>
                </a:solidFill>
                <a:effectLst>
                  <a:outerShdw blurRad="38100" dist="38100" dir="2700000" algn="tl">
                    <a:srgbClr val="000000"/>
                  </a:outerShdw>
                </a:effectLst>
                <a:cs typeface="Times New Roman" pitchFamily="18" charset="0"/>
              </a:rPr>
              <a:t>j</a:t>
            </a:r>
            <a:r>
              <a:rPr lang="zh-CN" altLang="en-US" sz="2400">
                <a:solidFill>
                  <a:schemeClr val="tx1"/>
                </a:solidFill>
                <a:effectLst>
                  <a:outerShdw blurRad="38100" dist="38100" dir="2700000" algn="tl">
                    <a:srgbClr val="000000"/>
                  </a:outerShdw>
                </a:effectLst>
              </a:rPr>
              <a:t>插入到</a:t>
            </a:r>
            <a:r>
              <a:rPr lang="en-US" altLang="zh-CN" sz="2400">
                <a:solidFill>
                  <a:schemeClr val="tx1"/>
                </a:solidFill>
                <a:effectLst>
                  <a:outerShdw blurRad="38100" dist="38100" dir="2700000" algn="tl">
                    <a:srgbClr val="000000"/>
                  </a:outerShdw>
                </a:effectLst>
                <a:cs typeface="Times New Roman" pitchFamily="18" charset="0"/>
              </a:rPr>
              <a:t>R</a:t>
            </a:r>
            <a:r>
              <a:rPr lang="en-US" altLang="zh-CN" sz="2400" baseline="-30000">
                <a:solidFill>
                  <a:schemeClr val="tx1"/>
                </a:solidFill>
                <a:effectLst>
                  <a:outerShdw blurRad="38100" dist="38100" dir="2700000" algn="tl">
                    <a:srgbClr val="000000"/>
                  </a:outerShdw>
                </a:effectLst>
                <a:cs typeface="Times New Roman" pitchFamily="18" charset="0"/>
              </a:rPr>
              <a:t>1</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rPr>
              <a:t>…</a:t>
            </a:r>
            <a:r>
              <a:rPr lang="zh-CN" altLang="en-US"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R</a:t>
            </a:r>
            <a:r>
              <a:rPr lang="en-US" altLang="zh-CN" sz="2400" baseline="-30000">
                <a:solidFill>
                  <a:schemeClr val="tx1"/>
                </a:solidFill>
                <a:effectLst>
                  <a:outerShdw blurRad="38100" dist="38100" dir="2700000" algn="tl">
                    <a:srgbClr val="000000"/>
                  </a:outerShdw>
                </a:effectLst>
                <a:cs typeface="Times New Roman" pitchFamily="18" charset="0"/>
              </a:rPr>
              <a:t>j–1</a:t>
            </a:r>
            <a:r>
              <a:rPr lang="zh-CN" altLang="en-US" sz="2400">
                <a:solidFill>
                  <a:schemeClr val="tx1"/>
                </a:solidFill>
                <a:effectLst>
                  <a:outerShdw blurRad="38100" dist="38100" dir="2700000" algn="tl">
                    <a:srgbClr val="000000"/>
                  </a:outerShdw>
                </a:effectLst>
              </a:rPr>
              <a:t>中</a:t>
            </a:r>
          </a:p>
          <a:p>
            <a:pPr marL="457200" indent="-457200" algn="just">
              <a:lnSpc>
                <a:spcPct val="90000"/>
              </a:lnSpc>
              <a:spcBef>
                <a:spcPct val="20000"/>
              </a:spcBef>
              <a:buClr>
                <a:schemeClr val="hlink"/>
              </a:buClr>
              <a:buSzPct val="70000"/>
              <a:buFont typeface="Wingdings" pitchFamily="2" charset="2"/>
              <a:buAutoNum type="arabicPeriod"/>
              <a:defRPr/>
            </a:pPr>
            <a:r>
              <a:rPr lang="zh-CN" altLang="en-US" sz="2400">
                <a:solidFill>
                  <a:schemeClr val="tx1"/>
                </a:solidFill>
                <a:effectLst>
                  <a:outerShdw blurRad="38100" dist="38100" dir="2700000" algn="tl">
                    <a:srgbClr val="000000"/>
                  </a:outerShdw>
                </a:effectLst>
                <a:cs typeface="Times New Roman" pitchFamily="18" charset="0"/>
              </a:rPr>
              <a:t>		</a:t>
            </a:r>
            <a:r>
              <a:rPr lang="en-US" altLang="zh-CN" sz="2400">
                <a:solidFill>
                  <a:schemeClr val="tx1"/>
                </a:solidFill>
                <a:effectLst>
                  <a:outerShdw blurRad="38100" dist="38100" dir="2700000" algn="tl">
                    <a:srgbClr val="000000"/>
                  </a:outerShdw>
                </a:effectLst>
                <a:cs typeface="Times New Roman" pitchFamily="18" charset="0"/>
              </a:rPr>
              <a:t>K</a:t>
            </a:r>
            <a:r>
              <a:rPr lang="en-US" altLang="zh-CN" sz="2400">
                <a:solidFill>
                  <a:schemeClr val="tx1"/>
                </a:solidFill>
                <a:effectLst>
                  <a:outerShdw blurRad="38100" dist="38100" dir="2700000" algn="tl">
                    <a:srgbClr val="000000"/>
                  </a:outerShdw>
                </a:effectLst>
              </a:rPr>
              <a:t>←</a:t>
            </a:r>
            <a:r>
              <a:rPr lang="en-US" altLang="zh-CN" sz="2400">
                <a:solidFill>
                  <a:schemeClr val="tx1"/>
                </a:solidFill>
                <a:effectLst>
                  <a:outerShdw blurRad="38100" dist="38100" dir="2700000" algn="tl">
                    <a:srgbClr val="000000"/>
                  </a:outerShdw>
                </a:effectLst>
                <a:cs typeface="Times New Roman" pitchFamily="18" charset="0"/>
              </a:rPr>
              <a:t>K</a:t>
            </a:r>
            <a:r>
              <a:rPr lang="en-US" altLang="zh-CN" sz="2400" baseline="-30000">
                <a:solidFill>
                  <a:schemeClr val="tx1"/>
                </a:solidFill>
                <a:effectLst>
                  <a:outerShdw blurRad="38100" dist="38100" dir="2700000" algn="tl">
                    <a:srgbClr val="000000"/>
                  </a:outerShdw>
                </a:effectLst>
                <a:cs typeface="Times New Roman" pitchFamily="18" charset="0"/>
              </a:rPr>
              <a:t>j</a:t>
            </a:r>
            <a:r>
              <a:rPr lang="en-US" altLang="zh-CN" sz="2400">
                <a:solidFill>
                  <a:schemeClr val="tx1"/>
                </a:solidFill>
                <a:effectLst>
                  <a:outerShdw blurRad="38100" dist="38100" dir="2700000" algn="tl">
                    <a:srgbClr val="000000"/>
                  </a:outerShdw>
                </a:effectLst>
                <a:cs typeface="Times New Roman" pitchFamily="18" charset="0"/>
              </a:rPr>
              <a:t> .  </a:t>
            </a:r>
            <a:r>
              <a:rPr lang="en-US" altLang="zh-CN" sz="2400" i="1">
                <a:solidFill>
                  <a:schemeClr val="tx1"/>
                </a:solidFill>
                <a:effectLst>
                  <a:outerShdw blurRad="38100" dist="38100" dir="2700000" algn="tl">
                    <a:srgbClr val="000000"/>
                  </a:outerShdw>
                </a:effectLst>
                <a:cs typeface="Times New Roman" pitchFamily="18" charset="0"/>
              </a:rPr>
              <a:t>R</a:t>
            </a:r>
            <a:r>
              <a:rPr lang="en-US" altLang="zh-CN" sz="2400" i="1">
                <a:solidFill>
                  <a:schemeClr val="tx1"/>
                </a:solidFill>
                <a:effectLst>
                  <a:outerShdw blurRad="38100" dist="38100" dir="2700000" algn="tl">
                    <a:srgbClr val="000000"/>
                  </a:outerShdw>
                </a:effectLst>
              </a:rPr>
              <a:t>←</a:t>
            </a:r>
            <a:r>
              <a:rPr lang="en-US" altLang="zh-CN" sz="2400" i="1">
                <a:solidFill>
                  <a:schemeClr val="tx1"/>
                </a:solidFill>
                <a:effectLst>
                  <a:outerShdw blurRad="38100" dist="38100" dir="2700000" algn="tl">
                    <a:srgbClr val="000000"/>
                  </a:outerShdw>
                </a:effectLst>
                <a:cs typeface="Times New Roman" pitchFamily="18" charset="0"/>
              </a:rPr>
              <a:t>R</a:t>
            </a:r>
            <a:r>
              <a:rPr lang="en-US" altLang="zh-CN" sz="2400" i="1" baseline="-30000">
                <a:solidFill>
                  <a:schemeClr val="tx1"/>
                </a:solidFill>
                <a:effectLst>
                  <a:outerShdw blurRad="38100" dist="38100" dir="2700000" algn="tl">
                    <a:srgbClr val="000000"/>
                  </a:outerShdw>
                </a:effectLst>
                <a:cs typeface="Times New Roman" pitchFamily="18" charset="0"/>
              </a:rPr>
              <a:t>j</a:t>
            </a:r>
            <a:r>
              <a:rPr lang="en-US" altLang="zh-CN" sz="2400">
                <a:solidFill>
                  <a:schemeClr val="tx1"/>
                </a:solidFill>
                <a:effectLst>
                  <a:outerShdw blurRad="38100" dist="38100" dir="2700000" algn="tl">
                    <a:srgbClr val="000000"/>
                  </a:outerShdw>
                </a:effectLst>
                <a:cs typeface="Times New Roman" pitchFamily="18" charset="0"/>
              </a:rPr>
              <a:t> .</a:t>
            </a:r>
            <a:endParaRPr lang="en-US" altLang="zh-CN" sz="2400">
              <a:solidFill>
                <a:schemeClr val="tx1"/>
              </a:solidFill>
              <a:effectLst>
                <a:outerShdw blurRad="38100" dist="38100" dir="2700000" algn="tl">
                  <a:srgbClr val="000000"/>
                </a:outerShdw>
              </a:effectLst>
            </a:endParaRP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rPr>
              <a:t>		WHILE  </a:t>
            </a:r>
            <a:r>
              <a:rPr lang="en-US" altLang="zh-CN" sz="2400">
                <a:solidFill>
                  <a:srgbClr val="FFFF00"/>
                </a:solidFill>
                <a:effectLst>
                  <a:outerShdw blurRad="38100" dist="38100" dir="2700000" algn="tl">
                    <a:srgbClr val="000000"/>
                  </a:outerShdw>
                </a:effectLst>
              </a:rPr>
              <a:t>i</a:t>
            </a:r>
            <a:r>
              <a:rPr lang="zh-CN" altLang="en-US" sz="2400">
                <a:solidFill>
                  <a:srgbClr val="FFFF00"/>
                </a:solidFill>
                <a:effectLst>
                  <a:outerShdw blurRad="38100" dist="38100" dir="2700000" algn="tl">
                    <a:srgbClr val="000000"/>
                  </a:outerShdw>
                </a:effectLst>
              </a:rPr>
              <a:t>＞</a:t>
            </a:r>
            <a:r>
              <a:rPr lang="en-US" altLang="zh-CN" sz="2400">
                <a:solidFill>
                  <a:srgbClr val="FFFF00"/>
                </a:solidFill>
                <a:effectLst>
                  <a:outerShdw blurRad="38100" dist="38100" dir="2700000" algn="tl">
                    <a:srgbClr val="000000"/>
                  </a:outerShdw>
                </a:effectLst>
              </a:rPr>
              <a:t>0</a:t>
            </a:r>
            <a:r>
              <a:rPr lang="en-US" altLang="zh-CN" sz="2400">
                <a:solidFill>
                  <a:schemeClr val="tx1"/>
                </a:solidFill>
                <a:effectLst>
                  <a:outerShdw blurRad="38100" dist="38100" dir="2700000" algn="tl">
                    <a:srgbClr val="000000"/>
                  </a:outerShdw>
                </a:effectLst>
              </a:rPr>
              <a:t>  AND  </a:t>
            </a:r>
            <a:r>
              <a:rPr lang="en-US" altLang="zh-CN" sz="2400" i="1">
                <a:solidFill>
                  <a:schemeClr val="tx1"/>
                </a:solidFill>
                <a:effectLst>
                  <a:outerShdw blurRad="38100" dist="38100" dir="2700000" algn="tl">
                    <a:srgbClr val="000000"/>
                  </a:outerShdw>
                </a:effectLst>
              </a:rPr>
              <a:t>K</a:t>
            </a:r>
            <a:r>
              <a:rPr lang="zh-CN" altLang="en-US" sz="2400" i="1">
                <a:solidFill>
                  <a:schemeClr val="tx1"/>
                </a:solidFill>
                <a:effectLst>
                  <a:outerShdw blurRad="38100" dist="38100" dir="2700000" algn="tl">
                    <a:srgbClr val="000000"/>
                  </a:outerShdw>
                </a:effectLst>
              </a:rPr>
              <a:t>＜</a:t>
            </a:r>
            <a:r>
              <a:rPr lang="en-US" altLang="zh-CN" sz="2400" i="1">
                <a:solidFill>
                  <a:schemeClr val="tx1"/>
                </a:solidFill>
                <a:effectLst>
                  <a:outerShdw blurRad="38100" dist="38100" dir="2700000" algn="tl">
                    <a:srgbClr val="000000"/>
                  </a:outerShdw>
                </a:effectLst>
              </a:rPr>
              <a:t>K</a:t>
            </a:r>
            <a:r>
              <a:rPr lang="en-US" altLang="zh-CN" sz="2400" i="1" baseline="-30000">
                <a:solidFill>
                  <a:schemeClr val="tx1"/>
                </a:solidFill>
                <a:effectLst>
                  <a:outerShdw blurRad="38100" dist="38100" dir="2700000" algn="tl">
                    <a:srgbClr val="000000"/>
                  </a:outerShdw>
                </a:effectLst>
              </a:rPr>
              <a:t>i</a:t>
            </a:r>
            <a:r>
              <a:rPr lang="en-US" altLang="zh-CN" sz="2400">
                <a:solidFill>
                  <a:schemeClr val="tx1"/>
                </a:solidFill>
                <a:effectLst>
                  <a:outerShdw blurRad="38100" dist="38100" dir="2700000" algn="tl">
                    <a:srgbClr val="000000"/>
                  </a:outerShdw>
                </a:effectLst>
              </a:rPr>
              <a:t>  DO  </a:t>
            </a:r>
          </a:p>
          <a:p>
            <a:pPr marL="457200" indent="-457200" algn="just">
              <a:lnSpc>
                <a:spcPct val="90000"/>
              </a:lnSpc>
              <a:spcBef>
                <a:spcPct val="20000"/>
              </a:spcBef>
              <a:buClr>
                <a:schemeClr val="hlink"/>
              </a:buClr>
              <a:buSzPct val="70000"/>
              <a:buFont typeface="Wingdings" pitchFamily="2" charset="2"/>
              <a:buAutoNum type="arabicPeriod"/>
              <a:defRPr/>
            </a:pPr>
            <a:r>
              <a:rPr lang="en-US" altLang="zh-CN" sz="2400">
                <a:solidFill>
                  <a:schemeClr val="tx1"/>
                </a:solidFill>
                <a:effectLst>
                  <a:outerShdw blurRad="38100" dist="38100" dir="2700000" algn="tl">
                    <a:srgbClr val="000000"/>
                  </a:outerShdw>
                </a:effectLst>
              </a:rPr>
              <a:t>			( </a:t>
            </a:r>
            <a:r>
              <a:rPr lang="en-US" altLang="zh-CN" sz="2400" i="1">
                <a:solidFill>
                  <a:schemeClr val="tx1"/>
                </a:solidFill>
                <a:effectLst>
                  <a:outerShdw blurRad="38100" dist="38100" dir="2700000" algn="tl">
                    <a:srgbClr val="000000"/>
                  </a:outerShdw>
                </a:effectLst>
              </a:rPr>
              <a:t>R</a:t>
            </a:r>
            <a:r>
              <a:rPr lang="en-US" altLang="zh-CN" sz="2400" i="1" baseline="-30000">
                <a:solidFill>
                  <a:schemeClr val="tx1"/>
                </a:solidFill>
                <a:effectLst>
                  <a:outerShdw blurRad="38100" dist="38100" dir="2700000" algn="tl">
                    <a:srgbClr val="000000"/>
                  </a:outerShdw>
                </a:effectLst>
              </a:rPr>
              <a:t>i+1</a:t>
            </a:r>
            <a:r>
              <a:rPr lang="en-US" altLang="zh-CN" sz="2400" i="1">
                <a:solidFill>
                  <a:schemeClr val="tx1"/>
                </a:solidFill>
                <a:effectLst>
                  <a:outerShdw blurRad="38100" dist="38100" dir="2700000" algn="tl">
                    <a:srgbClr val="000000"/>
                  </a:outerShdw>
                </a:effectLst>
              </a:rPr>
              <a:t>←R</a:t>
            </a:r>
            <a:r>
              <a:rPr lang="en-US" altLang="zh-CN" sz="2400" i="1" baseline="-30000">
                <a:solidFill>
                  <a:schemeClr val="tx1"/>
                </a:solidFill>
                <a:effectLst>
                  <a:outerShdw blurRad="38100" dist="38100" dir="2700000" algn="tl">
                    <a:srgbClr val="000000"/>
                  </a:outerShdw>
                </a:effectLst>
              </a:rPr>
              <a:t>i</a:t>
            </a:r>
            <a:r>
              <a:rPr lang="en-US" altLang="zh-CN" sz="2400">
                <a:solidFill>
                  <a:schemeClr val="tx1"/>
                </a:solidFill>
                <a:effectLst>
                  <a:outerShdw blurRad="38100" dist="38100" dir="2700000" algn="tl">
                    <a:srgbClr val="000000"/>
                  </a:outerShdw>
                </a:effectLst>
              </a:rPr>
              <a:t> </a:t>
            </a:r>
            <a:r>
              <a:rPr lang="zh-CN" altLang="en-US" sz="2400">
                <a:solidFill>
                  <a:schemeClr val="tx1"/>
                </a:solidFill>
                <a:effectLst>
                  <a:outerShdw blurRad="38100" dist="38100" dir="2700000" algn="tl">
                    <a:srgbClr val="000000"/>
                  </a:outerShdw>
                </a:effectLst>
              </a:rPr>
              <a:t>．  </a:t>
            </a:r>
          </a:p>
          <a:p>
            <a:pPr marL="457200" indent="-457200" algn="just">
              <a:lnSpc>
                <a:spcPct val="90000"/>
              </a:lnSpc>
              <a:spcBef>
                <a:spcPct val="20000"/>
              </a:spcBef>
              <a:buClr>
                <a:schemeClr val="hlink"/>
              </a:buClr>
              <a:buSzPct val="70000"/>
              <a:buFont typeface="Wingdings" pitchFamily="2" charset="2"/>
              <a:buAutoNum type="arabicPeriod"/>
              <a:defRPr/>
            </a:pPr>
            <a:r>
              <a:rPr lang="zh-CN" altLang="en-US" sz="2400">
                <a:solidFill>
                  <a:schemeClr val="tx1"/>
                </a:solidFill>
                <a:effectLst>
                  <a:outerShdw blurRad="38100" dist="38100" dir="2700000" algn="tl">
                    <a:srgbClr val="000000"/>
                  </a:outerShdw>
                </a:effectLst>
              </a:rPr>
              <a:t>			</a:t>
            </a:r>
            <a:r>
              <a:rPr lang="en-US" altLang="zh-CN" sz="2400">
                <a:solidFill>
                  <a:schemeClr val="tx1"/>
                </a:solidFill>
                <a:effectLst>
                  <a:outerShdw blurRad="38100" dist="38100" dir="2700000" algn="tl">
                    <a:srgbClr val="000000"/>
                  </a:outerShdw>
                </a:effectLst>
              </a:rPr>
              <a:t>i←i–l ) </a:t>
            </a:r>
            <a:r>
              <a:rPr lang="zh-CN" altLang="en-US" sz="2400">
                <a:solidFill>
                  <a:schemeClr val="tx1"/>
                </a:solidFill>
                <a:effectLst>
                  <a:outerShdw blurRad="38100" dist="38100" dir="2700000" algn="tl">
                    <a:srgbClr val="000000"/>
                  </a:outerShdw>
                </a:effectLst>
              </a:rPr>
              <a:t>．  </a:t>
            </a:r>
          </a:p>
          <a:p>
            <a:pPr marL="457200" indent="-457200" algn="just">
              <a:lnSpc>
                <a:spcPct val="90000"/>
              </a:lnSpc>
              <a:spcBef>
                <a:spcPct val="20000"/>
              </a:spcBef>
              <a:buClr>
                <a:schemeClr val="hlink"/>
              </a:buClr>
              <a:buSzPct val="70000"/>
              <a:buFont typeface="Wingdings" pitchFamily="2" charset="2"/>
              <a:buAutoNum type="arabicPeriod"/>
              <a:defRPr/>
            </a:pPr>
            <a:r>
              <a:rPr lang="zh-CN" altLang="en-US" sz="2400" b="0">
                <a:solidFill>
                  <a:schemeClr val="tx1"/>
                </a:solidFill>
                <a:effectLst>
                  <a:outerShdw blurRad="38100" dist="38100" dir="2700000" algn="tl">
                    <a:srgbClr val="000000"/>
                  </a:outerShdw>
                </a:effectLst>
              </a:rPr>
              <a:t>		</a:t>
            </a:r>
            <a:r>
              <a:rPr lang="en-US" altLang="zh-CN" sz="2400" i="1">
                <a:solidFill>
                  <a:schemeClr val="tx1"/>
                </a:solidFill>
                <a:effectLst>
                  <a:outerShdw blurRad="38100" dist="38100" dir="2700000" algn="tl">
                    <a:srgbClr val="000000"/>
                  </a:outerShdw>
                </a:effectLst>
              </a:rPr>
              <a:t>R</a:t>
            </a:r>
            <a:r>
              <a:rPr lang="en-US" altLang="zh-CN" sz="2400" i="1" baseline="-30000">
                <a:solidFill>
                  <a:schemeClr val="tx1"/>
                </a:solidFill>
                <a:effectLst>
                  <a:outerShdw blurRad="38100" dist="38100" dir="2700000" algn="tl">
                    <a:srgbClr val="000000"/>
                  </a:outerShdw>
                </a:effectLst>
              </a:rPr>
              <a:t>i+1</a:t>
            </a:r>
            <a:r>
              <a:rPr lang="en-US" altLang="zh-CN" sz="2400" i="1">
                <a:solidFill>
                  <a:schemeClr val="tx1"/>
                </a:solidFill>
                <a:effectLst>
                  <a:outerShdw blurRad="38100" dist="38100" dir="2700000" algn="tl">
                    <a:srgbClr val="000000"/>
                  </a:outerShdw>
                </a:effectLst>
              </a:rPr>
              <a:t>←R</a:t>
            </a:r>
            <a:r>
              <a:rPr lang="en-US" altLang="zh-CN" sz="2400">
                <a:solidFill>
                  <a:schemeClr val="tx1"/>
                </a:solidFill>
                <a:effectLst>
                  <a:outerShdw blurRad="38100" dist="38100" dir="2700000" algn="tl">
                    <a:srgbClr val="000000"/>
                  </a:outerShdw>
                </a:effectLst>
              </a:rPr>
              <a:t> </a:t>
            </a:r>
            <a:r>
              <a:rPr lang="en-US" altLang="zh-CN" sz="2400">
                <a:solidFill>
                  <a:schemeClr val="tx1"/>
                </a:solidFill>
                <a:effectLst>
                  <a:outerShdw blurRad="38100" dist="38100" dir="2700000" algn="tl">
                    <a:srgbClr val="000000"/>
                  </a:outerShdw>
                </a:effectLst>
                <a:latin typeface="黑体" pitchFamily="2" charset="-122"/>
                <a:ea typeface="黑体" pitchFamily="2" charset="-122"/>
              </a:rPr>
              <a:t>)</a:t>
            </a:r>
            <a:r>
              <a:rPr lang="en-US" altLang="zh-CN" sz="2400">
                <a:solidFill>
                  <a:schemeClr val="tx1"/>
                </a:solidFill>
                <a:effectLst>
                  <a:outerShdw blurRad="38100" dist="38100" dir="2700000" algn="tl">
                    <a:srgbClr val="000000"/>
                  </a:outerShdw>
                </a:effectLst>
              </a:rPr>
              <a:t> ▌</a:t>
            </a:r>
            <a:r>
              <a:rPr lang="en-US" altLang="zh-CN" sz="2400">
                <a:solidFill>
                  <a:schemeClr val="tx1"/>
                </a:solidFill>
                <a:effectLst>
                  <a:outerShdw blurRad="38100" dist="38100" dir="2700000" algn="tl">
                    <a:srgbClr val="000000"/>
                  </a:outerShdw>
                </a:effectLst>
                <a:latin typeface="Tahoma" pitchFamily="34" charset="0"/>
              </a:rPr>
              <a:t> </a:t>
            </a:r>
            <a:r>
              <a:rPr lang="en-US" altLang="zh-CN" sz="2400">
                <a:solidFill>
                  <a:schemeClr val="tx1"/>
                </a:solidFill>
                <a:effectLst>
                  <a:outerShdw blurRad="38100" dist="38100" dir="2700000" algn="tl">
                    <a:srgbClr val="000000"/>
                  </a:outerShdw>
                </a:effectLst>
                <a:latin typeface="Arial"/>
              </a:rPr>
              <a:t> </a:t>
            </a:r>
            <a:endParaRPr lang="zh-CN" altLang="en-US" sz="2400">
              <a:solidFill>
                <a:schemeClr val="tx1"/>
              </a:solidFill>
              <a:effectLst>
                <a:outerShdw blurRad="38100" dist="38100" dir="2700000" algn="tl">
                  <a:srgbClr val="000000"/>
                </a:outerShdw>
              </a:effectLst>
              <a:latin typeface="Tahoma" pitchFamily="34"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0" y="0"/>
            <a:ext cx="9144000" cy="6858000"/>
          </a:xfrm>
        </p:spPr>
        <p:txBody>
          <a:bodyPr/>
          <a:lstStyle/>
          <a:p>
            <a:pPr marL="609600" indent="-609600" eaLnBrk="1" hangingPunct="1">
              <a:lnSpc>
                <a:spcPct val="120000"/>
              </a:lnSpc>
              <a:buFont typeface="Wingdings" pitchFamily="2" charset="2"/>
              <a:buNone/>
            </a:pPr>
            <a:r>
              <a:rPr lang="zh-CN" altLang="en-US" b="1" smtClean="0">
                <a:solidFill>
                  <a:srgbClr val="FFFF00"/>
                </a:solidFill>
                <a:latin typeface="幼圆" pitchFamily="49" charset="-122"/>
                <a:ea typeface="幼圆" pitchFamily="49" charset="-122"/>
              </a:rPr>
              <a:t> 插入排序的算法</a:t>
            </a:r>
          </a:p>
          <a:p>
            <a:pPr marL="609600" indent="-609600" eaLnBrk="1" hangingPunct="1">
              <a:buFont typeface="Wingdings" pitchFamily="2" charset="2"/>
              <a:buNone/>
            </a:pPr>
            <a:r>
              <a:rPr lang="zh-CN" altLang="en-US" b="1" smtClean="0">
                <a:latin typeface="幼圆" pitchFamily="49" charset="-122"/>
                <a:ea typeface="幼圆" pitchFamily="49" charset="-122"/>
              </a:rPr>
              <a:t> </a:t>
            </a:r>
            <a:r>
              <a:rPr lang="zh-CN" altLang="en-US" b="1" smtClean="0">
                <a:latin typeface="Times New Roman" pitchFamily="18" charset="0"/>
                <a:ea typeface="幼圆" pitchFamily="49" charset="-122"/>
              </a:rPr>
              <a:t>算法</a:t>
            </a:r>
            <a:r>
              <a:rPr lang="en-US" altLang="zh-CN" b="1" smtClean="0">
                <a:latin typeface="Times New Roman" pitchFamily="18" charset="0"/>
                <a:ea typeface="幼圆" pitchFamily="49" charset="-122"/>
              </a:rPr>
              <a:t>InsertSortA( R</a:t>
            </a:r>
            <a:r>
              <a:rPr lang="zh-CN" altLang="en-US" b="1" smtClean="0">
                <a:latin typeface="Times New Roman" pitchFamily="18" charset="0"/>
                <a:ea typeface="幼圆" pitchFamily="49" charset="-122"/>
              </a:rPr>
              <a:t>，</a:t>
            </a:r>
            <a:r>
              <a:rPr lang="en-US" altLang="zh-CN" b="1" smtClean="0">
                <a:latin typeface="Times New Roman" pitchFamily="18" charset="0"/>
                <a:ea typeface="幼圆" pitchFamily="49" charset="-122"/>
              </a:rPr>
              <a:t>s,  e )  </a:t>
            </a:r>
          </a:p>
          <a:p>
            <a:pPr marL="609600" indent="-609600" eaLnBrk="1" hangingPunct="1">
              <a:buFont typeface="Wingdings" pitchFamily="2" charset="2"/>
              <a:buNone/>
            </a:pPr>
            <a:r>
              <a:rPr lang="en-US" altLang="zh-CN" b="1" smtClean="0">
                <a:latin typeface="Times New Roman" pitchFamily="18" charset="0"/>
                <a:ea typeface="幼圆" pitchFamily="49" charset="-122"/>
              </a:rPr>
              <a:t> ISA1 [</a:t>
            </a:r>
            <a:r>
              <a:rPr lang="zh-CN" altLang="en-US" b="1" smtClean="0">
                <a:latin typeface="Times New Roman" pitchFamily="18" charset="0"/>
                <a:ea typeface="幼圆" pitchFamily="49" charset="-122"/>
              </a:rPr>
              <a:t>逐一排序</a:t>
            </a:r>
            <a:r>
              <a:rPr lang="en-US" altLang="zh-CN" b="1" smtClean="0">
                <a:latin typeface="Times New Roman" pitchFamily="18" charset="0"/>
                <a:ea typeface="幼圆" pitchFamily="49" charset="-122"/>
              </a:rPr>
              <a:t>]</a:t>
            </a:r>
          </a:p>
          <a:p>
            <a:pPr marL="609600" indent="-609600" eaLnBrk="1" hangingPunct="1">
              <a:buFont typeface="Wingdings" pitchFamily="2" charset="2"/>
              <a:buNone/>
            </a:pPr>
            <a:r>
              <a:rPr lang="en-US" altLang="zh-CN" b="1" smtClean="0">
                <a:latin typeface="Times New Roman" pitchFamily="18" charset="0"/>
                <a:ea typeface="幼圆" pitchFamily="49" charset="-122"/>
              </a:rPr>
              <a:t> FOR j</a:t>
            </a:r>
            <a:r>
              <a:rPr lang="zh-CN" altLang="en-US" b="1" smtClean="0">
                <a:latin typeface="Times New Roman" pitchFamily="18" charset="0"/>
                <a:ea typeface="幼圆" pitchFamily="49" charset="-122"/>
              </a:rPr>
              <a:t>＝</a:t>
            </a:r>
            <a:r>
              <a:rPr lang="en-US" altLang="zh-CN" b="1" smtClean="0">
                <a:latin typeface="Times New Roman" pitchFamily="18" charset="0"/>
                <a:ea typeface="幼圆" pitchFamily="49" charset="-122"/>
              </a:rPr>
              <a:t>s+1 TO e DO</a:t>
            </a:r>
          </a:p>
          <a:p>
            <a:pPr marL="609600" indent="-609600" eaLnBrk="1" hangingPunct="1">
              <a:buFont typeface="Wingdings" pitchFamily="2" charset="2"/>
              <a:buNone/>
            </a:pPr>
            <a:r>
              <a:rPr lang="en-US" altLang="zh-CN" b="1" smtClean="0">
                <a:latin typeface="Times New Roman" pitchFamily="18" charset="0"/>
                <a:ea typeface="幼圆" pitchFamily="49" charset="-122"/>
              </a:rPr>
              <a:t>	(  i←j–1 </a:t>
            </a:r>
            <a:r>
              <a:rPr lang="zh-CN" altLang="en-US" b="1" smtClean="0">
                <a:latin typeface="Times New Roman" pitchFamily="18" charset="0"/>
                <a:ea typeface="幼圆" pitchFamily="49" charset="-122"/>
              </a:rPr>
              <a:t>． </a:t>
            </a:r>
            <a:r>
              <a:rPr lang="en-US" altLang="zh-CN" b="1" smtClean="0">
                <a:latin typeface="Times New Roman" pitchFamily="18" charset="0"/>
                <a:ea typeface="幼圆" pitchFamily="49" charset="-122"/>
              </a:rPr>
              <a:t>K←K</a:t>
            </a:r>
            <a:r>
              <a:rPr lang="en-US" altLang="zh-CN" b="1" baseline="-30000" smtClean="0">
                <a:latin typeface="Times New Roman" pitchFamily="18" charset="0"/>
                <a:ea typeface="幼圆" pitchFamily="49" charset="-122"/>
              </a:rPr>
              <a:t>j</a:t>
            </a:r>
            <a:r>
              <a:rPr lang="en-US" altLang="zh-CN" b="1" smtClean="0">
                <a:latin typeface="Times New Roman" pitchFamily="18" charset="0"/>
                <a:ea typeface="幼圆" pitchFamily="49" charset="-122"/>
              </a:rPr>
              <a:t> .  R←R</a:t>
            </a:r>
            <a:r>
              <a:rPr lang="en-US" altLang="zh-CN" b="1" baseline="-30000" smtClean="0">
                <a:latin typeface="Times New Roman" pitchFamily="18" charset="0"/>
                <a:ea typeface="幼圆" pitchFamily="49" charset="-122"/>
              </a:rPr>
              <a:t>j</a:t>
            </a:r>
            <a:r>
              <a:rPr lang="en-US" altLang="zh-CN" b="1" smtClean="0">
                <a:latin typeface="Times New Roman" pitchFamily="18" charset="0"/>
                <a:ea typeface="幼圆" pitchFamily="49" charset="-122"/>
              </a:rPr>
              <a:t> .</a:t>
            </a:r>
          </a:p>
          <a:p>
            <a:pPr marL="609600" indent="-609600" eaLnBrk="1" hangingPunct="1">
              <a:buFont typeface="Wingdings" pitchFamily="2" charset="2"/>
              <a:buNone/>
            </a:pPr>
            <a:r>
              <a:rPr lang="en-US" altLang="zh-CN" b="1" smtClean="0">
                <a:latin typeface="Times New Roman" pitchFamily="18" charset="0"/>
                <a:ea typeface="幼圆" pitchFamily="49" charset="-122"/>
              </a:rPr>
              <a:t>	WHILE   </a:t>
            </a:r>
            <a:r>
              <a:rPr lang="en-US" altLang="zh-CN" b="1" smtClean="0">
                <a:solidFill>
                  <a:srgbClr val="FFFF00"/>
                </a:solidFill>
                <a:latin typeface="Times New Roman" pitchFamily="18" charset="0"/>
                <a:ea typeface="幼圆" pitchFamily="49" charset="-122"/>
              </a:rPr>
              <a:t>K</a:t>
            </a:r>
            <a:r>
              <a:rPr lang="zh-CN" altLang="en-US" b="1" smtClean="0">
                <a:solidFill>
                  <a:srgbClr val="FFFF00"/>
                </a:solidFill>
                <a:latin typeface="Times New Roman" pitchFamily="18" charset="0"/>
                <a:ea typeface="幼圆" pitchFamily="49" charset="-122"/>
              </a:rPr>
              <a:t>＜</a:t>
            </a:r>
            <a:r>
              <a:rPr lang="en-US" altLang="zh-CN" b="1" smtClean="0">
                <a:solidFill>
                  <a:srgbClr val="FFFF00"/>
                </a:solidFill>
                <a:latin typeface="Times New Roman" pitchFamily="18" charset="0"/>
                <a:ea typeface="幼圆" pitchFamily="49" charset="-122"/>
              </a:rPr>
              <a:t>K</a:t>
            </a:r>
            <a:r>
              <a:rPr lang="en-US" altLang="zh-CN" b="1" baseline="-30000" smtClean="0">
                <a:solidFill>
                  <a:srgbClr val="FFFF00"/>
                </a:solidFill>
                <a:latin typeface="Times New Roman" pitchFamily="18" charset="0"/>
                <a:ea typeface="幼圆" pitchFamily="49" charset="-122"/>
              </a:rPr>
              <a:t>i</a:t>
            </a:r>
            <a:r>
              <a:rPr lang="en-US" altLang="zh-CN" b="1" smtClean="0">
                <a:latin typeface="Times New Roman" pitchFamily="18" charset="0"/>
                <a:ea typeface="幼圆" pitchFamily="49" charset="-122"/>
              </a:rPr>
              <a:t>  DO  </a:t>
            </a:r>
          </a:p>
          <a:p>
            <a:pPr marL="609600" indent="-609600" eaLnBrk="1" hangingPunct="1">
              <a:buFont typeface="Wingdings" pitchFamily="2" charset="2"/>
              <a:buNone/>
            </a:pPr>
            <a:r>
              <a:rPr lang="en-US" altLang="zh-CN" b="1" smtClean="0">
                <a:latin typeface="Times New Roman" pitchFamily="18" charset="0"/>
                <a:ea typeface="幼圆" pitchFamily="49" charset="-122"/>
              </a:rPr>
              <a:t>		(  R</a:t>
            </a:r>
            <a:r>
              <a:rPr lang="en-US" altLang="zh-CN" b="1" baseline="-30000" smtClean="0">
                <a:latin typeface="Times New Roman" pitchFamily="18" charset="0"/>
                <a:ea typeface="幼圆" pitchFamily="49" charset="-122"/>
              </a:rPr>
              <a:t>i+1</a:t>
            </a:r>
            <a:r>
              <a:rPr lang="en-US" altLang="zh-CN" b="1" smtClean="0">
                <a:latin typeface="Times New Roman" pitchFamily="18" charset="0"/>
                <a:ea typeface="幼圆" pitchFamily="49" charset="-122"/>
              </a:rPr>
              <a:t>←R</a:t>
            </a:r>
            <a:r>
              <a:rPr lang="en-US" altLang="zh-CN" b="1" baseline="-30000" smtClean="0">
                <a:latin typeface="Times New Roman" pitchFamily="18" charset="0"/>
                <a:ea typeface="幼圆" pitchFamily="49" charset="-122"/>
              </a:rPr>
              <a:t>i</a:t>
            </a:r>
            <a:r>
              <a:rPr lang="en-US" altLang="zh-CN" b="1" smtClean="0">
                <a:latin typeface="Times New Roman" pitchFamily="18" charset="0"/>
                <a:ea typeface="幼圆" pitchFamily="49" charset="-122"/>
              </a:rPr>
              <a:t> </a:t>
            </a:r>
            <a:r>
              <a:rPr lang="zh-CN" altLang="en-US" b="1" smtClean="0">
                <a:latin typeface="Times New Roman" pitchFamily="18" charset="0"/>
                <a:ea typeface="幼圆" pitchFamily="49" charset="-122"/>
              </a:rPr>
              <a:t>．  </a:t>
            </a:r>
          </a:p>
          <a:p>
            <a:pPr marL="609600" indent="-609600" eaLnBrk="1" hangingPunct="1">
              <a:buFont typeface="Wingdings" pitchFamily="2" charset="2"/>
              <a:buNone/>
            </a:pPr>
            <a:r>
              <a:rPr lang="zh-CN" altLang="en-US" b="1" smtClean="0">
                <a:latin typeface="Times New Roman" pitchFamily="18" charset="0"/>
                <a:ea typeface="幼圆" pitchFamily="49" charset="-122"/>
              </a:rPr>
              <a:t>		</a:t>
            </a:r>
            <a:r>
              <a:rPr lang="en-US" altLang="zh-CN" b="1" smtClean="0">
                <a:latin typeface="Times New Roman" pitchFamily="18" charset="0"/>
                <a:ea typeface="幼圆" pitchFamily="49" charset="-122"/>
              </a:rPr>
              <a:t>i←i–l ) </a:t>
            </a:r>
            <a:r>
              <a:rPr lang="zh-CN" altLang="en-US" b="1" smtClean="0">
                <a:latin typeface="Times New Roman" pitchFamily="18" charset="0"/>
                <a:ea typeface="幼圆" pitchFamily="49" charset="-122"/>
              </a:rPr>
              <a:t>．  </a:t>
            </a:r>
          </a:p>
          <a:p>
            <a:pPr marL="609600" indent="-609600" eaLnBrk="1" hangingPunct="1">
              <a:buFont typeface="Wingdings" pitchFamily="2" charset="2"/>
              <a:buNone/>
            </a:pPr>
            <a:r>
              <a:rPr lang="zh-CN" altLang="en-US" b="1" smtClean="0">
                <a:latin typeface="Times New Roman" pitchFamily="18" charset="0"/>
                <a:ea typeface="幼圆" pitchFamily="49" charset="-122"/>
              </a:rPr>
              <a:t>	</a:t>
            </a:r>
            <a:r>
              <a:rPr lang="en-US" altLang="zh-CN" b="1" smtClean="0">
                <a:latin typeface="Times New Roman" pitchFamily="18" charset="0"/>
                <a:ea typeface="幼圆" pitchFamily="49" charset="-122"/>
              </a:rPr>
              <a:t>R</a:t>
            </a:r>
            <a:r>
              <a:rPr lang="en-US" altLang="zh-CN" b="1" baseline="-30000" smtClean="0">
                <a:latin typeface="Times New Roman" pitchFamily="18" charset="0"/>
                <a:ea typeface="幼圆" pitchFamily="49" charset="-122"/>
              </a:rPr>
              <a:t>i+1</a:t>
            </a:r>
            <a:r>
              <a:rPr lang="en-US" altLang="zh-CN" b="1" smtClean="0">
                <a:latin typeface="Times New Roman" pitchFamily="18" charset="0"/>
                <a:ea typeface="幼圆" pitchFamily="49" charset="-122"/>
              </a:rPr>
              <a:t>←R ) ▌  </a:t>
            </a:r>
            <a:r>
              <a:rPr lang="zh-CN" altLang="en-US" b="1" smtClean="0"/>
              <a:t>                                                </a:t>
            </a:r>
            <a:endParaRPr lang="en-US" altLang="zh-CN" b="1" smtClean="0">
              <a:latin typeface="Times New Roman" pitchFamily="18" charset="0"/>
              <a:ea typeface="幼圆" pitchFamily="49" charset="-122"/>
            </a:endParaRPr>
          </a:p>
        </p:txBody>
      </p:sp>
      <p:sp>
        <p:nvSpPr>
          <p:cNvPr id="41987" name="Rectangle 3"/>
          <p:cNvSpPr>
            <a:spLocks noChangeArrowheads="1"/>
          </p:cNvSpPr>
          <p:nvPr/>
        </p:nvSpPr>
        <p:spPr bwMode="auto">
          <a:xfrm>
            <a:off x="2743200" y="3505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wrap="none">
            <a:spAutoFit/>
          </a:bodyPr>
          <a:lstStyle/>
          <a:p>
            <a:pPr algn="l">
              <a:spcBef>
                <a:spcPct val="0"/>
              </a:spcBef>
            </a:pPr>
            <a:r>
              <a:rPr kumimoji="1" lang="zh-CN" altLang="en-US" sz="3200">
                <a:solidFill>
                  <a:schemeClr val="tx1"/>
                </a:solidFill>
                <a:latin typeface="幼圆" pitchFamily="49" charset="-122"/>
                <a:ea typeface="幼圆" pitchFamily="49" charset="-122"/>
              </a:rPr>
              <a:t> </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0" y="0"/>
            <a:ext cx="9144000" cy="2852738"/>
          </a:xfrm>
        </p:spPr>
        <p:txBody>
          <a:bodyPr/>
          <a:lstStyle/>
          <a:p>
            <a:pPr marL="609600" indent="-609600" eaLnBrk="1" hangingPunct="1">
              <a:lnSpc>
                <a:spcPct val="90000"/>
              </a:lnSpc>
              <a:buFont typeface="Wingdings" pitchFamily="2" charset="2"/>
              <a:buNone/>
            </a:pPr>
            <a:r>
              <a:rPr lang="en-US" altLang="zh-CN" sz="2800" b="1" smtClean="0">
                <a:latin typeface="Times New Roman" pitchFamily="18" charset="0"/>
                <a:ea typeface="幼圆" pitchFamily="49" charset="-122"/>
              </a:rPr>
              <a:t> FOR j</a:t>
            </a:r>
            <a:r>
              <a:rPr lang="zh-CN" altLang="en-US" sz="2800" b="1" smtClean="0">
                <a:latin typeface="Times New Roman" pitchFamily="18" charset="0"/>
                <a:ea typeface="幼圆" pitchFamily="49" charset="-122"/>
              </a:rPr>
              <a:t>＝</a:t>
            </a:r>
            <a:r>
              <a:rPr lang="en-US" altLang="zh-CN" sz="2800" b="1" smtClean="0">
                <a:latin typeface="Times New Roman" pitchFamily="18" charset="0"/>
                <a:ea typeface="幼圆" pitchFamily="49" charset="-122"/>
              </a:rPr>
              <a:t>s+1 TO e DO</a:t>
            </a:r>
          </a:p>
          <a:p>
            <a:pPr marL="609600" indent="-609600" eaLnBrk="1" hangingPunct="1">
              <a:lnSpc>
                <a:spcPct val="90000"/>
              </a:lnSpc>
              <a:buFont typeface="Wingdings" pitchFamily="2" charset="2"/>
              <a:buNone/>
            </a:pPr>
            <a:r>
              <a:rPr lang="en-US" altLang="zh-CN" sz="2800" b="1" smtClean="0">
                <a:latin typeface="Times New Roman" pitchFamily="18" charset="0"/>
                <a:ea typeface="幼圆" pitchFamily="49" charset="-122"/>
              </a:rPr>
              <a:t>	(  i←j–1 </a:t>
            </a:r>
            <a:r>
              <a:rPr lang="zh-CN" altLang="en-US" sz="2800" b="1" smtClean="0">
                <a:latin typeface="Times New Roman" pitchFamily="18" charset="0"/>
                <a:ea typeface="幼圆" pitchFamily="49" charset="-122"/>
              </a:rPr>
              <a:t>． </a:t>
            </a:r>
            <a:r>
              <a:rPr lang="en-US" altLang="zh-CN" sz="2800" b="1" smtClean="0">
                <a:latin typeface="Times New Roman" pitchFamily="18" charset="0"/>
                <a:ea typeface="幼圆" pitchFamily="49" charset="-122"/>
              </a:rPr>
              <a:t>K←K</a:t>
            </a:r>
            <a:r>
              <a:rPr lang="en-US" altLang="zh-CN" sz="2800" b="1" baseline="-30000" smtClean="0">
                <a:latin typeface="Times New Roman" pitchFamily="18" charset="0"/>
                <a:ea typeface="幼圆" pitchFamily="49" charset="-122"/>
              </a:rPr>
              <a:t>j</a:t>
            </a:r>
            <a:r>
              <a:rPr lang="en-US" altLang="zh-CN" sz="2800" b="1" smtClean="0">
                <a:latin typeface="Times New Roman" pitchFamily="18" charset="0"/>
                <a:ea typeface="幼圆" pitchFamily="49" charset="-122"/>
              </a:rPr>
              <a:t> .  R←R</a:t>
            </a:r>
            <a:r>
              <a:rPr lang="en-US" altLang="zh-CN" sz="2800" b="1" baseline="-30000" smtClean="0">
                <a:latin typeface="Times New Roman" pitchFamily="18" charset="0"/>
                <a:ea typeface="幼圆" pitchFamily="49" charset="-122"/>
              </a:rPr>
              <a:t>j</a:t>
            </a:r>
            <a:r>
              <a:rPr lang="en-US" altLang="zh-CN" sz="2800" b="1" smtClean="0">
                <a:latin typeface="Times New Roman" pitchFamily="18" charset="0"/>
                <a:ea typeface="幼圆" pitchFamily="49" charset="-122"/>
              </a:rPr>
              <a:t> .</a:t>
            </a:r>
          </a:p>
          <a:p>
            <a:pPr marL="609600" indent="-609600" eaLnBrk="1" hangingPunct="1">
              <a:lnSpc>
                <a:spcPct val="90000"/>
              </a:lnSpc>
              <a:buFont typeface="Wingdings" pitchFamily="2" charset="2"/>
              <a:buNone/>
            </a:pPr>
            <a:r>
              <a:rPr lang="en-US" altLang="zh-CN" sz="2800" b="1" smtClean="0">
                <a:latin typeface="Times New Roman" pitchFamily="18" charset="0"/>
                <a:ea typeface="幼圆" pitchFamily="49" charset="-122"/>
              </a:rPr>
              <a:t>	WHILE   </a:t>
            </a:r>
            <a:r>
              <a:rPr lang="en-US" altLang="zh-CN" sz="2800" b="1" smtClean="0">
                <a:solidFill>
                  <a:srgbClr val="FFFF00"/>
                </a:solidFill>
                <a:latin typeface="Times New Roman" pitchFamily="18" charset="0"/>
                <a:ea typeface="幼圆" pitchFamily="49" charset="-122"/>
              </a:rPr>
              <a:t>K</a:t>
            </a:r>
            <a:r>
              <a:rPr lang="zh-CN" altLang="en-US" sz="2800" b="1" smtClean="0">
                <a:solidFill>
                  <a:srgbClr val="FFFF00"/>
                </a:solidFill>
                <a:latin typeface="Times New Roman" pitchFamily="18" charset="0"/>
                <a:ea typeface="幼圆" pitchFamily="49" charset="-122"/>
              </a:rPr>
              <a:t>＜</a:t>
            </a:r>
            <a:r>
              <a:rPr lang="en-US" altLang="zh-CN" sz="2800" b="1" smtClean="0">
                <a:solidFill>
                  <a:srgbClr val="FFFF00"/>
                </a:solidFill>
                <a:latin typeface="Times New Roman" pitchFamily="18" charset="0"/>
                <a:ea typeface="幼圆" pitchFamily="49" charset="-122"/>
              </a:rPr>
              <a:t>K</a:t>
            </a:r>
            <a:r>
              <a:rPr lang="en-US" altLang="zh-CN" sz="2800" b="1" baseline="-30000" smtClean="0">
                <a:solidFill>
                  <a:srgbClr val="FFFF00"/>
                </a:solidFill>
                <a:latin typeface="Times New Roman" pitchFamily="18" charset="0"/>
                <a:ea typeface="幼圆" pitchFamily="49" charset="-122"/>
              </a:rPr>
              <a:t>i</a:t>
            </a:r>
            <a:r>
              <a:rPr lang="en-US" altLang="zh-CN" sz="2800" b="1" smtClean="0">
                <a:latin typeface="Times New Roman" pitchFamily="18" charset="0"/>
                <a:ea typeface="幼圆" pitchFamily="49" charset="-122"/>
              </a:rPr>
              <a:t>  DO  </a:t>
            </a:r>
          </a:p>
          <a:p>
            <a:pPr marL="609600" indent="-609600" eaLnBrk="1" hangingPunct="1">
              <a:lnSpc>
                <a:spcPct val="90000"/>
              </a:lnSpc>
              <a:buFont typeface="Wingdings" pitchFamily="2" charset="2"/>
              <a:buNone/>
            </a:pPr>
            <a:r>
              <a:rPr lang="en-US" altLang="zh-CN" sz="2800" b="1" smtClean="0">
                <a:latin typeface="Times New Roman" pitchFamily="18" charset="0"/>
                <a:ea typeface="幼圆" pitchFamily="49" charset="-122"/>
              </a:rPr>
              <a:t>		(  R</a:t>
            </a:r>
            <a:r>
              <a:rPr lang="en-US" altLang="zh-CN" sz="2800" b="1" baseline="-30000" smtClean="0">
                <a:latin typeface="Times New Roman" pitchFamily="18" charset="0"/>
                <a:ea typeface="幼圆" pitchFamily="49" charset="-122"/>
              </a:rPr>
              <a:t>i+1</a:t>
            </a:r>
            <a:r>
              <a:rPr lang="en-US" altLang="zh-CN" sz="2800" b="1" smtClean="0">
                <a:latin typeface="Times New Roman" pitchFamily="18" charset="0"/>
                <a:ea typeface="幼圆" pitchFamily="49" charset="-122"/>
              </a:rPr>
              <a:t>←R</a:t>
            </a:r>
            <a:r>
              <a:rPr lang="en-US" altLang="zh-CN" sz="2800" b="1" baseline="-30000" smtClean="0">
                <a:latin typeface="Times New Roman" pitchFamily="18" charset="0"/>
                <a:ea typeface="幼圆" pitchFamily="49" charset="-122"/>
              </a:rPr>
              <a:t>i</a:t>
            </a:r>
            <a:r>
              <a:rPr lang="en-US" altLang="zh-CN" sz="2800" b="1" smtClean="0">
                <a:latin typeface="Times New Roman" pitchFamily="18" charset="0"/>
                <a:ea typeface="幼圆" pitchFamily="49" charset="-122"/>
              </a:rPr>
              <a:t> </a:t>
            </a:r>
            <a:r>
              <a:rPr lang="zh-CN" altLang="en-US" sz="2800" b="1" smtClean="0">
                <a:latin typeface="Times New Roman" pitchFamily="18" charset="0"/>
                <a:ea typeface="幼圆" pitchFamily="49" charset="-122"/>
              </a:rPr>
              <a:t>．  </a:t>
            </a:r>
          </a:p>
          <a:p>
            <a:pPr marL="609600" indent="-609600" eaLnBrk="1" hangingPunct="1">
              <a:lnSpc>
                <a:spcPct val="90000"/>
              </a:lnSpc>
              <a:buFont typeface="Wingdings" pitchFamily="2" charset="2"/>
              <a:buNone/>
            </a:pPr>
            <a:r>
              <a:rPr lang="zh-CN" altLang="en-US" sz="2800" b="1" smtClean="0">
                <a:latin typeface="Times New Roman" pitchFamily="18" charset="0"/>
                <a:ea typeface="幼圆" pitchFamily="49" charset="-122"/>
              </a:rPr>
              <a:t>		</a:t>
            </a:r>
            <a:r>
              <a:rPr lang="en-US" altLang="zh-CN" sz="2800" b="1" smtClean="0">
                <a:latin typeface="Times New Roman" pitchFamily="18" charset="0"/>
                <a:ea typeface="幼圆" pitchFamily="49" charset="-122"/>
              </a:rPr>
              <a:t>i←i–l ) </a:t>
            </a:r>
            <a:r>
              <a:rPr lang="zh-CN" altLang="en-US" sz="2800" b="1" smtClean="0">
                <a:latin typeface="Times New Roman" pitchFamily="18" charset="0"/>
                <a:ea typeface="幼圆" pitchFamily="49" charset="-122"/>
              </a:rPr>
              <a:t>．  </a:t>
            </a:r>
          </a:p>
          <a:p>
            <a:pPr marL="609600" indent="-609600" eaLnBrk="1" hangingPunct="1">
              <a:lnSpc>
                <a:spcPct val="90000"/>
              </a:lnSpc>
              <a:buFont typeface="Wingdings" pitchFamily="2" charset="2"/>
              <a:buNone/>
            </a:pPr>
            <a:r>
              <a:rPr lang="zh-CN" altLang="en-US" sz="2800" b="1" smtClean="0">
                <a:latin typeface="Times New Roman" pitchFamily="18" charset="0"/>
                <a:ea typeface="幼圆" pitchFamily="49" charset="-122"/>
              </a:rPr>
              <a:t>	</a:t>
            </a:r>
            <a:r>
              <a:rPr lang="en-US" altLang="zh-CN" sz="2800" b="1" smtClean="0">
                <a:latin typeface="Times New Roman" pitchFamily="18" charset="0"/>
                <a:ea typeface="幼圆" pitchFamily="49" charset="-122"/>
              </a:rPr>
              <a:t>R</a:t>
            </a:r>
            <a:r>
              <a:rPr lang="en-US" altLang="zh-CN" sz="2800" b="1" baseline="-30000" smtClean="0">
                <a:latin typeface="Times New Roman" pitchFamily="18" charset="0"/>
                <a:ea typeface="幼圆" pitchFamily="49" charset="-122"/>
              </a:rPr>
              <a:t>i+1</a:t>
            </a:r>
            <a:r>
              <a:rPr lang="en-US" altLang="zh-CN" sz="2800" b="1" smtClean="0">
                <a:latin typeface="Times New Roman" pitchFamily="18" charset="0"/>
                <a:ea typeface="幼圆" pitchFamily="49" charset="-122"/>
              </a:rPr>
              <a:t>←R ) ▌ </a:t>
            </a:r>
            <a:r>
              <a:rPr lang="en-US" altLang="zh-CN" sz="2800" b="1" smtClean="0">
                <a:latin typeface="Arial" charset="0"/>
                <a:ea typeface="幼圆" pitchFamily="49" charset="-122"/>
              </a:rPr>
              <a:t> </a:t>
            </a:r>
            <a:endParaRPr lang="en-US" altLang="zh-CN" sz="2800" b="1" smtClean="0">
              <a:latin typeface="幼圆" pitchFamily="49" charset="-122"/>
              <a:ea typeface="幼圆" pitchFamily="49" charset="-122"/>
            </a:endParaRPr>
          </a:p>
        </p:txBody>
      </p:sp>
      <p:sp>
        <p:nvSpPr>
          <p:cNvPr id="43011" name="Rectangle 3"/>
          <p:cNvSpPr>
            <a:spLocks noChangeArrowheads="1"/>
          </p:cNvSpPr>
          <p:nvPr/>
        </p:nvSpPr>
        <p:spPr bwMode="auto">
          <a:xfrm>
            <a:off x="449580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a:spAutoFit/>
          </a:bodyPr>
          <a:lstStyle/>
          <a:p>
            <a:endParaRPr lang="zh-CN" altLang="en-US"/>
          </a:p>
        </p:txBody>
      </p:sp>
      <p:grpSp>
        <p:nvGrpSpPr>
          <p:cNvPr id="43012" name="Group 4"/>
          <p:cNvGrpSpPr>
            <a:grpSpLocks/>
          </p:cNvGrpSpPr>
          <p:nvPr/>
        </p:nvGrpSpPr>
        <p:grpSpPr bwMode="auto">
          <a:xfrm>
            <a:off x="685800" y="3124200"/>
            <a:ext cx="7315200" cy="1265238"/>
            <a:chOff x="432" y="1776"/>
            <a:chExt cx="4608" cy="797"/>
          </a:xfrm>
        </p:grpSpPr>
        <p:sp>
          <p:nvSpPr>
            <p:cNvPr id="43017" name="Rectangle 5"/>
            <p:cNvSpPr>
              <a:spLocks noChangeArrowheads="1"/>
            </p:cNvSpPr>
            <p:nvPr/>
          </p:nvSpPr>
          <p:spPr bwMode="auto">
            <a:xfrm>
              <a:off x="1728" y="220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wrap="none">
              <a:spAutoFit/>
            </a:bodyPr>
            <a:lstStyle/>
            <a:p>
              <a:pPr algn="l">
                <a:spcBef>
                  <a:spcPct val="0"/>
                </a:spcBef>
              </a:pPr>
              <a:r>
                <a:rPr kumimoji="1" lang="zh-CN" altLang="en-US" sz="3200">
                  <a:solidFill>
                    <a:schemeClr val="tx1"/>
                  </a:solidFill>
                  <a:latin typeface="幼圆" pitchFamily="49" charset="-122"/>
                  <a:ea typeface="幼圆" pitchFamily="49" charset="-122"/>
                </a:rPr>
                <a:t> </a:t>
              </a:r>
            </a:p>
          </p:txBody>
        </p:sp>
        <p:grpSp>
          <p:nvGrpSpPr>
            <p:cNvPr id="43018" name="Group 6"/>
            <p:cNvGrpSpPr>
              <a:grpSpLocks/>
            </p:cNvGrpSpPr>
            <p:nvPr/>
          </p:nvGrpSpPr>
          <p:grpSpPr bwMode="auto">
            <a:xfrm>
              <a:off x="864" y="1776"/>
              <a:ext cx="4176" cy="672"/>
              <a:chOff x="528" y="432"/>
              <a:chExt cx="4176" cy="672"/>
            </a:xfrm>
          </p:grpSpPr>
          <p:sp>
            <p:nvSpPr>
              <p:cNvPr id="43020" name="Rectangle 7"/>
              <p:cNvSpPr>
                <a:spLocks noChangeArrowheads="1"/>
              </p:cNvSpPr>
              <p:nvPr/>
            </p:nvSpPr>
            <p:spPr bwMode="auto">
              <a:xfrm>
                <a:off x="528" y="432"/>
                <a:ext cx="4176" cy="672"/>
              </a:xfrm>
              <a:prstGeom prst="rect">
                <a:avLst/>
              </a:prstGeom>
              <a:noFill/>
              <a:ln w="85725" cap="sq" cmpd="thickThin">
                <a:solidFill>
                  <a:srgbClr val="993366"/>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43021" name="Line 8"/>
              <p:cNvSpPr>
                <a:spLocks noChangeShapeType="1"/>
              </p:cNvSpPr>
              <p:nvPr/>
            </p:nvSpPr>
            <p:spPr bwMode="auto">
              <a:xfrm>
                <a:off x="528" y="768"/>
                <a:ext cx="4176" cy="0"/>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3022" name="Line 9"/>
              <p:cNvSpPr>
                <a:spLocks noChangeShapeType="1"/>
              </p:cNvSpPr>
              <p:nvPr/>
            </p:nvSpPr>
            <p:spPr bwMode="auto">
              <a:xfrm>
                <a:off x="1200" y="432"/>
                <a:ext cx="0" cy="672"/>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3023" name="Line 10"/>
              <p:cNvSpPr>
                <a:spLocks noChangeShapeType="1"/>
              </p:cNvSpPr>
              <p:nvPr/>
            </p:nvSpPr>
            <p:spPr bwMode="auto">
              <a:xfrm>
                <a:off x="1920" y="432"/>
                <a:ext cx="0" cy="672"/>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3024" name="Line 11"/>
              <p:cNvSpPr>
                <a:spLocks noChangeShapeType="1"/>
              </p:cNvSpPr>
              <p:nvPr/>
            </p:nvSpPr>
            <p:spPr bwMode="auto">
              <a:xfrm>
                <a:off x="2640" y="432"/>
                <a:ext cx="0" cy="672"/>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3025" name="Line 12"/>
              <p:cNvSpPr>
                <a:spLocks noChangeShapeType="1"/>
              </p:cNvSpPr>
              <p:nvPr/>
            </p:nvSpPr>
            <p:spPr bwMode="auto">
              <a:xfrm>
                <a:off x="3360" y="432"/>
                <a:ext cx="0" cy="672"/>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3026" name="Rectangle 13"/>
              <p:cNvSpPr>
                <a:spLocks noChangeArrowheads="1"/>
              </p:cNvSpPr>
              <p:nvPr/>
            </p:nvSpPr>
            <p:spPr bwMode="auto">
              <a:xfrm>
                <a:off x="1200" y="48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400">
                    <a:solidFill>
                      <a:schemeClr val="tx1"/>
                    </a:solidFill>
                    <a:ea typeface="幼圆" pitchFamily="49" charset="-122"/>
                  </a:rPr>
                  <a:t>k[1]</a:t>
                </a:r>
              </a:p>
            </p:txBody>
          </p:sp>
          <p:sp>
            <p:nvSpPr>
              <p:cNvPr id="43027" name="Rectangle 14"/>
              <p:cNvSpPr>
                <a:spLocks noChangeArrowheads="1"/>
              </p:cNvSpPr>
              <p:nvPr/>
            </p:nvSpPr>
            <p:spPr bwMode="auto">
              <a:xfrm>
                <a:off x="1920" y="48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400">
                    <a:solidFill>
                      <a:schemeClr val="tx1"/>
                    </a:solidFill>
                    <a:ea typeface="幼圆" pitchFamily="49" charset="-122"/>
                  </a:rPr>
                  <a:t>k[2]</a:t>
                </a:r>
              </a:p>
            </p:txBody>
          </p:sp>
          <p:sp>
            <p:nvSpPr>
              <p:cNvPr id="43028" name="Rectangle 15"/>
              <p:cNvSpPr>
                <a:spLocks noChangeArrowheads="1"/>
              </p:cNvSpPr>
              <p:nvPr/>
            </p:nvSpPr>
            <p:spPr bwMode="auto">
              <a:xfrm>
                <a:off x="2640" y="48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400">
                    <a:solidFill>
                      <a:schemeClr val="tx1"/>
                    </a:solidFill>
                    <a:ea typeface="幼圆" pitchFamily="49" charset="-122"/>
                  </a:rPr>
                  <a:t>k[3]</a:t>
                </a:r>
              </a:p>
            </p:txBody>
          </p:sp>
          <p:sp>
            <p:nvSpPr>
              <p:cNvPr id="43029" name="Rectangle 16"/>
              <p:cNvSpPr>
                <a:spLocks noChangeArrowheads="1"/>
              </p:cNvSpPr>
              <p:nvPr/>
            </p:nvSpPr>
            <p:spPr bwMode="auto">
              <a:xfrm>
                <a:off x="3312" y="48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400">
                    <a:solidFill>
                      <a:schemeClr val="tx1"/>
                    </a:solidFill>
                    <a:ea typeface="幼圆" pitchFamily="49" charset="-122"/>
                  </a:rPr>
                  <a:t>k[4]</a:t>
                </a:r>
              </a:p>
            </p:txBody>
          </p:sp>
          <p:sp>
            <p:nvSpPr>
              <p:cNvPr id="43030" name="Rectangle 17"/>
              <p:cNvSpPr>
                <a:spLocks noChangeArrowheads="1"/>
              </p:cNvSpPr>
              <p:nvPr/>
            </p:nvSpPr>
            <p:spPr bwMode="auto">
              <a:xfrm>
                <a:off x="528" y="48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400">
                    <a:solidFill>
                      <a:schemeClr val="tx1"/>
                    </a:solidFill>
                    <a:ea typeface="幼圆" pitchFamily="49" charset="-122"/>
                  </a:rPr>
                  <a:t>k[0]</a:t>
                </a:r>
              </a:p>
            </p:txBody>
          </p:sp>
          <p:sp>
            <p:nvSpPr>
              <p:cNvPr id="43031" name="Line 18"/>
              <p:cNvSpPr>
                <a:spLocks noChangeShapeType="1"/>
              </p:cNvSpPr>
              <p:nvPr/>
            </p:nvSpPr>
            <p:spPr bwMode="auto">
              <a:xfrm>
                <a:off x="4032" y="432"/>
                <a:ext cx="0" cy="672"/>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3032" name="Rectangle 19"/>
              <p:cNvSpPr>
                <a:spLocks noChangeArrowheads="1"/>
              </p:cNvSpPr>
              <p:nvPr/>
            </p:nvSpPr>
            <p:spPr bwMode="auto">
              <a:xfrm>
                <a:off x="3984" y="48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400">
                    <a:solidFill>
                      <a:schemeClr val="tx1"/>
                    </a:solidFill>
                    <a:ea typeface="幼圆" pitchFamily="49" charset="-122"/>
                  </a:rPr>
                  <a:t>k[5]</a:t>
                </a:r>
              </a:p>
            </p:txBody>
          </p:sp>
          <p:sp>
            <p:nvSpPr>
              <p:cNvPr id="43033" name="Line 20"/>
              <p:cNvSpPr>
                <a:spLocks noChangeShapeType="1"/>
              </p:cNvSpPr>
              <p:nvPr/>
            </p:nvSpPr>
            <p:spPr bwMode="auto">
              <a:xfrm>
                <a:off x="528" y="1056"/>
                <a:ext cx="4176" cy="0"/>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43034" name="Rectangle 21"/>
              <p:cNvSpPr>
                <a:spLocks noChangeArrowheads="1"/>
              </p:cNvSpPr>
              <p:nvPr/>
            </p:nvSpPr>
            <p:spPr bwMode="auto">
              <a:xfrm>
                <a:off x="1200" y="7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800">
                    <a:solidFill>
                      <a:schemeClr val="tx1"/>
                    </a:solidFill>
                    <a:latin typeface="幼圆" pitchFamily="49" charset="-122"/>
                    <a:ea typeface="幼圆" pitchFamily="49" charset="-122"/>
                  </a:rPr>
                  <a:t>8</a:t>
                </a:r>
              </a:p>
            </p:txBody>
          </p:sp>
          <p:sp>
            <p:nvSpPr>
              <p:cNvPr id="43035" name="Rectangle 22"/>
              <p:cNvSpPr>
                <a:spLocks noChangeArrowheads="1"/>
              </p:cNvSpPr>
              <p:nvPr/>
            </p:nvSpPr>
            <p:spPr bwMode="auto">
              <a:xfrm>
                <a:off x="1920" y="7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800">
                    <a:solidFill>
                      <a:schemeClr val="tx1"/>
                    </a:solidFill>
                    <a:latin typeface="幼圆" pitchFamily="49" charset="-122"/>
                    <a:ea typeface="幼圆" pitchFamily="49" charset="-122"/>
                  </a:rPr>
                  <a:t>7</a:t>
                </a:r>
              </a:p>
            </p:txBody>
          </p:sp>
          <p:sp>
            <p:nvSpPr>
              <p:cNvPr id="43036" name="Rectangle 23"/>
              <p:cNvSpPr>
                <a:spLocks noChangeArrowheads="1"/>
              </p:cNvSpPr>
              <p:nvPr/>
            </p:nvSpPr>
            <p:spPr bwMode="auto">
              <a:xfrm>
                <a:off x="2640" y="7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800">
                    <a:solidFill>
                      <a:schemeClr val="tx1"/>
                    </a:solidFill>
                    <a:latin typeface="幼圆" pitchFamily="49" charset="-122"/>
                    <a:ea typeface="幼圆" pitchFamily="49" charset="-122"/>
                  </a:rPr>
                  <a:t>2</a:t>
                </a:r>
              </a:p>
            </p:txBody>
          </p:sp>
          <p:sp>
            <p:nvSpPr>
              <p:cNvPr id="43037" name="Rectangle 24"/>
              <p:cNvSpPr>
                <a:spLocks noChangeArrowheads="1"/>
              </p:cNvSpPr>
              <p:nvPr/>
            </p:nvSpPr>
            <p:spPr bwMode="auto">
              <a:xfrm>
                <a:off x="3312" y="7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800">
                    <a:solidFill>
                      <a:schemeClr val="tx1"/>
                    </a:solidFill>
                    <a:latin typeface="幼圆" pitchFamily="49" charset="-122"/>
                    <a:ea typeface="幼圆" pitchFamily="49" charset="-122"/>
                  </a:rPr>
                  <a:t>4</a:t>
                </a:r>
              </a:p>
            </p:txBody>
          </p:sp>
          <p:sp>
            <p:nvSpPr>
              <p:cNvPr id="43038" name="Rectangle 25"/>
              <p:cNvSpPr>
                <a:spLocks noChangeArrowheads="1"/>
              </p:cNvSpPr>
              <p:nvPr/>
            </p:nvSpPr>
            <p:spPr bwMode="auto">
              <a:xfrm>
                <a:off x="528" y="768"/>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zh-CN" altLang="en-US" sz="2800">
                    <a:solidFill>
                      <a:schemeClr val="tx1"/>
                    </a:solidFill>
                    <a:latin typeface="幼圆" pitchFamily="49" charset="-122"/>
                    <a:ea typeface="幼圆" pitchFamily="49" charset="-122"/>
                  </a:rPr>
                  <a:t>－</a:t>
                </a:r>
                <a:r>
                  <a:rPr kumimoji="1" lang="en-US" altLang="zh-CN" sz="2800">
                    <a:solidFill>
                      <a:schemeClr val="tx1"/>
                    </a:solidFill>
                    <a:latin typeface="幼圆" pitchFamily="49" charset="-122"/>
                    <a:ea typeface="幼圆" pitchFamily="49" charset="-122"/>
                  </a:rPr>
                  <a:t>∞</a:t>
                </a:r>
              </a:p>
            </p:txBody>
          </p:sp>
          <p:sp>
            <p:nvSpPr>
              <p:cNvPr id="43039" name="Rectangle 26"/>
              <p:cNvSpPr>
                <a:spLocks noChangeArrowheads="1"/>
              </p:cNvSpPr>
              <p:nvPr/>
            </p:nvSpPr>
            <p:spPr bwMode="auto">
              <a:xfrm>
                <a:off x="3984" y="7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spcBef>
                    <a:spcPct val="0"/>
                  </a:spcBef>
                </a:pPr>
                <a:r>
                  <a:rPr kumimoji="1" lang="en-US" altLang="zh-CN" sz="2800">
                    <a:solidFill>
                      <a:schemeClr val="tx1"/>
                    </a:solidFill>
                    <a:latin typeface="幼圆" pitchFamily="49" charset="-122"/>
                    <a:ea typeface="幼圆" pitchFamily="49" charset="-122"/>
                  </a:rPr>
                  <a:t>6</a:t>
                </a:r>
              </a:p>
            </p:txBody>
          </p:sp>
        </p:grpSp>
        <p:sp>
          <p:nvSpPr>
            <p:cNvPr id="43019" name="Text Box 27"/>
            <p:cNvSpPr txBox="1">
              <a:spLocks noChangeArrowheads="1"/>
            </p:cNvSpPr>
            <p:nvPr/>
          </p:nvSpPr>
          <p:spPr bwMode="auto">
            <a:xfrm>
              <a:off x="432" y="206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20000"/>
                </a:spcBef>
              </a:pPr>
              <a:r>
                <a:rPr kumimoji="1" lang="en-US" altLang="zh-CN" sz="3200">
                  <a:solidFill>
                    <a:srgbClr val="FFFF00"/>
                  </a:solidFill>
                  <a:ea typeface="幼圆" pitchFamily="49" charset="-122"/>
                </a:rPr>
                <a:t>j</a:t>
              </a:r>
            </a:p>
          </p:txBody>
        </p:sp>
      </p:grpSp>
      <p:sp>
        <p:nvSpPr>
          <p:cNvPr id="43013" name="Line 28"/>
          <p:cNvSpPr>
            <a:spLocks noChangeShapeType="1"/>
          </p:cNvSpPr>
          <p:nvPr/>
        </p:nvSpPr>
        <p:spPr bwMode="auto">
          <a:xfrm>
            <a:off x="1371600" y="4876800"/>
            <a:ext cx="6629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type="none" w="sm" len="sm"/>
                <a:tailEnd type="none" w="med" len="lg"/>
              </a14:hiddenLine>
            </a:ext>
          </a:extLst>
        </p:spPr>
        <p:txBody>
          <a:bodyPr lIns="90000" tIns="46800" rIns="90000" bIns="46800">
            <a:spAutoFit/>
          </a:bodyPr>
          <a:lstStyle/>
          <a:p>
            <a:endParaRPr lang="zh-CN" altLang="en-US"/>
          </a:p>
        </p:txBody>
      </p:sp>
      <p:sp>
        <p:nvSpPr>
          <p:cNvPr id="43014" name="Line 29"/>
          <p:cNvSpPr>
            <a:spLocks noChangeShapeType="1"/>
          </p:cNvSpPr>
          <p:nvPr/>
        </p:nvSpPr>
        <p:spPr bwMode="auto">
          <a:xfrm>
            <a:off x="1371600" y="5334000"/>
            <a:ext cx="6629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type="none" w="sm" len="sm"/>
                <a:tailEnd type="none" w="med" len="lg"/>
              </a14:hiddenLine>
            </a:ext>
          </a:extLst>
        </p:spPr>
        <p:txBody>
          <a:bodyPr lIns="90000" tIns="46800" rIns="90000" bIns="46800">
            <a:spAutoFit/>
          </a:bodyPr>
          <a:lstStyle/>
          <a:p>
            <a:endParaRPr lang="zh-CN" altLang="en-US"/>
          </a:p>
        </p:txBody>
      </p:sp>
      <p:sp>
        <p:nvSpPr>
          <p:cNvPr id="43015" name="Rectangle 80"/>
          <p:cNvSpPr>
            <a:spLocks noChangeArrowheads="1"/>
          </p:cNvSpPr>
          <p:nvPr/>
        </p:nvSpPr>
        <p:spPr bwMode="auto">
          <a:xfrm>
            <a:off x="0" y="2819400"/>
            <a:ext cx="9144000" cy="76200"/>
          </a:xfrm>
          <a:prstGeom prst="rect">
            <a:avLst/>
          </a:prstGeom>
          <a:gradFill rotWithShape="0">
            <a:gsLst>
              <a:gs pos="0">
                <a:srgbClr val="FCD0A4"/>
              </a:gs>
              <a:gs pos="100000">
                <a:srgbClr val="75604C"/>
              </a:gs>
            </a:gsLst>
            <a:path path="rect">
              <a:fillToRect l="100000" b="100000"/>
            </a:path>
          </a:gradFill>
          <a:ln>
            <a:noFill/>
          </a:ln>
          <a:extLst>
            <a:ext uri="{91240B29-F687-4F45-9708-019B960494DF}">
              <a14:hiddenLine xmlns:a14="http://schemas.microsoft.com/office/drawing/2010/main" w="31750">
                <a:solidFill>
                  <a:srgbClr val="000000"/>
                </a:solidFill>
                <a:prstDash val="sysDot"/>
                <a:miter lim="800000"/>
                <a:headEnd type="none" w="sm" len="sm"/>
                <a:tailEnd type="none" w="med" len="lg"/>
              </a14:hiddenLine>
            </a:ext>
          </a:extLst>
        </p:spPr>
        <p:txBody>
          <a:bodyPr wrap="none" lIns="90000" tIns="46800" rIns="90000" bIns="46800" anchor="ctr">
            <a:spAutoFit/>
          </a:bodyPr>
          <a:lstStyle/>
          <a:p>
            <a:endParaRPr lang="zh-CN" altLang="en-US"/>
          </a:p>
        </p:txBody>
      </p:sp>
      <p:sp>
        <p:nvSpPr>
          <p:cNvPr id="369745" name="Rectangle 81"/>
          <p:cNvSpPr>
            <a:spLocks noChangeArrowheads="1"/>
          </p:cNvSpPr>
          <p:nvPr/>
        </p:nvSpPr>
        <p:spPr bwMode="auto">
          <a:xfrm>
            <a:off x="5003800" y="4724400"/>
            <a:ext cx="3241675" cy="701675"/>
          </a:xfrm>
          <a:prstGeom prst="rect">
            <a:avLst/>
          </a:prstGeom>
          <a:noFill/>
          <a:ln w="9525" algn="ctr">
            <a:noFill/>
            <a:miter lim="800000"/>
            <a:headEnd/>
            <a:tailEnd/>
          </a:ln>
          <a:effectLst/>
        </p:spPr>
        <p:txBody>
          <a:bodyPr wrap="none">
            <a:spAutoFit/>
          </a:bodyPr>
          <a:lstStyle/>
          <a:p>
            <a:pPr>
              <a:spcBef>
                <a:spcPct val="20000"/>
              </a:spcBef>
              <a:buClr>
                <a:schemeClr val="hlink"/>
              </a:buClr>
              <a:buSzPct val="70000"/>
              <a:buFont typeface="Wingdings" pitchFamily="2" charset="2"/>
              <a:buNone/>
              <a:defRPr/>
            </a:pPr>
            <a:r>
              <a:rPr lang="zh-CN" altLang="en-US">
                <a:solidFill>
                  <a:schemeClr val="tx1"/>
                </a:solidFill>
                <a:effectLst>
                  <a:outerShdw blurRad="38100" dist="38100" dir="2700000" algn="tl">
                    <a:srgbClr val="000000"/>
                  </a:outerShdw>
                </a:effectLst>
                <a:hlinkClick r:id="rId3" action="ppaction://hlinkfile"/>
              </a:rPr>
              <a:t>插入排序演示</a:t>
            </a:r>
            <a:endParaRPr lang="zh-CN" altLang="en-US">
              <a:solidFill>
                <a:schemeClr val="tx1"/>
              </a:solidFill>
              <a:effectLst>
                <a:outerShdw blurRad="38100" dist="38100" dir="2700000" algn="tl">
                  <a:srgbClr val="000000"/>
                </a:outerShdw>
              </a:effectLst>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idx="1"/>
          </p:nvPr>
        </p:nvSpPr>
        <p:spPr>
          <a:xfrm>
            <a:off x="431800" y="441325"/>
            <a:ext cx="8523288" cy="5940425"/>
          </a:xfrm>
        </p:spPr>
        <p:txBody>
          <a:bodyPr/>
          <a:lstStyle/>
          <a:p>
            <a:pPr eaLnBrk="1" hangingPunct="1">
              <a:buFont typeface="Wingdings" pitchFamily="2" charset="2"/>
              <a:buNone/>
            </a:pPr>
            <a:r>
              <a:rPr lang="zh-CN" altLang="en-US" b="1" smtClean="0">
                <a:latin typeface="Times New Roman" pitchFamily="18" charset="0"/>
              </a:rPr>
              <a:t>    插入算法分析：设</a:t>
            </a:r>
            <a:r>
              <a:rPr lang="en-US" altLang="zh-CN" b="1" smtClean="0">
                <a:latin typeface="Times New Roman" pitchFamily="18" charset="0"/>
              </a:rPr>
              <a:t>d</a:t>
            </a:r>
            <a:r>
              <a:rPr lang="en-US" altLang="zh-CN" b="1" baseline="-30000" smtClean="0">
                <a:latin typeface="Times New Roman" pitchFamily="18" charset="0"/>
              </a:rPr>
              <a:t>j</a:t>
            </a:r>
            <a:r>
              <a:rPr lang="zh-CN" altLang="en-US" b="1" smtClean="0">
                <a:latin typeface="Times New Roman" pitchFamily="18" charset="0"/>
              </a:rPr>
              <a:t>是</a:t>
            </a:r>
            <a:r>
              <a:rPr lang="en-US" altLang="zh-CN" b="1" smtClean="0">
                <a:latin typeface="Times New Roman" pitchFamily="18" charset="0"/>
              </a:rPr>
              <a:t>R</a:t>
            </a:r>
            <a:r>
              <a:rPr lang="en-US" altLang="zh-CN" b="1" baseline="-30000" smtClean="0">
                <a:latin typeface="Times New Roman" pitchFamily="18" charset="0"/>
              </a:rPr>
              <a:t>j</a:t>
            </a:r>
            <a:r>
              <a:rPr lang="zh-CN" altLang="en-US" b="1" smtClean="0">
                <a:latin typeface="Times New Roman" pitchFamily="18" charset="0"/>
              </a:rPr>
              <a:t>左边关键词大于</a:t>
            </a:r>
            <a:r>
              <a:rPr lang="en-US" altLang="zh-CN" b="1" smtClean="0">
                <a:latin typeface="Times New Roman" pitchFamily="18" charset="0"/>
              </a:rPr>
              <a:t>K</a:t>
            </a:r>
            <a:r>
              <a:rPr lang="en-US" altLang="zh-CN" b="1" baseline="-30000" smtClean="0">
                <a:latin typeface="Times New Roman" pitchFamily="18" charset="0"/>
              </a:rPr>
              <a:t>j</a:t>
            </a:r>
            <a:r>
              <a:rPr lang="zh-CN" altLang="en-US" b="1" smtClean="0">
                <a:latin typeface="Times New Roman" pitchFamily="18" charset="0"/>
              </a:rPr>
              <a:t>的记录个数，</a:t>
            </a:r>
            <a:r>
              <a:rPr lang="zh-CN" altLang="en-US" b="1" smtClean="0">
                <a:latin typeface="Times New Roman" pitchFamily="18" charset="0"/>
                <a:cs typeface="Times New Roman" pitchFamily="18" charset="0"/>
              </a:rPr>
              <a:t>则算法</a:t>
            </a:r>
            <a:r>
              <a:rPr lang="en-US" altLang="zh-CN" b="1" smtClean="0">
                <a:latin typeface="Times New Roman" pitchFamily="18" charset="0"/>
                <a:cs typeface="Times New Roman" pitchFamily="18" charset="0"/>
              </a:rPr>
              <a:t>InsertSortA</a:t>
            </a:r>
            <a:r>
              <a:rPr lang="zh-CN" altLang="en-US" b="1" smtClean="0">
                <a:latin typeface="Times New Roman" pitchFamily="18" charset="0"/>
                <a:cs typeface="Times New Roman" pitchFamily="18" charset="0"/>
              </a:rPr>
              <a:t>中关键词的比较次数为：</a:t>
            </a:r>
          </a:p>
          <a:p>
            <a:pPr eaLnBrk="1" hangingPunct="1">
              <a:lnSpc>
                <a:spcPct val="80000"/>
              </a:lnSpc>
              <a:buFont typeface="Wingdings" pitchFamily="2" charset="2"/>
              <a:buNone/>
            </a:pPr>
            <a:endParaRPr lang="zh-CN" altLang="en-US" sz="2800" b="1" smtClean="0">
              <a:cs typeface="Times New Roman" pitchFamily="18" charset="0"/>
            </a:endParaRPr>
          </a:p>
          <a:p>
            <a:pPr eaLnBrk="1" hangingPunct="1">
              <a:lnSpc>
                <a:spcPct val="80000"/>
              </a:lnSpc>
              <a:buFont typeface="Wingdings" pitchFamily="2" charset="2"/>
              <a:buNone/>
            </a:pPr>
            <a:endParaRPr lang="zh-CN" altLang="en-US" sz="2800" b="1" smtClean="0">
              <a:cs typeface="Times New Roman" pitchFamily="18" charset="0"/>
            </a:endParaRPr>
          </a:p>
          <a:p>
            <a:pPr algn="just" eaLnBrk="1" hangingPunct="1">
              <a:lnSpc>
                <a:spcPct val="80000"/>
              </a:lnSpc>
              <a:buFont typeface="Wingdings" pitchFamily="2" charset="2"/>
              <a:buNone/>
            </a:pPr>
            <a:endParaRPr lang="zh-CN" altLang="en-US" sz="2800" b="1" smtClean="0"/>
          </a:p>
          <a:p>
            <a:pPr algn="just" eaLnBrk="1" hangingPunct="1">
              <a:lnSpc>
                <a:spcPct val="80000"/>
              </a:lnSpc>
              <a:buFont typeface="Wingdings" pitchFamily="2" charset="2"/>
              <a:buNone/>
            </a:pPr>
            <a:r>
              <a:rPr lang="zh-CN" altLang="en-US" sz="2800" b="1" smtClean="0"/>
              <a:t>   </a:t>
            </a:r>
          </a:p>
          <a:p>
            <a:pPr algn="just" eaLnBrk="1" hangingPunct="1">
              <a:lnSpc>
                <a:spcPct val="80000"/>
              </a:lnSpc>
              <a:buFont typeface="Wingdings" pitchFamily="2" charset="2"/>
              <a:buNone/>
            </a:pPr>
            <a:r>
              <a:rPr lang="zh-CN" altLang="en-US" sz="2800" b="1" smtClean="0"/>
              <a:t> </a:t>
            </a:r>
            <a:r>
              <a:rPr lang="zh-CN" altLang="en-US" b="1" smtClean="0"/>
              <a:t>记录的移动次数为</a:t>
            </a:r>
          </a:p>
          <a:p>
            <a:pPr algn="just" eaLnBrk="1" hangingPunct="1">
              <a:lnSpc>
                <a:spcPct val="80000"/>
              </a:lnSpc>
              <a:buFont typeface="Wingdings" pitchFamily="2" charset="2"/>
              <a:buNone/>
            </a:pPr>
            <a:endParaRPr lang="zh-CN" altLang="en-US" sz="2800" b="1" smtClean="0"/>
          </a:p>
          <a:p>
            <a:pPr algn="just" eaLnBrk="1" hangingPunct="1">
              <a:lnSpc>
                <a:spcPct val="80000"/>
              </a:lnSpc>
              <a:buFont typeface="Wingdings" pitchFamily="2" charset="2"/>
              <a:buNone/>
            </a:pPr>
            <a:endParaRPr lang="zh-CN" altLang="en-US" sz="2800" b="1" smtClean="0"/>
          </a:p>
          <a:p>
            <a:pPr algn="just" eaLnBrk="1" hangingPunct="1">
              <a:lnSpc>
                <a:spcPct val="80000"/>
              </a:lnSpc>
              <a:buFont typeface="Wingdings" pitchFamily="2" charset="2"/>
              <a:buNone/>
            </a:pPr>
            <a:endParaRPr lang="zh-CN" altLang="en-US" sz="2800" b="1" smtClean="0"/>
          </a:p>
          <a:p>
            <a:pPr algn="just" eaLnBrk="1" hangingPunct="1">
              <a:lnSpc>
                <a:spcPct val="80000"/>
              </a:lnSpc>
              <a:buFont typeface="Wingdings" pitchFamily="2" charset="2"/>
              <a:buNone/>
            </a:pPr>
            <a:endParaRPr lang="zh-CN" altLang="en-US" sz="2800" b="1" smtClean="0"/>
          </a:p>
          <a:p>
            <a:pPr algn="just" eaLnBrk="1" hangingPunct="1">
              <a:lnSpc>
                <a:spcPct val="80000"/>
              </a:lnSpc>
              <a:buFont typeface="Wingdings" pitchFamily="2" charset="2"/>
              <a:buNone/>
            </a:pPr>
            <a:r>
              <a:rPr lang="zh-CN" altLang="en-US" sz="2800" b="1" smtClean="0"/>
              <a:t>   </a:t>
            </a:r>
          </a:p>
        </p:txBody>
      </p:sp>
      <p:graphicFrame>
        <p:nvGraphicFramePr>
          <p:cNvPr id="370691" name="Object 3"/>
          <p:cNvGraphicFramePr>
            <a:graphicFrameLocks noChangeAspect="1"/>
          </p:cNvGraphicFramePr>
          <p:nvPr/>
        </p:nvGraphicFramePr>
        <p:xfrm>
          <a:off x="1752600" y="2279650"/>
          <a:ext cx="5943600" cy="1077913"/>
        </p:xfrm>
        <a:graphic>
          <a:graphicData uri="http://schemas.openxmlformats.org/presentationml/2006/ole">
            <mc:AlternateContent xmlns:mc="http://schemas.openxmlformats.org/markup-compatibility/2006">
              <mc:Choice xmlns:v="urn:schemas-microsoft-com:vml" Requires="v">
                <p:oleObj spid="_x0000_s44065" name="文档" r:id="rId4" imgW="5257200" imgH="773357" progId="Word.Document.8">
                  <p:embed/>
                </p:oleObj>
              </mc:Choice>
              <mc:Fallback>
                <p:oleObj name="文档" r:id="rId4" imgW="5257200" imgH="773357"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279650"/>
                        <a:ext cx="5943600" cy="10779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692" name="Object 4"/>
          <p:cNvGraphicFramePr>
            <a:graphicFrameLocks noChangeAspect="1"/>
          </p:cNvGraphicFramePr>
          <p:nvPr/>
        </p:nvGraphicFramePr>
        <p:xfrm>
          <a:off x="1524000" y="4383088"/>
          <a:ext cx="6096000" cy="990600"/>
        </p:xfrm>
        <a:graphic>
          <a:graphicData uri="http://schemas.openxmlformats.org/presentationml/2006/ole">
            <mc:AlternateContent xmlns:mc="http://schemas.openxmlformats.org/markup-compatibility/2006">
              <mc:Choice xmlns:v="urn:schemas-microsoft-com:vml" Requires="v">
                <p:oleObj spid="_x0000_s44066" name="Document" r:id="rId6" imgW="4133088" imgH="941832" progId="Word.Document.8">
                  <p:embed/>
                </p:oleObj>
              </mc:Choice>
              <mc:Fallback>
                <p:oleObj name="Document" r:id="rId6" imgW="4133088" imgH="941832"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383088"/>
                        <a:ext cx="6096000" cy="990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0693" name="AutoShape 5"/>
          <p:cNvSpPr>
            <a:spLocks noChangeArrowheads="1"/>
          </p:cNvSpPr>
          <p:nvPr/>
        </p:nvSpPr>
        <p:spPr bwMode="auto">
          <a:xfrm>
            <a:off x="4535488" y="3033713"/>
            <a:ext cx="4608512" cy="3132137"/>
          </a:xfrm>
          <a:prstGeom prst="wedgeRectCallout">
            <a:avLst>
              <a:gd name="adj1" fmla="val -62468"/>
              <a:gd name="adj2" fmla="val -18829"/>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marL="457200" indent="-457200" algn="l">
              <a:buFontTx/>
              <a:buAutoNum type="arabicPeriod"/>
            </a:pPr>
            <a:r>
              <a:rPr lang="zh-CN" altLang="en-US" sz="2000"/>
              <a:t> </a:t>
            </a:r>
            <a:r>
              <a:rPr lang="en-US" altLang="zh-CN" sz="2000"/>
              <a:t>FOR j</a:t>
            </a:r>
            <a:r>
              <a:rPr lang="zh-CN" altLang="en-US" sz="2000"/>
              <a:t>＝</a:t>
            </a:r>
            <a:r>
              <a:rPr lang="en-US" altLang="zh-CN" sz="2000"/>
              <a:t>s+1 TO e DO</a:t>
            </a:r>
          </a:p>
          <a:p>
            <a:pPr marL="457200" indent="-457200" algn="l">
              <a:buFontTx/>
              <a:buAutoNum type="arabicPeriod"/>
            </a:pPr>
            <a:r>
              <a:rPr lang="en-US" altLang="zh-CN" sz="2000"/>
              <a:t>     (  i←j–1 </a:t>
            </a:r>
            <a:r>
              <a:rPr lang="zh-CN" altLang="en-US" sz="2000"/>
              <a:t>． </a:t>
            </a:r>
            <a:r>
              <a:rPr lang="en-US" altLang="zh-CN" sz="2000"/>
              <a:t>K←K</a:t>
            </a:r>
            <a:r>
              <a:rPr lang="en-US" altLang="zh-CN" sz="2000" baseline="-25000"/>
              <a:t>j</a:t>
            </a:r>
            <a:r>
              <a:rPr lang="en-US" altLang="zh-CN" sz="2000"/>
              <a:t> .  </a:t>
            </a:r>
            <a:r>
              <a:rPr lang="en-US" altLang="zh-CN" sz="2000" i="1">
                <a:solidFill>
                  <a:srgbClr val="A50021"/>
                </a:solidFill>
              </a:rPr>
              <a:t>R←R</a:t>
            </a:r>
            <a:r>
              <a:rPr lang="en-US" altLang="zh-CN" sz="2000" i="1" baseline="-25000">
                <a:solidFill>
                  <a:srgbClr val="A50021"/>
                </a:solidFill>
              </a:rPr>
              <a:t>j</a:t>
            </a:r>
            <a:r>
              <a:rPr lang="en-US" altLang="zh-CN" sz="2000">
                <a:solidFill>
                  <a:srgbClr val="A50021"/>
                </a:solidFill>
              </a:rPr>
              <a:t> .</a:t>
            </a:r>
          </a:p>
          <a:p>
            <a:pPr marL="457200" indent="-457200" algn="l">
              <a:buFontTx/>
              <a:buAutoNum type="arabicPeriod"/>
            </a:pPr>
            <a:r>
              <a:rPr lang="en-US" altLang="zh-CN" sz="2000"/>
              <a:t>        WHILE   K</a:t>
            </a:r>
            <a:r>
              <a:rPr lang="zh-CN" altLang="en-US" sz="2000"/>
              <a:t>＜</a:t>
            </a:r>
            <a:r>
              <a:rPr lang="en-US" altLang="zh-CN" sz="2000"/>
              <a:t>K</a:t>
            </a:r>
            <a:r>
              <a:rPr lang="en-US" altLang="zh-CN" sz="2000" baseline="-25000"/>
              <a:t>i</a:t>
            </a:r>
            <a:r>
              <a:rPr lang="en-US" altLang="zh-CN" sz="2000"/>
              <a:t>  DO  </a:t>
            </a:r>
          </a:p>
          <a:p>
            <a:pPr marL="457200" indent="-457200" algn="l">
              <a:buFontTx/>
              <a:buAutoNum type="arabicPeriod"/>
            </a:pPr>
            <a:r>
              <a:rPr lang="en-US" altLang="zh-CN" sz="2000"/>
              <a:t>       (  </a:t>
            </a:r>
            <a:r>
              <a:rPr lang="en-US" altLang="zh-CN" sz="2000" i="1">
                <a:solidFill>
                  <a:srgbClr val="A50021"/>
                </a:solidFill>
              </a:rPr>
              <a:t>R</a:t>
            </a:r>
            <a:r>
              <a:rPr lang="en-US" altLang="zh-CN" sz="2000" i="1" baseline="-25000">
                <a:solidFill>
                  <a:srgbClr val="A50021"/>
                </a:solidFill>
              </a:rPr>
              <a:t>i+1</a:t>
            </a:r>
            <a:r>
              <a:rPr lang="en-US" altLang="zh-CN" sz="2000" i="1">
                <a:solidFill>
                  <a:srgbClr val="A50021"/>
                </a:solidFill>
              </a:rPr>
              <a:t>←R</a:t>
            </a:r>
            <a:r>
              <a:rPr lang="en-US" altLang="zh-CN" sz="2000" i="1" baseline="-25000">
                <a:solidFill>
                  <a:srgbClr val="A50021"/>
                </a:solidFill>
              </a:rPr>
              <a:t>i</a:t>
            </a:r>
            <a:r>
              <a:rPr lang="en-US" altLang="zh-CN" sz="2000"/>
              <a:t> </a:t>
            </a:r>
            <a:r>
              <a:rPr lang="zh-CN" altLang="en-US" sz="2000"/>
              <a:t>．  </a:t>
            </a:r>
          </a:p>
          <a:p>
            <a:pPr marL="457200" indent="-457200" algn="l">
              <a:buFontTx/>
              <a:buAutoNum type="arabicPeriod"/>
            </a:pPr>
            <a:r>
              <a:rPr lang="zh-CN" altLang="en-US" sz="2000"/>
              <a:t>          </a:t>
            </a:r>
            <a:r>
              <a:rPr lang="en-US" altLang="zh-CN" sz="2000"/>
              <a:t>i←i–l ) </a:t>
            </a:r>
            <a:r>
              <a:rPr lang="zh-CN" altLang="en-US" sz="2000"/>
              <a:t>．  </a:t>
            </a:r>
          </a:p>
          <a:p>
            <a:pPr marL="457200" indent="-457200" algn="l">
              <a:buFontTx/>
              <a:buAutoNum type="arabicPeriod"/>
            </a:pPr>
            <a:r>
              <a:rPr lang="zh-CN" altLang="en-US" sz="2000"/>
              <a:t>          </a:t>
            </a:r>
            <a:r>
              <a:rPr lang="en-US" altLang="zh-CN" sz="2000" i="1">
                <a:solidFill>
                  <a:srgbClr val="A50021"/>
                </a:solidFill>
              </a:rPr>
              <a:t>R</a:t>
            </a:r>
            <a:r>
              <a:rPr lang="en-US" altLang="zh-CN" sz="2000" i="1" baseline="-25000">
                <a:solidFill>
                  <a:srgbClr val="A50021"/>
                </a:solidFill>
              </a:rPr>
              <a:t>i+1</a:t>
            </a:r>
            <a:r>
              <a:rPr lang="en-US" altLang="zh-CN" sz="2000" i="1">
                <a:solidFill>
                  <a:srgbClr val="A50021"/>
                </a:solidFill>
              </a:rPr>
              <a:t>←R</a:t>
            </a:r>
            <a:r>
              <a:rPr lang="en-US" altLang="zh-CN" sz="2000"/>
              <a:t> ) ▌ </a:t>
            </a:r>
            <a:endParaRPr lang="zh-CN" altLang="en-US" sz="2000"/>
          </a:p>
        </p:txBody>
      </p:sp>
      <p:sp>
        <p:nvSpPr>
          <p:cNvPr id="44038" name="Rectangle 7"/>
          <p:cNvSpPr>
            <a:spLocks noChangeArrowheads="1"/>
          </p:cNvSpPr>
          <p:nvPr/>
        </p:nvSpPr>
        <p:spPr bwMode="auto">
          <a:xfrm>
            <a:off x="806450" y="2368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0691"/>
                                        </p:tgtEl>
                                        <p:attrNameLst>
                                          <p:attrName>style.visibility</p:attrName>
                                        </p:attrNameLst>
                                      </p:cBhvr>
                                      <p:to>
                                        <p:strVal val="visible"/>
                                      </p:to>
                                    </p:set>
                                    <p:animEffect transition="in" filter="blinds(horizontal)">
                                      <p:cBhvr>
                                        <p:cTn id="7" dur="500"/>
                                        <p:tgtEl>
                                          <p:spTgt spid="370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70690">
                                            <p:txEl>
                                              <p:pRg st="5" end="5"/>
                                            </p:txEl>
                                          </p:spTgt>
                                        </p:tgtEl>
                                        <p:attrNameLst>
                                          <p:attrName>style.visibility</p:attrName>
                                        </p:attrNameLst>
                                      </p:cBhvr>
                                      <p:to>
                                        <p:strVal val="visible"/>
                                      </p:to>
                                    </p:set>
                                    <p:anim calcmode="lin" valueType="num">
                                      <p:cBhvr additive="base">
                                        <p:cTn id="12" dur="500" fill="hold"/>
                                        <p:tgtEl>
                                          <p:spTgt spid="370690">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06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70693"/>
                                        </p:tgtEl>
                                        <p:attrNameLst>
                                          <p:attrName>style.visibility</p:attrName>
                                        </p:attrNameLst>
                                      </p:cBhvr>
                                      <p:to>
                                        <p:strVal val="visible"/>
                                      </p:to>
                                    </p:set>
                                    <p:animEffect transition="in" filter="checkerboard(across)">
                                      <p:cBhvr>
                                        <p:cTn id="18" dur="500"/>
                                        <p:tgtEl>
                                          <p:spTgt spid="3706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xit" presetSubtype="16" fill="hold" grpId="1" nodeType="clickEffect">
                                  <p:stCondLst>
                                    <p:cond delay="0"/>
                                  </p:stCondLst>
                                  <p:childTnLst>
                                    <p:animEffect transition="out" filter="diamond(in)">
                                      <p:cBhvr>
                                        <p:cTn id="22" dur="500"/>
                                        <p:tgtEl>
                                          <p:spTgt spid="370693"/>
                                        </p:tgtEl>
                                      </p:cBhvr>
                                    </p:animEffect>
                                    <p:set>
                                      <p:cBhvr>
                                        <p:cTn id="23" dur="1" fill="hold">
                                          <p:stCondLst>
                                            <p:cond delay="499"/>
                                          </p:stCondLst>
                                        </p:cTn>
                                        <p:tgtEl>
                                          <p:spTgt spid="370693"/>
                                        </p:tgtEl>
                                        <p:attrNameLst>
                                          <p:attrName>style.visibility</p:attrName>
                                        </p:attrNameLst>
                                      </p:cBhvr>
                                      <p:to>
                                        <p:strVal val="hidden"/>
                                      </p:to>
                                    </p:set>
                                  </p:childTnLst>
                                </p:cTn>
                              </p:par>
                              <p:par>
                                <p:cTn id="24" presetID="2" presetClass="entr" presetSubtype="4" fill="hold" nodeType="withEffect">
                                  <p:stCondLst>
                                    <p:cond delay="0"/>
                                  </p:stCondLst>
                                  <p:childTnLst>
                                    <p:set>
                                      <p:cBhvr>
                                        <p:cTn id="25" dur="1" fill="hold">
                                          <p:stCondLst>
                                            <p:cond delay="0"/>
                                          </p:stCondLst>
                                        </p:cTn>
                                        <p:tgtEl>
                                          <p:spTgt spid="370692"/>
                                        </p:tgtEl>
                                        <p:attrNameLst>
                                          <p:attrName>style.visibility</p:attrName>
                                        </p:attrNameLst>
                                      </p:cBhvr>
                                      <p:to>
                                        <p:strVal val="visible"/>
                                      </p:to>
                                    </p:set>
                                    <p:anim calcmode="lin" valueType="num">
                                      <p:cBhvr additive="base">
                                        <p:cTn id="26" dur="500" fill="hold"/>
                                        <p:tgtEl>
                                          <p:spTgt spid="370692"/>
                                        </p:tgtEl>
                                        <p:attrNameLst>
                                          <p:attrName>ppt_x</p:attrName>
                                        </p:attrNameLst>
                                      </p:cBhvr>
                                      <p:tavLst>
                                        <p:tav tm="0">
                                          <p:val>
                                            <p:strVal val="#ppt_x"/>
                                          </p:val>
                                        </p:tav>
                                        <p:tav tm="100000">
                                          <p:val>
                                            <p:strVal val="#ppt_x"/>
                                          </p:val>
                                        </p:tav>
                                      </p:tavLst>
                                    </p:anim>
                                    <p:anim calcmode="lin" valueType="num">
                                      <p:cBhvr additive="base">
                                        <p:cTn id="27" dur="500" fill="hold"/>
                                        <p:tgtEl>
                                          <p:spTgt spid="370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3" grpId="0" animBg="1"/>
      <p:bldP spid="37069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45" name="Rectangle 13"/>
          <p:cNvSpPr>
            <a:spLocks noGrp="1" noChangeArrowheads="1"/>
          </p:cNvSpPr>
          <p:nvPr>
            <p:ph type="title"/>
          </p:nvPr>
        </p:nvSpPr>
        <p:spPr bwMode="auto">
          <a:ln>
            <a:miter lim="800000"/>
            <a:headEnd/>
            <a:tailEnd/>
          </a:ln>
        </p:spPr>
        <p:txBody>
          <a:bodyPr wrap="square" lIns="91440" tIns="45720" rIns="91440" bIns="45720" numCol="1" anchor="t" anchorCtr="0" compatLnSpc="1">
            <a:prstTxWarp prst="textNoShape">
              <a:avLst/>
            </a:prstTxWarp>
          </a:bodyPr>
          <a:lstStyle/>
          <a:p>
            <a:pPr eaLnBrk="1" fontAlgn="auto" hangingPunct="1">
              <a:spcAft>
                <a:spcPts val="0"/>
              </a:spcAft>
              <a:defRPr/>
            </a:pPr>
            <a:endParaRPr>
              <a:solidFill>
                <a:schemeClr val="accent4"/>
              </a:solidFill>
            </a:endParaRPr>
          </a:p>
        </p:txBody>
      </p:sp>
      <p:sp>
        <p:nvSpPr>
          <p:cNvPr id="428035" name="Rectangle 3"/>
          <p:cNvSpPr>
            <a:spLocks noGrp="1" noChangeArrowheads="1"/>
          </p:cNvSpPr>
          <p:nvPr>
            <p:ph type="body" sz="half" idx="1"/>
          </p:nvPr>
        </p:nvSpPr>
        <p:spPr>
          <a:xfrm>
            <a:off x="323850" y="1700213"/>
            <a:ext cx="8424863" cy="4681537"/>
          </a:xfrm>
        </p:spPr>
        <p:txBody>
          <a:bodyPr/>
          <a:lstStyle/>
          <a:p>
            <a:pPr eaLnBrk="1" hangingPunct="1"/>
            <a:r>
              <a:rPr lang="zh-CN" altLang="en-US" sz="2800" smtClean="0">
                <a:latin typeface="Times New Roman" pitchFamily="18" charset="0"/>
                <a:cs typeface="Times New Roman" pitchFamily="18" charset="0"/>
              </a:rPr>
              <a:t>对于序列</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1</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2</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n</a:t>
            </a:r>
            <a:r>
              <a:rPr lang="en-US" altLang="zh-CN" sz="2800" smtClean="0">
                <a:latin typeface="Times New Roman" pitchFamily="18" charset="0"/>
                <a:cs typeface="Times New Roman" pitchFamily="18" charset="0"/>
              </a:rPr>
              <a:t> </a:t>
            </a:r>
            <a:r>
              <a:rPr lang="zh-CN" altLang="en-US" sz="2800" smtClean="0">
                <a:latin typeface="Times New Roman" pitchFamily="18" charset="0"/>
                <a:cs typeface="Times New Roman" pitchFamily="18" charset="0"/>
              </a:rPr>
              <a:t>，如果</a:t>
            </a:r>
            <a:r>
              <a:rPr lang="en-US" altLang="zh-CN" sz="2800" smtClean="0">
                <a:latin typeface="Times New Roman" pitchFamily="18" charset="0"/>
                <a:cs typeface="Times New Roman" pitchFamily="18" charset="0"/>
              </a:rPr>
              <a:t>1≤i</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j≤n</a:t>
            </a:r>
            <a:r>
              <a:rPr lang="zh-CN" altLang="en-US" sz="2800" smtClean="0">
                <a:latin typeface="Times New Roman" pitchFamily="18" charset="0"/>
                <a:cs typeface="Times New Roman" pitchFamily="18" charset="0"/>
              </a:rPr>
              <a:t>，且</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i</a:t>
            </a:r>
            <a:r>
              <a:rPr lang="en-US" altLang="zh-CN" sz="2800" smtClean="0">
                <a:latin typeface="Times New Roman" pitchFamily="18" charset="0"/>
                <a:cs typeface="Times New Roman" pitchFamily="18" charset="0"/>
              </a:rPr>
              <a:t>&gt;K</a:t>
            </a:r>
            <a:r>
              <a:rPr lang="en-US" altLang="zh-CN" sz="2800" baseline="-30000" smtClean="0">
                <a:latin typeface="Times New Roman" pitchFamily="18" charset="0"/>
                <a:cs typeface="Times New Roman" pitchFamily="18" charset="0"/>
              </a:rPr>
              <a:t>j</a:t>
            </a:r>
            <a:r>
              <a:rPr lang="zh-CN" altLang="en-US" sz="2800" smtClean="0">
                <a:latin typeface="Times New Roman" pitchFamily="18" charset="0"/>
                <a:cs typeface="Times New Roman" pitchFamily="18" charset="0"/>
              </a:rPr>
              <a:t>，则称（</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i</a:t>
            </a:r>
            <a:r>
              <a:rPr lang="en-US" altLang="zh-CN" sz="2800" smtClean="0">
                <a:latin typeface="Times New Roman" pitchFamily="18" charset="0"/>
                <a:cs typeface="Times New Roman" pitchFamily="18" charset="0"/>
              </a:rPr>
              <a:t> </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j</a:t>
            </a:r>
            <a:r>
              <a:rPr lang="zh-CN" altLang="en-US" sz="2800" smtClean="0">
                <a:latin typeface="Times New Roman" pitchFamily="18" charset="0"/>
                <a:cs typeface="Times New Roman" pitchFamily="18" charset="0"/>
              </a:rPr>
              <a:t>）为上述序列的一个</a:t>
            </a:r>
            <a:r>
              <a:rPr lang="zh-CN" altLang="en-US" sz="2800" smtClean="0">
                <a:solidFill>
                  <a:srgbClr val="FFFF00"/>
                </a:solidFill>
                <a:latin typeface="Times New Roman" pitchFamily="18" charset="0"/>
                <a:cs typeface="Times New Roman" pitchFamily="18" charset="0"/>
              </a:rPr>
              <a:t>反序对</a:t>
            </a:r>
            <a:r>
              <a:rPr lang="en-US" altLang="zh-CN" sz="2800" b="1" smtClean="0">
                <a:latin typeface="Times New Roman" pitchFamily="18" charset="0"/>
                <a:cs typeface="Times New Roman" pitchFamily="18" charset="0"/>
              </a:rPr>
              <a:t>.</a:t>
            </a:r>
          </a:p>
          <a:p>
            <a:pPr eaLnBrk="1" hangingPunct="1"/>
            <a:endParaRPr lang="en-US" altLang="zh-CN" sz="2800" b="1" smtClean="0">
              <a:latin typeface="Times New Roman" pitchFamily="18" charset="0"/>
              <a:cs typeface="Times New Roman" pitchFamily="18" charset="0"/>
            </a:endParaRPr>
          </a:p>
          <a:p>
            <a:pPr eaLnBrk="1" hangingPunct="1"/>
            <a:r>
              <a:rPr lang="zh-CN" altLang="en-US" sz="2800" smtClean="0">
                <a:latin typeface="Times New Roman" pitchFamily="18" charset="0"/>
                <a:cs typeface="Times New Roman" pitchFamily="18" charset="0"/>
              </a:rPr>
              <a:t>         正好是序列</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1</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2</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K</a:t>
            </a:r>
            <a:r>
              <a:rPr lang="en-US" altLang="zh-CN" sz="2800" baseline="-30000" smtClean="0">
                <a:latin typeface="Times New Roman" pitchFamily="18" charset="0"/>
                <a:cs typeface="Times New Roman" pitchFamily="18" charset="0"/>
              </a:rPr>
              <a:t>n</a:t>
            </a:r>
            <a:r>
              <a:rPr lang="zh-CN" altLang="en-US" sz="2800" smtClean="0">
                <a:latin typeface="Times New Roman" pitchFamily="18" charset="0"/>
                <a:cs typeface="Times New Roman" pitchFamily="18" charset="0"/>
              </a:rPr>
              <a:t>的反序对个数</a:t>
            </a:r>
            <a:endParaRPr lang="zh-CN" altLang="en-US" sz="2800" smtClean="0">
              <a:cs typeface="Times New Roman" pitchFamily="18" charset="0"/>
            </a:endParaRPr>
          </a:p>
        </p:txBody>
      </p:sp>
      <p:graphicFrame>
        <p:nvGraphicFramePr>
          <p:cNvPr id="428044" name="Object 12"/>
          <p:cNvGraphicFramePr>
            <a:graphicFrameLocks noGrp="1" noChangeAspect="1"/>
          </p:cNvGraphicFramePr>
          <p:nvPr>
            <p:ph sz="half" idx="2"/>
          </p:nvPr>
        </p:nvGraphicFramePr>
        <p:xfrm>
          <a:off x="684213" y="2962275"/>
          <a:ext cx="893762" cy="1042988"/>
        </p:xfrm>
        <a:graphic>
          <a:graphicData uri="http://schemas.openxmlformats.org/presentationml/2006/ole">
            <mc:AlternateContent xmlns:mc="http://schemas.openxmlformats.org/markup-compatibility/2006">
              <mc:Choice xmlns:v="urn:schemas-microsoft-com:vml" Requires="v">
                <p:oleObj spid="_x0000_s45074" name="Equation" r:id="rId3" imgW="380835" imgH="444307" progId="Equation.DSMT4">
                  <p:embed/>
                </p:oleObj>
              </mc:Choice>
              <mc:Fallback>
                <p:oleObj name="Equation" r:id="rId3" imgW="380835" imgH="444307"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62275"/>
                        <a:ext cx="893762" cy="10429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7" dur="500"/>
                                        <p:tgtEl>
                                          <p:spTgt spid="4280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8044"/>
                                        </p:tgtEl>
                                        <p:attrNameLst>
                                          <p:attrName>style.visibility</p:attrName>
                                        </p:attrNameLst>
                                      </p:cBhvr>
                                      <p:to>
                                        <p:strVal val="visible"/>
                                      </p:to>
                                    </p:set>
                                    <p:animEffect transition="in" filter="blinds(horizontal)">
                                      <p:cBhvr>
                                        <p:cTn id="10" dur="500"/>
                                        <p:tgtEl>
                                          <p:spTgt spid="428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46082" name="Object 2"/>
          <p:cNvGraphicFramePr>
            <a:graphicFrameLocks noGrp="1" noChangeAspect="1"/>
          </p:cNvGraphicFramePr>
          <p:nvPr>
            <p:ph/>
          </p:nvPr>
        </p:nvGraphicFramePr>
        <p:xfrm>
          <a:off x="0" y="0"/>
          <a:ext cx="9136063" cy="4994275"/>
        </p:xfrm>
        <a:graphic>
          <a:graphicData uri="http://schemas.openxmlformats.org/presentationml/2006/ole">
            <mc:AlternateContent xmlns:mc="http://schemas.openxmlformats.org/markup-compatibility/2006">
              <mc:Choice xmlns:v="urn:schemas-microsoft-com:vml" Requires="v">
                <p:oleObj spid="_x0000_s46097" name="文档" r:id="rId3" imgW="3267142" imgH="1786611" progId="Word.Document.8">
                  <p:embed/>
                </p:oleObj>
              </mc:Choice>
              <mc:Fallback>
                <p:oleObj name="文档" r:id="rId3" imgW="3267142" imgH="178661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36063" cy="4994275"/>
                      </a:xfrm>
                      <a:prstGeom prst="rect">
                        <a:avLst/>
                      </a:prstGeom>
                      <a:solidFill>
                        <a:schemeClr val="tx1"/>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0243" name="Rectangle 3"/>
          <p:cNvSpPr>
            <a:spLocks noChangeArrowheads="1"/>
          </p:cNvSpPr>
          <p:nvPr/>
        </p:nvSpPr>
        <p:spPr bwMode="auto">
          <a:xfrm>
            <a:off x="142875" y="4525963"/>
            <a:ext cx="85693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spcBef>
                <a:spcPct val="0"/>
              </a:spcBef>
            </a:pPr>
            <a:r>
              <a:rPr lang="en-US" altLang="zh-CN" b="0">
                <a:solidFill>
                  <a:srgbClr val="000000"/>
                </a:solidFill>
              </a:rPr>
              <a:t>{ K</a:t>
            </a:r>
            <a:r>
              <a:rPr lang="en-US" altLang="zh-CN" b="0" baseline="-25000">
                <a:solidFill>
                  <a:srgbClr val="000000"/>
                </a:solidFill>
              </a:rPr>
              <a:t>ρ(1)</a:t>
            </a:r>
            <a:r>
              <a:rPr lang="en-US" altLang="zh-CN" b="0">
                <a:solidFill>
                  <a:srgbClr val="000000"/>
                </a:solidFill>
              </a:rPr>
              <a:t> </a:t>
            </a:r>
            <a:r>
              <a:rPr lang="zh-CN" altLang="en-US" b="0">
                <a:solidFill>
                  <a:srgbClr val="000000"/>
                </a:solidFill>
              </a:rPr>
              <a:t>，</a:t>
            </a:r>
            <a:r>
              <a:rPr lang="en-US" altLang="zh-CN" b="0">
                <a:solidFill>
                  <a:srgbClr val="000000"/>
                </a:solidFill>
              </a:rPr>
              <a:t>…</a:t>
            </a:r>
            <a:r>
              <a:rPr lang="zh-CN" altLang="en-US" b="0">
                <a:solidFill>
                  <a:srgbClr val="000000"/>
                </a:solidFill>
              </a:rPr>
              <a:t>， </a:t>
            </a:r>
            <a:r>
              <a:rPr lang="en-US" altLang="zh-CN" b="0">
                <a:solidFill>
                  <a:srgbClr val="000000"/>
                </a:solidFill>
              </a:rPr>
              <a:t>K</a:t>
            </a:r>
            <a:r>
              <a:rPr lang="en-US" altLang="zh-CN" b="0" baseline="-25000">
                <a:solidFill>
                  <a:srgbClr val="000000"/>
                </a:solidFill>
              </a:rPr>
              <a:t>ρ(n)</a:t>
            </a:r>
            <a:r>
              <a:rPr lang="en-US" altLang="zh-CN" b="0">
                <a:solidFill>
                  <a:srgbClr val="000000"/>
                </a:solidFill>
              </a:rPr>
              <a:t> }</a:t>
            </a:r>
          </a:p>
          <a:p>
            <a:pPr algn="l">
              <a:spcBef>
                <a:spcPct val="0"/>
              </a:spcBef>
            </a:pPr>
            <a:r>
              <a:rPr lang="en-US" altLang="zh-CN" b="0">
                <a:solidFill>
                  <a:srgbClr val="000000"/>
                </a:solidFill>
              </a:rPr>
              <a:t>K</a:t>
            </a:r>
            <a:r>
              <a:rPr lang="en-US" altLang="zh-CN" b="0" baseline="-25000">
                <a:solidFill>
                  <a:srgbClr val="000000"/>
                </a:solidFill>
              </a:rPr>
              <a:t>ρ(1) 			 </a:t>
            </a:r>
            <a:r>
              <a:rPr lang="en-US" altLang="zh-CN" b="0">
                <a:solidFill>
                  <a:srgbClr val="000000"/>
                </a:solidFill>
              </a:rPr>
              <a:t>d</a:t>
            </a:r>
            <a:r>
              <a:rPr lang="en-US" altLang="zh-CN" b="0" baseline="-25000">
                <a:solidFill>
                  <a:srgbClr val="000000"/>
                </a:solidFill>
              </a:rPr>
              <a:t>1</a:t>
            </a:r>
            <a:r>
              <a:rPr lang="en-US" altLang="zh-CN" b="0">
                <a:solidFill>
                  <a:srgbClr val="000000"/>
                </a:solidFill>
              </a:rPr>
              <a:t>=0,p</a:t>
            </a:r>
            <a:r>
              <a:rPr lang="en-US" altLang="zh-CN" b="0" baseline="-25000">
                <a:solidFill>
                  <a:srgbClr val="000000"/>
                </a:solidFill>
              </a:rPr>
              <a:t>11</a:t>
            </a:r>
            <a:r>
              <a:rPr lang="en-US" altLang="zh-CN" b="0">
                <a:solidFill>
                  <a:srgbClr val="000000"/>
                </a:solidFil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3">
                                            <p:txEl>
                                              <p:pRg st="1" end="1"/>
                                            </p:txEl>
                                          </p:spTgt>
                                        </p:tgtEl>
                                        <p:attrNameLst>
                                          <p:attrName>style.visibility</p:attrName>
                                        </p:attrNameLst>
                                      </p:cBhvr>
                                      <p:to>
                                        <p:strVal val="visible"/>
                                      </p:to>
                                    </p:set>
                                    <p:animEffect transition="in" filter="blinds(horizontal)">
                                      <p:cBhvr>
                                        <p:cTn id="7" dur="500"/>
                                        <p:tgtEl>
                                          <p:spTgt spid="65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47106" name="Object 4"/>
          <p:cNvGraphicFramePr>
            <a:graphicFrameLocks noGrp="1" noChangeAspect="1"/>
          </p:cNvGraphicFramePr>
          <p:nvPr>
            <p:ph/>
          </p:nvPr>
        </p:nvGraphicFramePr>
        <p:xfrm>
          <a:off x="0" y="0"/>
          <a:ext cx="9136063" cy="4994275"/>
        </p:xfrm>
        <a:graphic>
          <a:graphicData uri="http://schemas.openxmlformats.org/presentationml/2006/ole">
            <mc:AlternateContent xmlns:mc="http://schemas.openxmlformats.org/markup-compatibility/2006">
              <mc:Choice xmlns:v="urn:schemas-microsoft-com:vml" Requires="v">
                <p:oleObj spid="_x0000_s47121" name="文档" r:id="rId3" imgW="3267142" imgH="1786611" progId="Word.Document.8">
                  <p:embed/>
                </p:oleObj>
              </mc:Choice>
              <mc:Fallback>
                <p:oleObj name="文档" r:id="rId3" imgW="3267142" imgH="178661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36063" cy="4994275"/>
                      </a:xfrm>
                      <a:prstGeom prst="rect">
                        <a:avLst/>
                      </a:prstGeom>
                      <a:solidFill>
                        <a:schemeClr val="tx1"/>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1110" name="Rectangle 6"/>
          <p:cNvSpPr>
            <a:spLocks noChangeArrowheads="1"/>
          </p:cNvSpPr>
          <p:nvPr/>
        </p:nvSpPr>
        <p:spPr bwMode="auto">
          <a:xfrm>
            <a:off x="142875" y="3916363"/>
            <a:ext cx="85693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spcBef>
                <a:spcPct val="0"/>
              </a:spcBef>
            </a:pPr>
            <a:r>
              <a:rPr lang="en-US" altLang="zh-CN" b="0">
                <a:solidFill>
                  <a:srgbClr val="000000"/>
                </a:solidFill>
              </a:rPr>
              <a:t>{ K</a:t>
            </a:r>
            <a:r>
              <a:rPr lang="en-US" altLang="zh-CN" b="0" baseline="-25000">
                <a:solidFill>
                  <a:srgbClr val="000000"/>
                </a:solidFill>
              </a:rPr>
              <a:t>ρ(1)</a:t>
            </a:r>
            <a:r>
              <a:rPr lang="en-US" altLang="zh-CN" b="0">
                <a:solidFill>
                  <a:srgbClr val="000000"/>
                </a:solidFill>
              </a:rPr>
              <a:t> </a:t>
            </a:r>
            <a:r>
              <a:rPr lang="zh-CN" altLang="en-US" b="0">
                <a:solidFill>
                  <a:srgbClr val="000000"/>
                </a:solidFill>
              </a:rPr>
              <a:t>，</a:t>
            </a:r>
            <a:r>
              <a:rPr lang="en-US" altLang="zh-CN" b="0">
                <a:solidFill>
                  <a:srgbClr val="000000"/>
                </a:solidFill>
              </a:rPr>
              <a:t>…</a:t>
            </a:r>
            <a:r>
              <a:rPr lang="zh-CN" altLang="en-US" b="0">
                <a:solidFill>
                  <a:srgbClr val="000000"/>
                </a:solidFill>
              </a:rPr>
              <a:t>， </a:t>
            </a:r>
            <a:r>
              <a:rPr lang="en-US" altLang="zh-CN" b="0">
                <a:solidFill>
                  <a:srgbClr val="000000"/>
                </a:solidFill>
              </a:rPr>
              <a:t>K</a:t>
            </a:r>
            <a:r>
              <a:rPr lang="en-US" altLang="zh-CN" b="0" baseline="-25000">
                <a:solidFill>
                  <a:srgbClr val="000000"/>
                </a:solidFill>
              </a:rPr>
              <a:t>ρ(n)</a:t>
            </a:r>
            <a:r>
              <a:rPr lang="en-US" altLang="zh-CN" b="0">
                <a:solidFill>
                  <a:srgbClr val="000000"/>
                </a:solidFill>
              </a:rPr>
              <a:t> }</a:t>
            </a:r>
          </a:p>
          <a:p>
            <a:pPr algn="l">
              <a:spcBef>
                <a:spcPct val="0"/>
              </a:spcBef>
            </a:pPr>
            <a:r>
              <a:rPr lang="en-US" altLang="zh-CN" b="0">
                <a:solidFill>
                  <a:srgbClr val="000000"/>
                </a:solidFill>
              </a:rPr>
              <a:t>K</a:t>
            </a:r>
            <a:r>
              <a:rPr lang="en-US" altLang="zh-CN" b="0" baseline="-25000">
                <a:solidFill>
                  <a:srgbClr val="000000"/>
                </a:solidFill>
              </a:rPr>
              <a:t>ρ(1)			 </a:t>
            </a:r>
            <a:r>
              <a:rPr lang="en-US" altLang="zh-CN" b="0">
                <a:solidFill>
                  <a:srgbClr val="000000"/>
                </a:solidFill>
              </a:rPr>
              <a:t>d</a:t>
            </a:r>
            <a:r>
              <a:rPr lang="en-US" altLang="zh-CN" b="0" baseline="-25000">
                <a:solidFill>
                  <a:srgbClr val="000000"/>
                </a:solidFill>
              </a:rPr>
              <a:t>1</a:t>
            </a:r>
            <a:r>
              <a:rPr lang="en-US" altLang="zh-CN" b="0">
                <a:solidFill>
                  <a:srgbClr val="000000"/>
                </a:solidFill>
              </a:rPr>
              <a:t>=0,p</a:t>
            </a:r>
            <a:r>
              <a:rPr lang="en-US" altLang="zh-CN" b="0" baseline="-25000">
                <a:solidFill>
                  <a:srgbClr val="000000"/>
                </a:solidFill>
              </a:rPr>
              <a:t>11</a:t>
            </a:r>
            <a:r>
              <a:rPr lang="en-US" altLang="zh-CN" b="0">
                <a:solidFill>
                  <a:srgbClr val="000000"/>
                </a:solidFill>
              </a:rPr>
              <a:t>=1</a:t>
            </a:r>
          </a:p>
          <a:p>
            <a:pPr algn="l">
              <a:spcBef>
                <a:spcPct val="0"/>
              </a:spcBef>
            </a:pPr>
            <a:r>
              <a:rPr lang="en-US" altLang="zh-CN" b="0">
                <a:solidFill>
                  <a:srgbClr val="000000"/>
                </a:solidFill>
              </a:rPr>
              <a:t>K</a:t>
            </a:r>
            <a:r>
              <a:rPr lang="en-US" altLang="zh-CN" b="0" baseline="-25000">
                <a:solidFill>
                  <a:srgbClr val="000000"/>
                </a:solidFill>
              </a:rPr>
              <a:t>ρ(1)</a:t>
            </a:r>
            <a:r>
              <a:rPr lang="en-US" altLang="zh-CN" b="0">
                <a:solidFill>
                  <a:srgbClr val="000000"/>
                </a:solidFill>
              </a:rPr>
              <a:t>, K</a:t>
            </a:r>
            <a:r>
              <a:rPr lang="en-US" altLang="zh-CN" b="0" baseline="-25000">
                <a:solidFill>
                  <a:srgbClr val="000000"/>
                </a:solidFill>
              </a:rPr>
              <a:t>ρ(2)		</a:t>
            </a:r>
            <a:r>
              <a:rPr lang="en-US" altLang="zh-CN" b="0">
                <a:solidFill>
                  <a:srgbClr val="000000"/>
                </a:solidFill>
              </a:rPr>
              <a:t> d</a:t>
            </a:r>
            <a:r>
              <a:rPr lang="en-US" altLang="zh-CN" b="0" baseline="-25000">
                <a:solidFill>
                  <a:srgbClr val="000000"/>
                </a:solidFill>
              </a:rPr>
              <a:t>2</a:t>
            </a:r>
            <a:r>
              <a:rPr lang="en-US" altLang="zh-CN" b="0">
                <a:solidFill>
                  <a:srgbClr val="000000"/>
                </a:solidFill>
              </a:rPr>
              <a:t>=0,p</a:t>
            </a:r>
            <a:r>
              <a:rPr lang="en-US" altLang="zh-CN" b="0" baseline="-25000">
                <a:solidFill>
                  <a:srgbClr val="000000"/>
                </a:solidFill>
              </a:rPr>
              <a:t>21</a:t>
            </a:r>
            <a:r>
              <a:rPr lang="en-US" altLang="zh-CN" b="0">
                <a:solidFill>
                  <a:srgbClr val="000000"/>
                </a:solidFill>
              </a:rPr>
              <a:t>=1/2</a:t>
            </a:r>
          </a:p>
          <a:p>
            <a:pPr algn="l">
              <a:spcBef>
                <a:spcPct val="0"/>
              </a:spcBef>
            </a:pPr>
            <a:r>
              <a:rPr lang="en-US" altLang="zh-CN" b="0">
                <a:solidFill>
                  <a:srgbClr val="000000"/>
                </a:solidFill>
              </a:rPr>
              <a:t>K</a:t>
            </a:r>
            <a:r>
              <a:rPr lang="en-US" altLang="zh-CN" b="0" baseline="-25000">
                <a:solidFill>
                  <a:srgbClr val="000000"/>
                </a:solidFill>
              </a:rPr>
              <a:t>ρ(2) </a:t>
            </a:r>
            <a:r>
              <a:rPr lang="en-US" altLang="zh-CN" b="0">
                <a:solidFill>
                  <a:srgbClr val="000000"/>
                </a:solidFill>
              </a:rPr>
              <a:t>,K</a:t>
            </a:r>
            <a:r>
              <a:rPr lang="en-US" altLang="zh-CN" b="0" baseline="-25000">
                <a:solidFill>
                  <a:srgbClr val="000000"/>
                </a:solidFill>
              </a:rPr>
              <a:t>ρ(1) </a:t>
            </a:r>
            <a:r>
              <a:rPr lang="en-US" altLang="zh-CN" b="0">
                <a:solidFill>
                  <a:srgbClr val="000000"/>
                </a:solidFill>
              </a:rPr>
              <a:t>		 d</a:t>
            </a:r>
            <a:r>
              <a:rPr lang="en-US" altLang="zh-CN" b="0" baseline="-25000">
                <a:solidFill>
                  <a:srgbClr val="000000"/>
                </a:solidFill>
              </a:rPr>
              <a:t>2</a:t>
            </a:r>
            <a:r>
              <a:rPr lang="en-US" altLang="zh-CN" b="0">
                <a:solidFill>
                  <a:srgbClr val="000000"/>
                </a:solidFill>
              </a:rPr>
              <a:t>=1,p</a:t>
            </a:r>
            <a:r>
              <a:rPr lang="en-US" altLang="zh-CN" b="0" baseline="-25000">
                <a:solidFill>
                  <a:srgbClr val="000000"/>
                </a:solidFill>
              </a:rPr>
              <a:t>22</a:t>
            </a:r>
            <a:r>
              <a:rPr lang="en-US" altLang="zh-CN" b="0">
                <a:solidFill>
                  <a:srgbClr val="000000"/>
                </a:solidFill>
              </a:rPr>
              <a:t>=1/2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1110">
                                            <p:txEl>
                                              <p:pRg st="2" end="2"/>
                                            </p:txEl>
                                          </p:spTgt>
                                        </p:tgtEl>
                                        <p:attrNameLst>
                                          <p:attrName>style.visibility</p:attrName>
                                        </p:attrNameLst>
                                      </p:cBhvr>
                                      <p:to>
                                        <p:strVal val="visible"/>
                                      </p:to>
                                    </p:set>
                                    <p:animEffect transition="in" filter="blinds(horizontal)">
                                      <p:cBhvr>
                                        <p:cTn id="7" dur="500"/>
                                        <p:tgtEl>
                                          <p:spTgt spid="43111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1110">
                                            <p:txEl>
                                              <p:pRg st="3" end="3"/>
                                            </p:txEl>
                                          </p:spTgt>
                                        </p:tgtEl>
                                        <p:attrNameLst>
                                          <p:attrName>style.visibility</p:attrName>
                                        </p:attrNameLst>
                                      </p:cBhvr>
                                      <p:to>
                                        <p:strVal val="visible"/>
                                      </p:to>
                                    </p:set>
                                    <p:animEffect transition="in" filter="blinds(horizontal)">
                                      <p:cBhvr>
                                        <p:cTn id="10" dur="500"/>
                                        <p:tgtEl>
                                          <p:spTgt spid="4311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304800" y="296863"/>
            <a:ext cx="8623300" cy="6192837"/>
          </a:xfrm>
        </p:spPr>
        <p:txBody>
          <a:bodyPr/>
          <a:lstStyle/>
          <a:p>
            <a:pPr marL="609600" indent="-609600" algn="ctr" eaLnBrk="1" hangingPunct="1">
              <a:lnSpc>
                <a:spcPct val="80000"/>
              </a:lnSpc>
              <a:buFont typeface="Wingdings" pitchFamily="2" charset="2"/>
              <a:buNone/>
            </a:pPr>
            <a:r>
              <a:rPr lang="zh-CN" altLang="en-US" sz="4000" b="1" smtClean="0">
                <a:solidFill>
                  <a:srgbClr val="FFFF00"/>
                </a:solidFill>
                <a:latin typeface="Times New Roman" pitchFamily="18" charset="0"/>
                <a:ea typeface="隶书" pitchFamily="49" charset="-122"/>
              </a:rPr>
              <a:t>概  述</a:t>
            </a:r>
            <a:endParaRPr lang="en-US" altLang="zh-CN" sz="4000" b="1" smtClean="0">
              <a:solidFill>
                <a:srgbClr val="FFFF00"/>
              </a:solidFill>
              <a:latin typeface="幼圆" pitchFamily="49" charset="-122"/>
              <a:ea typeface="隶书" pitchFamily="49" charset="-122"/>
            </a:endParaRPr>
          </a:p>
          <a:p>
            <a:pPr marL="609600" indent="-609600" eaLnBrk="1" hangingPunct="1">
              <a:lnSpc>
                <a:spcPct val="125000"/>
              </a:lnSpc>
            </a:pPr>
            <a:r>
              <a:rPr lang="zh-CN" altLang="en-US" sz="2400" b="1" u="sng" smtClean="0">
                <a:solidFill>
                  <a:srgbClr val="FFFF00"/>
                </a:solidFill>
                <a:latin typeface="宋体" pitchFamily="2" charset="-122"/>
              </a:rPr>
              <a:t>主关键词</a:t>
            </a:r>
            <a:r>
              <a:rPr lang="en-US" altLang="zh-CN" sz="2400" b="1" smtClean="0">
                <a:solidFill>
                  <a:schemeClr val="tx2"/>
                </a:solidFill>
                <a:latin typeface="宋体" pitchFamily="2" charset="-122"/>
              </a:rPr>
              <a:t>:</a:t>
            </a:r>
            <a:r>
              <a:rPr lang="en-US" altLang="zh-CN" sz="2400" b="1" smtClean="0">
                <a:latin typeface="宋体" pitchFamily="2" charset="-122"/>
              </a:rPr>
              <a:t>  </a:t>
            </a:r>
            <a:r>
              <a:rPr lang="zh-CN" altLang="en-US" sz="2400" b="1" smtClean="0">
                <a:latin typeface="宋体" pitchFamily="2" charset="-122"/>
              </a:rPr>
              <a:t>如果在数据表中各个对象的关键码互不相同，这种关键码即主关键码。按照主关键码进行排序，排序的结果是唯一的。</a:t>
            </a:r>
          </a:p>
          <a:p>
            <a:pPr marL="609600" indent="-609600" eaLnBrk="1" hangingPunct="1">
              <a:lnSpc>
                <a:spcPct val="125000"/>
              </a:lnSpc>
            </a:pPr>
            <a:r>
              <a:rPr lang="zh-CN" altLang="en-US" sz="2400" b="1" u="sng" smtClean="0">
                <a:solidFill>
                  <a:srgbClr val="FFFF00"/>
                </a:solidFill>
                <a:latin typeface="宋体" pitchFamily="2" charset="-122"/>
              </a:rPr>
              <a:t>次关键词</a:t>
            </a:r>
            <a:r>
              <a:rPr lang="en-US" altLang="zh-CN" sz="2400" b="1" smtClean="0">
                <a:solidFill>
                  <a:schemeClr val="tx2"/>
                </a:solidFill>
                <a:latin typeface="宋体" pitchFamily="2" charset="-122"/>
              </a:rPr>
              <a:t>:</a:t>
            </a:r>
            <a:r>
              <a:rPr lang="en-US" altLang="zh-CN" sz="2400" b="1" smtClean="0">
                <a:latin typeface="宋体" pitchFamily="2" charset="-122"/>
              </a:rPr>
              <a:t>  </a:t>
            </a:r>
            <a:r>
              <a:rPr lang="zh-CN" altLang="en-US" sz="2400" b="1" smtClean="0">
                <a:latin typeface="宋体" pitchFamily="2" charset="-122"/>
              </a:rPr>
              <a:t>数据表中有些对象的关键码可能相同，这种关键码称为次关键码。按照次关键码进行排序，排序的结果可能不唯一。</a:t>
            </a:r>
            <a:endParaRPr lang="zh-CN" altLang="en-US" sz="2000" b="1" smtClean="0">
              <a:latin typeface="Times New Roman" pitchFamily="18" charset="0"/>
              <a:ea typeface="幼圆" pitchFamily="49" charset="-122"/>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48130" name="Object 2"/>
          <p:cNvGraphicFramePr>
            <a:graphicFrameLocks noGrp="1" noChangeAspect="1"/>
          </p:cNvGraphicFramePr>
          <p:nvPr>
            <p:ph/>
          </p:nvPr>
        </p:nvGraphicFramePr>
        <p:xfrm>
          <a:off x="0" y="0"/>
          <a:ext cx="9136063" cy="4994275"/>
        </p:xfrm>
        <a:graphic>
          <a:graphicData uri="http://schemas.openxmlformats.org/presentationml/2006/ole">
            <mc:AlternateContent xmlns:mc="http://schemas.openxmlformats.org/markup-compatibility/2006">
              <mc:Choice xmlns:v="urn:schemas-microsoft-com:vml" Requires="v">
                <p:oleObj spid="_x0000_s48145" name="文档" r:id="rId3" imgW="3267142" imgH="1786611" progId="Word.Document.8">
                  <p:embed/>
                </p:oleObj>
              </mc:Choice>
              <mc:Fallback>
                <p:oleObj name="文档" r:id="rId3" imgW="3267142" imgH="178661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36063" cy="4994275"/>
                      </a:xfrm>
                      <a:prstGeom prst="rect">
                        <a:avLst/>
                      </a:prstGeom>
                      <a:solidFill>
                        <a:schemeClr val="tx1"/>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1" name="Rectangle 3"/>
          <p:cNvSpPr>
            <a:spLocks noChangeArrowheads="1"/>
          </p:cNvSpPr>
          <p:nvPr/>
        </p:nvSpPr>
        <p:spPr bwMode="auto">
          <a:xfrm>
            <a:off x="142875" y="4797425"/>
            <a:ext cx="87852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spcBef>
                <a:spcPct val="0"/>
              </a:spcBef>
            </a:pPr>
            <a:r>
              <a:rPr lang="en-US" altLang="zh-CN" b="0">
                <a:solidFill>
                  <a:srgbClr val="000000"/>
                </a:solidFill>
              </a:rPr>
              <a:t>K</a:t>
            </a:r>
            <a:r>
              <a:rPr lang="en-US" altLang="zh-CN" b="0" baseline="-25000">
                <a:solidFill>
                  <a:srgbClr val="000000"/>
                </a:solidFill>
              </a:rPr>
              <a:t>ρ(?)</a:t>
            </a:r>
            <a:r>
              <a:rPr lang="en-US" altLang="zh-CN" b="0">
                <a:solidFill>
                  <a:srgbClr val="000000"/>
                </a:solidFill>
              </a:rPr>
              <a:t>,</a:t>
            </a:r>
            <a:r>
              <a:rPr lang="en-US" altLang="zh-CN" b="0" baseline="-25000">
                <a:solidFill>
                  <a:srgbClr val="000000"/>
                </a:solidFill>
              </a:rPr>
              <a:t> </a:t>
            </a:r>
            <a:r>
              <a:rPr lang="en-US" altLang="zh-CN" b="0">
                <a:solidFill>
                  <a:srgbClr val="000000"/>
                </a:solidFill>
              </a:rPr>
              <a:t>K</a:t>
            </a:r>
            <a:r>
              <a:rPr lang="en-US" altLang="zh-CN" b="0" baseline="-25000">
                <a:solidFill>
                  <a:srgbClr val="000000"/>
                </a:solidFill>
              </a:rPr>
              <a:t>ρ(?) </a:t>
            </a:r>
            <a:r>
              <a:rPr lang="en-US" altLang="zh-CN" b="0">
                <a:solidFill>
                  <a:srgbClr val="000000"/>
                </a:solidFill>
              </a:rPr>
              <a:t>,</a:t>
            </a:r>
            <a:r>
              <a:rPr lang="en-US" altLang="zh-CN" b="0" baseline="-25000">
                <a:solidFill>
                  <a:srgbClr val="000000"/>
                </a:solidFill>
              </a:rPr>
              <a:t> </a:t>
            </a:r>
            <a:r>
              <a:rPr lang="en-US" altLang="zh-CN" b="0">
                <a:solidFill>
                  <a:srgbClr val="000000"/>
                </a:solidFill>
              </a:rPr>
              <a:t>K</a:t>
            </a:r>
            <a:r>
              <a:rPr lang="en-US" altLang="zh-CN" b="0" baseline="-25000">
                <a:solidFill>
                  <a:srgbClr val="000000"/>
                </a:solidFill>
              </a:rPr>
              <a:t>ρ(3)		</a:t>
            </a:r>
            <a:r>
              <a:rPr lang="en-US" altLang="zh-CN" b="0">
                <a:solidFill>
                  <a:srgbClr val="000000"/>
                </a:solidFill>
              </a:rPr>
              <a:t> d</a:t>
            </a:r>
            <a:r>
              <a:rPr lang="en-US" altLang="zh-CN" b="0" baseline="-25000">
                <a:solidFill>
                  <a:srgbClr val="000000"/>
                </a:solidFill>
              </a:rPr>
              <a:t>2</a:t>
            </a:r>
            <a:r>
              <a:rPr lang="en-US" altLang="zh-CN" b="0">
                <a:solidFill>
                  <a:srgbClr val="000000"/>
                </a:solidFill>
              </a:rPr>
              <a:t>=0,p</a:t>
            </a:r>
            <a:r>
              <a:rPr lang="en-US" altLang="zh-CN" b="0" baseline="-25000">
                <a:solidFill>
                  <a:srgbClr val="000000"/>
                </a:solidFill>
              </a:rPr>
              <a:t>1</a:t>
            </a:r>
            <a:r>
              <a:rPr lang="en-US" altLang="zh-CN" b="0">
                <a:solidFill>
                  <a:srgbClr val="000000"/>
                </a:solidFill>
              </a:rPr>
              <a:t>=1/3</a:t>
            </a:r>
          </a:p>
          <a:p>
            <a:pPr algn="l">
              <a:spcBef>
                <a:spcPct val="0"/>
              </a:spcBef>
            </a:pPr>
            <a:r>
              <a:rPr lang="en-US" altLang="zh-CN" b="0">
                <a:solidFill>
                  <a:srgbClr val="000000"/>
                </a:solidFill>
              </a:rPr>
              <a:t>K</a:t>
            </a:r>
            <a:r>
              <a:rPr lang="en-US" altLang="zh-CN" b="0" baseline="-25000">
                <a:solidFill>
                  <a:srgbClr val="000000"/>
                </a:solidFill>
              </a:rPr>
              <a:t>ρ(?) </a:t>
            </a:r>
            <a:r>
              <a:rPr lang="en-US" altLang="zh-CN" b="0">
                <a:solidFill>
                  <a:srgbClr val="000000"/>
                </a:solidFill>
              </a:rPr>
              <a:t>,</a:t>
            </a:r>
            <a:r>
              <a:rPr lang="en-US" altLang="zh-CN" b="0" baseline="-25000">
                <a:solidFill>
                  <a:srgbClr val="000000"/>
                </a:solidFill>
              </a:rPr>
              <a:t> </a:t>
            </a:r>
            <a:r>
              <a:rPr lang="en-US" altLang="zh-CN" b="0">
                <a:solidFill>
                  <a:srgbClr val="000000"/>
                </a:solidFill>
              </a:rPr>
              <a:t>K</a:t>
            </a:r>
            <a:r>
              <a:rPr lang="en-US" altLang="zh-CN" b="0" baseline="-25000">
                <a:solidFill>
                  <a:srgbClr val="000000"/>
                </a:solidFill>
              </a:rPr>
              <a:t>ρ(3) </a:t>
            </a:r>
            <a:r>
              <a:rPr lang="en-US" altLang="zh-CN" b="0">
                <a:solidFill>
                  <a:srgbClr val="000000"/>
                </a:solidFill>
              </a:rPr>
              <a:t>,K</a:t>
            </a:r>
            <a:r>
              <a:rPr lang="en-US" altLang="zh-CN" b="0" baseline="-25000">
                <a:solidFill>
                  <a:srgbClr val="000000"/>
                </a:solidFill>
              </a:rPr>
              <a:t>ρ(?) 		</a:t>
            </a:r>
            <a:r>
              <a:rPr lang="en-US" altLang="zh-CN" b="0">
                <a:solidFill>
                  <a:srgbClr val="000000"/>
                </a:solidFill>
              </a:rPr>
              <a:t> d</a:t>
            </a:r>
            <a:r>
              <a:rPr lang="en-US" altLang="zh-CN" b="0" baseline="-25000">
                <a:solidFill>
                  <a:srgbClr val="000000"/>
                </a:solidFill>
              </a:rPr>
              <a:t>2</a:t>
            </a:r>
            <a:r>
              <a:rPr lang="en-US" altLang="zh-CN" b="0">
                <a:solidFill>
                  <a:srgbClr val="000000"/>
                </a:solidFill>
              </a:rPr>
              <a:t>=1,p</a:t>
            </a:r>
            <a:r>
              <a:rPr lang="en-US" altLang="zh-CN" b="0" baseline="-25000">
                <a:solidFill>
                  <a:srgbClr val="000000"/>
                </a:solidFill>
              </a:rPr>
              <a:t>2</a:t>
            </a:r>
            <a:r>
              <a:rPr lang="en-US" altLang="zh-CN" b="0">
                <a:solidFill>
                  <a:srgbClr val="000000"/>
                </a:solidFill>
              </a:rPr>
              <a:t>=1/3</a:t>
            </a:r>
          </a:p>
          <a:p>
            <a:pPr algn="l">
              <a:spcBef>
                <a:spcPct val="0"/>
              </a:spcBef>
            </a:pPr>
            <a:r>
              <a:rPr lang="en-US" altLang="zh-CN" b="0">
                <a:solidFill>
                  <a:srgbClr val="000000"/>
                </a:solidFill>
              </a:rPr>
              <a:t>K</a:t>
            </a:r>
            <a:r>
              <a:rPr lang="en-US" altLang="zh-CN" b="0" baseline="-25000">
                <a:solidFill>
                  <a:srgbClr val="000000"/>
                </a:solidFill>
              </a:rPr>
              <a:t>ρ(3) </a:t>
            </a:r>
            <a:r>
              <a:rPr lang="en-US" altLang="zh-CN" b="0">
                <a:solidFill>
                  <a:srgbClr val="000000"/>
                </a:solidFill>
              </a:rPr>
              <a:t>, K</a:t>
            </a:r>
            <a:r>
              <a:rPr lang="en-US" altLang="zh-CN" b="0" baseline="-25000">
                <a:solidFill>
                  <a:srgbClr val="000000"/>
                </a:solidFill>
              </a:rPr>
              <a:t>ρ(?) </a:t>
            </a:r>
            <a:r>
              <a:rPr lang="en-US" altLang="zh-CN" b="0">
                <a:solidFill>
                  <a:srgbClr val="000000"/>
                </a:solidFill>
              </a:rPr>
              <a:t>,</a:t>
            </a:r>
            <a:r>
              <a:rPr lang="en-US" altLang="zh-CN" b="0" baseline="-25000">
                <a:solidFill>
                  <a:srgbClr val="000000"/>
                </a:solidFill>
              </a:rPr>
              <a:t> </a:t>
            </a:r>
            <a:r>
              <a:rPr lang="en-US" altLang="zh-CN" b="0">
                <a:solidFill>
                  <a:srgbClr val="000000"/>
                </a:solidFill>
              </a:rPr>
              <a:t>K</a:t>
            </a:r>
            <a:r>
              <a:rPr lang="en-US" altLang="zh-CN" b="0" baseline="-25000">
                <a:solidFill>
                  <a:srgbClr val="000000"/>
                </a:solidFill>
              </a:rPr>
              <a:t>ρ(?) </a:t>
            </a:r>
            <a:r>
              <a:rPr lang="en-US" altLang="zh-CN" b="0">
                <a:solidFill>
                  <a:srgbClr val="000000"/>
                </a:solidFill>
              </a:rPr>
              <a:t>		 d</a:t>
            </a:r>
            <a:r>
              <a:rPr lang="en-US" altLang="zh-CN" b="0" baseline="-25000">
                <a:solidFill>
                  <a:srgbClr val="000000"/>
                </a:solidFill>
              </a:rPr>
              <a:t>2</a:t>
            </a:r>
            <a:r>
              <a:rPr lang="en-US" altLang="zh-CN" b="0">
                <a:solidFill>
                  <a:srgbClr val="000000"/>
                </a:solidFill>
              </a:rPr>
              <a:t>=2,p</a:t>
            </a:r>
            <a:r>
              <a:rPr lang="en-US" altLang="zh-CN" b="0" baseline="-25000">
                <a:solidFill>
                  <a:srgbClr val="000000"/>
                </a:solidFill>
              </a:rPr>
              <a:t>3</a:t>
            </a:r>
            <a:r>
              <a:rPr lang="en-US" altLang="zh-CN" b="0">
                <a:solidFill>
                  <a:srgbClr val="000000"/>
                </a:solidFill>
              </a:rPr>
              <a:t>=1/3</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49154" name="Object 6"/>
          <p:cNvGraphicFramePr>
            <a:graphicFrameLocks noChangeAspect="1"/>
          </p:cNvGraphicFramePr>
          <p:nvPr/>
        </p:nvGraphicFramePr>
        <p:xfrm>
          <a:off x="0" y="0"/>
          <a:ext cx="9144000" cy="3141663"/>
        </p:xfrm>
        <a:graphic>
          <a:graphicData uri="http://schemas.openxmlformats.org/presentationml/2006/ole">
            <mc:AlternateContent xmlns:mc="http://schemas.openxmlformats.org/markup-compatibility/2006">
              <mc:Choice xmlns:v="urn:schemas-microsoft-com:vml" Requires="v">
                <p:oleObj spid="_x0000_s49182" name="文档" r:id="rId3" imgW="3333826" imgH="1145088" progId="Word.Document.8">
                  <p:embed/>
                </p:oleObj>
              </mc:Choice>
              <mc:Fallback>
                <p:oleObj name="文档" r:id="rId3" imgW="3333826" imgH="1145088"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3141663"/>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9" name="Object 7"/>
          <p:cNvGraphicFramePr>
            <a:graphicFrameLocks noGrp="1" noChangeAspect="1"/>
          </p:cNvGraphicFramePr>
          <p:nvPr>
            <p:ph/>
          </p:nvPr>
        </p:nvGraphicFramePr>
        <p:xfrm>
          <a:off x="1139825" y="3136900"/>
          <a:ext cx="6638925" cy="3514725"/>
        </p:xfrm>
        <a:graphic>
          <a:graphicData uri="http://schemas.openxmlformats.org/presentationml/2006/ole">
            <mc:AlternateContent xmlns:mc="http://schemas.openxmlformats.org/markup-compatibility/2006">
              <mc:Choice xmlns:v="urn:schemas-microsoft-com:vml" Requires="v">
                <p:oleObj spid="_x0000_s49183" name="Document" r:id="rId5" imgW="3367793" imgH="1783017" progId="Word.Document.8">
                  <p:embed/>
                </p:oleObj>
              </mc:Choice>
              <mc:Fallback>
                <p:oleObj name="Document" r:id="rId5" imgW="3367793" imgH="1783017"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9825" y="3136900"/>
                        <a:ext cx="6638925" cy="3514725"/>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3159"/>
                                        </p:tgtEl>
                                        <p:attrNameLst>
                                          <p:attrName>style.visibility</p:attrName>
                                        </p:attrNameLst>
                                      </p:cBhvr>
                                      <p:to>
                                        <p:strVal val="visible"/>
                                      </p:to>
                                    </p:set>
                                    <p:animEffect transition="in" filter="blinds(horizontal)">
                                      <p:cBhvr>
                                        <p:cTn id="7" dur="500"/>
                                        <p:tgtEl>
                                          <p:spTgt spid="43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358775" y="441325"/>
            <a:ext cx="8461375" cy="6121400"/>
          </a:xfrm>
        </p:spPr>
        <p:txBody>
          <a:bodyPr/>
          <a:lstStyle/>
          <a:p>
            <a:pPr eaLnBrk="1" hangingPunct="1">
              <a:lnSpc>
                <a:spcPct val="80000"/>
              </a:lnSpc>
              <a:buFont typeface="Wingdings" pitchFamily="2" charset="2"/>
              <a:buNone/>
            </a:pPr>
            <a:r>
              <a:rPr lang="zh-CN" altLang="en-US" b="1" smtClean="0">
                <a:latin typeface="Times New Roman" pitchFamily="18" charset="0"/>
                <a:ea typeface="仿宋_GB2312" pitchFamily="49" charset="-122"/>
              </a:rPr>
              <a:t>   </a:t>
            </a:r>
            <a:r>
              <a:rPr lang="zh-CN" altLang="en-US" b="1" smtClean="0">
                <a:solidFill>
                  <a:srgbClr val="FFFF00"/>
                </a:solidFill>
                <a:latin typeface="Times New Roman" pitchFamily="18" charset="0"/>
              </a:rPr>
              <a:t>平均情况下</a:t>
            </a:r>
            <a:r>
              <a:rPr lang="en-US" altLang="zh-CN" b="1" smtClean="0">
                <a:solidFill>
                  <a:srgbClr val="FFFF00"/>
                </a:solidFill>
                <a:latin typeface="Times New Roman" pitchFamily="18" charset="0"/>
              </a:rPr>
              <a:t>:</a:t>
            </a:r>
          </a:p>
          <a:p>
            <a:pPr eaLnBrk="1" hangingPunct="1">
              <a:lnSpc>
                <a:spcPct val="80000"/>
              </a:lnSpc>
              <a:buFont typeface="Wingdings" pitchFamily="2" charset="2"/>
              <a:buNone/>
            </a:pPr>
            <a:r>
              <a:rPr lang="zh-CN" altLang="en-US" b="1" smtClean="0">
                <a:latin typeface="Times New Roman" pitchFamily="18" charset="0"/>
              </a:rPr>
              <a:t>	若待排序文件中记录所有可能的排列的概率相同，则可取上述最好情况和最坏情况的平均情况。在平均情况下的关键词比较次数和记录移动次数分别为</a:t>
            </a:r>
          </a:p>
          <a:p>
            <a:pPr eaLnBrk="1" hangingPunct="1">
              <a:lnSpc>
                <a:spcPct val="80000"/>
              </a:lnSpc>
              <a:buFont typeface="Wingdings" pitchFamily="2" charset="2"/>
              <a:buNone/>
            </a:pPr>
            <a:endParaRPr lang="zh-CN" altLang="en-US" b="1" smtClean="0">
              <a:latin typeface="Times New Roman" pitchFamily="18" charset="0"/>
            </a:endParaRPr>
          </a:p>
          <a:p>
            <a:pPr eaLnBrk="1" hangingPunct="1">
              <a:lnSpc>
                <a:spcPct val="80000"/>
              </a:lnSpc>
              <a:buFont typeface="Wingdings" pitchFamily="2" charset="2"/>
              <a:buNone/>
            </a:pPr>
            <a:endParaRPr lang="zh-CN" altLang="en-US" b="1" smtClean="0">
              <a:latin typeface="Times New Roman" pitchFamily="18" charset="0"/>
            </a:endParaRPr>
          </a:p>
          <a:p>
            <a:pPr eaLnBrk="1" hangingPunct="1">
              <a:lnSpc>
                <a:spcPct val="80000"/>
              </a:lnSpc>
              <a:buFont typeface="Wingdings" pitchFamily="2" charset="2"/>
              <a:buNone/>
            </a:pPr>
            <a:r>
              <a:rPr lang="zh-CN" altLang="en-US" b="1" smtClean="0">
                <a:latin typeface="Times New Roman" pitchFamily="18" charset="0"/>
              </a:rPr>
              <a:t> </a:t>
            </a:r>
          </a:p>
          <a:p>
            <a:pPr eaLnBrk="1" hangingPunct="1">
              <a:lnSpc>
                <a:spcPct val="80000"/>
              </a:lnSpc>
              <a:buFont typeface="Wingdings" pitchFamily="2" charset="2"/>
              <a:buNone/>
            </a:pPr>
            <a:endParaRPr lang="en-US" altLang="zh-CN" b="1" smtClean="0">
              <a:latin typeface="Times New Roman" pitchFamily="18" charset="0"/>
            </a:endParaRPr>
          </a:p>
          <a:p>
            <a:pPr eaLnBrk="1" hangingPunct="1">
              <a:lnSpc>
                <a:spcPct val="80000"/>
              </a:lnSpc>
              <a:buFont typeface="Wingdings" pitchFamily="2" charset="2"/>
              <a:buNone/>
            </a:pPr>
            <a:endParaRPr lang="en-US" altLang="zh-CN" b="1" smtClean="0">
              <a:latin typeface="Times New Roman" pitchFamily="18" charset="0"/>
            </a:endParaRPr>
          </a:p>
          <a:p>
            <a:pPr eaLnBrk="1" hangingPunct="1">
              <a:lnSpc>
                <a:spcPct val="80000"/>
              </a:lnSpc>
              <a:buFont typeface="Wingdings" pitchFamily="2" charset="2"/>
              <a:buNone/>
            </a:pPr>
            <a:endParaRPr lang="en-US" altLang="zh-CN" b="1" smtClean="0">
              <a:latin typeface="Times New Roman" pitchFamily="18" charset="0"/>
            </a:endParaRPr>
          </a:p>
          <a:p>
            <a:pPr eaLnBrk="1" hangingPunct="1">
              <a:lnSpc>
                <a:spcPct val="80000"/>
              </a:lnSpc>
              <a:buFont typeface="Wingdings" pitchFamily="2" charset="2"/>
              <a:buNone/>
            </a:pPr>
            <a:r>
              <a:rPr lang="zh-CN" altLang="en-US" b="1" smtClean="0">
                <a:latin typeface="Times New Roman" pitchFamily="18" charset="0"/>
              </a:rPr>
              <a:t>   因此，直接插入排序的时间复杂度为 </a:t>
            </a:r>
            <a:r>
              <a:rPr lang="en-US" altLang="zh-CN" b="1" smtClean="0">
                <a:latin typeface="Times New Roman" pitchFamily="18" charset="0"/>
              </a:rPr>
              <a:t>o(</a:t>
            </a:r>
            <a:r>
              <a:rPr lang="en-US" altLang="zh-CN" b="1" i="1" smtClean="0">
                <a:latin typeface="Times New Roman" pitchFamily="18" charset="0"/>
              </a:rPr>
              <a:t>n</a:t>
            </a:r>
            <a:r>
              <a:rPr lang="en-US" altLang="zh-CN" b="1" baseline="30000" smtClean="0">
                <a:latin typeface="Times New Roman" pitchFamily="18" charset="0"/>
              </a:rPr>
              <a:t>2</a:t>
            </a:r>
            <a:r>
              <a:rPr lang="en-US" altLang="zh-CN" b="1" smtClean="0">
                <a:latin typeface="Times New Roman" pitchFamily="18" charset="0"/>
              </a:rPr>
              <a:t>)</a:t>
            </a:r>
            <a:r>
              <a:rPr lang="zh-CN" altLang="en-US" b="1" smtClean="0">
                <a:latin typeface="Times New Roman" pitchFamily="18" charset="0"/>
              </a:rPr>
              <a:t>。</a:t>
            </a:r>
          </a:p>
        </p:txBody>
      </p:sp>
      <p:sp>
        <p:nvSpPr>
          <p:cNvPr id="5017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50180" name="Object 4"/>
          <p:cNvGraphicFramePr>
            <a:graphicFrameLocks noChangeAspect="1"/>
          </p:cNvGraphicFramePr>
          <p:nvPr/>
        </p:nvGraphicFramePr>
        <p:xfrm>
          <a:off x="935038" y="2600325"/>
          <a:ext cx="4767262" cy="1331913"/>
        </p:xfrm>
        <a:graphic>
          <a:graphicData uri="http://schemas.openxmlformats.org/presentationml/2006/ole">
            <mc:AlternateContent xmlns:mc="http://schemas.openxmlformats.org/markup-compatibility/2006">
              <mc:Choice xmlns:v="urn:schemas-microsoft-com:vml" Requires="v">
                <p:oleObj spid="_x0000_s50209" name="Equation" r:id="rId4" imgW="1701800" imgH="444500" progId="Equation.DSMT4">
                  <p:embed/>
                </p:oleObj>
              </mc:Choice>
              <mc:Fallback>
                <p:oleObj name="Equation" r:id="rId4" imgW="1701800" imgH="444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038" y="2600325"/>
                        <a:ext cx="4767262" cy="13319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50182" name="Object 6"/>
          <p:cNvGraphicFramePr>
            <a:graphicFrameLocks noChangeAspect="1"/>
          </p:cNvGraphicFramePr>
          <p:nvPr/>
        </p:nvGraphicFramePr>
        <p:xfrm>
          <a:off x="935038" y="4076700"/>
          <a:ext cx="7069137" cy="1293813"/>
        </p:xfrm>
        <a:graphic>
          <a:graphicData uri="http://schemas.openxmlformats.org/presentationml/2006/ole">
            <mc:AlternateContent xmlns:mc="http://schemas.openxmlformats.org/markup-compatibility/2006">
              <mc:Choice xmlns:v="urn:schemas-microsoft-com:vml" Requires="v">
                <p:oleObj spid="_x0000_s50210" name="Equation" r:id="rId6" imgW="2298700" imgH="444500" progId="Equation.DSMT4">
                  <p:embed/>
                </p:oleObj>
              </mc:Choice>
              <mc:Fallback>
                <p:oleObj name="Equation" r:id="rId6" imgW="2298700" imgH="4445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038" y="4076700"/>
                        <a:ext cx="7069137" cy="12938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539750" y="368300"/>
            <a:ext cx="8208963" cy="6121400"/>
          </a:xfrm>
        </p:spPr>
        <p:txBody>
          <a:bodyPr/>
          <a:lstStyle/>
          <a:p>
            <a:pPr marL="274638" indent="-274638" algn="just" eaLnBrk="1" hangingPunct="1">
              <a:lnSpc>
                <a:spcPct val="120000"/>
              </a:lnSpc>
              <a:buFont typeface="Wingdings" pitchFamily="2" charset="2"/>
              <a:buNone/>
            </a:pPr>
            <a:r>
              <a:rPr lang="zh-CN" altLang="en-US" sz="3600" b="1" smtClean="0">
                <a:solidFill>
                  <a:srgbClr val="FFFF00"/>
                </a:solidFill>
                <a:latin typeface="宋体" pitchFamily="2" charset="-122"/>
              </a:rPr>
              <a:t> 最好情况</a:t>
            </a:r>
            <a:r>
              <a:rPr lang="zh-CN" altLang="en-US" sz="3600" b="1" smtClean="0">
                <a:latin typeface="宋体" pitchFamily="2" charset="-122"/>
              </a:rPr>
              <a:t>下，排序前记录已经按关键词从小到大有序排列，每趟只需与前面的有序部分的最后一个记录的关键词比较 </a:t>
            </a:r>
            <a:r>
              <a:rPr lang="en-US" altLang="zh-CN" sz="3600" b="1" smtClean="0">
                <a:latin typeface="宋体" pitchFamily="2" charset="-122"/>
              </a:rPr>
              <a:t>1 </a:t>
            </a:r>
            <a:r>
              <a:rPr lang="zh-CN" altLang="en-US" sz="3600" b="1" smtClean="0">
                <a:latin typeface="宋体" pitchFamily="2" charset="-122"/>
              </a:rPr>
              <a:t>次，记录移动 </a:t>
            </a:r>
            <a:r>
              <a:rPr lang="en-US" altLang="zh-CN" sz="3600" b="1" smtClean="0">
                <a:latin typeface="宋体" pitchFamily="2" charset="-122"/>
              </a:rPr>
              <a:t>2 </a:t>
            </a:r>
            <a:r>
              <a:rPr lang="zh-CN" altLang="en-US" sz="3600" b="1" smtClean="0">
                <a:latin typeface="宋体" pitchFamily="2" charset="-122"/>
              </a:rPr>
              <a:t>次，总的关键词比较次数为 </a:t>
            </a:r>
            <a:r>
              <a:rPr lang="en-US" altLang="zh-CN" sz="3600" b="1" i="1" smtClean="0">
                <a:latin typeface="Times New Roman" pitchFamily="18" charset="0"/>
                <a:ea typeface="隶书" pitchFamily="49" charset="-122"/>
              </a:rPr>
              <a:t>n</a:t>
            </a:r>
            <a:r>
              <a:rPr lang="en-US" altLang="zh-CN" sz="3600" b="1" smtClean="0">
                <a:latin typeface="Times New Roman" pitchFamily="18" charset="0"/>
                <a:ea typeface="隶书" pitchFamily="49" charset="-122"/>
              </a:rPr>
              <a:t>-1</a:t>
            </a:r>
            <a:r>
              <a:rPr lang="zh-CN" altLang="en-US" sz="3600" b="1" smtClean="0">
                <a:latin typeface="宋体" pitchFamily="2" charset="-122"/>
              </a:rPr>
              <a:t>，记录移动次数为 </a:t>
            </a:r>
            <a:r>
              <a:rPr lang="en-US" altLang="zh-CN" sz="3600" b="1" smtClean="0">
                <a:latin typeface="Times New Roman" pitchFamily="18" charset="0"/>
              </a:rPr>
              <a:t>2(</a:t>
            </a:r>
            <a:r>
              <a:rPr lang="en-US" altLang="zh-CN" sz="3600" b="1" i="1" smtClean="0">
                <a:latin typeface="Times New Roman" pitchFamily="18" charset="0"/>
              </a:rPr>
              <a:t>n</a:t>
            </a:r>
            <a:r>
              <a:rPr lang="en-US" altLang="zh-CN" sz="3600" b="1" smtClean="0">
                <a:latin typeface="Times New Roman" pitchFamily="18" charset="0"/>
              </a:rPr>
              <a:t>-1)</a:t>
            </a:r>
            <a:r>
              <a:rPr lang="zh-CN" altLang="en-US" sz="3600" b="1" smtClean="0">
                <a:latin typeface="Times New Roman" pitchFamily="18" charset="0"/>
              </a:rPr>
              <a:t>。</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body" sz="half" idx="1"/>
          </p:nvPr>
        </p:nvSpPr>
        <p:spPr>
          <a:xfrm>
            <a:off x="431800" y="296863"/>
            <a:ext cx="8424863" cy="6121400"/>
          </a:xfrm>
        </p:spPr>
        <p:txBody>
          <a:bodyPr/>
          <a:lstStyle/>
          <a:p>
            <a:pPr algn="just" eaLnBrk="1" hangingPunct="1">
              <a:lnSpc>
                <a:spcPct val="110000"/>
              </a:lnSpc>
            </a:pPr>
            <a:r>
              <a:rPr lang="zh-CN" altLang="en-US" b="1" smtClean="0">
                <a:solidFill>
                  <a:srgbClr val="FFFF00"/>
                </a:solidFill>
                <a:latin typeface="Times New Roman" pitchFamily="18" charset="0"/>
              </a:rPr>
              <a:t>最坏情况下</a:t>
            </a:r>
            <a:r>
              <a:rPr lang="en-US" altLang="zh-CN" b="1" smtClean="0">
                <a:solidFill>
                  <a:srgbClr val="FFFF00"/>
                </a:solidFill>
                <a:latin typeface="Times New Roman" pitchFamily="18" charset="0"/>
              </a:rPr>
              <a:t>:</a:t>
            </a:r>
          </a:p>
          <a:p>
            <a:pPr algn="just" eaLnBrk="1" hangingPunct="1">
              <a:lnSpc>
                <a:spcPct val="110000"/>
              </a:lnSpc>
              <a:buFont typeface="Wingdings" pitchFamily="2" charset="2"/>
              <a:buNone/>
            </a:pPr>
            <a:r>
              <a:rPr lang="zh-CN" altLang="en-US" b="1" smtClean="0">
                <a:latin typeface="Times New Roman" pitchFamily="18" charset="0"/>
              </a:rPr>
              <a:t>	第 </a:t>
            </a:r>
            <a:r>
              <a:rPr lang="en-US" altLang="zh-CN" b="1" smtClean="0">
                <a:latin typeface="Times New Roman" pitchFamily="18" charset="0"/>
              </a:rPr>
              <a:t>i</a:t>
            </a:r>
            <a:r>
              <a:rPr lang="en-US" altLang="zh-CN" b="1" i="1" smtClean="0">
                <a:latin typeface="Times New Roman" pitchFamily="18" charset="0"/>
              </a:rPr>
              <a:t> </a:t>
            </a:r>
            <a:r>
              <a:rPr lang="zh-CN" altLang="en-US" b="1" smtClean="0">
                <a:latin typeface="Times New Roman" pitchFamily="18" charset="0"/>
              </a:rPr>
              <a:t>趟时第 </a:t>
            </a:r>
            <a:r>
              <a:rPr lang="en-US" altLang="zh-CN" b="1" smtClean="0">
                <a:latin typeface="Times New Roman" pitchFamily="18" charset="0"/>
              </a:rPr>
              <a:t>i</a:t>
            </a:r>
            <a:r>
              <a:rPr lang="en-US" altLang="zh-CN" b="1" i="1" smtClean="0">
                <a:latin typeface="Times New Roman" pitchFamily="18" charset="0"/>
              </a:rPr>
              <a:t> </a:t>
            </a:r>
            <a:r>
              <a:rPr lang="zh-CN" altLang="en-US" b="1" smtClean="0">
                <a:latin typeface="Times New Roman" pitchFamily="18" charset="0"/>
              </a:rPr>
              <a:t>个记录前面的所有记录的关键词都比第 </a:t>
            </a:r>
            <a:r>
              <a:rPr lang="en-US" altLang="zh-CN" b="1" smtClean="0">
                <a:latin typeface="Times New Roman" pitchFamily="18" charset="0"/>
              </a:rPr>
              <a:t>i</a:t>
            </a:r>
            <a:r>
              <a:rPr lang="en-US" altLang="zh-CN" b="1" i="1" smtClean="0">
                <a:latin typeface="Times New Roman" pitchFamily="18" charset="0"/>
              </a:rPr>
              <a:t> </a:t>
            </a:r>
            <a:r>
              <a:rPr lang="zh-CN" altLang="en-US" b="1" smtClean="0">
                <a:latin typeface="Times New Roman" pitchFamily="18" charset="0"/>
              </a:rPr>
              <a:t>个记录的关键词大，即</a:t>
            </a:r>
            <a:r>
              <a:rPr lang="en-US" altLang="zh-CN" b="1" smtClean="0">
                <a:latin typeface="Times New Roman" pitchFamily="18" charset="0"/>
              </a:rPr>
              <a:t>d</a:t>
            </a:r>
            <a:r>
              <a:rPr lang="en-US" altLang="zh-CN" b="1" baseline="-25000" smtClean="0">
                <a:latin typeface="Times New Roman" pitchFamily="18" charset="0"/>
              </a:rPr>
              <a:t>j</a:t>
            </a:r>
            <a:r>
              <a:rPr lang="zh-CN" altLang="en-US" b="1" smtClean="0">
                <a:latin typeface="Times New Roman" pitchFamily="18" charset="0"/>
              </a:rPr>
              <a:t>取最大值，因此必须与前面 </a:t>
            </a:r>
            <a:r>
              <a:rPr lang="en-US" altLang="zh-CN" b="1" smtClean="0">
                <a:latin typeface="Times New Roman" pitchFamily="18" charset="0"/>
              </a:rPr>
              <a:t>i-1</a:t>
            </a:r>
            <a:r>
              <a:rPr lang="zh-CN" altLang="en-US" b="1" smtClean="0">
                <a:latin typeface="Times New Roman" pitchFamily="18" charset="0"/>
              </a:rPr>
              <a:t>个记录都做关键词比较，并且每做 </a:t>
            </a:r>
            <a:r>
              <a:rPr lang="en-US" altLang="zh-CN" b="1" smtClean="0">
                <a:latin typeface="Times New Roman" pitchFamily="18" charset="0"/>
              </a:rPr>
              <a:t>1 </a:t>
            </a:r>
            <a:r>
              <a:rPr lang="zh-CN" altLang="en-US" b="1" smtClean="0">
                <a:latin typeface="Times New Roman" pitchFamily="18" charset="0"/>
              </a:rPr>
              <a:t>次比较就要做 </a:t>
            </a:r>
            <a:r>
              <a:rPr lang="en-US" altLang="zh-CN" b="1" smtClean="0">
                <a:latin typeface="Times New Roman" pitchFamily="18" charset="0"/>
              </a:rPr>
              <a:t>1 </a:t>
            </a:r>
            <a:r>
              <a:rPr lang="zh-CN" altLang="en-US" b="1" smtClean="0">
                <a:latin typeface="Times New Roman" pitchFamily="18" charset="0"/>
              </a:rPr>
              <a:t>次记录移动。则总的关键词比较次数为</a:t>
            </a:r>
            <a:endParaRPr lang="zh-CN" altLang="en-US" b="1" smtClean="0"/>
          </a:p>
        </p:txBody>
      </p:sp>
      <p:sp>
        <p:nvSpPr>
          <p:cNvPr id="52227" name="Rectangle 3"/>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52228" name="Rectangle 4"/>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646149" name="Object 5"/>
          <p:cNvGraphicFramePr>
            <a:graphicFrameLocks noChangeAspect="1"/>
          </p:cNvGraphicFramePr>
          <p:nvPr/>
        </p:nvGraphicFramePr>
        <p:xfrm>
          <a:off x="1008063" y="3860800"/>
          <a:ext cx="7632700" cy="2124075"/>
        </p:xfrm>
        <a:graphic>
          <a:graphicData uri="http://schemas.openxmlformats.org/presentationml/2006/ole">
            <mc:AlternateContent xmlns:mc="http://schemas.openxmlformats.org/markup-compatibility/2006">
              <mc:Choice xmlns:v="urn:schemas-microsoft-com:vml" Requires="v">
                <p:oleObj spid="_x0000_s52243" name="公式" r:id="rId4" imgW="1866090" imgH="863225" progId="Equation.3">
                  <p:embed/>
                </p:oleObj>
              </mc:Choice>
              <mc:Fallback>
                <p:oleObj name="公式" r:id="rId4" imgW="1866090" imgH="86322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3860800"/>
                        <a:ext cx="7632700" cy="2124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6146">
                                            <p:txEl>
                                              <p:pRg st="1" end="1"/>
                                            </p:txEl>
                                          </p:spTgt>
                                        </p:tgtEl>
                                        <p:attrNameLst>
                                          <p:attrName>style.visibility</p:attrName>
                                        </p:attrNameLst>
                                      </p:cBhvr>
                                      <p:to>
                                        <p:strVal val="visible"/>
                                      </p:to>
                                    </p:set>
                                    <p:animEffect transition="in" filter="blinds(horizontal)">
                                      <p:cBhvr>
                                        <p:cTn id="7" dur="500"/>
                                        <p:tgtEl>
                                          <p:spTgt spid="6461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6149"/>
                                        </p:tgtEl>
                                        <p:attrNameLst>
                                          <p:attrName>style.visibility</p:attrName>
                                        </p:attrNameLst>
                                      </p:cBhvr>
                                      <p:to>
                                        <p:strVal val="visible"/>
                                      </p:to>
                                    </p:set>
                                    <p:animEffect transition="in" filter="blinds(horizontal)">
                                      <p:cBhvr>
                                        <p:cTn id="12" dur="500"/>
                                        <p:tgtEl>
                                          <p:spTgt spid="64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395288" y="368300"/>
            <a:ext cx="8461375" cy="6121400"/>
          </a:xfrm>
        </p:spPr>
        <p:txBody>
          <a:bodyPr/>
          <a:lstStyle/>
          <a:p>
            <a:pPr eaLnBrk="1" hangingPunct="1">
              <a:buFont typeface="Wingdings" pitchFamily="2" charset="2"/>
              <a:buNone/>
            </a:pPr>
            <a:r>
              <a:rPr lang="zh-CN" altLang="en-US" sz="3600" b="1" smtClean="0"/>
              <a:t>记录移动次数为</a:t>
            </a:r>
          </a:p>
        </p:txBody>
      </p:sp>
      <p:sp>
        <p:nvSpPr>
          <p:cNvPr id="53251" name="Rectangle 3"/>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
        <p:nvSpPr>
          <p:cNvPr id="53252" name="Rectangle 4"/>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53253" name="Object 5"/>
          <p:cNvGraphicFramePr>
            <a:graphicFrameLocks noChangeAspect="1"/>
          </p:cNvGraphicFramePr>
          <p:nvPr/>
        </p:nvGraphicFramePr>
        <p:xfrm>
          <a:off x="827088" y="2060575"/>
          <a:ext cx="6516687" cy="2124075"/>
        </p:xfrm>
        <a:graphic>
          <a:graphicData uri="http://schemas.openxmlformats.org/presentationml/2006/ole">
            <mc:AlternateContent xmlns:mc="http://schemas.openxmlformats.org/markup-compatibility/2006">
              <mc:Choice xmlns:v="urn:schemas-microsoft-com:vml" Requires="v">
                <p:oleObj spid="_x0000_s53267" name="公式" r:id="rId4" imgW="1651000" imgH="863600" progId="Equation.3">
                  <p:embed/>
                </p:oleObj>
              </mc:Choice>
              <mc:Fallback>
                <p:oleObj name="公式" r:id="rId4" imgW="1651000" imgH="863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060575"/>
                        <a:ext cx="6516687" cy="2124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685800" y="1219200"/>
            <a:ext cx="8269288" cy="4913313"/>
          </a:xfrm>
        </p:spPr>
        <p:txBody>
          <a:bodyPr/>
          <a:lstStyle/>
          <a:p>
            <a:pPr eaLnBrk="1" hangingPunct="1">
              <a:buFont typeface="Wingdings" pitchFamily="2" charset="2"/>
              <a:buNone/>
            </a:pPr>
            <a:endParaRPr lang="zh-CN" altLang="en-US" sz="2400" smtClean="0"/>
          </a:p>
        </p:txBody>
      </p:sp>
      <p:graphicFrame>
        <p:nvGraphicFramePr>
          <p:cNvPr id="54275" name="Object 3"/>
          <p:cNvGraphicFramePr>
            <a:graphicFrameLocks noChangeAspect="1"/>
          </p:cNvGraphicFramePr>
          <p:nvPr/>
        </p:nvGraphicFramePr>
        <p:xfrm>
          <a:off x="101600" y="727075"/>
          <a:ext cx="9042400" cy="5486400"/>
        </p:xfrm>
        <a:graphic>
          <a:graphicData uri="http://schemas.openxmlformats.org/presentationml/2006/ole">
            <mc:AlternateContent xmlns:mc="http://schemas.openxmlformats.org/markup-compatibility/2006">
              <mc:Choice xmlns:v="urn:schemas-microsoft-com:vml" Requires="v">
                <p:oleObj spid="_x0000_s54289" name="Document" r:id="rId4" imgW="6240019" imgH="3783332" progId="Word.Document.8">
                  <p:embed/>
                </p:oleObj>
              </mc:Choice>
              <mc:Fallback>
                <p:oleObj name="Document" r:id="rId4" imgW="6240019" imgH="378333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 y="727075"/>
                        <a:ext cx="9042400" cy="5486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idx="1"/>
          </p:nvPr>
        </p:nvSpPr>
        <p:spPr>
          <a:xfrm>
            <a:off x="395288" y="368300"/>
            <a:ext cx="8458200" cy="6027738"/>
          </a:xfrm>
        </p:spPr>
        <p:txBody>
          <a:bodyPr/>
          <a:lstStyle/>
          <a:p>
            <a:pPr eaLnBrk="1" hangingPunct="1">
              <a:lnSpc>
                <a:spcPct val="120000"/>
              </a:lnSpc>
              <a:spcBef>
                <a:spcPct val="40000"/>
              </a:spcBef>
              <a:buFont typeface="Wingdings" pitchFamily="2" charset="2"/>
              <a:buNone/>
            </a:pPr>
            <a:r>
              <a:rPr lang="zh-CN" altLang="en-US" b="1" smtClean="0">
                <a:solidFill>
                  <a:srgbClr val="FFFF00"/>
                </a:solidFill>
                <a:latin typeface="Times New Roman" pitchFamily="18" charset="0"/>
                <a:ea typeface="幼圆" pitchFamily="49" charset="-122"/>
              </a:rPr>
              <a:t>直接插入排序算法</a:t>
            </a:r>
          </a:p>
          <a:p>
            <a:pPr eaLnBrk="1" hangingPunct="1">
              <a:lnSpc>
                <a:spcPct val="120000"/>
              </a:lnSpc>
              <a:spcBef>
                <a:spcPct val="40000"/>
              </a:spcBef>
            </a:pPr>
            <a:r>
              <a:rPr lang="zh-CN" altLang="en-US" sz="3000" b="1" u="sng" smtClean="0">
                <a:solidFill>
                  <a:srgbClr val="FFFF00"/>
                </a:solidFill>
                <a:latin typeface="Times New Roman" pitchFamily="18" charset="0"/>
              </a:rPr>
              <a:t>优点</a:t>
            </a:r>
            <a:r>
              <a:rPr lang="en-US" altLang="zh-CN" sz="3000" b="1" u="sng" smtClean="0">
                <a:solidFill>
                  <a:srgbClr val="FFFF00"/>
                </a:solidFill>
                <a:latin typeface="Times New Roman" pitchFamily="18" charset="0"/>
              </a:rPr>
              <a:t>:</a:t>
            </a:r>
            <a:r>
              <a:rPr lang="zh-CN" altLang="en-US" b="1" smtClean="0">
                <a:latin typeface="Times New Roman" pitchFamily="18" charset="0"/>
                <a:ea typeface="幼圆" pitchFamily="49" charset="-122"/>
              </a:rPr>
              <a:t>是算法的执行过程相当清晰，并</a:t>
            </a:r>
          </a:p>
          <a:p>
            <a:pPr eaLnBrk="1" hangingPunct="1">
              <a:lnSpc>
                <a:spcPct val="120000"/>
              </a:lnSpc>
              <a:spcBef>
                <a:spcPct val="40000"/>
              </a:spcBef>
              <a:buFont typeface="Wingdings" pitchFamily="2" charset="2"/>
              <a:buNone/>
            </a:pPr>
            <a:r>
              <a:rPr lang="zh-CN" altLang="en-US" b="1" smtClean="0">
                <a:latin typeface="Times New Roman" pitchFamily="18" charset="0"/>
                <a:ea typeface="幼圆" pitchFamily="49" charset="-122"/>
              </a:rPr>
              <a:t>     且书写容易</a:t>
            </a:r>
            <a:r>
              <a:rPr lang="en-US" altLang="zh-CN" b="1" smtClean="0">
                <a:latin typeface="Times New Roman" pitchFamily="18" charset="0"/>
                <a:ea typeface="幼圆" pitchFamily="49" charset="-122"/>
              </a:rPr>
              <a:t>.</a:t>
            </a:r>
          </a:p>
          <a:p>
            <a:pPr eaLnBrk="1" hangingPunct="1">
              <a:lnSpc>
                <a:spcPct val="120000"/>
              </a:lnSpc>
              <a:spcBef>
                <a:spcPct val="40000"/>
              </a:spcBef>
            </a:pPr>
            <a:r>
              <a:rPr lang="zh-CN" altLang="en-US" sz="3000" b="1" u="sng" smtClean="0">
                <a:solidFill>
                  <a:srgbClr val="FFFF00"/>
                </a:solidFill>
                <a:latin typeface="Times New Roman" pitchFamily="18" charset="0"/>
              </a:rPr>
              <a:t>缺点</a:t>
            </a:r>
            <a:r>
              <a:rPr lang="en-US" altLang="zh-CN" sz="3000" b="1" u="sng" smtClean="0">
                <a:solidFill>
                  <a:srgbClr val="FFFF00"/>
                </a:solidFill>
                <a:latin typeface="Times New Roman" pitchFamily="18" charset="0"/>
              </a:rPr>
              <a:t>:</a:t>
            </a:r>
            <a:r>
              <a:rPr lang="zh-CN" altLang="en-US" b="1" smtClean="0">
                <a:latin typeface="Times New Roman" pitchFamily="18" charset="0"/>
                <a:ea typeface="幼圆" pitchFamily="49" charset="-122"/>
              </a:rPr>
              <a:t>期望复杂性为</a:t>
            </a:r>
            <a:r>
              <a:rPr lang="en-US" altLang="zh-CN" b="1" smtClean="0">
                <a:latin typeface="Times New Roman" pitchFamily="18" charset="0"/>
                <a:ea typeface="幼圆" pitchFamily="49" charset="-122"/>
              </a:rPr>
              <a:t>O(n</a:t>
            </a:r>
            <a:r>
              <a:rPr lang="en-US" altLang="zh-CN" b="1" baseline="30000" smtClean="0">
                <a:latin typeface="Times New Roman" pitchFamily="18" charset="0"/>
                <a:ea typeface="幼圆" pitchFamily="49" charset="-122"/>
              </a:rPr>
              <a:t>2</a:t>
            </a:r>
            <a:r>
              <a:rPr lang="en-US" altLang="zh-CN" b="1" smtClean="0">
                <a:latin typeface="Times New Roman" pitchFamily="18" charset="0"/>
                <a:ea typeface="幼圆" pitchFamily="49" charset="-122"/>
              </a:rPr>
              <a:t>) . </a:t>
            </a:r>
          </a:p>
          <a:p>
            <a:pPr eaLnBrk="1" hangingPunct="1">
              <a:lnSpc>
                <a:spcPct val="120000"/>
              </a:lnSpc>
              <a:spcBef>
                <a:spcPct val="40000"/>
              </a:spcBef>
            </a:pPr>
            <a:r>
              <a:rPr lang="zh-CN" altLang="en-US" sz="3000" b="1" u="sng" smtClean="0">
                <a:solidFill>
                  <a:srgbClr val="FFFF00"/>
                </a:solidFill>
                <a:latin typeface="Times New Roman" pitchFamily="18" charset="0"/>
              </a:rPr>
              <a:t>稳定性：</a:t>
            </a:r>
            <a:r>
              <a:rPr lang="zh-CN" altLang="en-US" b="1" smtClean="0">
                <a:latin typeface="Times New Roman" pitchFamily="18" charset="0"/>
                <a:ea typeface="幼圆" pitchFamily="49" charset="-122"/>
              </a:rPr>
              <a:t>直接插入排序是</a:t>
            </a:r>
            <a:r>
              <a:rPr lang="zh-CN" altLang="en-US" sz="3000" b="1" u="sng" smtClean="0">
                <a:solidFill>
                  <a:srgbClr val="FFFF00"/>
                </a:solidFill>
                <a:latin typeface="Times New Roman" pitchFamily="18" charset="0"/>
              </a:rPr>
              <a:t>稳定的</a:t>
            </a:r>
            <a:r>
              <a:rPr lang="zh-CN" altLang="en-US" b="1" smtClean="0">
                <a:latin typeface="Times New Roman" pitchFamily="18" charset="0"/>
                <a:ea typeface="幼圆" pitchFamily="49" charset="-122"/>
              </a:rPr>
              <a:t>排序方法。</a:t>
            </a:r>
          </a:p>
          <a:p>
            <a:pPr eaLnBrk="1" hangingPunct="1">
              <a:lnSpc>
                <a:spcPct val="120000"/>
              </a:lnSpc>
              <a:spcBef>
                <a:spcPct val="40000"/>
              </a:spcBef>
            </a:pPr>
            <a:r>
              <a:rPr lang="zh-CN" altLang="en-US" sz="3000" b="1" u="sng" smtClean="0">
                <a:solidFill>
                  <a:srgbClr val="FFFF00"/>
                </a:solidFill>
                <a:latin typeface="Times New Roman" pitchFamily="18" charset="0"/>
              </a:rPr>
              <a:t>最好情况是：</a:t>
            </a:r>
            <a:r>
              <a:rPr lang="zh-CN" altLang="en-US" b="1" smtClean="0">
                <a:latin typeface="Times New Roman" pitchFamily="18" charset="0"/>
                <a:ea typeface="幼圆" pitchFamily="49" charset="-122"/>
              </a:rPr>
              <a:t>当被排序文件初态为正序时，算法的时间复杂度为</a:t>
            </a:r>
            <a:r>
              <a:rPr lang="en-US" altLang="zh-CN" b="1" smtClean="0">
                <a:latin typeface="Times New Roman" pitchFamily="18" charset="0"/>
                <a:ea typeface="幼圆" pitchFamily="49" charset="-122"/>
              </a:rPr>
              <a:t>O(n) .</a:t>
            </a:r>
            <a:r>
              <a:rPr lang="en-US" altLang="zh-CN" b="1" smtClean="0">
                <a:latin typeface="幼圆" pitchFamily="49" charset="-122"/>
                <a:ea typeface="幼圆" pitchFamily="49" charset="-122"/>
              </a:rPr>
              <a:t> </a:t>
            </a:r>
          </a:p>
          <a:p>
            <a:pPr eaLnBrk="1" hangingPunct="1">
              <a:lnSpc>
                <a:spcPct val="120000"/>
              </a:lnSpc>
              <a:spcBef>
                <a:spcPct val="40000"/>
              </a:spcBef>
            </a:pPr>
            <a:r>
              <a:rPr lang="zh-CN" altLang="en-US" b="1" smtClean="0">
                <a:latin typeface="幼圆" pitchFamily="49" charset="-122"/>
                <a:ea typeface="幼圆" pitchFamily="49" charset="-122"/>
              </a:rPr>
              <a:t>辅助空间： </a:t>
            </a:r>
            <a:r>
              <a:rPr lang="en-US" altLang="zh-CN" b="1" smtClean="0">
                <a:latin typeface="Times New Roman" pitchFamily="18" charset="0"/>
                <a:ea typeface="幼圆" pitchFamily="49" charset="-122"/>
              </a:rPr>
              <a:t>O(1) </a:t>
            </a:r>
            <a:endParaRPr lang="zh-CN" altLang="en-US" b="1" smtClean="0">
              <a:latin typeface="Times New Roman" pitchFamily="18" charset="0"/>
              <a:ea typeface="幼圆" pitchFamily="49"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739">
                                            <p:txEl>
                                              <p:pRg st="4" end="4"/>
                                            </p:txEl>
                                          </p:spTgt>
                                        </p:tgtEl>
                                        <p:attrNameLst>
                                          <p:attrName>style.visibility</p:attrName>
                                        </p:attrNameLst>
                                      </p:cBhvr>
                                      <p:to>
                                        <p:strVal val="visible"/>
                                      </p:to>
                                    </p:set>
                                    <p:animEffect transition="in" filter="blinds(horizontal)">
                                      <p:cBhvr>
                                        <p:cTn id="7" dur="500"/>
                                        <p:tgtEl>
                                          <p:spTgt spid="37273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2739">
                                            <p:txEl>
                                              <p:pRg st="5" end="5"/>
                                            </p:txEl>
                                          </p:spTgt>
                                        </p:tgtEl>
                                        <p:attrNameLst>
                                          <p:attrName>style.visibility</p:attrName>
                                        </p:attrNameLst>
                                      </p:cBhvr>
                                      <p:to>
                                        <p:strVal val="visible"/>
                                      </p:to>
                                    </p:set>
                                    <p:animEffect transition="in" filter="blinds(horizontal)">
                                      <p:cBhvr>
                                        <p:cTn id="10" dur="500"/>
                                        <p:tgtEl>
                                          <p:spTgt spid="372739">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2739">
                                            <p:txEl>
                                              <p:pRg st="6" end="6"/>
                                            </p:txEl>
                                          </p:spTgt>
                                        </p:tgtEl>
                                        <p:attrNameLst>
                                          <p:attrName>style.visibility</p:attrName>
                                        </p:attrNameLst>
                                      </p:cBhvr>
                                      <p:to>
                                        <p:strVal val="visible"/>
                                      </p:to>
                                    </p:set>
                                    <p:animEffect transition="in" filter="blinds(horizontal)">
                                      <p:cBhvr>
                                        <p:cTn id="15" dur="500"/>
                                        <p:tgtEl>
                                          <p:spTgt spid="372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p:txBody>
          <a:bodyPr/>
          <a:lstStyle/>
          <a:p>
            <a:pPr eaLnBrk="1" hangingPunct="1"/>
            <a:r>
              <a:rPr lang="zh-CN" altLang="en-US" smtClean="0"/>
              <a:t>一种改进的方法是</a:t>
            </a:r>
            <a:r>
              <a:rPr lang="zh-CN" altLang="en-US" u="sng" smtClean="0">
                <a:solidFill>
                  <a:srgbClr val="FFFF00"/>
                </a:solidFill>
              </a:rPr>
              <a:t>对半插入法</a:t>
            </a:r>
            <a:r>
              <a:rPr lang="zh-CN" altLang="en-US" smtClean="0"/>
              <a:t>，即在插入第</a:t>
            </a:r>
            <a:r>
              <a:rPr lang="en-US" altLang="zh-CN" smtClean="0"/>
              <a:t>j</a:t>
            </a:r>
            <a:r>
              <a:rPr lang="zh-CN" altLang="en-US" smtClean="0"/>
              <a:t>个元素时，不是像直接插人排序那样顺序寻找插入的位置，而是采用对半（或二分）的方法 </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31" descr="白色大理石"/>
          <p:cNvSpPr>
            <a:spLocks noChangeArrowheads="1"/>
          </p:cNvSpPr>
          <p:nvPr/>
        </p:nvSpPr>
        <p:spPr bwMode="auto">
          <a:xfrm>
            <a:off x="736600" y="1058863"/>
            <a:ext cx="7848600" cy="457200"/>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625696" name="AutoShape 32"/>
          <p:cNvSpPr>
            <a:spLocks noChangeArrowheads="1"/>
          </p:cNvSpPr>
          <p:nvPr/>
        </p:nvSpPr>
        <p:spPr bwMode="auto">
          <a:xfrm>
            <a:off x="3556000" y="601663"/>
            <a:ext cx="533400" cy="838200"/>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5697" name="AutoShape 33"/>
          <p:cNvSpPr>
            <a:spLocks noChangeArrowheads="1"/>
          </p:cNvSpPr>
          <p:nvPr/>
        </p:nvSpPr>
        <p:spPr bwMode="auto">
          <a:xfrm>
            <a:off x="3175000" y="5254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5698" name="AutoShape 34"/>
          <p:cNvSpPr>
            <a:spLocks noChangeArrowheads="1"/>
          </p:cNvSpPr>
          <p:nvPr/>
        </p:nvSpPr>
        <p:spPr bwMode="auto">
          <a:xfrm>
            <a:off x="2032000" y="677863"/>
            <a:ext cx="533400" cy="76200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25699" name="AutoShape 35"/>
          <p:cNvSpPr>
            <a:spLocks noChangeArrowheads="1"/>
          </p:cNvSpPr>
          <p:nvPr/>
        </p:nvSpPr>
        <p:spPr bwMode="auto">
          <a:xfrm>
            <a:off x="2794000" y="601663"/>
            <a:ext cx="533400" cy="838200"/>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u="sng">
                <a:solidFill>
                  <a:srgbClr val="FF3300"/>
                </a:solidFill>
                <a:effectLst>
                  <a:outerShdw blurRad="38100" dist="38100" dir="2700000" algn="tl">
                    <a:srgbClr val="000000"/>
                  </a:outerShdw>
                </a:effectLst>
                <a:latin typeface="Arial" charset="0"/>
              </a:rPr>
              <a:t>25</a:t>
            </a:r>
          </a:p>
        </p:txBody>
      </p:sp>
      <p:sp>
        <p:nvSpPr>
          <p:cNvPr id="625700" name="AutoShape 36"/>
          <p:cNvSpPr>
            <a:spLocks noChangeArrowheads="1"/>
          </p:cNvSpPr>
          <p:nvPr/>
        </p:nvSpPr>
        <p:spPr bwMode="auto">
          <a:xfrm>
            <a:off x="4356100" y="296863"/>
            <a:ext cx="533400" cy="114300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25702" name="AutoShape 38"/>
          <p:cNvSpPr>
            <a:spLocks noChangeArrowheads="1"/>
          </p:cNvSpPr>
          <p:nvPr/>
        </p:nvSpPr>
        <p:spPr bwMode="auto">
          <a:xfrm>
            <a:off x="5842000" y="10588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57353" name="Text Box 39"/>
          <p:cNvSpPr txBox="1">
            <a:spLocks noChangeArrowheads="1"/>
          </p:cNvSpPr>
          <p:nvPr/>
        </p:nvSpPr>
        <p:spPr bwMode="auto">
          <a:xfrm>
            <a:off x="2152650" y="1516063"/>
            <a:ext cx="544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p>
        </p:txBody>
      </p:sp>
      <p:sp>
        <p:nvSpPr>
          <p:cNvPr id="625704" name="AutoShape 40"/>
          <p:cNvSpPr>
            <a:spLocks noChangeArrowheads="1"/>
          </p:cNvSpPr>
          <p:nvPr/>
        </p:nvSpPr>
        <p:spPr bwMode="auto">
          <a:xfrm>
            <a:off x="6908800" y="754063"/>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5706" name="Text Box 42"/>
          <p:cNvSpPr txBox="1">
            <a:spLocks noChangeArrowheads="1"/>
          </p:cNvSpPr>
          <p:nvPr/>
        </p:nvSpPr>
        <p:spPr bwMode="auto">
          <a:xfrm>
            <a:off x="431800" y="296863"/>
            <a:ext cx="935038" cy="968375"/>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2</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grpSp>
        <p:nvGrpSpPr>
          <p:cNvPr id="2" name="Group 72"/>
          <p:cNvGrpSpPr>
            <a:grpSpLocks/>
          </p:cNvGrpSpPr>
          <p:nvPr/>
        </p:nvGrpSpPr>
        <p:grpSpPr bwMode="auto">
          <a:xfrm>
            <a:off x="261938" y="2571750"/>
            <a:ext cx="8305800" cy="1763713"/>
            <a:chOff x="165" y="1620"/>
            <a:chExt cx="5232" cy="1111"/>
          </a:xfrm>
        </p:grpSpPr>
        <p:sp>
          <p:nvSpPr>
            <p:cNvPr id="57371" name="Text Box 55"/>
            <p:cNvSpPr txBox="1">
              <a:spLocks noChangeArrowheads="1"/>
            </p:cNvSpPr>
            <p:nvPr/>
          </p:nvSpPr>
          <p:spPr bwMode="auto">
            <a:xfrm>
              <a:off x="1260" y="2443"/>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sp>
          <p:nvSpPr>
            <p:cNvPr id="57372" name="AutoShape 44" descr="白色大理石"/>
            <p:cNvSpPr>
              <a:spLocks noChangeArrowheads="1"/>
            </p:cNvSpPr>
            <p:nvPr/>
          </p:nvSpPr>
          <p:spPr bwMode="auto">
            <a:xfrm>
              <a:off x="453" y="2100"/>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625709" name="AutoShape 45"/>
            <p:cNvSpPr>
              <a:spLocks noChangeArrowheads="1"/>
            </p:cNvSpPr>
            <p:nvPr/>
          </p:nvSpPr>
          <p:spPr bwMode="auto">
            <a:xfrm>
              <a:off x="1653" y="1812"/>
              <a:ext cx="336" cy="528"/>
            </a:xfrm>
            <a:prstGeom prst="can">
              <a:avLst>
                <a:gd name="adj" fmla="val 39286"/>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25</a:t>
              </a:r>
            </a:p>
          </p:txBody>
        </p:sp>
        <p:sp>
          <p:nvSpPr>
            <p:cNvPr id="625710" name="AutoShape 46"/>
            <p:cNvSpPr>
              <a:spLocks noChangeArrowheads="1"/>
            </p:cNvSpPr>
            <p:nvPr/>
          </p:nvSpPr>
          <p:spPr bwMode="auto">
            <a:xfrm>
              <a:off x="1413" y="1716"/>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5711" name="AutoShape 47"/>
            <p:cNvSpPr>
              <a:spLocks noChangeArrowheads="1"/>
            </p:cNvSpPr>
            <p:nvPr/>
          </p:nvSpPr>
          <p:spPr bwMode="auto">
            <a:xfrm>
              <a:off x="1173" y="1860"/>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25712" name="AutoShape 48"/>
            <p:cNvSpPr>
              <a:spLocks noChangeArrowheads="1"/>
            </p:cNvSpPr>
            <p:nvPr/>
          </p:nvSpPr>
          <p:spPr bwMode="auto">
            <a:xfrm>
              <a:off x="3093" y="1620"/>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25713" name="AutoShape 49"/>
            <p:cNvSpPr>
              <a:spLocks noChangeArrowheads="1"/>
            </p:cNvSpPr>
            <p:nvPr/>
          </p:nvSpPr>
          <p:spPr bwMode="auto">
            <a:xfrm>
              <a:off x="2613" y="181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5714" name="AutoShape 50"/>
            <p:cNvSpPr>
              <a:spLocks noChangeArrowheads="1"/>
            </p:cNvSpPr>
            <p:nvPr/>
          </p:nvSpPr>
          <p:spPr bwMode="auto">
            <a:xfrm>
              <a:off x="3573" y="210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625715" name="AutoShape 51"/>
            <p:cNvSpPr>
              <a:spLocks noChangeArrowheads="1"/>
            </p:cNvSpPr>
            <p:nvPr/>
          </p:nvSpPr>
          <p:spPr bwMode="auto">
            <a:xfrm>
              <a:off x="4245" y="190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5716" name="AutoShape 52"/>
            <p:cNvSpPr>
              <a:spLocks noChangeArrowheads="1"/>
            </p:cNvSpPr>
            <p:nvPr/>
          </p:nvSpPr>
          <p:spPr bwMode="auto">
            <a:xfrm>
              <a:off x="2133" y="1812"/>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5718" name="Text Box 54"/>
            <p:cNvSpPr txBox="1">
              <a:spLocks noChangeArrowheads="1"/>
            </p:cNvSpPr>
            <p:nvPr/>
          </p:nvSpPr>
          <p:spPr bwMode="auto">
            <a:xfrm>
              <a:off x="165" y="1634"/>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1</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grpSp>
      <p:grpSp>
        <p:nvGrpSpPr>
          <p:cNvPr id="3" name="Group 73"/>
          <p:cNvGrpSpPr>
            <a:grpSpLocks/>
          </p:cNvGrpSpPr>
          <p:nvPr/>
        </p:nvGrpSpPr>
        <p:grpSpPr bwMode="auto">
          <a:xfrm>
            <a:off x="-42863" y="4629150"/>
            <a:ext cx="8610601" cy="1685925"/>
            <a:chOff x="-27" y="2916"/>
            <a:chExt cx="5424" cy="1062"/>
          </a:xfrm>
        </p:grpSpPr>
        <p:sp>
          <p:nvSpPr>
            <p:cNvPr id="57359" name="Text Box 70"/>
            <p:cNvSpPr txBox="1">
              <a:spLocks noChangeArrowheads="1"/>
            </p:cNvSpPr>
            <p:nvPr/>
          </p:nvSpPr>
          <p:spPr bwMode="auto">
            <a:xfrm>
              <a:off x="1192" y="3690"/>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1        2        3        4        5        6         </a:t>
              </a:r>
              <a:r>
                <a:rPr kumimoji="1" lang="en-US" altLang="zh-CN" sz="2400" i="1">
                  <a:solidFill>
                    <a:schemeClr val="tx1"/>
                  </a:solidFill>
                </a:rPr>
                <a:t>temp</a:t>
              </a:r>
              <a:endParaRPr kumimoji="1" lang="en-US" altLang="zh-CN" sz="2400" b="0">
                <a:solidFill>
                  <a:schemeClr val="tx1"/>
                </a:solidFill>
              </a:endParaRPr>
            </a:p>
          </p:txBody>
        </p:sp>
        <p:sp>
          <p:nvSpPr>
            <p:cNvPr id="57360" name="AutoShape 57" descr="白色大理石"/>
            <p:cNvSpPr>
              <a:spLocks noChangeArrowheads="1"/>
            </p:cNvSpPr>
            <p:nvPr/>
          </p:nvSpPr>
          <p:spPr bwMode="auto">
            <a:xfrm>
              <a:off x="453" y="3396"/>
              <a:ext cx="4944" cy="288"/>
            </a:xfrm>
            <a:prstGeom prst="parallelogram">
              <a:avLst>
                <a:gd name="adj" fmla="val 248440"/>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57361" name="Rectangle 58"/>
            <p:cNvSpPr>
              <a:spLocks noChangeArrowheads="1"/>
            </p:cNvSpPr>
            <p:nvPr/>
          </p:nvSpPr>
          <p:spPr bwMode="auto">
            <a:xfrm>
              <a:off x="-27" y="2936"/>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endParaRPr kumimoji="1" lang="zh-CN" altLang="en-US" sz="3200">
                <a:solidFill>
                  <a:schemeClr val="tx2"/>
                </a:solidFill>
              </a:endParaRPr>
            </a:p>
          </p:txBody>
        </p:sp>
        <p:sp>
          <p:nvSpPr>
            <p:cNvPr id="625723" name="AutoShape 59"/>
            <p:cNvSpPr>
              <a:spLocks noChangeArrowheads="1"/>
            </p:cNvSpPr>
            <p:nvPr/>
          </p:nvSpPr>
          <p:spPr bwMode="auto">
            <a:xfrm>
              <a:off x="1173" y="3108"/>
              <a:ext cx="336" cy="480"/>
            </a:xfrm>
            <a:prstGeom prst="can">
              <a:avLst>
                <a:gd name="adj" fmla="val 35714"/>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21</a:t>
              </a:r>
            </a:p>
          </p:txBody>
        </p:sp>
        <p:sp>
          <p:nvSpPr>
            <p:cNvPr id="625724" name="AutoShape 60"/>
            <p:cNvSpPr>
              <a:spLocks noChangeArrowheads="1"/>
            </p:cNvSpPr>
            <p:nvPr/>
          </p:nvSpPr>
          <p:spPr bwMode="auto">
            <a:xfrm>
              <a:off x="2085" y="3060"/>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5725" name="AutoShape 61"/>
            <p:cNvSpPr>
              <a:spLocks noChangeArrowheads="1"/>
            </p:cNvSpPr>
            <p:nvPr/>
          </p:nvSpPr>
          <p:spPr bwMode="auto">
            <a:xfrm>
              <a:off x="3093" y="2916"/>
              <a:ext cx="336" cy="720"/>
            </a:xfrm>
            <a:prstGeom prst="can">
              <a:avLst>
                <a:gd name="adj" fmla="val 53571"/>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49</a:t>
              </a:r>
            </a:p>
          </p:txBody>
        </p:sp>
        <p:sp>
          <p:nvSpPr>
            <p:cNvPr id="625726" name="AutoShape 62"/>
            <p:cNvSpPr>
              <a:spLocks noChangeArrowheads="1"/>
            </p:cNvSpPr>
            <p:nvPr/>
          </p:nvSpPr>
          <p:spPr bwMode="auto">
            <a:xfrm>
              <a:off x="2613" y="3060"/>
              <a:ext cx="336" cy="528"/>
            </a:xfrm>
            <a:prstGeom prst="can">
              <a:avLst>
                <a:gd name="adj" fmla="val 39286"/>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25*</a:t>
              </a:r>
            </a:p>
          </p:txBody>
        </p:sp>
        <p:sp>
          <p:nvSpPr>
            <p:cNvPr id="625727" name="AutoShape 63"/>
            <p:cNvSpPr>
              <a:spLocks noChangeArrowheads="1"/>
            </p:cNvSpPr>
            <p:nvPr/>
          </p:nvSpPr>
          <p:spPr bwMode="auto">
            <a:xfrm>
              <a:off x="3573" y="3396"/>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625728" name="AutoShape 64"/>
            <p:cNvSpPr>
              <a:spLocks noChangeArrowheads="1"/>
            </p:cNvSpPr>
            <p:nvPr/>
          </p:nvSpPr>
          <p:spPr bwMode="auto">
            <a:xfrm>
              <a:off x="4245" y="320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625730" name="AutoShape 66"/>
            <p:cNvSpPr>
              <a:spLocks noChangeArrowheads="1"/>
            </p:cNvSpPr>
            <p:nvPr/>
          </p:nvSpPr>
          <p:spPr bwMode="auto">
            <a:xfrm>
              <a:off x="1605" y="3108"/>
              <a:ext cx="336" cy="480"/>
            </a:xfrm>
            <a:prstGeom prst="can">
              <a:avLst>
                <a:gd name="adj" fmla="val 35714"/>
              </a:avLst>
            </a:prstGeom>
            <a:solidFill>
              <a:srgbClr val="FFCC00"/>
            </a:soli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21</a:t>
              </a:r>
            </a:p>
          </p:txBody>
        </p:sp>
        <p:sp>
          <p:nvSpPr>
            <p:cNvPr id="625731" name="Text Box 67"/>
            <p:cNvSpPr txBox="1">
              <a:spLocks noChangeArrowheads="1"/>
            </p:cNvSpPr>
            <p:nvPr/>
          </p:nvSpPr>
          <p:spPr bwMode="auto">
            <a:xfrm>
              <a:off x="165" y="2930"/>
              <a:ext cx="589" cy="610"/>
            </a:xfrm>
            <a:prstGeom prst="rect">
              <a:avLst/>
            </a:prstGeom>
            <a:noFill/>
            <a:ln w="9525">
              <a:noFill/>
              <a:miter lim="800000"/>
              <a:headEnd/>
              <a:tailEnd/>
            </a:ln>
          </p:spPr>
          <p:txBody>
            <a:bodyPr wrap="none">
              <a:spAutoFit/>
            </a:bodyPr>
            <a:lstStyle/>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j </a:t>
              </a:r>
              <a:r>
                <a:rPr kumimoji="1" lang="en-US" altLang="zh-CN" sz="3200">
                  <a:solidFill>
                    <a:schemeClr val="hlink"/>
                  </a:solidFill>
                  <a:effectLst>
                    <a:outerShdw blurRad="38100" dist="38100" dir="2700000" algn="tl">
                      <a:srgbClr val="000000"/>
                    </a:outerShdw>
                  </a:effectLst>
                </a:rPr>
                <a:t>= 5</a:t>
              </a:r>
            </a:p>
            <a:p>
              <a:pPr algn="l">
                <a:lnSpc>
                  <a:spcPct val="90000"/>
                </a:lnSpc>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3200">
                  <a:solidFill>
                    <a:schemeClr val="hlink"/>
                  </a:solidFill>
                  <a:effectLst>
                    <a:outerShdw blurRad="38100" dist="38100" dir="2700000" algn="tl">
                      <a:srgbClr val="000000"/>
                    </a:outerShdw>
                  </a:effectLst>
                </a:rPr>
                <a:t>= 0</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625733" name="AutoShape 69"/>
            <p:cNvSpPr>
              <a:spLocks noChangeArrowheads="1"/>
            </p:cNvSpPr>
            <p:nvPr/>
          </p:nvSpPr>
          <p:spPr bwMode="auto">
            <a:xfrm>
              <a:off x="981" y="3012"/>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grpSp>
      <p:sp>
        <p:nvSpPr>
          <p:cNvPr id="625738" name="AutoShape 74"/>
          <p:cNvSpPr>
            <a:spLocks noChangeArrowheads="1"/>
          </p:cNvSpPr>
          <p:nvPr/>
        </p:nvSpPr>
        <p:spPr bwMode="auto">
          <a:xfrm>
            <a:off x="5111750" y="765175"/>
            <a:ext cx="533400" cy="685800"/>
          </a:xfrm>
          <a:prstGeom prst="can">
            <a:avLst>
              <a:gd name="adj" fmla="val 32143"/>
            </a:avLst>
          </a:prstGeom>
          <a:solidFill>
            <a:srgbClr val="99FF33"/>
          </a:solidFill>
          <a:ln w="9525">
            <a:solidFill>
              <a:schemeClr val="tx1"/>
            </a:solidFill>
            <a:round/>
            <a:headEnd/>
            <a:tailEnd/>
          </a:ln>
          <a:effectLst/>
        </p:spPr>
        <p:txBody>
          <a:bodyPr wrap="none" anchor="ctr"/>
          <a:lstStyle/>
          <a:p>
            <a:pPr>
              <a:spcBef>
                <a:spcPct val="0"/>
              </a:spcBef>
              <a:defRPr/>
            </a:pPr>
            <a:r>
              <a:rPr kumimoji="1" lang="en-US" altLang="zh-CN" sz="2400">
                <a:solidFill>
                  <a:srgbClr val="99FF33"/>
                </a:solidFill>
                <a:effectDag name="">
                  <a:cont type="tree" name="">
                    <a:effect ref="fillLine"/>
                    <a:outerShdw dist="38100" dir="13500000" algn="br">
                      <a:srgbClr val="BBFF77"/>
                    </a:outerShdw>
                  </a:cont>
                  <a:cont type="tree" name="">
                    <a:effect ref="fillLine"/>
                    <a:outerShdw dist="38100" dir="2700000" algn="tl">
                      <a:srgbClr val="5B991E"/>
                    </a:outerShdw>
                  </a:cont>
                  <a:effect ref="fillLine"/>
                </a:effectDag>
                <a:latin typeface="Arial" charset="0"/>
              </a:rPr>
              <a:t>16</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idx="1"/>
          </p:nvPr>
        </p:nvSpPr>
        <p:spPr>
          <a:xfrm>
            <a:off x="304800" y="296863"/>
            <a:ext cx="8623300" cy="6192837"/>
          </a:xfrm>
        </p:spPr>
        <p:txBody>
          <a:bodyPr/>
          <a:lstStyle/>
          <a:p>
            <a:pPr marL="609600" indent="-609600" algn="ctr" eaLnBrk="1" hangingPunct="1">
              <a:lnSpc>
                <a:spcPct val="90000"/>
              </a:lnSpc>
              <a:buFont typeface="Wingdings" pitchFamily="2" charset="2"/>
              <a:buNone/>
            </a:pPr>
            <a:r>
              <a:rPr lang="zh-CN" altLang="en-US" sz="5400" b="1" dirty="0" smtClean="0">
                <a:solidFill>
                  <a:srgbClr val="FFFF00"/>
                </a:solidFill>
                <a:latin typeface="Times New Roman" pitchFamily="18" charset="0"/>
                <a:ea typeface="隶书" pitchFamily="49" charset="-122"/>
              </a:rPr>
              <a:t>概  述</a:t>
            </a:r>
            <a:endParaRPr lang="zh-CN" altLang="en-US" b="1" dirty="0" smtClean="0">
              <a:solidFill>
                <a:srgbClr val="FFFF00"/>
              </a:solidFill>
              <a:latin typeface="Times New Roman" pitchFamily="18" charset="0"/>
              <a:ea typeface="幼圆" pitchFamily="49" charset="-122"/>
            </a:endParaRPr>
          </a:p>
          <a:p>
            <a:pPr marL="609600" indent="-609600" algn="ctr" eaLnBrk="1" hangingPunct="1">
              <a:lnSpc>
                <a:spcPct val="90000"/>
              </a:lnSpc>
              <a:buFont typeface="Wingdings" pitchFamily="2" charset="2"/>
              <a:buNone/>
            </a:pPr>
            <a:r>
              <a:rPr lang="zh-CN" altLang="en-US" b="1" dirty="0" smtClean="0">
                <a:solidFill>
                  <a:srgbClr val="FFFF00"/>
                </a:solidFill>
                <a:latin typeface="Times New Roman" pitchFamily="18" charset="0"/>
                <a:ea typeface="幼圆" pitchFamily="49" charset="-122"/>
              </a:rPr>
              <a:t>排序：</a:t>
            </a:r>
            <a:r>
              <a:rPr lang="zh-CN" altLang="en-US" b="1" dirty="0" smtClean="0">
                <a:latin typeface="Times New Roman" pitchFamily="18" charset="0"/>
              </a:rPr>
              <a:t>记录按关键词域递增或递减的顺序排列</a:t>
            </a:r>
          </a:p>
          <a:p>
            <a:pPr marL="609600" indent="-609600" eaLnBrk="1" hangingPunct="1">
              <a:lnSpc>
                <a:spcPct val="120000"/>
              </a:lnSpc>
            </a:pPr>
            <a:r>
              <a:rPr lang="en-US" altLang="zh-CN" b="1" dirty="0" smtClean="0"/>
              <a:t>n</a:t>
            </a:r>
            <a:r>
              <a:rPr lang="zh-CN" altLang="en-US" b="1" dirty="0" smtClean="0"/>
              <a:t>个记录相应的关键词</a:t>
            </a:r>
            <a:r>
              <a:rPr lang="en-US" altLang="zh-CN" b="1" dirty="0" smtClean="0"/>
              <a:t>:</a:t>
            </a:r>
            <a:r>
              <a:rPr lang="en-US" altLang="zh-CN" b="1" dirty="0" smtClean="0">
                <a:ea typeface="仿宋_GB2312" pitchFamily="49" charset="-122"/>
                <a:cs typeface="Times New Roman" pitchFamily="18" charset="0"/>
              </a:rPr>
              <a:t>K</a:t>
            </a:r>
            <a:r>
              <a:rPr lang="en-US" altLang="zh-CN" b="1" baseline="-30000" dirty="0" smtClean="0">
                <a:ea typeface="仿宋_GB2312" pitchFamily="49" charset="-122"/>
                <a:cs typeface="Times New Roman" pitchFamily="18" charset="0"/>
              </a:rPr>
              <a:t>1</a:t>
            </a:r>
            <a:r>
              <a:rPr lang="zh-CN" altLang="en-US" b="1" dirty="0" smtClean="0">
                <a:latin typeface="Times New Roman" pitchFamily="18" charset="0"/>
                <a:ea typeface="仿宋_GB2312" pitchFamily="49" charset="-122"/>
                <a:cs typeface="Times New Roman" pitchFamily="18" charset="0"/>
              </a:rPr>
              <a:t>，</a:t>
            </a:r>
            <a:r>
              <a:rPr lang="en-US" altLang="zh-CN" b="1" dirty="0" smtClean="0">
                <a:ea typeface="仿宋_GB2312" pitchFamily="49" charset="-122"/>
                <a:cs typeface="Times New Roman" pitchFamily="18" charset="0"/>
              </a:rPr>
              <a:t>K</a:t>
            </a:r>
            <a:r>
              <a:rPr lang="en-US" altLang="zh-CN" b="1" baseline="-30000" dirty="0" smtClean="0">
                <a:ea typeface="仿宋_GB2312" pitchFamily="49" charset="-122"/>
                <a:cs typeface="Times New Roman" pitchFamily="18" charset="0"/>
              </a:rPr>
              <a:t>2</a:t>
            </a:r>
            <a:r>
              <a:rPr lang="zh-CN" altLang="en-US" b="1" dirty="0" smtClean="0">
                <a:latin typeface="Times New Roman" pitchFamily="18" charset="0"/>
                <a:ea typeface="仿宋_GB2312" pitchFamily="49" charset="-122"/>
                <a:cs typeface="Times New Roman" pitchFamily="18" charset="0"/>
              </a:rPr>
              <a:t>，</a:t>
            </a:r>
            <a:r>
              <a:rPr lang="en-US" altLang="zh-CN" b="1" dirty="0" smtClean="0">
                <a:latin typeface="Times New Roman" pitchFamily="18" charset="0"/>
                <a:ea typeface="仿宋_GB2312" pitchFamily="49" charset="-122"/>
                <a:cs typeface="Times New Roman" pitchFamily="18" charset="0"/>
              </a:rPr>
              <a:t>…</a:t>
            </a:r>
            <a:r>
              <a:rPr lang="zh-CN" altLang="en-US" b="1" dirty="0" smtClean="0">
                <a:latin typeface="Times New Roman" pitchFamily="18" charset="0"/>
                <a:ea typeface="仿宋_GB2312" pitchFamily="49" charset="-122"/>
                <a:cs typeface="Times New Roman" pitchFamily="18" charset="0"/>
              </a:rPr>
              <a:t>，</a:t>
            </a:r>
            <a:r>
              <a:rPr lang="en-US" altLang="zh-CN" b="1" dirty="0" err="1" smtClean="0">
                <a:ea typeface="仿宋_GB2312" pitchFamily="49" charset="-122"/>
                <a:cs typeface="Times New Roman" pitchFamily="18" charset="0"/>
              </a:rPr>
              <a:t>K</a:t>
            </a:r>
            <a:r>
              <a:rPr lang="en-US" altLang="zh-CN" b="1" baseline="-30000" dirty="0" err="1" smtClean="0">
                <a:ea typeface="仿宋_GB2312" pitchFamily="49" charset="-122"/>
                <a:cs typeface="Times New Roman" pitchFamily="18" charset="0"/>
              </a:rPr>
              <a:t>n</a:t>
            </a:r>
            <a:endParaRPr lang="en-US" altLang="zh-CN" b="1" baseline="-30000" dirty="0" smtClean="0">
              <a:ea typeface="仿宋_GB2312" pitchFamily="49" charset="-122"/>
              <a:cs typeface="Times New Roman" pitchFamily="18" charset="0"/>
            </a:endParaRPr>
          </a:p>
          <a:p>
            <a:pPr marL="609600" indent="-609600" eaLnBrk="1" hangingPunct="1">
              <a:lnSpc>
                <a:spcPct val="90000"/>
              </a:lnSpc>
            </a:pPr>
            <a:r>
              <a:rPr lang="zh-CN" altLang="en-US" b="1" dirty="0" smtClean="0"/>
              <a:t>在关键词域上定义一个次序关系</a:t>
            </a:r>
            <a:r>
              <a:rPr lang="zh-CN" altLang="en-US" b="1" dirty="0" smtClean="0">
                <a:latin typeface="Arial" charset="0"/>
              </a:rPr>
              <a:t>“</a:t>
            </a:r>
            <a:r>
              <a:rPr lang="en-US" altLang="zh-CN" b="1" dirty="0" smtClean="0"/>
              <a:t>&lt;</a:t>
            </a:r>
            <a:r>
              <a:rPr lang="en-US" altLang="zh-CN" b="1" dirty="0" smtClean="0">
                <a:latin typeface="Arial" charset="0"/>
              </a:rPr>
              <a:t>”</a:t>
            </a:r>
            <a:r>
              <a:rPr lang="en-US" altLang="zh-CN" b="1" dirty="0" smtClean="0"/>
              <a:t> </a:t>
            </a:r>
            <a:r>
              <a:rPr lang="zh-CN" altLang="en-US" b="1" dirty="0" smtClean="0"/>
              <a:t>，使得对于任意三个关键词的取值</a:t>
            </a:r>
            <a:r>
              <a:rPr lang="en-US" altLang="zh-CN" b="1" dirty="0" smtClean="0"/>
              <a:t>a</a:t>
            </a:r>
            <a:r>
              <a:rPr lang="zh-CN" altLang="en-US" b="1" dirty="0" smtClean="0"/>
              <a:t>、</a:t>
            </a:r>
            <a:r>
              <a:rPr lang="en-US" altLang="zh-CN" b="1" dirty="0" smtClean="0"/>
              <a:t>b</a:t>
            </a:r>
            <a:r>
              <a:rPr lang="zh-CN" altLang="en-US" b="1" dirty="0" smtClean="0"/>
              <a:t>、</a:t>
            </a:r>
            <a:r>
              <a:rPr lang="en-US" altLang="zh-CN" b="1" dirty="0" smtClean="0"/>
              <a:t>c</a:t>
            </a:r>
            <a:r>
              <a:rPr lang="zh-CN" altLang="en-US" b="1" dirty="0" smtClean="0"/>
              <a:t>，下列条件成立：</a:t>
            </a:r>
          </a:p>
          <a:p>
            <a:pPr marL="990600" lvl="1" indent="-533400" eaLnBrk="1" hangingPunct="1">
              <a:lnSpc>
                <a:spcPct val="90000"/>
              </a:lnSpc>
            </a:pPr>
            <a:r>
              <a:rPr lang="zh-CN" altLang="en-US" b="1" dirty="0" smtClean="0"/>
              <a:t>在</a:t>
            </a:r>
            <a:r>
              <a:rPr lang="en-US" altLang="zh-CN" b="1" dirty="0" smtClean="0"/>
              <a:t>a&lt;b</a:t>
            </a:r>
            <a:r>
              <a:rPr lang="zh-CN" altLang="en-US" b="1" dirty="0" smtClean="0"/>
              <a:t>，</a:t>
            </a:r>
            <a:r>
              <a:rPr lang="en-US" altLang="zh-CN" b="1" dirty="0" smtClean="0"/>
              <a:t>a=b</a:t>
            </a:r>
            <a:r>
              <a:rPr lang="zh-CN" altLang="en-US" b="1" dirty="0" smtClean="0"/>
              <a:t>，</a:t>
            </a:r>
            <a:r>
              <a:rPr lang="en-US" altLang="zh-CN" b="1" dirty="0" smtClean="0"/>
              <a:t>b&lt;a </a:t>
            </a:r>
            <a:r>
              <a:rPr lang="zh-CN" altLang="en-US" b="1" dirty="0" smtClean="0"/>
              <a:t>三个可能性中，有且只有一个可能性成立（三分率）；</a:t>
            </a:r>
          </a:p>
          <a:p>
            <a:pPr marL="990600" lvl="1" indent="-533400" eaLnBrk="1" hangingPunct="1">
              <a:lnSpc>
                <a:spcPct val="90000"/>
              </a:lnSpc>
            </a:pPr>
            <a:r>
              <a:rPr lang="zh-CN" altLang="en-US" b="1" dirty="0" smtClean="0"/>
              <a:t>如果</a:t>
            </a:r>
            <a:r>
              <a:rPr lang="en-US" altLang="zh-CN" b="1" dirty="0" smtClean="0"/>
              <a:t>a&lt;b</a:t>
            </a:r>
            <a:r>
              <a:rPr lang="zh-CN" altLang="en-US" b="1" dirty="0" smtClean="0"/>
              <a:t>，并且</a:t>
            </a:r>
            <a:r>
              <a:rPr lang="en-US" altLang="zh-CN" b="1" dirty="0" smtClean="0"/>
              <a:t>b&lt;c</a:t>
            </a:r>
            <a:r>
              <a:rPr lang="zh-CN" altLang="en-US" b="1" dirty="0" smtClean="0"/>
              <a:t>，则有</a:t>
            </a:r>
            <a:r>
              <a:rPr lang="en-US" altLang="zh-CN" b="1" dirty="0" smtClean="0"/>
              <a:t>a&lt;c</a:t>
            </a:r>
            <a:r>
              <a:rPr lang="zh-CN" altLang="en-US" b="1" dirty="0" smtClean="0"/>
              <a:t>（传递性）</a:t>
            </a:r>
            <a:r>
              <a:rPr lang="en-US" altLang="zh-CN" b="1" dirty="0" smtClean="0"/>
              <a:t>. </a:t>
            </a:r>
          </a:p>
          <a:p>
            <a:pPr marL="609600" indent="-609600" eaLnBrk="1" hangingPunct="1">
              <a:lnSpc>
                <a:spcPct val="90000"/>
              </a:lnSpc>
              <a:buFont typeface="Wingdings" pitchFamily="2" charset="2"/>
              <a:buNone/>
            </a:pPr>
            <a:r>
              <a:rPr lang="zh-CN" altLang="en-US" b="1" dirty="0" smtClean="0"/>
              <a:t>	这两个性质显示了线性次序的数学性质，也称作</a:t>
            </a:r>
            <a:r>
              <a:rPr lang="zh-CN" altLang="en-US" b="1" u="sng" dirty="0" smtClean="0"/>
              <a:t>全序</a:t>
            </a:r>
            <a:r>
              <a:rPr lang="en-US" altLang="zh-CN" b="1" dirty="0" smtClean="0"/>
              <a:t>.</a:t>
            </a:r>
            <a:r>
              <a:rPr lang="en-US" altLang="zh-CN" dirty="0" smtClean="0"/>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3858">
                                            <p:txEl>
                                              <p:pRg st="2" end="2"/>
                                            </p:txEl>
                                          </p:spTgt>
                                        </p:tgtEl>
                                        <p:attrNameLst>
                                          <p:attrName>style.visibility</p:attrName>
                                        </p:attrNameLst>
                                      </p:cBhvr>
                                      <p:to>
                                        <p:strVal val="visible"/>
                                      </p:to>
                                    </p:set>
                                    <p:animEffect transition="in" filter="blinds(horizontal)">
                                      <p:cBhvr>
                                        <p:cTn id="7" dur="500"/>
                                        <p:tgtEl>
                                          <p:spTgt spid="6338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3858">
                                            <p:txEl>
                                              <p:pRg st="3" end="3"/>
                                            </p:txEl>
                                          </p:spTgt>
                                        </p:tgtEl>
                                        <p:attrNameLst>
                                          <p:attrName>style.visibility</p:attrName>
                                        </p:attrNameLst>
                                      </p:cBhvr>
                                      <p:to>
                                        <p:strVal val="visible"/>
                                      </p:to>
                                    </p:set>
                                    <p:animEffect transition="in" filter="blinds(horizontal)">
                                      <p:cBhvr>
                                        <p:cTn id="12" dur="500"/>
                                        <p:tgtEl>
                                          <p:spTgt spid="63385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3858">
                                            <p:txEl>
                                              <p:pRg st="4" end="4"/>
                                            </p:txEl>
                                          </p:spTgt>
                                        </p:tgtEl>
                                        <p:attrNameLst>
                                          <p:attrName>style.visibility</p:attrName>
                                        </p:attrNameLst>
                                      </p:cBhvr>
                                      <p:to>
                                        <p:strVal val="visible"/>
                                      </p:to>
                                    </p:set>
                                    <p:animEffect transition="in" filter="blinds(horizontal)">
                                      <p:cBhvr>
                                        <p:cTn id="17" dur="500"/>
                                        <p:tgtEl>
                                          <p:spTgt spid="633858">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33858">
                                            <p:txEl>
                                              <p:pRg st="5" end="5"/>
                                            </p:txEl>
                                          </p:spTgt>
                                        </p:tgtEl>
                                        <p:attrNameLst>
                                          <p:attrName>style.visibility</p:attrName>
                                        </p:attrNameLst>
                                      </p:cBhvr>
                                      <p:to>
                                        <p:strVal val="visible"/>
                                      </p:to>
                                    </p:set>
                                    <p:animEffect transition="in" filter="blinds(horizontal)">
                                      <p:cBhvr>
                                        <p:cTn id="20" dur="500"/>
                                        <p:tgtEl>
                                          <p:spTgt spid="633858">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33858">
                                            <p:txEl>
                                              <p:pRg st="6" end="6"/>
                                            </p:txEl>
                                          </p:spTgt>
                                        </p:tgtEl>
                                        <p:attrNameLst>
                                          <p:attrName>style.visibility</p:attrName>
                                        </p:attrNameLst>
                                      </p:cBhvr>
                                      <p:to>
                                        <p:strVal val="visible"/>
                                      </p:to>
                                    </p:set>
                                    <p:animEffect transition="in" filter="blinds(horizontal)">
                                      <p:cBhvr>
                                        <p:cTn id="23" dur="500"/>
                                        <p:tgtEl>
                                          <p:spTgt spid="6338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a:xfrm>
            <a:off x="0" y="0"/>
            <a:ext cx="9144000" cy="6858000"/>
          </a:xfrm>
        </p:spPr>
        <p:txBody>
          <a:bodyPr/>
          <a:lstStyle/>
          <a:p>
            <a:pPr algn="ctr" eaLnBrk="1" hangingPunct="1">
              <a:buFont typeface="Wingdings" pitchFamily="2" charset="2"/>
              <a:buNone/>
            </a:pPr>
            <a:r>
              <a:rPr lang="zh-CN" altLang="en-US" sz="4000" b="1" smtClean="0">
                <a:solidFill>
                  <a:srgbClr val="FFFF00"/>
                </a:solidFill>
                <a:latin typeface="隶书" pitchFamily="49" charset="-122"/>
                <a:ea typeface="隶书" pitchFamily="49" charset="-122"/>
              </a:rPr>
              <a:t>希尔排序</a:t>
            </a:r>
          </a:p>
          <a:p>
            <a:pPr eaLnBrk="1" hangingPunct="1">
              <a:buFont typeface="Wingdings" pitchFamily="2" charset="2"/>
              <a:buNone/>
            </a:pPr>
            <a:r>
              <a:rPr lang="zh-CN" altLang="en-US" sz="1400" b="1" smtClean="0">
                <a:solidFill>
                  <a:srgbClr val="000099"/>
                </a:solidFill>
                <a:latin typeface="幼圆" pitchFamily="49" charset="-122"/>
                <a:ea typeface="幼圆" pitchFamily="49" charset="-122"/>
              </a:rPr>
              <a:t>  </a:t>
            </a:r>
            <a:r>
              <a:rPr lang="en-US" altLang="zh-CN" sz="1400" b="1" smtClean="0">
                <a:solidFill>
                  <a:srgbClr val="FFFF00"/>
                </a:solidFill>
                <a:latin typeface="幼圆" pitchFamily="49" charset="-122"/>
                <a:ea typeface="幼圆" pitchFamily="49" charset="-122"/>
              </a:rPr>
              <a:t>● </a:t>
            </a:r>
            <a:r>
              <a:rPr lang="zh-CN" altLang="en-US" b="1" smtClean="0">
                <a:solidFill>
                  <a:srgbClr val="FFFF00"/>
                </a:solidFill>
                <a:latin typeface="幼圆" pitchFamily="49" charset="-122"/>
                <a:ea typeface="幼圆" pitchFamily="49" charset="-122"/>
              </a:rPr>
              <a:t>希尔排序（</a:t>
            </a:r>
            <a:r>
              <a:rPr lang="zh-CN" altLang="en-US" b="1" smtClean="0">
                <a:solidFill>
                  <a:srgbClr val="FFFF00"/>
                </a:solidFill>
              </a:rPr>
              <a:t>渐减增量排序法）</a:t>
            </a:r>
            <a:r>
              <a:rPr lang="zh-CN" altLang="en-US" b="1" smtClean="0">
                <a:solidFill>
                  <a:srgbClr val="FFFF00"/>
                </a:solidFill>
                <a:latin typeface="幼圆" pitchFamily="49" charset="-122"/>
                <a:ea typeface="幼圆" pitchFamily="49" charset="-122"/>
              </a:rPr>
              <a:t>思想：</a:t>
            </a:r>
          </a:p>
          <a:p>
            <a:pPr eaLnBrk="1" hangingPunct="1">
              <a:buFont typeface="Wingdings" pitchFamily="2" charset="2"/>
              <a:buNone/>
            </a:pPr>
            <a:r>
              <a:rPr lang="zh-CN" altLang="en-US" b="1" smtClean="0"/>
              <a:t>   把记录按下标的一定增量分组，对每组使用直接插入排序法，随着增量逐渐减少，所分成的组包含的关键词越来越多，到增量值减至</a:t>
            </a:r>
            <a:r>
              <a:rPr lang="en-US" altLang="zh-CN" b="1" smtClean="0">
                <a:latin typeface="幼圆" pitchFamily="49" charset="-122"/>
              </a:rPr>
              <a:t>1</a:t>
            </a:r>
            <a:r>
              <a:rPr lang="zh-CN" altLang="en-US" b="1" smtClean="0"/>
              <a:t>时，整个文件恰好被分成一个组，算法便告终止</a:t>
            </a:r>
            <a:r>
              <a:rPr lang="en-US" altLang="zh-CN" b="1" smtClean="0">
                <a:latin typeface="幼圆" pitchFamily="49" charset="-122"/>
              </a:rPr>
              <a:t>.</a:t>
            </a:r>
          </a:p>
          <a:p>
            <a:pPr eaLnBrk="1" hangingPunct="1">
              <a:buFont typeface="Wingdings" pitchFamily="2" charset="2"/>
              <a:buNone/>
            </a:pPr>
            <a:r>
              <a:rPr lang="en-US" altLang="zh-CN" sz="1400" b="1" smtClean="0">
                <a:solidFill>
                  <a:srgbClr val="FFFF00"/>
                </a:solidFill>
                <a:latin typeface="幼圆" pitchFamily="49" charset="-122"/>
                <a:ea typeface="幼圆" pitchFamily="49" charset="-122"/>
              </a:rPr>
              <a:t> ● </a:t>
            </a:r>
            <a:r>
              <a:rPr lang="zh-CN" altLang="en-US" b="1" smtClean="0">
                <a:solidFill>
                  <a:srgbClr val="FFFF00"/>
                </a:solidFill>
                <a:latin typeface="幼圆" pitchFamily="49" charset="-122"/>
                <a:ea typeface="幼圆" pitchFamily="49" charset="-122"/>
              </a:rPr>
              <a:t>希尔排序</a:t>
            </a:r>
            <a:r>
              <a:rPr lang="zh-CN" altLang="en-US" b="1" smtClean="0"/>
              <a:t>增量的取法</a:t>
            </a:r>
            <a:r>
              <a:rPr lang="en-US" altLang="zh-CN" b="1" smtClean="0"/>
              <a:t>(16</a:t>
            </a:r>
            <a:r>
              <a:rPr lang="zh-CN" altLang="en-US" b="1" smtClean="0"/>
              <a:t>条记录</a:t>
            </a:r>
            <a:r>
              <a:rPr lang="en-US" altLang="zh-CN" b="1" smtClean="0"/>
              <a:t>)</a:t>
            </a:r>
            <a:r>
              <a:rPr lang="zh-CN" altLang="en-US" b="1" smtClean="0"/>
              <a:t>：</a:t>
            </a:r>
          </a:p>
          <a:p>
            <a:pPr eaLnBrk="1" hangingPunct="1">
              <a:buFont typeface="Wingdings" pitchFamily="2" charset="2"/>
              <a:buNone/>
            </a:pPr>
            <a:r>
              <a:rPr lang="zh-CN" altLang="en-US" b="1" smtClean="0"/>
              <a:t>      </a:t>
            </a:r>
            <a:endParaRPr lang="zh-CN" altLang="en-US" b="1" smtClean="0">
              <a:latin typeface="幼圆" pitchFamily="49" charset="-122"/>
              <a:ea typeface="幼圆" pitchFamily="49" charset="-122"/>
            </a:endParaRPr>
          </a:p>
        </p:txBody>
      </p:sp>
      <p:grpSp>
        <p:nvGrpSpPr>
          <p:cNvPr id="58371" name="Group 54"/>
          <p:cNvGrpSpPr>
            <a:grpSpLocks/>
          </p:cNvGrpSpPr>
          <p:nvPr/>
        </p:nvGrpSpPr>
        <p:grpSpPr bwMode="auto">
          <a:xfrm>
            <a:off x="685800" y="4038600"/>
            <a:ext cx="5638800" cy="2133600"/>
            <a:chOff x="432" y="2544"/>
            <a:chExt cx="3552" cy="1344"/>
          </a:xfrm>
        </p:grpSpPr>
        <p:grpSp>
          <p:nvGrpSpPr>
            <p:cNvPr id="58379" name="Group 4"/>
            <p:cNvGrpSpPr>
              <a:grpSpLocks/>
            </p:cNvGrpSpPr>
            <p:nvPr/>
          </p:nvGrpSpPr>
          <p:grpSpPr bwMode="auto">
            <a:xfrm>
              <a:off x="432" y="2544"/>
              <a:ext cx="3552" cy="384"/>
              <a:chOff x="1200" y="3456"/>
              <a:chExt cx="3552" cy="384"/>
            </a:xfrm>
          </p:grpSpPr>
          <p:sp>
            <p:nvSpPr>
              <p:cNvPr id="58394" name="Text Box 5"/>
              <p:cNvSpPr txBox="1">
                <a:spLocks noChangeArrowheads="1"/>
              </p:cNvSpPr>
              <p:nvPr/>
            </p:nvSpPr>
            <p:spPr bwMode="auto">
              <a:xfrm>
                <a:off x="1200" y="3456"/>
                <a:ext cx="35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20000"/>
                  </a:spcBef>
                  <a:buClr>
                    <a:schemeClr val="tx2"/>
                  </a:buClr>
                  <a:buFont typeface="Wingdings" pitchFamily="2" charset="2"/>
                  <a:buNone/>
                </a:pPr>
                <a:r>
                  <a:rPr kumimoji="1" lang="en-US" altLang="zh-CN" sz="3200">
                    <a:solidFill>
                      <a:schemeClr val="tx1"/>
                    </a:solidFill>
                    <a:latin typeface="幼圆" pitchFamily="49" charset="-122"/>
                    <a:ea typeface="幼圆" pitchFamily="49" charset="-122"/>
                  </a:rPr>
                  <a:t>d</a:t>
                </a:r>
                <a:r>
                  <a:rPr kumimoji="1" lang="en-US" altLang="zh-CN" sz="3200" baseline="-25000">
                    <a:solidFill>
                      <a:schemeClr val="tx1"/>
                    </a:solidFill>
                    <a:latin typeface="幼圆" pitchFamily="49" charset="-122"/>
                    <a:ea typeface="幼圆" pitchFamily="49" charset="-122"/>
                  </a:rPr>
                  <a:t>1</a:t>
                </a:r>
                <a:r>
                  <a:rPr kumimoji="1" lang="en-US" altLang="zh-CN" sz="3200">
                    <a:solidFill>
                      <a:schemeClr val="tx1"/>
                    </a:solidFill>
                    <a:latin typeface="幼圆" pitchFamily="49" charset="-122"/>
                    <a:ea typeface="幼圆" pitchFamily="49" charset="-122"/>
                  </a:rPr>
                  <a:t>=        =         =8</a:t>
                </a:r>
              </a:p>
            </p:txBody>
          </p:sp>
          <p:sp>
            <p:nvSpPr>
              <p:cNvPr id="58395" name="Text Box 6"/>
              <p:cNvSpPr txBox="1">
                <a:spLocks noChangeArrowheads="1"/>
              </p:cNvSpPr>
              <p:nvPr/>
            </p:nvSpPr>
            <p:spPr bwMode="auto">
              <a:xfrm>
                <a:off x="1680" y="3456"/>
                <a:ext cx="10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r>
                  <a:rPr kumimoji="1" lang="en-US" altLang="zh-CN" sz="3200">
                    <a:solidFill>
                      <a:schemeClr val="tx1"/>
                    </a:solidFill>
                    <a:latin typeface="幼圆" pitchFamily="49" charset="-122"/>
                    <a:ea typeface="幼圆" pitchFamily="49" charset="-122"/>
                  </a:rPr>
                  <a:t>n/2</a:t>
                </a:r>
              </a:p>
            </p:txBody>
          </p:sp>
          <p:sp>
            <p:nvSpPr>
              <p:cNvPr id="58396" name="Text Box 7"/>
              <p:cNvSpPr txBox="1">
                <a:spLocks noChangeArrowheads="1"/>
              </p:cNvSpPr>
              <p:nvPr/>
            </p:nvSpPr>
            <p:spPr bwMode="auto">
              <a:xfrm rot="16200000" flipH="1">
                <a:off x="2189" y="3523"/>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nvGrpSpPr>
              <p:cNvPr id="58397" name="Group 8"/>
              <p:cNvGrpSpPr>
                <a:grpSpLocks/>
              </p:cNvGrpSpPr>
              <p:nvPr/>
            </p:nvGrpSpPr>
            <p:grpSpPr bwMode="auto">
              <a:xfrm>
                <a:off x="2832" y="3456"/>
                <a:ext cx="969" cy="384"/>
                <a:chOff x="1200" y="3312"/>
                <a:chExt cx="969" cy="384"/>
              </a:xfrm>
            </p:grpSpPr>
            <p:sp>
              <p:nvSpPr>
                <p:cNvPr id="58398" name="Text Box 9"/>
                <p:cNvSpPr txBox="1">
                  <a:spLocks noChangeArrowheads="1"/>
                </p:cNvSpPr>
                <p:nvPr/>
              </p:nvSpPr>
              <p:spPr bwMode="auto">
                <a:xfrm>
                  <a:off x="1200" y="3312"/>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r>
                    <a:rPr kumimoji="1" lang="en-US" altLang="zh-CN" sz="3200">
                      <a:solidFill>
                        <a:schemeClr val="tx1"/>
                      </a:solidFill>
                      <a:latin typeface="幼圆" pitchFamily="49" charset="-122"/>
                      <a:ea typeface="幼圆" pitchFamily="49" charset="-122"/>
                    </a:rPr>
                    <a:t>16/2</a:t>
                  </a:r>
                </a:p>
              </p:txBody>
            </p:sp>
            <p:sp>
              <p:nvSpPr>
                <p:cNvPr id="58399" name="Text Box 10"/>
                <p:cNvSpPr txBox="1">
                  <a:spLocks noChangeArrowheads="1"/>
                </p:cNvSpPr>
                <p:nvPr/>
              </p:nvSpPr>
              <p:spPr bwMode="auto">
                <a:xfrm rot="16200000" flipH="1">
                  <a:off x="1853" y="3379"/>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grpSp>
        <p:grpSp>
          <p:nvGrpSpPr>
            <p:cNvPr id="58380" name="Group 11"/>
            <p:cNvGrpSpPr>
              <a:grpSpLocks/>
            </p:cNvGrpSpPr>
            <p:nvPr/>
          </p:nvGrpSpPr>
          <p:grpSpPr bwMode="auto">
            <a:xfrm>
              <a:off x="432" y="3024"/>
              <a:ext cx="3552" cy="384"/>
              <a:chOff x="1200" y="3456"/>
              <a:chExt cx="3552" cy="384"/>
            </a:xfrm>
          </p:grpSpPr>
          <p:sp>
            <p:nvSpPr>
              <p:cNvPr id="58388" name="Text Box 12"/>
              <p:cNvSpPr txBox="1">
                <a:spLocks noChangeArrowheads="1"/>
              </p:cNvSpPr>
              <p:nvPr/>
            </p:nvSpPr>
            <p:spPr bwMode="auto">
              <a:xfrm>
                <a:off x="1200" y="3456"/>
                <a:ext cx="35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20000"/>
                  </a:spcBef>
                  <a:buClr>
                    <a:schemeClr val="tx2"/>
                  </a:buClr>
                  <a:buFont typeface="Wingdings" pitchFamily="2" charset="2"/>
                  <a:buNone/>
                </a:pPr>
                <a:r>
                  <a:rPr kumimoji="1" lang="en-US" altLang="zh-CN" sz="3200">
                    <a:solidFill>
                      <a:schemeClr val="tx1"/>
                    </a:solidFill>
                    <a:latin typeface="幼圆" pitchFamily="49" charset="-122"/>
                    <a:ea typeface="幼圆" pitchFamily="49" charset="-122"/>
                  </a:rPr>
                  <a:t>d</a:t>
                </a:r>
                <a:r>
                  <a:rPr kumimoji="1" lang="en-US" altLang="zh-CN" sz="3200" baseline="-25000">
                    <a:solidFill>
                      <a:schemeClr val="tx1"/>
                    </a:solidFill>
                    <a:latin typeface="幼圆" pitchFamily="49" charset="-122"/>
                    <a:ea typeface="幼圆" pitchFamily="49" charset="-122"/>
                  </a:rPr>
                  <a:t>2</a:t>
                </a:r>
                <a:r>
                  <a:rPr kumimoji="1" lang="en-US" altLang="zh-CN" sz="3200">
                    <a:solidFill>
                      <a:schemeClr val="tx1"/>
                    </a:solidFill>
                    <a:latin typeface="幼圆" pitchFamily="49" charset="-122"/>
                    <a:ea typeface="幼圆" pitchFamily="49" charset="-122"/>
                  </a:rPr>
                  <a:t>=        =         =4</a:t>
                </a:r>
              </a:p>
            </p:txBody>
          </p:sp>
          <p:sp>
            <p:nvSpPr>
              <p:cNvPr id="58389" name="Text Box 13"/>
              <p:cNvSpPr txBox="1">
                <a:spLocks noChangeArrowheads="1"/>
              </p:cNvSpPr>
              <p:nvPr/>
            </p:nvSpPr>
            <p:spPr bwMode="auto">
              <a:xfrm>
                <a:off x="1680" y="3456"/>
                <a:ext cx="10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r>
                  <a:rPr kumimoji="1" lang="en-US" altLang="zh-CN" sz="3200">
                    <a:solidFill>
                      <a:schemeClr val="tx1"/>
                    </a:solidFill>
                    <a:latin typeface="幼圆" pitchFamily="49" charset="-122"/>
                    <a:ea typeface="幼圆" pitchFamily="49" charset="-122"/>
                  </a:rPr>
                  <a:t>d</a:t>
                </a:r>
                <a:r>
                  <a:rPr kumimoji="1" lang="en-US" altLang="zh-CN" sz="3200" baseline="-25000">
                    <a:solidFill>
                      <a:schemeClr val="tx1"/>
                    </a:solidFill>
                    <a:latin typeface="幼圆" pitchFamily="49" charset="-122"/>
                    <a:ea typeface="幼圆" pitchFamily="49" charset="-122"/>
                  </a:rPr>
                  <a:t>1</a:t>
                </a:r>
                <a:r>
                  <a:rPr kumimoji="1" lang="en-US" altLang="zh-CN" sz="3200">
                    <a:solidFill>
                      <a:schemeClr val="tx1"/>
                    </a:solidFill>
                    <a:latin typeface="幼圆" pitchFamily="49" charset="-122"/>
                    <a:ea typeface="幼圆" pitchFamily="49" charset="-122"/>
                  </a:rPr>
                  <a:t>/2</a:t>
                </a:r>
              </a:p>
            </p:txBody>
          </p:sp>
          <p:sp>
            <p:nvSpPr>
              <p:cNvPr id="58390" name="Text Box 14"/>
              <p:cNvSpPr txBox="1">
                <a:spLocks noChangeArrowheads="1"/>
              </p:cNvSpPr>
              <p:nvPr/>
            </p:nvSpPr>
            <p:spPr bwMode="auto">
              <a:xfrm rot="16200000" flipH="1">
                <a:off x="2189" y="3523"/>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nvGrpSpPr>
              <p:cNvPr id="58391" name="Group 15"/>
              <p:cNvGrpSpPr>
                <a:grpSpLocks/>
              </p:cNvGrpSpPr>
              <p:nvPr/>
            </p:nvGrpSpPr>
            <p:grpSpPr bwMode="auto">
              <a:xfrm>
                <a:off x="2832" y="3456"/>
                <a:ext cx="969" cy="384"/>
                <a:chOff x="1200" y="3312"/>
                <a:chExt cx="969" cy="384"/>
              </a:xfrm>
            </p:grpSpPr>
            <p:sp>
              <p:nvSpPr>
                <p:cNvPr id="58392" name="Text Box 16"/>
                <p:cNvSpPr txBox="1">
                  <a:spLocks noChangeArrowheads="1"/>
                </p:cNvSpPr>
                <p:nvPr/>
              </p:nvSpPr>
              <p:spPr bwMode="auto">
                <a:xfrm>
                  <a:off x="1200" y="3312"/>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 </a:t>
                  </a:r>
                  <a:r>
                    <a:rPr kumimoji="1" lang="en-US" altLang="zh-CN" sz="3200">
                      <a:solidFill>
                        <a:schemeClr val="tx1"/>
                      </a:solidFill>
                      <a:latin typeface="幼圆" pitchFamily="49" charset="-122"/>
                      <a:ea typeface="幼圆" pitchFamily="49" charset="-122"/>
                    </a:rPr>
                    <a:t>8/2</a:t>
                  </a:r>
                </a:p>
              </p:txBody>
            </p:sp>
            <p:sp>
              <p:nvSpPr>
                <p:cNvPr id="58393" name="Text Box 17"/>
                <p:cNvSpPr txBox="1">
                  <a:spLocks noChangeArrowheads="1"/>
                </p:cNvSpPr>
                <p:nvPr/>
              </p:nvSpPr>
              <p:spPr bwMode="auto">
                <a:xfrm rot="16200000" flipH="1">
                  <a:off x="1853" y="3379"/>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grpSp>
        <p:grpSp>
          <p:nvGrpSpPr>
            <p:cNvPr id="58381" name="Group 18"/>
            <p:cNvGrpSpPr>
              <a:grpSpLocks/>
            </p:cNvGrpSpPr>
            <p:nvPr/>
          </p:nvGrpSpPr>
          <p:grpSpPr bwMode="auto">
            <a:xfrm>
              <a:off x="432" y="3504"/>
              <a:ext cx="3552" cy="384"/>
              <a:chOff x="1200" y="3456"/>
              <a:chExt cx="3552" cy="384"/>
            </a:xfrm>
          </p:grpSpPr>
          <p:sp>
            <p:nvSpPr>
              <p:cNvPr id="58382" name="Text Box 19"/>
              <p:cNvSpPr txBox="1">
                <a:spLocks noChangeArrowheads="1"/>
              </p:cNvSpPr>
              <p:nvPr/>
            </p:nvSpPr>
            <p:spPr bwMode="auto">
              <a:xfrm>
                <a:off x="1200" y="3456"/>
                <a:ext cx="35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20000"/>
                  </a:spcBef>
                  <a:buClr>
                    <a:schemeClr val="tx2"/>
                  </a:buClr>
                  <a:buFont typeface="Wingdings" pitchFamily="2" charset="2"/>
                  <a:buNone/>
                </a:pPr>
                <a:r>
                  <a:rPr kumimoji="1" lang="en-US" altLang="zh-CN" sz="3200">
                    <a:solidFill>
                      <a:schemeClr val="tx1"/>
                    </a:solidFill>
                    <a:latin typeface="幼圆" pitchFamily="49" charset="-122"/>
                    <a:ea typeface="幼圆" pitchFamily="49" charset="-122"/>
                  </a:rPr>
                  <a:t>d</a:t>
                </a:r>
                <a:r>
                  <a:rPr kumimoji="1" lang="en-US" altLang="zh-CN" sz="3200" baseline="-25000">
                    <a:solidFill>
                      <a:schemeClr val="tx1"/>
                    </a:solidFill>
                    <a:latin typeface="幼圆" pitchFamily="49" charset="-122"/>
                    <a:ea typeface="幼圆" pitchFamily="49" charset="-122"/>
                  </a:rPr>
                  <a:t>3</a:t>
                </a:r>
                <a:r>
                  <a:rPr kumimoji="1" lang="en-US" altLang="zh-CN" sz="3200">
                    <a:solidFill>
                      <a:schemeClr val="tx1"/>
                    </a:solidFill>
                    <a:latin typeface="幼圆" pitchFamily="49" charset="-122"/>
                    <a:ea typeface="幼圆" pitchFamily="49" charset="-122"/>
                  </a:rPr>
                  <a:t>=        =         =2</a:t>
                </a:r>
              </a:p>
            </p:txBody>
          </p:sp>
          <p:sp>
            <p:nvSpPr>
              <p:cNvPr id="58383" name="Text Box 20"/>
              <p:cNvSpPr txBox="1">
                <a:spLocks noChangeArrowheads="1"/>
              </p:cNvSpPr>
              <p:nvPr/>
            </p:nvSpPr>
            <p:spPr bwMode="auto">
              <a:xfrm>
                <a:off x="1680" y="3456"/>
                <a:ext cx="10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r>
                  <a:rPr kumimoji="1" lang="en-US" altLang="zh-CN" sz="3200">
                    <a:solidFill>
                      <a:schemeClr val="tx1"/>
                    </a:solidFill>
                    <a:latin typeface="幼圆" pitchFamily="49" charset="-122"/>
                    <a:ea typeface="幼圆" pitchFamily="49" charset="-122"/>
                  </a:rPr>
                  <a:t>d</a:t>
                </a:r>
                <a:r>
                  <a:rPr kumimoji="1" lang="en-US" altLang="zh-CN" sz="3200" baseline="-25000">
                    <a:solidFill>
                      <a:schemeClr val="tx1"/>
                    </a:solidFill>
                    <a:latin typeface="幼圆" pitchFamily="49" charset="-122"/>
                    <a:ea typeface="幼圆" pitchFamily="49" charset="-122"/>
                  </a:rPr>
                  <a:t>2</a:t>
                </a:r>
                <a:r>
                  <a:rPr kumimoji="1" lang="en-US" altLang="zh-CN" sz="3200">
                    <a:solidFill>
                      <a:schemeClr val="tx1"/>
                    </a:solidFill>
                    <a:latin typeface="幼圆" pitchFamily="49" charset="-122"/>
                    <a:ea typeface="幼圆" pitchFamily="49" charset="-122"/>
                  </a:rPr>
                  <a:t>/2</a:t>
                </a:r>
              </a:p>
            </p:txBody>
          </p:sp>
          <p:sp>
            <p:nvSpPr>
              <p:cNvPr id="58384" name="Text Box 21"/>
              <p:cNvSpPr txBox="1">
                <a:spLocks noChangeArrowheads="1"/>
              </p:cNvSpPr>
              <p:nvPr/>
            </p:nvSpPr>
            <p:spPr bwMode="auto">
              <a:xfrm rot="16200000" flipH="1">
                <a:off x="2189" y="3523"/>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nvGrpSpPr>
              <p:cNvPr id="58385" name="Group 22"/>
              <p:cNvGrpSpPr>
                <a:grpSpLocks/>
              </p:cNvGrpSpPr>
              <p:nvPr/>
            </p:nvGrpSpPr>
            <p:grpSpPr bwMode="auto">
              <a:xfrm>
                <a:off x="2832" y="3456"/>
                <a:ext cx="969" cy="384"/>
                <a:chOff x="1200" y="3312"/>
                <a:chExt cx="969" cy="384"/>
              </a:xfrm>
            </p:grpSpPr>
            <p:sp>
              <p:nvSpPr>
                <p:cNvPr id="58386" name="Text Box 23"/>
                <p:cNvSpPr txBox="1">
                  <a:spLocks noChangeArrowheads="1"/>
                </p:cNvSpPr>
                <p:nvPr/>
              </p:nvSpPr>
              <p:spPr bwMode="auto">
                <a:xfrm>
                  <a:off x="1200" y="3312"/>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 </a:t>
                  </a:r>
                  <a:r>
                    <a:rPr kumimoji="1" lang="en-US" altLang="zh-CN" sz="3200">
                      <a:solidFill>
                        <a:schemeClr val="tx1"/>
                      </a:solidFill>
                      <a:latin typeface="幼圆" pitchFamily="49" charset="-122"/>
                      <a:ea typeface="幼圆" pitchFamily="49" charset="-122"/>
                    </a:rPr>
                    <a:t>4/2</a:t>
                  </a:r>
                </a:p>
              </p:txBody>
            </p:sp>
            <p:sp>
              <p:nvSpPr>
                <p:cNvPr id="58387" name="Text Box 24"/>
                <p:cNvSpPr txBox="1">
                  <a:spLocks noChangeArrowheads="1"/>
                </p:cNvSpPr>
                <p:nvPr/>
              </p:nvSpPr>
              <p:spPr bwMode="auto">
                <a:xfrm rot="16200000" flipH="1">
                  <a:off x="1853" y="3379"/>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grpSp>
      </p:grpSp>
      <p:grpSp>
        <p:nvGrpSpPr>
          <p:cNvPr id="58372" name="Group 47"/>
          <p:cNvGrpSpPr>
            <a:grpSpLocks/>
          </p:cNvGrpSpPr>
          <p:nvPr/>
        </p:nvGrpSpPr>
        <p:grpSpPr bwMode="auto">
          <a:xfrm>
            <a:off x="684213" y="6129338"/>
            <a:ext cx="5638800" cy="609600"/>
            <a:chOff x="1200" y="3456"/>
            <a:chExt cx="3552" cy="384"/>
          </a:xfrm>
        </p:grpSpPr>
        <p:sp>
          <p:nvSpPr>
            <p:cNvPr id="58373" name="Text Box 48"/>
            <p:cNvSpPr txBox="1">
              <a:spLocks noChangeArrowheads="1"/>
            </p:cNvSpPr>
            <p:nvPr/>
          </p:nvSpPr>
          <p:spPr bwMode="auto">
            <a:xfrm>
              <a:off x="1200" y="3456"/>
              <a:ext cx="35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20000"/>
                </a:spcBef>
                <a:buClr>
                  <a:schemeClr val="tx2"/>
                </a:buClr>
                <a:buFont typeface="Wingdings" pitchFamily="2" charset="2"/>
                <a:buNone/>
              </a:pPr>
              <a:r>
                <a:rPr kumimoji="1" lang="en-US" altLang="zh-CN" sz="3200">
                  <a:solidFill>
                    <a:schemeClr val="tx1"/>
                  </a:solidFill>
                  <a:latin typeface="幼圆" pitchFamily="49" charset="-122"/>
                  <a:ea typeface="幼圆" pitchFamily="49" charset="-122"/>
                </a:rPr>
                <a:t>d</a:t>
              </a:r>
              <a:r>
                <a:rPr kumimoji="1" lang="en-US" altLang="zh-CN" sz="3200" baseline="-25000">
                  <a:solidFill>
                    <a:schemeClr val="tx1"/>
                  </a:solidFill>
                  <a:latin typeface="幼圆" pitchFamily="49" charset="-122"/>
                  <a:ea typeface="幼圆" pitchFamily="49" charset="-122"/>
                </a:rPr>
                <a:t>4</a:t>
              </a:r>
              <a:r>
                <a:rPr kumimoji="1" lang="en-US" altLang="zh-CN" sz="3200">
                  <a:solidFill>
                    <a:schemeClr val="tx1"/>
                  </a:solidFill>
                  <a:latin typeface="幼圆" pitchFamily="49" charset="-122"/>
                  <a:ea typeface="幼圆" pitchFamily="49" charset="-122"/>
                </a:rPr>
                <a:t>=        =         =1</a:t>
              </a:r>
            </a:p>
          </p:txBody>
        </p:sp>
        <p:sp>
          <p:nvSpPr>
            <p:cNvPr id="58374" name="Text Box 49"/>
            <p:cNvSpPr txBox="1">
              <a:spLocks noChangeArrowheads="1"/>
            </p:cNvSpPr>
            <p:nvPr/>
          </p:nvSpPr>
          <p:spPr bwMode="auto">
            <a:xfrm>
              <a:off x="1680" y="3456"/>
              <a:ext cx="10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r>
                <a:rPr kumimoji="1" lang="en-US" altLang="zh-CN" sz="3200">
                  <a:solidFill>
                    <a:schemeClr val="tx1"/>
                  </a:solidFill>
                  <a:latin typeface="幼圆" pitchFamily="49" charset="-122"/>
                  <a:ea typeface="幼圆" pitchFamily="49" charset="-122"/>
                </a:rPr>
                <a:t>d</a:t>
              </a:r>
              <a:r>
                <a:rPr kumimoji="1" lang="en-US" altLang="zh-CN" sz="3200" baseline="-25000">
                  <a:solidFill>
                    <a:schemeClr val="tx1"/>
                  </a:solidFill>
                  <a:latin typeface="幼圆" pitchFamily="49" charset="-122"/>
                  <a:ea typeface="幼圆" pitchFamily="49" charset="-122"/>
                </a:rPr>
                <a:t>3</a:t>
              </a:r>
              <a:r>
                <a:rPr kumimoji="1" lang="en-US" altLang="zh-CN" sz="3200">
                  <a:solidFill>
                    <a:schemeClr val="tx1"/>
                  </a:solidFill>
                  <a:latin typeface="幼圆" pitchFamily="49" charset="-122"/>
                  <a:ea typeface="幼圆" pitchFamily="49" charset="-122"/>
                </a:rPr>
                <a:t>/2</a:t>
              </a:r>
            </a:p>
          </p:txBody>
        </p:sp>
        <p:sp>
          <p:nvSpPr>
            <p:cNvPr id="58375" name="Text Box 50"/>
            <p:cNvSpPr txBox="1">
              <a:spLocks noChangeArrowheads="1"/>
            </p:cNvSpPr>
            <p:nvPr/>
          </p:nvSpPr>
          <p:spPr bwMode="auto">
            <a:xfrm rot="16200000" flipH="1">
              <a:off x="2189" y="3523"/>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nvGrpSpPr>
            <p:cNvPr id="58376" name="Group 51"/>
            <p:cNvGrpSpPr>
              <a:grpSpLocks/>
            </p:cNvGrpSpPr>
            <p:nvPr/>
          </p:nvGrpSpPr>
          <p:grpSpPr bwMode="auto">
            <a:xfrm>
              <a:off x="2832" y="3456"/>
              <a:ext cx="969" cy="384"/>
              <a:chOff x="1200" y="3312"/>
              <a:chExt cx="969" cy="384"/>
            </a:xfrm>
          </p:grpSpPr>
          <p:sp>
            <p:nvSpPr>
              <p:cNvPr id="58377" name="Text Box 52"/>
              <p:cNvSpPr txBox="1">
                <a:spLocks noChangeArrowheads="1"/>
              </p:cNvSpPr>
              <p:nvPr/>
            </p:nvSpPr>
            <p:spPr bwMode="auto">
              <a:xfrm>
                <a:off x="1200" y="3312"/>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 </a:t>
                </a:r>
                <a:r>
                  <a:rPr kumimoji="1" lang="en-US" altLang="zh-CN" sz="3200">
                    <a:solidFill>
                      <a:schemeClr val="tx1"/>
                    </a:solidFill>
                    <a:latin typeface="幼圆" pitchFamily="49" charset="-122"/>
                    <a:ea typeface="幼圆" pitchFamily="49" charset="-122"/>
                  </a:rPr>
                  <a:t>2/2</a:t>
                </a:r>
              </a:p>
            </p:txBody>
          </p:sp>
          <p:sp>
            <p:nvSpPr>
              <p:cNvPr id="58378" name="Text Box 53"/>
              <p:cNvSpPr txBox="1">
                <a:spLocks noChangeArrowheads="1"/>
              </p:cNvSpPr>
              <p:nvPr/>
            </p:nvSpPr>
            <p:spPr bwMode="auto">
              <a:xfrm rot="16200000" flipH="1">
                <a:off x="1853" y="3379"/>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000">
                    <a:solidFill>
                      <a:schemeClr val="tx1"/>
                    </a:solidFill>
                    <a:latin typeface="幼圆" pitchFamily="49" charset="-122"/>
                    <a:ea typeface="幼圆" pitchFamily="49" charset="-122"/>
                  </a:rPr>
                  <a:t>∟</a:t>
                </a:r>
              </a:p>
            </p:txBody>
          </p:sp>
        </p:grpSp>
      </p:grpSp>
    </p:spTree>
  </p:cSld>
  <p:clrMapOvr>
    <a:masterClrMapping/>
  </p:clrMapOvr>
  <p:transition>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59394" name="Object 106"/>
          <p:cNvGraphicFramePr>
            <a:graphicFrameLocks noGrp="1" noChangeAspect="1"/>
          </p:cNvGraphicFramePr>
          <p:nvPr>
            <p:ph/>
          </p:nvPr>
        </p:nvGraphicFramePr>
        <p:xfrm>
          <a:off x="20638" y="249238"/>
          <a:ext cx="9123362" cy="6024562"/>
        </p:xfrm>
        <a:graphic>
          <a:graphicData uri="http://schemas.openxmlformats.org/presentationml/2006/ole">
            <mc:AlternateContent xmlns:mc="http://schemas.openxmlformats.org/markup-compatibility/2006">
              <mc:Choice xmlns:v="urn:schemas-microsoft-com:vml" Requires="v">
                <p:oleObj spid="_x0000_s59408" name="文档" r:id="rId3" imgW="5398954" imgH="3565928" progId="Word.Document.8">
                  <p:embed/>
                </p:oleObj>
              </mc:Choice>
              <mc:Fallback>
                <p:oleObj name="文档" r:id="rId3" imgW="5398954" imgH="3565928" progId="Word.Document.8">
                  <p:embed/>
                  <p:pic>
                    <p:nvPicPr>
                      <p:cNvPr id="0" name="Object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8" y="249238"/>
                        <a:ext cx="9123362" cy="6024562"/>
                      </a:xfrm>
                      <a:prstGeom prst="rect">
                        <a:avLst/>
                      </a:pr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0" y="304800"/>
            <a:ext cx="9144000" cy="6858000"/>
          </a:xfrm>
        </p:spPr>
        <p:txBody>
          <a:bodyPr/>
          <a:lstStyle/>
          <a:p>
            <a:pPr marL="609600" indent="-609600" eaLnBrk="1" hangingPunct="1">
              <a:buFont typeface="Wingdings" pitchFamily="2" charset="2"/>
              <a:buNone/>
            </a:pPr>
            <a:r>
              <a:rPr lang="zh-CN" altLang="en-US" sz="2800" b="1" smtClean="0"/>
              <a:t>   </a:t>
            </a:r>
            <a:r>
              <a:rPr lang="en-US" altLang="zh-CN" sz="2800" b="1" smtClean="0"/>
              <a:t>[</a:t>
            </a:r>
            <a:r>
              <a:rPr lang="zh-CN" altLang="en-US" sz="2800" b="1" smtClean="0"/>
              <a:t>例</a:t>
            </a:r>
            <a:r>
              <a:rPr lang="en-US" altLang="zh-CN" sz="2800" b="1" smtClean="0"/>
              <a:t>]  </a:t>
            </a:r>
            <a:r>
              <a:rPr lang="zh-CN" altLang="en-US" sz="2800" b="1" smtClean="0"/>
              <a:t>将十个数进行希尔</a:t>
            </a:r>
            <a:r>
              <a:rPr lang="zh-CN" altLang="en-US" sz="2800" b="1" smtClean="0">
                <a:latin typeface="幼圆" pitchFamily="49" charset="-122"/>
                <a:ea typeface="幼圆" pitchFamily="49" charset="-122"/>
              </a:rPr>
              <a:t>排序的示例。</a:t>
            </a:r>
          </a:p>
          <a:p>
            <a:pPr marL="609600" indent="-609600" eaLnBrk="1" hangingPunct="1">
              <a:buFont typeface="Wingdings" pitchFamily="2" charset="2"/>
              <a:buNone/>
            </a:pPr>
            <a:r>
              <a:rPr lang="zh-CN" altLang="en-US" b="1" smtClean="0">
                <a:latin typeface="幼圆" pitchFamily="49" charset="-122"/>
                <a:ea typeface="幼圆" pitchFamily="49" charset="-122"/>
              </a:rPr>
              <a:t>  </a:t>
            </a:r>
          </a:p>
        </p:txBody>
      </p:sp>
      <p:sp>
        <p:nvSpPr>
          <p:cNvPr id="60419" name="Rectangle 3"/>
          <p:cNvSpPr>
            <a:spLocks noChangeArrowheads="1"/>
          </p:cNvSpPr>
          <p:nvPr/>
        </p:nvSpPr>
        <p:spPr bwMode="auto">
          <a:xfrm>
            <a:off x="1447800" y="685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chemeClr val="tx1"/>
                </a:solidFill>
                <a:latin typeface="幼圆" pitchFamily="49" charset="-122"/>
                <a:ea typeface="幼圆" pitchFamily="49" charset="-122"/>
              </a:rPr>
              <a:t> </a:t>
            </a:r>
            <a:endParaRPr kumimoji="1" lang="zh-CN" altLang="en-US" sz="2400">
              <a:solidFill>
                <a:srgbClr val="800080"/>
              </a:solidFill>
              <a:latin typeface="幼圆" pitchFamily="49" charset="-122"/>
              <a:ea typeface="幼圆" pitchFamily="49" charset="-122"/>
            </a:endParaRPr>
          </a:p>
        </p:txBody>
      </p:sp>
      <p:sp>
        <p:nvSpPr>
          <p:cNvPr id="60420" name="Line 5"/>
          <p:cNvSpPr>
            <a:spLocks noChangeShapeType="1"/>
          </p:cNvSpPr>
          <p:nvPr/>
        </p:nvSpPr>
        <p:spPr bwMode="auto">
          <a:xfrm>
            <a:off x="1676400" y="1752600"/>
            <a:ext cx="6781800" cy="0"/>
          </a:xfrm>
          <a:prstGeom prst="line">
            <a:avLst/>
          </a:prstGeom>
          <a:noFill/>
          <a:ln w="28575">
            <a:solidFill>
              <a:srgbClr val="FFFF00"/>
            </a:solidFill>
            <a:prstDash val="sysDot"/>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21" name="Rectangle 8"/>
          <p:cNvSpPr>
            <a:spLocks noChangeArrowheads="1"/>
          </p:cNvSpPr>
          <p:nvPr/>
        </p:nvSpPr>
        <p:spPr bwMode="auto">
          <a:xfrm>
            <a:off x="1828800" y="914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chemeClr val="tx1"/>
                </a:solidFill>
                <a:latin typeface="幼圆" pitchFamily="49" charset="-122"/>
                <a:ea typeface="幼圆" pitchFamily="49" charset="-122"/>
              </a:rPr>
              <a:t>  </a:t>
            </a:r>
            <a:r>
              <a:rPr kumimoji="1" lang="en-US" altLang="zh-CN" sz="2400">
                <a:solidFill>
                  <a:srgbClr val="99FF33"/>
                </a:solidFill>
                <a:latin typeface="幼圆" pitchFamily="49" charset="-122"/>
                <a:ea typeface="幼圆" pitchFamily="49" charset="-122"/>
              </a:rPr>
              <a:t>0   1   2   3   4   5   6   7   8   9</a:t>
            </a:r>
          </a:p>
        </p:txBody>
      </p:sp>
      <p:sp>
        <p:nvSpPr>
          <p:cNvPr id="60422" name="Rectangle 9"/>
          <p:cNvSpPr>
            <a:spLocks noChangeArrowheads="1"/>
          </p:cNvSpPr>
          <p:nvPr/>
        </p:nvSpPr>
        <p:spPr bwMode="auto">
          <a:xfrm>
            <a:off x="1905000" y="13716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chemeClr val="tx1"/>
                </a:solidFill>
                <a:ea typeface="幼圆" pitchFamily="49" charset="-122"/>
              </a:rPr>
              <a:t> </a:t>
            </a:r>
            <a:r>
              <a:rPr kumimoji="1" lang="en-US" altLang="zh-CN" sz="2400">
                <a:solidFill>
                  <a:schemeClr val="tx1"/>
                </a:solidFill>
                <a:ea typeface="幼圆" pitchFamily="49" charset="-122"/>
              </a:rPr>
              <a:t>36     25    48    12     65   25*   43    58    76     32</a:t>
            </a:r>
          </a:p>
        </p:txBody>
      </p:sp>
      <p:sp>
        <p:nvSpPr>
          <p:cNvPr id="60423" name="Text Box 10"/>
          <p:cNvSpPr txBox="1">
            <a:spLocks noChangeArrowheads="1"/>
          </p:cNvSpPr>
          <p:nvPr/>
        </p:nvSpPr>
        <p:spPr bwMode="auto">
          <a:xfrm>
            <a:off x="533400" y="9144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下标</a:t>
            </a:r>
          </a:p>
        </p:txBody>
      </p:sp>
      <p:sp>
        <p:nvSpPr>
          <p:cNvPr id="374795" name="Text Box 11"/>
          <p:cNvSpPr txBox="1">
            <a:spLocks noChangeArrowheads="1"/>
          </p:cNvSpPr>
          <p:nvPr/>
        </p:nvSpPr>
        <p:spPr bwMode="auto">
          <a:xfrm>
            <a:off x="5334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800">
                <a:solidFill>
                  <a:srgbClr val="99FF33"/>
                </a:solidFill>
                <a:ea typeface="幼圆" pitchFamily="49" charset="-122"/>
              </a:rPr>
              <a:t>d</a:t>
            </a:r>
            <a:r>
              <a:rPr kumimoji="1" lang="en-US" altLang="zh-CN" sz="2800" baseline="-25000">
                <a:solidFill>
                  <a:srgbClr val="99FF33"/>
                </a:solidFill>
                <a:ea typeface="幼圆" pitchFamily="49" charset="-122"/>
              </a:rPr>
              <a:t>1</a:t>
            </a:r>
            <a:r>
              <a:rPr kumimoji="1" lang="en-US" altLang="zh-CN" sz="2800">
                <a:solidFill>
                  <a:srgbClr val="99FF33"/>
                </a:solidFill>
                <a:ea typeface="幼圆" pitchFamily="49" charset="-122"/>
              </a:rPr>
              <a:t>=5</a:t>
            </a:r>
          </a:p>
        </p:txBody>
      </p:sp>
      <p:sp>
        <p:nvSpPr>
          <p:cNvPr id="60425" name="Text Box 17"/>
          <p:cNvSpPr txBox="1">
            <a:spLocks noChangeArrowheads="1"/>
          </p:cNvSpPr>
          <p:nvPr/>
        </p:nvSpPr>
        <p:spPr bwMode="auto">
          <a:xfrm>
            <a:off x="2057400" y="1828800"/>
            <a:ext cx="70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endParaRPr kumimoji="1" lang="en-US" altLang="zh-CN" sz="2400">
              <a:solidFill>
                <a:schemeClr val="tx1"/>
              </a:solidFill>
              <a:ea typeface="幼圆" pitchFamily="49" charset="-122"/>
            </a:endParaRPr>
          </a:p>
        </p:txBody>
      </p:sp>
      <p:sp>
        <p:nvSpPr>
          <p:cNvPr id="374802" name="Text Box 18"/>
          <p:cNvSpPr txBox="1">
            <a:spLocks noChangeArrowheads="1"/>
          </p:cNvSpPr>
          <p:nvPr/>
        </p:nvSpPr>
        <p:spPr bwMode="auto">
          <a:xfrm>
            <a:off x="5132388" y="1828800"/>
            <a:ext cx="700087" cy="457200"/>
          </a:xfrm>
          <a:prstGeom prst="rect">
            <a:avLst/>
          </a:prstGeom>
          <a:noFill/>
          <a:ln w="31750" cap="sq">
            <a:noFill/>
            <a:miter lim="800000"/>
            <a:headEnd type="none" w="sm" len="sm"/>
            <a:tailEnd type="none" w="med" len="lg"/>
          </a:ln>
          <a:effectLst/>
        </p:spPr>
        <p:txBody>
          <a:bodyPr lIns="90000" tIns="46800" rIns="90000" bIns="46800">
            <a:spAutoFit/>
          </a:bodyPr>
          <a:lstStyle/>
          <a:p>
            <a:pPr algn="l">
              <a:defRPr/>
            </a:pPr>
            <a:endParaRPr kumimoji="1" lang="en-US" altLang="zh-CN" sz="2400" u="sng">
              <a:solidFill>
                <a:srgbClr val="FF0000"/>
              </a:solidFill>
              <a:effectLst>
                <a:outerShdw blurRad="38100" dist="38100" dir="2700000" algn="tl">
                  <a:srgbClr val="000000"/>
                </a:outerShdw>
              </a:effectLst>
              <a:ea typeface="幼圆" pitchFamily="49" charset="-122"/>
            </a:endParaRPr>
          </a:p>
        </p:txBody>
      </p:sp>
      <p:grpSp>
        <p:nvGrpSpPr>
          <p:cNvPr id="2" name="Group 62"/>
          <p:cNvGrpSpPr>
            <a:grpSpLocks/>
          </p:cNvGrpSpPr>
          <p:nvPr/>
        </p:nvGrpSpPr>
        <p:grpSpPr bwMode="auto">
          <a:xfrm>
            <a:off x="2667000" y="2514600"/>
            <a:ext cx="3775075" cy="457200"/>
            <a:chOff x="1680" y="1584"/>
            <a:chExt cx="2378" cy="288"/>
          </a:xfrm>
        </p:grpSpPr>
        <p:sp>
          <p:nvSpPr>
            <p:cNvPr id="60468" name="Text Box 24"/>
            <p:cNvSpPr txBox="1">
              <a:spLocks noChangeArrowheads="1"/>
            </p:cNvSpPr>
            <p:nvPr/>
          </p:nvSpPr>
          <p:spPr bwMode="auto">
            <a:xfrm>
              <a:off x="1680" y="158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25</a:t>
              </a:r>
            </a:p>
          </p:txBody>
        </p:sp>
        <p:sp>
          <p:nvSpPr>
            <p:cNvPr id="60469" name="Text Box 25"/>
            <p:cNvSpPr txBox="1">
              <a:spLocks noChangeArrowheads="1"/>
            </p:cNvSpPr>
            <p:nvPr/>
          </p:nvSpPr>
          <p:spPr bwMode="auto">
            <a:xfrm>
              <a:off x="3617" y="158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43</a:t>
              </a:r>
            </a:p>
          </p:txBody>
        </p:sp>
      </p:grpSp>
      <p:grpSp>
        <p:nvGrpSpPr>
          <p:cNvPr id="3" name="Group 63"/>
          <p:cNvGrpSpPr>
            <a:grpSpLocks/>
          </p:cNvGrpSpPr>
          <p:nvPr/>
        </p:nvGrpSpPr>
        <p:grpSpPr bwMode="auto">
          <a:xfrm>
            <a:off x="3276600" y="3235325"/>
            <a:ext cx="4308475" cy="1031875"/>
            <a:chOff x="2064" y="2038"/>
            <a:chExt cx="2714" cy="650"/>
          </a:xfrm>
        </p:grpSpPr>
        <p:sp>
          <p:nvSpPr>
            <p:cNvPr id="60464" name="Text Box 31"/>
            <p:cNvSpPr txBox="1">
              <a:spLocks noChangeArrowheads="1"/>
            </p:cNvSpPr>
            <p:nvPr/>
          </p:nvSpPr>
          <p:spPr bwMode="auto">
            <a:xfrm>
              <a:off x="2064" y="2038"/>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48</a:t>
              </a:r>
            </a:p>
          </p:txBody>
        </p:sp>
        <p:sp>
          <p:nvSpPr>
            <p:cNvPr id="60465" name="Text Box 32"/>
            <p:cNvSpPr txBox="1">
              <a:spLocks noChangeArrowheads="1"/>
            </p:cNvSpPr>
            <p:nvPr/>
          </p:nvSpPr>
          <p:spPr bwMode="auto">
            <a:xfrm>
              <a:off x="4001" y="2038"/>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58</a:t>
              </a:r>
            </a:p>
          </p:txBody>
        </p:sp>
        <p:sp>
          <p:nvSpPr>
            <p:cNvPr id="60466" name="Text Box 38"/>
            <p:cNvSpPr txBox="1">
              <a:spLocks noChangeArrowheads="1"/>
            </p:cNvSpPr>
            <p:nvPr/>
          </p:nvSpPr>
          <p:spPr bwMode="auto">
            <a:xfrm>
              <a:off x="2400" y="2400"/>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12</a:t>
              </a:r>
            </a:p>
          </p:txBody>
        </p:sp>
        <p:sp>
          <p:nvSpPr>
            <p:cNvPr id="60467" name="Text Box 39"/>
            <p:cNvSpPr txBox="1">
              <a:spLocks noChangeArrowheads="1"/>
            </p:cNvSpPr>
            <p:nvPr/>
          </p:nvSpPr>
          <p:spPr bwMode="auto">
            <a:xfrm>
              <a:off x="4337" y="2400"/>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76</a:t>
              </a:r>
            </a:p>
          </p:txBody>
        </p:sp>
      </p:grpSp>
      <p:grpSp>
        <p:nvGrpSpPr>
          <p:cNvPr id="4" name="Group 61"/>
          <p:cNvGrpSpPr>
            <a:grpSpLocks/>
          </p:cNvGrpSpPr>
          <p:nvPr/>
        </p:nvGrpSpPr>
        <p:grpSpPr bwMode="auto">
          <a:xfrm>
            <a:off x="1828800" y="1828800"/>
            <a:ext cx="6553200" cy="4267200"/>
            <a:chOff x="1152" y="1152"/>
            <a:chExt cx="4128" cy="2688"/>
          </a:xfrm>
        </p:grpSpPr>
        <p:sp>
          <p:nvSpPr>
            <p:cNvPr id="60441" name="AutoShape 6"/>
            <p:cNvSpPr>
              <a:spLocks/>
            </p:cNvSpPr>
            <p:nvPr/>
          </p:nvSpPr>
          <p:spPr bwMode="auto">
            <a:xfrm>
              <a:off x="1152" y="1152"/>
              <a:ext cx="96" cy="2640"/>
            </a:xfrm>
            <a:prstGeom prst="leftBracket">
              <a:avLst>
                <a:gd name="adj" fmla="val 229167"/>
              </a:avLst>
            </a:prstGeom>
            <a:noFill/>
            <a:ln w="28575" cap="sq">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0442" name="AutoShape 7"/>
            <p:cNvSpPr>
              <a:spLocks/>
            </p:cNvSpPr>
            <p:nvPr/>
          </p:nvSpPr>
          <p:spPr bwMode="auto">
            <a:xfrm flipH="1">
              <a:off x="5184" y="1200"/>
              <a:ext cx="96" cy="2640"/>
            </a:xfrm>
            <a:prstGeom prst="leftBracket">
              <a:avLst>
                <a:gd name="adj" fmla="val 229167"/>
              </a:avLst>
            </a:prstGeom>
            <a:noFill/>
            <a:ln w="28575" cap="sq">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nvGrpSpPr>
            <p:cNvPr id="60443" name="Group 59"/>
            <p:cNvGrpSpPr>
              <a:grpSpLocks/>
            </p:cNvGrpSpPr>
            <p:nvPr/>
          </p:nvGrpSpPr>
          <p:grpSpPr bwMode="auto">
            <a:xfrm>
              <a:off x="1443" y="1392"/>
              <a:ext cx="3496" cy="1847"/>
              <a:chOff x="1443" y="1392"/>
              <a:chExt cx="3496" cy="1847"/>
            </a:xfrm>
          </p:grpSpPr>
          <p:grpSp>
            <p:nvGrpSpPr>
              <p:cNvPr id="60444" name="Group 58"/>
              <p:cNvGrpSpPr>
                <a:grpSpLocks/>
              </p:cNvGrpSpPr>
              <p:nvPr/>
            </p:nvGrpSpPr>
            <p:grpSpPr bwMode="auto">
              <a:xfrm>
                <a:off x="1443" y="1392"/>
                <a:ext cx="1960" cy="192"/>
                <a:chOff x="1443" y="1392"/>
                <a:chExt cx="1960" cy="192"/>
              </a:xfrm>
            </p:grpSpPr>
            <p:sp>
              <p:nvSpPr>
                <p:cNvPr id="60461" name="Line 14"/>
                <p:cNvSpPr>
                  <a:spLocks noChangeShapeType="1"/>
                </p:cNvSpPr>
                <p:nvPr/>
              </p:nvSpPr>
              <p:spPr bwMode="auto">
                <a:xfrm>
                  <a:off x="1443"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62" name="Line 15"/>
                <p:cNvSpPr>
                  <a:spLocks noChangeShapeType="1"/>
                </p:cNvSpPr>
                <p:nvPr/>
              </p:nvSpPr>
              <p:spPr bwMode="auto">
                <a:xfrm>
                  <a:off x="1443" y="1584"/>
                  <a:ext cx="1960"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63" name="Line 16"/>
                <p:cNvSpPr>
                  <a:spLocks noChangeShapeType="1"/>
                </p:cNvSpPr>
                <p:nvPr/>
              </p:nvSpPr>
              <p:spPr bwMode="auto">
                <a:xfrm flipV="1">
                  <a:off x="3403"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60445" name="Group 20"/>
              <p:cNvGrpSpPr>
                <a:grpSpLocks/>
              </p:cNvGrpSpPr>
              <p:nvPr/>
            </p:nvGrpSpPr>
            <p:grpSpPr bwMode="auto">
              <a:xfrm>
                <a:off x="1827" y="1824"/>
                <a:ext cx="1960" cy="192"/>
                <a:chOff x="1440" y="1344"/>
                <a:chExt cx="1920" cy="192"/>
              </a:xfrm>
            </p:grpSpPr>
            <p:sp>
              <p:nvSpPr>
                <p:cNvPr id="60458" name="Line 21"/>
                <p:cNvSpPr>
                  <a:spLocks noChangeShapeType="1"/>
                </p:cNvSpPr>
                <p:nvPr/>
              </p:nvSpPr>
              <p:spPr bwMode="auto">
                <a:xfrm>
                  <a:off x="144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59" name="Line 22"/>
                <p:cNvSpPr>
                  <a:spLocks noChangeShapeType="1"/>
                </p:cNvSpPr>
                <p:nvPr/>
              </p:nvSpPr>
              <p:spPr bwMode="auto">
                <a:xfrm>
                  <a:off x="1440" y="1536"/>
                  <a:ext cx="1920"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60" name="Line 23"/>
                <p:cNvSpPr>
                  <a:spLocks noChangeShapeType="1"/>
                </p:cNvSpPr>
                <p:nvPr/>
              </p:nvSpPr>
              <p:spPr bwMode="auto">
                <a:xfrm flipV="1">
                  <a:off x="336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60446" name="Group 27"/>
              <p:cNvGrpSpPr>
                <a:grpSpLocks/>
              </p:cNvGrpSpPr>
              <p:nvPr/>
            </p:nvGrpSpPr>
            <p:grpSpPr bwMode="auto">
              <a:xfrm>
                <a:off x="2211" y="2251"/>
                <a:ext cx="1960" cy="171"/>
                <a:chOff x="1440" y="1344"/>
                <a:chExt cx="1920" cy="192"/>
              </a:xfrm>
            </p:grpSpPr>
            <p:sp>
              <p:nvSpPr>
                <p:cNvPr id="60455" name="Line 28"/>
                <p:cNvSpPr>
                  <a:spLocks noChangeShapeType="1"/>
                </p:cNvSpPr>
                <p:nvPr/>
              </p:nvSpPr>
              <p:spPr bwMode="auto">
                <a:xfrm>
                  <a:off x="144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56" name="Line 29"/>
                <p:cNvSpPr>
                  <a:spLocks noChangeShapeType="1"/>
                </p:cNvSpPr>
                <p:nvPr/>
              </p:nvSpPr>
              <p:spPr bwMode="auto">
                <a:xfrm>
                  <a:off x="1440" y="1536"/>
                  <a:ext cx="1920"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57" name="Line 30"/>
                <p:cNvSpPr>
                  <a:spLocks noChangeShapeType="1"/>
                </p:cNvSpPr>
                <p:nvPr/>
              </p:nvSpPr>
              <p:spPr bwMode="auto">
                <a:xfrm flipV="1">
                  <a:off x="336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60447" name="Group 34"/>
              <p:cNvGrpSpPr>
                <a:grpSpLocks/>
              </p:cNvGrpSpPr>
              <p:nvPr/>
            </p:nvGrpSpPr>
            <p:grpSpPr bwMode="auto">
              <a:xfrm>
                <a:off x="2547" y="2640"/>
                <a:ext cx="1960" cy="192"/>
                <a:chOff x="1440" y="1344"/>
                <a:chExt cx="1920" cy="192"/>
              </a:xfrm>
            </p:grpSpPr>
            <p:sp>
              <p:nvSpPr>
                <p:cNvPr id="60452" name="Line 35"/>
                <p:cNvSpPr>
                  <a:spLocks noChangeShapeType="1"/>
                </p:cNvSpPr>
                <p:nvPr/>
              </p:nvSpPr>
              <p:spPr bwMode="auto">
                <a:xfrm>
                  <a:off x="144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53" name="Line 36"/>
                <p:cNvSpPr>
                  <a:spLocks noChangeShapeType="1"/>
                </p:cNvSpPr>
                <p:nvPr/>
              </p:nvSpPr>
              <p:spPr bwMode="auto">
                <a:xfrm>
                  <a:off x="1440" y="1536"/>
                  <a:ext cx="1920"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54" name="Line 37"/>
                <p:cNvSpPr>
                  <a:spLocks noChangeShapeType="1"/>
                </p:cNvSpPr>
                <p:nvPr/>
              </p:nvSpPr>
              <p:spPr bwMode="auto">
                <a:xfrm flipV="1">
                  <a:off x="336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60448" name="Group 41"/>
              <p:cNvGrpSpPr>
                <a:grpSpLocks/>
              </p:cNvGrpSpPr>
              <p:nvPr/>
            </p:nvGrpSpPr>
            <p:grpSpPr bwMode="auto">
              <a:xfrm>
                <a:off x="2979" y="3047"/>
                <a:ext cx="1960" cy="192"/>
                <a:chOff x="1440" y="1344"/>
                <a:chExt cx="1920" cy="192"/>
              </a:xfrm>
            </p:grpSpPr>
            <p:sp>
              <p:nvSpPr>
                <p:cNvPr id="60449" name="Line 42"/>
                <p:cNvSpPr>
                  <a:spLocks noChangeShapeType="1"/>
                </p:cNvSpPr>
                <p:nvPr/>
              </p:nvSpPr>
              <p:spPr bwMode="auto">
                <a:xfrm>
                  <a:off x="144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50" name="Line 43"/>
                <p:cNvSpPr>
                  <a:spLocks noChangeShapeType="1"/>
                </p:cNvSpPr>
                <p:nvPr/>
              </p:nvSpPr>
              <p:spPr bwMode="auto">
                <a:xfrm>
                  <a:off x="1440" y="1536"/>
                  <a:ext cx="1920"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0451" name="Line 44"/>
                <p:cNvSpPr>
                  <a:spLocks noChangeShapeType="1"/>
                </p:cNvSpPr>
                <p:nvPr/>
              </p:nvSpPr>
              <p:spPr bwMode="auto">
                <a:xfrm flipV="1">
                  <a:off x="336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grpSp>
      <p:sp>
        <p:nvSpPr>
          <p:cNvPr id="60430" name="Text Box 45"/>
          <p:cNvSpPr txBox="1">
            <a:spLocks noChangeArrowheads="1"/>
          </p:cNvSpPr>
          <p:nvPr/>
        </p:nvSpPr>
        <p:spPr bwMode="auto">
          <a:xfrm>
            <a:off x="4495800" y="4456113"/>
            <a:ext cx="70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endParaRPr kumimoji="1" lang="en-US" altLang="zh-CN" sz="2400">
              <a:solidFill>
                <a:schemeClr val="tx1"/>
              </a:solidFill>
              <a:latin typeface="幼圆" pitchFamily="49" charset="-122"/>
              <a:ea typeface="幼圆" pitchFamily="49" charset="-122"/>
            </a:endParaRPr>
          </a:p>
        </p:txBody>
      </p:sp>
      <p:sp>
        <p:nvSpPr>
          <p:cNvPr id="60431" name="Text Box 46"/>
          <p:cNvSpPr txBox="1">
            <a:spLocks noChangeArrowheads="1"/>
          </p:cNvSpPr>
          <p:nvPr/>
        </p:nvSpPr>
        <p:spPr bwMode="auto">
          <a:xfrm>
            <a:off x="7570788" y="4456113"/>
            <a:ext cx="70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endParaRPr kumimoji="1" lang="en-US" altLang="zh-CN" sz="2400">
              <a:solidFill>
                <a:schemeClr val="tx1"/>
              </a:solidFill>
              <a:latin typeface="幼圆" pitchFamily="49" charset="-122"/>
              <a:ea typeface="幼圆" pitchFamily="49" charset="-122"/>
            </a:endParaRPr>
          </a:p>
        </p:txBody>
      </p:sp>
      <p:grpSp>
        <p:nvGrpSpPr>
          <p:cNvPr id="11" name="Group 64"/>
          <p:cNvGrpSpPr>
            <a:grpSpLocks/>
          </p:cNvGrpSpPr>
          <p:nvPr/>
        </p:nvGrpSpPr>
        <p:grpSpPr bwMode="auto">
          <a:xfrm>
            <a:off x="1979613" y="1844675"/>
            <a:ext cx="3708400" cy="538163"/>
            <a:chOff x="1247" y="1162"/>
            <a:chExt cx="2336" cy="339"/>
          </a:xfrm>
        </p:grpSpPr>
        <p:sp>
          <p:nvSpPr>
            <p:cNvPr id="60439" name="Text Box 48"/>
            <p:cNvSpPr txBox="1">
              <a:spLocks noChangeArrowheads="1"/>
            </p:cNvSpPr>
            <p:nvPr/>
          </p:nvSpPr>
          <p:spPr bwMode="auto">
            <a:xfrm>
              <a:off x="1247" y="1162"/>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25*</a:t>
              </a:r>
            </a:p>
          </p:txBody>
        </p:sp>
        <p:sp>
          <p:nvSpPr>
            <p:cNvPr id="60440" name="Text Box 49"/>
            <p:cNvSpPr txBox="1">
              <a:spLocks noChangeArrowheads="1"/>
            </p:cNvSpPr>
            <p:nvPr/>
          </p:nvSpPr>
          <p:spPr bwMode="auto">
            <a:xfrm>
              <a:off x="3235" y="1213"/>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36</a:t>
              </a:r>
            </a:p>
          </p:txBody>
        </p:sp>
      </p:grpSp>
      <p:grpSp>
        <p:nvGrpSpPr>
          <p:cNvPr id="12" name="Group 51"/>
          <p:cNvGrpSpPr>
            <a:grpSpLocks/>
          </p:cNvGrpSpPr>
          <p:nvPr/>
        </p:nvGrpSpPr>
        <p:grpSpPr bwMode="auto">
          <a:xfrm>
            <a:off x="4468813" y="4365625"/>
            <a:ext cx="3581400" cy="500063"/>
            <a:chOff x="1296" y="1319"/>
            <a:chExt cx="2256" cy="315"/>
          </a:xfrm>
        </p:grpSpPr>
        <p:sp>
          <p:nvSpPr>
            <p:cNvPr id="60437" name="Text Box 52"/>
            <p:cNvSpPr txBox="1">
              <a:spLocks noChangeArrowheads="1"/>
            </p:cNvSpPr>
            <p:nvPr/>
          </p:nvSpPr>
          <p:spPr bwMode="auto">
            <a:xfrm>
              <a:off x="1296" y="131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32</a:t>
              </a:r>
            </a:p>
          </p:txBody>
        </p:sp>
        <p:sp>
          <p:nvSpPr>
            <p:cNvPr id="60438" name="Text Box 53"/>
            <p:cNvSpPr txBox="1">
              <a:spLocks noChangeArrowheads="1"/>
            </p:cNvSpPr>
            <p:nvPr/>
          </p:nvSpPr>
          <p:spPr bwMode="auto">
            <a:xfrm>
              <a:off x="3216" y="134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65</a:t>
              </a:r>
            </a:p>
          </p:txBody>
        </p:sp>
      </p:grpSp>
      <p:grpSp>
        <p:nvGrpSpPr>
          <p:cNvPr id="13" name="Group 55"/>
          <p:cNvGrpSpPr>
            <a:grpSpLocks/>
          </p:cNvGrpSpPr>
          <p:nvPr/>
        </p:nvGrpSpPr>
        <p:grpSpPr bwMode="auto">
          <a:xfrm>
            <a:off x="215900" y="5697538"/>
            <a:ext cx="8153400" cy="747712"/>
            <a:chOff x="144" y="3600"/>
            <a:chExt cx="5136" cy="471"/>
          </a:xfrm>
        </p:grpSpPr>
        <p:sp>
          <p:nvSpPr>
            <p:cNvPr id="60435" name="Text Box 56"/>
            <p:cNvSpPr txBox="1">
              <a:spLocks noChangeArrowheads="1"/>
            </p:cNvSpPr>
            <p:nvPr/>
          </p:nvSpPr>
          <p:spPr bwMode="auto">
            <a:xfrm>
              <a:off x="1200" y="3648"/>
              <a:ext cx="4080" cy="288"/>
            </a:xfrm>
            <a:prstGeom prst="rect">
              <a:avLst/>
            </a:prstGeom>
            <a:solidFill>
              <a:srgbClr val="FF00FF"/>
            </a:solidFill>
            <a:ln>
              <a:noFill/>
            </a:ln>
            <a:extLs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rgbClr val="FFFF00"/>
                  </a:solidFill>
                  <a:ea typeface="幼圆" pitchFamily="49" charset="-122"/>
                </a:rPr>
                <a:t> </a:t>
              </a:r>
              <a:r>
                <a:rPr kumimoji="1" lang="en-US" altLang="zh-CN" sz="2400">
                  <a:solidFill>
                    <a:srgbClr val="FFFF00"/>
                  </a:solidFill>
                  <a:ea typeface="幼圆" pitchFamily="49" charset="-122"/>
                </a:rPr>
                <a:t>25*     25   48    12     32     36   43   58    76    65</a:t>
              </a:r>
            </a:p>
          </p:txBody>
        </p:sp>
        <p:sp>
          <p:nvSpPr>
            <p:cNvPr id="60436" name="Text Box 57"/>
            <p:cNvSpPr txBox="1">
              <a:spLocks noChangeArrowheads="1"/>
            </p:cNvSpPr>
            <p:nvPr/>
          </p:nvSpPr>
          <p:spPr bwMode="auto">
            <a:xfrm>
              <a:off x="144" y="3600"/>
              <a:ext cx="91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spcBef>
                  <a:spcPct val="15000"/>
                </a:spcBef>
              </a:pPr>
              <a:r>
                <a:rPr kumimoji="1" lang="zh-CN" altLang="en-US" sz="2000">
                  <a:solidFill>
                    <a:schemeClr val="tx1"/>
                  </a:solidFill>
                  <a:latin typeface="幼圆" pitchFamily="49" charset="-122"/>
                  <a:ea typeface="幼圆" pitchFamily="49" charset="-122"/>
                </a:rPr>
                <a:t>一趟</a:t>
              </a:r>
            </a:p>
            <a:p>
              <a:pPr eaLnBrk="1" hangingPunct="1">
                <a:spcBef>
                  <a:spcPct val="15000"/>
                </a:spcBef>
              </a:pPr>
              <a:r>
                <a:rPr kumimoji="1" lang="zh-CN" altLang="en-US" sz="2000">
                  <a:solidFill>
                    <a:schemeClr val="tx1"/>
                  </a:solidFill>
                  <a:latin typeface="幼圆" pitchFamily="49" charset="-122"/>
                  <a:ea typeface="幼圆" pitchFamily="49" charset="-122"/>
                </a:rPr>
                <a:t>排序结果</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795"/>
                                        </p:tgtEl>
                                        <p:attrNameLst>
                                          <p:attrName>style.visibility</p:attrName>
                                        </p:attrNameLst>
                                      </p:cBhvr>
                                      <p:to>
                                        <p:strVal val="visible"/>
                                      </p:to>
                                    </p:set>
                                    <p:animEffect transition="in" filter="blinds(horizontal)">
                                      <p:cBhvr>
                                        <p:cTn id="7" dur="500"/>
                                        <p:tgtEl>
                                          <p:spTgt spid="374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3" presetClass="entr" presetSubtype="1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amond(in)">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0" y="304800"/>
            <a:ext cx="9144000" cy="6858000"/>
          </a:xfrm>
        </p:spPr>
        <p:txBody>
          <a:bodyPr/>
          <a:lstStyle/>
          <a:p>
            <a:pPr marL="609600" indent="-609600" eaLnBrk="1" hangingPunct="1">
              <a:buFont typeface="Wingdings" pitchFamily="2" charset="2"/>
              <a:buNone/>
            </a:pPr>
            <a:r>
              <a:rPr lang="zh-CN" altLang="en-US" sz="2800" b="1" smtClean="0"/>
              <a:t>   </a:t>
            </a:r>
            <a:r>
              <a:rPr lang="en-US" altLang="zh-CN" sz="2800" b="1" smtClean="0"/>
              <a:t>[</a:t>
            </a:r>
            <a:r>
              <a:rPr lang="zh-CN" altLang="en-US" sz="2800" b="1" smtClean="0"/>
              <a:t>例</a:t>
            </a:r>
            <a:r>
              <a:rPr lang="en-US" altLang="zh-CN" sz="2800" b="1" smtClean="0"/>
              <a:t>]  </a:t>
            </a:r>
            <a:r>
              <a:rPr lang="zh-CN" altLang="en-US" sz="2800" b="1" smtClean="0"/>
              <a:t>将十个数进行希尔</a:t>
            </a:r>
            <a:r>
              <a:rPr lang="zh-CN" altLang="en-US" sz="2800" b="1" smtClean="0">
                <a:latin typeface="幼圆" pitchFamily="49" charset="-122"/>
                <a:ea typeface="幼圆" pitchFamily="49" charset="-122"/>
              </a:rPr>
              <a:t>排序的示例。</a:t>
            </a:r>
          </a:p>
          <a:p>
            <a:pPr marL="609600" indent="-609600" eaLnBrk="1" hangingPunct="1">
              <a:buFont typeface="Wingdings" pitchFamily="2" charset="2"/>
              <a:buNone/>
            </a:pPr>
            <a:r>
              <a:rPr lang="zh-CN" altLang="en-US" b="1" smtClean="0">
                <a:latin typeface="幼圆" pitchFamily="49" charset="-122"/>
                <a:ea typeface="幼圆" pitchFamily="49" charset="-122"/>
              </a:rPr>
              <a:t>  </a:t>
            </a:r>
          </a:p>
        </p:txBody>
      </p:sp>
      <p:sp>
        <p:nvSpPr>
          <p:cNvPr id="61443" name="Rectangle 3"/>
          <p:cNvSpPr>
            <a:spLocks noChangeArrowheads="1"/>
          </p:cNvSpPr>
          <p:nvPr/>
        </p:nvSpPr>
        <p:spPr bwMode="auto">
          <a:xfrm>
            <a:off x="1447800" y="1066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chemeClr val="tx1"/>
                </a:solidFill>
                <a:latin typeface="幼圆" pitchFamily="49" charset="-122"/>
                <a:ea typeface="幼圆" pitchFamily="49" charset="-122"/>
              </a:rPr>
              <a:t> </a:t>
            </a:r>
            <a:endParaRPr kumimoji="1" lang="zh-CN" altLang="en-US" sz="2400">
              <a:solidFill>
                <a:srgbClr val="800080"/>
              </a:solidFill>
              <a:latin typeface="幼圆" pitchFamily="49" charset="-122"/>
              <a:ea typeface="幼圆" pitchFamily="49" charset="-122"/>
            </a:endParaRPr>
          </a:p>
        </p:txBody>
      </p:sp>
      <p:grpSp>
        <p:nvGrpSpPr>
          <p:cNvPr id="61444" name="Group 4"/>
          <p:cNvGrpSpPr>
            <a:grpSpLocks/>
          </p:cNvGrpSpPr>
          <p:nvPr/>
        </p:nvGrpSpPr>
        <p:grpSpPr bwMode="auto">
          <a:xfrm>
            <a:off x="533400" y="1066800"/>
            <a:ext cx="8001000" cy="3048000"/>
            <a:chOff x="336" y="576"/>
            <a:chExt cx="5040" cy="1920"/>
          </a:xfrm>
        </p:grpSpPr>
        <p:sp>
          <p:nvSpPr>
            <p:cNvPr id="61463" name="AutoShape 5"/>
            <p:cNvSpPr>
              <a:spLocks/>
            </p:cNvSpPr>
            <p:nvPr/>
          </p:nvSpPr>
          <p:spPr bwMode="auto">
            <a:xfrm>
              <a:off x="1152" y="1248"/>
              <a:ext cx="48" cy="1248"/>
            </a:xfrm>
            <a:prstGeom prst="leftBracket">
              <a:avLst>
                <a:gd name="adj" fmla="val 216667"/>
              </a:avLst>
            </a:prstGeom>
            <a:noFill/>
            <a:ln w="28575" cap="sq">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1464" name="Rectangle 6"/>
            <p:cNvSpPr>
              <a:spLocks noChangeArrowheads="1"/>
            </p:cNvSpPr>
            <p:nvPr/>
          </p:nvSpPr>
          <p:spPr bwMode="auto">
            <a:xfrm>
              <a:off x="1152" y="576"/>
              <a:ext cx="4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chemeClr val="tx1"/>
                  </a:solidFill>
                  <a:latin typeface="幼圆" pitchFamily="49" charset="-122"/>
                  <a:ea typeface="幼圆" pitchFamily="49" charset="-122"/>
                </a:rPr>
                <a:t>  </a:t>
              </a:r>
              <a:r>
                <a:rPr kumimoji="1" lang="en-US" altLang="zh-CN" sz="2400">
                  <a:solidFill>
                    <a:srgbClr val="99FF33"/>
                  </a:solidFill>
                  <a:latin typeface="幼圆" pitchFamily="49" charset="-122"/>
                  <a:ea typeface="幼圆" pitchFamily="49" charset="-122"/>
                </a:rPr>
                <a:t>0   1   2   3   4   5   6   7   8   9</a:t>
              </a:r>
            </a:p>
          </p:txBody>
        </p:sp>
        <p:sp>
          <p:nvSpPr>
            <p:cNvPr id="61465" name="Text Box 7"/>
            <p:cNvSpPr txBox="1">
              <a:spLocks noChangeArrowheads="1"/>
            </p:cNvSpPr>
            <p:nvPr/>
          </p:nvSpPr>
          <p:spPr bwMode="auto">
            <a:xfrm>
              <a:off x="336" y="5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800">
                  <a:solidFill>
                    <a:schemeClr val="tx1"/>
                  </a:solidFill>
                  <a:latin typeface="幼圆" pitchFamily="49" charset="-122"/>
                  <a:ea typeface="幼圆" pitchFamily="49" charset="-122"/>
                </a:rPr>
                <a:t>下标</a:t>
              </a:r>
            </a:p>
          </p:txBody>
        </p:sp>
        <p:sp>
          <p:nvSpPr>
            <p:cNvPr id="61466" name="Text Box 8"/>
            <p:cNvSpPr txBox="1">
              <a:spLocks noChangeArrowheads="1"/>
            </p:cNvSpPr>
            <p:nvPr/>
          </p:nvSpPr>
          <p:spPr bwMode="auto">
            <a:xfrm>
              <a:off x="336" y="1488"/>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800">
                  <a:solidFill>
                    <a:schemeClr val="tx1"/>
                  </a:solidFill>
                  <a:latin typeface="幼圆" pitchFamily="49" charset="-122"/>
                  <a:ea typeface="幼圆" pitchFamily="49" charset="-122"/>
                </a:rPr>
                <a:t>d</a:t>
              </a:r>
              <a:r>
                <a:rPr kumimoji="1" lang="en-US" altLang="zh-CN" sz="2800" baseline="-25000">
                  <a:solidFill>
                    <a:schemeClr val="tx1"/>
                  </a:solidFill>
                  <a:latin typeface="幼圆" pitchFamily="49" charset="-122"/>
                  <a:ea typeface="幼圆" pitchFamily="49" charset="-122"/>
                </a:rPr>
                <a:t>2</a:t>
              </a:r>
              <a:r>
                <a:rPr kumimoji="1" lang="en-US" altLang="zh-CN" sz="2800">
                  <a:solidFill>
                    <a:schemeClr val="tx1"/>
                  </a:solidFill>
                  <a:latin typeface="幼圆" pitchFamily="49" charset="-122"/>
                  <a:ea typeface="幼圆" pitchFamily="49" charset="-122"/>
                </a:rPr>
                <a:t>=2</a:t>
              </a:r>
            </a:p>
          </p:txBody>
        </p:sp>
        <p:sp>
          <p:nvSpPr>
            <p:cNvPr id="61467" name="Text Box 9"/>
            <p:cNvSpPr txBox="1">
              <a:spLocks noChangeArrowheads="1"/>
            </p:cNvSpPr>
            <p:nvPr/>
          </p:nvSpPr>
          <p:spPr bwMode="auto">
            <a:xfrm>
              <a:off x="1200" y="816"/>
              <a:ext cx="4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ea typeface="幼圆" pitchFamily="49" charset="-122"/>
                </a:rPr>
                <a:t> </a:t>
              </a:r>
              <a:r>
                <a:rPr kumimoji="1" lang="en-US" altLang="zh-CN" sz="2400">
                  <a:solidFill>
                    <a:schemeClr val="tx1"/>
                  </a:solidFill>
                  <a:ea typeface="幼圆" pitchFamily="49" charset="-122"/>
                </a:rPr>
                <a:t>25*    25    48    12    32    36     43   58     76    65</a:t>
              </a:r>
            </a:p>
          </p:txBody>
        </p:sp>
        <p:sp>
          <p:nvSpPr>
            <p:cNvPr id="61468" name="Line 10"/>
            <p:cNvSpPr>
              <a:spLocks noChangeShapeType="1"/>
            </p:cNvSpPr>
            <p:nvPr/>
          </p:nvSpPr>
          <p:spPr bwMode="auto">
            <a:xfrm>
              <a:off x="1056" y="1152"/>
              <a:ext cx="4272"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61469" name="Group 11"/>
            <p:cNvGrpSpPr>
              <a:grpSpLocks/>
            </p:cNvGrpSpPr>
            <p:nvPr/>
          </p:nvGrpSpPr>
          <p:grpSpPr bwMode="auto">
            <a:xfrm>
              <a:off x="1296" y="1248"/>
              <a:ext cx="3513" cy="480"/>
              <a:chOff x="1296" y="1248"/>
              <a:chExt cx="3513" cy="480"/>
            </a:xfrm>
          </p:grpSpPr>
          <p:grpSp>
            <p:nvGrpSpPr>
              <p:cNvPr id="61486" name="Group 12"/>
              <p:cNvGrpSpPr>
                <a:grpSpLocks/>
              </p:cNvGrpSpPr>
              <p:nvPr/>
            </p:nvGrpSpPr>
            <p:grpSpPr bwMode="auto">
              <a:xfrm>
                <a:off x="1296" y="1248"/>
                <a:ext cx="3216" cy="480"/>
                <a:chOff x="1296" y="1104"/>
                <a:chExt cx="3216" cy="480"/>
              </a:xfrm>
            </p:grpSpPr>
            <p:sp>
              <p:nvSpPr>
                <p:cNvPr id="61488" name="Text Box 13"/>
                <p:cNvSpPr txBox="1">
                  <a:spLocks noChangeArrowheads="1"/>
                </p:cNvSpPr>
                <p:nvPr/>
              </p:nvSpPr>
              <p:spPr bwMode="auto">
                <a:xfrm>
                  <a:off x="1296" y="1126"/>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lgn="ctr">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25*</a:t>
                  </a:r>
                </a:p>
              </p:txBody>
            </p:sp>
            <p:grpSp>
              <p:nvGrpSpPr>
                <p:cNvPr id="61489" name="Group 14"/>
                <p:cNvGrpSpPr>
                  <a:grpSpLocks/>
                </p:cNvGrpSpPr>
                <p:nvPr/>
              </p:nvGrpSpPr>
              <p:grpSpPr bwMode="auto">
                <a:xfrm>
                  <a:off x="1440" y="1392"/>
                  <a:ext cx="3072" cy="192"/>
                  <a:chOff x="1440" y="1392"/>
                  <a:chExt cx="3072" cy="192"/>
                </a:xfrm>
              </p:grpSpPr>
              <p:grpSp>
                <p:nvGrpSpPr>
                  <p:cNvPr id="61493" name="Group 15"/>
                  <p:cNvGrpSpPr>
                    <a:grpSpLocks/>
                  </p:cNvGrpSpPr>
                  <p:nvPr/>
                </p:nvGrpSpPr>
                <p:grpSpPr bwMode="auto">
                  <a:xfrm>
                    <a:off x="1440" y="1392"/>
                    <a:ext cx="3072" cy="192"/>
                    <a:chOff x="1440" y="1344"/>
                    <a:chExt cx="1920" cy="192"/>
                  </a:xfrm>
                </p:grpSpPr>
                <p:sp>
                  <p:nvSpPr>
                    <p:cNvPr id="61497" name="Line 16"/>
                    <p:cNvSpPr>
                      <a:spLocks noChangeShapeType="1"/>
                    </p:cNvSpPr>
                    <p:nvPr/>
                  </p:nvSpPr>
                  <p:spPr bwMode="auto">
                    <a:xfrm>
                      <a:off x="144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98" name="Line 17"/>
                    <p:cNvSpPr>
                      <a:spLocks noChangeShapeType="1"/>
                    </p:cNvSpPr>
                    <p:nvPr/>
                  </p:nvSpPr>
                  <p:spPr bwMode="auto">
                    <a:xfrm>
                      <a:off x="1440" y="1536"/>
                      <a:ext cx="1920"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99" name="Line 18"/>
                    <p:cNvSpPr>
                      <a:spLocks noChangeShapeType="1"/>
                    </p:cNvSpPr>
                    <p:nvPr/>
                  </p:nvSpPr>
                  <p:spPr bwMode="auto">
                    <a:xfrm flipV="1">
                      <a:off x="336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61494" name="Line 19"/>
                  <p:cNvSpPr>
                    <a:spLocks noChangeShapeType="1"/>
                  </p:cNvSpPr>
                  <p:nvPr/>
                </p:nvSpPr>
                <p:spPr bwMode="auto">
                  <a:xfrm flipV="1">
                    <a:off x="2976"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95" name="Line 20"/>
                  <p:cNvSpPr>
                    <a:spLocks noChangeShapeType="1"/>
                  </p:cNvSpPr>
                  <p:nvPr/>
                </p:nvSpPr>
                <p:spPr bwMode="auto">
                  <a:xfrm flipV="1">
                    <a:off x="3767"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96" name="Line 21"/>
                  <p:cNvSpPr>
                    <a:spLocks noChangeShapeType="1"/>
                  </p:cNvSpPr>
                  <p:nvPr/>
                </p:nvSpPr>
                <p:spPr bwMode="auto">
                  <a:xfrm flipV="1">
                    <a:off x="2208"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61490" name="Text Box 22"/>
                <p:cNvSpPr txBox="1">
                  <a:spLocks noChangeArrowheads="1"/>
                </p:cNvSpPr>
                <p:nvPr/>
              </p:nvSpPr>
              <p:spPr bwMode="auto">
                <a:xfrm>
                  <a:off x="2064" y="110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48</a:t>
                  </a:r>
                </a:p>
              </p:txBody>
            </p:sp>
            <p:sp>
              <p:nvSpPr>
                <p:cNvPr id="61491" name="Text Box 23"/>
                <p:cNvSpPr txBox="1">
                  <a:spLocks noChangeArrowheads="1"/>
                </p:cNvSpPr>
                <p:nvPr/>
              </p:nvSpPr>
              <p:spPr bwMode="auto">
                <a:xfrm>
                  <a:off x="2832" y="110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32</a:t>
                  </a:r>
                </a:p>
              </p:txBody>
            </p:sp>
            <p:sp>
              <p:nvSpPr>
                <p:cNvPr id="61492" name="Text Box 24"/>
                <p:cNvSpPr txBox="1">
                  <a:spLocks noChangeArrowheads="1"/>
                </p:cNvSpPr>
                <p:nvPr/>
              </p:nvSpPr>
              <p:spPr bwMode="auto">
                <a:xfrm>
                  <a:off x="3600" y="110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43</a:t>
                  </a:r>
                </a:p>
              </p:txBody>
            </p:sp>
          </p:grpSp>
          <p:sp>
            <p:nvSpPr>
              <p:cNvPr id="61487" name="Text Box 25"/>
              <p:cNvSpPr txBox="1">
                <a:spLocks noChangeArrowheads="1"/>
              </p:cNvSpPr>
              <p:nvPr/>
            </p:nvSpPr>
            <p:spPr bwMode="auto">
              <a:xfrm>
                <a:off x="4368" y="1248"/>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76</a:t>
                </a:r>
              </a:p>
            </p:txBody>
          </p:sp>
        </p:grpSp>
        <p:grpSp>
          <p:nvGrpSpPr>
            <p:cNvPr id="61470" name="Group 26"/>
            <p:cNvGrpSpPr>
              <a:grpSpLocks/>
            </p:cNvGrpSpPr>
            <p:nvPr/>
          </p:nvGrpSpPr>
          <p:grpSpPr bwMode="auto">
            <a:xfrm>
              <a:off x="1728" y="1728"/>
              <a:ext cx="3513" cy="480"/>
              <a:chOff x="1536" y="1872"/>
              <a:chExt cx="3513" cy="480"/>
            </a:xfrm>
          </p:grpSpPr>
          <p:grpSp>
            <p:nvGrpSpPr>
              <p:cNvPr id="61472" name="Group 27"/>
              <p:cNvGrpSpPr>
                <a:grpSpLocks/>
              </p:cNvGrpSpPr>
              <p:nvPr/>
            </p:nvGrpSpPr>
            <p:grpSpPr bwMode="auto">
              <a:xfrm>
                <a:off x="1536" y="1872"/>
                <a:ext cx="3216" cy="480"/>
                <a:chOff x="1296" y="1104"/>
                <a:chExt cx="3216" cy="480"/>
              </a:xfrm>
            </p:grpSpPr>
            <p:sp>
              <p:nvSpPr>
                <p:cNvPr id="61474" name="Text Box 28"/>
                <p:cNvSpPr txBox="1">
                  <a:spLocks noChangeArrowheads="1"/>
                </p:cNvSpPr>
                <p:nvPr/>
              </p:nvSpPr>
              <p:spPr bwMode="auto">
                <a:xfrm>
                  <a:off x="1296" y="1126"/>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25</a:t>
                  </a:r>
                </a:p>
              </p:txBody>
            </p:sp>
            <p:grpSp>
              <p:nvGrpSpPr>
                <p:cNvPr id="61475" name="Group 29"/>
                <p:cNvGrpSpPr>
                  <a:grpSpLocks/>
                </p:cNvGrpSpPr>
                <p:nvPr/>
              </p:nvGrpSpPr>
              <p:grpSpPr bwMode="auto">
                <a:xfrm>
                  <a:off x="1440" y="1392"/>
                  <a:ext cx="3072" cy="192"/>
                  <a:chOff x="1440" y="1392"/>
                  <a:chExt cx="3072" cy="192"/>
                </a:xfrm>
              </p:grpSpPr>
              <p:grpSp>
                <p:nvGrpSpPr>
                  <p:cNvPr id="61479" name="Group 30"/>
                  <p:cNvGrpSpPr>
                    <a:grpSpLocks/>
                  </p:cNvGrpSpPr>
                  <p:nvPr/>
                </p:nvGrpSpPr>
                <p:grpSpPr bwMode="auto">
                  <a:xfrm>
                    <a:off x="1440" y="1392"/>
                    <a:ext cx="3072" cy="192"/>
                    <a:chOff x="1440" y="1344"/>
                    <a:chExt cx="1920" cy="192"/>
                  </a:xfrm>
                </p:grpSpPr>
                <p:sp>
                  <p:nvSpPr>
                    <p:cNvPr id="61483" name="Line 31"/>
                    <p:cNvSpPr>
                      <a:spLocks noChangeShapeType="1"/>
                    </p:cNvSpPr>
                    <p:nvPr/>
                  </p:nvSpPr>
                  <p:spPr bwMode="auto">
                    <a:xfrm>
                      <a:off x="144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84" name="Line 32"/>
                    <p:cNvSpPr>
                      <a:spLocks noChangeShapeType="1"/>
                    </p:cNvSpPr>
                    <p:nvPr/>
                  </p:nvSpPr>
                  <p:spPr bwMode="auto">
                    <a:xfrm>
                      <a:off x="1440" y="1536"/>
                      <a:ext cx="1920"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85" name="Line 33"/>
                    <p:cNvSpPr>
                      <a:spLocks noChangeShapeType="1"/>
                    </p:cNvSpPr>
                    <p:nvPr/>
                  </p:nvSpPr>
                  <p:spPr bwMode="auto">
                    <a:xfrm flipV="1">
                      <a:off x="3360" y="1344"/>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61480" name="Line 34"/>
                  <p:cNvSpPr>
                    <a:spLocks noChangeShapeType="1"/>
                  </p:cNvSpPr>
                  <p:nvPr/>
                </p:nvSpPr>
                <p:spPr bwMode="auto">
                  <a:xfrm flipV="1">
                    <a:off x="2976"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81" name="Line 35"/>
                  <p:cNvSpPr>
                    <a:spLocks noChangeShapeType="1"/>
                  </p:cNvSpPr>
                  <p:nvPr/>
                </p:nvSpPr>
                <p:spPr bwMode="auto">
                  <a:xfrm flipV="1">
                    <a:off x="3767"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61482" name="Line 36"/>
                  <p:cNvSpPr>
                    <a:spLocks noChangeShapeType="1"/>
                  </p:cNvSpPr>
                  <p:nvPr/>
                </p:nvSpPr>
                <p:spPr bwMode="auto">
                  <a:xfrm flipV="1">
                    <a:off x="2208" y="1392"/>
                    <a:ext cx="0" cy="192"/>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61476" name="Text Box 37"/>
                <p:cNvSpPr txBox="1">
                  <a:spLocks noChangeArrowheads="1"/>
                </p:cNvSpPr>
                <p:nvPr/>
              </p:nvSpPr>
              <p:spPr bwMode="auto">
                <a:xfrm>
                  <a:off x="2064" y="110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12</a:t>
                  </a:r>
                </a:p>
              </p:txBody>
            </p:sp>
            <p:sp>
              <p:nvSpPr>
                <p:cNvPr id="61477" name="Text Box 38"/>
                <p:cNvSpPr txBox="1">
                  <a:spLocks noChangeArrowheads="1"/>
                </p:cNvSpPr>
                <p:nvPr/>
              </p:nvSpPr>
              <p:spPr bwMode="auto">
                <a:xfrm>
                  <a:off x="2832" y="110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36</a:t>
                  </a:r>
                </a:p>
              </p:txBody>
            </p:sp>
            <p:sp>
              <p:nvSpPr>
                <p:cNvPr id="61478" name="Text Box 39"/>
                <p:cNvSpPr txBox="1">
                  <a:spLocks noChangeArrowheads="1"/>
                </p:cNvSpPr>
                <p:nvPr/>
              </p:nvSpPr>
              <p:spPr bwMode="auto">
                <a:xfrm>
                  <a:off x="3600" y="1104"/>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58</a:t>
                  </a:r>
                </a:p>
              </p:txBody>
            </p:sp>
          </p:grpSp>
          <p:sp>
            <p:nvSpPr>
              <p:cNvPr id="61473" name="Text Box 40"/>
              <p:cNvSpPr txBox="1">
                <a:spLocks noChangeArrowheads="1"/>
              </p:cNvSpPr>
              <p:nvPr/>
            </p:nvSpPr>
            <p:spPr bwMode="auto">
              <a:xfrm>
                <a:off x="4608" y="1872"/>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65</a:t>
                </a:r>
              </a:p>
            </p:txBody>
          </p:sp>
        </p:grpSp>
        <p:sp>
          <p:nvSpPr>
            <p:cNvPr id="61471" name="AutoShape 41"/>
            <p:cNvSpPr>
              <a:spLocks/>
            </p:cNvSpPr>
            <p:nvPr/>
          </p:nvSpPr>
          <p:spPr bwMode="auto">
            <a:xfrm flipH="1">
              <a:off x="5136" y="1248"/>
              <a:ext cx="48" cy="1248"/>
            </a:xfrm>
            <a:prstGeom prst="leftBracket">
              <a:avLst>
                <a:gd name="adj" fmla="val 216667"/>
              </a:avLst>
            </a:prstGeom>
            <a:noFill/>
            <a:ln w="28575" cap="sq">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grpSp>
        <p:nvGrpSpPr>
          <p:cNvPr id="11" name="Group 42"/>
          <p:cNvGrpSpPr>
            <a:grpSpLocks/>
          </p:cNvGrpSpPr>
          <p:nvPr/>
        </p:nvGrpSpPr>
        <p:grpSpPr bwMode="auto">
          <a:xfrm>
            <a:off x="3306763" y="2133600"/>
            <a:ext cx="3138487" cy="457200"/>
            <a:chOff x="2160" y="2784"/>
            <a:chExt cx="1977" cy="288"/>
          </a:xfrm>
        </p:grpSpPr>
        <p:sp>
          <p:nvSpPr>
            <p:cNvPr id="61460" name="Text Box 43"/>
            <p:cNvSpPr txBox="1">
              <a:spLocks noChangeArrowheads="1"/>
            </p:cNvSpPr>
            <p:nvPr/>
          </p:nvSpPr>
          <p:spPr bwMode="auto">
            <a:xfrm>
              <a:off x="2160" y="2784"/>
              <a:ext cx="441" cy="288"/>
            </a:xfrm>
            <a:prstGeom prst="rect">
              <a:avLst/>
            </a:prstGeom>
            <a:solidFill>
              <a:srgbClr val="CC99FF"/>
            </a:solidFill>
            <a:ln>
              <a:noFill/>
            </a:ln>
            <a:extLs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32</a:t>
              </a:r>
            </a:p>
          </p:txBody>
        </p:sp>
        <p:sp>
          <p:nvSpPr>
            <p:cNvPr id="61461" name="Text Box 44"/>
            <p:cNvSpPr txBox="1">
              <a:spLocks noChangeArrowheads="1"/>
            </p:cNvSpPr>
            <p:nvPr/>
          </p:nvSpPr>
          <p:spPr bwMode="auto">
            <a:xfrm>
              <a:off x="2928" y="2784"/>
              <a:ext cx="441" cy="288"/>
            </a:xfrm>
            <a:prstGeom prst="rect">
              <a:avLst/>
            </a:prstGeom>
            <a:solidFill>
              <a:srgbClr val="CC99FF"/>
            </a:solidFill>
            <a:ln>
              <a:noFill/>
            </a:ln>
            <a:extLs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43</a:t>
              </a:r>
            </a:p>
          </p:txBody>
        </p:sp>
        <p:sp>
          <p:nvSpPr>
            <p:cNvPr id="61462" name="Text Box 45"/>
            <p:cNvSpPr txBox="1">
              <a:spLocks noChangeArrowheads="1"/>
            </p:cNvSpPr>
            <p:nvPr/>
          </p:nvSpPr>
          <p:spPr bwMode="auto">
            <a:xfrm>
              <a:off x="3696" y="2784"/>
              <a:ext cx="441" cy="288"/>
            </a:xfrm>
            <a:prstGeom prst="rect">
              <a:avLst/>
            </a:prstGeom>
            <a:solidFill>
              <a:srgbClr val="CC99FF"/>
            </a:solidFill>
            <a:ln>
              <a:noFill/>
            </a:ln>
            <a:extLs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48</a:t>
              </a:r>
            </a:p>
          </p:txBody>
        </p:sp>
      </p:grpSp>
      <p:grpSp>
        <p:nvGrpSpPr>
          <p:cNvPr id="12" name="Group 46"/>
          <p:cNvGrpSpPr>
            <a:grpSpLocks/>
          </p:cNvGrpSpPr>
          <p:nvPr/>
        </p:nvGrpSpPr>
        <p:grpSpPr bwMode="auto">
          <a:xfrm>
            <a:off x="2667000" y="2895600"/>
            <a:ext cx="2133600" cy="492125"/>
            <a:chOff x="1680" y="1728"/>
            <a:chExt cx="1344" cy="310"/>
          </a:xfrm>
        </p:grpSpPr>
        <p:grpSp>
          <p:nvGrpSpPr>
            <p:cNvPr id="61456" name="Group 47"/>
            <p:cNvGrpSpPr>
              <a:grpSpLocks/>
            </p:cNvGrpSpPr>
            <p:nvPr/>
          </p:nvGrpSpPr>
          <p:grpSpPr bwMode="auto">
            <a:xfrm>
              <a:off x="1680" y="1728"/>
              <a:ext cx="1209" cy="310"/>
              <a:chOff x="1344" y="2736"/>
              <a:chExt cx="1209" cy="310"/>
            </a:xfrm>
          </p:grpSpPr>
          <p:sp>
            <p:nvSpPr>
              <p:cNvPr id="61458" name="Text Box 48"/>
              <p:cNvSpPr txBox="1">
                <a:spLocks noChangeArrowheads="1"/>
              </p:cNvSpPr>
              <p:nvPr/>
            </p:nvSpPr>
            <p:spPr bwMode="auto">
              <a:xfrm>
                <a:off x="1344" y="2758"/>
                <a:ext cx="441" cy="288"/>
              </a:xfrm>
              <a:prstGeom prst="rect">
                <a:avLst/>
              </a:prstGeom>
              <a:solidFill>
                <a:srgbClr val="CC99FF"/>
              </a:solidFill>
              <a:ln>
                <a:noFill/>
              </a:ln>
              <a:extLst>
                <a:ext uri="{91240B29-F687-4F45-9708-019B960494DF}">
                  <a14:hiddenLine xmlns:a14="http://schemas.microsoft.com/office/drawing/2010/main" w="31750" cap="sq" algn="ctr">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12</a:t>
                </a:r>
              </a:p>
            </p:txBody>
          </p:sp>
          <p:sp>
            <p:nvSpPr>
              <p:cNvPr id="61459" name="Text Box 49"/>
              <p:cNvSpPr txBox="1">
                <a:spLocks noChangeArrowheads="1"/>
              </p:cNvSpPr>
              <p:nvPr/>
            </p:nvSpPr>
            <p:spPr bwMode="auto">
              <a:xfrm>
                <a:off x="2112" y="2736"/>
                <a:ext cx="441" cy="288"/>
              </a:xfrm>
              <a:prstGeom prst="rect">
                <a:avLst/>
              </a:prstGeom>
              <a:solidFill>
                <a:srgbClr val="CC99FF"/>
              </a:solidFill>
              <a:ln>
                <a:noFill/>
              </a:ln>
              <a:extLst>
                <a:ext uri="{91240B29-F687-4F45-9708-019B960494DF}">
                  <a14:hiddenLine xmlns:a14="http://schemas.microsoft.com/office/drawing/2010/main" w="31750" cap="sq" algn="ctr">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ea typeface="幼圆" pitchFamily="49" charset="-122"/>
                  </a:rPr>
                  <a:t>25</a:t>
                </a:r>
              </a:p>
            </p:txBody>
          </p:sp>
        </p:grpSp>
        <p:sp>
          <p:nvSpPr>
            <p:cNvPr id="61457" name="Line 50"/>
            <p:cNvSpPr>
              <a:spLocks noChangeShapeType="1"/>
            </p:cNvSpPr>
            <p:nvPr/>
          </p:nvSpPr>
          <p:spPr bwMode="auto">
            <a:xfrm>
              <a:off x="2352" y="1728"/>
              <a:ext cx="672" cy="0"/>
            </a:xfrm>
            <a:prstGeom prst="line">
              <a:avLst/>
            </a:prstGeom>
            <a:noFill/>
            <a:ln w="28575" cap="sq">
              <a:solidFill>
                <a:srgbClr val="FFFF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14" name="Group 51"/>
          <p:cNvGrpSpPr>
            <a:grpSpLocks/>
          </p:cNvGrpSpPr>
          <p:nvPr/>
        </p:nvGrpSpPr>
        <p:grpSpPr bwMode="auto">
          <a:xfrm>
            <a:off x="381000" y="4191000"/>
            <a:ext cx="8153400" cy="747713"/>
            <a:chOff x="144" y="3600"/>
            <a:chExt cx="5136" cy="471"/>
          </a:xfrm>
        </p:grpSpPr>
        <p:sp>
          <p:nvSpPr>
            <p:cNvPr id="61454" name="Text Box 52"/>
            <p:cNvSpPr txBox="1">
              <a:spLocks noChangeArrowheads="1"/>
            </p:cNvSpPr>
            <p:nvPr/>
          </p:nvSpPr>
          <p:spPr bwMode="auto">
            <a:xfrm>
              <a:off x="1200" y="3648"/>
              <a:ext cx="4080" cy="288"/>
            </a:xfrm>
            <a:prstGeom prst="rect">
              <a:avLst/>
            </a:prstGeom>
            <a:solidFill>
              <a:srgbClr val="FF00FF"/>
            </a:solidFill>
            <a:ln>
              <a:noFill/>
            </a:ln>
            <a:extLs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rgbClr val="FFFF00"/>
                  </a:solidFill>
                  <a:ea typeface="幼圆" pitchFamily="49" charset="-122"/>
                </a:rPr>
                <a:t> </a:t>
              </a:r>
              <a:r>
                <a:rPr kumimoji="1" lang="en-US" altLang="zh-CN" sz="2400">
                  <a:solidFill>
                    <a:srgbClr val="FFFF00"/>
                  </a:solidFill>
                  <a:ea typeface="幼圆" pitchFamily="49" charset="-122"/>
                </a:rPr>
                <a:t>25*   12    32   25   43    36    48    58    76    65</a:t>
              </a:r>
            </a:p>
          </p:txBody>
        </p:sp>
        <p:sp>
          <p:nvSpPr>
            <p:cNvPr id="61455" name="Text Box 53"/>
            <p:cNvSpPr txBox="1">
              <a:spLocks noChangeArrowheads="1"/>
            </p:cNvSpPr>
            <p:nvPr/>
          </p:nvSpPr>
          <p:spPr bwMode="auto">
            <a:xfrm>
              <a:off x="144" y="3600"/>
              <a:ext cx="91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spcBef>
                  <a:spcPct val="15000"/>
                </a:spcBef>
              </a:pPr>
              <a:r>
                <a:rPr kumimoji="1" lang="zh-CN" altLang="en-US" sz="2000">
                  <a:solidFill>
                    <a:schemeClr val="tx1"/>
                  </a:solidFill>
                  <a:latin typeface="幼圆" pitchFamily="49" charset="-122"/>
                  <a:ea typeface="幼圆" pitchFamily="49" charset="-122"/>
                </a:rPr>
                <a:t>二趟</a:t>
              </a:r>
            </a:p>
            <a:p>
              <a:pPr eaLnBrk="1" hangingPunct="1">
                <a:spcBef>
                  <a:spcPct val="15000"/>
                </a:spcBef>
              </a:pPr>
              <a:r>
                <a:rPr kumimoji="1" lang="zh-CN" altLang="en-US" sz="2000">
                  <a:solidFill>
                    <a:schemeClr val="tx1"/>
                  </a:solidFill>
                  <a:latin typeface="幼圆" pitchFamily="49" charset="-122"/>
                  <a:ea typeface="幼圆" pitchFamily="49" charset="-122"/>
                </a:rPr>
                <a:t>排序结果</a:t>
              </a:r>
            </a:p>
          </p:txBody>
        </p:sp>
      </p:grpSp>
      <p:grpSp>
        <p:nvGrpSpPr>
          <p:cNvPr id="15" name="Group 54"/>
          <p:cNvGrpSpPr>
            <a:grpSpLocks/>
          </p:cNvGrpSpPr>
          <p:nvPr/>
        </p:nvGrpSpPr>
        <p:grpSpPr bwMode="auto">
          <a:xfrm>
            <a:off x="381000" y="5181600"/>
            <a:ext cx="8153400" cy="1265238"/>
            <a:chOff x="240" y="3264"/>
            <a:chExt cx="5136" cy="797"/>
          </a:xfrm>
        </p:grpSpPr>
        <p:grpSp>
          <p:nvGrpSpPr>
            <p:cNvPr id="61450" name="Group 55"/>
            <p:cNvGrpSpPr>
              <a:grpSpLocks/>
            </p:cNvGrpSpPr>
            <p:nvPr/>
          </p:nvGrpSpPr>
          <p:grpSpPr bwMode="auto">
            <a:xfrm>
              <a:off x="240" y="3264"/>
              <a:ext cx="5136" cy="471"/>
              <a:chOff x="144" y="3600"/>
              <a:chExt cx="5136" cy="471"/>
            </a:xfrm>
          </p:grpSpPr>
          <p:sp>
            <p:nvSpPr>
              <p:cNvPr id="61452" name="Text Box 56"/>
              <p:cNvSpPr txBox="1">
                <a:spLocks noChangeArrowheads="1"/>
              </p:cNvSpPr>
              <p:nvPr/>
            </p:nvSpPr>
            <p:spPr bwMode="auto">
              <a:xfrm>
                <a:off x="1200" y="3648"/>
                <a:ext cx="4080" cy="288"/>
              </a:xfrm>
              <a:prstGeom prst="rect">
                <a:avLst/>
              </a:prstGeom>
              <a:solidFill>
                <a:srgbClr val="FF00FF"/>
              </a:solidFill>
              <a:ln>
                <a:noFill/>
              </a:ln>
              <a:extLs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rgbClr val="FFFF00"/>
                    </a:solidFill>
                    <a:ea typeface="幼圆" pitchFamily="49" charset="-122"/>
                  </a:rPr>
                  <a:t> </a:t>
                </a:r>
                <a:r>
                  <a:rPr kumimoji="1" lang="en-US" altLang="zh-CN" sz="2400">
                    <a:solidFill>
                      <a:srgbClr val="FFFF00"/>
                    </a:solidFill>
                    <a:ea typeface="幼圆" pitchFamily="49" charset="-122"/>
                  </a:rPr>
                  <a:t>12   25*    25   32   36    43    48    58     65    76</a:t>
                </a:r>
              </a:p>
            </p:txBody>
          </p:sp>
          <p:sp>
            <p:nvSpPr>
              <p:cNvPr id="61453" name="Text Box 57"/>
              <p:cNvSpPr txBox="1">
                <a:spLocks noChangeArrowheads="1"/>
              </p:cNvSpPr>
              <p:nvPr/>
            </p:nvSpPr>
            <p:spPr bwMode="auto">
              <a:xfrm>
                <a:off x="144" y="3600"/>
                <a:ext cx="91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spcBef>
                    <a:spcPct val="15000"/>
                  </a:spcBef>
                </a:pPr>
                <a:r>
                  <a:rPr kumimoji="1" lang="zh-CN" altLang="en-US" sz="2000">
                    <a:solidFill>
                      <a:schemeClr val="tx1"/>
                    </a:solidFill>
                    <a:latin typeface="幼圆" pitchFamily="49" charset="-122"/>
                    <a:ea typeface="幼圆" pitchFamily="49" charset="-122"/>
                  </a:rPr>
                  <a:t>三趟</a:t>
                </a:r>
              </a:p>
              <a:p>
                <a:pPr eaLnBrk="1" hangingPunct="1">
                  <a:spcBef>
                    <a:spcPct val="15000"/>
                  </a:spcBef>
                </a:pPr>
                <a:r>
                  <a:rPr kumimoji="1" lang="zh-CN" altLang="en-US" sz="2000">
                    <a:solidFill>
                      <a:schemeClr val="tx1"/>
                    </a:solidFill>
                    <a:latin typeface="幼圆" pitchFamily="49" charset="-122"/>
                    <a:ea typeface="幼圆" pitchFamily="49" charset="-122"/>
                  </a:rPr>
                  <a:t>排序结果</a:t>
                </a:r>
              </a:p>
            </p:txBody>
          </p:sp>
        </p:grpSp>
        <p:sp>
          <p:nvSpPr>
            <p:cNvPr id="61451" name="Text Box 58"/>
            <p:cNvSpPr txBox="1">
              <a:spLocks noChangeArrowheads="1"/>
            </p:cNvSpPr>
            <p:nvPr/>
          </p:nvSpPr>
          <p:spPr bwMode="auto">
            <a:xfrm>
              <a:off x="432" y="3696"/>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800">
                  <a:solidFill>
                    <a:schemeClr val="tx1"/>
                  </a:solidFill>
                  <a:latin typeface="幼圆" pitchFamily="49" charset="-122"/>
                  <a:ea typeface="幼圆" pitchFamily="49" charset="-122"/>
                </a:rPr>
                <a:t>d</a:t>
              </a:r>
              <a:r>
                <a:rPr kumimoji="1" lang="en-US" altLang="zh-CN" sz="2800" baseline="-25000">
                  <a:solidFill>
                    <a:schemeClr val="tx1"/>
                  </a:solidFill>
                  <a:latin typeface="幼圆" pitchFamily="49" charset="-122"/>
                  <a:ea typeface="幼圆" pitchFamily="49" charset="-122"/>
                </a:rPr>
                <a:t>3</a:t>
              </a:r>
              <a:r>
                <a:rPr kumimoji="1" lang="en-US" altLang="zh-CN" sz="3200">
                  <a:solidFill>
                    <a:schemeClr val="tx1"/>
                  </a:solidFill>
                  <a:latin typeface="幼圆" pitchFamily="49" charset="-122"/>
                  <a:ea typeface="幼圆" pitchFamily="49" charset="-122"/>
                </a:rPr>
                <a:t>=1</a:t>
              </a:r>
            </a:p>
          </p:txBody>
        </p:sp>
      </p:grpSp>
      <p:sp>
        <p:nvSpPr>
          <p:cNvPr id="61449" name="Rectangle 59"/>
          <p:cNvSpPr>
            <a:spLocks noChangeArrowheads="1"/>
          </p:cNvSpPr>
          <p:nvPr/>
        </p:nvSpPr>
        <p:spPr bwMode="auto">
          <a:xfrm>
            <a:off x="2438400" y="5943600"/>
            <a:ext cx="3789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lgn="l">
              <a:spcBef>
                <a:spcPct val="20000"/>
              </a:spcBef>
              <a:buClr>
                <a:schemeClr val="tx2"/>
              </a:buClr>
              <a:buFont typeface="Wingdings" pitchFamily="2" charset="2"/>
              <a:buNone/>
            </a:pPr>
            <a:r>
              <a:rPr kumimoji="1" lang="zh-CN" altLang="en-US" sz="3200">
                <a:solidFill>
                  <a:schemeClr val="tx1"/>
                </a:solidFill>
                <a:latin typeface="宋体" pitchFamily="2" charset="-122"/>
                <a:hlinkClick r:id="rId3" action="ppaction://hlinkfile"/>
              </a:rPr>
              <a:t>渐减增量排序算法</a:t>
            </a:r>
            <a:endParaRPr kumimoji="1" lang="zh-CN" altLang="en-US" sz="3200">
              <a:solidFill>
                <a:schemeClr val="tx1"/>
              </a:solidFill>
              <a:latin typeface="宋体"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Bottom)">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idx="1"/>
          </p:nvPr>
        </p:nvSpPr>
        <p:spPr>
          <a:xfrm>
            <a:off x="431800" y="304800"/>
            <a:ext cx="8712200" cy="5932488"/>
          </a:xfrm>
        </p:spPr>
        <p:txBody>
          <a:bodyPr/>
          <a:lstStyle/>
          <a:p>
            <a:pPr algn="ctr" eaLnBrk="1" hangingPunct="1">
              <a:lnSpc>
                <a:spcPct val="115000"/>
              </a:lnSpc>
              <a:buFont typeface="Wingdings" pitchFamily="2" charset="2"/>
              <a:buNone/>
            </a:pPr>
            <a:r>
              <a:rPr lang="zh-CN" altLang="en-US" b="1" smtClean="0">
                <a:solidFill>
                  <a:srgbClr val="FFFF00"/>
                </a:solidFill>
              </a:rPr>
              <a:t> </a:t>
            </a:r>
            <a:r>
              <a:rPr lang="en-US" altLang="zh-CN" sz="5400" b="1" smtClean="0">
                <a:solidFill>
                  <a:srgbClr val="FFFF00"/>
                </a:solidFill>
                <a:latin typeface="Times New Roman" pitchFamily="18" charset="0"/>
                <a:ea typeface="隶书" pitchFamily="49" charset="-122"/>
              </a:rPr>
              <a:t>7.2  </a:t>
            </a:r>
            <a:r>
              <a:rPr lang="zh-CN" altLang="en-US" sz="5400" b="1" smtClean="0">
                <a:solidFill>
                  <a:srgbClr val="FFFF00"/>
                </a:solidFill>
                <a:latin typeface="Times New Roman" pitchFamily="18" charset="0"/>
                <a:ea typeface="隶书" pitchFamily="49" charset="-122"/>
              </a:rPr>
              <a:t>交换排序</a:t>
            </a:r>
            <a:endParaRPr lang="zh-CN" altLang="en-US" sz="2000" b="1" smtClean="0">
              <a:solidFill>
                <a:srgbClr val="FFFF00"/>
              </a:solidFill>
              <a:latin typeface="Times New Roman" pitchFamily="18" charset="0"/>
              <a:ea typeface="隶书" pitchFamily="49" charset="-122"/>
            </a:endParaRPr>
          </a:p>
          <a:p>
            <a:pPr eaLnBrk="1" hangingPunct="1">
              <a:buFont typeface="Wingdings" pitchFamily="2" charset="2"/>
              <a:buNone/>
            </a:pPr>
            <a:r>
              <a:rPr lang="zh-CN" altLang="en-US" b="1" smtClean="0">
                <a:latin typeface="幼圆" pitchFamily="49" charset="-122"/>
                <a:ea typeface="幼圆" pitchFamily="49" charset="-122"/>
              </a:rPr>
              <a:t>  反序对</a:t>
            </a:r>
          </a:p>
          <a:p>
            <a:pPr eaLnBrk="1" hangingPunct="1">
              <a:buFont typeface="Wingdings" pitchFamily="2" charset="2"/>
              <a:buNone/>
            </a:pPr>
            <a:r>
              <a:rPr lang="zh-CN" altLang="en-US" smtClean="0">
                <a:latin typeface="Times New Roman" pitchFamily="18" charset="0"/>
                <a:cs typeface="Times New Roman" pitchFamily="18" charset="0"/>
              </a:rPr>
              <a:t>	对于序列</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1</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2</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n</a:t>
            </a:r>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，如果</a:t>
            </a:r>
            <a:r>
              <a:rPr lang="en-US" altLang="zh-CN" smtClean="0">
                <a:latin typeface="Times New Roman" pitchFamily="18" charset="0"/>
                <a:cs typeface="Times New Roman" pitchFamily="18" charset="0"/>
              </a:rPr>
              <a:t>1≤i</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j≤n</a:t>
            </a:r>
            <a:r>
              <a:rPr lang="zh-CN" altLang="en-US" smtClean="0">
                <a:latin typeface="Times New Roman" pitchFamily="18" charset="0"/>
                <a:cs typeface="Times New Roman" pitchFamily="18" charset="0"/>
              </a:rPr>
              <a:t>，且</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&gt;K</a:t>
            </a:r>
            <a:r>
              <a:rPr lang="en-US" altLang="zh-CN" baseline="-30000" smtClean="0">
                <a:latin typeface="Times New Roman" pitchFamily="18" charset="0"/>
                <a:cs typeface="Times New Roman" pitchFamily="18" charset="0"/>
              </a:rPr>
              <a:t>j</a:t>
            </a:r>
            <a:r>
              <a:rPr lang="zh-CN" altLang="en-US" smtClean="0">
                <a:latin typeface="Times New Roman" pitchFamily="18" charset="0"/>
                <a:cs typeface="Times New Roman" pitchFamily="18" charset="0"/>
              </a:rPr>
              <a:t>，则称（</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i</a:t>
            </a:r>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K</a:t>
            </a:r>
            <a:r>
              <a:rPr lang="en-US" altLang="zh-CN" baseline="-30000" smtClean="0">
                <a:latin typeface="Times New Roman" pitchFamily="18" charset="0"/>
                <a:cs typeface="Times New Roman" pitchFamily="18" charset="0"/>
              </a:rPr>
              <a:t>j</a:t>
            </a:r>
            <a:r>
              <a:rPr lang="zh-CN" altLang="en-US" smtClean="0">
                <a:latin typeface="Times New Roman" pitchFamily="18" charset="0"/>
                <a:cs typeface="Times New Roman" pitchFamily="18" charset="0"/>
              </a:rPr>
              <a:t>）为上述序列的一个</a:t>
            </a:r>
            <a:r>
              <a:rPr lang="zh-CN" altLang="en-US" smtClean="0">
                <a:solidFill>
                  <a:srgbClr val="FFFF00"/>
                </a:solidFill>
                <a:latin typeface="Times New Roman" pitchFamily="18" charset="0"/>
                <a:cs typeface="Times New Roman" pitchFamily="18" charset="0"/>
              </a:rPr>
              <a:t>反序对</a:t>
            </a:r>
            <a:r>
              <a:rPr lang="en-US" altLang="zh-CN" b="1" smtClean="0">
                <a:latin typeface="Times New Roman" pitchFamily="18" charset="0"/>
                <a:cs typeface="Times New Roman" pitchFamily="18" charset="0"/>
              </a:rPr>
              <a:t>.</a:t>
            </a:r>
            <a:r>
              <a:rPr lang="en-US" altLang="zh-CN" smtClean="0"/>
              <a:t> </a:t>
            </a:r>
            <a:endParaRPr lang="en-US" altLang="zh-CN" b="1" smtClean="0">
              <a:latin typeface="幼圆" pitchFamily="49" charset="-122"/>
              <a:ea typeface="幼圆" pitchFamily="49" charset="-122"/>
            </a:endParaRPr>
          </a:p>
          <a:p>
            <a:pPr eaLnBrk="1" hangingPunct="1">
              <a:buFont typeface="Wingdings" pitchFamily="2" charset="2"/>
              <a:buNone/>
            </a:pPr>
            <a:r>
              <a:rPr lang="zh-CN" altLang="en-US" b="1" smtClean="0">
                <a:latin typeface="幼圆" pitchFamily="49" charset="-122"/>
                <a:ea typeface="幼圆" pitchFamily="49" charset="-122"/>
              </a:rPr>
              <a:t>　 交换排序的思想：交换文件中存在的反序对</a:t>
            </a:r>
          </a:p>
          <a:p>
            <a:pPr eaLnBrk="1" hangingPunct="1">
              <a:buFont typeface="Wingdings" pitchFamily="2" charset="2"/>
              <a:buNone/>
            </a:pPr>
            <a:endParaRPr lang="zh-CN" altLang="en-US" b="1" smtClean="0">
              <a:latin typeface="幼圆" pitchFamily="49" charset="-122"/>
              <a:ea typeface="幼圆" pitchFamily="49" charset="-122"/>
            </a:endParaRPr>
          </a:p>
          <a:p>
            <a:pPr eaLnBrk="1" hangingPunct="1">
              <a:buFont typeface="Wingdings" pitchFamily="2" charset="2"/>
              <a:buNone/>
            </a:pPr>
            <a:r>
              <a:rPr lang="zh-CN" altLang="en-US" b="1" smtClean="0">
                <a:latin typeface="幼圆" pitchFamily="49" charset="-122"/>
                <a:ea typeface="幼圆" pitchFamily="49" charset="-122"/>
              </a:rPr>
              <a:t>   冒泡排序、分划交换排序（快速排序）</a:t>
            </a:r>
            <a:endParaRPr lang="en-US" altLang="zh-CN" b="1" smtClean="0">
              <a:latin typeface="幼圆" pitchFamily="49" charset="-122"/>
              <a:ea typeface="幼圆"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1346">
                                            <p:txEl>
                                              <p:pRg st="3" end="3"/>
                                            </p:txEl>
                                          </p:spTgt>
                                        </p:tgtEl>
                                        <p:attrNameLst>
                                          <p:attrName>style.visibility</p:attrName>
                                        </p:attrNameLst>
                                      </p:cBhvr>
                                      <p:to>
                                        <p:strVal val="visible"/>
                                      </p:to>
                                    </p:set>
                                    <p:animEffect transition="in" filter="box(in)">
                                      <p:cBhvr>
                                        <p:cTn id="7" dur="500"/>
                                        <p:tgtEl>
                                          <p:spTgt spid="441346">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1346">
                                            <p:txEl>
                                              <p:pRg st="5" end="5"/>
                                            </p:txEl>
                                          </p:spTgt>
                                        </p:tgtEl>
                                        <p:attrNameLst>
                                          <p:attrName>style.visibility</p:attrName>
                                        </p:attrNameLst>
                                      </p:cBhvr>
                                      <p:to>
                                        <p:strVal val="visible"/>
                                      </p:to>
                                    </p:set>
                                    <p:animEffect transition="in" filter="box(in)">
                                      <p:cBhvr>
                                        <p:cTn id="12" dur="500"/>
                                        <p:tgtEl>
                                          <p:spTgt spid="441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214313" y="304800"/>
            <a:ext cx="8750300" cy="6184900"/>
          </a:xfrm>
        </p:spPr>
        <p:txBody>
          <a:bodyPr/>
          <a:lstStyle/>
          <a:p>
            <a:pPr algn="ctr" eaLnBrk="1" hangingPunct="1">
              <a:lnSpc>
                <a:spcPct val="115000"/>
              </a:lnSpc>
              <a:buFont typeface="Wingdings" pitchFamily="2" charset="2"/>
              <a:buNone/>
            </a:pPr>
            <a:r>
              <a:rPr lang="en-US" altLang="zh-CN" sz="4800" b="1" smtClean="0">
                <a:solidFill>
                  <a:srgbClr val="FFFF00"/>
                </a:solidFill>
                <a:latin typeface="Times New Roman" pitchFamily="18" charset="0"/>
                <a:ea typeface="隶书" pitchFamily="49" charset="-122"/>
              </a:rPr>
              <a:t>7.2.1  </a:t>
            </a:r>
            <a:r>
              <a:rPr lang="zh-CN" altLang="en-US" sz="4800" b="1" smtClean="0">
                <a:solidFill>
                  <a:srgbClr val="FFFF00"/>
                </a:solidFill>
                <a:latin typeface="Times New Roman" pitchFamily="18" charset="0"/>
                <a:ea typeface="隶书" pitchFamily="49" charset="-122"/>
              </a:rPr>
              <a:t>冒泡排序</a:t>
            </a:r>
          </a:p>
          <a:p>
            <a:pPr algn="ctr" eaLnBrk="1" hangingPunct="1">
              <a:lnSpc>
                <a:spcPct val="115000"/>
              </a:lnSpc>
              <a:buFont typeface="Wingdings" pitchFamily="2" charset="2"/>
              <a:buNone/>
            </a:pPr>
            <a:endParaRPr lang="zh-CN" altLang="en-US" sz="2000" b="1" smtClean="0">
              <a:solidFill>
                <a:srgbClr val="FFFF00"/>
              </a:solidFill>
              <a:latin typeface="隶书" pitchFamily="49" charset="-122"/>
              <a:ea typeface="隶书" pitchFamily="49" charset="-122"/>
            </a:endParaRPr>
          </a:p>
          <a:p>
            <a:pPr eaLnBrk="1" hangingPunct="1">
              <a:lnSpc>
                <a:spcPct val="200000"/>
              </a:lnSpc>
              <a:buFont typeface="Wingdings" pitchFamily="2" charset="2"/>
              <a:buNone/>
            </a:pPr>
            <a:r>
              <a:rPr lang="zh-CN" altLang="en-US" sz="1400" b="1" smtClean="0">
                <a:solidFill>
                  <a:srgbClr val="FFFF00"/>
                </a:solidFill>
                <a:latin typeface="幼圆" pitchFamily="49" charset="-122"/>
                <a:ea typeface="幼圆" pitchFamily="49" charset="-122"/>
              </a:rPr>
              <a:t>    </a:t>
            </a:r>
            <a:r>
              <a:rPr lang="zh-CN" altLang="en-US" b="1" smtClean="0">
                <a:latin typeface="幼圆" pitchFamily="49" charset="-122"/>
                <a:ea typeface="幼圆" pitchFamily="49" charset="-122"/>
              </a:rPr>
              <a:t>冒泡排序思想：通过比较相邻记录的关键词，交换存在逆序的记录；使关键词较大的记录如气泡一般逐渐往上</a:t>
            </a:r>
            <a:r>
              <a:rPr lang="zh-CN" altLang="en-US" b="1" smtClean="0">
                <a:latin typeface="Arial" charset="0"/>
                <a:ea typeface="幼圆" pitchFamily="49" charset="-122"/>
              </a:rPr>
              <a:t>“</a:t>
            </a:r>
            <a:r>
              <a:rPr lang="zh-CN" altLang="en-US" b="1" smtClean="0">
                <a:latin typeface="幼圆" pitchFamily="49" charset="-122"/>
                <a:ea typeface="幼圆" pitchFamily="49" charset="-122"/>
              </a:rPr>
              <a:t>飘移</a:t>
            </a:r>
            <a:r>
              <a:rPr lang="zh-CN" altLang="en-US" b="1" smtClean="0">
                <a:latin typeface="Arial" charset="0"/>
                <a:ea typeface="幼圆" pitchFamily="49" charset="-122"/>
              </a:rPr>
              <a:t>”</a:t>
            </a:r>
            <a:r>
              <a:rPr lang="zh-CN" altLang="en-US" b="1" smtClean="0">
                <a:latin typeface="幼圆" pitchFamily="49" charset="-122"/>
                <a:ea typeface="幼圆" pitchFamily="49" charset="-122"/>
              </a:rPr>
              <a:t>直至</a:t>
            </a:r>
            <a:r>
              <a:rPr lang="zh-CN" altLang="en-US" b="1" smtClean="0">
                <a:latin typeface="Arial" charset="0"/>
                <a:ea typeface="幼圆" pitchFamily="49" charset="-122"/>
              </a:rPr>
              <a:t>“</a:t>
            </a:r>
            <a:r>
              <a:rPr lang="zh-CN" altLang="en-US" b="1" smtClean="0">
                <a:latin typeface="幼圆" pitchFamily="49" charset="-122"/>
                <a:ea typeface="幼圆" pitchFamily="49" charset="-122"/>
              </a:rPr>
              <a:t>水面</a:t>
            </a:r>
            <a:r>
              <a:rPr lang="zh-CN" altLang="en-US" b="1" smtClean="0">
                <a:latin typeface="Arial" charset="0"/>
                <a:ea typeface="幼圆" pitchFamily="49" charset="-122"/>
              </a:rPr>
              <a:t>”</a:t>
            </a:r>
            <a:r>
              <a:rPr lang="zh-CN" altLang="en-US" b="1" smtClean="0">
                <a:latin typeface="幼圆" pitchFamily="49" charset="-122"/>
                <a:ea typeface="幼圆" pitchFamily="49" charset="-122"/>
              </a:rPr>
              <a:t>。</a:t>
            </a:r>
            <a:endParaRPr lang="zh-CN" altLang="en-US" b="1" smtClean="0">
              <a:latin typeface="Times New Roman" pitchFamily="18" charset="0"/>
              <a:ea typeface="幼圆" pitchFamily="49" charset="-122"/>
            </a:endParaRPr>
          </a:p>
        </p:txBody>
      </p:sp>
    </p:spTree>
  </p:cSld>
  <p:clrMapOvr>
    <a:masterClrMapping/>
  </p:clrMapOvr>
  <p:transition>
    <p:blinds/>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descr="白色大理石"/>
          <p:cNvSpPr>
            <a:spLocks noChangeArrowheads="1"/>
          </p:cNvSpPr>
          <p:nvPr/>
        </p:nvSpPr>
        <p:spPr bwMode="auto">
          <a:xfrm>
            <a:off x="0" y="3681413"/>
            <a:ext cx="9144000" cy="457200"/>
          </a:xfrm>
          <a:prstGeom prst="parallelogram">
            <a:avLst>
              <a:gd name="adj" fmla="val 289444"/>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445443" name="AutoShape 3"/>
          <p:cNvSpPr>
            <a:spLocks noChangeArrowheads="1"/>
          </p:cNvSpPr>
          <p:nvPr/>
        </p:nvSpPr>
        <p:spPr bwMode="auto">
          <a:xfrm>
            <a:off x="1662113" y="3370263"/>
            <a:ext cx="533400" cy="654050"/>
          </a:xfrm>
          <a:prstGeom prst="can">
            <a:avLst>
              <a:gd name="adj" fmla="val 30655"/>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09</a:t>
            </a:r>
            <a:endParaRPr kumimoji="1" lang="en-US" altLang="zh-CN" sz="2400" b="0">
              <a:solidFill>
                <a:schemeClr val="tx1"/>
              </a:solidFill>
              <a:effectLst>
                <a:outerShdw blurRad="38100" dist="38100" dir="2700000" algn="tl">
                  <a:srgbClr val="000000"/>
                </a:outerShdw>
              </a:effectLst>
            </a:endParaRPr>
          </a:p>
        </p:txBody>
      </p:sp>
      <p:sp>
        <p:nvSpPr>
          <p:cNvPr id="445444" name="AutoShape 4"/>
          <p:cNvSpPr>
            <a:spLocks noChangeArrowheads="1"/>
          </p:cNvSpPr>
          <p:nvPr/>
        </p:nvSpPr>
        <p:spPr bwMode="auto">
          <a:xfrm>
            <a:off x="2490788" y="3644900"/>
            <a:ext cx="533400" cy="334963"/>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02</a:t>
            </a:r>
            <a:endParaRPr kumimoji="1" lang="en-US" altLang="zh-CN" sz="2400" b="0">
              <a:solidFill>
                <a:schemeClr val="tx1"/>
              </a:solidFill>
              <a:effectLst>
                <a:outerShdw blurRad="38100" dist="38100" dir="2700000" algn="tl">
                  <a:srgbClr val="000000"/>
                </a:outerShdw>
              </a:effectLst>
            </a:endParaRPr>
          </a:p>
        </p:txBody>
      </p:sp>
      <p:sp>
        <p:nvSpPr>
          <p:cNvPr id="445445" name="AutoShape 5"/>
          <p:cNvSpPr>
            <a:spLocks noChangeArrowheads="1"/>
          </p:cNvSpPr>
          <p:nvPr/>
        </p:nvSpPr>
        <p:spPr bwMode="auto">
          <a:xfrm>
            <a:off x="3354388" y="2852738"/>
            <a:ext cx="533400" cy="1179512"/>
          </a:xfrm>
          <a:prstGeom prst="can">
            <a:avLst>
              <a:gd name="adj" fmla="val 5528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445446" name="AutoShape 6"/>
          <p:cNvSpPr>
            <a:spLocks noChangeArrowheads="1"/>
          </p:cNvSpPr>
          <p:nvPr/>
        </p:nvSpPr>
        <p:spPr bwMode="auto">
          <a:xfrm>
            <a:off x="4284663" y="3465513"/>
            <a:ext cx="533400" cy="584200"/>
          </a:xfrm>
          <a:prstGeom prst="can">
            <a:avLst>
              <a:gd name="adj" fmla="val 2738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445447" name="AutoShape 7"/>
          <p:cNvSpPr>
            <a:spLocks noChangeArrowheads="1"/>
          </p:cNvSpPr>
          <p:nvPr/>
        </p:nvSpPr>
        <p:spPr bwMode="auto">
          <a:xfrm>
            <a:off x="5154613" y="3643313"/>
            <a:ext cx="533400" cy="39846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05</a:t>
            </a:r>
            <a:endParaRPr kumimoji="1" lang="en-US" altLang="zh-CN" sz="2400" b="0">
              <a:solidFill>
                <a:schemeClr val="tx1"/>
              </a:solidFill>
              <a:effectLst>
                <a:outerShdw blurRad="38100" dist="38100" dir="2700000" algn="tl">
                  <a:srgbClr val="000000"/>
                </a:outerShdw>
              </a:effectLst>
            </a:endParaRPr>
          </a:p>
        </p:txBody>
      </p:sp>
      <p:sp>
        <p:nvSpPr>
          <p:cNvPr id="445448" name="AutoShape 8"/>
          <p:cNvSpPr>
            <a:spLocks noChangeArrowheads="1"/>
          </p:cNvSpPr>
          <p:nvPr/>
        </p:nvSpPr>
        <p:spPr bwMode="auto">
          <a:xfrm>
            <a:off x="6011863" y="3335338"/>
            <a:ext cx="533400" cy="704850"/>
          </a:xfrm>
          <a:prstGeom prst="can">
            <a:avLst>
              <a:gd name="adj" fmla="val 3303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12</a:t>
            </a:r>
            <a:endParaRPr kumimoji="1" lang="en-US" altLang="zh-CN" sz="2400" b="0">
              <a:solidFill>
                <a:schemeClr val="tx1"/>
              </a:solidFill>
              <a:effectLst>
                <a:outerShdw blurRad="38100" dist="38100" dir="2700000" algn="tl">
                  <a:srgbClr val="000000"/>
                </a:outerShdw>
              </a:effectLst>
            </a:endParaRPr>
          </a:p>
        </p:txBody>
      </p:sp>
      <p:sp>
        <p:nvSpPr>
          <p:cNvPr id="67593" name="Text Box 9"/>
          <p:cNvSpPr txBox="1">
            <a:spLocks noChangeArrowheads="1"/>
          </p:cNvSpPr>
          <p:nvPr/>
        </p:nvSpPr>
        <p:spPr bwMode="auto">
          <a:xfrm>
            <a:off x="719138" y="4138613"/>
            <a:ext cx="770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  1          2         3         4           5         6        7          8         9</a:t>
            </a:r>
            <a:endParaRPr kumimoji="1" lang="en-US" altLang="zh-CN" sz="2400" b="0">
              <a:solidFill>
                <a:schemeClr val="tx1"/>
              </a:solidFill>
            </a:endParaRPr>
          </a:p>
        </p:txBody>
      </p:sp>
      <p:sp>
        <p:nvSpPr>
          <p:cNvPr id="445450" name="AutoShape 10"/>
          <p:cNvSpPr>
            <a:spLocks noChangeArrowheads="1"/>
          </p:cNvSpPr>
          <p:nvPr/>
        </p:nvSpPr>
        <p:spPr bwMode="auto">
          <a:xfrm>
            <a:off x="6840538" y="3154363"/>
            <a:ext cx="533400" cy="869950"/>
          </a:xfrm>
          <a:prstGeom prst="can">
            <a:avLst>
              <a:gd name="adj" fmla="val 4077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13</a:t>
            </a:r>
            <a:endParaRPr kumimoji="1" lang="en-US" altLang="zh-CN" sz="2400" b="0">
              <a:solidFill>
                <a:schemeClr val="tx1"/>
              </a:solidFill>
              <a:effectLst>
                <a:outerShdw blurRad="38100" dist="38100" dir="2700000" algn="tl">
                  <a:srgbClr val="000000"/>
                </a:outerShdw>
              </a:effectLst>
            </a:endParaRPr>
          </a:p>
        </p:txBody>
      </p:sp>
      <p:sp>
        <p:nvSpPr>
          <p:cNvPr id="445451" name="AutoShape 11"/>
          <p:cNvSpPr>
            <a:spLocks noChangeArrowheads="1"/>
          </p:cNvSpPr>
          <p:nvPr/>
        </p:nvSpPr>
        <p:spPr bwMode="auto">
          <a:xfrm>
            <a:off x="7775575" y="3046413"/>
            <a:ext cx="533400" cy="942975"/>
          </a:xfrm>
          <a:prstGeom prst="can">
            <a:avLst>
              <a:gd name="adj" fmla="val 4419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14</a:t>
            </a:r>
            <a:endParaRPr kumimoji="1" lang="en-US" altLang="zh-CN" sz="2400" b="0">
              <a:solidFill>
                <a:schemeClr val="tx1"/>
              </a:solidFill>
              <a:effectLst>
                <a:outerShdw blurRad="38100" dist="38100" dir="2700000" algn="tl">
                  <a:srgbClr val="000000"/>
                </a:outerShdw>
              </a:effectLst>
            </a:endParaRPr>
          </a:p>
        </p:txBody>
      </p:sp>
      <p:sp>
        <p:nvSpPr>
          <p:cNvPr id="445452" name="AutoShape 12"/>
          <p:cNvSpPr>
            <a:spLocks noChangeArrowheads="1"/>
          </p:cNvSpPr>
          <p:nvPr/>
        </p:nvSpPr>
        <p:spPr bwMode="auto">
          <a:xfrm>
            <a:off x="835025" y="3500438"/>
            <a:ext cx="533400" cy="473075"/>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07</a:t>
            </a:r>
            <a:endParaRPr kumimoji="1" lang="en-US" altLang="zh-CN" sz="2400" b="0">
              <a:solidFill>
                <a:schemeClr val="tx1"/>
              </a:solidFill>
              <a:effectLst>
                <a:outerShdw blurRad="38100" dist="38100" dir="2700000" algn="tl">
                  <a:srgbClr val="00000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2.5E-6 1.11111E-6 L -0.08663 1.11111E-6 " pathEditMode="relative" rAng="0" ptsTypes="AA">
                                      <p:cBhvr>
                                        <p:cTn id="6" dur="500" fill="hold"/>
                                        <p:tgtEl>
                                          <p:spTgt spid="445444"/>
                                        </p:tgtEl>
                                        <p:attrNameLst>
                                          <p:attrName>ppt_x</p:attrName>
                                          <p:attrName>ppt_y</p:attrName>
                                        </p:attrNameLst>
                                      </p:cBhvr>
                                      <p:rCtr x="-4340" y="0"/>
                                    </p:animMotion>
                                  </p:childTnLst>
                                </p:cTn>
                              </p:par>
                              <p:par>
                                <p:cTn id="7" presetID="0" presetClass="path" presetSubtype="0" accel="50000" decel="50000" fill="hold" grpId="0" nodeType="withEffect">
                                  <p:stCondLst>
                                    <p:cond delay="0"/>
                                  </p:stCondLst>
                                  <p:childTnLst>
                                    <p:animMotion origin="layout" path="M -3.05556E-6 4.81481E-6 L 0.09445 4.81481E-6 " pathEditMode="relative" ptsTypes="AA">
                                      <p:cBhvr>
                                        <p:cTn id="8" dur="500" fill="hold"/>
                                        <p:tgtEl>
                                          <p:spTgt spid="445443"/>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5.55556E-6 1.85185E-6 L 0.09843 1.85185E-6 " pathEditMode="relative" ptsTypes="AA">
                                      <p:cBhvr>
                                        <p:cTn id="12" dur="500" fill="hold"/>
                                        <p:tgtEl>
                                          <p:spTgt spid="445445"/>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3.05556E-6 3.7037E-7 L -0.10243 3.7037E-7 " pathEditMode="relative" ptsTypes="AA">
                                      <p:cBhvr>
                                        <p:cTn id="14" dur="500" fill="hold"/>
                                        <p:tgtEl>
                                          <p:spTgt spid="445446"/>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6.94444E-6 -7.77778E-6 L -0.09062 -7.77778E-6 " pathEditMode="relative" ptsTypes="AA">
                                      <p:cBhvr>
                                        <p:cTn id="18" dur="500" fill="hold"/>
                                        <p:tgtEl>
                                          <p:spTgt spid="445447"/>
                                        </p:tgtEl>
                                        <p:attrNameLst>
                                          <p:attrName>ppt_x</p:attrName>
                                          <p:attrName>ppt_y</p:attrName>
                                        </p:attrNameLst>
                                      </p:cBhvr>
                                    </p:animMotion>
                                  </p:childTnLst>
                                </p:cTn>
                              </p:par>
                              <p:par>
                                <p:cTn id="19" presetID="0" presetClass="path" presetSubtype="0" accel="50000" decel="50000" fill="hold" grpId="1" nodeType="withEffect">
                                  <p:stCondLst>
                                    <p:cond delay="0"/>
                                  </p:stCondLst>
                                  <p:childTnLst>
                                    <p:animMotion origin="layout" path="M 0 0 L 0.18889 0 " pathEditMode="relative" ptsTypes="AA">
                                      <p:cBhvr>
                                        <p:cTn id="20" dur="500" fill="hold"/>
                                        <p:tgtEl>
                                          <p:spTgt spid="44544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animBg="1"/>
      <p:bldP spid="445444" grpId="0" animBg="1"/>
      <p:bldP spid="445445" grpId="0" animBg="1"/>
      <p:bldP spid="445445" grpId="1" animBg="1"/>
      <p:bldP spid="445446" grpId="0" animBg="1"/>
      <p:bldP spid="4454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52400" y="46799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endParaRPr kumimoji="1" lang="zh-CN" altLang="en-US" sz="3200">
              <a:solidFill>
                <a:schemeClr val="tx2"/>
              </a:solidFill>
            </a:endParaRPr>
          </a:p>
        </p:txBody>
      </p:sp>
      <p:grpSp>
        <p:nvGrpSpPr>
          <p:cNvPr id="68611" name="Group 3"/>
          <p:cNvGrpSpPr>
            <a:grpSpLocks/>
          </p:cNvGrpSpPr>
          <p:nvPr/>
        </p:nvGrpSpPr>
        <p:grpSpPr bwMode="auto">
          <a:xfrm>
            <a:off x="0" y="2454275"/>
            <a:ext cx="9144000" cy="1865313"/>
            <a:chOff x="0" y="1546"/>
            <a:chExt cx="5760" cy="1175"/>
          </a:xfrm>
        </p:grpSpPr>
        <p:sp>
          <p:nvSpPr>
            <p:cNvPr id="447492" name="Text Box 4"/>
            <p:cNvSpPr txBox="1">
              <a:spLocks noChangeArrowheads="1"/>
            </p:cNvSpPr>
            <p:nvPr/>
          </p:nvSpPr>
          <p:spPr bwMode="auto">
            <a:xfrm>
              <a:off x="299" y="1546"/>
              <a:ext cx="547"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2800">
                  <a:solidFill>
                    <a:schemeClr val="hlink"/>
                  </a:solidFill>
                  <a:effectLst>
                    <a:outerShdw blurRad="38100" dist="38100" dir="2700000" algn="tl">
                      <a:srgbClr val="000000"/>
                    </a:outerShdw>
                  </a:effectLst>
                </a:rPr>
                <a:t>= 1</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grpSp>
          <p:nvGrpSpPr>
            <p:cNvPr id="68627" name="Group 5"/>
            <p:cNvGrpSpPr>
              <a:grpSpLocks/>
            </p:cNvGrpSpPr>
            <p:nvPr/>
          </p:nvGrpSpPr>
          <p:grpSpPr bwMode="auto">
            <a:xfrm>
              <a:off x="0" y="1548"/>
              <a:ext cx="5760" cy="1173"/>
              <a:chOff x="-544" y="1275"/>
              <a:chExt cx="5760" cy="1173"/>
            </a:xfrm>
          </p:grpSpPr>
          <p:sp>
            <p:nvSpPr>
              <p:cNvPr id="68628" name="AutoShape 6" descr="白色大理石"/>
              <p:cNvSpPr>
                <a:spLocks noChangeArrowheads="1"/>
              </p:cNvSpPr>
              <p:nvPr/>
            </p:nvSpPr>
            <p:spPr bwMode="auto">
              <a:xfrm>
                <a:off x="-544" y="1774"/>
                <a:ext cx="5760" cy="288"/>
              </a:xfrm>
              <a:prstGeom prst="parallelogram">
                <a:avLst>
                  <a:gd name="adj" fmla="val 289444"/>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grpSp>
            <p:nvGrpSpPr>
              <p:cNvPr id="68629" name="Group 7"/>
              <p:cNvGrpSpPr>
                <a:grpSpLocks/>
              </p:cNvGrpSpPr>
              <p:nvPr/>
            </p:nvGrpSpPr>
            <p:grpSpPr bwMode="auto">
              <a:xfrm>
                <a:off x="-295" y="1275"/>
                <a:ext cx="4854" cy="1173"/>
                <a:chOff x="589" y="1275"/>
                <a:chExt cx="4854" cy="1173"/>
              </a:xfrm>
            </p:grpSpPr>
            <p:sp>
              <p:nvSpPr>
                <p:cNvPr id="68630" name="Text Box 8"/>
                <p:cNvSpPr txBox="1">
                  <a:spLocks noChangeArrowheads="1"/>
                </p:cNvSpPr>
                <p:nvPr/>
              </p:nvSpPr>
              <p:spPr bwMode="auto">
                <a:xfrm>
                  <a:off x="589" y="2160"/>
                  <a:ext cx="48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  1          2         3         4           5         6        7          8         9</a:t>
                  </a:r>
                  <a:endParaRPr kumimoji="1" lang="en-US" altLang="zh-CN" sz="2400" b="0">
                    <a:solidFill>
                      <a:schemeClr val="tx1"/>
                    </a:solidFill>
                  </a:endParaRPr>
                </a:p>
              </p:txBody>
            </p:sp>
            <p:grpSp>
              <p:nvGrpSpPr>
                <p:cNvPr id="68631" name="Group 9"/>
                <p:cNvGrpSpPr>
                  <a:grpSpLocks/>
                </p:cNvGrpSpPr>
                <p:nvPr/>
              </p:nvGrpSpPr>
              <p:grpSpPr bwMode="auto">
                <a:xfrm>
                  <a:off x="686" y="1275"/>
                  <a:ext cx="4662" cy="743"/>
                  <a:chOff x="686" y="1275"/>
                  <a:chExt cx="4662" cy="743"/>
                </a:xfrm>
              </p:grpSpPr>
              <p:sp>
                <p:nvSpPr>
                  <p:cNvPr id="447498" name="AutoShape 10"/>
                  <p:cNvSpPr>
                    <a:spLocks noChangeArrowheads="1"/>
                  </p:cNvSpPr>
                  <p:nvPr/>
                </p:nvSpPr>
                <p:spPr bwMode="auto">
                  <a:xfrm>
                    <a:off x="1770" y="1584"/>
                    <a:ext cx="336" cy="412"/>
                  </a:xfrm>
                  <a:prstGeom prst="can">
                    <a:avLst>
                      <a:gd name="adj" fmla="val 30655"/>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09</a:t>
                    </a:r>
                    <a:endParaRPr kumimoji="1" lang="en-US" altLang="zh-CN" sz="2400" b="0">
                      <a:solidFill>
                        <a:schemeClr val="tx1"/>
                      </a:solidFill>
                      <a:effectLst>
                        <a:outerShdw blurRad="38100" dist="38100" dir="2700000" algn="tl">
                          <a:srgbClr val="000000"/>
                        </a:outerShdw>
                      </a:effectLst>
                    </a:endParaRPr>
                  </a:p>
                </p:txBody>
              </p:sp>
              <p:sp>
                <p:nvSpPr>
                  <p:cNvPr id="447499" name="AutoShape 11"/>
                  <p:cNvSpPr>
                    <a:spLocks noChangeArrowheads="1"/>
                  </p:cNvSpPr>
                  <p:nvPr/>
                </p:nvSpPr>
                <p:spPr bwMode="auto">
                  <a:xfrm>
                    <a:off x="1226" y="1788"/>
                    <a:ext cx="336" cy="211"/>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02</a:t>
                    </a:r>
                    <a:endParaRPr kumimoji="1" lang="en-US" altLang="zh-CN" sz="2400" b="0">
                      <a:solidFill>
                        <a:schemeClr val="tx1"/>
                      </a:solidFill>
                      <a:effectLst>
                        <a:outerShdw blurRad="38100" dist="38100" dir="2700000" algn="tl">
                          <a:srgbClr val="000000"/>
                        </a:outerShdw>
                      </a:effectLst>
                    </a:endParaRPr>
                  </a:p>
                </p:txBody>
              </p:sp>
              <p:sp>
                <p:nvSpPr>
                  <p:cNvPr id="447500" name="AutoShape 12"/>
                  <p:cNvSpPr>
                    <a:spLocks noChangeArrowheads="1"/>
                  </p:cNvSpPr>
                  <p:nvPr/>
                </p:nvSpPr>
                <p:spPr bwMode="auto">
                  <a:xfrm>
                    <a:off x="5012" y="1275"/>
                    <a:ext cx="336" cy="743"/>
                  </a:xfrm>
                  <a:prstGeom prst="can">
                    <a:avLst>
                      <a:gd name="adj" fmla="val 55283"/>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447501" name="AutoShape 13"/>
                  <p:cNvSpPr>
                    <a:spLocks noChangeArrowheads="1"/>
                  </p:cNvSpPr>
                  <p:nvPr/>
                </p:nvSpPr>
                <p:spPr bwMode="auto">
                  <a:xfrm>
                    <a:off x="2292" y="1607"/>
                    <a:ext cx="336" cy="368"/>
                  </a:xfrm>
                  <a:prstGeom prst="can">
                    <a:avLst>
                      <a:gd name="adj" fmla="val 2738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447502" name="AutoShape 14"/>
                  <p:cNvSpPr>
                    <a:spLocks noChangeArrowheads="1"/>
                  </p:cNvSpPr>
                  <p:nvPr/>
                </p:nvSpPr>
                <p:spPr bwMode="auto">
                  <a:xfrm>
                    <a:off x="2904" y="1720"/>
                    <a:ext cx="336" cy="251"/>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05</a:t>
                    </a:r>
                    <a:endParaRPr kumimoji="1" lang="en-US" altLang="zh-CN" sz="2400" b="0">
                      <a:solidFill>
                        <a:schemeClr val="tx1"/>
                      </a:solidFill>
                      <a:effectLst>
                        <a:outerShdw blurRad="38100" dist="38100" dir="2700000" algn="tl">
                          <a:srgbClr val="000000"/>
                        </a:outerShdw>
                      </a:effectLst>
                    </a:endParaRPr>
                  </a:p>
                </p:txBody>
              </p:sp>
              <p:sp>
                <p:nvSpPr>
                  <p:cNvPr id="447503" name="AutoShape 15"/>
                  <p:cNvSpPr>
                    <a:spLocks noChangeArrowheads="1"/>
                  </p:cNvSpPr>
                  <p:nvPr/>
                </p:nvSpPr>
                <p:spPr bwMode="auto">
                  <a:xfrm>
                    <a:off x="3448" y="1539"/>
                    <a:ext cx="336" cy="444"/>
                  </a:xfrm>
                  <a:prstGeom prst="can">
                    <a:avLst>
                      <a:gd name="adj" fmla="val 3303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12</a:t>
                    </a:r>
                    <a:endParaRPr kumimoji="1" lang="en-US" altLang="zh-CN" sz="2400" b="0">
                      <a:solidFill>
                        <a:schemeClr val="tx1"/>
                      </a:solidFill>
                      <a:effectLst>
                        <a:outerShdw blurRad="38100" dist="38100" dir="2700000" algn="tl">
                          <a:srgbClr val="000000"/>
                        </a:outerShdw>
                      </a:effectLst>
                    </a:endParaRPr>
                  </a:p>
                </p:txBody>
              </p:sp>
              <p:sp>
                <p:nvSpPr>
                  <p:cNvPr id="447504" name="AutoShape 16"/>
                  <p:cNvSpPr>
                    <a:spLocks noChangeArrowheads="1"/>
                  </p:cNvSpPr>
                  <p:nvPr/>
                </p:nvSpPr>
                <p:spPr bwMode="auto">
                  <a:xfrm>
                    <a:off x="3970" y="1448"/>
                    <a:ext cx="336" cy="548"/>
                  </a:xfrm>
                  <a:prstGeom prst="can">
                    <a:avLst>
                      <a:gd name="adj" fmla="val 4077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13</a:t>
                    </a:r>
                    <a:endParaRPr kumimoji="1" lang="en-US" altLang="zh-CN" sz="2400" b="0">
                      <a:solidFill>
                        <a:schemeClr val="tx1"/>
                      </a:solidFill>
                      <a:effectLst>
                        <a:outerShdw blurRad="38100" dist="38100" dir="2700000" algn="tl">
                          <a:srgbClr val="000000"/>
                        </a:outerShdw>
                      </a:effectLst>
                    </a:endParaRPr>
                  </a:p>
                </p:txBody>
              </p:sp>
              <p:sp>
                <p:nvSpPr>
                  <p:cNvPr id="447505" name="AutoShape 17"/>
                  <p:cNvSpPr>
                    <a:spLocks noChangeArrowheads="1"/>
                  </p:cNvSpPr>
                  <p:nvPr/>
                </p:nvSpPr>
                <p:spPr bwMode="auto">
                  <a:xfrm>
                    <a:off x="4446" y="1403"/>
                    <a:ext cx="336" cy="594"/>
                  </a:xfrm>
                  <a:prstGeom prst="can">
                    <a:avLst>
                      <a:gd name="adj" fmla="val 4419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14</a:t>
                    </a:r>
                    <a:endParaRPr kumimoji="1" lang="en-US" altLang="zh-CN" sz="2400" b="0">
                      <a:solidFill>
                        <a:schemeClr val="tx1"/>
                      </a:solidFill>
                      <a:effectLst>
                        <a:outerShdw blurRad="38100" dist="38100" dir="2700000" algn="tl">
                          <a:srgbClr val="000000"/>
                        </a:outerShdw>
                      </a:effectLst>
                    </a:endParaRPr>
                  </a:p>
                </p:txBody>
              </p:sp>
              <p:sp>
                <p:nvSpPr>
                  <p:cNvPr id="447506" name="AutoShape 18"/>
                  <p:cNvSpPr>
                    <a:spLocks noChangeArrowheads="1"/>
                  </p:cNvSpPr>
                  <p:nvPr/>
                </p:nvSpPr>
                <p:spPr bwMode="auto">
                  <a:xfrm>
                    <a:off x="686" y="1697"/>
                    <a:ext cx="336" cy="298"/>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07</a:t>
                    </a:r>
                    <a:endParaRPr kumimoji="1" lang="en-US" altLang="zh-CN" sz="2400" b="0">
                      <a:solidFill>
                        <a:schemeClr val="tx1"/>
                      </a:solidFill>
                      <a:effectLst>
                        <a:outerShdw blurRad="38100" dist="38100" dir="2700000" algn="tl">
                          <a:srgbClr val="000000"/>
                        </a:outerShdw>
                      </a:effectLst>
                    </a:endParaRPr>
                  </a:p>
                </p:txBody>
              </p:sp>
            </p:grpSp>
          </p:grpSp>
        </p:grpSp>
      </p:grpSp>
      <p:grpSp>
        <p:nvGrpSpPr>
          <p:cNvPr id="6" name="Group 19"/>
          <p:cNvGrpSpPr>
            <a:grpSpLocks/>
          </p:cNvGrpSpPr>
          <p:nvPr/>
        </p:nvGrpSpPr>
        <p:grpSpPr bwMode="auto">
          <a:xfrm>
            <a:off x="0" y="4508500"/>
            <a:ext cx="8893175" cy="2112963"/>
            <a:chOff x="0" y="2840"/>
            <a:chExt cx="5602" cy="1331"/>
          </a:xfrm>
        </p:grpSpPr>
        <p:sp>
          <p:nvSpPr>
            <p:cNvPr id="68613" name="AutoShape 20" descr="白色大理石"/>
            <p:cNvSpPr>
              <a:spLocks noChangeArrowheads="1"/>
            </p:cNvSpPr>
            <p:nvPr/>
          </p:nvSpPr>
          <p:spPr bwMode="auto">
            <a:xfrm>
              <a:off x="0" y="3543"/>
              <a:ext cx="5602" cy="295"/>
            </a:xfrm>
            <a:prstGeom prst="parallelogram">
              <a:avLst>
                <a:gd name="adj" fmla="val 274825"/>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grpSp>
          <p:nvGrpSpPr>
            <p:cNvPr id="68614" name="Group 21"/>
            <p:cNvGrpSpPr>
              <a:grpSpLocks/>
            </p:cNvGrpSpPr>
            <p:nvPr/>
          </p:nvGrpSpPr>
          <p:grpSpPr bwMode="auto">
            <a:xfrm>
              <a:off x="181" y="2840"/>
              <a:ext cx="4922" cy="1331"/>
              <a:chOff x="181" y="2818"/>
              <a:chExt cx="4922" cy="1331"/>
            </a:xfrm>
          </p:grpSpPr>
          <p:sp>
            <p:nvSpPr>
              <p:cNvPr id="447510" name="Text Box 22"/>
              <p:cNvSpPr txBox="1">
                <a:spLocks noChangeArrowheads="1"/>
              </p:cNvSpPr>
              <p:nvPr/>
            </p:nvSpPr>
            <p:spPr bwMode="auto">
              <a:xfrm>
                <a:off x="181" y="2818"/>
                <a:ext cx="547" cy="365"/>
              </a:xfrm>
              <a:prstGeom prst="rect">
                <a:avLst/>
              </a:prstGeom>
              <a:noFill/>
              <a:ln w="9525">
                <a:noFill/>
                <a:miter lim="800000"/>
                <a:headEnd/>
                <a:tailEnd/>
              </a:ln>
            </p:spPr>
            <p:txBody>
              <a:bodyPr wrap="none">
                <a:spAutoFit/>
              </a:bodyPr>
              <a:lstStyle/>
              <a:p>
                <a:pPr algn="l">
                  <a:spcBef>
                    <a:spcPct val="0"/>
                  </a:spcBef>
                  <a:defRPr/>
                </a:pPr>
                <a:r>
                  <a:rPr kumimoji="1" lang="en-US" altLang="zh-CN" sz="3200" i="1">
                    <a:solidFill>
                      <a:schemeClr val="hlink"/>
                    </a:solidFill>
                    <a:effectLst>
                      <a:outerShdw blurRad="38100" dist="38100" dir="2700000" algn="tl">
                        <a:srgbClr val="000000"/>
                      </a:outerShdw>
                    </a:effectLst>
                  </a:rPr>
                  <a:t>i </a:t>
                </a:r>
                <a:r>
                  <a:rPr kumimoji="1" lang="en-US" altLang="zh-CN" sz="2800">
                    <a:solidFill>
                      <a:schemeClr val="hlink"/>
                    </a:solidFill>
                    <a:effectLst>
                      <a:outerShdw blurRad="38100" dist="38100" dir="2700000" algn="tl">
                        <a:srgbClr val="000000"/>
                      </a:outerShdw>
                    </a:effectLst>
                  </a:rPr>
                  <a:t>= 2</a:t>
                </a:r>
                <a:endParaRPr kumimoji="1" lang="en-US" altLang="zh-CN" sz="2400" b="0">
                  <a:solidFill>
                    <a:schemeClr val="bg1"/>
                  </a:solidFill>
                  <a:effectDag name="">
                    <a:cont type="tree" name="">
                      <a:effect ref="fillLine"/>
                      <a:outerShdw dist="38100" dir="13500000" algn="br">
                        <a:srgbClr val="333399"/>
                      </a:outerShdw>
                    </a:cont>
                    <a:cont type="tree" name="">
                      <a:effect ref="fillLine"/>
                      <a:outerShdw dist="38100" dir="2700000" algn="tl">
                        <a:srgbClr val="00003D"/>
                      </a:outerShdw>
                    </a:cont>
                    <a:effect ref="fillLine"/>
                  </a:effectDag>
                </a:endParaRPr>
              </a:p>
            </p:txBody>
          </p:sp>
          <p:sp>
            <p:nvSpPr>
              <p:cNvPr id="68616" name="Text Box 23"/>
              <p:cNvSpPr txBox="1">
                <a:spLocks noChangeArrowheads="1"/>
              </p:cNvSpPr>
              <p:nvPr/>
            </p:nvSpPr>
            <p:spPr bwMode="auto">
              <a:xfrm>
                <a:off x="249" y="3861"/>
                <a:ext cx="48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chemeClr val="tx1"/>
                    </a:solidFill>
                  </a:rPr>
                  <a:t>  1          2         3         4           5         6        7          8         9</a:t>
                </a:r>
                <a:endParaRPr kumimoji="1" lang="en-US" altLang="zh-CN" sz="2400" b="0">
                  <a:solidFill>
                    <a:schemeClr val="tx1"/>
                  </a:solidFill>
                </a:endParaRPr>
              </a:p>
            </p:txBody>
          </p:sp>
          <p:sp>
            <p:nvSpPr>
              <p:cNvPr id="447512" name="AutoShape 24"/>
              <p:cNvSpPr>
                <a:spLocks noChangeArrowheads="1"/>
              </p:cNvSpPr>
              <p:nvPr/>
            </p:nvSpPr>
            <p:spPr bwMode="auto">
              <a:xfrm>
                <a:off x="2540" y="3249"/>
                <a:ext cx="336" cy="412"/>
              </a:xfrm>
              <a:prstGeom prst="can">
                <a:avLst>
                  <a:gd name="adj" fmla="val 30655"/>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09</a:t>
                </a:r>
              </a:p>
            </p:txBody>
          </p:sp>
          <p:sp>
            <p:nvSpPr>
              <p:cNvPr id="447513" name="AutoShape 25"/>
              <p:cNvSpPr>
                <a:spLocks noChangeArrowheads="1"/>
              </p:cNvSpPr>
              <p:nvPr/>
            </p:nvSpPr>
            <p:spPr bwMode="auto">
              <a:xfrm>
                <a:off x="340" y="3475"/>
                <a:ext cx="336" cy="211"/>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02</a:t>
                </a:r>
                <a:endParaRPr kumimoji="1" lang="en-US" altLang="zh-CN" sz="2400" b="0">
                  <a:solidFill>
                    <a:schemeClr val="tx1"/>
                  </a:solidFill>
                  <a:effectLst>
                    <a:outerShdw blurRad="38100" dist="38100" dir="2700000" algn="tl">
                      <a:srgbClr val="000000"/>
                    </a:outerShdw>
                  </a:effectLst>
                </a:endParaRPr>
              </a:p>
            </p:txBody>
          </p:sp>
          <p:sp>
            <p:nvSpPr>
              <p:cNvPr id="447514" name="AutoShape 26"/>
              <p:cNvSpPr>
                <a:spLocks noChangeArrowheads="1"/>
              </p:cNvSpPr>
              <p:nvPr/>
            </p:nvSpPr>
            <p:spPr bwMode="auto">
              <a:xfrm>
                <a:off x="4762" y="2999"/>
                <a:ext cx="336" cy="743"/>
              </a:xfrm>
              <a:prstGeom prst="can">
                <a:avLst>
                  <a:gd name="adj" fmla="val 55283"/>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16</a:t>
                </a:r>
                <a:endParaRPr kumimoji="1" lang="en-US" altLang="zh-CN" sz="2400" b="0">
                  <a:solidFill>
                    <a:schemeClr val="tx1"/>
                  </a:solidFill>
                  <a:effectLst>
                    <a:outerShdw blurRad="38100" dist="38100" dir="2700000" algn="tl">
                      <a:srgbClr val="000000"/>
                    </a:outerShdw>
                  </a:effectLst>
                </a:endParaRPr>
              </a:p>
            </p:txBody>
          </p:sp>
          <p:sp>
            <p:nvSpPr>
              <p:cNvPr id="447515" name="AutoShape 27"/>
              <p:cNvSpPr>
                <a:spLocks noChangeArrowheads="1"/>
              </p:cNvSpPr>
              <p:nvPr/>
            </p:nvSpPr>
            <p:spPr bwMode="auto">
              <a:xfrm>
                <a:off x="1451" y="3317"/>
                <a:ext cx="336" cy="368"/>
              </a:xfrm>
              <a:prstGeom prst="can">
                <a:avLst>
                  <a:gd name="adj" fmla="val 2738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08</a:t>
                </a:r>
                <a:endParaRPr kumimoji="1" lang="en-US" altLang="zh-CN" sz="2400" b="0">
                  <a:solidFill>
                    <a:schemeClr val="tx1"/>
                  </a:solidFill>
                  <a:effectLst>
                    <a:outerShdw blurRad="38100" dist="38100" dir="2700000" algn="tl">
                      <a:srgbClr val="000000"/>
                    </a:outerShdw>
                  </a:effectLst>
                </a:endParaRPr>
              </a:p>
            </p:txBody>
          </p:sp>
          <p:sp>
            <p:nvSpPr>
              <p:cNvPr id="447516" name="AutoShape 28"/>
              <p:cNvSpPr>
                <a:spLocks noChangeArrowheads="1"/>
              </p:cNvSpPr>
              <p:nvPr/>
            </p:nvSpPr>
            <p:spPr bwMode="auto">
              <a:xfrm>
                <a:off x="1973" y="3430"/>
                <a:ext cx="336" cy="251"/>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05</a:t>
                </a:r>
              </a:p>
            </p:txBody>
          </p:sp>
          <p:sp>
            <p:nvSpPr>
              <p:cNvPr id="447517" name="AutoShape 29"/>
              <p:cNvSpPr>
                <a:spLocks noChangeArrowheads="1"/>
              </p:cNvSpPr>
              <p:nvPr/>
            </p:nvSpPr>
            <p:spPr bwMode="auto">
              <a:xfrm>
                <a:off x="3102" y="3240"/>
                <a:ext cx="336" cy="444"/>
              </a:xfrm>
              <a:prstGeom prst="can">
                <a:avLst>
                  <a:gd name="adj" fmla="val 3303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12</a:t>
                </a:r>
                <a:endParaRPr kumimoji="1" lang="en-US" altLang="zh-CN" sz="2400" b="0">
                  <a:solidFill>
                    <a:schemeClr val="tx1"/>
                  </a:solidFill>
                  <a:effectLst>
                    <a:outerShdw blurRad="38100" dist="38100" dir="2700000" algn="tl">
                      <a:srgbClr val="000000"/>
                    </a:outerShdw>
                  </a:effectLst>
                </a:endParaRPr>
              </a:p>
            </p:txBody>
          </p:sp>
          <p:sp>
            <p:nvSpPr>
              <p:cNvPr id="447518" name="AutoShape 30"/>
              <p:cNvSpPr>
                <a:spLocks noChangeArrowheads="1"/>
              </p:cNvSpPr>
              <p:nvPr/>
            </p:nvSpPr>
            <p:spPr bwMode="auto">
              <a:xfrm>
                <a:off x="3624" y="3149"/>
                <a:ext cx="336" cy="548"/>
              </a:xfrm>
              <a:prstGeom prst="can">
                <a:avLst>
                  <a:gd name="adj" fmla="val 4077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13</a:t>
                </a:r>
                <a:endParaRPr kumimoji="1" lang="en-US" altLang="zh-CN" sz="2400" b="0">
                  <a:solidFill>
                    <a:schemeClr val="tx1"/>
                  </a:solidFill>
                  <a:effectLst>
                    <a:outerShdw blurRad="38100" dist="38100" dir="2700000" algn="tl">
                      <a:srgbClr val="000000"/>
                    </a:outerShdw>
                  </a:effectLst>
                </a:endParaRPr>
              </a:p>
            </p:txBody>
          </p:sp>
          <p:sp>
            <p:nvSpPr>
              <p:cNvPr id="447519" name="AutoShape 31"/>
              <p:cNvSpPr>
                <a:spLocks noChangeArrowheads="1"/>
              </p:cNvSpPr>
              <p:nvPr/>
            </p:nvSpPr>
            <p:spPr bwMode="auto">
              <a:xfrm>
                <a:off x="4100" y="3104"/>
                <a:ext cx="336" cy="594"/>
              </a:xfrm>
              <a:prstGeom prst="can">
                <a:avLst>
                  <a:gd name="adj" fmla="val 44196"/>
                </a:avLst>
              </a:prstGeom>
              <a:solidFill>
                <a:srgbClr val="FFCC00"/>
              </a:soli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14</a:t>
                </a:r>
                <a:endParaRPr kumimoji="1" lang="en-US" altLang="zh-CN" sz="2400" b="0">
                  <a:solidFill>
                    <a:schemeClr val="tx1"/>
                  </a:solidFill>
                  <a:effectLst>
                    <a:outerShdw blurRad="38100" dist="38100" dir="2700000" algn="tl">
                      <a:srgbClr val="000000"/>
                    </a:outerShdw>
                  </a:effectLst>
                </a:endParaRPr>
              </a:p>
            </p:txBody>
          </p:sp>
          <p:sp>
            <p:nvSpPr>
              <p:cNvPr id="447520" name="AutoShape 32"/>
              <p:cNvSpPr>
                <a:spLocks noChangeArrowheads="1"/>
              </p:cNvSpPr>
              <p:nvPr/>
            </p:nvSpPr>
            <p:spPr bwMode="auto">
              <a:xfrm>
                <a:off x="839" y="3385"/>
                <a:ext cx="336" cy="298"/>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spcBef>
                    <a:spcPct val="0"/>
                  </a:spcBef>
                  <a:defRPr/>
                </a:pPr>
                <a:r>
                  <a:rPr kumimoji="1" lang="en-US" altLang="zh-CN" sz="2400">
                    <a:solidFill>
                      <a:srgbClr val="FF3300"/>
                    </a:solidFill>
                    <a:effectLst>
                      <a:outerShdw blurRad="38100" dist="38100" dir="2700000" algn="tl">
                        <a:srgbClr val="000000"/>
                      </a:outerShdw>
                    </a:effectLst>
                    <a:latin typeface="Arial" charset="0"/>
                  </a:rPr>
                  <a:t>07</a:t>
                </a:r>
                <a:endParaRPr kumimoji="1" lang="en-US" altLang="zh-CN" sz="2400" b="0">
                  <a:solidFill>
                    <a:schemeClr val="tx1"/>
                  </a:solidFill>
                  <a:effectLst>
                    <a:outerShdw blurRad="38100" dist="38100" dir="2700000" algn="tl">
                      <a:srgbClr val="000000"/>
                    </a:outerShdw>
                  </a:effectLst>
                </a:endParaRPr>
              </a:p>
            </p:txBody>
          </p:sp>
        </p:gr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755650" y="457200"/>
            <a:ext cx="817245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p>
            <a:pPr algn="l"/>
            <a:r>
              <a:rPr kumimoji="1" lang="zh-CN" altLang="en-US" sz="3200">
                <a:solidFill>
                  <a:schemeClr val="tx1"/>
                </a:solidFill>
              </a:rPr>
              <a:t>算法</a:t>
            </a:r>
            <a:r>
              <a:rPr kumimoji="1" lang="en-US" altLang="zh-CN" sz="3200">
                <a:solidFill>
                  <a:schemeClr val="tx1"/>
                </a:solidFill>
                <a:cs typeface="Times New Roman" pitchFamily="18" charset="0"/>
              </a:rPr>
              <a:t>BSort ( R</a:t>
            </a:r>
            <a:r>
              <a:rPr kumimoji="1" lang="zh-CN" altLang="en-US" sz="3200">
                <a:solidFill>
                  <a:schemeClr val="tx1"/>
                </a:solidFill>
              </a:rPr>
              <a:t>，</a:t>
            </a:r>
            <a:r>
              <a:rPr kumimoji="1" lang="en-US" altLang="zh-CN" sz="3200">
                <a:solidFill>
                  <a:schemeClr val="tx1"/>
                </a:solidFill>
                <a:cs typeface="Times New Roman" pitchFamily="18" charset="0"/>
              </a:rPr>
              <a:t>n )  </a:t>
            </a:r>
            <a:endParaRPr kumimoji="1" lang="en-US" altLang="zh-CN" sz="3200">
              <a:solidFill>
                <a:schemeClr val="tx1"/>
              </a:solidFill>
              <a:latin typeface="宋体" pitchFamily="2" charset="-122"/>
            </a:endParaRPr>
          </a:p>
          <a:p>
            <a:pPr algn="l">
              <a:buClr>
                <a:schemeClr val="folHlink"/>
              </a:buClr>
              <a:buSzPct val="60000"/>
              <a:buFont typeface="Wingdings" pitchFamily="2" charset="2"/>
              <a:buNone/>
            </a:pPr>
            <a:r>
              <a:rPr kumimoji="1" lang="en-US" altLang="zh-CN" sz="3200">
                <a:solidFill>
                  <a:schemeClr val="tx1"/>
                </a:solidFill>
                <a:cs typeface="Times New Roman" pitchFamily="18" charset="0"/>
              </a:rPr>
              <a:t>BS1 [</a:t>
            </a:r>
            <a:r>
              <a:rPr kumimoji="1" lang="zh-CN" altLang="en-US" sz="3200">
                <a:solidFill>
                  <a:schemeClr val="tx1"/>
                </a:solidFill>
              </a:rPr>
              <a:t>冒泡过程</a:t>
            </a:r>
            <a:r>
              <a:rPr kumimoji="1" lang="en-US" altLang="zh-CN" sz="3200">
                <a:solidFill>
                  <a:schemeClr val="tx1"/>
                </a:solidFill>
                <a:cs typeface="Times New Roman" pitchFamily="18" charset="0"/>
              </a:rPr>
              <a:t>]</a:t>
            </a:r>
            <a:endParaRPr kumimoji="1" lang="en-US" altLang="zh-CN" sz="3200">
              <a:solidFill>
                <a:schemeClr val="tx1"/>
              </a:solidFill>
              <a:latin typeface="宋体" pitchFamily="2" charset="-122"/>
            </a:endParaRPr>
          </a:p>
          <a:p>
            <a:pPr algn="l">
              <a:buClr>
                <a:schemeClr val="folHlink"/>
              </a:buClr>
              <a:buSzPct val="60000"/>
              <a:buFont typeface="Wingdings" pitchFamily="2" charset="2"/>
              <a:buNone/>
            </a:pPr>
            <a:r>
              <a:rPr kumimoji="1" lang="en-US" altLang="zh-CN" sz="3200">
                <a:solidFill>
                  <a:schemeClr val="tx1"/>
                </a:solidFill>
                <a:cs typeface="Times New Roman" pitchFamily="18" charset="0"/>
              </a:rPr>
              <a:t> FOR i = n TO 2  STEP </a:t>
            </a:r>
            <a:r>
              <a:rPr kumimoji="1" lang="en-US" altLang="zh-CN" sz="3200">
                <a:solidFill>
                  <a:schemeClr val="tx1"/>
                </a:solidFill>
                <a:latin typeface="Courier New" pitchFamily="49" charset="0"/>
                <a:cs typeface="Times New Roman" pitchFamily="18" charset="0"/>
              </a:rPr>
              <a:t>–</a:t>
            </a:r>
            <a:r>
              <a:rPr kumimoji="1" lang="en-US" altLang="zh-CN" sz="3200">
                <a:solidFill>
                  <a:schemeClr val="tx1"/>
                </a:solidFill>
                <a:cs typeface="Times New Roman" pitchFamily="18" charset="0"/>
              </a:rPr>
              <a:t>1  DO</a:t>
            </a:r>
            <a:endParaRPr kumimoji="1" lang="en-US" altLang="zh-CN" sz="3200">
              <a:solidFill>
                <a:schemeClr val="tx1"/>
              </a:solidFill>
              <a:latin typeface="宋体" pitchFamily="2" charset="-122"/>
            </a:endParaRPr>
          </a:p>
          <a:p>
            <a:pPr algn="l">
              <a:buClr>
                <a:schemeClr val="folHlink"/>
              </a:buClr>
              <a:buSzPct val="60000"/>
              <a:buFont typeface="Wingdings" pitchFamily="2" charset="2"/>
              <a:buNone/>
            </a:pPr>
            <a:r>
              <a:rPr kumimoji="1" lang="en-US" altLang="zh-CN" sz="3200">
                <a:solidFill>
                  <a:schemeClr val="tx1"/>
                </a:solidFill>
                <a:cs typeface="Times New Roman" pitchFamily="18" charset="0"/>
              </a:rPr>
              <a:t>    FOR j = 1 TO  i</a:t>
            </a:r>
            <a:r>
              <a:rPr kumimoji="1" lang="en-US" altLang="zh-CN" sz="3200">
                <a:solidFill>
                  <a:schemeClr val="tx1"/>
                </a:solidFill>
                <a:latin typeface="Courier New" pitchFamily="49" charset="0"/>
                <a:cs typeface="Times New Roman" pitchFamily="18" charset="0"/>
              </a:rPr>
              <a:t>–</a:t>
            </a:r>
            <a:r>
              <a:rPr kumimoji="1" lang="en-US" altLang="zh-CN" sz="3200">
                <a:solidFill>
                  <a:schemeClr val="tx1"/>
                </a:solidFill>
                <a:cs typeface="Times New Roman" pitchFamily="18" charset="0"/>
              </a:rPr>
              <a:t>1  DO</a:t>
            </a:r>
            <a:endParaRPr kumimoji="1" lang="en-US" altLang="zh-CN" sz="3200">
              <a:solidFill>
                <a:schemeClr val="tx1"/>
              </a:solidFill>
              <a:latin typeface="宋体" pitchFamily="2" charset="-122"/>
            </a:endParaRPr>
          </a:p>
          <a:p>
            <a:pPr algn="l">
              <a:buClr>
                <a:schemeClr val="folHlink"/>
              </a:buClr>
              <a:buSzPct val="60000"/>
              <a:buFont typeface="Wingdings" pitchFamily="2" charset="2"/>
              <a:buNone/>
            </a:pPr>
            <a:r>
              <a:rPr kumimoji="1" lang="en-US" altLang="zh-CN" sz="3200">
                <a:solidFill>
                  <a:schemeClr val="tx1"/>
                </a:solidFill>
              </a:rPr>
              <a:t>        IF K</a:t>
            </a:r>
            <a:r>
              <a:rPr kumimoji="1" lang="en-US" altLang="zh-CN" sz="3200" baseline="-30000">
                <a:solidFill>
                  <a:schemeClr val="tx1"/>
                </a:solidFill>
              </a:rPr>
              <a:t>j </a:t>
            </a:r>
            <a:r>
              <a:rPr kumimoji="1" lang="en-US" altLang="zh-CN" sz="3200">
                <a:solidFill>
                  <a:schemeClr val="tx1"/>
                </a:solidFill>
              </a:rPr>
              <a:t>&gt; K</a:t>
            </a:r>
            <a:r>
              <a:rPr kumimoji="1" lang="en-US" altLang="zh-CN" sz="3200" baseline="-30000">
                <a:solidFill>
                  <a:schemeClr val="tx1"/>
                </a:solidFill>
              </a:rPr>
              <a:t>j+1</a:t>
            </a:r>
            <a:r>
              <a:rPr kumimoji="1" lang="en-US" altLang="zh-CN" sz="3200">
                <a:solidFill>
                  <a:schemeClr val="tx1"/>
                </a:solidFill>
              </a:rPr>
              <a:t> THEN ( R</a:t>
            </a:r>
            <a:r>
              <a:rPr kumimoji="1" lang="en-US" altLang="zh-CN" sz="3200" baseline="-30000">
                <a:solidFill>
                  <a:schemeClr val="tx1"/>
                </a:solidFill>
              </a:rPr>
              <a:t>j</a:t>
            </a:r>
            <a:r>
              <a:rPr kumimoji="1" lang="en-US" altLang="zh-CN" sz="3200">
                <a:solidFill>
                  <a:schemeClr val="tx1"/>
                </a:solidFill>
                <a:sym typeface="Symbol" pitchFamily="18" charset="2"/>
              </a:rPr>
              <a:t></a:t>
            </a:r>
            <a:r>
              <a:rPr kumimoji="1" lang="en-US" altLang="zh-CN" sz="3200">
                <a:solidFill>
                  <a:schemeClr val="tx1"/>
                </a:solidFill>
              </a:rPr>
              <a:t>R</a:t>
            </a:r>
            <a:r>
              <a:rPr kumimoji="1" lang="en-US" altLang="zh-CN" sz="3200" baseline="-30000">
                <a:solidFill>
                  <a:schemeClr val="tx1"/>
                </a:solidFill>
              </a:rPr>
              <a:t>j+1 </a:t>
            </a:r>
            <a:r>
              <a:rPr kumimoji="1" lang="en-US" altLang="zh-CN" sz="3200">
                <a:solidFill>
                  <a:schemeClr val="tx1"/>
                </a:solidFill>
              </a:rPr>
              <a:t>) </a:t>
            </a:r>
            <a:r>
              <a:rPr kumimoji="1" lang="en-US" altLang="zh-CN" sz="3200">
                <a:solidFill>
                  <a:schemeClr val="tx1"/>
                </a:solidFill>
                <a:latin typeface="宋体" pitchFamily="2" charset="-122"/>
              </a:rPr>
              <a:t>▌</a:t>
            </a:r>
            <a:r>
              <a:rPr kumimoji="1" lang="en-US" altLang="zh-CN" sz="3200">
                <a:solidFill>
                  <a:schemeClr val="tx1"/>
                </a:solidFill>
              </a:rPr>
              <a:t> </a:t>
            </a:r>
            <a:r>
              <a:rPr kumimoji="1" lang="en-US" altLang="zh-CN" sz="3200" b="0">
                <a:solidFill>
                  <a:schemeClr val="tx1"/>
                </a:solidFill>
              </a:rPr>
              <a:t> </a:t>
            </a:r>
          </a:p>
          <a:p>
            <a:pPr algn="l">
              <a:buClr>
                <a:schemeClr val="folHlink"/>
              </a:buClr>
              <a:buSzPct val="60000"/>
              <a:buFont typeface="Wingdings" pitchFamily="2" charset="2"/>
              <a:buNone/>
            </a:pPr>
            <a:endParaRPr kumimoji="1" lang="en-US" altLang="zh-CN" sz="3200">
              <a:solidFill>
                <a:schemeClr val="tx1"/>
              </a:solidFill>
              <a:latin typeface="宋体" pitchFamily="2" charset="-122"/>
            </a:endParaRPr>
          </a:p>
          <a:p>
            <a:pPr algn="l">
              <a:buClr>
                <a:schemeClr val="folHlink"/>
              </a:buClr>
              <a:buSzPct val="60000"/>
              <a:buFont typeface="Wingdings" pitchFamily="2" charset="2"/>
              <a:buChar char="n"/>
            </a:pPr>
            <a:r>
              <a:rPr kumimoji="1" lang="zh-CN" altLang="en-US" sz="3200">
                <a:solidFill>
                  <a:schemeClr val="tx1"/>
                </a:solidFill>
                <a:latin typeface="宋体" pitchFamily="2" charset="-122"/>
              </a:rPr>
              <a:t>  关键词的比较次数为 </a:t>
            </a:r>
            <a:r>
              <a:rPr kumimoji="1" lang="en-US" altLang="zh-CN" sz="3200">
                <a:solidFill>
                  <a:schemeClr val="tx1"/>
                </a:solidFill>
              </a:rPr>
              <a:t>(n-1)+(n-2)+…+1</a:t>
            </a:r>
            <a:r>
              <a:rPr kumimoji="1" lang="en-US" altLang="zh-CN" sz="3200">
                <a:solidFill>
                  <a:schemeClr val="tx1"/>
                </a:solidFill>
                <a:latin typeface="宋体" pitchFamily="2" charset="-122"/>
              </a:rPr>
              <a:t>=</a:t>
            </a:r>
            <a:r>
              <a:rPr kumimoji="1" lang="en-US" altLang="zh-CN" sz="3200">
                <a:solidFill>
                  <a:schemeClr val="tx1"/>
                </a:solidFill>
              </a:rPr>
              <a:t> </a:t>
            </a:r>
            <a:br>
              <a:rPr kumimoji="1" lang="en-US" altLang="zh-CN" sz="3200">
                <a:solidFill>
                  <a:schemeClr val="tx1"/>
                </a:solidFill>
              </a:rPr>
            </a:br>
            <a:r>
              <a:rPr kumimoji="1" lang="en-US" altLang="zh-CN" sz="3200">
                <a:solidFill>
                  <a:schemeClr val="tx1"/>
                </a:solidFill>
              </a:rPr>
              <a:t>                                           (n-1)n/2</a:t>
            </a:r>
            <a:endParaRPr kumimoji="1" lang="en-US" altLang="zh-CN" sz="3200">
              <a:solidFill>
                <a:schemeClr val="tx1"/>
              </a:solidFill>
              <a:cs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38">
                                            <p:txEl>
                                              <p:pRg st="6" end="6"/>
                                            </p:txEl>
                                          </p:spTgt>
                                        </p:tgtEl>
                                        <p:attrNameLst>
                                          <p:attrName>style.visibility</p:attrName>
                                        </p:attrNameLst>
                                      </p:cBhvr>
                                      <p:to>
                                        <p:strVal val="visible"/>
                                      </p:to>
                                    </p:set>
                                    <p:animEffect transition="in" filter="blinds(horizontal)">
                                      <p:cBhvr>
                                        <p:cTn id="7" dur="500"/>
                                        <p:tgtEl>
                                          <p:spTgt spid="449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323850" y="441325"/>
            <a:ext cx="8604250" cy="6121400"/>
          </a:xfrm>
        </p:spPr>
        <p:txBody>
          <a:bodyPr/>
          <a:lstStyle/>
          <a:p>
            <a:pPr eaLnBrk="1" hangingPunct="1">
              <a:lnSpc>
                <a:spcPct val="120000"/>
              </a:lnSpc>
            </a:pPr>
            <a:r>
              <a:rPr lang="zh-CN" altLang="en-US" sz="3600" b="1" smtClean="0">
                <a:latin typeface="Times New Roman" pitchFamily="18" charset="0"/>
              </a:rPr>
              <a:t>经过一趟冒泡，可以把具有最大关键词的记录移至最后（第</a:t>
            </a:r>
            <a:r>
              <a:rPr lang="en-US" altLang="zh-CN" sz="3600" b="1" smtClean="0">
                <a:latin typeface="Times New Roman" pitchFamily="18" charset="0"/>
              </a:rPr>
              <a:t>n</a:t>
            </a:r>
            <a:r>
              <a:rPr lang="zh-CN" altLang="en-US" sz="3600" b="1" smtClean="0">
                <a:latin typeface="Times New Roman" pitchFamily="18" charset="0"/>
              </a:rPr>
              <a:t>个位置）。</a:t>
            </a:r>
          </a:p>
          <a:p>
            <a:pPr eaLnBrk="1" hangingPunct="1">
              <a:lnSpc>
                <a:spcPct val="120000"/>
              </a:lnSpc>
            </a:pPr>
            <a:r>
              <a:rPr lang="zh-CN" altLang="en-US" sz="3600" b="1" smtClean="0">
                <a:latin typeface="Times New Roman" pitchFamily="18" charset="0"/>
              </a:rPr>
              <a:t>第</a:t>
            </a:r>
            <a:r>
              <a:rPr lang="en-US" altLang="zh-CN" sz="3600" b="1" smtClean="0">
                <a:latin typeface="Times New Roman" pitchFamily="18" charset="0"/>
              </a:rPr>
              <a:t>i</a:t>
            </a:r>
            <a:r>
              <a:rPr lang="zh-CN" altLang="en-US" sz="3600" b="1" smtClean="0">
                <a:latin typeface="Times New Roman" pitchFamily="18" charset="0"/>
              </a:rPr>
              <a:t>趟冒泡，把第</a:t>
            </a:r>
            <a:r>
              <a:rPr lang="en-US" altLang="zh-CN" sz="3600" b="1" smtClean="0">
                <a:latin typeface="Times New Roman" pitchFamily="18" charset="0"/>
              </a:rPr>
              <a:t>i</a:t>
            </a:r>
            <a:r>
              <a:rPr lang="zh-CN" altLang="en-US" sz="3600" b="1" smtClean="0">
                <a:latin typeface="Times New Roman" pitchFamily="18" charset="0"/>
              </a:rPr>
              <a:t>大记录放在第</a:t>
            </a:r>
            <a:r>
              <a:rPr lang="en-US" altLang="zh-CN" sz="3600" b="1" smtClean="0">
                <a:latin typeface="Times New Roman" pitchFamily="18" charset="0"/>
              </a:rPr>
              <a:t>i</a:t>
            </a:r>
            <a:r>
              <a:rPr lang="zh-CN" altLang="en-US" sz="3600" b="1" smtClean="0">
                <a:latin typeface="Times New Roman" pitchFamily="18" charset="0"/>
              </a:rPr>
              <a:t>个位置上。</a:t>
            </a:r>
          </a:p>
          <a:p>
            <a:pPr eaLnBrk="1" hangingPunct="1">
              <a:lnSpc>
                <a:spcPct val="120000"/>
              </a:lnSpc>
            </a:pPr>
            <a:r>
              <a:rPr lang="zh-CN" altLang="en-US" sz="3600" b="1" smtClean="0">
                <a:latin typeface="Times New Roman" pitchFamily="18" charset="0"/>
              </a:rPr>
              <a:t>做</a:t>
            </a:r>
            <a:r>
              <a:rPr lang="en-US" altLang="zh-CN" sz="3600" b="1" smtClean="0">
                <a:latin typeface="Times New Roman" pitchFamily="18" charset="0"/>
              </a:rPr>
              <a:t>n-1</a:t>
            </a:r>
            <a:r>
              <a:rPr lang="zh-CN" altLang="en-US" sz="3600" b="1" smtClean="0">
                <a:latin typeface="Times New Roman" pitchFamily="18" charset="0"/>
              </a:rPr>
              <a:t>趟冒泡，就可以对所有记录排序。</a:t>
            </a:r>
          </a:p>
          <a:p>
            <a:pPr eaLnBrk="1" hangingPunct="1">
              <a:lnSpc>
                <a:spcPct val="120000"/>
              </a:lnSpc>
            </a:pPr>
            <a:r>
              <a:rPr lang="zh-CN" altLang="en-US" sz="3600" b="1" smtClean="0">
                <a:latin typeface="Times New Roman" pitchFamily="18" charset="0"/>
              </a:rPr>
              <a:t>发生一次记录交换，反序对的个数减少一个。</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304800" y="296863"/>
            <a:ext cx="8623300" cy="6192837"/>
          </a:xfrm>
        </p:spPr>
        <p:txBody>
          <a:bodyPr/>
          <a:lstStyle/>
          <a:p>
            <a:pPr marL="609600" indent="-609600" algn="ctr" eaLnBrk="1" hangingPunct="1">
              <a:buFont typeface="Wingdings" pitchFamily="2" charset="2"/>
              <a:buNone/>
            </a:pPr>
            <a:r>
              <a:rPr lang="zh-CN" altLang="en-US" sz="5400" b="1" dirty="0" smtClean="0">
                <a:solidFill>
                  <a:srgbClr val="FFFF00"/>
                </a:solidFill>
                <a:latin typeface="Times New Roman" pitchFamily="18" charset="0"/>
                <a:ea typeface="隶书" pitchFamily="49" charset="-122"/>
              </a:rPr>
              <a:t>概  述</a:t>
            </a:r>
            <a:endParaRPr lang="zh-CN" altLang="en-US" b="1" dirty="0" smtClean="0">
              <a:solidFill>
                <a:srgbClr val="FFFF00"/>
              </a:solidFill>
              <a:latin typeface="Times New Roman" pitchFamily="18" charset="0"/>
              <a:ea typeface="幼圆" pitchFamily="49" charset="-122"/>
            </a:endParaRPr>
          </a:p>
          <a:p>
            <a:pPr marL="609600" indent="-609600" algn="ctr" eaLnBrk="1" hangingPunct="1">
              <a:buFont typeface="Wingdings" pitchFamily="2" charset="2"/>
              <a:buNone/>
            </a:pPr>
            <a:r>
              <a:rPr lang="zh-CN" altLang="en-US" b="1" dirty="0" smtClean="0">
                <a:solidFill>
                  <a:srgbClr val="FFFF00"/>
                </a:solidFill>
                <a:latin typeface="Times New Roman" pitchFamily="18" charset="0"/>
                <a:ea typeface="幼圆" pitchFamily="49" charset="-122"/>
              </a:rPr>
              <a:t>排序：</a:t>
            </a:r>
            <a:r>
              <a:rPr lang="zh-CN" altLang="en-US" b="1" dirty="0" smtClean="0">
                <a:latin typeface="Times New Roman" pitchFamily="18" charset="0"/>
              </a:rPr>
              <a:t>记录按关键词域递增或递减的顺序排列</a:t>
            </a:r>
          </a:p>
          <a:p>
            <a:pPr marL="609600" indent="-609600" eaLnBrk="1" hangingPunct="1">
              <a:lnSpc>
                <a:spcPct val="120000"/>
              </a:lnSpc>
            </a:pPr>
            <a:r>
              <a:rPr lang="en-US" altLang="zh-CN" b="1" dirty="0" smtClean="0"/>
              <a:t>n</a:t>
            </a:r>
            <a:r>
              <a:rPr lang="zh-CN" altLang="en-US" b="1" dirty="0" smtClean="0"/>
              <a:t>个记录相应的关键词</a:t>
            </a:r>
            <a:r>
              <a:rPr lang="en-US" altLang="zh-CN" b="1" dirty="0" smtClean="0"/>
              <a:t>:</a:t>
            </a:r>
            <a:r>
              <a:rPr lang="en-US" altLang="zh-CN" b="1" dirty="0" smtClean="0">
                <a:ea typeface="仿宋_GB2312" pitchFamily="49" charset="-122"/>
                <a:cs typeface="Times New Roman" pitchFamily="18" charset="0"/>
              </a:rPr>
              <a:t>K</a:t>
            </a:r>
            <a:r>
              <a:rPr lang="en-US" altLang="zh-CN" b="1" baseline="-30000" dirty="0" smtClean="0">
                <a:ea typeface="仿宋_GB2312" pitchFamily="49" charset="-122"/>
                <a:cs typeface="Times New Roman" pitchFamily="18" charset="0"/>
              </a:rPr>
              <a:t>1</a:t>
            </a:r>
            <a:r>
              <a:rPr lang="zh-CN" altLang="en-US" b="1" dirty="0" smtClean="0">
                <a:latin typeface="Times New Roman" pitchFamily="18" charset="0"/>
                <a:ea typeface="仿宋_GB2312" pitchFamily="49" charset="-122"/>
                <a:cs typeface="Times New Roman" pitchFamily="18" charset="0"/>
              </a:rPr>
              <a:t>，</a:t>
            </a:r>
            <a:r>
              <a:rPr lang="en-US" altLang="zh-CN" b="1" dirty="0" smtClean="0">
                <a:ea typeface="仿宋_GB2312" pitchFamily="49" charset="-122"/>
                <a:cs typeface="Times New Roman" pitchFamily="18" charset="0"/>
              </a:rPr>
              <a:t>K</a:t>
            </a:r>
            <a:r>
              <a:rPr lang="en-US" altLang="zh-CN" b="1" baseline="-30000" dirty="0" smtClean="0">
                <a:ea typeface="仿宋_GB2312" pitchFamily="49" charset="-122"/>
                <a:cs typeface="Times New Roman" pitchFamily="18" charset="0"/>
              </a:rPr>
              <a:t>2</a:t>
            </a:r>
            <a:r>
              <a:rPr lang="zh-CN" altLang="en-US" b="1" dirty="0" smtClean="0">
                <a:latin typeface="Times New Roman" pitchFamily="18" charset="0"/>
                <a:ea typeface="仿宋_GB2312" pitchFamily="49" charset="-122"/>
                <a:cs typeface="Times New Roman" pitchFamily="18" charset="0"/>
              </a:rPr>
              <a:t>，</a:t>
            </a:r>
            <a:r>
              <a:rPr lang="en-US" altLang="zh-CN" b="1" dirty="0" smtClean="0">
                <a:latin typeface="Times New Roman" pitchFamily="18" charset="0"/>
                <a:ea typeface="仿宋_GB2312" pitchFamily="49" charset="-122"/>
                <a:cs typeface="Times New Roman" pitchFamily="18" charset="0"/>
              </a:rPr>
              <a:t>…</a:t>
            </a:r>
            <a:r>
              <a:rPr lang="zh-CN" altLang="en-US" b="1" dirty="0" smtClean="0">
                <a:latin typeface="Times New Roman" pitchFamily="18" charset="0"/>
                <a:ea typeface="仿宋_GB2312" pitchFamily="49" charset="-122"/>
                <a:cs typeface="Times New Roman" pitchFamily="18" charset="0"/>
              </a:rPr>
              <a:t>，</a:t>
            </a:r>
            <a:r>
              <a:rPr lang="en-US" altLang="zh-CN" b="1" dirty="0" err="1" smtClean="0">
                <a:ea typeface="仿宋_GB2312" pitchFamily="49" charset="-122"/>
                <a:cs typeface="Times New Roman" pitchFamily="18" charset="0"/>
              </a:rPr>
              <a:t>K</a:t>
            </a:r>
            <a:r>
              <a:rPr lang="en-US" altLang="zh-CN" b="1" baseline="-30000" dirty="0" err="1" smtClean="0">
                <a:ea typeface="仿宋_GB2312" pitchFamily="49" charset="-122"/>
                <a:cs typeface="Times New Roman" pitchFamily="18" charset="0"/>
              </a:rPr>
              <a:t>n</a:t>
            </a:r>
            <a:endParaRPr lang="en-US" altLang="zh-CN" b="1" baseline="-30000" dirty="0" smtClean="0">
              <a:ea typeface="仿宋_GB2312" pitchFamily="49" charset="-122"/>
              <a:cs typeface="Times New Roman" pitchFamily="18" charset="0"/>
            </a:endParaRPr>
          </a:p>
          <a:p>
            <a:pPr marL="609600" indent="-609600" eaLnBrk="1" hangingPunct="1"/>
            <a:r>
              <a:rPr lang="zh-CN" altLang="en-US" b="1" dirty="0" smtClean="0"/>
              <a:t>在关键词域上定义一个次序关系</a:t>
            </a:r>
            <a:r>
              <a:rPr lang="zh-CN" altLang="en-US" b="1" dirty="0" smtClean="0">
                <a:latin typeface="Arial" charset="0"/>
              </a:rPr>
              <a:t>“</a:t>
            </a:r>
            <a:r>
              <a:rPr lang="en-US" altLang="zh-CN" b="1" dirty="0" smtClean="0"/>
              <a:t>&lt;</a:t>
            </a:r>
            <a:r>
              <a:rPr lang="en-US" altLang="zh-CN" b="1" dirty="0" smtClean="0">
                <a:latin typeface="Arial" charset="0"/>
              </a:rPr>
              <a:t>”</a:t>
            </a:r>
            <a:r>
              <a:rPr lang="en-US" altLang="zh-CN" b="1" dirty="0" smtClean="0"/>
              <a:t> </a:t>
            </a:r>
            <a:r>
              <a:rPr lang="zh-CN" altLang="en-US" b="1" dirty="0" smtClean="0"/>
              <a:t>；</a:t>
            </a:r>
          </a:p>
          <a:p>
            <a:pPr marL="609600" indent="-609600" eaLnBrk="1" hangingPunct="1">
              <a:lnSpc>
                <a:spcPct val="90000"/>
              </a:lnSpc>
            </a:pPr>
            <a:r>
              <a:rPr lang="zh-CN" altLang="en-US" sz="2800" b="1" dirty="0" smtClean="0"/>
              <a:t>排序的目标就是寻找一个置换</a:t>
            </a:r>
            <a:r>
              <a:rPr lang="zh-CN" altLang="en-US" sz="2800" dirty="0" smtClean="0"/>
              <a:t> </a:t>
            </a:r>
            <a:r>
              <a:rPr lang="en-US" altLang="zh-CN" sz="2800" dirty="0" smtClean="0"/>
              <a:t>:</a:t>
            </a:r>
          </a:p>
          <a:p>
            <a:pPr marL="609600" indent="-609600" eaLnBrk="1" hangingPunct="1">
              <a:lnSpc>
                <a:spcPct val="90000"/>
              </a:lnSpc>
            </a:pPr>
            <a:endParaRPr lang="en-US" altLang="zh-CN" sz="2800" dirty="0" smtClean="0"/>
          </a:p>
          <a:p>
            <a:pPr marL="609600" indent="-609600" eaLnBrk="1" hangingPunct="1">
              <a:lnSpc>
                <a:spcPct val="90000"/>
              </a:lnSpc>
            </a:pPr>
            <a:endParaRPr lang="en-US" altLang="zh-CN" sz="2800" dirty="0" smtClean="0"/>
          </a:p>
          <a:p>
            <a:pPr marL="609600" indent="-609600" eaLnBrk="1" hangingPunct="1">
              <a:lnSpc>
                <a:spcPct val="90000"/>
              </a:lnSpc>
            </a:pPr>
            <a:endParaRPr lang="en-US" altLang="zh-CN" sz="2800" dirty="0" smtClean="0"/>
          </a:p>
          <a:p>
            <a:pPr marL="609600" indent="-609600" eaLnBrk="1" hangingPunct="1">
              <a:lnSpc>
                <a:spcPct val="90000"/>
              </a:lnSpc>
            </a:pPr>
            <a:endParaRPr lang="en-US" altLang="zh-CN" sz="2800" dirty="0" smtClean="0"/>
          </a:p>
          <a:p>
            <a:pPr marL="609600" indent="-609600" eaLnBrk="1" hangingPunct="1">
              <a:lnSpc>
                <a:spcPct val="90000"/>
              </a:lnSpc>
              <a:buFont typeface="Wingdings" pitchFamily="2" charset="2"/>
              <a:buNone/>
            </a:pPr>
            <a:r>
              <a:rPr lang="zh-CN" altLang="en-US" sz="2800" dirty="0" smtClean="0"/>
              <a:t>	使得诸关键词按照非递减的次序排列，即有 </a:t>
            </a:r>
          </a:p>
          <a:p>
            <a:pPr marL="609600" indent="-609600" eaLnBrk="1" hangingPunct="1">
              <a:lnSpc>
                <a:spcPct val="90000"/>
              </a:lnSpc>
              <a:buFont typeface="Wingdings" pitchFamily="2" charset="2"/>
              <a:buNone/>
            </a:pPr>
            <a:r>
              <a:rPr lang="zh-CN" altLang="en-US" sz="2800" dirty="0" smtClean="0"/>
              <a:t>        </a:t>
            </a:r>
            <a:r>
              <a:rPr lang="en-US" altLang="zh-CN" sz="2800" dirty="0" err="1" smtClean="0">
                <a:latin typeface="Times New Roman" pitchFamily="18" charset="0"/>
                <a:ea typeface="仿宋_GB2312" pitchFamily="49" charset="-122"/>
              </a:rPr>
              <a:t>K</a:t>
            </a:r>
            <a:r>
              <a:rPr lang="en-US" altLang="zh-CN" sz="2800" baseline="-30000" dirty="0" err="1" smtClean="0">
                <a:latin typeface="Times New Roman" pitchFamily="18" charset="0"/>
                <a:ea typeface="仿宋_GB2312" pitchFamily="49" charset="-122"/>
              </a:rPr>
              <a:t>ρ</a:t>
            </a:r>
            <a:r>
              <a:rPr lang="en-US" altLang="zh-CN" sz="2800" baseline="-30000" dirty="0" smtClean="0">
                <a:latin typeface="Times New Roman" pitchFamily="18" charset="0"/>
                <a:ea typeface="仿宋_GB2312" pitchFamily="49" charset="-122"/>
              </a:rPr>
              <a:t>(1)</a:t>
            </a:r>
            <a:r>
              <a:rPr lang="en-US" altLang="zh-CN" sz="2800" dirty="0" smtClean="0">
                <a:latin typeface="Times New Roman" pitchFamily="18" charset="0"/>
                <a:ea typeface="仿宋_GB2312" pitchFamily="49" charset="-122"/>
              </a:rPr>
              <a:t>≤</a:t>
            </a:r>
            <a:r>
              <a:rPr lang="en-US" altLang="zh-CN" sz="2800" dirty="0" err="1" smtClean="0">
                <a:latin typeface="Times New Roman" pitchFamily="18" charset="0"/>
                <a:ea typeface="仿宋_GB2312" pitchFamily="49" charset="-122"/>
              </a:rPr>
              <a:t>K</a:t>
            </a:r>
            <a:r>
              <a:rPr lang="en-US" altLang="zh-CN" sz="2800" baseline="-30000" dirty="0" err="1" smtClean="0">
                <a:latin typeface="Times New Roman" pitchFamily="18" charset="0"/>
                <a:ea typeface="仿宋_GB2312" pitchFamily="49" charset="-122"/>
              </a:rPr>
              <a:t>ρ</a:t>
            </a:r>
            <a:r>
              <a:rPr lang="en-US" altLang="zh-CN" sz="2800" baseline="-30000" dirty="0" smtClean="0">
                <a:latin typeface="Times New Roman" pitchFamily="18" charset="0"/>
                <a:ea typeface="仿宋_GB2312" pitchFamily="49" charset="-122"/>
              </a:rPr>
              <a:t>(2)</a:t>
            </a:r>
            <a:r>
              <a:rPr lang="en-US" altLang="zh-CN" sz="2800" dirty="0" smtClean="0">
                <a:latin typeface="Times New Roman" pitchFamily="18" charset="0"/>
                <a:ea typeface="仿宋_GB2312" pitchFamily="49" charset="-122"/>
              </a:rPr>
              <a:t>≤…≤</a:t>
            </a:r>
            <a:r>
              <a:rPr lang="en-US" altLang="zh-CN" sz="2800" dirty="0" err="1" smtClean="0">
                <a:latin typeface="Times New Roman" pitchFamily="18" charset="0"/>
                <a:ea typeface="仿宋_GB2312" pitchFamily="49" charset="-122"/>
              </a:rPr>
              <a:t>K</a:t>
            </a:r>
            <a:r>
              <a:rPr lang="en-US" altLang="zh-CN" sz="2800" baseline="-30000" dirty="0" err="1" smtClean="0">
                <a:latin typeface="Times New Roman" pitchFamily="18" charset="0"/>
                <a:ea typeface="仿宋_GB2312" pitchFamily="49" charset="-122"/>
              </a:rPr>
              <a:t>ρ</a:t>
            </a:r>
            <a:r>
              <a:rPr lang="en-US" altLang="zh-CN" sz="2800" baseline="-30000" dirty="0" smtClean="0">
                <a:latin typeface="Times New Roman" pitchFamily="18" charset="0"/>
                <a:ea typeface="仿宋_GB2312" pitchFamily="49" charset="-122"/>
              </a:rPr>
              <a:t>(n)</a:t>
            </a:r>
            <a:r>
              <a:rPr lang="en-US" altLang="zh-CN" sz="2800" dirty="0" smtClean="0"/>
              <a:t> </a:t>
            </a:r>
            <a:endParaRPr lang="en-US" altLang="zh-CN" dirty="0" smtClean="0"/>
          </a:p>
        </p:txBody>
      </p:sp>
      <p:graphicFrame>
        <p:nvGraphicFramePr>
          <p:cNvPr id="22531" name="Object 9"/>
          <p:cNvGraphicFramePr>
            <a:graphicFrameLocks noChangeAspect="1"/>
          </p:cNvGraphicFramePr>
          <p:nvPr/>
        </p:nvGraphicFramePr>
        <p:xfrm>
          <a:off x="1476375" y="3644900"/>
          <a:ext cx="5675313" cy="1457325"/>
        </p:xfrm>
        <a:graphic>
          <a:graphicData uri="http://schemas.openxmlformats.org/presentationml/2006/ole">
            <mc:AlternateContent xmlns:mc="http://schemas.openxmlformats.org/markup-compatibility/2006">
              <mc:Choice xmlns:v="urn:schemas-microsoft-com:vml" Requires="v">
                <p:oleObj spid="_x0000_s22545" name="Equation" r:id="rId4" imgW="1778000" imgH="457200" progId="Equation.DSMT4">
                  <p:embed/>
                </p:oleObj>
              </mc:Choice>
              <mc:Fallback>
                <p:oleObj name="Equation" r:id="rId4" imgW="1778000" imgH="457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644900"/>
                        <a:ext cx="567531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body" sz="half" idx="2"/>
          </p:nvPr>
        </p:nvSpPr>
        <p:spPr>
          <a:xfrm>
            <a:off x="4643438" y="1655763"/>
            <a:ext cx="4152900" cy="4941887"/>
          </a:xfrm>
        </p:spPr>
        <p:txBody>
          <a:bodyPr/>
          <a:lstStyle/>
          <a:p>
            <a:pPr algn="just" eaLnBrk="1" hangingPunct="1">
              <a:lnSpc>
                <a:spcPct val="150000"/>
              </a:lnSpc>
              <a:buFont typeface="Wingdings" pitchFamily="2" charset="2"/>
              <a:buChar char="v"/>
            </a:pPr>
            <a:r>
              <a:rPr lang="zh-CN" altLang="en-US" b="1" smtClean="0">
                <a:latin typeface="楷体_GB2312" pitchFamily="49" charset="-122"/>
                <a:ea typeface="楷体_GB2312" pitchFamily="49" charset="-122"/>
              </a:rPr>
              <a:t>在扫描过程中，可能最后几趟已无任何交换发生，程序应能做到，一旦发现某趟扫描中无任何交换时就会终止</a:t>
            </a:r>
          </a:p>
          <a:p>
            <a:pPr eaLnBrk="1" hangingPunct="1">
              <a:buFont typeface="Wingdings" pitchFamily="2" charset="2"/>
              <a:buNone/>
            </a:pPr>
            <a:endParaRPr lang="zh-CN" altLang="en-US" smtClean="0"/>
          </a:p>
        </p:txBody>
      </p:sp>
      <p:pic>
        <p:nvPicPr>
          <p:cNvPr id="71683" name="Picture 3" descr="Sn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1628775"/>
            <a:ext cx="3935412"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 Box 4"/>
          <p:cNvSpPr txBox="1">
            <a:spLocks noChangeArrowheads="1"/>
          </p:cNvSpPr>
          <p:nvPr/>
        </p:nvSpPr>
        <p:spPr bwMode="auto">
          <a:xfrm>
            <a:off x="2592388" y="368300"/>
            <a:ext cx="41036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r>
              <a:rPr lang="zh-CN" altLang="en-US">
                <a:solidFill>
                  <a:srgbClr val="FFFF00"/>
                </a:solidFill>
                <a:ea typeface="幼圆" pitchFamily="49" charset="-122"/>
              </a:rPr>
              <a:t>算法的改进</a:t>
            </a:r>
          </a:p>
        </p:txBody>
      </p:sp>
      <p:sp>
        <p:nvSpPr>
          <p:cNvPr id="453637" name="Rectangle 5"/>
          <p:cNvSpPr>
            <a:spLocks noChangeArrowheads="1"/>
          </p:cNvSpPr>
          <p:nvPr/>
        </p:nvSpPr>
        <p:spPr bwMode="auto">
          <a:xfrm>
            <a:off x="2159000" y="2168525"/>
            <a:ext cx="1908175" cy="421322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
        <p:nvSpPr>
          <p:cNvPr id="453638" name="Rectangle 6"/>
          <p:cNvSpPr>
            <a:spLocks noChangeArrowheads="1"/>
          </p:cNvSpPr>
          <p:nvPr/>
        </p:nvSpPr>
        <p:spPr bwMode="auto">
          <a:xfrm>
            <a:off x="3240088" y="2060575"/>
            <a:ext cx="900112" cy="4321175"/>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53637"/>
                                        </p:tgtEl>
                                      </p:cBhvr>
                                    </p:animEffect>
                                    <p:set>
                                      <p:cBhvr>
                                        <p:cTn id="7" dur="1" fill="hold">
                                          <p:stCondLst>
                                            <p:cond delay="499"/>
                                          </p:stCondLst>
                                        </p:cTn>
                                        <p:tgtEl>
                                          <p:spTgt spid="45363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453638"/>
                                        </p:tgtEl>
                                      </p:cBhvr>
                                    </p:animEffect>
                                    <p:set>
                                      <p:cBhvr>
                                        <p:cTn id="12" dur="1" fill="hold">
                                          <p:stCondLst>
                                            <p:cond delay="499"/>
                                          </p:stCondLst>
                                        </p:cTn>
                                        <p:tgtEl>
                                          <p:spTgt spid="45363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53634">
                                            <p:txEl>
                                              <p:pRg st="0" end="0"/>
                                            </p:txEl>
                                          </p:spTgt>
                                        </p:tgtEl>
                                        <p:attrNameLst>
                                          <p:attrName>style.visibility</p:attrName>
                                        </p:attrNameLst>
                                      </p:cBhvr>
                                      <p:to>
                                        <p:strVal val="visible"/>
                                      </p:to>
                                    </p:set>
                                    <p:anim calcmode="lin" valueType="num">
                                      <p:cBhvr additive="base">
                                        <p:cTn id="17" dur="500" fill="hold"/>
                                        <p:tgtEl>
                                          <p:spTgt spid="45363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36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animBg="1"/>
      <p:bldP spid="4536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0" y="228600"/>
            <a:ext cx="9144000" cy="6629400"/>
          </a:xfrm>
        </p:spPr>
        <p:txBody>
          <a:bodyPr/>
          <a:lstStyle/>
          <a:p>
            <a:pPr marL="609600" indent="-609600" algn="just" eaLnBrk="1" hangingPunct="1">
              <a:buFont typeface="Wingdings" pitchFamily="2" charset="2"/>
              <a:buNone/>
            </a:pPr>
            <a:r>
              <a:rPr lang="en-US" altLang="zh-CN" b="1" smtClean="0">
                <a:solidFill>
                  <a:srgbClr val="FFFF00"/>
                </a:solidFill>
              </a:rPr>
              <a:t>//</a:t>
            </a:r>
            <a:r>
              <a:rPr lang="zh-CN" altLang="en-US" b="1" smtClean="0">
                <a:solidFill>
                  <a:srgbClr val="FFFF00"/>
                </a:solidFill>
              </a:rPr>
              <a:t>改进的冒泡排序算法</a:t>
            </a:r>
            <a:r>
              <a:rPr lang="en-US" altLang="zh-CN" b="1" smtClean="0">
                <a:solidFill>
                  <a:srgbClr val="FFFF00"/>
                </a:solidFill>
              </a:rPr>
              <a:t>.</a:t>
            </a:r>
            <a:r>
              <a:rPr lang="en-US" altLang="zh-CN" b="1" smtClean="0">
                <a:solidFill>
                  <a:srgbClr val="663300"/>
                </a:solidFill>
              </a:rPr>
              <a:t> </a:t>
            </a:r>
            <a:endParaRPr lang="en-US" altLang="zh-CN" b="1" smtClean="0">
              <a:solidFill>
                <a:srgbClr val="663300"/>
              </a:solidFill>
              <a:latin typeface="幼圆" pitchFamily="49" charset="-122"/>
            </a:endParaRPr>
          </a:p>
          <a:p>
            <a:pPr marL="609600" indent="-609600" algn="just" eaLnBrk="1" hangingPunct="1">
              <a:buFont typeface="Wingdings" pitchFamily="2" charset="2"/>
              <a:buNone/>
            </a:pPr>
            <a:r>
              <a:rPr lang="en-US" altLang="zh-CN" b="1" smtClean="0"/>
              <a:t> </a:t>
            </a:r>
            <a:r>
              <a:rPr lang="zh-CN" altLang="en-US" b="1" smtClean="0">
                <a:latin typeface="Times New Roman" pitchFamily="18" charset="0"/>
              </a:rPr>
              <a:t>算法</a:t>
            </a:r>
            <a:r>
              <a:rPr lang="en-US" altLang="zh-CN" b="1" smtClean="0">
                <a:solidFill>
                  <a:srgbClr val="FFFF00"/>
                </a:solidFill>
                <a:latin typeface="Times New Roman" pitchFamily="18" charset="0"/>
              </a:rPr>
              <a:t>Bubble</a:t>
            </a:r>
            <a:r>
              <a:rPr lang="en-US" altLang="zh-CN" b="1" smtClean="0">
                <a:latin typeface="Times New Roman" pitchFamily="18" charset="0"/>
              </a:rPr>
              <a:t> ( R</a:t>
            </a:r>
            <a:r>
              <a:rPr lang="zh-CN" altLang="en-US" b="1" smtClean="0">
                <a:latin typeface="Times New Roman" pitchFamily="18" charset="0"/>
              </a:rPr>
              <a:t>，</a:t>
            </a:r>
            <a:r>
              <a:rPr lang="en-US" altLang="zh-CN" b="1" smtClean="0">
                <a:latin typeface="Times New Roman" pitchFamily="18" charset="0"/>
              </a:rPr>
              <a:t>n )</a:t>
            </a:r>
          </a:p>
          <a:p>
            <a:pPr marL="609600" indent="-609600" algn="just" eaLnBrk="1" hangingPunct="1">
              <a:buFont typeface="Wingdings" pitchFamily="2" charset="2"/>
              <a:buNone/>
            </a:pPr>
            <a:r>
              <a:rPr lang="en-US" altLang="zh-CN" b="1" smtClean="0">
                <a:latin typeface="Times New Roman" pitchFamily="18" charset="0"/>
              </a:rPr>
              <a:t>Bubble1 [</a:t>
            </a:r>
            <a:r>
              <a:rPr lang="zh-CN" altLang="en-US" b="1" smtClean="0">
                <a:latin typeface="Times New Roman" pitchFamily="18" charset="0"/>
              </a:rPr>
              <a:t>终止位置初始化</a:t>
            </a:r>
            <a:r>
              <a:rPr lang="en-US" altLang="zh-CN" b="1" smtClean="0">
                <a:latin typeface="Times New Roman" pitchFamily="18" charset="0"/>
              </a:rPr>
              <a:t>]</a:t>
            </a:r>
          </a:p>
          <a:p>
            <a:pPr marL="609600" indent="-609600" algn="just" eaLnBrk="1" hangingPunct="1">
              <a:buFont typeface="Wingdings" pitchFamily="2" charset="2"/>
              <a:buNone/>
            </a:pPr>
            <a:r>
              <a:rPr lang="en-US" altLang="zh-CN" b="1" smtClean="0">
                <a:solidFill>
                  <a:srgbClr val="99FF33"/>
                </a:solidFill>
                <a:latin typeface="Times New Roman" pitchFamily="18" charset="0"/>
              </a:rPr>
              <a:t>BOUND</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 n </a:t>
            </a:r>
            <a:r>
              <a:rPr lang="zh-CN" altLang="en-US" b="1" smtClean="0">
                <a:latin typeface="Times New Roman" pitchFamily="18" charset="0"/>
              </a:rPr>
              <a:t>． </a:t>
            </a:r>
          </a:p>
          <a:p>
            <a:pPr marL="609600" indent="-609600" algn="just" eaLnBrk="1" hangingPunct="1">
              <a:buFont typeface="Wingdings" pitchFamily="2" charset="2"/>
              <a:buNone/>
            </a:pPr>
            <a:r>
              <a:rPr lang="en-US" altLang="zh-CN" b="1" smtClean="0">
                <a:latin typeface="Times New Roman" pitchFamily="18" charset="0"/>
              </a:rPr>
              <a:t>Bubble2 [</a:t>
            </a:r>
            <a:r>
              <a:rPr lang="zh-CN" altLang="en-US" b="1" smtClean="0">
                <a:latin typeface="Times New Roman" pitchFamily="18" charset="0"/>
              </a:rPr>
              <a:t>冒泡过程</a:t>
            </a:r>
            <a:r>
              <a:rPr lang="en-US" altLang="zh-CN" b="1" smtClean="0">
                <a:latin typeface="Times New Roman" pitchFamily="18" charset="0"/>
              </a:rPr>
              <a:t>]</a:t>
            </a:r>
          </a:p>
          <a:p>
            <a:pPr marL="609600" indent="-609600" algn="just" eaLnBrk="1" hangingPunct="1">
              <a:buFont typeface="Wingdings" pitchFamily="2" charset="2"/>
              <a:buNone/>
            </a:pPr>
            <a:r>
              <a:rPr lang="en-US" altLang="zh-CN" b="1" smtClean="0">
                <a:latin typeface="Times New Roman" pitchFamily="18" charset="0"/>
              </a:rPr>
              <a:t>WHILE  BOUND</a:t>
            </a:r>
            <a:r>
              <a:rPr lang="en-US" altLang="zh-CN" b="1" smtClean="0">
                <a:latin typeface="Times New Roman" pitchFamily="18" charset="0"/>
                <a:ea typeface="MingLiU" pitchFamily="49" charset="-120"/>
              </a:rPr>
              <a:t>≠</a:t>
            </a:r>
            <a:r>
              <a:rPr lang="en-US" altLang="zh-CN" b="1" smtClean="0">
                <a:latin typeface="Times New Roman" pitchFamily="18" charset="0"/>
              </a:rPr>
              <a:t>0  DO</a:t>
            </a:r>
          </a:p>
          <a:p>
            <a:pPr marL="609600" indent="-609600" eaLnBrk="1" hangingPunct="1">
              <a:buFont typeface="Wingdings" pitchFamily="2" charset="2"/>
              <a:buNone/>
            </a:pPr>
            <a:r>
              <a:rPr lang="en-US" altLang="zh-CN" b="1" smtClean="0">
                <a:latin typeface="Times New Roman" pitchFamily="18" charset="0"/>
              </a:rPr>
              <a:t>    ( </a:t>
            </a:r>
            <a:r>
              <a:rPr lang="en-US" altLang="zh-CN" b="1" smtClean="0">
                <a:solidFill>
                  <a:srgbClr val="99FF33"/>
                </a:solidFill>
                <a:latin typeface="Times New Roman" pitchFamily="18" charset="0"/>
              </a:rPr>
              <a:t>t </a:t>
            </a:r>
            <a:r>
              <a:rPr lang="en-US" altLang="zh-CN" b="1" smtClean="0">
                <a:solidFill>
                  <a:srgbClr val="99FF33"/>
                </a:solidFill>
                <a:latin typeface="Times New Roman" pitchFamily="18" charset="0"/>
                <a:sym typeface="Symbol" pitchFamily="18" charset="2"/>
              </a:rPr>
              <a:t></a:t>
            </a:r>
            <a:r>
              <a:rPr lang="en-US" altLang="zh-CN" b="1" smtClean="0">
                <a:solidFill>
                  <a:srgbClr val="99FF33"/>
                </a:solidFill>
                <a:latin typeface="Times New Roman" pitchFamily="18" charset="0"/>
              </a:rPr>
              <a:t> 0</a:t>
            </a:r>
            <a:r>
              <a:rPr lang="en-US" altLang="zh-CN" b="1" smtClean="0">
                <a:latin typeface="Times New Roman" pitchFamily="18" charset="0"/>
              </a:rPr>
              <a:t> </a:t>
            </a:r>
            <a:r>
              <a:rPr lang="zh-CN" altLang="en-US" b="1" smtClean="0">
                <a:latin typeface="Times New Roman" pitchFamily="18" charset="0"/>
              </a:rPr>
              <a:t>． </a:t>
            </a:r>
            <a:r>
              <a:rPr lang="en-US" altLang="zh-CN" sz="2800" b="1" smtClean="0">
                <a:latin typeface="Times New Roman" pitchFamily="18" charset="0"/>
              </a:rPr>
              <a:t>//  t</a:t>
            </a:r>
            <a:r>
              <a:rPr lang="zh-CN" altLang="en-US" sz="2800" b="1" smtClean="0">
                <a:latin typeface="Times New Roman" pitchFamily="18" charset="0"/>
              </a:rPr>
              <a:t>用来记录一趟冒泡最后记录交换的位置</a:t>
            </a:r>
          </a:p>
          <a:p>
            <a:pPr marL="609600" indent="-609600" eaLnBrk="1" hangingPunct="1">
              <a:buFont typeface="Wingdings" pitchFamily="2" charset="2"/>
              <a:buNone/>
            </a:pPr>
            <a:r>
              <a:rPr lang="zh-CN" altLang="en-US" b="1" smtClean="0">
                <a:latin typeface="Times New Roman" pitchFamily="18" charset="0"/>
              </a:rPr>
              <a:t>       </a:t>
            </a:r>
            <a:r>
              <a:rPr lang="en-US" altLang="zh-CN" b="1" smtClean="0">
                <a:latin typeface="Times New Roman" pitchFamily="18" charset="0"/>
              </a:rPr>
              <a:t>FOR  j</a:t>
            </a:r>
            <a:r>
              <a:rPr lang="zh-CN" altLang="en-US" b="1" smtClean="0">
                <a:latin typeface="Times New Roman" pitchFamily="18" charset="0"/>
              </a:rPr>
              <a:t>＝</a:t>
            </a:r>
            <a:r>
              <a:rPr lang="en-US" altLang="zh-CN" b="1" smtClean="0">
                <a:latin typeface="Times New Roman" pitchFamily="18" charset="0"/>
              </a:rPr>
              <a:t>1 TO BOUND</a:t>
            </a:r>
            <a:r>
              <a:rPr lang="en-US" altLang="zh-CN" b="1" smtClean="0">
                <a:latin typeface="Times New Roman" pitchFamily="18" charset="0"/>
                <a:sym typeface="Symbol" pitchFamily="18" charset="2"/>
              </a:rPr>
              <a:t></a:t>
            </a:r>
            <a:r>
              <a:rPr lang="en-US" altLang="zh-CN" b="1" smtClean="0">
                <a:latin typeface="Times New Roman" pitchFamily="18" charset="0"/>
              </a:rPr>
              <a:t>1  DO</a:t>
            </a:r>
          </a:p>
          <a:p>
            <a:pPr marL="609600" indent="-609600" eaLnBrk="1" hangingPunct="1">
              <a:buFont typeface="Wingdings" pitchFamily="2" charset="2"/>
              <a:buNone/>
            </a:pPr>
            <a:r>
              <a:rPr lang="en-US" altLang="zh-CN" b="1" smtClean="0">
                <a:latin typeface="Times New Roman" pitchFamily="18" charset="0"/>
              </a:rPr>
              <a:t>           IF K</a:t>
            </a:r>
            <a:r>
              <a:rPr lang="en-US" altLang="zh-CN" b="1" baseline="-30000" smtClean="0">
                <a:latin typeface="Times New Roman" pitchFamily="18" charset="0"/>
              </a:rPr>
              <a:t>j </a:t>
            </a:r>
            <a:r>
              <a:rPr lang="en-US" altLang="zh-CN" b="1" smtClean="0">
                <a:latin typeface="Times New Roman" pitchFamily="18" charset="0"/>
              </a:rPr>
              <a:t>&gt; K</a:t>
            </a:r>
            <a:r>
              <a:rPr lang="en-US" altLang="zh-CN" b="1" baseline="-30000" smtClean="0">
                <a:latin typeface="Times New Roman" pitchFamily="18" charset="0"/>
              </a:rPr>
              <a:t>j+1</a:t>
            </a:r>
            <a:r>
              <a:rPr lang="en-US" altLang="zh-CN" b="1" smtClean="0">
                <a:latin typeface="Times New Roman" pitchFamily="18" charset="0"/>
              </a:rPr>
              <a:t>  THEN ( R</a:t>
            </a:r>
            <a:r>
              <a:rPr lang="en-US" altLang="zh-CN" b="1" baseline="-30000" smtClean="0">
                <a:latin typeface="Times New Roman" pitchFamily="18" charset="0"/>
              </a:rPr>
              <a:t>j</a:t>
            </a:r>
            <a:r>
              <a:rPr lang="en-US" altLang="zh-CN" b="1" smtClean="0">
                <a:latin typeface="Times New Roman" pitchFamily="18" charset="0"/>
                <a:sym typeface="Symbol" pitchFamily="18" charset="2"/>
              </a:rPr>
              <a:t></a:t>
            </a:r>
            <a:r>
              <a:rPr lang="en-US" altLang="zh-CN" b="1" smtClean="0">
                <a:latin typeface="Times New Roman" pitchFamily="18" charset="0"/>
              </a:rPr>
              <a:t>R</a:t>
            </a:r>
            <a:r>
              <a:rPr lang="en-US" altLang="zh-CN" b="1" baseline="-30000" smtClean="0">
                <a:latin typeface="Times New Roman" pitchFamily="18" charset="0"/>
              </a:rPr>
              <a:t>j+1</a:t>
            </a:r>
            <a:r>
              <a:rPr lang="en-US" altLang="zh-CN" b="1" smtClean="0">
                <a:latin typeface="Times New Roman" pitchFamily="18" charset="0"/>
              </a:rPr>
              <a:t> .  </a:t>
            </a:r>
            <a:r>
              <a:rPr lang="en-US" altLang="zh-CN" b="1" smtClean="0">
                <a:solidFill>
                  <a:srgbClr val="99FF33"/>
                </a:solidFill>
                <a:latin typeface="Times New Roman" pitchFamily="18" charset="0"/>
              </a:rPr>
              <a:t>t</a:t>
            </a:r>
            <a:r>
              <a:rPr lang="en-US" altLang="zh-CN" b="1" smtClean="0">
                <a:solidFill>
                  <a:srgbClr val="99FF33"/>
                </a:solidFill>
                <a:latin typeface="Times New Roman" pitchFamily="18" charset="0"/>
                <a:sym typeface="Symbol" pitchFamily="18" charset="2"/>
              </a:rPr>
              <a:t></a:t>
            </a:r>
            <a:r>
              <a:rPr lang="en-US" altLang="zh-CN" b="1" smtClean="0">
                <a:solidFill>
                  <a:srgbClr val="99FF33"/>
                </a:solidFill>
                <a:latin typeface="Times New Roman" pitchFamily="18" charset="0"/>
              </a:rPr>
              <a:t>j</a:t>
            </a:r>
            <a:r>
              <a:rPr lang="en-US" altLang="zh-CN" b="1" smtClean="0">
                <a:latin typeface="Times New Roman" pitchFamily="18" charset="0"/>
              </a:rPr>
              <a:t> ) .</a:t>
            </a:r>
          </a:p>
          <a:p>
            <a:pPr marL="609600" indent="-609600" eaLnBrk="1" hangingPunct="1">
              <a:buFont typeface="Wingdings" pitchFamily="2" charset="2"/>
              <a:buNone/>
            </a:pPr>
            <a:r>
              <a:rPr lang="en-US" altLang="zh-CN" b="1" smtClean="0">
                <a:latin typeface="Times New Roman" pitchFamily="18" charset="0"/>
              </a:rPr>
              <a:t>      </a:t>
            </a:r>
            <a:r>
              <a:rPr lang="en-US" altLang="zh-CN" b="1" smtClean="0">
                <a:solidFill>
                  <a:srgbClr val="99FF33"/>
                </a:solidFill>
                <a:latin typeface="Times New Roman" pitchFamily="18" charset="0"/>
              </a:rPr>
              <a:t>BOUND </a:t>
            </a:r>
            <a:r>
              <a:rPr lang="en-US" altLang="zh-CN" b="1" smtClean="0">
                <a:solidFill>
                  <a:srgbClr val="99FF33"/>
                </a:solidFill>
                <a:latin typeface="Times New Roman" pitchFamily="18" charset="0"/>
                <a:sym typeface="Symbol" pitchFamily="18" charset="2"/>
              </a:rPr>
              <a:t></a:t>
            </a:r>
            <a:r>
              <a:rPr lang="en-US" altLang="zh-CN" b="1" smtClean="0">
                <a:solidFill>
                  <a:srgbClr val="99FF33"/>
                </a:solidFill>
                <a:latin typeface="Times New Roman" pitchFamily="18" charset="0"/>
              </a:rPr>
              <a:t> t</a:t>
            </a:r>
            <a:r>
              <a:rPr lang="en-US" altLang="zh-CN" b="1" smtClean="0">
                <a:latin typeface="Times New Roman" pitchFamily="18" charset="0"/>
              </a:rPr>
              <a:t> )  ▌             </a:t>
            </a:r>
          </a:p>
          <a:p>
            <a:pPr marL="609600" indent="-609600" eaLnBrk="1" hangingPunct="1">
              <a:buFont typeface="Wingdings" pitchFamily="2" charset="2"/>
              <a:buNone/>
            </a:pPr>
            <a:r>
              <a:rPr lang="zh-CN" altLang="en-US" sz="2800" b="1" smtClean="0">
                <a:latin typeface="Times New Roman" pitchFamily="18" charset="0"/>
              </a:rPr>
              <a:t>                                                                       </a:t>
            </a:r>
            <a:r>
              <a:rPr lang="zh-CN" altLang="en-US" sz="2800" b="1" smtClean="0">
                <a:latin typeface="Times New Roman" pitchFamily="18" charset="0"/>
                <a:hlinkClick r:id="rId3" action="ppaction://hlinkfile"/>
              </a:rPr>
              <a:t>冒泡排序演示</a:t>
            </a:r>
            <a:endParaRPr lang="zh-CN" altLang="en-US" b="1" smtClean="0">
              <a:latin typeface="Times New Roman" pitchFamily="18" charset="0"/>
            </a:endParaRPr>
          </a:p>
        </p:txBody>
      </p:sp>
      <p:sp>
        <p:nvSpPr>
          <p:cNvPr id="72707" name="Rectangle 3"/>
          <p:cNvSpPr>
            <a:spLocks noChangeArrowheads="1"/>
          </p:cNvSpPr>
          <p:nvPr/>
        </p:nvSpPr>
        <p:spPr bwMode="auto">
          <a:xfrm>
            <a:off x="2743200" y="35052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wrap="none">
            <a:spAutoFit/>
          </a:bodyPr>
          <a:lstStyle/>
          <a:p>
            <a:pPr algn="l">
              <a:spcBef>
                <a:spcPct val="0"/>
              </a:spcBef>
            </a:pPr>
            <a:r>
              <a:rPr kumimoji="1" lang="zh-CN" altLang="en-US" sz="3200">
                <a:solidFill>
                  <a:schemeClr val="tx1"/>
                </a:solidFill>
                <a:latin typeface="幼圆" pitchFamily="49" charset="-122"/>
                <a:ea typeface="幼圆" pitchFamily="49" charset="-122"/>
              </a:rPr>
              <a:t> </a:t>
            </a:r>
          </a:p>
        </p:txBody>
      </p:sp>
      <p:sp>
        <p:nvSpPr>
          <p:cNvPr id="72708" name="Rectangle 4"/>
          <p:cNvSpPr>
            <a:spLocks noChangeArrowheads="1"/>
          </p:cNvSpPr>
          <p:nvPr/>
        </p:nvSpPr>
        <p:spPr bwMode="auto">
          <a:xfrm>
            <a:off x="449580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a:spAutoFit/>
          </a:bodyPr>
          <a:lstStyle/>
          <a:p>
            <a:endParaRPr lang="zh-CN" altLang="en-US"/>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1"/>
          </p:nvPr>
        </p:nvSpPr>
        <p:spPr>
          <a:xfrm>
            <a:off x="323850" y="260350"/>
            <a:ext cx="8532813" cy="6121400"/>
          </a:xfrm>
        </p:spPr>
        <p:txBody>
          <a:bodyPr/>
          <a:lstStyle/>
          <a:p>
            <a:pPr algn="just" eaLnBrk="1" hangingPunct="1">
              <a:buFont typeface="Wingdings" pitchFamily="2" charset="2"/>
              <a:buNone/>
            </a:pPr>
            <a:r>
              <a:rPr lang="zh-CN" altLang="en-US" sz="2800" b="1" dirty="0" smtClean="0">
                <a:latin typeface="Times New Roman" pitchFamily="18" charset="0"/>
              </a:rPr>
              <a:t>    假定记录序列</a:t>
            </a:r>
            <a:r>
              <a:rPr lang="en-US" altLang="zh-CN" sz="2800" b="1" dirty="0" smtClean="0">
                <a:latin typeface="Times New Roman" pitchFamily="18" charset="0"/>
                <a:cs typeface="Times New Roman" pitchFamily="18" charset="0"/>
              </a:rPr>
              <a:t>R</a:t>
            </a:r>
            <a:r>
              <a:rPr lang="en-US" altLang="zh-CN" sz="2800" b="1" baseline="-30000" dirty="0" smtClean="0">
                <a:latin typeface="Times New Roman" pitchFamily="18" charset="0"/>
                <a:cs typeface="Times New Roman" pitchFamily="18" charset="0"/>
              </a:rPr>
              <a:t>1</a:t>
            </a:r>
            <a:r>
              <a:rPr lang="zh-CN" altLang="en-US" sz="2800" b="1" dirty="0" smtClean="0">
                <a:latin typeface="Times New Roman" pitchFamily="18" charset="0"/>
              </a:rPr>
              <a:t>，</a:t>
            </a:r>
            <a:r>
              <a:rPr lang="en-US" altLang="zh-CN" sz="2800" b="1" dirty="0" smtClean="0">
                <a:latin typeface="Times New Roman" pitchFamily="18" charset="0"/>
              </a:rPr>
              <a:t>R</a:t>
            </a:r>
            <a:r>
              <a:rPr lang="en-US" altLang="zh-CN" sz="2800" b="1" baseline="-30000" dirty="0" smtClean="0">
                <a:latin typeface="Times New Roman" pitchFamily="18" charset="0"/>
              </a:rPr>
              <a:t>2</a:t>
            </a:r>
            <a:r>
              <a:rPr lang="zh-CN" altLang="en-US" sz="2800" b="1" dirty="0" smtClean="0">
                <a:latin typeface="Times New Roman" pitchFamily="18" charset="0"/>
              </a:rPr>
              <a:t>，</a:t>
            </a:r>
            <a:r>
              <a:rPr lang="en-US" altLang="zh-CN" sz="2800" b="1" dirty="0" smtClean="0">
                <a:latin typeface="Times New Roman" pitchFamily="18" charset="0"/>
              </a:rPr>
              <a:t>…</a:t>
            </a:r>
            <a:r>
              <a:rPr lang="zh-CN" altLang="en-US" sz="2800" b="1" dirty="0" smtClean="0">
                <a:latin typeface="Times New Roman" pitchFamily="18" charset="0"/>
              </a:rPr>
              <a:t>，</a:t>
            </a:r>
            <a:r>
              <a:rPr lang="en-US" altLang="zh-CN" sz="2800" b="1" dirty="0" smtClean="0">
                <a:latin typeface="Times New Roman" pitchFamily="18" charset="0"/>
              </a:rPr>
              <a:t>R</a:t>
            </a:r>
            <a:r>
              <a:rPr lang="en-US" altLang="zh-CN" sz="2800" b="1" baseline="-30000" dirty="0" smtClean="0">
                <a:latin typeface="Times New Roman" pitchFamily="18" charset="0"/>
              </a:rPr>
              <a:t>n</a:t>
            </a:r>
            <a:r>
              <a:rPr lang="zh-CN" altLang="en-US" sz="2800" b="1" dirty="0" smtClean="0">
                <a:latin typeface="Times New Roman" pitchFamily="18" charset="0"/>
              </a:rPr>
              <a:t>所对应的关键词序列为</a:t>
            </a:r>
            <a:endParaRPr lang="en-US" altLang="zh-CN" sz="2800" b="1" dirty="0" smtClean="0">
              <a:latin typeface="Times New Roman" pitchFamily="18" charset="0"/>
            </a:endParaRPr>
          </a:p>
          <a:p>
            <a:pPr algn="ctr" eaLnBrk="1" hangingPunct="1">
              <a:buFont typeface="Wingdings" pitchFamily="2" charset="2"/>
              <a:buNone/>
            </a:pPr>
            <a:r>
              <a:rPr lang="en-US" altLang="zh-CN" sz="2800" b="1" dirty="0" smtClean="0">
                <a:latin typeface="Times New Roman" pitchFamily="18" charset="0"/>
              </a:rPr>
              <a:t>A = { K</a:t>
            </a:r>
            <a:r>
              <a:rPr lang="en-US" altLang="zh-CN" sz="2800" b="1" baseline="-30000" dirty="0" smtClean="0">
                <a:latin typeface="Times New Roman" pitchFamily="18" charset="0"/>
              </a:rPr>
              <a:t>1</a:t>
            </a:r>
            <a:r>
              <a:rPr lang="zh-CN" altLang="en-US" sz="2800" b="1" dirty="0" smtClean="0">
                <a:latin typeface="Times New Roman" pitchFamily="18" charset="0"/>
              </a:rPr>
              <a:t>，</a:t>
            </a:r>
            <a:r>
              <a:rPr lang="en-US" altLang="zh-CN" sz="2800" b="1" dirty="0" smtClean="0">
                <a:latin typeface="Times New Roman" pitchFamily="18" charset="0"/>
              </a:rPr>
              <a:t>K</a:t>
            </a:r>
            <a:r>
              <a:rPr lang="en-US" altLang="zh-CN" sz="2800" b="1" baseline="-30000" dirty="0" smtClean="0">
                <a:latin typeface="Times New Roman" pitchFamily="18" charset="0"/>
              </a:rPr>
              <a:t>2</a:t>
            </a:r>
            <a:r>
              <a:rPr lang="zh-CN" altLang="en-US" sz="2800" b="1" dirty="0" smtClean="0">
                <a:latin typeface="Times New Roman" pitchFamily="18" charset="0"/>
              </a:rPr>
              <a:t>，</a:t>
            </a:r>
            <a:r>
              <a:rPr lang="en-US" altLang="zh-CN" sz="2800" b="1" dirty="0" smtClean="0">
                <a:latin typeface="Times New Roman" pitchFamily="18" charset="0"/>
              </a:rPr>
              <a:t>…</a:t>
            </a:r>
            <a:r>
              <a:rPr lang="zh-CN" altLang="en-US" sz="2800" b="1" dirty="0" smtClean="0">
                <a:latin typeface="Times New Roman" pitchFamily="18" charset="0"/>
              </a:rPr>
              <a:t>，</a:t>
            </a:r>
            <a:r>
              <a:rPr lang="en-US" altLang="zh-CN" sz="2800" b="1" dirty="0" err="1" smtClean="0">
                <a:latin typeface="Times New Roman" pitchFamily="18" charset="0"/>
              </a:rPr>
              <a:t>K</a:t>
            </a:r>
            <a:r>
              <a:rPr lang="en-US" altLang="zh-CN" sz="2800" b="1" baseline="-30000" dirty="0" err="1" smtClean="0">
                <a:latin typeface="Times New Roman" pitchFamily="18" charset="0"/>
              </a:rPr>
              <a:t>n</a:t>
            </a:r>
            <a:r>
              <a:rPr lang="en-US" altLang="zh-CN" sz="2800" b="1" dirty="0" smtClean="0">
                <a:latin typeface="Times New Roman" pitchFamily="18" charset="0"/>
              </a:rPr>
              <a:t>}</a:t>
            </a:r>
          </a:p>
          <a:p>
            <a:pPr algn="just" eaLnBrk="1" hangingPunct="1">
              <a:lnSpc>
                <a:spcPct val="120000"/>
              </a:lnSpc>
              <a:buFont typeface="Wingdings" pitchFamily="2" charset="2"/>
              <a:buNone/>
            </a:pPr>
            <a:r>
              <a:rPr lang="zh-CN" altLang="en-US" sz="2800" b="1" dirty="0" smtClean="0">
                <a:latin typeface="Times New Roman" pitchFamily="18" charset="0"/>
              </a:rPr>
              <a:t>   令</a:t>
            </a:r>
            <a:r>
              <a:rPr lang="en-US" altLang="zh-CN" sz="2800" b="1" dirty="0" err="1" smtClean="0">
                <a:latin typeface="Times New Roman" pitchFamily="18" charset="0"/>
              </a:rPr>
              <a:t>b</a:t>
            </a:r>
            <a:r>
              <a:rPr lang="en-US" altLang="zh-CN" sz="2800" b="1" baseline="-30000" dirty="0" err="1" smtClean="0">
                <a:latin typeface="Times New Roman" pitchFamily="18" charset="0"/>
              </a:rPr>
              <a:t>j</a:t>
            </a:r>
            <a:r>
              <a:rPr lang="zh-CN" altLang="en-US" sz="2800" b="1" dirty="0" smtClean="0">
                <a:latin typeface="Times New Roman" pitchFamily="18" charset="0"/>
              </a:rPr>
              <a:t>（</a:t>
            </a:r>
            <a:r>
              <a:rPr lang="en-US" altLang="zh-CN" sz="2800" b="1" dirty="0" smtClean="0">
                <a:latin typeface="Times New Roman" pitchFamily="18" charset="0"/>
              </a:rPr>
              <a:t>1 </a:t>
            </a:r>
            <a:r>
              <a:rPr lang="en-US" altLang="zh-CN" sz="2800" b="1" dirty="0" smtClean="0">
                <a:latin typeface="Times New Roman" pitchFamily="18" charset="0"/>
                <a:sym typeface="Symbol" pitchFamily="18" charset="2"/>
              </a:rPr>
              <a:t></a:t>
            </a:r>
            <a:r>
              <a:rPr lang="en-US" altLang="zh-CN" sz="2800" b="1" dirty="0" smtClean="0">
                <a:latin typeface="Times New Roman" pitchFamily="18" charset="0"/>
              </a:rPr>
              <a:t> j </a:t>
            </a:r>
            <a:r>
              <a:rPr lang="en-US" altLang="zh-CN" sz="2800" b="1" dirty="0" smtClean="0">
                <a:latin typeface="Times New Roman" pitchFamily="18" charset="0"/>
                <a:sym typeface="Symbol" pitchFamily="18" charset="2"/>
              </a:rPr>
              <a:t></a:t>
            </a:r>
            <a:r>
              <a:rPr lang="en-US" altLang="zh-CN" sz="2800" b="1" dirty="0" smtClean="0">
                <a:latin typeface="Times New Roman" pitchFamily="18" charset="0"/>
              </a:rPr>
              <a:t> n</a:t>
            </a:r>
            <a:r>
              <a:rPr lang="zh-CN" altLang="en-US" sz="2800" b="1" dirty="0" smtClean="0">
                <a:latin typeface="Times New Roman" pitchFamily="18" charset="0"/>
              </a:rPr>
              <a:t>）表示</a:t>
            </a:r>
            <a:r>
              <a:rPr lang="en-US" altLang="zh-CN" sz="2800" b="1" dirty="0" smtClean="0">
                <a:solidFill>
                  <a:srgbClr val="FFFF00"/>
                </a:solidFill>
                <a:latin typeface="Times New Roman" pitchFamily="18" charset="0"/>
              </a:rPr>
              <a:t>A</a:t>
            </a:r>
            <a:r>
              <a:rPr lang="zh-CN" altLang="en-US" sz="2800" b="1" dirty="0" smtClean="0">
                <a:solidFill>
                  <a:srgbClr val="FFFF00"/>
                </a:solidFill>
                <a:latin typeface="Times New Roman" pitchFamily="18" charset="0"/>
              </a:rPr>
              <a:t>中关键词第 </a:t>
            </a:r>
            <a:r>
              <a:rPr lang="en-US" altLang="zh-CN" sz="2800" b="1" dirty="0" smtClean="0">
                <a:solidFill>
                  <a:srgbClr val="FFFF00"/>
                </a:solidFill>
                <a:latin typeface="Times New Roman" pitchFamily="18" charset="0"/>
              </a:rPr>
              <a:t>j </a:t>
            </a:r>
            <a:r>
              <a:rPr lang="zh-CN" altLang="en-US" sz="2800" b="1" dirty="0" smtClean="0">
                <a:solidFill>
                  <a:srgbClr val="FFFF00"/>
                </a:solidFill>
                <a:latin typeface="Times New Roman" pitchFamily="18" charset="0"/>
              </a:rPr>
              <a:t>小的记录</a:t>
            </a:r>
            <a:r>
              <a:rPr lang="zh-CN" altLang="en-US" sz="2800" b="1" dirty="0" smtClean="0">
                <a:latin typeface="Times New Roman" pitchFamily="18" charset="0"/>
              </a:rPr>
              <a:t>左边大于它的关键词的个数，则文件</a:t>
            </a:r>
            <a:r>
              <a:rPr lang="en-US" altLang="zh-CN" sz="2800" b="1" dirty="0" smtClean="0">
                <a:latin typeface="Times New Roman" pitchFamily="18" charset="0"/>
              </a:rPr>
              <a:t>{ b</a:t>
            </a:r>
            <a:r>
              <a:rPr lang="en-US" altLang="zh-CN" sz="2800" b="1" baseline="-30000" dirty="0" smtClean="0">
                <a:latin typeface="Times New Roman" pitchFamily="18" charset="0"/>
              </a:rPr>
              <a:t>1</a:t>
            </a:r>
            <a:r>
              <a:rPr lang="zh-CN" altLang="en-US" sz="2800" b="1" dirty="0" smtClean="0">
                <a:latin typeface="Times New Roman" pitchFamily="18" charset="0"/>
              </a:rPr>
              <a:t>，</a:t>
            </a:r>
            <a:r>
              <a:rPr lang="en-US" altLang="zh-CN" sz="2800" b="1" dirty="0" smtClean="0">
                <a:latin typeface="Times New Roman" pitchFamily="18" charset="0"/>
              </a:rPr>
              <a:t>b</a:t>
            </a:r>
            <a:r>
              <a:rPr lang="en-US" altLang="zh-CN" sz="2800" b="1" baseline="-30000" dirty="0" smtClean="0">
                <a:latin typeface="Times New Roman" pitchFamily="18" charset="0"/>
              </a:rPr>
              <a:t>2</a:t>
            </a:r>
            <a:r>
              <a:rPr lang="zh-CN" altLang="en-US" sz="2800" b="1" dirty="0" smtClean="0">
                <a:latin typeface="Times New Roman" pitchFamily="18" charset="0"/>
              </a:rPr>
              <a:t>，</a:t>
            </a:r>
            <a:r>
              <a:rPr lang="en-US" altLang="zh-CN" sz="2800" b="1" dirty="0" smtClean="0">
                <a:latin typeface="Times New Roman" pitchFamily="18" charset="0"/>
              </a:rPr>
              <a:t>…</a:t>
            </a:r>
            <a:r>
              <a:rPr lang="zh-CN" altLang="en-US" sz="2800" b="1" dirty="0" smtClean="0">
                <a:latin typeface="Times New Roman" pitchFamily="18" charset="0"/>
              </a:rPr>
              <a:t>，</a:t>
            </a:r>
            <a:r>
              <a:rPr lang="en-US" altLang="zh-CN" sz="2800" b="1" dirty="0" err="1" smtClean="0">
                <a:latin typeface="Times New Roman" pitchFamily="18" charset="0"/>
              </a:rPr>
              <a:t>b</a:t>
            </a:r>
            <a:r>
              <a:rPr lang="en-US" altLang="zh-CN" sz="2800" b="1" baseline="-30000" dirty="0" err="1" smtClean="0">
                <a:latin typeface="Times New Roman" pitchFamily="18" charset="0"/>
              </a:rPr>
              <a:t>n</a:t>
            </a:r>
            <a:r>
              <a:rPr lang="en-US" altLang="zh-CN" sz="2800" b="1" dirty="0" smtClean="0">
                <a:latin typeface="Times New Roman" pitchFamily="18" charset="0"/>
              </a:rPr>
              <a:t> }</a:t>
            </a:r>
            <a:r>
              <a:rPr lang="zh-CN" altLang="en-US" sz="2800" b="1" dirty="0" smtClean="0">
                <a:latin typeface="Times New Roman" pitchFamily="18" charset="0"/>
              </a:rPr>
              <a:t>称为</a:t>
            </a:r>
            <a:r>
              <a:rPr lang="en-US" altLang="zh-CN" sz="2800" b="1" dirty="0" smtClean="0">
                <a:latin typeface="Times New Roman" pitchFamily="18" charset="0"/>
              </a:rPr>
              <a:t>A</a:t>
            </a:r>
            <a:r>
              <a:rPr lang="zh-CN" altLang="en-US" sz="2800" b="1" dirty="0" smtClean="0">
                <a:latin typeface="Times New Roman" pitchFamily="18" charset="0"/>
              </a:rPr>
              <a:t>的</a:t>
            </a:r>
            <a:r>
              <a:rPr lang="zh-CN" altLang="en-US" sz="2800" b="1" dirty="0" smtClean="0">
                <a:solidFill>
                  <a:srgbClr val="99FF33"/>
                </a:solidFill>
                <a:latin typeface="Times New Roman" pitchFamily="18" charset="0"/>
              </a:rPr>
              <a:t>反序表</a:t>
            </a:r>
            <a:r>
              <a:rPr lang="en-US" altLang="zh-CN" sz="2800" b="1" dirty="0" smtClean="0">
                <a:latin typeface="Times New Roman" pitchFamily="18" charset="0"/>
              </a:rPr>
              <a:t>. </a:t>
            </a:r>
          </a:p>
        </p:txBody>
      </p:sp>
      <p:graphicFrame>
        <p:nvGraphicFramePr>
          <p:cNvPr id="458014" name="Group 286"/>
          <p:cNvGraphicFramePr>
            <a:graphicFrameLocks noGrp="1"/>
          </p:cNvGraphicFramePr>
          <p:nvPr>
            <p:ph sz="half" idx="2"/>
            <p:extLst>
              <p:ext uri="{D42A27DB-BD31-4B8C-83A1-F6EECF244321}">
                <p14:modId xmlns:p14="http://schemas.microsoft.com/office/powerpoint/2010/main" val="165915853"/>
              </p:ext>
            </p:extLst>
          </p:nvPr>
        </p:nvGraphicFramePr>
        <p:xfrm>
          <a:off x="755576" y="3501008"/>
          <a:ext cx="7834060" cy="2601580"/>
        </p:xfrm>
        <a:graphic>
          <a:graphicData uri="http://schemas.openxmlformats.org/drawingml/2006/table">
            <a:tbl>
              <a:tblPr/>
              <a:tblGrid>
                <a:gridCol w="783406"/>
                <a:gridCol w="783406"/>
                <a:gridCol w="783406"/>
                <a:gridCol w="783406"/>
                <a:gridCol w="783406"/>
                <a:gridCol w="783406"/>
                <a:gridCol w="783406"/>
                <a:gridCol w="783406"/>
                <a:gridCol w="783406"/>
                <a:gridCol w="783406"/>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K</a:t>
                      </a:r>
                      <a:r>
                        <a:rPr kumimoji="0" lang="en-US" altLang="zh-CN" sz="2800" b="1" i="0" u="none" strike="noStrike" cap="none" normalizeH="0" baseline="-25000" dirty="0" smtClean="0">
                          <a:ln>
                            <a:noFill/>
                          </a:ln>
                          <a:solidFill>
                            <a:schemeClr val="tx1"/>
                          </a:solidFill>
                          <a:effectLst>
                            <a:outerShdw blurRad="38100" dist="38100" dir="2700000" algn="tl">
                              <a:srgbClr val="000000"/>
                            </a:outerShdw>
                          </a:effectLst>
                          <a:latin typeface="Tahoma" pitchFamily="34" charset="0"/>
                          <a:ea typeface="宋体" pitchFamily="2" charset="-122"/>
                        </a:rPr>
                        <a:t>i</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err="1"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i</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1</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2</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3</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4</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5</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6</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7</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8</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kern="1200"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cs typeface="+mn-cs"/>
                        </a:rPr>
                        <a:t>9</a:t>
                      </a:r>
                      <a:endParaRPr kumimoji="0" lang="zh-CN" altLang="en-US" sz="2800" b="0" i="0" u="none" strike="noStrike" kern="1200" cap="none" normalizeH="0" baseline="0" dirty="0">
                        <a:ln>
                          <a:noFill/>
                        </a:ln>
                        <a:solidFill>
                          <a:schemeClr val="tx1"/>
                        </a:solidFill>
                        <a:effectLst>
                          <a:outerShdw blurRad="38100" dist="38100" dir="2700000" algn="tl">
                            <a:srgbClr val="000000"/>
                          </a:outerShdw>
                        </a:effectLst>
                        <a:latin typeface="Tahoma" pitchFamily="34" charset="0"/>
                        <a:ea typeface="宋体" pitchFamily="2" charset="-122"/>
                        <a:cs typeface="+mn-cs"/>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B/b</a:t>
                      </a:r>
                      <a:r>
                        <a:rPr kumimoji="0" lang="en-US" altLang="zh-CN" sz="2800" b="0" i="0" u="none" strike="noStrike" cap="none" normalizeH="0" baseline="-25000" dirty="0" smtClean="0">
                          <a:ln>
                            <a:noFill/>
                          </a:ln>
                          <a:solidFill>
                            <a:schemeClr val="tx1"/>
                          </a:solidFill>
                          <a:effectLst>
                            <a:outerShdw blurRad="38100" dist="38100" dir="2700000" algn="tl">
                              <a:srgbClr val="000000"/>
                            </a:outerShdw>
                          </a:effectLst>
                          <a:latin typeface="Tahoma" pitchFamily="34" charset="0"/>
                          <a:ea typeface="宋体" pitchFamily="2" charset="-122"/>
                        </a:rPr>
                        <a:t>i</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smtClean="0">
              <a:latin typeface="Times New Roman" pitchFamily="18" charset="0"/>
              <a:cs typeface="Times New Roman" pitchFamily="18" charset="0"/>
            </a:endParaRPr>
          </a:p>
        </p:txBody>
      </p:sp>
      <p:graphicFrame>
        <p:nvGraphicFramePr>
          <p:cNvPr id="654420" name="Group 84"/>
          <p:cNvGraphicFramePr>
            <a:graphicFrameLocks noGrp="1"/>
          </p:cNvGraphicFramePr>
          <p:nvPr/>
        </p:nvGraphicFramePr>
        <p:xfrm>
          <a:off x="863600" y="1592263"/>
          <a:ext cx="7366000" cy="2081264"/>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smtClean="0">
              <a:latin typeface="Times New Roman" pitchFamily="18" charset="0"/>
              <a:cs typeface="Times New Roman" pitchFamily="18" charset="0"/>
            </a:endParaRPr>
          </a:p>
        </p:txBody>
      </p:sp>
      <p:graphicFrame>
        <p:nvGraphicFramePr>
          <p:cNvPr id="657411" name="Group 3"/>
          <p:cNvGraphicFramePr>
            <a:graphicFrameLocks noGrp="1"/>
          </p:cNvGraphicFramePr>
          <p:nvPr/>
        </p:nvGraphicFramePr>
        <p:xfrm>
          <a:off x="863600" y="1592263"/>
          <a:ext cx="7366000" cy="2081264"/>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smtClean="0">
              <a:latin typeface="Times New Roman" pitchFamily="18" charset="0"/>
              <a:cs typeface="Times New Roman" pitchFamily="18" charset="0"/>
            </a:endParaRPr>
          </a:p>
        </p:txBody>
      </p:sp>
      <p:graphicFrame>
        <p:nvGraphicFramePr>
          <p:cNvPr id="659540" name="Group 84"/>
          <p:cNvGraphicFramePr>
            <a:graphicFrameLocks noGrp="1"/>
          </p:cNvGraphicFramePr>
          <p:nvPr>
            <p:extLst>
              <p:ext uri="{D42A27DB-BD31-4B8C-83A1-F6EECF244321}">
                <p14:modId xmlns:p14="http://schemas.microsoft.com/office/powerpoint/2010/main" val="1920835798"/>
              </p:ext>
            </p:extLst>
          </p:nvPr>
        </p:nvGraphicFramePr>
        <p:xfrm>
          <a:off x="863600" y="1592263"/>
          <a:ext cx="7366000" cy="2081264"/>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dirty="0" err="1" smtClean="0">
                          <a:ln>
                            <a:noFill/>
                          </a:ln>
                          <a:solidFill>
                            <a:schemeClr val="tx1"/>
                          </a:solidFill>
                          <a:effectLst>
                            <a:outerShdw blurRad="38100" dist="38100" dir="2700000" algn="tl">
                              <a:srgbClr val="000000"/>
                            </a:outerShdw>
                          </a:effectLst>
                          <a:latin typeface="Tahoma" pitchFamily="34" charset="0"/>
                          <a:ea typeface="宋体" pitchFamily="2" charset="-122"/>
                        </a:rPr>
                        <a:t>j</a:t>
                      </a:r>
                      <a:endParaRPr kumimoji="0" lang="en-US" altLang="zh-CN" sz="2800" b="0" i="0" u="none" strike="noStrike" cap="none" normalizeH="0" baseline="-25000" dirty="0" smtClean="0">
                        <a:ln>
                          <a:noFill/>
                        </a:ln>
                        <a:solidFill>
                          <a:schemeClr val="tx1"/>
                        </a:solidFill>
                        <a:effectLst>
                          <a:outerShdw blurRad="38100" dist="38100" dir="2700000" algn="tl">
                            <a:srgbClr val="000000"/>
                          </a:outerShdw>
                        </a:effectLst>
                        <a:latin typeface="Tahoma" pitchFamily="34" charset="0"/>
                        <a:ea typeface="宋体" pitchFamily="2" charset="-122"/>
                      </a:endParaRP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smtClean="0">
              <a:latin typeface="Times New Roman" pitchFamily="18" charset="0"/>
              <a:cs typeface="Times New Roman" pitchFamily="18" charset="0"/>
            </a:endParaRPr>
          </a:p>
        </p:txBody>
      </p:sp>
      <p:graphicFrame>
        <p:nvGraphicFramePr>
          <p:cNvPr id="663634" name="Group 82"/>
          <p:cNvGraphicFramePr>
            <a:graphicFrameLocks noGrp="1"/>
          </p:cNvGraphicFramePr>
          <p:nvPr>
            <p:extLst>
              <p:ext uri="{D42A27DB-BD31-4B8C-83A1-F6EECF244321}">
                <p14:modId xmlns:p14="http://schemas.microsoft.com/office/powerpoint/2010/main" val="3999801285"/>
              </p:ext>
            </p:extLst>
          </p:nvPr>
        </p:nvGraphicFramePr>
        <p:xfrm>
          <a:off x="863600" y="1592263"/>
          <a:ext cx="7366000" cy="2081264"/>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smtClean="0">
              <a:latin typeface="Times New Roman" pitchFamily="18" charset="0"/>
              <a:cs typeface="Times New Roman" pitchFamily="18" charset="0"/>
            </a:endParaRPr>
          </a:p>
        </p:txBody>
      </p:sp>
      <p:graphicFrame>
        <p:nvGraphicFramePr>
          <p:cNvPr id="665603" name="Group 3"/>
          <p:cNvGraphicFramePr>
            <a:graphicFrameLocks noGrp="1"/>
          </p:cNvGraphicFramePr>
          <p:nvPr>
            <p:extLst>
              <p:ext uri="{D42A27DB-BD31-4B8C-83A1-F6EECF244321}">
                <p14:modId xmlns:p14="http://schemas.microsoft.com/office/powerpoint/2010/main" val="3658867648"/>
              </p:ext>
            </p:extLst>
          </p:nvPr>
        </p:nvGraphicFramePr>
        <p:xfrm>
          <a:off x="863600" y="1592263"/>
          <a:ext cx="7366000" cy="2081264"/>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smtClean="0">
              <a:latin typeface="Times New Roman" pitchFamily="18" charset="0"/>
              <a:cs typeface="Times New Roman" pitchFamily="18" charset="0"/>
            </a:endParaRPr>
          </a:p>
        </p:txBody>
      </p:sp>
      <p:graphicFrame>
        <p:nvGraphicFramePr>
          <p:cNvPr id="667731" name="Group 83"/>
          <p:cNvGraphicFramePr>
            <a:graphicFrameLocks noGrp="1"/>
          </p:cNvGraphicFramePr>
          <p:nvPr>
            <p:extLst>
              <p:ext uri="{D42A27DB-BD31-4B8C-83A1-F6EECF244321}">
                <p14:modId xmlns:p14="http://schemas.microsoft.com/office/powerpoint/2010/main" val="715930104"/>
              </p:ext>
            </p:extLst>
          </p:nvPr>
        </p:nvGraphicFramePr>
        <p:xfrm>
          <a:off x="863600" y="1592263"/>
          <a:ext cx="7366000" cy="2081264"/>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经过一趟冒泡后，记录的位置发生变化，反序表也会发生变化。</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a:t>
            </a:r>
          </a:p>
          <a:p>
            <a:pPr algn="just" eaLnBrk="1" hangingPunct="1">
              <a:buFont typeface="Wingdings" pitchFamily="2" charset="2"/>
              <a:buNone/>
            </a:pPr>
            <a:endParaRPr lang="zh-CN" altLang="en-US" b="1" dirty="0" smtClean="0">
              <a:latin typeface="Times New Roman" pitchFamily="18" charset="0"/>
              <a:cs typeface="Times New Roman" pitchFamily="18" charset="0"/>
            </a:endParaRPr>
          </a:p>
        </p:txBody>
      </p:sp>
      <p:graphicFrame>
        <p:nvGraphicFramePr>
          <p:cNvPr id="671838" name="Group 94"/>
          <p:cNvGraphicFramePr>
            <a:graphicFrameLocks noGrp="1"/>
          </p:cNvGraphicFramePr>
          <p:nvPr>
            <p:extLst>
              <p:ext uri="{D42A27DB-BD31-4B8C-83A1-F6EECF244321}">
                <p14:modId xmlns:p14="http://schemas.microsoft.com/office/powerpoint/2010/main" val="503688990"/>
              </p:ext>
            </p:extLst>
          </p:nvPr>
        </p:nvGraphicFramePr>
        <p:xfrm>
          <a:off x="863600" y="1592263"/>
          <a:ext cx="7366000" cy="2081264"/>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16</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0157" name="Group 221"/>
          <p:cNvGraphicFramePr>
            <a:graphicFrameLocks noGrp="1"/>
          </p:cNvGraphicFramePr>
          <p:nvPr/>
        </p:nvGraphicFramePr>
        <p:xfrm>
          <a:off x="263525" y="1931988"/>
          <a:ext cx="8677275" cy="1190626"/>
        </p:xfrm>
        <a:graphic>
          <a:graphicData uri="http://schemas.openxmlformats.org/drawingml/2006/table">
            <a:tbl>
              <a:tblPr/>
              <a:tblGrid>
                <a:gridCol w="866775"/>
                <a:gridCol w="868363"/>
                <a:gridCol w="866775"/>
                <a:gridCol w="868362"/>
                <a:gridCol w="869950"/>
                <a:gridCol w="866775"/>
                <a:gridCol w="868363"/>
                <a:gridCol w="866775"/>
                <a:gridCol w="868362"/>
                <a:gridCol w="866775"/>
              </a:tblGrid>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i</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K</a:t>
                      </a:r>
                      <a:r>
                        <a:rPr kumimoji="0" lang="en-US" altLang="zh-CN" sz="2800" b="1" i="0" u="none" strike="noStrike" cap="none" normalizeH="0" baseline="-25000" smtClean="0">
                          <a:ln>
                            <a:noFill/>
                          </a:ln>
                          <a:solidFill>
                            <a:srgbClr val="FFFF00"/>
                          </a:solidFill>
                          <a:effectLst>
                            <a:outerShdw blurRad="38100" dist="38100" dir="2700000" algn="tl">
                              <a:srgbClr val="000000"/>
                            </a:outerShdw>
                          </a:effectLst>
                          <a:latin typeface="Tahoma" pitchFamily="34" charset="0"/>
                          <a:ea typeface="宋体" pitchFamily="2" charset="-122"/>
                        </a:rPr>
                        <a:t>i</a:t>
                      </a:r>
                      <a:endPar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05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宋体" pitchFamily="2" charset="-122"/>
                        </a:rPr>
                        <a:t>13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 name="表格 2"/>
          <p:cNvGraphicFramePr>
            <a:graphicFrameLocks noGrp="1"/>
          </p:cNvGraphicFramePr>
          <p:nvPr/>
        </p:nvGraphicFramePr>
        <p:xfrm>
          <a:off x="239713" y="3319463"/>
          <a:ext cx="8677275" cy="1187450"/>
        </p:xfrm>
        <a:graphic>
          <a:graphicData uri="http://schemas.openxmlformats.org/drawingml/2006/table">
            <a:tbl>
              <a:tblPr/>
              <a:tblGrid>
                <a:gridCol w="866775"/>
                <a:gridCol w="868362"/>
                <a:gridCol w="866775"/>
                <a:gridCol w="868363"/>
                <a:gridCol w="869950"/>
                <a:gridCol w="866775"/>
                <a:gridCol w="868362"/>
                <a:gridCol w="866775"/>
                <a:gridCol w="868363"/>
                <a:gridCol w="866775"/>
              </a:tblGrid>
              <a:tr h="593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l-GR"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cs typeface="Tahoma" pitchFamily="34" charset="0"/>
                        </a:rPr>
                        <a:t>ρ</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cs typeface="Tahoma" pitchFamily="34" charset="0"/>
                        </a:rPr>
                        <a:t>(i)</a:t>
                      </a:r>
                      <a:endParaRPr kumimoji="0" lang="el-GR"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cs typeface="Tahoma" pitchFamily="34"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93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K</a:t>
                      </a:r>
                      <a:r>
                        <a:rPr kumimoji="0" lang="el-GR"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cs typeface="Tahoma" pitchFamily="34" charset="0"/>
                        </a:rPr>
                        <a:t>ρ</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cs typeface="Tahoma" pitchFamily="34" charset="0"/>
                        </a:rPr>
                        <a:t>(i)</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16</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dirty="0" smtClean="0">
              <a:latin typeface="Times New Roman" pitchFamily="18" charset="0"/>
              <a:cs typeface="Times New Roman" pitchFamily="18" charset="0"/>
            </a:endParaRPr>
          </a:p>
        </p:txBody>
      </p:sp>
      <p:graphicFrame>
        <p:nvGraphicFramePr>
          <p:cNvPr id="669827" name="Group 131"/>
          <p:cNvGraphicFramePr>
            <a:graphicFrameLocks noGrp="1"/>
          </p:cNvGraphicFramePr>
          <p:nvPr>
            <p:extLst>
              <p:ext uri="{D42A27DB-BD31-4B8C-83A1-F6EECF244321}">
                <p14:modId xmlns:p14="http://schemas.microsoft.com/office/powerpoint/2010/main" val="1258920528"/>
              </p:ext>
            </p:extLst>
          </p:nvPr>
        </p:nvGraphicFramePr>
        <p:xfrm>
          <a:off x="863600" y="1592263"/>
          <a:ext cx="7366000" cy="2601910"/>
        </p:xfrm>
        <a:graphic>
          <a:graphicData uri="http://schemas.openxmlformats.org/drawingml/2006/table">
            <a:tbl>
              <a:tblPr/>
              <a:tblGrid>
                <a:gridCol w="736600"/>
                <a:gridCol w="736600"/>
                <a:gridCol w="736600"/>
                <a:gridCol w="736600"/>
                <a:gridCol w="736600"/>
                <a:gridCol w="736600"/>
                <a:gridCol w="736600"/>
                <a:gridCol w="736600"/>
                <a:gridCol w="736600"/>
                <a:gridCol w="736600"/>
              </a:tblGrid>
              <a:tr h="5203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A</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07</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09</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08</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05</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14</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16</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3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5</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6</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8</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7</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9</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r>
                        <a:rPr kumimoji="0" lang="en-US" altLang="zh-CN" sz="2800" b="0" i="0" u="none" strike="noStrike" cap="none" normalizeH="0" baseline="-25000" smtClean="0">
                          <a:ln>
                            <a:noFill/>
                          </a:ln>
                          <a:solidFill>
                            <a:schemeClr val="tx1"/>
                          </a:solidFill>
                          <a:effectLst>
                            <a:outerShdw blurRad="38100" dist="38100" dir="2700000" algn="tl">
                              <a:srgbClr val="000000"/>
                            </a:outerShdw>
                          </a:effectLst>
                          <a:latin typeface="Tahoma" pitchFamily="34" charset="0"/>
                          <a:ea typeface="宋体" pitchFamily="2" charset="-122"/>
                        </a:rPr>
                        <a:t>j</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5002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03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B</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4</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宋体" pitchFamily="2" charset="-122"/>
                        </a:rPr>
                        <a:t>0</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椭圆形标注 1"/>
          <p:cNvSpPr/>
          <p:nvPr/>
        </p:nvSpPr>
        <p:spPr>
          <a:xfrm>
            <a:off x="222717" y="4581128"/>
            <a:ext cx="1373548" cy="360040"/>
          </a:xfrm>
          <a:prstGeom prst="wedgeEllipseCallout">
            <a:avLst>
              <a:gd name="adj1" fmla="val 4676"/>
              <a:gd name="adj2" fmla="val -3640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FF0000"/>
                </a:solidFill>
              </a:rPr>
              <a:t>after</a:t>
            </a:r>
            <a:endParaRPr lang="zh-CN" altLang="en-US" dirty="0">
              <a:solidFill>
                <a:srgbClr val="FF0000"/>
              </a:solidFill>
            </a:endParaRPr>
          </a:p>
        </p:txBody>
      </p:sp>
      <p:sp>
        <p:nvSpPr>
          <p:cNvPr id="5" name="椭圆形标注 4"/>
          <p:cNvSpPr/>
          <p:nvPr/>
        </p:nvSpPr>
        <p:spPr>
          <a:xfrm>
            <a:off x="1727684" y="5197635"/>
            <a:ext cx="1373548" cy="360040"/>
          </a:xfrm>
          <a:prstGeom prst="wedgeEllipseCallout">
            <a:avLst>
              <a:gd name="adj1" fmla="val 4676"/>
              <a:gd name="adj2" fmla="val -3640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rgbClr val="FF0000"/>
                </a:solidFill>
              </a:rPr>
              <a:t>before</a:t>
            </a:r>
            <a:endParaRPr lang="zh-CN" altLang="en-US" dirty="0">
              <a:solidFill>
                <a:srgbClr val="FF0000"/>
              </a:solidFill>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215900" y="260350"/>
            <a:ext cx="8739188" cy="6300788"/>
          </a:xfrm>
        </p:spPr>
        <p:txBody>
          <a:bodyPr/>
          <a:lstStyle/>
          <a:p>
            <a:pPr algn="just" eaLnBrk="1" hangingPunct="1">
              <a:buFont typeface="Wingdings" pitchFamily="2" charset="2"/>
              <a:buNone/>
            </a:pP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经过一趟冒泡后，记录的位置发生变化，反序表也会发生变化。</a:t>
            </a:r>
          </a:p>
          <a:p>
            <a:pPr algn="just" eaLnBrk="1" hangingPunct="1">
              <a:buFont typeface="Wingdings" pitchFamily="2" charset="2"/>
              <a:buNone/>
            </a:pPr>
            <a:endParaRPr lang="zh-CN" altLang="en-US" b="1" dirty="0" smtClean="0">
              <a:latin typeface="Times New Roman" pitchFamily="18" charset="0"/>
              <a:cs typeface="Times New Roman" pitchFamily="18" charset="0"/>
            </a:endParaRPr>
          </a:p>
          <a:p>
            <a:pPr algn="just" eaLnBrk="1" hangingPunct="1">
              <a:lnSpc>
                <a:spcPct val="130000"/>
              </a:lnSpc>
              <a:buFont typeface="Wingdings" pitchFamily="2" charset="2"/>
              <a:buNone/>
            </a:pPr>
            <a:r>
              <a:rPr lang="en-US" altLang="zh-CN" b="1" dirty="0" smtClean="0">
                <a:latin typeface="Times New Roman" pitchFamily="18" charset="0"/>
                <a:cs typeface="Times New Roman" pitchFamily="18" charset="0"/>
              </a:rPr>
              <a:t>   </a:t>
            </a:r>
            <a:r>
              <a:rPr lang="zh-CN" altLang="en-US" b="1" dirty="0" smtClean="0">
                <a:solidFill>
                  <a:schemeClr val="hlink"/>
                </a:solidFill>
                <a:latin typeface="Times New Roman" pitchFamily="18" charset="0"/>
                <a:cs typeface="Times New Roman" pitchFamily="18" charset="0"/>
              </a:rPr>
              <a:t>定理</a:t>
            </a:r>
            <a:r>
              <a:rPr lang="en-US" altLang="zh-CN" b="1" dirty="0" smtClean="0">
                <a:solidFill>
                  <a:schemeClr val="hlink"/>
                </a:solidFill>
                <a:latin typeface="Times New Roman" pitchFamily="18" charset="0"/>
                <a:cs typeface="Times New Roman" pitchFamily="18" charset="0"/>
              </a:rPr>
              <a:t>7.1</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设</a:t>
            </a:r>
            <a:r>
              <a:rPr lang="en-US" altLang="zh-CN" b="1" dirty="0" smtClean="0">
                <a:latin typeface="Times New Roman" pitchFamily="18" charset="0"/>
                <a:cs typeface="Times New Roman" pitchFamily="18" charset="0"/>
              </a:rPr>
              <a:t>{K</a:t>
            </a:r>
            <a:r>
              <a:rPr lang="en-US" altLang="zh-CN" b="1" baseline="-30000"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K</a:t>
            </a:r>
            <a:r>
              <a:rPr lang="en-US" altLang="zh-CN" b="1" baseline="-30000"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a:t>
            </a:r>
            <a:r>
              <a:rPr lang="en-US" altLang="zh-CN" b="1" dirty="0" err="1" smtClean="0">
                <a:latin typeface="Times New Roman" pitchFamily="18" charset="0"/>
                <a:cs typeface="Times New Roman" pitchFamily="18" charset="0"/>
              </a:rPr>
              <a:t>K</a:t>
            </a:r>
            <a:r>
              <a:rPr lang="en-US" altLang="zh-CN" b="1" baseline="-30000" dirty="0" err="1" smtClean="0">
                <a:latin typeface="Times New Roman" pitchFamily="18" charset="0"/>
                <a:cs typeface="Times New Roman" pitchFamily="18" charset="0"/>
              </a:rPr>
              <a:t>n</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是序列</a:t>
            </a:r>
            <a:r>
              <a:rPr lang="en-US" altLang="zh-CN" b="1"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n}</a:t>
            </a:r>
            <a:r>
              <a:rPr lang="zh-CN" altLang="en-US" b="1" dirty="0" smtClean="0">
                <a:latin typeface="Times New Roman" pitchFamily="18" charset="0"/>
                <a:cs typeface="Times New Roman" pitchFamily="18" charset="0"/>
              </a:rPr>
              <a:t>的一个排列，</a:t>
            </a:r>
            <a:r>
              <a:rPr lang="en-US" altLang="zh-CN" b="1" dirty="0" smtClean="0">
                <a:latin typeface="Times New Roman" pitchFamily="18" charset="0"/>
                <a:cs typeface="Times New Roman" pitchFamily="18" charset="0"/>
              </a:rPr>
              <a:t>{b</a:t>
            </a:r>
            <a:r>
              <a:rPr lang="en-US" altLang="zh-CN" b="1" baseline="-30000" dirty="0" smtClean="0">
                <a:latin typeface="Times New Roman" pitchFamily="18" charset="0"/>
                <a:cs typeface="Times New Roman" pitchFamily="18" charset="0"/>
              </a:rPr>
              <a:t>1</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b</a:t>
            </a:r>
            <a:r>
              <a:rPr lang="en-US" altLang="zh-CN" b="1" baseline="-30000" dirty="0" smtClean="0">
                <a:latin typeface="Times New Roman" pitchFamily="18" charset="0"/>
                <a:cs typeface="Times New Roman" pitchFamily="18" charset="0"/>
              </a:rPr>
              <a:t>2</a:t>
            </a: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a:t>
            </a:r>
            <a:r>
              <a:rPr lang="en-US" altLang="zh-CN" b="1" dirty="0" err="1" smtClean="0">
                <a:latin typeface="Times New Roman" pitchFamily="18" charset="0"/>
                <a:cs typeface="Times New Roman" pitchFamily="18" charset="0"/>
              </a:rPr>
              <a:t>b</a:t>
            </a:r>
            <a:r>
              <a:rPr lang="en-US" altLang="zh-CN" b="1" baseline="-30000" dirty="0" err="1" smtClean="0">
                <a:latin typeface="Times New Roman" pitchFamily="18" charset="0"/>
                <a:cs typeface="Times New Roman" pitchFamily="18" charset="0"/>
              </a:rPr>
              <a:t>n</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是对应的反序表</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如果算法</a:t>
            </a:r>
            <a:r>
              <a:rPr lang="en-US" altLang="zh-CN" b="1" dirty="0" smtClean="0">
                <a:latin typeface="Times New Roman" pitchFamily="18" charset="0"/>
                <a:cs typeface="Times New Roman" pitchFamily="18" charset="0"/>
              </a:rPr>
              <a:t>Bubble</a:t>
            </a:r>
            <a:r>
              <a:rPr lang="zh-CN" altLang="en-US" b="1" dirty="0" smtClean="0">
                <a:latin typeface="Times New Roman" pitchFamily="18" charset="0"/>
                <a:cs typeface="Times New Roman" pitchFamily="18" charset="0"/>
              </a:rPr>
              <a:t>的一趟冒泡把</a:t>
            </a:r>
            <a:r>
              <a:rPr lang="en-US" altLang="zh-CN" b="1" dirty="0" smtClean="0">
                <a:latin typeface="Times New Roman" pitchFamily="18" charset="0"/>
                <a:cs typeface="Times New Roman" pitchFamily="18" charset="0"/>
              </a:rPr>
              <a:t>{K</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 K</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K</a:t>
            </a:r>
            <a:r>
              <a:rPr lang="en-US" altLang="zh-CN" b="1" baseline="-30000" dirty="0" err="1" smtClean="0">
                <a:latin typeface="Times New Roman" pitchFamily="18" charset="0"/>
                <a:cs typeface="Times New Roman" pitchFamily="18" charset="0"/>
              </a:rPr>
              <a:t>n</a:t>
            </a:r>
            <a:r>
              <a:rPr lang="en-US" altLang="zh-CN"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改变为</a:t>
            </a:r>
            <a:r>
              <a:rPr lang="en-US" altLang="zh-CN" b="1" dirty="0" smtClean="0">
                <a:latin typeface="Times New Roman" pitchFamily="18" charset="0"/>
                <a:cs typeface="Times New Roman" pitchFamily="18" charset="0"/>
              </a:rPr>
              <a:t>{K</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 K</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K</a:t>
            </a:r>
            <a:r>
              <a:rPr lang="en-US" altLang="zh-CN" b="1" baseline="-30000" dirty="0" err="1" smtClean="0">
                <a:latin typeface="Times New Roman" pitchFamily="18" charset="0"/>
                <a:cs typeface="Times New Roman" pitchFamily="18" charset="0"/>
              </a:rPr>
              <a:t>n</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那么从</a:t>
            </a:r>
            <a:r>
              <a:rPr lang="en-US" altLang="zh-CN" b="1" dirty="0" smtClean="0">
                <a:latin typeface="Times New Roman" pitchFamily="18" charset="0"/>
                <a:cs typeface="Times New Roman" pitchFamily="18" charset="0"/>
              </a:rPr>
              <a:t>b</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 b</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 </a:t>
            </a:r>
            <a:r>
              <a:rPr lang="en-US" altLang="zh-CN" b="1" dirty="0" err="1" smtClean="0">
                <a:latin typeface="Times New Roman" pitchFamily="18" charset="0"/>
                <a:cs typeface="Times New Roman" pitchFamily="18" charset="0"/>
              </a:rPr>
              <a:t>b</a:t>
            </a:r>
            <a:r>
              <a:rPr lang="en-US" altLang="zh-CN" b="1" baseline="-30000" dirty="0" err="1" smtClean="0">
                <a:latin typeface="Times New Roman" pitchFamily="18" charset="0"/>
                <a:cs typeface="Times New Roman" pitchFamily="18" charset="0"/>
              </a:rPr>
              <a:t>n</a:t>
            </a:r>
            <a:r>
              <a:rPr lang="zh-CN" altLang="en-US" b="1" dirty="0" smtClean="0">
                <a:latin typeface="Times New Roman" pitchFamily="18" charset="0"/>
                <a:cs typeface="Times New Roman" pitchFamily="18" charset="0"/>
              </a:rPr>
              <a:t>中把</a:t>
            </a:r>
            <a:r>
              <a:rPr lang="zh-CN" altLang="en-US" b="1" u="sng" dirty="0" smtClean="0">
                <a:solidFill>
                  <a:srgbClr val="FF0000"/>
                </a:solidFill>
                <a:latin typeface="Times New Roman" pitchFamily="18" charset="0"/>
                <a:cs typeface="Times New Roman" pitchFamily="18" charset="0"/>
              </a:rPr>
              <a:t>每个非零元素减</a:t>
            </a:r>
            <a:r>
              <a:rPr lang="en-US" altLang="zh-CN" b="1" u="sng" dirty="0" smtClean="0">
                <a:solidFill>
                  <a:srgbClr val="FF0000"/>
                </a:solidFill>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就得到了相应的反序表</a:t>
            </a:r>
            <a:r>
              <a:rPr lang="en-US" altLang="zh-CN" b="1" dirty="0" smtClean="0">
                <a:latin typeface="Times New Roman" pitchFamily="18" charset="0"/>
                <a:cs typeface="Times New Roman" pitchFamily="18" charset="0"/>
              </a:rPr>
              <a:t>{b</a:t>
            </a:r>
            <a:r>
              <a:rPr lang="en-US" altLang="zh-CN" b="1" baseline="-30000" dirty="0" smtClean="0">
                <a:latin typeface="Times New Roman" pitchFamily="18" charset="0"/>
                <a:cs typeface="Times New Roman" pitchFamily="18" charset="0"/>
              </a:rPr>
              <a:t>1</a:t>
            </a:r>
            <a:r>
              <a:rPr lang="en-US" altLang="zh-CN" b="1" dirty="0" smtClean="0">
                <a:latin typeface="Times New Roman" pitchFamily="18" charset="0"/>
                <a:cs typeface="Times New Roman" pitchFamily="18" charset="0"/>
              </a:rPr>
              <a:t>′,b</a:t>
            </a:r>
            <a:r>
              <a:rPr lang="en-US" altLang="zh-CN" b="1" baseline="-30000" dirty="0" smtClean="0">
                <a:latin typeface="Times New Roman" pitchFamily="18" charset="0"/>
                <a:cs typeface="Times New Roman" pitchFamily="18" charset="0"/>
              </a:rPr>
              <a:t>2</a:t>
            </a:r>
            <a:r>
              <a:rPr lang="en-US" altLang="zh-CN" b="1" dirty="0" smtClean="0">
                <a:latin typeface="Times New Roman" pitchFamily="18" charset="0"/>
                <a:cs typeface="Times New Roman" pitchFamily="18" charset="0"/>
              </a:rPr>
              <a:t>′,…,</a:t>
            </a:r>
            <a:r>
              <a:rPr lang="en-US" altLang="zh-CN" b="1" dirty="0" err="1" smtClean="0">
                <a:latin typeface="Times New Roman" pitchFamily="18" charset="0"/>
                <a:cs typeface="Times New Roman" pitchFamily="18" charset="0"/>
              </a:rPr>
              <a:t>b</a:t>
            </a:r>
            <a:r>
              <a:rPr lang="en-US" altLang="zh-CN" b="1" baseline="-30000" dirty="0" err="1" smtClean="0">
                <a:latin typeface="Times New Roman" pitchFamily="18" charset="0"/>
                <a:cs typeface="Times New Roman" pitchFamily="18" charset="0"/>
              </a:rPr>
              <a:t>n</a:t>
            </a:r>
            <a:r>
              <a:rPr lang="en-US" altLang="zh-CN" b="1" dirty="0" smtClean="0">
                <a:latin typeface="Times New Roman" pitchFamily="18" charset="0"/>
                <a:cs typeface="Times New Roman" pitchFamily="18" charset="0"/>
              </a:rPr>
              <a:t>′}  . </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idx="1"/>
          </p:nvPr>
        </p:nvSpPr>
        <p:spPr>
          <a:xfrm>
            <a:off x="468313" y="368300"/>
            <a:ext cx="8243887" cy="6121400"/>
          </a:xfrm>
        </p:spPr>
        <p:txBody>
          <a:bodyPr/>
          <a:lstStyle/>
          <a:p>
            <a:pPr eaLnBrk="1" hangingPunct="1"/>
            <a:r>
              <a:rPr lang="zh-CN" altLang="en-US" b="1" smtClean="0">
                <a:solidFill>
                  <a:srgbClr val="FFFF00"/>
                </a:solidFill>
                <a:latin typeface="Times New Roman" pitchFamily="18" charset="0"/>
              </a:rPr>
              <a:t>冒泡趟数：</a:t>
            </a:r>
            <a:r>
              <a:rPr lang="en-US" altLang="zh-CN" b="1" smtClean="0">
                <a:latin typeface="Times New Roman" pitchFamily="18" charset="0"/>
                <a:cs typeface="Times New Roman" pitchFamily="18" charset="0"/>
              </a:rPr>
              <a:t>A = 1 + max{ b</a:t>
            </a:r>
            <a:r>
              <a:rPr lang="en-US" altLang="zh-CN" b="1" baseline="-30000" smtClean="0">
                <a:latin typeface="Times New Roman" pitchFamily="18" charset="0"/>
                <a:cs typeface="Times New Roman" pitchFamily="18" charset="0"/>
              </a:rPr>
              <a:t>1</a:t>
            </a:r>
            <a:r>
              <a:rPr lang="zh-CN" altLang="en-US" b="1" smtClean="0">
                <a:latin typeface="Times New Roman" pitchFamily="18" charset="0"/>
              </a:rPr>
              <a:t>，</a:t>
            </a:r>
            <a:r>
              <a:rPr lang="en-US" altLang="zh-CN" b="1" smtClean="0">
                <a:latin typeface="Times New Roman" pitchFamily="18" charset="0"/>
              </a:rPr>
              <a:t>b</a:t>
            </a:r>
            <a:r>
              <a:rPr lang="en-US" altLang="zh-CN" b="1" baseline="-30000"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b</a:t>
            </a:r>
            <a:r>
              <a:rPr lang="en-US" altLang="zh-CN" b="1" baseline="-30000" smtClean="0">
                <a:latin typeface="Times New Roman" pitchFamily="18" charset="0"/>
              </a:rPr>
              <a:t>n</a:t>
            </a:r>
            <a:r>
              <a:rPr lang="en-US" altLang="zh-CN" b="1" smtClean="0">
                <a:latin typeface="Times New Roman" pitchFamily="18" charset="0"/>
              </a:rPr>
              <a:t> }</a:t>
            </a:r>
            <a:endParaRPr lang="zh-CN" altLang="en-US" sz="3600" b="1" smtClean="0">
              <a:latin typeface="Times New Roman" pitchFamily="18" charset="0"/>
            </a:endParaRPr>
          </a:p>
          <a:p>
            <a:pPr eaLnBrk="1" hangingPunct="1"/>
            <a:r>
              <a:rPr lang="zh-CN" altLang="en-US" sz="3600" b="1" smtClean="0">
                <a:latin typeface="Times New Roman" pitchFamily="18" charset="0"/>
              </a:rPr>
              <a:t>记录的初始排列是按关键词从小到大排好序时，此算法只执行一趟起泡，做 </a:t>
            </a:r>
            <a:r>
              <a:rPr lang="en-US" altLang="zh-CN" sz="3600" b="1" smtClean="0">
                <a:latin typeface="Times New Roman" pitchFamily="18" charset="0"/>
              </a:rPr>
              <a:t>n-1 </a:t>
            </a:r>
            <a:r>
              <a:rPr lang="zh-CN" altLang="en-US" sz="3600" b="1" smtClean="0">
                <a:latin typeface="Times New Roman" pitchFamily="18" charset="0"/>
              </a:rPr>
              <a:t>次关键词比较，</a:t>
            </a:r>
            <a:r>
              <a:rPr lang="zh-CN" altLang="en-US" b="1" smtClean="0">
                <a:solidFill>
                  <a:srgbClr val="FFFF00"/>
                </a:solidFill>
                <a:latin typeface="Times New Roman" pitchFamily="18" charset="0"/>
              </a:rPr>
              <a:t>不发生记录交换</a:t>
            </a:r>
            <a:r>
              <a:rPr lang="zh-CN" altLang="en-US" sz="3600" b="1" smtClean="0">
                <a:latin typeface="Times New Roman" pitchFamily="18" charset="0"/>
              </a:rPr>
              <a:t>；这是最好的情形。</a:t>
            </a:r>
          </a:p>
          <a:p>
            <a:pPr eaLnBrk="1" hangingPunct="1">
              <a:buFont typeface="Wingdings" pitchFamily="2" charset="2"/>
              <a:buNone/>
            </a:pPr>
            <a:endParaRPr lang="zh-CN" altLang="en-US" sz="2000" b="1" smtClean="0">
              <a:latin typeface="Times New Roman" pitchFamily="18" charset="0"/>
            </a:endParaRPr>
          </a:p>
          <a:p>
            <a:pPr eaLnBrk="1" hangingPunct="1"/>
            <a:r>
              <a:rPr lang="zh-CN" altLang="en-US" sz="3600" b="1" smtClean="0">
                <a:latin typeface="Times New Roman" pitchFamily="18" charset="0"/>
              </a:rPr>
              <a:t>最坏的情形是算法执行了</a:t>
            </a:r>
            <a:r>
              <a:rPr lang="en-US" altLang="zh-CN" sz="3600" b="1" smtClean="0">
                <a:latin typeface="Times New Roman" pitchFamily="18" charset="0"/>
              </a:rPr>
              <a:t>n-1</a:t>
            </a:r>
            <a:r>
              <a:rPr lang="zh-CN" altLang="en-US" sz="3600" b="1" smtClean="0">
                <a:latin typeface="Times New Roman" pitchFamily="18" charset="0"/>
              </a:rPr>
              <a:t>趟起泡，第 </a:t>
            </a:r>
            <a:r>
              <a:rPr lang="en-US" altLang="zh-CN" sz="3600" b="1" smtClean="0">
                <a:latin typeface="Times New Roman" pitchFamily="18" charset="0"/>
              </a:rPr>
              <a:t>i </a:t>
            </a:r>
            <a:r>
              <a:rPr lang="zh-CN" altLang="en-US" sz="3600" b="1" smtClean="0">
                <a:latin typeface="Times New Roman" pitchFamily="18" charset="0"/>
              </a:rPr>
              <a:t>趟 </a:t>
            </a:r>
            <a:r>
              <a:rPr lang="en-US" altLang="zh-CN" sz="3600" b="1" smtClean="0">
                <a:latin typeface="Times New Roman" pitchFamily="18" charset="0"/>
              </a:rPr>
              <a:t>(1</a:t>
            </a:r>
            <a:r>
              <a:rPr lang="en-US" altLang="zh-CN" sz="3600" b="1" smtClean="0">
                <a:latin typeface="Times New Roman" pitchFamily="18" charset="0"/>
                <a:sym typeface="Symbol" pitchFamily="18" charset="2"/>
              </a:rPr>
              <a:t></a:t>
            </a:r>
            <a:r>
              <a:rPr lang="en-US" altLang="zh-CN" sz="3600" b="1" smtClean="0">
                <a:latin typeface="Times New Roman" pitchFamily="18" charset="0"/>
              </a:rPr>
              <a:t> i</a:t>
            </a:r>
            <a:r>
              <a:rPr lang="en-US" altLang="zh-CN" sz="3600" b="1" smtClean="0">
                <a:latin typeface="Times New Roman" pitchFamily="18" charset="0"/>
                <a:sym typeface="Symbol" pitchFamily="18" charset="2"/>
              </a:rPr>
              <a:t></a:t>
            </a:r>
            <a:r>
              <a:rPr lang="en-US" altLang="zh-CN" sz="3600" b="1" smtClean="0">
                <a:latin typeface="Times New Roman" pitchFamily="18" charset="0"/>
              </a:rPr>
              <a:t> n) </a:t>
            </a:r>
            <a:r>
              <a:rPr lang="zh-CN" altLang="en-US" sz="3600" b="1" smtClean="0">
                <a:latin typeface="Times New Roman" pitchFamily="18" charset="0"/>
              </a:rPr>
              <a:t>做了 </a:t>
            </a:r>
            <a:r>
              <a:rPr lang="en-US" altLang="zh-CN" sz="3600" b="1" smtClean="0">
                <a:latin typeface="Times New Roman" pitchFamily="18" charset="0"/>
              </a:rPr>
              <a:t>n- i</a:t>
            </a:r>
            <a:r>
              <a:rPr lang="en-US" altLang="zh-CN" sz="3600" b="1" i="1" smtClean="0">
                <a:latin typeface="Times New Roman" pitchFamily="18" charset="0"/>
              </a:rPr>
              <a:t> </a:t>
            </a:r>
            <a:r>
              <a:rPr lang="zh-CN" altLang="en-US" sz="3600" b="1" smtClean="0">
                <a:latin typeface="Times New Roman" pitchFamily="18" charset="0"/>
              </a:rPr>
              <a:t>次关键词比较，执行了</a:t>
            </a:r>
            <a:r>
              <a:rPr lang="en-US" altLang="zh-CN" sz="3600" b="1" smtClean="0">
                <a:latin typeface="Times New Roman" pitchFamily="18" charset="0"/>
              </a:rPr>
              <a:t>n-i</a:t>
            </a:r>
            <a:r>
              <a:rPr lang="en-US" altLang="zh-CN" sz="3600" b="1" i="1" smtClean="0">
                <a:latin typeface="Times New Roman" pitchFamily="18" charset="0"/>
              </a:rPr>
              <a:t> </a:t>
            </a:r>
            <a:r>
              <a:rPr lang="zh-CN" altLang="en-US" sz="3600" b="1" smtClean="0">
                <a:latin typeface="Times New Roman" pitchFamily="18" charset="0"/>
              </a:rPr>
              <a:t>次记录交换。这样在最坏情形下总的关键词比较次数和记录</a:t>
            </a:r>
            <a:r>
              <a:rPr lang="zh-CN" altLang="en-US" b="1" smtClean="0">
                <a:solidFill>
                  <a:srgbClr val="FFFF00"/>
                </a:solidFill>
                <a:latin typeface="Times New Roman" pitchFamily="18" charset="0"/>
              </a:rPr>
              <a:t>交换次数</a:t>
            </a:r>
            <a:r>
              <a:rPr lang="zh-CN" altLang="en-US" sz="3600" b="1" smtClean="0">
                <a:latin typeface="Times New Roman" pitchFamily="18" charset="0"/>
              </a:rPr>
              <a:t>为： </a:t>
            </a:r>
            <a:r>
              <a:rPr kumimoji="1" lang="en-US" altLang="zh-CN" b="1" smtClean="0">
                <a:latin typeface="Times New Roman" pitchFamily="18" charset="0"/>
              </a:rPr>
              <a:t>(n-1)n/2</a:t>
            </a:r>
            <a:endParaRPr kumimoji="1" lang="zh-CN" altLang="en-US" b="1" smtClean="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a:xfrm>
            <a:off x="304800" y="457200"/>
            <a:ext cx="8497888" cy="5065713"/>
          </a:xfrm>
        </p:spPr>
        <p:txBody>
          <a:bodyPr/>
          <a:lstStyle/>
          <a:p>
            <a:pPr algn="just" eaLnBrk="1" hangingPunct="1">
              <a:buFont typeface="Wingdings" pitchFamily="2" charset="2"/>
              <a:buNone/>
            </a:pPr>
            <a:r>
              <a:rPr lang="zh-CN" altLang="en-US" b="1" smtClean="0">
                <a:latin typeface="Times New Roman" pitchFamily="18" charset="0"/>
              </a:rPr>
              <a:t>    推论</a:t>
            </a:r>
            <a:r>
              <a:rPr lang="en-US" altLang="zh-CN" b="1" smtClean="0">
                <a:latin typeface="Times New Roman" pitchFamily="18" charset="0"/>
                <a:cs typeface="Times New Roman" pitchFamily="18" charset="0"/>
              </a:rPr>
              <a:t>7.1 </a:t>
            </a:r>
            <a:r>
              <a:rPr lang="zh-CN" altLang="en-US" b="1" smtClean="0">
                <a:latin typeface="Times New Roman" pitchFamily="18" charset="0"/>
              </a:rPr>
              <a:t>算法</a:t>
            </a:r>
            <a:r>
              <a:rPr lang="en-US" altLang="zh-CN" b="1" smtClean="0">
                <a:latin typeface="Times New Roman" pitchFamily="18" charset="0"/>
              </a:rPr>
              <a:t>Bubble</a:t>
            </a:r>
            <a:r>
              <a:rPr lang="zh-CN" altLang="en-US" b="1" smtClean="0">
                <a:latin typeface="Times New Roman" pitchFamily="18" charset="0"/>
              </a:rPr>
              <a:t>的冒泡</a:t>
            </a:r>
            <a:r>
              <a:rPr lang="zh-CN" altLang="en-US" b="1" smtClean="0">
                <a:solidFill>
                  <a:srgbClr val="FFFF00"/>
                </a:solidFill>
                <a:latin typeface="Times New Roman" pitchFamily="18" charset="0"/>
              </a:rPr>
              <a:t>趟数</a:t>
            </a:r>
            <a:r>
              <a:rPr lang="en-US" altLang="zh-CN" b="1" smtClean="0">
                <a:latin typeface="Times New Roman" pitchFamily="18" charset="0"/>
              </a:rPr>
              <a:t>A = 1 + max{ b</a:t>
            </a:r>
            <a:r>
              <a:rPr lang="en-US" altLang="zh-CN" b="1" baseline="-30000" smtClean="0">
                <a:latin typeface="Times New Roman" pitchFamily="18" charset="0"/>
              </a:rPr>
              <a:t>1</a:t>
            </a:r>
            <a:r>
              <a:rPr lang="zh-CN" altLang="en-US" b="1" smtClean="0">
                <a:latin typeface="Times New Roman" pitchFamily="18" charset="0"/>
              </a:rPr>
              <a:t>，</a:t>
            </a:r>
            <a:r>
              <a:rPr lang="en-US" altLang="zh-CN" b="1" smtClean="0">
                <a:latin typeface="Times New Roman" pitchFamily="18" charset="0"/>
              </a:rPr>
              <a:t>b</a:t>
            </a:r>
            <a:r>
              <a:rPr lang="en-US" altLang="zh-CN" b="1" baseline="-30000"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a:t>
            </a:r>
            <a:r>
              <a:rPr lang="zh-CN" altLang="en-US" b="1" smtClean="0">
                <a:latin typeface="Times New Roman" pitchFamily="18" charset="0"/>
              </a:rPr>
              <a:t>，</a:t>
            </a:r>
            <a:r>
              <a:rPr lang="en-US" altLang="zh-CN" b="1" smtClean="0">
                <a:latin typeface="Times New Roman" pitchFamily="18" charset="0"/>
              </a:rPr>
              <a:t>b</a:t>
            </a:r>
            <a:r>
              <a:rPr lang="en-US" altLang="zh-CN" b="1" baseline="-30000" smtClean="0">
                <a:latin typeface="Times New Roman" pitchFamily="18" charset="0"/>
              </a:rPr>
              <a:t>n</a:t>
            </a:r>
            <a:r>
              <a:rPr lang="en-US" altLang="zh-CN" b="1" smtClean="0">
                <a:latin typeface="Times New Roman" pitchFamily="18" charset="0"/>
              </a:rPr>
              <a:t> }</a:t>
            </a:r>
            <a:r>
              <a:rPr lang="zh-CN" altLang="en-US" b="1" smtClean="0">
                <a:latin typeface="Times New Roman" pitchFamily="18" charset="0"/>
              </a:rPr>
              <a:t>；</a:t>
            </a:r>
            <a:r>
              <a:rPr lang="zh-CN" altLang="en-US" b="1" smtClean="0">
                <a:solidFill>
                  <a:srgbClr val="FFFF00"/>
                </a:solidFill>
                <a:latin typeface="Times New Roman" pitchFamily="18" charset="0"/>
              </a:rPr>
              <a:t>记录交换次数</a:t>
            </a:r>
            <a:r>
              <a:rPr lang="en-US" altLang="zh-CN" b="1" smtClean="0">
                <a:latin typeface="Times New Roman" pitchFamily="18" charset="0"/>
              </a:rPr>
              <a:t>B= ∑b</a:t>
            </a:r>
            <a:r>
              <a:rPr lang="en-US" altLang="zh-CN" b="1" baseline="-25000" smtClean="0">
                <a:latin typeface="Times New Roman" pitchFamily="18" charset="0"/>
              </a:rPr>
              <a:t>i</a:t>
            </a:r>
            <a:r>
              <a:rPr lang="en-US" altLang="zh-CN" b="1" smtClean="0">
                <a:latin typeface="Times New Roman" pitchFamily="18" charset="0"/>
              </a:rPr>
              <a:t> </a:t>
            </a:r>
            <a:r>
              <a:rPr lang="zh-CN" altLang="en-US" b="1" smtClean="0">
                <a:latin typeface="Times New Roman" pitchFamily="18" charset="0"/>
              </a:rPr>
              <a:t>；</a:t>
            </a:r>
            <a:r>
              <a:rPr lang="zh-CN" altLang="en-US" b="1" smtClean="0">
                <a:solidFill>
                  <a:srgbClr val="FFFF00"/>
                </a:solidFill>
                <a:latin typeface="Times New Roman" pitchFamily="18" charset="0"/>
              </a:rPr>
              <a:t>关键词的比较次数</a:t>
            </a:r>
            <a:r>
              <a:rPr lang="en-US" altLang="zh-CN" b="1" smtClean="0">
                <a:latin typeface="Times New Roman" pitchFamily="18" charset="0"/>
              </a:rPr>
              <a:t>C= ∑C</a:t>
            </a:r>
            <a:r>
              <a:rPr lang="en-US" altLang="zh-CN" b="1" baseline="-25000" smtClean="0">
                <a:latin typeface="Times New Roman" pitchFamily="18" charset="0"/>
              </a:rPr>
              <a:t>i</a:t>
            </a:r>
            <a:r>
              <a:rPr lang="en-US" altLang="zh-CN" b="1" smtClean="0">
                <a:latin typeface="Times New Roman" pitchFamily="18" charset="0"/>
              </a:rPr>
              <a:t> </a:t>
            </a:r>
            <a:r>
              <a:rPr lang="zh-CN" altLang="en-US" b="1" smtClean="0">
                <a:latin typeface="Times New Roman" pitchFamily="18" charset="0"/>
              </a:rPr>
              <a:t>，其中</a:t>
            </a:r>
            <a:r>
              <a:rPr lang="en-US" altLang="zh-CN" b="1" smtClean="0">
                <a:latin typeface="Times New Roman" pitchFamily="18" charset="0"/>
              </a:rPr>
              <a:t>C</a:t>
            </a:r>
            <a:r>
              <a:rPr lang="en-US" altLang="zh-CN" b="1" baseline="-30000" smtClean="0">
                <a:latin typeface="Times New Roman" pitchFamily="18" charset="0"/>
              </a:rPr>
              <a:t>i</a:t>
            </a:r>
            <a:r>
              <a:rPr lang="zh-CN" altLang="en-US" b="1" smtClean="0">
                <a:latin typeface="Times New Roman" pitchFamily="18" charset="0"/>
              </a:rPr>
              <a:t>等于第</a:t>
            </a:r>
            <a:r>
              <a:rPr lang="en-US" altLang="zh-CN" b="1" smtClean="0">
                <a:latin typeface="Times New Roman" pitchFamily="18" charset="0"/>
              </a:rPr>
              <a:t>i</a:t>
            </a:r>
            <a:r>
              <a:rPr lang="zh-CN" altLang="en-US" b="1" smtClean="0">
                <a:latin typeface="Times New Roman" pitchFamily="18" charset="0"/>
              </a:rPr>
              <a:t>趟冒泡时的</a:t>
            </a:r>
            <a:r>
              <a:rPr lang="en-US" altLang="zh-CN" b="1" smtClean="0">
                <a:latin typeface="Times New Roman" pitchFamily="18" charset="0"/>
              </a:rPr>
              <a:t>BOUND</a:t>
            </a:r>
            <a:r>
              <a:rPr lang="zh-CN" altLang="en-US" b="1" smtClean="0">
                <a:latin typeface="Times New Roman" pitchFamily="18" charset="0"/>
              </a:rPr>
              <a:t>减</a:t>
            </a:r>
            <a:r>
              <a:rPr lang="en-US" altLang="zh-CN" b="1" smtClean="0">
                <a:latin typeface="Times New Roman" pitchFamily="18" charset="0"/>
              </a:rPr>
              <a:t>1.</a:t>
            </a:r>
            <a:r>
              <a:rPr lang="en-US" altLang="zh-CN" sz="2800" b="1" smtClean="0">
                <a:latin typeface="Times New Roman" pitchFamily="18" charset="0"/>
              </a:rPr>
              <a:t> </a:t>
            </a:r>
          </a:p>
          <a:p>
            <a:pPr algn="just" eaLnBrk="1" hangingPunct="1">
              <a:buFont typeface="Wingdings" pitchFamily="2" charset="2"/>
              <a:buNone/>
            </a:pPr>
            <a:endParaRPr lang="en-US" altLang="zh-CN" sz="2800" b="1" smtClean="0">
              <a:latin typeface="Times New Roman" pitchFamily="18" charset="0"/>
            </a:endParaRPr>
          </a:p>
          <a:p>
            <a:pPr algn="just" eaLnBrk="1" hangingPunct="1">
              <a:buFont typeface="Wingdings" pitchFamily="2" charset="2"/>
              <a:buNone/>
            </a:pPr>
            <a:endParaRPr lang="en-US" altLang="zh-CN" sz="2800" b="1" smtClean="0"/>
          </a:p>
          <a:p>
            <a:pPr algn="just" eaLnBrk="1" hangingPunct="1">
              <a:buFont typeface="Wingdings" pitchFamily="2" charset="2"/>
              <a:buNone/>
            </a:pPr>
            <a:endParaRPr lang="en-US" altLang="zh-CN" sz="2800" b="1" smtClean="0"/>
          </a:p>
          <a:p>
            <a:pPr algn="just" eaLnBrk="1" hangingPunct="1">
              <a:buFont typeface="Wingdings" pitchFamily="2" charset="2"/>
              <a:buNone/>
            </a:pPr>
            <a:endParaRPr lang="en-US" altLang="zh-CN" sz="2800" b="1" smtClean="0"/>
          </a:p>
          <a:p>
            <a:pPr algn="just" eaLnBrk="1" hangingPunct="1">
              <a:buFont typeface="Wingdings" pitchFamily="2" charset="2"/>
              <a:buNone/>
            </a:pPr>
            <a:endParaRPr lang="en-US" altLang="zh-CN" sz="2800" b="1" smtClean="0"/>
          </a:p>
          <a:p>
            <a:pPr algn="just" eaLnBrk="1" hangingPunct="1">
              <a:buFont typeface="Wingdings" pitchFamily="2" charset="2"/>
              <a:buNone/>
            </a:pPr>
            <a:endParaRPr lang="en-US" altLang="zh-CN" sz="2800" b="1" smtClean="0"/>
          </a:p>
          <a:p>
            <a:pPr algn="just" eaLnBrk="1" hangingPunct="1">
              <a:buFont typeface="Wingdings" pitchFamily="2" charset="2"/>
              <a:buNone/>
            </a:pPr>
            <a:endParaRPr lang="zh-CN" altLang="en-US" sz="2800" b="1" smtClean="0"/>
          </a:p>
        </p:txBody>
      </p:sp>
      <p:graphicFrame>
        <p:nvGraphicFramePr>
          <p:cNvPr id="463875" name="Object 3"/>
          <p:cNvGraphicFramePr>
            <a:graphicFrameLocks noChangeAspect="1"/>
          </p:cNvGraphicFramePr>
          <p:nvPr/>
        </p:nvGraphicFramePr>
        <p:xfrm>
          <a:off x="323850" y="2744788"/>
          <a:ext cx="8461375" cy="3779837"/>
        </p:xfrm>
        <a:graphic>
          <a:graphicData uri="http://schemas.openxmlformats.org/presentationml/2006/ole">
            <mc:AlternateContent xmlns:mc="http://schemas.openxmlformats.org/markup-compatibility/2006">
              <mc:Choice xmlns:v="urn:schemas-microsoft-com:vml" Requires="v">
                <p:oleObj spid="_x0000_s85009" name="Document" r:id="rId4" imgW="7438644" imgH="3031236" progId="Word.Document.8">
                  <p:embed/>
                </p:oleObj>
              </mc:Choice>
              <mc:Fallback>
                <p:oleObj name="Document" r:id="rId4" imgW="7438644" imgH="3031236"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744788"/>
                        <a:ext cx="8461375" cy="377983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gtEl>
                                        <p:attrNameLst>
                                          <p:attrName>style.visibility</p:attrName>
                                        </p:attrNameLst>
                                      </p:cBhvr>
                                      <p:to>
                                        <p:strVal val="visible"/>
                                      </p:to>
                                    </p:set>
                                    <p:animEffect transition="in" filter="blinds(horizontal)">
                                      <p:cBhvr>
                                        <p:cTn id="7" dur="500"/>
                                        <p:tgtEl>
                                          <p:spTgt spid="463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idx="1"/>
          </p:nvPr>
        </p:nvSpPr>
        <p:spPr>
          <a:xfrm>
            <a:off x="381000" y="533400"/>
            <a:ext cx="8458200" cy="5486400"/>
          </a:xfrm>
        </p:spPr>
        <p:txBody>
          <a:bodyPr/>
          <a:lstStyle/>
          <a:p>
            <a:pPr eaLnBrk="1" hangingPunct="1">
              <a:spcBef>
                <a:spcPct val="40000"/>
              </a:spcBef>
              <a:buFont typeface="Wingdings" pitchFamily="2" charset="2"/>
              <a:buNone/>
            </a:pPr>
            <a:r>
              <a:rPr lang="zh-CN" altLang="en-US" sz="3600" b="1" smtClean="0">
                <a:solidFill>
                  <a:srgbClr val="FFFF00"/>
                </a:solidFill>
                <a:latin typeface="幼圆" pitchFamily="49" charset="-122"/>
                <a:ea typeface="幼圆" pitchFamily="49" charset="-122"/>
              </a:rPr>
              <a:t>冒泡排序算法</a:t>
            </a:r>
          </a:p>
          <a:p>
            <a:pPr eaLnBrk="1" hangingPunct="1">
              <a:spcBef>
                <a:spcPct val="40000"/>
              </a:spcBef>
            </a:pPr>
            <a:r>
              <a:rPr lang="zh-CN" altLang="en-US" b="1" smtClean="0">
                <a:solidFill>
                  <a:srgbClr val="FFFF00"/>
                </a:solidFill>
                <a:latin typeface="幼圆" pitchFamily="49" charset="-122"/>
                <a:ea typeface="幼圆" pitchFamily="49" charset="-122"/>
              </a:rPr>
              <a:t>时间复杂度</a:t>
            </a:r>
            <a:r>
              <a:rPr lang="en-US" altLang="zh-CN" b="1" smtClean="0">
                <a:solidFill>
                  <a:srgbClr val="FFFF00"/>
                </a:solidFill>
                <a:latin typeface="幼圆" pitchFamily="49" charset="-122"/>
                <a:ea typeface="幼圆" pitchFamily="49" charset="-122"/>
              </a:rPr>
              <a:t>:</a:t>
            </a:r>
            <a:r>
              <a:rPr lang="en-US" altLang="zh-CN" b="1" smtClean="0">
                <a:latin typeface="Times New Roman" pitchFamily="18" charset="0"/>
                <a:ea typeface="幼圆" pitchFamily="49" charset="-122"/>
              </a:rPr>
              <a:t>O(n</a:t>
            </a:r>
            <a:r>
              <a:rPr lang="en-US" altLang="zh-CN" b="1" baseline="30000" smtClean="0">
                <a:latin typeface="Times New Roman" pitchFamily="18" charset="0"/>
                <a:ea typeface="幼圆" pitchFamily="49" charset="-122"/>
              </a:rPr>
              <a:t>2</a:t>
            </a:r>
            <a:r>
              <a:rPr lang="en-US" altLang="zh-CN" b="1" smtClean="0">
                <a:latin typeface="Times New Roman" pitchFamily="18" charset="0"/>
                <a:ea typeface="幼圆" pitchFamily="49" charset="-122"/>
              </a:rPr>
              <a:t>)</a:t>
            </a:r>
            <a:r>
              <a:rPr lang="zh-CN" altLang="en-US" b="1" smtClean="0">
                <a:latin typeface="幼圆" pitchFamily="49" charset="-122"/>
                <a:ea typeface="幼圆" pitchFamily="49" charset="-122"/>
              </a:rPr>
              <a:t>（包括最坏和平均） </a:t>
            </a:r>
            <a:r>
              <a:rPr lang="en-US" altLang="zh-CN" b="1" smtClean="0">
                <a:latin typeface="幼圆" pitchFamily="49" charset="-122"/>
                <a:ea typeface="幼圆" pitchFamily="49" charset="-122"/>
              </a:rPr>
              <a:t>. </a:t>
            </a:r>
          </a:p>
          <a:p>
            <a:pPr eaLnBrk="1" hangingPunct="1">
              <a:spcBef>
                <a:spcPct val="40000"/>
              </a:spcBef>
            </a:pPr>
            <a:r>
              <a:rPr lang="zh-CN" altLang="en-US" b="1" smtClean="0">
                <a:solidFill>
                  <a:srgbClr val="FFFF00"/>
                </a:solidFill>
                <a:latin typeface="幼圆" pitchFamily="49" charset="-122"/>
                <a:ea typeface="幼圆" pitchFamily="49" charset="-122"/>
              </a:rPr>
              <a:t>稳定性：</a:t>
            </a:r>
            <a:r>
              <a:rPr lang="zh-CN" altLang="en-US" b="1" smtClean="0">
                <a:latin typeface="幼圆" pitchFamily="49" charset="-122"/>
                <a:ea typeface="幼圆" pitchFamily="49" charset="-122"/>
              </a:rPr>
              <a:t>冒泡排序是</a:t>
            </a:r>
            <a:r>
              <a:rPr lang="zh-CN" altLang="en-US" b="1" smtClean="0">
                <a:solidFill>
                  <a:srgbClr val="FFFF00"/>
                </a:solidFill>
                <a:latin typeface="幼圆" pitchFamily="49" charset="-122"/>
                <a:ea typeface="幼圆" pitchFamily="49" charset="-122"/>
              </a:rPr>
              <a:t>稳定的</a:t>
            </a:r>
            <a:r>
              <a:rPr lang="zh-CN" altLang="en-US" b="1" smtClean="0">
                <a:latin typeface="幼圆" pitchFamily="49" charset="-122"/>
                <a:ea typeface="幼圆" pitchFamily="49" charset="-122"/>
              </a:rPr>
              <a:t>排序方法。</a:t>
            </a:r>
          </a:p>
          <a:p>
            <a:pPr eaLnBrk="1" hangingPunct="1">
              <a:spcBef>
                <a:spcPct val="40000"/>
              </a:spcBef>
            </a:pPr>
            <a:r>
              <a:rPr lang="zh-CN" altLang="en-US" b="1" smtClean="0">
                <a:solidFill>
                  <a:srgbClr val="FFFF00"/>
                </a:solidFill>
                <a:latin typeface="幼圆" pitchFamily="49" charset="-122"/>
                <a:ea typeface="幼圆" pitchFamily="49" charset="-122"/>
              </a:rPr>
              <a:t>最好情况是：</a:t>
            </a:r>
            <a:r>
              <a:rPr lang="zh-CN" altLang="en-US" b="1" smtClean="0">
                <a:latin typeface="幼圆" pitchFamily="49" charset="-122"/>
                <a:ea typeface="幼圆" pitchFamily="49" charset="-122"/>
              </a:rPr>
              <a:t>当被排序文件初态为正序时，算法的时间复杂度为</a:t>
            </a:r>
            <a:r>
              <a:rPr lang="en-US" altLang="zh-CN" b="1" smtClean="0">
                <a:latin typeface="Times New Roman" pitchFamily="18" charset="0"/>
                <a:ea typeface="幼圆" pitchFamily="49" charset="-122"/>
              </a:rPr>
              <a:t>O(n)</a:t>
            </a:r>
            <a:r>
              <a:rPr lang="en-US" altLang="zh-CN" b="1" smtClean="0">
                <a:latin typeface="幼圆" pitchFamily="49" charset="-122"/>
                <a:ea typeface="幼圆" pitchFamily="49" charset="-122"/>
              </a:rPr>
              <a:t> . </a:t>
            </a:r>
          </a:p>
          <a:p>
            <a:pPr eaLnBrk="1" hangingPunct="1">
              <a:spcBef>
                <a:spcPct val="40000"/>
              </a:spcBef>
            </a:pPr>
            <a:r>
              <a:rPr lang="zh-CN" altLang="en-US" b="1" smtClean="0">
                <a:solidFill>
                  <a:srgbClr val="FFFF00"/>
                </a:solidFill>
                <a:latin typeface="幼圆" pitchFamily="49" charset="-122"/>
                <a:ea typeface="幼圆" pitchFamily="49" charset="-122"/>
              </a:rPr>
              <a:t>空间复杂度：</a:t>
            </a:r>
            <a:r>
              <a:rPr lang="zh-CN" altLang="en-US" b="1" smtClean="0">
                <a:latin typeface="幼圆" pitchFamily="49" charset="-122"/>
                <a:ea typeface="幼圆" pitchFamily="49" charset="-122"/>
              </a:rPr>
              <a:t> </a:t>
            </a:r>
            <a:r>
              <a:rPr lang="en-US" altLang="zh-CN" b="1" smtClean="0">
                <a:latin typeface="Times New Roman" pitchFamily="18" charset="0"/>
                <a:ea typeface="幼圆" pitchFamily="49" charset="-122"/>
              </a:rPr>
              <a:t>O(1)</a:t>
            </a:r>
            <a:r>
              <a:rPr lang="en-US" altLang="zh-CN" b="1" smtClean="0">
                <a:latin typeface="幼圆" pitchFamily="49" charset="-122"/>
                <a:ea typeface="幼圆" pitchFamily="49" charset="-122"/>
              </a:rPr>
              <a:t> . </a:t>
            </a:r>
          </a:p>
          <a:p>
            <a:pPr eaLnBrk="1" hangingPunct="1">
              <a:spcBef>
                <a:spcPct val="40000"/>
              </a:spcBef>
            </a:pPr>
            <a:r>
              <a:rPr lang="zh-CN" altLang="en-US" b="1" smtClean="0">
                <a:solidFill>
                  <a:srgbClr val="99FF33"/>
                </a:solidFill>
                <a:ea typeface="幼圆" pitchFamily="49" charset="-122"/>
              </a:rPr>
              <a:t>可以采用气泡上浮和下沉交替的方法。</a:t>
            </a:r>
          </a:p>
          <a:p>
            <a:pPr eaLnBrk="1" hangingPunct="1">
              <a:spcBef>
                <a:spcPct val="40000"/>
              </a:spcBef>
              <a:buFont typeface="Wingdings" pitchFamily="2" charset="2"/>
              <a:buNone/>
            </a:pPr>
            <a:endParaRPr lang="zh-CN" altLang="en-US" sz="2800" b="1" smtClean="0">
              <a:cs typeface="Times New Roman" pitchFamily="18"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5922">
                                            <p:txEl>
                                              <p:pRg st="5" end="5"/>
                                            </p:txEl>
                                          </p:spTgt>
                                        </p:tgtEl>
                                        <p:attrNameLst>
                                          <p:attrName>style.visibility</p:attrName>
                                        </p:attrNameLst>
                                      </p:cBhvr>
                                      <p:to>
                                        <p:strVal val="visible"/>
                                      </p:to>
                                    </p:set>
                                    <p:animEffect transition="in" filter="blinds(horizontal)">
                                      <p:cBhvr>
                                        <p:cTn id="7" dur="500"/>
                                        <p:tgtEl>
                                          <p:spTgt spid="4659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468313" y="368300"/>
            <a:ext cx="8316912" cy="6121400"/>
          </a:xfrm>
        </p:spPr>
        <p:txBody>
          <a:bodyPr/>
          <a:lstStyle/>
          <a:p>
            <a:pPr eaLnBrk="1" hangingPunct="1">
              <a:buFont typeface="Wingdings" pitchFamily="2" charset="2"/>
              <a:buNone/>
            </a:pPr>
            <a:r>
              <a:rPr lang="zh-CN" altLang="en-US" sz="3600" b="1" smtClean="0">
                <a:latin typeface="Times New Roman" pitchFamily="18" charset="0"/>
              </a:rPr>
              <a:t>   </a:t>
            </a:r>
            <a:endParaRPr kumimoji="1" lang="zh-CN" altLang="en-US" b="1" smtClean="0">
              <a:latin typeface="Times New Roman" pitchFamily="18" charset="0"/>
            </a:endParaRPr>
          </a:p>
        </p:txBody>
      </p:sp>
      <p:sp>
        <p:nvSpPr>
          <p:cNvPr id="87043" name="Rectangle 3"/>
          <p:cNvSpPr>
            <a:spLocks noChangeArrowheads="1"/>
          </p:cNvSpPr>
          <p:nvPr/>
        </p:nvSpPr>
        <p:spPr bwMode="auto">
          <a:xfrm>
            <a:off x="1804988" y="2055813"/>
            <a:ext cx="38576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p>
        </p:txBody>
      </p:sp>
      <p:sp>
        <p:nvSpPr>
          <p:cNvPr id="87044" name="Rectangle 4"/>
          <p:cNvSpPr>
            <a:spLocks noChangeArrowheads="1"/>
          </p:cNvSpPr>
          <p:nvPr/>
        </p:nvSpPr>
        <p:spPr bwMode="auto">
          <a:xfrm>
            <a:off x="1804988" y="2055813"/>
            <a:ext cx="38576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p>
        </p:txBody>
      </p:sp>
      <p:sp>
        <p:nvSpPr>
          <p:cNvPr id="87045" name="Rectangle 5"/>
          <p:cNvSpPr>
            <a:spLocks noChangeArrowheads="1"/>
          </p:cNvSpPr>
          <p:nvPr/>
        </p:nvSpPr>
        <p:spPr bwMode="auto">
          <a:xfrm>
            <a:off x="1804988" y="2055813"/>
            <a:ext cx="38576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p>
        </p:txBody>
      </p:sp>
      <p:sp>
        <p:nvSpPr>
          <p:cNvPr id="87046" name="Rectangle 6"/>
          <p:cNvSpPr>
            <a:spLocks noChangeArrowheads="1"/>
          </p:cNvSpPr>
          <p:nvPr/>
        </p:nvSpPr>
        <p:spPr bwMode="auto">
          <a:xfrm>
            <a:off x="1804988" y="2055813"/>
            <a:ext cx="38576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p>
        </p:txBody>
      </p:sp>
      <p:sp>
        <p:nvSpPr>
          <p:cNvPr id="87047" name="Rectangle 7"/>
          <p:cNvSpPr>
            <a:spLocks noChangeArrowheads="1"/>
          </p:cNvSpPr>
          <p:nvPr/>
        </p:nvSpPr>
        <p:spPr bwMode="auto">
          <a:xfrm>
            <a:off x="1804988" y="2055813"/>
            <a:ext cx="38576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endParaRPr lang="zh-CN" altLang="en-US"/>
          </a:p>
        </p:txBody>
      </p:sp>
      <p:graphicFrame>
        <p:nvGraphicFramePr>
          <p:cNvPr id="467976" name="Group 8"/>
          <p:cNvGraphicFramePr>
            <a:graphicFrameLocks noGrp="1"/>
          </p:cNvGraphicFramePr>
          <p:nvPr/>
        </p:nvGraphicFramePr>
        <p:xfrm>
          <a:off x="395288" y="225425"/>
          <a:ext cx="8426450" cy="6407524"/>
        </p:xfrm>
        <a:graphic>
          <a:graphicData uri="http://schemas.openxmlformats.org/drawingml/2006/table">
            <a:tbl>
              <a:tblPr/>
              <a:tblGrid>
                <a:gridCol w="1684337"/>
                <a:gridCol w="1685925"/>
                <a:gridCol w="1706563"/>
                <a:gridCol w="1665287"/>
                <a:gridCol w="1684338"/>
              </a:tblGrid>
              <a:tr h="59684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32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endParaRP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第一趟</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第二趟</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第三趟</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黑体" pitchFamily="49" charset="-122"/>
                          <a:ea typeface="黑体" pitchFamily="49" charset="-122"/>
                        </a:rPr>
                        <a:t>第四趟</a:t>
                      </a:r>
                    </a:p>
                  </a:txBody>
                  <a:tcPr marT="45715" marB="45715" horzOverflow="overflow">
                    <a:lnL>
                      <a:noFill/>
                    </a:lnL>
                    <a:lnR>
                      <a:noFill/>
                    </a:lnR>
                    <a:lnT>
                      <a:noFill/>
                    </a:lnT>
                    <a:lnB>
                      <a:noFill/>
                    </a:lnB>
                    <a:lnTlToBr>
                      <a:noFill/>
                    </a:lnTlToBr>
                    <a:lnBlToTr>
                      <a:noFill/>
                    </a:lnBlToTr>
                    <a:noFill/>
                  </a:tcPr>
                </a:tc>
              </a:tr>
              <a:tr h="640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79</a:t>
                      </a:r>
                    </a:p>
                  </a:txBody>
                  <a:tcPr marT="45715" marB="45715"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90</a:t>
                      </a: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90</a:t>
                      </a: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90</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90</a:t>
                      </a:r>
                    </a:p>
                  </a:txBody>
                  <a:tcPr marT="45715" marB="45715" horzOverflow="overflow">
                    <a:lnL>
                      <a:noFill/>
                    </a:lnL>
                    <a:lnR>
                      <a:noFill/>
                    </a:lnR>
                    <a:lnT>
                      <a:noFill/>
                    </a:lnT>
                    <a:lnB>
                      <a:noFill/>
                    </a:lnB>
                    <a:lnTlToBr>
                      <a:noFill/>
                    </a:lnTlToBr>
                    <a:lnBlToTr>
                      <a:noFill/>
                    </a:lnBlToTr>
                    <a:noFill/>
                  </a:tcPr>
                </a:tc>
              </a:tr>
              <a:tr h="6444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56</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79</a:t>
                      </a:r>
                    </a:p>
                  </a:txBody>
                  <a:tcPr marT="45715" marB="45715"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79</a:t>
                      </a:r>
                    </a:p>
                  </a:txBody>
                  <a:tcPr marT="45715" marB="45715"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88</a:t>
                      </a: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88     </a:t>
                      </a:r>
                    </a:p>
                  </a:txBody>
                  <a:tcPr marT="45715" marB="45715"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r h="640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90</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56</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88</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79</a:t>
                      </a:r>
                    </a:p>
                  </a:txBody>
                  <a:tcPr marT="45715" marB="45715"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79</a:t>
                      </a:r>
                    </a:p>
                  </a:txBody>
                  <a:tcPr marT="45715" marB="45715" horzOverflow="overflow">
                    <a:lnL>
                      <a:noFill/>
                    </a:lnL>
                    <a:lnR>
                      <a:noFill/>
                    </a:lnR>
                    <a:lnT w="25400" cap="flat" cmpd="sng" algn="ctr">
                      <a:solidFill>
                        <a:srgbClr val="000000"/>
                      </a:solidFill>
                      <a:prstDash val="solid"/>
                      <a:round/>
                      <a:headEnd type="none" w="med" len="med"/>
                      <a:tailEnd type="none" w="med" len="med"/>
                    </a:lnT>
                    <a:lnB>
                      <a:noFill/>
                    </a:lnB>
                    <a:lnTlToBr>
                      <a:noFill/>
                    </a:lnTlToBr>
                    <a:lnBlToTr>
                      <a:noFill/>
                    </a:lnBlToTr>
                    <a:noFill/>
                  </a:tcPr>
                </a:tc>
              </a:tr>
              <a:tr h="640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88</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56</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56</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56</a:t>
                      </a:r>
                    </a:p>
                  </a:txBody>
                  <a:tcPr marT="45715" marB="45715" horzOverflow="overflow">
                    <a:lnL>
                      <a:noFill/>
                    </a:lnL>
                    <a:lnR>
                      <a:noFill/>
                    </a:lnR>
                    <a:lnT>
                      <a:noFill/>
                    </a:lnT>
                    <a:lnB>
                      <a:noFill/>
                    </a:lnB>
                    <a:lnTlToBr>
                      <a:noFill/>
                    </a:lnTlToBr>
                    <a:lnBlToTr>
                      <a:noFill/>
                    </a:lnBlToTr>
                    <a:noFill/>
                  </a:tcPr>
                </a:tc>
              </a:tr>
              <a:tr h="640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32</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32</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35</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35</a:t>
                      </a:r>
                    </a:p>
                  </a:txBody>
                  <a:tcPr marT="45715" marB="45715" horzOverflow="overflow">
                    <a:lnL>
                      <a:noFill/>
                    </a:lnL>
                    <a:lnR>
                      <a:noFill/>
                    </a:lnR>
                    <a:lnT>
                      <a:noFill/>
                    </a:lnT>
                    <a:lnB>
                      <a:noFill/>
                    </a:lnB>
                    <a:lnTlToBr>
                      <a:noFill/>
                    </a:lnTlToBr>
                    <a:lnBlToTr>
                      <a:noFill/>
                    </a:lnBlToTr>
                    <a:noFill/>
                  </a:tcPr>
                </a:tc>
              </a:tr>
              <a:tr h="640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27</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32</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27</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32</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32</a:t>
                      </a:r>
                    </a:p>
                  </a:txBody>
                  <a:tcPr marT="45715" marB="45715" horzOverflow="overflow">
                    <a:lnL>
                      <a:noFill/>
                    </a:lnL>
                    <a:lnR>
                      <a:noFill/>
                    </a:lnR>
                    <a:lnT>
                      <a:noFill/>
                    </a:lnT>
                    <a:lnB>
                      <a:noFill/>
                    </a:lnB>
                    <a:lnTlToBr>
                      <a:noFill/>
                    </a:lnTlToBr>
                    <a:lnBlToTr>
                      <a:noFill/>
                    </a:lnBlToTr>
                    <a:noFill/>
                  </a:tcPr>
                </a:tc>
              </a:tr>
              <a:tr h="640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27</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27</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27</a:t>
                      </a:r>
                    </a:p>
                  </a:txBody>
                  <a:tcPr marT="45715" marB="45715" horzOverflow="overflow">
                    <a:lnL>
                      <a:noFill/>
                    </a:lnL>
                    <a:lnR>
                      <a:noFill/>
                    </a:lnR>
                    <a:lnT>
                      <a:noFill/>
                    </a:lnT>
                    <a:lnB>
                      <a:noFill/>
                    </a:lnB>
                    <a:lnTlToBr>
                      <a:noFill/>
                    </a:lnTlToBr>
                    <a:lnBlToTr>
                      <a:noFill/>
                    </a:lnBlToTr>
                    <a:noFill/>
                  </a:tcPr>
                </a:tc>
              </a:tr>
              <a:tr h="6857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88</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p>
                  </a:txBody>
                  <a:tcPr marT="45715" marB="45715"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35</a:t>
                      </a: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16</a:t>
                      </a:r>
                    </a:p>
                  </a:txBody>
                  <a:tcPr marT="45715" marB="45715" horzOverflow="overflow">
                    <a:lnL>
                      <a:noFill/>
                    </a:lnL>
                    <a:lnR>
                      <a:noFill/>
                    </a:lnR>
                    <a:lnT>
                      <a:noFill/>
                    </a:lnT>
                    <a:lnB>
                      <a:noFill/>
                    </a:lnB>
                    <a:lnTlToBr>
                      <a:noFill/>
                    </a:lnTlToBr>
                    <a:lnBlToTr>
                      <a:noFill/>
                    </a:lnBlToTr>
                    <a:noFill/>
                  </a:tcPr>
                </a:tc>
              </a:tr>
              <a:tr h="6400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35</a:t>
                      </a: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35</a:t>
                      </a:r>
                    </a:p>
                  </a:txBody>
                  <a:tcPr marT="45715" marB="45715"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marT="45715" marB="45715"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marT="45715" marB="45715"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marT="45715" marB="45715" horzOverflow="overflow">
                    <a:lnL>
                      <a:noFill/>
                    </a:lnL>
                    <a:lnR>
                      <a:noFill/>
                    </a:lnR>
                    <a:lnT>
                      <a:noFill/>
                    </a:lnT>
                    <a:lnB>
                      <a:noFill/>
                    </a:lnB>
                    <a:lnTlToBr>
                      <a:noFill/>
                    </a:lnTlToBr>
                    <a:lnBlToTr>
                      <a:noFill/>
                    </a:lnBlToTr>
                    <a:noFill/>
                  </a:tcPr>
                </a:tc>
              </a:tr>
            </a:tbl>
          </a:graphicData>
        </a:graphic>
      </p:graphicFrame>
      <p:sp>
        <p:nvSpPr>
          <p:cNvPr id="87105" name="Line 69"/>
          <p:cNvSpPr>
            <a:spLocks noChangeShapeType="1"/>
          </p:cNvSpPr>
          <p:nvPr/>
        </p:nvSpPr>
        <p:spPr bwMode="auto">
          <a:xfrm>
            <a:off x="684213" y="836613"/>
            <a:ext cx="1079500" cy="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06" name="Line 70"/>
          <p:cNvSpPr>
            <a:spLocks noChangeShapeType="1"/>
          </p:cNvSpPr>
          <p:nvPr/>
        </p:nvSpPr>
        <p:spPr bwMode="auto">
          <a:xfrm>
            <a:off x="755650" y="6632575"/>
            <a:ext cx="2520950" cy="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07" name="Line 71"/>
          <p:cNvSpPr>
            <a:spLocks noChangeShapeType="1"/>
          </p:cNvSpPr>
          <p:nvPr/>
        </p:nvSpPr>
        <p:spPr bwMode="auto">
          <a:xfrm flipV="1">
            <a:off x="1584325" y="1341438"/>
            <a:ext cx="1042988" cy="1116012"/>
          </a:xfrm>
          <a:prstGeom prst="line">
            <a:avLst/>
          </a:prstGeom>
          <a:noFill/>
          <a:ln w="3175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08" name="Line 72"/>
          <p:cNvSpPr>
            <a:spLocks noChangeShapeType="1"/>
          </p:cNvSpPr>
          <p:nvPr/>
        </p:nvSpPr>
        <p:spPr bwMode="auto">
          <a:xfrm flipV="1">
            <a:off x="1584325" y="3321050"/>
            <a:ext cx="1079500" cy="2303463"/>
          </a:xfrm>
          <a:prstGeom prst="line">
            <a:avLst/>
          </a:prstGeom>
          <a:noFill/>
          <a:ln w="3175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09" name="Line 73"/>
          <p:cNvSpPr>
            <a:spLocks noChangeShapeType="1"/>
          </p:cNvSpPr>
          <p:nvPr/>
        </p:nvSpPr>
        <p:spPr bwMode="auto">
          <a:xfrm>
            <a:off x="2195513" y="1449388"/>
            <a:ext cx="2881312" cy="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10" name="Line 74"/>
          <p:cNvSpPr>
            <a:spLocks noChangeShapeType="1"/>
          </p:cNvSpPr>
          <p:nvPr/>
        </p:nvSpPr>
        <p:spPr bwMode="auto">
          <a:xfrm>
            <a:off x="3240088" y="2492375"/>
            <a:ext cx="1079500" cy="612775"/>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11" name="Line 75"/>
          <p:cNvSpPr>
            <a:spLocks noChangeShapeType="1"/>
          </p:cNvSpPr>
          <p:nvPr/>
        </p:nvSpPr>
        <p:spPr bwMode="auto">
          <a:xfrm>
            <a:off x="3132138" y="3789363"/>
            <a:ext cx="1331912" cy="2484437"/>
          </a:xfrm>
          <a:prstGeom prst="line">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12" name="Line 76"/>
          <p:cNvSpPr>
            <a:spLocks noChangeShapeType="1"/>
          </p:cNvSpPr>
          <p:nvPr/>
        </p:nvSpPr>
        <p:spPr bwMode="auto">
          <a:xfrm flipV="1">
            <a:off x="4895850" y="3824288"/>
            <a:ext cx="1081088" cy="1800225"/>
          </a:xfrm>
          <a:prstGeom prst="line">
            <a:avLst/>
          </a:prstGeom>
          <a:noFill/>
          <a:ln w="3175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13" name="Line 77"/>
          <p:cNvSpPr>
            <a:spLocks noChangeShapeType="1"/>
          </p:cNvSpPr>
          <p:nvPr/>
        </p:nvSpPr>
        <p:spPr bwMode="auto">
          <a:xfrm flipV="1">
            <a:off x="4895850" y="1916113"/>
            <a:ext cx="1152525" cy="576262"/>
          </a:xfrm>
          <a:prstGeom prst="line">
            <a:avLst/>
          </a:prstGeom>
          <a:noFill/>
          <a:ln w="3175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14" name="Line 78"/>
          <p:cNvSpPr>
            <a:spLocks noChangeShapeType="1"/>
          </p:cNvSpPr>
          <p:nvPr/>
        </p:nvSpPr>
        <p:spPr bwMode="auto">
          <a:xfrm>
            <a:off x="5940425" y="2133600"/>
            <a:ext cx="2447925" cy="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7115" name="Line 79"/>
          <p:cNvSpPr>
            <a:spLocks noChangeShapeType="1"/>
          </p:cNvSpPr>
          <p:nvPr/>
        </p:nvSpPr>
        <p:spPr bwMode="auto">
          <a:xfrm>
            <a:off x="4140200" y="5984875"/>
            <a:ext cx="2519363" cy="0"/>
          </a:xfrm>
          <a:prstGeom prst="line">
            <a:avLst/>
          </a:prstGeom>
          <a:noFill/>
          <a:ln w="3175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idx="1"/>
          </p:nvPr>
        </p:nvSpPr>
        <p:spPr>
          <a:xfrm>
            <a:off x="0" y="296863"/>
            <a:ext cx="9144000" cy="6084887"/>
          </a:xfrm>
        </p:spPr>
        <p:txBody>
          <a:bodyPr/>
          <a:lstStyle/>
          <a:p>
            <a:pPr eaLnBrk="1" hangingPunct="1">
              <a:buFont typeface="Wingdings" pitchFamily="2" charset="2"/>
              <a:buNone/>
            </a:pPr>
            <a:r>
              <a:rPr lang="zh-CN" altLang="en-US" dirty="0" smtClean="0">
                <a:latin typeface="Times New Roman" pitchFamily="18" charset="0"/>
                <a:cs typeface="Times New Roman" pitchFamily="18" charset="0"/>
              </a:rPr>
              <a:t>交换任意反序对后，</a:t>
            </a:r>
            <a:r>
              <a:rPr lang="en-US" altLang="zh-CN" dirty="0" smtClean="0">
                <a:latin typeface="Times New Roman" pitchFamily="18" charset="0"/>
                <a:cs typeface="Times New Roman" pitchFamily="18" charset="0"/>
              </a:rPr>
              <a:t>D =          </a:t>
            </a:r>
            <a:r>
              <a:rPr lang="zh-CN" altLang="en-US" dirty="0" smtClean="0">
                <a:latin typeface="Times New Roman" pitchFamily="18" charset="0"/>
                <a:cs typeface="Times New Roman" pitchFamily="18" charset="0"/>
              </a:rPr>
              <a:t>的变化</a:t>
            </a:r>
            <a:r>
              <a:rPr lang="en-US" altLang="zh-CN" dirty="0" smtClean="0">
                <a:latin typeface="Times New Roman" pitchFamily="18" charset="0"/>
                <a:cs typeface="Times New Roman" pitchFamily="18" charset="0"/>
              </a:rPr>
              <a:t>?  </a:t>
            </a:r>
            <a:r>
              <a:rPr lang="en-US" altLang="zh-CN" dirty="0" smtClean="0">
                <a:solidFill>
                  <a:srgbClr val="FFFF00"/>
                </a:solidFill>
                <a:latin typeface="Times New Roman" pitchFamily="18" charset="0"/>
                <a:cs typeface="Times New Roman" pitchFamily="18" charset="0"/>
              </a:rPr>
              <a:t>K</a:t>
            </a:r>
            <a:r>
              <a:rPr lang="en-US" altLang="zh-CN" baseline="-30000" dirty="0" smtClean="0">
                <a:solidFill>
                  <a:srgbClr val="FFFF00"/>
                </a:solidFill>
                <a:latin typeface="Times New Roman" pitchFamily="18" charset="0"/>
                <a:cs typeface="Times New Roman" pitchFamily="18" charset="0"/>
              </a:rPr>
              <a:t>i</a:t>
            </a:r>
            <a:r>
              <a:rPr lang="en-US" altLang="zh-CN" dirty="0" smtClean="0">
                <a:solidFill>
                  <a:srgbClr val="FFFF00"/>
                </a:solidFill>
                <a:latin typeface="Times New Roman" pitchFamily="18" charset="0"/>
                <a:cs typeface="Times New Roman" pitchFamily="18" charset="0"/>
              </a:rPr>
              <a:t> &gt;</a:t>
            </a:r>
            <a:r>
              <a:rPr lang="en-US" altLang="zh-CN" dirty="0" err="1" smtClean="0">
                <a:solidFill>
                  <a:srgbClr val="FFFF00"/>
                </a:solidFill>
                <a:latin typeface="Times New Roman" pitchFamily="18" charset="0"/>
                <a:cs typeface="Times New Roman" pitchFamily="18" charset="0"/>
              </a:rPr>
              <a:t>K</a:t>
            </a:r>
            <a:r>
              <a:rPr lang="en-US" altLang="zh-CN" baseline="-30000" dirty="0" err="1" smtClean="0">
                <a:solidFill>
                  <a:srgbClr val="FFFF00"/>
                </a:solidFill>
                <a:latin typeface="Times New Roman" pitchFamily="18" charset="0"/>
                <a:cs typeface="Times New Roman" pitchFamily="18" charset="0"/>
              </a:rPr>
              <a:t>j</a:t>
            </a:r>
            <a:endParaRPr lang="zh-CN" altLang="en-US" dirty="0" smtClean="0">
              <a:latin typeface="Times New Roman" pitchFamily="18" charset="0"/>
              <a:cs typeface="Times New Roman" pitchFamily="18" charset="0"/>
            </a:endParaRPr>
          </a:p>
          <a:p>
            <a:pPr eaLnBrk="1" hangingPunct="1">
              <a:buFont typeface="Wingdings" pitchFamily="2" charset="2"/>
              <a:buNone/>
            </a:pPr>
            <a:endParaRPr lang="en-US" altLang="zh-CN" dirty="0" smtClean="0">
              <a:latin typeface="Times New Roman" pitchFamily="18" charset="0"/>
              <a:cs typeface="Times New Roman" pitchFamily="18" charset="0"/>
            </a:endParaRPr>
          </a:p>
          <a:p>
            <a:pPr eaLnBrk="1" hangingPunct="1">
              <a:buFont typeface="Wingdings" pitchFamily="2" charset="2"/>
              <a:buNone/>
            </a:pPr>
            <a:r>
              <a:rPr lang="en-US" altLang="zh-CN" dirty="0" smtClean="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i-1</a:t>
            </a:r>
            <a:r>
              <a:rPr lang="zh-CN" altLang="en-US" dirty="0" smtClean="0">
                <a:latin typeface="Times New Roman" pitchFamily="18" charset="0"/>
                <a:cs typeface="Times New Roman" pitchFamily="18" charset="0"/>
              </a:rPr>
              <a:t>，</a:t>
            </a:r>
            <a:r>
              <a:rPr lang="en-US" altLang="zh-CN" dirty="0" smtClean="0">
                <a:solidFill>
                  <a:srgbClr val="FFFF00"/>
                </a:solidFill>
                <a:latin typeface="Times New Roman" pitchFamily="18" charset="0"/>
                <a:cs typeface="Times New Roman" pitchFamily="18" charset="0"/>
              </a:rPr>
              <a:t>K</a:t>
            </a:r>
            <a:r>
              <a:rPr lang="en-US" altLang="zh-CN" baseline="-30000" dirty="0" smtClean="0">
                <a:solidFill>
                  <a:srgbClr val="FFFF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i+1</a:t>
            </a:r>
            <a:r>
              <a:rPr lang="en-US" altLang="zh-CN" dirty="0" smtClean="0">
                <a:latin typeface="Times New Roman" pitchFamily="18" charset="0"/>
                <a:cs typeface="Times New Roman" pitchFamily="18" charset="0"/>
              </a:rPr>
              <a:t> … K</a:t>
            </a:r>
            <a:r>
              <a:rPr lang="en-US" altLang="zh-CN" baseline="-30000" dirty="0" smtClean="0">
                <a:latin typeface="Times New Roman" pitchFamily="18" charset="0"/>
                <a:cs typeface="Times New Roman" pitchFamily="18" charset="0"/>
              </a:rPr>
              <a:t>j-1</a:t>
            </a:r>
            <a:r>
              <a:rPr lang="zh-CN" altLang="en-US" dirty="0" smtClean="0">
                <a:latin typeface="Times New Roman" pitchFamily="18" charset="0"/>
                <a:cs typeface="Times New Roman" pitchFamily="18" charset="0"/>
              </a:rPr>
              <a:t>，</a:t>
            </a:r>
            <a:r>
              <a:rPr lang="en-US" altLang="zh-CN" dirty="0" err="1" smtClean="0">
                <a:solidFill>
                  <a:srgbClr val="FFFF00"/>
                </a:solidFill>
                <a:latin typeface="Times New Roman" pitchFamily="18" charset="0"/>
                <a:cs typeface="Times New Roman" pitchFamily="18" charset="0"/>
              </a:rPr>
              <a:t>K</a:t>
            </a:r>
            <a:r>
              <a:rPr lang="en-US" altLang="zh-CN" baseline="-30000" dirty="0" err="1" smtClean="0">
                <a:solidFill>
                  <a:srgbClr val="FFFF00"/>
                </a:solidFill>
                <a:latin typeface="Times New Roman" pitchFamily="18" charset="0"/>
                <a:cs typeface="Times New Roman" pitchFamily="18" charset="0"/>
              </a:rPr>
              <a:t>j</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K</a:t>
            </a:r>
            <a:r>
              <a:rPr lang="en-US" altLang="zh-CN" baseline="-30000" dirty="0" smtClean="0">
                <a:latin typeface="Times New Roman" pitchFamily="18" charset="0"/>
                <a:cs typeface="Times New Roman" pitchFamily="18" charset="0"/>
              </a:rPr>
              <a:t>j+1</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K</a:t>
            </a:r>
            <a:r>
              <a:rPr lang="en-US" altLang="zh-CN" baseline="-30000" dirty="0" err="1" smtClean="0">
                <a:latin typeface="Times New Roman" pitchFamily="18" charset="0"/>
                <a:cs typeface="Times New Roman" pitchFamily="18" charset="0"/>
              </a:rPr>
              <a:t>n</a:t>
            </a:r>
            <a:endParaRPr lang="en-US" altLang="zh-CN" baseline="-30000" dirty="0" smtClean="0">
              <a:latin typeface="Times New Roman" pitchFamily="18" charset="0"/>
              <a:cs typeface="Times New Roman" pitchFamily="18" charset="0"/>
            </a:endParaRPr>
          </a:p>
          <a:p>
            <a:pPr eaLnBrk="1" hangingPunct="1">
              <a:buFont typeface="Wingdings" pitchFamily="2" charset="2"/>
              <a:buNone/>
            </a:pPr>
            <a:r>
              <a:rPr lang="en-US" altLang="zh-CN" dirty="0" smtClean="0">
                <a:latin typeface="Times New Roman" pitchFamily="18" charset="0"/>
                <a:cs typeface="Times New Roman" pitchFamily="18" charset="0"/>
              </a:rPr>
              <a:t>d</a:t>
            </a:r>
            <a:r>
              <a:rPr lang="en-US" altLang="zh-CN" baseline="-30000" dirty="0" smtClean="0">
                <a:latin typeface="Times New Roman" pitchFamily="18" charset="0"/>
                <a:cs typeface="Times New Roman" pitchFamily="18" charset="0"/>
              </a:rPr>
              <a:t>1 </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…d</a:t>
            </a:r>
            <a:r>
              <a:rPr lang="en-US" altLang="zh-CN" baseline="-30000" dirty="0" smtClean="0">
                <a:latin typeface="Times New Roman" pitchFamily="18" charset="0"/>
                <a:cs typeface="Times New Roman" pitchFamily="18" charset="0"/>
              </a:rPr>
              <a:t>i-1 </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 </a:t>
            </a:r>
            <a:r>
              <a:rPr lang="en-US" altLang="zh-CN" dirty="0" smtClean="0">
                <a:solidFill>
                  <a:srgbClr val="FFFF00"/>
                </a:solidFill>
                <a:latin typeface="Times New Roman" pitchFamily="18" charset="0"/>
                <a:cs typeface="Times New Roman" pitchFamily="18" charset="0"/>
              </a:rPr>
              <a:t>d</a:t>
            </a:r>
            <a:r>
              <a:rPr lang="en-US" altLang="zh-CN" baseline="-30000" dirty="0" smtClean="0">
                <a:solidFill>
                  <a:srgbClr val="FFFF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d</a:t>
            </a:r>
            <a:r>
              <a:rPr lang="en-US" altLang="zh-CN" baseline="-30000" dirty="0" smtClean="0">
                <a:latin typeface="Times New Roman" pitchFamily="18" charset="0"/>
                <a:cs typeface="Times New Roman" pitchFamily="18" charset="0"/>
              </a:rPr>
              <a:t>i+1</a:t>
            </a:r>
            <a:r>
              <a:rPr lang="en-US" altLang="zh-CN" dirty="0" smtClean="0">
                <a:latin typeface="Times New Roman" pitchFamily="18" charset="0"/>
                <a:cs typeface="Times New Roman" pitchFamily="18" charset="0"/>
              </a:rPr>
              <a:t> …  d</a:t>
            </a:r>
            <a:r>
              <a:rPr lang="en-US" altLang="zh-CN" baseline="-30000" dirty="0" smtClean="0">
                <a:latin typeface="Times New Roman" pitchFamily="18" charset="0"/>
                <a:cs typeface="Times New Roman" pitchFamily="18" charset="0"/>
              </a:rPr>
              <a:t>j-1</a:t>
            </a:r>
            <a:r>
              <a:rPr lang="zh-CN" altLang="en-US" dirty="0" smtClean="0">
                <a:latin typeface="Times New Roman" pitchFamily="18" charset="0"/>
                <a:cs typeface="Times New Roman" pitchFamily="18" charset="0"/>
              </a:rPr>
              <a:t>，  </a:t>
            </a:r>
            <a:r>
              <a:rPr lang="en-US" altLang="zh-CN" dirty="0" err="1" smtClean="0">
                <a:solidFill>
                  <a:srgbClr val="FFFF00"/>
                </a:solidFill>
                <a:latin typeface="Times New Roman" pitchFamily="18" charset="0"/>
                <a:cs typeface="Times New Roman" pitchFamily="18" charset="0"/>
              </a:rPr>
              <a:t>d</a:t>
            </a:r>
            <a:r>
              <a:rPr lang="en-US" altLang="zh-CN" baseline="-30000" dirty="0" err="1" smtClean="0">
                <a:solidFill>
                  <a:srgbClr val="FFFF00"/>
                </a:solidFill>
                <a:latin typeface="Times New Roman" pitchFamily="18" charset="0"/>
                <a:cs typeface="Times New Roman" pitchFamily="18" charset="0"/>
              </a:rPr>
              <a:t>j</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d</a:t>
            </a:r>
            <a:r>
              <a:rPr lang="en-US" altLang="zh-CN" baseline="-30000" dirty="0" smtClean="0">
                <a:latin typeface="Times New Roman" pitchFamily="18" charset="0"/>
                <a:cs typeface="Times New Roman" pitchFamily="18" charset="0"/>
              </a:rPr>
              <a:t>j+1</a:t>
            </a:r>
            <a:r>
              <a:rPr lang="zh-CN" altLang="en-US" dirty="0" smtClean="0">
                <a:latin typeface="Times New Roman" pitchFamily="18" charset="0"/>
                <a:cs typeface="Times New Roman" pitchFamily="18" charset="0"/>
              </a:rPr>
              <a:t>，</a:t>
            </a:r>
            <a:r>
              <a:rPr lang="en-US" altLang="zh-CN" baseline="-30000"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d</a:t>
            </a:r>
            <a:r>
              <a:rPr lang="en-US" altLang="zh-CN" baseline="-30000" dirty="0" err="1" smtClean="0">
                <a:latin typeface="Times New Roman" pitchFamily="18" charset="0"/>
                <a:cs typeface="Times New Roman" pitchFamily="18" charset="0"/>
              </a:rPr>
              <a:t>n</a:t>
            </a:r>
            <a:endParaRPr lang="en-US" altLang="zh-CN" baseline="-30000" dirty="0" smtClean="0">
              <a:latin typeface="Times New Roman" pitchFamily="18" charset="0"/>
              <a:cs typeface="Times New Roman" pitchFamily="18" charset="0"/>
            </a:endParaRPr>
          </a:p>
          <a:p>
            <a:pPr algn="ctr" eaLnBrk="1" hangingPunct="1">
              <a:buFont typeface="Wingdings" pitchFamily="2" charset="2"/>
              <a:buNone/>
            </a:pPr>
            <a:endParaRPr lang="en-US" altLang="zh-CN" baseline="-30000" dirty="0" smtClean="0">
              <a:latin typeface="Times New Roman" pitchFamily="18" charset="0"/>
              <a:cs typeface="Times New Roman" pitchFamily="18" charset="0"/>
            </a:endParaRPr>
          </a:p>
          <a:p>
            <a:pPr eaLnBrk="1" hangingPunct="1">
              <a:buFont typeface="Wingdings" pitchFamily="2" charset="2"/>
              <a:buNone/>
            </a:pPr>
            <a:r>
              <a:rPr lang="en-US" altLang="zh-CN" dirty="0" smtClean="0">
                <a:latin typeface="Times New Roman" pitchFamily="18" charset="0"/>
                <a:cs typeface="Times New Roman" pitchFamily="18" charset="0"/>
              </a:rPr>
              <a:t>  d</a:t>
            </a:r>
            <a:r>
              <a:rPr lang="en-US" altLang="zh-CN" baseline="-30000" dirty="0" smtClean="0">
                <a:latin typeface="Times New Roman" pitchFamily="18" charset="0"/>
                <a:cs typeface="Times New Roman" pitchFamily="18" charset="0"/>
              </a:rPr>
              <a:t>1 </a:t>
            </a:r>
            <a:r>
              <a:rPr lang="en-US" altLang="zh-CN" dirty="0" smtClean="0">
                <a:latin typeface="Times New Roman" pitchFamily="18" charset="0"/>
                <a:cs typeface="Times New Roman" pitchFamily="18" charset="0"/>
              </a:rPr>
              <a:t>…d</a:t>
            </a:r>
            <a:r>
              <a:rPr lang="en-US" altLang="zh-CN" baseline="-30000" dirty="0" smtClean="0">
                <a:latin typeface="Times New Roman" pitchFamily="18" charset="0"/>
                <a:cs typeface="Times New Roman" pitchFamily="18" charset="0"/>
              </a:rPr>
              <a:t>i-1 </a:t>
            </a:r>
            <a:r>
              <a:rPr lang="en-US" altLang="zh-CN" dirty="0" smtClean="0">
                <a:latin typeface="Times New Roman" pitchFamily="18" charset="0"/>
                <a:cs typeface="Times New Roman" pitchFamily="18" charset="0"/>
              </a:rPr>
              <a:t>,                                               d</a:t>
            </a:r>
            <a:r>
              <a:rPr lang="en-US" altLang="zh-CN" baseline="-30000" dirty="0" smtClean="0">
                <a:latin typeface="Times New Roman" pitchFamily="18" charset="0"/>
                <a:cs typeface="Times New Roman" pitchFamily="18" charset="0"/>
              </a:rPr>
              <a:t>j+1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d</a:t>
            </a:r>
            <a:r>
              <a:rPr lang="en-US" altLang="zh-CN" baseline="-30000" dirty="0" err="1" smtClean="0">
                <a:latin typeface="Times New Roman" pitchFamily="18" charset="0"/>
                <a:cs typeface="Times New Roman" pitchFamily="18" charset="0"/>
              </a:rPr>
              <a:t>n</a:t>
            </a:r>
            <a:endParaRPr lang="en-US" altLang="zh-CN" baseline="-30000" dirty="0" smtClean="0">
              <a:latin typeface="Times New Roman" pitchFamily="18" charset="0"/>
              <a:cs typeface="Times New Roman" pitchFamily="18" charset="0"/>
            </a:endParaRPr>
          </a:p>
          <a:p>
            <a:pPr eaLnBrk="1" hangingPunct="1">
              <a:buFont typeface="Wingdings" pitchFamily="2" charset="2"/>
              <a:buNone/>
            </a:pPr>
            <a:r>
              <a:rPr lang="zh-CN" altLang="en-US" dirty="0" smtClean="0">
                <a:latin typeface="Times New Roman" pitchFamily="18" charset="0"/>
                <a:cs typeface="Times New Roman" pitchFamily="18" charset="0"/>
              </a:rPr>
              <a:t>没有发生变化</a:t>
            </a:r>
            <a:endParaRPr lang="en-US" altLang="zh-CN" dirty="0" smtClean="0">
              <a:latin typeface="Times New Roman" pitchFamily="18" charset="0"/>
              <a:cs typeface="Times New Roman" pitchFamily="18" charset="0"/>
            </a:endParaRPr>
          </a:p>
          <a:p>
            <a:pPr eaLnBrk="1" hangingPunct="1">
              <a:buFont typeface="Wingdings" pitchFamily="2" charset="2"/>
              <a:buNone/>
            </a:pPr>
            <a:r>
              <a:rPr lang="en-US" altLang="zh-CN" dirty="0" smtClean="0">
                <a:latin typeface="Times New Roman" pitchFamily="18" charset="0"/>
                <a:cs typeface="Times New Roman" pitchFamily="18" charset="0"/>
              </a:rPr>
              <a:t>D’=D-1+??</a:t>
            </a:r>
          </a:p>
          <a:p>
            <a:pPr eaLnBrk="1" hangingPunct="1">
              <a:buFont typeface="Wingdings" pitchFamily="2" charset="2"/>
              <a:buNone/>
            </a:pPr>
            <a:r>
              <a:rPr lang="en-US" altLang="zh-CN" dirty="0" smtClean="0">
                <a:latin typeface="Times New Roman" pitchFamily="18" charset="0"/>
                <a:cs typeface="Times New Roman" pitchFamily="18" charset="0"/>
              </a:rPr>
              <a:t>MAX</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D</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-D’ </a:t>
            </a:r>
            <a:r>
              <a:rPr lang="zh-CN" altLang="en-US" dirty="0" smtClean="0">
                <a:latin typeface="Times New Roman" pitchFamily="18" charset="0"/>
                <a:cs typeface="Times New Roman" pitchFamily="18" charset="0"/>
              </a:rPr>
              <a:t>）</a:t>
            </a:r>
          </a:p>
        </p:txBody>
      </p:sp>
      <p:sp>
        <p:nvSpPr>
          <p:cNvPr id="88067" name="Rectangle 3"/>
          <p:cNvSpPr>
            <a:spLocks noChangeArrowheads="1"/>
          </p:cNvSpPr>
          <p:nvPr/>
        </p:nvSpPr>
        <p:spPr bwMode="auto">
          <a:xfrm>
            <a:off x="4479925" y="2851150"/>
            <a:ext cx="184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cs typeface="Times New Roman" pitchFamily="18" charset="0"/>
            </a:endParaRPr>
          </a:p>
        </p:txBody>
      </p:sp>
      <p:graphicFrame>
        <p:nvGraphicFramePr>
          <p:cNvPr id="88068" name="Object 4"/>
          <p:cNvGraphicFramePr>
            <a:graphicFrameLocks noChangeAspect="1"/>
          </p:cNvGraphicFramePr>
          <p:nvPr>
            <p:extLst>
              <p:ext uri="{D42A27DB-BD31-4B8C-83A1-F6EECF244321}">
                <p14:modId xmlns:p14="http://schemas.microsoft.com/office/powerpoint/2010/main" val="1602409056"/>
              </p:ext>
            </p:extLst>
          </p:nvPr>
        </p:nvGraphicFramePr>
        <p:xfrm>
          <a:off x="4444925" y="7938"/>
          <a:ext cx="919163" cy="1079500"/>
        </p:xfrm>
        <a:graphic>
          <a:graphicData uri="http://schemas.openxmlformats.org/presentationml/2006/ole">
            <mc:AlternateContent xmlns:mc="http://schemas.openxmlformats.org/markup-compatibility/2006">
              <mc:Choice xmlns:v="urn:schemas-microsoft-com:vml" Requires="v">
                <p:oleObj spid="_x0000_s88087" name="Equation" r:id="rId4" imgW="380835" imgH="444307" progId="Equation.DSMT4">
                  <p:embed/>
                </p:oleObj>
              </mc:Choice>
              <mc:Fallback>
                <p:oleObj name="Equation" r:id="rId4" imgW="380835" imgH="44430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925" y="7938"/>
                        <a:ext cx="9191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69" name="Freeform 5"/>
          <p:cNvSpPr>
            <a:spLocks/>
          </p:cNvSpPr>
          <p:nvPr/>
        </p:nvSpPr>
        <p:spPr bwMode="auto">
          <a:xfrm>
            <a:off x="2376488" y="1052513"/>
            <a:ext cx="3132137" cy="708025"/>
          </a:xfrm>
          <a:custGeom>
            <a:avLst/>
            <a:gdLst>
              <a:gd name="T0" fmla="*/ 0 w 1973"/>
              <a:gd name="T1" fmla="*/ 2147483647 h 295"/>
              <a:gd name="T2" fmla="*/ 2147483647 w 1973"/>
              <a:gd name="T3" fmla="*/ 0 h 295"/>
              <a:gd name="T4" fmla="*/ 2147483647 w 1973"/>
              <a:gd name="T5" fmla="*/ 2147483647 h 295"/>
              <a:gd name="T6" fmla="*/ 0 60000 65536"/>
              <a:gd name="T7" fmla="*/ 0 60000 65536"/>
              <a:gd name="T8" fmla="*/ 0 60000 65536"/>
              <a:gd name="T9" fmla="*/ 0 w 1973"/>
              <a:gd name="T10" fmla="*/ 0 h 295"/>
              <a:gd name="T11" fmla="*/ 1973 w 1973"/>
              <a:gd name="T12" fmla="*/ 295 h 295"/>
            </a:gdLst>
            <a:ahLst/>
            <a:cxnLst>
              <a:cxn ang="T6">
                <a:pos x="T0" y="T1"/>
              </a:cxn>
              <a:cxn ang="T7">
                <a:pos x="T2" y="T3"/>
              </a:cxn>
              <a:cxn ang="T8">
                <a:pos x="T4" y="T5"/>
              </a:cxn>
            </a:cxnLst>
            <a:rect l="T9" t="T10" r="T11" b="T12"/>
            <a:pathLst>
              <a:path w="1973" h="295">
                <a:moveTo>
                  <a:pt x="0" y="295"/>
                </a:moveTo>
                <a:cubicBezTo>
                  <a:pt x="334" y="147"/>
                  <a:pt x="669" y="0"/>
                  <a:pt x="998" y="0"/>
                </a:cubicBezTo>
                <a:cubicBezTo>
                  <a:pt x="1327" y="0"/>
                  <a:pt x="1650" y="147"/>
                  <a:pt x="1973" y="295"/>
                </a:cubicBezTo>
              </a:path>
            </a:pathLst>
          </a:custGeom>
          <a:noFill/>
          <a:ln w="63500" cap="flat" cmpd="sng">
            <a:solidFill>
              <a:schemeClr val="tx1"/>
            </a:solidFill>
            <a:prstDash val="solid"/>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2" name="Group 6"/>
          <p:cNvGrpSpPr>
            <a:grpSpLocks/>
          </p:cNvGrpSpPr>
          <p:nvPr/>
        </p:nvGrpSpPr>
        <p:grpSpPr bwMode="auto">
          <a:xfrm>
            <a:off x="0" y="2852738"/>
            <a:ext cx="8856663" cy="36512"/>
            <a:chOff x="0" y="1797"/>
            <a:chExt cx="5579" cy="23"/>
          </a:xfrm>
        </p:grpSpPr>
        <p:sp>
          <p:nvSpPr>
            <p:cNvPr id="88072" name="Line 7"/>
            <p:cNvSpPr>
              <a:spLocks noChangeShapeType="1"/>
            </p:cNvSpPr>
            <p:nvPr/>
          </p:nvSpPr>
          <p:spPr bwMode="auto">
            <a:xfrm>
              <a:off x="0" y="1797"/>
              <a:ext cx="1270" cy="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8073" name="Line 8"/>
            <p:cNvSpPr>
              <a:spLocks noChangeShapeType="1"/>
            </p:cNvSpPr>
            <p:nvPr/>
          </p:nvSpPr>
          <p:spPr bwMode="auto">
            <a:xfrm>
              <a:off x="3855" y="1820"/>
              <a:ext cx="1724" cy="0"/>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52297" name="Line 9"/>
          <p:cNvSpPr>
            <a:spLocks noChangeShapeType="1"/>
          </p:cNvSpPr>
          <p:nvPr/>
        </p:nvSpPr>
        <p:spPr bwMode="auto">
          <a:xfrm flipV="1">
            <a:off x="2268538" y="2852738"/>
            <a:ext cx="3598862" cy="0"/>
          </a:xfrm>
          <a:prstGeom prst="line">
            <a:avLst/>
          </a:prstGeom>
          <a:noFill/>
          <a:ln w="114300">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52290">
                                            <p:txEl>
                                              <p:pRg st="6" end="6"/>
                                            </p:txEl>
                                          </p:spTgt>
                                        </p:tgtEl>
                                        <p:attrNameLst>
                                          <p:attrName>style.visibility</p:attrName>
                                        </p:attrNameLst>
                                      </p:cBhvr>
                                      <p:to>
                                        <p:strVal val="visible"/>
                                      </p:to>
                                    </p:set>
                                    <p:animEffect transition="in" filter="diamond(in)">
                                      <p:cBhvr>
                                        <p:cTn id="7" dur="500"/>
                                        <p:tgtEl>
                                          <p:spTgt spid="652290">
                                            <p:txEl>
                                              <p:pRg st="6" end="6"/>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652290">
                                            <p:txEl>
                                              <p:pRg st="5" end="5"/>
                                            </p:txEl>
                                          </p:spTgt>
                                        </p:tgtEl>
                                        <p:attrNameLst>
                                          <p:attrName>style.visibility</p:attrName>
                                        </p:attrNameLst>
                                      </p:cBhvr>
                                      <p:to>
                                        <p:strVal val="visible"/>
                                      </p:to>
                                    </p:set>
                                    <p:animEffect transition="in" filter="diamond(in)">
                                      <p:cBhvr>
                                        <p:cTn id="10" dur="500"/>
                                        <p:tgtEl>
                                          <p:spTgt spid="652290">
                                            <p:txEl>
                                              <p:pRg st="5" end="5"/>
                                            </p:txEl>
                                          </p:spTgt>
                                        </p:tgtEl>
                                      </p:cBhvr>
                                    </p:animEffect>
                                  </p:childTnLst>
                                </p:cTn>
                              </p:par>
                            </p:childTnLst>
                          </p:cTn>
                        </p:par>
                        <p:par>
                          <p:cTn id="11" fill="hold" nodeType="afterGroup">
                            <p:stCondLst>
                              <p:cond delay="500"/>
                            </p:stCondLst>
                            <p:childTnLst>
                              <p:par>
                                <p:cTn id="12" presetID="8"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amond(in)">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652297"/>
                                        </p:tgtEl>
                                        <p:attrNameLst>
                                          <p:attrName>style.visibility</p:attrName>
                                        </p:attrNameLst>
                                      </p:cBhvr>
                                      <p:to>
                                        <p:strVal val="visible"/>
                                      </p:to>
                                    </p:set>
                                    <p:animEffect transition="in" filter="diamond(in)">
                                      <p:cBhvr>
                                        <p:cTn id="19" dur="500"/>
                                        <p:tgtEl>
                                          <p:spTgt spid="65229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652290">
                                            <p:txEl>
                                              <p:pRg st="7" end="7"/>
                                            </p:txEl>
                                          </p:spTgt>
                                        </p:tgtEl>
                                        <p:attrNameLst>
                                          <p:attrName>style.visibility</p:attrName>
                                        </p:attrNameLst>
                                      </p:cBhvr>
                                      <p:to>
                                        <p:strVal val="visible"/>
                                      </p:to>
                                    </p:set>
                                    <p:animEffect transition="in" filter="diamond(in)">
                                      <p:cBhvr>
                                        <p:cTn id="24" dur="500"/>
                                        <p:tgtEl>
                                          <p:spTgt spid="652290">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652290">
                                            <p:txEl>
                                              <p:pRg st="8" end="8"/>
                                            </p:txEl>
                                          </p:spTgt>
                                        </p:tgtEl>
                                        <p:attrNameLst>
                                          <p:attrName>style.visibility</p:attrName>
                                        </p:attrNameLst>
                                      </p:cBhvr>
                                      <p:to>
                                        <p:strVal val="visible"/>
                                      </p:to>
                                    </p:set>
                                    <p:animEffect transition="in" filter="diamond(in)">
                                      <p:cBhvr>
                                        <p:cTn id="29" dur="500"/>
                                        <p:tgtEl>
                                          <p:spTgt spid="6522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215900" y="315913"/>
            <a:ext cx="8712200" cy="6173787"/>
          </a:xfrm>
        </p:spPr>
        <p:txBody>
          <a:bodyPr/>
          <a:lstStyle/>
          <a:p>
            <a:pPr algn="ctr" eaLnBrk="1" hangingPunct="1">
              <a:buFont typeface="Wingdings" pitchFamily="2" charset="2"/>
              <a:buNone/>
            </a:pPr>
            <a:r>
              <a:rPr lang="en-US" altLang="zh-CN" sz="4800" b="1" smtClean="0">
                <a:solidFill>
                  <a:srgbClr val="FFFF00"/>
                </a:solidFill>
                <a:latin typeface="Times New Roman" pitchFamily="18" charset="0"/>
                <a:ea typeface="隶书" pitchFamily="49" charset="-122"/>
              </a:rPr>
              <a:t>7.2.2  </a:t>
            </a:r>
            <a:r>
              <a:rPr lang="zh-CN" altLang="en-US" sz="4800" b="1" smtClean="0">
                <a:solidFill>
                  <a:srgbClr val="FFFF00"/>
                </a:solidFill>
                <a:latin typeface="Times New Roman" pitchFamily="18" charset="0"/>
                <a:ea typeface="隶书" pitchFamily="49" charset="-122"/>
              </a:rPr>
              <a:t>分划交换排序</a:t>
            </a:r>
          </a:p>
          <a:p>
            <a:pPr eaLnBrk="1" hangingPunct="1">
              <a:buFont typeface="Wingdings" pitchFamily="2" charset="2"/>
              <a:buNone/>
            </a:pPr>
            <a:r>
              <a:rPr lang="zh-CN" altLang="en-US" b="1" smtClean="0">
                <a:latin typeface="幼圆" pitchFamily="49" charset="-122"/>
                <a:ea typeface="幼圆" pitchFamily="49" charset="-122"/>
              </a:rPr>
              <a:t>  </a:t>
            </a:r>
          </a:p>
          <a:p>
            <a:pPr eaLnBrk="1" hangingPunct="1">
              <a:buFont typeface="Wingdings" pitchFamily="2" charset="2"/>
              <a:buNone/>
            </a:pPr>
            <a:r>
              <a:rPr lang="zh-CN" altLang="en-US" b="1" smtClean="0">
                <a:latin typeface="幼圆" pitchFamily="49" charset="-122"/>
                <a:ea typeface="幼圆" pitchFamily="49" charset="-122"/>
              </a:rPr>
              <a:t>	</a:t>
            </a:r>
            <a:r>
              <a:rPr lang="en-US" altLang="zh-CN" b="1" smtClean="0">
                <a:latin typeface="幼圆" pitchFamily="49" charset="-122"/>
                <a:ea typeface="幼圆" pitchFamily="49" charset="-122"/>
              </a:rPr>
              <a:t>1962</a:t>
            </a:r>
            <a:r>
              <a:rPr lang="zh-CN" altLang="en-US" b="1" smtClean="0">
                <a:latin typeface="幼圆" pitchFamily="49" charset="-122"/>
                <a:ea typeface="幼圆" pitchFamily="49" charset="-122"/>
              </a:rPr>
              <a:t>年</a:t>
            </a:r>
            <a:r>
              <a:rPr lang="en-US" altLang="zh-CN" b="1" smtClean="0">
                <a:latin typeface="幼圆" pitchFamily="49" charset="-122"/>
                <a:ea typeface="幼圆" pitchFamily="49" charset="-122"/>
              </a:rPr>
              <a:t>Hoare</a:t>
            </a:r>
            <a:r>
              <a:rPr lang="zh-CN" altLang="en-US" b="1" smtClean="0">
                <a:latin typeface="幼圆" pitchFamily="49" charset="-122"/>
                <a:ea typeface="幼圆" pitchFamily="49" charset="-122"/>
              </a:rPr>
              <a:t>提出了快速排序 </a:t>
            </a:r>
            <a:r>
              <a:rPr lang="en-US" altLang="zh-CN" b="1" smtClean="0">
                <a:latin typeface="幼圆" pitchFamily="49" charset="-122"/>
                <a:ea typeface="幼圆" pitchFamily="49" charset="-122"/>
              </a:rPr>
              <a:t>(Quick Sort)</a:t>
            </a:r>
            <a:endParaRPr lang="zh-CN" altLang="en-US" b="1" smtClean="0">
              <a:latin typeface="幼圆" pitchFamily="49" charset="-122"/>
              <a:ea typeface="幼圆" pitchFamily="49" charset="-122"/>
            </a:endParaRPr>
          </a:p>
          <a:p>
            <a:pPr eaLnBrk="1" hangingPunct="1">
              <a:buFont typeface="Wingdings" pitchFamily="2" charset="2"/>
              <a:buNone/>
            </a:pPr>
            <a:endParaRPr lang="zh-CN" altLang="en-US" b="1" smtClean="0">
              <a:latin typeface="幼圆" pitchFamily="49" charset="-122"/>
              <a:ea typeface="幼圆" pitchFamily="49" charset="-122"/>
            </a:endParaRPr>
          </a:p>
          <a:p>
            <a:pPr eaLnBrk="1" hangingPunct="1">
              <a:buFont typeface="Wingdings" pitchFamily="2" charset="2"/>
              <a:buNone/>
            </a:pPr>
            <a:r>
              <a:rPr lang="zh-CN" altLang="en-US" b="1" smtClean="0">
                <a:solidFill>
                  <a:srgbClr val="FFFF00"/>
                </a:solidFill>
                <a:latin typeface="幼圆" pitchFamily="49" charset="-122"/>
                <a:ea typeface="幼圆" pitchFamily="49" charset="-122"/>
              </a:rPr>
              <a:t>特点：</a:t>
            </a:r>
            <a:r>
              <a:rPr lang="zh-CN" altLang="en-US" b="1" smtClean="0">
                <a:latin typeface="幼圆" pitchFamily="49" charset="-122"/>
                <a:ea typeface="幼圆" pitchFamily="49" charset="-122"/>
              </a:rPr>
              <a:t>一趟分划把一个记录放在最终的位置</a:t>
            </a:r>
            <a:br>
              <a:rPr lang="zh-CN" altLang="en-US" b="1" smtClean="0">
                <a:latin typeface="幼圆" pitchFamily="49" charset="-122"/>
                <a:ea typeface="幼圆" pitchFamily="49" charset="-122"/>
              </a:rPr>
            </a:br>
            <a:r>
              <a:rPr lang="zh-CN" altLang="en-US" b="1" smtClean="0">
                <a:latin typeface="幼圆" pitchFamily="49" charset="-122"/>
                <a:ea typeface="幼圆" pitchFamily="49" charset="-122"/>
              </a:rPr>
              <a:t>      上。</a:t>
            </a:r>
          </a:p>
          <a:p>
            <a:pPr eaLnBrk="1" hangingPunct="1">
              <a:buFont typeface="Wingdings" pitchFamily="2" charset="2"/>
              <a:buNone/>
            </a:pPr>
            <a:endParaRPr lang="zh-CN" altLang="en-US" b="1" smtClean="0">
              <a:latin typeface="幼圆" pitchFamily="49" charset="-122"/>
              <a:ea typeface="幼圆" pitchFamily="49" charset="-122"/>
            </a:endParaRPr>
          </a:p>
          <a:p>
            <a:pPr eaLnBrk="1" hangingPunct="1">
              <a:lnSpc>
                <a:spcPct val="150000"/>
              </a:lnSpc>
              <a:buFont typeface="Wingdings" pitchFamily="2" charset="2"/>
              <a:buNone/>
            </a:pPr>
            <a:r>
              <a:rPr lang="zh-CN" altLang="en-US" b="1" smtClean="0">
                <a:solidFill>
                  <a:srgbClr val="FFFF00"/>
                </a:solidFill>
                <a:latin typeface="幼圆" pitchFamily="49" charset="-122"/>
                <a:ea typeface="幼圆" pitchFamily="49" charset="-122"/>
              </a:rPr>
              <a:t>原理：</a:t>
            </a:r>
            <a:r>
              <a:rPr lang="zh-CN" altLang="en-US" b="1" smtClean="0">
                <a:solidFill>
                  <a:srgbClr val="99FF33"/>
                </a:solidFill>
                <a:latin typeface="幼圆" pitchFamily="49" charset="-122"/>
                <a:ea typeface="幼圆" pitchFamily="49" charset="-122"/>
              </a:rPr>
              <a:t>交换反序对</a:t>
            </a:r>
            <a:r>
              <a:rPr lang="zh-CN" altLang="en-US" b="1" smtClean="0">
                <a:latin typeface="幼圆" pitchFamily="49" charset="-122"/>
                <a:ea typeface="幼圆" pitchFamily="49" charset="-122"/>
              </a:rPr>
              <a:t>，一次记录交换使得文件</a:t>
            </a:r>
            <a:br>
              <a:rPr lang="zh-CN" altLang="en-US" b="1" smtClean="0">
                <a:latin typeface="幼圆" pitchFamily="49" charset="-122"/>
                <a:ea typeface="幼圆" pitchFamily="49" charset="-122"/>
              </a:rPr>
            </a:br>
            <a:r>
              <a:rPr lang="zh-CN" altLang="en-US" b="1" smtClean="0">
                <a:latin typeface="幼圆" pitchFamily="49" charset="-122"/>
                <a:ea typeface="幼圆" pitchFamily="49" charset="-122"/>
              </a:rPr>
              <a:t>      中的</a:t>
            </a:r>
            <a:r>
              <a:rPr lang="zh-CN" altLang="en-US" b="1" smtClean="0">
                <a:solidFill>
                  <a:srgbClr val="99FF33"/>
                </a:solidFill>
                <a:latin typeface="幼圆" pitchFamily="49" charset="-122"/>
                <a:ea typeface="幼圆" pitchFamily="49" charset="-122"/>
              </a:rPr>
              <a:t>反序对的数目</a:t>
            </a:r>
            <a:r>
              <a:rPr lang="zh-CN" altLang="en-US" b="1" smtClean="0">
                <a:latin typeface="幼圆" pitchFamily="49" charset="-122"/>
                <a:ea typeface="幼圆" pitchFamily="49" charset="-122"/>
              </a:rPr>
              <a:t>减少的更多。</a:t>
            </a:r>
          </a:p>
        </p:txBody>
      </p:sp>
    </p:spTree>
  </p:cSld>
  <p:clrMapOvr>
    <a:masterClrMapping/>
  </p:clrMapOvr>
  <p:transition>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a:xfrm>
            <a:off x="215900" y="188913"/>
            <a:ext cx="8686800" cy="6489700"/>
          </a:xfrm>
        </p:spPr>
        <p:txBody>
          <a:bodyPr/>
          <a:lstStyle/>
          <a:p>
            <a:pPr eaLnBrk="1" hangingPunct="1">
              <a:buFont typeface="Wingdings" pitchFamily="2" charset="2"/>
              <a:buNone/>
            </a:pPr>
            <a:r>
              <a:rPr lang="zh-CN" altLang="en-US" sz="3600" b="1" smtClean="0">
                <a:latin typeface="幼圆" pitchFamily="49" charset="-122"/>
                <a:ea typeface="幼圆" pitchFamily="49" charset="-122"/>
              </a:rPr>
              <a:t>快速排序的基本思想</a:t>
            </a:r>
            <a:r>
              <a:rPr lang="en-US" altLang="zh-CN" sz="3600" b="1" smtClean="0">
                <a:latin typeface="幼圆" pitchFamily="49" charset="-122"/>
                <a:ea typeface="幼圆" pitchFamily="49" charset="-122"/>
              </a:rPr>
              <a:t>:</a:t>
            </a:r>
          </a:p>
          <a:p>
            <a:pPr eaLnBrk="1" hangingPunct="1"/>
            <a:endParaRPr lang="zh-CN" altLang="en-US" sz="3600" b="1" smtClean="0">
              <a:latin typeface="仿宋_GB2312" pitchFamily="49" charset="-122"/>
              <a:ea typeface="仿宋_GB2312" pitchFamily="49" charset="-122"/>
            </a:endParaRPr>
          </a:p>
          <a:p>
            <a:pPr eaLnBrk="1" hangingPunct="1"/>
            <a:r>
              <a:rPr lang="zh-CN" altLang="en-US" sz="3600" b="1" smtClean="0">
                <a:latin typeface="仿宋_GB2312" pitchFamily="49" charset="-122"/>
                <a:ea typeface="仿宋_GB2312" pitchFamily="49" charset="-122"/>
              </a:rPr>
              <a:t>不断地交换反序对。</a:t>
            </a:r>
            <a:r>
              <a:rPr lang="zh-CN" altLang="en-US" sz="3600" b="1" smtClean="0">
                <a:latin typeface="Times New Roman" pitchFamily="18" charset="0"/>
                <a:ea typeface="仿宋_GB2312" pitchFamily="49" charset="-122"/>
              </a:rPr>
              <a:t>任取待排序文件中的某个记录</a:t>
            </a:r>
            <a:r>
              <a:rPr lang="en-US" altLang="zh-CN" sz="3600" b="1" smtClean="0">
                <a:latin typeface="Times New Roman" pitchFamily="18" charset="0"/>
                <a:ea typeface="仿宋_GB2312" pitchFamily="49" charset="-122"/>
              </a:rPr>
              <a:t> (</a:t>
            </a:r>
            <a:r>
              <a:rPr lang="zh-CN" altLang="en-US" sz="3600" b="1" smtClean="0">
                <a:latin typeface="Times New Roman" pitchFamily="18" charset="0"/>
                <a:ea typeface="仿宋_GB2312" pitchFamily="49" charset="-122"/>
              </a:rPr>
              <a:t>例如取第一个记录</a:t>
            </a:r>
            <a:r>
              <a:rPr lang="en-US" altLang="zh-CN" sz="3600" b="1" smtClean="0">
                <a:latin typeface="Times New Roman" pitchFamily="18" charset="0"/>
                <a:ea typeface="仿宋_GB2312" pitchFamily="49" charset="-122"/>
              </a:rPr>
              <a:t>) </a:t>
            </a:r>
            <a:r>
              <a:rPr lang="zh-CN" altLang="en-US" sz="3600" b="1" smtClean="0">
                <a:latin typeface="Times New Roman" pitchFamily="18" charset="0"/>
                <a:ea typeface="仿宋_GB2312" pitchFamily="49" charset="-122"/>
              </a:rPr>
              <a:t>作为基准，按照该记录的关键词大小，将整个文件划分为左右两个子文件：</a:t>
            </a:r>
          </a:p>
          <a:p>
            <a:pPr lvl="1" eaLnBrk="1" hangingPunct="1">
              <a:lnSpc>
                <a:spcPct val="105000"/>
              </a:lnSpc>
            </a:pPr>
            <a:r>
              <a:rPr lang="zh-CN" altLang="en-US" sz="3600" b="1" smtClean="0">
                <a:latin typeface="Times New Roman" pitchFamily="18" charset="0"/>
                <a:ea typeface="仿宋_GB2312" pitchFamily="49" charset="-122"/>
              </a:rPr>
              <a:t> 左侧子文件中所有记录的关键词都小于或等于基准记录的关键词</a:t>
            </a:r>
          </a:p>
          <a:p>
            <a:pPr lvl="1" eaLnBrk="1" hangingPunct="1">
              <a:lnSpc>
                <a:spcPct val="105000"/>
              </a:lnSpc>
            </a:pPr>
            <a:r>
              <a:rPr lang="zh-CN" altLang="en-US" sz="3600" b="1" smtClean="0">
                <a:latin typeface="Times New Roman" pitchFamily="18" charset="0"/>
                <a:ea typeface="仿宋_GB2312" pitchFamily="49" charset="-122"/>
              </a:rPr>
              <a:t> 右侧子文件中所有记录的关键词都大于基准记录的关键词</a:t>
            </a:r>
          </a:p>
        </p:txBody>
      </p:sp>
    </p:spTree>
  </p:cSld>
  <p:clrMapOvr>
    <a:masterClrMapping/>
  </p:clrMapOvr>
  <p:transition>
    <p:split dir="in"/>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431800" y="404813"/>
            <a:ext cx="8461375" cy="6121400"/>
          </a:xfrm>
        </p:spPr>
        <p:txBody>
          <a:bodyPr/>
          <a:lstStyle/>
          <a:p>
            <a:pPr eaLnBrk="1" hangingPunct="1">
              <a:lnSpc>
                <a:spcPct val="105000"/>
              </a:lnSpc>
            </a:pPr>
            <a:r>
              <a:rPr lang="zh-CN" altLang="en-US" sz="3600" b="1" smtClean="0">
                <a:latin typeface="仿宋_GB2312" pitchFamily="49" charset="-122"/>
                <a:ea typeface="仿宋_GB2312" pitchFamily="49" charset="-122"/>
              </a:rPr>
              <a:t>基准记录则排在这两个子文件中间</a:t>
            </a:r>
            <a:r>
              <a:rPr lang="en-US" altLang="zh-CN" sz="3600" b="1" smtClean="0">
                <a:latin typeface="仿宋_GB2312" pitchFamily="49" charset="-122"/>
                <a:ea typeface="仿宋_GB2312" pitchFamily="49" charset="-122"/>
              </a:rPr>
              <a:t>(</a:t>
            </a:r>
            <a:r>
              <a:rPr lang="zh-CN" altLang="en-US" sz="3600" b="1" smtClean="0">
                <a:latin typeface="仿宋_GB2312" pitchFamily="49" charset="-122"/>
                <a:ea typeface="仿宋_GB2312" pitchFamily="49" charset="-122"/>
              </a:rPr>
              <a:t>这也是该记录最终应安放的位置</a:t>
            </a:r>
            <a:r>
              <a:rPr lang="en-US" altLang="zh-CN" sz="3600" b="1" smtClean="0">
                <a:latin typeface="仿宋_GB2312" pitchFamily="49" charset="-122"/>
                <a:ea typeface="仿宋_GB2312" pitchFamily="49" charset="-122"/>
              </a:rPr>
              <a:t>)</a:t>
            </a:r>
            <a:r>
              <a:rPr lang="zh-CN" altLang="en-US" sz="3600" b="1" smtClean="0">
                <a:latin typeface="仿宋_GB2312" pitchFamily="49" charset="-122"/>
                <a:ea typeface="仿宋_GB2312" pitchFamily="49" charset="-122"/>
              </a:rPr>
              <a:t>。</a:t>
            </a:r>
          </a:p>
          <a:p>
            <a:pPr eaLnBrk="1" hangingPunct="1">
              <a:buFont typeface="Wingdings" pitchFamily="2" charset="2"/>
              <a:buNone/>
            </a:pPr>
            <a:endParaRPr lang="zh-CN" altLang="en-US" sz="3600" b="1" smtClean="0">
              <a:latin typeface="仿宋_GB2312" pitchFamily="49" charset="-122"/>
              <a:ea typeface="仿宋_GB2312" pitchFamily="49" charset="-122"/>
            </a:endParaRPr>
          </a:p>
          <a:p>
            <a:pPr eaLnBrk="1" hangingPunct="1"/>
            <a:r>
              <a:rPr lang="zh-CN" altLang="en-US" sz="3600" b="1" smtClean="0">
                <a:latin typeface="仿宋_GB2312" pitchFamily="49" charset="-122"/>
                <a:ea typeface="仿宋_GB2312" pitchFamily="49" charset="-122"/>
              </a:rPr>
              <a:t>分别对两个子文件重复施行上述方法，直到所有的记录都排在相应位置上为止。</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idx="1"/>
          </p:nvPr>
        </p:nvSpPr>
        <p:spPr>
          <a:xfrm>
            <a:off x="228600" y="228600"/>
            <a:ext cx="8915400" cy="6324600"/>
          </a:xfrm>
        </p:spPr>
        <p:txBody>
          <a:bodyPr/>
          <a:lstStyle/>
          <a:p>
            <a:pPr eaLnBrk="1" hangingPunct="1">
              <a:lnSpc>
                <a:spcPct val="125000"/>
              </a:lnSpc>
            </a:pPr>
            <a:r>
              <a:rPr lang="zh-CN" altLang="en-US" b="1" smtClean="0">
                <a:solidFill>
                  <a:srgbClr val="FFFF00"/>
                </a:solidFill>
                <a:latin typeface="宋体" pitchFamily="2" charset="-122"/>
              </a:rPr>
              <a:t>　</a:t>
            </a:r>
            <a:r>
              <a:rPr lang="zh-CN" altLang="en-US" b="1" u="sng" smtClean="0">
                <a:solidFill>
                  <a:srgbClr val="FFFF00"/>
                </a:solidFill>
                <a:latin typeface="宋体" pitchFamily="2" charset="-122"/>
              </a:rPr>
              <a:t>排序的时间开销</a:t>
            </a:r>
            <a:r>
              <a:rPr lang="en-US" altLang="zh-CN" b="1" smtClean="0">
                <a:solidFill>
                  <a:schemeClr val="tx2"/>
                </a:solidFill>
                <a:latin typeface="宋体" pitchFamily="2" charset="-122"/>
              </a:rPr>
              <a:t>:</a:t>
            </a:r>
            <a:r>
              <a:rPr lang="en-US" altLang="zh-CN" b="1" smtClean="0">
                <a:latin typeface="宋体" pitchFamily="2" charset="-122"/>
              </a:rPr>
              <a:t>   </a:t>
            </a:r>
            <a:r>
              <a:rPr lang="zh-CN" altLang="en-US" b="1" smtClean="0">
                <a:latin typeface="宋体" pitchFamily="2" charset="-122"/>
              </a:rPr>
              <a:t>排序的时间开销是衡量算法好坏的最重要的标志。排序的时间开销可用算法执行中</a:t>
            </a:r>
            <a:r>
              <a:rPr lang="zh-CN" altLang="en-US" b="1" u="sng" smtClean="0">
                <a:solidFill>
                  <a:srgbClr val="FFFF00"/>
                </a:solidFill>
                <a:latin typeface="宋体" pitchFamily="2" charset="-122"/>
              </a:rPr>
              <a:t>关键词的比较次数</a:t>
            </a:r>
            <a:r>
              <a:rPr lang="zh-CN" altLang="en-US" b="1" smtClean="0">
                <a:latin typeface="宋体" pitchFamily="2" charset="-122"/>
              </a:rPr>
              <a:t>与</a:t>
            </a:r>
            <a:r>
              <a:rPr lang="zh-CN" altLang="en-US" b="1" u="sng" smtClean="0">
                <a:solidFill>
                  <a:srgbClr val="FFFF00"/>
                </a:solidFill>
                <a:latin typeface="宋体" pitchFamily="2" charset="-122"/>
              </a:rPr>
              <a:t>数据的移动次数</a:t>
            </a:r>
            <a:r>
              <a:rPr lang="zh-CN" altLang="en-US" b="1" smtClean="0">
                <a:latin typeface="宋体" pitchFamily="2" charset="-122"/>
              </a:rPr>
              <a:t>来衡量。</a:t>
            </a:r>
          </a:p>
          <a:p>
            <a:pPr lvl="1" eaLnBrk="1" hangingPunct="1">
              <a:lnSpc>
                <a:spcPct val="125000"/>
              </a:lnSpc>
            </a:pPr>
            <a:r>
              <a:rPr lang="zh-CN" altLang="en-US" b="1" smtClean="0">
                <a:latin typeface="宋体" pitchFamily="2" charset="-122"/>
              </a:rPr>
              <a:t>各节给出算法运行期望时间代价是对</a:t>
            </a:r>
            <a:r>
              <a:rPr lang="zh-CN" altLang="en-US" b="1" u="sng" smtClean="0">
                <a:solidFill>
                  <a:srgbClr val="FFFF00"/>
                </a:solidFill>
                <a:latin typeface="宋体" pitchFamily="2" charset="-122"/>
              </a:rPr>
              <a:t>按平均情况</a:t>
            </a:r>
            <a:r>
              <a:rPr lang="zh-CN" altLang="en-US" b="1" smtClean="0">
                <a:latin typeface="宋体" pitchFamily="2" charset="-122"/>
              </a:rPr>
              <a:t>进行估算。对于那些受对象关键词序列初始排列及对象个数影响较大的，需要</a:t>
            </a:r>
            <a:r>
              <a:rPr lang="zh-CN" altLang="en-US" b="1" u="sng" smtClean="0">
                <a:solidFill>
                  <a:srgbClr val="FFFF00"/>
                </a:solidFill>
                <a:latin typeface="宋体" pitchFamily="2" charset="-122"/>
              </a:rPr>
              <a:t>按最好情况</a:t>
            </a:r>
            <a:r>
              <a:rPr lang="zh-CN" altLang="en-US" b="1" smtClean="0">
                <a:latin typeface="宋体" pitchFamily="2" charset="-122"/>
              </a:rPr>
              <a:t>和</a:t>
            </a:r>
            <a:r>
              <a:rPr lang="zh-CN" altLang="en-US" b="1" u="sng" smtClean="0">
                <a:solidFill>
                  <a:srgbClr val="FFFF00"/>
                </a:solidFill>
                <a:latin typeface="宋体" pitchFamily="2" charset="-122"/>
              </a:rPr>
              <a:t>最坏情况</a:t>
            </a:r>
            <a:r>
              <a:rPr lang="zh-CN" altLang="en-US" b="1" smtClean="0">
                <a:latin typeface="宋体" pitchFamily="2" charset="-122"/>
              </a:rPr>
              <a:t>进行估算。</a:t>
            </a:r>
          </a:p>
          <a:p>
            <a:pPr eaLnBrk="1" hangingPunct="1">
              <a:lnSpc>
                <a:spcPct val="125000"/>
              </a:lnSpc>
            </a:pPr>
            <a:r>
              <a:rPr lang="zh-CN" altLang="en-US" b="1" u="sng" smtClean="0">
                <a:solidFill>
                  <a:srgbClr val="FFFF00"/>
                </a:solidFill>
                <a:latin typeface="宋体" pitchFamily="2" charset="-122"/>
              </a:rPr>
              <a:t>算法执行时所需的附加存储空间</a:t>
            </a:r>
            <a:r>
              <a:rPr lang="en-US" altLang="zh-CN" b="1" smtClean="0">
                <a:latin typeface="宋体" pitchFamily="2" charset="-122"/>
              </a:rPr>
              <a:t>: </a:t>
            </a:r>
            <a:r>
              <a:rPr lang="zh-CN" altLang="en-US" b="1" smtClean="0">
                <a:latin typeface="宋体" pitchFamily="2" charset="-122"/>
              </a:rPr>
              <a:t>评价算法好坏的另一标准。</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5906">
                                            <p:txEl>
                                              <p:pRg st="1" end="1"/>
                                            </p:txEl>
                                          </p:spTgt>
                                        </p:tgtEl>
                                        <p:attrNameLst>
                                          <p:attrName>style.visibility</p:attrName>
                                        </p:attrNameLst>
                                      </p:cBhvr>
                                      <p:to>
                                        <p:strVal val="visible"/>
                                      </p:to>
                                    </p:set>
                                    <p:animEffect transition="in" filter="blinds(horizontal)">
                                      <p:cBhvr>
                                        <p:cTn id="7" dur="500"/>
                                        <p:tgtEl>
                                          <p:spTgt spid="63590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35906">
                                            <p:txEl>
                                              <p:pRg st="2" end="2"/>
                                            </p:txEl>
                                          </p:spTgt>
                                        </p:tgtEl>
                                        <p:attrNameLst>
                                          <p:attrName>style.visibility</p:attrName>
                                        </p:attrNameLst>
                                      </p:cBhvr>
                                      <p:to>
                                        <p:strVal val="visible"/>
                                      </p:to>
                                    </p:set>
                                    <p:anim calcmode="lin" valueType="num">
                                      <p:cBhvr additive="base">
                                        <p:cTn id="12" dur="500" fill="hold"/>
                                        <p:tgtEl>
                                          <p:spTgt spid="63590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359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576263" y="188913"/>
            <a:ext cx="8137525" cy="6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a:spcBef>
                <a:spcPct val="0"/>
              </a:spcBef>
            </a:pPr>
            <a:r>
              <a:rPr lang="zh-CN" altLang="en-US">
                <a:solidFill>
                  <a:srgbClr val="FFFF00"/>
                </a:solidFill>
              </a:rPr>
              <a:t>算法描述</a:t>
            </a:r>
            <a:endParaRPr kumimoji="1" lang="en-US" altLang="zh-CN" sz="3200" i="1">
              <a:solidFill>
                <a:schemeClr val="tx2"/>
              </a:solidFill>
              <a:ea typeface="仿宋_GB2312" pitchFamily="49" charset="-122"/>
            </a:endParaRPr>
          </a:p>
          <a:p>
            <a:pPr algn="l">
              <a:lnSpc>
                <a:spcPct val="120000"/>
              </a:lnSpc>
              <a:spcBef>
                <a:spcPct val="0"/>
              </a:spcBef>
            </a:pPr>
            <a:r>
              <a:rPr kumimoji="1" lang="en-US" altLang="zh-CN" sz="3200">
                <a:solidFill>
                  <a:schemeClr val="tx2"/>
                </a:solidFill>
              </a:rPr>
              <a:t>QuickSort ( R ) {</a:t>
            </a:r>
          </a:p>
          <a:p>
            <a:pPr algn="l">
              <a:lnSpc>
                <a:spcPct val="120000"/>
              </a:lnSpc>
              <a:spcBef>
                <a:spcPct val="0"/>
              </a:spcBef>
            </a:pPr>
            <a:r>
              <a:rPr kumimoji="1" lang="en-US" altLang="zh-CN" sz="3200">
                <a:solidFill>
                  <a:schemeClr val="tx2"/>
                </a:solidFill>
              </a:rPr>
              <a:t>     if ( </a:t>
            </a:r>
            <a:r>
              <a:rPr kumimoji="1" lang="en-US" altLang="zh-CN" sz="3200">
                <a:solidFill>
                  <a:srgbClr val="FFFF00"/>
                </a:solidFill>
              </a:rPr>
              <a:t>R</a:t>
            </a:r>
            <a:r>
              <a:rPr kumimoji="1" lang="zh-CN" altLang="en-US" sz="3200">
                <a:solidFill>
                  <a:srgbClr val="FFFF00"/>
                </a:solidFill>
              </a:rPr>
              <a:t>的长度大于</a:t>
            </a:r>
            <a:r>
              <a:rPr kumimoji="1" lang="en-US" altLang="zh-CN" sz="3200">
                <a:solidFill>
                  <a:srgbClr val="FFFF00"/>
                </a:solidFill>
              </a:rPr>
              <a:t>1</a:t>
            </a:r>
            <a:r>
              <a:rPr kumimoji="1" lang="en-US" altLang="zh-CN" sz="3200">
                <a:solidFill>
                  <a:schemeClr val="tx2"/>
                </a:solidFill>
              </a:rPr>
              <a:t>) {</a:t>
            </a:r>
          </a:p>
          <a:p>
            <a:pPr algn="l">
              <a:lnSpc>
                <a:spcPct val="120000"/>
              </a:lnSpc>
              <a:spcBef>
                <a:spcPct val="0"/>
              </a:spcBef>
            </a:pPr>
            <a:r>
              <a:rPr kumimoji="1" lang="en-US" altLang="zh-CN" sz="3200">
                <a:solidFill>
                  <a:schemeClr val="tx2"/>
                </a:solidFill>
              </a:rPr>
              <a:t>	</a:t>
            </a:r>
            <a:r>
              <a:rPr kumimoji="1" lang="zh-CN" altLang="en-US" sz="3200">
                <a:solidFill>
                  <a:srgbClr val="FFFF00"/>
                </a:solidFill>
              </a:rPr>
              <a:t>将文件</a:t>
            </a:r>
            <a:r>
              <a:rPr kumimoji="1" lang="en-US" altLang="zh-CN" sz="3200" u="sng">
                <a:solidFill>
                  <a:srgbClr val="FFFF00"/>
                </a:solidFill>
              </a:rPr>
              <a:t>R</a:t>
            </a:r>
            <a:r>
              <a:rPr kumimoji="1" lang="zh-CN" altLang="en-US" sz="3200">
                <a:solidFill>
                  <a:srgbClr val="FFFF00"/>
                </a:solidFill>
              </a:rPr>
              <a:t>划分为两个子文件</a:t>
            </a:r>
          </a:p>
          <a:p>
            <a:pPr algn="l">
              <a:lnSpc>
                <a:spcPct val="120000"/>
              </a:lnSpc>
              <a:spcBef>
                <a:spcPct val="0"/>
              </a:spcBef>
            </a:pPr>
            <a:r>
              <a:rPr kumimoji="1" lang="zh-CN" altLang="en-US" sz="3200">
                <a:solidFill>
                  <a:schemeClr val="tx2"/>
                </a:solidFill>
              </a:rPr>
              <a:t>                </a:t>
            </a:r>
            <a:r>
              <a:rPr kumimoji="1" lang="en-US" altLang="zh-CN" sz="3200">
                <a:solidFill>
                  <a:schemeClr val="tx2"/>
                </a:solidFill>
              </a:rPr>
              <a:t>LeftR </a:t>
            </a:r>
            <a:r>
              <a:rPr kumimoji="1" lang="zh-CN" altLang="en-US" sz="3200">
                <a:solidFill>
                  <a:schemeClr val="tx2"/>
                </a:solidFill>
              </a:rPr>
              <a:t>和 </a:t>
            </a:r>
            <a:r>
              <a:rPr kumimoji="1" lang="en-US" altLang="zh-CN" sz="3200">
                <a:solidFill>
                  <a:schemeClr val="tx2"/>
                </a:solidFill>
              </a:rPr>
              <a:t>RightR;</a:t>
            </a:r>
          </a:p>
          <a:p>
            <a:pPr algn="l">
              <a:lnSpc>
                <a:spcPct val="120000"/>
              </a:lnSpc>
              <a:spcBef>
                <a:spcPct val="0"/>
              </a:spcBef>
            </a:pPr>
            <a:r>
              <a:rPr kumimoji="1" lang="en-US" altLang="zh-CN" sz="3200">
                <a:solidFill>
                  <a:schemeClr val="tx2"/>
                </a:solidFill>
              </a:rPr>
              <a:t>         QuickSort ( LeftR );</a:t>
            </a:r>
          </a:p>
          <a:p>
            <a:pPr algn="l">
              <a:lnSpc>
                <a:spcPct val="120000"/>
              </a:lnSpc>
              <a:spcBef>
                <a:spcPct val="0"/>
              </a:spcBef>
            </a:pPr>
            <a:r>
              <a:rPr kumimoji="1" lang="en-US" altLang="zh-CN" sz="3200">
                <a:solidFill>
                  <a:schemeClr val="tx2"/>
                </a:solidFill>
              </a:rPr>
              <a:t>	QuickSort ( RightR );	</a:t>
            </a:r>
          </a:p>
          <a:p>
            <a:pPr algn="l">
              <a:lnSpc>
                <a:spcPct val="120000"/>
              </a:lnSpc>
              <a:spcBef>
                <a:spcPct val="0"/>
              </a:spcBef>
            </a:pPr>
            <a:r>
              <a:rPr kumimoji="1" lang="en-US" altLang="zh-CN" sz="3200">
                <a:solidFill>
                  <a:schemeClr val="tx2"/>
                </a:solidFill>
              </a:rPr>
              <a:t>         </a:t>
            </a:r>
            <a:r>
              <a:rPr kumimoji="1" lang="zh-CN" altLang="en-US" sz="3200">
                <a:solidFill>
                  <a:srgbClr val="FFFF00"/>
                </a:solidFill>
              </a:rPr>
              <a:t>将两个子文件</a:t>
            </a:r>
            <a:r>
              <a:rPr kumimoji="1" lang="zh-CN" altLang="en-US" sz="3200">
                <a:solidFill>
                  <a:schemeClr val="tx2"/>
                </a:solidFill>
              </a:rPr>
              <a:t> </a:t>
            </a:r>
            <a:r>
              <a:rPr kumimoji="1" lang="en-US" altLang="zh-CN" sz="3200">
                <a:solidFill>
                  <a:schemeClr val="tx2"/>
                </a:solidFill>
              </a:rPr>
              <a:t>LeftR </a:t>
            </a:r>
            <a:r>
              <a:rPr kumimoji="1" lang="zh-CN" altLang="en-US" sz="3200">
                <a:solidFill>
                  <a:srgbClr val="FFFF00"/>
                </a:solidFill>
              </a:rPr>
              <a:t>和</a:t>
            </a:r>
            <a:r>
              <a:rPr kumimoji="1" lang="zh-CN" altLang="en-US" sz="3200">
                <a:solidFill>
                  <a:schemeClr val="tx2"/>
                </a:solidFill>
              </a:rPr>
              <a:t> </a:t>
            </a:r>
            <a:r>
              <a:rPr kumimoji="1" lang="en-US" altLang="zh-CN" sz="3200">
                <a:solidFill>
                  <a:schemeClr val="tx2"/>
                </a:solidFill>
              </a:rPr>
              <a:t>RightR</a:t>
            </a:r>
          </a:p>
          <a:p>
            <a:pPr algn="l">
              <a:lnSpc>
                <a:spcPct val="120000"/>
              </a:lnSpc>
              <a:spcBef>
                <a:spcPct val="0"/>
              </a:spcBef>
            </a:pPr>
            <a:r>
              <a:rPr kumimoji="1" lang="en-US" altLang="zh-CN" sz="3200">
                <a:solidFill>
                  <a:schemeClr val="tx2"/>
                </a:solidFill>
              </a:rPr>
              <a:t>   	       </a:t>
            </a:r>
            <a:r>
              <a:rPr kumimoji="1" lang="zh-CN" altLang="en-US" sz="3200">
                <a:solidFill>
                  <a:srgbClr val="FFFF00"/>
                </a:solidFill>
              </a:rPr>
              <a:t>合并为一个文件</a:t>
            </a:r>
            <a:r>
              <a:rPr kumimoji="1" lang="en-US" altLang="zh-CN" sz="3200">
                <a:solidFill>
                  <a:schemeClr val="tx2"/>
                </a:solidFill>
              </a:rPr>
              <a:t>R;</a:t>
            </a:r>
          </a:p>
          <a:p>
            <a:pPr algn="l">
              <a:lnSpc>
                <a:spcPct val="120000"/>
              </a:lnSpc>
              <a:spcBef>
                <a:spcPct val="0"/>
              </a:spcBef>
            </a:pPr>
            <a:r>
              <a:rPr kumimoji="1" lang="en-US" altLang="zh-CN" sz="3200">
                <a:solidFill>
                  <a:schemeClr val="tx2"/>
                </a:solidFill>
              </a:rPr>
              <a:t>    }</a:t>
            </a:r>
          </a:p>
          <a:p>
            <a:pPr algn="l">
              <a:lnSpc>
                <a:spcPct val="120000"/>
              </a:lnSpc>
              <a:spcBef>
                <a:spcPct val="0"/>
              </a:spcBef>
            </a:pPr>
            <a:r>
              <a:rPr kumimoji="1" lang="en-US" altLang="zh-CN" sz="3200">
                <a:solidFill>
                  <a:schemeClr val="tx2"/>
                </a:solidFill>
              </a:rPr>
              <a:t>}</a:t>
            </a:r>
          </a:p>
        </p:txBody>
      </p:sp>
    </p:spTree>
  </p:cSld>
  <p:clrMapOvr>
    <a:masterClrMapping/>
  </p:clrMapOvr>
  <p:transition>
    <p:spli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idx="1"/>
          </p:nvPr>
        </p:nvSpPr>
        <p:spPr>
          <a:xfrm>
            <a:off x="323850" y="404813"/>
            <a:ext cx="8461375" cy="6121400"/>
          </a:xfrm>
        </p:spPr>
        <p:txBody>
          <a:bodyPr/>
          <a:lstStyle/>
          <a:p>
            <a:pPr marL="609600" indent="-609600" eaLnBrk="1" hangingPunct="1">
              <a:buFont typeface="Wingdings" pitchFamily="2" charset="2"/>
              <a:buNone/>
            </a:pPr>
            <a:r>
              <a:rPr lang="en-US" altLang="zh-CN" b="1" smtClean="0">
                <a:latin typeface="Times New Roman" pitchFamily="18" charset="0"/>
              </a:rPr>
              <a:t>(1)    (2)    (3)     (4)    (5)    (6)     (7)     (8)     </a:t>
            </a:r>
            <a:r>
              <a:rPr lang="en-US" altLang="zh-CN" b="1" smtClean="0">
                <a:solidFill>
                  <a:schemeClr val="tx2"/>
                </a:solidFill>
                <a:latin typeface="Times New Roman" pitchFamily="18" charset="0"/>
              </a:rPr>
              <a:t>(9)</a:t>
            </a:r>
          </a:p>
          <a:p>
            <a:pPr marL="609600" indent="-609600" eaLnBrk="1" hangingPunct="1">
              <a:buFont typeface="Wingdings" pitchFamily="2" charset="2"/>
              <a:buNone/>
            </a:pPr>
            <a:r>
              <a:rPr lang="en-US" altLang="zh-CN" b="1" u="sng" smtClean="0">
                <a:solidFill>
                  <a:srgbClr val="FFFF00"/>
                </a:solidFill>
                <a:latin typeface="Times New Roman" pitchFamily="18" charset="0"/>
              </a:rPr>
              <a:t>70</a:t>
            </a:r>
            <a:r>
              <a:rPr lang="en-US" altLang="zh-CN" b="1" smtClean="0">
                <a:solidFill>
                  <a:srgbClr val="FF33CC"/>
                </a:solidFill>
                <a:latin typeface="Times New Roman" pitchFamily="18" charset="0"/>
              </a:rPr>
              <a:t>     </a:t>
            </a:r>
            <a:r>
              <a:rPr lang="en-US" altLang="zh-CN" b="1" smtClean="0">
                <a:solidFill>
                  <a:srgbClr val="99FF33"/>
                </a:solidFill>
                <a:latin typeface="Times New Roman" pitchFamily="18" charset="0"/>
              </a:rPr>
              <a:t>73</a:t>
            </a:r>
            <a:r>
              <a:rPr lang="en-US" altLang="zh-CN" b="1" smtClean="0">
                <a:latin typeface="Times New Roman" pitchFamily="18" charset="0"/>
              </a:rPr>
              <a:t>     69      23    93     18     11      </a:t>
            </a:r>
            <a:r>
              <a:rPr lang="en-US" altLang="zh-CN" b="1" smtClean="0">
                <a:solidFill>
                  <a:srgbClr val="FFCC00"/>
                </a:solidFill>
                <a:latin typeface="Times New Roman" pitchFamily="18" charset="0"/>
              </a:rPr>
              <a:t>68</a:t>
            </a:r>
            <a:r>
              <a:rPr lang="en-US" altLang="zh-CN" b="1" smtClean="0">
                <a:latin typeface="Times New Roman" pitchFamily="18" charset="0"/>
              </a:rPr>
              <a:t>     </a:t>
            </a:r>
            <a:r>
              <a:rPr lang="en-US" altLang="zh-CN" b="1" smtClean="0">
                <a:solidFill>
                  <a:schemeClr val="tx2"/>
                </a:solidFill>
                <a:latin typeface="Times New Roman" pitchFamily="18" charset="0"/>
              </a:rPr>
              <a:t>100</a:t>
            </a:r>
          </a:p>
          <a:p>
            <a:pPr marL="609600" indent="-609600" eaLnBrk="1" hangingPunct="1">
              <a:buFont typeface="Wingdings" pitchFamily="2" charset="2"/>
              <a:buNone/>
            </a:pPr>
            <a:r>
              <a:rPr lang="en-US" altLang="zh-CN" b="1" smtClean="0">
                <a:solidFill>
                  <a:schemeClr val="tx2"/>
                </a:solidFill>
                <a:latin typeface="Times New Roman" pitchFamily="18" charset="0"/>
              </a:rPr>
              <a:t>          </a:t>
            </a:r>
            <a:r>
              <a:rPr lang="en-US" altLang="zh-CN" b="1" smtClean="0">
                <a:solidFill>
                  <a:srgbClr val="99FF33"/>
                </a:solidFill>
                <a:latin typeface="Times New Roman" pitchFamily="18" charset="0"/>
              </a:rPr>
              <a:t>i(</a:t>
            </a:r>
            <a:r>
              <a:rPr lang="zh-CN" altLang="en-US" b="1" smtClean="0">
                <a:solidFill>
                  <a:srgbClr val="99FF33"/>
                </a:solidFill>
                <a:latin typeface="Times New Roman" pitchFamily="18" charset="0"/>
              </a:rPr>
              <a:t>第一个大于</a:t>
            </a:r>
            <a:r>
              <a:rPr lang="en-US" altLang="zh-CN" b="1" smtClean="0">
                <a:solidFill>
                  <a:srgbClr val="99FF33"/>
                </a:solidFill>
                <a:latin typeface="Times New Roman" pitchFamily="18" charset="0"/>
              </a:rPr>
              <a:t>)</a:t>
            </a:r>
            <a:r>
              <a:rPr lang="en-US" altLang="zh-CN" b="1" smtClean="0">
                <a:solidFill>
                  <a:srgbClr val="FF33CC"/>
                </a:solidFill>
                <a:latin typeface="Times New Roman" pitchFamily="18" charset="0"/>
              </a:rPr>
              <a:t>        </a:t>
            </a:r>
            <a:r>
              <a:rPr lang="en-US" altLang="zh-CN" b="1" smtClean="0">
                <a:solidFill>
                  <a:srgbClr val="FFCC00"/>
                </a:solidFill>
                <a:latin typeface="Times New Roman" pitchFamily="18" charset="0"/>
              </a:rPr>
              <a:t>(</a:t>
            </a:r>
            <a:r>
              <a:rPr lang="zh-CN" altLang="en-US" b="1" smtClean="0">
                <a:solidFill>
                  <a:srgbClr val="FFCC00"/>
                </a:solidFill>
                <a:latin typeface="Times New Roman" pitchFamily="18" charset="0"/>
              </a:rPr>
              <a:t>第一个小于</a:t>
            </a:r>
            <a:r>
              <a:rPr lang="en-US" altLang="zh-CN" b="1" smtClean="0">
                <a:solidFill>
                  <a:srgbClr val="FFCC00"/>
                </a:solidFill>
                <a:latin typeface="Times New Roman" pitchFamily="18" charset="0"/>
              </a:rPr>
              <a:t>) j</a:t>
            </a:r>
          </a:p>
          <a:p>
            <a:pPr marL="609600" indent="-609600" eaLnBrk="1" hangingPunct="1">
              <a:buFont typeface="Wingdings" pitchFamily="2" charset="2"/>
              <a:buNone/>
            </a:pPr>
            <a:r>
              <a:rPr lang="en-US" altLang="zh-CN" b="1" u="sng" smtClean="0">
                <a:solidFill>
                  <a:srgbClr val="FFFF00"/>
                </a:solidFill>
                <a:latin typeface="Times New Roman" pitchFamily="18" charset="0"/>
              </a:rPr>
              <a:t>70</a:t>
            </a:r>
            <a:r>
              <a:rPr lang="en-US" altLang="zh-CN" b="1" smtClean="0">
                <a:latin typeface="Times New Roman" pitchFamily="18" charset="0"/>
              </a:rPr>
              <a:t>     </a:t>
            </a:r>
            <a:r>
              <a:rPr lang="en-US" altLang="zh-CN" b="1" smtClean="0">
                <a:solidFill>
                  <a:schemeClr val="accent1"/>
                </a:solidFill>
                <a:latin typeface="黑体" pitchFamily="49" charset="-122"/>
                <a:ea typeface="黑体" pitchFamily="49" charset="-122"/>
              </a:rPr>
              <a:t>68</a:t>
            </a:r>
            <a:r>
              <a:rPr lang="en-US" altLang="zh-CN" b="1" smtClean="0">
                <a:latin typeface="Times New Roman" pitchFamily="18" charset="0"/>
              </a:rPr>
              <a:t>     69      23    </a:t>
            </a:r>
            <a:r>
              <a:rPr lang="en-US" altLang="zh-CN" b="1" smtClean="0">
                <a:solidFill>
                  <a:srgbClr val="99FF33"/>
                </a:solidFill>
                <a:latin typeface="Times New Roman" pitchFamily="18" charset="0"/>
              </a:rPr>
              <a:t>93</a:t>
            </a:r>
            <a:r>
              <a:rPr lang="en-US" altLang="zh-CN" b="1" smtClean="0">
                <a:latin typeface="Times New Roman" pitchFamily="18" charset="0"/>
              </a:rPr>
              <a:t>     18     </a:t>
            </a:r>
            <a:r>
              <a:rPr lang="en-US" altLang="zh-CN" b="1" smtClean="0">
                <a:solidFill>
                  <a:srgbClr val="FFCC00"/>
                </a:solidFill>
                <a:latin typeface="Times New Roman" pitchFamily="18" charset="0"/>
              </a:rPr>
              <a:t>11</a:t>
            </a:r>
            <a:r>
              <a:rPr lang="en-US" altLang="zh-CN" b="1" smtClean="0">
                <a:latin typeface="Times New Roman" pitchFamily="18" charset="0"/>
              </a:rPr>
              <a:t>      </a:t>
            </a:r>
            <a:r>
              <a:rPr lang="en-US" altLang="zh-CN" b="1" smtClean="0">
                <a:solidFill>
                  <a:schemeClr val="accent1"/>
                </a:solidFill>
                <a:latin typeface="黑体" pitchFamily="49" charset="-122"/>
                <a:ea typeface="黑体" pitchFamily="49" charset="-122"/>
              </a:rPr>
              <a:t>73</a:t>
            </a:r>
            <a:r>
              <a:rPr lang="en-US" altLang="zh-CN" b="1" smtClean="0">
                <a:solidFill>
                  <a:schemeClr val="tx2"/>
                </a:solidFill>
                <a:latin typeface="Times New Roman" pitchFamily="18" charset="0"/>
              </a:rPr>
              <a:t> </a:t>
            </a:r>
            <a:r>
              <a:rPr lang="en-US" altLang="zh-CN" b="1" smtClean="0">
                <a:latin typeface="Times New Roman" pitchFamily="18" charset="0"/>
              </a:rPr>
              <a:t>    </a:t>
            </a:r>
            <a:r>
              <a:rPr lang="en-US" altLang="zh-CN" b="1" smtClean="0">
                <a:solidFill>
                  <a:schemeClr val="tx2"/>
                </a:solidFill>
                <a:latin typeface="Times New Roman" pitchFamily="18" charset="0"/>
              </a:rPr>
              <a:t>100</a:t>
            </a:r>
          </a:p>
          <a:p>
            <a:pPr marL="609600" indent="-609600" eaLnBrk="1" hangingPunct="1">
              <a:buFont typeface="Wingdings" pitchFamily="2" charset="2"/>
              <a:buNone/>
            </a:pPr>
            <a:r>
              <a:rPr lang="en-US" altLang="zh-CN" b="1" u="sng" smtClean="0">
                <a:solidFill>
                  <a:srgbClr val="FFFF00"/>
                </a:solidFill>
                <a:latin typeface="Times New Roman" pitchFamily="18" charset="0"/>
              </a:rPr>
              <a:t>70</a:t>
            </a:r>
            <a:r>
              <a:rPr lang="en-US" altLang="zh-CN" b="1" smtClean="0">
                <a:latin typeface="Times New Roman" pitchFamily="18" charset="0"/>
              </a:rPr>
              <a:t>     68     69      23    </a:t>
            </a:r>
            <a:r>
              <a:rPr lang="en-US" altLang="zh-CN" b="1" smtClean="0">
                <a:solidFill>
                  <a:schemeClr val="accent1"/>
                </a:solidFill>
                <a:latin typeface="黑体" pitchFamily="49" charset="-122"/>
                <a:ea typeface="黑体" pitchFamily="49" charset="-122"/>
              </a:rPr>
              <a:t>11</a:t>
            </a:r>
            <a:r>
              <a:rPr lang="en-US" altLang="zh-CN" b="1" smtClean="0">
                <a:latin typeface="Times New Roman" pitchFamily="18" charset="0"/>
              </a:rPr>
              <a:t>     18     </a:t>
            </a:r>
            <a:r>
              <a:rPr lang="en-US" altLang="zh-CN" b="1" smtClean="0">
                <a:solidFill>
                  <a:schemeClr val="accent1"/>
                </a:solidFill>
                <a:latin typeface="黑体" pitchFamily="49" charset="-122"/>
                <a:ea typeface="黑体" pitchFamily="49" charset="-122"/>
              </a:rPr>
              <a:t>93</a:t>
            </a:r>
            <a:r>
              <a:rPr lang="en-US" altLang="zh-CN" b="1" smtClean="0">
                <a:latin typeface="Times New Roman" pitchFamily="18" charset="0"/>
              </a:rPr>
              <a:t>      </a:t>
            </a:r>
            <a:r>
              <a:rPr lang="en-US" altLang="zh-CN" b="1" smtClean="0">
                <a:solidFill>
                  <a:schemeClr val="tx2"/>
                </a:solidFill>
                <a:latin typeface="Times New Roman" pitchFamily="18" charset="0"/>
              </a:rPr>
              <a:t>73  </a:t>
            </a:r>
            <a:r>
              <a:rPr lang="en-US" altLang="zh-CN" b="1" smtClean="0">
                <a:latin typeface="Times New Roman" pitchFamily="18" charset="0"/>
              </a:rPr>
              <a:t>   </a:t>
            </a:r>
            <a:r>
              <a:rPr lang="en-US" altLang="zh-CN" b="1" smtClean="0">
                <a:solidFill>
                  <a:schemeClr val="tx2"/>
                </a:solidFill>
                <a:latin typeface="Times New Roman" pitchFamily="18" charset="0"/>
              </a:rPr>
              <a:t>100</a:t>
            </a:r>
          </a:p>
          <a:p>
            <a:pPr marL="609600" indent="-609600" eaLnBrk="1" hangingPunct="1">
              <a:buFont typeface="Wingdings" pitchFamily="2" charset="2"/>
              <a:buNone/>
            </a:pPr>
            <a:r>
              <a:rPr lang="en-US" altLang="zh-CN" b="1" u="sng" smtClean="0">
                <a:solidFill>
                  <a:srgbClr val="FFFF00"/>
                </a:solidFill>
                <a:latin typeface="Times New Roman" pitchFamily="18" charset="0"/>
              </a:rPr>
              <a:t>70 </a:t>
            </a:r>
            <a:r>
              <a:rPr lang="en-US" altLang="zh-CN" b="1" smtClean="0">
                <a:latin typeface="Times New Roman" pitchFamily="18" charset="0"/>
              </a:rPr>
              <a:t>    68     69      23    </a:t>
            </a:r>
            <a:r>
              <a:rPr lang="en-US" altLang="zh-CN" b="1" smtClean="0">
                <a:solidFill>
                  <a:schemeClr val="tx2"/>
                </a:solidFill>
                <a:latin typeface="Times New Roman" pitchFamily="18" charset="0"/>
              </a:rPr>
              <a:t>11  </a:t>
            </a:r>
            <a:r>
              <a:rPr lang="en-US" altLang="zh-CN" b="1" smtClean="0">
                <a:latin typeface="Times New Roman" pitchFamily="18" charset="0"/>
              </a:rPr>
              <a:t>   </a:t>
            </a:r>
            <a:r>
              <a:rPr lang="en-US" altLang="zh-CN" b="1" smtClean="0">
                <a:solidFill>
                  <a:srgbClr val="FFCC00"/>
                </a:solidFill>
                <a:latin typeface="Times New Roman" pitchFamily="18" charset="0"/>
              </a:rPr>
              <a:t>1</a:t>
            </a:r>
            <a:r>
              <a:rPr lang="en-US" altLang="zh-CN" b="1" smtClean="0">
                <a:solidFill>
                  <a:srgbClr val="99FF33"/>
                </a:solidFill>
                <a:latin typeface="Times New Roman" pitchFamily="18" charset="0"/>
              </a:rPr>
              <a:t>8</a:t>
            </a:r>
            <a:r>
              <a:rPr lang="en-US" altLang="zh-CN" b="1" smtClean="0">
                <a:latin typeface="Times New Roman" pitchFamily="18" charset="0"/>
              </a:rPr>
              <a:t>     </a:t>
            </a:r>
            <a:r>
              <a:rPr lang="en-US" altLang="zh-CN" b="1" smtClean="0">
                <a:solidFill>
                  <a:schemeClr val="tx2"/>
                </a:solidFill>
                <a:latin typeface="Times New Roman" pitchFamily="18" charset="0"/>
              </a:rPr>
              <a:t>93</a:t>
            </a:r>
            <a:r>
              <a:rPr lang="en-US" altLang="zh-CN" b="1" smtClean="0">
                <a:latin typeface="Times New Roman" pitchFamily="18" charset="0"/>
              </a:rPr>
              <a:t>      </a:t>
            </a:r>
            <a:r>
              <a:rPr lang="en-US" altLang="zh-CN" b="1" smtClean="0">
                <a:solidFill>
                  <a:schemeClr val="tx2"/>
                </a:solidFill>
                <a:latin typeface="Times New Roman" pitchFamily="18" charset="0"/>
              </a:rPr>
              <a:t>73     100</a:t>
            </a:r>
          </a:p>
          <a:p>
            <a:pPr marL="609600" indent="-609600" eaLnBrk="1" hangingPunct="1">
              <a:buFont typeface="Wingdings" pitchFamily="2" charset="2"/>
              <a:buNone/>
            </a:pPr>
            <a:r>
              <a:rPr lang="en-US" altLang="zh-CN" b="1" u="sng" smtClean="0">
                <a:latin typeface="Times New Roman" pitchFamily="18" charset="0"/>
              </a:rPr>
              <a:t>18     68     69      23    11</a:t>
            </a:r>
            <a:r>
              <a:rPr lang="en-US" altLang="zh-CN" b="1" smtClean="0">
                <a:latin typeface="Times New Roman" pitchFamily="18" charset="0"/>
              </a:rPr>
              <a:t>     </a:t>
            </a:r>
            <a:r>
              <a:rPr lang="en-US" altLang="zh-CN" sz="4400" b="1" smtClean="0">
                <a:solidFill>
                  <a:srgbClr val="FFCC00"/>
                </a:solidFill>
                <a:latin typeface="Times New Roman" pitchFamily="18" charset="0"/>
              </a:rPr>
              <a:t>70</a:t>
            </a:r>
            <a:r>
              <a:rPr lang="en-US" altLang="zh-CN" b="1" smtClean="0">
                <a:latin typeface="Times New Roman" pitchFamily="18" charset="0"/>
              </a:rPr>
              <a:t>     </a:t>
            </a:r>
            <a:r>
              <a:rPr lang="en-US" altLang="zh-CN" b="1" u="sng" smtClean="0">
                <a:latin typeface="Times New Roman" pitchFamily="18" charset="0"/>
              </a:rPr>
              <a:t>93      73    100</a:t>
            </a:r>
          </a:p>
          <a:p>
            <a:pPr marL="609600" indent="-609600" eaLnBrk="1" hangingPunct="1">
              <a:buFont typeface="Wingdings" pitchFamily="2" charset="2"/>
              <a:buNone/>
            </a:pPr>
            <a:endParaRPr lang="en-US" altLang="zh-CN" b="1" smtClean="0">
              <a:solidFill>
                <a:schemeClr val="tx2"/>
              </a:solidFill>
              <a:latin typeface="Times New Roman" pitchFamily="18" charset="0"/>
            </a:endParaRPr>
          </a:p>
          <a:p>
            <a:pPr marL="609600" indent="-609600" eaLnBrk="1" hangingPunct="1">
              <a:buFont typeface="Wingdings" pitchFamily="2" charset="2"/>
              <a:buNone/>
            </a:pPr>
            <a:endParaRPr lang="en-US" altLang="zh-CN" b="1" smtClean="0">
              <a:solidFill>
                <a:srgbClr val="FF3300"/>
              </a:solidFill>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8210">
                                            <p:txEl>
                                              <p:pRg st="2" end="2"/>
                                            </p:txEl>
                                          </p:spTgt>
                                        </p:tgtEl>
                                        <p:attrNameLst>
                                          <p:attrName>style.visibility</p:attrName>
                                        </p:attrNameLst>
                                      </p:cBhvr>
                                      <p:to>
                                        <p:strVal val="visible"/>
                                      </p:to>
                                    </p:set>
                                    <p:animEffect transition="in" filter="blinds(horizontal)">
                                      <p:cBhvr>
                                        <p:cTn id="7" dur="500"/>
                                        <p:tgtEl>
                                          <p:spTgt spid="47821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78210">
                                            <p:txEl>
                                              <p:pRg st="3" end="3"/>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478210">
                                            <p:txEl>
                                              <p:pRg st="4" end="4"/>
                                            </p:txEl>
                                          </p:spTgt>
                                        </p:tgtEl>
                                        <p:attrNameLst>
                                          <p:attrName>style.visibility</p:attrName>
                                        </p:attrNameLst>
                                      </p:cBhvr>
                                      <p:to>
                                        <p:strVal val="visible"/>
                                      </p:to>
                                    </p:set>
                                    <p:animEffect transition="in" filter="diamond(in)">
                                      <p:cBhvr>
                                        <p:cTn id="16" dur="500"/>
                                        <p:tgtEl>
                                          <p:spTgt spid="478210">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478210">
                                            <p:txEl>
                                              <p:pRg st="5" end="5"/>
                                            </p:txEl>
                                          </p:spTgt>
                                        </p:tgtEl>
                                        <p:attrNameLst>
                                          <p:attrName>style.visibility</p:attrName>
                                        </p:attrNameLst>
                                      </p:cBhvr>
                                      <p:to>
                                        <p:strVal val="visible"/>
                                      </p:to>
                                    </p:set>
                                    <p:animEffect transition="in" filter="checkerboard(across)">
                                      <p:cBhvr>
                                        <p:cTn id="21" dur="500"/>
                                        <p:tgtEl>
                                          <p:spTgt spid="478210">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478210">
                                            <p:txEl>
                                              <p:pRg st="6" end="6"/>
                                            </p:txEl>
                                          </p:spTgt>
                                        </p:tgtEl>
                                        <p:attrNameLst>
                                          <p:attrName>style.visibility</p:attrName>
                                        </p:attrNameLst>
                                      </p:cBhvr>
                                      <p:to>
                                        <p:strVal val="visible"/>
                                      </p:to>
                                    </p:set>
                                    <p:animEffect transition="in" filter="checkerboard(across)">
                                      <p:cBhvr>
                                        <p:cTn id="26" dur="500"/>
                                        <p:tgtEl>
                                          <p:spTgt spid="4782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0" y="0"/>
            <a:ext cx="9144000" cy="6858000"/>
          </a:xfrm>
        </p:spPr>
        <p:txBody>
          <a:bodyPr/>
          <a:lstStyle/>
          <a:p>
            <a:pPr algn="just" eaLnBrk="1" hangingPunct="1">
              <a:lnSpc>
                <a:spcPct val="80000"/>
              </a:lnSpc>
              <a:buFont typeface="Wingdings" pitchFamily="2" charset="2"/>
              <a:buNone/>
            </a:pPr>
            <a:r>
              <a:rPr lang="zh-CN" altLang="en-US" sz="2800" b="1" smtClean="0"/>
              <a:t>    算法</a:t>
            </a:r>
            <a:r>
              <a:rPr lang="en-US" altLang="zh-CN" sz="2800" b="1" smtClean="0">
                <a:cs typeface="Times New Roman" pitchFamily="18" charset="0"/>
              </a:rPr>
              <a:t>QSort</a:t>
            </a:r>
            <a:r>
              <a:rPr lang="zh-CN" altLang="en-US" sz="2800" b="1" smtClean="0"/>
              <a:t>（</a:t>
            </a:r>
            <a:r>
              <a:rPr lang="en-US" altLang="zh-CN" sz="2800" b="1" smtClean="0"/>
              <a:t>R</a:t>
            </a:r>
            <a:r>
              <a:rPr lang="zh-CN" altLang="en-US" sz="2800" b="1" smtClean="0"/>
              <a:t>，</a:t>
            </a:r>
            <a:r>
              <a:rPr lang="en-US" altLang="zh-CN" sz="2800" b="1" smtClean="0"/>
              <a:t>m</a:t>
            </a:r>
            <a:r>
              <a:rPr lang="zh-CN" altLang="en-US" sz="2800" b="1" smtClean="0"/>
              <a:t>，</a:t>
            </a:r>
            <a:r>
              <a:rPr lang="en-US" altLang="zh-CN" sz="2800" b="1" smtClean="0"/>
              <a:t>n</a:t>
            </a:r>
            <a:r>
              <a:rPr lang="zh-CN" altLang="en-US" sz="2800" b="1" smtClean="0"/>
              <a:t>）</a:t>
            </a:r>
            <a:endParaRPr lang="zh-CN" altLang="en-US" sz="2800" b="1" smtClean="0">
              <a:latin typeface="幼圆" pitchFamily="49" charset="-122"/>
            </a:endParaRPr>
          </a:p>
          <a:p>
            <a:pPr algn="just" eaLnBrk="1" hangingPunct="1">
              <a:lnSpc>
                <a:spcPct val="80000"/>
              </a:lnSpc>
              <a:buFont typeface="Wingdings" pitchFamily="2" charset="2"/>
              <a:buNone/>
            </a:pPr>
            <a:r>
              <a:rPr lang="zh-CN" altLang="en-US" sz="2800" b="1" smtClean="0"/>
              <a:t>    </a:t>
            </a:r>
            <a:r>
              <a:rPr lang="en-US" altLang="zh-CN" sz="2800" b="1" smtClean="0"/>
              <a:t>/*对文件（R</a:t>
            </a:r>
            <a:r>
              <a:rPr lang="en-US" altLang="zh-CN" sz="2800" b="1" baseline="-30000" smtClean="0"/>
              <a:t>m</a:t>
            </a:r>
            <a:r>
              <a:rPr lang="en-US" altLang="zh-CN" sz="2800" b="1" smtClean="0"/>
              <a:t>，</a:t>
            </a:r>
            <a:r>
              <a:rPr lang="en-US" altLang="zh-CN" sz="2800" b="1" smtClean="0">
                <a:latin typeface="Arial" charset="0"/>
              </a:rPr>
              <a:t>…</a:t>
            </a:r>
            <a:r>
              <a:rPr lang="en-US" altLang="zh-CN" sz="2800" b="1" smtClean="0"/>
              <a:t>，R</a:t>
            </a:r>
            <a:r>
              <a:rPr lang="en-US" altLang="zh-CN" sz="2800" b="1" baseline="-30000" smtClean="0"/>
              <a:t>n</a:t>
            </a:r>
            <a:r>
              <a:rPr lang="en-US" altLang="zh-CN" sz="2800" b="1" smtClean="0"/>
              <a:t>）进行排序. 我们选择K</a:t>
            </a:r>
            <a:r>
              <a:rPr lang="en-US" altLang="zh-CN" sz="2800" b="1" baseline="-30000" smtClean="0"/>
              <a:t>m</a:t>
            </a:r>
            <a:r>
              <a:rPr lang="en-US" altLang="zh-CN" sz="2800" b="1" smtClean="0"/>
              <a:t>作为控制分划的关键词，并假定对任意的m≤i≤n有K</a:t>
            </a:r>
            <a:r>
              <a:rPr lang="en-US" altLang="zh-CN" sz="2800" b="1" baseline="-30000" smtClean="0"/>
              <a:t>i</a:t>
            </a:r>
            <a:r>
              <a:rPr lang="en-US" altLang="zh-CN" sz="2800" b="1" smtClean="0"/>
              <a:t>≤K</a:t>
            </a:r>
            <a:r>
              <a:rPr lang="en-US" altLang="zh-CN" sz="2800" b="1" baseline="-30000" smtClean="0"/>
              <a:t>n+1</a:t>
            </a:r>
            <a:r>
              <a:rPr lang="en-US" altLang="zh-CN" sz="2800" b="1" smtClean="0"/>
              <a:t> . */</a:t>
            </a:r>
          </a:p>
          <a:p>
            <a:pPr algn="just" eaLnBrk="1" hangingPunct="1">
              <a:lnSpc>
                <a:spcPct val="80000"/>
              </a:lnSpc>
              <a:buFont typeface="Wingdings" pitchFamily="2" charset="2"/>
              <a:buNone/>
            </a:pPr>
            <a:r>
              <a:rPr lang="en-US" altLang="zh-CN" sz="2800" b="1" smtClean="0"/>
              <a:t>	QSort1 [</a:t>
            </a:r>
            <a:r>
              <a:rPr lang="zh-CN" altLang="en-US" sz="2800" b="1" smtClean="0"/>
              <a:t>递归出口</a:t>
            </a:r>
            <a:r>
              <a:rPr lang="en-US" altLang="zh-CN" sz="2800" b="1" smtClean="0"/>
              <a:t>]</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IF m &lt; n  THEN</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a:t>
            </a:r>
            <a:r>
              <a:rPr lang="zh-CN" altLang="en-US" sz="2800" b="1" smtClean="0"/>
              <a:t>（</a:t>
            </a:r>
            <a:r>
              <a:rPr lang="en-US" altLang="zh-CN" sz="2800" b="1" smtClean="0"/>
              <a:t>i←m .  j←n+1 .  K←K</a:t>
            </a:r>
            <a:r>
              <a:rPr lang="en-US" altLang="zh-CN" sz="2800" b="1" baseline="-30000" smtClean="0"/>
              <a:t>m </a:t>
            </a:r>
            <a:r>
              <a:rPr lang="en-US" altLang="zh-CN" sz="2800" b="1" smtClean="0"/>
              <a:t>.</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WHILE  i  &lt;  j  DO </a:t>
            </a:r>
          </a:p>
          <a:p>
            <a:pPr algn="just" eaLnBrk="1" hangingPunct="1">
              <a:lnSpc>
                <a:spcPct val="80000"/>
              </a:lnSpc>
              <a:buFont typeface="Wingdings" pitchFamily="2" charset="2"/>
              <a:buNone/>
            </a:pPr>
            <a:r>
              <a:rPr lang="en-US" altLang="zh-CN" sz="2800" b="1" smtClean="0"/>
              <a:t>              </a:t>
            </a:r>
            <a:r>
              <a:rPr lang="zh-CN" altLang="en-US" sz="2800" b="1" smtClean="0"/>
              <a:t>（</a:t>
            </a:r>
            <a:r>
              <a:rPr lang="en-US" altLang="zh-CN" sz="2800" b="1" smtClean="0"/>
              <a:t>i←i+1 </a:t>
            </a:r>
            <a:r>
              <a:rPr lang="zh-CN" altLang="en-US" sz="2800" b="1" smtClean="0"/>
              <a:t>．</a:t>
            </a:r>
            <a:endParaRPr lang="zh-CN" altLang="en-US" sz="2800" b="1" smtClean="0">
              <a:latin typeface="幼圆" pitchFamily="49" charset="-122"/>
            </a:endParaRPr>
          </a:p>
          <a:p>
            <a:pPr algn="just" eaLnBrk="1" hangingPunct="1">
              <a:lnSpc>
                <a:spcPct val="80000"/>
              </a:lnSpc>
              <a:buFont typeface="Wingdings" pitchFamily="2" charset="2"/>
              <a:buNone/>
            </a:pPr>
            <a:r>
              <a:rPr lang="zh-CN" altLang="en-US" sz="2800" b="1" smtClean="0"/>
              <a:t>                 </a:t>
            </a:r>
            <a:r>
              <a:rPr lang="en-US" altLang="zh-CN" sz="2800" b="1" smtClean="0"/>
              <a:t>WHILE  K</a:t>
            </a:r>
            <a:r>
              <a:rPr lang="en-US" altLang="zh-CN" sz="2800" b="1" baseline="-30000" smtClean="0"/>
              <a:t>i</a:t>
            </a:r>
            <a:r>
              <a:rPr lang="en-US" altLang="zh-CN" sz="2800" b="1" smtClean="0"/>
              <a:t> &lt; K  DO  i←i+1 .</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j←j</a:t>
            </a:r>
            <a:r>
              <a:rPr lang="en-US" altLang="zh-CN" sz="2800" b="1" smtClean="0">
                <a:latin typeface="Courier New" pitchFamily="49" charset="0"/>
              </a:rPr>
              <a:t>–</a:t>
            </a:r>
            <a:r>
              <a:rPr lang="en-US" altLang="zh-CN" sz="2800" b="1" smtClean="0"/>
              <a:t>1 .</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WHILE  K</a:t>
            </a:r>
            <a:r>
              <a:rPr lang="en-US" altLang="zh-CN" sz="2800" b="1" baseline="-30000" smtClean="0"/>
              <a:t>j </a:t>
            </a:r>
            <a:r>
              <a:rPr lang="en-US" altLang="zh-CN" sz="2800" b="1" smtClean="0"/>
              <a:t>&gt; K  DO  j←j</a:t>
            </a:r>
            <a:r>
              <a:rPr lang="en-US" altLang="zh-CN" sz="2800" b="1" smtClean="0">
                <a:latin typeface="Courier New" pitchFamily="49" charset="0"/>
              </a:rPr>
              <a:t>–</a:t>
            </a:r>
            <a:r>
              <a:rPr lang="en-US" altLang="zh-CN" sz="2800" b="1" smtClean="0"/>
              <a:t>1 .</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IF  i </a:t>
            </a:r>
            <a:r>
              <a:rPr lang="zh-CN" altLang="en-US" sz="2800" b="1" smtClean="0"/>
              <a:t>＜ </a:t>
            </a:r>
            <a:r>
              <a:rPr lang="en-US" altLang="zh-CN" sz="2800" b="1" smtClean="0"/>
              <a:t>j  THEN  R</a:t>
            </a:r>
            <a:r>
              <a:rPr lang="en-US" altLang="zh-CN" sz="2800" b="1" baseline="-30000" smtClean="0"/>
              <a:t>i </a:t>
            </a:r>
            <a:r>
              <a:rPr lang="en-US" altLang="zh-CN" sz="2800" b="1" smtClean="0">
                <a:sym typeface="Symbol" pitchFamily="18" charset="2"/>
              </a:rPr>
              <a:t></a:t>
            </a:r>
            <a:r>
              <a:rPr lang="en-US" altLang="zh-CN" sz="2800" b="1" smtClean="0"/>
              <a:t> R</a:t>
            </a:r>
            <a:r>
              <a:rPr lang="en-US" altLang="zh-CN" sz="2800" b="1" baseline="-30000" smtClean="0"/>
              <a:t>j</a:t>
            </a:r>
            <a:r>
              <a:rPr lang="en-US" altLang="zh-CN" sz="2800" b="1" smtClean="0"/>
              <a:t>  )</a:t>
            </a:r>
            <a:r>
              <a:rPr lang="zh-CN" altLang="en-US" sz="2800" b="1" smtClean="0"/>
              <a:t>．</a:t>
            </a:r>
            <a:endParaRPr lang="zh-CN" altLang="en-US" sz="2800" b="1" smtClean="0">
              <a:latin typeface="幼圆" pitchFamily="49" charset="-122"/>
            </a:endParaRPr>
          </a:p>
          <a:p>
            <a:pPr algn="just" eaLnBrk="1" hangingPunct="1">
              <a:lnSpc>
                <a:spcPct val="80000"/>
              </a:lnSpc>
              <a:buFont typeface="Wingdings" pitchFamily="2" charset="2"/>
              <a:buNone/>
            </a:pPr>
            <a:r>
              <a:rPr lang="zh-CN" altLang="en-US" sz="2800" b="1" smtClean="0"/>
              <a:t>           </a:t>
            </a:r>
            <a:r>
              <a:rPr lang="en-US" altLang="zh-CN" sz="2800" b="1" smtClean="0"/>
              <a:t>R</a:t>
            </a:r>
            <a:r>
              <a:rPr lang="en-US" altLang="zh-CN" sz="2800" b="1" baseline="-30000" smtClean="0"/>
              <a:t>m</a:t>
            </a:r>
            <a:r>
              <a:rPr lang="en-US" altLang="zh-CN" sz="2800" b="1" smtClean="0"/>
              <a:t> </a:t>
            </a:r>
            <a:r>
              <a:rPr lang="en-US" altLang="zh-CN" sz="2800" b="1" smtClean="0">
                <a:sym typeface="Symbol" pitchFamily="18" charset="2"/>
              </a:rPr>
              <a:t></a:t>
            </a:r>
            <a:r>
              <a:rPr lang="en-US" altLang="zh-CN" sz="2800" b="1" smtClean="0"/>
              <a:t> R</a:t>
            </a:r>
            <a:r>
              <a:rPr lang="en-US" altLang="zh-CN" sz="2800" b="1" baseline="-30000" smtClean="0"/>
              <a:t>j </a:t>
            </a:r>
            <a:r>
              <a:rPr lang="en-US" altLang="zh-CN" sz="2800" b="1" smtClean="0"/>
              <a:t>.</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QSort ( R</a:t>
            </a:r>
            <a:r>
              <a:rPr lang="zh-CN" altLang="en-US" sz="2800" b="1" smtClean="0"/>
              <a:t>，</a:t>
            </a:r>
            <a:r>
              <a:rPr lang="en-US" altLang="zh-CN" sz="2800" b="1" smtClean="0"/>
              <a:t>m</a:t>
            </a:r>
            <a:r>
              <a:rPr lang="zh-CN" altLang="en-US" sz="2800" b="1" smtClean="0"/>
              <a:t>，</a:t>
            </a:r>
            <a:r>
              <a:rPr lang="en-US" altLang="zh-CN" sz="2800" b="1" smtClean="0"/>
              <a:t>j</a:t>
            </a:r>
            <a:r>
              <a:rPr lang="en-US" altLang="zh-CN" sz="2800" b="1" smtClean="0">
                <a:latin typeface="Courier New" pitchFamily="49" charset="0"/>
              </a:rPr>
              <a:t>–</a:t>
            </a:r>
            <a:r>
              <a:rPr lang="en-US" altLang="zh-CN" sz="2800" b="1" smtClean="0"/>
              <a:t>1 ) .</a:t>
            </a:r>
            <a:endParaRPr lang="en-US" altLang="zh-CN" sz="2800" b="1" smtClean="0">
              <a:latin typeface="幼圆" pitchFamily="49" charset="-122"/>
            </a:endParaRPr>
          </a:p>
          <a:p>
            <a:pPr algn="just" eaLnBrk="1" hangingPunct="1">
              <a:lnSpc>
                <a:spcPct val="80000"/>
              </a:lnSpc>
              <a:buFont typeface="Wingdings" pitchFamily="2" charset="2"/>
              <a:buNone/>
            </a:pPr>
            <a:r>
              <a:rPr lang="en-US" altLang="zh-CN" sz="2800" b="1" smtClean="0"/>
              <a:t>           QSort ( R</a:t>
            </a:r>
            <a:r>
              <a:rPr lang="zh-CN" altLang="en-US" sz="2800" b="1" smtClean="0"/>
              <a:t>，</a:t>
            </a:r>
            <a:r>
              <a:rPr lang="en-US" altLang="zh-CN" sz="2800" b="1" smtClean="0"/>
              <a:t>j+1</a:t>
            </a:r>
            <a:r>
              <a:rPr lang="zh-CN" altLang="en-US" sz="2800" b="1" smtClean="0"/>
              <a:t>，</a:t>
            </a:r>
            <a:r>
              <a:rPr lang="en-US" altLang="zh-CN" sz="2800" b="1" smtClean="0"/>
              <a:t>n ) )  ▌    </a:t>
            </a:r>
            <a:r>
              <a:rPr lang="zh-CN" altLang="en-US" sz="2800" b="1" smtClean="0">
                <a:latin typeface="宋体" pitchFamily="2" charset="-122"/>
                <a:hlinkClick r:id="rId3" action="ppaction://hlinkfile"/>
              </a:rPr>
              <a:t>分划交换排序演示</a:t>
            </a:r>
            <a:endParaRPr lang="zh-CN" altLang="en-US" sz="2800" b="1" smtClean="0">
              <a:latin typeface="宋体" pitchFamily="2" charset="-122"/>
            </a:endParaRPr>
          </a:p>
        </p:txBody>
      </p:sp>
    </p:spTree>
  </p:cSld>
  <p:clrMapOvr>
    <a:masterClrMapping/>
  </p:clrMapOvr>
  <p:transition>
    <p:blind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7550" y="4384675"/>
            <a:ext cx="8001000" cy="838200"/>
            <a:chOff x="528" y="2784"/>
            <a:chExt cx="5040" cy="528"/>
          </a:xfrm>
        </p:grpSpPr>
        <p:sp>
          <p:nvSpPr>
            <p:cNvPr id="608259" name="Rectangle 3"/>
            <p:cNvSpPr>
              <a:spLocks noChangeArrowheads="1"/>
            </p:cNvSpPr>
            <p:nvPr/>
          </p:nvSpPr>
          <p:spPr bwMode="auto">
            <a:xfrm>
              <a:off x="528" y="2784"/>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68    69    23    93    18    11    73   MAX</a:t>
              </a:r>
            </a:p>
          </p:txBody>
        </p:sp>
        <p:grpSp>
          <p:nvGrpSpPr>
            <p:cNvPr id="95305" name="Group 4"/>
            <p:cNvGrpSpPr>
              <a:grpSpLocks/>
            </p:cNvGrpSpPr>
            <p:nvPr/>
          </p:nvGrpSpPr>
          <p:grpSpPr bwMode="auto">
            <a:xfrm>
              <a:off x="2976" y="3024"/>
              <a:ext cx="449" cy="288"/>
              <a:chOff x="778" y="1392"/>
              <a:chExt cx="449" cy="288"/>
            </a:xfrm>
          </p:grpSpPr>
          <p:sp>
            <p:nvSpPr>
              <p:cNvPr id="95309" name="Line 5"/>
              <p:cNvSpPr>
                <a:spLocks noChangeShapeType="1"/>
              </p:cNvSpPr>
              <p:nvPr/>
            </p:nvSpPr>
            <p:spPr bwMode="auto">
              <a:xfrm flipV="1">
                <a:off x="778" y="1392"/>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310" name="Text Box 6"/>
              <p:cNvSpPr txBox="1">
                <a:spLocks noChangeArrowheads="1"/>
              </p:cNvSpPr>
              <p:nvPr/>
            </p:nvSpPr>
            <p:spPr bwMode="auto">
              <a:xfrm>
                <a:off x="778"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i=5</a:t>
                </a:r>
              </a:p>
            </p:txBody>
          </p:sp>
        </p:grpSp>
        <p:grpSp>
          <p:nvGrpSpPr>
            <p:cNvPr id="95306" name="Group 7"/>
            <p:cNvGrpSpPr>
              <a:grpSpLocks/>
            </p:cNvGrpSpPr>
            <p:nvPr/>
          </p:nvGrpSpPr>
          <p:grpSpPr bwMode="auto">
            <a:xfrm>
              <a:off x="4656" y="2976"/>
              <a:ext cx="449" cy="288"/>
              <a:chOff x="5109" y="1392"/>
              <a:chExt cx="449" cy="288"/>
            </a:xfrm>
          </p:grpSpPr>
          <p:sp>
            <p:nvSpPr>
              <p:cNvPr id="95307" name="Line 8"/>
              <p:cNvSpPr>
                <a:spLocks noChangeShapeType="1"/>
              </p:cNvSpPr>
              <p:nvPr/>
            </p:nvSpPr>
            <p:spPr bwMode="auto">
              <a:xfrm flipV="1">
                <a:off x="5136" y="14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308" name="Text Box 9"/>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dirty="0">
                    <a:solidFill>
                      <a:schemeClr val="tx1"/>
                    </a:solidFill>
                    <a:latin typeface="幼圆" pitchFamily="49" charset="-122"/>
                    <a:ea typeface="幼圆" pitchFamily="49" charset="-122"/>
                  </a:rPr>
                  <a:t>j=8</a:t>
                </a:r>
              </a:p>
            </p:txBody>
          </p:sp>
        </p:grpSp>
      </p:grpSp>
      <p:sp>
        <p:nvSpPr>
          <p:cNvPr id="95235" name="Text Box 10"/>
          <p:cNvSpPr txBox="1">
            <a:spLocks noChangeArrowheads="1"/>
          </p:cNvSpPr>
          <p:nvPr/>
        </p:nvSpPr>
        <p:spPr bwMode="auto">
          <a:xfrm>
            <a:off x="1187450" y="3500438"/>
            <a:ext cx="71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i=1</a:t>
            </a:r>
          </a:p>
        </p:txBody>
      </p:sp>
      <p:sp>
        <p:nvSpPr>
          <p:cNvPr id="95236" name="Rectangle 11"/>
          <p:cNvSpPr>
            <a:spLocks noGrp="1" noChangeArrowheads="1"/>
          </p:cNvSpPr>
          <p:nvPr>
            <p:ph idx="1"/>
          </p:nvPr>
        </p:nvSpPr>
        <p:spPr>
          <a:xfrm>
            <a:off x="0" y="0"/>
            <a:ext cx="9144000" cy="6858000"/>
          </a:xfrm>
        </p:spPr>
        <p:txBody>
          <a:bodyPr/>
          <a:lstStyle/>
          <a:p>
            <a:pPr algn="ctr" eaLnBrk="1" hangingPunct="1">
              <a:buFont typeface="Wingdings" pitchFamily="2" charset="2"/>
              <a:buNone/>
            </a:pPr>
            <a:endParaRPr lang="zh-CN" altLang="en-US" sz="2400" b="1" smtClean="0">
              <a:latin typeface="幼圆" pitchFamily="49" charset="-122"/>
              <a:ea typeface="幼圆" pitchFamily="49" charset="-122"/>
            </a:endParaRPr>
          </a:p>
          <a:p>
            <a:pPr algn="ctr" eaLnBrk="1" hangingPunct="1">
              <a:buFont typeface="Wingdings" pitchFamily="2" charset="2"/>
              <a:buNone/>
            </a:pPr>
            <a:endParaRPr lang="zh-CN" altLang="en-US" sz="2400" b="1" smtClean="0">
              <a:latin typeface="幼圆" pitchFamily="49" charset="-122"/>
              <a:ea typeface="幼圆" pitchFamily="49" charset="-122"/>
            </a:endParaRPr>
          </a:p>
          <a:p>
            <a:pPr algn="ctr" eaLnBrk="1" hangingPunct="1">
              <a:buFont typeface="Wingdings" pitchFamily="2" charset="2"/>
              <a:buNone/>
            </a:pPr>
            <a:endParaRPr lang="zh-CN" altLang="en-US" sz="2400" b="1" smtClean="0">
              <a:latin typeface="幼圆" pitchFamily="49" charset="-122"/>
              <a:ea typeface="幼圆" pitchFamily="49" charset="-122"/>
            </a:endParaRPr>
          </a:p>
        </p:txBody>
      </p:sp>
      <p:grpSp>
        <p:nvGrpSpPr>
          <p:cNvPr id="95237" name="Group 12"/>
          <p:cNvGrpSpPr>
            <a:grpSpLocks/>
          </p:cNvGrpSpPr>
          <p:nvPr/>
        </p:nvGrpSpPr>
        <p:grpSpPr bwMode="auto">
          <a:xfrm>
            <a:off x="719138" y="2690813"/>
            <a:ext cx="8001000" cy="822325"/>
            <a:chOff x="336" y="2016"/>
            <a:chExt cx="5040" cy="518"/>
          </a:xfrm>
        </p:grpSpPr>
        <p:sp>
          <p:nvSpPr>
            <p:cNvPr id="95302" name="Rectangle 13"/>
            <p:cNvSpPr>
              <a:spLocks noChangeArrowheads="1"/>
            </p:cNvSpPr>
            <p:nvPr/>
          </p:nvSpPr>
          <p:spPr bwMode="auto">
            <a:xfrm>
              <a:off x="384" y="2016"/>
              <a:ext cx="49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en-US" altLang="zh-CN" sz="2400">
                  <a:solidFill>
                    <a:schemeClr val="tx1"/>
                  </a:solidFill>
                  <a:latin typeface="幼圆" pitchFamily="49" charset="-122"/>
                  <a:ea typeface="幼圆" pitchFamily="49" charset="-122"/>
                </a:rPr>
                <a:t>(1)  (2)   (3)   (4)   (5)   (6)   (7)   (8)   (9)</a:t>
              </a:r>
            </a:p>
            <a:p>
              <a:pPr algn="l">
                <a:spcBef>
                  <a:spcPct val="0"/>
                </a:spcBef>
              </a:pPr>
              <a:endParaRPr kumimoji="1" lang="zh-CN" altLang="en-US" sz="2400">
                <a:solidFill>
                  <a:schemeClr val="tx1"/>
                </a:solidFill>
                <a:latin typeface="幼圆" pitchFamily="49" charset="-122"/>
                <a:ea typeface="幼圆" pitchFamily="49" charset="-122"/>
              </a:endParaRPr>
            </a:p>
          </p:txBody>
        </p:sp>
        <p:sp>
          <p:nvSpPr>
            <p:cNvPr id="95303" name="Line 14"/>
            <p:cNvSpPr>
              <a:spLocks noChangeShapeType="1"/>
            </p:cNvSpPr>
            <p:nvPr/>
          </p:nvSpPr>
          <p:spPr bwMode="auto">
            <a:xfrm>
              <a:off x="336" y="2304"/>
              <a:ext cx="5040" cy="0"/>
            </a:xfrm>
            <a:prstGeom prst="line">
              <a:avLst/>
            </a:prstGeom>
            <a:noFill/>
            <a:ln w="57150" cmpd="thinThick">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6" name="Group 15"/>
          <p:cNvGrpSpPr>
            <a:grpSpLocks/>
          </p:cNvGrpSpPr>
          <p:nvPr/>
        </p:nvGrpSpPr>
        <p:grpSpPr bwMode="auto">
          <a:xfrm>
            <a:off x="717550" y="3775075"/>
            <a:ext cx="8001000" cy="838200"/>
            <a:chOff x="528" y="1152"/>
            <a:chExt cx="5040" cy="528"/>
          </a:xfrm>
        </p:grpSpPr>
        <p:sp>
          <p:nvSpPr>
            <p:cNvPr id="608272" name="Rectangle 16"/>
            <p:cNvSpPr>
              <a:spLocks noChangeArrowheads="1"/>
            </p:cNvSpPr>
            <p:nvPr/>
          </p:nvSpPr>
          <p:spPr bwMode="auto">
            <a:xfrm>
              <a:off x="528" y="1152"/>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73    69    23    93    18    11    68   MAX</a:t>
              </a:r>
            </a:p>
          </p:txBody>
        </p:sp>
        <p:grpSp>
          <p:nvGrpSpPr>
            <p:cNvPr id="95296" name="Group 17"/>
            <p:cNvGrpSpPr>
              <a:grpSpLocks/>
            </p:cNvGrpSpPr>
            <p:nvPr/>
          </p:nvGrpSpPr>
          <p:grpSpPr bwMode="auto">
            <a:xfrm>
              <a:off x="1248" y="1392"/>
              <a:ext cx="449" cy="288"/>
              <a:chOff x="778" y="1392"/>
              <a:chExt cx="449" cy="288"/>
            </a:xfrm>
          </p:grpSpPr>
          <p:sp>
            <p:nvSpPr>
              <p:cNvPr id="95300" name="Line 18"/>
              <p:cNvSpPr>
                <a:spLocks noChangeShapeType="1"/>
              </p:cNvSpPr>
              <p:nvPr/>
            </p:nvSpPr>
            <p:spPr bwMode="auto">
              <a:xfrm flipV="1">
                <a:off x="778" y="1392"/>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301" name="Text Box 19"/>
              <p:cNvSpPr txBox="1">
                <a:spLocks noChangeArrowheads="1"/>
              </p:cNvSpPr>
              <p:nvPr/>
            </p:nvSpPr>
            <p:spPr bwMode="auto">
              <a:xfrm>
                <a:off x="778"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i=2</a:t>
                </a:r>
              </a:p>
            </p:txBody>
          </p:sp>
        </p:grpSp>
        <p:grpSp>
          <p:nvGrpSpPr>
            <p:cNvPr id="95297" name="Group 20"/>
            <p:cNvGrpSpPr>
              <a:grpSpLocks/>
            </p:cNvGrpSpPr>
            <p:nvPr/>
          </p:nvGrpSpPr>
          <p:grpSpPr bwMode="auto">
            <a:xfrm>
              <a:off x="4656" y="1344"/>
              <a:ext cx="449" cy="288"/>
              <a:chOff x="5109" y="1392"/>
              <a:chExt cx="449" cy="288"/>
            </a:xfrm>
          </p:grpSpPr>
          <p:sp>
            <p:nvSpPr>
              <p:cNvPr id="95298" name="Line 21"/>
              <p:cNvSpPr>
                <a:spLocks noChangeShapeType="1"/>
              </p:cNvSpPr>
              <p:nvPr/>
            </p:nvSpPr>
            <p:spPr bwMode="auto">
              <a:xfrm flipV="1">
                <a:off x="5136" y="14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99" name="Text Box 22"/>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j=8</a:t>
                </a:r>
              </a:p>
            </p:txBody>
          </p:sp>
        </p:grpSp>
      </p:grpSp>
      <p:grpSp>
        <p:nvGrpSpPr>
          <p:cNvPr id="95239" name="Group 23"/>
          <p:cNvGrpSpPr>
            <a:grpSpLocks/>
          </p:cNvGrpSpPr>
          <p:nvPr/>
        </p:nvGrpSpPr>
        <p:grpSpPr bwMode="auto">
          <a:xfrm>
            <a:off x="1860550" y="4156075"/>
            <a:ext cx="712788" cy="457200"/>
            <a:chOff x="778" y="1392"/>
            <a:chExt cx="449" cy="288"/>
          </a:xfrm>
        </p:grpSpPr>
        <p:sp>
          <p:nvSpPr>
            <p:cNvPr id="95293" name="Line 24"/>
            <p:cNvSpPr>
              <a:spLocks noChangeShapeType="1"/>
            </p:cNvSpPr>
            <p:nvPr/>
          </p:nvSpPr>
          <p:spPr bwMode="auto">
            <a:xfrm flipV="1">
              <a:off x="778" y="1392"/>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94" name="Text Box 25"/>
            <p:cNvSpPr txBox="1">
              <a:spLocks noChangeArrowheads="1"/>
            </p:cNvSpPr>
            <p:nvPr/>
          </p:nvSpPr>
          <p:spPr bwMode="auto">
            <a:xfrm>
              <a:off x="778"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i=2</a:t>
              </a:r>
            </a:p>
          </p:txBody>
        </p:sp>
      </p:grpSp>
      <p:sp>
        <p:nvSpPr>
          <p:cNvPr id="608282" name="Rectangle 26"/>
          <p:cNvSpPr>
            <a:spLocks noChangeArrowheads="1"/>
          </p:cNvSpPr>
          <p:nvPr/>
        </p:nvSpPr>
        <p:spPr bwMode="auto">
          <a:xfrm>
            <a:off x="684213" y="3122613"/>
            <a:ext cx="80010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73    69    23    93    18    11    68   MAX</a:t>
            </a:r>
          </a:p>
        </p:txBody>
      </p:sp>
      <p:sp>
        <p:nvSpPr>
          <p:cNvPr id="95241" name="Line 27"/>
          <p:cNvSpPr>
            <a:spLocks noChangeShapeType="1"/>
          </p:cNvSpPr>
          <p:nvPr/>
        </p:nvSpPr>
        <p:spPr bwMode="auto">
          <a:xfrm flipV="1">
            <a:off x="1081088" y="3503613"/>
            <a:ext cx="0" cy="38100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10" name="Group 28"/>
          <p:cNvGrpSpPr>
            <a:grpSpLocks/>
          </p:cNvGrpSpPr>
          <p:nvPr/>
        </p:nvGrpSpPr>
        <p:grpSpPr bwMode="auto">
          <a:xfrm>
            <a:off x="719138" y="3783013"/>
            <a:ext cx="8001000" cy="762000"/>
            <a:chOff x="452" y="2378"/>
            <a:chExt cx="5040" cy="480"/>
          </a:xfrm>
        </p:grpSpPr>
        <p:sp>
          <p:nvSpPr>
            <p:cNvPr id="608285" name="Rectangle 29"/>
            <p:cNvSpPr>
              <a:spLocks noChangeArrowheads="1"/>
            </p:cNvSpPr>
            <p:nvPr/>
          </p:nvSpPr>
          <p:spPr bwMode="auto">
            <a:xfrm>
              <a:off x="452" y="2378"/>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68    69    23    93    18    11    73   MAX</a:t>
              </a:r>
            </a:p>
          </p:txBody>
        </p:sp>
        <p:grpSp>
          <p:nvGrpSpPr>
            <p:cNvPr id="95290" name="Group 30"/>
            <p:cNvGrpSpPr>
              <a:grpSpLocks/>
            </p:cNvGrpSpPr>
            <p:nvPr/>
          </p:nvGrpSpPr>
          <p:grpSpPr bwMode="auto">
            <a:xfrm>
              <a:off x="4580" y="2570"/>
              <a:ext cx="449" cy="288"/>
              <a:chOff x="5109" y="1392"/>
              <a:chExt cx="449" cy="288"/>
            </a:xfrm>
          </p:grpSpPr>
          <p:sp>
            <p:nvSpPr>
              <p:cNvPr id="95291" name="Line 31"/>
              <p:cNvSpPr>
                <a:spLocks noChangeShapeType="1"/>
              </p:cNvSpPr>
              <p:nvPr/>
            </p:nvSpPr>
            <p:spPr bwMode="auto">
              <a:xfrm flipV="1">
                <a:off x="5136" y="14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92" name="Text Box 32"/>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j=8</a:t>
                </a:r>
              </a:p>
            </p:txBody>
          </p:sp>
        </p:grpSp>
      </p:grpSp>
      <p:grpSp>
        <p:nvGrpSpPr>
          <p:cNvPr id="12" name="Group 33"/>
          <p:cNvGrpSpPr>
            <a:grpSpLocks/>
          </p:cNvGrpSpPr>
          <p:nvPr/>
        </p:nvGrpSpPr>
        <p:grpSpPr bwMode="auto">
          <a:xfrm>
            <a:off x="717550" y="4384675"/>
            <a:ext cx="8001000" cy="838200"/>
            <a:chOff x="528" y="1536"/>
            <a:chExt cx="5040" cy="528"/>
          </a:xfrm>
        </p:grpSpPr>
        <p:sp>
          <p:nvSpPr>
            <p:cNvPr id="608290" name="Rectangle 34"/>
            <p:cNvSpPr>
              <a:spLocks noChangeArrowheads="1"/>
            </p:cNvSpPr>
            <p:nvPr/>
          </p:nvSpPr>
          <p:spPr bwMode="auto">
            <a:xfrm>
              <a:off x="528" y="1536"/>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68    69    23    93    18    11    73   MAX</a:t>
              </a:r>
            </a:p>
          </p:txBody>
        </p:sp>
        <p:grpSp>
          <p:nvGrpSpPr>
            <p:cNvPr id="95283" name="Group 35"/>
            <p:cNvGrpSpPr>
              <a:grpSpLocks/>
            </p:cNvGrpSpPr>
            <p:nvPr/>
          </p:nvGrpSpPr>
          <p:grpSpPr bwMode="auto">
            <a:xfrm>
              <a:off x="1824" y="1776"/>
              <a:ext cx="449" cy="288"/>
              <a:chOff x="778" y="1392"/>
              <a:chExt cx="449" cy="288"/>
            </a:xfrm>
          </p:grpSpPr>
          <p:sp>
            <p:nvSpPr>
              <p:cNvPr id="95287" name="Line 36"/>
              <p:cNvSpPr>
                <a:spLocks noChangeShapeType="1"/>
              </p:cNvSpPr>
              <p:nvPr/>
            </p:nvSpPr>
            <p:spPr bwMode="auto">
              <a:xfrm flipV="1">
                <a:off x="778" y="1392"/>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88" name="Text Box 37"/>
              <p:cNvSpPr txBox="1">
                <a:spLocks noChangeArrowheads="1"/>
              </p:cNvSpPr>
              <p:nvPr/>
            </p:nvSpPr>
            <p:spPr bwMode="auto">
              <a:xfrm>
                <a:off x="778"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i=3</a:t>
                </a:r>
              </a:p>
            </p:txBody>
          </p:sp>
        </p:grpSp>
        <p:grpSp>
          <p:nvGrpSpPr>
            <p:cNvPr id="95284" name="Group 38"/>
            <p:cNvGrpSpPr>
              <a:grpSpLocks/>
            </p:cNvGrpSpPr>
            <p:nvPr/>
          </p:nvGrpSpPr>
          <p:grpSpPr bwMode="auto">
            <a:xfrm>
              <a:off x="4656" y="1728"/>
              <a:ext cx="449" cy="288"/>
              <a:chOff x="5109" y="1392"/>
              <a:chExt cx="449" cy="288"/>
            </a:xfrm>
          </p:grpSpPr>
          <p:sp>
            <p:nvSpPr>
              <p:cNvPr id="95285" name="Line 39"/>
              <p:cNvSpPr>
                <a:spLocks noChangeShapeType="1"/>
              </p:cNvSpPr>
              <p:nvPr/>
            </p:nvSpPr>
            <p:spPr bwMode="auto">
              <a:xfrm flipV="1">
                <a:off x="5136" y="14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86" name="Text Box 40"/>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j=8</a:t>
                </a:r>
              </a:p>
            </p:txBody>
          </p:sp>
        </p:grpSp>
      </p:grpSp>
      <p:grpSp>
        <p:nvGrpSpPr>
          <p:cNvPr id="15" name="Group 41"/>
          <p:cNvGrpSpPr>
            <a:grpSpLocks/>
          </p:cNvGrpSpPr>
          <p:nvPr/>
        </p:nvGrpSpPr>
        <p:grpSpPr bwMode="auto">
          <a:xfrm>
            <a:off x="717550" y="4384675"/>
            <a:ext cx="8001000" cy="838200"/>
            <a:chOff x="576" y="2064"/>
            <a:chExt cx="5040" cy="528"/>
          </a:xfrm>
        </p:grpSpPr>
        <p:sp>
          <p:nvSpPr>
            <p:cNvPr id="608298" name="Rectangle 42"/>
            <p:cNvSpPr>
              <a:spLocks noChangeArrowheads="1"/>
            </p:cNvSpPr>
            <p:nvPr/>
          </p:nvSpPr>
          <p:spPr bwMode="auto">
            <a:xfrm>
              <a:off x="576" y="2064"/>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68    69    23    93    18    11    73   MAX</a:t>
              </a:r>
            </a:p>
          </p:txBody>
        </p:sp>
        <p:grpSp>
          <p:nvGrpSpPr>
            <p:cNvPr id="95276" name="Group 43"/>
            <p:cNvGrpSpPr>
              <a:grpSpLocks/>
            </p:cNvGrpSpPr>
            <p:nvPr/>
          </p:nvGrpSpPr>
          <p:grpSpPr bwMode="auto">
            <a:xfrm>
              <a:off x="2448" y="2304"/>
              <a:ext cx="449" cy="288"/>
              <a:chOff x="778" y="1392"/>
              <a:chExt cx="449" cy="288"/>
            </a:xfrm>
          </p:grpSpPr>
          <p:sp>
            <p:nvSpPr>
              <p:cNvPr id="95280" name="Line 44"/>
              <p:cNvSpPr>
                <a:spLocks noChangeShapeType="1"/>
              </p:cNvSpPr>
              <p:nvPr/>
            </p:nvSpPr>
            <p:spPr bwMode="auto">
              <a:xfrm flipV="1">
                <a:off x="778" y="1392"/>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81" name="Text Box 45"/>
              <p:cNvSpPr txBox="1">
                <a:spLocks noChangeArrowheads="1"/>
              </p:cNvSpPr>
              <p:nvPr/>
            </p:nvSpPr>
            <p:spPr bwMode="auto">
              <a:xfrm>
                <a:off x="778"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i=4</a:t>
                </a:r>
              </a:p>
            </p:txBody>
          </p:sp>
        </p:grpSp>
        <p:grpSp>
          <p:nvGrpSpPr>
            <p:cNvPr id="95277" name="Group 46"/>
            <p:cNvGrpSpPr>
              <a:grpSpLocks/>
            </p:cNvGrpSpPr>
            <p:nvPr/>
          </p:nvGrpSpPr>
          <p:grpSpPr bwMode="auto">
            <a:xfrm>
              <a:off x="4704" y="2256"/>
              <a:ext cx="449" cy="288"/>
              <a:chOff x="5109" y="1392"/>
              <a:chExt cx="449" cy="288"/>
            </a:xfrm>
          </p:grpSpPr>
          <p:sp>
            <p:nvSpPr>
              <p:cNvPr id="95278" name="Line 47"/>
              <p:cNvSpPr>
                <a:spLocks noChangeShapeType="1"/>
              </p:cNvSpPr>
              <p:nvPr/>
            </p:nvSpPr>
            <p:spPr bwMode="auto">
              <a:xfrm flipV="1">
                <a:off x="5136" y="14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79" name="Text Box 48"/>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j=8</a:t>
                </a:r>
              </a:p>
            </p:txBody>
          </p:sp>
        </p:grpSp>
      </p:grpSp>
      <p:grpSp>
        <p:nvGrpSpPr>
          <p:cNvPr id="18" name="Group 49"/>
          <p:cNvGrpSpPr>
            <a:grpSpLocks/>
          </p:cNvGrpSpPr>
          <p:nvPr/>
        </p:nvGrpSpPr>
        <p:grpSpPr bwMode="auto">
          <a:xfrm>
            <a:off x="717550" y="5070475"/>
            <a:ext cx="8001000" cy="838200"/>
            <a:chOff x="528" y="2160"/>
            <a:chExt cx="5040" cy="528"/>
          </a:xfrm>
        </p:grpSpPr>
        <p:sp>
          <p:nvSpPr>
            <p:cNvPr id="608306" name="Rectangle 50"/>
            <p:cNvSpPr>
              <a:spLocks noChangeArrowheads="1"/>
            </p:cNvSpPr>
            <p:nvPr/>
          </p:nvSpPr>
          <p:spPr bwMode="auto">
            <a:xfrm>
              <a:off x="528" y="2160"/>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68    69    23    93    18    11    73   MAX</a:t>
              </a:r>
            </a:p>
          </p:txBody>
        </p:sp>
        <p:grpSp>
          <p:nvGrpSpPr>
            <p:cNvPr id="95269" name="Group 51"/>
            <p:cNvGrpSpPr>
              <a:grpSpLocks/>
            </p:cNvGrpSpPr>
            <p:nvPr/>
          </p:nvGrpSpPr>
          <p:grpSpPr bwMode="auto">
            <a:xfrm>
              <a:off x="2976" y="2400"/>
              <a:ext cx="449" cy="288"/>
              <a:chOff x="778" y="1392"/>
              <a:chExt cx="449" cy="288"/>
            </a:xfrm>
          </p:grpSpPr>
          <p:sp>
            <p:nvSpPr>
              <p:cNvPr id="95273" name="Line 52"/>
              <p:cNvSpPr>
                <a:spLocks noChangeShapeType="1"/>
              </p:cNvSpPr>
              <p:nvPr/>
            </p:nvSpPr>
            <p:spPr bwMode="auto">
              <a:xfrm flipV="1">
                <a:off x="778" y="1392"/>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74" name="Text Box 53"/>
              <p:cNvSpPr txBox="1">
                <a:spLocks noChangeArrowheads="1"/>
              </p:cNvSpPr>
              <p:nvPr/>
            </p:nvSpPr>
            <p:spPr bwMode="auto">
              <a:xfrm>
                <a:off x="778"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i=5</a:t>
                </a:r>
              </a:p>
            </p:txBody>
          </p:sp>
        </p:grpSp>
        <p:grpSp>
          <p:nvGrpSpPr>
            <p:cNvPr id="95270" name="Group 54"/>
            <p:cNvGrpSpPr>
              <a:grpSpLocks/>
            </p:cNvGrpSpPr>
            <p:nvPr/>
          </p:nvGrpSpPr>
          <p:grpSpPr bwMode="auto">
            <a:xfrm>
              <a:off x="4080" y="2352"/>
              <a:ext cx="449" cy="288"/>
              <a:chOff x="5109" y="1392"/>
              <a:chExt cx="449" cy="288"/>
            </a:xfrm>
          </p:grpSpPr>
          <p:sp>
            <p:nvSpPr>
              <p:cNvPr id="95271" name="Line 55"/>
              <p:cNvSpPr>
                <a:spLocks noChangeShapeType="1"/>
              </p:cNvSpPr>
              <p:nvPr/>
            </p:nvSpPr>
            <p:spPr bwMode="auto">
              <a:xfrm flipV="1">
                <a:off x="5136" y="14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72" name="Text Box 56"/>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j=7</a:t>
                </a:r>
              </a:p>
            </p:txBody>
          </p:sp>
        </p:grpSp>
      </p:grpSp>
      <p:grpSp>
        <p:nvGrpSpPr>
          <p:cNvPr id="21" name="Group 57"/>
          <p:cNvGrpSpPr>
            <a:grpSpLocks/>
          </p:cNvGrpSpPr>
          <p:nvPr/>
        </p:nvGrpSpPr>
        <p:grpSpPr bwMode="auto">
          <a:xfrm>
            <a:off x="717550" y="5070475"/>
            <a:ext cx="8001000" cy="838200"/>
            <a:chOff x="528" y="2160"/>
            <a:chExt cx="5040" cy="528"/>
          </a:xfrm>
        </p:grpSpPr>
        <p:sp>
          <p:nvSpPr>
            <p:cNvPr id="608314" name="Rectangle 58"/>
            <p:cNvSpPr>
              <a:spLocks noChangeArrowheads="1"/>
            </p:cNvSpPr>
            <p:nvPr/>
          </p:nvSpPr>
          <p:spPr bwMode="auto">
            <a:xfrm>
              <a:off x="528" y="2160"/>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68    69    23    11    18    93    73   MAX</a:t>
              </a:r>
            </a:p>
          </p:txBody>
        </p:sp>
        <p:grpSp>
          <p:nvGrpSpPr>
            <p:cNvPr id="95262" name="Group 59"/>
            <p:cNvGrpSpPr>
              <a:grpSpLocks/>
            </p:cNvGrpSpPr>
            <p:nvPr/>
          </p:nvGrpSpPr>
          <p:grpSpPr bwMode="auto">
            <a:xfrm>
              <a:off x="2976" y="2400"/>
              <a:ext cx="449" cy="288"/>
              <a:chOff x="778" y="1392"/>
              <a:chExt cx="449" cy="288"/>
            </a:xfrm>
          </p:grpSpPr>
          <p:sp>
            <p:nvSpPr>
              <p:cNvPr id="95266" name="Line 60"/>
              <p:cNvSpPr>
                <a:spLocks noChangeShapeType="1"/>
              </p:cNvSpPr>
              <p:nvPr/>
            </p:nvSpPr>
            <p:spPr bwMode="auto">
              <a:xfrm flipV="1">
                <a:off x="778" y="1392"/>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67" name="Text Box 61"/>
              <p:cNvSpPr txBox="1">
                <a:spLocks noChangeArrowheads="1"/>
              </p:cNvSpPr>
              <p:nvPr/>
            </p:nvSpPr>
            <p:spPr bwMode="auto">
              <a:xfrm>
                <a:off x="778"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i=5</a:t>
                </a:r>
              </a:p>
            </p:txBody>
          </p:sp>
        </p:grpSp>
        <p:grpSp>
          <p:nvGrpSpPr>
            <p:cNvPr id="95263" name="Group 62"/>
            <p:cNvGrpSpPr>
              <a:grpSpLocks/>
            </p:cNvGrpSpPr>
            <p:nvPr/>
          </p:nvGrpSpPr>
          <p:grpSpPr bwMode="auto">
            <a:xfrm>
              <a:off x="4080" y="2352"/>
              <a:ext cx="449" cy="288"/>
              <a:chOff x="5109" y="1392"/>
              <a:chExt cx="449" cy="288"/>
            </a:xfrm>
          </p:grpSpPr>
          <p:sp>
            <p:nvSpPr>
              <p:cNvPr id="95264" name="Line 63"/>
              <p:cNvSpPr>
                <a:spLocks noChangeShapeType="1"/>
              </p:cNvSpPr>
              <p:nvPr/>
            </p:nvSpPr>
            <p:spPr bwMode="auto">
              <a:xfrm flipV="1">
                <a:off x="5136" y="1440"/>
                <a:ext cx="0" cy="24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65" name="Text Box 64"/>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j=7</a:t>
                </a:r>
              </a:p>
            </p:txBody>
          </p:sp>
        </p:grpSp>
      </p:grpSp>
      <p:grpSp>
        <p:nvGrpSpPr>
          <p:cNvPr id="24" name="Group 65"/>
          <p:cNvGrpSpPr>
            <a:grpSpLocks/>
          </p:cNvGrpSpPr>
          <p:nvPr/>
        </p:nvGrpSpPr>
        <p:grpSpPr bwMode="auto">
          <a:xfrm>
            <a:off x="717550" y="5718175"/>
            <a:ext cx="8001000" cy="762000"/>
            <a:chOff x="528" y="2400"/>
            <a:chExt cx="5040" cy="480"/>
          </a:xfrm>
        </p:grpSpPr>
        <p:sp>
          <p:nvSpPr>
            <p:cNvPr id="608322" name="Rectangle 66"/>
            <p:cNvSpPr>
              <a:spLocks noChangeArrowheads="1"/>
            </p:cNvSpPr>
            <p:nvPr/>
          </p:nvSpPr>
          <p:spPr bwMode="auto">
            <a:xfrm>
              <a:off x="528" y="2400"/>
              <a:ext cx="504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68    69    23    11    18    93    73   MAX</a:t>
              </a:r>
            </a:p>
          </p:txBody>
        </p:sp>
        <p:grpSp>
          <p:nvGrpSpPr>
            <p:cNvPr id="95255" name="Group 67"/>
            <p:cNvGrpSpPr>
              <a:grpSpLocks/>
            </p:cNvGrpSpPr>
            <p:nvPr/>
          </p:nvGrpSpPr>
          <p:grpSpPr bwMode="auto">
            <a:xfrm>
              <a:off x="4128" y="2592"/>
              <a:ext cx="449" cy="288"/>
              <a:chOff x="4128" y="2592"/>
              <a:chExt cx="449" cy="288"/>
            </a:xfrm>
          </p:grpSpPr>
          <p:sp>
            <p:nvSpPr>
              <p:cNvPr id="95259" name="Line 68"/>
              <p:cNvSpPr>
                <a:spLocks noChangeShapeType="1"/>
              </p:cNvSpPr>
              <p:nvPr/>
            </p:nvSpPr>
            <p:spPr bwMode="auto">
              <a:xfrm flipV="1">
                <a:off x="4128" y="26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60" name="Text Box 69"/>
              <p:cNvSpPr txBox="1">
                <a:spLocks noChangeArrowheads="1"/>
              </p:cNvSpPr>
              <p:nvPr/>
            </p:nvSpPr>
            <p:spPr bwMode="auto">
              <a:xfrm>
                <a:off x="4128" y="25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i=7</a:t>
                </a:r>
              </a:p>
            </p:txBody>
          </p:sp>
        </p:grpSp>
        <p:grpSp>
          <p:nvGrpSpPr>
            <p:cNvPr id="95256" name="Group 70"/>
            <p:cNvGrpSpPr>
              <a:grpSpLocks/>
            </p:cNvGrpSpPr>
            <p:nvPr/>
          </p:nvGrpSpPr>
          <p:grpSpPr bwMode="auto">
            <a:xfrm>
              <a:off x="3504" y="2592"/>
              <a:ext cx="449" cy="288"/>
              <a:chOff x="5109" y="1392"/>
              <a:chExt cx="449" cy="288"/>
            </a:xfrm>
          </p:grpSpPr>
          <p:sp>
            <p:nvSpPr>
              <p:cNvPr id="95257" name="Line 71"/>
              <p:cNvSpPr>
                <a:spLocks noChangeShapeType="1"/>
              </p:cNvSpPr>
              <p:nvPr/>
            </p:nvSpPr>
            <p:spPr bwMode="auto">
              <a:xfrm flipV="1">
                <a:off x="5136" y="144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58" name="Text Box 72"/>
              <p:cNvSpPr txBox="1">
                <a:spLocks noChangeArrowheads="1"/>
              </p:cNvSpPr>
              <p:nvPr/>
            </p:nvSpPr>
            <p:spPr bwMode="auto">
              <a:xfrm>
                <a:off x="5109" y="139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j=6</a:t>
                </a:r>
              </a:p>
            </p:txBody>
          </p:sp>
        </p:grpSp>
      </p:grpSp>
      <p:sp>
        <p:nvSpPr>
          <p:cNvPr id="608329" name="Rectangle 73"/>
          <p:cNvSpPr>
            <a:spLocks noChangeArrowheads="1"/>
          </p:cNvSpPr>
          <p:nvPr/>
        </p:nvSpPr>
        <p:spPr bwMode="auto">
          <a:xfrm>
            <a:off x="717550" y="6356350"/>
            <a:ext cx="80010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en-US" altLang="zh-CN" sz="2400">
                <a:solidFill>
                  <a:schemeClr val="tx1"/>
                </a:solidFill>
                <a:latin typeface="幼圆" pitchFamily="49" charset="-122"/>
                <a:ea typeface="幼圆" pitchFamily="49" charset="-122"/>
              </a:rPr>
              <a:t>[18   68    69    23    11]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  [93    73]  MAX</a:t>
            </a:r>
          </a:p>
        </p:txBody>
      </p:sp>
      <p:sp>
        <p:nvSpPr>
          <p:cNvPr id="95249" name="Text Box 74"/>
          <p:cNvSpPr txBox="1">
            <a:spLocks noChangeArrowheads="1"/>
          </p:cNvSpPr>
          <p:nvPr/>
        </p:nvSpPr>
        <p:spPr bwMode="auto">
          <a:xfrm>
            <a:off x="0" y="0"/>
            <a:ext cx="5327650" cy="2673350"/>
          </a:xfrm>
          <a:prstGeom prst="rect">
            <a:avLst/>
          </a:prstGeom>
          <a:solidFill>
            <a:srgbClr val="C0C0C0">
              <a:alpha val="50195"/>
            </a:srgbClr>
          </a:solidFill>
          <a:ln w="31750" cap="sq">
            <a:pattFill prst="sphere">
              <a:fgClr>
                <a:srgbClr val="6600CC"/>
              </a:fgClr>
              <a:bgClr>
                <a:schemeClr val="bg1"/>
              </a:bgClr>
            </a:pattFill>
            <a:miter lim="800000"/>
            <a:headEnd type="none" w="sm" len="sm"/>
            <a:tailEnd type="none" w="med" len="lg"/>
          </a:ln>
        </p:spPr>
        <p:txBody>
          <a:bodyPr/>
          <a:lstStyle>
            <a:lvl1pPr marL="342900" indent="-342900"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just" eaLnBrk="1" hangingPunct="1">
              <a:lnSpc>
                <a:spcPct val="75000"/>
              </a:lnSpc>
              <a:spcBef>
                <a:spcPct val="15000"/>
              </a:spcBef>
              <a:buClr>
                <a:schemeClr val="tx2"/>
              </a:buClr>
              <a:buFont typeface="Wingdings" pitchFamily="2" charset="2"/>
              <a:buNone/>
            </a:pPr>
            <a:r>
              <a:rPr lang="en-US" altLang="zh-CN" sz="2400">
                <a:solidFill>
                  <a:schemeClr val="tx1"/>
                </a:solidFill>
                <a:cs typeface="Times New Roman" pitchFamily="18" charset="0"/>
              </a:rPr>
              <a:t>i</a:t>
            </a:r>
            <a:r>
              <a:rPr lang="en-US" altLang="zh-CN" sz="2400">
                <a:solidFill>
                  <a:schemeClr val="tx1"/>
                </a:solidFill>
              </a:rPr>
              <a:t>←</a:t>
            </a:r>
            <a:r>
              <a:rPr lang="en-US" altLang="zh-CN" sz="2400">
                <a:solidFill>
                  <a:schemeClr val="tx1"/>
                </a:solidFill>
                <a:cs typeface="Times New Roman" pitchFamily="18" charset="0"/>
              </a:rPr>
              <a:t>m .  j</a:t>
            </a:r>
            <a:r>
              <a:rPr lang="en-US" altLang="zh-CN" sz="2400">
                <a:solidFill>
                  <a:schemeClr val="tx1"/>
                </a:solidFill>
              </a:rPr>
              <a:t>←</a:t>
            </a:r>
            <a:r>
              <a:rPr lang="en-US" altLang="zh-CN" sz="2400">
                <a:solidFill>
                  <a:schemeClr val="tx1"/>
                </a:solidFill>
                <a:cs typeface="Times New Roman" pitchFamily="18" charset="0"/>
              </a:rPr>
              <a:t>n+1 .  K</a:t>
            </a:r>
            <a:r>
              <a:rPr lang="en-US" altLang="zh-CN" sz="2400">
                <a:solidFill>
                  <a:schemeClr val="tx1"/>
                </a:solidFill>
              </a:rPr>
              <a:t>←</a:t>
            </a:r>
            <a:r>
              <a:rPr lang="en-US" altLang="zh-CN" sz="2400">
                <a:solidFill>
                  <a:schemeClr val="tx1"/>
                </a:solidFill>
                <a:cs typeface="Times New Roman" pitchFamily="18" charset="0"/>
              </a:rPr>
              <a:t>K</a:t>
            </a:r>
            <a:r>
              <a:rPr lang="en-US" altLang="zh-CN" sz="2400" baseline="-30000">
                <a:solidFill>
                  <a:schemeClr val="tx1"/>
                </a:solidFill>
                <a:cs typeface="Times New Roman" pitchFamily="18" charset="0"/>
              </a:rPr>
              <a:t>m</a:t>
            </a:r>
            <a:endParaRPr kumimoji="1" lang="en-US" altLang="zh-CN" sz="2400">
              <a:solidFill>
                <a:schemeClr val="tx1"/>
              </a:solidFill>
              <a:cs typeface="Times New Roman" pitchFamily="18" charset="0"/>
            </a:endParaRPr>
          </a:p>
          <a:p>
            <a:pPr algn="just" eaLnBrk="1" hangingPunct="1">
              <a:lnSpc>
                <a:spcPct val="75000"/>
              </a:lnSpc>
              <a:spcBef>
                <a:spcPct val="15000"/>
              </a:spcBef>
              <a:buClr>
                <a:schemeClr val="tx2"/>
              </a:buClr>
              <a:buFont typeface="Wingdings" pitchFamily="2" charset="2"/>
              <a:buNone/>
            </a:pPr>
            <a:r>
              <a:rPr kumimoji="1" lang="en-US" altLang="zh-CN" sz="2400">
                <a:solidFill>
                  <a:schemeClr val="tx1"/>
                </a:solidFill>
                <a:cs typeface="Times New Roman" pitchFamily="18" charset="0"/>
              </a:rPr>
              <a:t>WHILE  i  &lt;  j  DO </a:t>
            </a:r>
          </a:p>
          <a:p>
            <a:pPr algn="just" eaLnBrk="1" hangingPunct="1">
              <a:lnSpc>
                <a:spcPct val="75000"/>
              </a:lnSpc>
              <a:spcBef>
                <a:spcPct val="15000"/>
              </a:spcBef>
              <a:buClr>
                <a:schemeClr val="tx2"/>
              </a:buClr>
              <a:buFont typeface="Wingdings" pitchFamily="2" charset="2"/>
              <a:buNone/>
            </a:pPr>
            <a:r>
              <a:rPr kumimoji="1" lang="en-US" altLang="zh-CN" sz="2400">
                <a:solidFill>
                  <a:schemeClr val="tx1"/>
                </a:solidFill>
              </a:rPr>
              <a:t>   </a:t>
            </a:r>
            <a:r>
              <a:rPr kumimoji="1" lang="zh-CN" altLang="en-US" sz="2400">
                <a:solidFill>
                  <a:schemeClr val="tx1"/>
                </a:solidFill>
              </a:rPr>
              <a:t>（</a:t>
            </a:r>
            <a:r>
              <a:rPr kumimoji="1" lang="en-US" altLang="zh-CN" sz="2400">
                <a:solidFill>
                  <a:schemeClr val="tx1"/>
                </a:solidFill>
                <a:cs typeface="Times New Roman" pitchFamily="18" charset="0"/>
              </a:rPr>
              <a:t>i</a:t>
            </a:r>
            <a:r>
              <a:rPr kumimoji="1" lang="en-US" altLang="zh-CN" sz="2400">
                <a:solidFill>
                  <a:schemeClr val="tx1"/>
                </a:solidFill>
              </a:rPr>
              <a:t>←</a:t>
            </a:r>
            <a:r>
              <a:rPr kumimoji="1" lang="en-US" altLang="zh-CN" sz="2400">
                <a:solidFill>
                  <a:schemeClr val="tx1"/>
                </a:solidFill>
                <a:cs typeface="Times New Roman" pitchFamily="18" charset="0"/>
              </a:rPr>
              <a:t>i+1 </a:t>
            </a:r>
            <a:r>
              <a:rPr kumimoji="1" lang="zh-CN" altLang="en-US" sz="2400">
                <a:solidFill>
                  <a:schemeClr val="tx1"/>
                </a:solidFill>
              </a:rPr>
              <a:t>．</a:t>
            </a:r>
            <a:endParaRPr kumimoji="1" lang="zh-CN" altLang="en-US" sz="2400">
              <a:solidFill>
                <a:schemeClr val="tx1"/>
              </a:solidFill>
              <a:latin typeface="幼圆" pitchFamily="49" charset="-122"/>
            </a:endParaRPr>
          </a:p>
          <a:p>
            <a:pPr algn="just" eaLnBrk="1" hangingPunct="1">
              <a:lnSpc>
                <a:spcPct val="75000"/>
              </a:lnSpc>
              <a:spcBef>
                <a:spcPct val="15000"/>
              </a:spcBef>
              <a:buClr>
                <a:schemeClr val="tx2"/>
              </a:buClr>
              <a:buFont typeface="Wingdings" pitchFamily="2" charset="2"/>
              <a:buNone/>
            </a:pPr>
            <a:r>
              <a:rPr kumimoji="1" lang="zh-CN" altLang="en-US" sz="2400">
                <a:solidFill>
                  <a:schemeClr val="tx1"/>
                </a:solidFill>
                <a:cs typeface="Times New Roman" pitchFamily="18" charset="0"/>
              </a:rPr>
              <a:t>     </a:t>
            </a:r>
            <a:r>
              <a:rPr kumimoji="1" lang="en-US" altLang="zh-CN" sz="2400">
                <a:solidFill>
                  <a:schemeClr val="tx1"/>
                </a:solidFill>
                <a:cs typeface="Times New Roman" pitchFamily="18" charset="0"/>
              </a:rPr>
              <a:t>WHILE  K</a:t>
            </a:r>
            <a:r>
              <a:rPr kumimoji="1" lang="en-US" altLang="zh-CN" sz="2400" baseline="-30000">
                <a:solidFill>
                  <a:schemeClr val="tx1"/>
                </a:solidFill>
                <a:cs typeface="Times New Roman" pitchFamily="18" charset="0"/>
              </a:rPr>
              <a:t>i</a:t>
            </a:r>
            <a:r>
              <a:rPr kumimoji="1" lang="en-US" altLang="zh-CN" sz="2400">
                <a:solidFill>
                  <a:schemeClr val="tx1"/>
                </a:solidFill>
                <a:cs typeface="Times New Roman" pitchFamily="18" charset="0"/>
              </a:rPr>
              <a:t> &lt; K  DO  i</a:t>
            </a:r>
            <a:r>
              <a:rPr kumimoji="1" lang="en-US" altLang="zh-CN" sz="2400">
                <a:solidFill>
                  <a:schemeClr val="tx1"/>
                </a:solidFill>
              </a:rPr>
              <a:t>←</a:t>
            </a:r>
            <a:r>
              <a:rPr kumimoji="1" lang="en-US" altLang="zh-CN" sz="2400">
                <a:solidFill>
                  <a:schemeClr val="tx1"/>
                </a:solidFill>
                <a:cs typeface="Times New Roman" pitchFamily="18" charset="0"/>
              </a:rPr>
              <a:t>i+1 .</a:t>
            </a:r>
            <a:endParaRPr kumimoji="1" lang="en-US" altLang="zh-CN" sz="2400">
              <a:solidFill>
                <a:schemeClr val="tx1"/>
              </a:solidFill>
              <a:latin typeface="幼圆" pitchFamily="49" charset="-122"/>
            </a:endParaRPr>
          </a:p>
          <a:p>
            <a:pPr algn="just" eaLnBrk="1" hangingPunct="1">
              <a:lnSpc>
                <a:spcPct val="75000"/>
              </a:lnSpc>
              <a:spcBef>
                <a:spcPct val="15000"/>
              </a:spcBef>
              <a:buClr>
                <a:schemeClr val="tx2"/>
              </a:buClr>
              <a:buFont typeface="Wingdings" pitchFamily="2" charset="2"/>
              <a:buNone/>
            </a:pPr>
            <a:r>
              <a:rPr kumimoji="1" lang="en-US" altLang="zh-CN" sz="2400">
                <a:solidFill>
                  <a:schemeClr val="tx1"/>
                </a:solidFill>
                <a:cs typeface="Times New Roman" pitchFamily="18" charset="0"/>
              </a:rPr>
              <a:t>       j</a:t>
            </a:r>
            <a:r>
              <a:rPr kumimoji="1" lang="en-US" altLang="zh-CN" sz="2400">
                <a:solidFill>
                  <a:schemeClr val="tx1"/>
                </a:solidFill>
              </a:rPr>
              <a:t>←</a:t>
            </a:r>
            <a:r>
              <a:rPr kumimoji="1" lang="en-US" altLang="zh-CN" sz="2400">
                <a:solidFill>
                  <a:schemeClr val="tx1"/>
                </a:solidFill>
                <a:cs typeface="Times New Roman" pitchFamily="18" charset="0"/>
              </a:rPr>
              <a:t>j</a:t>
            </a:r>
            <a:r>
              <a:rPr kumimoji="1" lang="en-US" altLang="zh-CN" sz="2400">
                <a:solidFill>
                  <a:schemeClr val="tx1"/>
                </a:solidFill>
                <a:latin typeface="Courier New" pitchFamily="49" charset="0"/>
                <a:cs typeface="Times New Roman" pitchFamily="18" charset="0"/>
              </a:rPr>
              <a:t>–</a:t>
            </a:r>
            <a:r>
              <a:rPr kumimoji="1" lang="en-US" altLang="zh-CN" sz="2400">
                <a:solidFill>
                  <a:schemeClr val="tx1"/>
                </a:solidFill>
                <a:cs typeface="Times New Roman" pitchFamily="18" charset="0"/>
              </a:rPr>
              <a:t>1 .</a:t>
            </a:r>
            <a:endParaRPr kumimoji="1" lang="en-US" altLang="zh-CN" sz="2400">
              <a:solidFill>
                <a:schemeClr val="tx1"/>
              </a:solidFill>
              <a:latin typeface="幼圆" pitchFamily="49" charset="-122"/>
            </a:endParaRPr>
          </a:p>
          <a:p>
            <a:pPr algn="just" eaLnBrk="1" hangingPunct="1">
              <a:lnSpc>
                <a:spcPct val="75000"/>
              </a:lnSpc>
              <a:spcBef>
                <a:spcPct val="15000"/>
              </a:spcBef>
              <a:buClr>
                <a:schemeClr val="tx2"/>
              </a:buClr>
              <a:buFont typeface="Wingdings" pitchFamily="2" charset="2"/>
              <a:buNone/>
            </a:pPr>
            <a:r>
              <a:rPr kumimoji="1" lang="en-US" altLang="zh-CN" sz="2400">
                <a:solidFill>
                  <a:schemeClr val="tx1"/>
                </a:solidFill>
                <a:cs typeface="Times New Roman" pitchFamily="18" charset="0"/>
              </a:rPr>
              <a:t>     WHILE  K</a:t>
            </a:r>
            <a:r>
              <a:rPr kumimoji="1" lang="en-US" altLang="zh-CN" sz="2400" baseline="-30000">
                <a:solidFill>
                  <a:schemeClr val="tx1"/>
                </a:solidFill>
                <a:cs typeface="Times New Roman" pitchFamily="18" charset="0"/>
              </a:rPr>
              <a:t>j </a:t>
            </a:r>
            <a:r>
              <a:rPr kumimoji="1" lang="en-US" altLang="zh-CN" sz="2400">
                <a:solidFill>
                  <a:schemeClr val="tx1"/>
                </a:solidFill>
                <a:cs typeface="Times New Roman" pitchFamily="18" charset="0"/>
              </a:rPr>
              <a:t>&gt; K  DO  j</a:t>
            </a:r>
            <a:r>
              <a:rPr kumimoji="1" lang="en-US" altLang="zh-CN" sz="2400">
                <a:solidFill>
                  <a:schemeClr val="tx1"/>
                </a:solidFill>
              </a:rPr>
              <a:t>←</a:t>
            </a:r>
            <a:r>
              <a:rPr kumimoji="1" lang="en-US" altLang="zh-CN" sz="2400">
                <a:solidFill>
                  <a:schemeClr val="tx1"/>
                </a:solidFill>
                <a:cs typeface="Times New Roman" pitchFamily="18" charset="0"/>
              </a:rPr>
              <a:t>j</a:t>
            </a:r>
            <a:r>
              <a:rPr kumimoji="1" lang="en-US" altLang="zh-CN" sz="2400">
                <a:solidFill>
                  <a:schemeClr val="tx1"/>
                </a:solidFill>
                <a:latin typeface="Courier New" pitchFamily="49" charset="0"/>
                <a:cs typeface="Times New Roman" pitchFamily="18" charset="0"/>
              </a:rPr>
              <a:t>–</a:t>
            </a:r>
            <a:r>
              <a:rPr kumimoji="1" lang="en-US" altLang="zh-CN" sz="2400">
                <a:solidFill>
                  <a:schemeClr val="tx1"/>
                </a:solidFill>
                <a:cs typeface="Times New Roman" pitchFamily="18" charset="0"/>
              </a:rPr>
              <a:t>1 .</a:t>
            </a:r>
          </a:p>
          <a:p>
            <a:pPr algn="just" eaLnBrk="1" hangingPunct="1">
              <a:lnSpc>
                <a:spcPct val="75000"/>
              </a:lnSpc>
              <a:spcBef>
                <a:spcPct val="15000"/>
              </a:spcBef>
              <a:buClr>
                <a:schemeClr val="tx2"/>
              </a:buClr>
              <a:buFont typeface="Wingdings" pitchFamily="2" charset="2"/>
              <a:buNone/>
            </a:pPr>
            <a:r>
              <a:rPr kumimoji="1" lang="en-US" altLang="zh-CN" sz="2400">
                <a:solidFill>
                  <a:schemeClr val="tx1"/>
                </a:solidFill>
                <a:cs typeface="Times New Roman" pitchFamily="18" charset="0"/>
              </a:rPr>
              <a:t>      IF  i </a:t>
            </a:r>
            <a:r>
              <a:rPr kumimoji="1" lang="zh-CN" altLang="en-US" sz="2400">
                <a:solidFill>
                  <a:schemeClr val="tx1"/>
                </a:solidFill>
              </a:rPr>
              <a:t>＜</a:t>
            </a:r>
            <a:r>
              <a:rPr kumimoji="1" lang="zh-CN" altLang="en-US" sz="2400">
                <a:solidFill>
                  <a:schemeClr val="tx1"/>
                </a:solidFill>
                <a:cs typeface="Times New Roman" pitchFamily="18" charset="0"/>
              </a:rPr>
              <a:t> </a:t>
            </a:r>
            <a:r>
              <a:rPr kumimoji="1" lang="en-US" altLang="zh-CN" sz="2400">
                <a:solidFill>
                  <a:schemeClr val="tx1"/>
                </a:solidFill>
                <a:cs typeface="Times New Roman" pitchFamily="18" charset="0"/>
              </a:rPr>
              <a:t>j  THEN  R</a:t>
            </a:r>
            <a:r>
              <a:rPr kumimoji="1" lang="en-US" altLang="zh-CN" sz="2400" baseline="-30000">
                <a:solidFill>
                  <a:schemeClr val="tx1"/>
                </a:solidFill>
                <a:cs typeface="Times New Roman" pitchFamily="18" charset="0"/>
              </a:rPr>
              <a:t>i </a:t>
            </a:r>
            <a:r>
              <a:rPr kumimoji="1" lang="en-US" altLang="zh-CN" sz="2400">
                <a:solidFill>
                  <a:schemeClr val="tx1"/>
                </a:solidFill>
                <a:sym typeface="Symbol" pitchFamily="18" charset="2"/>
              </a:rPr>
              <a:t></a:t>
            </a:r>
            <a:r>
              <a:rPr kumimoji="1" lang="en-US" altLang="zh-CN" sz="2400">
                <a:solidFill>
                  <a:schemeClr val="tx1"/>
                </a:solidFill>
                <a:cs typeface="Times New Roman" pitchFamily="18" charset="0"/>
              </a:rPr>
              <a:t> R</a:t>
            </a:r>
            <a:r>
              <a:rPr kumimoji="1" lang="en-US" altLang="zh-CN" sz="2400" baseline="-30000">
                <a:solidFill>
                  <a:schemeClr val="tx1"/>
                </a:solidFill>
                <a:cs typeface="Times New Roman" pitchFamily="18" charset="0"/>
              </a:rPr>
              <a:t>j</a:t>
            </a:r>
            <a:r>
              <a:rPr kumimoji="1" lang="en-US" altLang="zh-CN" sz="2400">
                <a:solidFill>
                  <a:schemeClr val="tx1"/>
                </a:solidFill>
                <a:cs typeface="Times New Roman" pitchFamily="18" charset="0"/>
              </a:rPr>
              <a:t>  )</a:t>
            </a:r>
            <a:r>
              <a:rPr kumimoji="1" lang="zh-CN" altLang="en-US" sz="2400">
                <a:solidFill>
                  <a:schemeClr val="tx1"/>
                </a:solidFill>
              </a:rPr>
              <a:t>．</a:t>
            </a:r>
          </a:p>
          <a:p>
            <a:pPr algn="just" eaLnBrk="1" hangingPunct="1">
              <a:lnSpc>
                <a:spcPct val="75000"/>
              </a:lnSpc>
              <a:spcBef>
                <a:spcPct val="15000"/>
              </a:spcBef>
              <a:buClr>
                <a:schemeClr val="tx2"/>
              </a:buClr>
              <a:buFont typeface="Wingdings" pitchFamily="2" charset="2"/>
              <a:buNone/>
            </a:pPr>
            <a:r>
              <a:rPr kumimoji="1" lang="zh-CN" altLang="en-US" sz="2400">
                <a:solidFill>
                  <a:schemeClr val="tx1"/>
                </a:solidFill>
                <a:cs typeface="Times New Roman" pitchFamily="18" charset="0"/>
              </a:rPr>
              <a:t>      </a:t>
            </a:r>
            <a:r>
              <a:rPr kumimoji="1" lang="en-US" altLang="zh-CN" sz="2400">
                <a:solidFill>
                  <a:schemeClr val="tx1"/>
                </a:solidFill>
                <a:cs typeface="Times New Roman" pitchFamily="18" charset="0"/>
              </a:rPr>
              <a:t>R</a:t>
            </a:r>
            <a:r>
              <a:rPr kumimoji="1" lang="en-US" altLang="zh-CN" sz="2400" baseline="-30000">
                <a:solidFill>
                  <a:schemeClr val="tx1"/>
                </a:solidFill>
                <a:cs typeface="Times New Roman" pitchFamily="18" charset="0"/>
              </a:rPr>
              <a:t>m</a:t>
            </a:r>
            <a:r>
              <a:rPr kumimoji="1" lang="en-US" altLang="zh-CN" sz="2400">
                <a:solidFill>
                  <a:schemeClr val="tx1"/>
                </a:solidFill>
                <a:cs typeface="Times New Roman" pitchFamily="18" charset="0"/>
              </a:rPr>
              <a:t> </a:t>
            </a:r>
            <a:r>
              <a:rPr kumimoji="1" lang="en-US" altLang="zh-CN" sz="2400">
                <a:solidFill>
                  <a:schemeClr val="tx1"/>
                </a:solidFill>
                <a:sym typeface="Symbol" pitchFamily="18" charset="2"/>
              </a:rPr>
              <a:t></a:t>
            </a:r>
            <a:r>
              <a:rPr kumimoji="1" lang="en-US" altLang="zh-CN" sz="2400">
                <a:solidFill>
                  <a:schemeClr val="tx1"/>
                </a:solidFill>
                <a:cs typeface="Times New Roman" pitchFamily="18" charset="0"/>
              </a:rPr>
              <a:t> R</a:t>
            </a:r>
            <a:r>
              <a:rPr kumimoji="1" lang="en-US" altLang="zh-CN" sz="2400" baseline="-30000">
                <a:solidFill>
                  <a:schemeClr val="tx1"/>
                </a:solidFill>
                <a:cs typeface="Times New Roman" pitchFamily="18" charset="0"/>
              </a:rPr>
              <a:t>j </a:t>
            </a:r>
            <a:r>
              <a:rPr kumimoji="1" lang="en-US" altLang="zh-CN" sz="2400">
                <a:solidFill>
                  <a:schemeClr val="tx1"/>
                </a:solidFill>
                <a:cs typeface="Times New Roman" pitchFamily="18" charset="0"/>
              </a:rPr>
              <a:t>.</a:t>
            </a:r>
          </a:p>
        </p:txBody>
      </p:sp>
      <p:sp>
        <p:nvSpPr>
          <p:cNvPr id="95250" name="Text Box 75"/>
          <p:cNvSpPr txBox="1">
            <a:spLocks noChangeArrowheads="1"/>
          </p:cNvSpPr>
          <p:nvPr/>
        </p:nvSpPr>
        <p:spPr bwMode="auto">
          <a:xfrm>
            <a:off x="5943600" y="137160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spcBef>
                <a:spcPct val="20000"/>
              </a:spcBef>
              <a:buClr>
                <a:schemeClr val="tx2"/>
              </a:buClr>
              <a:buFont typeface="Wingdings" pitchFamily="2" charset="2"/>
              <a:buNone/>
            </a:pPr>
            <a:r>
              <a:rPr kumimoji="1" lang="zh-CN" altLang="en-US" sz="2400">
                <a:solidFill>
                  <a:schemeClr val="tx1"/>
                </a:solidFill>
                <a:latin typeface="幼圆" pitchFamily="49" charset="-122"/>
                <a:ea typeface="幼圆" pitchFamily="49" charset="-122"/>
              </a:rPr>
              <a:t>一趟快速排序   过程示例</a:t>
            </a:r>
            <a:r>
              <a:rPr kumimoji="1" lang="en-US" altLang="zh-CN" sz="2400">
                <a:solidFill>
                  <a:schemeClr val="tx1"/>
                </a:solidFill>
                <a:latin typeface="幼圆" pitchFamily="49" charset="-122"/>
                <a:ea typeface="幼圆" pitchFamily="49" charset="-122"/>
              </a:rPr>
              <a:t>:</a:t>
            </a:r>
          </a:p>
        </p:txBody>
      </p:sp>
      <p:grpSp>
        <p:nvGrpSpPr>
          <p:cNvPr id="95251" name="Group 76"/>
          <p:cNvGrpSpPr>
            <a:grpSpLocks/>
          </p:cNvGrpSpPr>
          <p:nvPr/>
        </p:nvGrpSpPr>
        <p:grpSpPr bwMode="auto">
          <a:xfrm>
            <a:off x="8459788" y="3429000"/>
            <a:ext cx="896937" cy="457200"/>
            <a:chOff x="5109" y="912"/>
            <a:chExt cx="449" cy="288"/>
          </a:xfrm>
        </p:grpSpPr>
        <p:sp>
          <p:nvSpPr>
            <p:cNvPr id="95252" name="Line 77"/>
            <p:cNvSpPr>
              <a:spLocks noChangeShapeType="1"/>
            </p:cNvSpPr>
            <p:nvPr/>
          </p:nvSpPr>
          <p:spPr bwMode="auto">
            <a:xfrm flipV="1">
              <a:off x="5136"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5253" name="Text Box 78"/>
            <p:cNvSpPr txBox="1">
              <a:spLocks noChangeArrowheads="1"/>
            </p:cNvSpPr>
            <p:nvPr/>
          </p:nvSpPr>
          <p:spPr bwMode="auto">
            <a:xfrm>
              <a:off x="5109" y="912"/>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chemeClr val="tx1"/>
                  </a:solidFill>
                  <a:latin typeface="幼圆" pitchFamily="49" charset="-122"/>
                  <a:ea typeface="幼圆" pitchFamily="49" charset="-122"/>
                </a:rPr>
                <a:t>j=10</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4"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1"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Top)">
                                      <p:cBhvr>
                                        <p:cTn id="1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lide(fromTop)">
                                      <p:cBhvr>
                                        <p:cTn id="3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1"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lide(fromTop)">
                                      <p:cBhvr>
                                        <p:cTn id="40" dur="500"/>
                                        <p:tgtEl>
                                          <p:spTgt spid="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608329"/>
                                        </p:tgtEl>
                                        <p:attrNameLst>
                                          <p:attrName>style.visibility</p:attrName>
                                        </p:attrNameLst>
                                      </p:cBhvr>
                                      <p:to>
                                        <p:strVal val="visible"/>
                                      </p:to>
                                    </p:set>
                                    <p:animEffect transition="in" filter="slide(fromTop)">
                                      <p:cBhvr>
                                        <p:cTn id="45" dur="500"/>
                                        <p:tgtEl>
                                          <p:spTgt spid="608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2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3250" y="1447800"/>
            <a:ext cx="8540750" cy="1066800"/>
            <a:chOff x="288" y="576"/>
            <a:chExt cx="5380" cy="672"/>
          </a:xfrm>
        </p:grpSpPr>
        <p:sp>
          <p:nvSpPr>
            <p:cNvPr id="484355" name="Rectangle 3"/>
            <p:cNvSpPr>
              <a:spLocks noChangeArrowheads="1"/>
            </p:cNvSpPr>
            <p:nvPr/>
          </p:nvSpPr>
          <p:spPr bwMode="auto">
            <a:xfrm>
              <a:off x="820" y="720"/>
              <a:ext cx="4848"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en-US" altLang="zh-CN" sz="2400">
                  <a:solidFill>
                    <a:srgbClr val="FFFF00"/>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18    68    </a:t>
              </a:r>
              <a:r>
                <a:rPr kumimoji="1" lang="en-US" altLang="zh-CN" sz="2400">
                  <a:solidFill>
                    <a:srgbClr val="FF00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69    23    11</a:t>
              </a:r>
              <a:r>
                <a:rPr kumimoji="1" lang="en-US" altLang="zh-CN" sz="2400">
                  <a:solidFill>
                    <a:srgbClr val="FFFF00"/>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93    73</a:t>
              </a:r>
              <a:r>
                <a:rPr kumimoji="1" lang="en-US" altLang="zh-CN" sz="2400">
                  <a:solidFill>
                    <a:srgbClr val="FFFF00"/>
                  </a:solidFill>
                  <a:latin typeface="幼圆" pitchFamily="49" charset="-122"/>
                  <a:ea typeface="幼圆" pitchFamily="49" charset="-122"/>
                </a:rPr>
                <a:t>]</a:t>
              </a:r>
            </a:p>
          </p:txBody>
        </p:sp>
        <p:grpSp>
          <p:nvGrpSpPr>
            <p:cNvPr id="96285" name="Group 4"/>
            <p:cNvGrpSpPr>
              <a:grpSpLocks/>
            </p:cNvGrpSpPr>
            <p:nvPr/>
          </p:nvGrpSpPr>
          <p:grpSpPr bwMode="auto">
            <a:xfrm>
              <a:off x="3744" y="960"/>
              <a:ext cx="432" cy="288"/>
              <a:chOff x="3604" y="960"/>
              <a:chExt cx="432" cy="288"/>
            </a:xfrm>
          </p:grpSpPr>
          <p:sp>
            <p:nvSpPr>
              <p:cNvPr id="96287" name="Line 5"/>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6288" name="Text Box 6"/>
              <p:cNvSpPr txBox="1">
                <a:spLocks noChangeArrowheads="1"/>
              </p:cNvSpPr>
              <p:nvPr/>
            </p:nvSpPr>
            <p:spPr bwMode="auto">
              <a:xfrm>
                <a:off x="3604" y="9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j=6</a:t>
                </a:r>
              </a:p>
            </p:txBody>
          </p:sp>
        </p:grpSp>
        <p:sp>
          <p:nvSpPr>
            <p:cNvPr id="96286" name="Text Box 7"/>
            <p:cNvSpPr txBox="1">
              <a:spLocks noChangeArrowheads="1"/>
            </p:cNvSpPr>
            <p:nvPr/>
          </p:nvSpPr>
          <p:spPr bwMode="auto">
            <a:xfrm>
              <a:off x="288" y="576"/>
              <a:ext cx="5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一趟</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grpSp>
        <p:nvGrpSpPr>
          <p:cNvPr id="4" name="Group 8"/>
          <p:cNvGrpSpPr>
            <a:grpSpLocks/>
          </p:cNvGrpSpPr>
          <p:nvPr/>
        </p:nvGrpSpPr>
        <p:grpSpPr bwMode="auto">
          <a:xfrm>
            <a:off x="603250" y="2286000"/>
            <a:ext cx="8540750" cy="1066800"/>
            <a:chOff x="380" y="2016"/>
            <a:chExt cx="5380" cy="672"/>
          </a:xfrm>
        </p:grpSpPr>
        <p:sp>
          <p:nvSpPr>
            <p:cNvPr id="484361" name="Rectangle 9"/>
            <p:cNvSpPr>
              <a:spLocks noChangeArrowheads="1"/>
            </p:cNvSpPr>
            <p:nvPr/>
          </p:nvSpPr>
          <p:spPr bwMode="auto">
            <a:xfrm>
              <a:off x="912" y="2160"/>
              <a:ext cx="4848"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en-US" altLang="zh-CN" sz="2400">
                  <a:solidFill>
                    <a:srgbClr val="FFFF00"/>
                  </a:solidFill>
                  <a:latin typeface="幼圆" pitchFamily="49" charset="-122"/>
                  <a:ea typeface="幼圆" pitchFamily="49" charset="-122"/>
                </a:rPr>
                <a:t>[11]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18</a:t>
              </a:r>
              <a:r>
                <a:rPr kumimoji="1" lang="en-US" altLang="zh-CN" sz="2400">
                  <a:solidFill>
                    <a:srgbClr val="FFFF00"/>
                  </a:solidFill>
                  <a:latin typeface="幼圆" pitchFamily="49" charset="-122"/>
                  <a:ea typeface="幼圆" pitchFamily="49" charset="-122"/>
                </a:rPr>
                <a:t>    [69    23    68]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rgbClr val="FFFF00"/>
                  </a:solidFill>
                  <a:latin typeface="幼圆" pitchFamily="49" charset="-122"/>
                  <a:ea typeface="幼圆" pitchFamily="49" charset="-122"/>
                </a:rPr>
                <a:t>   [93    73]</a:t>
              </a:r>
            </a:p>
          </p:txBody>
        </p:sp>
        <p:grpSp>
          <p:nvGrpSpPr>
            <p:cNvPr id="96280" name="Group 10"/>
            <p:cNvGrpSpPr>
              <a:grpSpLocks/>
            </p:cNvGrpSpPr>
            <p:nvPr/>
          </p:nvGrpSpPr>
          <p:grpSpPr bwMode="auto">
            <a:xfrm>
              <a:off x="1344" y="2400"/>
              <a:ext cx="432" cy="288"/>
              <a:chOff x="3604" y="960"/>
              <a:chExt cx="432" cy="288"/>
            </a:xfrm>
          </p:grpSpPr>
          <p:sp>
            <p:nvSpPr>
              <p:cNvPr id="96282" name="Line 11"/>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6283" name="Text Box 12"/>
              <p:cNvSpPr txBox="1">
                <a:spLocks noChangeArrowheads="1"/>
              </p:cNvSpPr>
              <p:nvPr/>
            </p:nvSpPr>
            <p:spPr bwMode="auto">
              <a:xfrm>
                <a:off x="3604" y="9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j=2</a:t>
                </a:r>
              </a:p>
            </p:txBody>
          </p:sp>
        </p:grpSp>
        <p:sp>
          <p:nvSpPr>
            <p:cNvPr id="96281" name="Text Box 13"/>
            <p:cNvSpPr txBox="1">
              <a:spLocks noChangeArrowheads="1"/>
            </p:cNvSpPr>
            <p:nvPr/>
          </p:nvSpPr>
          <p:spPr bwMode="auto">
            <a:xfrm>
              <a:off x="380" y="2016"/>
              <a:ext cx="5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二趟</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grpSp>
        <p:nvGrpSpPr>
          <p:cNvPr id="6" name="Group 14"/>
          <p:cNvGrpSpPr>
            <a:grpSpLocks/>
          </p:cNvGrpSpPr>
          <p:nvPr/>
        </p:nvGrpSpPr>
        <p:grpSpPr bwMode="auto">
          <a:xfrm>
            <a:off x="603250" y="3124200"/>
            <a:ext cx="8540750" cy="1066800"/>
            <a:chOff x="380" y="2544"/>
            <a:chExt cx="5380" cy="672"/>
          </a:xfrm>
        </p:grpSpPr>
        <p:sp>
          <p:nvSpPr>
            <p:cNvPr id="484367" name="Rectangle 15"/>
            <p:cNvSpPr>
              <a:spLocks noChangeArrowheads="1"/>
            </p:cNvSpPr>
            <p:nvPr/>
          </p:nvSpPr>
          <p:spPr bwMode="auto">
            <a:xfrm>
              <a:off x="912" y="2688"/>
              <a:ext cx="4848"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11    18</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68    23</a:t>
              </a:r>
              <a:r>
                <a:rPr kumimoji="1" lang="en-US" altLang="zh-CN" sz="2400">
                  <a:solidFill>
                    <a:srgbClr val="FFFF00"/>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69</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93    73</a:t>
              </a:r>
              <a:r>
                <a:rPr kumimoji="1" lang="en-US" altLang="zh-CN" sz="2400">
                  <a:solidFill>
                    <a:srgbClr val="FFFF00"/>
                  </a:solidFill>
                  <a:latin typeface="幼圆" pitchFamily="49" charset="-122"/>
                  <a:ea typeface="幼圆" pitchFamily="49" charset="-122"/>
                </a:rPr>
                <a:t>]</a:t>
              </a:r>
            </a:p>
          </p:txBody>
        </p:sp>
        <p:grpSp>
          <p:nvGrpSpPr>
            <p:cNvPr id="96275" name="Group 16"/>
            <p:cNvGrpSpPr>
              <a:grpSpLocks/>
            </p:cNvGrpSpPr>
            <p:nvPr/>
          </p:nvGrpSpPr>
          <p:grpSpPr bwMode="auto">
            <a:xfrm>
              <a:off x="3168" y="2928"/>
              <a:ext cx="432" cy="288"/>
              <a:chOff x="3604" y="960"/>
              <a:chExt cx="432" cy="288"/>
            </a:xfrm>
          </p:grpSpPr>
          <p:sp>
            <p:nvSpPr>
              <p:cNvPr id="96277" name="Line 17"/>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6278" name="Text Box 18"/>
              <p:cNvSpPr txBox="1">
                <a:spLocks noChangeArrowheads="1"/>
              </p:cNvSpPr>
              <p:nvPr/>
            </p:nvSpPr>
            <p:spPr bwMode="auto">
              <a:xfrm>
                <a:off x="3604" y="9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j=5</a:t>
                </a:r>
              </a:p>
            </p:txBody>
          </p:sp>
        </p:grpSp>
        <p:sp>
          <p:nvSpPr>
            <p:cNvPr id="96276" name="Text Box 19"/>
            <p:cNvSpPr txBox="1">
              <a:spLocks noChangeArrowheads="1"/>
            </p:cNvSpPr>
            <p:nvPr/>
          </p:nvSpPr>
          <p:spPr bwMode="auto">
            <a:xfrm>
              <a:off x="380" y="2544"/>
              <a:ext cx="5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三趟</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grpSp>
        <p:nvGrpSpPr>
          <p:cNvPr id="8" name="Group 20"/>
          <p:cNvGrpSpPr>
            <a:grpSpLocks/>
          </p:cNvGrpSpPr>
          <p:nvPr/>
        </p:nvGrpSpPr>
        <p:grpSpPr bwMode="auto">
          <a:xfrm>
            <a:off x="603250" y="4800600"/>
            <a:ext cx="8540750" cy="822325"/>
            <a:chOff x="380" y="3456"/>
            <a:chExt cx="5380" cy="518"/>
          </a:xfrm>
        </p:grpSpPr>
        <p:sp>
          <p:nvSpPr>
            <p:cNvPr id="484373" name="Rectangle 21"/>
            <p:cNvSpPr>
              <a:spLocks noChangeArrowheads="1"/>
            </p:cNvSpPr>
            <p:nvPr/>
          </p:nvSpPr>
          <p:spPr bwMode="auto">
            <a:xfrm>
              <a:off x="912" y="3600"/>
              <a:ext cx="4848"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en-US" altLang="zh-CN" sz="2400">
                  <a:solidFill>
                    <a:srgbClr val="FFFF00"/>
                  </a:solidFill>
                  <a:latin typeface="幼圆" pitchFamily="49" charset="-122"/>
                  <a:ea typeface="幼圆" pitchFamily="49" charset="-122"/>
                </a:rPr>
                <a:t>[</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11    18     23    68    69    70    73    93</a:t>
              </a:r>
              <a:r>
                <a:rPr kumimoji="1" lang="en-US" altLang="zh-CN" sz="2400">
                  <a:solidFill>
                    <a:srgbClr val="FFFF00"/>
                  </a:solidFill>
                  <a:latin typeface="幼圆" pitchFamily="49" charset="-122"/>
                  <a:ea typeface="幼圆" pitchFamily="49" charset="-122"/>
                </a:rPr>
                <a:t>]</a:t>
              </a:r>
            </a:p>
          </p:txBody>
        </p:sp>
        <p:sp>
          <p:nvSpPr>
            <p:cNvPr id="96273" name="Text Box 22"/>
            <p:cNvSpPr txBox="1">
              <a:spLocks noChangeArrowheads="1"/>
            </p:cNvSpPr>
            <p:nvPr/>
          </p:nvSpPr>
          <p:spPr bwMode="auto">
            <a:xfrm>
              <a:off x="380" y="3456"/>
              <a:ext cx="5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最终</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sp>
        <p:nvSpPr>
          <p:cNvPr id="96262" name="Text Box 23"/>
          <p:cNvSpPr txBox="1">
            <a:spLocks noChangeArrowheads="1"/>
          </p:cNvSpPr>
          <p:nvPr/>
        </p:nvSpPr>
        <p:spPr bwMode="auto">
          <a:xfrm>
            <a:off x="2590800" y="6858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spcBef>
                <a:spcPct val="20000"/>
              </a:spcBef>
              <a:buClr>
                <a:schemeClr val="tx2"/>
              </a:buClr>
              <a:buFont typeface="Wingdings" pitchFamily="2" charset="2"/>
              <a:buNone/>
            </a:pPr>
            <a:r>
              <a:rPr kumimoji="1" lang="zh-CN" altLang="en-US" sz="2400">
                <a:solidFill>
                  <a:schemeClr val="tx1"/>
                </a:solidFill>
                <a:latin typeface="幼圆" pitchFamily="49" charset="-122"/>
                <a:ea typeface="幼圆" pitchFamily="49" charset="-122"/>
              </a:rPr>
              <a:t>多趟快速排序过程示例</a:t>
            </a:r>
          </a:p>
        </p:txBody>
      </p:sp>
      <p:grpSp>
        <p:nvGrpSpPr>
          <p:cNvPr id="9" name="Group 24"/>
          <p:cNvGrpSpPr>
            <a:grpSpLocks/>
          </p:cNvGrpSpPr>
          <p:nvPr/>
        </p:nvGrpSpPr>
        <p:grpSpPr bwMode="auto">
          <a:xfrm>
            <a:off x="603250" y="3962400"/>
            <a:ext cx="8540750" cy="1066800"/>
            <a:chOff x="380" y="3072"/>
            <a:chExt cx="5380" cy="672"/>
          </a:xfrm>
        </p:grpSpPr>
        <p:sp>
          <p:nvSpPr>
            <p:cNvPr id="484377" name="Rectangle 25"/>
            <p:cNvSpPr>
              <a:spLocks noChangeArrowheads="1"/>
            </p:cNvSpPr>
            <p:nvPr/>
          </p:nvSpPr>
          <p:spPr bwMode="auto">
            <a:xfrm>
              <a:off x="912" y="3216"/>
              <a:ext cx="4848"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rgbClr val="FFFF00"/>
                  </a:solidFill>
                  <a:effectLst>
                    <a:outerShdw blurRad="38100" dist="38100" dir="2700000" algn="tl">
                      <a:srgbClr val="000000"/>
                    </a:outerShdw>
                  </a:effectLst>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11    18    </a:t>
              </a:r>
              <a:r>
                <a:rPr kumimoji="1" lang="en-US" altLang="zh-CN" sz="2400">
                  <a:solidFill>
                    <a:srgbClr val="FFFF00"/>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23</a:t>
              </a:r>
              <a:r>
                <a:rPr kumimoji="1" lang="en-US" altLang="zh-CN" sz="2400">
                  <a:solidFill>
                    <a:srgbClr val="FFFF00"/>
                  </a:solidFill>
                  <a:latin typeface="幼圆" pitchFamily="49" charset="-122"/>
                  <a:ea typeface="幼圆" pitchFamily="49" charset="-122"/>
                </a:rPr>
                <a:t>]</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   68    69</a:t>
              </a:r>
              <a:r>
                <a:rPr kumimoji="1" lang="en-US" altLang="zh-CN" sz="2400">
                  <a:solidFill>
                    <a:srgbClr val="FFFF00"/>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73</a:t>
              </a:r>
              <a:r>
                <a:rPr kumimoji="1" lang="en-US" altLang="zh-CN" sz="2400">
                  <a:solidFill>
                    <a:srgbClr val="FFFF00"/>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93</a:t>
              </a:r>
            </a:p>
          </p:txBody>
        </p:sp>
        <p:grpSp>
          <p:nvGrpSpPr>
            <p:cNvPr id="96265" name="Group 26"/>
            <p:cNvGrpSpPr>
              <a:grpSpLocks/>
            </p:cNvGrpSpPr>
            <p:nvPr/>
          </p:nvGrpSpPr>
          <p:grpSpPr bwMode="auto">
            <a:xfrm>
              <a:off x="4848" y="3456"/>
              <a:ext cx="432" cy="288"/>
              <a:chOff x="3604" y="960"/>
              <a:chExt cx="432" cy="288"/>
            </a:xfrm>
          </p:grpSpPr>
          <p:sp>
            <p:nvSpPr>
              <p:cNvPr id="96270" name="Line 27"/>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6271" name="Text Box 28"/>
              <p:cNvSpPr txBox="1">
                <a:spLocks noChangeArrowheads="1"/>
              </p:cNvSpPr>
              <p:nvPr/>
            </p:nvSpPr>
            <p:spPr bwMode="auto">
              <a:xfrm>
                <a:off x="3604" y="9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j=8</a:t>
                </a:r>
              </a:p>
            </p:txBody>
          </p:sp>
        </p:grpSp>
        <p:sp>
          <p:nvSpPr>
            <p:cNvPr id="96266" name="Text Box 29"/>
            <p:cNvSpPr txBox="1">
              <a:spLocks noChangeArrowheads="1"/>
            </p:cNvSpPr>
            <p:nvPr/>
          </p:nvSpPr>
          <p:spPr bwMode="auto">
            <a:xfrm>
              <a:off x="380" y="3072"/>
              <a:ext cx="5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四趟</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nvGrpSpPr>
            <p:cNvPr id="96267" name="Group 30"/>
            <p:cNvGrpSpPr>
              <a:grpSpLocks/>
            </p:cNvGrpSpPr>
            <p:nvPr/>
          </p:nvGrpSpPr>
          <p:grpSpPr bwMode="auto">
            <a:xfrm>
              <a:off x="2592" y="3456"/>
              <a:ext cx="432" cy="288"/>
              <a:chOff x="3604" y="960"/>
              <a:chExt cx="432" cy="288"/>
            </a:xfrm>
          </p:grpSpPr>
          <p:sp>
            <p:nvSpPr>
              <p:cNvPr id="96268" name="Line 31"/>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6269" name="Text Box 32"/>
              <p:cNvSpPr txBox="1">
                <a:spLocks noChangeArrowheads="1"/>
              </p:cNvSpPr>
              <p:nvPr/>
            </p:nvSpPr>
            <p:spPr bwMode="auto">
              <a:xfrm>
                <a:off x="3604" y="9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j=4</a:t>
                </a:r>
              </a:p>
            </p:txBody>
          </p:sp>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To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Top)">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To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idx="1"/>
          </p:nvPr>
        </p:nvSpPr>
        <p:spPr>
          <a:xfrm>
            <a:off x="0" y="381000"/>
            <a:ext cx="9144000" cy="6858000"/>
          </a:xfrm>
        </p:spPr>
        <p:txBody>
          <a:bodyPr/>
          <a:lstStyle/>
          <a:p>
            <a:pPr algn="just" eaLnBrk="1" hangingPunct="1">
              <a:lnSpc>
                <a:spcPct val="75000"/>
              </a:lnSpc>
              <a:buFont typeface="Wingdings" pitchFamily="2" charset="2"/>
              <a:buNone/>
            </a:pPr>
            <a:r>
              <a:rPr lang="zh-CN" altLang="en-US" sz="2800" b="1" smtClean="0"/>
              <a:t>   </a:t>
            </a:r>
            <a:endParaRPr lang="zh-CN" altLang="en-US" sz="2800" b="1" smtClean="0">
              <a:latin typeface="幼圆" pitchFamily="49" charset="-122"/>
              <a:ea typeface="幼圆" pitchFamily="49" charset="-122"/>
            </a:endParaRPr>
          </a:p>
        </p:txBody>
      </p:sp>
      <p:grpSp>
        <p:nvGrpSpPr>
          <p:cNvPr id="97283" name="Group 3"/>
          <p:cNvGrpSpPr>
            <a:grpSpLocks/>
          </p:cNvGrpSpPr>
          <p:nvPr/>
        </p:nvGrpSpPr>
        <p:grpSpPr bwMode="auto">
          <a:xfrm>
            <a:off x="315913" y="2935288"/>
            <a:ext cx="8540750" cy="3922712"/>
            <a:chOff x="144" y="1690"/>
            <a:chExt cx="5380" cy="2672"/>
          </a:xfrm>
        </p:grpSpPr>
        <p:grpSp>
          <p:nvGrpSpPr>
            <p:cNvPr id="97285" name="Group 4"/>
            <p:cNvGrpSpPr>
              <a:grpSpLocks/>
            </p:cNvGrpSpPr>
            <p:nvPr/>
          </p:nvGrpSpPr>
          <p:grpSpPr bwMode="auto">
            <a:xfrm>
              <a:off x="144" y="1690"/>
              <a:ext cx="5380" cy="694"/>
              <a:chOff x="288" y="576"/>
              <a:chExt cx="5380" cy="694"/>
            </a:xfrm>
          </p:grpSpPr>
          <p:sp>
            <p:nvSpPr>
              <p:cNvPr id="486405" name="Rectangle 5"/>
              <p:cNvSpPr>
                <a:spLocks noChangeArrowheads="1"/>
              </p:cNvSpPr>
              <p:nvPr/>
            </p:nvSpPr>
            <p:spPr bwMode="auto">
              <a:xfrm>
                <a:off x="820" y="720"/>
                <a:ext cx="4848" cy="311"/>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en-US" altLang="zh-CN" sz="2400">
                    <a:solidFill>
                      <a:srgbClr val="FFFF00"/>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18    68    </a:t>
                </a:r>
                <a:r>
                  <a:rPr kumimoji="1" lang="en-US" altLang="zh-CN" sz="2400">
                    <a:solidFill>
                      <a:srgbClr val="FF00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69    23    11</a:t>
                </a:r>
                <a:r>
                  <a:rPr kumimoji="1" lang="en-US" altLang="zh-CN" sz="2400">
                    <a:solidFill>
                      <a:srgbClr val="FFFF00"/>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93    73</a:t>
                </a:r>
                <a:r>
                  <a:rPr kumimoji="1" lang="en-US" altLang="zh-CN" sz="2400">
                    <a:solidFill>
                      <a:srgbClr val="FFFF00"/>
                    </a:solidFill>
                    <a:latin typeface="幼圆" pitchFamily="49" charset="-122"/>
                    <a:ea typeface="幼圆" pitchFamily="49" charset="-122"/>
                  </a:rPr>
                  <a:t>]</a:t>
                </a:r>
              </a:p>
            </p:txBody>
          </p:sp>
          <p:grpSp>
            <p:nvGrpSpPr>
              <p:cNvPr id="97311" name="Group 6"/>
              <p:cNvGrpSpPr>
                <a:grpSpLocks/>
              </p:cNvGrpSpPr>
              <p:nvPr/>
            </p:nvGrpSpPr>
            <p:grpSpPr bwMode="auto">
              <a:xfrm>
                <a:off x="3744" y="959"/>
                <a:ext cx="432" cy="311"/>
                <a:chOff x="3604" y="959"/>
                <a:chExt cx="432" cy="311"/>
              </a:xfrm>
            </p:grpSpPr>
            <p:sp>
              <p:nvSpPr>
                <p:cNvPr id="97313" name="Line 7"/>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314" name="Text Box 8"/>
                <p:cNvSpPr txBox="1">
                  <a:spLocks noChangeArrowheads="1"/>
                </p:cNvSpPr>
                <p:nvPr/>
              </p:nvSpPr>
              <p:spPr bwMode="auto">
                <a:xfrm>
                  <a:off x="3604" y="959"/>
                  <a:ext cx="43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j=6</a:t>
                  </a:r>
                </a:p>
              </p:txBody>
            </p:sp>
          </p:grpSp>
          <p:sp>
            <p:nvSpPr>
              <p:cNvPr id="97312" name="Text Box 9"/>
              <p:cNvSpPr txBox="1">
                <a:spLocks noChangeArrowheads="1"/>
              </p:cNvSpPr>
              <p:nvPr/>
            </p:nvSpPr>
            <p:spPr bwMode="auto">
              <a:xfrm>
                <a:off x="288" y="576"/>
                <a:ext cx="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一趟</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grpSp>
          <p:nvGrpSpPr>
            <p:cNvPr id="97286" name="Group 10"/>
            <p:cNvGrpSpPr>
              <a:grpSpLocks/>
            </p:cNvGrpSpPr>
            <p:nvPr/>
          </p:nvGrpSpPr>
          <p:grpSpPr bwMode="auto">
            <a:xfrm>
              <a:off x="144" y="2217"/>
              <a:ext cx="5380" cy="696"/>
              <a:chOff x="380" y="2015"/>
              <a:chExt cx="5380" cy="696"/>
            </a:xfrm>
          </p:grpSpPr>
          <p:sp>
            <p:nvSpPr>
              <p:cNvPr id="486411" name="Rectangle 11"/>
              <p:cNvSpPr>
                <a:spLocks noChangeArrowheads="1"/>
              </p:cNvSpPr>
              <p:nvPr/>
            </p:nvSpPr>
            <p:spPr bwMode="auto">
              <a:xfrm>
                <a:off x="912" y="2161"/>
                <a:ext cx="4848" cy="311"/>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en-US" altLang="zh-CN" sz="2400">
                    <a:solidFill>
                      <a:srgbClr val="FFFF00"/>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11</a:t>
                </a:r>
                <a:r>
                  <a:rPr kumimoji="1" lang="en-US" altLang="zh-CN" sz="2400">
                    <a:solidFill>
                      <a:srgbClr val="FFFF00"/>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18</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69    23    68</a:t>
                </a:r>
                <a:r>
                  <a:rPr kumimoji="1" lang="en-US" altLang="zh-CN" sz="2400">
                    <a:solidFill>
                      <a:srgbClr val="FFFF00"/>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93    73</a:t>
                </a:r>
                <a:r>
                  <a:rPr kumimoji="1" lang="en-US" altLang="zh-CN" sz="2400">
                    <a:solidFill>
                      <a:srgbClr val="FFFF00"/>
                    </a:solidFill>
                    <a:latin typeface="幼圆" pitchFamily="49" charset="-122"/>
                    <a:ea typeface="幼圆" pitchFamily="49" charset="-122"/>
                  </a:rPr>
                  <a:t>]</a:t>
                </a:r>
              </a:p>
            </p:txBody>
          </p:sp>
          <p:grpSp>
            <p:nvGrpSpPr>
              <p:cNvPr id="97306" name="Group 12"/>
              <p:cNvGrpSpPr>
                <a:grpSpLocks/>
              </p:cNvGrpSpPr>
              <p:nvPr/>
            </p:nvGrpSpPr>
            <p:grpSpPr bwMode="auto">
              <a:xfrm>
                <a:off x="1344" y="2400"/>
                <a:ext cx="432" cy="311"/>
                <a:chOff x="3604" y="960"/>
                <a:chExt cx="432" cy="311"/>
              </a:xfrm>
            </p:grpSpPr>
            <p:sp>
              <p:nvSpPr>
                <p:cNvPr id="97308" name="Line 13"/>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309" name="Text Box 14"/>
                <p:cNvSpPr txBox="1">
                  <a:spLocks noChangeArrowheads="1"/>
                </p:cNvSpPr>
                <p:nvPr/>
              </p:nvSpPr>
              <p:spPr bwMode="auto">
                <a:xfrm>
                  <a:off x="3604" y="960"/>
                  <a:ext cx="43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j=2</a:t>
                  </a:r>
                </a:p>
              </p:txBody>
            </p:sp>
          </p:grpSp>
          <p:sp>
            <p:nvSpPr>
              <p:cNvPr id="97307" name="Text Box 15"/>
              <p:cNvSpPr txBox="1">
                <a:spLocks noChangeArrowheads="1"/>
              </p:cNvSpPr>
              <p:nvPr/>
            </p:nvSpPr>
            <p:spPr bwMode="auto">
              <a:xfrm>
                <a:off x="380" y="2015"/>
                <a:ext cx="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dirty="0">
                    <a:solidFill>
                      <a:schemeClr val="tx1"/>
                    </a:solidFill>
                    <a:latin typeface="幼圆" pitchFamily="49" charset="-122"/>
                    <a:ea typeface="幼圆" pitchFamily="49" charset="-122"/>
                  </a:rPr>
                  <a:t>二趟</a:t>
                </a:r>
              </a:p>
              <a:p>
                <a:pPr algn="l" eaLnBrk="1" hangingPunct="1">
                  <a:spcBef>
                    <a:spcPct val="0"/>
                  </a:spcBef>
                </a:pPr>
                <a:r>
                  <a:rPr kumimoji="1" lang="zh-CN" altLang="en-US" sz="2400" dirty="0">
                    <a:solidFill>
                      <a:schemeClr val="tx1"/>
                    </a:solidFill>
                    <a:latin typeface="幼圆" pitchFamily="49" charset="-122"/>
                    <a:ea typeface="幼圆" pitchFamily="49" charset="-122"/>
                  </a:rPr>
                  <a:t>结果</a:t>
                </a:r>
              </a:p>
            </p:txBody>
          </p:sp>
        </p:grpSp>
        <p:grpSp>
          <p:nvGrpSpPr>
            <p:cNvPr id="97287" name="Group 16"/>
            <p:cNvGrpSpPr>
              <a:grpSpLocks/>
            </p:cNvGrpSpPr>
            <p:nvPr/>
          </p:nvGrpSpPr>
          <p:grpSpPr bwMode="auto">
            <a:xfrm>
              <a:off x="144" y="2746"/>
              <a:ext cx="5380" cy="696"/>
              <a:chOff x="380" y="2544"/>
              <a:chExt cx="5380" cy="696"/>
            </a:xfrm>
          </p:grpSpPr>
          <p:sp>
            <p:nvSpPr>
              <p:cNvPr id="486417" name="Rectangle 17"/>
              <p:cNvSpPr>
                <a:spLocks noChangeArrowheads="1"/>
              </p:cNvSpPr>
              <p:nvPr/>
            </p:nvSpPr>
            <p:spPr bwMode="auto">
              <a:xfrm>
                <a:off x="912" y="2688"/>
                <a:ext cx="4848" cy="309"/>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11    18</a:t>
                </a:r>
                <a:r>
                  <a:rPr kumimoji="1" lang="en-US" altLang="zh-CN" sz="2400">
                    <a:solidFill>
                      <a:schemeClr val="tx1"/>
                    </a:solidFill>
                    <a:latin typeface="幼圆" pitchFamily="49" charset="-122"/>
                    <a:ea typeface="幼圆" pitchFamily="49" charset="-122"/>
                  </a:rPr>
                  <a:t>    [68    23] </a:t>
                </a:r>
                <a:r>
                  <a:rPr kumimoji="1" lang="en-US" altLang="zh-CN" sz="2400">
                    <a:solidFill>
                      <a:srgbClr val="7B2357"/>
                    </a:solidFill>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69</a:t>
                </a:r>
                <a:r>
                  <a:rPr kumimoji="1" lang="en-US" altLang="zh-CN" sz="2400">
                    <a:solidFill>
                      <a:srgbClr val="FFFF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chemeClr val="tx1"/>
                    </a:solidFill>
                    <a:latin typeface="幼圆" pitchFamily="49" charset="-122"/>
                    <a:ea typeface="幼圆" pitchFamily="49" charset="-122"/>
                  </a:rPr>
                  <a:t>   [93    73]</a:t>
                </a:r>
              </a:p>
            </p:txBody>
          </p:sp>
          <p:grpSp>
            <p:nvGrpSpPr>
              <p:cNvPr id="97301" name="Group 18"/>
              <p:cNvGrpSpPr>
                <a:grpSpLocks/>
              </p:cNvGrpSpPr>
              <p:nvPr/>
            </p:nvGrpSpPr>
            <p:grpSpPr bwMode="auto">
              <a:xfrm>
                <a:off x="3168" y="2928"/>
                <a:ext cx="432" cy="312"/>
                <a:chOff x="3604" y="960"/>
                <a:chExt cx="432" cy="312"/>
              </a:xfrm>
            </p:grpSpPr>
            <p:sp>
              <p:nvSpPr>
                <p:cNvPr id="97303" name="Line 19"/>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304" name="Text Box 20"/>
                <p:cNvSpPr txBox="1">
                  <a:spLocks noChangeArrowheads="1"/>
                </p:cNvSpPr>
                <p:nvPr/>
              </p:nvSpPr>
              <p:spPr bwMode="auto">
                <a:xfrm>
                  <a:off x="3604" y="960"/>
                  <a:ext cx="43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j=5</a:t>
                  </a:r>
                </a:p>
              </p:txBody>
            </p:sp>
          </p:grpSp>
          <p:sp>
            <p:nvSpPr>
              <p:cNvPr id="97302" name="Text Box 21"/>
              <p:cNvSpPr txBox="1">
                <a:spLocks noChangeArrowheads="1"/>
              </p:cNvSpPr>
              <p:nvPr/>
            </p:nvSpPr>
            <p:spPr bwMode="auto">
              <a:xfrm>
                <a:off x="380" y="2544"/>
                <a:ext cx="52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三趟</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grpSp>
          <p:nvGrpSpPr>
            <p:cNvPr id="97288" name="Group 22"/>
            <p:cNvGrpSpPr>
              <a:grpSpLocks/>
            </p:cNvGrpSpPr>
            <p:nvPr/>
          </p:nvGrpSpPr>
          <p:grpSpPr bwMode="auto">
            <a:xfrm>
              <a:off x="144" y="3802"/>
              <a:ext cx="5380" cy="560"/>
              <a:chOff x="380" y="3456"/>
              <a:chExt cx="5380" cy="560"/>
            </a:xfrm>
          </p:grpSpPr>
          <p:sp>
            <p:nvSpPr>
              <p:cNvPr id="486423" name="Rectangle 23"/>
              <p:cNvSpPr>
                <a:spLocks noChangeArrowheads="1"/>
              </p:cNvSpPr>
              <p:nvPr/>
            </p:nvSpPr>
            <p:spPr bwMode="auto">
              <a:xfrm>
                <a:off x="912" y="3600"/>
                <a:ext cx="4848" cy="311"/>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en-US" altLang="zh-CN" sz="2400">
                    <a:solidFill>
                      <a:srgbClr val="FFFF00"/>
                    </a:solidFill>
                    <a:latin typeface="幼圆" pitchFamily="49" charset="-122"/>
                    <a:ea typeface="幼圆" pitchFamily="49" charset="-122"/>
                  </a:rPr>
                  <a:t>[</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11    18     23    68    69    70    73    93</a:t>
                </a:r>
                <a:r>
                  <a:rPr kumimoji="1" lang="en-US" altLang="zh-CN" sz="2400">
                    <a:solidFill>
                      <a:srgbClr val="FFFF00"/>
                    </a:solidFill>
                    <a:latin typeface="幼圆" pitchFamily="49" charset="-122"/>
                    <a:ea typeface="幼圆" pitchFamily="49" charset="-122"/>
                  </a:rPr>
                  <a:t>]</a:t>
                </a:r>
              </a:p>
            </p:txBody>
          </p:sp>
          <p:sp>
            <p:nvSpPr>
              <p:cNvPr id="97299" name="Text Box 24"/>
              <p:cNvSpPr txBox="1">
                <a:spLocks noChangeArrowheads="1"/>
              </p:cNvSpPr>
              <p:nvPr/>
            </p:nvSpPr>
            <p:spPr bwMode="auto">
              <a:xfrm>
                <a:off x="380" y="3456"/>
                <a:ext cx="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最终</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grpSp>
          <p:nvGrpSpPr>
            <p:cNvPr id="97289" name="Group 25"/>
            <p:cNvGrpSpPr>
              <a:grpSpLocks/>
            </p:cNvGrpSpPr>
            <p:nvPr/>
          </p:nvGrpSpPr>
          <p:grpSpPr bwMode="auto">
            <a:xfrm>
              <a:off x="144" y="3274"/>
              <a:ext cx="5380" cy="696"/>
              <a:chOff x="380" y="3072"/>
              <a:chExt cx="5380" cy="696"/>
            </a:xfrm>
          </p:grpSpPr>
          <p:sp>
            <p:nvSpPr>
              <p:cNvPr id="486426" name="Rectangle 26"/>
              <p:cNvSpPr>
                <a:spLocks noChangeArrowheads="1"/>
              </p:cNvSpPr>
              <p:nvPr/>
            </p:nvSpPr>
            <p:spPr bwMode="auto">
              <a:xfrm>
                <a:off x="912" y="3216"/>
                <a:ext cx="4848" cy="309"/>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rgbClr val="6600CC"/>
                    </a:solidFill>
                    <a:effectLst>
                      <a:outerShdw blurRad="38100" dist="38100" dir="2700000" algn="tl">
                        <a:srgbClr val="000000"/>
                      </a:outerShdw>
                    </a:effectLst>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11    18    </a:t>
                </a:r>
                <a:r>
                  <a:rPr kumimoji="1" lang="en-US" altLang="zh-CN" sz="2400">
                    <a:solidFill>
                      <a:schemeClr val="tx1"/>
                    </a:solidFill>
                    <a:latin typeface="幼圆" pitchFamily="49" charset="-122"/>
                    <a:ea typeface="幼圆" pitchFamily="49" charset="-122"/>
                  </a:rPr>
                  <a:t>[23]</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 </a:t>
                </a:r>
                <a:r>
                  <a:rPr kumimoji="1" lang="en-US" altLang="zh-CN" sz="2400">
                    <a:solidFill>
                      <a:srgbClr val="6600CC"/>
                    </a:solidFill>
                    <a:effectLst>
                      <a:outerShdw blurRad="38100" dist="38100" dir="2700000" algn="tl">
                        <a:srgbClr val="000000"/>
                      </a:outerShdw>
                    </a:effectLst>
                    <a:latin typeface="幼圆" pitchFamily="49" charset="-122"/>
                    <a:ea typeface="幼圆" pitchFamily="49" charset="-122"/>
                  </a:rPr>
                  <a:t>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68</a:t>
                </a:r>
                <a:r>
                  <a:rPr kumimoji="1" lang="en-US" altLang="zh-CN" sz="2400">
                    <a:solidFill>
                      <a:srgbClr val="6600CC"/>
                    </a:solidFill>
                    <a:effectLst>
                      <a:outerShdw blurRad="38100" dist="38100" dir="2700000" algn="tl">
                        <a:srgbClr val="000000"/>
                      </a:outerShdw>
                    </a:effectLst>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69</a:t>
                </a:r>
                <a:r>
                  <a:rPr kumimoji="1" lang="en-US" altLang="zh-CN" sz="2400">
                    <a:solidFill>
                      <a:schemeClr val="tx1"/>
                    </a:solidFill>
                    <a:latin typeface="幼圆" pitchFamily="49" charset="-122"/>
                    <a:ea typeface="幼圆" pitchFamily="49" charset="-122"/>
                  </a:rPr>
                  <a:t>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70</a:t>
                </a:r>
                <a:r>
                  <a:rPr kumimoji="1" lang="en-US" altLang="zh-CN" sz="2400">
                    <a:solidFill>
                      <a:srgbClr val="FF0000"/>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  [73]   </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93</a:t>
                </a:r>
              </a:p>
            </p:txBody>
          </p:sp>
          <p:grpSp>
            <p:nvGrpSpPr>
              <p:cNvPr id="97291" name="Group 27"/>
              <p:cNvGrpSpPr>
                <a:grpSpLocks/>
              </p:cNvGrpSpPr>
              <p:nvPr/>
            </p:nvGrpSpPr>
            <p:grpSpPr bwMode="auto">
              <a:xfrm>
                <a:off x="4848" y="3456"/>
                <a:ext cx="432" cy="312"/>
                <a:chOff x="3604" y="960"/>
                <a:chExt cx="432" cy="312"/>
              </a:xfrm>
            </p:grpSpPr>
            <p:sp>
              <p:nvSpPr>
                <p:cNvPr id="97296" name="Line 28"/>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297" name="Text Box 29"/>
                <p:cNvSpPr txBox="1">
                  <a:spLocks noChangeArrowheads="1"/>
                </p:cNvSpPr>
                <p:nvPr/>
              </p:nvSpPr>
              <p:spPr bwMode="auto">
                <a:xfrm>
                  <a:off x="3604" y="961"/>
                  <a:ext cx="43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j=8</a:t>
                  </a:r>
                </a:p>
              </p:txBody>
            </p:sp>
          </p:grpSp>
          <p:sp>
            <p:nvSpPr>
              <p:cNvPr id="97292" name="Text Box 30"/>
              <p:cNvSpPr txBox="1">
                <a:spLocks noChangeArrowheads="1"/>
              </p:cNvSpPr>
              <p:nvPr/>
            </p:nvSpPr>
            <p:spPr bwMode="auto">
              <a:xfrm>
                <a:off x="380" y="3072"/>
                <a:ext cx="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2400">
                    <a:solidFill>
                      <a:schemeClr val="tx1"/>
                    </a:solidFill>
                    <a:latin typeface="幼圆" pitchFamily="49" charset="-122"/>
                    <a:ea typeface="幼圆" pitchFamily="49" charset="-122"/>
                  </a:rPr>
                  <a:t>四趟</a:t>
                </a:r>
              </a:p>
              <a:p>
                <a:pPr algn="l" eaLnBrk="1" hangingPunct="1">
                  <a:spcBef>
                    <a:spcPct val="0"/>
                  </a:spcBef>
                </a:pPr>
                <a:r>
                  <a:rPr kumimoji="1" lang="zh-CN" altLang="en-US" sz="2400">
                    <a:solidFill>
                      <a:schemeClr val="tx1"/>
                    </a:solidFill>
                    <a:latin typeface="幼圆" pitchFamily="49" charset="-122"/>
                    <a:ea typeface="幼圆" pitchFamily="49" charset="-122"/>
                  </a:rPr>
                  <a:t>结果</a:t>
                </a:r>
              </a:p>
            </p:txBody>
          </p:sp>
          <p:grpSp>
            <p:nvGrpSpPr>
              <p:cNvPr id="97293" name="Group 31"/>
              <p:cNvGrpSpPr>
                <a:grpSpLocks/>
              </p:cNvGrpSpPr>
              <p:nvPr/>
            </p:nvGrpSpPr>
            <p:grpSpPr bwMode="auto">
              <a:xfrm>
                <a:off x="2592" y="3455"/>
                <a:ext cx="432" cy="311"/>
                <a:chOff x="3604" y="959"/>
                <a:chExt cx="432" cy="311"/>
              </a:xfrm>
            </p:grpSpPr>
            <p:sp>
              <p:nvSpPr>
                <p:cNvPr id="97294" name="Line 32"/>
                <p:cNvSpPr>
                  <a:spLocks noChangeShapeType="1"/>
                </p:cNvSpPr>
                <p:nvPr/>
              </p:nvSpPr>
              <p:spPr bwMode="auto">
                <a:xfrm flipV="1">
                  <a:off x="4012" y="960"/>
                  <a:ext cx="0" cy="240"/>
                </a:xfrm>
                <a:prstGeom prst="line">
                  <a:avLst/>
                </a:prstGeom>
                <a:noFill/>
                <a:ln w="28575" cap="sq">
                  <a:solidFill>
                    <a:srgbClr val="9E1C7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97295" name="Text Box 33"/>
                <p:cNvSpPr txBox="1">
                  <a:spLocks noChangeArrowheads="1"/>
                </p:cNvSpPr>
                <p:nvPr/>
              </p:nvSpPr>
              <p:spPr bwMode="auto">
                <a:xfrm>
                  <a:off x="3604" y="959"/>
                  <a:ext cx="43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2400">
                      <a:solidFill>
                        <a:srgbClr val="FFFF00"/>
                      </a:solidFill>
                      <a:latin typeface="幼圆" pitchFamily="49" charset="-122"/>
                      <a:ea typeface="幼圆" pitchFamily="49" charset="-122"/>
                    </a:rPr>
                    <a:t>j=4</a:t>
                  </a:r>
                </a:p>
              </p:txBody>
            </p:sp>
          </p:grpSp>
        </p:grpSp>
      </p:grpSp>
      <p:sp>
        <p:nvSpPr>
          <p:cNvPr id="97284" name="Text Box 34"/>
          <p:cNvSpPr txBox="1">
            <a:spLocks noChangeArrowheads="1"/>
          </p:cNvSpPr>
          <p:nvPr/>
        </p:nvSpPr>
        <p:spPr bwMode="auto">
          <a:xfrm>
            <a:off x="0" y="0"/>
            <a:ext cx="6934200" cy="3048000"/>
          </a:xfrm>
          <a:prstGeom prst="rect">
            <a:avLst/>
          </a:prstGeom>
          <a:solidFill>
            <a:srgbClr val="C0C0C0">
              <a:alpha val="50195"/>
            </a:srgbClr>
          </a:solidFill>
          <a:ln w="31750" cap="sq">
            <a:pattFill prst="sphere">
              <a:fgClr>
                <a:srgbClr val="6600CC"/>
              </a:fgClr>
              <a:bgClr>
                <a:schemeClr val="bg1"/>
              </a:bgClr>
            </a:pattFill>
            <a:miter lim="800000"/>
            <a:headEnd type="none" w="sm" len="sm"/>
            <a:tailEnd type="none" w="med" len="lg"/>
          </a:ln>
        </p:spPr>
        <p:txBody>
          <a:bodyPr/>
          <a:lstStyle>
            <a:lvl1pPr marL="342900" indent="-342900"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just" eaLnBrk="1" hangingPunct="1">
              <a:lnSpc>
                <a:spcPct val="75000"/>
              </a:lnSpc>
              <a:spcBef>
                <a:spcPct val="20000"/>
              </a:spcBef>
              <a:buClr>
                <a:schemeClr val="tx2"/>
              </a:buClr>
              <a:buFont typeface="Wingdings" pitchFamily="2" charset="2"/>
              <a:buNone/>
            </a:pPr>
            <a:r>
              <a:rPr kumimoji="1" lang="en-US" altLang="zh-CN" sz="2800">
                <a:solidFill>
                  <a:schemeClr val="tx1"/>
                </a:solidFill>
              </a:rPr>
              <a:t>2  </a:t>
            </a:r>
            <a:r>
              <a:rPr kumimoji="1" lang="zh-CN" altLang="en-US" sz="2800">
                <a:solidFill>
                  <a:schemeClr val="tx1"/>
                </a:solidFill>
              </a:rPr>
              <a:t>算法</a:t>
            </a:r>
            <a:r>
              <a:rPr kumimoji="1" lang="en-US" altLang="zh-CN" sz="2800">
                <a:solidFill>
                  <a:schemeClr val="tx1"/>
                </a:solidFill>
                <a:cs typeface="Times New Roman" pitchFamily="18" charset="0"/>
              </a:rPr>
              <a:t>QSort</a:t>
            </a:r>
            <a:r>
              <a:rPr kumimoji="1" lang="zh-CN" altLang="en-US" sz="2800">
                <a:solidFill>
                  <a:schemeClr val="tx1"/>
                </a:solidFill>
              </a:rPr>
              <a:t>（</a:t>
            </a:r>
            <a:r>
              <a:rPr kumimoji="1" lang="en-US" altLang="zh-CN" sz="2800">
                <a:solidFill>
                  <a:schemeClr val="tx1"/>
                </a:solidFill>
                <a:cs typeface="Times New Roman" pitchFamily="18" charset="0"/>
              </a:rPr>
              <a:t>R</a:t>
            </a:r>
            <a:r>
              <a:rPr kumimoji="1" lang="zh-CN" altLang="en-US" sz="2800">
                <a:solidFill>
                  <a:schemeClr val="tx1"/>
                </a:solidFill>
              </a:rPr>
              <a:t>，</a:t>
            </a:r>
            <a:r>
              <a:rPr kumimoji="1" lang="en-US" altLang="zh-CN" sz="2800">
                <a:solidFill>
                  <a:schemeClr val="tx1"/>
                </a:solidFill>
                <a:cs typeface="Times New Roman" pitchFamily="18" charset="0"/>
              </a:rPr>
              <a:t>m</a:t>
            </a:r>
            <a:r>
              <a:rPr kumimoji="1" lang="zh-CN" altLang="en-US" sz="2800">
                <a:solidFill>
                  <a:schemeClr val="tx1"/>
                </a:solidFill>
              </a:rPr>
              <a:t>，</a:t>
            </a:r>
            <a:r>
              <a:rPr kumimoji="1" lang="en-US" altLang="zh-CN" sz="2800">
                <a:solidFill>
                  <a:schemeClr val="tx1"/>
                </a:solidFill>
                <a:cs typeface="Times New Roman" pitchFamily="18" charset="0"/>
              </a:rPr>
              <a:t>n</a:t>
            </a:r>
            <a:r>
              <a:rPr kumimoji="1" lang="zh-CN" altLang="en-US" sz="2800">
                <a:solidFill>
                  <a:schemeClr val="tx1"/>
                </a:solidFill>
              </a:rPr>
              <a:t>）</a:t>
            </a:r>
            <a:endParaRPr kumimoji="1" lang="zh-CN" altLang="en-US" sz="2800">
              <a:solidFill>
                <a:schemeClr val="tx1"/>
              </a:solidFill>
              <a:latin typeface="幼圆" pitchFamily="49" charset="-122"/>
            </a:endParaRPr>
          </a:p>
          <a:p>
            <a:pPr algn="just" eaLnBrk="1" hangingPunct="1">
              <a:lnSpc>
                <a:spcPct val="75000"/>
              </a:lnSpc>
              <a:spcBef>
                <a:spcPct val="20000"/>
              </a:spcBef>
              <a:buClr>
                <a:schemeClr val="tx2"/>
              </a:buClr>
              <a:buFont typeface="Wingdings" pitchFamily="2" charset="2"/>
              <a:buNone/>
            </a:pPr>
            <a:r>
              <a:rPr kumimoji="1" lang="zh-CN" altLang="en-US" sz="2800">
                <a:solidFill>
                  <a:schemeClr val="tx1"/>
                </a:solidFill>
                <a:cs typeface="Times New Roman" pitchFamily="18" charset="0"/>
              </a:rPr>
              <a:t>       </a:t>
            </a:r>
            <a:r>
              <a:rPr kumimoji="1" lang="en-US" altLang="zh-CN" sz="2800">
                <a:solidFill>
                  <a:schemeClr val="tx1"/>
                </a:solidFill>
                <a:cs typeface="Times New Roman" pitchFamily="18" charset="0"/>
              </a:rPr>
              <a:t>IF m &lt; n  THEN</a:t>
            </a:r>
            <a:endParaRPr kumimoji="1" lang="en-US" altLang="zh-CN" sz="2800">
              <a:solidFill>
                <a:schemeClr val="tx1"/>
              </a:solidFill>
              <a:latin typeface="幼圆" pitchFamily="49" charset="-122"/>
            </a:endParaRPr>
          </a:p>
          <a:p>
            <a:pPr algn="just" eaLnBrk="1" hangingPunct="1">
              <a:lnSpc>
                <a:spcPct val="75000"/>
              </a:lnSpc>
              <a:spcBef>
                <a:spcPct val="20000"/>
              </a:spcBef>
              <a:buClr>
                <a:schemeClr val="tx2"/>
              </a:buClr>
              <a:buFont typeface="Wingdings" pitchFamily="2" charset="2"/>
              <a:buNone/>
            </a:pPr>
            <a:r>
              <a:rPr kumimoji="1" lang="en-US" altLang="zh-CN" sz="2800">
                <a:solidFill>
                  <a:schemeClr val="tx1"/>
                </a:solidFill>
                <a:cs typeface="Times New Roman" pitchFamily="18" charset="0"/>
              </a:rPr>
              <a:t>	 </a:t>
            </a:r>
            <a:r>
              <a:rPr kumimoji="1" lang="zh-CN" altLang="en-US" sz="2800">
                <a:solidFill>
                  <a:schemeClr val="tx1"/>
                </a:solidFill>
              </a:rPr>
              <a:t>（</a:t>
            </a:r>
            <a:r>
              <a:rPr kumimoji="1" lang="en-US" altLang="zh-CN" sz="2800">
                <a:solidFill>
                  <a:schemeClr val="tx1"/>
                </a:solidFill>
                <a:cs typeface="Times New Roman" pitchFamily="18" charset="0"/>
              </a:rPr>
              <a:t>i</a:t>
            </a:r>
            <a:r>
              <a:rPr kumimoji="1" lang="en-US" altLang="zh-CN" sz="2800">
                <a:solidFill>
                  <a:schemeClr val="tx1"/>
                </a:solidFill>
              </a:rPr>
              <a:t>←</a:t>
            </a:r>
            <a:r>
              <a:rPr kumimoji="1" lang="en-US" altLang="zh-CN" sz="2800">
                <a:solidFill>
                  <a:schemeClr val="tx1"/>
                </a:solidFill>
                <a:cs typeface="Times New Roman" pitchFamily="18" charset="0"/>
              </a:rPr>
              <a:t>m .  j</a:t>
            </a:r>
            <a:r>
              <a:rPr kumimoji="1" lang="en-US" altLang="zh-CN" sz="2800">
                <a:solidFill>
                  <a:schemeClr val="tx1"/>
                </a:solidFill>
              </a:rPr>
              <a:t>←</a:t>
            </a:r>
            <a:r>
              <a:rPr kumimoji="1" lang="en-US" altLang="zh-CN" sz="2800">
                <a:solidFill>
                  <a:schemeClr val="tx1"/>
                </a:solidFill>
                <a:cs typeface="Times New Roman" pitchFamily="18" charset="0"/>
              </a:rPr>
              <a:t>n+1 .  K</a:t>
            </a:r>
            <a:r>
              <a:rPr kumimoji="1" lang="en-US" altLang="zh-CN" sz="2800">
                <a:solidFill>
                  <a:schemeClr val="tx1"/>
                </a:solidFill>
              </a:rPr>
              <a:t>←</a:t>
            </a:r>
            <a:r>
              <a:rPr kumimoji="1" lang="en-US" altLang="zh-CN" sz="2800">
                <a:solidFill>
                  <a:schemeClr val="tx1"/>
                </a:solidFill>
                <a:cs typeface="Times New Roman" pitchFamily="18" charset="0"/>
              </a:rPr>
              <a:t>K</a:t>
            </a:r>
            <a:r>
              <a:rPr kumimoji="1" lang="en-US" altLang="zh-CN" sz="2800" baseline="-30000">
                <a:solidFill>
                  <a:schemeClr val="tx1"/>
                </a:solidFill>
                <a:cs typeface="Times New Roman" pitchFamily="18" charset="0"/>
              </a:rPr>
              <a:t>m </a:t>
            </a:r>
            <a:r>
              <a:rPr kumimoji="1" lang="en-US" altLang="zh-CN" sz="2800">
                <a:solidFill>
                  <a:schemeClr val="tx1"/>
                </a:solidFill>
                <a:cs typeface="Times New Roman" pitchFamily="18" charset="0"/>
              </a:rPr>
              <a:t>.</a:t>
            </a:r>
            <a:endParaRPr kumimoji="1" lang="en-US" altLang="zh-CN" sz="2800">
              <a:solidFill>
                <a:schemeClr val="tx1"/>
              </a:solidFill>
              <a:latin typeface="幼圆" pitchFamily="49" charset="-122"/>
            </a:endParaRPr>
          </a:p>
          <a:p>
            <a:pPr algn="l" eaLnBrk="1" hangingPunct="1">
              <a:lnSpc>
                <a:spcPct val="75000"/>
              </a:lnSpc>
              <a:spcBef>
                <a:spcPct val="20000"/>
              </a:spcBef>
              <a:buClr>
                <a:schemeClr val="tx2"/>
              </a:buClr>
              <a:buFont typeface="Wingdings" pitchFamily="2" charset="2"/>
              <a:buNone/>
            </a:pPr>
            <a:r>
              <a:rPr kumimoji="1" lang="en-US" altLang="zh-CN" sz="2800">
                <a:solidFill>
                  <a:srgbClr val="FFFF00"/>
                </a:solidFill>
                <a:cs typeface="Times New Roman" pitchFamily="18" charset="0"/>
              </a:rPr>
              <a:t>        QSort1</a:t>
            </a:r>
            <a:r>
              <a:rPr kumimoji="1" lang="zh-CN" altLang="en-US" sz="2800">
                <a:solidFill>
                  <a:srgbClr val="FFFF00"/>
                </a:solidFill>
              </a:rPr>
              <a:t>；</a:t>
            </a:r>
            <a:r>
              <a:rPr kumimoji="1" lang="en-US" altLang="zh-CN" sz="2800">
                <a:solidFill>
                  <a:srgbClr val="FFFF00"/>
                </a:solidFill>
              </a:rPr>
              <a:t>//</a:t>
            </a:r>
            <a:r>
              <a:rPr kumimoji="1" lang="zh-CN" altLang="en-US" sz="2800">
                <a:solidFill>
                  <a:srgbClr val="080808"/>
                </a:solidFill>
              </a:rPr>
              <a:t>代表一趟快速排序程序段</a:t>
            </a:r>
            <a:r>
              <a:rPr kumimoji="1" lang="zh-CN" altLang="en-US" sz="2800">
                <a:solidFill>
                  <a:schemeClr val="tx1"/>
                </a:solidFill>
                <a:cs typeface="Times New Roman" pitchFamily="18" charset="0"/>
              </a:rPr>
              <a:t>      </a:t>
            </a:r>
          </a:p>
          <a:p>
            <a:pPr algn="l" eaLnBrk="1" hangingPunct="1">
              <a:lnSpc>
                <a:spcPct val="75000"/>
              </a:lnSpc>
              <a:spcBef>
                <a:spcPct val="20000"/>
              </a:spcBef>
              <a:buClr>
                <a:schemeClr val="tx2"/>
              </a:buClr>
              <a:buFont typeface="Wingdings" pitchFamily="2" charset="2"/>
              <a:buNone/>
            </a:pPr>
            <a:r>
              <a:rPr kumimoji="1" lang="en-US" altLang="zh-CN" sz="2800">
                <a:solidFill>
                  <a:srgbClr val="FFFF00"/>
                </a:solidFill>
              </a:rPr>
              <a:t>L</a:t>
            </a:r>
            <a:r>
              <a:rPr kumimoji="1" lang="en-US" altLang="zh-CN" sz="2800" baseline="-25000">
                <a:solidFill>
                  <a:srgbClr val="FFFF00"/>
                </a:solidFill>
              </a:rPr>
              <a:t>1</a:t>
            </a:r>
            <a:r>
              <a:rPr kumimoji="1" lang="en-US" altLang="zh-CN" sz="2800">
                <a:solidFill>
                  <a:srgbClr val="FFFF00"/>
                </a:solidFill>
              </a:rPr>
              <a:t>:</a:t>
            </a:r>
            <a:r>
              <a:rPr kumimoji="1" lang="zh-CN" altLang="en-US" sz="2800">
                <a:solidFill>
                  <a:schemeClr val="tx1"/>
                </a:solidFill>
                <a:cs typeface="Times New Roman" pitchFamily="18" charset="0"/>
              </a:rPr>
              <a:t> </a:t>
            </a:r>
            <a:r>
              <a:rPr kumimoji="1" lang="en-US" altLang="zh-CN" sz="2800">
                <a:solidFill>
                  <a:schemeClr val="tx1"/>
                </a:solidFill>
                <a:cs typeface="Times New Roman" pitchFamily="18" charset="0"/>
              </a:rPr>
              <a:t>QSort ( R</a:t>
            </a:r>
            <a:r>
              <a:rPr kumimoji="1" lang="zh-CN" altLang="en-US" sz="2800">
                <a:solidFill>
                  <a:schemeClr val="tx1"/>
                </a:solidFill>
              </a:rPr>
              <a:t>，</a:t>
            </a:r>
            <a:r>
              <a:rPr kumimoji="1" lang="en-US" altLang="zh-CN" sz="2800">
                <a:solidFill>
                  <a:schemeClr val="tx1"/>
                </a:solidFill>
                <a:cs typeface="Times New Roman" pitchFamily="18" charset="0"/>
              </a:rPr>
              <a:t>m</a:t>
            </a:r>
            <a:r>
              <a:rPr kumimoji="1" lang="zh-CN" altLang="en-US" sz="2800">
                <a:solidFill>
                  <a:schemeClr val="tx1"/>
                </a:solidFill>
              </a:rPr>
              <a:t>，</a:t>
            </a:r>
            <a:r>
              <a:rPr kumimoji="1" lang="en-US" altLang="zh-CN" sz="2800">
                <a:solidFill>
                  <a:schemeClr val="tx1"/>
                </a:solidFill>
                <a:cs typeface="Times New Roman" pitchFamily="18" charset="0"/>
              </a:rPr>
              <a:t>j</a:t>
            </a:r>
            <a:r>
              <a:rPr kumimoji="1" lang="en-US" altLang="zh-CN" sz="2800">
                <a:solidFill>
                  <a:schemeClr val="tx1"/>
                </a:solidFill>
                <a:latin typeface="Courier New" pitchFamily="49" charset="0"/>
                <a:cs typeface="Times New Roman" pitchFamily="18" charset="0"/>
              </a:rPr>
              <a:t>–</a:t>
            </a:r>
            <a:r>
              <a:rPr kumimoji="1" lang="en-US" altLang="zh-CN" sz="2800">
                <a:solidFill>
                  <a:schemeClr val="tx1"/>
                </a:solidFill>
                <a:cs typeface="Times New Roman" pitchFamily="18" charset="0"/>
              </a:rPr>
              <a:t>1 ) .</a:t>
            </a:r>
            <a:endParaRPr kumimoji="1" lang="en-US" altLang="zh-CN" sz="2800">
              <a:solidFill>
                <a:schemeClr val="tx1"/>
              </a:solidFill>
              <a:latin typeface="幼圆" pitchFamily="49" charset="-122"/>
            </a:endParaRPr>
          </a:p>
          <a:p>
            <a:pPr algn="just" eaLnBrk="1" hangingPunct="1">
              <a:lnSpc>
                <a:spcPct val="75000"/>
              </a:lnSpc>
              <a:spcBef>
                <a:spcPct val="20000"/>
              </a:spcBef>
              <a:buClr>
                <a:schemeClr val="tx2"/>
              </a:buClr>
              <a:buFont typeface="Wingdings" pitchFamily="2" charset="2"/>
              <a:buNone/>
            </a:pPr>
            <a:r>
              <a:rPr kumimoji="1" lang="en-US" altLang="zh-CN" sz="2800">
                <a:solidFill>
                  <a:srgbClr val="FFFF00"/>
                </a:solidFill>
              </a:rPr>
              <a:t>L</a:t>
            </a:r>
            <a:r>
              <a:rPr kumimoji="1" lang="en-US" altLang="zh-CN" sz="2800" baseline="-25000">
                <a:solidFill>
                  <a:srgbClr val="FFFF00"/>
                </a:solidFill>
              </a:rPr>
              <a:t>2</a:t>
            </a:r>
            <a:r>
              <a:rPr kumimoji="1" lang="en-US" altLang="zh-CN" sz="2800">
                <a:solidFill>
                  <a:srgbClr val="FFFF00"/>
                </a:solidFill>
              </a:rPr>
              <a:t>:</a:t>
            </a:r>
            <a:r>
              <a:rPr kumimoji="1" lang="en-US" altLang="zh-CN" sz="2800">
                <a:solidFill>
                  <a:srgbClr val="FF0000"/>
                </a:solidFill>
              </a:rPr>
              <a:t> </a:t>
            </a:r>
            <a:r>
              <a:rPr kumimoji="1" lang="en-US" altLang="zh-CN" sz="2800">
                <a:solidFill>
                  <a:schemeClr val="tx1"/>
                </a:solidFill>
                <a:cs typeface="Times New Roman" pitchFamily="18" charset="0"/>
              </a:rPr>
              <a:t>QSort ( R</a:t>
            </a:r>
            <a:r>
              <a:rPr kumimoji="1" lang="zh-CN" altLang="en-US" sz="2800">
                <a:solidFill>
                  <a:schemeClr val="tx1"/>
                </a:solidFill>
              </a:rPr>
              <a:t>，</a:t>
            </a:r>
            <a:r>
              <a:rPr kumimoji="1" lang="en-US" altLang="zh-CN" sz="2800">
                <a:solidFill>
                  <a:schemeClr val="tx1"/>
                </a:solidFill>
                <a:cs typeface="Times New Roman" pitchFamily="18" charset="0"/>
              </a:rPr>
              <a:t>j+1</a:t>
            </a:r>
            <a:r>
              <a:rPr kumimoji="1" lang="zh-CN" altLang="en-US" sz="2800">
                <a:solidFill>
                  <a:schemeClr val="tx1"/>
                </a:solidFill>
              </a:rPr>
              <a:t>，</a:t>
            </a:r>
            <a:r>
              <a:rPr kumimoji="1" lang="en-US" altLang="zh-CN" sz="2800">
                <a:solidFill>
                  <a:schemeClr val="tx1"/>
                </a:solidFill>
                <a:cs typeface="Times New Roman" pitchFamily="18" charset="0"/>
              </a:rPr>
              <a:t>n )</a:t>
            </a:r>
            <a:r>
              <a:rPr kumimoji="1" lang="en-US" altLang="zh-CN" sz="2800">
                <a:solidFill>
                  <a:srgbClr val="FFFF00"/>
                </a:solidFill>
                <a:cs typeface="Times New Roman" pitchFamily="18" charset="0"/>
              </a:rPr>
              <a:t> </a:t>
            </a:r>
          </a:p>
          <a:p>
            <a:pPr algn="just" eaLnBrk="1" hangingPunct="1">
              <a:lnSpc>
                <a:spcPct val="75000"/>
              </a:lnSpc>
              <a:spcBef>
                <a:spcPct val="20000"/>
              </a:spcBef>
              <a:buClr>
                <a:schemeClr val="tx2"/>
              </a:buClr>
              <a:buFont typeface="Wingdings" pitchFamily="2" charset="2"/>
              <a:buNone/>
            </a:pPr>
            <a:r>
              <a:rPr kumimoji="1" lang="en-US" altLang="zh-CN" sz="2800">
                <a:solidFill>
                  <a:schemeClr val="tx1"/>
                </a:solidFill>
                <a:cs typeface="Times New Roman" pitchFamily="18" charset="0"/>
              </a:rPr>
              <a:t>)  </a:t>
            </a:r>
            <a:r>
              <a:rPr kumimoji="1" lang="en-US" altLang="zh-CN" sz="2800">
                <a:solidFill>
                  <a:schemeClr val="tx1"/>
                </a:solidFill>
              </a:rPr>
              <a:t>▌</a:t>
            </a:r>
            <a:endParaRPr kumimoji="1" lang="en-US" altLang="zh-CN" sz="2800">
              <a:solidFill>
                <a:schemeClr val="tx1"/>
              </a:solidFill>
              <a:latin typeface="幼圆" pitchFamily="49" charset="-122"/>
              <a:ea typeface="幼圆" pitchFamily="49" charset="-122"/>
            </a:endParaRPr>
          </a:p>
          <a:p>
            <a:pPr eaLnBrk="1" hangingPunct="1">
              <a:lnSpc>
                <a:spcPct val="75000"/>
              </a:lnSpc>
              <a:spcBef>
                <a:spcPct val="20000"/>
              </a:spcBef>
              <a:buClr>
                <a:schemeClr val="tx2"/>
              </a:buClr>
              <a:buFont typeface="Wingdings" pitchFamily="2" charset="2"/>
              <a:buNone/>
            </a:pPr>
            <a:endParaRPr kumimoji="1" lang="zh-CN" altLang="en-US" sz="2800">
              <a:solidFill>
                <a:schemeClr val="tx1"/>
              </a:solidFill>
              <a:latin typeface="幼圆" pitchFamily="49" charset="-122"/>
              <a:ea typeface="幼圆" pitchFamily="49" charset="-122"/>
            </a:endParaRPr>
          </a:p>
        </p:txBody>
      </p:sp>
    </p:spTree>
  </p:cSld>
  <p:clrMapOvr>
    <a:masterClrMapping/>
  </p:clrMapOvr>
  <p:transition>
    <p:blinds/>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en-US" altLang="zh-CN" dirty="0"/>
              <a:t>55, 79, </a:t>
            </a:r>
            <a:r>
              <a:rPr lang="pt-BR" altLang="zh-CN" dirty="0"/>
              <a:t>50, 80, 10, 60, </a:t>
            </a:r>
            <a:r>
              <a:rPr lang="en-US" altLang="zh-CN" dirty="0"/>
              <a:t>56, 38, </a:t>
            </a:r>
            <a:r>
              <a:rPr lang="pt-BR" altLang="zh-CN" dirty="0"/>
              <a:t>90, </a:t>
            </a:r>
            <a:r>
              <a:rPr lang="en-US" altLang="zh-CN" dirty="0"/>
              <a:t>40, </a:t>
            </a:r>
            <a:r>
              <a:rPr lang="en-US" altLang="zh-CN" dirty="0" smtClean="0"/>
              <a:t>84</a:t>
            </a:r>
          </a:p>
          <a:p>
            <a:r>
              <a:rPr lang="zh-CN" altLang="zh-CN" dirty="0"/>
              <a:t>以第一个元素为基准</a:t>
            </a:r>
            <a:r>
              <a:rPr lang="zh-CN" altLang="zh-CN" dirty="0" smtClean="0"/>
              <a:t>元素</a:t>
            </a:r>
            <a:r>
              <a:rPr lang="zh-CN" altLang="en-US" dirty="0" smtClean="0"/>
              <a:t>，</a:t>
            </a:r>
            <a:r>
              <a:rPr lang="zh-CN" altLang="zh-CN" dirty="0" smtClean="0"/>
              <a:t>一</a:t>
            </a:r>
            <a:r>
              <a:rPr kumimoji="1" lang="zh-CN" altLang="en-US" dirty="0">
                <a:latin typeface="幼圆" pitchFamily="49" charset="-122"/>
                <a:ea typeface="幼圆" pitchFamily="49" charset="-122"/>
              </a:rPr>
              <a:t>趟</a:t>
            </a:r>
            <a:r>
              <a:rPr lang="zh-CN" altLang="zh-CN" dirty="0" smtClean="0"/>
              <a:t>分划</a:t>
            </a:r>
            <a:r>
              <a:rPr lang="zh-CN" altLang="en-US" dirty="0" smtClean="0"/>
              <a:t>的交换过程和</a:t>
            </a:r>
            <a:r>
              <a:rPr lang="zh-CN" altLang="zh-CN" dirty="0" smtClean="0"/>
              <a:t>结果</a:t>
            </a:r>
            <a:endParaRPr lang="en-US" altLang="zh-CN" dirty="0" smtClean="0"/>
          </a:p>
          <a:p>
            <a:pPr eaLnBrk="1" hangingPunct="1"/>
            <a:r>
              <a:rPr kumimoji="1" lang="zh-CN" altLang="en-US" dirty="0">
                <a:latin typeface="幼圆" pitchFamily="49" charset="-122"/>
                <a:ea typeface="幼圆" pitchFamily="49" charset="-122"/>
              </a:rPr>
              <a:t>二</a:t>
            </a:r>
            <a:r>
              <a:rPr kumimoji="1" lang="zh-CN" altLang="en-US" smtClean="0">
                <a:latin typeface="幼圆" pitchFamily="49" charset="-122"/>
                <a:ea typeface="幼圆" pitchFamily="49" charset="-122"/>
              </a:rPr>
              <a:t>趟以后每一趟</a:t>
            </a:r>
            <a:r>
              <a:rPr kumimoji="1" lang="zh-CN" altLang="en-US" dirty="0" smtClean="0">
                <a:latin typeface="幼圆" pitchFamily="49" charset="-122"/>
                <a:ea typeface="幼圆" pitchFamily="49" charset="-122"/>
              </a:rPr>
              <a:t>的结果</a:t>
            </a:r>
            <a:endParaRPr kumimoji="1" lang="zh-CN" altLang="en-US" dirty="0">
              <a:latin typeface="幼圆" pitchFamily="49" charset="-122"/>
              <a:ea typeface="幼圆" pitchFamily="49" charset="-122"/>
            </a:endParaRPr>
          </a:p>
          <a:p>
            <a:endParaRPr lang="zh-CN" altLang="en-US" dirty="0"/>
          </a:p>
        </p:txBody>
      </p:sp>
    </p:spTree>
    <p:extLst>
      <p:ext uri="{BB962C8B-B14F-4D97-AF65-F5344CB8AC3E}">
        <p14:creationId xmlns:p14="http://schemas.microsoft.com/office/powerpoint/2010/main" val="42614279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idx="1"/>
          </p:nvPr>
        </p:nvSpPr>
        <p:spPr>
          <a:xfrm>
            <a:off x="381000" y="333375"/>
            <a:ext cx="8763000" cy="1160463"/>
          </a:xfrm>
        </p:spPr>
        <p:txBody>
          <a:bodyPr/>
          <a:lstStyle/>
          <a:p>
            <a:pPr eaLnBrk="1" hangingPunct="1">
              <a:lnSpc>
                <a:spcPct val="90000"/>
              </a:lnSpc>
            </a:pPr>
            <a:r>
              <a:rPr lang="zh-CN" altLang="en-US" sz="3600" b="1" smtClean="0">
                <a:latin typeface="Times New Roman" pitchFamily="18" charset="0"/>
                <a:ea typeface="仿宋_GB2312" pitchFamily="49" charset="-122"/>
              </a:rPr>
              <a:t>算法</a:t>
            </a:r>
            <a:r>
              <a:rPr lang="en-US" altLang="zh-CN" sz="3600" b="1" i="1" smtClean="0">
                <a:solidFill>
                  <a:srgbClr val="FFFF00"/>
                </a:solidFill>
                <a:latin typeface="Times New Roman" pitchFamily="18" charset="0"/>
                <a:ea typeface="仿宋_GB2312" pitchFamily="49" charset="-122"/>
              </a:rPr>
              <a:t>Qsort</a:t>
            </a:r>
            <a:r>
              <a:rPr lang="zh-CN" altLang="en-US" sz="3600" b="1" smtClean="0">
                <a:latin typeface="Times New Roman" pitchFamily="18" charset="0"/>
                <a:ea typeface="仿宋_GB2312" pitchFamily="49" charset="-122"/>
              </a:rPr>
              <a:t>是一个递归的算法，其递归树如图所示。</a:t>
            </a:r>
            <a:endParaRPr lang="zh-CN" altLang="en-US" b="1" smtClean="0">
              <a:latin typeface="Times New Roman" pitchFamily="18" charset="0"/>
              <a:ea typeface="仿宋_GB2312" pitchFamily="49" charset="-122"/>
            </a:endParaRPr>
          </a:p>
        </p:txBody>
      </p:sp>
      <p:grpSp>
        <p:nvGrpSpPr>
          <p:cNvPr id="98307" name="Group 3"/>
          <p:cNvGrpSpPr>
            <a:grpSpLocks/>
          </p:cNvGrpSpPr>
          <p:nvPr/>
        </p:nvGrpSpPr>
        <p:grpSpPr bwMode="auto">
          <a:xfrm>
            <a:off x="2303463" y="1628775"/>
            <a:ext cx="2649537" cy="3670300"/>
            <a:chOff x="1451" y="864"/>
            <a:chExt cx="1669" cy="2312"/>
          </a:xfrm>
        </p:grpSpPr>
        <p:sp>
          <p:nvSpPr>
            <p:cNvPr id="98309" name="Line 4"/>
            <p:cNvSpPr>
              <a:spLocks noChangeShapeType="1"/>
            </p:cNvSpPr>
            <p:nvPr/>
          </p:nvSpPr>
          <p:spPr bwMode="auto">
            <a:xfrm>
              <a:off x="2112" y="1584"/>
              <a:ext cx="19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0" name="Line 5"/>
            <p:cNvSpPr>
              <a:spLocks noChangeShapeType="1"/>
            </p:cNvSpPr>
            <p:nvPr/>
          </p:nvSpPr>
          <p:spPr bwMode="auto">
            <a:xfrm>
              <a:off x="2640" y="1152"/>
              <a:ext cx="217"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1" name="Oval 6"/>
            <p:cNvSpPr>
              <a:spLocks noChangeArrowheads="1"/>
            </p:cNvSpPr>
            <p:nvPr/>
          </p:nvSpPr>
          <p:spPr bwMode="auto">
            <a:xfrm>
              <a:off x="2608" y="1797"/>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endParaRPr kumimoji="1" lang="zh-CN" altLang="en-US" sz="2400" b="0">
                <a:solidFill>
                  <a:srgbClr val="0000FF"/>
                </a:solidFill>
              </a:endParaRPr>
            </a:p>
          </p:txBody>
        </p:sp>
        <p:sp>
          <p:nvSpPr>
            <p:cNvPr id="98312" name="Oval 7"/>
            <p:cNvSpPr>
              <a:spLocks noChangeArrowheads="1"/>
            </p:cNvSpPr>
            <p:nvPr/>
          </p:nvSpPr>
          <p:spPr bwMode="auto">
            <a:xfrm>
              <a:off x="2352" y="864"/>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endParaRPr kumimoji="1" lang="zh-CN" altLang="en-US" sz="2400" b="0">
                <a:solidFill>
                  <a:srgbClr val="0000FF"/>
                </a:solidFill>
              </a:endParaRPr>
            </a:p>
          </p:txBody>
        </p:sp>
        <p:sp>
          <p:nvSpPr>
            <p:cNvPr id="98313" name="Text Box 8"/>
            <p:cNvSpPr txBox="1">
              <a:spLocks noChangeArrowheads="1"/>
            </p:cNvSpPr>
            <p:nvPr/>
          </p:nvSpPr>
          <p:spPr bwMode="auto">
            <a:xfrm>
              <a:off x="2336" y="890"/>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rgbClr val="FF3300"/>
                  </a:solidFill>
                </a:rPr>
                <a:t>70</a:t>
              </a:r>
              <a:endParaRPr kumimoji="1" lang="en-US" altLang="zh-CN" sz="2400" b="0">
                <a:solidFill>
                  <a:srgbClr val="FF3300"/>
                </a:solidFill>
              </a:endParaRPr>
            </a:p>
          </p:txBody>
        </p:sp>
        <p:sp>
          <p:nvSpPr>
            <p:cNvPr id="98314" name="Oval 9"/>
            <p:cNvSpPr>
              <a:spLocks noChangeArrowheads="1"/>
            </p:cNvSpPr>
            <p:nvPr/>
          </p:nvSpPr>
          <p:spPr bwMode="auto">
            <a:xfrm>
              <a:off x="2784" y="1296"/>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endParaRPr kumimoji="1" lang="zh-CN" altLang="en-US" sz="2400" b="0">
                <a:solidFill>
                  <a:srgbClr val="0000FF"/>
                </a:solidFill>
              </a:endParaRPr>
            </a:p>
          </p:txBody>
        </p:sp>
        <p:sp>
          <p:nvSpPr>
            <p:cNvPr id="98315" name="Text Box 10"/>
            <p:cNvSpPr txBox="1">
              <a:spLocks noChangeArrowheads="1"/>
            </p:cNvSpPr>
            <p:nvPr/>
          </p:nvSpPr>
          <p:spPr bwMode="auto">
            <a:xfrm>
              <a:off x="2764" y="132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rgbClr val="FF3300"/>
                  </a:solidFill>
                </a:rPr>
                <a:t>93</a:t>
              </a:r>
              <a:endParaRPr kumimoji="1" lang="en-US" altLang="zh-CN" sz="2400" b="0">
                <a:solidFill>
                  <a:srgbClr val="FF3300"/>
                </a:solidFill>
              </a:endParaRPr>
            </a:p>
          </p:txBody>
        </p:sp>
        <p:sp>
          <p:nvSpPr>
            <p:cNvPr id="98316" name="Text Box 11"/>
            <p:cNvSpPr txBox="1">
              <a:spLocks noChangeArrowheads="1"/>
            </p:cNvSpPr>
            <p:nvPr/>
          </p:nvSpPr>
          <p:spPr bwMode="auto">
            <a:xfrm>
              <a:off x="2631" y="182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r>
                <a:rPr kumimoji="1" lang="en-US" altLang="zh-CN" sz="2400">
                  <a:solidFill>
                    <a:srgbClr val="FF3300"/>
                  </a:solidFill>
                </a:rPr>
                <a:t>73</a:t>
              </a:r>
              <a:endParaRPr kumimoji="1" lang="en-US" altLang="zh-CN" sz="2400" b="0">
                <a:solidFill>
                  <a:srgbClr val="FF3300"/>
                </a:solidFill>
              </a:endParaRPr>
            </a:p>
          </p:txBody>
        </p:sp>
        <p:sp>
          <p:nvSpPr>
            <p:cNvPr id="98317" name="Oval 12"/>
            <p:cNvSpPr>
              <a:spLocks noChangeArrowheads="1"/>
            </p:cNvSpPr>
            <p:nvPr/>
          </p:nvSpPr>
          <p:spPr bwMode="auto">
            <a:xfrm>
              <a:off x="1824" y="1296"/>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r>
                <a:rPr kumimoji="1" lang="en-US" altLang="zh-CN" sz="2400">
                  <a:solidFill>
                    <a:srgbClr val="FF3300"/>
                  </a:solidFill>
                </a:rPr>
                <a:t>18</a:t>
              </a:r>
            </a:p>
          </p:txBody>
        </p:sp>
        <p:sp>
          <p:nvSpPr>
            <p:cNvPr id="98318" name="Oval 13"/>
            <p:cNvSpPr>
              <a:spLocks noChangeArrowheads="1"/>
            </p:cNvSpPr>
            <p:nvPr/>
          </p:nvSpPr>
          <p:spPr bwMode="auto">
            <a:xfrm>
              <a:off x="2208" y="1776"/>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r>
                <a:rPr kumimoji="1" lang="en-US" altLang="zh-CN" sz="2400">
                  <a:solidFill>
                    <a:srgbClr val="FF3300"/>
                  </a:solidFill>
                </a:rPr>
                <a:t>69</a:t>
              </a:r>
              <a:endParaRPr kumimoji="1" lang="en-US" altLang="zh-CN" sz="2400" b="0">
                <a:solidFill>
                  <a:srgbClr val="FF3300"/>
                </a:solidFill>
              </a:endParaRPr>
            </a:p>
          </p:txBody>
        </p:sp>
        <p:sp>
          <p:nvSpPr>
            <p:cNvPr id="98319" name="Line 14"/>
            <p:cNvSpPr>
              <a:spLocks noChangeShapeType="1"/>
            </p:cNvSpPr>
            <p:nvPr/>
          </p:nvSpPr>
          <p:spPr bwMode="auto">
            <a:xfrm flipH="1">
              <a:off x="2112" y="1104"/>
              <a:ext cx="24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0" name="Oval 15"/>
            <p:cNvSpPr>
              <a:spLocks noChangeArrowheads="1"/>
            </p:cNvSpPr>
            <p:nvPr/>
          </p:nvSpPr>
          <p:spPr bwMode="auto">
            <a:xfrm>
              <a:off x="1950" y="2341"/>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r>
                <a:rPr kumimoji="1" lang="en-US" altLang="zh-CN" sz="2400">
                  <a:solidFill>
                    <a:srgbClr val="FF3300"/>
                  </a:solidFill>
                </a:rPr>
                <a:t>68</a:t>
              </a:r>
              <a:endParaRPr kumimoji="1" lang="en-US" altLang="zh-CN" sz="2400" b="0">
                <a:solidFill>
                  <a:srgbClr val="FF3300"/>
                </a:solidFill>
              </a:endParaRPr>
            </a:p>
          </p:txBody>
        </p:sp>
        <p:sp>
          <p:nvSpPr>
            <p:cNvPr id="98321" name="Oval 16"/>
            <p:cNvSpPr>
              <a:spLocks noChangeArrowheads="1"/>
            </p:cNvSpPr>
            <p:nvPr/>
          </p:nvSpPr>
          <p:spPr bwMode="auto">
            <a:xfrm>
              <a:off x="1565" y="2840"/>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r>
                <a:rPr kumimoji="1" lang="en-US" altLang="zh-CN" sz="2400">
                  <a:solidFill>
                    <a:srgbClr val="FF3300"/>
                  </a:solidFill>
                </a:rPr>
                <a:t>23</a:t>
              </a:r>
              <a:endParaRPr kumimoji="1" lang="en-US" altLang="zh-CN" sz="2400" b="0">
                <a:solidFill>
                  <a:srgbClr val="FF3300"/>
                </a:solidFill>
              </a:endParaRPr>
            </a:p>
          </p:txBody>
        </p:sp>
        <p:sp>
          <p:nvSpPr>
            <p:cNvPr id="98322" name="Oval 17"/>
            <p:cNvSpPr>
              <a:spLocks noChangeArrowheads="1"/>
            </p:cNvSpPr>
            <p:nvPr/>
          </p:nvSpPr>
          <p:spPr bwMode="auto">
            <a:xfrm>
              <a:off x="1451" y="1756"/>
              <a:ext cx="336" cy="336"/>
            </a:xfrm>
            <a:prstGeom prst="ellipse">
              <a:avLst/>
            </a:prstGeom>
            <a:solidFill>
              <a:schemeClr val="accent1"/>
            </a:solidFill>
            <a:ln w="38100">
              <a:solidFill>
                <a:schemeClr val="tx1"/>
              </a:solidFill>
              <a:round/>
              <a:headEnd/>
              <a:tailEnd/>
            </a:ln>
          </p:spPr>
          <p:txBody>
            <a:bodyPr wrap="none" anchor="ctr"/>
            <a:lstStyle/>
            <a:p>
              <a:pPr>
                <a:spcBef>
                  <a:spcPct val="0"/>
                </a:spcBef>
              </a:pPr>
              <a:r>
                <a:rPr kumimoji="1" lang="en-US" altLang="zh-CN" sz="2400">
                  <a:solidFill>
                    <a:srgbClr val="FF3300"/>
                  </a:solidFill>
                </a:rPr>
                <a:t>11</a:t>
              </a:r>
              <a:endParaRPr kumimoji="1" lang="en-US" altLang="zh-CN" sz="2400" b="0">
                <a:solidFill>
                  <a:srgbClr val="FF3300"/>
                </a:solidFill>
              </a:endParaRPr>
            </a:p>
          </p:txBody>
        </p:sp>
        <p:sp>
          <p:nvSpPr>
            <p:cNvPr id="98323" name="Line 18"/>
            <p:cNvSpPr>
              <a:spLocks noChangeShapeType="1"/>
            </p:cNvSpPr>
            <p:nvPr/>
          </p:nvSpPr>
          <p:spPr bwMode="auto">
            <a:xfrm flipH="1">
              <a:off x="1723" y="1616"/>
              <a:ext cx="159" cy="15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4" name="Line 19"/>
            <p:cNvSpPr>
              <a:spLocks noChangeShapeType="1"/>
            </p:cNvSpPr>
            <p:nvPr/>
          </p:nvSpPr>
          <p:spPr bwMode="auto">
            <a:xfrm flipH="1">
              <a:off x="2177" y="2115"/>
              <a:ext cx="136" cy="2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5" name="Line 20"/>
            <p:cNvSpPr>
              <a:spLocks noChangeShapeType="1"/>
            </p:cNvSpPr>
            <p:nvPr/>
          </p:nvSpPr>
          <p:spPr bwMode="auto">
            <a:xfrm flipH="1">
              <a:off x="1859" y="2659"/>
              <a:ext cx="136" cy="2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6" name="Line 21"/>
            <p:cNvSpPr>
              <a:spLocks noChangeShapeType="1"/>
            </p:cNvSpPr>
            <p:nvPr/>
          </p:nvSpPr>
          <p:spPr bwMode="auto">
            <a:xfrm flipH="1">
              <a:off x="2812" y="1616"/>
              <a:ext cx="136" cy="2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8308" name="Text Box 22"/>
          <p:cNvSpPr txBox="1">
            <a:spLocks noChangeArrowheads="1"/>
          </p:cNvSpPr>
          <p:nvPr/>
        </p:nvSpPr>
        <p:spPr bwMode="auto">
          <a:xfrm>
            <a:off x="431800" y="5441950"/>
            <a:ext cx="8172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lang="zh-CN" altLang="en-US" sz="3600">
                <a:solidFill>
                  <a:schemeClr val="tx1"/>
                </a:solidFill>
                <a:ea typeface="仿宋_GB2312" pitchFamily="49" charset="-122"/>
              </a:rPr>
              <a:t>        每一个结点表示一次递归调用，每做一次新的调用就增加一个结点。</a:t>
            </a:r>
          </a:p>
        </p:txBody>
      </p:sp>
    </p:spTree>
  </p:cSld>
  <p:clrMapOvr>
    <a:masterClrMapping/>
  </p:clrMapOvr>
  <p:transition>
    <p:strips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idx="1"/>
          </p:nvPr>
        </p:nvSpPr>
        <p:spPr>
          <a:xfrm>
            <a:off x="152400" y="225425"/>
            <a:ext cx="8763000" cy="6327775"/>
          </a:xfrm>
        </p:spPr>
        <p:txBody>
          <a:bodyPr/>
          <a:lstStyle/>
          <a:p>
            <a:pPr algn="ctr" eaLnBrk="1" hangingPunct="1">
              <a:buFont typeface="Wingdings" pitchFamily="2" charset="2"/>
              <a:buNone/>
            </a:pPr>
            <a:r>
              <a:rPr lang="zh-CN" altLang="en-US" sz="4000" b="1" smtClean="0">
                <a:latin typeface="Times New Roman" pitchFamily="18" charset="0"/>
                <a:ea typeface="幼圆" pitchFamily="49" charset="-122"/>
              </a:rPr>
              <a:t>算法分析</a:t>
            </a:r>
          </a:p>
          <a:p>
            <a:pPr eaLnBrk="1" hangingPunct="1"/>
            <a:r>
              <a:rPr lang="zh-CN" altLang="en-US" b="1" smtClean="0">
                <a:latin typeface="Times New Roman" pitchFamily="18" charset="0"/>
                <a:ea typeface="仿宋_GB2312" pitchFamily="49" charset="-122"/>
              </a:rPr>
              <a:t>从快速排序算法的递归树可知，快速排序的趟数取决于递归树的深度。</a:t>
            </a:r>
          </a:p>
          <a:p>
            <a:pPr eaLnBrk="1" hangingPunct="1"/>
            <a:r>
              <a:rPr lang="zh-CN" altLang="en-US" b="1" smtClean="0">
                <a:latin typeface="Times New Roman" pitchFamily="18" charset="0"/>
                <a:ea typeface="仿宋_GB2312" pitchFamily="49" charset="-122"/>
              </a:rPr>
              <a:t>如果每次划分对一个记录定位后，该记录的左侧子序列与右侧子序列的长度相同，则下一步将是对两个长度减半的子序列进行排序，这是最理想的情况。</a:t>
            </a:r>
          </a:p>
        </p:txBody>
      </p:sp>
    </p:spTree>
  </p:cSld>
  <p:clrMapOvr>
    <a:masterClrMapping/>
  </p:clrMapOvr>
  <p:transition>
    <p:strips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idx="1"/>
          </p:nvPr>
        </p:nvSpPr>
        <p:spPr>
          <a:xfrm>
            <a:off x="179388" y="304800"/>
            <a:ext cx="8736012" cy="6111875"/>
          </a:xfrm>
        </p:spPr>
        <p:txBody>
          <a:bodyPr/>
          <a:lstStyle/>
          <a:p>
            <a:pPr algn="just" eaLnBrk="1" hangingPunct="1">
              <a:lnSpc>
                <a:spcPct val="110000"/>
              </a:lnSpc>
            </a:pPr>
            <a:r>
              <a:rPr lang="zh-CN" altLang="en-US" sz="3600" b="1" dirty="0" smtClean="0">
                <a:latin typeface="Times New Roman" pitchFamily="18" charset="0"/>
                <a:ea typeface="仿宋_GB2312" pitchFamily="49" charset="-122"/>
              </a:rPr>
              <a:t>可以证明，函数</a:t>
            </a:r>
            <a:r>
              <a:rPr lang="en-US" altLang="zh-CN" sz="3600" b="1" dirty="0" err="1" smtClean="0">
                <a:latin typeface="Times New Roman" pitchFamily="18" charset="0"/>
                <a:ea typeface="仿宋_GB2312" pitchFamily="49" charset="-122"/>
              </a:rPr>
              <a:t>Q</a:t>
            </a:r>
            <a:r>
              <a:rPr lang="en-US" altLang="zh-CN" sz="3600" b="1" i="1" dirty="0" err="1" smtClean="0">
                <a:solidFill>
                  <a:schemeClr val="tx2"/>
                </a:solidFill>
                <a:latin typeface="Times New Roman" pitchFamily="18" charset="0"/>
                <a:ea typeface="仿宋_GB2312" pitchFamily="49" charset="-122"/>
              </a:rPr>
              <a:t>sort</a:t>
            </a:r>
            <a:r>
              <a:rPr lang="zh-CN" altLang="en-US" sz="3600" b="1" dirty="0" smtClean="0">
                <a:latin typeface="Times New Roman" pitchFamily="18" charset="0"/>
                <a:ea typeface="仿宋_GB2312" pitchFamily="49" charset="-122"/>
              </a:rPr>
              <a:t>的平均计算时间也是</a:t>
            </a:r>
            <a:r>
              <a:rPr lang="en-US" altLang="zh-CN" sz="3600" b="1" dirty="0" smtClean="0">
                <a:latin typeface="Times New Roman" pitchFamily="18" charset="0"/>
                <a:ea typeface="仿宋_GB2312" pitchFamily="49" charset="-122"/>
              </a:rPr>
              <a:t>o(</a:t>
            </a:r>
            <a:r>
              <a:rPr lang="en-US" altLang="zh-CN" sz="3600" b="1" i="1" dirty="0" smtClean="0">
                <a:latin typeface="Times New Roman" pitchFamily="18" charset="0"/>
                <a:ea typeface="仿宋_GB2312" pitchFamily="49" charset="-122"/>
              </a:rPr>
              <a:t>n</a:t>
            </a:r>
            <a:r>
              <a:rPr lang="en-US" altLang="zh-CN" sz="3600" b="1" dirty="0" smtClean="0">
                <a:latin typeface="Times New Roman" pitchFamily="18" charset="0"/>
                <a:ea typeface="仿宋_GB2312" pitchFamily="49" charset="-122"/>
              </a:rPr>
              <a:t>log</a:t>
            </a:r>
            <a:r>
              <a:rPr lang="en-US" altLang="zh-CN" sz="3600" b="1" baseline="-25000" dirty="0" smtClean="0">
                <a:latin typeface="Times New Roman" pitchFamily="18" charset="0"/>
                <a:ea typeface="仿宋_GB2312" pitchFamily="49" charset="-122"/>
              </a:rPr>
              <a:t>2</a:t>
            </a:r>
            <a:r>
              <a:rPr lang="en-US" altLang="zh-CN" sz="3600" b="1" i="1" dirty="0" smtClean="0">
                <a:latin typeface="Times New Roman" pitchFamily="18" charset="0"/>
                <a:ea typeface="仿宋_GB2312" pitchFamily="49" charset="-122"/>
              </a:rPr>
              <a:t>n</a:t>
            </a:r>
            <a:r>
              <a:rPr lang="en-US" altLang="zh-CN" sz="3600" b="1" dirty="0" smtClean="0">
                <a:latin typeface="Times New Roman" pitchFamily="18" charset="0"/>
                <a:ea typeface="仿宋_GB2312" pitchFamily="49" charset="-122"/>
              </a:rPr>
              <a:t>)</a:t>
            </a:r>
            <a:r>
              <a:rPr lang="zh-CN" altLang="en-US" sz="3600" b="1" dirty="0" smtClean="0">
                <a:latin typeface="Times New Roman" pitchFamily="18" charset="0"/>
                <a:ea typeface="仿宋_GB2312" pitchFamily="49" charset="-122"/>
              </a:rPr>
              <a:t>。实验结果表明：就平均计算时间而言，快速排序是我们所讨论的所有内排序方法中最好的一个</a:t>
            </a:r>
            <a:r>
              <a:rPr lang="zh-CN" altLang="en-US" dirty="0" smtClean="0">
                <a:latin typeface="Times New Roman" pitchFamily="18" charset="0"/>
                <a:ea typeface="仿宋_GB2312" pitchFamily="49" charset="-122"/>
              </a:rPr>
              <a:t>。</a:t>
            </a:r>
            <a:endParaRPr lang="en-US" altLang="zh-CN" dirty="0" smtClean="0">
              <a:latin typeface="Times New Roman" pitchFamily="18" charset="0"/>
              <a:ea typeface="仿宋_GB2312" pitchFamily="49" charset="-122"/>
            </a:endParaRPr>
          </a:p>
          <a:p>
            <a:pPr algn="just" eaLnBrk="1" hangingPunct="1">
              <a:lnSpc>
                <a:spcPct val="110000"/>
              </a:lnSpc>
            </a:pPr>
            <a:r>
              <a:rPr lang="zh-CN" altLang="en-US" dirty="0" smtClean="0">
                <a:latin typeface="Times New Roman" pitchFamily="18" charset="0"/>
                <a:ea typeface="仿宋_GB2312" pitchFamily="49" charset="-122"/>
              </a:rPr>
              <a:t>但是。。。最坏情况是？？</a:t>
            </a:r>
            <a:endParaRPr lang="zh-CN" altLang="en-US" dirty="0" smtClean="0">
              <a:latin typeface="Times New Roman" pitchFamily="18" charset="0"/>
              <a:ea typeface="仿宋_GB2312" pitchFamily="49" charset="-122"/>
            </a:endParaRPr>
          </a:p>
          <a:p>
            <a:pPr algn="just" eaLnBrk="1" hangingPunct="1"/>
            <a:endParaRPr lang="zh-CN" altLang="en-US" dirty="0" smtClean="0">
              <a:latin typeface="Times New Roman" pitchFamily="18" charset="0"/>
              <a:ea typeface="仿宋_GB2312" pitchFamily="49" charset="-122"/>
            </a:endParaRPr>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142875" y="260350"/>
            <a:ext cx="8820150" cy="2235200"/>
          </a:xfrm>
          <a:prstGeom prst="rect">
            <a:avLst/>
          </a:prstGeom>
          <a:noFill/>
          <a:ln w="31750" cap="sq">
            <a:noFill/>
            <a:miter lim="800000"/>
            <a:headEnd type="none" w="sm" len="sm"/>
            <a:tailEnd type="none" w="med" len="lg"/>
          </a:ln>
          <a:effectLst/>
        </p:spPr>
        <p:txBody>
          <a:bodyPr lIns="90000" tIns="46800" rIns="90000" bIns="46800">
            <a:spAutoFit/>
          </a:bodyPr>
          <a:lstStyle/>
          <a:p>
            <a:pPr algn="l">
              <a:lnSpc>
                <a:spcPct val="130000"/>
              </a:lnSpc>
              <a:defRPr/>
            </a:pPr>
            <a:r>
              <a:rPr lang="zh-CN" altLang="en-US" sz="3600" u="sng" dirty="0">
                <a:solidFill>
                  <a:srgbClr val="FFFF00"/>
                </a:solidFill>
                <a:effectLst>
                  <a:outerShdw blurRad="38100" dist="38100" dir="2700000" algn="tl">
                    <a:srgbClr val="000000"/>
                  </a:outerShdw>
                </a:effectLst>
              </a:rPr>
              <a:t>排序算法的稳定性</a:t>
            </a:r>
            <a:r>
              <a:rPr lang="en-US" altLang="zh-CN" sz="3600" dirty="0">
                <a:solidFill>
                  <a:schemeClr val="tx2"/>
                </a:solidFill>
                <a:effectLst>
                  <a:outerShdw blurRad="38100" dist="38100" dir="2700000" algn="tl">
                    <a:srgbClr val="000000"/>
                  </a:outerShdw>
                </a:effectLst>
              </a:rPr>
              <a:t>:</a:t>
            </a:r>
            <a:r>
              <a:rPr lang="zh-CN" altLang="en-US" sz="3600" dirty="0">
                <a:solidFill>
                  <a:schemeClr val="tx1"/>
                </a:solidFill>
                <a:effectLst>
                  <a:outerShdw blurRad="38100" dist="38100" dir="2700000" algn="tl">
                    <a:srgbClr val="000000"/>
                  </a:outerShdw>
                </a:effectLst>
                <a:ea typeface="仿宋_GB2312" pitchFamily="49" charset="-122"/>
                <a:cs typeface="Times New Roman" pitchFamily="18" charset="0"/>
              </a:rPr>
              <a:t>当</a:t>
            </a:r>
            <a:r>
              <a:rPr lang="en-US" altLang="zh-CN" sz="3600" dirty="0" err="1">
                <a:solidFill>
                  <a:schemeClr val="tx1"/>
                </a:solidFill>
                <a:effectLst>
                  <a:outerShdw blurRad="38100" dist="38100" dir="2700000" algn="tl">
                    <a:srgbClr val="000000"/>
                  </a:outerShdw>
                </a:effectLst>
                <a:ea typeface="仿宋_GB2312" pitchFamily="49" charset="-122"/>
              </a:rPr>
              <a:t>K</a:t>
            </a:r>
            <a:r>
              <a:rPr lang="en-US" altLang="zh-CN" sz="3600" baseline="-30000" dirty="0" err="1">
                <a:solidFill>
                  <a:schemeClr val="tx1"/>
                </a:solidFill>
                <a:effectLst>
                  <a:outerShdw blurRad="38100" dist="38100" dir="2700000" algn="tl">
                    <a:srgbClr val="000000"/>
                  </a:outerShdw>
                </a:effectLst>
                <a:ea typeface="仿宋_GB2312" pitchFamily="49" charset="-122"/>
              </a:rPr>
              <a:t>ρ</a:t>
            </a:r>
            <a:r>
              <a:rPr lang="en-US" altLang="zh-CN" sz="3600" baseline="-30000" dirty="0">
                <a:solidFill>
                  <a:schemeClr val="tx1"/>
                </a:solidFill>
                <a:effectLst>
                  <a:outerShdw blurRad="38100" dist="38100" dir="2700000" algn="tl">
                    <a:srgbClr val="000000"/>
                  </a:outerShdw>
                </a:effectLst>
                <a:ea typeface="仿宋_GB2312" pitchFamily="49" charset="-122"/>
              </a:rPr>
              <a:t>(</a:t>
            </a:r>
            <a:r>
              <a:rPr lang="en-US" altLang="zh-CN" sz="3600" baseline="-30000" dirty="0" err="1">
                <a:solidFill>
                  <a:schemeClr val="tx1"/>
                </a:solidFill>
                <a:effectLst>
                  <a:outerShdw blurRad="38100" dist="38100" dir="2700000" algn="tl">
                    <a:srgbClr val="000000"/>
                  </a:outerShdw>
                </a:effectLst>
                <a:ea typeface="仿宋_GB2312" pitchFamily="49" charset="-122"/>
              </a:rPr>
              <a:t>i</a:t>
            </a:r>
            <a:r>
              <a:rPr lang="en-US" altLang="zh-CN" sz="3600" baseline="-30000" dirty="0">
                <a:solidFill>
                  <a:schemeClr val="tx1"/>
                </a:solidFill>
                <a:effectLst>
                  <a:outerShdw blurRad="38100" dist="38100" dir="2700000" algn="tl">
                    <a:srgbClr val="000000"/>
                  </a:outerShdw>
                </a:effectLst>
                <a:ea typeface="仿宋_GB2312" pitchFamily="49" charset="-122"/>
              </a:rPr>
              <a:t>)</a:t>
            </a:r>
            <a:r>
              <a:rPr lang="en-US" altLang="zh-CN" sz="3600" dirty="0">
                <a:solidFill>
                  <a:schemeClr val="tx1"/>
                </a:solidFill>
                <a:effectLst>
                  <a:outerShdw blurRad="38100" dist="38100" dir="2700000" algn="tl">
                    <a:srgbClr val="000000"/>
                  </a:outerShdw>
                </a:effectLst>
                <a:ea typeface="仿宋_GB2312" pitchFamily="49" charset="-122"/>
              </a:rPr>
              <a:t>=</a:t>
            </a:r>
            <a:r>
              <a:rPr lang="en-US" altLang="zh-CN" sz="3600" dirty="0" err="1">
                <a:solidFill>
                  <a:schemeClr val="tx1"/>
                </a:solidFill>
                <a:effectLst>
                  <a:outerShdw blurRad="38100" dist="38100" dir="2700000" algn="tl">
                    <a:srgbClr val="000000"/>
                  </a:outerShdw>
                </a:effectLst>
                <a:ea typeface="仿宋_GB2312" pitchFamily="49" charset="-122"/>
              </a:rPr>
              <a:t>K</a:t>
            </a:r>
            <a:r>
              <a:rPr lang="en-US" altLang="zh-CN" sz="3600" baseline="-30000" dirty="0" err="1">
                <a:solidFill>
                  <a:schemeClr val="tx1"/>
                </a:solidFill>
                <a:effectLst>
                  <a:outerShdw blurRad="38100" dist="38100" dir="2700000" algn="tl">
                    <a:srgbClr val="000000"/>
                  </a:outerShdw>
                </a:effectLst>
                <a:ea typeface="仿宋_GB2312" pitchFamily="49" charset="-122"/>
              </a:rPr>
              <a:t>ρ</a:t>
            </a:r>
            <a:r>
              <a:rPr lang="en-US" altLang="zh-CN" sz="3600" baseline="-30000" dirty="0">
                <a:solidFill>
                  <a:schemeClr val="tx1"/>
                </a:solidFill>
                <a:effectLst>
                  <a:outerShdw blurRad="38100" dist="38100" dir="2700000" algn="tl">
                    <a:srgbClr val="000000"/>
                  </a:outerShdw>
                </a:effectLst>
                <a:ea typeface="仿宋_GB2312" pitchFamily="49" charset="-122"/>
              </a:rPr>
              <a:t>(j)</a:t>
            </a:r>
            <a:r>
              <a:rPr lang="zh-CN" altLang="en-US" sz="3600" dirty="0">
                <a:solidFill>
                  <a:schemeClr val="tx1"/>
                </a:solidFill>
                <a:effectLst>
                  <a:outerShdw blurRad="38100" dist="38100" dir="2700000" algn="tl">
                    <a:srgbClr val="000000"/>
                  </a:outerShdw>
                </a:effectLst>
                <a:ea typeface="仿宋_GB2312" pitchFamily="49" charset="-122"/>
              </a:rPr>
              <a:t>并且</a:t>
            </a:r>
            <a:r>
              <a:rPr lang="en-US" altLang="zh-CN" sz="3600" dirty="0" err="1">
                <a:solidFill>
                  <a:schemeClr val="tx1"/>
                </a:solidFill>
                <a:effectLst>
                  <a:outerShdw blurRad="38100" dist="38100" dir="2700000" algn="tl">
                    <a:srgbClr val="000000"/>
                  </a:outerShdw>
                </a:effectLst>
                <a:ea typeface="仿宋_GB2312" pitchFamily="49" charset="-122"/>
              </a:rPr>
              <a:t>i</a:t>
            </a:r>
            <a:r>
              <a:rPr lang="en-US" altLang="zh-CN" sz="3600" dirty="0">
                <a:solidFill>
                  <a:schemeClr val="tx1"/>
                </a:solidFill>
                <a:effectLst>
                  <a:outerShdw blurRad="38100" dist="38100" dir="2700000" algn="tl">
                    <a:srgbClr val="000000"/>
                  </a:outerShdw>
                </a:effectLst>
                <a:ea typeface="仿宋_GB2312" pitchFamily="49" charset="-122"/>
              </a:rPr>
              <a:t>&lt;j</a:t>
            </a:r>
            <a:r>
              <a:rPr lang="zh-CN" altLang="en-US" sz="3600" dirty="0">
                <a:solidFill>
                  <a:schemeClr val="tx1"/>
                </a:solidFill>
                <a:effectLst>
                  <a:outerShdw blurRad="38100" dist="38100" dir="2700000" algn="tl">
                    <a:srgbClr val="000000"/>
                  </a:outerShdw>
                </a:effectLst>
                <a:ea typeface="仿宋_GB2312" pitchFamily="49" charset="-122"/>
              </a:rPr>
              <a:t>时，总有</a:t>
            </a:r>
            <a:r>
              <a:rPr lang="en-US" altLang="zh-CN" sz="3600" dirty="0">
                <a:solidFill>
                  <a:schemeClr val="tx1"/>
                </a:solidFill>
                <a:effectLst>
                  <a:outerShdw blurRad="38100" dist="38100" dir="2700000" algn="tl">
                    <a:srgbClr val="000000"/>
                  </a:outerShdw>
                </a:effectLst>
                <a:ea typeface="仿宋_GB2312" pitchFamily="49" charset="-122"/>
              </a:rPr>
              <a:t>ρ(</a:t>
            </a:r>
            <a:r>
              <a:rPr lang="en-US" altLang="zh-CN" sz="3600" dirty="0" err="1">
                <a:solidFill>
                  <a:schemeClr val="tx1"/>
                </a:solidFill>
                <a:effectLst>
                  <a:outerShdw blurRad="38100" dist="38100" dir="2700000" algn="tl">
                    <a:srgbClr val="000000"/>
                  </a:outerShdw>
                </a:effectLst>
                <a:ea typeface="仿宋_GB2312" pitchFamily="49" charset="-122"/>
              </a:rPr>
              <a:t>i</a:t>
            </a:r>
            <a:r>
              <a:rPr lang="en-US" altLang="zh-CN" sz="3600" dirty="0">
                <a:solidFill>
                  <a:schemeClr val="tx1"/>
                </a:solidFill>
                <a:effectLst>
                  <a:outerShdw blurRad="38100" dist="38100" dir="2700000" algn="tl">
                    <a:srgbClr val="000000"/>
                  </a:outerShdw>
                </a:effectLst>
                <a:ea typeface="仿宋_GB2312" pitchFamily="49" charset="-122"/>
              </a:rPr>
              <a:t>)&lt;ρ(j)</a:t>
            </a:r>
            <a:r>
              <a:rPr lang="zh-CN" altLang="en-US" sz="3600" dirty="0">
                <a:solidFill>
                  <a:schemeClr val="tx1"/>
                </a:solidFill>
                <a:effectLst>
                  <a:outerShdw blurRad="38100" dist="38100" dir="2700000" algn="tl">
                    <a:srgbClr val="000000"/>
                  </a:outerShdw>
                </a:effectLst>
                <a:ea typeface="仿宋_GB2312" pitchFamily="49" charset="-122"/>
              </a:rPr>
              <a:t>，这里</a:t>
            </a:r>
            <a:r>
              <a:rPr lang="en-US" altLang="zh-CN" sz="3600" dirty="0">
                <a:solidFill>
                  <a:schemeClr val="tx1"/>
                </a:solidFill>
                <a:effectLst>
                  <a:outerShdw blurRad="38100" dist="38100" dir="2700000" algn="tl">
                    <a:srgbClr val="000000"/>
                  </a:outerShdw>
                </a:effectLst>
                <a:ea typeface="仿宋_GB2312" pitchFamily="49" charset="-122"/>
              </a:rPr>
              <a:t>1≤i</a:t>
            </a:r>
            <a:r>
              <a:rPr lang="zh-CN" altLang="en-US" sz="3600" dirty="0">
                <a:solidFill>
                  <a:schemeClr val="tx1"/>
                </a:solidFill>
                <a:effectLst>
                  <a:outerShdw blurRad="38100" dist="38100" dir="2700000" algn="tl">
                    <a:srgbClr val="000000"/>
                  </a:outerShdw>
                </a:effectLst>
                <a:ea typeface="仿宋_GB2312" pitchFamily="49" charset="-122"/>
              </a:rPr>
              <a:t>，</a:t>
            </a:r>
            <a:r>
              <a:rPr lang="en-US" altLang="zh-CN" sz="3600" dirty="0" err="1">
                <a:solidFill>
                  <a:schemeClr val="tx1"/>
                </a:solidFill>
                <a:effectLst>
                  <a:outerShdw blurRad="38100" dist="38100" dir="2700000" algn="tl">
                    <a:srgbClr val="000000"/>
                  </a:outerShdw>
                </a:effectLst>
                <a:ea typeface="仿宋_GB2312" pitchFamily="49" charset="-122"/>
              </a:rPr>
              <a:t>j≤n</a:t>
            </a:r>
            <a:r>
              <a:rPr lang="zh-CN" altLang="en-US" sz="3600" dirty="0">
                <a:solidFill>
                  <a:schemeClr val="tx1"/>
                </a:solidFill>
                <a:effectLst>
                  <a:outerShdw blurRad="38100" dist="38100" dir="2700000" algn="tl">
                    <a:srgbClr val="000000"/>
                  </a:outerShdw>
                </a:effectLst>
                <a:ea typeface="仿宋_GB2312" pitchFamily="49" charset="-122"/>
              </a:rPr>
              <a:t>，则我们就称该排序过程具有</a:t>
            </a:r>
            <a:r>
              <a:rPr lang="zh-CN" altLang="en-US" sz="3600" u="sng" dirty="0">
                <a:solidFill>
                  <a:schemeClr val="tx1"/>
                </a:solidFill>
                <a:effectLst>
                  <a:outerShdw blurRad="38100" dist="38100" dir="2700000" algn="tl">
                    <a:srgbClr val="000000"/>
                  </a:outerShdw>
                </a:effectLst>
                <a:ea typeface="仿宋_GB2312" pitchFamily="49" charset="-122"/>
              </a:rPr>
              <a:t>稳定性</a:t>
            </a:r>
            <a:r>
              <a:rPr lang="en-US" altLang="zh-CN" sz="3600" dirty="0">
                <a:solidFill>
                  <a:schemeClr val="tx1"/>
                </a:solidFill>
                <a:effectLst>
                  <a:outerShdw blurRad="38100" dist="38100" dir="2700000" algn="tl">
                    <a:srgbClr val="000000"/>
                  </a:outerShdw>
                </a:effectLst>
                <a:ea typeface="仿宋_GB2312" pitchFamily="49" charset="-122"/>
              </a:rPr>
              <a:t>.</a:t>
            </a:r>
            <a:r>
              <a:rPr lang="en-US" altLang="zh-CN" sz="3600" dirty="0">
                <a:solidFill>
                  <a:schemeClr val="tx1"/>
                </a:solidFill>
                <a:effectLst>
                  <a:outerShdw blurRad="38100" dist="38100" dir="2700000" algn="tl">
                    <a:srgbClr val="000000"/>
                  </a:outerShdw>
                </a:effectLst>
              </a:rPr>
              <a:t> </a:t>
            </a:r>
            <a:endParaRPr kumimoji="1" lang="zh-CN" altLang="en-US" sz="3600" dirty="0">
              <a:solidFill>
                <a:schemeClr val="tx1"/>
              </a:solidFill>
              <a:latin typeface="幼圆" pitchFamily="49" charset="-122"/>
              <a:ea typeface="幼圆" pitchFamily="49" charset="-122"/>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idx="1"/>
          </p:nvPr>
        </p:nvSpPr>
        <p:spPr>
          <a:xfrm>
            <a:off x="304800" y="228600"/>
            <a:ext cx="8610600" cy="6096000"/>
          </a:xfrm>
        </p:spPr>
        <p:txBody>
          <a:bodyPr/>
          <a:lstStyle/>
          <a:p>
            <a:pPr algn="just" eaLnBrk="1" hangingPunct="1">
              <a:lnSpc>
                <a:spcPct val="140000"/>
              </a:lnSpc>
              <a:buFont typeface="Wingdings" pitchFamily="2" charset="2"/>
              <a:buNone/>
            </a:pPr>
            <a:r>
              <a:rPr lang="zh-CN" altLang="en-US" b="1" smtClean="0">
                <a:latin typeface="Times New Roman" pitchFamily="18" charset="0"/>
                <a:ea typeface="仿宋_GB2312" pitchFamily="49" charset="-122"/>
              </a:rPr>
              <a:t>   </a:t>
            </a:r>
            <a:r>
              <a:rPr lang="zh-CN" altLang="en-US" b="1" smtClean="0">
                <a:latin typeface="宋体" pitchFamily="2" charset="-122"/>
              </a:rPr>
              <a:t>在最坏的情况，即待排序记录序列</a:t>
            </a:r>
            <a:r>
              <a:rPr lang="zh-CN" altLang="en-US" b="1" smtClean="0">
                <a:solidFill>
                  <a:srgbClr val="FFFF00"/>
                </a:solidFill>
                <a:latin typeface="宋体" pitchFamily="2" charset="-122"/>
              </a:rPr>
              <a:t>已经按其关键词从小到大排好序的情况下</a:t>
            </a:r>
            <a:r>
              <a:rPr lang="zh-CN" altLang="en-US" b="1" smtClean="0">
                <a:latin typeface="宋体" pitchFamily="2" charset="-122"/>
              </a:rPr>
              <a:t>，其递归树成为单支树，每次划分只得到一个比上一次少一个记录的子序列。这样，必须经过 </a:t>
            </a:r>
            <a:r>
              <a:rPr lang="en-US" altLang="zh-CN" b="1" i="1" smtClean="0">
                <a:latin typeface="宋体" pitchFamily="2" charset="-122"/>
              </a:rPr>
              <a:t>n</a:t>
            </a:r>
            <a:r>
              <a:rPr lang="en-US" altLang="zh-CN" b="1" smtClean="0">
                <a:latin typeface="宋体" pitchFamily="2" charset="-122"/>
              </a:rPr>
              <a:t>-1 </a:t>
            </a:r>
            <a:r>
              <a:rPr lang="zh-CN" altLang="en-US" b="1" smtClean="0">
                <a:latin typeface="宋体" pitchFamily="2" charset="-122"/>
              </a:rPr>
              <a:t>趟才能把所有记录定位，而且第 </a:t>
            </a:r>
            <a:r>
              <a:rPr lang="en-US" altLang="zh-CN" b="1" i="1" smtClean="0">
                <a:latin typeface="宋体" pitchFamily="2" charset="-122"/>
              </a:rPr>
              <a:t>i</a:t>
            </a:r>
            <a:r>
              <a:rPr lang="en-US" altLang="zh-CN" b="1" smtClean="0">
                <a:latin typeface="宋体" pitchFamily="2" charset="-122"/>
              </a:rPr>
              <a:t> </a:t>
            </a:r>
            <a:r>
              <a:rPr lang="zh-CN" altLang="en-US" b="1" smtClean="0">
                <a:latin typeface="宋体" pitchFamily="2" charset="-122"/>
              </a:rPr>
              <a:t>趟需要经过 </a:t>
            </a:r>
            <a:r>
              <a:rPr lang="en-US" altLang="zh-CN" b="1" smtClean="0">
                <a:latin typeface="宋体" pitchFamily="2" charset="-122"/>
              </a:rPr>
              <a:t>n-i</a:t>
            </a:r>
            <a:r>
              <a:rPr lang="zh-CN" altLang="en-US" b="1" smtClean="0">
                <a:latin typeface="宋体" pitchFamily="2" charset="-122"/>
              </a:rPr>
              <a:t>＋</a:t>
            </a:r>
            <a:r>
              <a:rPr lang="en-US" altLang="zh-CN" b="1" smtClean="0">
                <a:latin typeface="宋体" pitchFamily="2" charset="-122"/>
              </a:rPr>
              <a:t>2 </a:t>
            </a:r>
            <a:r>
              <a:rPr lang="zh-CN" altLang="en-US" b="1" smtClean="0">
                <a:latin typeface="宋体" pitchFamily="2" charset="-122"/>
              </a:rPr>
              <a:t>次关键词比较才能找到第 </a:t>
            </a:r>
            <a:r>
              <a:rPr lang="en-US" altLang="zh-CN" b="1" i="1" smtClean="0">
                <a:latin typeface="宋体" pitchFamily="2" charset="-122"/>
              </a:rPr>
              <a:t>i</a:t>
            </a:r>
            <a:r>
              <a:rPr lang="en-US" altLang="zh-CN" b="1" smtClean="0">
                <a:latin typeface="宋体" pitchFamily="2" charset="-122"/>
              </a:rPr>
              <a:t> </a:t>
            </a:r>
            <a:r>
              <a:rPr lang="zh-CN" altLang="en-US" b="1" smtClean="0">
                <a:latin typeface="宋体" pitchFamily="2" charset="-122"/>
              </a:rPr>
              <a:t>个记录的安放位置，总的关键词比较次数将达到</a:t>
            </a:r>
          </a:p>
          <a:p>
            <a:pPr algn="just" eaLnBrk="1" hangingPunct="1">
              <a:lnSpc>
                <a:spcPct val="140000"/>
              </a:lnSpc>
              <a:buFont typeface="Wingdings" pitchFamily="2" charset="2"/>
              <a:buNone/>
            </a:pPr>
            <a:r>
              <a:rPr lang="zh-CN" altLang="en-US" b="1" smtClean="0">
                <a:latin typeface="宋体" pitchFamily="2" charset="-122"/>
              </a:rPr>
              <a:t>    </a:t>
            </a:r>
            <a:r>
              <a:rPr lang="en-US" altLang="zh-CN" b="1" smtClean="0">
                <a:latin typeface="宋体" pitchFamily="2" charset="-122"/>
              </a:rPr>
              <a:t>(n+1)+n+…+3=(n-1)(n+4)/2</a:t>
            </a:r>
          </a:p>
        </p:txBody>
      </p:sp>
    </p:spTree>
  </p:cSld>
  <p:clrMapOvr>
    <a:masterClrMapping/>
  </p:clrMapOvr>
  <p:transition>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idx="1"/>
          </p:nvPr>
        </p:nvSpPr>
        <p:spPr>
          <a:xfrm>
            <a:off x="179388" y="512763"/>
            <a:ext cx="8839200" cy="6092825"/>
          </a:xfrm>
        </p:spPr>
        <p:txBody>
          <a:bodyPr/>
          <a:lstStyle/>
          <a:p>
            <a:pPr eaLnBrk="1" hangingPunct="1">
              <a:lnSpc>
                <a:spcPct val="110000"/>
              </a:lnSpc>
            </a:pPr>
            <a:r>
              <a:rPr lang="zh-CN" altLang="en-US" b="1" smtClean="0">
                <a:latin typeface="Times New Roman" pitchFamily="18" charset="0"/>
                <a:ea typeface="仿宋_GB2312" pitchFamily="49" charset="-122"/>
              </a:rPr>
              <a:t>其排序速度退化到简单排序的水平，比直接插入排序还慢。</a:t>
            </a:r>
          </a:p>
          <a:p>
            <a:pPr eaLnBrk="1" hangingPunct="1">
              <a:lnSpc>
                <a:spcPct val="110000"/>
              </a:lnSpc>
            </a:pPr>
            <a:r>
              <a:rPr lang="zh-CN" altLang="en-US" b="1" smtClean="0">
                <a:latin typeface="Times New Roman" pitchFamily="18" charset="0"/>
                <a:ea typeface="仿宋_GB2312" pitchFamily="49" charset="-122"/>
              </a:rPr>
              <a:t>若能更合理地选择基准记录，使得每次划分所得的两个子文件中的记录个数尽可能地接近，可以加速排序速度，但是由于记录的初始排列次序是随机的，这个要求很难办到。</a:t>
            </a:r>
          </a:p>
          <a:p>
            <a:pPr eaLnBrk="1" hangingPunct="1">
              <a:lnSpc>
                <a:spcPct val="110000"/>
              </a:lnSpc>
            </a:pPr>
            <a:r>
              <a:rPr lang="zh-CN" altLang="en-US" b="1" smtClean="0">
                <a:latin typeface="Times New Roman" pitchFamily="18" charset="0"/>
                <a:ea typeface="仿宋_GB2312" pitchFamily="49" charset="-122"/>
              </a:rPr>
              <a:t>有一种改进办法：取每个待排序记录序列的第一个记录、最后一个记录和位置接近正中的</a:t>
            </a:r>
            <a:r>
              <a:rPr lang="en-US" altLang="zh-CN" b="1" smtClean="0">
                <a:latin typeface="Times New Roman" pitchFamily="18" charset="0"/>
                <a:ea typeface="仿宋_GB2312" pitchFamily="49" charset="-122"/>
              </a:rPr>
              <a:t>3</a:t>
            </a:r>
            <a:r>
              <a:rPr lang="zh-CN" altLang="en-US" b="1" smtClean="0">
                <a:latin typeface="Times New Roman" pitchFamily="18" charset="0"/>
                <a:ea typeface="仿宋_GB2312" pitchFamily="49" charset="-122"/>
              </a:rPr>
              <a:t>个记录，取其关键词居中者作为基准记录。</a:t>
            </a:r>
            <a:endParaRPr lang="zh-CN" altLang="en-US" smtClean="0">
              <a:latin typeface="Times New Roman" pitchFamily="18" charset="0"/>
              <a:ea typeface="仿宋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0738">
                                            <p:txEl>
                                              <p:pRg st="1" end="1"/>
                                            </p:txEl>
                                          </p:spTgt>
                                        </p:tgtEl>
                                        <p:attrNameLst>
                                          <p:attrName>style.visibility</p:attrName>
                                        </p:attrNameLst>
                                      </p:cBhvr>
                                      <p:to>
                                        <p:strVal val="visible"/>
                                      </p:to>
                                    </p:set>
                                    <p:animEffect transition="in" filter="blinds(horizontal)">
                                      <p:cBhvr>
                                        <p:cTn id="7" dur="500"/>
                                        <p:tgtEl>
                                          <p:spTgt spid="5007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0738">
                                            <p:txEl>
                                              <p:pRg st="2" end="2"/>
                                            </p:txEl>
                                          </p:spTgt>
                                        </p:tgtEl>
                                        <p:attrNameLst>
                                          <p:attrName>style.visibility</p:attrName>
                                        </p:attrNameLst>
                                      </p:cBhvr>
                                      <p:to>
                                        <p:strVal val="visible"/>
                                      </p:to>
                                    </p:set>
                                    <p:animEffect transition="in" filter="blinds(horizontal)">
                                      <p:cBhvr>
                                        <p:cTn id="12" dur="500"/>
                                        <p:tgtEl>
                                          <p:spTgt spid="5007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idx="1"/>
          </p:nvPr>
        </p:nvSpPr>
        <p:spPr>
          <a:xfrm>
            <a:off x="358775" y="736600"/>
            <a:ext cx="8461375" cy="6121400"/>
          </a:xfrm>
        </p:spPr>
        <p:txBody>
          <a:bodyPr/>
          <a:lstStyle/>
          <a:p>
            <a:pPr algn="just" eaLnBrk="1" hangingPunct="1"/>
            <a:r>
              <a:rPr lang="zh-CN" altLang="en-US" sz="3600" b="1" smtClean="0">
                <a:latin typeface="Times New Roman" pitchFamily="18" charset="0"/>
                <a:ea typeface="仿宋_GB2312" pitchFamily="49" charset="-122"/>
              </a:rPr>
              <a:t>快速排序是一种不稳定的排序方法。</a:t>
            </a:r>
          </a:p>
          <a:p>
            <a:pPr algn="just" eaLnBrk="1" hangingPunct="1"/>
            <a:r>
              <a:rPr lang="zh-CN" altLang="en-US" sz="3600" b="1" smtClean="0">
                <a:latin typeface="Times New Roman" pitchFamily="18" charset="0"/>
                <a:ea typeface="仿宋_GB2312" pitchFamily="49" charset="-122"/>
              </a:rPr>
              <a:t>对于 </a:t>
            </a:r>
            <a:r>
              <a:rPr lang="en-US" altLang="zh-CN" sz="3600" b="1" i="1" smtClean="0">
                <a:latin typeface="Times New Roman" pitchFamily="18" charset="0"/>
                <a:ea typeface="仿宋_GB2312" pitchFamily="49" charset="-122"/>
              </a:rPr>
              <a:t>n </a:t>
            </a:r>
            <a:r>
              <a:rPr lang="zh-CN" altLang="en-US" sz="3600" b="1" smtClean="0">
                <a:latin typeface="Times New Roman" pitchFamily="18" charset="0"/>
                <a:ea typeface="仿宋_GB2312" pitchFamily="49" charset="-122"/>
              </a:rPr>
              <a:t>较大的平均情况而言，快速排序是“快速”的，但是当 </a:t>
            </a:r>
            <a:r>
              <a:rPr lang="en-US" altLang="zh-CN" sz="3600" b="1" i="1" smtClean="0">
                <a:latin typeface="Times New Roman" pitchFamily="18" charset="0"/>
                <a:ea typeface="仿宋_GB2312" pitchFamily="49" charset="-122"/>
              </a:rPr>
              <a:t>n </a:t>
            </a:r>
            <a:r>
              <a:rPr lang="zh-CN" altLang="en-US" sz="3600" b="1" smtClean="0">
                <a:latin typeface="Times New Roman" pitchFamily="18" charset="0"/>
                <a:ea typeface="仿宋_GB2312" pitchFamily="49" charset="-122"/>
              </a:rPr>
              <a:t>很小时，这种排序方法往往比其它简单排序方法还要慢。</a:t>
            </a:r>
            <a:endParaRPr lang="zh-CN" altLang="en-US" smtClean="0"/>
          </a:p>
          <a:p>
            <a:pPr eaLnBrk="1" hangingPunct="1"/>
            <a:endParaRPr lang="zh-CN" altLang="en-US" smtClean="0"/>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idx="1"/>
          </p:nvPr>
        </p:nvSpPr>
        <p:spPr>
          <a:xfrm>
            <a:off x="533400" y="1066800"/>
            <a:ext cx="8421688" cy="5065713"/>
          </a:xfrm>
        </p:spPr>
        <p:txBody>
          <a:bodyPr/>
          <a:lstStyle/>
          <a:p>
            <a:pPr algn="just" eaLnBrk="1" hangingPunct="1">
              <a:buFont typeface="Wingdings" pitchFamily="2" charset="2"/>
              <a:buNone/>
            </a:pPr>
            <a:r>
              <a:rPr lang="zh-CN" altLang="en-US" sz="2400" dirty="0" smtClean="0"/>
              <a:t> </a:t>
            </a:r>
            <a:r>
              <a:rPr lang="zh-CN" altLang="en-US" b="1" dirty="0" smtClean="0">
                <a:solidFill>
                  <a:schemeClr val="hlink"/>
                </a:solidFill>
                <a:latin typeface="仿宋_GB2312" pitchFamily="49" charset="-122"/>
                <a:ea typeface="仿宋_GB2312" pitchFamily="49" charset="-122"/>
              </a:rPr>
              <a:t>定理</a:t>
            </a:r>
            <a:r>
              <a:rPr lang="en-US" altLang="zh-CN" b="1" dirty="0" smtClean="0">
                <a:solidFill>
                  <a:schemeClr val="hlink"/>
                </a:solidFill>
                <a:latin typeface="仿宋_GB2312" pitchFamily="49" charset="-122"/>
                <a:ea typeface="仿宋_GB2312" pitchFamily="49" charset="-122"/>
              </a:rPr>
              <a:t>7.2</a:t>
            </a:r>
            <a:r>
              <a:rPr lang="en-US" altLang="zh-CN" b="1" dirty="0" smtClean="0">
                <a:latin typeface="仿宋_GB2312" pitchFamily="49" charset="-122"/>
                <a:ea typeface="仿宋_GB2312" pitchFamily="49" charset="-122"/>
              </a:rPr>
              <a:t> </a:t>
            </a:r>
            <a:r>
              <a:rPr lang="zh-CN" altLang="en-US" b="1" dirty="0" smtClean="0">
                <a:latin typeface="仿宋_GB2312" pitchFamily="49" charset="-122"/>
                <a:ea typeface="仿宋_GB2312" pitchFamily="49" charset="-122"/>
              </a:rPr>
              <a:t>如果规定关键词比较为基本运算，则算法</a:t>
            </a:r>
            <a:r>
              <a:rPr lang="en-US" altLang="zh-CN" b="1" dirty="0" err="1" smtClean="0">
                <a:latin typeface="仿宋_GB2312" pitchFamily="49" charset="-122"/>
                <a:ea typeface="仿宋_GB2312" pitchFamily="49" charset="-122"/>
              </a:rPr>
              <a:t>QSort</a:t>
            </a:r>
            <a:r>
              <a:rPr lang="en-US" altLang="zh-CN" b="1" dirty="0" smtClean="0">
                <a:latin typeface="仿宋_GB2312" pitchFamily="49" charset="-122"/>
                <a:ea typeface="仿宋_GB2312" pitchFamily="49" charset="-122"/>
              </a:rPr>
              <a:t> (1</a:t>
            </a:r>
            <a:r>
              <a:rPr lang="zh-CN" altLang="en-US" b="1" dirty="0" smtClean="0">
                <a:latin typeface="仿宋_GB2312" pitchFamily="49" charset="-122"/>
                <a:ea typeface="仿宋_GB2312" pitchFamily="49" charset="-122"/>
              </a:rPr>
              <a:t>，</a:t>
            </a:r>
            <a:r>
              <a:rPr lang="en-US" altLang="zh-CN" b="1" dirty="0" smtClean="0">
                <a:latin typeface="仿宋_GB2312" pitchFamily="49" charset="-122"/>
                <a:ea typeface="仿宋_GB2312" pitchFamily="49" charset="-122"/>
              </a:rPr>
              <a:t>n) </a:t>
            </a:r>
            <a:r>
              <a:rPr lang="zh-CN" altLang="en-US" b="1" dirty="0" smtClean="0">
                <a:latin typeface="仿宋_GB2312" pitchFamily="49" charset="-122"/>
                <a:ea typeface="仿宋_GB2312" pitchFamily="49" charset="-122"/>
              </a:rPr>
              <a:t>的期望复杂性为</a:t>
            </a:r>
            <a:r>
              <a:rPr lang="en-US" altLang="zh-CN" b="1" dirty="0" smtClean="0">
                <a:latin typeface="仿宋_GB2312" pitchFamily="49" charset="-122"/>
                <a:ea typeface="仿宋_GB2312" pitchFamily="49" charset="-122"/>
              </a:rPr>
              <a:t>O(nlog</a:t>
            </a:r>
            <a:r>
              <a:rPr lang="en-US" altLang="zh-CN" b="1" baseline="-25000" dirty="0" smtClean="0">
                <a:latin typeface="仿宋_GB2312" pitchFamily="49" charset="-122"/>
                <a:ea typeface="仿宋_GB2312" pitchFamily="49" charset="-122"/>
              </a:rPr>
              <a:t>2</a:t>
            </a:r>
            <a:r>
              <a:rPr lang="en-US" altLang="zh-CN" b="1" dirty="0" smtClean="0">
                <a:latin typeface="仿宋_GB2312" pitchFamily="49" charset="-122"/>
                <a:ea typeface="仿宋_GB2312" pitchFamily="49" charset="-122"/>
              </a:rPr>
              <a:t>n)</a:t>
            </a:r>
            <a:r>
              <a:rPr lang="zh-CN" altLang="en-US" b="1" dirty="0" smtClean="0">
                <a:latin typeface="仿宋_GB2312" pitchFamily="49" charset="-122"/>
                <a:ea typeface="仿宋_GB2312" pitchFamily="49" charset="-122"/>
              </a:rPr>
              <a:t>，最坏复杂性</a:t>
            </a:r>
            <a:r>
              <a:rPr lang="en-US" altLang="zh-CN" b="1" dirty="0" err="1" smtClean="0">
                <a:latin typeface="仿宋_GB2312" pitchFamily="49" charset="-122"/>
                <a:ea typeface="仿宋_GB2312" pitchFamily="49" charset="-122"/>
              </a:rPr>
              <a:t>W</a:t>
            </a:r>
            <a:r>
              <a:rPr lang="en-US" altLang="zh-CN" b="1" baseline="-25000" dirty="0" err="1" smtClean="0">
                <a:latin typeface="仿宋_GB2312" pitchFamily="49" charset="-122"/>
                <a:ea typeface="仿宋_GB2312" pitchFamily="49" charset="-122"/>
              </a:rPr>
              <a:t>n</a:t>
            </a:r>
            <a:r>
              <a:rPr lang="en-US" altLang="zh-CN" b="1" dirty="0" smtClean="0">
                <a:latin typeface="仿宋_GB2312" pitchFamily="49" charset="-122"/>
                <a:ea typeface="仿宋_GB2312" pitchFamily="49" charset="-122"/>
              </a:rPr>
              <a:t>=n</a:t>
            </a:r>
            <a:r>
              <a:rPr lang="en-US" altLang="zh-CN" b="1" baseline="30000" dirty="0" smtClean="0">
                <a:latin typeface="仿宋_GB2312" pitchFamily="49" charset="-122"/>
                <a:ea typeface="仿宋_GB2312" pitchFamily="49" charset="-122"/>
              </a:rPr>
              <a:t>2</a:t>
            </a:r>
            <a:r>
              <a:rPr lang="en-US" altLang="zh-CN" b="1" dirty="0" smtClean="0">
                <a:latin typeface="仿宋_GB2312" pitchFamily="49" charset="-122"/>
                <a:ea typeface="仿宋_GB2312" pitchFamily="49" charset="-122"/>
              </a:rPr>
              <a:t>/2+3n/2-2. </a:t>
            </a:r>
            <a:r>
              <a:rPr lang="en-US" altLang="zh-CN" b="1" dirty="0" smtClean="0">
                <a:latin typeface="Arial" charset="0"/>
                <a:ea typeface="仿宋_GB2312" pitchFamily="49" charset="-122"/>
              </a:rPr>
              <a:t> </a:t>
            </a:r>
            <a:endParaRPr lang="en-US" altLang="zh-CN" b="1" dirty="0" smtClean="0">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533400" y="1066800"/>
            <a:ext cx="8421688" cy="5065713"/>
          </a:xfrm>
        </p:spPr>
        <p:txBody>
          <a:bodyPr/>
          <a:lstStyle/>
          <a:p>
            <a:pPr algn="just" eaLnBrk="1" hangingPunct="1">
              <a:buFont typeface="Wingdings" pitchFamily="2" charset="2"/>
              <a:buNone/>
            </a:pPr>
            <a:endParaRPr lang="en-US" altLang="zh-CN" b="1" smtClean="0">
              <a:latin typeface="仿宋_GB2312" pitchFamily="49" charset="-122"/>
              <a:ea typeface="仿宋_GB2312" pitchFamily="49" charset="-122"/>
            </a:endParaRPr>
          </a:p>
          <a:p>
            <a:pPr algn="just" eaLnBrk="1" hangingPunct="1">
              <a:buFont typeface="Wingdings" pitchFamily="2" charset="2"/>
              <a:buNone/>
            </a:pPr>
            <a:r>
              <a:rPr lang="zh-CN" altLang="en-US" b="1" smtClean="0">
                <a:latin typeface="仿宋_GB2312" pitchFamily="49" charset="-122"/>
                <a:ea typeface="仿宋_GB2312" pitchFamily="49" charset="-122"/>
              </a:rPr>
              <a:t>文件已经排序的情况下时间复杂性最高，为产生随机文件，我们采用两种方法：</a:t>
            </a:r>
          </a:p>
          <a:p>
            <a:pPr algn="just" eaLnBrk="1" hangingPunct="1">
              <a:buFont typeface="Wingdings" pitchFamily="2" charset="2"/>
              <a:buNone/>
            </a:pPr>
            <a:r>
              <a:rPr lang="zh-CN" altLang="en-US" b="1" smtClean="0">
                <a:latin typeface="仿宋_GB2312" pitchFamily="49" charset="-122"/>
                <a:ea typeface="仿宋_GB2312" pitchFamily="49" charset="-122"/>
              </a:rPr>
              <a:t>   </a:t>
            </a:r>
            <a:r>
              <a:rPr lang="en-US" altLang="zh-CN" b="1" smtClean="0">
                <a:latin typeface="仿宋_GB2312" pitchFamily="49" charset="-122"/>
                <a:ea typeface="仿宋_GB2312" pitchFamily="49" charset="-122"/>
              </a:rPr>
              <a:t>1.</a:t>
            </a:r>
            <a:r>
              <a:rPr lang="zh-CN" altLang="en-US" b="1" smtClean="0">
                <a:latin typeface="仿宋_GB2312" pitchFamily="49" charset="-122"/>
                <a:ea typeface="仿宋_GB2312" pitchFamily="49" charset="-122"/>
              </a:rPr>
              <a:t>用一个随机函数来选择用于控制分划的记录． </a:t>
            </a:r>
          </a:p>
          <a:p>
            <a:pPr algn="just" eaLnBrk="1" hangingPunct="1">
              <a:buFont typeface="Wingdings" pitchFamily="2" charset="2"/>
              <a:buNone/>
            </a:pPr>
            <a:r>
              <a:rPr lang="zh-CN" altLang="en-US" b="1" smtClean="0">
                <a:latin typeface="仿宋_GB2312" pitchFamily="49" charset="-122"/>
                <a:ea typeface="仿宋_GB2312" pitchFamily="49" charset="-122"/>
              </a:rPr>
              <a:t>   </a:t>
            </a:r>
            <a:r>
              <a:rPr lang="en-US" altLang="zh-CN" b="1" smtClean="0">
                <a:latin typeface="仿宋_GB2312" pitchFamily="49" charset="-122"/>
                <a:ea typeface="仿宋_GB2312" pitchFamily="49" charset="-122"/>
              </a:rPr>
              <a:t>2.</a:t>
            </a:r>
            <a:r>
              <a:rPr lang="zh-CN" altLang="en-US" b="1" smtClean="0">
                <a:latin typeface="仿宋_GB2312" pitchFamily="49" charset="-122"/>
                <a:ea typeface="仿宋_GB2312" pitchFamily="49" charset="-122"/>
              </a:rPr>
              <a:t>三者取中法，保证</a:t>
            </a:r>
            <a:r>
              <a:rPr lang="en-US" altLang="zh-CN" b="1" smtClean="0">
                <a:latin typeface="仿宋_GB2312" pitchFamily="49" charset="-122"/>
                <a:ea typeface="仿宋_GB2312" pitchFamily="49" charset="-122"/>
              </a:rPr>
              <a:t>K</a:t>
            </a:r>
            <a:r>
              <a:rPr lang="en-US" altLang="zh-CN" b="1" baseline="-30000" smtClean="0">
                <a:latin typeface="仿宋_GB2312" pitchFamily="49" charset="-122"/>
                <a:ea typeface="仿宋_GB2312" pitchFamily="49" charset="-122"/>
              </a:rPr>
              <a:t>m</a:t>
            </a:r>
            <a:r>
              <a:rPr lang="zh-CN" altLang="en-US" b="1" smtClean="0">
                <a:latin typeface="仿宋_GB2312" pitchFamily="49" charset="-122"/>
                <a:ea typeface="仿宋_GB2312" pitchFamily="49" charset="-122"/>
              </a:rPr>
              <a:t>是</a:t>
            </a:r>
            <a:r>
              <a:rPr lang="en-US" altLang="zh-CN" b="1" smtClean="0">
                <a:latin typeface="仿宋_GB2312" pitchFamily="49" charset="-122"/>
                <a:ea typeface="仿宋_GB2312" pitchFamily="49" charset="-122"/>
              </a:rPr>
              <a:t>K</a:t>
            </a:r>
            <a:r>
              <a:rPr lang="en-US" altLang="zh-CN" b="1" baseline="-30000" smtClean="0">
                <a:latin typeface="仿宋_GB2312" pitchFamily="49" charset="-122"/>
                <a:ea typeface="仿宋_GB2312" pitchFamily="49" charset="-122"/>
              </a:rPr>
              <a:t>m</a:t>
            </a:r>
            <a:r>
              <a:rPr lang="zh-CN" altLang="en-US" b="1" smtClean="0">
                <a:latin typeface="仿宋_GB2312" pitchFamily="49" charset="-122"/>
                <a:ea typeface="仿宋_GB2312" pitchFamily="49" charset="-122"/>
              </a:rPr>
              <a:t>、</a:t>
            </a:r>
            <a:r>
              <a:rPr lang="en-US" altLang="zh-CN" b="1" smtClean="0">
                <a:latin typeface="仿宋_GB2312" pitchFamily="49" charset="-122"/>
                <a:ea typeface="仿宋_GB2312" pitchFamily="49" charset="-122"/>
              </a:rPr>
              <a:t>K</a:t>
            </a:r>
            <a:r>
              <a:rPr lang="en-US" altLang="zh-CN" b="1" baseline="-30000" smtClean="0">
                <a:latin typeface="仿宋_GB2312" pitchFamily="49" charset="-122"/>
                <a:ea typeface="仿宋_GB2312" pitchFamily="49" charset="-122"/>
                <a:sym typeface="Symbol" pitchFamily="18" charset="2"/>
              </a:rPr>
              <a:t></a:t>
            </a:r>
            <a:r>
              <a:rPr lang="en-US" altLang="zh-CN" b="1" baseline="-30000" smtClean="0">
                <a:latin typeface="仿宋_GB2312" pitchFamily="49" charset="-122"/>
                <a:ea typeface="仿宋_GB2312" pitchFamily="49" charset="-122"/>
              </a:rPr>
              <a:t>(m+n)/2</a:t>
            </a:r>
            <a:r>
              <a:rPr lang="en-US" altLang="zh-CN" b="1" baseline="-30000" smtClean="0">
                <a:latin typeface="仿宋_GB2312" pitchFamily="49" charset="-122"/>
                <a:ea typeface="仿宋_GB2312" pitchFamily="49" charset="-122"/>
                <a:sym typeface="Symbol" pitchFamily="18" charset="2"/>
              </a:rPr>
              <a:t></a:t>
            </a:r>
            <a:r>
              <a:rPr lang="zh-CN" altLang="en-US" b="1" smtClean="0">
                <a:latin typeface="仿宋_GB2312" pitchFamily="49" charset="-122"/>
                <a:ea typeface="仿宋_GB2312" pitchFamily="49" charset="-122"/>
              </a:rPr>
              <a:t>和</a:t>
            </a:r>
            <a:r>
              <a:rPr lang="en-US" altLang="zh-CN" b="1" smtClean="0">
                <a:latin typeface="仿宋_GB2312" pitchFamily="49" charset="-122"/>
                <a:ea typeface="仿宋_GB2312" pitchFamily="49" charset="-122"/>
              </a:rPr>
              <a:t>K</a:t>
            </a:r>
            <a:r>
              <a:rPr lang="en-US" altLang="zh-CN" b="1" baseline="-30000" smtClean="0">
                <a:latin typeface="仿宋_GB2312" pitchFamily="49" charset="-122"/>
                <a:ea typeface="仿宋_GB2312" pitchFamily="49" charset="-122"/>
              </a:rPr>
              <a:t>n</a:t>
            </a:r>
            <a:r>
              <a:rPr lang="zh-CN" altLang="en-US" b="1" smtClean="0">
                <a:latin typeface="仿宋_GB2312" pitchFamily="49" charset="-122"/>
                <a:ea typeface="仿宋_GB2312" pitchFamily="49" charset="-122"/>
              </a:rPr>
              <a:t>的中间值 </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idx="1"/>
          </p:nvPr>
        </p:nvSpPr>
        <p:spPr>
          <a:xfrm>
            <a:off x="381000" y="381000"/>
            <a:ext cx="8305800" cy="6477000"/>
          </a:xfrm>
        </p:spPr>
        <p:txBody>
          <a:bodyPr/>
          <a:lstStyle/>
          <a:p>
            <a:pPr algn="just" eaLnBrk="1" hangingPunct="1">
              <a:lnSpc>
                <a:spcPct val="80000"/>
              </a:lnSpc>
              <a:buFont typeface="Wingdings" pitchFamily="2" charset="2"/>
              <a:buNone/>
            </a:pPr>
            <a:endParaRPr lang="zh-CN" altLang="en-US" sz="900" b="1" smtClean="0"/>
          </a:p>
          <a:p>
            <a:pPr algn="just" eaLnBrk="1" hangingPunct="1">
              <a:lnSpc>
                <a:spcPct val="80000"/>
              </a:lnSpc>
              <a:buFont typeface="Wingdings" pitchFamily="2" charset="2"/>
              <a:buNone/>
            </a:pPr>
            <a:r>
              <a:rPr lang="zh-CN" altLang="en-US" sz="2400" b="1" smtClean="0"/>
              <a:t>算法</a:t>
            </a:r>
            <a:r>
              <a:rPr lang="en-US" altLang="zh-CN" sz="2400" b="1" smtClean="0">
                <a:cs typeface="Times New Roman" pitchFamily="18" charset="0"/>
              </a:rPr>
              <a:t>Part</a:t>
            </a:r>
            <a:r>
              <a:rPr lang="zh-CN" altLang="en-US" sz="2400" b="1" smtClean="0"/>
              <a:t>（</a:t>
            </a:r>
            <a:r>
              <a:rPr lang="en-US" altLang="zh-CN" sz="2400" b="1" smtClean="0"/>
              <a:t>R</a:t>
            </a:r>
            <a:r>
              <a:rPr lang="zh-CN" altLang="en-US" sz="2400" b="1" smtClean="0"/>
              <a:t>，</a:t>
            </a:r>
            <a:r>
              <a:rPr lang="en-US" altLang="zh-CN" sz="2400" b="1" smtClean="0"/>
              <a:t>m</a:t>
            </a:r>
            <a:r>
              <a:rPr lang="zh-CN" altLang="en-US" sz="2400" b="1" smtClean="0"/>
              <a:t>，</a:t>
            </a:r>
            <a:r>
              <a:rPr lang="en-US" altLang="zh-CN" sz="2400" b="1" smtClean="0"/>
              <a:t>n</a:t>
            </a:r>
            <a:r>
              <a:rPr lang="zh-CN" altLang="en-US" sz="2400" b="1" smtClean="0"/>
              <a:t>．</a:t>
            </a:r>
            <a:r>
              <a:rPr lang="en-US" altLang="zh-CN" sz="2400" b="1" smtClean="0"/>
              <a:t>j</a:t>
            </a:r>
            <a:r>
              <a:rPr lang="zh-CN" altLang="en-US" sz="2400" b="1" smtClean="0"/>
              <a:t>） </a:t>
            </a:r>
          </a:p>
          <a:p>
            <a:pPr algn="just" eaLnBrk="1" hangingPunct="1">
              <a:lnSpc>
                <a:spcPct val="80000"/>
              </a:lnSpc>
              <a:buFont typeface="Wingdings" pitchFamily="2" charset="2"/>
              <a:buNone/>
            </a:pPr>
            <a:r>
              <a:rPr lang="en-US" altLang="zh-CN" sz="2400" b="1" smtClean="0"/>
              <a:t>Part1 [</a:t>
            </a:r>
            <a:r>
              <a:rPr lang="zh-CN" altLang="en-US" sz="2400" b="1" smtClean="0"/>
              <a:t>选中间值元素</a:t>
            </a:r>
            <a:r>
              <a:rPr lang="en-US" altLang="zh-CN" sz="2400" b="1" smtClean="0"/>
              <a:t>]</a:t>
            </a:r>
          </a:p>
          <a:p>
            <a:pPr algn="just" eaLnBrk="1" hangingPunct="1">
              <a:lnSpc>
                <a:spcPct val="80000"/>
              </a:lnSpc>
              <a:buFont typeface="Wingdings" pitchFamily="2" charset="2"/>
              <a:buNone/>
            </a:pPr>
            <a:r>
              <a:rPr lang="en-US" altLang="zh-CN" sz="2400" b="1" smtClean="0"/>
              <a:t>        R</a:t>
            </a:r>
            <a:r>
              <a:rPr lang="en-US" altLang="zh-CN" sz="2400" b="1" baseline="-30000" smtClean="0">
                <a:sym typeface="Symbol" pitchFamily="18" charset="2"/>
              </a:rPr>
              <a:t></a:t>
            </a:r>
            <a:r>
              <a:rPr lang="en-US" altLang="zh-CN" sz="2400" b="1" baseline="-30000" smtClean="0"/>
              <a:t>(m+n)/2</a:t>
            </a:r>
            <a:r>
              <a:rPr lang="en-US" altLang="zh-CN" sz="2400" b="1" baseline="-30000" smtClean="0">
                <a:sym typeface="Symbol" pitchFamily="18" charset="2"/>
              </a:rPr>
              <a:t></a:t>
            </a:r>
            <a:r>
              <a:rPr lang="en-US" altLang="zh-CN" sz="2400" b="1" smtClean="0">
                <a:sym typeface="Symbol" pitchFamily="18" charset="2"/>
              </a:rPr>
              <a:t></a:t>
            </a:r>
            <a:r>
              <a:rPr lang="en-US" altLang="zh-CN" sz="2400" b="1" smtClean="0"/>
              <a:t>R</a:t>
            </a:r>
            <a:r>
              <a:rPr lang="en-US" altLang="zh-CN" sz="2400" b="1" baseline="-30000" smtClean="0"/>
              <a:t>m+1 </a:t>
            </a:r>
            <a:r>
              <a:rPr lang="en-US" altLang="zh-CN" sz="2400" b="1" smtClean="0"/>
              <a:t>.</a:t>
            </a:r>
          </a:p>
          <a:p>
            <a:pPr algn="just" eaLnBrk="1" hangingPunct="1">
              <a:lnSpc>
                <a:spcPct val="80000"/>
              </a:lnSpc>
              <a:buFont typeface="Wingdings" pitchFamily="2" charset="2"/>
              <a:buNone/>
            </a:pPr>
            <a:r>
              <a:rPr lang="en-US" altLang="zh-CN" sz="2400" b="1" smtClean="0"/>
              <a:t>        IF   K</a:t>
            </a:r>
            <a:r>
              <a:rPr lang="en-US" altLang="zh-CN" sz="2400" b="1" baseline="-30000" smtClean="0"/>
              <a:t>m+1</a:t>
            </a:r>
            <a:r>
              <a:rPr lang="en-US" altLang="zh-CN" sz="2400" b="1" smtClean="0"/>
              <a:t>&gt;K</a:t>
            </a:r>
            <a:r>
              <a:rPr lang="en-US" altLang="zh-CN" sz="2400" b="1" baseline="-30000" smtClean="0"/>
              <a:t>n</a:t>
            </a:r>
            <a:r>
              <a:rPr lang="en-US" altLang="zh-CN" sz="2400" b="1" smtClean="0"/>
              <a:t>   THEN  R</a:t>
            </a:r>
            <a:r>
              <a:rPr lang="en-US" altLang="zh-CN" sz="2400" b="1" baseline="-30000" smtClean="0"/>
              <a:t>m+1</a:t>
            </a:r>
            <a:r>
              <a:rPr lang="en-US" altLang="zh-CN" sz="2400" b="1" smtClean="0">
                <a:sym typeface="Symbol" pitchFamily="18" charset="2"/>
              </a:rPr>
              <a:t></a:t>
            </a:r>
            <a:r>
              <a:rPr lang="en-US" altLang="zh-CN" sz="2400" b="1" smtClean="0"/>
              <a:t>R</a:t>
            </a:r>
            <a:r>
              <a:rPr lang="en-US" altLang="zh-CN" sz="2400" b="1" baseline="-30000" smtClean="0"/>
              <a:t>n </a:t>
            </a:r>
            <a:r>
              <a:rPr lang="en-US" altLang="zh-CN" sz="2400" b="1" smtClean="0"/>
              <a:t>.</a:t>
            </a:r>
          </a:p>
          <a:p>
            <a:pPr algn="just" eaLnBrk="1" hangingPunct="1">
              <a:lnSpc>
                <a:spcPct val="80000"/>
              </a:lnSpc>
              <a:buFont typeface="Wingdings" pitchFamily="2" charset="2"/>
              <a:buNone/>
            </a:pPr>
            <a:r>
              <a:rPr lang="en-US" altLang="zh-CN" sz="2400" b="1" smtClean="0"/>
              <a:t>        IF   K</a:t>
            </a:r>
            <a:r>
              <a:rPr lang="en-US" altLang="zh-CN" sz="2400" b="1" baseline="-30000" smtClean="0"/>
              <a:t>m</a:t>
            </a:r>
            <a:r>
              <a:rPr lang="en-US" altLang="zh-CN" sz="2400" b="1" smtClean="0"/>
              <a:t>&gt;K</a:t>
            </a:r>
            <a:r>
              <a:rPr lang="en-US" altLang="zh-CN" sz="2400" b="1" baseline="-30000" smtClean="0"/>
              <a:t>n</a:t>
            </a:r>
            <a:r>
              <a:rPr lang="en-US" altLang="zh-CN" sz="2400" b="1" smtClean="0"/>
              <a:t>    THEN  R</a:t>
            </a:r>
            <a:r>
              <a:rPr lang="en-US" altLang="zh-CN" sz="2400" b="1" baseline="-30000" smtClean="0"/>
              <a:t>m</a:t>
            </a:r>
            <a:r>
              <a:rPr lang="en-US" altLang="zh-CN" sz="2400" b="1" smtClean="0">
                <a:sym typeface="Symbol" pitchFamily="18" charset="2"/>
              </a:rPr>
              <a:t></a:t>
            </a:r>
            <a:r>
              <a:rPr lang="en-US" altLang="zh-CN" sz="2400" b="1" smtClean="0"/>
              <a:t>R</a:t>
            </a:r>
            <a:r>
              <a:rPr lang="en-US" altLang="zh-CN" sz="2400" b="1" baseline="-30000" smtClean="0"/>
              <a:t>n </a:t>
            </a:r>
            <a:r>
              <a:rPr lang="en-US" altLang="zh-CN" sz="2400" b="1" smtClean="0"/>
              <a:t>.</a:t>
            </a:r>
          </a:p>
          <a:p>
            <a:pPr algn="just" eaLnBrk="1" hangingPunct="1">
              <a:lnSpc>
                <a:spcPct val="80000"/>
              </a:lnSpc>
              <a:buFont typeface="Wingdings" pitchFamily="2" charset="2"/>
              <a:buNone/>
            </a:pPr>
            <a:r>
              <a:rPr lang="en-US" altLang="zh-CN" sz="2400" b="1" smtClean="0"/>
              <a:t>        IF   K</a:t>
            </a:r>
            <a:r>
              <a:rPr lang="en-US" altLang="zh-CN" sz="2400" b="1" baseline="-30000" smtClean="0"/>
              <a:t>m+1</a:t>
            </a:r>
            <a:r>
              <a:rPr lang="en-US" altLang="zh-CN" sz="2400" b="1" smtClean="0"/>
              <a:t>&gt;K</a:t>
            </a:r>
            <a:r>
              <a:rPr lang="en-US" altLang="zh-CN" sz="2400" b="1" baseline="-30000" smtClean="0"/>
              <a:t>m</a:t>
            </a:r>
            <a:r>
              <a:rPr lang="en-US" altLang="zh-CN" sz="2400" b="1" smtClean="0"/>
              <a:t>   THEN  R</a:t>
            </a:r>
            <a:r>
              <a:rPr lang="en-US" altLang="zh-CN" sz="2400" b="1" baseline="-30000" smtClean="0"/>
              <a:t>m+1</a:t>
            </a:r>
            <a:r>
              <a:rPr lang="en-US" altLang="zh-CN" sz="2400" b="1" smtClean="0">
                <a:sym typeface="Symbol" pitchFamily="18" charset="2"/>
              </a:rPr>
              <a:t></a:t>
            </a:r>
            <a:r>
              <a:rPr lang="en-US" altLang="zh-CN" sz="2400" b="1" smtClean="0"/>
              <a:t>R</a:t>
            </a:r>
            <a:r>
              <a:rPr lang="en-US" altLang="zh-CN" sz="2400" b="1" baseline="-30000" smtClean="0"/>
              <a:t>m </a:t>
            </a:r>
            <a:r>
              <a:rPr lang="en-US" altLang="zh-CN" sz="2400" b="1" smtClean="0"/>
              <a:t>. </a:t>
            </a:r>
          </a:p>
          <a:p>
            <a:pPr algn="just" eaLnBrk="1" hangingPunct="1">
              <a:lnSpc>
                <a:spcPct val="80000"/>
              </a:lnSpc>
              <a:buFont typeface="Wingdings" pitchFamily="2" charset="2"/>
              <a:buNone/>
            </a:pPr>
            <a:r>
              <a:rPr lang="en-US" altLang="zh-CN" sz="2400" b="1" smtClean="0"/>
              <a:t>    Part2 [</a:t>
            </a:r>
            <a:r>
              <a:rPr lang="zh-CN" altLang="en-US" sz="2400" b="1" smtClean="0"/>
              <a:t>分划开始</a:t>
            </a:r>
            <a:r>
              <a:rPr lang="en-US" altLang="zh-CN" sz="2400" b="1" smtClean="0"/>
              <a:t>]</a:t>
            </a:r>
          </a:p>
          <a:p>
            <a:pPr algn="just" eaLnBrk="1" hangingPunct="1">
              <a:lnSpc>
                <a:spcPct val="80000"/>
              </a:lnSpc>
              <a:buFont typeface="Wingdings" pitchFamily="2" charset="2"/>
              <a:buNone/>
            </a:pPr>
            <a:r>
              <a:rPr lang="en-US" altLang="zh-CN" sz="2400" b="1" smtClean="0"/>
              <a:t>        i←m </a:t>
            </a:r>
            <a:r>
              <a:rPr lang="zh-CN" altLang="en-US" sz="2400" b="1" smtClean="0"/>
              <a:t>．</a:t>
            </a:r>
            <a:r>
              <a:rPr lang="en-US" altLang="zh-CN" sz="2400" b="1" smtClean="0"/>
              <a:t>j←n+1 </a:t>
            </a:r>
            <a:r>
              <a:rPr lang="zh-CN" altLang="en-US" sz="2400" b="1" smtClean="0"/>
              <a:t>．</a:t>
            </a:r>
            <a:r>
              <a:rPr lang="en-US" altLang="zh-CN" sz="2400" b="1" smtClean="0"/>
              <a:t>K←K</a:t>
            </a:r>
            <a:r>
              <a:rPr lang="en-US" altLang="zh-CN" sz="2400" b="1" baseline="-30000" smtClean="0"/>
              <a:t>m </a:t>
            </a:r>
            <a:r>
              <a:rPr lang="en-US" altLang="zh-CN" sz="2400" b="1" smtClean="0"/>
              <a:t> .</a:t>
            </a:r>
          </a:p>
          <a:p>
            <a:pPr algn="just" eaLnBrk="1" hangingPunct="1">
              <a:lnSpc>
                <a:spcPct val="80000"/>
              </a:lnSpc>
              <a:buFont typeface="Wingdings" pitchFamily="2" charset="2"/>
              <a:buNone/>
            </a:pPr>
            <a:r>
              <a:rPr lang="en-US" altLang="zh-CN" sz="2400" b="1" smtClean="0"/>
              <a:t>    Part3 [</a:t>
            </a:r>
            <a:r>
              <a:rPr lang="zh-CN" altLang="en-US" sz="2400" b="1" smtClean="0"/>
              <a:t>用</a:t>
            </a:r>
            <a:r>
              <a:rPr lang="en-US" altLang="zh-CN" sz="2400" b="1" smtClean="0"/>
              <a:t>K</a:t>
            </a:r>
            <a:r>
              <a:rPr lang="en-US" altLang="zh-CN" sz="2400" b="1" baseline="-30000" smtClean="0"/>
              <a:t>m</a:t>
            </a:r>
            <a:r>
              <a:rPr lang="zh-CN" altLang="en-US" sz="2400" b="1" smtClean="0"/>
              <a:t>分划文件</a:t>
            </a:r>
            <a:r>
              <a:rPr lang="en-US" altLang="zh-CN" sz="2400" b="1" smtClean="0"/>
              <a:t>( R</a:t>
            </a:r>
            <a:r>
              <a:rPr lang="en-US" altLang="zh-CN" sz="2400" b="1" baseline="-30000" smtClean="0"/>
              <a:t>m</a:t>
            </a:r>
            <a:r>
              <a:rPr lang="zh-CN" altLang="en-US" sz="2400" b="1" smtClean="0"/>
              <a:t>，</a:t>
            </a:r>
            <a:r>
              <a:rPr lang="en-US" altLang="zh-CN" sz="2400" b="1" smtClean="0"/>
              <a:t>R</a:t>
            </a:r>
            <a:r>
              <a:rPr lang="en-US" altLang="zh-CN" sz="2400" b="1" baseline="-30000" smtClean="0"/>
              <a:t>m+1</a:t>
            </a:r>
            <a:r>
              <a:rPr lang="zh-CN" altLang="en-US" sz="2400" b="1" smtClean="0"/>
              <a:t>，</a:t>
            </a:r>
            <a:r>
              <a:rPr lang="en-US" altLang="zh-CN" sz="2400" b="1" smtClean="0">
                <a:latin typeface="Arial" charset="0"/>
              </a:rPr>
              <a:t>…</a:t>
            </a:r>
            <a:r>
              <a:rPr lang="zh-CN" altLang="en-US" sz="2400" b="1" smtClean="0"/>
              <a:t>，</a:t>
            </a:r>
            <a:r>
              <a:rPr lang="en-US" altLang="zh-CN" sz="2400" b="1" smtClean="0"/>
              <a:t>R</a:t>
            </a:r>
            <a:r>
              <a:rPr lang="en-US" altLang="zh-CN" sz="2400" b="1" baseline="-30000" smtClean="0"/>
              <a:t>n </a:t>
            </a:r>
            <a:r>
              <a:rPr lang="en-US" altLang="zh-CN" sz="2400" b="1" smtClean="0"/>
              <a:t>)]</a:t>
            </a:r>
          </a:p>
          <a:p>
            <a:pPr algn="just" eaLnBrk="1" hangingPunct="1">
              <a:lnSpc>
                <a:spcPct val="80000"/>
              </a:lnSpc>
              <a:buFont typeface="Wingdings" pitchFamily="2" charset="2"/>
              <a:buNone/>
            </a:pPr>
            <a:r>
              <a:rPr lang="en-US" altLang="zh-CN" sz="2400" b="1" smtClean="0"/>
              <a:t>        WHILE  i</a:t>
            </a:r>
            <a:r>
              <a:rPr lang="zh-CN" altLang="en-US" sz="2400" b="1" smtClean="0"/>
              <a:t>＜</a:t>
            </a:r>
            <a:r>
              <a:rPr lang="en-US" altLang="zh-CN" sz="2400" b="1" smtClean="0"/>
              <a:t>j  DO</a:t>
            </a:r>
          </a:p>
          <a:p>
            <a:pPr algn="just" eaLnBrk="1" hangingPunct="1">
              <a:lnSpc>
                <a:spcPct val="80000"/>
              </a:lnSpc>
              <a:buFont typeface="Wingdings" pitchFamily="2" charset="2"/>
              <a:buNone/>
            </a:pPr>
            <a:r>
              <a:rPr lang="en-US" altLang="zh-CN" sz="2400" b="1" smtClean="0"/>
              <a:t>           ( i←i</a:t>
            </a:r>
            <a:r>
              <a:rPr lang="zh-CN" altLang="en-US" sz="2400" b="1" smtClean="0"/>
              <a:t>＋</a:t>
            </a:r>
            <a:r>
              <a:rPr lang="en-US" altLang="zh-CN" sz="2400" b="1" smtClean="0"/>
              <a:t>1 </a:t>
            </a:r>
            <a:r>
              <a:rPr lang="zh-CN" altLang="en-US" sz="2400" b="1" smtClean="0"/>
              <a:t>．</a:t>
            </a:r>
          </a:p>
          <a:p>
            <a:pPr algn="just" eaLnBrk="1" hangingPunct="1">
              <a:lnSpc>
                <a:spcPct val="80000"/>
              </a:lnSpc>
              <a:buFont typeface="Wingdings" pitchFamily="2" charset="2"/>
              <a:buNone/>
            </a:pPr>
            <a:r>
              <a:rPr lang="zh-CN" altLang="en-US" sz="2400" b="1" smtClean="0"/>
              <a:t>            </a:t>
            </a:r>
            <a:r>
              <a:rPr lang="en-US" altLang="zh-CN" sz="2400" b="1" smtClean="0"/>
              <a:t>WHILE   K</a:t>
            </a:r>
            <a:r>
              <a:rPr lang="en-US" altLang="zh-CN" sz="2400" b="1" baseline="-30000" smtClean="0"/>
              <a:t>i</a:t>
            </a:r>
            <a:r>
              <a:rPr lang="zh-CN" altLang="en-US" sz="2400" b="1" smtClean="0"/>
              <a:t>＜</a:t>
            </a:r>
            <a:r>
              <a:rPr lang="en-US" altLang="zh-CN" sz="2400" b="1" smtClean="0"/>
              <a:t>K  DO  i←i</a:t>
            </a:r>
            <a:r>
              <a:rPr lang="zh-CN" altLang="en-US" sz="2400" b="1" smtClean="0"/>
              <a:t>＋</a:t>
            </a:r>
            <a:r>
              <a:rPr lang="en-US" altLang="zh-CN" sz="2400" b="1" smtClean="0"/>
              <a:t>1 </a:t>
            </a:r>
            <a:r>
              <a:rPr lang="zh-CN" altLang="en-US" sz="2400" b="1" smtClean="0"/>
              <a:t>．</a:t>
            </a:r>
          </a:p>
          <a:p>
            <a:pPr algn="just" eaLnBrk="1" hangingPunct="1">
              <a:lnSpc>
                <a:spcPct val="80000"/>
              </a:lnSpc>
              <a:buFont typeface="Wingdings" pitchFamily="2" charset="2"/>
              <a:buNone/>
            </a:pPr>
            <a:r>
              <a:rPr lang="zh-CN" altLang="en-US" sz="2400" b="1" smtClean="0"/>
              <a:t>            </a:t>
            </a:r>
            <a:r>
              <a:rPr lang="en-US" altLang="zh-CN" sz="2400" b="1" smtClean="0"/>
              <a:t>j←j</a:t>
            </a:r>
            <a:r>
              <a:rPr lang="en-US" altLang="zh-CN" sz="2400" b="1" smtClean="0">
                <a:latin typeface="Arial" charset="0"/>
              </a:rPr>
              <a:t>–</a:t>
            </a:r>
            <a:r>
              <a:rPr lang="en-US" altLang="zh-CN" sz="2400" b="1" smtClean="0"/>
              <a:t>1 </a:t>
            </a:r>
            <a:r>
              <a:rPr lang="zh-CN" altLang="en-US" sz="2400" b="1" smtClean="0"/>
              <a:t>．</a:t>
            </a:r>
          </a:p>
          <a:p>
            <a:pPr algn="just" eaLnBrk="1" hangingPunct="1">
              <a:lnSpc>
                <a:spcPct val="80000"/>
              </a:lnSpc>
              <a:buFont typeface="Wingdings" pitchFamily="2" charset="2"/>
              <a:buNone/>
            </a:pPr>
            <a:r>
              <a:rPr lang="zh-CN" altLang="en-US" sz="2400" b="1" smtClean="0"/>
              <a:t>            </a:t>
            </a:r>
            <a:r>
              <a:rPr lang="en-US" altLang="zh-CN" sz="2400" b="1" smtClean="0"/>
              <a:t>WHILE   K</a:t>
            </a:r>
            <a:r>
              <a:rPr lang="en-US" altLang="zh-CN" sz="2400" b="1" baseline="-30000" smtClean="0"/>
              <a:t>j</a:t>
            </a:r>
            <a:r>
              <a:rPr lang="zh-CN" altLang="en-US" sz="2400" b="1" smtClean="0"/>
              <a:t>＞</a:t>
            </a:r>
            <a:r>
              <a:rPr lang="en-US" altLang="zh-CN" sz="2400" b="1" smtClean="0"/>
              <a:t>K  DO  j←j</a:t>
            </a:r>
            <a:r>
              <a:rPr lang="en-US" altLang="zh-CN" sz="2400" b="1" smtClean="0">
                <a:latin typeface="Arial" charset="0"/>
              </a:rPr>
              <a:t>–</a:t>
            </a:r>
            <a:r>
              <a:rPr lang="en-US" altLang="zh-CN" sz="2400" b="1" smtClean="0"/>
              <a:t>1 .</a:t>
            </a:r>
          </a:p>
          <a:p>
            <a:pPr algn="just" eaLnBrk="1" hangingPunct="1">
              <a:lnSpc>
                <a:spcPct val="80000"/>
              </a:lnSpc>
              <a:buFont typeface="Wingdings" pitchFamily="2" charset="2"/>
              <a:buNone/>
            </a:pPr>
            <a:r>
              <a:rPr lang="en-US" altLang="zh-CN" sz="2400" b="1" smtClean="0"/>
              <a:t>            IF  i&lt;j  THEN  R</a:t>
            </a:r>
            <a:r>
              <a:rPr lang="en-US" altLang="zh-CN" sz="2400" b="1" baseline="-30000" smtClean="0"/>
              <a:t>i</a:t>
            </a:r>
            <a:r>
              <a:rPr lang="en-US" altLang="zh-CN" sz="2400" b="1" smtClean="0">
                <a:sym typeface="Symbol" pitchFamily="18" charset="2"/>
              </a:rPr>
              <a:t></a:t>
            </a:r>
            <a:r>
              <a:rPr lang="en-US" altLang="zh-CN" sz="2400" b="1" smtClean="0"/>
              <a:t>R</a:t>
            </a:r>
            <a:r>
              <a:rPr lang="en-US" altLang="zh-CN" sz="2400" b="1" baseline="-30000" smtClean="0"/>
              <a:t>j  </a:t>
            </a:r>
            <a:r>
              <a:rPr lang="en-US" altLang="zh-CN" sz="2400" b="1" smtClean="0"/>
              <a:t>) </a:t>
            </a:r>
            <a:r>
              <a:rPr lang="zh-CN" altLang="en-US" sz="2400" b="1" smtClean="0"/>
              <a:t>．</a:t>
            </a:r>
          </a:p>
          <a:p>
            <a:pPr eaLnBrk="1" hangingPunct="1">
              <a:lnSpc>
                <a:spcPct val="80000"/>
              </a:lnSpc>
              <a:buFont typeface="Wingdings" pitchFamily="2" charset="2"/>
              <a:buNone/>
            </a:pPr>
            <a:r>
              <a:rPr lang="zh-CN" altLang="en-US" sz="2400" b="1" smtClean="0"/>
              <a:t>        </a:t>
            </a:r>
            <a:r>
              <a:rPr lang="en-US" altLang="zh-CN" sz="2400" b="1" smtClean="0"/>
              <a:t>R</a:t>
            </a:r>
            <a:r>
              <a:rPr lang="en-US" altLang="zh-CN" sz="2400" b="1" baseline="-30000" smtClean="0"/>
              <a:t>m</a:t>
            </a:r>
            <a:r>
              <a:rPr lang="en-US" altLang="zh-CN" sz="2400" b="1" smtClean="0">
                <a:sym typeface="Symbol" pitchFamily="18" charset="2"/>
              </a:rPr>
              <a:t></a:t>
            </a:r>
            <a:r>
              <a:rPr lang="en-US" altLang="zh-CN" sz="2400" b="1" smtClean="0"/>
              <a:t>R</a:t>
            </a:r>
            <a:r>
              <a:rPr lang="en-US" altLang="zh-CN" sz="2400" b="1" baseline="-30000" smtClean="0"/>
              <a:t>j</a:t>
            </a:r>
            <a:r>
              <a:rPr lang="en-US" altLang="zh-CN" sz="2400" b="1" smtClean="0"/>
              <a:t>  ▌ </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idx="1"/>
          </p:nvPr>
        </p:nvSpPr>
        <p:spPr>
          <a:xfrm>
            <a:off x="381000" y="533400"/>
            <a:ext cx="8458200" cy="5486400"/>
          </a:xfrm>
        </p:spPr>
        <p:txBody>
          <a:bodyPr/>
          <a:lstStyle/>
          <a:p>
            <a:pPr eaLnBrk="1" hangingPunct="1">
              <a:spcBef>
                <a:spcPct val="40000"/>
              </a:spcBef>
              <a:buFont typeface="Wingdings" pitchFamily="2" charset="2"/>
              <a:buNone/>
            </a:pPr>
            <a:r>
              <a:rPr lang="zh-CN" altLang="en-US" b="1" smtClean="0">
                <a:solidFill>
                  <a:srgbClr val="FFFF00"/>
                </a:solidFill>
                <a:latin typeface="幼圆" pitchFamily="49" charset="-122"/>
                <a:ea typeface="幼圆" pitchFamily="49" charset="-122"/>
              </a:rPr>
              <a:t>快速排序算法</a:t>
            </a:r>
          </a:p>
          <a:p>
            <a:pPr eaLnBrk="1" hangingPunct="1">
              <a:spcBef>
                <a:spcPct val="40000"/>
              </a:spcBef>
            </a:pPr>
            <a:r>
              <a:rPr lang="zh-CN" altLang="en-US" b="1" smtClean="0">
                <a:solidFill>
                  <a:srgbClr val="FFFF00"/>
                </a:solidFill>
                <a:latin typeface="幼圆" pitchFamily="49" charset="-122"/>
                <a:ea typeface="幼圆" pitchFamily="49" charset="-122"/>
              </a:rPr>
              <a:t>时间复杂度</a:t>
            </a:r>
            <a:r>
              <a:rPr lang="en-US" altLang="zh-CN" b="1" smtClean="0">
                <a:latin typeface="幼圆" pitchFamily="49" charset="-122"/>
                <a:ea typeface="幼圆" pitchFamily="49" charset="-122"/>
              </a:rPr>
              <a:t>:O(n</a:t>
            </a:r>
            <a:r>
              <a:rPr lang="en-US" altLang="zh-CN" b="1" baseline="30000" smtClean="0">
                <a:latin typeface="幼圆" pitchFamily="49" charset="-122"/>
                <a:ea typeface="幼圆" pitchFamily="49" charset="-122"/>
              </a:rPr>
              <a:t>2</a:t>
            </a:r>
            <a:r>
              <a:rPr lang="en-US" altLang="zh-CN" b="1" smtClean="0">
                <a:latin typeface="幼圆" pitchFamily="49" charset="-122"/>
                <a:ea typeface="幼圆" pitchFamily="49" charset="-122"/>
              </a:rPr>
              <a:t>)//</a:t>
            </a:r>
            <a:r>
              <a:rPr lang="zh-CN" altLang="en-US" b="1" smtClean="0">
                <a:latin typeface="幼圆" pitchFamily="49" charset="-122"/>
                <a:ea typeface="幼圆" pitchFamily="49" charset="-122"/>
              </a:rPr>
              <a:t>最坏 </a:t>
            </a:r>
            <a:r>
              <a:rPr lang="en-US" altLang="zh-CN" b="1" smtClean="0">
                <a:latin typeface="幼圆" pitchFamily="49" charset="-122"/>
                <a:ea typeface="幼圆" pitchFamily="49" charset="-122"/>
              </a:rPr>
              <a:t>. </a:t>
            </a:r>
          </a:p>
          <a:p>
            <a:pPr eaLnBrk="1" hangingPunct="1">
              <a:spcBef>
                <a:spcPct val="40000"/>
              </a:spcBef>
            </a:pPr>
            <a:r>
              <a:rPr lang="zh-CN" altLang="en-US" b="1" smtClean="0">
                <a:solidFill>
                  <a:srgbClr val="FFFF00"/>
                </a:solidFill>
                <a:latin typeface="幼圆" pitchFamily="49" charset="-122"/>
                <a:ea typeface="幼圆" pitchFamily="49" charset="-122"/>
              </a:rPr>
              <a:t>时间复杂度</a:t>
            </a:r>
            <a:r>
              <a:rPr lang="en-US" altLang="zh-CN" b="1" smtClean="0">
                <a:latin typeface="幼圆" pitchFamily="49" charset="-122"/>
                <a:ea typeface="幼圆" pitchFamily="49" charset="-122"/>
              </a:rPr>
              <a:t>:O(nlog</a:t>
            </a:r>
            <a:r>
              <a:rPr lang="en-US" altLang="zh-CN" b="1" baseline="-25000" smtClean="0">
                <a:latin typeface="幼圆" pitchFamily="49" charset="-122"/>
                <a:ea typeface="幼圆" pitchFamily="49" charset="-122"/>
              </a:rPr>
              <a:t>2</a:t>
            </a:r>
            <a:r>
              <a:rPr lang="en-US" altLang="zh-CN" b="1" smtClean="0">
                <a:latin typeface="幼圆" pitchFamily="49" charset="-122"/>
                <a:ea typeface="幼圆" pitchFamily="49" charset="-122"/>
              </a:rPr>
              <a:t>n) //</a:t>
            </a:r>
            <a:r>
              <a:rPr lang="zh-CN" altLang="en-US" b="1" smtClean="0">
                <a:latin typeface="幼圆" pitchFamily="49" charset="-122"/>
                <a:ea typeface="幼圆" pitchFamily="49" charset="-122"/>
              </a:rPr>
              <a:t>最好和平均</a:t>
            </a:r>
          </a:p>
          <a:p>
            <a:pPr eaLnBrk="1" hangingPunct="1">
              <a:spcBef>
                <a:spcPct val="40000"/>
              </a:spcBef>
            </a:pPr>
            <a:r>
              <a:rPr lang="zh-CN" altLang="en-US" b="1" smtClean="0">
                <a:solidFill>
                  <a:srgbClr val="FFFF00"/>
                </a:solidFill>
                <a:latin typeface="幼圆" pitchFamily="49" charset="-122"/>
                <a:ea typeface="幼圆" pitchFamily="49" charset="-122"/>
              </a:rPr>
              <a:t>空间复杂度</a:t>
            </a:r>
            <a:r>
              <a:rPr lang="zh-CN" altLang="en-US" b="1" smtClean="0">
                <a:latin typeface="幼圆" pitchFamily="49" charset="-122"/>
                <a:ea typeface="幼圆" pitchFamily="49" charset="-122"/>
              </a:rPr>
              <a:t>： </a:t>
            </a:r>
            <a:r>
              <a:rPr lang="en-US" altLang="zh-CN" b="1" smtClean="0">
                <a:latin typeface="幼圆" pitchFamily="49" charset="-122"/>
                <a:ea typeface="幼圆" pitchFamily="49" charset="-122"/>
              </a:rPr>
              <a:t>O(log</a:t>
            </a:r>
            <a:r>
              <a:rPr lang="en-US" altLang="zh-CN" b="1" baseline="-25000" smtClean="0">
                <a:latin typeface="幼圆" pitchFamily="49" charset="-122"/>
                <a:ea typeface="幼圆" pitchFamily="49" charset="-122"/>
              </a:rPr>
              <a:t>2</a:t>
            </a:r>
            <a:r>
              <a:rPr lang="en-US" altLang="zh-CN" b="1" smtClean="0">
                <a:latin typeface="幼圆" pitchFamily="49" charset="-122"/>
                <a:ea typeface="幼圆" pitchFamily="49" charset="-122"/>
              </a:rPr>
              <a:t>n) .</a:t>
            </a:r>
          </a:p>
          <a:p>
            <a:pPr eaLnBrk="1" hangingPunct="1">
              <a:spcBef>
                <a:spcPct val="40000"/>
              </a:spcBef>
            </a:pPr>
            <a:r>
              <a:rPr lang="zh-CN" altLang="en-US" b="1" smtClean="0">
                <a:solidFill>
                  <a:srgbClr val="FFFF00"/>
                </a:solidFill>
                <a:latin typeface="幼圆" pitchFamily="49" charset="-122"/>
                <a:ea typeface="幼圆" pitchFamily="49" charset="-122"/>
              </a:rPr>
              <a:t>稳定性</a:t>
            </a:r>
            <a:r>
              <a:rPr lang="zh-CN" altLang="en-US" b="1" smtClean="0">
                <a:latin typeface="幼圆" pitchFamily="49" charset="-122"/>
                <a:ea typeface="幼圆" pitchFamily="49" charset="-122"/>
              </a:rPr>
              <a:t>：快速排序是</a:t>
            </a:r>
            <a:r>
              <a:rPr lang="zh-CN" altLang="en-US" b="1" smtClean="0">
                <a:solidFill>
                  <a:srgbClr val="FFFF00"/>
                </a:solidFill>
                <a:latin typeface="幼圆" pitchFamily="49" charset="-122"/>
                <a:ea typeface="幼圆" pitchFamily="49" charset="-122"/>
              </a:rPr>
              <a:t>不稳定的</a:t>
            </a:r>
            <a:r>
              <a:rPr lang="zh-CN" altLang="en-US" b="1" smtClean="0">
                <a:latin typeface="幼圆" pitchFamily="49" charset="-122"/>
                <a:ea typeface="幼圆" pitchFamily="49" charset="-122"/>
              </a:rPr>
              <a:t>排序方法。</a:t>
            </a:r>
          </a:p>
          <a:p>
            <a:pPr eaLnBrk="1" hangingPunct="1">
              <a:spcBef>
                <a:spcPct val="40000"/>
              </a:spcBef>
            </a:pPr>
            <a:r>
              <a:rPr lang="zh-CN" altLang="en-US" b="1" smtClean="0">
                <a:solidFill>
                  <a:srgbClr val="FFFF00"/>
                </a:solidFill>
                <a:latin typeface="幼圆" pitchFamily="49" charset="-122"/>
                <a:ea typeface="幼圆" pitchFamily="49" charset="-122"/>
              </a:rPr>
              <a:t>快速排序方法是目前内部排序中最好、最快的排序方法。</a:t>
            </a:r>
          </a:p>
        </p:txBody>
      </p:sp>
    </p:spTree>
  </p:cSld>
  <p:clrMapOvr>
    <a:masterClrMapping/>
  </p:clrMapOvr>
  <p:transition>
    <p:checke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idx="1"/>
          </p:nvPr>
        </p:nvSpPr>
        <p:spPr>
          <a:xfrm>
            <a:off x="144463" y="520700"/>
            <a:ext cx="8820150" cy="5861050"/>
          </a:xfrm>
        </p:spPr>
        <p:txBody>
          <a:bodyPr/>
          <a:lstStyle/>
          <a:p>
            <a:pPr algn="ctr" eaLnBrk="1" hangingPunct="1">
              <a:spcBef>
                <a:spcPct val="55000"/>
              </a:spcBef>
              <a:buFont typeface="Wingdings" pitchFamily="2" charset="2"/>
              <a:buNone/>
            </a:pPr>
            <a:r>
              <a:rPr lang="zh-CN" altLang="en-US" sz="5400" b="1" smtClean="0">
                <a:solidFill>
                  <a:srgbClr val="FFFF00"/>
                </a:solidFill>
                <a:latin typeface="Times New Roman" pitchFamily="18" charset="0"/>
                <a:ea typeface="幼圆" pitchFamily="49" charset="-122"/>
              </a:rPr>
              <a:t> </a:t>
            </a:r>
            <a:r>
              <a:rPr lang="en-US" altLang="zh-CN" sz="5400" b="1" smtClean="0">
                <a:solidFill>
                  <a:srgbClr val="FFFF00"/>
                </a:solidFill>
                <a:latin typeface="Times New Roman" pitchFamily="18" charset="0"/>
                <a:ea typeface="隶书" pitchFamily="49" charset="-122"/>
              </a:rPr>
              <a:t>7.3   </a:t>
            </a:r>
            <a:r>
              <a:rPr lang="zh-CN" altLang="en-US" sz="5400" b="1" smtClean="0">
                <a:solidFill>
                  <a:srgbClr val="FFFF00"/>
                </a:solidFill>
                <a:latin typeface="Times New Roman" pitchFamily="18" charset="0"/>
                <a:ea typeface="隶书" pitchFamily="49" charset="-122"/>
              </a:rPr>
              <a:t>选择排序</a:t>
            </a:r>
          </a:p>
          <a:p>
            <a:pPr eaLnBrk="1" hangingPunct="1">
              <a:lnSpc>
                <a:spcPct val="140000"/>
              </a:lnSpc>
              <a:spcBef>
                <a:spcPct val="55000"/>
              </a:spcBef>
              <a:buFont typeface="Wingdings" pitchFamily="2" charset="2"/>
              <a:buNone/>
            </a:pPr>
            <a:r>
              <a:rPr lang="zh-CN" altLang="en-US" sz="3600" b="1" smtClean="0">
                <a:solidFill>
                  <a:srgbClr val="FFFF00"/>
                </a:solidFill>
                <a:latin typeface="Times New Roman" pitchFamily="18" charset="0"/>
              </a:rPr>
              <a:t>  思想：</a:t>
            </a:r>
            <a:r>
              <a:rPr lang="zh-CN" altLang="en-US" sz="3600" b="1" smtClean="0">
                <a:latin typeface="Times New Roman" pitchFamily="18" charset="0"/>
              </a:rPr>
              <a:t>对待排序的文件进行</a:t>
            </a:r>
            <a:r>
              <a:rPr lang="en-US" altLang="zh-CN" sz="3600" b="1" smtClean="0">
                <a:latin typeface="Times New Roman" pitchFamily="18" charset="0"/>
              </a:rPr>
              <a:t>n</a:t>
            </a:r>
            <a:r>
              <a:rPr lang="zh-CN" altLang="en-US" sz="3600" b="1" smtClean="0">
                <a:latin typeface="Times New Roman" pitchFamily="18" charset="0"/>
              </a:rPr>
              <a:t>次</a:t>
            </a:r>
            <a:r>
              <a:rPr lang="zh-CN" altLang="en-US" sz="3600" b="1" smtClean="0">
                <a:solidFill>
                  <a:srgbClr val="FFFF00"/>
                </a:solidFill>
                <a:latin typeface="Times New Roman" pitchFamily="18" charset="0"/>
              </a:rPr>
              <a:t>选择</a:t>
            </a:r>
            <a:r>
              <a:rPr lang="zh-CN" altLang="en-US" sz="3600" b="1" smtClean="0">
                <a:latin typeface="Times New Roman" pitchFamily="18" charset="0"/>
              </a:rPr>
              <a:t>，其中第</a:t>
            </a:r>
            <a:r>
              <a:rPr lang="en-US" altLang="zh-CN" sz="3600" b="1" smtClean="0">
                <a:latin typeface="Times New Roman" pitchFamily="18" charset="0"/>
              </a:rPr>
              <a:t>i</a:t>
            </a:r>
            <a:r>
              <a:rPr lang="zh-CN" altLang="en-US" sz="3600" b="1" smtClean="0">
                <a:latin typeface="Times New Roman" pitchFamily="18" charset="0"/>
              </a:rPr>
              <a:t>次</a:t>
            </a:r>
            <a:r>
              <a:rPr lang="zh-CN" altLang="en-US" sz="3600" b="1" smtClean="0">
                <a:solidFill>
                  <a:srgbClr val="FFFF00"/>
                </a:solidFill>
                <a:latin typeface="Times New Roman" pitchFamily="18" charset="0"/>
              </a:rPr>
              <a:t>选择</a:t>
            </a:r>
            <a:r>
              <a:rPr lang="zh-CN" altLang="en-US" sz="3600" b="1" smtClean="0">
                <a:latin typeface="Times New Roman" pitchFamily="18" charset="0"/>
              </a:rPr>
              <a:t>第</a:t>
            </a:r>
            <a:r>
              <a:rPr lang="en-US" altLang="zh-CN" sz="3600" b="1" smtClean="0">
                <a:latin typeface="Times New Roman" pitchFamily="18" charset="0"/>
              </a:rPr>
              <a:t>i</a:t>
            </a:r>
            <a:r>
              <a:rPr lang="zh-CN" altLang="en-US" sz="3600" b="1" smtClean="0">
                <a:latin typeface="Times New Roman" pitchFamily="18" charset="0"/>
              </a:rPr>
              <a:t>小（或大）的记录放在第</a:t>
            </a:r>
            <a:r>
              <a:rPr lang="en-US" altLang="zh-CN" sz="3600" b="1" smtClean="0">
                <a:latin typeface="Times New Roman" pitchFamily="18" charset="0"/>
              </a:rPr>
              <a:t>i</a:t>
            </a:r>
            <a:r>
              <a:rPr lang="zh-CN" altLang="en-US" sz="3600" b="1" smtClean="0">
                <a:latin typeface="Times New Roman" pitchFamily="18" charset="0"/>
              </a:rPr>
              <a:t>（或</a:t>
            </a:r>
            <a:r>
              <a:rPr lang="en-US" altLang="zh-CN" sz="3600" b="1" smtClean="0">
                <a:latin typeface="Times New Roman" pitchFamily="18" charset="0"/>
              </a:rPr>
              <a:t>n-i+1</a:t>
            </a:r>
            <a:r>
              <a:rPr lang="zh-CN" altLang="en-US" sz="3600" b="1" smtClean="0">
                <a:latin typeface="Times New Roman" pitchFamily="18" charset="0"/>
              </a:rPr>
              <a:t>）个位置上。</a:t>
            </a:r>
          </a:p>
          <a:p>
            <a:pPr eaLnBrk="1" hangingPunct="1">
              <a:lnSpc>
                <a:spcPct val="140000"/>
              </a:lnSpc>
              <a:spcBef>
                <a:spcPct val="55000"/>
              </a:spcBef>
              <a:buFont typeface="Wingdings" pitchFamily="2" charset="2"/>
              <a:buNone/>
            </a:pPr>
            <a:endParaRPr lang="zh-CN" altLang="en-US" sz="2000" b="1" smtClean="0">
              <a:solidFill>
                <a:srgbClr val="FFFF00"/>
              </a:solidFill>
              <a:latin typeface="Times New Roman" pitchFamily="18" charset="0"/>
            </a:endParaRPr>
          </a:p>
          <a:p>
            <a:pPr eaLnBrk="1" hangingPunct="1">
              <a:buFont typeface="Wingdings" pitchFamily="2" charset="2"/>
              <a:buNone/>
            </a:pPr>
            <a:r>
              <a:rPr lang="en-US" altLang="zh-CN" sz="3600" b="1" smtClean="0">
                <a:solidFill>
                  <a:srgbClr val="FFFF00"/>
                </a:solidFill>
                <a:latin typeface="Times New Roman" pitchFamily="18" charset="0"/>
                <a:ea typeface="幼圆" pitchFamily="49" charset="-122"/>
              </a:rPr>
              <a:t>      </a:t>
            </a:r>
            <a:r>
              <a:rPr lang="zh-CN" altLang="en-US" sz="3600" b="1" smtClean="0">
                <a:solidFill>
                  <a:srgbClr val="FFFF00"/>
                </a:solidFill>
                <a:latin typeface="宋体" pitchFamily="2" charset="-122"/>
              </a:rPr>
              <a:t>直接选择排序</a:t>
            </a:r>
          </a:p>
          <a:p>
            <a:pPr eaLnBrk="1" hangingPunct="1">
              <a:buFont typeface="Wingdings" pitchFamily="2" charset="2"/>
              <a:buNone/>
            </a:pPr>
            <a:r>
              <a:rPr lang="zh-CN" altLang="en-US" sz="3600" b="1" smtClean="0">
                <a:solidFill>
                  <a:srgbClr val="FFFF00"/>
                </a:solidFill>
                <a:latin typeface="宋体" pitchFamily="2" charset="-122"/>
              </a:rPr>
              <a:t>   堆排序</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0978">
                                            <p:txEl>
                                              <p:pRg st="3" end="3"/>
                                            </p:txEl>
                                          </p:spTgt>
                                        </p:tgtEl>
                                        <p:attrNameLst>
                                          <p:attrName>style.visibility</p:attrName>
                                        </p:attrNameLst>
                                      </p:cBhvr>
                                      <p:to>
                                        <p:strVal val="visible"/>
                                      </p:to>
                                    </p:set>
                                    <p:animEffect transition="in" filter="blinds(horizontal)">
                                      <p:cBhvr>
                                        <p:cTn id="7" dur="500"/>
                                        <p:tgtEl>
                                          <p:spTgt spid="51097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0978">
                                            <p:txEl>
                                              <p:pRg st="4" end="4"/>
                                            </p:txEl>
                                          </p:spTgt>
                                        </p:tgtEl>
                                        <p:attrNameLst>
                                          <p:attrName>style.visibility</p:attrName>
                                        </p:attrNameLst>
                                      </p:cBhvr>
                                      <p:to>
                                        <p:strVal val="visible"/>
                                      </p:to>
                                    </p:set>
                                    <p:animEffect transition="in" filter="blinds(horizontal)">
                                      <p:cBhvr>
                                        <p:cTn id="10" dur="500"/>
                                        <p:tgtEl>
                                          <p:spTgt spid="5109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idx="1"/>
          </p:nvPr>
        </p:nvSpPr>
        <p:spPr>
          <a:xfrm>
            <a:off x="0" y="0"/>
            <a:ext cx="9144000" cy="6858000"/>
          </a:xfrm>
        </p:spPr>
        <p:txBody>
          <a:bodyPr/>
          <a:lstStyle/>
          <a:p>
            <a:pPr algn="ctr" eaLnBrk="1" hangingPunct="1">
              <a:buFont typeface="Wingdings" pitchFamily="2" charset="2"/>
              <a:buNone/>
            </a:pPr>
            <a:r>
              <a:rPr lang="en-US" altLang="zh-CN" sz="4400" b="1" smtClean="0">
                <a:solidFill>
                  <a:srgbClr val="FFFF00"/>
                </a:solidFill>
                <a:latin typeface="Times New Roman" pitchFamily="18" charset="0"/>
                <a:ea typeface="隶书" pitchFamily="49" charset="-122"/>
              </a:rPr>
              <a:t>7.3.1  </a:t>
            </a:r>
            <a:r>
              <a:rPr lang="zh-CN" altLang="en-US" sz="4400" b="1" smtClean="0">
                <a:solidFill>
                  <a:srgbClr val="FFFF00"/>
                </a:solidFill>
                <a:latin typeface="Times New Roman" pitchFamily="18" charset="0"/>
                <a:ea typeface="隶书" pitchFamily="49" charset="-122"/>
              </a:rPr>
              <a:t>直接选择排序</a:t>
            </a:r>
          </a:p>
          <a:p>
            <a:pPr algn="ctr" eaLnBrk="1" hangingPunct="1">
              <a:buFont typeface="Wingdings" pitchFamily="2" charset="2"/>
              <a:buNone/>
            </a:pPr>
            <a:endParaRPr lang="zh-CN" altLang="en-US" sz="1800" b="1" smtClean="0">
              <a:solidFill>
                <a:srgbClr val="FFFF00"/>
              </a:solidFill>
              <a:latin typeface="Times New Roman" pitchFamily="18" charset="0"/>
              <a:ea typeface="隶书" pitchFamily="49" charset="-122"/>
            </a:endParaRPr>
          </a:p>
          <a:p>
            <a:pPr eaLnBrk="1" hangingPunct="1">
              <a:buFont typeface="Wingdings" pitchFamily="2" charset="2"/>
              <a:buNone/>
            </a:pPr>
            <a:r>
              <a:rPr lang="zh-CN" altLang="en-US" sz="1200" b="1" smtClean="0">
                <a:latin typeface="幼圆" pitchFamily="49" charset="-122"/>
                <a:ea typeface="幼圆" pitchFamily="49" charset="-122"/>
              </a:rPr>
              <a:t> </a:t>
            </a:r>
            <a:r>
              <a:rPr lang="en-US" altLang="zh-CN" sz="2800" b="1" smtClean="0">
                <a:latin typeface="幼圆" pitchFamily="49" charset="-122"/>
                <a:ea typeface="幼圆" pitchFamily="49" charset="-122"/>
              </a:rPr>
              <a:t>1 </a:t>
            </a:r>
            <a:r>
              <a:rPr lang="zh-CN" altLang="en-US" sz="2800" b="1" smtClean="0">
                <a:latin typeface="幼圆" pitchFamily="49" charset="-122"/>
                <a:ea typeface="幼圆" pitchFamily="49" charset="-122"/>
              </a:rPr>
              <a:t>直接选择排序思想：</a:t>
            </a:r>
          </a:p>
          <a:p>
            <a:pPr eaLnBrk="1" hangingPunct="1">
              <a:lnSpc>
                <a:spcPct val="150000"/>
              </a:lnSpc>
              <a:buFont typeface="Wingdings" pitchFamily="2" charset="2"/>
              <a:buNone/>
            </a:pPr>
            <a:r>
              <a:rPr lang="zh-CN" altLang="en-US" sz="2800" b="1" smtClean="0">
                <a:latin typeface="幼圆" pitchFamily="49" charset="-122"/>
                <a:ea typeface="幼圆" pitchFamily="49" charset="-122"/>
              </a:rPr>
              <a:t>  </a:t>
            </a:r>
            <a:r>
              <a:rPr lang="zh-CN" altLang="en-US" sz="2800" b="1" smtClean="0">
                <a:latin typeface="Times New Roman" pitchFamily="18" charset="0"/>
              </a:rPr>
              <a:t>选择第</a:t>
            </a:r>
            <a:r>
              <a:rPr lang="en-US" altLang="zh-CN" sz="2800" b="1" smtClean="0">
                <a:latin typeface="Times New Roman" pitchFamily="18" charset="0"/>
              </a:rPr>
              <a:t>i</a:t>
            </a:r>
            <a:r>
              <a:rPr lang="zh-CN" altLang="en-US" sz="2800" b="1" smtClean="0">
                <a:latin typeface="Times New Roman" pitchFamily="18" charset="0"/>
              </a:rPr>
              <a:t>大的记录－－</a:t>
            </a:r>
            <a:r>
              <a:rPr lang="zh-CN" altLang="en-US" sz="2800" b="1" smtClean="0">
                <a:solidFill>
                  <a:srgbClr val="FFFF00"/>
                </a:solidFill>
                <a:latin typeface="Times New Roman" pitchFamily="18" charset="0"/>
              </a:rPr>
              <a:t>在剩余的</a:t>
            </a:r>
            <a:r>
              <a:rPr lang="en-US" altLang="zh-CN" sz="2800" b="1" smtClean="0">
                <a:solidFill>
                  <a:srgbClr val="FFFF00"/>
                </a:solidFill>
                <a:latin typeface="Times New Roman" pitchFamily="18" charset="0"/>
              </a:rPr>
              <a:t>n-i+1</a:t>
            </a:r>
            <a:r>
              <a:rPr lang="zh-CN" altLang="en-US" sz="2800" b="1" smtClean="0">
                <a:solidFill>
                  <a:srgbClr val="FFFF00"/>
                </a:solidFill>
                <a:latin typeface="Times New Roman" pitchFamily="18" charset="0"/>
              </a:rPr>
              <a:t>个记录中进行一趟比较，确定出第</a:t>
            </a:r>
            <a:r>
              <a:rPr lang="en-US" altLang="zh-CN" sz="2800" b="1" smtClean="0">
                <a:solidFill>
                  <a:srgbClr val="FFFF00"/>
                </a:solidFill>
                <a:latin typeface="Times New Roman" pitchFamily="18" charset="0"/>
              </a:rPr>
              <a:t>i</a:t>
            </a:r>
            <a:r>
              <a:rPr lang="zh-CN" altLang="en-US" sz="2800" b="1" smtClean="0">
                <a:latin typeface="Times New Roman" pitchFamily="18" charset="0"/>
              </a:rPr>
              <a:t>大</a:t>
            </a:r>
            <a:r>
              <a:rPr lang="zh-CN" altLang="en-US" sz="2800" b="1" smtClean="0">
                <a:solidFill>
                  <a:srgbClr val="FFFF00"/>
                </a:solidFill>
                <a:latin typeface="Times New Roman" pitchFamily="18" charset="0"/>
              </a:rPr>
              <a:t>记录</a:t>
            </a:r>
            <a:r>
              <a:rPr lang="zh-CN" altLang="en-US" sz="2800" b="1" smtClean="0">
                <a:latin typeface="Times New Roman" pitchFamily="18" charset="0"/>
              </a:rPr>
              <a:t>，放在第</a:t>
            </a:r>
            <a:r>
              <a:rPr lang="en-US" altLang="zh-CN" sz="2800" b="1" smtClean="0">
                <a:solidFill>
                  <a:srgbClr val="FFFF00"/>
                </a:solidFill>
                <a:latin typeface="Times New Roman" pitchFamily="18" charset="0"/>
              </a:rPr>
              <a:t>n-i+1</a:t>
            </a:r>
            <a:r>
              <a:rPr lang="zh-CN" altLang="en-US" sz="2800" b="1" smtClean="0">
                <a:latin typeface="Times New Roman" pitchFamily="18" charset="0"/>
              </a:rPr>
              <a:t>个位置上。</a:t>
            </a:r>
          </a:p>
          <a:p>
            <a:pPr eaLnBrk="1" hangingPunct="1">
              <a:lnSpc>
                <a:spcPct val="150000"/>
              </a:lnSpc>
              <a:buFont typeface="Wingdings" pitchFamily="2" charset="2"/>
              <a:buNone/>
            </a:pPr>
            <a:r>
              <a:rPr kumimoji="1" lang="zh-CN" altLang="en-US" sz="2800" b="1" smtClean="0">
                <a:latin typeface="Times New Roman" pitchFamily="18" charset="0"/>
                <a:ea typeface="仿宋_GB2312" pitchFamily="49" charset="-122"/>
              </a:rPr>
              <a:t>		 例如第 </a:t>
            </a:r>
            <a:r>
              <a:rPr kumimoji="1" lang="en-US" altLang="zh-CN" sz="2800" b="1" i="1" smtClean="0">
                <a:latin typeface="Times New Roman" pitchFamily="18" charset="0"/>
                <a:ea typeface="仿宋_GB2312" pitchFamily="49" charset="-122"/>
              </a:rPr>
              <a:t>i </a:t>
            </a:r>
            <a:r>
              <a:rPr kumimoji="1" lang="zh-CN" altLang="en-US" sz="2800" b="1" smtClean="0">
                <a:latin typeface="Times New Roman" pitchFamily="18" charset="0"/>
                <a:ea typeface="仿宋_GB2312" pitchFamily="49" charset="-122"/>
              </a:rPr>
              <a:t>趟比较（</a:t>
            </a:r>
            <a:r>
              <a:rPr kumimoji="1" lang="en-US" altLang="zh-CN" sz="2800" b="1" i="1" smtClean="0">
                <a:latin typeface="Times New Roman" pitchFamily="18" charset="0"/>
                <a:ea typeface="仿宋_GB2312" pitchFamily="49" charset="-122"/>
              </a:rPr>
              <a:t>i </a:t>
            </a:r>
            <a:r>
              <a:rPr kumimoji="1" lang="en-US" altLang="zh-CN" sz="2800" b="1" smtClean="0">
                <a:latin typeface="Times New Roman" pitchFamily="18" charset="0"/>
                <a:ea typeface="仿宋_GB2312" pitchFamily="49" charset="-122"/>
              </a:rPr>
              <a:t>= 0, 1, …, </a:t>
            </a:r>
            <a:r>
              <a:rPr kumimoji="1" lang="en-US" altLang="zh-CN" sz="2800" b="1" i="1" smtClean="0">
                <a:latin typeface="Times New Roman" pitchFamily="18" charset="0"/>
                <a:ea typeface="仿宋_GB2312" pitchFamily="49" charset="-122"/>
              </a:rPr>
              <a:t>n</a:t>
            </a:r>
            <a:r>
              <a:rPr kumimoji="1" lang="en-US" altLang="zh-CN" sz="2800" b="1" smtClean="0">
                <a:latin typeface="仿宋_GB2312" pitchFamily="49" charset="-122"/>
                <a:ea typeface="仿宋_GB2312" pitchFamily="49" charset="-122"/>
              </a:rPr>
              <a:t>-</a:t>
            </a:r>
            <a:r>
              <a:rPr kumimoji="1" lang="en-US" altLang="zh-CN" sz="2800" b="1" smtClean="0">
                <a:latin typeface="Times New Roman" pitchFamily="18" charset="0"/>
                <a:ea typeface="仿宋_GB2312" pitchFamily="49" charset="-122"/>
              </a:rPr>
              <a:t>2）</a:t>
            </a:r>
            <a:r>
              <a:rPr kumimoji="1" lang="zh-CN" altLang="en-US" sz="2800" b="1" smtClean="0">
                <a:latin typeface="Times New Roman" pitchFamily="18" charset="0"/>
                <a:ea typeface="仿宋_GB2312" pitchFamily="49" charset="-122"/>
              </a:rPr>
              <a:t>在前面 </a:t>
            </a:r>
            <a:r>
              <a:rPr kumimoji="1" lang="en-US" altLang="zh-CN" sz="2800" b="1" i="1" smtClean="0">
                <a:latin typeface="Times New Roman" pitchFamily="18" charset="0"/>
                <a:ea typeface="仿宋_GB2312" pitchFamily="49" charset="-122"/>
              </a:rPr>
              <a:t>n</a:t>
            </a:r>
            <a:r>
              <a:rPr kumimoji="1" lang="en-US" altLang="zh-CN" sz="2800" b="1" i="1" smtClean="0">
                <a:latin typeface="仿宋_GB2312" pitchFamily="49" charset="-122"/>
                <a:ea typeface="仿宋_GB2312" pitchFamily="49" charset="-122"/>
              </a:rPr>
              <a:t>-</a:t>
            </a:r>
            <a:r>
              <a:rPr kumimoji="1" lang="en-US" altLang="zh-CN" sz="2800" b="1" i="1" smtClean="0">
                <a:latin typeface="Times New Roman" pitchFamily="18" charset="0"/>
                <a:ea typeface="仿宋_GB2312" pitchFamily="49" charset="-122"/>
              </a:rPr>
              <a:t>i </a:t>
            </a:r>
            <a:r>
              <a:rPr kumimoji="1" lang="zh-CN" altLang="en-US" sz="2800" b="1" smtClean="0">
                <a:latin typeface="Times New Roman" pitchFamily="18" charset="0"/>
                <a:ea typeface="仿宋_GB2312" pitchFamily="49" charset="-122"/>
              </a:rPr>
              <a:t>个待排序记录中选出关键码最大的记录, 作为有序记录序列的第 </a:t>
            </a:r>
            <a:r>
              <a:rPr kumimoji="1" lang="en-US" altLang="zh-CN" sz="2800" b="1" i="1" smtClean="0">
                <a:latin typeface="Times New Roman" pitchFamily="18" charset="0"/>
                <a:ea typeface="仿宋_GB2312" pitchFamily="49" charset="-122"/>
              </a:rPr>
              <a:t>i </a:t>
            </a:r>
            <a:r>
              <a:rPr kumimoji="1" lang="zh-CN" altLang="en-US" sz="2800" b="1" smtClean="0">
                <a:latin typeface="Times New Roman" pitchFamily="18" charset="0"/>
                <a:ea typeface="仿宋_GB2312" pitchFamily="49" charset="-122"/>
              </a:rPr>
              <a:t>个记录。待到第 </a:t>
            </a:r>
            <a:r>
              <a:rPr kumimoji="1" lang="en-US" altLang="zh-CN" sz="2800" b="1" i="1" smtClean="0">
                <a:latin typeface="Times New Roman" pitchFamily="18" charset="0"/>
                <a:ea typeface="仿宋_GB2312" pitchFamily="49" charset="-122"/>
              </a:rPr>
              <a:t>n</a:t>
            </a:r>
            <a:r>
              <a:rPr kumimoji="1" lang="en-US" altLang="zh-CN" sz="2800" b="1" smtClean="0">
                <a:latin typeface="仿宋_GB2312" pitchFamily="49" charset="-122"/>
                <a:ea typeface="仿宋_GB2312" pitchFamily="49" charset="-122"/>
              </a:rPr>
              <a:t>-</a:t>
            </a:r>
            <a:r>
              <a:rPr kumimoji="1" lang="en-US" altLang="zh-CN" sz="2800" b="1" smtClean="0">
                <a:latin typeface="Times New Roman" pitchFamily="18" charset="0"/>
                <a:ea typeface="仿宋_GB2312" pitchFamily="49" charset="-122"/>
              </a:rPr>
              <a:t>2 </a:t>
            </a:r>
            <a:r>
              <a:rPr kumimoji="1" lang="zh-CN" altLang="en-US" sz="2800" b="1" smtClean="0">
                <a:latin typeface="Times New Roman" pitchFamily="18" charset="0"/>
                <a:ea typeface="仿宋_GB2312" pitchFamily="49" charset="-122"/>
              </a:rPr>
              <a:t>趟作完，待排序记录只剩下1个时，算法结束。</a:t>
            </a:r>
            <a:endParaRPr lang="en-US" altLang="zh-CN" sz="3600" b="1" smtClean="0">
              <a:latin typeface="Times New Roman" pitchFamily="18" charset="0"/>
              <a:ea typeface="黑体" pitchFamily="49" charset="-122"/>
            </a:endParaRPr>
          </a:p>
        </p:txBody>
      </p:sp>
    </p:spTree>
  </p:cSld>
  <p:clrMapOvr>
    <a:masterClrMapping/>
  </p:clrMapOvr>
  <p:transition>
    <p:blinds/>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287338" y="333375"/>
            <a:ext cx="8497887"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tx2"/>
              </a:buClr>
              <a:buFont typeface="Wingdings" pitchFamily="2" charset="2"/>
              <a:buNone/>
            </a:pPr>
            <a:r>
              <a:rPr kumimoji="1" lang="zh-CN" altLang="en-US" sz="3200">
                <a:solidFill>
                  <a:schemeClr val="tx1"/>
                </a:solidFill>
              </a:rPr>
              <a:t>算法</a:t>
            </a:r>
            <a:r>
              <a:rPr kumimoji="1" lang="zh-CN" altLang="en-US" sz="3200">
                <a:solidFill>
                  <a:schemeClr val="tx1"/>
                </a:solidFill>
                <a:cs typeface="Times New Roman" pitchFamily="18" charset="0"/>
              </a:rPr>
              <a:t> </a:t>
            </a:r>
            <a:r>
              <a:rPr kumimoji="1" lang="en-US" altLang="zh-CN" sz="3200">
                <a:solidFill>
                  <a:schemeClr val="tx1"/>
                </a:solidFill>
                <a:cs typeface="Times New Roman" pitchFamily="18" charset="0"/>
              </a:rPr>
              <a:t>SSort</a:t>
            </a:r>
            <a:r>
              <a:rPr kumimoji="1" lang="zh-CN" altLang="en-US" sz="3200">
                <a:solidFill>
                  <a:schemeClr val="tx1"/>
                </a:solidFill>
              </a:rPr>
              <a:t>（</a:t>
            </a:r>
            <a:r>
              <a:rPr kumimoji="1" lang="en-US" altLang="zh-CN" sz="3200">
                <a:solidFill>
                  <a:schemeClr val="tx1"/>
                </a:solidFill>
                <a:cs typeface="Times New Roman" pitchFamily="18" charset="0"/>
              </a:rPr>
              <a:t>R</a:t>
            </a:r>
            <a:r>
              <a:rPr kumimoji="1" lang="zh-CN" altLang="en-US" sz="3200">
                <a:solidFill>
                  <a:schemeClr val="tx1"/>
                </a:solidFill>
              </a:rPr>
              <a:t>，</a:t>
            </a:r>
            <a:r>
              <a:rPr kumimoji="1" lang="en-US" altLang="zh-CN" sz="3200">
                <a:solidFill>
                  <a:schemeClr val="tx1"/>
                </a:solidFill>
                <a:cs typeface="Times New Roman" pitchFamily="18" charset="0"/>
              </a:rPr>
              <a:t>n</a:t>
            </a:r>
            <a:r>
              <a:rPr kumimoji="1" lang="zh-CN" altLang="en-US" sz="3200">
                <a:solidFill>
                  <a:schemeClr val="tx1"/>
                </a:solidFill>
              </a:rPr>
              <a:t>）</a:t>
            </a:r>
            <a:r>
              <a:rPr kumimoji="1" lang="zh-CN" altLang="en-US" sz="3200">
                <a:solidFill>
                  <a:schemeClr val="tx1"/>
                </a:solidFill>
                <a:cs typeface="Times New Roman" pitchFamily="18" charset="0"/>
              </a:rPr>
              <a:t> </a:t>
            </a:r>
            <a:endParaRPr kumimoji="1" lang="zh-CN" altLang="en-US" sz="3200">
              <a:solidFill>
                <a:schemeClr val="tx1"/>
              </a:solidFill>
              <a:latin typeface="宋体" pitchFamily="2" charset="-122"/>
            </a:endParaRPr>
          </a:p>
          <a:p>
            <a:pPr marL="342900" indent="-342900" algn="just">
              <a:spcBef>
                <a:spcPct val="20000"/>
              </a:spcBef>
              <a:buClr>
                <a:schemeClr val="tx2"/>
              </a:buClr>
              <a:buFont typeface="Wingdings" pitchFamily="2" charset="2"/>
              <a:buNone/>
            </a:pPr>
            <a:r>
              <a:rPr kumimoji="1" lang="en-US" altLang="zh-CN" sz="3200">
                <a:solidFill>
                  <a:schemeClr val="tx1"/>
                </a:solidFill>
                <a:cs typeface="Times New Roman" pitchFamily="18" charset="0"/>
              </a:rPr>
              <a:t>// </a:t>
            </a:r>
            <a:r>
              <a:rPr kumimoji="1" lang="zh-CN" altLang="en-US" sz="3200">
                <a:solidFill>
                  <a:schemeClr val="tx1"/>
                </a:solidFill>
              </a:rPr>
              <a:t>直接选择排序算法，该算法排序文件（</a:t>
            </a:r>
            <a:r>
              <a:rPr kumimoji="1" lang="en-US" altLang="zh-CN" sz="3200">
                <a:solidFill>
                  <a:schemeClr val="tx1"/>
                </a:solidFill>
                <a:cs typeface="Times New Roman" pitchFamily="18" charset="0"/>
              </a:rPr>
              <a:t>R</a:t>
            </a:r>
            <a:r>
              <a:rPr kumimoji="1" lang="en-US" altLang="zh-CN" sz="3200" baseline="-30000">
                <a:solidFill>
                  <a:schemeClr val="tx1"/>
                </a:solidFill>
                <a:cs typeface="Times New Roman" pitchFamily="18" charset="0"/>
              </a:rPr>
              <a:t>1</a:t>
            </a:r>
            <a:r>
              <a:rPr kumimoji="1" lang="zh-CN" altLang="en-US" sz="3200">
                <a:solidFill>
                  <a:schemeClr val="tx1"/>
                </a:solidFill>
              </a:rPr>
              <a:t>，</a:t>
            </a:r>
            <a:r>
              <a:rPr kumimoji="1" lang="en-US" altLang="zh-CN" sz="3200">
                <a:solidFill>
                  <a:schemeClr val="tx1"/>
                </a:solidFill>
                <a:cs typeface="Times New Roman" pitchFamily="18" charset="0"/>
              </a:rPr>
              <a:t>R</a:t>
            </a:r>
            <a:r>
              <a:rPr kumimoji="1" lang="en-US" altLang="zh-CN" sz="3200" baseline="-30000">
                <a:solidFill>
                  <a:schemeClr val="tx1"/>
                </a:solidFill>
                <a:cs typeface="Times New Roman" pitchFamily="18" charset="0"/>
              </a:rPr>
              <a:t>2</a:t>
            </a:r>
            <a:r>
              <a:rPr kumimoji="1" lang="zh-CN" altLang="en-US" sz="3200">
                <a:solidFill>
                  <a:schemeClr val="tx1"/>
                </a:solidFill>
              </a:rPr>
              <a:t>，</a:t>
            </a:r>
            <a:r>
              <a:rPr kumimoji="1" lang="en-US" altLang="zh-CN" sz="3200">
                <a:solidFill>
                  <a:schemeClr val="tx1"/>
                </a:solidFill>
              </a:rPr>
              <a:t>…</a:t>
            </a:r>
            <a:r>
              <a:rPr kumimoji="1" lang="zh-CN" altLang="en-US" sz="3200">
                <a:solidFill>
                  <a:schemeClr val="tx1"/>
                </a:solidFill>
              </a:rPr>
              <a:t>，</a:t>
            </a:r>
            <a:r>
              <a:rPr kumimoji="1" lang="en-US" altLang="zh-CN" sz="3200">
                <a:solidFill>
                  <a:schemeClr val="tx1"/>
                </a:solidFill>
                <a:cs typeface="Times New Roman" pitchFamily="18" charset="0"/>
              </a:rPr>
              <a:t>R</a:t>
            </a:r>
            <a:r>
              <a:rPr kumimoji="1" lang="en-US" altLang="zh-CN" sz="3200" baseline="-30000">
                <a:solidFill>
                  <a:schemeClr val="tx1"/>
                </a:solidFill>
                <a:cs typeface="Times New Roman" pitchFamily="18" charset="0"/>
              </a:rPr>
              <a:t>n</a:t>
            </a:r>
            <a:r>
              <a:rPr kumimoji="1" lang="zh-CN" altLang="en-US" sz="3200">
                <a:solidFill>
                  <a:schemeClr val="tx1"/>
                </a:solidFill>
              </a:rPr>
              <a:t>）</a:t>
            </a:r>
            <a:endParaRPr kumimoji="1" lang="zh-CN" altLang="en-US" sz="3200">
              <a:solidFill>
                <a:schemeClr val="tx1"/>
              </a:solidFill>
              <a:latin typeface="宋体" pitchFamily="2" charset="-122"/>
            </a:endParaRPr>
          </a:p>
          <a:p>
            <a:pPr marL="342900" indent="-342900" algn="just">
              <a:spcBef>
                <a:spcPct val="20000"/>
              </a:spcBef>
              <a:buClr>
                <a:schemeClr val="tx2"/>
              </a:buClr>
              <a:buFont typeface="Wingdings" pitchFamily="2" charset="2"/>
              <a:buNone/>
            </a:pPr>
            <a:r>
              <a:rPr kumimoji="1" lang="en-US" altLang="zh-CN" sz="3200">
                <a:solidFill>
                  <a:schemeClr val="tx1"/>
                </a:solidFill>
                <a:cs typeface="Times New Roman" pitchFamily="18" charset="0"/>
              </a:rPr>
              <a:t>SS1 [</a:t>
            </a:r>
            <a:r>
              <a:rPr kumimoji="1" lang="zh-CN" altLang="en-US" sz="3200">
                <a:solidFill>
                  <a:schemeClr val="tx1"/>
                </a:solidFill>
              </a:rPr>
              <a:t>排序</a:t>
            </a:r>
            <a:r>
              <a:rPr kumimoji="1" lang="en-US" altLang="zh-CN" sz="3200">
                <a:solidFill>
                  <a:schemeClr val="tx1"/>
                </a:solidFill>
                <a:cs typeface="Times New Roman" pitchFamily="18" charset="0"/>
              </a:rPr>
              <a:t>]</a:t>
            </a:r>
            <a:endParaRPr kumimoji="1" lang="en-US" altLang="zh-CN" sz="3200">
              <a:solidFill>
                <a:schemeClr val="tx1"/>
              </a:solidFill>
              <a:latin typeface="宋体" pitchFamily="2" charset="-122"/>
            </a:endParaRPr>
          </a:p>
          <a:p>
            <a:pPr marL="342900" indent="-342900" algn="just">
              <a:spcBef>
                <a:spcPct val="20000"/>
              </a:spcBef>
              <a:buClr>
                <a:schemeClr val="tx2"/>
              </a:buClr>
              <a:buFont typeface="Wingdings" pitchFamily="2" charset="2"/>
              <a:buNone/>
            </a:pPr>
            <a:r>
              <a:rPr kumimoji="1" lang="en-US" altLang="zh-CN" sz="3200">
                <a:solidFill>
                  <a:schemeClr val="tx1"/>
                </a:solidFill>
                <a:cs typeface="Times New Roman" pitchFamily="18" charset="0"/>
              </a:rPr>
              <a:t>FOR j=n TO 2 STEP </a:t>
            </a:r>
            <a:r>
              <a:rPr kumimoji="1" lang="en-US" altLang="zh-CN" sz="3200">
                <a:solidFill>
                  <a:schemeClr val="tx1"/>
                </a:solidFill>
                <a:latin typeface="Courier New" pitchFamily="49" charset="0"/>
                <a:cs typeface="Times New Roman" pitchFamily="18" charset="0"/>
              </a:rPr>
              <a:t>–</a:t>
            </a:r>
            <a:r>
              <a:rPr kumimoji="1" lang="en-US" altLang="zh-CN" sz="3200">
                <a:solidFill>
                  <a:schemeClr val="tx1"/>
                </a:solidFill>
                <a:cs typeface="Times New Roman" pitchFamily="18" charset="0"/>
              </a:rPr>
              <a:t>1 DO  </a:t>
            </a:r>
            <a:endParaRPr kumimoji="1" lang="en-US" altLang="zh-CN" sz="3200">
              <a:solidFill>
                <a:schemeClr val="tx1"/>
              </a:solidFill>
              <a:latin typeface="宋体" pitchFamily="2" charset="-122"/>
            </a:endParaRPr>
          </a:p>
          <a:p>
            <a:pPr marL="342900" indent="-342900" algn="just">
              <a:spcBef>
                <a:spcPct val="20000"/>
              </a:spcBef>
              <a:buClr>
                <a:schemeClr val="tx2"/>
              </a:buClr>
              <a:buFont typeface="Wingdings" pitchFamily="2" charset="2"/>
              <a:buNone/>
            </a:pPr>
            <a:r>
              <a:rPr kumimoji="1" lang="en-US" altLang="zh-CN" sz="3200">
                <a:solidFill>
                  <a:schemeClr val="tx1"/>
                </a:solidFill>
                <a:cs typeface="Times New Roman" pitchFamily="18" charset="0"/>
              </a:rPr>
              <a:t>    ( </a:t>
            </a:r>
            <a:r>
              <a:rPr kumimoji="1" lang="en-US" altLang="zh-CN" sz="3200">
                <a:solidFill>
                  <a:srgbClr val="FFFF00"/>
                </a:solidFill>
                <a:cs typeface="Times New Roman" pitchFamily="18" charset="0"/>
              </a:rPr>
              <a:t>t</a:t>
            </a:r>
            <a:r>
              <a:rPr kumimoji="1" lang="en-US" altLang="zh-CN" sz="3200">
                <a:solidFill>
                  <a:srgbClr val="FFFF00"/>
                </a:solidFill>
              </a:rPr>
              <a:t>←</a:t>
            </a:r>
            <a:r>
              <a:rPr kumimoji="1" lang="en-US" altLang="zh-CN" sz="3200">
                <a:solidFill>
                  <a:srgbClr val="FFFF00"/>
                </a:solidFill>
                <a:cs typeface="Times New Roman" pitchFamily="18" charset="0"/>
              </a:rPr>
              <a:t>1</a:t>
            </a:r>
            <a:r>
              <a:rPr kumimoji="1" lang="en-US" altLang="zh-CN" sz="3200">
                <a:solidFill>
                  <a:schemeClr val="tx1"/>
                </a:solidFill>
                <a:cs typeface="Times New Roman" pitchFamily="18" charset="0"/>
              </a:rPr>
              <a:t> . </a:t>
            </a:r>
            <a:endParaRPr kumimoji="1" lang="en-US" altLang="zh-CN" sz="3200">
              <a:solidFill>
                <a:schemeClr val="tx1"/>
              </a:solidFill>
              <a:latin typeface="宋体" pitchFamily="2" charset="-122"/>
            </a:endParaRPr>
          </a:p>
          <a:p>
            <a:pPr marL="342900" indent="-342900" algn="just">
              <a:spcBef>
                <a:spcPct val="20000"/>
              </a:spcBef>
              <a:buClr>
                <a:schemeClr val="tx2"/>
              </a:buClr>
              <a:buFont typeface="Wingdings" pitchFamily="2" charset="2"/>
              <a:buNone/>
            </a:pPr>
            <a:r>
              <a:rPr kumimoji="1" lang="en-US" altLang="zh-CN" sz="3200">
                <a:solidFill>
                  <a:schemeClr val="tx1"/>
                </a:solidFill>
                <a:cs typeface="Times New Roman" pitchFamily="18" charset="0"/>
              </a:rPr>
              <a:t>      FOR i</a:t>
            </a:r>
            <a:r>
              <a:rPr kumimoji="1" lang="zh-CN" altLang="en-US" sz="3200">
                <a:solidFill>
                  <a:schemeClr val="tx1"/>
                </a:solidFill>
              </a:rPr>
              <a:t>＝</a:t>
            </a:r>
            <a:r>
              <a:rPr kumimoji="1" lang="en-US" altLang="zh-CN" sz="3200">
                <a:solidFill>
                  <a:schemeClr val="tx1"/>
                </a:solidFill>
                <a:cs typeface="Times New Roman" pitchFamily="18" charset="0"/>
              </a:rPr>
              <a:t>2 TO j DO</a:t>
            </a:r>
            <a:endParaRPr kumimoji="1" lang="en-US" altLang="zh-CN" sz="3200">
              <a:solidFill>
                <a:schemeClr val="tx1"/>
              </a:solidFill>
              <a:latin typeface="宋体" pitchFamily="2" charset="-122"/>
            </a:endParaRPr>
          </a:p>
          <a:p>
            <a:pPr marL="342900" indent="-342900" algn="just">
              <a:spcBef>
                <a:spcPct val="20000"/>
              </a:spcBef>
              <a:buClr>
                <a:schemeClr val="tx2"/>
              </a:buClr>
              <a:buFont typeface="Wingdings" pitchFamily="2" charset="2"/>
              <a:buNone/>
            </a:pPr>
            <a:r>
              <a:rPr kumimoji="1" lang="en-US" altLang="zh-CN" sz="3200">
                <a:solidFill>
                  <a:schemeClr val="tx1"/>
                </a:solidFill>
                <a:cs typeface="Times New Roman" pitchFamily="18" charset="0"/>
              </a:rPr>
              <a:t>          IF  K</a:t>
            </a:r>
            <a:r>
              <a:rPr kumimoji="1" lang="en-US" altLang="zh-CN" sz="3200" baseline="-30000">
                <a:solidFill>
                  <a:schemeClr val="tx1"/>
                </a:solidFill>
                <a:cs typeface="Times New Roman" pitchFamily="18" charset="0"/>
              </a:rPr>
              <a:t>t </a:t>
            </a:r>
            <a:r>
              <a:rPr kumimoji="1" lang="en-US" altLang="zh-CN" sz="3200">
                <a:solidFill>
                  <a:schemeClr val="tx1"/>
                </a:solidFill>
                <a:cs typeface="Times New Roman" pitchFamily="18" charset="0"/>
              </a:rPr>
              <a:t>&lt; K</a:t>
            </a:r>
            <a:r>
              <a:rPr kumimoji="1" lang="en-US" altLang="zh-CN" sz="3200" baseline="-30000">
                <a:solidFill>
                  <a:schemeClr val="tx1"/>
                </a:solidFill>
                <a:cs typeface="Times New Roman" pitchFamily="18" charset="0"/>
              </a:rPr>
              <a:t>i</a:t>
            </a:r>
            <a:r>
              <a:rPr kumimoji="1" lang="en-US" altLang="zh-CN" sz="3200">
                <a:solidFill>
                  <a:schemeClr val="tx1"/>
                </a:solidFill>
                <a:cs typeface="Times New Roman" pitchFamily="18" charset="0"/>
              </a:rPr>
              <a:t>  THEN  </a:t>
            </a:r>
            <a:r>
              <a:rPr kumimoji="1" lang="en-US" altLang="zh-CN" sz="3200">
                <a:solidFill>
                  <a:srgbClr val="FFFF00"/>
                </a:solidFill>
                <a:cs typeface="Times New Roman" pitchFamily="18" charset="0"/>
              </a:rPr>
              <a:t>t</a:t>
            </a:r>
            <a:r>
              <a:rPr kumimoji="1" lang="en-US" altLang="zh-CN" sz="3200">
                <a:solidFill>
                  <a:srgbClr val="FFFF00"/>
                </a:solidFill>
              </a:rPr>
              <a:t>←</a:t>
            </a:r>
            <a:r>
              <a:rPr kumimoji="1" lang="en-US" altLang="zh-CN" sz="3200">
                <a:solidFill>
                  <a:srgbClr val="FFFF00"/>
                </a:solidFill>
                <a:cs typeface="Times New Roman" pitchFamily="18" charset="0"/>
              </a:rPr>
              <a:t>i</a:t>
            </a:r>
            <a:r>
              <a:rPr kumimoji="1" lang="en-US" altLang="zh-CN" sz="3200">
                <a:solidFill>
                  <a:schemeClr val="tx1"/>
                </a:solidFill>
                <a:cs typeface="Times New Roman" pitchFamily="18" charset="0"/>
              </a:rPr>
              <a:t> </a:t>
            </a:r>
            <a:r>
              <a:rPr kumimoji="1" lang="zh-CN" altLang="en-US" sz="3200">
                <a:solidFill>
                  <a:schemeClr val="tx1"/>
                </a:solidFill>
              </a:rPr>
              <a:t>．</a:t>
            </a:r>
            <a:r>
              <a:rPr kumimoji="1" lang="en-US" altLang="zh-CN" sz="3200">
                <a:solidFill>
                  <a:schemeClr val="tx1"/>
                </a:solidFill>
                <a:cs typeface="Times New Roman" pitchFamily="18" charset="0"/>
              </a:rPr>
              <a:t>// </a:t>
            </a:r>
            <a:r>
              <a:rPr kumimoji="1" lang="zh-CN" altLang="en-US" sz="3200">
                <a:solidFill>
                  <a:schemeClr val="tx1"/>
                </a:solidFill>
              </a:rPr>
              <a:t>找第</a:t>
            </a:r>
            <a:r>
              <a:rPr kumimoji="1" lang="en-US" altLang="zh-CN" sz="3200">
                <a:solidFill>
                  <a:schemeClr val="tx1"/>
                </a:solidFill>
                <a:cs typeface="Times New Roman" pitchFamily="18" charset="0"/>
              </a:rPr>
              <a:t>j</a:t>
            </a:r>
            <a:r>
              <a:rPr kumimoji="1" lang="zh-CN" altLang="en-US" sz="3200">
                <a:solidFill>
                  <a:schemeClr val="tx1"/>
                </a:solidFill>
              </a:rPr>
              <a:t>小元素</a:t>
            </a:r>
            <a:br>
              <a:rPr kumimoji="1" lang="zh-CN" altLang="en-US" sz="3200">
                <a:solidFill>
                  <a:schemeClr val="tx1"/>
                </a:solidFill>
              </a:rPr>
            </a:br>
            <a:r>
              <a:rPr kumimoji="1" lang="zh-CN" altLang="en-US" sz="3200">
                <a:solidFill>
                  <a:schemeClr val="tx1"/>
                </a:solidFill>
              </a:rPr>
              <a:t>                                                     </a:t>
            </a:r>
            <a:r>
              <a:rPr kumimoji="1" lang="en-US" altLang="zh-CN" sz="3200">
                <a:solidFill>
                  <a:schemeClr val="tx1"/>
                </a:solidFill>
              </a:rPr>
              <a:t>//  </a:t>
            </a:r>
            <a:r>
              <a:rPr kumimoji="1" lang="zh-CN" altLang="en-US" sz="3200">
                <a:solidFill>
                  <a:schemeClr val="tx1"/>
                </a:solidFill>
              </a:rPr>
              <a:t>的下标</a:t>
            </a:r>
            <a:endParaRPr kumimoji="1" lang="zh-CN" altLang="en-US" sz="3200">
              <a:solidFill>
                <a:schemeClr val="tx1"/>
              </a:solidFill>
              <a:latin typeface="宋体" pitchFamily="2" charset="-122"/>
            </a:endParaRPr>
          </a:p>
          <a:p>
            <a:pPr marL="342900" indent="-342900" algn="l">
              <a:spcBef>
                <a:spcPct val="20000"/>
              </a:spcBef>
              <a:buClr>
                <a:schemeClr val="tx2"/>
              </a:buClr>
              <a:buFont typeface="Wingdings" pitchFamily="2" charset="2"/>
              <a:buNone/>
            </a:pPr>
            <a:r>
              <a:rPr kumimoji="1" lang="zh-CN" altLang="en-US" sz="3200">
                <a:solidFill>
                  <a:schemeClr val="tx1"/>
                </a:solidFill>
              </a:rPr>
              <a:t>      </a:t>
            </a:r>
            <a:r>
              <a:rPr kumimoji="1" lang="en-US" altLang="zh-CN" sz="3200">
                <a:solidFill>
                  <a:schemeClr val="tx1"/>
                </a:solidFill>
              </a:rPr>
              <a:t>R</a:t>
            </a:r>
            <a:r>
              <a:rPr kumimoji="1" lang="en-US" altLang="zh-CN" sz="3200" baseline="-30000">
                <a:solidFill>
                  <a:schemeClr val="tx1"/>
                </a:solidFill>
              </a:rPr>
              <a:t>j</a:t>
            </a:r>
            <a:r>
              <a:rPr kumimoji="1" lang="en-US" altLang="zh-CN" sz="3200">
                <a:solidFill>
                  <a:schemeClr val="tx1"/>
                </a:solidFill>
                <a:sym typeface="Symbol" pitchFamily="18" charset="2"/>
              </a:rPr>
              <a:t></a:t>
            </a:r>
            <a:r>
              <a:rPr kumimoji="1" lang="en-US" altLang="zh-CN" sz="3200">
                <a:solidFill>
                  <a:schemeClr val="tx1"/>
                </a:solidFill>
              </a:rPr>
              <a:t>R</a:t>
            </a:r>
            <a:r>
              <a:rPr kumimoji="1" lang="en-US" altLang="zh-CN" sz="3200" baseline="-30000">
                <a:solidFill>
                  <a:schemeClr val="tx1"/>
                </a:solidFill>
              </a:rPr>
              <a:t>t</a:t>
            </a:r>
            <a:r>
              <a:rPr kumimoji="1" lang="en-US" altLang="zh-CN" sz="3200">
                <a:solidFill>
                  <a:schemeClr val="tx1"/>
                </a:solidFill>
              </a:rPr>
              <a:t> )  </a:t>
            </a:r>
            <a:r>
              <a:rPr kumimoji="1" lang="en-US" altLang="zh-CN" sz="3200">
                <a:solidFill>
                  <a:schemeClr val="tx1"/>
                </a:solidFill>
                <a:latin typeface="宋体" pitchFamily="2" charset="-122"/>
              </a:rPr>
              <a:t>▌</a:t>
            </a:r>
            <a:r>
              <a:rPr kumimoji="1" lang="en-US" altLang="zh-CN" sz="3200">
                <a:solidFill>
                  <a:schemeClr val="tx1"/>
                </a:solidFill>
              </a:rPr>
              <a:t>   // </a:t>
            </a:r>
            <a:r>
              <a:rPr kumimoji="1" lang="zh-CN" altLang="en-US" sz="3200">
                <a:solidFill>
                  <a:schemeClr val="tx1"/>
                </a:solidFill>
                <a:latin typeface="宋体" pitchFamily="2" charset="-122"/>
              </a:rPr>
              <a:t>将</a:t>
            </a:r>
            <a:r>
              <a:rPr kumimoji="1" lang="en-US" altLang="zh-CN" sz="3200">
                <a:solidFill>
                  <a:schemeClr val="tx1"/>
                </a:solidFill>
              </a:rPr>
              <a:t>R</a:t>
            </a:r>
            <a:r>
              <a:rPr kumimoji="1" lang="en-US" altLang="zh-CN" sz="3200" baseline="-30000">
                <a:solidFill>
                  <a:schemeClr val="tx1"/>
                </a:solidFill>
              </a:rPr>
              <a:t>t</a:t>
            </a:r>
            <a:r>
              <a:rPr kumimoji="1" lang="zh-CN" altLang="en-US" sz="3200">
                <a:solidFill>
                  <a:schemeClr val="tx1"/>
                </a:solidFill>
                <a:latin typeface="宋体" pitchFamily="2" charset="-122"/>
              </a:rPr>
              <a:t>放到第</a:t>
            </a:r>
            <a:r>
              <a:rPr kumimoji="1" lang="en-US" altLang="zh-CN" sz="3200">
                <a:solidFill>
                  <a:schemeClr val="tx1"/>
                </a:solidFill>
              </a:rPr>
              <a:t>j</a:t>
            </a:r>
            <a:r>
              <a:rPr kumimoji="1" lang="zh-CN" altLang="en-US" sz="3200">
                <a:solidFill>
                  <a:schemeClr val="tx1"/>
                </a:solidFill>
                <a:latin typeface="宋体" pitchFamily="2" charset="-122"/>
              </a:rPr>
              <a:t>个位置上</a:t>
            </a:r>
            <a:r>
              <a:rPr kumimoji="1" lang="zh-CN" altLang="en-US" sz="3200">
                <a:solidFill>
                  <a:schemeClr val="tx1"/>
                </a:solidFill>
              </a:rPr>
              <a:t> </a:t>
            </a:r>
            <a:r>
              <a:rPr kumimoji="1" lang="zh-CN" altLang="en-US" sz="3200" b="0">
                <a:solidFill>
                  <a:schemeClr val="tx1"/>
                </a:solidFill>
              </a:rPr>
              <a:t> </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3" name="Text Box 3"/>
          <p:cNvSpPr txBox="1">
            <a:spLocks noChangeArrowheads="1"/>
          </p:cNvSpPr>
          <p:nvPr/>
        </p:nvSpPr>
        <p:spPr bwMode="auto">
          <a:xfrm>
            <a:off x="395288" y="512763"/>
            <a:ext cx="8461375" cy="4283075"/>
          </a:xfrm>
          <a:prstGeom prst="rect">
            <a:avLst/>
          </a:prstGeom>
          <a:noFill/>
          <a:ln w="9525" algn="ctr">
            <a:noFill/>
            <a:miter lim="800000"/>
            <a:headEnd/>
            <a:tailEnd/>
          </a:ln>
          <a:effectLst/>
        </p:spPr>
        <p:txBody>
          <a:bodyPr>
            <a:spAutoFit/>
          </a:bodyPr>
          <a:lstStyle/>
          <a:p>
            <a:pPr algn="l">
              <a:lnSpc>
                <a:spcPct val="130000"/>
              </a:lnSpc>
              <a:defRPr/>
            </a:pPr>
            <a:r>
              <a:rPr lang="zh-CN" altLang="en-US" sz="2800">
                <a:solidFill>
                  <a:srgbClr val="FFFF00"/>
                </a:solidFill>
                <a:effectLst>
                  <a:outerShdw blurRad="38100" dist="38100" dir="2700000" algn="tl">
                    <a:srgbClr val="000000"/>
                  </a:outerShdw>
                </a:effectLst>
                <a:ea typeface="幼圆" pitchFamily="49" charset="-122"/>
              </a:rPr>
              <a:t>排序的时间开销</a:t>
            </a:r>
            <a:r>
              <a:rPr lang="en-US" altLang="zh-CN" sz="2800">
                <a:solidFill>
                  <a:srgbClr val="FFFF00"/>
                </a:solidFill>
                <a:effectLst>
                  <a:outerShdw blurRad="38100" dist="38100" dir="2700000" algn="tl">
                    <a:srgbClr val="000000"/>
                  </a:outerShdw>
                </a:effectLst>
                <a:ea typeface="幼圆" pitchFamily="49" charset="-122"/>
              </a:rPr>
              <a:t>(</a:t>
            </a:r>
            <a:r>
              <a:rPr lang="zh-CN" altLang="en-US" sz="2800">
                <a:solidFill>
                  <a:srgbClr val="FFFF00"/>
                </a:solidFill>
                <a:effectLst>
                  <a:outerShdw blurRad="38100" dist="38100" dir="2700000" algn="tl">
                    <a:srgbClr val="000000"/>
                  </a:outerShdw>
                </a:effectLst>
                <a:ea typeface="幼圆" pitchFamily="49" charset="-122"/>
              </a:rPr>
              <a:t>时间复杂性</a:t>
            </a:r>
            <a:r>
              <a:rPr lang="en-US" altLang="zh-CN" sz="2800">
                <a:solidFill>
                  <a:srgbClr val="FFFF00"/>
                </a:solidFill>
                <a:effectLst>
                  <a:outerShdw blurRad="38100" dist="38100" dir="2700000" algn="tl">
                    <a:srgbClr val="000000"/>
                  </a:outerShdw>
                </a:effectLst>
                <a:ea typeface="幼圆" pitchFamily="49" charset="-122"/>
              </a:rPr>
              <a:t>)</a:t>
            </a:r>
          </a:p>
          <a:p>
            <a:pPr algn="l">
              <a:lnSpc>
                <a:spcPct val="130000"/>
              </a:lnSpc>
              <a:defRPr/>
            </a:pPr>
            <a:r>
              <a:rPr lang="zh-CN" altLang="en-US" sz="2800">
                <a:solidFill>
                  <a:srgbClr val="FFFF00"/>
                </a:solidFill>
                <a:effectLst>
                  <a:outerShdw blurRad="38100" dist="38100" dir="2700000" algn="tl">
                    <a:srgbClr val="000000"/>
                  </a:outerShdw>
                </a:effectLst>
                <a:ea typeface="幼圆" pitchFamily="49" charset="-122"/>
              </a:rPr>
              <a:t>算法执行时所需的附加存储空间（空间复杂性）</a:t>
            </a:r>
          </a:p>
          <a:p>
            <a:pPr algn="l">
              <a:lnSpc>
                <a:spcPct val="130000"/>
              </a:lnSpc>
              <a:defRPr/>
            </a:pPr>
            <a:r>
              <a:rPr lang="zh-CN" altLang="en-US" sz="2800">
                <a:solidFill>
                  <a:srgbClr val="FFFF00"/>
                </a:solidFill>
                <a:effectLst>
                  <a:outerShdw blurRad="38100" dist="38100" dir="2700000" algn="tl">
                    <a:srgbClr val="000000"/>
                  </a:outerShdw>
                </a:effectLst>
                <a:ea typeface="幼圆" pitchFamily="49" charset="-122"/>
              </a:rPr>
              <a:t>排序算法的稳定性</a:t>
            </a:r>
          </a:p>
          <a:p>
            <a:pPr algn="l">
              <a:lnSpc>
                <a:spcPct val="130000"/>
              </a:lnSpc>
              <a:defRPr/>
            </a:pPr>
            <a:r>
              <a:rPr lang="zh-CN" altLang="en-US" sz="2800">
                <a:solidFill>
                  <a:srgbClr val="FFFF00"/>
                </a:solidFill>
                <a:effectLst>
                  <a:outerShdw blurRad="38100" dist="38100" dir="2700000" algn="tl">
                    <a:srgbClr val="000000"/>
                  </a:outerShdw>
                </a:effectLst>
                <a:ea typeface="幼圆" pitchFamily="49" charset="-122"/>
              </a:rPr>
              <a:t>算法基本思想</a:t>
            </a:r>
            <a:br>
              <a:rPr lang="zh-CN" altLang="en-US" sz="2800">
                <a:solidFill>
                  <a:srgbClr val="FFFF00"/>
                </a:solidFill>
                <a:effectLst>
                  <a:outerShdw blurRad="38100" dist="38100" dir="2700000" algn="tl">
                    <a:srgbClr val="000000"/>
                  </a:outerShdw>
                </a:effectLst>
                <a:ea typeface="幼圆" pitchFamily="49" charset="-122"/>
              </a:rPr>
            </a:br>
            <a:r>
              <a:rPr lang="zh-CN" altLang="en-US" sz="2800">
                <a:solidFill>
                  <a:srgbClr val="FFFF00"/>
                </a:solidFill>
                <a:effectLst>
                  <a:outerShdw blurRad="38100" dist="38100" dir="2700000" algn="tl">
                    <a:srgbClr val="000000"/>
                  </a:outerShdw>
                </a:effectLst>
                <a:ea typeface="幼圆" pitchFamily="49" charset="-122"/>
              </a:rPr>
              <a:t>	插入排序，交换排序，选择排序，合并排序</a:t>
            </a:r>
          </a:p>
          <a:p>
            <a:pPr algn="l">
              <a:lnSpc>
                <a:spcPct val="130000"/>
              </a:lnSpc>
              <a:defRPr/>
            </a:pPr>
            <a:r>
              <a:rPr lang="zh-CN" altLang="en-US" sz="2800">
                <a:solidFill>
                  <a:srgbClr val="FFFF00"/>
                </a:solidFill>
                <a:effectLst>
                  <a:outerShdw blurRad="38100" dist="38100" dir="2700000" algn="tl">
                    <a:srgbClr val="000000"/>
                  </a:outerShdw>
                </a:effectLst>
                <a:ea typeface="幼圆" pitchFamily="49" charset="-122"/>
              </a:rPr>
              <a:t>算法适用条件</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0003">
                                            <p:txEl>
                                              <p:pRg st="3" end="3"/>
                                            </p:txEl>
                                          </p:spTgt>
                                        </p:tgtEl>
                                        <p:attrNameLst>
                                          <p:attrName>style.visibility</p:attrName>
                                        </p:attrNameLst>
                                      </p:cBhvr>
                                      <p:to>
                                        <p:strVal val="visible"/>
                                      </p:to>
                                    </p:set>
                                    <p:animEffect transition="in" filter="blinds(horizontal)">
                                      <p:cBhvr>
                                        <p:cTn id="7" dur="500"/>
                                        <p:tgtEl>
                                          <p:spTgt spid="64000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0003">
                                            <p:txEl>
                                              <p:pRg st="4" end="4"/>
                                            </p:txEl>
                                          </p:spTgt>
                                        </p:tgtEl>
                                        <p:attrNameLst>
                                          <p:attrName>style.visibility</p:attrName>
                                        </p:attrNameLst>
                                      </p:cBhvr>
                                      <p:to>
                                        <p:strVal val="visible"/>
                                      </p:to>
                                    </p:set>
                                    <p:animEffect transition="in" filter="blinds(horizontal)">
                                      <p:cBhvr>
                                        <p:cTn id="10" dur="500"/>
                                        <p:tgtEl>
                                          <p:spTgt spid="640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838200" y="2895600"/>
            <a:ext cx="628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rgbClr val="FF0000"/>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(1)   (2)   (3)   (4)   (5)   (6)</a:t>
            </a:r>
          </a:p>
        </p:txBody>
      </p:sp>
      <p:sp>
        <p:nvSpPr>
          <p:cNvPr id="111619" name="Line 3"/>
          <p:cNvSpPr>
            <a:spLocks noChangeShapeType="1"/>
          </p:cNvSpPr>
          <p:nvPr/>
        </p:nvSpPr>
        <p:spPr bwMode="auto">
          <a:xfrm>
            <a:off x="304800" y="3352800"/>
            <a:ext cx="7620000" cy="0"/>
          </a:xfrm>
          <a:prstGeom prst="line">
            <a:avLst/>
          </a:prstGeom>
          <a:noFill/>
          <a:ln w="57150" cmpd="thinThick">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11620" name="Text Box 4"/>
          <p:cNvSpPr txBox="1">
            <a:spLocks noChangeArrowheads="1"/>
          </p:cNvSpPr>
          <p:nvPr/>
        </p:nvSpPr>
        <p:spPr bwMode="auto">
          <a:xfrm>
            <a:off x="7086600" y="2743200"/>
            <a:ext cx="106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rgbClr val="FFFF00"/>
                </a:solidFill>
                <a:ea typeface="幼圆" pitchFamily="49" charset="-122"/>
              </a:rPr>
              <a:t>  i   t</a:t>
            </a:r>
          </a:p>
        </p:txBody>
      </p:sp>
      <p:sp>
        <p:nvSpPr>
          <p:cNvPr id="111621" name="Line 5"/>
          <p:cNvSpPr>
            <a:spLocks noChangeShapeType="1"/>
          </p:cNvSpPr>
          <p:nvPr/>
        </p:nvSpPr>
        <p:spPr bwMode="auto">
          <a:xfrm>
            <a:off x="7086600" y="2895600"/>
            <a:ext cx="0" cy="4038600"/>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11622" name="Text Box 6"/>
          <p:cNvSpPr txBox="1">
            <a:spLocks noChangeArrowheads="1"/>
          </p:cNvSpPr>
          <p:nvPr/>
        </p:nvSpPr>
        <p:spPr bwMode="auto">
          <a:xfrm>
            <a:off x="1143000" y="114300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wrap="none"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endParaRPr kumimoji="1" lang="zh-CN" altLang="en-US" sz="3200">
              <a:solidFill>
                <a:schemeClr val="tx1"/>
              </a:solidFill>
              <a:latin typeface="幼圆" pitchFamily="49" charset="-122"/>
              <a:ea typeface="幼圆" pitchFamily="49" charset="-122"/>
            </a:endParaRPr>
          </a:p>
        </p:txBody>
      </p:sp>
      <p:grpSp>
        <p:nvGrpSpPr>
          <p:cNvPr id="2" name="Group 7"/>
          <p:cNvGrpSpPr>
            <a:grpSpLocks/>
          </p:cNvGrpSpPr>
          <p:nvPr/>
        </p:nvGrpSpPr>
        <p:grpSpPr bwMode="auto">
          <a:xfrm>
            <a:off x="457200" y="3429000"/>
            <a:ext cx="7848600" cy="641350"/>
            <a:chOff x="528" y="2112"/>
            <a:chExt cx="4944" cy="404"/>
          </a:xfrm>
        </p:grpSpPr>
        <p:sp>
          <p:nvSpPr>
            <p:cNvPr id="517128" name="Rectangle 8"/>
            <p:cNvSpPr>
              <a:spLocks noChangeArrowheads="1"/>
            </p:cNvSpPr>
            <p:nvPr/>
          </p:nvSpPr>
          <p:spPr bwMode="auto">
            <a:xfrm>
              <a:off x="816" y="2160"/>
              <a:ext cx="4656"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a:t>
              </a:r>
              <a:r>
                <a:rPr kumimoji="1" lang="en-US" altLang="zh-CN" sz="2400">
                  <a:solidFill>
                    <a:srgbClr val="FFFF00"/>
                  </a:solidFill>
                  <a:latin typeface="幼圆" pitchFamily="49" charset="-122"/>
                  <a:ea typeface="幼圆" pitchFamily="49" charset="-122"/>
                </a:rPr>
                <a:t>21</a:t>
              </a:r>
              <a:r>
                <a:rPr kumimoji="1" lang="en-US" altLang="zh-CN" sz="2400">
                  <a:solidFill>
                    <a:schemeClr val="tx1"/>
                  </a:solidFill>
                  <a:latin typeface="幼圆" pitchFamily="49" charset="-122"/>
                  <a:ea typeface="幼圆" pitchFamily="49" charset="-122"/>
                </a:rPr>
                <a:t>    </a:t>
              </a:r>
              <a:r>
                <a:rPr kumimoji="1" lang="en-US" altLang="zh-CN" sz="2400">
                  <a:solidFill>
                    <a:srgbClr val="FFCC00"/>
                  </a:solidFill>
                  <a:latin typeface="幼圆" pitchFamily="49" charset="-122"/>
                  <a:ea typeface="幼圆" pitchFamily="49" charset="-122"/>
                </a:rPr>
                <a:t>25</a:t>
              </a:r>
              <a:r>
                <a:rPr kumimoji="1" lang="en-US" altLang="zh-CN" sz="2400">
                  <a:solidFill>
                    <a:schemeClr val="tx1"/>
                  </a:solidFill>
                  <a:latin typeface="幼圆" pitchFamily="49" charset="-122"/>
                  <a:ea typeface="幼圆" pitchFamily="49" charset="-122"/>
                </a:rPr>
                <a:t>    49    25*   16    08</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2  1  </a:t>
              </a:r>
              <a:endPar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endParaRPr>
            </a:p>
          </p:txBody>
        </p:sp>
        <p:sp>
          <p:nvSpPr>
            <p:cNvPr id="111634" name="Text Box 9"/>
            <p:cNvSpPr txBox="1">
              <a:spLocks noChangeArrowheads="1"/>
            </p:cNvSpPr>
            <p:nvPr/>
          </p:nvSpPr>
          <p:spPr bwMode="auto">
            <a:xfrm>
              <a:off x="528" y="2112"/>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1800">
                  <a:solidFill>
                    <a:schemeClr val="tx1"/>
                  </a:solidFill>
                  <a:latin typeface="幼圆" pitchFamily="49" charset="-122"/>
                  <a:ea typeface="幼圆" pitchFamily="49" charset="-122"/>
                </a:rPr>
                <a:t>初始序列</a:t>
              </a:r>
            </a:p>
          </p:txBody>
        </p:sp>
      </p:grpSp>
      <p:sp>
        <p:nvSpPr>
          <p:cNvPr id="111624" name="Text Box 10"/>
          <p:cNvSpPr txBox="1">
            <a:spLocks noChangeArrowheads="1"/>
          </p:cNvSpPr>
          <p:nvPr/>
        </p:nvSpPr>
        <p:spPr bwMode="auto">
          <a:xfrm>
            <a:off x="0" y="0"/>
            <a:ext cx="5334000" cy="2514600"/>
          </a:xfrm>
          <a:prstGeom prst="rect">
            <a:avLst/>
          </a:prstGeom>
          <a:solidFill>
            <a:srgbClr val="C0C0C0">
              <a:alpha val="50195"/>
            </a:srgbClr>
          </a:solidFill>
          <a:ln w="31750" cap="sq">
            <a:pattFill prst="sphere">
              <a:fgClr>
                <a:srgbClr val="6600CC"/>
              </a:fgClr>
              <a:bgClr>
                <a:schemeClr val="bg1"/>
              </a:bgClr>
            </a:pattFill>
            <a:miter lim="800000"/>
            <a:headEnd type="none" w="sm" len="sm"/>
            <a:tailEnd type="none" w="med" len="lg"/>
          </a:ln>
        </p:spPr>
        <p:txBody>
          <a:bodyPr/>
          <a:lstStyle>
            <a:lvl1pPr marL="342900" indent="-342900"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lnSpc>
                <a:spcPct val="75000"/>
              </a:lnSpc>
              <a:spcBef>
                <a:spcPct val="20000"/>
              </a:spcBef>
            </a:pPr>
            <a:r>
              <a:rPr kumimoji="1" lang="zh-CN" altLang="en-US" sz="2800">
                <a:solidFill>
                  <a:schemeClr val="tx1"/>
                </a:solidFill>
              </a:rPr>
              <a:t>  </a:t>
            </a:r>
            <a:r>
              <a:rPr kumimoji="1" lang="en-US" altLang="zh-CN" sz="2800">
                <a:solidFill>
                  <a:schemeClr val="tx1"/>
                </a:solidFill>
              </a:rPr>
              <a:t>2  </a:t>
            </a:r>
            <a:r>
              <a:rPr kumimoji="1" lang="zh-CN" altLang="en-US" sz="2800">
                <a:solidFill>
                  <a:schemeClr val="tx1"/>
                </a:solidFill>
              </a:rPr>
              <a:t>算法</a:t>
            </a:r>
            <a:r>
              <a:rPr kumimoji="1" lang="zh-CN" altLang="en-US" sz="2800">
                <a:solidFill>
                  <a:schemeClr val="tx1"/>
                </a:solidFill>
                <a:cs typeface="Times New Roman" pitchFamily="18" charset="0"/>
              </a:rPr>
              <a:t> </a:t>
            </a:r>
            <a:r>
              <a:rPr kumimoji="1" lang="en-US" altLang="zh-CN" sz="2800">
                <a:solidFill>
                  <a:schemeClr val="tx1"/>
                </a:solidFill>
                <a:cs typeface="Times New Roman" pitchFamily="18" charset="0"/>
              </a:rPr>
              <a:t>SSort</a:t>
            </a:r>
            <a:r>
              <a:rPr kumimoji="1" lang="zh-CN" altLang="en-US" sz="2800">
                <a:solidFill>
                  <a:schemeClr val="tx1"/>
                </a:solidFill>
              </a:rPr>
              <a:t>（</a:t>
            </a:r>
            <a:r>
              <a:rPr kumimoji="1" lang="en-US" altLang="zh-CN" sz="2800">
                <a:solidFill>
                  <a:schemeClr val="tx1"/>
                </a:solidFill>
                <a:cs typeface="Times New Roman" pitchFamily="18" charset="0"/>
              </a:rPr>
              <a:t>R</a:t>
            </a:r>
            <a:r>
              <a:rPr kumimoji="1" lang="zh-CN" altLang="en-US" sz="2800">
                <a:solidFill>
                  <a:schemeClr val="tx1"/>
                </a:solidFill>
              </a:rPr>
              <a:t>，</a:t>
            </a:r>
            <a:r>
              <a:rPr kumimoji="1" lang="en-US" altLang="zh-CN" sz="2800">
                <a:solidFill>
                  <a:schemeClr val="tx1"/>
                </a:solidFill>
                <a:cs typeface="Times New Roman" pitchFamily="18" charset="0"/>
              </a:rPr>
              <a:t>n</a:t>
            </a:r>
            <a:r>
              <a:rPr kumimoji="1" lang="zh-CN" altLang="en-US" sz="2800">
                <a:solidFill>
                  <a:schemeClr val="tx1"/>
                </a:solidFill>
              </a:rPr>
              <a:t>）</a:t>
            </a:r>
            <a:r>
              <a:rPr kumimoji="1" lang="zh-CN" altLang="en-US" sz="2800">
                <a:solidFill>
                  <a:schemeClr val="tx1"/>
                </a:solidFill>
                <a:cs typeface="Times New Roman" pitchFamily="18" charset="0"/>
              </a:rPr>
              <a:t> </a:t>
            </a:r>
            <a:endParaRPr kumimoji="1" lang="zh-CN" altLang="en-US" sz="2800">
              <a:solidFill>
                <a:schemeClr val="tx1"/>
              </a:solidFill>
            </a:endParaRPr>
          </a:p>
          <a:p>
            <a:pPr algn="just" eaLnBrk="1" hangingPunct="1">
              <a:lnSpc>
                <a:spcPct val="75000"/>
              </a:lnSpc>
              <a:spcBef>
                <a:spcPct val="20000"/>
              </a:spcBef>
            </a:pPr>
            <a:r>
              <a:rPr kumimoji="1" lang="zh-CN" altLang="en-US" sz="2800">
                <a:solidFill>
                  <a:schemeClr val="tx1"/>
                </a:solidFill>
                <a:cs typeface="Times New Roman" pitchFamily="18" charset="0"/>
              </a:rPr>
              <a:t>      </a:t>
            </a:r>
            <a:r>
              <a:rPr kumimoji="1" lang="en-US" altLang="zh-CN" sz="2800">
                <a:solidFill>
                  <a:schemeClr val="tx1"/>
                </a:solidFill>
                <a:cs typeface="Times New Roman" pitchFamily="18" charset="0"/>
              </a:rPr>
              <a:t>FOR j=n TO 2  STEP -1 DO  </a:t>
            </a:r>
            <a:endParaRPr kumimoji="1" lang="en-US" altLang="zh-CN" sz="2800">
              <a:solidFill>
                <a:schemeClr val="tx1"/>
              </a:solidFill>
            </a:endParaRPr>
          </a:p>
          <a:p>
            <a:pPr algn="just" eaLnBrk="1" hangingPunct="1">
              <a:lnSpc>
                <a:spcPct val="75000"/>
              </a:lnSpc>
              <a:spcBef>
                <a:spcPct val="20000"/>
              </a:spcBef>
            </a:pPr>
            <a:r>
              <a:rPr kumimoji="1" lang="en-US" altLang="zh-CN" sz="2800">
                <a:solidFill>
                  <a:schemeClr val="tx1"/>
                </a:solidFill>
                <a:cs typeface="Times New Roman" pitchFamily="18" charset="0"/>
              </a:rPr>
              <a:t>        ( t</a:t>
            </a:r>
            <a:r>
              <a:rPr kumimoji="1" lang="en-US" altLang="zh-CN" sz="2800">
                <a:solidFill>
                  <a:schemeClr val="tx1"/>
                </a:solidFill>
              </a:rPr>
              <a:t>←</a:t>
            </a:r>
            <a:r>
              <a:rPr kumimoji="1" lang="en-US" altLang="zh-CN" sz="2800">
                <a:solidFill>
                  <a:schemeClr val="tx1"/>
                </a:solidFill>
                <a:cs typeface="Times New Roman" pitchFamily="18" charset="0"/>
              </a:rPr>
              <a:t>1 . </a:t>
            </a:r>
            <a:endParaRPr kumimoji="1" lang="en-US" altLang="zh-CN" sz="2800">
              <a:solidFill>
                <a:schemeClr val="tx1"/>
              </a:solidFill>
            </a:endParaRPr>
          </a:p>
          <a:p>
            <a:pPr algn="just" eaLnBrk="1" hangingPunct="1">
              <a:lnSpc>
                <a:spcPct val="75000"/>
              </a:lnSpc>
              <a:spcBef>
                <a:spcPct val="20000"/>
              </a:spcBef>
            </a:pPr>
            <a:r>
              <a:rPr kumimoji="1" lang="en-US" altLang="zh-CN" sz="2800">
                <a:solidFill>
                  <a:schemeClr val="tx1"/>
                </a:solidFill>
                <a:cs typeface="Times New Roman" pitchFamily="18" charset="0"/>
              </a:rPr>
              <a:t>          FOR i</a:t>
            </a:r>
            <a:r>
              <a:rPr kumimoji="1" lang="zh-CN" altLang="en-US" sz="2800">
                <a:solidFill>
                  <a:schemeClr val="tx1"/>
                </a:solidFill>
              </a:rPr>
              <a:t>＝</a:t>
            </a:r>
            <a:r>
              <a:rPr kumimoji="1" lang="en-US" altLang="zh-CN" sz="2800">
                <a:solidFill>
                  <a:schemeClr val="tx1"/>
                </a:solidFill>
              </a:rPr>
              <a:t>2</a:t>
            </a:r>
            <a:r>
              <a:rPr kumimoji="1" lang="en-US" altLang="zh-CN" sz="2800">
                <a:solidFill>
                  <a:schemeClr val="tx1"/>
                </a:solidFill>
                <a:cs typeface="Times New Roman" pitchFamily="18" charset="0"/>
              </a:rPr>
              <a:t> TO j DO</a:t>
            </a:r>
            <a:endParaRPr kumimoji="1" lang="en-US" altLang="zh-CN" sz="2800">
              <a:solidFill>
                <a:schemeClr val="tx1"/>
              </a:solidFill>
            </a:endParaRPr>
          </a:p>
          <a:p>
            <a:pPr algn="just" eaLnBrk="1" hangingPunct="1">
              <a:lnSpc>
                <a:spcPct val="75000"/>
              </a:lnSpc>
              <a:spcBef>
                <a:spcPct val="20000"/>
              </a:spcBef>
            </a:pPr>
            <a:r>
              <a:rPr kumimoji="1" lang="en-US" altLang="zh-CN" sz="2800">
                <a:solidFill>
                  <a:schemeClr val="tx1"/>
                </a:solidFill>
                <a:cs typeface="Times New Roman" pitchFamily="18" charset="0"/>
              </a:rPr>
              <a:t>             IF  K</a:t>
            </a:r>
            <a:r>
              <a:rPr kumimoji="1" lang="en-US" altLang="zh-CN" sz="2800" baseline="-30000">
                <a:solidFill>
                  <a:schemeClr val="tx1"/>
                </a:solidFill>
                <a:cs typeface="Times New Roman" pitchFamily="18" charset="0"/>
              </a:rPr>
              <a:t>t </a:t>
            </a:r>
            <a:r>
              <a:rPr kumimoji="1" lang="en-US" altLang="zh-CN" sz="2800">
                <a:solidFill>
                  <a:schemeClr val="tx1"/>
                </a:solidFill>
                <a:cs typeface="Times New Roman" pitchFamily="18" charset="0"/>
              </a:rPr>
              <a:t>&lt; K</a:t>
            </a:r>
            <a:r>
              <a:rPr kumimoji="1" lang="en-US" altLang="zh-CN" sz="2800" baseline="-30000">
                <a:solidFill>
                  <a:schemeClr val="tx1"/>
                </a:solidFill>
                <a:cs typeface="Times New Roman" pitchFamily="18" charset="0"/>
              </a:rPr>
              <a:t>i</a:t>
            </a:r>
            <a:r>
              <a:rPr kumimoji="1" lang="en-US" altLang="zh-CN" sz="2800">
                <a:solidFill>
                  <a:schemeClr val="tx1"/>
                </a:solidFill>
                <a:cs typeface="Times New Roman" pitchFamily="18" charset="0"/>
              </a:rPr>
              <a:t> THEN  t</a:t>
            </a:r>
            <a:r>
              <a:rPr kumimoji="1" lang="en-US" altLang="zh-CN" sz="2800">
                <a:solidFill>
                  <a:schemeClr val="tx1"/>
                </a:solidFill>
              </a:rPr>
              <a:t>←</a:t>
            </a:r>
            <a:r>
              <a:rPr kumimoji="1" lang="en-US" altLang="zh-CN" sz="2800">
                <a:solidFill>
                  <a:schemeClr val="tx1"/>
                </a:solidFill>
                <a:cs typeface="Times New Roman" pitchFamily="18" charset="0"/>
              </a:rPr>
              <a:t>i </a:t>
            </a:r>
            <a:r>
              <a:rPr kumimoji="1" lang="zh-CN" altLang="en-US" sz="2800">
                <a:solidFill>
                  <a:schemeClr val="tx1"/>
                </a:solidFill>
              </a:rPr>
              <a:t>．</a:t>
            </a:r>
          </a:p>
          <a:p>
            <a:pPr algn="l" eaLnBrk="1" hangingPunct="1">
              <a:lnSpc>
                <a:spcPct val="75000"/>
              </a:lnSpc>
              <a:spcBef>
                <a:spcPct val="20000"/>
              </a:spcBef>
            </a:pPr>
            <a:r>
              <a:rPr kumimoji="1" lang="en-US" altLang="zh-CN" sz="2800">
                <a:solidFill>
                  <a:schemeClr val="tx1"/>
                </a:solidFill>
              </a:rPr>
              <a:t>          R</a:t>
            </a:r>
            <a:r>
              <a:rPr kumimoji="1" lang="en-US" altLang="zh-CN" sz="2800" baseline="-30000">
                <a:solidFill>
                  <a:schemeClr val="tx1"/>
                </a:solidFill>
              </a:rPr>
              <a:t>i</a:t>
            </a:r>
            <a:r>
              <a:rPr kumimoji="1" lang="en-US" altLang="zh-CN" sz="2800">
                <a:solidFill>
                  <a:schemeClr val="tx1"/>
                </a:solidFill>
                <a:sym typeface="Symbol" pitchFamily="18" charset="2"/>
              </a:rPr>
              <a:t> </a:t>
            </a:r>
            <a:r>
              <a:rPr kumimoji="1" lang="en-US" altLang="zh-CN" sz="2800">
                <a:solidFill>
                  <a:schemeClr val="tx1"/>
                </a:solidFill>
              </a:rPr>
              <a:t>R</a:t>
            </a:r>
            <a:r>
              <a:rPr kumimoji="1" lang="en-US" altLang="zh-CN" sz="2800" baseline="-30000">
                <a:solidFill>
                  <a:schemeClr val="tx1"/>
                </a:solidFill>
              </a:rPr>
              <a:t>t</a:t>
            </a:r>
            <a:r>
              <a:rPr kumimoji="1" lang="en-US" altLang="zh-CN" sz="2800">
                <a:solidFill>
                  <a:schemeClr val="tx1"/>
                </a:solidFill>
              </a:rPr>
              <a:t>)▌</a:t>
            </a:r>
          </a:p>
        </p:txBody>
      </p:sp>
      <p:sp>
        <p:nvSpPr>
          <p:cNvPr id="517131" name="Rectangle 11"/>
          <p:cNvSpPr>
            <a:spLocks noChangeArrowheads="1"/>
          </p:cNvSpPr>
          <p:nvPr/>
        </p:nvSpPr>
        <p:spPr bwMode="auto">
          <a:xfrm>
            <a:off x="914400" y="3886200"/>
            <a:ext cx="73914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21    </a:t>
            </a:r>
            <a:r>
              <a:rPr kumimoji="1" lang="en-US" altLang="zh-CN" sz="2400">
                <a:solidFill>
                  <a:srgbClr val="FFFF00"/>
                </a:solidFill>
                <a:latin typeface="幼圆" pitchFamily="49" charset="-122"/>
                <a:ea typeface="幼圆" pitchFamily="49" charset="-122"/>
              </a:rPr>
              <a:t>25 </a:t>
            </a:r>
            <a:r>
              <a:rPr kumimoji="1" lang="en-US" altLang="zh-CN" sz="2400">
                <a:solidFill>
                  <a:schemeClr val="tx1"/>
                </a:solidFill>
                <a:latin typeface="幼圆" pitchFamily="49" charset="-122"/>
                <a:ea typeface="幼圆" pitchFamily="49" charset="-122"/>
              </a:rPr>
              <a:t>   </a:t>
            </a:r>
            <a:r>
              <a:rPr kumimoji="1" lang="en-US" altLang="zh-CN" sz="2400">
                <a:solidFill>
                  <a:srgbClr val="FFCC00"/>
                </a:solidFill>
                <a:latin typeface="幼圆" pitchFamily="49" charset="-122"/>
                <a:ea typeface="幼圆" pitchFamily="49" charset="-122"/>
              </a:rPr>
              <a:t>49</a:t>
            </a:r>
            <a:r>
              <a:rPr kumimoji="1" lang="en-US" altLang="zh-CN" sz="2400">
                <a:solidFill>
                  <a:schemeClr val="tx1"/>
                </a:solidFill>
                <a:latin typeface="幼圆" pitchFamily="49" charset="-122"/>
                <a:ea typeface="幼圆" pitchFamily="49" charset="-122"/>
              </a:rPr>
              <a:t>    25*   16    08</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3  2</a:t>
            </a:r>
            <a:r>
              <a:rPr kumimoji="1" lang="en-US" altLang="zh-CN" sz="2400">
                <a:solidFill>
                  <a:schemeClr val="tx1"/>
                </a:solidFill>
                <a:latin typeface="幼圆" pitchFamily="49" charset="-122"/>
                <a:ea typeface="幼圆" pitchFamily="49" charset="-122"/>
              </a:rPr>
              <a:t>  </a:t>
            </a:r>
            <a:endParaRPr kumimoji="1" lang="en-US" altLang="zh-CN" sz="2400">
              <a:solidFill>
                <a:srgbClr val="FF0000"/>
              </a:solidFill>
              <a:effectLst>
                <a:outerShdw blurRad="38100" dist="38100" dir="2700000" algn="tl">
                  <a:srgbClr val="000000"/>
                </a:outerShdw>
              </a:effectLst>
              <a:latin typeface="幼圆" pitchFamily="49" charset="-122"/>
              <a:ea typeface="幼圆" pitchFamily="49" charset="-122"/>
            </a:endParaRPr>
          </a:p>
        </p:txBody>
      </p:sp>
      <p:sp>
        <p:nvSpPr>
          <p:cNvPr id="517132" name="Rectangle 12"/>
          <p:cNvSpPr>
            <a:spLocks noChangeArrowheads="1"/>
          </p:cNvSpPr>
          <p:nvPr/>
        </p:nvSpPr>
        <p:spPr bwMode="auto">
          <a:xfrm>
            <a:off x="914400" y="4267200"/>
            <a:ext cx="73914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21    25    </a:t>
            </a:r>
            <a:r>
              <a:rPr kumimoji="1" lang="en-US" altLang="zh-CN" sz="2400">
                <a:solidFill>
                  <a:srgbClr val="FFFF00"/>
                </a:solidFill>
                <a:latin typeface="幼圆" pitchFamily="49" charset="-122"/>
                <a:ea typeface="幼圆" pitchFamily="49" charset="-122"/>
              </a:rPr>
              <a:t>49 </a:t>
            </a:r>
            <a:r>
              <a:rPr kumimoji="1" lang="en-US" altLang="zh-CN" sz="2400">
                <a:solidFill>
                  <a:schemeClr val="tx1"/>
                </a:solidFill>
                <a:latin typeface="幼圆" pitchFamily="49" charset="-122"/>
                <a:ea typeface="幼圆" pitchFamily="49" charset="-122"/>
              </a:rPr>
              <a:t>   </a:t>
            </a:r>
            <a:r>
              <a:rPr kumimoji="1" lang="en-US" altLang="zh-CN" sz="2400">
                <a:solidFill>
                  <a:srgbClr val="FFCC00"/>
                </a:solidFill>
                <a:latin typeface="幼圆" pitchFamily="49" charset="-122"/>
                <a:ea typeface="幼圆" pitchFamily="49" charset="-122"/>
              </a:rPr>
              <a:t>25*</a:t>
            </a:r>
            <a:r>
              <a:rPr kumimoji="1" lang="en-US" altLang="zh-CN" sz="2400">
                <a:solidFill>
                  <a:schemeClr val="tx1"/>
                </a:solidFill>
                <a:latin typeface="幼圆" pitchFamily="49" charset="-122"/>
                <a:ea typeface="幼圆" pitchFamily="49" charset="-122"/>
              </a:rPr>
              <a:t>   16    08</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4  3</a:t>
            </a:r>
            <a:r>
              <a:rPr kumimoji="1" lang="en-US" altLang="zh-CN" sz="2400">
                <a:solidFill>
                  <a:schemeClr val="tx1"/>
                </a:solidFill>
                <a:latin typeface="幼圆" pitchFamily="49" charset="-122"/>
                <a:ea typeface="幼圆" pitchFamily="49" charset="-122"/>
              </a:rPr>
              <a:t>  </a:t>
            </a:r>
            <a:endParaRPr kumimoji="1" lang="en-US" altLang="zh-CN" sz="2400">
              <a:solidFill>
                <a:srgbClr val="FF0000"/>
              </a:solidFill>
              <a:effectLst>
                <a:outerShdw blurRad="38100" dist="38100" dir="2700000" algn="tl">
                  <a:srgbClr val="000000"/>
                </a:outerShdw>
              </a:effectLst>
              <a:latin typeface="幼圆" pitchFamily="49" charset="-122"/>
              <a:ea typeface="幼圆" pitchFamily="49" charset="-122"/>
            </a:endParaRPr>
          </a:p>
        </p:txBody>
      </p:sp>
      <p:sp>
        <p:nvSpPr>
          <p:cNvPr id="517133" name="Rectangle 13"/>
          <p:cNvSpPr>
            <a:spLocks noChangeArrowheads="1"/>
          </p:cNvSpPr>
          <p:nvPr/>
        </p:nvSpPr>
        <p:spPr bwMode="auto">
          <a:xfrm>
            <a:off x="914400" y="4648200"/>
            <a:ext cx="73914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21    25    </a:t>
            </a:r>
            <a:r>
              <a:rPr kumimoji="1" lang="en-US" altLang="zh-CN" sz="2400">
                <a:solidFill>
                  <a:srgbClr val="FFFF00"/>
                </a:solidFill>
                <a:latin typeface="幼圆" pitchFamily="49" charset="-122"/>
                <a:ea typeface="幼圆" pitchFamily="49" charset="-122"/>
              </a:rPr>
              <a:t>49 </a:t>
            </a:r>
            <a:r>
              <a:rPr kumimoji="1" lang="en-US" altLang="zh-CN" sz="2400">
                <a:solidFill>
                  <a:schemeClr val="tx1"/>
                </a:solidFill>
                <a:latin typeface="幼圆" pitchFamily="49" charset="-122"/>
                <a:ea typeface="幼圆" pitchFamily="49" charset="-122"/>
              </a:rPr>
              <a:t>   25*   </a:t>
            </a:r>
            <a:r>
              <a:rPr kumimoji="1" lang="en-US" altLang="zh-CN" sz="2400">
                <a:solidFill>
                  <a:srgbClr val="FFCC00"/>
                </a:solidFill>
                <a:latin typeface="幼圆" pitchFamily="49" charset="-122"/>
                <a:ea typeface="幼圆" pitchFamily="49" charset="-122"/>
              </a:rPr>
              <a:t>16</a:t>
            </a:r>
            <a:r>
              <a:rPr kumimoji="1" lang="en-US" altLang="zh-CN" sz="2400">
                <a:solidFill>
                  <a:schemeClr val="tx1"/>
                </a:solidFill>
                <a:latin typeface="幼圆" pitchFamily="49" charset="-122"/>
                <a:ea typeface="幼圆" pitchFamily="49" charset="-122"/>
              </a:rPr>
              <a:t>    08</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5  3</a:t>
            </a:r>
            <a:r>
              <a:rPr kumimoji="1" lang="en-US" altLang="zh-CN" sz="2400">
                <a:solidFill>
                  <a:schemeClr val="tx1"/>
                </a:solidFill>
                <a:latin typeface="幼圆" pitchFamily="49" charset="-122"/>
                <a:ea typeface="幼圆" pitchFamily="49" charset="-122"/>
              </a:rPr>
              <a:t>  </a:t>
            </a:r>
            <a:endParaRPr kumimoji="1" lang="en-US" altLang="zh-CN" sz="2400">
              <a:solidFill>
                <a:srgbClr val="FF0000"/>
              </a:solidFill>
              <a:effectLst>
                <a:outerShdw blurRad="38100" dist="38100" dir="2700000" algn="tl">
                  <a:srgbClr val="000000"/>
                </a:outerShdw>
              </a:effectLst>
              <a:latin typeface="幼圆" pitchFamily="49" charset="-122"/>
              <a:ea typeface="幼圆" pitchFamily="49" charset="-122"/>
            </a:endParaRPr>
          </a:p>
        </p:txBody>
      </p:sp>
      <p:sp>
        <p:nvSpPr>
          <p:cNvPr id="517134" name="Rectangle 14"/>
          <p:cNvSpPr>
            <a:spLocks noChangeArrowheads="1"/>
          </p:cNvSpPr>
          <p:nvPr/>
        </p:nvSpPr>
        <p:spPr bwMode="auto">
          <a:xfrm>
            <a:off x="914400" y="5029200"/>
            <a:ext cx="73914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21    25    </a:t>
            </a:r>
            <a:r>
              <a:rPr kumimoji="1" lang="en-US" altLang="zh-CN" sz="2400">
                <a:solidFill>
                  <a:srgbClr val="FFFF00"/>
                </a:solidFill>
                <a:latin typeface="幼圆" pitchFamily="49" charset="-122"/>
                <a:ea typeface="幼圆" pitchFamily="49" charset="-122"/>
              </a:rPr>
              <a:t>49  </a:t>
            </a:r>
            <a:r>
              <a:rPr kumimoji="1" lang="en-US" altLang="zh-CN" sz="2400">
                <a:solidFill>
                  <a:schemeClr val="tx1"/>
                </a:solidFill>
                <a:latin typeface="幼圆" pitchFamily="49" charset="-122"/>
                <a:ea typeface="幼圆" pitchFamily="49" charset="-122"/>
              </a:rPr>
              <a:t>  25*   16    </a:t>
            </a:r>
            <a:r>
              <a:rPr kumimoji="1" lang="en-US" altLang="zh-CN" sz="2400">
                <a:solidFill>
                  <a:srgbClr val="FFCC00"/>
                </a:solidFill>
                <a:latin typeface="幼圆" pitchFamily="49" charset="-122"/>
                <a:ea typeface="幼圆" pitchFamily="49" charset="-122"/>
              </a:rPr>
              <a:t>08</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6  3</a:t>
            </a:r>
            <a:r>
              <a:rPr kumimoji="1" lang="en-US" altLang="zh-CN" sz="2400">
                <a:solidFill>
                  <a:schemeClr val="tx1"/>
                </a:solidFill>
                <a:latin typeface="幼圆" pitchFamily="49" charset="-122"/>
                <a:ea typeface="幼圆" pitchFamily="49" charset="-122"/>
              </a:rPr>
              <a:t>  </a:t>
            </a:r>
            <a:endParaRPr kumimoji="1" lang="en-US" altLang="zh-CN" sz="2400">
              <a:solidFill>
                <a:srgbClr val="FF0000"/>
              </a:solidFill>
              <a:effectLst>
                <a:outerShdw blurRad="38100" dist="38100" dir="2700000" algn="tl">
                  <a:srgbClr val="000000"/>
                </a:outerShdw>
              </a:effectLst>
              <a:latin typeface="幼圆" pitchFamily="49" charset="-122"/>
              <a:ea typeface="幼圆" pitchFamily="49" charset="-122"/>
            </a:endParaRPr>
          </a:p>
        </p:txBody>
      </p:sp>
      <p:sp>
        <p:nvSpPr>
          <p:cNvPr id="517135" name="Rectangle 15"/>
          <p:cNvSpPr>
            <a:spLocks noChangeArrowheads="1"/>
          </p:cNvSpPr>
          <p:nvPr/>
        </p:nvSpPr>
        <p:spPr bwMode="auto">
          <a:xfrm>
            <a:off x="1511300" y="6165850"/>
            <a:ext cx="755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21    25    08    25*   16</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49</a:t>
            </a:r>
          </a:p>
        </p:txBody>
      </p:sp>
      <p:sp>
        <p:nvSpPr>
          <p:cNvPr id="517136" name="Rectangle 16"/>
          <p:cNvSpPr>
            <a:spLocks noChangeArrowheads="1"/>
          </p:cNvSpPr>
          <p:nvPr/>
        </p:nvSpPr>
        <p:spPr bwMode="auto">
          <a:xfrm>
            <a:off x="900113" y="5768975"/>
            <a:ext cx="73914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effectLst>
                  <a:outerShdw blurRad="38100" dist="38100" dir="2700000" algn="tl">
                    <a:srgbClr val="000000"/>
                  </a:outerShdw>
                </a:effectLst>
                <a:latin typeface="幼圆" pitchFamily="49" charset="-122"/>
                <a:ea typeface="幼圆" pitchFamily="49" charset="-122"/>
              </a:rPr>
              <a:t>21</a:t>
            </a:r>
            <a:r>
              <a:rPr kumimoji="1" lang="en-US" altLang="zh-CN" sz="2400">
                <a:solidFill>
                  <a:schemeClr val="tx1"/>
                </a:solidFill>
                <a:latin typeface="幼圆" pitchFamily="49" charset="-122"/>
                <a:ea typeface="幼圆" pitchFamily="49" charset="-122"/>
              </a:rPr>
              <a:t>    25    </a:t>
            </a:r>
            <a:r>
              <a:rPr kumimoji="1" lang="en-US" altLang="zh-CN" sz="2400">
                <a:solidFill>
                  <a:srgbClr val="FFFF00"/>
                </a:solidFill>
                <a:latin typeface="幼圆" pitchFamily="49" charset="-122"/>
                <a:ea typeface="幼圆" pitchFamily="49" charset="-122"/>
              </a:rPr>
              <a:t>08</a:t>
            </a:r>
            <a:r>
              <a:rPr kumimoji="1" lang="en-US" altLang="zh-CN" sz="2400">
                <a:solidFill>
                  <a:schemeClr val="tx1"/>
                </a:solidFill>
                <a:latin typeface="幼圆" pitchFamily="49" charset="-122"/>
                <a:ea typeface="幼圆" pitchFamily="49" charset="-122"/>
              </a:rPr>
              <a:t>    25*   16    </a:t>
            </a:r>
            <a:r>
              <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rPr>
              <a:t>49</a:t>
            </a:r>
            <a:r>
              <a:rPr kumimoji="1" lang="en-US" altLang="zh-CN" sz="2400">
                <a:solidFill>
                  <a:srgbClr val="FFFF00"/>
                </a:solidFill>
                <a:latin typeface="幼圆" pitchFamily="49" charset="-122"/>
                <a:ea typeface="幼圆" pitchFamily="49" charset="-122"/>
              </a:rPr>
              <a:t>]</a:t>
            </a:r>
            <a:endParaRPr kumimoji="1" lang="en-US" altLang="zh-CN" sz="2400">
              <a:solidFill>
                <a:srgbClr val="FFFF00"/>
              </a:solidFill>
              <a:effectLst>
                <a:outerShdw blurRad="38100" dist="38100" dir="2700000" algn="tl">
                  <a:srgbClr val="000000"/>
                </a:outerShdw>
              </a:effectLst>
              <a:latin typeface="幼圆" pitchFamily="49" charset="-122"/>
              <a:ea typeface="幼圆" pitchFamily="49" charset="-122"/>
            </a:endParaRPr>
          </a:p>
        </p:txBody>
      </p:sp>
      <p:sp>
        <p:nvSpPr>
          <p:cNvPr id="517137" name="Rectangle 17"/>
          <p:cNvSpPr>
            <a:spLocks noChangeArrowheads="1"/>
          </p:cNvSpPr>
          <p:nvPr/>
        </p:nvSpPr>
        <p:spPr bwMode="auto">
          <a:xfrm>
            <a:off x="900113" y="5408613"/>
            <a:ext cx="7391400" cy="457200"/>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a:t>
            </a:r>
            <a:r>
              <a:rPr kumimoji="1" lang="en-US" altLang="zh-CN" sz="2400">
                <a:solidFill>
                  <a:schemeClr val="tx1"/>
                </a:solidFill>
                <a:latin typeface="幼圆" pitchFamily="49" charset="-122"/>
                <a:ea typeface="幼圆" pitchFamily="49" charset="-122"/>
              </a:rPr>
              <a:t>21    25    </a:t>
            </a:r>
            <a:r>
              <a:rPr kumimoji="1" lang="en-US" altLang="zh-CN" sz="2400">
                <a:solidFill>
                  <a:srgbClr val="FFFF00"/>
                </a:solidFill>
                <a:latin typeface="幼圆" pitchFamily="49" charset="-122"/>
                <a:ea typeface="幼圆" pitchFamily="49" charset="-122"/>
              </a:rPr>
              <a:t>49 </a:t>
            </a:r>
            <a:r>
              <a:rPr kumimoji="1" lang="en-US" altLang="zh-CN" sz="2400">
                <a:solidFill>
                  <a:schemeClr val="tx1"/>
                </a:solidFill>
                <a:latin typeface="幼圆" pitchFamily="49" charset="-122"/>
                <a:ea typeface="幼圆" pitchFamily="49" charset="-122"/>
              </a:rPr>
              <a:t>   25*   16    </a:t>
            </a:r>
            <a:r>
              <a:rPr kumimoji="1" lang="en-US" altLang="zh-CN" sz="2400">
                <a:solidFill>
                  <a:srgbClr val="99FF33"/>
                </a:solidFill>
                <a:latin typeface="幼圆" pitchFamily="49" charset="-122"/>
                <a:ea typeface="幼圆" pitchFamily="49" charset="-122"/>
              </a:rPr>
              <a:t>08</a:t>
            </a:r>
            <a:r>
              <a:rPr kumimoji="1" lang="en-US" altLang="zh-CN" sz="2400">
                <a:solidFill>
                  <a:srgbClr val="993366"/>
                </a:solidFill>
                <a:latin typeface="幼圆" pitchFamily="49" charset="-122"/>
                <a:ea typeface="幼圆" pitchFamily="49" charset="-122"/>
              </a:rPr>
              <a:t>]</a:t>
            </a:r>
            <a:endParaRPr kumimoji="1" lang="en-US" altLang="zh-CN" sz="2400">
              <a:solidFill>
                <a:srgbClr val="FF0000"/>
              </a:solidFill>
              <a:effectLst>
                <a:outerShdw blurRad="38100" dist="38100" dir="2700000" algn="tl">
                  <a:srgbClr val="000000"/>
                </a:outerShdw>
              </a:effectLst>
              <a:latin typeface="幼圆" pitchFamily="49" charset="-122"/>
              <a:ea typeface="幼圆" pitchFamily="49" charset="-122"/>
            </a:endParaRPr>
          </a:p>
        </p:txBody>
      </p:sp>
      <p:sp>
        <p:nvSpPr>
          <p:cNvPr id="111632" name="Text Box 18"/>
          <p:cNvSpPr txBox="1">
            <a:spLocks noChangeArrowheads="1"/>
          </p:cNvSpPr>
          <p:nvPr/>
        </p:nvSpPr>
        <p:spPr bwMode="auto">
          <a:xfrm>
            <a:off x="2519363" y="2420938"/>
            <a:ext cx="3581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eaLnBrk="1" hangingPunct="1">
              <a:lnSpc>
                <a:spcPct val="110000"/>
              </a:lnSpc>
              <a:spcBef>
                <a:spcPct val="20000"/>
              </a:spcBef>
              <a:buClr>
                <a:schemeClr val="tx2"/>
              </a:buClr>
              <a:buFont typeface="Wingdings" pitchFamily="2" charset="2"/>
              <a:buNone/>
            </a:pPr>
            <a:r>
              <a:rPr kumimoji="1" lang="zh-CN" altLang="en-US" sz="2400">
                <a:solidFill>
                  <a:schemeClr val="tx1"/>
                </a:solidFill>
                <a:latin typeface="幼圆" pitchFamily="49" charset="-122"/>
                <a:ea typeface="幼圆" pitchFamily="49" charset="-122"/>
              </a:rPr>
              <a:t>一趟选择排序过程示例</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17131"/>
                                        </p:tgtEl>
                                        <p:attrNameLst>
                                          <p:attrName>style.visibility</p:attrName>
                                        </p:attrNameLst>
                                      </p:cBhvr>
                                      <p:to>
                                        <p:strVal val="visible"/>
                                      </p:to>
                                    </p:set>
                                    <p:animEffect transition="in" filter="slide(fromTop)">
                                      <p:cBhvr>
                                        <p:cTn id="12" dur="500"/>
                                        <p:tgtEl>
                                          <p:spTgt spid="517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17132"/>
                                        </p:tgtEl>
                                        <p:attrNameLst>
                                          <p:attrName>style.visibility</p:attrName>
                                        </p:attrNameLst>
                                      </p:cBhvr>
                                      <p:to>
                                        <p:strVal val="visible"/>
                                      </p:to>
                                    </p:set>
                                    <p:animEffect transition="in" filter="slide(fromTop)">
                                      <p:cBhvr>
                                        <p:cTn id="17" dur="500"/>
                                        <p:tgtEl>
                                          <p:spTgt spid="517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517133"/>
                                        </p:tgtEl>
                                        <p:attrNameLst>
                                          <p:attrName>style.visibility</p:attrName>
                                        </p:attrNameLst>
                                      </p:cBhvr>
                                      <p:to>
                                        <p:strVal val="visible"/>
                                      </p:to>
                                    </p:set>
                                    <p:animEffect transition="in" filter="slide(fromTop)">
                                      <p:cBhvr>
                                        <p:cTn id="22" dur="500"/>
                                        <p:tgtEl>
                                          <p:spTgt spid="517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517134"/>
                                        </p:tgtEl>
                                        <p:attrNameLst>
                                          <p:attrName>style.visibility</p:attrName>
                                        </p:attrNameLst>
                                      </p:cBhvr>
                                      <p:to>
                                        <p:strVal val="visible"/>
                                      </p:to>
                                    </p:set>
                                    <p:animEffect transition="in" filter="slide(fromTop)">
                                      <p:cBhvr>
                                        <p:cTn id="27" dur="500"/>
                                        <p:tgtEl>
                                          <p:spTgt spid="5171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517137"/>
                                        </p:tgtEl>
                                        <p:attrNameLst>
                                          <p:attrName>style.visibility</p:attrName>
                                        </p:attrNameLst>
                                      </p:cBhvr>
                                      <p:to>
                                        <p:strVal val="visible"/>
                                      </p:to>
                                    </p:set>
                                    <p:animEffect transition="in" filter="slide(fromTop)">
                                      <p:cBhvr>
                                        <p:cTn id="32" dur="500"/>
                                        <p:tgtEl>
                                          <p:spTgt spid="517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7136"/>
                                        </p:tgtEl>
                                        <p:attrNameLst>
                                          <p:attrName>style.visibility</p:attrName>
                                        </p:attrNameLst>
                                      </p:cBhvr>
                                      <p:to>
                                        <p:strVal val="visible"/>
                                      </p:to>
                                    </p:set>
                                    <p:animEffect transition="in" filter="dissolve">
                                      <p:cBhvr>
                                        <p:cTn id="37" dur="500"/>
                                        <p:tgtEl>
                                          <p:spTgt spid="5171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517135"/>
                                        </p:tgtEl>
                                        <p:attrNameLst>
                                          <p:attrName>style.visibility</p:attrName>
                                        </p:attrNameLst>
                                      </p:cBhvr>
                                      <p:to>
                                        <p:strVal val="visible"/>
                                      </p:to>
                                    </p:set>
                                    <p:animEffect transition="in" filter="slide(fromTop)">
                                      <p:cBhvr>
                                        <p:cTn id="42" dur="500"/>
                                        <p:tgtEl>
                                          <p:spTgt spid="517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31" grpId="0" autoUpdateAnimBg="0"/>
      <p:bldP spid="517132" grpId="0" autoUpdateAnimBg="0"/>
      <p:bldP spid="517133" grpId="0" autoUpdateAnimBg="0"/>
      <p:bldP spid="517134" grpId="0" autoUpdateAnimBg="0"/>
      <p:bldP spid="517135" grpId="0" autoUpdateAnimBg="0"/>
      <p:bldP spid="517136" grpId="0" autoUpdateAnimBg="0"/>
      <p:bldP spid="517137"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0" y="0"/>
            <a:ext cx="9144000" cy="6858000"/>
          </a:xfrm>
        </p:spPr>
        <p:txBody>
          <a:bodyPr/>
          <a:lstStyle/>
          <a:p>
            <a:pPr algn="ctr" eaLnBrk="1" hangingPunct="1">
              <a:lnSpc>
                <a:spcPct val="110000"/>
              </a:lnSpc>
              <a:buFont typeface="Wingdings" pitchFamily="2" charset="2"/>
              <a:buNone/>
            </a:pPr>
            <a:endParaRPr lang="zh-CN" altLang="en-US" sz="2400" b="1" smtClean="0">
              <a:latin typeface="幼圆" pitchFamily="49" charset="-122"/>
              <a:ea typeface="幼圆" pitchFamily="49" charset="-122"/>
            </a:endParaRPr>
          </a:p>
          <a:p>
            <a:pPr algn="ctr" eaLnBrk="1" hangingPunct="1">
              <a:lnSpc>
                <a:spcPct val="110000"/>
              </a:lnSpc>
              <a:buFont typeface="Wingdings" pitchFamily="2" charset="2"/>
              <a:buNone/>
            </a:pPr>
            <a:r>
              <a:rPr lang="zh-CN" altLang="en-US" sz="2400" b="1" smtClean="0">
                <a:latin typeface="幼圆" pitchFamily="49" charset="-122"/>
                <a:ea typeface="幼圆" pitchFamily="49" charset="-122"/>
              </a:rPr>
              <a:t>多趟选择排序过程示例</a:t>
            </a:r>
          </a:p>
          <a:p>
            <a:pPr algn="ctr" eaLnBrk="1" hangingPunct="1">
              <a:lnSpc>
                <a:spcPct val="110000"/>
              </a:lnSpc>
              <a:buFont typeface="Wingdings" pitchFamily="2" charset="2"/>
              <a:buNone/>
            </a:pPr>
            <a:endParaRPr lang="zh-CN" altLang="en-US" sz="2400" b="1" smtClean="0">
              <a:latin typeface="幼圆" pitchFamily="49" charset="-122"/>
              <a:ea typeface="幼圆" pitchFamily="49" charset="-122"/>
            </a:endParaRPr>
          </a:p>
          <a:p>
            <a:pPr algn="ctr" eaLnBrk="1" hangingPunct="1">
              <a:lnSpc>
                <a:spcPct val="110000"/>
              </a:lnSpc>
              <a:buFont typeface="Wingdings" pitchFamily="2" charset="2"/>
              <a:buNone/>
            </a:pPr>
            <a:endParaRPr lang="zh-CN" altLang="en-US" sz="2400" b="1" smtClean="0">
              <a:latin typeface="幼圆" pitchFamily="49" charset="-122"/>
              <a:ea typeface="幼圆" pitchFamily="49" charset="-122"/>
            </a:endParaRPr>
          </a:p>
          <a:p>
            <a:pPr algn="ctr" eaLnBrk="1" hangingPunct="1">
              <a:lnSpc>
                <a:spcPct val="110000"/>
              </a:lnSpc>
              <a:buFont typeface="Wingdings" pitchFamily="2" charset="2"/>
              <a:buNone/>
            </a:pPr>
            <a:endParaRPr lang="zh-CN" altLang="en-US" sz="2400" b="1" smtClean="0">
              <a:latin typeface="幼圆" pitchFamily="49" charset="-122"/>
              <a:ea typeface="幼圆" pitchFamily="49" charset="-122"/>
            </a:endParaRPr>
          </a:p>
          <a:p>
            <a:pPr algn="ctr" eaLnBrk="1" hangingPunct="1">
              <a:lnSpc>
                <a:spcPct val="110000"/>
              </a:lnSpc>
              <a:buFont typeface="Wingdings" pitchFamily="2" charset="2"/>
              <a:buNone/>
            </a:pPr>
            <a:endParaRPr lang="zh-CN" altLang="en-US" sz="2400" b="1" smtClean="0">
              <a:latin typeface="幼圆" pitchFamily="49" charset="-122"/>
              <a:ea typeface="幼圆" pitchFamily="49" charset="-122"/>
            </a:endParaRPr>
          </a:p>
        </p:txBody>
      </p:sp>
      <p:sp>
        <p:nvSpPr>
          <p:cNvPr id="112643" name="Rectangle 3"/>
          <p:cNvSpPr>
            <a:spLocks noChangeArrowheads="1"/>
          </p:cNvSpPr>
          <p:nvPr/>
        </p:nvSpPr>
        <p:spPr bwMode="auto">
          <a:xfrm>
            <a:off x="1179513" y="1524000"/>
            <a:ext cx="6288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rgbClr val="FFFF00"/>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(1)   (2)   (3)   (4)   (5)   (6)</a:t>
            </a:r>
          </a:p>
        </p:txBody>
      </p:sp>
      <p:sp>
        <p:nvSpPr>
          <p:cNvPr id="112644" name="Text Box 4"/>
          <p:cNvSpPr txBox="1">
            <a:spLocks noChangeArrowheads="1"/>
          </p:cNvSpPr>
          <p:nvPr/>
        </p:nvSpPr>
        <p:spPr bwMode="auto">
          <a:xfrm>
            <a:off x="990600" y="14478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rgbClr val="FFFF00"/>
                </a:solidFill>
                <a:latin typeface="幼圆" pitchFamily="49" charset="-122"/>
                <a:ea typeface="幼圆" pitchFamily="49" charset="-122"/>
              </a:rPr>
              <a:t>i</a:t>
            </a:r>
          </a:p>
        </p:txBody>
      </p:sp>
      <p:sp>
        <p:nvSpPr>
          <p:cNvPr id="112645" name="Line 5"/>
          <p:cNvSpPr>
            <a:spLocks noChangeShapeType="1"/>
          </p:cNvSpPr>
          <p:nvPr/>
        </p:nvSpPr>
        <p:spPr bwMode="auto">
          <a:xfrm>
            <a:off x="685800" y="2057400"/>
            <a:ext cx="7620000" cy="0"/>
          </a:xfrm>
          <a:prstGeom prst="line">
            <a:avLst/>
          </a:prstGeom>
          <a:noFill/>
          <a:ln w="57150" cmpd="thinThick">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12646" name="Text Box 6"/>
          <p:cNvSpPr txBox="1">
            <a:spLocks noChangeArrowheads="1"/>
          </p:cNvSpPr>
          <p:nvPr/>
        </p:nvSpPr>
        <p:spPr bwMode="auto">
          <a:xfrm>
            <a:off x="7620000" y="1447800"/>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en-US" altLang="zh-CN" sz="3200">
                <a:solidFill>
                  <a:srgbClr val="FFFF00"/>
                </a:solidFill>
                <a:latin typeface="幼圆" pitchFamily="49" charset="-122"/>
                <a:ea typeface="幼圆" pitchFamily="49" charset="-122"/>
              </a:rPr>
              <a:t>t</a:t>
            </a:r>
          </a:p>
        </p:txBody>
      </p:sp>
      <p:sp>
        <p:nvSpPr>
          <p:cNvPr id="112647" name="Line 7"/>
          <p:cNvSpPr>
            <a:spLocks noChangeShapeType="1"/>
          </p:cNvSpPr>
          <p:nvPr/>
        </p:nvSpPr>
        <p:spPr bwMode="auto">
          <a:xfrm>
            <a:off x="7467600" y="1600200"/>
            <a:ext cx="0" cy="4876800"/>
          </a:xfrm>
          <a:prstGeom prst="line">
            <a:avLst/>
          </a:prstGeom>
          <a:noFill/>
          <a:ln w="28575" cap="sq">
            <a:solidFill>
              <a:srgbClr val="993366"/>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12648" name="Text Box 8"/>
          <p:cNvSpPr txBox="1">
            <a:spLocks noChangeArrowheads="1"/>
          </p:cNvSpPr>
          <p:nvPr/>
        </p:nvSpPr>
        <p:spPr bwMode="auto">
          <a:xfrm>
            <a:off x="1143000" y="3200400"/>
            <a:ext cx="180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wrap="none"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spcBef>
                <a:spcPct val="0"/>
              </a:spcBef>
            </a:pPr>
            <a:endParaRPr kumimoji="1" lang="zh-CN" altLang="en-US" sz="3200">
              <a:solidFill>
                <a:schemeClr val="tx1"/>
              </a:solidFill>
              <a:latin typeface="幼圆" pitchFamily="49" charset="-122"/>
              <a:ea typeface="幼圆" pitchFamily="49" charset="-122"/>
            </a:endParaRPr>
          </a:p>
        </p:txBody>
      </p:sp>
      <p:sp>
        <p:nvSpPr>
          <p:cNvPr id="519177" name="Rectangle 9"/>
          <p:cNvSpPr>
            <a:spLocks noChangeArrowheads="1"/>
          </p:cNvSpPr>
          <p:nvPr/>
        </p:nvSpPr>
        <p:spPr bwMode="auto">
          <a:xfrm>
            <a:off x="685800" y="2819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1</a:t>
            </a:r>
            <a:r>
              <a:rPr kumimoji="1" lang="en-US" altLang="zh-CN" sz="2400">
                <a:solidFill>
                  <a:schemeClr val="tx1"/>
                </a:solidFill>
                <a:latin typeface="幼圆" pitchFamily="49" charset="-122"/>
                <a:ea typeface="幼圆" pitchFamily="49" charset="-122"/>
              </a:rPr>
              <a:t>     [21    25    08    25*   16]   </a:t>
            </a:r>
            <a:r>
              <a:rPr kumimoji="1" lang="en-US" altLang="zh-CN" sz="2400">
                <a:solidFill>
                  <a:srgbClr val="99FF33"/>
                </a:solidFill>
                <a:latin typeface="幼圆" pitchFamily="49" charset="-122"/>
                <a:ea typeface="幼圆" pitchFamily="49" charset="-122"/>
              </a:rPr>
              <a:t>49</a:t>
            </a:r>
            <a:r>
              <a:rPr kumimoji="1" lang="en-US" altLang="zh-CN" sz="2400">
                <a:solidFill>
                  <a:schemeClr val="tx1"/>
                </a:solidFill>
                <a:latin typeface="幼圆" pitchFamily="49" charset="-122"/>
                <a:ea typeface="幼圆" pitchFamily="49" charset="-122"/>
              </a:rPr>
              <a:t>  </a:t>
            </a:r>
            <a:r>
              <a:rPr kumimoji="1" lang="en-US" altLang="zh-CN"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2</a:t>
            </a:r>
          </a:p>
        </p:txBody>
      </p:sp>
      <p:sp>
        <p:nvSpPr>
          <p:cNvPr id="519178" name="Rectangle 10"/>
          <p:cNvSpPr>
            <a:spLocks noChangeArrowheads="1"/>
          </p:cNvSpPr>
          <p:nvPr/>
        </p:nvSpPr>
        <p:spPr bwMode="auto">
          <a:xfrm>
            <a:off x="685800" y="35814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2</a:t>
            </a:r>
            <a:r>
              <a:rPr kumimoji="1" lang="en-US" altLang="zh-CN" sz="2400">
                <a:solidFill>
                  <a:schemeClr val="tx1"/>
                </a:solidFill>
                <a:latin typeface="幼圆" pitchFamily="49" charset="-122"/>
                <a:ea typeface="幼圆" pitchFamily="49" charset="-122"/>
              </a:rPr>
              <a:t>     [21    16   </a:t>
            </a:r>
            <a:r>
              <a:rPr kumimoji="1" lang="en-US" altLang="zh-CN" sz="2400">
                <a:solidFill>
                  <a:srgbClr val="993366"/>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08</a:t>
            </a:r>
            <a:r>
              <a:rPr kumimoji="1" lang="en-US" altLang="zh-CN" sz="2400">
                <a:solidFill>
                  <a:srgbClr val="993366"/>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25*]  </a:t>
            </a:r>
            <a:r>
              <a:rPr kumimoji="1" lang="en-US" altLang="zh-CN" sz="2400">
                <a:solidFill>
                  <a:srgbClr val="99FF33"/>
                </a:solidFill>
                <a:latin typeface="幼圆" pitchFamily="49" charset="-122"/>
                <a:ea typeface="幼圆" pitchFamily="49" charset="-122"/>
              </a:rPr>
              <a:t>25</a:t>
            </a:r>
            <a:r>
              <a:rPr kumimoji="1" lang="en-US" altLang="zh-CN" sz="2400">
                <a:solidFill>
                  <a:schemeClr val="tx1"/>
                </a:solidFill>
                <a:latin typeface="幼圆" pitchFamily="49" charset="-122"/>
                <a:ea typeface="幼圆" pitchFamily="49" charset="-122"/>
              </a:rPr>
              <a:t>    49    </a:t>
            </a:r>
            <a:r>
              <a:rPr kumimoji="1" lang="en-US" altLang="zh-CN" sz="2400">
                <a:solidFill>
                  <a:srgbClr val="FFFF00"/>
                </a:solidFill>
                <a:latin typeface="幼圆" pitchFamily="49" charset="-122"/>
                <a:ea typeface="幼圆" pitchFamily="49" charset="-122"/>
              </a:rPr>
              <a:t>4</a:t>
            </a:r>
          </a:p>
        </p:txBody>
      </p:sp>
      <p:sp>
        <p:nvSpPr>
          <p:cNvPr id="519179" name="Rectangle 11"/>
          <p:cNvSpPr>
            <a:spLocks noChangeArrowheads="1"/>
          </p:cNvSpPr>
          <p:nvPr/>
        </p:nvSpPr>
        <p:spPr bwMode="auto">
          <a:xfrm>
            <a:off x="685800" y="42672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3</a:t>
            </a:r>
            <a:r>
              <a:rPr kumimoji="1" lang="en-US" altLang="zh-CN" sz="2400">
                <a:solidFill>
                  <a:schemeClr val="tx1"/>
                </a:solidFill>
                <a:latin typeface="幼圆" pitchFamily="49" charset="-122"/>
                <a:ea typeface="幼圆" pitchFamily="49" charset="-122"/>
              </a:rPr>
              <a:t>     [21    16    08]   </a:t>
            </a:r>
            <a:r>
              <a:rPr kumimoji="1" lang="en-US" altLang="zh-CN" sz="2400">
                <a:solidFill>
                  <a:srgbClr val="99FF33"/>
                </a:solidFill>
                <a:latin typeface="幼圆" pitchFamily="49" charset="-122"/>
                <a:ea typeface="幼圆" pitchFamily="49" charset="-122"/>
              </a:rPr>
              <a:t>25*</a:t>
            </a:r>
            <a:r>
              <a:rPr kumimoji="1" lang="en-US" altLang="zh-CN" sz="2400">
                <a:solidFill>
                  <a:schemeClr val="tx1"/>
                </a:solidFill>
                <a:latin typeface="幼圆" pitchFamily="49" charset="-122"/>
                <a:ea typeface="幼圆" pitchFamily="49" charset="-122"/>
              </a:rPr>
              <a:t>   25    49</a:t>
            </a:r>
            <a:r>
              <a:rPr kumimoji="1" lang="en-US" altLang="zh-CN"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1</a:t>
            </a:r>
            <a:r>
              <a:rPr kumimoji="1" lang="en-US" altLang="zh-CN" sz="2400">
                <a:solidFill>
                  <a:schemeClr val="tx1"/>
                </a:solidFill>
                <a:latin typeface="幼圆" pitchFamily="49" charset="-122"/>
                <a:ea typeface="幼圆" pitchFamily="49" charset="-122"/>
              </a:rPr>
              <a:t> </a:t>
            </a:r>
          </a:p>
        </p:txBody>
      </p:sp>
      <p:sp>
        <p:nvSpPr>
          <p:cNvPr id="519180" name="Rectangle 12"/>
          <p:cNvSpPr>
            <a:spLocks noChangeArrowheads="1"/>
          </p:cNvSpPr>
          <p:nvPr/>
        </p:nvSpPr>
        <p:spPr bwMode="auto">
          <a:xfrm>
            <a:off x="685800" y="5486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5 </a:t>
            </a:r>
            <a:r>
              <a:rPr kumimoji="1" lang="en-US" altLang="zh-CN" sz="2400">
                <a:solidFill>
                  <a:schemeClr val="tx1"/>
                </a:solidFill>
                <a:latin typeface="幼圆" pitchFamily="49" charset="-122"/>
                <a:ea typeface="幼圆" pitchFamily="49" charset="-122"/>
              </a:rPr>
              <a:t>    [08]</a:t>
            </a:r>
            <a:r>
              <a:rPr kumimoji="1" lang="en-US" altLang="zh-CN" sz="2400">
                <a:solidFill>
                  <a:srgbClr val="6600CC"/>
                </a:solidFill>
                <a:latin typeface="幼圆" pitchFamily="49" charset="-122"/>
                <a:ea typeface="幼圆" pitchFamily="49" charset="-122"/>
              </a:rPr>
              <a:t>    </a:t>
            </a:r>
            <a:r>
              <a:rPr kumimoji="1" lang="en-US" altLang="zh-CN" sz="2400">
                <a:solidFill>
                  <a:srgbClr val="99FF33"/>
                </a:solidFill>
                <a:latin typeface="幼圆" pitchFamily="49" charset="-122"/>
                <a:ea typeface="幼圆" pitchFamily="49" charset="-122"/>
              </a:rPr>
              <a:t>16 </a:t>
            </a:r>
            <a:r>
              <a:rPr kumimoji="1" lang="en-US" altLang="zh-CN" sz="2400">
                <a:solidFill>
                  <a:srgbClr val="6600CC"/>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21</a:t>
            </a:r>
            <a:r>
              <a:rPr kumimoji="1" lang="en-US" altLang="zh-CN" sz="2400">
                <a:solidFill>
                  <a:srgbClr val="6600CC"/>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25*   25    49</a:t>
            </a:r>
            <a:r>
              <a:rPr kumimoji="1" lang="en-US" altLang="zh-CN" sz="2400">
                <a:solidFill>
                  <a:srgbClr val="993366"/>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1</a:t>
            </a:r>
          </a:p>
        </p:txBody>
      </p:sp>
      <p:grpSp>
        <p:nvGrpSpPr>
          <p:cNvPr id="2" name="Group 13"/>
          <p:cNvGrpSpPr>
            <a:grpSpLocks/>
          </p:cNvGrpSpPr>
          <p:nvPr/>
        </p:nvGrpSpPr>
        <p:grpSpPr bwMode="auto">
          <a:xfrm>
            <a:off x="838200" y="2133600"/>
            <a:ext cx="7315200" cy="641350"/>
            <a:chOff x="528" y="1344"/>
            <a:chExt cx="4608" cy="404"/>
          </a:xfrm>
        </p:grpSpPr>
        <p:sp>
          <p:nvSpPr>
            <p:cNvPr id="519182" name="Rectangle 14"/>
            <p:cNvSpPr>
              <a:spLocks noChangeArrowheads="1"/>
            </p:cNvSpPr>
            <p:nvPr/>
          </p:nvSpPr>
          <p:spPr bwMode="auto">
            <a:xfrm>
              <a:off x="816" y="1392"/>
              <a:ext cx="4320" cy="288"/>
            </a:xfrm>
            <a:prstGeom prst="rect">
              <a:avLst/>
            </a:prstGeom>
            <a:noFill/>
            <a:ln w="12700" cap="sq">
              <a:noFill/>
              <a:miter lim="800000"/>
              <a:headEnd type="none" w="sm" len="sm"/>
              <a:tailEnd type="none" w="sm" len="sm"/>
            </a:ln>
            <a:effectLst/>
          </p:spPr>
          <p:txBody>
            <a:bodyPr>
              <a:spAutoFit/>
            </a:bodyPr>
            <a:lstStyle/>
            <a:p>
              <a:pPr algn="l">
                <a:spcBef>
                  <a:spcPct val="0"/>
                </a:spcBef>
                <a:defRPr/>
              </a:pPr>
              <a:r>
                <a:rPr kumimoji="1" lang="zh-CN" altLang="en-US" sz="2400" dirty="0">
                  <a:solidFill>
                    <a:schemeClr val="tx1"/>
                  </a:solidFill>
                  <a:latin typeface="幼圆" pitchFamily="49" charset="-122"/>
                  <a:ea typeface="幼圆" pitchFamily="49" charset="-122"/>
                </a:rPr>
                <a:t>    </a:t>
              </a:r>
              <a:r>
                <a:rPr kumimoji="1" lang="en-US" altLang="zh-CN" sz="2400" dirty="0">
                  <a:solidFill>
                    <a:schemeClr val="tx1"/>
                  </a:solidFill>
                  <a:latin typeface="幼圆" pitchFamily="49" charset="-122"/>
                  <a:ea typeface="幼圆" pitchFamily="49" charset="-122"/>
                </a:rPr>
                <a:t>[21    25    49    25*   16    08]   </a:t>
              </a:r>
              <a:r>
                <a:rPr kumimoji="1" lang="en-US" altLang="zh-CN" sz="2400" dirty="0">
                  <a:solidFill>
                    <a:srgbClr val="FFFF00"/>
                  </a:solidFill>
                  <a:latin typeface="幼圆" pitchFamily="49" charset="-122"/>
                  <a:ea typeface="幼圆" pitchFamily="49" charset="-122"/>
                </a:rPr>
                <a:t>3</a:t>
              </a:r>
              <a:r>
                <a:rPr kumimoji="1" lang="en-US" altLang="zh-CN" sz="2400" dirty="0">
                  <a:solidFill>
                    <a:schemeClr val="tx1"/>
                  </a:solidFill>
                  <a:latin typeface="幼圆" pitchFamily="49" charset="-122"/>
                  <a:ea typeface="幼圆" pitchFamily="49" charset="-122"/>
                </a:rPr>
                <a:t>  </a:t>
              </a:r>
              <a:endParaRPr kumimoji="1" lang="en-US" altLang="zh-CN" sz="2400" dirty="0">
                <a:solidFill>
                  <a:srgbClr val="FF0000"/>
                </a:solidFill>
                <a:effectLst>
                  <a:outerShdw blurRad="38100" dist="38100" dir="2700000" algn="tl">
                    <a:srgbClr val="000000"/>
                  </a:outerShdw>
                </a:effectLst>
                <a:latin typeface="幼圆" pitchFamily="49" charset="-122"/>
                <a:ea typeface="幼圆" pitchFamily="49" charset="-122"/>
              </a:endParaRPr>
            </a:p>
          </p:txBody>
        </p:sp>
        <p:sp>
          <p:nvSpPr>
            <p:cNvPr id="112656" name="Text Box 15"/>
            <p:cNvSpPr txBox="1">
              <a:spLocks noChangeArrowheads="1"/>
            </p:cNvSpPr>
            <p:nvPr/>
          </p:nvSpPr>
          <p:spPr bwMode="auto">
            <a:xfrm>
              <a:off x="528" y="1344"/>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cap="sq">
                  <a:solidFill>
                    <a:srgbClr val="000000"/>
                  </a:solidFill>
                  <a:miter lim="800000"/>
                  <a:headEnd type="none" w="sm" len="sm"/>
                  <a:tailEnd type="none" w="med" len="lg"/>
                </a14:hiddenLine>
              </a:ext>
            </a:extLst>
          </p:spPr>
          <p:txBody>
            <a:bodyPr lIns="90000" tIns="46800" rIns="90000" bIns="46800">
              <a:spAutoFit/>
            </a:bodyPr>
            <a:lstStyle>
              <a:lvl1pPr eaLnBrk="0" hangingPunct="0">
                <a:defRPr sz="4000" b="1">
                  <a:solidFill>
                    <a:schemeClr val="bg2"/>
                  </a:solidFill>
                  <a:latin typeface="Times New Roman" pitchFamily="18" charset="0"/>
                  <a:ea typeface="宋体" pitchFamily="2" charset="-122"/>
                </a:defRPr>
              </a:lvl1pPr>
              <a:lvl2pPr marL="742950" indent="-285750" eaLnBrk="0" hangingPunct="0">
                <a:defRPr sz="4000" b="1">
                  <a:solidFill>
                    <a:schemeClr val="bg2"/>
                  </a:solidFill>
                  <a:latin typeface="Times New Roman" pitchFamily="18" charset="0"/>
                  <a:ea typeface="宋体" pitchFamily="2" charset="-122"/>
                </a:defRPr>
              </a:lvl2pPr>
              <a:lvl3pPr marL="1143000" indent="-228600" eaLnBrk="0" hangingPunct="0">
                <a:defRPr sz="4000" b="1">
                  <a:solidFill>
                    <a:schemeClr val="bg2"/>
                  </a:solidFill>
                  <a:latin typeface="Times New Roman" pitchFamily="18" charset="0"/>
                  <a:ea typeface="宋体" pitchFamily="2" charset="-122"/>
                </a:defRPr>
              </a:lvl3pPr>
              <a:lvl4pPr marL="1600200" indent="-228600" eaLnBrk="0" hangingPunct="0">
                <a:defRPr sz="4000" b="1">
                  <a:solidFill>
                    <a:schemeClr val="bg2"/>
                  </a:solidFill>
                  <a:latin typeface="Times New Roman" pitchFamily="18" charset="0"/>
                  <a:ea typeface="宋体" pitchFamily="2" charset="-122"/>
                </a:defRPr>
              </a:lvl4pPr>
              <a:lvl5pPr marL="2057400" indent="-228600" eaLnBrk="0" hangingPunct="0">
                <a:defRPr sz="4000" b="1">
                  <a:solidFill>
                    <a:schemeClr val="bg2"/>
                  </a:solidFill>
                  <a:latin typeface="Times New Roman" pitchFamily="18" charset="0"/>
                  <a:ea typeface="宋体" pitchFamily="2" charset="-122"/>
                </a:defRPr>
              </a:lvl5pPr>
              <a:lvl6pPr marL="25146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6pPr>
              <a:lvl7pPr marL="29718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7pPr>
              <a:lvl8pPr marL="34290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8pPr>
              <a:lvl9pPr marL="3886200" indent="-228600" algn="ctr" eaLnBrk="0" fontAlgn="base" hangingPunct="0">
                <a:spcBef>
                  <a:spcPct val="50000"/>
                </a:spcBef>
                <a:spcAft>
                  <a:spcPct val="0"/>
                </a:spcAft>
                <a:defRPr sz="4000" b="1">
                  <a:solidFill>
                    <a:schemeClr val="bg2"/>
                  </a:solidFill>
                  <a:latin typeface="Times New Roman" pitchFamily="18" charset="0"/>
                  <a:ea typeface="宋体" pitchFamily="2" charset="-122"/>
                </a:defRPr>
              </a:lvl9pPr>
            </a:lstStyle>
            <a:p>
              <a:pPr algn="l" eaLnBrk="1" hangingPunct="1"/>
              <a:r>
                <a:rPr kumimoji="1" lang="zh-CN" altLang="en-US" sz="1800">
                  <a:solidFill>
                    <a:schemeClr val="tx1"/>
                  </a:solidFill>
                  <a:latin typeface="幼圆" pitchFamily="49" charset="-122"/>
                  <a:ea typeface="幼圆" pitchFamily="49" charset="-122"/>
                </a:rPr>
                <a:t>初始序列</a:t>
              </a:r>
            </a:p>
          </p:txBody>
        </p:sp>
      </p:grpSp>
      <p:sp>
        <p:nvSpPr>
          <p:cNvPr id="519184" name="Rectangle 16"/>
          <p:cNvSpPr>
            <a:spLocks noChangeArrowheads="1"/>
          </p:cNvSpPr>
          <p:nvPr/>
        </p:nvSpPr>
        <p:spPr bwMode="auto">
          <a:xfrm>
            <a:off x="685800" y="48768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lgn="l">
              <a:spcBef>
                <a:spcPct val="0"/>
              </a:spcBef>
            </a:pPr>
            <a:r>
              <a:rPr kumimoji="1" lang="zh-CN" altLang="en-US"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4</a:t>
            </a:r>
            <a:r>
              <a:rPr kumimoji="1" lang="en-US" altLang="zh-CN" sz="2400">
                <a:solidFill>
                  <a:schemeClr val="tx1"/>
                </a:solidFill>
                <a:latin typeface="幼圆" pitchFamily="49" charset="-122"/>
                <a:ea typeface="幼圆" pitchFamily="49" charset="-122"/>
              </a:rPr>
              <a:t>     [08    16]</a:t>
            </a:r>
            <a:r>
              <a:rPr kumimoji="1" lang="en-US" altLang="zh-CN" sz="2400">
                <a:solidFill>
                  <a:srgbClr val="6600CC"/>
                </a:solidFill>
                <a:latin typeface="幼圆" pitchFamily="49" charset="-122"/>
                <a:ea typeface="幼圆" pitchFamily="49" charset="-122"/>
              </a:rPr>
              <a:t>   </a:t>
            </a:r>
            <a:r>
              <a:rPr kumimoji="1" lang="en-US" altLang="zh-CN" sz="2400">
                <a:solidFill>
                  <a:srgbClr val="99FF33"/>
                </a:solidFill>
                <a:latin typeface="幼圆" pitchFamily="49" charset="-122"/>
                <a:ea typeface="幼圆" pitchFamily="49" charset="-122"/>
              </a:rPr>
              <a:t>21</a:t>
            </a:r>
            <a:r>
              <a:rPr kumimoji="1" lang="en-US" altLang="zh-CN" sz="2400">
                <a:solidFill>
                  <a:schemeClr val="tx1"/>
                </a:solidFill>
                <a:latin typeface="幼圆" pitchFamily="49" charset="-122"/>
                <a:ea typeface="幼圆" pitchFamily="49" charset="-122"/>
              </a:rPr>
              <a:t>    25*  </a:t>
            </a:r>
            <a:r>
              <a:rPr kumimoji="1" lang="en-US" altLang="zh-CN" sz="2400">
                <a:solidFill>
                  <a:srgbClr val="993366"/>
                </a:solidFill>
                <a:latin typeface="幼圆" pitchFamily="49" charset="-122"/>
                <a:ea typeface="幼圆" pitchFamily="49" charset="-122"/>
              </a:rPr>
              <a:t> </a:t>
            </a:r>
            <a:r>
              <a:rPr kumimoji="1" lang="en-US" altLang="zh-CN" sz="2400">
                <a:solidFill>
                  <a:schemeClr val="tx1"/>
                </a:solidFill>
                <a:latin typeface="幼圆" pitchFamily="49" charset="-122"/>
                <a:ea typeface="幼圆" pitchFamily="49" charset="-122"/>
              </a:rPr>
              <a:t>25    49</a:t>
            </a:r>
            <a:r>
              <a:rPr kumimoji="1" lang="en-US" altLang="zh-CN" sz="2400">
                <a:solidFill>
                  <a:srgbClr val="993366"/>
                </a:solidFill>
                <a:latin typeface="幼圆" pitchFamily="49" charset="-122"/>
                <a:ea typeface="幼圆" pitchFamily="49" charset="-122"/>
              </a:rPr>
              <a:t>    </a:t>
            </a:r>
            <a:r>
              <a:rPr kumimoji="1" lang="en-US" altLang="zh-CN" sz="2400">
                <a:solidFill>
                  <a:srgbClr val="FFFF00"/>
                </a:solidFill>
                <a:latin typeface="幼圆" pitchFamily="49" charset="-122"/>
                <a:ea typeface="幼圆" pitchFamily="49" charset="-122"/>
              </a:rPr>
              <a:t>2</a:t>
            </a:r>
            <a:r>
              <a:rPr kumimoji="1" lang="en-US" altLang="zh-CN" sz="2400">
                <a:solidFill>
                  <a:schemeClr val="tx1"/>
                </a:solidFill>
                <a:latin typeface="幼圆" pitchFamily="49" charset="-122"/>
                <a:ea typeface="幼圆" pitchFamily="49" charset="-122"/>
              </a:rPr>
              <a:t>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19177"/>
                                        </p:tgtEl>
                                        <p:attrNameLst>
                                          <p:attrName>style.visibility</p:attrName>
                                        </p:attrNameLst>
                                      </p:cBhvr>
                                      <p:to>
                                        <p:strVal val="visible"/>
                                      </p:to>
                                    </p:set>
                                    <p:animEffect transition="in" filter="slide(fromTop)">
                                      <p:cBhvr>
                                        <p:cTn id="12" dur="500"/>
                                        <p:tgtEl>
                                          <p:spTgt spid="5191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19178"/>
                                        </p:tgtEl>
                                        <p:attrNameLst>
                                          <p:attrName>style.visibility</p:attrName>
                                        </p:attrNameLst>
                                      </p:cBhvr>
                                      <p:to>
                                        <p:strVal val="visible"/>
                                      </p:to>
                                    </p:set>
                                    <p:animEffect transition="in" filter="slide(fromTop)">
                                      <p:cBhvr>
                                        <p:cTn id="17" dur="500"/>
                                        <p:tgtEl>
                                          <p:spTgt spid="519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519179"/>
                                        </p:tgtEl>
                                        <p:attrNameLst>
                                          <p:attrName>style.visibility</p:attrName>
                                        </p:attrNameLst>
                                      </p:cBhvr>
                                      <p:to>
                                        <p:strVal val="visible"/>
                                      </p:to>
                                    </p:set>
                                    <p:animEffect transition="in" filter="slide(fromTop)">
                                      <p:cBhvr>
                                        <p:cTn id="22" dur="500"/>
                                        <p:tgtEl>
                                          <p:spTgt spid="5191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519184"/>
                                        </p:tgtEl>
                                        <p:attrNameLst>
                                          <p:attrName>style.visibility</p:attrName>
                                        </p:attrNameLst>
                                      </p:cBhvr>
                                      <p:to>
                                        <p:strVal val="visible"/>
                                      </p:to>
                                    </p:set>
                                    <p:animEffect transition="in" filter="slide(fromTop)">
                                      <p:cBhvr>
                                        <p:cTn id="27" dur="500"/>
                                        <p:tgtEl>
                                          <p:spTgt spid="5191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519180"/>
                                        </p:tgtEl>
                                        <p:attrNameLst>
                                          <p:attrName>style.visibility</p:attrName>
                                        </p:attrNameLst>
                                      </p:cBhvr>
                                      <p:to>
                                        <p:strVal val="visible"/>
                                      </p:to>
                                    </p:set>
                                    <p:animEffect transition="in" filter="slide(fromTop)">
                                      <p:cBhvr>
                                        <p:cTn id="32" dur="500"/>
                                        <p:tgtEl>
                                          <p:spTgt spid="519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7" grpId="0" autoUpdateAnimBg="0"/>
      <p:bldP spid="519178" grpId="0" autoUpdateAnimBg="0"/>
      <p:bldP spid="519179" grpId="0" autoUpdateAnimBg="0"/>
      <p:bldP spid="519180" grpId="0" autoUpdateAnimBg="0"/>
      <p:bldP spid="51918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ChangeArrowheads="1"/>
          </p:cNvSpPr>
          <p:nvPr/>
        </p:nvSpPr>
        <p:spPr bwMode="auto">
          <a:xfrm>
            <a:off x="287338" y="225425"/>
            <a:ext cx="8569325" cy="6156325"/>
          </a:xfrm>
          <a:prstGeom prst="rect">
            <a:avLst/>
          </a:prstGeom>
          <a:noFill/>
          <a:ln w="9525">
            <a:noFill/>
            <a:miter lim="800000"/>
            <a:headEnd/>
            <a:tailEnd/>
          </a:ln>
          <a:effectLst/>
        </p:spPr>
        <p:txBody>
          <a:bodyPr lIns="92075" tIns="46038" rIns="92075" bIns="46038"/>
          <a:lstStyle/>
          <a:p>
            <a:pPr marL="342900" indent="-342900" algn="l">
              <a:spcBef>
                <a:spcPct val="20000"/>
              </a:spcBef>
              <a:buClr>
                <a:schemeClr val="hlink"/>
              </a:buClr>
              <a:buSzPct val="70000"/>
              <a:buFont typeface="Wingdings" pitchFamily="2" charset="2"/>
              <a:buNone/>
              <a:defRPr/>
            </a:pPr>
            <a:r>
              <a:rPr lang="zh-CN" altLang="en-US" sz="4400" b="0" dirty="0">
                <a:solidFill>
                  <a:srgbClr val="FFFF00"/>
                </a:solidFill>
                <a:effectLst>
                  <a:outerShdw blurRad="38100" dist="38100" dir="2700000" algn="tl">
                    <a:srgbClr val="000000"/>
                  </a:outerShdw>
                </a:effectLst>
                <a:ea typeface="隶书" pitchFamily="49" charset="-122"/>
              </a:rPr>
              <a:t>   算法分析</a:t>
            </a:r>
            <a:endParaRPr lang="zh-CN" altLang="en-US" sz="4400" dirty="0">
              <a:solidFill>
                <a:srgbClr val="FFFF00"/>
              </a:solidFill>
              <a:effectLst>
                <a:outerShdw blurRad="38100" dist="38100" dir="2700000" algn="tl">
                  <a:srgbClr val="000000"/>
                </a:outerShdw>
              </a:effectLst>
              <a:ea typeface="隶书" pitchFamily="49" charset="-122"/>
            </a:endParaRPr>
          </a:p>
          <a:p>
            <a:pPr marL="342900" indent="-342900" algn="l">
              <a:lnSpc>
                <a:spcPct val="130000"/>
              </a:lnSpc>
              <a:spcBef>
                <a:spcPct val="20000"/>
              </a:spcBef>
              <a:buClr>
                <a:schemeClr val="hlink"/>
              </a:buClr>
              <a:buSzPct val="70000"/>
              <a:buFont typeface="Wingdings" pitchFamily="2" charset="2"/>
              <a:buChar char="n"/>
              <a:defRPr/>
            </a:pPr>
            <a:r>
              <a:rPr lang="zh-CN" altLang="en-US" sz="3600" dirty="0">
                <a:solidFill>
                  <a:schemeClr val="tx1"/>
                </a:solidFill>
                <a:effectLst>
                  <a:outerShdw blurRad="38100" dist="38100" dir="2700000" algn="tl">
                    <a:srgbClr val="000000"/>
                  </a:outerShdw>
                </a:effectLst>
              </a:rPr>
              <a:t>直接选择排序的关键词比较次数与记录的初始排列无关。假定整个待排序文件有 </a:t>
            </a:r>
            <a:r>
              <a:rPr lang="en-US" altLang="zh-CN" sz="3600" i="1" dirty="0">
                <a:solidFill>
                  <a:schemeClr val="tx1"/>
                </a:solidFill>
                <a:effectLst>
                  <a:outerShdw blurRad="38100" dist="38100" dir="2700000" algn="tl">
                    <a:srgbClr val="000000"/>
                  </a:outerShdw>
                </a:effectLst>
              </a:rPr>
              <a:t>n </a:t>
            </a:r>
            <a:r>
              <a:rPr lang="zh-CN" altLang="en-US" sz="3600" dirty="0">
                <a:solidFill>
                  <a:schemeClr val="tx1"/>
                </a:solidFill>
                <a:effectLst>
                  <a:outerShdw blurRad="38100" dist="38100" dir="2700000" algn="tl">
                    <a:srgbClr val="000000"/>
                  </a:outerShdw>
                </a:effectLst>
              </a:rPr>
              <a:t>个记录，第 </a:t>
            </a:r>
            <a:r>
              <a:rPr lang="en-US" altLang="zh-CN" sz="3600" i="1" dirty="0" err="1">
                <a:solidFill>
                  <a:schemeClr val="tx1"/>
                </a:solidFill>
                <a:effectLst>
                  <a:outerShdw blurRad="38100" dist="38100" dir="2700000" algn="tl">
                    <a:srgbClr val="000000"/>
                  </a:outerShdw>
                </a:effectLst>
              </a:rPr>
              <a:t>i</a:t>
            </a:r>
            <a:r>
              <a:rPr lang="en-US" altLang="zh-CN" sz="3600" i="1" dirty="0">
                <a:solidFill>
                  <a:schemeClr val="tx1"/>
                </a:solidFill>
                <a:effectLst>
                  <a:outerShdw blurRad="38100" dist="38100" dir="2700000" algn="tl">
                    <a:srgbClr val="000000"/>
                  </a:outerShdw>
                </a:effectLst>
              </a:rPr>
              <a:t> </a:t>
            </a:r>
            <a:r>
              <a:rPr lang="zh-CN" altLang="en-US" sz="3600" dirty="0">
                <a:solidFill>
                  <a:schemeClr val="tx1"/>
                </a:solidFill>
                <a:effectLst>
                  <a:outerShdw blurRad="38100" dist="38100" dir="2700000" algn="tl">
                    <a:srgbClr val="000000"/>
                  </a:outerShdw>
                </a:effectLst>
              </a:rPr>
              <a:t>趟选择具有最大关键词的记录所需的比较总次数是 </a:t>
            </a:r>
            <a:r>
              <a:rPr lang="en-US" altLang="zh-CN" sz="3600" i="1" dirty="0">
                <a:solidFill>
                  <a:schemeClr val="tx1"/>
                </a:solidFill>
                <a:effectLst>
                  <a:outerShdw blurRad="38100" dist="38100" dir="2700000" algn="tl">
                    <a:srgbClr val="000000"/>
                  </a:outerShdw>
                </a:effectLst>
              </a:rPr>
              <a:t>n-</a:t>
            </a:r>
            <a:r>
              <a:rPr lang="en-US" altLang="zh-CN" sz="3600" i="1" dirty="0" err="1">
                <a:solidFill>
                  <a:schemeClr val="tx1"/>
                </a:solidFill>
                <a:effectLst>
                  <a:outerShdw blurRad="38100" dist="38100" dir="2700000" algn="tl">
                    <a:srgbClr val="000000"/>
                  </a:outerShdw>
                </a:effectLst>
              </a:rPr>
              <a:t>i</a:t>
            </a:r>
            <a:r>
              <a:rPr lang="en-US" altLang="zh-CN" sz="3600" dirty="0">
                <a:solidFill>
                  <a:schemeClr val="tx1"/>
                </a:solidFill>
                <a:effectLst>
                  <a:outerShdw blurRad="38100" dist="38100" dir="2700000" algn="tl">
                    <a:srgbClr val="000000"/>
                  </a:outerShdw>
                </a:effectLst>
              </a:rPr>
              <a:t> </a:t>
            </a:r>
            <a:r>
              <a:rPr lang="zh-CN" altLang="en-US" sz="3600" dirty="0">
                <a:solidFill>
                  <a:schemeClr val="tx1"/>
                </a:solidFill>
                <a:effectLst>
                  <a:outerShdw blurRad="38100" dist="38100" dir="2700000" algn="tl">
                    <a:srgbClr val="000000"/>
                  </a:outerShdw>
                </a:effectLst>
              </a:rPr>
              <a:t>次。因此，总的关键词比较次数为</a:t>
            </a:r>
          </a:p>
          <a:p>
            <a:pPr marL="342900" indent="-342900" algn="l">
              <a:lnSpc>
                <a:spcPct val="130000"/>
              </a:lnSpc>
              <a:spcBef>
                <a:spcPct val="20000"/>
              </a:spcBef>
              <a:buClr>
                <a:schemeClr val="hlink"/>
              </a:buClr>
              <a:buSzPct val="70000"/>
              <a:buFont typeface="Wingdings" pitchFamily="2" charset="2"/>
              <a:buNone/>
              <a:defRPr/>
            </a:pPr>
            <a:r>
              <a:rPr lang="zh-CN" altLang="en-US" sz="3600" dirty="0">
                <a:solidFill>
                  <a:schemeClr val="tx1"/>
                </a:solidFill>
                <a:effectLst>
                  <a:outerShdw blurRad="38100" dist="38100" dir="2700000" algn="tl">
                    <a:srgbClr val="000000"/>
                  </a:outerShdw>
                </a:effectLst>
              </a:rPr>
              <a:t>    </a:t>
            </a:r>
            <a:r>
              <a:rPr lang="en-US" altLang="zh-CN" sz="3600" dirty="0">
                <a:solidFill>
                  <a:schemeClr val="tx1"/>
                </a:solidFill>
                <a:effectLst>
                  <a:outerShdw blurRad="38100" dist="38100" dir="2700000" algn="tl">
                    <a:srgbClr val="000000"/>
                  </a:outerShdw>
                </a:effectLst>
              </a:rPr>
              <a:t>(n-1)+(n-2)+…+1=</a:t>
            </a:r>
          </a:p>
          <a:p>
            <a:pPr marL="342900" indent="-342900" algn="l">
              <a:lnSpc>
                <a:spcPct val="130000"/>
              </a:lnSpc>
              <a:spcBef>
                <a:spcPct val="20000"/>
              </a:spcBef>
              <a:buClr>
                <a:schemeClr val="hlink"/>
              </a:buClr>
              <a:buSzPct val="70000"/>
              <a:buFont typeface="Wingdings" pitchFamily="2" charset="2"/>
              <a:buChar char="n"/>
              <a:defRPr/>
            </a:pPr>
            <a:r>
              <a:rPr lang="zh-CN" altLang="en-US" sz="3600" dirty="0">
                <a:solidFill>
                  <a:schemeClr val="tx1"/>
                </a:solidFill>
                <a:latin typeface="Tahoma" pitchFamily="34" charset="0"/>
              </a:rPr>
              <a:t>记录交换次数是选择的趟数</a:t>
            </a:r>
            <a:r>
              <a:rPr lang="en-US" altLang="zh-CN" sz="3600" dirty="0">
                <a:solidFill>
                  <a:schemeClr val="tx1"/>
                </a:solidFill>
                <a:latin typeface="Tahoma" pitchFamily="34" charset="0"/>
              </a:rPr>
              <a:t>: </a:t>
            </a:r>
            <a:r>
              <a:rPr lang="en-US" altLang="zh-CN" sz="3600" dirty="0">
                <a:solidFill>
                  <a:schemeClr val="tx1"/>
                </a:solidFill>
              </a:rPr>
              <a:t>n-1.</a:t>
            </a:r>
          </a:p>
        </p:txBody>
      </p:sp>
      <p:sp>
        <p:nvSpPr>
          <p:cNvPr id="11366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113668" name="Object 4"/>
          <p:cNvGraphicFramePr>
            <a:graphicFrameLocks noChangeAspect="1"/>
          </p:cNvGraphicFramePr>
          <p:nvPr/>
        </p:nvGraphicFramePr>
        <p:xfrm>
          <a:off x="4572000" y="4706938"/>
          <a:ext cx="2411413" cy="912812"/>
        </p:xfrm>
        <a:graphic>
          <a:graphicData uri="http://schemas.openxmlformats.org/presentationml/2006/ole">
            <mc:AlternateContent xmlns:mc="http://schemas.openxmlformats.org/markup-compatibility/2006">
              <mc:Choice xmlns:v="urn:schemas-microsoft-com:vml" Requires="v">
                <p:oleObj spid="_x0000_s113682" name="Equation" r:id="rId4" imgW="634725" imgH="393529" progId="Equation.DSMT4">
                  <p:embed/>
                </p:oleObj>
              </mc:Choice>
              <mc:Fallback>
                <p:oleObj name="Equation" r:id="rId4" imgW="634725" imgH="393529"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706938"/>
                        <a:ext cx="2411413" cy="9128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idx="1"/>
          </p:nvPr>
        </p:nvSpPr>
        <p:spPr>
          <a:xfrm>
            <a:off x="250825" y="533400"/>
            <a:ext cx="8763000" cy="5486400"/>
          </a:xfrm>
        </p:spPr>
        <p:txBody>
          <a:bodyPr/>
          <a:lstStyle/>
          <a:p>
            <a:pPr eaLnBrk="1" hangingPunct="1">
              <a:spcBef>
                <a:spcPct val="40000"/>
              </a:spcBef>
              <a:buFont typeface="Wingdings" pitchFamily="2" charset="2"/>
              <a:buNone/>
            </a:pPr>
            <a:r>
              <a:rPr lang="zh-CN" altLang="en-US" b="1" smtClean="0">
                <a:solidFill>
                  <a:srgbClr val="FFFF00"/>
                </a:solidFill>
                <a:latin typeface="Times New Roman" pitchFamily="18" charset="0"/>
                <a:ea typeface="幼圆" pitchFamily="49" charset="-122"/>
              </a:rPr>
              <a:t>   直接选择排序算法</a:t>
            </a:r>
          </a:p>
          <a:p>
            <a:pPr eaLnBrk="1" hangingPunct="1">
              <a:spcBef>
                <a:spcPct val="40000"/>
              </a:spcBef>
              <a:buFont typeface="Wingdings" pitchFamily="2" charset="2"/>
              <a:buNone/>
            </a:pPr>
            <a:endParaRPr lang="zh-CN" altLang="en-US" sz="2000" b="1" smtClean="0">
              <a:solidFill>
                <a:srgbClr val="FFFF00"/>
              </a:solidFill>
              <a:latin typeface="Times New Roman" pitchFamily="18" charset="0"/>
              <a:ea typeface="幼圆" pitchFamily="49" charset="-122"/>
            </a:endParaRPr>
          </a:p>
          <a:p>
            <a:pPr eaLnBrk="1" hangingPunct="1">
              <a:spcBef>
                <a:spcPct val="40000"/>
              </a:spcBef>
            </a:pPr>
            <a:r>
              <a:rPr lang="zh-CN" altLang="en-US" b="1" smtClean="0">
                <a:solidFill>
                  <a:srgbClr val="99FF33"/>
                </a:solidFill>
                <a:latin typeface="Times New Roman" pitchFamily="18" charset="0"/>
                <a:ea typeface="幼圆" pitchFamily="49" charset="-122"/>
              </a:rPr>
              <a:t>时间复杂度</a:t>
            </a:r>
            <a:r>
              <a:rPr lang="en-US" altLang="zh-CN" b="1" smtClean="0">
                <a:solidFill>
                  <a:srgbClr val="99FF33"/>
                </a:solidFill>
                <a:latin typeface="Times New Roman" pitchFamily="18" charset="0"/>
                <a:ea typeface="幼圆" pitchFamily="49" charset="-122"/>
              </a:rPr>
              <a:t>:</a:t>
            </a:r>
            <a:r>
              <a:rPr lang="en-US" altLang="zh-CN" b="1" smtClean="0">
                <a:latin typeface="Times New Roman" pitchFamily="18" charset="0"/>
                <a:ea typeface="幼圆" pitchFamily="49" charset="-122"/>
              </a:rPr>
              <a:t>O(n</a:t>
            </a:r>
            <a:r>
              <a:rPr lang="en-US" altLang="zh-CN" b="1" baseline="30000" smtClean="0">
                <a:latin typeface="Times New Roman" pitchFamily="18" charset="0"/>
                <a:ea typeface="幼圆" pitchFamily="49" charset="-122"/>
              </a:rPr>
              <a:t>2</a:t>
            </a:r>
            <a:r>
              <a:rPr lang="en-US" altLang="zh-CN" b="1" smtClean="0">
                <a:latin typeface="Times New Roman" pitchFamily="18" charset="0"/>
                <a:ea typeface="幼圆" pitchFamily="49" charset="-122"/>
              </a:rPr>
              <a:t>)</a:t>
            </a:r>
            <a:r>
              <a:rPr lang="zh-CN" altLang="en-US" b="1" smtClean="0">
                <a:latin typeface="Times New Roman" pitchFamily="18" charset="0"/>
                <a:ea typeface="幼圆" pitchFamily="49" charset="-122"/>
              </a:rPr>
              <a:t>（包括最好、最坏和平均） </a:t>
            </a:r>
            <a:r>
              <a:rPr lang="en-US" altLang="zh-CN" b="1" smtClean="0">
                <a:latin typeface="Times New Roman" pitchFamily="18" charset="0"/>
                <a:ea typeface="幼圆" pitchFamily="49" charset="-122"/>
              </a:rPr>
              <a:t>. </a:t>
            </a:r>
          </a:p>
          <a:p>
            <a:pPr eaLnBrk="1" hangingPunct="1">
              <a:spcBef>
                <a:spcPct val="40000"/>
              </a:spcBef>
            </a:pPr>
            <a:r>
              <a:rPr lang="zh-CN" altLang="en-US" b="1" smtClean="0">
                <a:solidFill>
                  <a:srgbClr val="99FF33"/>
                </a:solidFill>
                <a:latin typeface="Times New Roman" pitchFamily="18" charset="0"/>
                <a:ea typeface="幼圆" pitchFamily="49" charset="-122"/>
              </a:rPr>
              <a:t>稳定性：</a:t>
            </a:r>
            <a:r>
              <a:rPr lang="zh-CN" altLang="en-US" b="1" smtClean="0">
                <a:solidFill>
                  <a:srgbClr val="FF33CC"/>
                </a:solidFill>
                <a:latin typeface="Times New Roman" pitchFamily="18" charset="0"/>
                <a:ea typeface="幼圆" pitchFamily="49" charset="-122"/>
              </a:rPr>
              <a:t>不稳定的</a:t>
            </a:r>
            <a:r>
              <a:rPr lang="zh-CN" altLang="en-US" b="1" smtClean="0">
                <a:latin typeface="Times New Roman" pitchFamily="18" charset="0"/>
                <a:ea typeface="幼圆" pitchFamily="49" charset="-122"/>
              </a:rPr>
              <a:t>排序方法。</a:t>
            </a:r>
          </a:p>
          <a:p>
            <a:pPr eaLnBrk="1" hangingPunct="1">
              <a:spcBef>
                <a:spcPct val="40000"/>
              </a:spcBef>
            </a:pPr>
            <a:r>
              <a:rPr lang="zh-CN" altLang="en-US" b="1" smtClean="0">
                <a:solidFill>
                  <a:srgbClr val="99FF33"/>
                </a:solidFill>
                <a:latin typeface="Times New Roman" pitchFamily="18" charset="0"/>
                <a:ea typeface="幼圆" pitchFamily="49" charset="-122"/>
              </a:rPr>
              <a:t>空间复杂度：</a:t>
            </a:r>
            <a:r>
              <a:rPr lang="zh-CN" altLang="en-US" b="1" smtClean="0">
                <a:latin typeface="Times New Roman" pitchFamily="18" charset="0"/>
                <a:ea typeface="幼圆" pitchFamily="49" charset="-122"/>
              </a:rPr>
              <a:t> </a:t>
            </a:r>
            <a:r>
              <a:rPr lang="en-US" altLang="zh-CN" b="1" smtClean="0">
                <a:latin typeface="Times New Roman" pitchFamily="18" charset="0"/>
                <a:ea typeface="幼圆" pitchFamily="49" charset="-122"/>
              </a:rPr>
              <a:t>O(1) .</a:t>
            </a:r>
            <a:r>
              <a:rPr lang="en-US" altLang="zh-CN" b="1" smtClean="0">
                <a:latin typeface="幼圆" pitchFamily="49" charset="-122"/>
                <a:ea typeface="幼圆" pitchFamily="49" charset="-122"/>
              </a:rPr>
              <a:t> </a:t>
            </a:r>
          </a:p>
          <a:p>
            <a:pPr eaLnBrk="1" hangingPunct="1">
              <a:spcBef>
                <a:spcPct val="40000"/>
              </a:spcBef>
            </a:pPr>
            <a:r>
              <a:rPr lang="zh-CN" altLang="en-US" b="1" smtClean="0">
                <a:solidFill>
                  <a:srgbClr val="99FF33"/>
                </a:solidFill>
                <a:latin typeface="幼圆" pitchFamily="49" charset="-122"/>
                <a:ea typeface="幼圆" pitchFamily="49" charset="-122"/>
              </a:rPr>
              <a:t>优点：</a:t>
            </a:r>
            <a:r>
              <a:rPr lang="zh-CN" altLang="en-US" b="1" smtClean="0">
                <a:latin typeface="幼圆" pitchFamily="49" charset="-122"/>
                <a:ea typeface="幼圆" pitchFamily="49" charset="-122"/>
              </a:rPr>
              <a:t>简单、书写容易</a:t>
            </a:r>
          </a:p>
          <a:p>
            <a:pPr eaLnBrk="1" hangingPunct="1">
              <a:spcBef>
                <a:spcPct val="40000"/>
              </a:spcBef>
              <a:buFont typeface="Wingdings" pitchFamily="2" charset="2"/>
              <a:buNone/>
            </a:pPr>
            <a:endParaRPr lang="zh-CN" altLang="en-US" b="1" smtClean="0">
              <a:latin typeface="幼圆" pitchFamily="49" charset="-122"/>
              <a:ea typeface="幼圆" pitchFamily="49" charset="-122"/>
            </a:endParaRPr>
          </a:p>
        </p:txBody>
      </p:sp>
    </p:spTree>
  </p:cSld>
  <p:clrMapOvr>
    <a:masterClrMapping/>
  </p:clrMapOvr>
  <p:transition>
    <p:checke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3490" name="Text Box 2"/>
          <p:cNvSpPr txBox="1">
            <a:spLocks noChangeArrowheads="1"/>
          </p:cNvSpPr>
          <p:nvPr/>
        </p:nvSpPr>
        <p:spPr bwMode="auto">
          <a:xfrm>
            <a:off x="304800" y="838200"/>
            <a:ext cx="8534400" cy="1517650"/>
          </a:xfrm>
          <a:prstGeom prst="rect">
            <a:avLst/>
          </a:prstGeom>
          <a:noFill/>
          <a:ln w="57150">
            <a:solidFill>
              <a:srgbClr val="008000"/>
            </a:solidFill>
            <a:miter lim="800000"/>
            <a:headEnd/>
            <a:tailEnd/>
          </a:ln>
          <a:effectLst/>
        </p:spPr>
        <p:txBody>
          <a:bodyPr>
            <a:spAutoFit/>
          </a:bodyPr>
          <a:lstStyle/>
          <a:p>
            <a:pPr algn="l" eaLnBrk="0" hangingPunct="0">
              <a:spcBef>
                <a:spcPct val="0"/>
              </a:spcBef>
              <a:defRPr/>
            </a:pPr>
            <a:r>
              <a:rPr kumimoji="1" lang="en-US" altLang="zh-CN" sz="2900">
                <a:solidFill>
                  <a:srgbClr val="000066"/>
                </a:solidFill>
                <a:effectLst>
                  <a:outerShdw blurRad="38100" dist="38100" dir="2700000" algn="tl">
                    <a:srgbClr val="C0C0C0"/>
                  </a:outerShdw>
                </a:effectLst>
                <a:ea typeface="楷体_GB2312" pitchFamily="49" charset="-122"/>
              </a:rPr>
              <a:t>i=1                            mid= 4                                   j=8 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sp>
        <p:nvSpPr>
          <p:cNvPr id="115715" name="Line 3"/>
          <p:cNvSpPr>
            <a:spLocks noChangeShapeType="1"/>
          </p:cNvSpPr>
          <p:nvPr/>
        </p:nvSpPr>
        <p:spPr bwMode="auto">
          <a:xfrm>
            <a:off x="4038600" y="228600"/>
            <a:ext cx="0" cy="533400"/>
          </a:xfrm>
          <a:prstGeom prst="line">
            <a:avLst/>
          </a:prstGeom>
          <a:noFill/>
          <a:ln w="762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3492" name="Text Box 4"/>
          <p:cNvSpPr txBox="1">
            <a:spLocks noChangeArrowheads="1"/>
          </p:cNvSpPr>
          <p:nvPr/>
        </p:nvSpPr>
        <p:spPr bwMode="auto">
          <a:xfrm>
            <a:off x="0" y="188913"/>
            <a:ext cx="3492500" cy="579437"/>
          </a:xfrm>
          <a:prstGeom prst="rect">
            <a:avLst/>
          </a:prstGeom>
          <a:noFill/>
          <a:ln w="9525">
            <a:noFill/>
            <a:miter lim="800000"/>
            <a:headEnd/>
            <a:tailEnd/>
          </a:ln>
          <a:effectLst/>
        </p:spPr>
        <p:txBody>
          <a:bodyPr>
            <a:spAutoFit/>
          </a:bodyPr>
          <a:lstStyle/>
          <a:p>
            <a:pPr algn="l">
              <a:defRPr/>
            </a:pPr>
            <a:r>
              <a:rPr lang="zh-CN" altLang="en-US" sz="3200">
                <a:solidFill>
                  <a:srgbClr val="001212"/>
                </a:solidFill>
                <a:effectLst>
                  <a:outerShdw blurRad="38100" dist="38100" dir="2700000" algn="tl">
                    <a:srgbClr val="C0C0C0"/>
                  </a:outerShdw>
                </a:effectLst>
                <a:ea typeface="楷体_GB2312" pitchFamily="49" charset="-122"/>
              </a:rPr>
              <a:t>算法</a:t>
            </a:r>
            <a:r>
              <a:rPr lang="en-US" altLang="zh-CN" sz="3200">
                <a:solidFill>
                  <a:srgbClr val="001212"/>
                </a:solidFill>
                <a:effectLst>
                  <a:outerShdw blurRad="38100" dist="38100" dir="2700000" algn="tl">
                    <a:srgbClr val="C0C0C0"/>
                  </a:outerShdw>
                </a:effectLst>
                <a:ea typeface="楷体_GB2312" pitchFamily="49" charset="-122"/>
              </a:rPr>
              <a:t>SM</a:t>
            </a:r>
            <a:r>
              <a:rPr lang="zh-CN" altLang="en-US" sz="3200">
                <a:solidFill>
                  <a:srgbClr val="001212"/>
                </a:solidFill>
                <a:effectLst>
                  <a:outerShdw blurRad="38100" dist="38100" dir="2700000" algn="tl">
                    <a:srgbClr val="C0C0C0"/>
                  </a:outerShdw>
                </a:effectLst>
                <a:ea typeface="楷体_GB2312" pitchFamily="49" charset="-122"/>
              </a:rPr>
              <a:t>的改进</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Line 2"/>
          <p:cNvSpPr>
            <a:spLocks noChangeShapeType="1"/>
          </p:cNvSpPr>
          <p:nvPr/>
        </p:nvSpPr>
        <p:spPr bwMode="auto">
          <a:xfrm>
            <a:off x="2743200" y="2362200"/>
            <a:ext cx="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5539" name="Text Box 3"/>
          <p:cNvSpPr txBox="1">
            <a:spLocks noChangeArrowheads="1"/>
          </p:cNvSpPr>
          <p:nvPr/>
        </p:nvSpPr>
        <p:spPr bwMode="auto">
          <a:xfrm>
            <a:off x="304800" y="838200"/>
            <a:ext cx="8534400" cy="1517650"/>
          </a:xfrm>
          <a:prstGeom prst="rect">
            <a:avLst/>
          </a:prstGeom>
          <a:noFill/>
          <a:ln w="57150">
            <a:solidFill>
              <a:srgbClr val="008000"/>
            </a:solidFill>
            <a:miter lim="800000"/>
            <a:headEnd/>
            <a:tailEnd/>
          </a:ln>
          <a:effectLst/>
        </p:spPr>
        <p:txBody>
          <a:bodyPr>
            <a:spAutoFit/>
          </a:bodyPr>
          <a:lstStyle/>
          <a:p>
            <a:pPr algn="l" eaLnBrk="0" hangingPunct="0">
              <a:spcBef>
                <a:spcPct val="0"/>
              </a:spcBef>
              <a:defRPr/>
            </a:pPr>
            <a:r>
              <a:rPr kumimoji="1" lang="en-US" altLang="zh-CN" sz="2900">
                <a:solidFill>
                  <a:srgbClr val="000066"/>
                </a:solidFill>
                <a:effectLst>
                  <a:outerShdw blurRad="38100" dist="38100" dir="2700000" algn="tl">
                    <a:srgbClr val="C0C0C0"/>
                  </a:outerShdw>
                </a:effectLst>
                <a:ea typeface="楷体_GB2312" pitchFamily="49" charset="-122"/>
              </a:rPr>
              <a:t>i=1                            mid= 4                                   j=8 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grpSp>
        <p:nvGrpSpPr>
          <p:cNvPr id="116740" name="Group 4"/>
          <p:cNvGrpSpPr>
            <a:grpSpLocks/>
          </p:cNvGrpSpPr>
          <p:nvPr/>
        </p:nvGrpSpPr>
        <p:grpSpPr bwMode="auto">
          <a:xfrm>
            <a:off x="228600" y="2882900"/>
            <a:ext cx="8534400" cy="1460500"/>
            <a:chOff x="144" y="40"/>
            <a:chExt cx="5376" cy="920"/>
          </a:xfrm>
        </p:grpSpPr>
        <p:sp>
          <p:nvSpPr>
            <p:cNvPr id="116745" name="Rectangle 5"/>
            <p:cNvSpPr>
              <a:spLocks noChangeArrowheads="1"/>
            </p:cNvSpPr>
            <p:nvPr/>
          </p:nvSpPr>
          <p:spPr bwMode="auto">
            <a:xfrm>
              <a:off x="2928"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6746" name="Rectangle 6"/>
            <p:cNvSpPr>
              <a:spLocks noChangeArrowheads="1"/>
            </p:cNvSpPr>
            <p:nvPr/>
          </p:nvSpPr>
          <p:spPr bwMode="auto">
            <a:xfrm>
              <a:off x="192"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05543" name="Text Box 7"/>
            <p:cNvSpPr txBox="1">
              <a:spLocks noChangeArrowheads="1"/>
            </p:cNvSpPr>
            <p:nvPr/>
          </p:nvSpPr>
          <p:spPr bwMode="auto">
            <a:xfrm>
              <a:off x="144" y="40"/>
              <a:ext cx="537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mid= 2                j=4    i= 5     mid= 6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grpSp>
      <p:sp>
        <p:nvSpPr>
          <p:cNvPr id="116741" name="Line 8"/>
          <p:cNvSpPr>
            <a:spLocks noChangeShapeType="1"/>
          </p:cNvSpPr>
          <p:nvPr/>
        </p:nvSpPr>
        <p:spPr bwMode="auto">
          <a:xfrm flipH="1">
            <a:off x="2514600" y="2438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742" name="Line 9"/>
          <p:cNvSpPr>
            <a:spLocks noChangeShapeType="1"/>
          </p:cNvSpPr>
          <p:nvPr/>
        </p:nvSpPr>
        <p:spPr bwMode="auto">
          <a:xfrm>
            <a:off x="6629400" y="23622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743" name="Line 10"/>
          <p:cNvSpPr>
            <a:spLocks noChangeShapeType="1"/>
          </p:cNvSpPr>
          <p:nvPr/>
        </p:nvSpPr>
        <p:spPr bwMode="auto">
          <a:xfrm>
            <a:off x="4038600" y="228600"/>
            <a:ext cx="0" cy="533400"/>
          </a:xfrm>
          <a:prstGeom prst="line">
            <a:avLst/>
          </a:prstGeom>
          <a:noFill/>
          <a:ln w="762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5547" name="Text Box 11"/>
          <p:cNvSpPr txBox="1">
            <a:spLocks noChangeArrowheads="1"/>
          </p:cNvSpPr>
          <p:nvPr/>
        </p:nvSpPr>
        <p:spPr bwMode="auto">
          <a:xfrm>
            <a:off x="0" y="188913"/>
            <a:ext cx="3492500" cy="579437"/>
          </a:xfrm>
          <a:prstGeom prst="rect">
            <a:avLst/>
          </a:prstGeom>
          <a:noFill/>
          <a:ln w="9525">
            <a:noFill/>
            <a:miter lim="800000"/>
            <a:headEnd/>
            <a:tailEnd/>
          </a:ln>
          <a:effectLst/>
        </p:spPr>
        <p:txBody>
          <a:bodyPr>
            <a:spAutoFit/>
          </a:bodyPr>
          <a:lstStyle/>
          <a:p>
            <a:pPr algn="l">
              <a:defRPr/>
            </a:pPr>
            <a:r>
              <a:rPr lang="zh-CN" altLang="en-US" sz="3200">
                <a:solidFill>
                  <a:srgbClr val="001212"/>
                </a:solidFill>
                <a:effectLst>
                  <a:outerShdw blurRad="38100" dist="38100" dir="2700000" algn="tl">
                    <a:srgbClr val="C0C0C0"/>
                  </a:outerShdw>
                </a:effectLst>
                <a:ea typeface="楷体_GB2312" pitchFamily="49" charset="-122"/>
              </a:rPr>
              <a:t>算法</a:t>
            </a:r>
            <a:r>
              <a:rPr lang="en-US" altLang="zh-CN" sz="3200">
                <a:solidFill>
                  <a:srgbClr val="001212"/>
                </a:solidFill>
                <a:effectLst>
                  <a:outerShdw blurRad="38100" dist="38100" dir="2700000" algn="tl">
                    <a:srgbClr val="C0C0C0"/>
                  </a:outerShdw>
                </a:effectLst>
                <a:ea typeface="楷体_GB2312" pitchFamily="49" charset="-122"/>
              </a:rPr>
              <a:t>SM</a:t>
            </a:r>
            <a:r>
              <a:rPr lang="zh-CN" altLang="en-US" sz="3200">
                <a:solidFill>
                  <a:srgbClr val="001212"/>
                </a:solidFill>
                <a:effectLst>
                  <a:outerShdw blurRad="38100" dist="38100" dir="2700000" algn="tl">
                    <a:srgbClr val="C0C0C0"/>
                  </a:outerShdw>
                </a:effectLst>
                <a:ea typeface="楷体_GB2312" pitchFamily="49" charset="-122"/>
              </a:rPr>
              <a:t>的改进</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Line 2"/>
          <p:cNvSpPr>
            <a:spLocks noChangeShapeType="1"/>
          </p:cNvSpPr>
          <p:nvPr/>
        </p:nvSpPr>
        <p:spPr bwMode="auto">
          <a:xfrm>
            <a:off x="2743200" y="2362200"/>
            <a:ext cx="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7587" name="Text Box 3"/>
          <p:cNvSpPr txBox="1">
            <a:spLocks noChangeArrowheads="1"/>
          </p:cNvSpPr>
          <p:nvPr/>
        </p:nvSpPr>
        <p:spPr bwMode="auto">
          <a:xfrm>
            <a:off x="304800" y="838200"/>
            <a:ext cx="8534400" cy="1517650"/>
          </a:xfrm>
          <a:prstGeom prst="rect">
            <a:avLst/>
          </a:prstGeom>
          <a:noFill/>
          <a:ln w="57150">
            <a:solidFill>
              <a:srgbClr val="008000"/>
            </a:solidFill>
            <a:miter lim="800000"/>
            <a:headEnd/>
            <a:tailEnd/>
          </a:ln>
          <a:effectLst/>
        </p:spPr>
        <p:txBody>
          <a:bodyPr>
            <a:spAutoFit/>
          </a:bodyPr>
          <a:lstStyle/>
          <a:p>
            <a:pPr algn="l" eaLnBrk="0" hangingPunct="0">
              <a:spcBef>
                <a:spcPct val="0"/>
              </a:spcBef>
              <a:defRPr/>
            </a:pPr>
            <a:r>
              <a:rPr kumimoji="1" lang="en-US" altLang="zh-CN" sz="2900">
                <a:solidFill>
                  <a:srgbClr val="000066"/>
                </a:solidFill>
                <a:effectLst>
                  <a:outerShdw blurRad="38100" dist="38100" dir="2700000" algn="tl">
                    <a:srgbClr val="C0C0C0"/>
                  </a:outerShdw>
                </a:effectLst>
                <a:ea typeface="楷体_GB2312" pitchFamily="49" charset="-122"/>
              </a:rPr>
              <a:t>i=1                            mid= 4                                   j=8 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grpSp>
        <p:nvGrpSpPr>
          <p:cNvPr id="117764" name="Group 4"/>
          <p:cNvGrpSpPr>
            <a:grpSpLocks/>
          </p:cNvGrpSpPr>
          <p:nvPr/>
        </p:nvGrpSpPr>
        <p:grpSpPr bwMode="auto">
          <a:xfrm>
            <a:off x="228600" y="2882900"/>
            <a:ext cx="8534400" cy="1460500"/>
            <a:chOff x="144" y="40"/>
            <a:chExt cx="5376" cy="920"/>
          </a:xfrm>
        </p:grpSpPr>
        <p:sp>
          <p:nvSpPr>
            <p:cNvPr id="117781" name="Rectangle 5"/>
            <p:cNvSpPr>
              <a:spLocks noChangeArrowheads="1"/>
            </p:cNvSpPr>
            <p:nvPr/>
          </p:nvSpPr>
          <p:spPr bwMode="auto">
            <a:xfrm>
              <a:off x="2928"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7782" name="Rectangle 6"/>
            <p:cNvSpPr>
              <a:spLocks noChangeArrowheads="1"/>
            </p:cNvSpPr>
            <p:nvPr/>
          </p:nvSpPr>
          <p:spPr bwMode="auto">
            <a:xfrm>
              <a:off x="192"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07591" name="Text Box 7"/>
            <p:cNvSpPr txBox="1">
              <a:spLocks noChangeArrowheads="1"/>
            </p:cNvSpPr>
            <p:nvPr/>
          </p:nvSpPr>
          <p:spPr bwMode="auto">
            <a:xfrm>
              <a:off x="144" y="40"/>
              <a:ext cx="537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mid= 2                j=4    i= 5     mid= 6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grpSp>
      <p:sp>
        <p:nvSpPr>
          <p:cNvPr id="117765" name="Line 8"/>
          <p:cNvSpPr>
            <a:spLocks noChangeShapeType="1"/>
          </p:cNvSpPr>
          <p:nvPr/>
        </p:nvSpPr>
        <p:spPr bwMode="auto">
          <a:xfrm flipH="1">
            <a:off x="2514600" y="2438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66" name="Line 9"/>
          <p:cNvSpPr>
            <a:spLocks noChangeShapeType="1"/>
          </p:cNvSpPr>
          <p:nvPr/>
        </p:nvSpPr>
        <p:spPr bwMode="auto">
          <a:xfrm>
            <a:off x="6629400" y="23622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17767" name="Group 10"/>
          <p:cNvGrpSpPr>
            <a:grpSpLocks/>
          </p:cNvGrpSpPr>
          <p:nvPr/>
        </p:nvGrpSpPr>
        <p:grpSpPr bwMode="auto">
          <a:xfrm>
            <a:off x="76200" y="5016500"/>
            <a:ext cx="4343400" cy="1460500"/>
            <a:chOff x="192" y="1432"/>
            <a:chExt cx="2736" cy="920"/>
          </a:xfrm>
        </p:grpSpPr>
        <p:sp>
          <p:nvSpPr>
            <p:cNvPr id="117778" name="Rectangle 11"/>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7779" name="Rectangle 12"/>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07597" name="Text Box 13"/>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j=2        i=3     j=4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a:t>
              </a:r>
            </a:p>
          </p:txBody>
        </p:sp>
      </p:grpSp>
      <p:grpSp>
        <p:nvGrpSpPr>
          <p:cNvPr id="117768" name="Group 14"/>
          <p:cNvGrpSpPr>
            <a:grpSpLocks/>
          </p:cNvGrpSpPr>
          <p:nvPr/>
        </p:nvGrpSpPr>
        <p:grpSpPr bwMode="auto">
          <a:xfrm>
            <a:off x="4648200" y="5016500"/>
            <a:ext cx="4343400" cy="1460500"/>
            <a:chOff x="192" y="1432"/>
            <a:chExt cx="2736" cy="920"/>
          </a:xfrm>
        </p:grpSpPr>
        <p:sp>
          <p:nvSpPr>
            <p:cNvPr id="117775" name="Rectangle 15"/>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7776" name="Rectangle 16"/>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07601" name="Text Box 17"/>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i=5     j=6        i=7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30          40         25       16</a:t>
              </a:r>
            </a:p>
          </p:txBody>
        </p:sp>
      </p:grpSp>
      <p:sp>
        <p:nvSpPr>
          <p:cNvPr id="117769" name="Line 18"/>
          <p:cNvSpPr>
            <a:spLocks noChangeShapeType="1"/>
          </p:cNvSpPr>
          <p:nvPr/>
        </p:nvSpPr>
        <p:spPr bwMode="auto">
          <a:xfrm flipH="1">
            <a:off x="838200" y="44196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70" name="Line 19"/>
          <p:cNvSpPr>
            <a:spLocks noChangeShapeType="1"/>
          </p:cNvSpPr>
          <p:nvPr/>
        </p:nvSpPr>
        <p:spPr bwMode="auto">
          <a:xfrm>
            <a:off x="26670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71" name="Line 20"/>
          <p:cNvSpPr>
            <a:spLocks noChangeShapeType="1"/>
          </p:cNvSpPr>
          <p:nvPr/>
        </p:nvSpPr>
        <p:spPr bwMode="auto">
          <a:xfrm>
            <a:off x="69342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72" name="Line 21"/>
          <p:cNvSpPr>
            <a:spLocks noChangeShapeType="1"/>
          </p:cNvSpPr>
          <p:nvPr/>
        </p:nvSpPr>
        <p:spPr bwMode="auto">
          <a:xfrm flipH="1">
            <a:off x="5181600" y="4343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7773" name="Line 22"/>
          <p:cNvSpPr>
            <a:spLocks noChangeShapeType="1"/>
          </p:cNvSpPr>
          <p:nvPr/>
        </p:nvSpPr>
        <p:spPr bwMode="auto">
          <a:xfrm>
            <a:off x="4038600" y="228600"/>
            <a:ext cx="0" cy="533400"/>
          </a:xfrm>
          <a:prstGeom prst="line">
            <a:avLst/>
          </a:prstGeom>
          <a:noFill/>
          <a:ln w="762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7607" name="Text Box 23"/>
          <p:cNvSpPr txBox="1">
            <a:spLocks noChangeArrowheads="1"/>
          </p:cNvSpPr>
          <p:nvPr/>
        </p:nvSpPr>
        <p:spPr bwMode="auto">
          <a:xfrm>
            <a:off x="0" y="188913"/>
            <a:ext cx="3492500" cy="579437"/>
          </a:xfrm>
          <a:prstGeom prst="rect">
            <a:avLst/>
          </a:prstGeom>
          <a:noFill/>
          <a:ln w="9525">
            <a:noFill/>
            <a:miter lim="800000"/>
            <a:headEnd/>
            <a:tailEnd/>
          </a:ln>
          <a:effectLst/>
        </p:spPr>
        <p:txBody>
          <a:bodyPr>
            <a:spAutoFit/>
          </a:bodyPr>
          <a:lstStyle/>
          <a:p>
            <a:pPr algn="l">
              <a:defRPr/>
            </a:pPr>
            <a:r>
              <a:rPr lang="zh-CN" altLang="en-US" sz="3200">
                <a:solidFill>
                  <a:srgbClr val="001212"/>
                </a:solidFill>
                <a:effectLst>
                  <a:outerShdw blurRad="38100" dist="38100" dir="2700000" algn="tl">
                    <a:srgbClr val="C0C0C0"/>
                  </a:outerShdw>
                </a:effectLst>
                <a:ea typeface="楷体_GB2312" pitchFamily="49" charset="-122"/>
              </a:rPr>
              <a:t>算法</a:t>
            </a:r>
            <a:r>
              <a:rPr lang="en-US" altLang="zh-CN" sz="3200">
                <a:solidFill>
                  <a:srgbClr val="001212"/>
                </a:solidFill>
                <a:effectLst>
                  <a:outerShdw blurRad="38100" dist="38100" dir="2700000" algn="tl">
                    <a:srgbClr val="C0C0C0"/>
                  </a:outerShdw>
                </a:effectLst>
                <a:ea typeface="楷体_GB2312" pitchFamily="49" charset="-122"/>
              </a:rPr>
              <a:t>SM</a:t>
            </a:r>
            <a:r>
              <a:rPr lang="zh-CN" altLang="en-US" sz="3200">
                <a:solidFill>
                  <a:srgbClr val="001212"/>
                </a:solidFill>
                <a:effectLst>
                  <a:outerShdw blurRad="38100" dist="38100" dir="2700000" algn="tl">
                    <a:srgbClr val="C0C0C0"/>
                  </a:outerShdw>
                </a:effectLst>
                <a:ea typeface="楷体_GB2312" pitchFamily="49" charset="-122"/>
              </a:rPr>
              <a:t>的改进</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Line 2"/>
          <p:cNvSpPr>
            <a:spLocks noChangeShapeType="1"/>
          </p:cNvSpPr>
          <p:nvPr/>
        </p:nvSpPr>
        <p:spPr bwMode="auto">
          <a:xfrm>
            <a:off x="2743200" y="2362200"/>
            <a:ext cx="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9635" name="Text Box 3"/>
          <p:cNvSpPr txBox="1">
            <a:spLocks noChangeArrowheads="1"/>
          </p:cNvSpPr>
          <p:nvPr/>
        </p:nvSpPr>
        <p:spPr bwMode="auto">
          <a:xfrm>
            <a:off x="304800" y="838200"/>
            <a:ext cx="8534400" cy="1517650"/>
          </a:xfrm>
          <a:prstGeom prst="rect">
            <a:avLst/>
          </a:prstGeom>
          <a:noFill/>
          <a:ln w="57150">
            <a:solidFill>
              <a:srgbClr val="008000"/>
            </a:solidFill>
            <a:miter lim="800000"/>
            <a:headEnd/>
            <a:tailEnd/>
          </a:ln>
          <a:effectLst/>
        </p:spPr>
        <p:txBody>
          <a:bodyPr>
            <a:spAutoFit/>
          </a:bodyPr>
          <a:lstStyle/>
          <a:p>
            <a:pPr algn="l" eaLnBrk="0" hangingPunct="0">
              <a:spcBef>
                <a:spcPct val="0"/>
              </a:spcBef>
              <a:defRPr/>
            </a:pPr>
            <a:r>
              <a:rPr kumimoji="1" lang="en-US" altLang="zh-CN" sz="2900">
                <a:solidFill>
                  <a:srgbClr val="000066"/>
                </a:solidFill>
                <a:effectLst>
                  <a:outerShdw blurRad="38100" dist="38100" dir="2700000" algn="tl">
                    <a:srgbClr val="C0C0C0"/>
                  </a:outerShdw>
                </a:effectLst>
                <a:ea typeface="楷体_GB2312" pitchFamily="49" charset="-122"/>
              </a:rPr>
              <a:t>i=1                            mid= 4                                   j=8 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grpSp>
        <p:nvGrpSpPr>
          <p:cNvPr id="118788" name="Group 4"/>
          <p:cNvGrpSpPr>
            <a:grpSpLocks/>
          </p:cNvGrpSpPr>
          <p:nvPr/>
        </p:nvGrpSpPr>
        <p:grpSpPr bwMode="auto">
          <a:xfrm>
            <a:off x="228600" y="2882900"/>
            <a:ext cx="8534400" cy="1460500"/>
            <a:chOff x="144" y="40"/>
            <a:chExt cx="5376" cy="920"/>
          </a:xfrm>
        </p:grpSpPr>
        <p:sp>
          <p:nvSpPr>
            <p:cNvPr id="118805" name="Rectangle 5"/>
            <p:cNvSpPr>
              <a:spLocks noChangeArrowheads="1"/>
            </p:cNvSpPr>
            <p:nvPr/>
          </p:nvSpPr>
          <p:spPr bwMode="auto">
            <a:xfrm>
              <a:off x="2928"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8806" name="Rectangle 6"/>
            <p:cNvSpPr>
              <a:spLocks noChangeArrowheads="1"/>
            </p:cNvSpPr>
            <p:nvPr/>
          </p:nvSpPr>
          <p:spPr bwMode="auto">
            <a:xfrm>
              <a:off x="192"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09639" name="Text Box 7"/>
            <p:cNvSpPr txBox="1">
              <a:spLocks noChangeArrowheads="1"/>
            </p:cNvSpPr>
            <p:nvPr/>
          </p:nvSpPr>
          <p:spPr bwMode="auto">
            <a:xfrm>
              <a:off x="144" y="40"/>
              <a:ext cx="537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mid= 2                j=4    i= 5     mid= 6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grpSp>
      <p:sp>
        <p:nvSpPr>
          <p:cNvPr id="118789" name="Line 8"/>
          <p:cNvSpPr>
            <a:spLocks noChangeShapeType="1"/>
          </p:cNvSpPr>
          <p:nvPr/>
        </p:nvSpPr>
        <p:spPr bwMode="auto">
          <a:xfrm flipH="1">
            <a:off x="2514600" y="2438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8790" name="Line 9"/>
          <p:cNvSpPr>
            <a:spLocks noChangeShapeType="1"/>
          </p:cNvSpPr>
          <p:nvPr/>
        </p:nvSpPr>
        <p:spPr bwMode="auto">
          <a:xfrm>
            <a:off x="6629400" y="23622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18791" name="Group 10"/>
          <p:cNvGrpSpPr>
            <a:grpSpLocks/>
          </p:cNvGrpSpPr>
          <p:nvPr/>
        </p:nvGrpSpPr>
        <p:grpSpPr bwMode="auto">
          <a:xfrm>
            <a:off x="76200" y="5016500"/>
            <a:ext cx="4343400" cy="1460500"/>
            <a:chOff x="192" y="1432"/>
            <a:chExt cx="2736" cy="920"/>
          </a:xfrm>
        </p:grpSpPr>
        <p:sp>
          <p:nvSpPr>
            <p:cNvPr id="118802" name="Rectangle 11"/>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8803" name="Rectangle 12"/>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09645" name="Text Box 13"/>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j=2        i=3     j=4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a:t>
              </a:r>
              <a:r>
                <a:rPr kumimoji="1" lang="en-US" altLang="zh-CN" sz="2900" u="sng">
                  <a:solidFill>
                    <a:srgbClr val="FF0000"/>
                  </a:solidFill>
                  <a:effectLst>
                    <a:outerShdw blurRad="38100" dist="38100" dir="2700000" algn="tl">
                      <a:srgbClr val="C0C0C0"/>
                    </a:outerShdw>
                  </a:effectLst>
                  <a:ea typeface="楷体_GB2312" pitchFamily="49" charset="-122"/>
                </a:rPr>
                <a:t>20</a:t>
              </a:r>
              <a:r>
                <a:rPr kumimoji="1" lang="en-US" altLang="zh-CN" sz="2900">
                  <a:solidFill>
                    <a:srgbClr val="000066"/>
                  </a:solidFill>
                  <a:effectLst>
                    <a:outerShdw blurRad="38100" dist="38100" dir="2700000" algn="tl">
                      <a:srgbClr val="C0C0C0"/>
                    </a:outerShdw>
                  </a:effectLst>
                  <a:ea typeface="楷体_GB2312" pitchFamily="49" charset="-122"/>
                </a:rPr>
                <a:t>          </a:t>
              </a:r>
              <a:r>
                <a:rPr kumimoji="1" lang="en-US" altLang="zh-CN" sz="2900" u="sng">
                  <a:solidFill>
                    <a:srgbClr val="FF0000"/>
                  </a:solidFill>
                  <a:effectLst>
                    <a:outerShdw blurRad="38100" dist="38100" dir="2700000" algn="tl">
                      <a:srgbClr val="C0C0C0"/>
                    </a:outerShdw>
                  </a:effectLst>
                  <a:ea typeface="楷体_GB2312" pitchFamily="49" charset="-122"/>
                </a:rPr>
                <a:t>12</a:t>
              </a:r>
              <a:r>
                <a:rPr kumimoji="1" lang="en-US" altLang="zh-CN" sz="2900">
                  <a:solidFill>
                    <a:srgbClr val="000066"/>
                  </a:solidFill>
                  <a:effectLst>
                    <a:outerShdw blurRad="38100" dist="38100" dir="2700000" algn="tl">
                      <a:srgbClr val="C0C0C0"/>
                    </a:outerShdw>
                  </a:effectLst>
                  <a:ea typeface="楷体_GB2312" pitchFamily="49" charset="-122"/>
                </a:rPr>
                <a:t>        7</a:t>
              </a:r>
            </a:p>
          </p:txBody>
        </p:sp>
      </p:grpSp>
      <p:grpSp>
        <p:nvGrpSpPr>
          <p:cNvPr id="118792" name="Group 14"/>
          <p:cNvGrpSpPr>
            <a:grpSpLocks/>
          </p:cNvGrpSpPr>
          <p:nvPr/>
        </p:nvGrpSpPr>
        <p:grpSpPr bwMode="auto">
          <a:xfrm>
            <a:off x="4648200" y="5016500"/>
            <a:ext cx="4343400" cy="1460500"/>
            <a:chOff x="192" y="1432"/>
            <a:chExt cx="2736" cy="920"/>
          </a:xfrm>
        </p:grpSpPr>
        <p:sp>
          <p:nvSpPr>
            <p:cNvPr id="118799" name="Rectangle 15"/>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8800" name="Rectangle 16"/>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09649" name="Text Box 17"/>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i=5     j=6        i=7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30         </a:t>
              </a:r>
              <a:r>
                <a:rPr kumimoji="1" lang="en-US" altLang="zh-CN" sz="2900" u="sng">
                  <a:solidFill>
                    <a:srgbClr val="FF0000"/>
                  </a:solidFill>
                  <a:effectLst>
                    <a:outerShdw blurRad="38100" dist="38100" dir="2700000" algn="tl">
                      <a:srgbClr val="C0C0C0"/>
                    </a:outerShdw>
                  </a:effectLst>
                  <a:ea typeface="楷体_GB2312" pitchFamily="49" charset="-122"/>
                </a:rPr>
                <a:t> 40</a:t>
              </a:r>
              <a:r>
                <a:rPr kumimoji="1" lang="en-US" altLang="zh-CN" sz="2900">
                  <a:solidFill>
                    <a:srgbClr val="000066"/>
                  </a:solidFill>
                  <a:effectLst>
                    <a:outerShdw blurRad="38100" dist="38100" dir="2700000" algn="tl">
                      <a:srgbClr val="C0C0C0"/>
                    </a:outerShdw>
                  </a:effectLst>
                  <a:ea typeface="楷体_GB2312" pitchFamily="49" charset="-122"/>
                </a:rPr>
                <a:t>         </a:t>
              </a:r>
              <a:r>
                <a:rPr kumimoji="1" lang="en-US" altLang="zh-CN" sz="2900" u="sng">
                  <a:solidFill>
                    <a:srgbClr val="FF0000"/>
                  </a:solidFill>
                  <a:effectLst>
                    <a:outerShdw blurRad="38100" dist="38100" dir="2700000" algn="tl">
                      <a:srgbClr val="C0C0C0"/>
                    </a:outerShdw>
                  </a:effectLst>
                  <a:ea typeface="楷体_GB2312" pitchFamily="49" charset="-122"/>
                </a:rPr>
                <a:t>25</a:t>
              </a:r>
              <a:r>
                <a:rPr kumimoji="1" lang="en-US" altLang="zh-CN" sz="2900">
                  <a:solidFill>
                    <a:srgbClr val="000066"/>
                  </a:solidFill>
                  <a:effectLst>
                    <a:outerShdw blurRad="38100" dist="38100" dir="2700000" algn="tl">
                      <a:srgbClr val="C0C0C0"/>
                    </a:outerShdw>
                  </a:effectLst>
                  <a:ea typeface="楷体_GB2312" pitchFamily="49" charset="-122"/>
                </a:rPr>
                <a:t>       16</a:t>
              </a:r>
            </a:p>
          </p:txBody>
        </p:sp>
      </p:grpSp>
      <p:sp>
        <p:nvSpPr>
          <p:cNvPr id="118793" name="Line 18"/>
          <p:cNvSpPr>
            <a:spLocks noChangeShapeType="1"/>
          </p:cNvSpPr>
          <p:nvPr/>
        </p:nvSpPr>
        <p:spPr bwMode="auto">
          <a:xfrm flipH="1">
            <a:off x="838200" y="44196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8794" name="Line 19"/>
          <p:cNvSpPr>
            <a:spLocks noChangeShapeType="1"/>
          </p:cNvSpPr>
          <p:nvPr/>
        </p:nvSpPr>
        <p:spPr bwMode="auto">
          <a:xfrm>
            <a:off x="26670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8795" name="Line 20"/>
          <p:cNvSpPr>
            <a:spLocks noChangeShapeType="1"/>
          </p:cNvSpPr>
          <p:nvPr/>
        </p:nvSpPr>
        <p:spPr bwMode="auto">
          <a:xfrm>
            <a:off x="69342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8796" name="Line 21"/>
          <p:cNvSpPr>
            <a:spLocks noChangeShapeType="1"/>
          </p:cNvSpPr>
          <p:nvPr/>
        </p:nvSpPr>
        <p:spPr bwMode="auto">
          <a:xfrm flipH="1">
            <a:off x="5181600" y="4343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8797" name="Line 22"/>
          <p:cNvSpPr>
            <a:spLocks noChangeShapeType="1"/>
          </p:cNvSpPr>
          <p:nvPr/>
        </p:nvSpPr>
        <p:spPr bwMode="auto">
          <a:xfrm>
            <a:off x="4038600" y="228600"/>
            <a:ext cx="0" cy="533400"/>
          </a:xfrm>
          <a:prstGeom prst="line">
            <a:avLst/>
          </a:prstGeom>
          <a:noFill/>
          <a:ln w="762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9655" name="Text Box 23"/>
          <p:cNvSpPr txBox="1">
            <a:spLocks noChangeArrowheads="1"/>
          </p:cNvSpPr>
          <p:nvPr/>
        </p:nvSpPr>
        <p:spPr bwMode="auto">
          <a:xfrm>
            <a:off x="0" y="188913"/>
            <a:ext cx="3492500" cy="579437"/>
          </a:xfrm>
          <a:prstGeom prst="rect">
            <a:avLst/>
          </a:prstGeom>
          <a:noFill/>
          <a:ln w="9525">
            <a:noFill/>
            <a:miter lim="800000"/>
            <a:headEnd/>
            <a:tailEnd/>
          </a:ln>
          <a:effectLst/>
        </p:spPr>
        <p:txBody>
          <a:bodyPr>
            <a:spAutoFit/>
          </a:bodyPr>
          <a:lstStyle/>
          <a:p>
            <a:pPr algn="l">
              <a:defRPr/>
            </a:pPr>
            <a:r>
              <a:rPr lang="zh-CN" altLang="en-US" sz="3200">
                <a:solidFill>
                  <a:srgbClr val="001212"/>
                </a:solidFill>
                <a:effectLst>
                  <a:outerShdw blurRad="38100" dist="38100" dir="2700000" algn="tl">
                    <a:srgbClr val="C0C0C0"/>
                  </a:outerShdw>
                </a:effectLst>
                <a:ea typeface="楷体_GB2312" pitchFamily="49" charset="-122"/>
              </a:rPr>
              <a:t>算法</a:t>
            </a:r>
            <a:r>
              <a:rPr lang="en-US" altLang="zh-CN" sz="3200">
                <a:solidFill>
                  <a:srgbClr val="001212"/>
                </a:solidFill>
                <a:effectLst>
                  <a:outerShdw blurRad="38100" dist="38100" dir="2700000" algn="tl">
                    <a:srgbClr val="C0C0C0"/>
                  </a:outerShdw>
                </a:effectLst>
                <a:ea typeface="楷体_GB2312" pitchFamily="49" charset="-122"/>
              </a:rPr>
              <a:t>SM</a:t>
            </a:r>
            <a:r>
              <a:rPr lang="zh-CN" altLang="en-US" sz="3200">
                <a:solidFill>
                  <a:srgbClr val="001212"/>
                </a:solidFill>
                <a:effectLst>
                  <a:outerShdw blurRad="38100" dist="38100" dir="2700000" algn="tl">
                    <a:srgbClr val="C0C0C0"/>
                  </a:outerShdw>
                </a:effectLst>
                <a:ea typeface="楷体_GB2312" pitchFamily="49" charset="-122"/>
              </a:rPr>
              <a:t>的改进</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Line 2"/>
          <p:cNvSpPr>
            <a:spLocks noChangeShapeType="1"/>
          </p:cNvSpPr>
          <p:nvPr/>
        </p:nvSpPr>
        <p:spPr bwMode="auto">
          <a:xfrm>
            <a:off x="2743200" y="2362200"/>
            <a:ext cx="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1683" name="Text Box 3"/>
          <p:cNvSpPr txBox="1">
            <a:spLocks noChangeArrowheads="1"/>
          </p:cNvSpPr>
          <p:nvPr/>
        </p:nvSpPr>
        <p:spPr bwMode="auto">
          <a:xfrm>
            <a:off x="304800" y="838200"/>
            <a:ext cx="8534400" cy="1517650"/>
          </a:xfrm>
          <a:prstGeom prst="rect">
            <a:avLst/>
          </a:prstGeom>
          <a:noFill/>
          <a:ln w="57150">
            <a:solidFill>
              <a:srgbClr val="008000"/>
            </a:solidFill>
            <a:miter lim="800000"/>
            <a:headEnd/>
            <a:tailEnd/>
          </a:ln>
          <a:effectLst/>
        </p:spPr>
        <p:txBody>
          <a:bodyPr>
            <a:spAutoFit/>
          </a:bodyPr>
          <a:lstStyle/>
          <a:p>
            <a:pPr algn="l" eaLnBrk="0" hangingPunct="0">
              <a:spcBef>
                <a:spcPct val="0"/>
              </a:spcBef>
              <a:defRPr/>
            </a:pPr>
            <a:r>
              <a:rPr kumimoji="1" lang="en-US" altLang="zh-CN" sz="2900">
                <a:solidFill>
                  <a:srgbClr val="000066"/>
                </a:solidFill>
                <a:effectLst>
                  <a:outerShdw blurRad="38100" dist="38100" dir="2700000" algn="tl">
                    <a:srgbClr val="C0C0C0"/>
                  </a:outerShdw>
                </a:effectLst>
                <a:ea typeface="楷体_GB2312" pitchFamily="49" charset="-122"/>
              </a:rPr>
              <a:t>i=1                            mid= 4                                   j=8 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5          20          12        7         30        40        25       16</a:t>
            </a:r>
          </a:p>
        </p:txBody>
      </p:sp>
      <p:grpSp>
        <p:nvGrpSpPr>
          <p:cNvPr id="119812" name="Group 4"/>
          <p:cNvGrpSpPr>
            <a:grpSpLocks/>
          </p:cNvGrpSpPr>
          <p:nvPr/>
        </p:nvGrpSpPr>
        <p:grpSpPr bwMode="auto">
          <a:xfrm>
            <a:off x="228600" y="2882900"/>
            <a:ext cx="8534400" cy="1460500"/>
            <a:chOff x="144" y="40"/>
            <a:chExt cx="5376" cy="920"/>
          </a:xfrm>
        </p:grpSpPr>
        <p:sp>
          <p:nvSpPr>
            <p:cNvPr id="119833" name="Rectangle 5"/>
            <p:cNvSpPr>
              <a:spLocks noChangeArrowheads="1"/>
            </p:cNvSpPr>
            <p:nvPr/>
          </p:nvSpPr>
          <p:spPr bwMode="auto">
            <a:xfrm>
              <a:off x="2928"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9834" name="Rectangle 6"/>
            <p:cNvSpPr>
              <a:spLocks noChangeArrowheads="1"/>
            </p:cNvSpPr>
            <p:nvPr/>
          </p:nvSpPr>
          <p:spPr bwMode="auto">
            <a:xfrm>
              <a:off x="192"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11687" name="Text Box 7"/>
            <p:cNvSpPr txBox="1">
              <a:spLocks noChangeArrowheads="1"/>
            </p:cNvSpPr>
            <p:nvPr/>
          </p:nvSpPr>
          <p:spPr bwMode="auto">
            <a:xfrm>
              <a:off x="144" y="40"/>
              <a:ext cx="537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mid= 2                j=4    i= 5     mid= 6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a:t>
              </a:r>
              <a:r>
                <a:rPr kumimoji="1" lang="en-US" altLang="zh-CN" sz="2900" u="sng">
                  <a:solidFill>
                    <a:srgbClr val="FF0000"/>
                  </a:solidFill>
                  <a:effectLst>
                    <a:outerShdw blurRad="38100" dist="38100" dir="2700000" algn="tl">
                      <a:srgbClr val="C0C0C0"/>
                    </a:outerShdw>
                  </a:effectLst>
                  <a:ea typeface="楷体_GB2312" pitchFamily="49" charset="-122"/>
                </a:rPr>
                <a:t>20</a:t>
              </a:r>
              <a:r>
                <a:rPr kumimoji="1" lang="en-US" altLang="zh-CN" sz="2900">
                  <a:solidFill>
                    <a:srgbClr val="000066"/>
                  </a:solidFill>
                  <a:effectLst>
                    <a:outerShdw blurRad="38100" dist="38100" dir="2700000" algn="tl">
                      <a:srgbClr val="C0C0C0"/>
                    </a:outerShdw>
                  </a:effectLst>
                  <a:ea typeface="楷体_GB2312" pitchFamily="49" charset="-122"/>
                </a:rPr>
                <a:t>          12        7         30        </a:t>
              </a:r>
              <a:r>
                <a:rPr kumimoji="1" lang="en-US" altLang="zh-CN" sz="2900" u="sng">
                  <a:solidFill>
                    <a:srgbClr val="FF0000"/>
                  </a:solidFill>
                  <a:effectLst>
                    <a:outerShdw blurRad="38100" dist="38100" dir="2700000" algn="tl">
                      <a:srgbClr val="C0C0C0"/>
                    </a:outerShdw>
                  </a:effectLst>
                  <a:ea typeface="楷体_GB2312" pitchFamily="49" charset="-122"/>
                </a:rPr>
                <a:t>40 </a:t>
              </a:r>
              <a:r>
                <a:rPr kumimoji="1" lang="en-US" altLang="zh-CN" sz="2900">
                  <a:solidFill>
                    <a:srgbClr val="000066"/>
                  </a:solidFill>
                  <a:effectLst>
                    <a:outerShdw blurRad="38100" dist="38100" dir="2700000" algn="tl">
                      <a:srgbClr val="C0C0C0"/>
                    </a:outerShdw>
                  </a:effectLst>
                  <a:ea typeface="楷体_GB2312" pitchFamily="49" charset="-122"/>
                </a:rPr>
                <a:t>       25       16</a:t>
              </a:r>
            </a:p>
          </p:txBody>
        </p:sp>
      </p:grpSp>
      <p:sp>
        <p:nvSpPr>
          <p:cNvPr id="119813" name="Line 8"/>
          <p:cNvSpPr>
            <a:spLocks noChangeShapeType="1"/>
          </p:cNvSpPr>
          <p:nvPr/>
        </p:nvSpPr>
        <p:spPr bwMode="auto">
          <a:xfrm flipH="1">
            <a:off x="2514600" y="2438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14" name="Line 9"/>
          <p:cNvSpPr>
            <a:spLocks noChangeShapeType="1"/>
          </p:cNvSpPr>
          <p:nvPr/>
        </p:nvSpPr>
        <p:spPr bwMode="auto">
          <a:xfrm>
            <a:off x="6629400" y="23622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19815" name="Group 10"/>
          <p:cNvGrpSpPr>
            <a:grpSpLocks/>
          </p:cNvGrpSpPr>
          <p:nvPr/>
        </p:nvGrpSpPr>
        <p:grpSpPr bwMode="auto">
          <a:xfrm>
            <a:off x="76200" y="5016500"/>
            <a:ext cx="4343400" cy="1460500"/>
            <a:chOff x="192" y="1432"/>
            <a:chExt cx="2736" cy="920"/>
          </a:xfrm>
        </p:grpSpPr>
        <p:sp>
          <p:nvSpPr>
            <p:cNvPr id="119830" name="Rectangle 11"/>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9831" name="Rectangle 12"/>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11693" name="Text Box 13"/>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j=2        i=3     j=4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a:t>
              </a:r>
              <a:r>
                <a:rPr kumimoji="1" lang="en-US" altLang="zh-CN" sz="2900" u="sng">
                  <a:solidFill>
                    <a:srgbClr val="FF0000"/>
                  </a:solidFill>
                  <a:effectLst>
                    <a:outerShdw blurRad="38100" dist="38100" dir="2700000" algn="tl">
                      <a:srgbClr val="C0C0C0"/>
                    </a:outerShdw>
                  </a:effectLst>
                  <a:ea typeface="楷体_GB2312" pitchFamily="49" charset="-122"/>
                </a:rPr>
                <a:t>20</a:t>
              </a:r>
              <a:r>
                <a:rPr kumimoji="1" lang="en-US" altLang="zh-CN" sz="2900">
                  <a:solidFill>
                    <a:srgbClr val="000066"/>
                  </a:solidFill>
                  <a:effectLst>
                    <a:outerShdw blurRad="38100" dist="38100" dir="2700000" algn="tl">
                      <a:srgbClr val="C0C0C0"/>
                    </a:outerShdw>
                  </a:effectLst>
                  <a:ea typeface="楷体_GB2312" pitchFamily="49" charset="-122"/>
                </a:rPr>
                <a:t>          </a:t>
              </a:r>
              <a:r>
                <a:rPr kumimoji="1" lang="en-US" altLang="zh-CN" sz="2900" u="sng">
                  <a:solidFill>
                    <a:srgbClr val="FF0000"/>
                  </a:solidFill>
                  <a:effectLst>
                    <a:outerShdw blurRad="38100" dist="38100" dir="2700000" algn="tl">
                      <a:srgbClr val="C0C0C0"/>
                    </a:outerShdw>
                  </a:effectLst>
                  <a:ea typeface="楷体_GB2312" pitchFamily="49" charset="-122"/>
                </a:rPr>
                <a:t>12</a:t>
              </a:r>
              <a:r>
                <a:rPr kumimoji="1" lang="en-US" altLang="zh-CN" sz="2900">
                  <a:solidFill>
                    <a:srgbClr val="000066"/>
                  </a:solidFill>
                  <a:effectLst>
                    <a:outerShdw blurRad="38100" dist="38100" dir="2700000" algn="tl">
                      <a:srgbClr val="C0C0C0"/>
                    </a:outerShdw>
                  </a:effectLst>
                  <a:ea typeface="楷体_GB2312" pitchFamily="49" charset="-122"/>
                </a:rPr>
                <a:t>        7</a:t>
              </a:r>
            </a:p>
          </p:txBody>
        </p:sp>
      </p:grpSp>
      <p:grpSp>
        <p:nvGrpSpPr>
          <p:cNvPr id="119816" name="Group 14"/>
          <p:cNvGrpSpPr>
            <a:grpSpLocks/>
          </p:cNvGrpSpPr>
          <p:nvPr/>
        </p:nvGrpSpPr>
        <p:grpSpPr bwMode="auto">
          <a:xfrm>
            <a:off x="4648200" y="5016500"/>
            <a:ext cx="4343400" cy="1460500"/>
            <a:chOff x="192" y="1432"/>
            <a:chExt cx="2736" cy="920"/>
          </a:xfrm>
        </p:grpSpPr>
        <p:sp>
          <p:nvSpPr>
            <p:cNvPr id="119827" name="Rectangle 15"/>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19828" name="Rectangle 16"/>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11697" name="Text Box 17"/>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i=5     j=6        i=7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30         </a:t>
              </a:r>
              <a:r>
                <a:rPr kumimoji="1" lang="en-US" altLang="zh-CN" sz="2900" u="sng">
                  <a:solidFill>
                    <a:srgbClr val="FF0000"/>
                  </a:solidFill>
                  <a:effectLst>
                    <a:outerShdw blurRad="38100" dist="38100" dir="2700000" algn="tl">
                      <a:srgbClr val="C0C0C0"/>
                    </a:outerShdw>
                  </a:effectLst>
                  <a:ea typeface="楷体_GB2312" pitchFamily="49" charset="-122"/>
                </a:rPr>
                <a:t> 40</a:t>
              </a:r>
              <a:r>
                <a:rPr kumimoji="1" lang="en-US" altLang="zh-CN" sz="2900">
                  <a:solidFill>
                    <a:srgbClr val="000066"/>
                  </a:solidFill>
                  <a:effectLst>
                    <a:outerShdw blurRad="38100" dist="38100" dir="2700000" algn="tl">
                      <a:srgbClr val="C0C0C0"/>
                    </a:outerShdw>
                  </a:effectLst>
                  <a:ea typeface="楷体_GB2312" pitchFamily="49" charset="-122"/>
                </a:rPr>
                <a:t>         </a:t>
              </a:r>
              <a:r>
                <a:rPr kumimoji="1" lang="en-US" altLang="zh-CN" sz="2900" u="sng">
                  <a:solidFill>
                    <a:srgbClr val="FF0000"/>
                  </a:solidFill>
                  <a:effectLst>
                    <a:outerShdw blurRad="38100" dist="38100" dir="2700000" algn="tl">
                      <a:srgbClr val="C0C0C0"/>
                    </a:outerShdw>
                  </a:effectLst>
                  <a:ea typeface="楷体_GB2312" pitchFamily="49" charset="-122"/>
                </a:rPr>
                <a:t>25</a:t>
              </a:r>
              <a:r>
                <a:rPr kumimoji="1" lang="en-US" altLang="zh-CN" sz="2900">
                  <a:solidFill>
                    <a:srgbClr val="000066"/>
                  </a:solidFill>
                  <a:effectLst>
                    <a:outerShdw blurRad="38100" dist="38100" dir="2700000" algn="tl">
                      <a:srgbClr val="C0C0C0"/>
                    </a:outerShdw>
                  </a:effectLst>
                  <a:ea typeface="楷体_GB2312" pitchFamily="49" charset="-122"/>
                </a:rPr>
                <a:t>       16</a:t>
              </a:r>
            </a:p>
          </p:txBody>
        </p:sp>
      </p:grpSp>
      <p:sp>
        <p:nvSpPr>
          <p:cNvPr id="119817" name="Line 18"/>
          <p:cNvSpPr>
            <a:spLocks noChangeShapeType="1"/>
          </p:cNvSpPr>
          <p:nvPr/>
        </p:nvSpPr>
        <p:spPr bwMode="auto">
          <a:xfrm flipH="1">
            <a:off x="838200" y="44196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18" name="Line 19"/>
          <p:cNvSpPr>
            <a:spLocks noChangeShapeType="1"/>
          </p:cNvSpPr>
          <p:nvPr/>
        </p:nvSpPr>
        <p:spPr bwMode="auto">
          <a:xfrm>
            <a:off x="26670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19" name="Line 20"/>
          <p:cNvSpPr>
            <a:spLocks noChangeShapeType="1"/>
          </p:cNvSpPr>
          <p:nvPr/>
        </p:nvSpPr>
        <p:spPr bwMode="auto">
          <a:xfrm>
            <a:off x="69342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20" name="Line 21"/>
          <p:cNvSpPr>
            <a:spLocks noChangeShapeType="1"/>
          </p:cNvSpPr>
          <p:nvPr/>
        </p:nvSpPr>
        <p:spPr bwMode="auto">
          <a:xfrm flipH="1">
            <a:off x="5181600" y="4343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21" name="Line 22"/>
          <p:cNvSpPr>
            <a:spLocks noChangeShapeType="1"/>
          </p:cNvSpPr>
          <p:nvPr/>
        </p:nvSpPr>
        <p:spPr bwMode="auto">
          <a:xfrm flipV="1">
            <a:off x="1447800" y="4495800"/>
            <a:ext cx="4572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22" name="Line 23"/>
          <p:cNvSpPr>
            <a:spLocks noChangeShapeType="1"/>
          </p:cNvSpPr>
          <p:nvPr/>
        </p:nvSpPr>
        <p:spPr bwMode="auto">
          <a:xfrm flipV="1">
            <a:off x="5715000" y="4495800"/>
            <a:ext cx="4572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23" name="Line 24"/>
          <p:cNvSpPr>
            <a:spLocks noChangeShapeType="1"/>
          </p:cNvSpPr>
          <p:nvPr/>
        </p:nvSpPr>
        <p:spPr bwMode="auto">
          <a:xfrm flipH="1" flipV="1">
            <a:off x="3200400" y="4495800"/>
            <a:ext cx="6858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24" name="Line 25"/>
          <p:cNvSpPr>
            <a:spLocks noChangeShapeType="1"/>
          </p:cNvSpPr>
          <p:nvPr/>
        </p:nvSpPr>
        <p:spPr bwMode="auto">
          <a:xfrm flipH="1" flipV="1">
            <a:off x="7543800" y="4495800"/>
            <a:ext cx="6858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9825" name="Line 26"/>
          <p:cNvSpPr>
            <a:spLocks noChangeShapeType="1"/>
          </p:cNvSpPr>
          <p:nvPr/>
        </p:nvSpPr>
        <p:spPr bwMode="auto">
          <a:xfrm>
            <a:off x="4038600" y="228600"/>
            <a:ext cx="0" cy="533400"/>
          </a:xfrm>
          <a:prstGeom prst="line">
            <a:avLst/>
          </a:prstGeom>
          <a:noFill/>
          <a:ln w="762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1707" name="Text Box 27"/>
          <p:cNvSpPr txBox="1">
            <a:spLocks noChangeArrowheads="1"/>
          </p:cNvSpPr>
          <p:nvPr/>
        </p:nvSpPr>
        <p:spPr bwMode="auto">
          <a:xfrm>
            <a:off x="0" y="188913"/>
            <a:ext cx="3492500" cy="579437"/>
          </a:xfrm>
          <a:prstGeom prst="rect">
            <a:avLst/>
          </a:prstGeom>
          <a:noFill/>
          <a:ln w="9525">
            <a:noFill/>
            <a:miter lim="800000"/>
            <a:headEnd/>
            <a:tailEnd/>
          </a:ln>
          <a:effectLst/>
        </p:spPr>
        <p:txBody>
          <a:bodyPr>
            <a:spAutoFit/>
          </a:bodyPr>
          <a:lstStyle/>
          <a:p>
            <a:pPr algn="l">
              <a:defRPr/>
            </a:pPr>
            <a:r>
              <a:rPr lang="zh-CN" altLang="en-US" sz="3200">
                <a:solidFill>
                  <a:srgbClr val="001212"/>
                </a:solidFill>
                <a:effectLst>
                  <a:outerShdw blurRad="38100" dist="38100" dir="2700000" algn="tl">
                    <a:srgbClr val="C0C0C0"/>
                  </a:outerShdw>
                </a:effectLst>
                <a:ea typeface="楷体_GB2312" pitchFamily="49" charset="-122"/>
              </a:rPr>
              <a:t>算法</a:t>
            </a:r>
            <a:r>
              <a:rPr lang="en-US" altLang="zh-CN" sz="3200">
                <a:solidFill>
                  <a:srgbClr val="001212"/>
                </a:solidFill>
                <a:effectLst>
                  <a:outerShdw blurRad="38100" dist="38100" dir="2700000" algn="tl">
                    <a:srgbClr val="C0C0C0"/>
                  </a:outerShdw>
                </a:effectLst>
                <a:ea typeface="楷体_GB2312" pitchFamily="49" charset="-122"/>
              </a:rPr>
              <a:t>SM</a:t>
            </a:r>
            <a:r>
              <a:rPr lang="zh-CN" altLang="en-US" sz="3200">
                <a:solidFill>
                  <a:srgbClr val="001212"/>
                </a:solidFill>
                <a:effectLst>
                  <a:outerShdw blurRad="38100" dist="38100" dir="2700000" algn="tl">
                    <a:srgbClr val="C0C0C0"/>
                  </a:outerShdw>
                </a:effectLst>
                <a:ea typeface="楷体_GB2312" pitchFamily="49" charset="-122"/>
              </a:rPr>
              <a:t>的改进</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Line 2"/>
          <p:cNvSpPr>
            <a:spLocks noChangeShapeType="1"/>
          </p:cNvSpPr>
          <p:nvPr/>
        </p:nvSpPr>
        <p:spPr bwMode="auto">
          <a:xfrm>
            <a:off x="2743200" y="2362200"/>
            <a:ext cx="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3731" name="Text Box 3"/>
          <p:cNvSpPr txBox="1">
            <a:spLocks noChangeArrowheads="1"/>
          </p:cNvSpPr>
          <p:nvPr/>
        </p:nvSpPr>
        <p:spPr bwMode="auto">
          <a:xfrm>
            <a:off x="304800" y="838200"/>
            <a:ext cx="8534400" cy="1517650"/>
          </a:xfrm>
          <a:prstGeom prst="rect">
            <a:avLst/>
          </a:prstGeom>
          <a:noFill/>
          <a:ln w="57150">
            <a:solidFill>
              <a:srgbClr val="008000"/>
            </a:solidFill>
            <a:miter lim="800000"/>
            <a:headEnd/>
            <a:tailEnd/>
          </a:ln>
          <a:effectLst/>
        </p:spPr>
        <p:txBody>
          <a:bodyPr>
            <a:spAutoFit/>
          </a:bodyPr>
          <a:lstStyle/>
          <a:p>
            <a:pPr algn="l" eaLnBrk="0" hangingPunct="0">
              <a:spcBef>
                <a:spcPct val="0"/>
              </a:spcBef>
              <a:defRPr/>
            </a:pPr>
            <a:r>
              <a:rPr kumimoji="1" lang="en-US" altLang="zh-CN" sz="2900">
                <a:solidFill>
                  <a:srgbClr val="000066"/>
                </a:solidFill>
                <a:effectLst>
                  <a:outerShdw blurRad="38100" dist="38100" dir="2700000" algn="tl">
                    <a:srgbClr val="C0C0C0"/>
                  </a:outerShdw>
                </a:effectLst>
                <a:ea typeface="楷体_GB2312" pitchFamily="49" charset="-122"/>
              </a:rPr>
              <a:t>i=1                            mid= 4                                   j=8 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5          20          12        7         30        </a:t>
            </a:r>
            <a:r>
              <a:rPr kumimoji="1" lang="en-US" altLang="zh-CN" sz="2900" u="sng">
                <a:solidFill>
                  <a:srgbClr val="FF0000"/>
                </a:solidFill>
                <a:effectLst>
                  <a:outerShdw blurRad="38100" dist="38100" dir="2700000" algn="tl">
                    <a:srgbClr val="C0C0C0"/>
                  </a:outerShdw>
                </a:effectLst>
                <a:ea typeface="楷体_GB2312" pitchFamily="49" charset="-122"/>
              </a:rPr>
              <a:t>40</a:t>
            </a:r>
            <a:r>
              <a:rPr kumimoji="1" lang="en-US" altLang="zh-CN" sz="2900">
                <a:solidFill>
                  <a:srgbClr val="000066"/>
                </a:solidFill>
                <a:effectLst>
                  <a:outerShdw blurRad="38100" dist="38100" dir="2700000" algn="tl">
                    <a:srgbClr val="C0C0C0"/>
                  </a:outerShdw>
                </a:effectLst>
                <a:ea typeface="楷体_GB2312" pitchFamily="49" charset="-122"/>
              </a:rPr>
              <a:t>        25       16</a:t>
            </a:r>
          </a:p>
        </p:txBody>
      </p:sp>
      <p:grpSp>
        <p:nvGrpSpPr>
          <p:cNvPr id="120836" name="Group 4"/>
          <p:cNvGrpSpPr>
            <a:grpSpLocks/>
          </p:cNvGrpSpPr>
          <p:nvPr/>
        </p:nvGrpSpPr>
        <p:grpSpPr bwMode="auto">
          <a:xfrm>
            <a:off x="228600" y="2882900"/>
            <a:ext cx="8534400" cy="1460500"/>
            <a:chOff x="144" y="40"/>
            <a:chExt cx="5376" cy="920"/>
          </a:xfrm>
        </p:grpSpPr>
        <p:sp>
          <p:nvSpPr>
            <p:cNvPr id="120860" name="Rectangle 5"/>
            <p:cNvSpPr>
              <a:spLocks noChangeArrowheads="1"/>
            </p:cNvSpPr>
            <p:nvPr/>
          </p:nvSpPr>
          <p:spPr bwMode="auto">
            <a:xfrm>
              <a:off x="2928"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20861" name="Rectangle 6"/>
            <p:cNvSpPr>
              <a:spLocks noChangeArrowheads="1"/>
            </p:cNvSpPr>
            <p:nvPr/>
          </p:nvSpPr>
          <p:spPr bwMode="auto">
            <a:xfrm>
              <a:off x="192" y="672"/>
              <a:ext cx="2496"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13735" name="Text Box 7"/>
            <p:cNvSpPr txBox="1">
              <a:spLocks noChangeArrowheads="1"/>
            </p:cNvSpPr>
            <p:nvPr/>
          </p:nvSpPr>
          <p:spPr bwMode="auto">
            <a:xfrm>
              <a:off x="144" y="40"/>
              <a:ext cx="537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mid= 2                j=4    i= 5     mid= 6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    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a:t>
              </a:r>
              <a:r>
                <a:rPr kumimoji="1" lang="en-US" altLang="zh-CN" sz="2900" u="sng">
                  <a:solidFill>
                    <a:srgbClr val="FF0000"/>
                  </a:solidFill>
                  <a:effectLst>
                    <a:outerShdw blurRad="38100" dist="38100" dir="2700000" algn="tl">
                      <a:srgbClr val="C0C0C0"/>
                    </a:outerShdw>
                  </a:effectLst>
                  <a:ea typeface="楷体_GB2312" pitchFamily="49" charset="-122"/>
                </a:rPr>
                <a:t>20</a:t>
              </a:r>
              <a:r>
                <a:rPr kumimoji="1" lang="en-US" altLang="zh-CN" sz="2900">
                  <a:solidFill>
                    <a:srgbClr val="000066"/>
                  </a:solidFill>
                  <a:effectLst>
                    <a:outerShdw blurRad="38100" dist="38100" dir="2700000" algn="tl">
                      <a:srgbClr val="C0C0C0"/>
                    </a:outerShdw>
                  </a:effectLst>
                  <a:ea typeface="楷体_GB2312" pitchFamily="49" charset="-122"/>
                </a:rPr>
                <a:t>          12        7         30        </a:t>
              </a:r>
              <a:r>
                <a:rPr kumimoji="1" lang="en-US" altLang="zh-CN" sz="2900" u="sng">
                  <a:solidFill>
                    <a:srgbClr val="FF0000"/>
                  </a:solidFill>
                  <a:effectLst>
                    <a:outerShdw blurRad="38100" dist="38100" dir="2700000" algn="tl">
                      <a:srgbClr val="C0C0C0"/>
                    </a:outerShdw>
                  </a:effectLst>
                  <a:ea typeface="楷体_GB2312" pitchFamily="49" charset="-122"/>
                </a:rPr>
                <a:t>40 </a:t>
              </a:r>
              <a:r>
                <a:rPr kumimoji="1" lang="en-US" altLang="zh-CN" sz="2900">
                  <a:solidFill>
                    <a:srgbClr val="000066"/>
                  </a:solidFill>
                  <a:effectLst>
                    <a:outerShdw blurRad="38100" dist="38100" dir="2700000" algn="tl">
                      <a:srgbClr val="C0C0C0"/>
                    </a:outerShdw>
                  </a:effectLst>
                  <a:ea typeface="楷体_GB2312" pitchFamily="49" charset="-122"/>
                </a:rPr>
                <a:t>       25       16</a:t>
              </a:r>
            </a:p>
          </p:txBody>
        </p:sp>
      </p:grpSp>
      <p:sp>
        <p:nvSpPr>
          <p:cNvPr id="120837" name="Line 8"/>
          <p:cNvSpPr>
            <a:spLocks noChangeShapeType="1"/>
          </p:cNvSpPr>
          <p:nvPr/>
        </p:nvSpPr>
        <p:spPr bwMode="auto">
          <a:xfrm flipH="1">
            <a:off x="2514600" y="2438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38" name="Line 9"/>
          <p:cNvSpPr>
            <a:spLocks noChangeShapeType="1"/>
          </p:cNvSpPr>
          <p:nvPr/>
        </p:nvSpPr>
        <p:spPr bwMode="auto">
          <a:xfrm>
            <a:off x="6629400" y="23622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20839" name="Group 10"/>
          <p:cNvGrpSpPr>
            <a:grpSpLocks/>
          </p:cNvGrpSpPr>
          <p:nvPr/>
        </p:nvGrpSpPr>
        <p:grpSpPr bwMode="auto">
          <a:xfrm>
            <a:off x="76200" y="5016500"/>
            <a:ext cx="4343400" cy="1460500"/>
            <a:chOff x="192" y="1432"/>
            <a:chExt cx="2736" cy="920"/>
          </a:xfrm>
        </p:grpSpPr>
        <p:sp>
          <p:nvSpPr>
            <p:cNvPr id="120857" name="Rectangle 11"/>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20858" name="Rectangle 12"/>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13741" name="Text Box 13"/>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i=1     j=2        i=3     j=4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A[1]   A[2]     A[3]    A[4]</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5          </a:t>
              </a:r>
              <a:r>
                <a:rPr kumimoji="1" lang="en-US" altLang="zh-CN" sz="2900" u="sng">
                  <a:solidFill>
                    <a:srgbClr val="FF0000"/>
                  </a:solidFill>
                  <a:effectLst>
                    <a:outerShdw blurRad="38100" dist="38100" dir="2700000" algn="tl">
                      <a:srgbClr val="C0C0C0"/>
                    </a:outerShdw>
                  </a:effectLst>
                  <a:ea typeface="楷体_GB2312" pitchFamily="49" charset="-122"/>
                </a:rPr>
                <a:t>20</a:t>
              </a:r>
              <a:r>
                <a:rPr kumimoji="1" lang="en-US" altLang="zh-CN" sz="2900">
                  <a:solidFill>
                    <a:srgbClr val="000066"/>
                  </a:solidFill>
                  <a:effectLst>
                    <a:outerShdw blurRad="38100" dist="38100" dir="2700000" algn="tl">
                      <a:srgbClr val="C0C0C0"/>
                    </a:outerShdw>
                  </a:effectLst>
                  <a:ea typeface="楷体_GB2312" pitchFamily="49" charset="-122"/>
                </a:rPr>
                <a:t>          </a:t>
              </a:r>
              <a:r>
                <a:rPr kumimoji="1" lang="en-US" altLang="zh-CN" sz="2900" u="sng">
                  <a:solidFill>
                    <a:srgbClr val="FF0000"/>
                  </a:solidFill>
                  <a:effectLst>
                    <a:outerShdw blurRad="38100" dist="38100" dir="2700000" algn="tl">
                      <a:srgbClr val="C0C0C0"/>
                    </a:outerShdw>
                  </a:effectLst>
                  <a:ea typeface="楷体_GB2312" pitchFamily="49" charset="-122"/>
                </a:rPr>
                <a:t>12</a:t>
              </a:r>
              <a:r>
                <a:rPr kumimoji="1" lang="en-US" altLang="zh-CN" sz="2900">
                  <a:solidFill>
                    <a:srgbClr val="000066"/>
                  </a:solidFill>
                  <a:effectLst>
                    <a:outerShdw blurRad="38100" dist="38100" dir="2700000" algn="tl">
                      <a:srgbClr val="C0C0C0"/>
                    </a:outerShdw>
                  </a:effectLst>
                  <a:ea typeface="楷体_GB2312" pitchFamily="49" charset="-122"/>
                </a:rPr>
                <a:t>        7</a:t>
              </a:r>
            </a:p>
          </p:txBody>
        </p:sp>
      </p:grpSp>
      <p:grpSp>
        <p:nvGrpSpPr>
          <p:cNvPr id="120840" name="Group 14"/>
          <p:cNvGrpSpPr>
            <a:grpSpLocks/>
          </p:cNvGrpSpPr>
          <p:nvPr/>
        </p:nvGrpSpPr>
        <p:grpSpPr bwMode="auto">
          <a:xfrm>
            <a:off x="4648200" y="5016500"/>
            <a:ext cx="4343400" cy="1460500"/>
            <a:chOff x="192" y="1432"/>
            <a:chExt cx="2736" cy="920"/>
          </a:xfrm>
        </p:grpSpPr>
        <p:sp>
          <p:nvSpPr>
            <p:cNvPr id="120854" name="Rectangle 15"/>
            <p:cNvSpPr>
              <a:spLocks noChangeArrowheads="1"/>
            </p:cNvSpPr>
            <p:nvPr/>
          </p:nvSpPr>
          <p:spPr bwMode="auto">
            <a:xfrm>
              <a:off x="240" y="2016"/>
              <a:ext cx="1200"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120855" name="Rectangle 16"/>
            <p:cNvSpPr>
              <a:spLocks noChangeArrowheads="1"/>
            </p:cNvSpPr>
            <p:nvPr/>
          </p:nvSpPr>
          <p:spPr bwMode="auto">
            <a:xfrm>
              <a:off x="1584" y="2016"/>
              <a:ext cx="1344" cy="288"/>
            </a:xfrm>
            <a:prstGeom prst="rect">
              <a:avLst/>
            </a:prstGeom>
            <a:solidFill>
              <a:schemeClr val="accent1"/>
            </a:solidFill>
            <a:ln w="57150">
              <a:solidFill>
                <a:srgbClr val="008000"/>
              </a:solidFill>
              <a:miter lim="800000"/>
              <a:headEnd/>
              <a:tailEnd/>
            </a:ln>
          </p:spPr>
          <p:txBody>
            <a:bodyPr wrap="none" anchor="ctr"/>
            <a:lstStyle/>
            <a:p>
              <a:endParaRPr lang="zh-CN" altLang="en-US">
                <a:solidFill>
                  <a:srgbClr val="C0C0C0"/>
                </a:solidFill>
              </a:endParaRPr>
            </a:p>
          </p:txBody>
        </p:sp>
        <p:sp>
          <p:nvSpPr>
            <p:cNvPr id="713745" name="Text Box 17"/>
            <p:cNvSpPr txBox="1">
              <a:spLocks noChangeArrowheads="1"/>
            </p:cNvSpPr>
            <p:nvPr/>
          </p:nvSpPr>
          <p:spPr bwMode="auto">
            <a:xfrm>
              <a:off x="192" y="1432"/>
              <a:ext cx="2736" cy="920"/>
            </a:xfrm>
            <a:prstGeom prst="rect">
              <a:avLst/>
            </a:prstGeom>
            <a:noFill/>
            <a:ln w="9525">
              <a:noFill/>
              <a:miter lim="800000"/>
              <a:headEnd/>
              <a:tailEnd/>
            </a:ln>
            <a:effectLst/>
          </p:spPr>
          <p:txBody>
            <a:bodyPr>
              <a:spAutoFit/>
            </a:bodyPr>
            <a:lstStyle/>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i=5     j=6        i=7      j=8 </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A[5]   A[6]     A[7]    A[8]</a:t>
              </a:r>
            </a:p>
            <a:p>
              <a:pPr algn="l">
                <a:lnSpc>
                  <a:spcPct val="90000"/>
                </a:lnSpc>
                <a:spcBef>
                  <a:spcPct val="20000"/>
                </a:spcBef>
                <a:defRPr/>
              </a:pPr>
              <a:r>
                <a:rPr kumimoji="1" lang="en-US" altLang="zh-CN" sz="2900">
                  <a:solidFill>
                    <a:srgbClr val="000066"/>
                  </a:solidFill>
                  <a:effectLst>
                    <a:outerShdw blurRad="38100" dist="38100" dir="2700000" algn="tl">
                      <a:srgbClr val="C0C0C0"/>
                    </a:outerShdw>
                  </a:effectLst>
                  <a:ea typeface="楷体_GB2312" pitchFamily="49" charset="-122"/>
                </a:rPr>
                <a:t>30         </a:t>
              </a:r>
              <a:r>
                <a:rPr kumimoji="1" lang="en-US" altLang="zh-CN" sz="2900" u="sng">
                  <a:solidFill>
                    <a:srgbClr val="FF0000"/>
                  </a:solidFill>
                  <a:effectLst>
                    <a:outerShdw blurRad="38100" dist="38100" dir="2700000" algn="tl">
                      <a:srgbClr val="C0C0C0"/>
                    </a:outerShdw>
                  </a:effectLst>
                  <a:ea typeface="楷体_GB2312" pitchFamily="49" charset="-122"/>
                </a:rPr>
                <a:t> 40</a:t>
              </a:r>
              <a:r>
                <a:rPr kumimoji="1" lang="en-US" altLang="zh-CN" sz="2900">
                  <a:solidFill>
                    <a:srgbClr val="000066"/>
                  </a:solidFill>
                  <a:effectLst>
                    <a:outerShdw blurRad="38100" dist="38100" dir="2700000" algn="tl">
                      <a:srgbClr val="C0C0C0"/>
                    </a:outerShdw>
                  </a:effectLst>
                  <a:ea typeface="楷体_GB2312" pitchFamily="49" charset="-122"/>
                </a:rPr>
                <a:t>         </a:t>
              </a:r>
              <a:r>
                <a:rPr kumimoji="1" lang="en-US" altLang="zh-CN" sz="2900" u="sng">
                  <a:solidFill>
                    <a:srgbClr val="FF0000"/>
                  </a:solidFill>
                  <a:effectLst>
                    <a:outerShdw blurRad="38100" dist="38100" dir="2700000" algn="tl">
                      <a:srgbClr val="C0C0C0"/>
                    </a:outerShdw>
                  </a:effectLst>
                  <a:ea typeface="楷体_GB2312" pitchFamily="49" charset="-122"/>
                </a:rPr>
                <a:t>25</a:t>
              </a:r>
              <a:r>
                <a:rPr kumimoji="1" lang="en-US" altLang="zh-CN" sz="2900">
                  <a:solidFill>
                    <a:srgbClr val="000066"/>
                  </a:solidFill>
                  <a:effectLst>
                    <a:outerShdw blurRad="38100" dist="38100" dir="2700000" algn="tl">
                      <a:srgbClr val="C0C0C0"/>
                    </a:outerShdw>
                  </a:effectLst>
                  <a:ea typeface="楷体_GB2312" pitchFamily="49" charset="-122"/>
                </a:rPr>
                <a:t>       16</a:t>
              </a:r>
            </a:p>
          </p:txBody>
        </p:sp>
      </p:grpSp>
      <p:sp>
        <p:nvSpPr>
          <p:cNvPr id="120841" name="Line 18"/>
          <p:cNvSpPr>
            <a:spLocks noChangeShapeType="1"/>
          </p:cNvSpPr>
          <p:nvPr/>
        </p:nvSpPr>
        <p:spPr bwMode="auto">
          <a:xfrm flipH="1">
            <a:off x="838200" y="44196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2" name="Line 19"/>
          <p:cNvSpPr>
            <a:spLocks noChangeShapeType="1"/>
          </p:cNvSpPr>
          <p:nvPr/>
        </p:nvSpPr>
        <p:spPr bwMode="auto">
          <a:xfrm>
            <a:off x="26670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3" name="Line 20"/>
          <p:cNvSpPr>
            <a:spLocks noChangeShapeType="1"/>
          </p:cNvSpPr>
          <p:nvPr/>
        </p:nvSpPr>
        <p:spPr bwMode="auto">
          <a:xfrm>
            <a:off x="6934200" y="4419600"/>
            <a:ext cx="8382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4" name="Line 21"/>
          <p:cNvSpPr>
            <a:spLocks noChangeShapeType="1"/>
          </p:cNvSpPr>
          <p:nvPr/>
        </p:nvSpPr>
        <p:spPr bwMode="auto">
          <a:xfrm flipH="1">
            <a:off x="5181600" y="4343400"/>
            <a:ext cx="609600" cy="762000"/>
          </a:xfrm>
          <a:prstGeom prst="line">
            <a:avLst/>
          </a:prstGeom>
          <a:noFill/>
          <a:ln w="571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5" name="Line 22"/>
          <p:cNvSpPr>
            <a:spLocks noChangeShapeType="1"/>
          </p:cNvSpPr>
          <p:nvPr/>
        </p:nvSpPr>
        <p:spPr bwMode="auto">
          <a:xfrm flipV="1">
            <a:off x="1447800" y="4495800"/>
            <a:ext cx="4572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6" name="Line 23"/>
          <p:cNvSpPr>
            <a:spLocks noChangeShapeType="1"/>
          </p:cNvSpPr>
          <p:nvPr/>
        </p:nvSpPr>
        <p:spPr bwMode="auto">
          <a:xfrm flipV="1">
            <a:off x="5715000" y="4495800"/>
            <a:ext cx="4572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7" name="Line 24"/>
          <p:cNvSpPr>
            <a:spLocks noChangeShapeType="1"/>
          </p:cNvSpPr>
          <p:nvPr/>
        </p:nvSpPr>
        <p:spPr bwMode="auto">
          <a:xfrm flipH="1" flipV="1">
            <a:off x="3200400" y="4495800"/>
            <a:ext cx="6858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8" name="Line 25"/>
          <p:cNvSpPr>
            <a:spLocks noChangeShapeType="1"/>
          </p:cNvSpPr>
          <p:nvPr/>
        </p:nvSpPr>
        <p:spPr bwMode="auto">
          <a:xfrm flipH="1" flipV="1">
            <a:off x="7543800" y="4495800"/>
            <a:ext cx="6858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9" name="Line 26"/>
          <p:cNvSpPr>
            <a:spLocks noChangeShapeType="1"/>
          </p:cNvSpPr>
          <p:nvPr/>
        </p:nvSpPr>
        <p:spPr bwMode="auto">
          <a:xfrm>
            <a:off x="4038600" y="228600"/>
            <a:ext cx="0" cy="533400"/>
          </a:xfrm>
          <a:prstGeom prst="line">
            <a:avLst/>
          </a:prstGeom>
          <a:noFill/>
          <a:ln w="762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3755" name="Text Box 27"/>
          <p:cNvSpPr txBox="1">
            <a:spLocks noChangeArrowheads="1"/>
          </p:cNvSpPr>
          <p:nvPr/>
        </p:nvSpPr>
        <p:spPr bwMode="auto">
          <a:xfrm>
            <a:off x="0" y="188913"/>
            <a:ext cx="3492500" cy="579437"/>
          </a:xfrm>
          <a:prstGeom prst="rect">
            <a:avLst/>
          </a:prstGeom>
          <a:noFill/>
          <a:ln w="9525">
            <a:noFill/>
            <a:miter lim="800000"/>
            <a:headEnd/>
            <a:tailEnd/>
          </a:ln>
          <a:effectLst/>
        </p:spPr>
        <p:txBody>
          <a:bodyPr>
            <a:spAutoFit/>
          </a:bodyPr>
          <a:lstStyle/>
          <a:p>
            <a:pPr algn="l">
              <a:defRPr/>
            </a:pPr>
            <a:r>
              <a:rPr lang="zh-CN" altLang="en-US" sz="3200">
                <a:solidFill>
                  <a:srgbClr val="001212"/>
                </a:solidFill>
                <a:effectLst>
                  <a:outerShdw blurRad="38100" dist="38100" dir="2700000" algn="tl">
                    <a:srgbClr val="C0C0C0"/>
                  </a:outerShdw>
                </a:effectLst>
                <a:ea typeface="楷体_GB2312" pitchFamily="49" charset="-122"/>
              </a:rPr>
              <a:t>算法</a:t>
            </a:r>
            <a:r>
              <a:rPr lang="en-US" altLang="zh-CN" sz="3200">
                <a:solidFill>
                  <a:srgbClr val="001212"/>
                </a:solidFill>
                <a:effectLst>
                  <a:outerShdw blurRad="38100" dist="38100" dir="2700000" algn="tl">
                    <a:srgbClr val="C0C0C0"/>
                  </a:outerShdw>
                </a:effectLst>
                <a:ea typeface="楷体_GB2312" pitchFamily="49" charset="-122"/>
              </a:rPr>
              <a:t>SM</a:t>
            </a:r>
            <a:r>
              <a:rPr lang="zh-CN" altLang="en-US" sz="3200">
                <a:solidFill>
                  <a:srgbClr val="001212"/>
                </a:solidFill>
                <a:effectLst>
                  <a:outerShdw blurRad="38100" dist="38100" dir="2700000" algn="tl">
                    <a:srgbClr val="C0C0C0"/>
                  </a:outerShdw>
                </a:effectLst>
                <a:ea typeface="楷体_GB2312" pitchFamily="49" charset="-122"/>
              </a:rPr>
              <a:t>的改进</a:t>
            </a:r>
          </a:p>
        </p:txBody>
      </p:sp>
      <p:sp>
        <p:nvSpPr>
          <p:cNvPr id="120851" name="Line 28"/>
          <p:cNvSpPr>
            <a:spLocks noChangeShapeType="1"/>
          </p:cNvSpPr>
          <p:nvPr/>
        </p:nvSpPr>
        <p:spPr bwMode="auto">
          <a:xfrm flipV="1">
            <a:off x="3200400" y="2514600"/>
            <a:ext cx="4572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52" name="Line 29"/>
          <p:cNvSpPr>
            <a:spLocks noChangeShapeType="1"/>
          </p:cNvSpPr>
          <p:nvPr/>
        </p:nvSpPr>
        <p:spPr bwMode="auto">
          <a:xfrm flipH="1" flipV="1">
            <a:off x="7239000" y="2438400"/>
            <a:ext cx="685800" cy="6096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53" name="Line 30"/>
          <p:cNvSpPr>
            <a:spLocks noChangeShapeType="1"/>
          </p:cNvSpPr>
          <p:nvPr/>
        </p:nvSpPr>
        <p:spPr bwMode="auto">
          <a:xfrm flipV="1">
            <a:off x="4500563" y="260350"/>
            <a:ext cx="0" cy="533400"/>
          </a:xfrm>
          <a:prstGeom prst="line">
            <a:avLst/>
          </a:prstGeom>
          <a:noFill/>
          <a:ln w="57150">
            <a:solidFill>
              <a:srgbClr val="FF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566&quot;/&gt;&lt;/object&gt;&lt;object type=&quot;3&quot; unique_id=&quot;10005&quot;&gt;&lt;property id=&quot;20148&quot; value=&quot;5&quot;/&gt;&lt;property id=&quot;20300&quot; value=&quot;Slide 2 - &amp;quot;概  述&amp;quot;&quot;/&gt;&lt;property id=&quot;20307&quot; value=&quot;579&quot;/&gt;&lt;/object&gt;&lt;object type=&quot;3&quot; unique_id=&quot;10006&quot;&gt;&lt;property id=&quot;20148&quot; value=&quot;5&quot;/&gt;&lt;property id=&quot;20300&quot; value=&quot;Slide 3&quot;/&gt;&lt;property id=&quot;20307&quot; value=&quot;567&quot;/&gt;&lt;/object&gt;&lt;object type=&quot;3&quot; unique_id=&quot;10007&quot;&gt;&lt;property id=&quot;20148&quot; value=&quot;5&quot;/&gt;&lt;property id=&quot;20300&quot; value=&quot;Slide 4&quot;/&gt;&lt;property id=&quot;20307&quot; value=&quot;694&quot;/&gt;&lt;/object&gt;&lt;object type=&quot;3&quot; unique_id=&quot;10008&quot;&gt;&lt;property id=&quot;20148&quot; value=&quot;5&quot;/&gt;&lt;property id=&quot;20300&quot; value=&quot;Slide 5&quot;/&gt;&lt;property id=&quot;20307&quot; value=&quot;712&quot;/&gt;&lt;/object&gt;&lt;object type=&quot;3&quot; unique_id=&quot;10009&quot;&gt;&lt;property id=&quot;20148&quot; value=&quot;5&quot;/&gt;&lt;property id=&quot;20300&quot; value=&quot;Slide 6&quot;/&gt;&lt;property id=&quot;20307&quot; value=&quot;714&quot;/&gt;&lt;/object&gt;&lt;object type=&quot;3&quot; unique_id=&quot;10010&quot;&gt;&lt;property id=&quot;20148&quot; value=&quot;5&quot;/&gt;&lt;property id=&quot;20300&quot; value=&quot;Slide 7&quot;/&gt;&lt;property id=&quot;20307&quot; value=&quot;695&quot;/&gt;&lt;/object&gt;&lt;object type=&quot;3&quot; unique_id=&quot;10011&quot;&gt;&lt;property id=&quot;20148&quot; value=&quot;5&quot;/&gt;&lt;property id=&quot;20300&quot; value=&quot;Slide 8&quot;/&gt;&lt;property id=&quot;20307&quot; value=&quot;696&quot;/&gt;&lt;/object&gt;&lt;object type=&quot;3&quot; unique_id=&quot;10012&quot;&gt;&lt;property id=&quot;20148&quot; value=&quot;5&quot;/&gt;&lt;property id=&quot;20300&quot; value=&quot;Slide 9&quot;/&gt;&lt;property id=&quot;20307&quot; value=&quot;697&quot;/&gt;&lt;/object&gt;&lt;object type=&quot;3&quot; unique_id=&quot;10013&quot;&gt;&lt;property id=&quot;20148&quot; value=&quot;5&quot;/&gt;&lt;property id=&quot;20300&quot; value=&quot;Slide 10&quot;/&gt;&lt;property id=&quot;20307&quot; value=&quot;568&quot;/&gt;&lt;/object&gt;&lt;object type=&quot;3&quot; unique_id=&quot;10014&quot;&gt;&lt;property id=&quot;20148&quot; value=&quot;5&quot;/&gt;&lt;property id=&quot;20300&quot; value=&quot;Slide 11&quot;/&gt;&lt;property id=&quot;20307&quot; value=&quot;685&quot;/&gt;&lt;/object&gt;&lt;object type=&quot;3&quot; unique_id=&quot;10015&quot;&gt;&lt;property id=&quot;20148&quot; value=&quot;5&quot;/&gt;&lt;property id=&quot;20300&quot; value=&quot;Slide 12&quot;/&gt;&lt;property id=&quot;20307&quot; value=&quot;582&quot;/&gt;&lt;/object&gt;&lt;object type=&quot;3&quot; unique_id=&quot;10016&quot;&gt;&lt;property id=&quot;20148&quot; value=&quot;5&quot;/&gt;&lt;property id=&quot;20300&quot; value=&quot;Slide 13&quot;/&gt;&lt;property id=&quot;20307&quot; value=&quot;698&quot;/&gt;&lt;/object&gt;&lt;object type=&quot;3&quot; unique_id=&quot;10017&quot;&gt;&lt;property id=&quot;20148&quot; value=&quot;5&quot;/&gt;&lt;property id=&quot;20300&quot; value=&quot;Slide 14&quot;/&gt;&lt;property id=&quot;20307&quot; value=&quot;569&quot;/&gt;&lt;/object&gt;&lt;object type=&quot;3&quot; unique_id=&quot;10018&quot;&gt;&lt;property id=&quot;20148&quot; value=&quot;5&quot;/&gt;&lt;property id=&quot;20300&quot; value=&quot;Slide 15&quot;/&gt;&lt;property id=&quot;20307&quot; value=&quot;570&quot;/&gt;&lt;/object&gt;&lt;object type=&quot;3&quot; unique_id=&quot;10019&quot;&gt;&lt;property id=&quot;20148&quot; value=&quot;5&quot;/&gt;&lt;property id=&quot;20300&quot; value=&quot;Slide 16&quot;/&gt;&lt;property id=&quot;20307&quot; value=&quot;583&quot;/&gt;&lt;/object&gt;&lt;object type=&quot;3&quot; unique_id=&quot;10020&quot;&gt;&lt;property id=&quot;20148&quot; value=&quot;5&quot;/&gt;&lt;property id=&quot;20300&quot; value=&quot;Slide 17&quot;/&gt;&lt;property id=&quot;20307&quot; value=&quot;593&quot;/&gt;&lt;/object&gt;&lt;object type=&quot;3&quot; unique_id=&quot;10021&quot;&gt;&lt;property id=&quot;20148&quot; value=&quot;5&quot;/&gt;&lt;property id=&quot;20300&quot; value=&quot;Slide 18&quot;/&gt;&lt;property id=&quot;20307&quot; value=&quot;584&quot;/&gt;&lt;/object&gt;&lt;object type=&quot;3&quot; unique_id=&quot;10022&quot;&gt;&lt;property id=&quot;20148&quot; value=&quot;5&quot;/&gt;&lt;property id=&quot;20300&quot; value=&quot;Slide 19&quot;/&gt;&lt;property id=&quot;20307&quot; value=&quot;687&quot;/&gt;&lt;/object&gt;&lt;object type=&quot;3&quot; unique_id=&quot;10023&quot;&gt;&lt;property id=&quot;20148&quot; value=&quot;5&quot;/&gt;&lt;property id=&quot;20300&quot; value=&quot;Slide 20&quot;/&gt;&lt;property id=&quot;20307&quot; value=&quot;586&quot;/&gt;&lt;/object&gt;&lt;object type=&quot;3&quot; unique_id=&quot;10024&quot;&gt;&lt;property id=&quot;20148&quot; value=&quot;5&quot;/&gt;&lt;property id=&quot;20300&quot; value=&quot;Slide 21&quot;/&gt;&lt;property id=&quot;20307&quot; value=&quot;689&quot;/&gt;&lt;/object&gt;&lt;object type=&quot;3&quot; unique_id=&quot;10025&quot;&gt;&lt;property id=&quot;20148&quot; value=&quot;5&quot;/&gt;&lt;property id=&quot;20300&quot; value=&quot;Slide 22&quot;/&gt;&lt;property id=&quot;20307&quot; value=&quot;594&quot;/&gt;&lt;/object&gt;&lt;object type=&quot;3&quot; unique_id=&quot;10026&quot;&gt;&lt;property id=&quot;20148&quot; value=&quot;5&quot;/&gt;&lt;property id=&quot;20300&quot; value=&quot;Slide 23&quot;/&gt;&lt;property id=&quot;20307&quot; value=&quot;688&quot;/&gt;&lt;/object&gt;&lt;object type=&quot;3&quot; unique_id=&quot;10027&quot;&gt;&lt;property id=&quot;20148&quot; value=&quot;5&quot;/&gt;&lt;property id=&quot;20300&quot; value=&quot;Slide 24&quot;/&gt;&lt;property id=&quot;20307&quot; value=&quot;571&quot;/&gt;&lt;/object&gt;&lt;object type=&quot;3&quot; unique_id=&quot;10028&quot;&gt;&lt;property id=&quot;20148&quot; value=&quot;5&quot;/&gt;&lt;property id=&quot;20300&quot; value=&quot;Slide 25&quot;/&gt;&lt;property id=&quot;20307&quot; value=&quot;572&quot;/&gt;&lt;/object&gt;&lt;object type=&quot;3&quot; unique_id=&quot;10029&quot;&gt;&lt;property id=&quot;20148&quot; value=&quot;5&quot;/&gt;&lt;property id=&quot;20300&quot; value=&quot;Slide 26&quot;/&gt;&lt;property id=&quot;20307&quot; value=&quot;573&quot;/&gt;&lt;/object&gt;&lt;object type=&quot;3&quot; unique_id=&quot;10030&quot;&gt;&lt;property id=&quot;20148&quot; value=&quot;5&quot;/&gt;&lt;property id=&quot;20300&quot; value=&quot;Slide 27&quot;/&gt;&lt;property id=&quot;20307&quot; value=&quot;595&quot;/&gt;&lt;/object&gt;&lt;object type=&quot;3&quot; unique_id=&quot;10031&quot;&gt;&lt;property id=&quot;20148&quot; value=&quot;5&quot;/&gt;&lt;property id=&quot;20300&quot; value=&quot;Slide 28&quot;/&gt;&lt;property id=&quot;20307&quot; value=&quot;702&quot;/&gt;&lt;/object&gt;&lt;object type=&quot;3&quot; unique_id=&quot;10032&quot;&gt;&lt;property id=&quot;20148&quot; value=&quot;5&quot;/&gt;&lt;property id=&quot;20300&quot; value=&quot;Slide 29&quot;/&gt;&lt;property id=&quot;20307&quot; value=&quot;596&quot;/&gt;&lt;/object&gt;&lt;object type=&quot;3&quot; unique_id=&quot;10033&quot;&gt;&lt;property id=&quot;20148&quot; value=&quot;5&quot;/&gt;&lt;property id=&quot;20300&quot; value=&quot;Slide 30&quot;/&gt;&lt;property id=&quot;20307&quot; value=&quot;691&quot;/&gt;&lt;/object&gt;&lt;object type=&quot;3&quot; unique_id=&quot;10034&quot;&gt;&lt;property id=&quot;20148&quot; value=&quot;5&quot;/&gt;&lt;property id=&quot;20300&quot; value=&quot;Slide 31&quot;/&gt;&lt;property id=&quot;20307&quot; value=&quot;597&quot;/&gt;&lt;/object&gt;&lt;object type=&quot;3&quot; unique_id=&quot;10035&quot;&gt;&lt;property id=&quot;20148&quot; value=&quot;5&quot;/&gt;&lt;property id=&quot;20300&quot; value=&quot;Slide 32&quot;/&gt;&lt;property id=&quot;20307&quot; value=&quot;590&quot;/&gt;&lt;/object&gt;&lt;object type=&quot;3&quot; unique_id=&quot;10036&quot;&gt;&lt;property id=&quot;20148&quot; value=&quot;5&quot;/&gt;&lt;property id=&quot;20300&quot; value=&quot;Slide 33&quot;/&gt;&lt;property id=&quot;20307&quot; value=&quot;699&quot;/&gt;&lt;/object&gt;&lt;object type=&quot;3&quot; unique_id=&quot;10037&quot;&gt;&lt;property id=&quot;20148&quot; value=&quot;5&quot;/&gt;&lt;property id=&quot;20300&quot; value=&quot;Slide 34&quot;/&gt;&lt;property id=&quot;20307&quot; value=&quot;700&quot;/&gt;&lt;/object&gt;&lt;object type=&quot;3&quot; unique_id=&quot;10038&quot;&gt;&lt;property id=&quot;20148&quot; value=&quot;5&quot;/&gt;&lt;property id=&quot;20300&quot; value=&quot;Slide 35&quot;/&gt;&lt;property id=&quot;20307&quot; value=&quot;701&quot;/&gt;&lt;/object&gt;&lt;object type=&quot;3&quot; unique_id=&quot;10039&quot;&gt;&lt;property id=&quot;20148&quot; value=&quot;5&quot;/&gt;&lt;property id=&quot;20300&quot; value=&quot;Slide 36&quot;/&gt;&lt;property id=&quot;20307&quot; value=&quot;574&quot;/&gt;&lt;/object&gt;&lt;object type=&quot;3&quot; unique_id=&quot;10040&quot;&gt;&lt;property id=&quot;20148&quot; value=&quot;5&quot;/&gt;&lt;property id=&quot;20300&quot; value=&quot;Slide 37&quot;/&gt;&lt;property id=&quot;20307&quot; value=&quot;575&quot;/&gt;&lt;/object&gt;&lt;object type=&quot;3&quot; unique_id=&quot;10041&quot;&gt;&lt;property id=&quot;20148&quot; value=&quot;5&quot;/&gt;&lt;property id=&quot;20300&quot; value=&quot;Slide 38&quot;/&gt;&lt;property id=&quot;20307&quot; value=&quot;598&quot;/&gt;&lt;/object&gt;&lt;object type=&quot;3&quot; unique_id=&quot;10042&quot;&gt;&lt;property id=&quot;20148&quot; value=&quot;5&quot;/&gt;&lt;property id=&quot;20300&quot; value=&quot;Slide 39&quot;/&gt;&lt;property id=&quot;20307&quot; value=&quot;692&quot;/&gt;&lt;/object&gt;&lt;object type=&quot;3&quot; unique_id=&quot;10043&quot;&gt;&lt;property id=&quot;20148&quot; value=&quot;5&quot;/&gt;&lt;property id=&quot;20300&quot; value=&quot;Slide 40&quot;/&gt;&lt;property id=&quot;20307&quot; value=&quot;576&quot;/&gt;&lt;/object&gt;&lt;object type=&quot;3&quot; unique_id=&quot;10044&quot;&gt;&lt;property id=&quot;20148&quot; value=&quot;5&quot;/&gt;&lt;property id=&quot;20300&quot; value=&quot;Slide 41&quot;/&gt;&lt;property id=&quot;20307&quot; value=&quot;599&quot;/&gt;&lt;/object&gt;&lt;object type=&quot;3&quot; unique_id=&quot;10045&quot;&gt;&lt;property id=&quot;20148&quot; value=&quot;5&quot;/&gt;&lt;property id=&quot;20300&quot; value=&quot;Slide 42&quot;/&gt;&lt;property id=&quot;20307&quot; value=&quot;577&quot;/&gt;&lt;/object&gt;&lt;object type=&quot;3&quot; unique_id=&quot;10046&quot;&gt;&lt;property id=&quot;20148&quot; value=&quot;5&quot;/&gt;&lt;property id=&quot;20300&quot; value=&quot;Slide 43&quot;/&gt;&lt;property id=&quot;20307&quot; value=&quot;578&quot;/&gt;&lt;/object&gt;&lt;object type=&quot;3&quot; unique_id=&quot;10050&quot;&gt;&lt;property id=&quot;20148&quot; value=&quot;5&quot;/&gt;&lt;property id=&quot;20300&quot; value=&quot;Slide 44&quot;/&gt;&lt;property id=&quot;20307&quot; value=&quot;601&quot;/&gt;&lt;/object&gt;&lt;object type=&quot;3&quot; unique_id=&quot;10051&quot;&gt;&lt;property id=&quot;20148&quot; value=&quot;5&quot;/&gt;&lt;property id=&quot;20300&quot; value=&quot;Slide 45&quot;/&gt;&lt;property id=&quot;20307&quot; value=&quot;602&quot;/&gt;&lt;/object&gt;&lt;object type=&quot;3&quot; unique_id=&quot;10052&quot;&gt;&lt;property id=&quot;20148&quot; value=&quot;5&quot;/&gt;&lt;property id=&quot;20300&quot; value=&quot;Slide 46&quot;/&gt;&lt;property id=&quot;20307&quot; value=&quot;603&quot;/&gt;&lt;/object&gt;&lt;object type=&quot;3&quot; unique_id=&quot;10053&quot;&gt;&lt;property id=&quot;20148&quot; value=&quot;5&quot;/&gt;&lt;property id=&quot;20300&quot; value=&quot;Slide 47&quot;/&gt;&lt;property id=&quot;20307&quot; value=&quot;604&quot;/&gt;&lt;/object&gt;&lt;object type=&quot;3&quot; unique_id=&quot;10054&quot;&gt;&lt;property id=&quot;20148&quot; value=&quot;5&quot;/&gt;&lt;property id=&quot;20300&quot; value=&quot;Slide 48&quot;/&gt;&lt;property id=&quot;20307&quot; value=&quot;605&quot;/&gt;&lt;/object&gt;&lt;object type=&quot;3&quot; unique_id=&quot;10055&quot;&gt;&lt;property id=&quot;20148&quot; value=&quot;5&quot;/&gt;&lt;property id=&quot;20300&quot; value=&quot;Slide 49&quot;/&gt;&lt;property id=&quot;20307&quot; value=&quot;606&quot;/&gt;&lt;/object&gt;&lt;object type=&quot;3&quot; unique_id=&quot;10056&quot;&gt;&lt;property id=&quot;20148&quot; value=&quot;5&quot;/&gt;&lt;property id=&quot;20300&quot; value=&quot;Slide 50&quot;/&gt;&lt;property id=&quot;20307&quot; value=&quot;607&quot;/&gt;&lt;/object&gt;&lt;object type=&quot;3&quot; unique_id=&quot;10057&quot;&gt;&lt;property id=&quot;20148&quot; value=&quot;5&quot;/&gt;&lt;property id=&quot;20300&quot; value=&quot;Slide 51&quot;/&gt;&lt;property id=&quot;20307&quot; value=&quot;608&quot;/&gt;&lt;/object&gt;&lt;object type=&quot;3&quot; unique_id=&quot;10058&quot;&gt;&lt;property id=&quot;20148&quot; value=&quot;5&quot;/&gt;&lt;property id=&quot;20300&quot; value=&quot;Slide 52&quot;/&gt;&lt;property id=&quot;20307&quot; value=&quot;609&quot;/&gt;&lt;/object&gt;&lt;object type=&quot;3&quot; unique_id=&quot;10059&quot;&gt;&lt;property id=&quot;20148&quot; value=&quot;5&quot;/&gt;&lt;property id=&quot;20300&quot; value=&quot;Slide 53&quot;/&gt;&lt;property id=&quot;20307&quot; value=&quot;704&quot;/&gt;&lt;/object&gt;&lt;object type=&quot;3&quot; unique_id=&quot;10060&quot;&gt;&lt;property id=&quot;20148&quot; value=&quot;5&quot;/&gt;&lt;property id=&quot;20300&quot; value=&quot;Slide 54&quot;/&gt;&lt;property id=&quot;20307&quot; value=&quot;705&quot;/&gt;&lt;/object&gt;&lt;object type=&quot;3&quot; unique_id=&quot;10061&quot;&gt;&lt;property id=&quot;20148&quot; value=&quot;5&quot;/&gt;&lt;property id=&quot;20300&quot; value=&quot;Slide 55&quot;/&gt;&lt;property id=&quot;20307&quot; value=&quot;706&quot;/&gt;&lt;/object&gt;&lt;object type=&quot;3&quot; unique_id=&quot;10062&quot;&gt;&lt;property id=&quot;20148&quot; value=&quot;5&quot;/&gt;&lt;property id=&quot;20300&quot; value=&quot;Slide 56&quot;/&gt;&lt;property id=&quot;20307&quot; value=&quot;707&quot;/&gt;&lt;/object&gt;&lt;object type=&quot;3&quot; unique_id=&quot;10063&quot;&gt;&lt;property id=&quot;20148&quot; value=&quot;5&quot;/&gt;&lt;property id=&quot;20300&quot; value=&quot;Slide 57&quot;/&gt;&lt;property id=&quot;20307&quot; value=&quot;708&quot;/&gt;&lt;/object&gt;&lt;object type=&quot;3&quot; unique_id=&quot;10064&quot;&gt;&lt;property id=&quot;20148&quot; value=&quot;5&quot;/&gt;&lt;property id=&quot;20300&quot; value=&quot;Slide 58&quot;/&gt;&lt;property id=&quot;20307&quot; value=&quot;709&quot;/&gt;&lt;/object&gt;&lt;object type=&quot;3&quot; unique_id=&quot;10065&quot;&gt;&lt;property id=&quot;20148&quot; value=&quot;5&quot;/&gt;&lt;property id=&quot;20300&quot; value=&quot;Slide 59&quot;/&gt;&lt;property id=&quot;20307&quot; value=&quot;711&quot;/&gt;&lt;/object&gt;&lt;object type=&quot;3&quot; unique_id=&quot;10066&quot;&gt;&lt;property id=&quot;20148&quot; value=&quot;5&quot;/&gt;&lt;property id=&quot;20300&quot; value=&quot;Slide 60&quot;/&gt;&lt;property id=&quot;20307&quot; value=&quot;710&quot;/&gt;&lt;/object&gt;&lt;object type=&quot;3&quot; unique_id=&quot;10067&quot;&gt;&lt;property id=&quot;20148&quot; value=&quot;5&quot;/&gt;&lt;property id=&quot;20300&quot; value=&quot;Slide 61&quot;/&gt;&lt;property id=&quot;20307&quot; value=&quot;610&quot;/&gt;&lt;/object&gt;&lt;object type=&quot;3&quot; unique_id=&quot;10068&quot;&gt;&lt;property id=&quot;20148&quot; value=&quot;5&quot;/&gt;&lt;property id=&quot;20300&quot; value=&quot;Slide 62&quot;/&gt;&lt;property id=&quot;20307&quot; value=&quot;611&quot;/&gt;&lt;/object&gt;&lt;object type=&quot;3&quot; unique_id=&quot;10069&quot;&gt;&lt;property id=&quot;20148&quot; value=&quot;5&quot;/&gt;&lt;property id=&quot;20300&quot; value=&quot;Slide 63&quot;/&gt;&lt;property id=&quot;20307&quot; value=&quot;612&quot;/&gt;&lt;/object&gt;&lt;object type=&quot;3&quot; unique_id=&quot;10070&quot;&gt;&lt;property id=&quot;20148&quot; value=&quot;5&quot;/&gt;&lt;property id=&quot;20300&quot; value=&quot;Slide 64&quot;/&gt;&lt;property id=&quot;20307&quot; value=&quot;613&quot;/&gt;&lt;/object&gt;&lt;object type=&quot;3&quot; unique_id=&quot;10071&quot;&gt;&lt;property id=&quot;20148&quot; value=&quot;5&quot;/&gt;&lt;property id=&quot;20300&quot; value=&quot;Slide 65&quot;/&gt;&lt;property id=&quot;20307&quot; value=&quot;614&quot;/&gt;&lt;/object&gt;&lt;object type=&quot;3&quot; unique_id=&quot;10072&quot;&gt;&lt;property id=&quot;20148&quot; value=&quot;5&quot;/&gt;&lt;property id=&quot;20300&quot; value=&quot;Slide 66&quot;/&gt;&lt;property id=&quot;20307&quot; value=&quot;703&quot;/&gt;&lt;/object&gt;&lt;object type=&quot;3&quot; unique_id=&quot;10073&quot;&gt;&lt;property id=&quot;20148&quot; value=&quot;5&quot;/&gt;&lt;property id=&quot;20300&quot; value=&quot;Slide 67&quot;/&gt;&lt;property id=&quot;20307&quot; value=&quot;615&quot;/&gt;&lt;/object&gt;&lt;object type=&quot;3&quot; unique_id=&quot;10074&quot;&gt;&lt;property id=&quot;20148&quot; value=&quot;5&quot;/&gt;&lt;property id=&quot;20300&quot; value=&quot;Slide 68&quot;/&gt;&lt;property id=&quot;20307&quot; value=&quot;616&quot;/&gt;&lt;/object&gt;&lt;object type=&quot;3&quot; unique_id=&quot;10075&quot;&gt;&lt;property id=&quot;20148&quot; value=&quot;5&quot;/&gt;&lt;property id=&quot;20300&quot; value=&quot;Slide 69&quot;/&gt;&lt;property id=&quot;20307&quot; value=&quot;617&quot;/&gt;&lt;/object&gt;&lt;object type=&quot;3&quot; unique_id=&quot;10076&quot;&gt;&lt;property id=&quot;20148&quot; value=&quot;5&quot;/&gt;&lt;property id=&quot;20300&quot; value=&quot;Slide 70&quot;/&gt;&lt;property id=&quot;20307&quot; value=&quot;618&quot;/&gt;&lt;/object&gt;&lt;object type=&quot;3&quot; unique_id=&quot;10077&quot;&gt;&lt;property id=&quot;20148&quot; value=&quot;5&quot;/&gt;&lt;property id=&quot;20300&quot; value=&quot;Slide 71&quot;/&gt;&lt;property id=&quot;20307&quot; value=&quot;619&quot;/&gt;&lt;/object&gt;&lt;object type=&quot;3&quot; unique_id=&quot;10078&quot;&gt;&lt;property id=&quot;20148&quot; value=&quot;5&quot;/&gt;&lt;property id=&quot;20300&quot; value=&quot;Slide 72&quot;/&gt;&lt;property id=&quot;20307&quot; value=&quot;620&quot;/&gt;&lt;/object&gt;&lt;object type=&quot;3&quot; unique_id=&quot;10079&quot;&gt;&lt;property id=&quot;20148&quot; value=&quot;5&quot;/&gt;&lt;property id=&quot;20300&quot; value=&quot;Slide 73&quot;/&gt;&lt;property id=&quot;20307&quot; value=&quot;683&quot;/&gt;&lt;/object&gt;&lt;object type=&quot;3&quot; unique_id=&quot;10080&quot;&gt;&lt;property id=&quot;20148&quot; value=&quot;5&quot;/&gt;&lt;property id=&quot;20300&quot; value=&quot;Slide 74&quot;/&gt;&lt;property id=&quot;20307&quot; value=&quot;622&quot;/&gt;&lt;/object&gt;&lt;object type=&quot;3&quot; unique_id=&quot;10081&quot;&gt;&lt;property id=&quot;20148&quot; value=&quot;5&quot;/&gt;&lt;property id=&quot;20300&quot; value=&quot;Slide 75&quot;/&gt;&lt;property id=&quot;20307&quot; value=&quot;623&quot;/&gt;&lt;/object&gt;&lt;object type=&quot;3&quot; unique_id=&quot;10082&quot;&gt;&lt;property id=&quot;20148&quot; value=&quot;5&quot;/&gt;&lt;property id=&quot;20300&quot; value=&quot;Slide 76&quot;/&gt;&lt;property id=&quot;20307&quot; value=&quot;624&quot;/&gt;&lt;/object&gt;&lt;object type=&quot;3&quot; unique_id=&quot;10083&quot;&gt;&lt;property id=&quot;20148&quot; value=&quot;5&quot;/&gt;&lt;property id=&quot;20300&quot; value=&quot;Slide 77&quot;/&gt;&lt;property id=&quot;20307&quot; value=&quot;625&quot;/&gt;&lt;/object&gt;&lt;object type=&quot;3&quot; unique_id=&quot;10084&quot;&gt;&lt;property id=&quot;20148&quot; value=&quot;5&quot;/&gt;&lt;property id=&quot;20300&quot; value=&quot;Slide 78&quot;/&gt;&lt;property id=&quot;20307&quot; value=&quot;628&quot;/&gt;&lt;/object&gt;&lt;object type=&quot;3&quot; unique_id=&quot;10085&quot;&gt;&lt;property id=&quot;20148&quot; value=&quot;5&quot;/&gt;&lt;property id=&quot;20300&quot; value=&quot;Slide 79&quot;/&gt;&lt;property id=&quot;20307&quot; value=&quot;629&quot;/&gt;&lt;/object&gt;&lt;object type=&quot;3&quot; unique_id=&quot;10086&quot;&gt;&lt;property id=&quot;20148&quot; value=&quot;5&quot;/&gt;&lt;property id=&quot;20300&quot; value=&quot;Slide 80&quot;/&gt;&lt;property id=&quot;20307&quot; value=&quot;630&quot;/&gt;&lt;/object&gt;&lt;object type=&quot;3&quot; unique_id=&quot;10087&quot;&gt;&lt;property id=&quot;20148&quot; value=&quot;5&quot;/&gt;&lt;property id=&quot;20300&quot; value=&quot;Slide 81&quot;/&gt;&lt;property id=&quot;20307&quot; value=&quot;631&quot;/&gt;&lt;/object&gt;&lt;object type=&quot;3&quot; unique_id=&quot;10088&quot;&gt;&lt;property id=&quot;20148&quot; value=&quot;5&quot;/&gt;&lt;property id=&quot;20300&quot; value=&quot;Slide 82&quot;/&gt;&lt;property id=&quot;20307&quot; value=&quot;793&quot;/&gt;&lt;/object&gt;&lt;object type=&quot;3&quot; unique_id=&quot;10089&quot;&gt;&lt;property id=&quot;20148&quot; value=&quot;5&quot;/&gt;&lt;property id=&quot;20300&quot; value=&quot;Slide 83&quot;/&gt;&lt;property id=&quot;20307&quot; value=&quot;632&quot;/&gt;&lt;/object&gt;&lt;object type=&quot;3&quot; unique_id=&quot;10090&quot;&gt;&lt;property id=&quot;20148&quot; value=&quot;5&quot;/&gt;&lt;property id=&quot;20300&quot; value=&quot;Slide 84&quot;/&gt;&lt;property id=&quot;20307&quot; value=&quot;633&quot;/&gt;&lt;/object&gt;&lt;object type=&quot;3&quot; unique_id=&quot;10091&quot;&gt;&lt;property id=&quot;20148&quot; value=&quot;5&quot;/&gt;&lt;property id=&quot;20300&quot; value=&quot;Slide 85&quot;/&gt;&lt;property id=&quot;20307&quot; value=&quot;634&quot;/&gt;&lt;/object&gt;&lt;object type=&quot;3&quot; unique_id=&quot;10092&quot;&gt;&lt;property id=&quot;20148&quot; value=&quot;5&quot;/&gt;&lt;property id=&quot;20300&quot; value=&quot;Slide 86&quot;/&gt;&lt;property id=&quot;20307&quot; value=&quot;635&quot;/&gt;&lt;/object&gt;&lt;object type=&quot;3&quot; unique_id=&quot;10093&quot;&gt;&lt;property id=&quot;20148&quot; value=&quot;5&quot;/&gt;&lt;property id=&quot;20300&quot; value=&quot;Slide 87&quot;/&gt;&lt;property id=&quot;20307&quot; value=&quot;636&quot;/&gt;&lt;/object&gt;&lt;object type=&quot;3&quot; unique_id=&quot;10094&quot;&gt;&lt;property id=&quot;20148&quot; value=&quot;5&quot;/&gt;&lt;property id=&quot;20300&quot; value=&quot;Slide 88&quot;/&gt;&lt;property id=&quot;20307&quot; value=&quot;637&quot;/&gt;&lt;/object&gt;&lt;object type=&quot;3&quot; unique_id=&quot;10095&quot;&gt;&lt;property id=&quot;20148&quot; value=&quot;5&quot;/&gt;&lt;property id=&quot;20300&quot; value=&quot;Slide 89&quot;/&gt;&lt;property id=&quot;20307&quot; value=&quot;638&quot;/&gt;&lt;/object&gt;&lt;object type=&quot;3&quot; unique_id=&quot;10096&quot;&gt;&lt;property id=&quot;20148&quot; value=&quot;5&quot;/&gt;&lt;property id=&quot;20300&quot; value=&quot;Slide 90&quot;/&gt;&lt;property id=&quot;20307&quot; value=&quot;639&quot;/&gt;&lt;/object&gt;&lt;object type=&quot;3&quot; unique_id=&quot;10097&quot;&gt;&lt;property id=&quot;20148&quot; value=&quot;5&quot;/&gt;&lt;property id=&quot;20300&quot; value=&quot;Slide 91&quot;/&gt;&lt;property id=&quot;20307&quot; value=&quot;640&quot;/&gt;&lt;/object&gt;&lt;object type=&quot;3&quot; unique_id=&quot;10098&quot;&gt;&lt;property id=&quot;20148&quot; value=&quot;5&quot;/&gt;&lt;property id=&quot;20300&quot; value=&quot;Slide 92&quot;/&gt;&lt;property id=&quot;20307&quot; value=&quot;641&quot;/&gt;&lt;/object&gt;&lt;object type=&quot;3&quot; unique_id=&quot;10099&quot;&gt;&lt;property id=&quot;20148&quot; value=&quot;5&quot;/&gt;&lt;property id=&quot;20300&quot; value=&quot;Slide 93&quot;/&gt;&lt;property id=&quot;20307&quot; value=&quot;787&quot;/&gt;&lt;/object&gt;&lt;object type=&quot;3&quot; unique_id=&quot;10100&quot;&gt;&lt;property id=&quot;20148&quot; value=&quot;5&quot;/&gt;&lt;property id=&quot;20300&quot; value=&quot;Slide 94&quot;/&gt;&lt;property id=&quot;20307&quot; value=&quot;788&quot;/&gt;&lt;/object&gt;&lt;object type=&quot;3&quot; unique_id=&quot;10101&quot;&gt;&lt;property id=&quot;20148&quot; value=&quot;5&quot;/&gt;&lt;property id=&quot;20300&quot; value=&quot;Slide 95&quot;/&gt;&lt;property id=&quot;20307&quot; value=&quot;789&quot;/&gt;&lt;/object&gt;&lt;object type=&quot;3&quot; unique_id=&quot;10102&quot;&gt;&lt;property id=&quot;20148&quot; value=&quot;5&quot;/&gt;&lt;property id=&quot;20300&quot; value=&quot;Slide 96&quot;/&gt;&lt;property id=&quot;20307&quot; value=&quot;790&quot;/&gt;&lt;/object&gt;&lt;object type=&quot;3&quot; unique_id=&quot;10103&quot;&gt;&lt;property id=&quot;20148&quot; value=&quot;5&quot;/&gt;&lt;property id=&quot;20300&quot; value=&quot;Slide 97&quot;/&gt;&lt;property id=&quot;20307&quot; value=&quot;791&quot;/&gt;&lt;/object&gt;&lt;object type=&quot;3&quot; unique_id=&quot;10104&quot;&gt;&lt;property id=&quot;20148&quot; value=&quot;5&quot;/&gt;&lt;property id=&quot;20300&quot; value=&quot;Slide 98&quot;/&gt;&lt;property id=&quot;20307&quot; value=&quot;792&quot;/&gt;&lt;/object&gt;&lt;object type=&quot;3&quot; unique_id=&quot;10105&quot;&gt;&lt;property id=&quot;20148&quot; value=&quot;5&quot;/&gt;&lt;property id=&quot;20300&quot; value=&quot;Slide 99&quot;/&gt;&lt;property id=&quot;20307&quot; value=&quot;748&quot;/&gt;&lt;/object&gt;&lt;object type=&quot;3&quot; unique_id=&quot;10106&quot;&gt;&lt;property id=&quot;20148&quot; value=&quot;5&quot;/&gt;&lt;property id=&quot;20300&quot; value=&quot;Slide 100&quot;/&gt;&lt;property id=&quot;20307&quot; value=&quot;715&quot;/&gt;&lt;/object&gt;&lt;object type=&quot;3&quot; unique_id=&quot;10107&quot;&gt;&lt;property id=&quot;20148&quot; value=&quot;5&quot;/&gt;&lt;property id=&quot;20300&quot; value=&quot;Slide 101&quot;/&gt;&lt;property id=&quot;20307&quot; value=&quot;728&quot;/&gt;&lt;/object&gt;&lt;object type=&quot;3&quot; unique_id=&quot;10108&quot;&gt;&lt;property id=&quot;20148&quot; value=&quot;5&quot;/&gt;&lt;property id=&quot;20300&quot; value=&quot;Slide 102&quot;/&gt;&lt;property id=&quot;20307&quot; value=&quot;726&quot;/&gt;&lt;/object&gt;&lt;object type=&quot;3&quot; unique_id=&quot;10109&quot;&gt;&lt;property id=&quot;20148&quot; value=&quot;5&quot;/&gt;&lt;property id=&quot;20300&quot; value=&quot;Slide 103&quot;/&gt;&lt;property id=&quot;20307&quot; value=&quot;729&quot;/&gt;&lt;/object&gt;&lt;object type=&quot;3&quot; unique_id=&quot;10110&quot;&gt;&lt;property id=&quot;20148&quot; value=&quot;5&quot;/&gt;&lt;property id=&quot;20300&quot; value=&quot;Slide 104&quot;/&gt;&lt;property id=&quot;20307&quot; value=&quot;730&quot;/&gt;&lt;/object&gt;&lt;object type=&quot;3&quot; unique_id=&quot;10111&quot;&gt;&lt;property id=&quot;20148&quot; value=&quot;5&quot;/&gt;&lt;property id=&quot;20300&quot; value=&quot;Slide 105&quot;/&gt;&lt;property id=&quot;20307&quot; value=&quot;731&quot;/&gt;&lt;/object&gt;&lt;object type=&quot;3&quot; unique_id=&quot;10112&quot;&gt;&lt;property id=&quot;20148&quot; value=&quot;5&quot;/&gt;&lt;property id=&quot;20300&quot; value=&quot;Slide 106&quot;/&gt;&lt;property id=&quot;20307&quot; value=&quot;727&quot;/&gt;&lt;/object&gt;&lt;object type=&quot;3&quot; unique_id=&quot;10113&quot;&gt;&lt;property id=&quot;20148&quot; value=&quot;5&quot;/&gt;&lt;property id=&quot;20300&quot; value=&quot;Slide 107&quot;/&gt;&lt;property id=&quot;20307&quot; value=&quot;733&quot;/&gt;&lt;/object&gt;&lt;object type=&quot;3&quot; unique_id=&quot;10114&quot;&gt;&lt;property id=&quot;20148&quot; value=&quot;5&quot;/&gt;&lt;property id=&quot;20300&quot; value=&quot;Slide 108&quot;/&gt;&lt;property id=&quot;20307&quot; value=&quot;732&quot;/&gt;&lt;/object&gt;&lt;object type=&quot;3&quot; unique_id=&quot;10115&quot;&gt;&lt;property id=&quot;20148&quot; value=&quot;5&quot;/&gt;&lt;property id=&quot;20300&quot; value=&quot;Slide 109&quot;/&gt;&lt;property id=&quot;20307&quot; value=&quot;734&quot;/&gt;&lt;/object&gt;&lt;object type=&quot;3&quot; unique_id=&quot;10116&quot;&gt;&lt;property id=&quot;20148&quot; value=&quot;5&quot;/&gt;&lt;property id=&quot;20300&quot; value=&quot;Slide 110&quot;/&gt;&lt;property id=&quot;20307&quot; value=&quot;747&quot;/&gt;&lt;/object&gt;&lt;object type=&quot;3&quot; unique_id=&quot;10117&quot;&gt;&lt;property id=&quot;20148&quot; value=&quot;5&quot;/&gt;&lt;property id=&quot;20300&quot; value=&quot;Slide 111&quot;/&gt;&lt;property id=&quot;20307&quot; value=&quot;653&quot;/&gt;&lt;/object&gt;&lt;object type=&quot;3&quot; unique_id=&quot;10118&quot;&gt;&lt;property id=&quot;20148&quot; value=&quot;5&quot;/&gt;&lt;property id=&quot;20300&quot; value=&quot;Slide 112&quot;/&gt;&lt;property id=&quot;20307&quot; value=&quot;654&quot;/&gt;&lt;/object&gt;&lt;object type=&quot;3&quot; unique_id=&quot;10119&quot;&gt;&lt;property id=&quot;20148&quot; value=&quot;5&quot;/&gt;&lt;property id=&quot;20300&quot; value=&quot;Slide 113&quot;/&gt;&lt;property id=&quot;20307&quot; value=&quot;655&quot;/&gt;&lt;/object&gt;&lt;object type=&quot;3&quot; unique_id=&quot;10120&quot;&gt;&lt;property id=&quot;20148&quot; value=&quot;5&quot;/&gt;&lt;property id=&quot;20300&quot; value=&quot;Slide 114&quot;/&gt;&lt;property id=&quot;20307&quot; value=&quot;657&quot;/&gt;&lt;/object&gt;&lt;object type=&quot;3&quot; unique_id=&quot;10121&quot;&gt;&lt;property id=&quot;20148&quot; value=&quot;5&quot;/&gt;&lt;property id=&quot;20300&quot; value=&quot;Slide 115&quot;/&gt;&lt;property id=&quot;20307&quot; value=&quot;736&quot;/&gt;&lt;/object&gt;&lt;object type=&quot;3&quot; unique_id=&quot;10122&quot;&gt;&lt;property id=&quot;20148&quot; value=&quot;5&quot;/&gt;&lt;property id=&quot;20300&quot; value=&quot;Slide 116&quot;/&gt;&lt;property id=&quot;20307&quot; value=&quot;737&quot;/&gt;&lt;/object&gt;&lt;object type=&quot;3&quot; unique_id=&quot;10123&quot;&gt;&lt;property id=&quot;20148&quot; value=&quot;5&quot;/&gt;&lt;property id=&quot;20300&quot; value=&quot;Slide 117&quot;/&gt;&lt;property id=&quot;20307&quot; value=&quot;738&quot;/&gt;&lt;/object&gt;&lt;object type=&quot;3&quot; unique_id=&quot;10124&quot;&gt;&lt;property id=&quot;20148&quot; value=&quot;5&quot;/&gt;&lt;property id=&quot;20300&quot; value=&quot;Slide 118&quot;/&gt;&lt;property id=&quot;20307&quot; value=&quot;735&quot;/&gt;&lt;/object&gt;&lt;object type=&quot;3&quot; unique_id=&quot;10125&quot;&gt;&lt;property id=&quot;20148&quot; value=&quot;5&quot;/&gt;&lt;property id=&quot;20300&quot; value=&quot;Slide 119&quot;/&gt;&lt;property id=&quot;20307&quot; value=&quot;741&quot;/&gt;&lt;/object&gt;&lt;object type=&quot;3&quot; unique_id=&quot;10126&quot;&gt;&lt;property id=&quot;20148&quot; value=&quot;5&quot;/&gt;&lt;property id=&quot;20300&quot; value=&quot;Slide 120&quot;/&gt;&lt;property id=&quot;20307&quot; value=&quot;740&quot;/&gt;&lt;/object&gt;&lt;object type=&quot;3&quot; unique_id=&quot;10127&quot;&gt;&lt;property id=&quot;20148&quot; value=&quot;5&quot;/&gt;&lt;property id=&quot;20300&quot; value=&quot;Slide 121&quot;/&gt;&lt;property id=&quot;20307&quot; value=&quot;742&quot;/&gt;&lt;/object&gt;&lt;object type=&quot;3&quot; unique_id=&quot;10128&quot;&gt;&lt;property id=&quot;20148&quot; value=&quot;5&quot;/&gt;&lt;property id=&quot;20300&quot; value=&quot;Slide 122&quot;/&gt;&lt;property id=&quot;20307&quot; value=&quot;743&quot;/&gt;&lt;/object&gt;&lt;object type=&quot;3&quot; unique_id=&quot;10129&quot;&gt;&lt;property id=&quot;20148&quot; value=&quot;5&quot;/&gt;&lt;property id=&quot;20300&quot; value=&quot;Slide 123&quot;/&gt;&lt;property id=&quot;20307&quot; value=&quot;739&quot;/&gt;&lt;/object&gt;&lt;object type=&quot;3&quot; unique_id=&quot;10130&quot;&gt;&lt;property id=&quot;20148&quot; value=&quot;5&quot;/&gt;&lt;property id=&quot;20300&quot; value=&quot;Slide 124&quot;/&gt;&lt;property id=&quot;20307&quot; value=&quot;658&quot;/&gt;&lt;/object&gt;&lt;object type=&quot;3&quot; unique_id=&quot;10131&quot;&gt;&lt;property id=&quot;20148&quot; value=&quot;5&quot;/&gt;&lt;property id=&quot;20300&quot; value=&quot;Slide 125&quot;/&gt;&lt;property id=&quot;20307&quot; value=&quot;659&quot;/&gt;&lt;/object&gt;&lt;object type=&quot;3&quot; unique_id=&quot;10132&quot;&gt;&lt;property id=&quot;20148&quot; value=&quot;5&quot;/&gt;&lt;property id=&quot;20300&quot; value=&quot;Slide 126&quot;/&gt;&lt;property id=&quot;20307&quot; value=&quot;660&quot;/&gt;&lt;/object&gt;&lt;object type=&quot;3&quot; unique_id=&quot;10133&quot;&gt;&lt;property id=&quot;20148&quot; value=&quot;5&quot;/&gt;&lt;property id=&quot;20300&quot; value=&quot;Slide 127&quot;/&gt;&lt;property id=&quot;20307&quot; value=&quot;745&quot;/&gt;&lt;/object&gt;&lt;object type=&quot;3&quot; unique_id=&quot;10134&quot;&gt;&lt;property id=&quot;20148&quot; value=&quot;5&quot;/&gt;&lt;property id=&quot;20300&quot; value=&quot;Slide 128&quot;/&gt;&lt;property id=&quot;20307&quot; value=&quot;744&quot;/&gt;&lt;/object&gt;&lt;object type=&quot;3&quot; unique_id=&quot;10135&quot;&gt;&lt;property id=&quot;20148&quot; value=&quot;5&quot;/&gt;&lt;property id=&quot;20300&quot; value=&quot;Slide 129&quot;/&gt;&lt;property id=&quot;20307&quot; value=&quot;749&quot;/&gt;&lt;/object&gt;&lt;object type=&quot;3&quot; unique_id=&quot;10136&quot;&gt;&lt;property id=&quot;20148&quot; value=&quot;5&quot;/&gt;&lt;property id=&quot;20300&quot; value=&quot;Slide 130&quot;/&gt;&lt;property id=&quot;20307&quot; value=&quot;752&quot;/&gt;&lt;/object&gt;&lt;object type=&quot;3&quot; unique_id=&quot;10137&quot;&gt;&lt;property id=&quot;20148&quot; value=&quot;5&quot;/&gt;&lt;property id=&quot;20300&quot; value=&quot;Slide 131&quot;/&gt;&lt;property id=&quot;20307&quot; value=&quot;753&quot;/&gt;&lt;/object&gt;&lt;object type=&quot;3&quot; unique_id=&quot;10138&quot;&gt;&lt;property id=&quot;20148&quot; value=&quot;5&quot;/&gt;&lt;property id=&quot;20300&quot; value=&quot;Slide 132&quot;/&gt;&lt;property id=&quot;20307&quot; value=&quot;754&quot;/&gt;&lt;/object&gt;&lt;object type=&quot;3&quot; unique_id=&quot;10139&quot;&gt;&lt;property id=&quot;20148&quot; value=&quot;5&quot;/&gt;&lt;property id=&quot;20300&quot; value=&quot;Slide 133&quot;/&gt;&lt;property id=&quot;20307&quot; value=&quot;755&quot;/&gt;&lt;/object&gt;&lt;object type=&quot;3&quot; unique_id=&quot;10140&quot;&gt;&lt;property id=&quot;20148&quot; value=&quot;5&quot;/&gt;&lt;property id=&quot;20300&quot; value=&quot;Slide 134&quot;/&gt;&lt;property id=&quot;20307&quot; value=&quot;756&quot;/&gt;&lt;/object&gt;&lt;object type=&quot;3&quot; unique_id=&quot;10141&quot;&gt;&lt;property id=&quot;20148&quot; value=&quot;5&quot;/&gt;&lt;property id=&quot;20300&quot; value=&quot;Slide 135&quot;/&gt;&lt;property id=&quot;20307&quot; value=&quot;661&quot;/&gt;&lt;/object&gt;&lt;object type=&quot;3&quot; unique_id=&quot;10142&quot;&gt;&lt;property id=&quot;20148&quot; value=&quot;5&quot;/&gt;&lt;property id=&quot;20300&quot; value=&quot;Slide 136&quot;/&gt;&lt;property id=&quot;20307&quot; value=&quot;662&quot;/&gt;&lt;/object&gt;&lt;object type=&quot;3&quot; unique_id=&quot;10143&quot;&gt;&lt;property id=&quot;20148&quot; value=&quot;5&quot;/&gt;&lt;property id=&quot;20300&quot; value=&quot;Slide 137&quot;/&gt;&lt;property id=&quot;20307&quot; value=&quot;663&quot;/&gt;&lt;/object&gt;&lt;object type=&quot;3&quot; unique_id=&quot;10144&quot;&gt;&lt;property id=&quot;20148&quot; value=&quot;5&quot;/&gt;&lt;property id=&quot;20300&quot; value=&quot;Slide 138&quot;/&gt;&lt;property id=&quot;20307&quot; value=&quot;664&quot;/&gt;&lt;/object&gt;&lt;object type=&quot;3&quot; unique_id=&quot;10145&quot;&gt;&lt;property id=&quot;20148&quot; value=&quot;5&quot;/&gt;&lt;property id=&quot;20300&quot; value=&quot;Slide 139&quot;/&gt;&lt;property id=&quot;20307&quot; value=&quot;665&quot;/&gt;&lt;/object&gt;&lt;object type=&quot;3&quot; unique_id=&quot;10146&quot;&gt;&lt;property id=&quot;20148&quot; value=&quot;5&quot;/&gt;&lt;property id=&quot;20300&quot; value=&quot;Slide 140&quot;/&gt;&lt;property id=&quot;20307&quot; value=&quot;666&quot;/&gt;&lt;/object&gt;&lt;object type=&quot;3&quot; unique_id=&quot;10147&quot;&gt;&lt;property id=&quot;20148&quot; value=&quot;5&quot;/&gt;&lt;property id=&quot;20300&quot; value=&quot;Slide 141&quot;/&gt;&lt;property id=&quot;20307&quot; value=&quot;667&quot;/&gt;&lt;/object&gt;&lt;object type=&quot;3&quot; unique_id=&quot;10148&quot;&gt;&lt;property id=&quot;20148&quot; value=&quot;5&quot;/&gt;&lt;property id=&quot;20300&quot; value=&quot;Slide 142&quot;/&gt;&lt;property id=&quot;20307&quot; value=&quot;668&quot;/&gt;&lt;/object&gt;&lt;object type=&quot;3&quot; unique_id=&quot;10149&quot;&gt;&lt;property id=&quot;20148&quot; value=&quot;5&quot;/&gt;&lt;property id=&quot;20300&quot; value=&quot;Slide 143&quot;/&gt;&lt;property id=&quot;20307&quot; value=&quot;669&quot;/&gt;&lt;/object&gt;&lt;object type=&quot;3&quot; unique_id=&quot;10150&quot;&gt;&lt;property id=&quot;20148&quot; value=&quot;5&quot;/&gt;&lt;property id=&quot;20300&quot; value=&quot;Slide 144&quot;/&gt;&lt;property id=&quot;20307&quot; value=&quot;670&quot;/&gt;&lt;/object&gt;&lt;object type=&quot;3&quot; unique_id=&quot;10151&quot;&gt;&lt;property id=&quot;20148&quot; value=&quot;5&quot;/&gt;&lt;property id=&quot;20300&quot; value=&quot;Slide 145&quot;/&gt;&lt;property id=&quot;20307&quot; value=&quot;671&quot;/&gt;&lt;/object&gt;&lt;object type=&quot;3&quot; unique_id=&quot;10152&quot;&gt;&lt;property id=&quot;20148&quot; value=&quot;5&quot;/&gt;&lt;property id=&quot;20300&quot; value=&quot;Slide 146&quot;/&gt;&lt;property id=&quot;20307&quot; value=&quot;672&quot;/&gt;&lt;/object&gt;&lt;object type=&quot;3&quot; unique_id=&quot;10153&quot;&gt;&lt;property id=&quot;20148&quot; value=&quot;5&quot;/&gt;&lt;property id=&quot;20300&quot; value=&quot;Slide 147&quot;/&gt;&lt;property id=&quot;20307&quot; value=&quot;673&quot;/&gt;&lt;/object&gt;&lt;object type=&quot;3&quot; unique_id=&quot;10154&quot;&gt;&lt;property id=&quot;20148&quot; value=&quot;5&quot;/&gt;&lt;property id=&quot;20300&quot; value=&quot;Slide 148&quot;/&gt;&lt;property id=&quot;20307&quot; value=&quot;757&quot;/&gt;&lt;/object&gt;&lt;object type=&quot;3&quot; unique_id=&quot;10155&quot;&gt;&lt;property id=&quot;20148&quot; value=&quot;5&quot;/&gt;&lt;property id=&quot;20300&quot; value=&quot;Slide 149&quot;/&gt;&lt;property id=&quot;20307&quot; value=&quot;676&quot;/&gt;&lt;/object&gt;&lt;object type=&quot;3&quot; unique_id=&quot;10156&quot;&gt;&lt;property id=&quot;20148&quot; value=&quot;5&quot;/&gt;&lt;property id=&quot;20300&quot; value=&quot;Slide 150&quot;/&gt;&lt;property id=&quot;20307&quot; value=&quot;760&quot;/&gt;&lt;/object&gt;&lt;object type=&quot;3&quot; unique_id=&quot;10157&quot;&gt;&lt;property id=&quot;20148&quot; value=&quot;5&quot;/&gt;&lt;property id=&quot;20300&quot; value=&quot;Slide 151&quot;/&gt;&lt;property id=&quot;20307&quot; value=&quot;761&quot;/&gt;&lt;/object&gt;&lt;object type=&quot;3&quot; unique_id=&quot;10158&quot;&gt;&lt;property id=&quot;20148&quot; value=&quot;5&quot;/&gt;&lt;property id=&quot;20300&quot; value=&quot;Slide 152&quot;/&gt;&lt;property id=&quot;20307&quot; value=&quot;762&quot;/&gt;&lt;/object&gt;&lt;object type=&quot;3&quot; unique_id=&quot;10159&quot;&gt;&lt;property id=&quot;20148&quot; value=&quot;5&quot;/&gt;&lt;property id=&quot;20300&quot; value=&quot;Slide 153&quot;/&gt;&lt;property id=&quot;20307&quot; value=&quot;677&quot;/&gt;&lt;/object&gt;&lt;object type=&quot;3&quot; unique_id=&quot;10160&quot;&gt;&lt;property id=&quot;20148&quot; value=&quot;5&quot;/&gt;&lt;property id=&quot;20300&quot; value=&quot;Slide 154&quot;/&gt;&lt;property id=&quot;20307&quot; value=&quot;765&quot;/&gt;&lt;/object&gt;&lt;object type=&quot;3&quot; unique_id=&quot;10161&quot;&gt;&lt;property id=&quot;20148&quot; value=&quot;5&quot;/&gt;&lt;property id=&quot;20300&quot; value=&quot;Slide 155&quot;/&gt;&lt;property id=&quot;20307&quot; value=&quot;763&quot;/&gt;&lt;/object&gt;&lt;object type=&quot;3&quot; unique_id=&quot;10162&quot;&gt;&lt;property id=&quot;20148&quot; value=&quot;5&quot;/&gt;&lt;property id=&quot;20300&quot; value=&quot;Slide 156&quot;/&gt;&lt;property id=&quot;20307&quot; value=&quot;678&quot;/&gt;&lt;/object&gt;&lt;object type=&quot;3&quot; unique_id=&quot;10163&quot;&gt;&lt;property id=&quot;20148&quot; value=&quot;5&quot;/&gt;&lt;property id=&quot;20300&quot; value=&quot;Slide 157&quot;/&gt;&lt;property id=&quot;20307&quot; value=&quot;759&quot;/&gt;&lt;/object&gt;&lt;object type=&quot;3&quot; unique_id=&quot;10164&quot;&gt;&lt;property id=&quot;20148&quot; value=&quot;5&quot;/&gt;&lt;property id=&quot;20300&quot; value=&quot;Slide 158&quot;/&gt;&lt;property id=&quot;20307&quot; value=&quot;767&quot;/&gt;&lt;/object&gt;&lt;object type=&quot;3&quot; unique_id=&quot;10165&quot;&gt;&lt;property id=&quot;20148&quot; value=&quot;5&quot;/&gt;&lt;property id=&quot;20300&quot; value=&quot;Slide 159&quot;/&gt;&lt;property id=&quot;20307&quot; value=&quot;766&quot;/&gt;&lt;/object&gt;&lt;object type=&quot;3&quot; unique_id=&quot;10166&quot;&gt;&lt;property id=&quot;20148&quot; value=&quot;5&quot;/&gt;&lt;property id=&quot;20300&quot; value=&quot;Slide 160&quot;/&gt;&lt;property id=&quot;20307&quot; value=&quot;770&quot;/&gt;&lt;/object&gt;&lt;object type=&quot;3&quot; unique_id=&quot;10167&quot;&gt;&lt;property id=&quot;20148&quot; value=&quot;5&quot;/&gt;&lt;property id=&quot;20300&quot; value=&quot;Slide 161&quot;/&gt;&lt;property id=&quot;20307&quot; value=&quot;681&quot;/&gt;&lt;/object&gt;&lt;object type=&quot;3&quot; unique_id=&quot;10168&quot;&gt;&lt;property id=&quot;20148&quot; value=&quot;5&quot;/&gt;&lt;property id=&quot;20300&quot; value=&quot;Slide 162&quot;/&gt;&lt;property id=&quot;20307&quot; value=&quot;782&quot;/&gt;&lt;/object&gt;&lt;object type=&quot;3&quot; unique_id=&quot;10169&quot;&gt;&lt;property id=&quot;20148&quot; value=&quot;5&quot;/&gt;&lt;property id=&quot;20300&quot; value=&quot;Slide 163&quot;/&gt;&lt;property id=&quot;20307&quot; value=&quot;773&quot;/&gt;&lt;/object&gt;&lt;object type=&quot;3&quot; unique_id=&quot;10170&quot;&gt;&lt;property id=&quot;20148&quot; value=&quot;5&quot;/&gt;&lt;property id=&quot;20300&quot; value=&quot;Slide 164&quot;/&gt;&lt;property id=&quot;20307&quot; value=&quot;774&quot;/&gt;&lt;/object&gt;&lt;object type=&quot;3&quot; unique_id=&quot;10171&quot;&gt;&lt;property id=&quot;20148&quot; value=&quot;5&quot;/&gt;&lt;property id=&quot;20300&quot; value=&quot;Slide 165&quot;/&gt;&lt;property id=&quot;20307&quot; value=&quot;775&quot;/&gt;&lt;/object&gt;&lt;object type=&quot;3&quot; unique_id=&quot;10172&quot;&gt;&lt;property id=&quot;20148&quot; value=&quot;5&quot;/&gt;&lt;property id=&quot;20300&quot; value=&quot;Slide 166&quot;/&gt;&lt;property id=&quot;20307&quot; value=&quot;776&quot;/&gt;&lt;/object&gt;&lt;object type=&quot;3&quot; unique_id=&quot;10173&quot;&gt;&lt;property id=&quot;20148&quot; value=&quot;5&quot;/&gt;&lt;property id=&quot;20300&quot; value=&quot;Slide 167&quot;/&gt;&lt;property id=&quot;20307&quot; value=&quot;777&quot;/&gt;&lt;/object&gt;&lt;object type=&quot;3&quot; unique_id=&quot;10174&quot;&gt;&lt;property id=&quot;20148&quot; value=&quot;5&quot;/&gt;&lt;property id=&quot;20300&quot; value=&quot;Slide 168&quot;/&gt;&lt;property id=&quot;20307&quot; value=&quot;778&quot;/&gt;&lt;/object&gt;&lt;object type=&quot;3&quot; unique_id=&quot;10175&quot;&gt;&lt;property id=&quot;20148&quot; value=&quot;5&quot;/&gt;&lt;property id=&quot;20300&quot; value=&quot;Slide 169&quot;/&gt;&lt;property id=&quot;20307&quot; value=&quot;684&quot;/&gt;&lt;/object&gt;&lt;object type=&quot;3&quot; unique_id=&quot;10176&quot;&gt;&lt;property id=&quot;20148&quot; value=&quot;5&quot;/&gt;&lt;property id=&quot;20300&quot; value=&quot;Slide 170&quot;/&gt;&lt;property id=&quot;20307&quot; value=&quot;779&quot;/&gt;&lt;/object&gt;&lt;object type=&quot;3&quot; unique_id=&quot;10177&quot;&gt;&lt;property id=&quot;20148&quot; value=&quot;5&quot;/&gt;&lt;property id=&quot;20300&quot; value=&quot;Slide 171&quot;/&gt;&lt;property id=&quot;20307&quot; value=&quot;780&quot;/&gt;&lt;/object&gt;&lt;object type=&quot;3&quot; unique_id=&quot;10178&quot;&gt;&lt;property id=&quot;20148&quot; value=&quot;5&quot;/&gt;&lt;property id=&quot;20300&quot; value=&quot;Slide 172&quot;/&gt;&lt;property id=&quot;20307&quot; value=&quot;783&quot;/&gt;&lt;/object&gt;&lt;object type=&quot;3&quot; unique_id=&quot;10179&quot;&gt;&lt;property id=&quot;20148&quot; value=&quot;5&quot;/&gt;&lt;property id=&quot;20300&quot; value=&quot;Slide 173&quot;/&gt;&lt;property id=&quot;20307&quot; value=&quot;784&quot;/&gt;&lt;/object&gt;&lt;object type=&quot;3&quot; unique_id=&quot;10180&quot;&gt;&lt;property id=&quot;20148&quot; value=&quot;5&quot;/&gt;&lt;property id=&quot;20300&quot; value=&quot;Slide 174&quot;/&gt;&lt;property id=&quot;20307&quot; value=&quot;785&quot;/&gt;&lt;/object&gt;&lt;object type=&quot;3&quot; unique_id=&quot;10181&quot;&gt;&lt;property id=&quot;20148&quot; value=&quot;5&quot;/&gt;&lt;property id=&quot;20300&quot; value=&quot;Slide 175&quot;/&gt;&lt;property id=&quot;20307&quot; value=&quot;781&quot;/&gt;&lt;/object&gt;&lt;object type=&quot;3&quot; unique_id=&quot;10182&quot;&gt;&lt;property id=&quot;20148&quot; value=&quot;5&quot;/&gt;&lt;property id=&quot;20300&quot; value=&quot;Slide 176&quot;/&gt;&lt;property id=&quot;20307&quot; value=&quot;78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4000" b="1" i="0" u="none" strike="noStrike" cap="none" normalizeH="0" baseline="0" smtClean="0">
            <a:ln>
              <a:noFill/>
            </a:ln>
            <a:solidFill>
              <a:schemeClr val="bg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tx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4000" b="1" i="0" u="none" strike="noStrike" cap="none" normalizeH="0" baseline="0" smtClean="0">
            <a:ln>
              <a:noFill/>
            </a:ln>
            <a:solidFill>
              <a:schemeClr val="bg2"/>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8857</TotalTime>
  <Words>9301</Words>
  <Application>Microsoft Office PowerPoint</Application>
  <PresentationFormat>全屏显示(4:3)</PresentationFormat>
  <Paragraphs>2622</Paragraphs>
  <Slides>177</Slides>
  <Notes>142</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4</vt:i4>
      </vt:variant>
      <vt:variant>
        <vt:lpstr>幻灯片标题</vt:lpstr>
      </vt:variant>
      <vt:variant>
        <vt:i4>177</vt:i4>
      </vt:variant>
    </vt:vector>
  </HeadingPairs>
  <TitlesOfParts>
    <vt:vector size="202" baseType="lpstr">
      <vt:lpstr>MingLiU</vt:lpstr>
      <vt:lpstr>仿宋_GB2312</vt:lpstr>
      <vt:lpstr>黑体</vt:lpstr>
      <vt:lpstr>华文行楷</vt:lpstr>
      <vt:lpstr>华文新魏</vt:lpstr>
      <vt:lpstr>楷体_GB2312</vt:lpstr>
      <vt:lpstr>隶书</vt:lpstr>
      <vt:lpstr>宋体</vt:lpstr>
      <vt:lpstr>幼圆</vt:lpstr>
      <vt:lpstr>Arial</vt:lpstr>
      <vt:lpstr>Courier New</vt:lpstr>
      <vt:lpstr>Footlight MT Light</vt:lpstr>
      <vt:lpstr>Goudy Old Style</vt:lpstr>
      <vt:lpstr>Symbol</vt:lpstr>
      <vt:lpstr>Tahoma</vt:lpstr>
      <vt:lpstr>Times</vt:lpstr>
      <vt:lpstr>Times New Roman</vt:lpstr>
      <vt:lpstr>Wingdings</vt:lpstr>
      <vt:lpstr>Wingdings 2</vt:lpstr>
      <vt:lpstr>凤舞九天</vt:lpstr>
      <vt:lpstr>古瓶荷花</vt:lpstr>
      <vt:lpstr>Equation</vt:lpstr>
      <vt:lpstr>文档</vt:lpstr>
      <vt:lpstr>Document</vt:lpstr>
      <vt:lpstr>公式</vt:lpstr>
      <vt:lpstr>PowerPoint 演示文稿</vt:lpstr>
      <vt:lpstr>概  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HY J</cp:lastModifiedBy>
  <cp:revision>591</cp:revision>
  <dcterms:created xsi:type="dcterms:W3CDTF">1601-01-01T00:00:00Z</dcterms:created>
  <dcterms:modified xsi:type="dcterms:W3CDTF">2015-11-05T14:51:17Z</dcterms:modified>
</cp:coreProperties>
</file>