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91" r:id="rId7"/>
    <p:sldId id="261" r:id="rId8"/>
    <p:sldId id="292" r:id="rId9"/>
    <p:sldId id="262" r:id="rId10"/>
    <p:sldId id="263" r:id="rId11"/>
    <p:sldId id="264" r:id="rId12"/>
    <p:sldId id="265" r:id="rId13"/>
    <p:sldId id="269" r:id="rId14"/>
    <p:sldId id="270" r:id="rId15"/>
    <p:sldId id="271" r:id="rId16"/>
    <p:sldId id="272" r:id="rId17"/>
    <p:sldId id="273" r:id="rId18"/>
    <p:sldId id="274" r:id="rId19"/>
    <p:sldId id="288" r:id="rId20"/>
    <p:sldId id="287" r:id="rId21"/>
    <p:sldId id="286" r:id="rId22"/>
    <p:sldId id="285" r:id="rId23"/>
    <p:sldId id="284" r:id="rId24"/>
    <p:sldId id="283" r:id="rId25"/>
    <p:sldId id="282" r:id="rId26"/>
    <p:sldId id="281" r:id="rId27"/>
    <p:sldId id="280" r:id="rId28"/>
    <p:sldId id="279" r:id="rId29"/>
    <p:sldId id="275" r:id="rId30"/>
    <p:sldId id="278" r:id="rId31"/>
    <p:sldId id="277" r:id="rId32"/>
    <p:sldId id="276" r:id="rId33"/>
    <p:sldId id="289"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对角圆角矩形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标题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10" name="日期占位符 9"/>
          <p:cNvSpPr>
            <a:spLocks noGrp="1"/>
          </p:cNvSpPr>
          <p:nvPr>
            <p:ph type="dt" sz="half" idx="10"/>
          </p:nvPr>
        </p:nvSpPr>
        <p:spPr>
          <a:xfrm>
            <a:off x="5562600" y="6509004"/>
            <a:ext cx="3002280" cy="274320"/>
          </a:xfrm>
        </p:spPr>
        <p:txBody>
          <a:bodyPr vert="horz" rtlCol="0"/>
          <a:lstStyle>
            <a:extLst/>
          </a:lstStyle>
          <a:p>
            <a:fld id="{530820CF-B880-4189-942D-D702A7CBA730}" type="datetimeFigureOut">
              <a:rPr lang="zh-CN" altLang="en-US" smtClean="0"/>
              <a:pPr/>
              <a:t>2013/11/27</a:t>
            </a:fld>
            <a:endParaRPr lang="zh-CN" altLang="en-US"/>
          </a:p>
        </p:txBody>
      </p:sp>
      <p:sp>
        <p:nvSpPr>
          <p:cNvPr id="11" name="灯片编号占位符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C913308-F349-4B6D-A68A-DD1791B4A57B}" type="slidenum">
              <a:rPr lang="zh-CN" altLang="en-US" smtClean="0"/>
              <a:pPr/>
              <a:t>‹#›</a:t>
            </a:fld>
            <a:endParaRPr lang="zh-CN" altLang="en-US"/>
          </a:p>
        </p:txBody>
      </p:sp>
      <p:sp>
        <p:nvSpPr>
          <p:cNvPr id="12" name="页脚占位符 11"/>
          <p:cNvSpPr>
            <a:spLocks noGrp="1"/>
          </p:cNvSpPr>
          <p:nvPr>
            <p:ph type="ftr" sz="quarter" idx="12"/>
          </p:nvPr>
        </p:nvSpPr>
        <p:spPr>
          <a:xfrm>
            <a:off x="1600200" y="6509004"/>
            <a:ext cx="3907464" cy="274320"/>
          </a:xfrm>
        </p:spPr>
        <p:txBody>
          <a:bodyPr vert="horz" rtlCol="0"/>
          <a:lstStyle>
            <a:extLst/>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2013/11/27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lgn="l">
              <a:defRPr/>
            </a:lvl1pPr>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2013/11/27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2013/11/27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a:xfrm>
            <a:off x="5562600" y="6513670"/>
            <a:ext cx="3002280" cy="274320"/>
          </a:xfrm>
        </p:spPr>
        <p:txBody>
          <a:bodyPr vert="horz" rtlCol="0"/>
          <a:lstStyle>
            <a:extLst/>
          </a:lstStyle>
          <a:p>
            <a:fld id="{530820CF-B880-4189-942D-D702A7CBA730}" type="datetimeFigureOut">
              <a:rPr lang="zh-CN" altLang="en-US" smtClean="0"/>
              <a:pPr/>
              <a:t>2013/11/27</a:t>
            </a:fld>
            <a:endParaRPr lang="zh-CN" altLang="en-US"/>
          </a:p>
        </p:txBody>
      </p:sp>
      <p:sp>
        <p:nvSpPr>
          <p:cNvPr id="9" name="灯片编号占位符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C913308-F349-4B6D-A68A-DD1791B4A57B}" type="slidenum">
              <a:rPr lang="zh-CN" altLang="en-US" smtClean="0"/>
              <a:pPr/>
              <a:t>‹#›</a:t>
            </a:fld>
            <a:endParaRPr lang="zh-CN" altLang="en-US"/>
          </a:p>
        </p:txBody>
      </p:sp>
      <p:sp>
        <p:nvSpPr>
          <p:cNvPr id="10" name="页脚占位符 9"/>
          <p:cNvSpPr>
            <a:spLocks noGrp="1"/>
          </p:cNvSpPr>
          <p:nvPr>
            <p:ph type="ftr" sz="quarter" idx="12"/>
          </p:nvPr>
        </p:nvSpPr>
        <p:spPr>
          <a:xfrm>
            <a:off x="1600200" y="6513670"/>
            <a:ext cx="3907464" cy="274320"/>
          </a:xfrm>
        </p:spPr>
        <p:txBody>
          <a:bodyPr vert="horz" rtlCol="0"/>
          <a:lstStyle>
            <a:extLst/>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2013/11/27</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a:xfrm>
            <a:off x="8641080" y="6514568"/>
            <a:ext cx="464288" cy="274320"/>
          </a:xfrm>
        </p:spPr>
        <p:txBody>
          <a:bodyPr/>
          <a:lstStyle>
            <a:extLst/>
          </a:lstStyle>
          <a:p>
            <a:fld id="{0C913308-F349-4B6D-A68A-DD1791B4A57B}" type="slidenum">
              <a:rPr lang="zh-CN" altLang="en-US" smtClean="0"/>
              <a:pPr/>
              <a:t>‹#›</a:t>
            </a:fld>
            <a:endParaRPr lang="zh-CN" altLang="en-US"/>
          </a:p>
        </p:txBody>
      </p:sp>
      <p:sp>
        <p:nvSpPr>
          <p:cNvPr id="10" name="矩形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矩形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标题 1"/>
          <p:cNvSpPr>
            <a:spLocks noGrp="1"/>
          </p:cNvSpPr>
          <p:nvPr>
            <p:ph type="title"/>
          </p:nvPr>
        </p:nvSpPr>
        <p:spPr>
          <a:xfrm>
            <a:off x="457200" y="251948"/>
            <a:ext cx="8229600"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2013/11/27</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a:xfrm>
            <a:off x="8641080" y="6514568"/>
            <a:ext cx="464288" cy="274320"/>
          </a:xfrm>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218"/>
            <a:ext cx="8229600"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2013/11/27</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2013/11/27</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矩形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4963136" y="304800"/>
            <a:ext cx="3931920" cy="762000"/>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9" name="日期占位符 8"/>
          <p:cNvSpPr>
            <a:spLocks noGrp="1"/>
          </p:cNvSpPr>
          <p:nvPr>
            <p:ph type="dt" sz="half" idx="10"/>
          </p:nvPr>
        </p:nvSpPr>
        <p:spPr>
          <a:xfrm>
            <a:off x="5562600" y="6513670"/>
            <a:ext cx="3002280" cy="274320"/>
          </a:xfrm>
        </p:spPr>
        <p:txBody>
          <a:bodyPr vert="horz" rtlCol="0"/>
          <a:lstStyle>
            <a:extLst/>
          </a:lstStyle>
          <a:p>
            <a:fld id="{530820CF-B880-4189-942D-D702A7CBA730}" type="datetimeFigureOut">
              <a:rPr lang="zh-CN" altLang="en-US" smtClean="0"/>
              <a:pPr/>
              <a:t>2013/11/27</a:t>
            </a:fld>
            <a:endParaRPr lang="zh-CN" altLang="en-US"/>
          </a:p>
        </p:txBody>
      </p:sp>
      <p:sp>
        <p:nvSpPr>
          <p:cNvPr id="10" name="灯片编号占位符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C913308-F349-4B6D-A68A-DD1791B4A57B}" type="slidenum">
              <a:rPr lang="zh-CN" altLang="en-US" smtClean="0"/>
              <a:pPr/>
              <a:t>‹#›</a:t>
            </a:fld>
            <a:endParaRPr lang="zh-CN" altLang="en-US"/>
          </a:p>
        </p:txBody>
      </p:sp>
      <p:sp>
        <p:nvSpPr>
          <p:cNvPr id="11" name="页脚占位符 10"/>
          <p:cNvSpPr>
            <a:spLocks noGrp="1"/>
          </p:cNvSpPr>
          <p:nvPr>
            <p:ph type="ftr" sz="quarter" idx="12"/>
          </p:nvPr>
        </p:nvSpPr>
        <p:spPr>
          <a:xfrm>
            <a:off x="1600200" y="6513670"/>
            <a:ext cx="3907464" cy="274320"/>
          </a:xfrm>
        </p:spPr>
        <p:txBody>
          <a:bodyPr vert="horz" rtlCol="0"/>
          <a:lstStyle>
            <a:extLst/>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40443" y="4724400"/>
            <a:ext cx="5486400" cy="664536"/>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13" name="图片占位符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8" name="日期占位符 7"/>
          <p:cNvSpPr>
            <a:spLocks noGrp="1"/>
          </p:cNvSpPr>
          <p:nvPr>
            <p:ph type="dt" sz="half" idx="10"/>
          </p:nvPr>
        </p:nvSpPr>
        <p:spPr>
          <a:xfrm>
            <a:off x="5562600" y="6509004"/>
            <a:ext cx="3002280" cy="274320"/>
          </a:xfrm>
        </p:spPr>
        <p:txBody>
          <a:bodyPr vert="horz" rtlCol="0"/>
          <a:lstStyle>
            <a:extLst/>
          </a:lstStyle>
          <a:p>
            <a:fld id="{530820CF-B880-4189-942D-D702A7CBA730}" type="datetimeFigureOut">
              <a:rPr lang="zh-CN" altLang="en-US" smtClean="0"/>
              <a:pPr/>
              <a:t>2013/11/27</a:t>
            </a:fld>
            <a:endParaRPr lang="zh-CN" altLang="en-US"/>
          </a:p>
        </p:txBody>
      </p:sp>
      <p:sp>
        <p:nvSpPr>
          <p:cNvPr id="9" name="灯片编号占位符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C913308-F349-4B6D-A68A-DD1791B4A57B}" type="slidenum">
              <a:rPr lang="zh-CN" altLang="en-US" smtClean="0"/>
              <a:pPr/>
              <a:t>‹#›</a:t>
            </a:fld>
            <a:endParaRPr lang="zh-CN" altLang="en-US"/>
          </a:p>
        </p:txBody>
      </p:sp>
      <p:sp>
        <p:nvSpPr>
          <p:cNvPr id="10" name="页脚占位符 9"/>
          <p:cNvSpPr>
            <a:spLocks noGrp="1"/>
          </p:cNvSpPr>
          <p:nvPr>
            <p:ph type="ftr" sz="quarter" idx="12"/>
          </p:nvPr>
        </p:nvSpPr>
        <p:spPr>
          <a:xfrm>
            <a:off x="1600200" y="6509004"/>
            <a:ext cx="3907464" cy="274320"/>
          </a:xfrm>
        </p:spPr>
        <p:txBody>
          <a:bodyPr vert="horz" rtlCol="0"/>
          <a:lstStyle>
            <a:extLst/>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对角圆角矩形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页脚占位符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zh-CN" altLang="en-US"/>
          </a:p>
        </p:txBody>
      </p:sp>
      <p:sp>
        <p:nvSpPr>
          <p:cNvPr id="14" name="日期占位符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30820CF-B880-4189-942D-D702A7CBA730}" type="datetimeFigureOut">
              <a:rPr lang="zh-CN" altLang="en-US" smtClean="0"/>
              <a:pPr/>
              <a:t>2013/11/27</a:t>
            </a:fld>
            <a:endParaRPr lang="zh-CN" altLang="en-US"/>
          </a:p>
        </p:txBody>
      </p:sp>
      <p:sp>
        <p:nvSpPr>
          <p:cNvPr id="23" name="灯片编号占位符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0C913308-F349-4B6D-A68A-DD1791B4A57B}" type="slidenum">
              <a:rPr lang="zh-CN" altLang="en-US" smtClean="0"/>
              <a:pPr/>
              <a:t>‹#›</a:t>
            </a:fld>
            <a:endParaRPr lang="zh-CN" altLang="en-US"/>
          </a:p>
        </p:txBody>
      </p:sp>
      <p:sp>
        <p:nvSpPr>
          <p:cNvPr id="22" name="标题占位符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39552" y="692696"/>
            <a:ext cx="8229600" cy="1143000"/>
          </a:xfrm>
        </p:spPr>
        <p:txBody>
          <a:bodyPr>
            <a:noAutofit/>
          </a:bodyPr>
          <a:lstStyle/>
          <a:p>
            <a:r>
              <a:rPr lang="zh-CN" altLang="zh-CN" sz="3600" b="1" dirty="0" smtClean="0">
                <a:latin typeface="华文仿宋" pitchFamily="2" charset="-122"/>
                <a:ea typeface="华文仿宋" pitchFamily="2" charset="-122"/>
              </a:rPr>
              <a:t>哈尔滨工程大学校园网站校内影响力调研报告</a:t>
            </a:r>
            <a:r>
              <a:rPr lang="zh-CN" altLang="zh-CN" sz="3600" b="1" dirty="0" smtClean="0">
                <a:latin typeface="华文仿宋" pitchFamily="2" charset="-122"/>
                <a:ea typeface="华文仿宋" pitchFamily="2" charset="-122"/>
              </a:rPr>
              <a:t>——关于</a:t>
            </a:r>
            <a:r>
              <a:rPr lang="zh-CN" altLang="zh-CN" sz="3600" b="1" dirty="0" smtClean="0">
                <a:latin typeface="华文仿宋" pitchFamily="2" charset="-122"/>
                <a:ea typeface="华文仿宋" pitchFamily="2" charset="-122"/>
              </a:rPr>
              <a:t>学生影响力调查</a:t>
            </a:r>
            <a:endParaRPr lang="zh-CN" altLang="en-US" sz="3600" b="1" dirty="0">
              <a:latin typeface="华文仿宋" pitchFamily="2" charset="-122"/>
              <a:ea typeface="华文仿宋" pitchFamily="2" charset="-122"/>
            </a:endParaRPr>
          </a:p>
        </p:txBody>
      </p:sp>
      <p:sp>
        <p:nvSpPr>
          <p:cNvPr id="5" name="内容占位符 4"/>
          <p:cNvSpPr>
            <a:spLocks noGrp="1"/>
          </p:cNvSpPr>
          <p:nvPr>
            <p:ph idx="1"/>
          </p:nvPr>
        </p:nvSpPr>
        <p:spPr>
          <a:xfrm>
            <a:off x="467544" y="2132856"/>
            <a:ext cx="8229600" cy="4526280"/>
          </a:xfrm>
        </p:spPr>
        <p:txBody>
          <a:bodyPr/>
          <a:lstStyle/>
          <a:p>
            <a:endParaRPr lang="en-US" altLang="zh-CN" dirty="0" smtClean="0"/>
          </a:p>
          <a:p>
            <a:endParaRPr lang="en-US" altLang="zh-CN" dirty="0" smtClean="0"/>
          </a:p>
          <a:p>
            <a:endParaRPr lang="en-US" altLang="zh-CN" dirty="0" smtClean="0"/>
          </a:p>
          <a:p>
            <a:r>
              <a:rPr lang="en-US" altLang="zh-CN" dirty="0" smtClean="0"/>
              <a:t> </a:t>
            </a:r>
            <a:r>
              <a:rPr lang="zh-CN" altLang="en-US" dirty="0" smtClean="0"/>
              <a:t>小组成员：</a:t>
            </a:r>
            <a:endParaRPr lang="en-US" altLang="zh-CN" dirty="0" smtClean="0"/>
          </a:p>
          <a:p>
            <a:r>
              <a:rPr lang="en-US" altLang="zh-CN" dirty="0" smtClean="0"/>
              <a:t> </a:t>
            </a:r>
            <a:r>
              <a:rPr lang="en-US" altLang="zh-CN" dirty="0" smtClean="0"/>
              <a:t>               </a:t>
            </a:r>
            <a:r>
              <a:rPr lang="zh-CN" altLang="en-US" dirty="0" smtClean="0"/>
              <a:t>余贵凤  </a:t>
            </a:r>
            <a:r>
              <a:rPr lang="en-US" altLang="zh-CN" dirty="0" smtClean="0"/>
              <a:t>07110140</a:t>
            </a:r>
          </a:p>
          <a:p>
            <a:r>
              <a:rPr lang="zh-CN" altLang="en-US" dirty="0" smtClean="0"/>
              <a:t>                杜楠</a:t>
            </a:r>
            <a:r>
              <a:rPr lang="en-US" altLang="zh-CN" dirty="0" smtClean="0"/>
              <a:t>07110141</a:t>
            </a:r>
          </a:p>
          <a:p>
            <a:r>
              <a:rPr lang="zh-CN" altLang="en-US" dirty="0" smtClean="0"/>
              <a:t>                刘艺</a:t>
            </a:r>
            <a:r>
              <a:rPr lang="en-US" altLang="zh-CN" dirty="0" smtClean="0"/>
              <a:t>07110142</a:t>
            </a:r>
          </a:p>
          <a:p>
            <a:r>
              <a:rPr lang="zh-CN" altLang="en-US" dirty="0" smtClean="0"/>
              <a:t>                张世超</a:t>
            </a:r>
            <a:r>
              <a:rPr lang="en-US" altLang="zh-CN" dirty="0" smtClean="0"/>
              <a:t>34120140</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sz="4000" b="1" dirty="0" smtClean="0">
                <a:effectLst/>
                <a:latin typeface="华文仿宋" pitchFamily="2" charset="-122"/>
                <a:ea typeface="华文仿宋" pitchFamily="2" charset="-122"/>
              </a:rPr>
              <a:t>4.1</a:t>
            </a:r>
            <a:r>
              <a:rPr lang="zh-CN" altLang="en-US" sz="4000" b="1" dirty="0" smtClean="0">
                <a:effectLst/>
                <a:latin typeface="华文仿宋" pitchFamily="2" charset="-122"/>
                <a:ea typeface="华文仿宋" pitchFamily="2" charset="-122"/>
              </a:rPr>
              <a:t>哈尔滨工程大学校园网站影响力的广度</a:t>
            </a:r>
            <a:endParaRPr lang="zh-CN" altLang="en-US" sz="4000" b="1" dirty="0">
              <a:effectLst/>
              <a:latin typeface="华文仿宋" pitchFamily="2" charset="-122"/>
              <a:ea typeface="华文仿宋" pitchFamily="2" charset="-122"/>
            </a:endParaRPr>
          </a:p>
        </p:txBody>
      </p:sp>
      <p:sp>
        <p:nvSpPr>
          <p:cNvPr id="3" name="内容占位符 2"/>
          <p:cNvSpPr>
            <a:spLocks noGrp="1"/>
          </p:cNvSpPr>
          <p:nvPr>
            <p:ph idx="1"/>
          </p:nvPr>
        </p:nvSpPr>
        <p:spPr/>
        <p:txBody>
          <a:bodyPr>
            <a:normAutofit fontScale="85000" lnSpcReduction="20000"/>
          </a:bodyPr>
          <a:lstStyle/>
          <a:p>
            <a:r>
              <a:rPr lang="zh-CN" altLang="en-US" b="1" dirty="0" smtClean="0">
                <a:latin typeface="华文仿宋" pitchFamily="2" charset="-122"/>
                <a:ea typeface="华文仿宋" pitchFamily="2" charset="-122"/>
              </a:rPr>
              <a:t>校园网站的校园网站的广度是指校园网站的用户数量，即网站在校园网站中的知名度。在</a:t>
            </a:r>
            <a:r>
              <a:rPr lang="en-US" altLang="zh-CN" b="1" dirty="0" smtClean="0">
                <a:latin typeface="华文仿宋" pitchFamily="2" charset="-122"/>
                <a:ea typeface="华文仿宋" pitchFamily="2" charset="-122"/>
              </a:rPr>
              <a:t>160</a:t>
            </a:r>
            <a:r>
              <a:rPr lang="zh-CN" altLang="en-US" b="1" dirty="0" smtClean="0">
                <a:latin typeface="华文仿宋" pitchFamily="2" charset="-122"/>
                <a:ea typeface="华文仿宋" pitchFamily="2" charset="-122"/>
              </a:rPr>
              <a:t>名问卷调查对象中，登录过工学网的为</a:t>
            </a:r>
            <a:r>
              <a:rPr lang="en-US" altLang="zh-CN" b="1" dirty="0" smtClean="0">
                <a:latin typeface="华文仿宋" pitchFamily="2" charset="-122"/>
                <a:ea typeface="华文仿宋" pitchFamily="2" charset="-122"/>
              </a:rPr>
              <a:t>152</a:t>
            </a:r>
            <a:r>
              <a:rPr lang="zh-CN" altLang="en-US" b="1" dirty="0" smtClean="0">
                <a:latin typeface="华文仿宋" pitchFamily="2" charset="-122"/>
                <a:ea typeface="华文仿宋" pitchFamily="2" charset="-122"/>
              </a:rPr>
              <a:t>人，所占比重为</a:t>
            </a:r>
            <a:r>
              <a:rPr lang="en-US" altLang="zh-CN" b="1" dirty="0" smtClean="0">
                <a:latin typeface="华文仿宋" pitchFamily="2" charset="-122"/>
                <a:ea typeface="华文仿宋" pitchFamily="2" charset="-122"/>
              </a:rPr>
              <a:t>95%</a:t>
            </a:r>
            <a:r>
              <a:rPr lang="zh-CN" altLang="en-US" b="1" dirty="0" smtClean="0">
                <a:latin typeface="华文仿宋" pitchFamily="2" charset="-122"/>
                <a:ea typeface="华文仿宋" pitchFamily="2" charset="-122"/>
              </a:rPr>
              <a:t>，登录过校主页的为</a:t>
            </a:r>
            <a:r>
              <a:rPr lang="en-US" altLang="zh-CN" b="1" dirty="0" smtClean="0">
                <a:latin typeface="华文仿宋" pitchFamily="2" charset="-122"/>
                <a:ea typeface="华文仿宋" pitchFamily="2" charset="-122"/>
              </a:rPr>
              <a:t> 160</a:t>
            </a:r>
            <a:r>
              <a:rPr lang="zh-CN" altLang="en-US" b="1" dirty="0" smtClean="0">
                <a:latin typeface="华文仿宋" pitchFamily="2" charset="-122"/>
                <a:ea typeface="华文仿宋" pitchFamily="2" charset="-122"/>
              </a:rPr>
              <a:t>人，所占比重为</a:t>
            </a:r>
            <a:r>
              <a:rPr lang="en-US" altLang="zh-CN" b="1" dirty="0" smtClean="0">
                <a:latin typeface="华文仿宋" pitchFamily="2" charset="-122"/>
                <a:ea typeface="华文仿宋" pitchFamily="2" charset="-122"/>
              </a:rPr>
              <a:t>100%</a:t>
            </a:r>
            <a:r>
              <a:rPr lang="zh-CN" altLang="en-US" b="1" dirty="0" smtClean="0">
                <a:latin typeface="华文仿宋" pitchFamily="2" charset="-122"/>
                <a:ea typeface="华文仿宋" pitchFamily="2" charset="-122"/>
              </a:rPr>
              <a:t>，登录过启航网的为</a:t>
            </a:r>
            <a:r>
              <a:rPr lang="en-US" altLang="zh-CN" b="1" dirty="0" smtClean="0">
                <a:latin typeface="华文仿宋" pitchFamily="2" charset="-122"/>
                <a:ea typeface="华文仿宋" pitchFamily="2" charset="-122"/>
              </a:rPr>
              <a:t> 152</a:t>
            </a:r>
            <a:r>
              <a:rPr lang="zh-CN" altLang="en-US" b="1" dirty="0" smtClean="0">
                <a:latin typeface="华文仿宋" pitchFamily="2" charset="-122"/>
                <a:ea typeface="华文仿宋" pitchFamily="2" charset="-122"/>
              </a:rPr>
              <a:t>人，所占比重为</a:t>
            </a:r>
            <a:r>
              <a:rPr lang="en-US" altLang="zh-CN" b="1" dirty="0" smtClean="0">
                <a:latin typeface="华文仿宋" pitchFamily="2" charset="-122"/>
                <a:ea typeface="华文仿宋" pitchFamily="2" charset="-122"/>
              </a:rPr>
              <a:t>95%</a:t>
            </a:r>
            <a:r>
              <a:rPr lang="zh-CN" altLang="en-US" b="1" dirty="0" smtClean="0">
                <a:latin typeface="华文仿宋" pitchFamily="2" charset="-122"/>
                <a:ea typeface="华文仿宋" pitchFamily="2" charset="-122"/>
              </a:rPr>
              <a:t>。调查对象全部登录过校园网站，说明哈尔滨工程大学校主页、工学网和启航网等校园网站的广度较大，校园网站形成了初步的影响力。同时，没有登录过启航网和工学网的各占</a:t>
            </a:r>
            <a:r>
              <a:rPr lang="en-US" altLang="zh-CN" b="1" dirty="0" smtClean="0">
                <a:latin typeface="华文仿宋" pitchFamily="2" charset="-122"/>
                <a:ea typeface="华文仿宋" pitchFamily="2" charset="-122"/>
              </a:rPr>
              <a:t>5%</a:t>
            </a:r>
            <a:r>
              <a:rPr lang="zh-CN" altLang="en-US" b="1" dirty="0" smtClean="0">
                <a:latin typeface="华文仿宋" pitchFamily="2" charset="-122"/>
                <a:ea typeface="华文仿宋" pitchFamily="2" charset="-122"/>
              </a:rPr>
              <a:t>，说明哈尔滨工程大学校园网站在全面普及仍然需要进一步的努力，作为学生获得校园信息的重要媒介，校园网站在校内的影响力仍有上升空间。</a:t>
            </a: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sz="4000" b="1" dirty="0" smtClean="0">
                <a:latin typeface="华文仿宋" pitchFamily="2" charset="-122"/>
                <a:ea typeface="华文仿宋" pitchFamily="2" charset="-122"/>
              </a:rPr>
              <a:t>浏览频次在很大程度上影响了校园网站的</a:t>
            </a:r>
            <a:r>
              <a:rPr lang="zh-CN" altLang="zh-CN" sz="4000" b="1" dirty="0" smtClean="0">
                <a:latin typeface="华文仿宋" pitchFamily="2" charset="-122"/>
                <a:ea typeface="华文仿宋" pitchFamily="2" charset="-122"/>
              </a:rPr>
              <a:t>广度</a:t>
            </a:r>
            <a:endParaRPr lang="zh-CN" altLang="en-US" sz="4000" b="1" dirty="0">
              <a:latin typeface="华文仿宋" pitchFamily="2" charset="-122"/>
              <a:ea typeface="华文仿宋" pitchFamily="2" charset="-122"/>
            </a:endParaRPr>
          </a:p>
        </p:txBody>
      </p:sp>
      <p:pic>
        <p:nvPicPr>
          <p:cNvPr id="4" name="内容占位符 3"/>
          <p:cNvPicPr>
            <a:picLocks noGrp="1" noChangeArrowheads="1"/>
          </p:cNvPicPr>
          <p:nvPr>
            <p:ph idx="1"/>
          </p:nvPr>
        </p:nvPicPr>
        <p:blipFill>
          <a:blip r:embed="rId2" cstate="print"/>
          <a:srcRect/>
          <a:stretch>
            <a:fillRect/>
          </a:stretch>
        </p:blipFill>
        <p:spPr bwMode="auto">
          <a:xfrm>
            <a:off x="1331640" y="1772816"/>
            <a:ext cx="6369759" cy="4104456"/>
          </a:xfrm>
          <a:prstGeom prst="rect">
            <a:avLst/>
          </a:prstGeom>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000" dirty="0" smtClean="0">
                <a:effectLst/>
                <a:latin typeface="华文仿宋" pitchFamily="2" charset="-122"/>
                <a:ea typeface="华文仿宋" pitchFamily="2" charset="-122"/>
              </a:rPr>
              <a:t>4.2</a:t>
            </a:r>
            <a:r>
              <a:rPr lang="zh-CN" altLang="en-US" sz="4000" dirty="0" smtClean="0">
                <a:effectLst/>
                <a:latin typeface="华文仿宋" pitchFamily="2" charset="-122"/>
                <a:ea typeface="华文仿宋" pitchFamily="2" charset="-122"/>
              </a:rPr>
              <a:t>校园网站的深度</a:t>
            </a:r>
            <a:endParaRPr lang="zh-CN" altLang="en-US" sz="4000" dirty="0">
              <a:effectLst/>
              <a:latin typeface="华文仿宋" pitchFamily="2" charset="-122"/>
              <a:ea typeface="华文仿宋" pitchFamily="2" charset="-122"/>
            </a:endParaRPr>
          </a:p>
        </p:txBody>
      </p:sp>
      <p:sp>
        <p:nvSpPr>
          <p:cNvPr id="3" name="内容占位符 2"/>
          <p:cNvSpPr>
            <a:spLocks noGrp="1"/>
          </p:cNvSpPr>
          <p:nvPr>
            <p:ph idx="1"/>
          </p:nvPr>
        </p:nvSpPr>
        <p:spPr/>
        <p:txBody>
          <a:bodyPr>
            <a:normAutofit/>
          </a:bodyPr>
          <a:lstStyle/>
          <a:p>
            <a:r>
              <a:rPr lang="zh-CN" altLang="zh-CN" sz="2800" dirty="0" smtClean="0">
                <a:latin typeface="华文仿宋" pitchFamily="2" charset="-122"/>
                <a:ea typeface="华文仿宋" pitchFamily="2" charset="-122"/>
              </a:rPr>
              <a:t>是指在校园网站所获取的信息量，即在校园网站可以获得的信息。校园网站的深度与校园网站的栏目设置与内容、稿件质量等有着密切的联系</a:t>
            </a:r>
            <a:r>
              <a:rPr lang="zh-CN" altLang="zh-CN" sz="2800" dirty="0" smtClean="0">
                <a:latin typeface="华文仿宋" pitchFamily="2" charset="-122"/>
                <a:ea typeface="华文仿宋" pitchFamily="2" charset="-122"/>
              </a:rPr>
              <a:t>。</a:t>
            </a:r>
            <a:endParaRPr lang="en-US" altLang="zh-CN" sz="2800" dirty="0" smtClean="0">
              <a:latin typeface="华文仿宋" pitchFamily="2" charset="-122"/>
              <a:ea typeface="华文仿宋" pitchFamily="2" charset="-122"/>
            </a:endParaRPr>
          </a:p>
          <a:p>
            <a:endParaRPr lang="zh-CN" altLang="en-US" sz="2800" dirty="0">
              <a:latin typeface="华文仿宋" pitchFamily="2" charset="-122"/>
              <a:ea typeface="华文仿宋" pitchFamily="2" charset="-122"/>
            </a:endParaRPr>
          </a:p>
        </p:txBody>
      </p:sp>
      <p:pic>
        <p:nvPicPr>
          <p:cNvPr id="4" name="图片 3"/>
          <p:cNvPicPr>
            <a:picLocks noChangeArrowheads="1"/>
          </p:cNvPicPr>
          <p:nvPr/>
        </p:nvPicPr>
        <p:blipFill>
          <a:blip r:embed="rId2" cstate="print"/>
          <a:srcRect/>
          <a:stretch>
            <a:fillRect/>
          </a:stretch>
        </p:blipFill>
        <p:spPr bwMode="auto">
          <a:xfrm>
            <a:off x="1043608" y="3068960"/>
            <a:ext cx="6858000" cy="3286125"/>
          </a:xfrm>
          <a:prstGeom prst="rect">
            <a:avLst/>
          </a:prstGeom>
          <a:noFill/>
          <a:ln w="9525" cmpd="sng">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rrowheads="1"/>
          </p:cNvPicPr>
          <p:nvPr>
            <p:ph idx="1"/>
          </p:nvPr>
        </p:nvPicPr>
        <p:blipFill>
          <a:blip r:embed="rId2" cstate="print"/>
          <a:srcRect/>
          <a:stretch>
            <a:fillRect/>
          </a:stretch>
        </p:blipFill>
        <p:spPr bwMode="auto">
          <a:xfrm>
            <a:off x="1442600" y="1844824"/>
            <a:ext cx="6657792" cy="3960440"/>
          </a:xfrm>
          <a:prstGeom prst="rect">
            <a:avLst/>
          </a:prstGeom>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sz="4000" b="1" dirty="0" smtClean="0">
                <a:effectLst/>
                <a:latin typeface="华文仿宋" pitchFamily="2" charset="-122"/>
                <a:ea typeface="华文仿宋" pitchFamily="2" charset="-122"/>
              </a:rPr>
              <a:t>4.3</a:t>
            </a:r>
            <a:r>
              <a:rPr lang="zh-CN" altLang="en-US" sz="4000" b="1" dirty="0" smtClean="0">
                <a:effectLst/>
                <a:latin typeface="华文仿宋" pitchFamily="2" charset="-122"/>
                <a:ea typeface="华文仿宋" pitchFamily="2" charset="-122"/>
              </a:rPr>
              <a:t>哈尔滨工程大学的</a:t>
            </a:r>
            <a:r>
              <a:rPr lang="zh-CN" altLang="en-US" sz="4000" b="1" dirty="0" smtClean="0">
                <a:effectLst/>
                <a:latin typeface="华文仿宋" pitchFamily="2" charset="-122"/>
                <a:ea typeface="华文仿宋" pitchFamily="2" charset="-122"/>
              </a:rPr>
              <a:t>校园网站的</a:t>
            </a:r>
            <a:r>
              <a:rPr lang="en-US" altLang="zh-CN" sz="4000" b="1" dirty="0" smtClean="0">
                <a:effectLst/>
                <a:latin typeface="华文仿宋" pitchFamily="2" charset="-122"/>
                <a:ea typeface="华文仿宋" pitchFamily="2" charset="-122"/>
              </a:rPr>
              <a:t/>
            </a:r>
            <a:br>
              <a:rPr lang="en-US" altLang="zh-CN" sz="4000" b="1" dirty="0" smtClean="0">
                <a:effectLst/>
                <a:latin typeface="华文仿宋" pitchFamily="2" charset="-122"/>
                <a:ea typeface="华文仿宋" pitchFamily="2" charset="-122"/>
              </a:rPr>
            </a:br>
            <a:r>
              <a:rPr lang="zh-CN" altLang="en-US" sz="4000" b="1" dirty="0" smtClean="0">
                <a:effectLst/>
                <a:latin typeface="华文仿宋" pitchFamily="2" charset="-122"/>
                <a:ea typeface="华文仿宋" pitchFamily="2" charset="-122"/>
              </a:rPr>
              <a:t>信度</a:t>
            </a:r>
            <a:endParaRPr lang="zh-CN" altLang="en-US" sz="4000" b="1" dirty="0">
              <a:effectLst/>
              <a:latin typeface="华文仿宋" pitchFamily="2" charset="-122"/>
              <a:ea typeface="华文仿宋" pitchFamily="2" charset="-122"/>
            </a:endParaRPr>
          </a:p>
        </p:txBody>
      </p:sp>
      <p:sp>
        <p:nvSpPr>
          <p:cNvPr id="3" name="内容占位符 2"/>
          <p:cNvSpPr>
            <a:spLocks noGrp="1"/>
          </p:cNvSpPr>
          <p:nvPr>
            <p:ph idx="1"/>
          </p:nvPr>
        </p:nvSpPr>
        <p:spPr/>
        <p:txBody>
          <a:bodyPr/>
          <a:lstStyle/>
          <a:p>
            <a:r>
              <a:rPr lang="zh-CN" altLang="zh-CN" sz="2800" dirty="0" smtClean="0">
                <a:latin typeface="华文仿宋" pitchFamily="2" charset="-122"/>
                <a:ea typeface="华文仿宋" pitchFamily="2" charset="-122"/>
              </a:rPr>
              <a:t>校园网站的信度是指网站信息的可信度，可信度主要受虚假新闻的影响。</a:t>
            </a:r>
          </a:p>
          <a:p>
            <a:endParaRPr lang="zh-CN" altLang="en-US" dirty="0"/>
          </a:p>
        </p:txBody>
      </p:sp>
      <p:pic>
        <p:nvPicPr>
          <p:cNvPr id="4" name="图片 3"/>
          <p:cNvPicPr>
            <a:picLocks noChangeArrowheads="1"/>
          </p:cNvPicPr>
          <p:nvPr/>
        </p:nvPicPr>
        <p:blipFill>
          <a:blip r:embed="rId2" cstate="print"/>
          <a:srcRect/>
          <a:stretch>
            <a:fillRect/>
          </a:stretch>
        </p:blipFill>
        <p:spPr bwMode="auto">
          <a:xfrm>
            <a:off x="1500188" y="2643188"/>
            <a:ext cx="5929312" cy="3929062"/>
          </a:xfrm>
          <a:prstGeom prst="rect">
            <a:avLst/>
          </a:prstGeom>
          <a:noFill/>
          <a:ln w="9525" cmpd="sng">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sz="4000" b="1" dirty="0" smtClean="0">
                <a:effectLst/>
                <a:latin typeface="华文仿宋" pitchFamily="2" charset="-122"/>
                <a:ea typeface="华文仿宋" pitchFamily="2" charset="-122"/>
              </a:rPr>
              <a:t>4.4</a:t>
            </a:r>
            <a:r>
              <a:rPr lang="zh-CN" altLang="en-US" sz="4000" b="1" dirty="0" smtClean="0">
                <a:effectLst/>
                <a:latin typeface="华文仿宋" pitchFamily="2" charset="-122"/>
                <a:ea typeface="华文仿宋" pitchFamily="2" charset="-122"/>
              </a:rPr>
              <a:t>哈尔滨工程大学的校园网站</a:t>
            </a:r>
            <a:r>
              <a:rPr lang="zh-CN" altLang="en-US" sz="4000" b="1" dirty="0" smtClean="0">
                <a:effectLst/>
                <a:latin typeface="华文仿宋" pitchFamily="2" charset="-122"/>
                <a:ea typeface="华文仿宋" pitchFamily="2" charset="-122"/>
              </a:rPr>
              <a:t>的</a:t>
            </a:r>
            <a:r>
              <a:rPr lang="en-US" altLang="zh-CN" sz="4000" b="1" dirty="0" smtClean="0">
                <a:effectLst/>
                <a:latin typeface="华文仿宋" pitchFamily="2" charset="-122"/>
                <a:ea typeface="华文仿宋" pitchFamily="2" charset="-122"/>
              </a:rPr>
              <a:t/>
            </a:r>
            <a:br>
              <a:rPr lang="en-US" altLang="zh-CN" sz="4000" b="1" dirty="0" smtClean="0">
                <a:effectLst/>
                <a:latin typeface="华文仿宋" pitchFamily="2" charset="-122"/>
                <a:ea typeface="华文仿宋" pitchFamily="2" charset="-122"/>
              </a:rPr>
            </a:br>
            <a:r>
              <a:rPr lang="zh-CN" altLang="en-US" sz="4000" b="1" dirty="0" smtClean="0">
                <a:effectLst/>
                <a:latin typeface="华文仿宋" pitchFamily="2" charset="-122"/>
                <a:ea typeface="华文仿宋" pitchFamily="2" charset="-122"/>
              </a:rPr>
              <a:t>高度</a:t>
            </a:r>
            <a:endParaRPr lang="zh-CN" altLang="en-US" sz="4000" b="1" dirty="0">
              <a:effectLst/>
              <a:latin typeface="华文仿宋" pitchFamily="2" charset="-122"/>
              <a:ea typeface="华文仿宋" pitchFamily="2" charset="-122"/>
            </a:endParaRPr>
          </a:p>
        </p:txBody>
      </p:sp>
      <p:sp>
        <p:nvSpPr>
          <p:cNvPr id="3" name="内容占位符 2"/>
          <p:cNvSpPr>
            <a:spLocks noGrp="1"/>
          </p:cNvSpPr>
          <p:nvPr>
            <p:ph idx="1"/>
          </p:nvPr>
        </p:nvSpPr>
        <p:spPr/>
        <p:txBody>
          <a:bodyPr/>
          <a:lstStyle/>
          <a:p>
            <a:r>
              <a:rPr lang="zh-CN" altLang="zh-CN" sz="2800" dirty="0" smtClean="0">
                <a:latin typeface="华文仿宋" pitchFamily="2" charset="-122"/>
                <a:ea typeface="华文仿宋" pitchFamily="2" charset="-122"/>
              </a:rPr>
              <a:t>校园网站的高度是指校园网站上信息的二次传播的比率。</a:t>
            </a:r>
          </a:p>
          <a:p>
            <a:endParaRPr lang="zh-CN" altLang="en-US" dirty="0"/>
          </a:p>
        </p:txBody>
      </p:sp>
      <p:pic>
        <p:nvPicPr>
          <p:cNvPr id="4" name="图片 3"/>
          <p:cNvPicPr>
            <a:picLocks noChangeArrowheads="1"/>
          </p:cNvPicPr>
          <p:nvPr/>
        </p:nvPicPr>
        <p:blipFill>
          <a:blip r:embed="rId2" cstate="print"/>
          <a:srcRect/>
          <a:stretch>
            <a:fillRect/>
          </a:stretch>
        </p:blipFill>
        <p:spPr bwMode="auto">
          <a:xfrm>
            <a:off x="1547664" y="2564904"/>
            <a:ext cx="6072187" cy="4071938"/>
          </a:xfrm>
          <a:prstGeom prst="rect">
            <a:avLst/>
          </a:prstGeom>
          <a:noFill/>
          <a:ln w="9525" cmpd="sng">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zh-CN" sz="4000" b="1" dirty="0" smtClean="0">
                <a:effectLst/>
                <a:latin typeface="华文仿宋" pitchFamily="2" charset="-122"/>
                <a:ea typeface="华文仿宋" pitchFamily="2" charset="-122"/>
              </a:rPr>
              <a:t>五、影响力来源</a:t>
            </a:r>
            <a:endParaRPr lang="zh-CN" altLang="en-US" sz="4000" b="1" dirty="0">
              <a:effectLst/>
              <a:latin typeface="华文仿宋" pitchFamily="2" charset="-122"/>
              <a:ea typeface="华文仿宋" pitchFamily="2" charset="-122"/>
            </a:endParaRPr>
          </a:p>
        </p:txBody>
      </p:sp>
      <p:sp>
        <p:nvSpPr>
          <p:cNvPr id="3" name="内容占位符 2"/>
          <p:cNvSpPr>
            <a:spLocks noGrp="1"/>
          </p:cNvSpPr>
          <p:nvPr>
            <p:ph idx="1"/>
          </p:nvPr>
        </p:nvSpPr>
        <p:spPr/>
        <p:txBody>
          <a:bodyPr/>
          <a:lstStyle/>
          <a:p>
            <a:r>
              <a:rPr lang="zh-CN" altLang="zh-CN" b="1" dirty="0" smtClean="0">
                <a:latin typeface="华文仿宋" pitchFamily="2" charset="-122"/>
                <a:ea typeface="华文仿宋" pitchFamily="2" charset="-122"/>
              </a:rPr>
              <a:t>影响力来源：网站定位；挂靠部门、管理方式与经费来源；内容与栏目构成</a:t>
            </a:r>
            <a:endParaRPr lang="zh-CN" altLang="en-US" b="1" dirty="0">
              <a:latin typeface="华文仿宋" pitchFamily="2" charset="-122"/>
              <a:ea typeface="华文仿宋"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000" b="1" dirty="0" smtClean="0">
                <a:effectLst/>
                <a:latin typeface="华文仿宋" pitchFamily="2" charset="-122"/>
                <a:ea typeface="华文仿宋" pitchFamily="2" charset="-122"/>
              </a:rPr>
              <a:t>5.1</a:t>
            </a:r>
            <a:r>
              <a:rPr lang="zh-CN" altLang="en-US" sz="4000" b="1" dirty="0" smtClean="0">
                <a:effectLst/>
                <a:latin typeface="华文仿宋" pitchFamily="2" charset="-122"/>
                <a:ea typeface="华文仿宋" pitchFamily="2" charset="-122"/>
              </a:rPr>
              <a:t>校园网站定位</a:t>
            </a:r>
            <a:endParaRPr lang="zh-CN" altLang="en-US" sz="4000" b="1" dirty="0">
              <a:effectLst/>
              <a:latin typeface="华文仿宋" pitchFamily="2" charset="-122"/>
              <a:ea typeface="华文仿宋" pitchFamily="2" charset="-122"/>
            </a:endParaRPr>
          </a:p>
        </p:txBody>
      </p:sp>
      <p:sp>
        <p:nvSpPr>
          <p:cNvPr id="3" name="内容占位符 2"/>
          <p:cNvSpPr>
            <a:spLocks noGrp="1"/>
          </p:cNvSpPr>
          <p:nvPr>
            <p:ph idx="1"/>
          </p:nvPr>
        </p:nvSpPr>
        <p:spPr/>
        <p:txBody>
          <a:bodyPr>
            <a:normAutofit/>
          </a:bodyPr>
          <a:lstStyle/>
          <a:p>
            <a:r>
              <a:rPr lang="en-US" altLang="zh-CN" b="1" dirty="0" smtClean="0">
                <a:latin typeface="华文仿宋" pitchFamily="2" charset="-122"/>
                <a:ea typeface="华文仿宋" pitchFamily="2" charset="-122"/>
              </a:rPr>
              <a:t>2008</a:t>
            </a:r>
            <a:r>
              <a:rPr lang="zh-CN" altLang="en-US" b="1" dirty="0" smtClean="0">
                <a:latin typeface="华文仿宋" pitchFamily="2" charset="-122"/>
                <a:ea typeface="华文仿宋" pitchFamily="2" charset="-122"/>
              </a:rPr>
              <a:t>年以来，工学网全新改版上线，全力建设“先进文化阵地、校园信息门户</a:t>
            </a:r>
            <a:r>
              <a:rPr lang="en-US" altLang="zh-CN" b="1" dirty="0" smtClean="0">
                <a:latin typeface="华文仿宋" pitchFamily="2" charset="-122"/>
                <a:ea typeface="华文仿宋" pitchFamily="2" charset="-122"/>
              </a:rPr>
              <a:t>”</a:t>
            </a:r>
            <a:r>
              <a:rPr lang="zh-CN" altLang="en-US" b="1" dirty="0" smtClean="0">
                <a:latin typeface="华文仿宋" pitchFamily="2" charset="-122"/>
                <a:ea typeface="华文仿宋" pitchFamily="2" charset="-122"/>
              </a:rPr>
              <a:t>。</a:t>
            </a:r>
          </a:p>
          <a:p>
            <a:r>
              <a:rPr lang="zh-CN" altLang="en-US" b="1" dirty="0" smtClean="0">
                <a:latin typeface="华文仿宋" pitchFamily="2" charset="-122"/>
                <a:ea typeface="华文仿宋" pitchFamily="2" charset="-122"/>
              </a:rPr>
              <a:t>校主页由哈尔滨工程大学由校网络信息中心负责建设，是哈尔滨工程大学对外宣传的门户网站。</a:t>
            </a:r>
          </a:p>
          <a:p>
            <a:r>
              <a:rPr lang="zh-CN" altLang="en-US" b="1" dirty="0" smtClean="0">
                <a:latin typeface="华文仿宋" pitchFamily="2" charset="-122"/>
                <a:ea typeface="华文仿宋" pitchFamily="2" charset="-122"/>
              </a:rPr>
              <a:t>启航网隶属于哈尔滨工程大学团委，是团学信息的发布平台。</a:t>
            </a:r>
          </a:p>
          <a:p>
            <a:endParaRPr lang="zh-CN" altLang="en-US" b="1" dirty="0">
              <a:latin typeface="华文仿宋" pitchFamily="2" charset="-122"/>
              <a:ea typeface="华文仿宋"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effectLst/>
                <a:latin typeface="华文仿宋" pitchFamily="2" charset="-122"/>
                <a:ea typeface="华文仿宋" pitchFamily="2" charset="-122"/>
              </a:rPr>
              <a:t>5.2</a:t>
            </a:r>
            <a:r>
              <a:rPr lang="zh-CN" altLang="en-US" sz="4000" b="1" dirty="0" smtClean="0">
                <a:effectLst/>
                <a:latin typeface="华文仿宋" pitchFamily="2" charset="-122"/>
                <a:ea typeface="华文仿宋" pitchFamily="2" charset="-122"/>
              </a:rPr>
              <a:t>挂靠部门、管理方式与经费来源</a:t>
            </a:r>
            <a:endParaRPr lang="zh-CN" altLang="en-US" sz="4000" b="1" dirty="0">
              <a:effectLst/>
              <a:latin typeface="华文仿宋" pitchFamily="2" charset="-122"/>
              <a:ea typeface="华文仿宋"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b="1" dirty="0" smtClean="0">
                <a:latin typeface="华文仿宋" pitchFamily="2" charset="-122"/>
                <a:ea typeface="华文仿宋" pitchFamily="2" charset="-122"/>
              </a:rPr>
              <a:t>工学网制作中心隶属于哈尔滨工程大学党委宣传部，经费来源为校党委。工学网现有</a:t>
            </a:r>
            <a:r>
              <a:rPr lang="en-US" altLang="zh-CN" b="1" dirty="0" smtClean="0">
                <a:latin typeface="华文仿宋" pitchFamily="2" charset="-122"/>
                <a:ea typeface="华文仿宋" pitchFamily="2" charset="-122"/>
              </a:rPr>
              <a:t>4</a:t>
            </a:r>
            <a:r>
              <a:rPr lang="zh-CN" altLang="en-US" b="1" dirty="0" smtClean="0">
                <a:latin typeface="华文仿宋" pitchFamily="2" charset="-122"/>
                <a:ea typeface="华文仿宋" pitchFamily="2" charset="-122"/>
              </a:rPr>
              <a:t>名老师，</a:t>
            </a:r>
            <a:r>
              <a:rPr lang="en-US" altLang="zh-CN" b="1" dirty="0" smtClean="0">
                <a:latin typeface="华文仿宋" pitchFamily="2" charset="-122"/>
                <a:ea typeface="华文仿宋" pitchFamily="2" charset="-122"/>
              </a:rPr>
              <a:t>132</a:t>
            </a:r>
            <a:r>
              <a:rPr lang="zh-CN" altLang="en-US" b="1" dirty="0" smtClean="0">
                <a:latin typeface="华文仿宋" pitchFamily="2" charset="-122"/>
                <a:ea typeface="华文仿宋" pitchFamily="2" charset="-122"/>
              </a:rPr>
              <a:t>名学生记者，其中主编</a:t>
            </a:r>
            <a:r>
              <a:rPr lang="en-US" altLang="zh-CN" b="1" dirty="0" smtClean="0">
                <a:latin typeface="华文仿宋" pitchFamily="2" charset="-122"/>
                <a:ea typeface="华文仿宋" pitchFamily="2" charset="-122"/>
              </a:rPr>
              <a:t>10</a:t>
            </a:r>
            <a:r>
              <a:rPr lang="zh-CN" altLang="en-US" b="1" dirty="0" smtClean="0">
                <a:latin typeface="华文仿宋" pitchFamily="2" charset="-122"/>
                <a:ea typeface="华文仿宋" pitchFamily="2" charset="-122"/>
              </a:rPr>
              <a:t>人，实行较为严格的岗位级别设置，共有</a:t>
            </a:r>
            <a:r>
              <a:rPr lang="en-US" altLang="zh-CN" b="1" dirty="0" smtClean="0">
                <a:latin typeface="华文仿宋" pitchFamily="2" charset="-122"/>
                <a:ea typeface="华文仿宋" pitchFamily="2" charset="-122"/>
              </a:rPr>
              <a:t>4</a:t>
            </a:r>
            <a:r>
              <a:rPr lang="zh-CN" altLang="en-US" b="1" dirty="0" smtClean="0">
                <a:latin typeface="华文仿宋" pitchFamily="2" charset="-122"/>
                <a:ea typeface="华文仿宋" pitchFamily="2" charset="-122"/>
              </a:rPr>
              <a:t>级岗位级别，分别为记者、编辑、主编、总编，总编之上还有老师。稿件来源主要是学生记者原创和转载，每名记者和编辑都有自己的账号，拥有上传权利，编辑有栏目审核权，主编有子网文章审核权。工学网制作中心提供学校的勤工助学岗位，原创文章提供一定的稿费。具有半职业性。</a:t>
            </a:r>
          </a:p>
          <a:p>
            <a:endParaRPr lang="zh-CN" altLang="en-US" b="1" dirty="0">
              <a:latin typeface="华文仿宋" pitchFamily="2" charset="-122"/>
              <a:ea typeface="华文仿宋"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zh-CN" sz="4000" b="1" dirty="0" smtClean="0">
                <a:effectLst/>
                <a:latin typeface="华文仿宋" pitchFamily="2" charset="-122"/>
                <a:ea typeface="华文仿宋" pitchFamily="2" charset="-122"/>
              </a:rPr>
              <a:t>启航网</a:t>
            </a:r>
            <a:endParaRPr lang="zh-CN" altLang="en-US" sz="4000" b="1" dirty="0">
              <a:effectLst/>
              <a:latin typeface="华文仿宋" pitchFamily="2" charset="-122"/>
              <a:ea typeface="华文仿宋"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sz="3500" b="1" dirty="0" smtClean="0">
                <a:latin typeface="华文仿宋" pitchFamily="2" charset="-122"/>
                <a:ea typeface="华文仿宋" pitchFamily="2" charset="-122"/>
              </a:rPr>
              <a:t>资金支持较少，网站的日常维护和文章更新主要由学生负责。学生记者没有资金津贴和稿费补贴。启航网文章主要有三个来源：各学院上传院系新闻、校十一大学生组织上传社团新闻、通讯社各部门学生记者原创新闻。其中学院和十一大学生组织上传的新闻占到</a:t>
            </a:r>
            <a:r>
              <a:rPr lang="en-US" altLang="zh-CN" sz="3500" b="1" dirty="0" smtClean="0">
                <a:latin typeface="华文仿宋" pitchFamily="2" charset="-122"/>
                <a:ea typeface="华文仿宋" pitchFamily="2" charset="-122"/>
              </a:rPr>
              <a:t>80%</a:t>
            </a:r>
            <a:r>
              <a:rPr lang="zh-CN" altLang="en-US" sz="3500" b="1" dirty="0" smtClean="0">
                <a:latin typeface="华文仿宋" pitchFamily="2" charset="-122"/>
                <a:ea typeface="华文仿宋" pitchFamily="2" charset="-122"/>
              </a:rPr>
              <a:t>以上，通讯社记者团原创稿件较少。现有一位指导老师，通讯社记者团包括摄影部、新闻部、网络部、新媒体部和</a:t>
            </a:r>
            <a:r>
              <a:rPr lang="en-US" altLang="zh-CN" sz="3500" b="1" dirty="0" smtClean="0">
                <a:latin typeface="华文仿宋" pitchFamily="2" charset="-122"/>
                <a:ea typeface="华文仿宋" pitchFamily="2" charset="-122"/>
              </a:rPr>
              <a:t>DV</a:t>
            </a:r>
            <a:r>
              <a:rPr lang="zh-CN" altLang="en-US" sz="3500" b="1" dirty="0" smtClean="0">
                <a:latin typeface="华文仿宋" pitchFamily="2" charset="-122"/>
                <a:ea typeface="华文仿宋" pitchFamily="2" charset="-122"/>
              </a:rPr>
              <a:t>部</a:t>
            </a:r>
            <a:r>
              <a:rPr lang="en-US" altLang="zh-CN" sz="3500" b="1" dirty="0" smtClean="0">
                <a:latin typeface="华文仿宋" pitchFamily="2" charset="-122"/>
                <a:ea typeface="华文仿宋" pitchFamily="2" charset="-122"/>
              </a:rPr>
              <a:t>5</a:t>
            </a:r>
            <a:r>
              <a:rPr lang="zh-CN" altLang="en-US" sz="3500" b="1" dirty="0" smtClean="0">
                <a:latin typeface="华文仿宋" pitchFamily="2" charset="-122"/>
                <a:ea typeface="华文仿宋" pitchFamily="2" charset="-122"/>
              </a:rPr>
              <a:t>个部分，共有学生记者</a:t>
            </a:r>
            <a:r>
              <a:rPr lang="en-US" altLang="zh-CN" sz="3500" b="1" dirty="0" smtClean="0">
                <a:latin typeface="华文仿宋" pitchFamily="2" charset="-122"/>
                <a:ea typeface="华文仿宋" pitchFamily="2" charset="-122"/>
              </a:rPr>
              <a:t>80</a:t>
            </a:r>
            <a:r>
              <a:rPr lang="zh-CN" altLang="en-US" sz="3500" b="1" dirty="0" smtClean="0">
                <a:latin typeface="华文仿宋" pitchFamily="2" charset="-122"/>
                <a:ea typeface="华文仿宋" pitchFamily="2" charset="-122"/>
              </a:rPr>
              <a:t>人左右。学生记者主要由兴趣与爱好而参与进来，不具有职业性。</a:t>
            </a:r>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4000" b="1" kern="0" dirty="0" smtClean="0">
                <a:solidFill>
                  <a:srgbClr val="CFE8CC"/>
                </a:solidFill>
                <a:effectLst/>
                <a:latin typeface="Calibri"/>
                <a:ea typeface="宋体"/>
                <a:sym typeface="Calibri" pitchFamily="34" charset="0"/>
              </a:rPr>
              <a:t>一</a:t>
            </a:r>
            <a:r>
              <a:rPr lang="zh-CN" altLang="en-US" sz="4000" b="1" kern="0" dirty="0" smtClean="0">
                <a:solidFill>
                  <a:srgbClr val="CFE8CC"/>
                </a:solidFill>
                <a:effectLst/>
                <a:latin typeface="Calibri"/>
                <a:ea typeface="宋体"/>
                <a:sym typeface="Calibri" pitchFamily="34" charset="0"/>
              </a:rPr>
              <a:t>、问题提出与研究背景</a:t>
            </a:r>
            <a:endParaRPr lang="zh-CN" altLang="en-US" sz="4000" b="1" dirty="0"/>
          </a:p>
        </p:txBody>
      </p:sp>
      <p:sp>
        <p:nvSpPr>
          <p:cNvPr id="3" name="内容占位符 2"/>
          <p:cNvSpPr>
            <a:spLocks noGrp="1"/>
          </p:cNvSpPr>
          <p:nvPr>
            <p:ph idx="1"/>
          </p:nvPr>
        </p:nvSpPr>
        <p:spPr/>
        <p:txBody>
          <a:bodyPr>
            <a:normAutofit fontScale="62500" lnSpcReduction="20000"/>
          </a:bodyPr>
          <a:lstStyle/>
          <a:p>
            <a:r>
              <a:rPr lang="zh-CN" altLang="en-US" b="1" dirty="0" smtClean="0">
                <a:latin typeface="华文仿宋" pitchFamily="2" charset="-122"/>
                <a:ea typeface="华文仿宋" pitchFamily="2" charset="-122"/>
              </a:rPr>
              <a:t>互联网的迅速发展使得网站在人们的日常生活中日益重要，逐渐成为人们获取网络服务的重要载体。高校是人才培养的重要基地，承担着学术与科研的双重任务。高校网站除了具有进行学术与科研的任务外，还承担着思想教育、校园文化宣传等方面的重要任务，成为高校人才培养的重要载体。校园网站的建设热潮一方面适应了互联网迅速发展的大趋势，另一方面也存在着一些盲目性，造成了网络资源、人力资源和物力资源的浪费。</a:t>
            </a:r>
          </a:p>
          <a:p>
            <a:r>
              <a:rPr lang="zh-CN" altLang="en-US" b="1" dirty="0" smtClean="0">
                <a:latin typeface="华文仿宋" pitchFamily="2" charset="-122"/>
                <a:ea typeface="华文仿宋" pitchFamily="2" charset="-122"/>
              </a:rPr>
              <a:t>哈尔滨工程大学作为“</a:t>
            </a:r>
            <a:r>
              <a:rPr lang="en-US" altLang="zh-CN" b="1" dirty="0" smtClean="0">
                <a:latin typeface="华文仿宋" pitchFamily="2" charset="-122"/>
                <a:ea typeface="华文仿宋" pitchFamily="2" charset="-122"/>
              </a:rPr>
              <a:t>211”</a:t>
            </a:r>
            <a:r>
              <a:rPr lang="zh-CN" altLang="en-US" b="1" dirty="0" smtClean="0">
                <a:latin typeface="华文仿宋" pitchFamily="2" charset="-122"/>
                <a:ea typeface="华文仿宋" pitchFamily="2" charset="-122"/>
              </a:rPr>
              <a:t>工程中的重点院校，校园网站建设较为完备，其中工学网在教育部中国大学生在线网站上发起的第五届百佳网站网络评选活动中被评为百佳网站。校主页、启航网等校园网站在哈尔滨工程大学校园内有一定的影响力，共同构成了校园网站传播体系。哈尔滨工程大学校园网站建设同中国高校网站整体建设一样，存在着一定着不足。调查小组旨在通过调查哈尔滨工程大学校园网站的校内影响力的调查，分析出哈尔滨工程大学校园网站影响力的现状及其原因，对于存在的问题提出相应的解决对策。</a:t>
            </a:r>
          </a:p>
          <a:p>
            <a:endParaRPr lang="zh-CN" altLang="en-US" dirty="0">
              <a:latin typeface="华文仿宋" pitchFamily="2" charset="-122"/>
              <a:ea typeface="华文仿宋"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smtClean="0">
                <a:latin typeface="华文仿宋" pitchFamily="2" charset="-122"/>
                <a:ea typeface="华文仿宋" pitchFamily="2" charset="-122"/>
              </a:rPr>
              <a:t>校主页由哈尔滨工程大学由校网络信息中心负责建设，工学网提供推荐稿源，没有学生记者，经费来源为校党委。具有职业性。</a:t>
            </a:r>
          </a:p>
          <a:p>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b="1" dirty="0" smtClean="0">
                <a:effectLst/>
                <a:latin typeface="华文仿宋" pitchFamily="2" charset="-122"/>
                <a:ea typeface="华文仿宋" pitchFamily="2" charset="-122"/>
              </a:rPr>
              <a:t>5.3</a:t>
            </a:r>
            <a:r>
              <a:rPr lang="zh-CN" altLang="en-US" sz="4000" b="1" dirty="0" smtClean="0">
                <a:effectLst/>
                <a:latin typeface="华文仿宋" pitchFamily="2" charset="-122"/>
                <a:ea typeface="华文仿宋" pitchFamily="2" charset="-122"/>
              </a:rPr>
              <a:t>内容与栏目</a:t>
            </a:r>
            <a:r>
              <a:rPr lang="zh-CN" altLang="en-US" sz="4000" b="1" dirty="0" smtClean="0">
                <a:effectLst/>
                <a:latin typeface="华文仿宋" pitchFamily="2" charset="-122"/>
                <a:ea typeface="华文仿宋" pitchFamily="2" charset="-122"/>
              </a:rPr>
              <a:t>构成</a:t>
            </a:r>
          </a:p>
        </p:txBody>
      </p:sp>
      <p:sp>
        <p:nvSpPr>
          <p:cNvPr id="3" name="内容占位符 2"/>
          <p:cNvSpPr>
            <a:spLocks noGrp="1"/>
          </p:cNvSpPr>
          <p:nvPr>
            <p:ph idx="1"/>
          </p:nvPr>
        </p:nvSpPr>
        <p:spPr/>
        <p:txBody>
          <a:bodyPr/>
          <a:lstStyle/>
          <a:p>
            <a:r>
              <a:rPr lang="zh-CN" altLang="zh-CN" b="1" dirty="0" smtClean="0">
                <a:latin typeface="华文仿宋" pitchFamily="2" charset="-122"/>
                <a:ea typeface="华文仿宋" pitchFamily="2" charset="-122"/>
              </a:rPr>
              <a:t>校主页有多种网站的链接，除了校园要闻和机构信息外，还具有许多校园网页的链接，这已成为了校主页的重要优势，它可以发挥信息整合与信息中转站的作用，为哈尔滨工程大学学生提供简单便捷的服务。</a:t>
            </a:r>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b="1" dirty="0" smtClean="0">
                <a:latin typeface="华文仿宋" pitchFamily="2" charset="-122"/>
                <a:ea typeface="华文仿宋" pitchFamily="2" charset="-122"/>
              </a:rPr>
              <a:t>工学网作为哈尔滨工程大学的另一门户网站，凭借院系网、人文网、新闻网、服务网、图片网、影音网、三海一核、通讯站、博客网等，对哈尔滨工程大学信息进行了统一的整合，成为集约型网站。通过登录教务网站查询成绩、考试报名等学习需要成为学生登录工学网的重要动机。</a:t>
            </a:r>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b="1" dirty="0" smtClean="0">
                <a:latin typeface="华文仿宋" pitchFamily="2" charset="-122"/>
                <a:ea typeface="华文仿宋" pitchFamily="2" charset="-122"/>
              </a:rPr>
              <a:t>启航网分成团情动态、公告信息、媒体聚焦、基层团讯、理事会讯等栏目板块，经过访谈，调查小组得知，学生登录启航网主要是获取团讯信息。</a:t>
            </a:r>
          </a:p>
          <a:p>
            <a:endParaRPr lang="zh-CN" altLang="en-US" b="1" dirty="0">
              <a:latin typeface="华文仿宋" pitchFamily="2" charset="-122"/>
              <a:ea typeface="华文仿宋"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zh-CN" sz="4000" b="1" dirty="0" smtClean="0">
                <a:effectLst/>
                <a:latin typeface="华文仿宋" pitchFamily="2" charset="-122"/>
                <a:ea typeface="华文仿宋" pitchFamily="2" charset="-122"/>
              </a:rPr>
              <a:t>六、校园网站存在的问题</a:t>
            </a:r>
            <a:endParaRPr lang="zh-CN" altLang="en-US" sz="4000" b="1" dirty="0">
              <a:effectLst/>
              <a:latin typeface="华文仿宋" pitchFamily="2" charset="-122"/>
              <a:ea typeface="华文仿宋" pitchFamily="2" charset="-122"/>
            </a:endParaRPr>
          </a:p>
        </p:txBody>
      </p:sp>
      <p:sp>
        <p:nvSpPr>
          <p:cNvPr id="3" name="内容占位符 2"/>
          <p:cNvSpPr>
            <a:spLocks noGrp="1"/>
          </p:cNvSpPr>
          <p:nvPr>
            <p:ph idx="1"/>
          </p:nvPr>
        </p:nvSpPr>
        <p:spPr/>
        <p:txBody>
          <a:bodyPr/>
          <a:lstStyle/>
          <a:p>
            <a:r>
              <a:rPr lang="zh-CN" altLang="zh-CN" b="1" dirty="0" smtClean="0">
                <a:latin typeface="华文仿宋" pitchFamily="2" charset="-122"/>
                <a:ea typeface="华文仿宋" pitchFamily="2" charset="-122"/>
              </a:rPr>
              <a:t>校园网站之间缺乏沟通与联系。</a:t>
            </a:r>
          </a:p>
          <a:p>
            <a:r>
              <a:rPr lang="zh-CN" altLang="zh-CN" b="1" dirty="0" smtClean="0">
                <a:latin typeface="华文仿宋" pitchFamily="2" charset="-122"/>
                <a:ea typeface="华文仿宋" pitchFamily="2" charset="-122"/>
              </a:rPr>
              <a:t>工学网、启航网和校主页的定位区分不明确。</a:t>
            </a:r>
          </a:p>
          <a:p>
            <a:r>
              <a:rPr lang="zh-CN" altLang="zh-CN" b="1" dirty="0" smtClean="0">
                <a:latin typeface="华文仿宋" pitchFamily="2" charset="-122"/>
                <a:ea typeface="华文仿宋" pitchFamily="2" charset="-122"/>
              </a:rPr>
              <a:t>校园网站上的信息存在虚假现象。</a:t>
            </a:r>
          </a:p>
          <a:p>
            <a:r>
              <a:rPr lang="zh-CN" altLang="zh-CN" b="1" dirty="0" smtClean="0">
                <a:latin typeface="华文仿宋" pitchFamily="2" charset="-122"/>
                <a:ea typeface="华文仿宋" pitchFamily="2" charset="-122"/>
              </a:rPr>
              <a:t>校园信息内容空洞无趣，缺少互动性。</a:t>
            </a:r>
          </a:p>
          <a:p>
            <a:r>
              <a:rPr lang="zh-CN" altLang="zh-CN" b="1" dirty="0" smtClean="0">
                <a:latin typeface="华文仿宋" pitchFamily="2" charset="-122"/>
                <a:ea typeface="华文仿宋" pitchFamily="2" charset="-122"/>
              </a:rPr>
              <a:t>信息质量低。</a:t>
            </a:r>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zh-CN" sz="4000" b="1" dirty="0" smtClean="0">
                <a:effectLst/>
                <a:latin typeface="华文仿宋" pitchFamily="2" charset="-122"/>
                <a:ea typeface="华文仿宋" pitchFamily="2" charset="-122"/>
              </a:rPr>
              <a:t>七、解决对策</a:t>
            </a:r>
            <a:endParaRPr lang="zh-CN" altLang="en-US" sz="4000" b="1" dirty="0">
              <a:effectLst/>
              <a:latin typeface="华文仿宋" pitchFamily="2" charset="-122"/>
              <a:ea typeface="华文仿宋" pitchFamily="2" charset="-122"/>
            </a:endParaRPr>
          </a:p>
        </p:txBody>
      </p:sp>
      <p:sp>
        <p:nvSpPr>
          <p:cNvPr id="3" name="内容占位符 2"/>
          <p:cNvSpPr>
            <a:spLocks noGrp="1"/>
          </p:cNvSpPr>
          <p:nvPr>
            <p:ph idx="1"/>
          </p:nvPr>
        </p:nvSpPr>
        <p:spPr/>
        <p:txBody>
          <a:bodyPr/>
          <a:lstStyle/>
          <a:p>
            <a:r>
              <a:rPr lang="zh-CN" altLang="zh-CN" dirty="0" smtClean="0">
                <a:latin typeface="华文仿宋" pitchFamily="2" charset="-122"/>
                <a:ea typeface="华文仿宋" pitchFamily="2" charset="-122"/>
              </a:rPr>
              <a:t>加强校园媒体人员之间的交流。</a:t>
            </a:r>
          </a:p>
          <a:p>
            <a:r>
              <a:rPr lang="zh-CN" altLang="zh-CN" dirty="0" smtClean="0">
                <a:latin typeface="华文仿宋" pitchFamily="2" charset="-122"/>
                <a:ea typeface="华文仿宋" pitchFamily="2" charset="-122"/>
              </a:rPr>
              <a:t>提高学校对宣传的重视程度。</a:t>
            </a:r>
          </a:p>
          <a:p>
            <a:r>
              <a:rPr lang="zh-CN" altLang="zh-CN" dirty="0" smtClean="0">
                <a:latin typeface="华文仿宋" pitchFamily="2" charset="-122"/>
                <a:ea typeface="华文仿宋" pitchFamily="2" charset="-122"/>
              </a:rPr>
              <a:t>加强对学生记者的培训。</a:t>
            </a:r>
          </a:p>
          <a:p>
            <a:r>
              <a:rPr lang="zh-CN" altLang="zh-CN" dirty="0" smtClean="0">
                <a:latin typeface="华文仿宋" pitchFamily="2" charset="-122"/>
                <a:ea typeface="华文仿宋" pitchFamily="2" charset="-122"/>
              </a:rPr>
              <a:t>增强网站的趣味性和互动性。</a:t>
            </a:r>
          </a:p>
          <a:p>
            <a:r>
              <a:rPr lang="zh-CN" altLang="zh-CN" dirty="0" smtClean="0">
                <a:latin typeface="华文仿宋" pitchFamily="2" charset="-122"/>
                <a:ea typeface="华文仿宋" pitchFamily="2" charset="-122"/>
              </a:rPr>
              <a:t>加强品牌建设。</a:t>
            </a:r>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ctr"/>
            <a:endParaRPr lang="en-US" altLang="zh-CN" dirty="0" smtClean="0"/>
          </a:p>
          <a:p>
            <a:pPr algn="ctr"/>
            <a:endParaRPr lang="en-US" altLang="zh-CN" dirty="0" smtClean="0"/>
          </a:p>
          <a:p>
            <a:pPr algn="ctr"/>
            <a:endParaRPr lang="en-US" altLang="zh-CN" dirty="0" smtClean="0"/>
          </a:p>
          <a:p>
            <a:pPr algn="ctr"/>
            <a:r>
              <a:rPr lang="zh-CN" altLang="en-US" sz="4800" b="1" dirty="0" smtClean="0"/>
              <a:t>调查问卷</a:t>
            </a:r>
            <a:endParaRPr lang="zh-CN" altLang="en-US" sz="48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b="1" dirty="0" smtClean="0">
                <a:latin typeface="华文仿宋" pitchFamily="2" charset="-122"/>
                <a:ea typeface="华文仿宋" pitchFamily="2" charset="-122"/>
              </a:rPr>
              <a:t>1.</a:t>
            </a:r>
            <a:r>
              <a:rPr lang="zh-CN" altLang="zh-CN" b="1" dirty="0" smtClean="0">
                <a:latin typeface="华文仿宋" pitchFamily="2" charset="-122"/>
                <a:ea typeface="华文仿宋" pitchFamily="2" charset="-122"/>
              </a:rPr>
              <a:t>您的性别：（</a:t>
            </a:r>
            <a:r>
              <a:rPr lang="en-US" altLang="zh-CN" b="1" dirty="0" smtClean="0">
                <a:latin typeface="华文仿宋" pitchFamily="2" charset="-122"/>
                <a:ea typeface="华文仿宋" pitchFamily="2" charset="-122"/>
              </a:rPr>
              <a:t>   </a:t>
            </a:r>
            <a:r>
              <a:rPr lang="zh-CN" altLang="zh-CN" b="1" dirty="0" smtClean="0">
                <a:latin typeface="华文仿宋" pitchFamily="2" charset="-122"/>
                <a:ea typeface="华文仿宋" pitchFamily="2" charset="-122"/>
              </a:rPr>
              <a:t>）</a:t>
            </a:r>
            <a:r>
              <a:rPr lang="en-US" altLang="zh-CN" b="1" dirty="0" smtClean="0">
                <a:latin typeface="华文仿宋" pitchFamily="2" charset="-122"/>
                <a:ea typeface="华文仿宋" pitchFamily="2" charset="-122"/>
              </a:rPr>
              <a:t>  A</a:t>
            </a:r>
            <a:r>
              <a:rPr lang="zh-CN" altLang="zh-CN" b="1" dirty="0" smtClean="0">
                <a:latin typeface="华文仿宋" pitchFamily="2" charset="-122"/>
                <a:ea typeface="华文仿宋" pitchFamily="2" charset="-122"/>
              </a:rPr>
              <a:t>、男</a:t>
            </a:r>
            <a:r>
              <a:rPr lang="en-US" altLang="zh-CN" b="1" dirty="0" smtClean="0">
                <a:latin typeface="华文仿宋" pitchFamily="2" charset="-122"/>
                <a:ea typeface="华文仿宋" pitchFamily="2" charset="-122"/>
              </a:rPr>
              <a:t>   B</a:t>
            </a:r>
            <a:r>
              <a:rPr lang="zh-CN" altLang="zh-CN" b="1" dirty="0" smtClean="0">
                <a:latin typeface="华文仿宋" pitchFamily="2" charset="-122"/>
                <a:ea typeface="华文仿宋" pitchFamily="2" charset="-122"/>
              </a:rPr>
              <a:t>、女</a:t>
            </a:r>
          </a:p>
          <a:p>
            <a:r>
              <a:rPr lang="en-US" altLang="zh-CN" b="1" dirty="0" smtClean="0">
                <a:latin typeface="华文仿宋" pitchFamily="2" charset="-122"/>
                <a:ea typeface="华文仿宋" pitchFamily="2" charset="-122"/>
              </a:rPr>
              <a:t>2.</a:t>
            </a:r>
            <a:r>
              <a:rPr lang="zh-CN" altLang="zh-CN" b="1" dirty="0" smtClean="0">
                <a:latin typeface="华文仿宋" pitchFamily="2" charset="-122"/>
                <a:ea typeface="华文仿宋" pitchFamily="2" charset="-122"/>
              </a:rPr>
              <a:t>您的院系：（</a:t>
            </a:r>
            <a:r>
              <a:rPr lang="en-US" altLang="zh-CN" b="1" dirty="0" smtClean="0">
                <a:latin typeface="华文仿宋" pitchFamily="2" charset="-122"/>
                <a:ea typeface="华文仿宋" pitchFamily="2" charset="-122"/>
              </a:rPr>
              <a:t>    </a:t>
            </a:r>
            <a:r>
              <a:rPr lang="zh-CN" altLang="zh-CN" b="1" dirty="0" smtClean="0">
                <a:latin typeface="华文仿宋" pitchFamily="2" charset="-122"/>
                <a:ea typeface="华文仿宋" pitchFamily="2" charset="-122"/>
              </a:rPr>
              <a:t>）</a:t>
            </a:r>
            <a:r>
              <a:rPr lang="en-US" altLang="zh-CN" b="1" u="sng" dirty="0" smtClean="0">
                <a:latin typeface="华文仿宋" pitchFamily="2" charset="-122"/>
                <a:ea typeface="华文仿宋" pitchFamily="2" charset="-122"/>
              </a:rPr>
              <a:t>       </a:t>
            </a:r>
            <a:endParaRPr lang="en-US" altLang="zh-CN" b="1" u="sng" dirty="0" smtClean="0">
              <a:latin typeface="华文仿宋" pitchFamily="2" charset="-122"/>
              <a:ea typeface="华文仿宋" pitchFamily="2" charset="-122"/>
            </a:endParaRPr>
          </a:p>
          <a:p>
            <a:r>
              <a:rPr lang="en-US" altLang="zh-CN" b="1" u="sng" dirty="0" smtClean="0">
                <a:latin typeface="华文仿宋" pitchFamily="2" charset="-122"/>
                <a:ea typeface="华文仿宋" pitchFamily="2" charset="-122"/>
              </a:rPr>
              <a:t> </a:t>
            </a:r>
            <a:r>
              <a:rPr lang="en-US" altLang="zh-CN" b="1" dirty="0" smtClean="0">
                <a:latin typeface="华文仿宋" pitchFamily="2" charset="-122"/>
                <a:ea typeface="华文仿宋" pitchFamily="2" charset="-122"/>
              </a:rPr>
              <a:t>3.</a:t>
            </a:r>
            <a:r>
              <a:rPr lang="zh-CN" altLang="zh-CN" b="1" dirty="0" smtClean="0">
                <a:latin typeface="华文仿宋" pitchFamily="2" charset="-122"/>
                <a:ea typeface="华文仿宋" pitchFamily="2" charset="-122"/>
              </a:rPr>
              <a:t>您的公寓：（</a:t>
            </a:r>
            <a:r>
              <a:rPr lang="en-US" altLang="zh-CN" b="1" dirty="0" smtClean="0">
                <a:latin typeface="华文仿宋" pitchFamily="2" charset="-122"/>
                <a:ea typeface="华文仿宋" pitchFamily="2" charset="-122"/>
              </a:rPr>
              <a:t>   </a:t>
            </a:r>
            <a:r>
              <a:rPr lang="zh-CN" altLang="zh-CN" b="1" dirty="0" smtClean="0">
                <a:latin typeface="华文仿宋" pitchFamily="2" charset="-122"/>
                <a:ea typeface="华文仿宋" pitchFamily="2" charset="-122"/>
              </a:rPr>
              <a:t>）</a:t>
            </a:r>
            <a:r>
              <a:rPr lang="zh-CN" altLang="zh-CN" b="1" dirty="0" smtClean="0">
                <a:latin typeface="华文仿宋" pitchFamily="2" charset="-122"/>
                <a:ea typeface="华文仿宋" pitchFamily="2" charset="-122"/>
              </a:rPr>
              <a:t>公寓</a:t>
            </a:r>
            <a:endParaRPr lang="en-US" altLang="zh-CN" b="1" dirty="0" smtClean="0">
              <a:latin typeface="华文仿宋" pitchFamily="2" charset="-122"/>
              <a:ea typeface="华文仿宋" pitchFamily="2" charset="-122"/>
            </a:endParaRPr>
          </a:p>
          <a:p>
            <a:r>
              <a:rPr lang="en-US" altLang="zh-CN" b="1" dirty="0" smtClean="0">
                <a:latin typeface="华文仿宋" pitchFamily="2" charset="-122"/>
                <a:ea typeface="华文仿宋" pitchFamily="2" charset="-122"/>
              </a:rPr>
              <a:t>4</a:t>
            </a:r>
            <a:r>
              <a:rPr lang="en-US" altLang="zh-CN" b="1" dirty="0" smtClean="0">
                <a:latin typeface="华文仿宋" pitchFamily="2" charset="-122"/>
                <a:ea typeface="华文仿宋" pitchFamily="2" charset="-122"/>
              </a:rPr>
              <a:t>.</a:t>
            </a:r>
            <a:r>
              <a:rPr lang="zh-CN" altLang="zh-CN" b="1" dirty="0" smtClean="0">
                <a:latin typeface="华文仿宋" pitchFamily="2" charset="-122"/>
                <a:ea typeface="华文仿宋" pitchFamily="2" charset="-122"/>
              </a:rPr>
              <a:t>您的年级：（</a:t>
            </a:r>
            <a:r>
              <a:rPr lang="en-US" altLang="zh-CN" b="1" dirty="0" smtClean="0">
                <a:latin typeface="华文仿宋" pitchFamily="2" charset="-122"/>
                <a:ea typeface="华文仿宋" pitchFamily="2" charset="-122"/>
              </a:rPr>
              <a:t>   </a:t>
            </a:r>
            <a:r>
              <a:rPr lang="zh-CN" altLang="zh-CN" b="1" dirty="0" smtClean="0">
                <a:latin typeface="华文仿宋" pitchFamily="2" charset="-122"/>
                <a:ea typeface="华文仿宋" pitchFamily="2" charset="-122"/>
              </a:rPr>
              <a:t>）</a:t>
            </a:r>
            <a:endParaRPr lang="zh-CN" altLang="en-US" b="1" dirty="0">
              <a:latin typeface="华文仿宋" pitchFamily="2" charset="-122"/>
              <a:ea typeface="华文仿宋"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smtClean="0">
                <a:latin typeface="华文仿宋" pitchFamily="2" charset="-122"/>
                <a:ea typeface="华文仿宋" pitchFamily="2" charset="-122"/>
              </a:rPr>
              <a:t>5.</a:t>
            </a:r>
            <a:r>
              <a:rPr lang="zh-CN" altLang="zh-CN" b="1" dirty="0" smtClean="0">
                <a:latin typeface="华文仿宋" pitchFamily="2" charset="-122"/>
                <a:ea typeface="华文仿宋" pitchFamily="2" charset="-122"/>
              </a:rPr>
              <a:t>您经常关注校园新闻吗（校园新闻是指对校园事件的新近报道）？（</a:t>
            </a:r>
            <a:r>
              <a:rPr lang="en-US" altLang="zh-CN" b="1" dirty="0" smtClean="0">
                <a:latin typeface="华文仿宋" pitchFamily="2" charset="-122"/>
                <a:ea typeface="华文仿宋" pitchFamily="2" charset="-122"/>
              </a:rPr>
              <a:t>   </a:t>
            </a:r>
            <a:r>
              <a:rPr lang="zh-CN" altLang="zh-CN" b="1" dirty="0" smtClean="0">
                <a:latin typeface="华文仿宋" pitchFamily="2" charset="-122"/>
                <a:ea typeface="华文仿宋" pitchFamily="2" charset="-122"/>
              </a:rPr>
              <a:t>）</a:t>
            </a:r>
          </a:p>
          <a:p>
            <a:r>
              <a:rPr lang="en-US" altLang="zh-CN" b="1" dirty="0" smtClean="0">
                <a:latin typeface="华文仿宋" pitchFamily="2" charset="-122"/>
                <a:ea typeface="华文仿宋" pitchFamily="2" charset="-122"/>
              </a:rPr>
              <a:t>A</a:t>
            </a:r>
            <a:r>
              <a:rPr lang="zh-CN" altLang="zh-CN" b="1" dirty="0" smtClean="0">
                <a:latin typeface="华文仿宋" pitchFamily="2" charset="-122"/>
                <a:ea typeface="华文仿宋" pitchFamily="2" charset="-122"/>
              </a:rPr>
              <a:t>、经常关注 </a:t>
            </a:r>
            <a:r>
              <a:rPr lang="en-US" altLang="zh-CN" b="1" dirty="0" smtClean="0">
                <a:latin typeface="华文仿宋" pitchFamily="2" charset="-122"/>
                <a:ea typeface="华文仿宋" pitchFamily="2" charset="-122"/>
              </a:rPr>
              <a:t>B</a:t>
            </a:r>
            <a:r>
              <a:rPr lang="zh-CN" altLang="zh-CN" b="1" dirty="0" smtClean="0">
                <a:latin typeface="华文仿宋" pitchFamily="2" charset="-122"/>
                <a:ea typeface="华文仿宋" pitchFamily="2" charset="-122"/>
              </a:rPr>
              <a:t>、一般关注 </a:t>
            </a:r>
            <a:r>
              <a:rPr lang="en-US" altLang="zh-CN" b="1" dirty="0" smtClean="0">
                <a:latin typeface="华文仿宋" pitchFamily="2" charset="-122"/>
                <a:ea typeface="华文仿宋" pitchFamily="2" charset="-122"/>
              </a:rPr>
              <a:t>C</a:t>
            </a:r>
            <a:r>
              <a:rPr lang="zh-CN" altLang="zh-CN" b="1" dirty="0" smtClean="0">
                <a:latin typeface="华文仿宋" pitchFamily="2" charset="-122"/>
                <a:ea typeface="华文仿宋" pitchFamily="2" charset="-122"/>
              </a:rPr>
              <a:t>、较少关注</a:t>
            </a:r>
          </a:p>
          <a:p>
            <a:r>
              <a:rPr lang="en-US" altLang="zh-CN" b="1" dirty="0" smtClean="0">
                <a:latin typeface="华文仿宋" pitchFamily="2" charset="-122"/>
                <a:ea typeface="华文仿宋" pitchFamily="2" charset="-122"/>
              </a:rPr>
              <a:t> </a:t>
            </a:r>
            <a:endParaRPr lang="zh-CN" altLang="zh-CN" b="1" dirty="0" smtClean="0">
              <a:latin typeface="华文仿宋" pitchFamily="2" charset="-122"/>
              <a:ea typeface="华文仿宋" pitchFamily="2" charset="-122"/>
            </a:endParaRPr>
          </a:p>
          <a:p>
            <a:r>
              <a:rPr lang="en-US" altLang="zh-CN" b="1" dirty="0" smtClean="0">
                <a:latin typeface="华文仿宋" pitchFamily="2" charset="-122"/>
                <a:ea typeface="华文仿宋" pitchFamily="2" charset="-122"/>
              </a:rPr>
              <a:t>6.</a:t>
            </a:r>
            <a:r>
              <a:rPr lang="zh-CN" altLang="zh-CN" b="1" dirty="0" smtClean="0">
                <a:latin typeface="华文仿宋" pitchFamily="2" charset="-122"/>
                <a:ea typeface="华文仿宋" pitchFamily="2" charset="-122"/>
              </a:rPr>
              <a:t>您是校园记者吗？（</a:t>
            </a:r>
            <a:r>
              <a:rPr lang="en-US" altLang="zh-CN" b="1" dirty="0" smtClean="0">
                <a:latin typeface="华文仿宋" pitchFamily="2" charset="-122"/>
                <a:ea typeface="华文仿宋" pitchFamily="2" charset="-122"/>
              </a:rPr>
              <a:t>    </a:t>
            </a:r>
            <a:r>
              <a:rPr lang="zh-CN" altLang="zh-CN" b="1" dirty="0" smtClean="0">
                <a:latin typeface="华文仿宋" pitchFamily="2" charset="-122"/>
                <a:ea typeface="华文仿宋" pitchFamily="2" charset="-122"/>
              </a:rPr>
              <a:t>）（校园记者包括校园网站、《工学周报》、《青春校园》的编辑部成员，院系宣传部成员，社团宣传部成员等）</a:t>
            </a:r>
          </a:p>
          <a:p>
            <a:r>
              <a:rPr lang="en-US" altLang="zh-CN" b="1" dirty="0" smtClean="0">
                <a:latin typeface="华文仿宋" pitchFamily="2" charset="-122"/>
                <a:ea typeface="华文仿宋" pitchFamily="2" charset="-122"/>
              </a:rPr>
              <a:t>A</a:t>
            </a:r>
            <a:r>
              <a:rPr lang="zh-CN" altLang="zh-CN" b="1" dirty="0" smtClean="0">
                <a:latin typeface="华文仿宋" pitchFamily="2" charset="-122"/>
                <a:ea typeface="华文仿宋" pitchFamily="2" charset="-122"/>
              </a:rPr>
              <a:t>、是</a:t>
            </a:r>
            <a:r>
              <a:rPr lang="en-US" altLang="zh-CN" b="1" dirty="0" smtClean="0">
                <a:latin typeface="华文仿宋" pitchFamily="2" charset="-122"/>
                <a:ea typeface="华文仿宋" pitchFamily="2" charset="-122"/>
              </a:rPr>
              <a:t>  B</a:t>
            </a:r>
            <a:r>
              <a:rPr lang="zh-CN" altLang="zh-CN" b="1" dirty="0" smtClean="0">
                <a:latin typeface="华文仿宋" pitchFamily="2" charset="-122"/>
                <a:ea typeface="华文仿宋" pitchFamily="2" charset="-122"/>
              </a:rPr>
              <a:t>、不是</a:t>
            </a:r>
          </a:p>
          <a:p>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b="1" dirty="0" smtClean="0">
                <a:latin typeface="华文仿宋" pitchFamily="2" charset="-122"/>
                <a:ea typeface="华文仿宋" pitchFamily="2" charset="-122"/>
              </a:rPr>
              <a:t>如果是请回答第</a:t>
            </a:r>
            <a:r>
              <a:rPr lang="en-US" altLang="zh-CN" b="1" dirty="0" smtClean="0">
                <a:latin typeface="华文仿宋" pitchFamily="2" charset="-122"/>
                <a:ea typeface="华文仿宋" pitchFamily="2" charset="-122"/>
              </a:rPr>
              <a:t>7-8</a:t>
            </a:r>
            <a:r>
              <a:rPr lang="zh-CN" altLang="en-US" b="1" dirty="0" smtClean="0">
                <a:latin typeface="华文仿宋" pitchFamily="2" charset="-122"/>
                <a:ea typeface="华文仿宋" pitchFamily="2" charset="-122"/>
              </a:rPr>
              <a:t>题，如果不是请回答第</a:t>
            </a:r>
            <a:r>
              <a:rPr lang="en-US" altLang="zh-CN" b="1" dirty="0" smtClean="0">
                <a:latin typeface="华文仿宋" pitchFamily="2" charset="-122"/>
                <a:ea typeface="华文仿宋" pitchFamily="2" charset="-122"/>
              </a:rPr>
              <a:t>9-10</a:t>
            </a:r>
            <a:r>
              <a:rPr lang="zh-CN" altLang="en-US" b="1" dirty="0" smtClean="0">
                <a:latin typeface="华文仿宋" pitchFamily="2" charset="-122"/>
                <a:ea typeface="华文仿宋" pitchFamily="2" charset="-122"/>
              </a:rPr>
              <a:t>题。</a:t>
            </a:r>
          </a:p>
          <a:p>
            <a:r>
              <a:rPr lang="en-US" altLang="zh-CN" b="1" dirty="0" smtClean="0">
                <a:latin typeface="华文仿宋" pitchFamily="2" charset="-122"/>
                <a:ea typeface="华文仿宋" pitchFamily="2" charset="-122"/>
              </a:rPr>
              <a:t>7.</a:t>
            </a:r>
            <a:r>
              <a:rPr lang="zh-CN" altLang="en-US" b="1" dirty="0" smtClean="0">
                <a:latin typeface="华文仿宋" pitchFamily="2" charset="-122"/>
                <a:ea typeface="华文仿宋" pitchFamily="2" charset="-122"/>
              </a:rPr>
              <a:t>您参加过正式的新闻写作培训吗？</a:t>
            </a:r>
          </a:p>
          <a:p>
            <a:r>
              <a:rPr lang="en-US" altLang="zh-CN" b="1" dirty="0" smtClean="0">
                <a:latin typeface="华文仿宋" pitchFamily="2" charset="-122"/>
                <a:ea typeface="华文仿宋" pitchFamily="2" charset="-122"/>
              </a:rPr>
              <a:t>A</a:t>
            </a:r>
            <a:r>
              <a:rPr lang="zh-CN" altLang="en-US" b="1" dirty="0" smtClean="0">
                <a:latin typeface="华文仿宋" pitchFamily="2" charset="-122"/>
                <a:ea typeface="华文仿宋" pitchFamily="2" charset="-122"/>
              </a:rPr>
              <a:t>、参加过</a:t>
            </a:r>
            <a:r>
              <a:rPr lang="en-US" altLang="zh-CN" b="1" dirty="0" smtClean="0">
                <a:latin typeface="华文仿宋" pitchFamily="2" charset="-122"/>
                <a:ea typeface="华文仿宋" pitchFamily="2" charset="-122"/>
              </a:rPr>
              <a:t>5</a:t>
            </a:r>
            <a:r>
              <a:rPr lang="zh-CN" altLang="en-US" b="1" dirty="0" smtClean="0">
                <a:latin typeface="华文仿宋" pitchFamily="2" charset="-122"/>
                <a:ea typeface="华文仿宋" pitchFamily="2" charset="-122"/>
              </a:rPr>
              <a:t>次以上 </a:t>
            </a:r>
            <a:r>
              <a:rPr lang="en-US" altLang="zh-CN" b="1" dirty="0" smtClean="0">
                <a:latin typeface="华文仿宋" pitchFamily="2" charset="-122"/>
                <a:ea typeface="华文仿宋" pitchFamily="2" charset="-122"/>
              </a:rPr>
              <a:t>B</a:t>
            </a:r>
            <a:r>
              <a:rPr lang="zh-CN" altLang="en-US" b="1" dirty="0" smtClean="0">
                <a:latin typeface="华文仿宋" pitchFamily="2" charset="-122"/>
                <a:ea typeface="华文仿宋" pitchFamily="2" charset="-122"/>
              </a:rPr>
              <a:t>、参加过</a:t>
            </a:r>
            <a:r>
              <a:rPr lang="en-US" altLang="zh-CN" b="1" dirty="0" smtClean="0">
                <a:latin typeface="华文仿宋" pitchFamily="2" charset="-122"/>
                <a:ea typeface="华文仿宋" pitchFamily="2" charset="-122"/>
              </a:rPr>
              <a:t>2-4</a:t>
            </a:r>
            <a:r>
              <a:rPr lang="zh-CN" altLang="en-US" b="1" dirty="0" smtClean="0">
                <a:latin typeface="华文仿宋" pitchFamily="2" charset="-122"/>
                <a:ea typeface="华文仿宋" pitchFamily="2" charset="-122"/>
              </a:rPr>
              <a:t>次 </a:t>
            </a:r>
            <a:endParaRPr lang="en-US" altLang="zh-CN" b="1" dirty="0" smtClean="0">
              <a:latin typeface="华文仿宋" pitchFamily="2" charset="-122"/>
              <a:ea typeface="华文仿宋" pitchFamily="2" charset="-122"/>
            </a:endParaRPr>
          </a:p>
          <a:p>
            <a:r>
              <a:rPr lang="en-US" altLang="zh-CN" b="1" dirty="0" smtClean="0">
                <a:latin typeface="华文仿宋" pitchFamily="2" charset="-122"/>
                <a:ea typeface="华文仿宋" pitchFamily="2" charset="-122"/>
              </a:rPr>
              <a:t>C</a:t>
            </a:r>
            <a:r>
              <a:rPr lang="zh-CN" altLang="en-US" b="1" dirty="0" smtClean="0">
                <a:latin typeface="华文仿宋" pitchFamily="2" charset="-122"/>
                <a:ea typeface="华文仿宋" pitchFamily="2" charset="-122"/>
              </a:rPr>
              <a:t>、参加过</a:t>
            </a:r>
            <a:r>
              <a:rPr lang="en-US" altLang="zh-CN" b="1" dirty="0" smtClean="0">
                <a:latin typeface="华文仿宋" pitchFamily="2" charset="-122"/>
                <a:ea typeface="华文仿宋" pitchFamily="2" charset="-122"/>
              </a:rPr>
              <a:t>1</a:t>
            </a:r>
            <a:r>
              <a:rPr lang="zh-CN" altLang="en-US" b="1" dirty="0" smtClean="0">
                <a:latin typeface="华文仿宋" pitchFamily="2" charset="-122"/>
                <a:ea typeface="华文仿宋" pitchFamily="2" charset="-122"/>
              </a:rPr>
              <a:t>次 </a:t>
            </a:r>
            <a:r>
              <a:rPr lang="en-US" altLang="zh-CN" b="1" dirty="0" smtClean="0">
                <a:latin typeface="华文仿宋" pitchFamily="2" charset="-122"/>
                <a:ea typeface="华文仿宋" pitchFamily="2" charset="-122"/>
              </a:rPr>
              <a:t>D</a:t>
            </a:r>
            <a:r>
              <a:rPr lang="zh-CN" altLang="en-US" b="1" dirty="0" smtClean="0">
                <a:latin typeface="华文仿宋" pitchFamily="2" charset="-122"/>
                <a:ea typeface="华文仿宋" pitchFamily="2" charset="-122"/>
              </a:rPr>
              <a:t>、从没有参加过</a:t>
            </a:r>
          </a:p>
          <a:p>
            <a:r>
              <a:rPr lang="en-US" altLang="zh-CN" b="1" dirty="0" smtClean="0">
                <a:latin typeface="华文仿宋" pitchFamily="2" charset="-122"/>
                <a:ea typeface="华文仿宋" pitchFamily="2" charset="-122"/>
              </a:rPr>
              <a:t>8</a:t>
            </a:r>
            <a:r>
              <a:rPr lang="zh-CN" altLang="en-US" b="1" dirty="0" smtClean="0">
                <a:latin typeface="华文仿宋" pitchFamily="2" charset="-122"/>
                <a:ea typeface="华文仿宋" pitchFamily="2" charset="-122"/>
              </a:rPr>
              <a:t>．您通过看书、上网搜索资料等方式自学过新闻写作吗？</a:t>
            </a:r>
          </a:p>
          <a:p>
            <a:r>
              <a:rPr lang="en-US" altLang="zh-CN" b="1" dirty="0" smtClean="0">
                <a:latin typeface="华文仿宋" pitchFamily="2" charset="-122"/>
                <a:ea typeface="华文仿宋" pitchFamily="2" charset="-122"/>
              </a:rPr>
              <a:t>A</a:t>
            </a:r>
            <a:r>
              <a:rPr lang="zh-CN" altLang="en-US" b="1" dirty="0" smtClean="0">
                <a:latin typeface="华文仿宋" pitchFamily="2" charset="-122"/>
                <a:ea typeface="华文仿宋" pitchFamily="2" charset="-122"/>
              </a:rPr>
              <a:t>、经常 </a:t>
            </a:r>
            <a:r>
              <a:rPr lang="en-US" altLang="zh-CN" b="1" dirty="0" smtClean="0">
                <a:latin typeface="华文仿宋" pitchFamily="2" charset="-122"/>
                <a:ea typeface="华文仿宋" pitchFamily="2" charset="-122"/>
              </a:rPr>
              <a:t>B</a:t>
            </a:r>
            <a:r>
              <a:rPr lang="zh-CN" altLang="en-US" b="1" dirty="0" smtClean="0">
                <a:latin typeface="华文仿宋" pitchFamily="2" charset="-122"/>
                <a:ea typeface="华文仿宋" pitchFamily="2" charset="-122"/>
              </a:rPr>
              <a:t>、一般</a:t>
            </a:r>
            <a:r>
              <a:rPr lang="en-US" altLang="zh-CN" b="1" dirty="0" smtClean="0">
                <a:latin typeface="华文仿宋" pitchFamily="2" charset="-122"/>
                <a:ea typeface="华文仿宋" pitchFamily="2" charset="-122"/>
              </a:rPr>
              <a:t>C</a:t>
            </a:r>
            <a:r>
              <a:rPr lang="zh-CN" altLang="en-US" b="1" dirty="0" smtClean="0">
                <a:latin typeface="华文仿宋" pitchFamily="2" charset="-122"/>
                <a:ea typeface="华文仿宋" pitchFamily="2" charset="-122"/>
              </a:rPr>
              <a:t>、很少</a:t>
            </a:r>
            <a:r>
              <a:rPr lang="en-US" altLang="zh-CN" b="1" dirty="0" smtClean="0">
                <a:latin typeface="华文仿宋" pitchFamily="2" charset="-122"/>
                <a:ea typeface="华文仿宋" pitchFamily="2" charset="-122"/>
              </a:rPr>
              <a:t>D</a:t>
            </a:r>
            <a:r>
              <a:rPr lang="zh-CN" altLang="en-US" b="1" dirty="0" smtClean="0">
                <a:latin typeface="华文仿宋" pitchFamily="2" charset="-122"/>
                <a:ea typeface="华文仿宋" pitchFamily="2" charset="-122"/>
              </a:rPr>
              <a:t>、从未</a:t>
            </a:r>
          </a:p>
          <a:p>
            <a:r>
              <a:rPr lang="zh-CN" altLang="en-US" b="1" dirty="0" smtClean="0">
                <a:latin typeface="华文仿宋" pitchFamily="2" charset="-122"/>
                <a:ea typeface="华文仿宋" pitchFamily="2" charset="-122"/>
              </a:rPr>
              <a:t> </a:t>
            </a:r>
          </a:p>
          <a:p>
            <a:r>
              <a:rPr lang="en-US" altLang="zh-CN" b="1" dirty="0" smtClean="0">
                <a:latin typeface="华文仿宋" pitchFamily="2" charset="-122"/>
                <a:ea typeface="华文仿宋" pitchFamily="2" charset="-122"/>
              </a:rPr>
              <a:t>9.</a:t>
            </a:r>
            <a:r>
              <a:rPr lang="zh-CN" altLang="en-US" b="1" dirty="0" smtClean="0">
                <a:latin typeface="华文仿宋" pitchFamily="2" charset="-122"/>
                <a:ea typeface="华文仿宋" pitchFamily="2" charset="-122"/>
              </a:rPr>
              <a:t>您觉得哈工程校园新闻的稿件质量总体来说怎么样？</a:t>
            </a:r>
          </a:p>
          <a:p>
            <a:r>
              <a:rPr lang="en-US" altLang="zh-CN" b="1" dirty="0" smtClean="0">
                <a:latin typeface="华文仿宋" pitchFamily="2" charset="-122"/>
                <a:ea typeface="华文仿宋" pitchFamily="2" charset="-122"/>
              </a:rPr>
              <a:t>A</a:t>
            </a:r>
            <a:r>
              <a:rPr lang="zh-CN" altLang="en-US" b="1" dirty="0" smtClean="0">
                <a:latin typeface="华文仿宋" pitchFamily="2" charset="-122"/>
                <a:ea typeface="华文仿宋" pitchFamily="2" charset="-122"/>
              </a:rPr>
              <a:t>、非常好</a:t>
            </a:r>
            <a:r>
              <a:rPr lang="en-US" altLang="zh-CN" b="1" dirty="0" smtClean="0">
                <a:latin typeface="华文仿宋" pitchFamily="2" charset="-122"/>
                <a:ea typeface="华文仿宋" pitchFamily="2" charset="-122"/>
              </a:rPr>
              <a:t>B</a:t>
            </a:r>
            <a:r>
              <a:rPr lang="zh-CN" altLang="en-US" b="1" dirty="0" smtClean="0">
                <a:latin typeface="华文仿宋" pitchFamily="2" charset="-122"/>
                <a:ea typeface="华文仿宋" pitchFamily="2" charset="-122"/>
              </a:rPr>
              <a:t>、较好</a:t>
            </a:r>
            <a:r>
              <a:rPr lang="en-US" altLang="zh-CN" b="1" dirty="0" smtClean="0">
                <a:latin typeface="华文仿宋" pitchFamily="2" charset="-122"/>
                <a:ea typeface="华文仿宋" pitchFamily="2" charset="-122"/>
              </a:rPr>
              <a:t>C</a:t>
            </a:r>
            <a:r>
              <a:rPr lang="zh-CN" altLang="en-US" b="1" dirty="0" smtClean="0">
                <a:latin typeface="华文仿宋" pitchFamily="2" charset="-122"/>
                <a:ea typeface="华文仿宋" pitchFamily="2" charset="-122"/>
              </a:rPr>
              <a:t>、一般</a:t>
            </a:r>
            <a:r>
              <a:rPr lang="en-US" altLang="zh-CN" b="1" dirty="0" smtClean="0">
                <a:latin typeface="华文仿宋" pitchFamily="2" charset="-122"/>
                <a:ea typeface="华文仿宋" pitchFamily="2" charset="-122"/>
              </a:rPr>
              <a:t>D</a:t>
            </a:r>
            <a:r>
              <a:rPr lang="zh-CN" altLang="en-US" b="1" dirty="0" smtClean="0">
                <a:latin typeface="华文仿宋" pitchFamily="2" charset="-122"/>
                <a:ea typeface="华文仿宋" pitchFamily="2" charset="-122"/>
              </a:rPr>
              <a:t>、较差</a:t>
            </a:r>
          </a:p>
          <a:p>
            <a:r>
              <a:rPr lang="en-US" altLang="zh-CN" b="1" dirty="0" smtClean="0">
                <a:latin typeface="华文仿宋" pitchFamily="2" charset="-122"/>
                <a:ea typeface="华文仿宋" pitchFamily="2" charset="-122"/>
              </a:rPr>
              <a:t>10</a:t>
            </a:r>
            <a:r>
              <a:rPr lang="zh-CN" altLang="en-US" b="1" dirty="0" smtClean="0">
                <a:latin typeface="华文仿宋" pitchFamily="2" charset="-122"/>
                <a:ea typeface="华文仿宋" pitchFamily="2" charset="-122"/>
              </a:rPr>
              <a:t>、您觉得哈工程校园新闻的最主要的缺点是？</a:t>
            </a:r>
          </a:p>
          <a:p>
            <a:r>
              <a:rPr lang="en-US" altLang="zh-CN" b="1" dirty="0" smtClean="0">
                <a:latin typeface="华文仿宋" pitchFamily="2" charset="-122"/>
                <a:ea typeface="华文仿宋" pitchFamily="2" charset="-122"/>
              </a:rPr>
              <a:t>A</a:t>
            </a:r>
            <a:r>
              <a:rPr lang="zh-CN" altLang="en-US" b="1" dirty="0" smtClean="0">
                <a:latin typeface="华文仿宋" pitchFamily="2" charset="-122"/>
                <a:ea typeface="华文仿宋" pitchFamily="2" charset="-122"/>
              </a:rPr>
              <a:t>、更新速度慢 </a:t>
            </a:r>
            <a:r>
              <a:rPr lang="en-US" altLang="zh-CN" b="1" dirty="0" smtClean="0">
                <a:latin typeface="华文仿宋" pitchFamily="2" charset="-122"/>
                <a:ea typeface="华文仿宋" pitchFamily="2" charset="-122"/>
              </a:rPr>
              <a:t>B</a:t>
            </a:r>
            <a:r>
              <a:rPr lang="zh-CN" altLang="en-US" b="1" dirty="0" smtClean="0">
                <a:latin typeface="华文仿宋" pitchFamily="2" charset="-122"/>
                <a:ea typeface="华文仿宋" pitchFamily="2" charset="-122"/>
              </a:rPr>
              <a:t>、稿件质量</a:t>
            </a:r>
            <a:r>
              <a:rPr lang="zh-CN" altLang="en-US" b="1" dirty="0" smtClean="0">
                <a:latin typeface="华文仿宋" pitchFamily="2" charset="-122"/>
                <a:ea typeface="华文仿宋" pitchFamily="2" charset="-122"/>
              </a:rPr>
              <a:t>差</a:t>
            </a:r>
            <a:endParaRPr lang="en-US" altLang="zh-CN" b="1" dirty="0" smtClean="0">
              <a:latin typeface="华文仿宋" pitchFamily="2" charset="-122"/>
              <a:ea typeface="华文仿宋" pitchFamily="2" charset="-122"/>
            </a:endParaRPr>
          </a:p>
          <a:p>
            <a:r>
              <a:rPr lang="en-US" altLang="zh-CN" b="1" dirty="0" smtClean="0">
                <a:latin typeface="华文仿宋" pitchFamily="2" charset="-122"/>
                <a:ea typeface="华文仿宋" pitchFamily="2" charset="-122"/>
              </a:rPr>
              <a:t>C</a:t>
            </a:r>
            <a:r>
              <a:rPr lang="zh-CN" altLang="en-US" b="1" dirty="0" smtClean="0">
                <a:latin typeface="华文仿宋" pitchFamily="2" charset="-122"/>
                <a:ea typeface="华文仿宋" pitchFamily="2" charset="-122"/>
              </a:rPr>
              <a:t>、内容枯燥无味</a:t>
            </a:r>
            <a:r>
              <a:rPr lang="en-US" altLang="zh-CN" b="1" dirty="0" smtClean="0">
                <a:latin typeface="华文仿宋" pitchFamily="2" charset="-122"/>
                <a:ea typeface="华文仿宋" pitchFamily="2" charset="-122"/>
              </a:rPr>
              <a:t>D</a:t>
            </a:r>
            <a:r>
              <a:rPr lang="zh-CN" altLang="en-US" b="1" dirty="0" smtClean="0">
                <a:latin typeface="华文仿宋" pitchFamily="2" charset="-122"/>
                <a:ea typeface="华文仿宋" pitchFamily="2" charset="-122"/>
              </a:rPr>
              <a:t>、存在虚假新闻</a:t>
            </a:r>
          </a:p>
          <a:p>
            <a:endParaRPr lang="zh-CN" altLang="en-US" b="1" dirty="0">
              <a:latin typeface="华文仿宋" pitchFamily="2" charset="-122"/>
              <a:ea typeface="华文仿宋"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zh-CN" sz="4000" b="1" dirty="0" smtClean="0">
                <a:effectLst/>
                <a:latin typeface="华文仿宋" pitchFamily="2" charset="-122"/>
                <a:ea typeface="华文仿宋" pitchFamily="2" charset="-122"/>
              </a:rPr>
              <a:t>二、研究对象与研究方法</a:t>
            </a:r>
            <a:endParaRPr lang="zh-CN" altLang="en-US" sz="4000" b="1" dirty="0">
              <a:effectLst/>
              <a:latin typeface="华文仿宋" pitchFamily="2" charset="-122"/>
              <a:ea typeface="华文仿宋"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b="1" dirty="0" smtClean="0">
                <a:latin typeface="华文仿宋" pitchFamily="2" charset="-122"/>
                <a:ea typeface="华文仿宋" pitchFamily="2" charset="-122"/>
              </a:rPr>
              <a:t>研究对象：本项调查的研究对象为哈尔滨工程大学的学生。为了调查研究的方便，调查小组将哈尔滨工程大学校园网站确定为工学网、校主页和启航网三个网站。</a:t>
            </a:r>
          </a:p>
          <a:p>
            <a:r>
              <a:rPr lang="zh-CN" altLang="en-US" b="1" dirty="0" smtClean="0">
                <a:latin typeface="华文仿宋" pitchFamily="2" charset="-122"/>
                <a:ea typeface="华文仿宋" pitchFamily="2" charset="-122"/>
              </a:rPr>
              <a:t>小组成员发放了</a:t>
            </a:r>
            <a:r>
              <a:rPr lang="en-US" altLang="zh-CN" b="1" dirty="0" smtClean="0">
                <a:latin typeface="华文仿宋" pitchFamily="2" charset="-122"/>
                <a:ea typeface="华文仿宋" pitchFamily="2" charset="-122"/>
              </a:rPr>
              <a:t>180</a:t>
            </a:r>
            <a:r>
              <a:rPr lang="zh-CN" altLang="en-US" b="1" dirty="0" smtClean="0">
                <a:latin typeface="华文仿宋" pitchFamily="2" charset="-122"/>
                <a:ea typeface="华文仿宋" pitchFamily="2" charset="-122"/>
              </a:rPr>
              <a:t>份调查问卷，采用现场回收的方式，回收问卷</a:t>
            </a:r>
            <a:r>
              <a:rPr lang="en-US" altLang="zh-CN" b="1" dirty="0" smtClean="0">
                <a:latin typeface="华文仿宋" pitchFamily="2" charset="-122"/>
                <a:ea typeface="华文仿宋" pitchFamily="2" charset="-122"/>
              </a:rPr>
              <a:t>168</a:t>
            </a:r>
            <a:r>
              <a:rPr lang="zh-CN" altLang="en-US" b="1" dirty="0" smtClean="0">
                <a:latin typeface="华文仿宋" pitchFamily="2" charset="-122"/>
                <a:ea typeface="华文仿宋" pitchFamily="2" charset="-122"/>
              </a:rPr>
              <a:t>份，其中有效问卷</a:t>
            </a:r>
            <a:r>
              <a:rPr lang="en-US" altLang="zh-CN" b="1" dirty="0" smtClean="0">
                <a:latin typeface="华文仿宋" pitchFamily="2" charset="-122"/>
                <a:ea typeface="华文仿宋" pitchFamily="2" charset="-122"/>
              </a:rPr>
              <a:t>160</a:t>
            </a:r>
            <a:r>
              <a:rPr lang="zh-CN" altLang="en-US" b="1" dirty="0" smtClean="0">
                <a:latin typeface="华文仿宋" pitchFamily="2" charset="-122"/>
                <a:ea typeface="华文仿宋" pitchFamily="2" charset="-122"/>
              </a:rPr>
              <a:t>份。人文学院学生共</a:t>
            </a:r>
            <a:r>
              <a:rPr lang="en-US" altLang="zh-CN" b="1" dirty="0" smtClean="0">
                <a:latin typeface="华文仿宋" pitchFamily="2" charset="-122"/>
                <a:ea typeface="华文仿宋" pitchFamily="2" charset="-122"/>
              </a:rPr>
              <a:t>40</a:t>
            </a:r>
            <a:r>
              <a:rPr lang="zh-CN" altLang="en-US" b="1" dirty="0" smtClean="0">
                <a:latin typeface="华文仿宋" pitchFamily="2" charset="-122"/>
                <a:ea typeface="华文仿宋" pitchFamily="2" charset="-122"/>
              </a:rPr>
              <a:t>人，所占比例为</a:t>
            </a:r>
            <a:r>
              <a:rPr lang="en-US" altLang="zh-CN" b="1" dirty="0" smtClean="0">
                <a:latin typeface="华文仿宋" pitchFamily="2" charset="-122"/>
                <a:ea typeface="华文仿宋" pitchFamily="2" charset="-122"/>
              </a:rPr>
              <a:t>25%</a:t>
            </a:r>
            <a:r>
              <a:rPr lang="zh-CN" altLang="en-US" b="1" dirty="0" smtClean="0">
                <a:latin typeface="华文仿宋" pitchFamily="2" charset="-122"/>
                <a:ea typeface="华文仿宋" pitchFamily="2" charset="-122"/>
              </a:rPr>
              <a:t>；核学院、国家保密学院、信通学院和国防学院共</a:t>
            </a:r>
            <a:r>
              <a:rPr lang="en-US" altLang="zh-CN" b="1" dirty="0" smtClean="0">
                <a:latin typeface="华文仿宋" pitchFamily="2" charset="-122"/>
                <a:ea typeface="华文仿宋" pitchFamily="2" charset="-122"/>
              </a:rPr>
              <a:t>120</a:t>
            </a:r>
            <a:r>
              <a:rPr lang="zh-CN" altLang="en-US" b="1" dirty="0" smtClean="0">
                <a:latin typeface="华文仿宋" pitchFamily="2" charset="-122"/>
                <a:ea typeface="华文仿宋" pitchFamily="2" charset="-122"/>
              </a:rPr>
              <a:t>人，所占比例为</a:t>
            </a:r>
            <a:r>
              <a:rPr lang="en-US" altLang="zh-CN" b="1" dirty="0" smtClean="0">
                <a:latin typeface="华文仿宋" pitchFamily="2" charset="-122"/>
                <a:ea typeface="华文仿宋" pitchFamily="2" charset="-122"/>
              </a:rPr>
              <a:t>75%</a:t>
            </a:r>
            <a:r>
              <a:rPr lang="zh-CN" altLang="en-US" b="1" dirty="0" smtClean="0">
                <a:latin typeface="华文仿宋" pitchFamily="2" charset="-122"/>
                <a:ea typeface="华文仿宋" pitchFamily="2" charset="-122"/>
              </a:rPr>
              <a:t>；文科与理工科受调查者的比例为</a:t>
            </a:r>
            <a:r>
              <a:rPr lang="en-US" altLang="zh-CN" b="1" dirty="0" smtClean="0">
                <a:latin typeface="华文仿宋" pitchFamily="2" charset="-122"/>
                <a:ea typeface="华文仿宋" pitchFamily="2" charset="-122"/>
              </a:rPr>
              <a:t>1:3</a:t>
            </a:r>
            <a:r>
              <a:rPr lang="zh-CN" altLang="en-US" b="1" dirty="0" smtClean="0">
                <a:latin typeface="华文仿宋" pitchFamily="2" charset="-122"/>
                <a:ea typeface="华文仿宋" pitchFamily="2" charset="-122"/>
              </a:rPr>
              <a:t>。调查对象符合学校文科和理工科的人数大致比例，稍微加大了文科学生的比重，使得调查的结果不至于有所偏颇。</a:t>
            </a:r>
          </a:p>
          <a:p>
            <a:endParaRPr lang="zh-CN" altLang="en-US" dirty="0">
              <a:latin typeface="华文仿宋" pitchFamily="2" charset="-122"/>
              <a:ea typeface="华文仿宋"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b="1" dirty="0" smtClean="0">
                <a:latin typeface="华文仿宋" pitchFamily="2" charset="-122"/>
                <a:ea typeface="华文仿宋" pitchFamily="2" charset="-122"/>
              </a:rPr>
              <a:t>11.</a:t>
            </a:r>
            <a:r>
              <a:rPr lang="zh-CN" altLang="zh-CN" b="1" dirty="0" smtClean="0">
                <a:latin typeface="华文仿宋" pitchFamily="2" charset="-122"/>
                <a:ea typeface="华文仿宋" pitchFamily="2" charset="-122"/>
              </a:rPr>
              <a:t>您经常通过什么方式来获取校园新闻（可多选）？（</a:t>
            </a:r>
            <a:r>
              <a:rPr lang="en-US" altLang="zh-CN" b="1" dirty="0" smtClean="0">
                <a:latin typeface="华文仿宋" pitchFamily="2" charset="-122"/>
                <a:ea typeface="华文仿宋" pitchFamily="2" charset="-122"/>
              </a:rPr>
              <a:t>    </a:t>
            </a:r>
            <a:r>
              <a:rPr lang="zh-CN" altLang="zh-CN" b="1" dirty="0" smtClean="0">
                <a:latin typeface="华文仿宋" pitchFamily="2" charset="-122"/>
                <a:ea typeface="华文仿宋" pitchFamily="2" charset="-122"/>
              </a:rPr>
              <a:t>）</a:t>
            </a:r>
          </a:p>
          <a:p>
            <a:r>
              <a:rPr lang="en-US" altLang="zh-CN" b="1" dirty="0" smtClean="0">
                <a:latin typeface="华文仿宋" pitchFamily="2" charset="-122"/>
                <a:ea typeface="华文仿宋" pitchFamily="2" charset="-122"/>
              </a:rPr>
              <a:t>A</a:t>
            </a:r>
            <a:r>
              <a:rPr lang="zh-CN" altLang="zh-CN" b="1" dirty="0" smtClean="0">
                <a:latin typeface="华文仿宋" pitchFamily="2" charset="-122"/>
                <a:ea typeface="华文仿宋" pitchFamily="2" charset="-122"/>
              </a:rPr>
              <a:t>、工学网、启航网等校园网站 </a:t>
            </a:r>
            <a:r>
              <a:rPr lang="en-US" altLang="zh-CN" b="1" dirty="0" smtClean="0">
                <a:latin typeface="华文仿宋" pitchFamily="2" charset="-122"/>
                <a:ea typeface="华文仿宋" pitchFamily="2" charset="-122"/>
              </a:rPr>
              <a:t>B</a:t>
            </a:r>
            <a:r>
              <a:rPr lang="zh-CN" altLang="zh-CN" b="1" dirty="0" smtClean="0">
                <a:latin typeface="华文仿宋" pitchFamily="2" charset="-122"/>
                <a:ea typeface="华文仿宋" pitchFamily="2" charset="-122"/>
              </a:rPr>
              <a:t>、《工学周报》</a:t>
            </a:r>
            <a:r>
              <a:rPr lang="en-US" altLang="zh-CN" b="1" dirty="0" smtClean="0">
                <a:latin typeface="华文仿宋" pitchFamily="2" charset="-122"/>
                <a:ea typeface="华文仿宋" pitchFamily="2" charset="-122"/>
              </a:rPr>
              <a:t>C</a:t>
            </a:r>
            <a:r>
              <a:rPr lang="zh-CN" altLang="zh-CN" b="1" dirty="0" smtClean="0">
                <a:latin typeface="华文仿宋" pitchFamily="2" charset="-122"/>
                <a:ea typeface="华文仿宋" pitchFamily="2" charset="-122"/>
              </a:rPr>
              <a:t>、人人网、微博 </a:t>
            </a:r>
            <a:r>
              <a:rPr lang="en-US" altLang="zh-CN" b="1" dirty="0" smtClean="0">
                <a:latin typeface="华文仿宋" pitchFamily="2" charset="-122"/>
                <a:ea typeface="华文仿宋" pitchFamily="2" charset="-122"/>
              </a:rPr>
              <a:t>D</a:t>
            </a:r>
            <a:r>
              <a:rPr lang="zh-CN" altLang="zh-CN" b="1" dirty="0" smtClean="0">
                <a:latin typeface="华文仿宋" pitchFamily="2" charset="-122"/>
                <a:ea typeface="华文仿宋" pitchFamily="2" charset="-122"/>
              </a:rPr>
              <a:t>、海报、展板、条幅</a:t>
            </a:r>
          </a:p>
          <a:p>
            <a:r>
              <a:rPr lang="en-US" altLang="zh-CN" b="1" dirty="0" smtClean="0">
                <a:latin typeface="华文仿宋" pitchFamily="2" charset="-122"/>
                <a:ea typeface="华文仿宋" pitchFamily="2" charset="-122"/>
              </a:rPr>
              <a:t>E</a:t>
            </a:r>
            <a:r>
              <a:rPr lang="zh-CN" altLang="zh-CN" b="1" dirty="0" smtClean="0">
                <a:latin typeface="华文仿宋" pitchFamily="2" charset="-122"/>
                <a:ea typeface="华文仿宋" pitchFamily="2" charset="-122"/>
              </a:rPr>
              <a:t>、校园电子屏 </a:t>
            </a:r>
            <a:r>
              <a:rPr lang="en-US" altLang="zh-CN" b="1" dirty="0" smtClean="0">
                <a:latin typeface="华文仿宋" pitchFamily="2" charset="-122"/>
                <a:ea typeface="华文仿宋" pitchFamily="2" charset="-122"/>
              </a:rPr>
              <a:t>F</a:t>
            </a:r>
            <a:r>
              <a:rPr lang="zh-CN" altLang="zh-CN" b="1" dirty="0" smtClean="0">
                <a:latin typeface="华文仿宋" pitchFamily="2" charset="-122"/>
                <a:ea typeface="华文仿宋" pitchFamily="2" charset="-122"/>
              </a:rPr>
              <a:t>、其他</a:t>
            </a:r>
          </a:p>
          <a:p>
            <a:r>
              <a:rPr lang="en-US" altLang="zh-CN" b="1" dirty="0" smtClean="0">
                <a:latin typeface="华文仿宋" pitchFamily="2" charset="-122"/>
                <a:ea typeface="华文仿宋" pitchFamily="2" charset="-122"/>
              </a:rPr>
              <a:t> </a:t>
            </a:r>
            <a:endParaRPr lang="zh-CN" altLang="zh-CN" b="1" dirty="0" smtClean="0">
              <a:latin typeface="华文仿宋" pitchFamily="2" charset="-122"/>
              <a:ea typeface="华文仿宋" pitchFamily="2" charset="-122"/>
            </a:endParaRPr>
          </a:p>
          <a:p>
            <a:r>
              <a:rPr lang="en-US" altLang="zh-CN" b="1" dirty="0" smtClean="0">
                <a:latin typeface="华文仿宋" pitchFamily="2" charset="-122"/>
                <a:ea typeface="华文仿宋" pitchFamily="2" charset="-122"/>
              </a:rPr>
              <a:t>12.</a:t>
            </a:r>
            <a:r>
              <a:rPr lang="zh-CN" altLang="zh-CN" b="1" dirty="0" smtClean="0">
                <a:latin typeface="华文仿宋" pitchFamily="2" charset="-122"/>
                <a:ea typeface="华文仿宋" pitchFamily="2" charset="-122"/>
              </a:rPr>
              <a:t>以下活动，您听说过哪几个（可多选）？（</a:t>
            </a:r>
            <a:r>
              <a:rPr lang="en-US" altLang="zh-CN" b="1" dirty="0" smtClean="0">
                <a:latin typeface="华文仿宋" pitchFamily="2" charset="-122"/>
                <a:ea typeface="华文仿宋" pitchFamily="2" charset="-122"/>
              </a:rPr>
              <a:t>    </a:t>
            </a:r>
            <a:r>
              <a:rPr lang="zh-CN" altLang="zh-CN" b="1" dirty="0" smtClean="0">
                <a:latin typeface="华文仿宋" pitchFamily="2" charset="-122"/>
                <a:ea typeface="华文仿宋" pitchFamily="2" charset="-122"/>
              </a:rPr>
              <a:t>）</a:t>
            </a:r>
          </a:p>
          <a:p>
            <a:r>
              <a:rPr lang="en-US" altLang="zh-CN" b="1" dirty="0" smtClean="0">
                <a:latin typeface="华文仿宋" pitchFamily="2" charset="-122"/>
                <a:ea typeface="华文仿宋" pitchFamily="2" charset="-122"/>
              </a:rPr>
              <a:t>A</a:t>
            </a:r>
            <a:r>
              <a:rPr lang="zh-CN" altLang="zh-CN" b="1" dirty="0" smtClean="0">
                <a:latin typeface="华文仿宋" pitchFamily="2" charset="-122"/>
                <a:ea typeface="华文仿宋" pitchFamily="2" charset="-122"/>
              </a:rPr>
              <a:t>、哈工程应用文写作大赛</a:t>
            </a:r>
            <a:r>
              <a:rPr lang="en-US" altLang="zh-CN" b="1" dirty="0" smtClean="0">
                <a:latin typeface="华文仿宋" pitchFamily="2" charset="-122"/>
                <a:ea typeface="华文仿宋" pitchFamily="2" charset="-122"/>
              </a:rPr>
              <a:t>B</a:t>
            </a:r>
            <a:r>
              <a:rPr lang="zh-CN" altLang="zh-CN" b="1" dirty="0" smtClean="0">
                <a:latin typeface="华文仿宋" pitchFamily="2" charset="-122"/>
                <a:ea typeface="华文仿宋" pitchFamily="2" charset="-122"/>
              </a:rPr>
              <a:t>、哈工程海报制作大赛</a:t>
            </a:r>
            <a:r>
              <a:rPr lang="en-US" altLang="zh-CN" b="1" dirty="0" smtClean="0">
                <a:latin typeface="华文仿宋" pitchFamily="2" charset="-122"/>
                <a:ea typeface="华文仿宋" pitchFamily="2" charset="-122"/>
              </a:rPr>
              <a:t>C</a:t>
            </a:r>
            <a:r>
              <a:rPr lang="zh-CN" altLang="zh-CN" b="1" dirty="0" smtClean="0">
                <a:latin typeface="华文仿宋" pitchFamily="2" charset="-122"/>
                <a:ea typeface="华文仿宋" pitchFamily="2" charset="-122"/>
              </a:rPr>
              <a:t>、哈工程十佳歌手大赛</a:t>
            </a:r>
          </a:p>
          <a:p>
            <a:r>
              <a:rPr lang="en-US" altLang="zh-CN" b="1" dirty="0" smtClean="0">
                <a:latin typeface="华文仿宋" pitchFamily="2" charset="-122"/>
                <a:ea typeface="华文仿宋" pitchFamily="2" charset="-122"/>
              </a:rPr>
              <a:t>D</a:t>
            </a:r>
            <a:r>
              <a:rPr lang="zh-CN" altLang="zh-CN" b="1" dirty="0" smtClean="0">
                <a:latin typeface="华文仿宋" pitchFamily="2" charset="-122"/>
                <a:ea typeface="华文仿宋" pitchFamily="2" charset="-122"/>
              </a:rPr>
              <a:t>、哈工程首届校园媒体达人秀</a:t>
            </a:r>
            <a:r>
              <a:rPr lang="en-US" altLang="zh-CN" b="1" dirty="0" smtClean="0">
                <a:latin typeface="华文仿宋" pitchFamily="2" charset="-122"/>
                <a:ea typeface="华文仿宋" pitchFamily="2" charset="-122"/>
              </a:rPr>
              <a:t>E</a:t>
            </a:r>
            <a:r>
              <a:rPr lang="zh-CN" altLang="zh-CN" b="1" dirty="0" smtClean="0">
                <a:latin typeface="华文仿宋" pitchFamily="2" charset="-122"/>
                <a:ea typeface="华文仿宋" pitchFamily="2" charset="-122"/>
              </a:rPr>
              <a:t>、哈工程网站设计大赛</a:t>
            </a:r>
            <a:r>
              <a:rPr lang="en-US" altLang="zh-CN" b="1" dirty="0" smtClean="0">
                <a:latin typeface="华文仿宋" pitchFamily="2" charset="-122"/>
                <a:ea typeface="华文仿宋" pitchFamily="2" charset="-122"/>
              </a:rPr>
              <a:t>F</a:t>
            </a:r>
            <a:r>
              <a:rPr lang="zh-CN" altLang="zh-CN" b="1" dirty="0" smtClean="0">
                <a:latin typeface="华文仿宋" pitchFamily="2" charset="-122"/>
                <a:ea typeface="华文仿宋" pitchFamily="2" charset="-122"/>
              </a:rPr>
              <a:t>、校社联</a:t>
            </a:r>
            <a:r>
              <a:rPr lang="en-US" altLang="zh-CN" b="1" dirty="0" err="1" smtClean="0">
                <a:latin typeface="华文仿宋" pitchFamily="2" charset="-122"/>
                <a:ea typeface="华文仿宋" pitchFamily="2" charset="-122"/>
              </a:rPr>
              <a:t>Say&amp;Sing</a:t>
            </a:r>
            <a:r>
              <a:rPr lang="en-US" altLang="zh-CN" b="1" dirty="0" smtClean="0">
                <a:latin typeface="华文仿宋" pitchFamily="2" charset="-122"/>
                <a:ea typeface="华文仿宋" pitchFamily="2" charset="-122"/>
              </a:rPr>
              <a:t> Love</a:t>
            </a:r>
            <a:r>
              <a:rPr lang="zh-CN" altLang="zh-CN" b="1" dirty="0" smtClean="0">
                <a:latin typeface="华文仿宋" pitchFamily="2" charset="-122"/>
                <a:ea typeface="华文仿宋" pitchFamily="2" charset="-122"/>
              </a:rPr>
              <a:t>单身晚会</a:t>
            </a:r>
          </a:p>
          <a:p>
            <a:r>
              <a:rPr lang="en-US" altLang="zh-CN" b="1" dirty="0" smtClean="0">
                <a:latin typeface="华文仿宋" pitchFamily="2" charset="-122"/>
                <a:ea typeface="华文仿宋" pitchFamily="2" charset="-122"/>
              </a:rPr>
              <a:t> </a:t>
            </a:r>
            <a:endParaRPr lang="zh-CN" altLang="zh-CN" b="1" dirty="0" smtClean="0">
              <a:latin typeface="华文仿宋" pitchFamily="2" charset="-122"/>
              <a:ea typeface="华文仿宋" pitchFamily="2" charset="-122"/>
            </a:endParaRPr>
          </a:p>
          <a:p>
            <a:r>
              <a:rPr lang="en-US" altLang="zh-CN" b="1" dirty="0" smtClean="0">
                <a:latin typeface="华文仿宋" pitchFamily="2" charset="-122"/>
                <a:ea typeface="华文仿宋" pitchFamily="2" charset="-122"/>
              </a:rPr>
              <a:t>13.</a:t>
            </a:r>
            <a:r>
              <a:rPr lang="zh-CN" altLang="zh-CN" b="1" dirty="0" smtClean="0">
                <a:latin typeface="华文仿宋" pitchFamily="2" charset="-122"/>
                <a:ea typeface="华文仿宋" pitchFamily="2" charset="-122"/>
              </a:rPr>
              <a:t>您多久通过工学网、启航网、校主页等校园网站浏览校园新闻？（</a:t>
            </a:r>
            <a:r>
              <a:rPr lang="en-US" altLang="zh-CN" b="1" dirty="0" smtClean="0">
                <a:latin typeface="华文仿宋" pitchFamily="2" charset="-122"/>
                <a:ea typeface="华文仿宋" pitchFamily="2" charset="-122"/>
              </a:rPr>
              <a:t>    </a:t>
            </a:r>
            <a:r>
              <a:rPr lang="zh-CN" altLang="zh-CN" b="1" dirty="0" smtClean="0">
                <a:latin typeface="华文仿宋" pitchFamily="2" charset="-122"/>
                <a:ea typeface="华文仿宋" pitchFamily="2" charset="-122"/>
              </a:rPr>
              <a:t>）</a:t>
            </a:r>
          </a:p>
          <a:p>
            <a:r>
              <a:rPr lang="en-US" altLang="zh-CN" b="1" dirty="0" smtClean="0">
                <a:latin typeface="华文仿宋" pitchFamily="2" charset="-122"/>
                <a:ea typeface="华文仿宋" pitchFamily="2" charset="-122"/>
              </a:rPr>
              <a:t>A</a:t>
            </a:r>
            <a:r>
              <a:rPr lang="zh-CN" altLang="zh-CN" b="1" dirty="0" smtClean="0">
                <a:latin typeface="华文仿宋" pitchFamily="2" charset="-122"/>
                <a:ea typeface="华文仿宋" pitchFamily="2" charset="-122"/>
              </a:rPr>
              <a:t>、频繁（一周三次及以上）</a:t>
            </a:r>
            <a:r>
              <a:rPr lang="en-US" altLang="zh-CN" b="1" dirty="0" smtClean="0">
                <a:latin typeface="华文仿宋" pitchFamily="2" charset="-122"/>
                <a:ea typeface="华文仿宋" pitchFamily="2" charset="-122"/>
              </a:rPr>
              <a:t>B</a:t>
            </a:r>
            <a:r>
              <a:rPr lang="zh-CN" altLang="zh-CN" b="1" dirty="0" smtClean="0">
                <a:latin typeface="华文仿宋" pitchFamily="2" charset="-122"/>
                <a:ea typeface="华文仿宋" pitchFamily="2" charset="-122"/>
              </a:rPr>
              <a:t>、经常（一周一至两次）</a:t>
            </a:r>
          </a:p>
          <a:p>
            <a:r>
              <a:rPr lang="en-US" altLang="zh-CN" b="1" dirty="0" smtClean="0">
                <a:latin typeface="华文仿宋" pitchFamily="2" charset="-122"/>
                <a:ea typeface="华文仿宋" pitchFamily="2" charset="-122"/>
              </a:rPr>
              <a:t>C</a:t>
            </a:r>
            <a:r>
              <a:rPr lang="zh-CN" altLang="zh-CN" b="1" dirty="0" smtClean="0">
                <a:latin typeface="华文仿宋" pitchFamily="2" charset="-122"/>
                <a:ea typeface="华文仿宋" pitchFamily="2" charset="-122"/>
              </a:rPr>
              <a:t>、偶尔（一月一次至三次）</a:t>
            </a:r>
            <a:r>
              <a:rPr lang="en-US" altLang="zh-CN" b="1" dirty="0" smtClean="0">
                <a:latin typeface="华文仿宋" pitchFamily="2" charset="-122"/>
                <a:ea typeface="华文仿宋" pitchFamily="2" charset="-122"/>
              </a:rPr>
              <a:t>D</a:t>
            </a:r>
            <a:r>
              <a:rPr lang="zh-CN" altLang="zh-CN" b="1" dirty="0" smtClean="0">
                <a:latin typeface="华文仿宋" pitchFamily="2" charset="-122"/>
                <a:ea typeface="华文仿宋" pitchFamily="2" charset="-122"/>
              </a:rPr>
              <a:t>、基本不浏览校园网站的新闻（一学期零到三次）</a:t>
            </a:r>
          </a:p>
          <a:p>
            <a:endParaRPr lang="zh-CN" altLang="en-US" b="1" dirty="0">
              <a:latin typeface="华文仿宋" pitchFamily="2" charset="-122"/>
              <a:ea typeface="华文仿宋"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2800" b="1" dirty="0" smtClean="0">
                <a:latin typeface="华文仿宋" pitchFamily="2" charset="-122"/>
                <a:ea typeface="华文仿宋" pitchFamily="2" charset="-122"/>
              </a:rPr>
              <a:t>如果选择</a:t>
            </a:r>
            <a:r>
              <a:rPr lang="en-US" altLang="zh-CN" sz="2800" b="1" dirty="0" smtClean="0">
                <a:latin typeface="华文仿宋" pitchFamily="2" charset="-122"/>
                <a:ea typeface="华文仿宋" pitchFamily="2" charset="-122"/>
              </a:rPr>
              <a:t>A</a:t>
            </a:r>
            <a:r>
              <a:rPr lang="zh-CN" altLang="zh-CN" sz="2800" b="1" dirty="0" smtClean="0">
                <a:latin typeface="华文仿宋" pitchFamily="2" charset="-122"/>
                <a:ea typeface="华文仿宋" pitchFamily="2" charset="-122"/>
              </a:rPr>
              <a:t>或</a:t>
            </a:r>
            <a:r>
              <a:rPr lang="en-US" altLang="zh-CN" sz="2800" b="1" dirty="0" smtClean="0">
                <a:latin typeface="华文仿宋" pitchFamily="2" charset="-122"/>
                <a:ea typeface="华文仿宋" pitchFamily="2" charset="-122"/>
              </a:rPr>
              <a:t>B</a:t>
            </a:r>
            <a:r>
              <a:rPr lang="zh-CN" altLang="zh-CN" sz="2800" b="1" dirty="0" smtClean="0">
                <a:latin typeface="华文仿宋" pitchFamily="2" charset="-122"/>
                <a:ea typeface="华文仿宋" pitchFamily="2" charset="-122"/>
              </a:rPr>
              <a:t>，请回答第</a:t>
            </a:r>
            <a:r>
              <a:rPr lang="en-US" altLang="zh-CN" sz="2800" b="1" dirty="0" smtClean="0">
                <a:latin typeface="华文仿宋" pitchFamily="2" charset="-122"/>
                <a:ea typeface="华文仿宋" pitchFamily="2" charset="-122"/>
              </a:rPr>
              <a:t>14</a:t>
            </a:r>
            <a:r>
              <a:rPr lang="zh-CN" altLang="zh-CN" sz="2800" b="1" dirty="0" smtClean="0">
                <a:latin typeface="华文仿宋" pitchFamily="2" charset="-122"/>
                <a:ea typeface="华文仿宋" pitchFamily="2" charset="-122"/>
              </a:rPr>
              <a:t>题；如果选择</a:t>
            </a:r>
            <a:r>
              <a:rPr lang="en-US" altLang="zh-CN" sz="2800" b="1" dirty="0" smtClean="0">
                <a:latin typeface="华文仿宋" pitchFamily="2" charset="-122"/>
                <a:ea typeface="华文仿宋" pitchFamily="2" charset="-122"/>
              </a:rPr>
              <a:t>C</a:t>
            </a:r>
            <a:r>
              <a:rPr lang="zh-CN" altLang="zh-CN" sz="2800" b="1" dirty="0" smtClean="0">
                <a:latin typeface="华文仿宋" pitchFamily="2" charset="-122"/>
                <a:ea typeface="华文仿宋" pitchFamily="2" charset="-122"/>
              </a:rPr>
              <a:t>或</a:t>
            </a:r>
            <a:r>
              <a:rPr lang="en-US" altLang="zh-CN" sz="2800" b="1" dirty="0" smtClean="0">
                <a:latin typeface="华文仿宋" pitchFamily="2" charset="-122"/>
                <a:ea typeface="华文仿宋" pitchFamily="2" charset="-122"/>
              </a:rPr>
              <a:t>D</a:t>
            </a:r>
            <a:r>
              <a:rPr lang="zh-CN" altLang="zh-CN" sz="2800" b="1" dirty="0" smtClean="0">
                <a:latin typeface="华文仿宋" pitchFamily="2" charset="-122"/>
                <a:ea typeface="华文仿宋" pitchFamily="2" charset="-122"/>
              </a:rPr>
              <a:t>，请回答第</a:t>
            </a:r>
            <a:r>
              <a:rPr lang="en-US" altLang="zh-CN" sz="2800" b="1" dirty="0" smtClean="0">
                <a:latin typeface="华文仿宋" pitchFamily="2" charset="-122"/>
                <a:ea typeface="华文仿宋" pitchFamily="2" charset="-122"/>
              </a:rPr>
              <a:t>15</a:t>
            </a:r>
            <a:r>
              <a:rPr lang="zh-CN" altLang="zh-CN" sz="2800" b="1" dirty="0" smtClean="0">
                <a:latin typeface="华文仿宋" pitchFamily="2" charset="-122"/>
                <a:ea typeface="华文仿宋" pitchFamily="2" charset="-122"/>
              </a:rPr>
              <a:t>题。</a:t>
            </a:r>
          </a:p>
          <a:p>
            <a:r>
              <a:rPr lang="en-US" altLang="zh-CN" sz="2800" b="1" dirty="0" smtClean="0">
                <a:latin typeface="华文仿宋" pitchFamily="2" charset="-122"/>
                <a:ea typeface="华文仿宋" pitchFamily="2" charset="-122"/>
              </a:rPr>
              <a:t>14.</a:t>
            </a:r>
            <a:r>
              <a:rPr lang="zh-CN" altLang="zh-CN" sz="2800" b="1" dirty="0" smtClean="0">
                <a:latin typeface="华文仿宋" pitchFamily="2" charset="-122"/>
                <a:ea typeface="华文仿宋" pitchFamily="2" charset="-122"/>
              </a:rPr>
              <a:t>您经常浏览校园网站的主要原因是：（</a:t>
            </a:r>
            <a:r>
              <a:rPr lang="en-US" altLang="zh-CN" sz="2800" b="1" dirty="0" smtClean="0">
                <a:latin typeface="华文仿宋" pitchFamily="2" charset="-122"/>
                <a:ea typeface="华文仿宋" pitchFamily="2" charset="-122"/>
              </a:rPr>
              <a:t>   </a:t>
            </a:r>
            <a:r>
              <a:rPr lang="zh-CN" altLang="zh-CN" sz="2800" b="1" dirty="0" smtClean="0">
                <a:latin typeface="华文仿宋" pitchFamily="2" charset="-122"/>
                <a:ea typeface="华文仿宋" pitchFamily="2" charset="-122"/>
              </a:rPr>
              <a:t>）</a:t>
            </a:r>
          </a:p>
          <a:p>
            <a:r>
              <a:rPr lang="en-US" altLang="zh-CN" sz="2800" b="1" dirty="0" smtClean="0">
                <a:latin typeface="华文仿宋" pitchFamily="2" charset="-122"/>
                <a:ea typeface="华文仿宋" pitchFamily="2" charset="-122"/>
              </a:rPr>
              <a:t>A</a:t>
            </a:r>
            <a:r>
              <a:rPr lang="zh-CN" altLang="zh-CN" sz="2800" b="1" dirty="0" smtClean="0">
                <a:latin typeface="华文仿宋" pitchFamily="2" charset="-122"/>
                <a:ea typeface="华文仿宋" pitchFamily="2" charset="-122"/>
              </a:rPr>
              <a:t>、上传新闻的需要</a:t>
            </a:r>
            <a:r>
              <a:rPr lang="en-US" altLang="zh-CN" sz="2800" b="1" dirty="0" smtClean="0">
                <a:latin typeface="华文仿宋" pitchFamily="2" charset="-122"/>
                <a:ea typeface="华文仿宋" pitchFamily="2" charset="-122"/>
              </a:rPr>
              <a:t>B</a:t>
            </a:r>
            <a:r>
              <a:rPr lang="zh-CN" altLang="zh-CN" sz="2800" b="1" dirty="0" smtClean="0">
                <a:latin typeface="华文仿宋" pitchFamily="2" charset="-122"/>
                <a:ea typeface="华文仿宋" pitchFamily="2" charset="-122"/>
              </a:rPr>
              <a:t>、接受校园</a:t>
            </a:r>
            <a:r>
              <a:rPr lang="zh-CN" altLang="zh-CN" sz="2800" b="1" dirty="0" smtClean="0">
                <a:latin typeface="华文仿宋" pitchFamily="2" charset="-122"/>
                <a:ea typeface="华文仿宋" pitchFamily="2" charset="-122"/>
              </a:rPr>
              <a:t>新闻</a:t>
            </a:r>
            <a:endParaRPr lang="en-US" altLang="zh-CN" sz="2800" b="1" dirty="0" smtClean="0">
              <a:latin typeface="华文仿宋" pitchFamily="2" charset="-122"/>
              <a:ea typeface="华文仿宋" pitchFamily="2" charset="-122"/>
            </a:endParaRPr>
          </a:p>
          <a:p>
            <a:r>
              <a:rPr lang="en-US" altLang="zh-CN" sz="2800" b="1" dirty="0" smtClean="0">
                <a:latin typeface="华文仿宋" pitchFamily="2" charset="-122"/>
                <a:ea typeface="华文仿宋" pitchFamily="2" charset="-122"/>
              </a:rPr>
              <a:t>C</a:t>
            </a:r>
            <a:r>
              <a:rPr lang="zh-CN" altLang="zh-CN" sz="2800" b="1" dirty="0" smtClean="0">
                <a:latin typeface="华文仿宋" pitchFamily="2" charset="-122"/>
                <a:ea typeface="华文仿宋" pitchFamily="2" charset="-122"/>
              </a:rPr>
              <a:t>、考试报名等学习需要</a:t>
            </a:r>
            <a:r>
              <a:rPr lang="en-US" altLang="zh-CN" sz="2800" b="1" dirty="0" smtClean="0">
                <a:latin typeface="华文仿宋" pitchFamily="2" charset="-122"/>
                <a:ea typeface="华文仿宋" pitchFamily="2" charset="-122"/>
              </a:rPr>
              <a:t>D</a:t>
            </a:r>
            <a:r>
              <a:rPr lang="zh-CN" altLang="zh-CN" sz="2800" b="1" dirty="0" smtClean="0">
                <a:latin typeface="华文仿宋" pitchFamily="2" charset="-122"/>
                <a:ea typeface="华文仿宋" pitchFamily="2" charset="-122"/>
              </a:rPr>
              <a:t>、其他</a:t>
            </a:r>
          </a:p>
          <a:p>
            <a:r>
              <a:rPr lang="en-US" altLang="zh-CN" sz="2800" b="1" dirty="0" smtClean="0">
                <a:latin typeface="华文仿宋" pitchFamily="2" charset="-122"/>
                <a:ea typeface="华文仿宋" pitchFamily="2" charset="-122"/>
              </a:rPr>
              <a:t>15.</a:t>
            </a:r>
            <a:r>
              <a:rPr lang="zh-CN" altLang="zh-CN" sz="2800" b="1" dirty="0" smtClean="0">
                <a:latin typeface="华文仿宋" pitchFamily="2" charset="-122"/>
                <a:ea typeface="华文仿宋" pitchFamily="2" charset="-122"/>
              </a:rPr>
              <a:t>您不经常浏览校园网站的原因是（可多选）：（</a:t>
            </a:r>
            <a:r>
              <a:rPr lang="en-US" altLang="zh-CN" sz="2800" b="1" dirty="0" smtClean="0">
                <a:latin typeface="华文仿宋" pitchFamily="2" charset="-122"/>
                <a:ea typeface="华文仿宋" pitchFamily="2" charset="-122"/>
              </a:rPr>
              <a:t>   </a:t>
            </a:r>
            <a:r>
              <a:rPr lang="zh-CN" altLang="zh-CN" sz="2800" b="1" dirty="0" smtClean="0">
                <a:latin typeface="华文仿宋" pitchFamily="2" charset="-122"/>
                <a:ea typeface="华文仿宋" pitchFamily="2" charset="-122"/>
              </a:rPr>
              <a:t>）</a:t>
            </a:r>
          </a:p>
          <a:p>
            <a:r>
              <a:rPr lang="en-US" altLang="zh-CN" sz="2800" b="1" dirty="0" smtClean="0">
                <a:latin typeface="华文仿宋" pitchFamily="2" charset="-122"/>
                <a:ea typeface="华文仿宋" pitchFamily="2" charset="-122"/>
              </a:rPr>
              <a:t>A</a:t>
            </a:r>
            <a:r>
              <a:rPr lang="zh-CN" altLang="zh-CN" sz="2800" b="1" dirty="0" smtClean="0">
                <a:latin typeface="华文仿宋" pitchFamily="2" charset="-122"/>
                <a:ea typeface="华文仿宋" pitchFamily="2" charset="-122"/>
              </a:rPr>
              <a:t>、新闻更新较慢</a:t>
            </a:r>
            <a:r>
              <a:rPr lang="en-US" altLang="zh-CN" sz="2800" b="1" dirty="0" smtClean="0">
                <a:latin typeface="华文仿宋" pitchFamily="2" charset="-122"/>
                <a:ea typeface="华文仿宋" pitchFamily="2" charset="-122"/>
              </a:rPr>
              <a:t>B</a:t>
            </a:r>
            <a:r>
              <a:rPr lang="zh-CN" altLang="zh-CN" sz="2800" b="1" dirty="0" smtClean="0">
                <a:latin typeface="华文仿宋" pitchFamily="2" charset="-122"/>
                <a:ea typeface="华文仿宋" pitchFamily="2" charset="-122"/>
              </a:rPr>
              <a:t>、内容</a:t>
            </a:r>
            <a:r>
              <a:rPr lang="zh-CN" altLang="zh-CN" sz="2800" b="1" dirty="0" smtClean="0">
                <a:latin typeface="华文仿宋" pitchFamily="2" charset="-122"/>
                <a:ea typeface="华文仿宋" pitchFamily="2" charset="-122"/>
              </a:rPr>
              <a:t>枯燥无味</a:t>
            </a:r>
            <a:endParaRPr lang="en-US" altLang="zh-CN" sz="2800" b="1" dirty="0" smtClean="0">
              <a:latin typeface="华文仿宋" pitchFamily="2" charset="-122"/>
              <a:ea typeface="华文仿宋" pitchFamily="2" charset="-122"/>
            </a:endParaRPr>
          </a:p>
          <a:p>
            <a:r>
              <a:rPr lang="en-US" altLang="zh-CN" sz="2800" b="1" dirty="0" smtClean="0">
                <a:latin typeface="华文仿宋" pitchFamily="2" charset="-122"/>
                <a:ea typeface="华文仿宋" pitchFamily="2" charset="-122"/>
              </a:rPr>
              <a:t>C</a:t>
            </a:r>
            <a:r>
              <a:rPr lang="zh-CN" altLang="zh-CN" sz="2800" b="1" dirty="0" smtClean="0">
                <a:latin typeface="华文仿宋" pitchFamily="2" charset="-122"/>
                <a:ea typeface="华文仿宋" pitchFamily="2" charset="-122"/>
              </a:rPr>
              <a:t>、上网不方便</a:t>
            </a:r>
            <a:r>
              <a:rPr lang="en-US" altLang="zh-CN" sz="2800" b="1" dirty="0" smtClean="0">
                <a:latin typeface="华文仿宋" pitchFamily="2" charset="-122"/>
                <a:ea typeface="华文仿宋" pitchFamily="2" charset="-122"/>
              </a:rPr>
              <a:t>D</a:t>
            </a:r>
            <a:r>
              <a:rPr lang="zh-CN" altLang="zh-CN" sz="2800" b="1" dirty="0" smtClean="0">
                <a:latin typeface="华文仿宋" pitchFamily="2" charset="-122"/>
                <a:ea typeface="华文仿宋" pitchFamily="2" charset="-122"/>
              </a:rPr>
              <a:t>、新闻质量较低</a:t>
            </a:r>
          </a:p>
          <a:p>
            <a:endParaRPr lang="zh-CN" altLang="en-US" sz="2800" b="1" dirty="0">
              <a:latin typeface="华文仿宋" pitchFamily="2" charset="-122"/>
              <a:ea typeface="华文仿宋"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en-US" altLang="zh-CN" sz="2400" b="1" dirty="0" smtClean="0">
                <a:latin typeface="华文仿宋" pitchFamily="2" charset="-122"/>
                <a:ea typeface="华文仿宋" pitchFamily="2" charset="-122"/>
              </a:rPr>
              <a:t>16.</a:t>
            </a:r>
            <a:r>
              <a:rPr lang="zh-CN" altLang="zh-CN" sz="2400" b="1" dirty="0" smtClean="0">
                <a:latin typeface="华文仿宋" pitchFamily="2" charset="-122"/>
                <a:ea typeface="华文仿宋" pitchFamily="2" charset="-122"/>
              </a:rPr>
              <a:t>您觉得下列哪种新闻宣传方式最具有吸引力？（</a:t>
            </a:r>
            <a:r>
              <a:rPr lang="en-US" altLang="zh-CN" sz="2400" b="1" dirty="0" smtClean="0">
                <a:latin typeface="华文仿宋" pitchFamily="2" charset="-122"/>
                <a:ea typeface="华文仿宋" pitchFamily="2" charset="-122"/>
              </a:rPr>
              <a:t>    </a:t>
            </a:r>
            <a:r>
              <a:rPr lang="zh-CN" altLang="zh-CN" sz="2400" b="1" dirty="0" smtClean="0">
                <a:latin typeface="华文仿宋" pitchFamily="2" charset="-122"/>
                <a:ea typeface="华文仿宋" pitchFamily="2" charset="-122"/>
              </a:rPr>
              <a:t>）</a:t>
            </a:r>
          </a:p>
          <a:p>
            <a:r>
              <a:rPr lang="en-US" altLang="zh-CN" sz="2400" b="1" dirty="0" smtClean="0">
                <a:latin typeface="华文仿宋" pitchFamily="2" charset="-122"/>
                <a:ea typeface="华文仿宋" pitchFamily="2" charset="-122"/>
              </a:rPr>
              <a:t>A</a:t>
            </a:r>
            <a:r>
              <a:rPr lang="zh-CN" altLang="zh-CN" sz="2400" b="1" dirty="0" smtClean="0">
                <a:latin typeface="华文仿宋" pitchFamily="2" charset="-122"/>
                <a:ea typeface="华文仿宋" pitchFamily="2" charset="-122"/>
              </a:rPr>
              <a:t>．校园网站</a:t>
            </a:r>
            <a:r>
              <a:rPr lang="en-US" altLang="zh-CN" sz="2400" b="1" dirty="0" smtClean="0">
                <a:latin typeface="华文仿宋" pitchFamily="2" charset="-122"/>
                <a:ea typeface="华文仿宋" pitchFamily="2" charset="-122"/>
              </a:rPr>
              <a:t> B.</a:t>
            </a:r>
            <a:r>
              <a:rPr lang="zh-CN" altLang="zh-CN" sz="2400" b="1" dirty="0" smtClean="0">
                <a:latin typeface="华文仿宋" pitchFamily="2" charset="-122"/>
                <a:ea typeface="华文仿宋" pitchFamily="2" charset="-122"/>
              </a:rPr>
              <a:t>报纸杂志</a:t>
            </a:r>
            <a:r>
              <a:rPr lang="en-US" altLang="zh-CN" sz="2400" b="1" dirty="0" smtClean="0">
                <a:latin typeface="华文仿宋" pitchFamily="2" charset="-122"/>
                <a:ea typeface="华文仿宋" pitchFamily="2" charset="-122"/>
              </a:rPr>
              <a:t> C.</a:t>
            </a:r>
            <a:r>
              <a:rPr lang="zh-CN" altLang="zh-CN" sz="2400" b="1" dirty="0" smtClean="0">
                <a:latin typeface="华文仿宋" pitchFamily="2" charset="-122"/>
                <a:ea typeface="华文仿宋" pitchFamily="2" charset="-122"/>
              </a:rPr>
              <a:t>展板、条幅、</a:t>
            </a:r>
            <a:r>
              <a:rPr lang="zh-CN" altLang="zh-CN" sz="2400" b="1" dirty="0" smtClean="0">
                <a:latin typeface="华文仿宋" pitchFamily="2" charset="-122"/>
                <a:ea typeface="华文仿宋" pitchFamily="2" charset="-122"/>
              </a:rPr>
              <a:t>海报</a:t>
            </a:r>
            <a:endParaRPr lang="en-US" altLang="zh-CN" sz="2400" b="1" dirty="0" smtClean="0">
              <a:latin typeface="华文仿宋" pitchFamily="2" charset="-122"/>
              <a:ea typeface="华文仿宋" pitchFamily="2" charset="-122"/>
            </a:endParaRPr>
          </a:p>
          <a:p>
            <a:r>
              <a:rPr lang="en-US" altLang="zh-CN" sz="2400" b="1" dirty="0" smtClean="0">
                <a:latin typeface="华文仿宋" pitchFamily="2" charset="-122"/>
                <a:ea typeface="华文仿宋" pitchFamily="2" charset="-122"/>
              </a:rPr>
              <a:t>D</a:t>
            </a:r>
            <a:r>
              <a:rPr lang="en-US" altLang="zh-CN" sz="2400" b="1" dirty="0" smtClean="0">
                <a:latin typeface="华文仿宋" pitchFamily="2" charset="-122"/>
                <a:ea typeface="华文仿宋" pitchFamily="2" charset="-122"/>
              </a:rPr>
              <a:t>.</a:t>
            </a:r>
            <a:r>
              <a:rPr lang="zh-CN" altLang="zh-CN" sz="2400" b="1" dirty="0" smtClean="0">
                <a:latin typeface="华文仿宋" pitchFamily="2" charset="-122"/>
                <a:ea typeface="华文仿宋" pitchFamily="2" charset="-122"/>
              </a:rPr>
              <a:t>电子屏</a:t>
            </a:r>
            <a:r>
              <a:rPr lang="en-US" altLang="zh-CN" sz="2400" b="1" dirty="0" smtClean="0">
                <a:latin typeface="华文仿宋" pitchFamily="2" charset="-122"/>
                <a:ea typeface="华文仿宋" pitchFamily="2" charset="-122"/>
              </a:rPr>
              <a:t>E</a:t>
            </a:r>
            <a:r>
              <a:rPr lang="zh-CN" altLang="zh-CN" sz="2400" b="1" dirty="0" smtClean="0">
                <a:latin typeface="华文仿宋" pitchFamily="2" charset="-122"/>
                <a:ea typeface="华文仿宋" pitchFamily="2" charset="-122"/>
              </a:rPr>
              <a:t>、人人网、微博</a:t>
            </a:r>
          </a:p>
          <a:p>
            <a:r>
              <a:rPr lang="en-US" altLang="zh-CN" sz="2400" b="1" dirty="0" smtClean="0">
                <a:latin typeface="华文仿宋" pitchFamily="2" charset="-122"/>
                <a:ea typeface="华文仿宋" pitchFamily="2" charset="-122"/>
              </a:rPr>
              <a:t> </a:t>
            </a:r>
            <a:r>
              <a:rPr lang="en-US" altLang="zh-CN" sz="2400" b="1" dirty="0" smtClean="0">
                <a:latin typeface="华文仿宋" pitchFamily="2" charset="-122"/>
                <a:ea typeface="华文仿宋" pitchFamily="2" charset="-122"/>
              </a:rPr>
              <a:t>17</a:t>
            </a:r>
            <a:r>
              <a:rPr lang="zh-CN" altLang="zh-CN" sz="2400" b="1" dirty="0" smtClean="0">
                <a:latin typeface="华文仿宋" pitchFamily="2" charset="-122"/>
                <a:ea typeface="华文仿宋" pitchFamily="2" charset="-122"/>
              </a:rPr>
              <a:t>．您是否关注学校的海报、条幅与展板？（</a:t>
            </a:r>
            <a:r>
              <a:rPr lang="en-US" altLang="zh-CN" sz="2400" b="1" dirty="0" smtClean="0">
                <a:latin typeface="华文仿宋" pitchFamily="2" charset="-122"/>
                <a:ea typeface="华文仿宋" pitchFamily="2" charset="-122"/>
              </a:rPr>
              <a:t>   </a:t>
            </a:r>
            <a:r>
              <a:rPr lang="zh-CN" altLang="zh-CN" sz="2400" b="1" dirty="0" smtClean="0">
                <a:latin typeface="华文仿宋" pitchFamily="2" charset="-122"/>
                <a:ea typeface="华文仿宋" pitchFamily="2" charset="-122"/>
              </a:rPr>
              <a:t>）</a:t>
            </a:r>
          </a:p>
          <a:p>
            <a:r>
              <a:rPr lang="en-US" altLang="zh-CN" sz="2400" b="1" dirty="0" smtClean="0">
                <a:latin typeface="华文仿宋" pitchFamily="2" charset="-122"/>
                <a:ea typeface="华文仿宋" pitchFamily="2" charset="-122"/>
              </a:rPr>
              <a:t>A</a:t>
            </a:r>
            <a:r>
              <a:rPr lang="zh-CN" altLang="zh-CN" sz="2400" b="1" dirty="0" smtClean="0">
                <a:latin typeface="华文仿宋" pitchFamily="2" charset="-122"/>
                <a:ea typeface="华文仿宋" pitchFamily="2" charset="-122"/>
              </a:rPr>
              <a:t>、通常都会看</a:t>
            </a:r>
            <a:r>
              <a:rPr lang="en-US" altLang="zh-CN" sz="2400" b="1" dirty="0" smtClean="0">
                <a:latin typeface="华文仿宋" pitchFamily="2" charset="-122"/>
                <a:ea typeface="华文仿宋" pitchFamily="2" charset="-122"/>
              </a:rPr>
              <a:t> B</a:t>
            </a:r>
            <a:r>
              <a:rPr lang="zh-CN" altLang="zh-CN" sz="2400" b="1" dirty="0" smtClean="0">
                <a:latin typeface="华文仿宋" pitchFamily="2" charset="-122"/>
                <a:ea typeface="华文仿宋" pitchFamily="2" charset="-122"/>
              </a:rPr>
              <a:t>、经常关注</a:t>
            </a:r>
            <a:r>
              <a:rPr lang="en-US" altLang="zh-CN" sz="2400" b="1" dirty="0" smtClean="0">
                <a:latin typeface="华文仿宋" pitchFamily="2" charset="-122"/>
                <a:ea typeface="华文仿宋" pitchFamily="2" charset="-122"/>
              </a:rPr>
              <a:t> C</a:t>
            </a:r>
            <a:r>
              <a:rPr lang="zh-CN" altLang="zh-CN" sz="2400" b="1" dirty="0" smtClean="0">
                <a:latin typeface="华文仿宋" pitchFamily="2" charset="-122"/>
                <a:ea typeface="华文仿宋" pitchFamily="2" charset="-122"/>
              </a:rPr>
              <a:t>、一般</a:t>
            </a:r>
            <a:r>
              <a:rPr lang="en-US" altLang="zh-CN" sz="2400" b="1" dirty="0" smtClean="0">
                <a:latin typeface="华文仿宋" pitchFamily="2" charset="-122"/>
                <a:ea typeface="华文仿宋" pitchFamily="2" charset="-122"/>
              </a:rPr>
              <a:t> </a:t>
            </a:r>
            <a:endParaRPr lang="en-US" altLang="zh-CN" sz="2400" b="1" dirty="0" smtClean="0">
              <a:latin typeface="华文仿宋" pitchFamily="2" charset="-122"/>
              <a:ea typeface="华文仿宋" pitchFamily="2" charset="-122"/>
            </a:endParaRPr>
          </a:p>
          <a:p>
            <a:r>
              <a:rPr lang="en-US" altLang="zh-CN" sz="2400" b="1" dirty="0" smtClean="0">
                <a:latin typeface="华文仿宋" pitchFamily="2" charset="-122"/>
                <a:ea typeface="华文仿宋" pitchFamily="2" charset="-122"/>
              </a:rPr>
              <a:t>D</a:t>
            </a:r>
            <a:r>
              <a:rPr lang="zh-CN" altLang="zh-CN" sz="2400" b="1" dirty="0" smtClean="0">
                <a:latin typeface="华文仿宋" pitchFamily="2" charset="-122"/>
                <a:ea typeface="华文仿宋" pitchFamily="2" charset="-122"/>
              </a:rPr>
              <a:t>、偶尔</a:t>
            </a:r>
            <a:r>
              <a:rPr lang="en-US" altLang="zh-CN" sz="2400" b="1" dirty="0" smtClean="0">
                <a:latin typeface="华文仿宋" pitchFamily="2" charset="-122"/>
                <a:ea typeface="华文仿宋" pitchFamily="2" charset="-122"/>
              </a:rPr>
              <a:t> E</a:t>
            </a:r>
            <a:r>
              <a:rPr lang="zh-CN" altLang="zh-CN" sz="2400" b="1" dirty="0" smtClean="0">
                <a:latin typeface="华文仿宋" pitchFamily="2" charset="-122"/>
                <a:ea typeface="华文仿宋" pitchFamily="2" charset="-122"/>
              </a:rPr>
              <a:t>、很少关注</a:t>
            </a:r>
          </a:p>
          <a:p>
            <a:r>
              <a:rPr lang="en-US" altLang="zh-CN" sz="2400" b="1" dirty="0" smtClean="0">
                <a:latin typeface="华文仿宋" pitchFamily="2" charset="-122"/>
                <a:ea typeface="华文仿宋" pitchFamily="2" charset="-122"/>
              </a:rPr>
              <a:t> </a:t>
            </a:r>
            <a:r>
              <a:rPr lang="en-US" altLang="zh-CN" sz="2400" b="1" dirty="0" smtClean="0">
                <a:latin typeface="华文仿宋" pitchFamily="2" charset="-122"/>
                <a:ea typeface="华文仿宋" pitchFamily="2" charset="-122"/>
              </a:rPr>
              <a:t>18</a:t>
            </a:r>
            <a:r>
              <a:rPr lang="en-US" altLang="zh-CN" sz="2400" b="1" dirty="0" smtClean="0">
                <a:latin typeface="华文仿宋" pitchFamily="2" charset="-122"/>
                <a:ea typeface="华文仿宋" pitchFamily="2" charset="-122"/>
              </a:rPr>
              <a:t>.</a:t>
            </a:r>
            <a:r>
              <a:rPr lang="zh-CN" altLang="zh-CN" sz="2400" b="1" dirty="0" smtClean="0">
                <a:latin typeface="华文仿宋" pitchFamily="2" charset="-122"/>
                <a:ea typeface="华文仿宋" pitchFamily="2" charset="-122"/>
              </a:rPr>
              <a:t>您是经常关注学校的电子屏？</a:t>
            </a:r>
          </a:p>
          <a:p>
            <a:r>
              <a:rPr lang="en-US" altLang="zh-CN" sz="2400" b="1" dirty="0" smtClean="0">
                <a:latin typeface="华文仿宋" pitchFamily="2" charset="-122"/>
                <a:ea typeface="华文仿宋" pitchFamily="2" charset="-122"/>
              </a:rPr>
              <a:t>A</a:t>
            </a:r>
            <a:r>
              <a:rPr lang="zh-CN" altLang="zh-CN" sz="2400" b="1" dirty="0" smtClean="0">
                <a:latin typeface="华文仿宋" pitchFamily="2" charset="-122"/>
                <a:ea typeface="华文仿宋" pitchFamily="2" charset="-122"/>
              </a:rPr>
              <a:t>、经常</a:t>
            </a:r>
            <a:r>
              <a:rPr lang="en-US" altLang="zh-CN" sz="2400" b="1" dirty="0" smtClean="0">
                <a:latin typeface="华文仿宋" pitchFamily="2" charset="-122"/>
                <a:ea typeface="华文仿宋" pitchFamily="2" charset="-122"/>
              </a:rPr>
              <a:t>B</a:t>
            </a:r>
            <a:r>
              <a:rPr lang="zh-CN" altLang="zh-CN" sz="2400" b="1" dirty="0" smtClean="0">
                <a:latin typeface="华文仿宋" pitchFamily="2" charset="-122"/>
                <a:ea typeface="华文仿宋" pitchFamily="2" charset="-122"/>
              </a:rPr>
              <a:t>、一般</a:t>
            </a:r>
            <a:r>
              <a:rPr lang="en-US" altLang="zh-CN" sz="2400" b="1" dirty="0" smtClean="0">
                <a:latin typeface="华文仿宋" pitchFamily="2" charset="-122"/>
                <a:ea typeface="华文仿宋" pitchFamily="2" charset="-122"/>
              </a:rPr>
              <a:t>C</a:t>
            </a:r>
            <a:r>
              <a:rPr lang="zh-CN" altLang="zh-CN" sz="2400" b="1" dirty="0" smtClean="0">
                <a:latin typeface="华文仿宋" pitchFamily="2" charset="-122"/>
                <a:ea typeface="华文仿宋" pitchFamily="2" charset="-122"/>
              </a:rPr>
              <a:t>、偶尔</a:t>
            </a:r>
            <a:r>
              <a:rPr lang="en-US" altLang="zh-CN" sz="2400" b="1" dirty="0" smtClean="0">
                <a:latin typeface="华文仿宋" pitchFamily="2" charset="-122"/>
                <a:ea typeface="华文仿宋" pitchFamily="2" charset="-122"/>
              </a:rPr>
              <a:t>D</a:t>
            </a:r>
            <a:r>
              <a:rPr lang="zh-CN" altLang="zh-CN" sz="2400" b="1" dirty="0" smtClean="0">
                <a:latin typeface="华文仿宋" pitchFamily="2" charset="-122"/>
                <a:ea typeface="华文仿宋" pitchFamily="2" charset="-122"/>
              </a:rPr>
              <a:t>、极少</a:t>
            </a:r>
          </a:p>
          <a:p>
            <a:r>
              <a:rPr lang="en-US" altLang="zh-CN" sz="2400" b="1" dirty="0" smtClean="0">
                <a:latin typeface="华文仿宋" pitchFamily="2" charset="-122"/>
                <a:ea typeface="华文仿宋" pitchFamily="2" charset="-122"/>
              </a:rPr>
              <a:t> </a:t>
            </a:r>
            <a:r>
              <a:rPr lang="en-US" altLang="zh-CN" sz="2400" b="1" dirty="0" smtClean="0">
                <a:latin typeface="华文仿宋" pitchFamily="2" charset="-122"/>
                <a:ea typeface="华文仿宋" pitchFamily="2" charset="-122"/>
              </a:rPr>
              <a:t>19</a:t>
            </a:r>
            <a:r>
              <a:rPr lang="en-US" altLang="zh-CN" sz="2400" b="1" dirty="0" smtClean="0">
                <a:latin typeface="华文仿宋" pitchFamily="2" charset="-122"/>
                <a:ea typeface="华文仿宋" pitchFamily="2" charset="-122"/>
              </a:rPr>
              <a:t>.</a:t>
            </a:r>
            <a:r>
              <a:rPr lang="zh-CN" altLang="zh-CN" sz="2400" b="1" dirty="0" smtClean="0">
                <a:latin typeface="华文仿宋" pitchFamily="2" charset="-122"/>
                <a:ea typeface="华文仿宋" pitchFamily="2" charset="-122"/>
              </a:rPr>
              <a:t>您认为是什么原因导致我们学校的报纸和杂志不受同学的欢迎？（可多选）（</a:t>
            </a:r>
            <a:r>
              <a:rPr lang="en-US" altLang="zh-CN" sz="2400" b="1" dirty="0" smtClean="0">
                <a:latin typeface="华文仿宋" pitchFamily="2" charset="-122"/>
                <a:ea typeface="华文仿宋" pitchFamily="2" charset="-122"/>
              </a:rPr>
              <a:t>    </a:t>
            </a:r>
            <a:r>
              <a:rPr lang="zh-CN" altLang="zh-CN" sz="2400" b="1" dirty="0" smtClean="0">
                <a:latin typeface="华文仿宋" pitchFamily="2" charset="-122"/>
                <a:ea typeface="华文仿宋" pitchFamily="2" charset="-122"/>
              </a:rPr>
              <a:t>）</a:t>
            </a:r>
          </a:p>
          <a:p>
            <a:r>
              <a:rPr lang="en-US" altLang="zh-CN" sz="2400" b="1" dirty="0" smtClean="0">
                <a:latin typeface="华文仿宋" pitchFamily="2" charset="-122"/>
                <a:ea typeface="华文仿宋" pitchFamily="2" charset="-122"/>
              </a:rPr>
              <a:t>A </a:t>
            </a:r>
            <a:r>
              <a:rPr lang="zh-CN" altLang="zh-CN" sz="2400" b="1" dirty="0" smtClean="0">
                <a:latin typeface="华文仿宋" pitchFamily="2" charset="-122"/>
                <a:ea typeface="华文仿宋" pitchFamily="2" charset="-122"/>
              </a:rPr>
              <a:t>．内容无聊空洞</a:t>
            </a:r>
            <a:r>
              <a:rPr lang="en-US" altLang="zh-CN" sz="2400" b="1" dirty="0" smtClean="0">
                <a:latin typeface="华文仿宋" pitchFamily="2" charset="-122"/>
                <a:ea typeface="华文仿宋" pitchFamily="2" charset="-122"/>
              </a:rPr>
              <a:t>              B.</a:t>
            </a:r>
            <a:r>
              <a:rPr lang="zh-CN" altLang="zh-CN" sz="2400" b="1" dirty="0" smtClean="0">
                <a:latin typeface="华文仿宋" pitchFamily="2" charset="-122"/>
                <a:ea typeface="华文仿宋" pitchFamily="2" charset="-122"/>
              </a:rPr>
              <a:t>报纸和杂志发放不够广泛</a:t>
            </a:r>
          </a:p>
          <a:p>
            <a:r>
              <a:rPr lang="en-US" altLang="zh-CN" sz="2400" b="1" dirty="0" smtClean="0">
                <a:latin typeface="华文仿宋" pitchFamily="2" charset="-122"/>
                <a:ea typeface="华文仿宋" pitchFamily="2" charset="-122"/>
              </a:rPr>
              <a:t>C.</a:t>
            </a:r>
            <a:r>
              <a:rPr lang="zh-CN" altLang="zh-CN" sz="2400" b="1" dirty="0" smtClean="0">
                <a:latin typeface="华文仿宋" pitchFamily="2" charset="-122"/>
                <a:ea typeface="华文仿宋" pitchFamily="2" charset="-122"/>
              </a:rPr>
              <a:t>认为观看报纸和杂志比较麻烦</a:t>
            </a:r>
            <a:r>
              <a:rPr lang="en-US" altLang="zh-CN" sz="2400" b="1" dirty="0" smtClean="0">
                <a:latin typeface="华文仿宋" pitchFamily="2" charset="-122"/>
                <a:ea typeface="华文仿宋" pitchFamily="2" charset="-122"/>
              </a:rPr>
              <a:t>  D</a:t>
            </a:r>
            <a:r>
              <a:rPr lang="zh-CN" altLang="zh-CN" sz="2400" b="1" dirty="0" smtClean="0">
                <a:latin typeface="华文仿宋" pitchFamily="2" charset="-122"/>
                <a:ea typeface="华文仿宋" pitchFamily="2" charset="-122"/>
              </a:rPr>
              <a:t>．稿件质量低</a:t>
            </a:r>
          </a:p>
          <a:p>
            <a:endParaRPr lang="zh-CN" altLang="en-US" sz="2400" b="1" dirty="0">
              <a:latin typeface="华文仿宋" pitchFamily="2" charset="-122"/>
              <a:ea typeface="华文仿宋"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sz="3100" b="1" dirty="0" smtClean="0">
                <a:latin typeface="华文仿宋" pitchFamily="2" charset="-122"/>
                <a:ea typeface="华文仿宋" pitchFamily="2" charset="-122"/>
              </a:rPr>
              <a:t>20.</a:t>
            </a:r>
            <a:r>
              <a:rPr lang="zh-CN" altLang="zh-CN" sz="3100" b="1" dirty="0" smtClean="0">
                <a:latin typeface="华文仿宋" pitchFamily="2" charset="-122"/>
                <a:ea typeface="华文仿宋" pitchFamily="2" charset="-122"/>
              </a:rPr>
              <a:t>您是否经常利用人人网、微博、空间等方式发布和关注校园新闻？</a:t>
            </a:r>
          </a:p>
          <a:p>
            <a:r>
              <a:rPr lang="en-US" altLang="zh-CN" sz="3100" b="1" dirty="0" smtClean="0">
                <a:latin typeface="华文仿宋" pitchFamily="2" charset="-122"/>
                <a:ea typeface="华文仿宋" pitchFamily="2" charset="-122"/>
              </a:rPr>
              <a:t>A</a:t>
            </a:r>
            <a:r>
              <a:rPr lang="zh-CN" altLang="zh-CN" sz="3100" b="1" dirty="0" smtClean="0">
                <a:latin typeface="华文仿宋" pitchFamily="2" charset="-122"/>
                <a:ea typeface="华文仿宋" pitchFamily="2" charset="-122"/>
              </a:rPr>
              <a:t>、经常</a:t>
            </a:r>
            <a:r>
              <a:rPr lang="en-US" altLang="zh-CN" sz="3100" b="1" dirty="0" smtClean="0">
                <a:latin typeface="华文仿宋" pitchFamily="2" charset="-122"/>
                <a:ea typeface="华文仿宋" pitchFamily="2" charset="-122"/>
              </a:rPr>
              <a:t>    B</a:t>
            </a:r>
            <a:r>
              <a:rPr lang="zh-CN" altLang="zh-CN" sz="3100" b="1" dirty="0" smtClean="0">
                <a:latin typeface="华文仿宋" pitchFamily="2" charset="-122"/>
                <a:ea typeface="华文仿宋" pitchFamily="2" charset="-122"/>
              </a:rPr>
              <a:t>、一般</a:t>
            </a:r>
            <a:r>
              <a:rPr lang="en-US" altLang="zh-CN" sz="3100" b="1" dirty="0" smtClean="0">
                <a:latin typeface="华文仿宋" pitchFamily="2" charset="-122"/>
                <a:ea typeface="华文仿宋" pitchFamily="2" charset="-122"/>
              </a:rPr>
              <a:t>    C</a:t>
            </a:r>
            <a:r>
              <a:rPr lang="zh-CN" altLang="zh-CN" sz="3100" b="1" dirty="0" smtClean="0">
                <a:latin typeface="华文仿宋" pitchFamily="2" charset="-122"/>
                <a:ea typeface="华文仿宋" pitchFamily="2" charset="-122"/>
              </a:rPr>
              <a:t>、偶尔</a:t>
            </a:r>
            <a:r>
              <a:rPr lang="en-US" altLang="zh-CN" sz="3100" b="1" dirty="0" smtClean="0">
                <a:latin typeface="华文仿宋" pitchFamily="2" charset="-122"/>
                <a:ea typeface="华文仿宋" pitchFamily="2" charset="-122"/>
              </a:rPr>
              <a:t>     D</a:t>
            </a:r>
            <a:r>
              <a:rPr lang="zh-CN" altLang="zh-CN" sz="3100" b="1" dirty="0" smtClean="0">
                <a:latin typeface="华文仿宋" pitchFamily="2" charset="-122"/>
                <a:ea typeface="华文仿宋" pitchFamily="2" charset="-122"/>
              </a:rPr>
              <a:t>、极少</a:t>
            </a:r>
          </a:p>
          <a:p>
            <a:r>
              <a:rPr lang="en-US" altLang="zh-CN" sz="3100" b="1" dirty="0" smtClean="0">
                <a:latin typeface="华文仿宋" pitchFamily="2" charset="-122"/>
                <a:ea typeface="华文仿宋" pitchFamily="2" charset="-122"/>
              </a:rPr>
              <a:t> </a:t>
            </a:r>
            <a:endParaRPr lang="zh-CN" altLang="zh-CN" sz="3100" b="1" dirty="0" smtClean="0">
              <a:latin typeface="华文仿宋" pitchFamily="2" charset="-122"/>
              <a:ea typeface="华文仿宋" pitchFamily="2" charset="-122"/>
            </a:endParaRPr>
          </a:p>
          <a:p>
            <a:r>
              <a:rPr lang="en-US" altLang="zh-CN" sz="3100" b="1" dirty="0" smtClean="0">
                <a:latin typeface="华文仿宋" pitchFamily="2" charset="-122"/>
                <a:ea typeface="华文仿宋" pitchFamily="2" charset="-122"/>
              </a:rPr>
              <a:t>21.</a:t>
            </a:r>
            <a:r>
              <a:rPr lang="zh-CN" altLang="zh-CN" sz="3100" b="1" dirty="0" smtClean="0">
                <a:latin typeface="华文仿宋" pitchFamily="2" charset="-122"/>
                <a:ea typeface="华文仿宋" pitchFamily="2" charset="-122"/>
              </a:rPr>
              <a:t>您对我校校园网络的网站建设的整体评价如何？（</a:t>
            </a:r>
            <a:r>
              <a:rPr lang="en-US" altLang="zh-CN" sz="3100" b="1" dirty="0" smtClean="0">
                <a:latin typeface="华文仿宋" pitchFamily="2" charset="-122"/>
                <a:ea typeface="华文仿宋" pitchFamily="2" charset="-122"/>
              </a:rPr>
              <a:t>    </a:t>
            </a:r>
            <a:r>
              <a:rPr lang="zh-CN" altLang="zh-CN" sz="3100" b="1" dirty="0" smtClean="0">
                <a:latin typeface="华文仿宋" pitchFamily="2" charset="-122"/>
                <a:ea typeface="华文仿宋" pitchFamily="2" charset="-122"/>
              </a:rPr>
              <a:t>）</a:t>
            </a:r>
          </a:p>
          <a:p>
            <a:r>
              <a:rPr lang="en-US" altLang="zh-CN" sz="3100" b="1" dirty="0" smtClean="0">
                <a:latin typeface="华文仿宋" pitchFamily="2" charset="-122"/>
                <a:ea typeface="华文仿宋" pitchFamily="2" charset="-122"/>
              </a:rPr>
              <a:t>A.</a:t>
            </a:r>
            <a:r>
              <a:rPr lang="zh-CN" altLang="zh-CN" sz="3100" b="1" dirty="0" smtClean="0">
                <a:latin typeface="华文仿宋" pitchFamily="2" charset="-122"/>
                <a:ea typeface="华文仿宋" pitchFamily="2" charset="-122"/>
              </a:rPr>
              <a:t>差</a:t>
            </a:r>
            <a:r>
              <a:rPr lang="en-US" altLang="zh-CN" sz="3100" b="1" dirty="0" smtClean="0">
                <a:latin typeface="华文仿宋" pitchFamily="2" charset="-122"/>
                <a:ea typeface="华文仿宋" pitchFamily="2" charset="-122"/>
              </a:rPr>
              <a:t>       B.</a:t>
            </a:r>
            <a:r>
              <a:rPr lang="zh-CN" altLang="zh-CN" sz="3100" b="1" dirty="0" smtClean="0">
                <a:latin typeface="华文仿宋" pitchFamily="2" charset="-122"/>
                <a:ea typeface="华文仿宋" pitchFamily="2" charset="-122"/>
              </a:rPr>
              <a:t>一般</a:t>
            </a:r>
            <a:r>
              <a:rPr lang="en-US" altLang="zh-CN" sz="3100" b="1" dirty="0" smtClean="0">
                <a:latin typeface="华文仿宋" pitchFamily="2" charset="-122"/>
                <a:ea typeface="华文仿宋" pitchFamily="2" charset="-122"/>
              </a:rPr>
              <a:t>     C.</a:t>
            </a:r>
            <a:r>
              <a:rPr lang="zh-CN" altLang="zh-CN" sz="3100" b="1" dirty="0" smtClean="0">
                <a:latin typeface="华文仿宋" pitchFamily="2" charset="-122"/>
                <a:ea typeface="华文仿宋" pitchFamily="2" charset="-122"/>
              </a:rPr>
              <a:t>好</a:t>
            </a:r>
            <a:r>
              <a:rPr lang="en-US" altLang="zh-CN" sz="3100" b="1" dirty="0" smtClean="0">
                <a:latin typeface="华文仿宋" pitchFamily="2" charset="-122"/>
                <a:ea typeface="华文仿宋" pitchFamily="2" charset="-122"/>
              </a:rPr>
              <a:t>        D.</a:t>
            </a:r>
            <a:r>
              <a:rPr lang="zh-CN" altLang="zh-CN" sz="3100" b="1" dirty="0" smtClean="0">
                <a:latin typeface="华文仿宋" pitchFamily="2" charset="-122"/>
                <a:ea typeface="华文仿宋" pitchFamily="2" charset="-122"/>
              </a:rPr>
              <a:t>无所谓</a:t>
            </a:r>
          </a:p>
          <a:p>
            <a:r>
              <a:rPr lang="en-US" altLang="zh-CN" sz="3100" b="1" dirty="0" smtClean="0">
                <a:latin typeface="华文仿宋" pitchFamily="2" charset="-122"/>
                <a:ea typeface="华文仿宋" pitchFamily="2" charset="-122"/>
              </a:rPr>
              <a:t> </a:t>
            </a:r>
            <a:endParaRPr lang="zh-CN" altLang="zh-CN" sz="3100" b="1" dirty="0" smtClean="0">
              <a:latin typeface="华文仿宋" pitchFamily="2" charset="-122"/>
              <a:ea typeface="华文仿宋" pitchFamily="2" charset="-122"/>
            </a:endParaRPr>
          </a:p>
          <a:p>
            <a:r>
              <a:rPr lang="en-US" altLang="zh-CN" sz="3100" b="1" dirty="0" smtClean="0">
                <a:latin typeface="华文仿宋" pitchFamily="2" charset="-122"/>
                <a:ea typeface="华文仿宋" pitchFamily="2" charset="-122"/>
              </a:rPr>
              <a:t>22.</a:t>
            </a:r>
            <a:r>
              <a:rPr lang="zh-CN" altLang="zh-CN" sz="3100" b="1" dirty="0" smtClean="0">
                <a:latin typeface="华文仿宋" pitchFamily="2" charset="-122"/>
                <a:ea typeface="华文仿宋" pitchFamily="2" charset="-122"/>
              </a:rPr>
              <a:t>您对我校校园新闻宣传情况满意情况如何？（</a:t>
            </a:r>
            <a:r>
              <a:rPr lang="en-US" altLang="zh-CN" sz="3100" b="1" dirty="0" smtClean="0">
                <a:latin typeface="华文仿宋" pitchFamily="2" charset="-122"/>
                <a:ea typeface="华文仿宋" pitchFamily="2" charset="-122"/>
              </a:rPr>
              <a:t>   </a:t>
            </a:r>
            <a:r>
              <a:rPr lang="zh-CN" altLang="zh-CN" sz="3100" b="1" dirty="0" smtClean="0">
                <a:latin typeface="华文仿宋" pitchFamily="2" charset="-122"/>
                <a:ea typeface="华文仿宋" pitchFamily="2" charset="-122"/>
              </a:rPr>
              <a:t>）</a:t>
            </a:r>
          </a:p>
          <a:p>
            <a:r>
              <a:rPr lang="en-US" altLang="zh-CN" sz="3100" b="1" dirty="0" smtClean="0">
                <a:latin typeface="华文仿宋" pitchFamily="2" charset="-122"/>
                <a:ea typeface="华文仿宋" pitchFamily="2" charset="-122"/>
              </a:rPr>
              <a:t>A</a:t>
            </a:r>
            <a:r>
              <a:rPr lang="zh-CN" altLang="zh-CN" sz="3100" b="1" dirty="0" smtClean="0">
                <a:latin typeface="华文仿宋" pitchFamily="2" charset="-122"/>
                <a:ea typeface="华文仿宋" pitchFamily="2" charset="-122"/>
              </a:rPr>
              <a:t>、十分满意</a:t>
            </a:r>
            <a:r>
              <a:rPr lang="en-US" altLang="zh-CN" sz="3100" b="1" dirty="0" smtClean="0">
                <a:latin typeface="华文仿宋" pitchFamily="2" charset="-122"/>
                <a:ea typeface="华文仿宋" pitchFamily="2" charset="-122"/>
              </a:rPr>
              <a:t> B</a:t>
            </a:r>
            <a:r>
              <a:rPr lang="zh-CN" altLang="zh-CN" sz="3100" b="1" dirty="0" smtClean="0">
                <a:latin typeface="华文仿宋" pitchFamily="2" charset="-122"/>
                <a:ea typeface="华文仿宋" pitchFamily="2" charset="-122"/>
              </a:rPr>
              <a:t>、满意</a:t>
            </a:r>
            <a:r>
              <a:rPr lang="en-US" altLang="zh-CN" sz="3100" b="1" dirty="0" smtClean="0">
                <a:latin typeface="华文仿宋" pitchFamily="2" charset="-122"/>
                <a:ea typeface="华文仿宋" pitchFamily="2" charset="-122"/>
              </a:rPr>
              <a:t> C</a:t>
            </a:r>
            <a:r>
              <a:rPr lang="zh-CN" altLang="zh-CN" sz="3100" b="1" dirty="0" smtClean="0">
                <a:latin typeface="华文仿宋" pitchFamily="2" charset="-122"/>
                <a:ea typeface="华文仿宋" pitchFamily="2" charset="-122"/>
              </a:rPr>
              <a:t>、一般满意</a:t>
            </a:r>
            <a:r>
              <a:rPr lang="en-US" altLang="zh-CN" sz="3100" b="1" dirty="0" smtClean="0">
                <a:latin typeface="华文仿宋" pitchFamily="2" charset="-122"/>
                <a:ea typeface="华文仿宋" pitchFamily="2" charset="-122"/>
              </a:rPr>
              <a:t> </a:t>
            </a:r>
            <a:endParaRPr lang="en-US" altLang="zh-CN" sz="3100" b="1" dirty="0" smtClean="0">
              <a:latin typeface="华文仿宋" pitchFamily="2" charset="-122"/>
              <a:ea typeface="华文仿宋" pitchFamily="2" charset="-122"/>
            </a:endParaRPr>
          </a:p>
          <a:p>
            <a:r>
              <a:rPr lang="en-US" altLang="zh-CN" sz="3100" b="1" dirty="0" smtClean="0">
                <a:latin typeface="华文仿宋" pitchFamily="2" charset="-122"/>
                <a:ea typeface="华文仿宋" pitchFamily="2" charset="-122"/>
              </a:rPr>
              <a:t>D</a:t>
            </a:r>
            <a:r>
              <a:rPr lang="zh-CN" altLang="zh-CN" sz="3100" b="1" dirty="0" smtClean="0">
                <a:latin typeface="华文仿宋" pitchFamily="2" charset="-122"/>
                <a:ea typeface="华文仿宋" pitchFamily="2" charset="-122"/>
              </a:rPr>
              <a:t>、不满意</a:t>
            </a:r>
            <a:r>
              <a:rPr lang="en-US" altLang="zh-CN" sz="3100" b="1" dirty="0" smtClean="0">
                <a:latin typeface="华文仿宋" pitchFamily="2" charset="-122"/>
                <a:ea typeface="华文仿宋" pitchFamily="2" charset="-122"/>
              </a:rPr>
              <a:t> E</a:t>
            </a:r>
            <a:r>
              <a:rPr lang="zh-CN" altLang="zh-CN" sz="3100" b="1" dirty="0" smtClean="0">
                <a:latin typeface="华文仿宋" pitchFamily="2" charset="-122"/>
                <a:ea typeface="华文仿宋" pitchFamily="2" charset="-122"/>
              </a:rPr>
              <a:t>、十分不满意</a:t>
            </a:r>
          </a:p>
          <a:p>
            <a:r>
              <a:rPr lang="en-US" altLang="zh-CN" sz="3100" b="1" dirty="0" smtClean="0">
                <a:latin typeface="华文仿宋" pitchFamily="2" charset="-122"/>
                <a:ea typeface="华文仿宋" pitchFamily="2" charset="-122"/>
              </a:rPr>
              <a:t> </a:t>
            </a:r>
            <a:endParaRPr lang="zh-CN" altLang="zh-CN" sz="3100" b="1" dirty="0" smtClean="0">
              <a:latin typeface="华文仿宋" pitchFamily="2" charset="-122"/>
              <a:ea typeface="华文仿宋" pitchFamily="2" charset="-122"/>
            </a:endParaRPr>
          </a:p>
          <a:p>
            <a:r>
              <a:rPr lang="en-US" altLang="zh-CN" sz="3100" b="1" dirty="0" smtClean="0">
                <a:latin typeface="华文仿宋" pitchFamily="2" charset="-122"/>
                <a:ea typeface="华文仿宋" pitchFamily="2" charset="-122"/>
              </a:rPr>
              <a:t>23</a:t>
            </a:r>
            <a:r>
              <a:rPr lang="zh-CN" altLang="zh-CN" sz="3100" b="1" dirty="0" smtClean="0">
                <a:latin typeface="华文仿宋" pitchFamily="2" charset="-122"/>
                <a:ea typeface="华文仿宋" pitchFamily="2" charset="-122"/>
              </a:rPr>
              <a:t>、您对提高我校校园新闻宣传水平方面有什么建议吗？</a:t>
            </a: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研究对象</a:t>
            </a:r>
            <a:endParaRPr lang="zh-CN" altLang="en-US" dirty="0"/>
          </a:p>
        </p:txBody>
      </p:sp>
      <p:pic>
        <p:nvPicPr>
          <p:cNvPr id="4" name="内容占位符 3"/>
          <p:cNvPicPr>
            <a:picLocks noGrp="1" noChangeArrowheads="1"/>
          </p:cNvPicPr>
          <p:nvPr>
            <p:ph idx="1"/>
          </p:nvPr>
        </p:nvPicPr>
        <p:blipFill>
          <a:blip r:embed="rId2" cstate="print"/>
          <a:srcRect/>
          <a:stretch>
            <a:fillRect/>
          </a:stretch>
        </p:blipFill>
        <p:spPr bwMode="auto">
          <a:xfrm>
            <a:off x="971600" y="1700809"/>
            <a:ext cx="6624736" cy="3632398"/>
          </a:xfrm>
          <a:prstGeom prst="rect">
            <a:avLst/>
          </a:prstGeom>
          <a:solidFill>
            <a:srgbClr val="EDEDED"/>
          </a:solidFill>
          <a:ln w="88900" cap="sq">
            <a:solidFill>
              <a:srgbClr val="FFFFFF"/>
            </a:solid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zh-CN" sz="4000" dirty="0" smtClean="0">
                <a:effectLst/>
                <a:latin typeface="华文仿宋" pitchFamily="2" charset="-122"/>
                <a:ea typeface="华文仿宋" pitchFamily="2" charset="-122"/>
              </a:rPr>
              <a:t>研究方法：访谈法与问卷调查法</a:t>
            </a:r>
            <a:endParaRPr lang="zh-CN" altLang="en-US" sz="4000" dirty="0">
              <a:effectLst/>
              <a:latin typeface="华文仿宋" pitchFamily="2" charset="-122"/>
              <a:ea typeface="华文仿宋" pitchFamily="2" charset="-122"/>
            </a:endParaRPr>
          </a:p>
        </p:txBody>
      </p:sp>
      <p:sp>
        <p:nvSpPr>
          <p:cNvPr id="3" name="内容占位符 2"/>
          <p:cNvSpPr>
            <a:spLocks noGrp="1"/>
          </p:cNvSpPr>
          <p:nvPr>
            <p:ph idx="1"/>
          </p:nvPr>
        </p:nvSpPr>
        <p:spPr/>
        <p:txBody>
          <a:bodyPr/>
          <a:lstStyle/>
          <a:p>
            <a:r>
              <a:rPr lang="zh-CN" altLang="en-US" sz="2800" dirty="0" smtClean="0">
                <a:latin typeface="华文仿宋" pitchFamily="2" charset="-122"/>
                <a:ea typeface="华文仿宋" pitchFamily="2" charset="-122"/>
              </a:rPr>
              <a:t>小组成员通过对工学网制作中心</a:t>
            </a:r>
            <a:r>
              <a:rPr lang="en-US" altLang="zh-CN" sz="2800" dirty="0" smtClean="0">
                <a:latin typeface="华文仿宋" pitchFamily="2" charset="-122"/>
                <a:ea typeface="华文仿宋" pitchFamily="2" charset="-122"/>
              </a:rPr>
              <a:t>A</a:t>
            </a:r>
            <a:r>
              <a:rPr lang="zh-CN" altLang="en-US" sz="2800" dirty="0" smtClean="0">
                <a:latin typeface="华文仿宋" pitchFamily="2" charset="-122"/>
                <a:ea typeface="华文仿宋" pitchFamily="2" charset="-122"/>
              </a:rPr>
              <a:t>老师、工学网原人文网主编</a:t>
            </a:r>
            <a:r>
              <a:rPr lang="en-US" altLang="zh-CN" sz="2800" dirty="0" smtClean="0">
                <a:latin typeface="华文仿宋" pitchFamily="2" charset="-122"/>
                <a:ea typeface="华文仿宋" pitchFamily="2" charset="-122"/>
              </a:rPr>
              <a:t>B</a:t>
            </a:r>
            <a:r>
              <a:rPr lang="zh-CN" altLang="en-US" sz="2800" dirty="0" smtClean="0">
                <a:latin typeface="华文仿宋" pitchFamily="2" charset="-122"/>
                <a:ea typeface="华文仿宋" pitchFamily="2" charset="-122"/>
              </a:rPr>
              <a:t>学生、启航大学生通讯社社长</a:t>
            </a:r>
            <a:r>
              <a:rPr lang="en-US" altLang="zh-CN" sz="2800" dirty="0" smtClean="0">
                <a:latin typeface="华文仿宋" pitchFamily="2" charset="-122"/>
                <a:ea typeface="华文仿宋" pitchFamily="2" charset="-122"/>
              </a:rPr>
              <a:t>C</a:t>
            </a:r>
            <a:r>
              <a:rPr lang="zh-CN" altLang="en-US" sz="2800" dirty="0" smtClean="0">
                <a:latin typeface="华文仿宋" pitchFamily="2" charset="-122"/>
                <a:ea typeface="华文仿宋" pitchFamily="2" charset="-122"/>
              </a:rPr>
              <a:t>学生及随机挑选的</a:t>
            </a:r>
            <a:r>
              <a:rPr lang="en-US" altLang="zh-CN" sz="2800" dirty="0" smtClean="0">
                <a:latin typeface="华文仿宋" pitchFamily="2" charset="-122"/>
                <a:ea typeface="华文仿宋" pitchFamily="2" charset="-122"/>
              </a:rPr>
              <a:t>D</a:t>
            </a:r>
            <a:r>
              <a:rPr lang="zh-CN" altLang="en-US" sz="2800" dirty="0" smtClean="0">
                <a:latin typeface="华文仿宋" pitchFamily="2" charset="-122"/>
                <a:ea typeface="华文仿宋" pitchFamily="2" charset="-122"/>
              </a:rPr>
              <a:t>、</a:t>
            </a:r>
            <a:r>
              <a:rPr lang="en-US" altLang="zh-CN" sz="2800" dirty="0" smtClean="0">
                <a:latin typeface="华文仿宋" pitchFamily="2" charset="-122"/>
                <a:ea typeface="华文仿宋" pitchFamily="2" charset="-122"/>
              </a:rPr>
              <a:t>E</a:t>
            </a:r>
            <a:r>
              <a:rPr lang="zh-CN" altLang="en-US" sz="2800" dirty="0" smtClean="0">
                <a:latin typeface="华文仿宋" pitchFamily="2" charset="-122"/>
                <a:ea typeface="华文仿宋" pitchFamily="2" charset="-122"/>
              </a:rPr>
              <a:t>、</a:t>
            </a:r>
            <a:r>
              <a:rPr lang="en-US" altLang="zh-CN" sz="2800" dirty="0" smtClean="0">
                <a:latin typeface="华文仿宋" pitchFamily="2" charset="-122"/>
                <a:ea typeface="华文仿宋" pitchFamily="2" charset="-122"/>
              </a:rPr>
              <a:t>F</a:t>
            </a:r>
            <a:r>
              <a:rPr lang="zh-CN" altLang="en-US" sz="2800" dirty="0" smtClean="0">
                <a:latin typeface="华文仿宋" pitchFamily="2" charset="-122"/>
                <a:ea typeface="华文仿宋" pitchFamily="2" charset="-122"/>
              </a:rPr>
              <a:t>、</a:t>
            </a:r>
            <a:r>
              <a:rPr lang="en-US" altLang="zh-CN" sz="2800" dirty="0" smtClean="0">
                <a:latin typeface="华文仿宋" pitchFamily="2" charset="-122"/>
                <a:ea typeface="华文仿宋" pitchFamily="2" charset="-122"/>
              </a:rPr>
              <a:t>G</a:t>
            </a:r>
            <a:r>
              <a:rPr lang="zh-CN" altLang="en-US" sz="2800" dirty="0" smtClean="0">
                <a:latin typeface="华文仿宋" pitchFamily="2" charset="-122"/>
                <a:ea typeface="华文仿宋" pitchFamily="2" charset="-122"/>
              </a:rPr>
              <a:t>、</a:t>
            </a:r>
            <a:r>
              <a:rPr lang="en-US" altLang="zh-CN" sz="2800" dirty="0" smtClean="0">
                <a:latin typeface="华文仿宋" pitchFamily="2" charset="-122"/>
                <a:ea typeface="华文仿宋" pitchFamily="2" charset="-122"/>
              </a:rPr>
              <a:t>H</a:t>
            </a:r>
            <a:r>
              <a:rPr lang="zh-CN" altLang="en-US" sz="2800" dirty="0" smtClean="0">
                <a:latin typeface="华文仿宋" pitchFamily="2" charset="-122"/>
                <a:ea typeface="华文仿宋" pitchFamily="2" charset="-122"/>
              </a:rPr>
              <a:t>、</a:t>
            </a:r>
            <a:r>
              <a:rPr lang="en-US" altLang="zh-CN" sz="2800" dirty="0" smtClean="0">
                <a:latin typeface="华文仿宋" pitchFamily="2" charset="-122"/>
                <a:ea typeface="华文仿宋" pitchFamily="2" charset="-122"/>
              </a:rPr>
              <a:t>I</a:t>
            </a:r>
            <a:r>
              <a:rPr lang="zh-CN" altLang="en-US" sz="2800" dirty="0" smtClean="0">
                <a:latin typeface="华文仿宋" pitchFamily="2" charset="-122"/>
                <a:ea typeface="华文仿宋" pitchFamily="2" charset="-122"/>
              </a:rPr>
              <a:t>等</a:t>
            </a:r>
            <a:r>
              <a:rPr lang="en-US" altLang="zh-CN" sz="2800" dirty="0" smtClean="0">
                <a:latin typeface="华文仿宋" pitchFamily="2" charset="-122"/>
                <a:ea typeface="华文仿宋" pitchFamily="2" charset="-122"/>
              </a:rPr>
              <a:t>6</a:t>
            </a:r>
            <a:r>
              <a:rPr lang="zh-CN" altLang="en-US" sz="2800" dirty="0" smtClean="0">
                <a:latin typeface="华文仿宋" pitchFamily="2" charset="-122"/>
                <a:ea typeface="华文仿宋" pitchFamily="2" charset="-122"/>
              </a:rPr>
              <a:t>位学生的访谈，整理出第一手资料。研究小组计划将定性研究与定量研究的方法结合起来，对哈尔滨工程大学校园网站在在校学生中的影响力因素进行了分析。</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4000" b="1" dirty="0" smtClean="0">
                <a:effectLst/>
                <a:latin typeface="华文仿宋" pitchFamily="2" charset="-122"/>
                <a:ea typeface="华文仿宋" pitchFamily="2" charset="-122"/>
              </a:rPr>
              <a:t>对工学网</a:t>
            </a:r>
            <a:r>
              <a:rPr lang="en-US" altLang="zh-CN" sz="4000" b="1" dirty="0" smtClean="0">
                <a:effectLst/>
                <a:latin typeface="华文仿宋" pitchFamily="2" charset="-122"/>
                <a:ea typeface="华文仿宋" pitchFamily="2" charset="-122"/>
              </a:rPr>
              <a:t>A</a:t>
            </a:r>
            <a:r>
              <a:rPr lang="zh-CN" altLang="en-US" sz="4000" b="1" dirty="0" smtClean="0">
                <a:effectLst/>
                <a:latin typeface="华文仿宋" pitchFamily="2" charset="-122"/>
                <a:ea typeface="华文仿宋" pitchFamily="2" charset="-122"/>
              </a:rPr>
              <a:t>老师的</a:t>
            </a:r>
            <a:r>
              <a:rPr lang="en-US" altLang="zh-CN" sz="4000" b="1" dirty="0" smtClean="0">
                <a:effectLst/>
                <a:latin typeface="华文仿宋" pitchFamily="2" charset="-122"/>
                <a:ea typeface="华文仿宋" pitchFamily="2" charset="-122"/>
              </a:rPr>
              <a:t>QQ</a:t>
            </a:r>
            <a:r>
              <a:rPr lang="zh-CN" altLang="en-US" sz="4000" b="1" dirty="0" smtClean="0">
                <a:effectLst/>
                <a:latin typeface="华文仿宋" pitchFamily="2" charset="-122"/>
                <a:ea typeface="华文仿宋" pitchFamily="2" charset="-122"/>
              </a:rPr>
              <a:t>访谈</a:t>
            </a:r>
            <a:endParaRPr lang="zh-CN" altLang="en-US" sz="4000" b="1" dirty="0">
              <a:effectLst/>
              <a:latin typeface="华文仿宋" pitchFamily="2" charset="-122"/>
              <a:ea typeface="华文仿宋" pitchFamily="2" charset="-122"/>
            </a:endParaRPr>
          </a:p>
        </p:txBody>
      </p:sp>
      <p:pic>
        <p:nvPicPr>
          <p:cNvPr id="4" name="Picture 2"/>
          <p:cNvPicPr>
            <a:picLocks noGrp="1" noChangeAspect="1" noChangeArrowheads="1"/>
          </p:cNvPicPr>
          <p:nvPr>
            <p:ph idx="1"/>
          </p:nvPr>
        </p:nvPicPr>
        <p:blipFill>
          <a:blip r:embed="rId2" cstate="print"/>
          <a:srcRect/>
          <a:stretch>
            <a:fillRect/>
          </a:stretch>
        </p:blipFill>
        <p:spPr bwMode="auto">
          <a:xfrm>
            <a:off x="683568" y="1646238"/>
            <a:ext cx="7196175" cy="4951114"/>
          </a:xfrm>
          <a:prstGeom prst="rect">
            <a:avLst/>
          </a:prstGeom>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调查问卷</a:t>
            </a:r>
            <a:endParaRPr lang="zh-CN" alt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683568" y="1646238"/>
            <a:ext cx="7704856" cy="4525962"/>
          </a:xfrm>
          <a:prstGeom prst="rect">
            <a:avLst/>
          </a:prstGeom>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zh-CN" sz="4000" b="1" dirty="0" smtClean="0">
                <a:latin typeface="华文仿宋" pitchFamily="2" charset="-122"/>
                <a:ea typeface="华文仿宋" pitchFamily="2" charset="-122"/>
              </a:rPr>
              <a:t>三、论文框架</a:t>
            </a:r>
            <a:endParaRPr lang="zh-CN" altLang="en-US" sz="4000" b="1" dirty="0">
              <a:latin typeface="华文仿宋" pitchFamily="2" charset="-122"/>
              <a:ea typeface="华文仿宋" pitchFamily="2" charset="-122"/>
            </a:endParaRPr>
          </a:p>
        </p:txBody>
      </p:sp>
      <p:sp>
        <p:nvSpPr>
          <p:cNvPr id="3" name="内容占位符 2"/>
          <p:cNvSpPr>
            <a:spLocks noGrp="1"/>
          </p:cNvSpPr>
          <p:nvPr>
            <p:ph idx="1"/>
          </p:nvPr>
        </p:nvSpPr>
        <p:spPr/>
        <p:txBody>
          <a:bodyPr>
            <a:normAutofit/>
          </a:bodyPr>
          <a:lstStyle/>
          <a:p>
            <a:r>
              <a:rPr lang="en-US" altLang="zh-CN" b="1" dirty="0" smtClean="0">
                <a:latin typeface="华文仿宋" pitchFamily="2" charset="-122"/>
                <a:ea typeface="华文仿宋" pitchFamily="2" charset="-122"/>
              </a:rPr>
              <a:t>1</a:t>
            </a:r>
            <a:r>
              <a:rPr lang="zh-CN" altLang="en-US" b="1" dirty="0" smtClean="0">
                <a:latin typeface="华文仿宋" pitchFamily="2" charset="-122"/>
                <a:ea typeface="华文仿宋" pitchFamily="2" charset="-122"/>
              </a:rPr>
              <a:t>、内容与栏目构成</a:t>
            </a:r>
            <a:endParaRPr lang="en-US" altLang="zh-CN" b="1" dirty="0" smtClean="0">
              <a:latin typeface="华文仿宋" pitchFamily="2" charset="-122"/>
              <a:ea typeface="华文仿宋" pitchFamily="2" charset="-122"/>
            </a:endParaRPr>
          </a:p>
          <a:p>
            <a:r>
              <a:rPr lang="en-US" altLang="zh-CN" b="1" dirty="0" smtClean="0">
                <a:latin typeface="华文仿宋" pitchFamily="2" charset="-122"/>
                <a:ea typeface="华文仿宋" pitchFamily="2" charset="-122"/>
              </a:rPr>
              <a:t>2</a:t>
            </a:r>
            <a:r>
              <a:rPr lang="zh-CN" altLang="en-US" b="1" dirty="0" smtClean="0">
                <a:latin typeface="华文仿宋" pitchFamily="2" charset="-122"/>
                <a:ea typeface="华文仿宋" pitchFamily="2" charset="-122"/>
              </a:rPr>
              <a:t>、挂靠部门、管理方式与经费来源</a:t>
            </a:r>
            <a:endParaRPr lang="en-US" altLang="zh-CN" b="1" dirty="0" smtClean="0">
              <a:latin typeface="华文仿宋" pitchFamily="2" charset="-122"/>
              <a:ea typeface="华文仿宋" pitchFamily="2" charset="-122"/>
            </a:endParaRPr>
          </a:p>
          <a:p>
            <a:r>
              <a:rPr lang="en-US" altLang="zh-CN" b="1" dirty="0" smtClean="0">
                <a:latin typeface="华文仿宋" pitchFamily="2" charset="-122"/>
                <a:ea typeface="华文仿宋" pitchFamily="2" charset="-122"/>
              </a:rPr>
              <a:t>3</a:t>
            </a:r>
            <a:r>
              <a:rPr lang="zh-CN" altLang="en-US" b="1" dirty="0" smtClean="0">
                <a:latin typeface="华文仿宋" pitchFamily="2" charset="-122"/>
                <a:ea typeface="华文仿宋" pitchFamily="2" charset="-122"/>
              </a:rPr>
              <a:t>、网站定位</a:t>
            </a:r>
            <a:endParaRPr lang="en-US" altLang="zh-CN" b="1" dirty="0" smtClean="0">
              <a:latin typeface="华文仿宋" pitchFamily="2" charset="-122"/>
              <a:ea typeface="华文仿宋" pitchFamily="2" charset="-122"/>
            </a:endParaRPr>
          </a:p>
          <a:p>
            <a:r>
              <a:rPr lang="en-US" altLang="zh-CN" b="1" dirty="0" smtClean="0">
                <a:latin typeface="华文仿宋" pitchFamily="2" charset="-122"/>
                <a:ea typeface="华文仿宋" pitchFamily="2" charset="-122"/>
              </a:rPr>
              <a:t>4</a:t>
            </a:r>
            <a:r>
              <a:rPr lang="zh-CN" altLang="en-US" b="1" dirty="0" smtClean="0">
                <a:latin typeface="华文仿宋" pitchFamily="2" charset="-122"/>
                <a:ea typeface="华文仿宋" pitchFamily="2" charset="-122"/>
              </a:rPr>
              <a:t>、校园网站影响力：</a:t>
            </a:r>
            <a:endParaRPr lang="en-US" altLang="zh-CN" b="1" dirty="0" smtClean="0">
              <a:latin typeface="华文仿宋" pitchFamily="2" charset="-122"/>
              <a:ea typeface="华文仿宋" pitchFamily="2" charset="-122"/>
            </a:endParaRPr>
          </a:p>
          <a:p>
            <a:r>
              <a:rPr lang="en-US" altLang="zh-CN" b="1" dirty="0" smtClean="0">
                <a:latin typeface="华文仿宋" pitchFamily="2" charset="-122"/>
                <a:ea typeface="华文仿宋" pitchFamily="2" charset="-122"/>
              </a:rPr>
              <a:t> </a:t>
            </a:r>
            <a:r>
              <a:rPr lang="en-US" altLang="zh-CN" b="1" dirty="0" smtClean="0">
                <a:latin typeface="华文仿宋" pitchFamily="2" charset="-122"/>
                <a:ea typeface="华文仿宋" pitchFamily="2" charset="-122"/>
              </a:rPr>
              <a:t>                             </a:t>
            </a:r>
            <a:r>
              <a:rPr lang="zh-CN" altLang="en-US" b="1" dirty="0" smtClean="0">
                <a:latin typeface="华文仿宋" pitchFamily="2" charset="-122"/>
                <a:ea typeface="华文仿宋" pitchFamily="2" charset="-122"/>
              </a:rPr>
              <a:t>广度、深度、高度、信度</a:t>
            </a:r>
            <a:endParaRPr lang="zh-CN" altLang="en-US" b="1" dirty="0">
              <a:latin typeface="华文仿宋" pitchFamily="2" charset="-122"/>
              <a:ea typeface="华文仿宋"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zh-CN" sz="4000" dirty="0" smtClean="0">
                <a:effectLst/>
                <a:latin typeface="华文仿宋" pitchFamily="2" charset="-122"/>
                <a:ea typeface="华文仿宋" pitchFamily="2" charset="-122"/>
              </a:rPr>
              <a:t>四、校园网站影响力分析</a:t>
            </a:r>
            <a:endParaRPr lang="zh-CN" altLang="en-US" sz="4000" dirty="0">
              <a:effectLst/>
              <a:latin typeface="华文仿宋" pitchFamily="2" charset="-122"/>
              <a:ea typeface="华文仿宋" pitchFamily="2" charset="-122"/>
            </a:endParaRPr>
          </a:p>
        </p:txBody>
      </p:sp>
      <p:sp>
        <p:nvSpPr>
          <p:cNvPr id="3" name="内容占位符 2"/>
          <p:cNvSpPr>
            <a:spLocks noGrp="1"/>
          </p:cNvSpPr>
          <p:nvPr>
            <p:ph idx="1"/>
          </p:nvPr>
        </p:nvSpPr>
        <p:spPr/>
        <p:txBody>
          <a:bodyPr/>
          <a:lstStyle/>
          <a:p>
            <a:r>
              <a:rPr lang="zh-CN" altLang="zh-CN" sz="2800" dirty="0" smtClean="0">
                <a:latin typeface="华文仿宋" pitchFamily="2" charset="-122"/>
                <a:ea typeface="华文仿宋" pitchFamily="2" charset="-122"/>
              </a:rPr>
              <a:t>广度、深度、信度、高度</a:t>
            </a:r>
          </a:p>
          <a:p>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沉稳">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沉稳">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60</TotalTime>
  <Words>1910</Words>
  <Application>Microsoft Office PowerPoint</Application>
  <PresentationFormat>全屏显示(4:3)</PresentationFormat>
  <Paragraphs>129</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沉稳</vt:lpstr>
      <vt:lpstr>哈尔滨工程大学校园网站校内影响力调研报告——关于学生影响力调查</vt:lpstr>
      <vt:lpstr>一、问题提出与研究背景</vt:lpstr>
      <vt:lpstr>二、研究对象与研究方法</vt:lpstr>
      <vt:lpstr>研究对象</vt:lpstr>
      <vt:lpstr>研究方法：访谈法与问卷调查法</vt:lpstr>
      <vt:lpstr>对工学网A老师的QQ访谈</vt:lpstr>
      <vt:lpstr>调查问卷</vt:lpstr>
      <vt:lpstr>三、论文框架</vt:lpstr>
      <vt:lpstr>四、校园网站影响力分析</vt:lpstr>
      <vt:lpstr>4.1哈尔滨工程大学校园网站影响力的广度</vt:lpstr>
      <vt:lpstr>浏览频次在很大程度上影响了校园网站的广度</vt:lpstr>
      <vt:lpstr>4.2校园网站的深度</vt:lpstr>
      <vt:lpstr>幻灯片 13</vt:lpstr>
      <vt:lpstr>4.3哈尔滨工程大学的校园网站的 信度</vt:lpstr>
      <vt:lpstr>4.4哈尔滨工程大学的校园网站的 高度</vt:lpstr>
      <vt:lpstr>五、影响力来源</vt:lpstr>
      <vt:lpstr>5.1校园网站定位</vt:lpstr>
      <vt:lpstr>5.2挂靠部门、管理方式与经费来源</vt:lpstr>
      <vt:lpstr>启航网</vt:lpstr>
      <vt:lpstr>幻灯片 20</vt:lpstr>
      <vt:lpstr>5.3内容与栏目构成</vt:lpstr>
      <vt:lpstr>幻灯片 22</vt:lpstr>
      <vt:lpstr>幻灯片 23</vt:lpstr>
      <vt:lpstr>六、校园网站存在的问题</vt:lpstr>
      <vt:lpstr>七、解决对策</vt:lpstr>
      <vt:lpstr>幻灯片 26</vt:lpstr>
      <vt:lpstr>幻灯片 27</vt:lpstr>
      <vt:lpstr>幻灯片 28</vt:lpstr>
      <vt:lpstr>幻灯片 29</vt:lpstr>
      <vt:lpstr>幻灯片 30</vt:lpstr>
      <vt:lpstr>幻灯片 31</vt:lpstr>
      <vt:lpstr>幻灯片 32</vt:lpstr>
      <vt:lpstr>幻灯片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olivia</dc:creator>
  <cp:lastModifiedBy>olivia</cp:lastModifiedBy>
  <cp:revision>13</cp:revision>
  <dcterms:created xsi:type="dcterms:W3CDTF">2013-11-27T12:21:30Z</dcterms:created>
  <dcterms:modified xsi:type="dcterms:W3CDTF">2013-11-27T13:23:06Z</dcterms:modified>
</cp:coreProperties>
</file>