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2" r:id="rId4"/>
    <p:sldId id="257" r:id="rId5"/>
    <p:sldId id="258" r:id="rId6"/>
    <p:sldId id="259" r:id="rId7"/>
    <p:sldId id="260" r:id="rId8"/>
    <p:sldId id="271" r:id="rId9"/>
    <p:sldId id="261" r:id="rId10"/>
    <p:sldId id="262" r:id="rId11"/>
    <p:sldId id="263" r:id="rId12"/>
    <p:sldId id="264" r:id="rId13"/>
    <p:sldId id="265" r:id="rId14"/>
    <p:sldId id="266" r:id="rId15"/>
    <p:sldId id="267" r:id="rId16"/>
    <p:sldId id="268" r:id="rId17"/>
    <p:sldId id="269"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660"/>
  </p:normalViewPr>
  <p:slideViewPr>
    <p:cSldViewPr>
      <p:cViewPr varScale="1">
        <p:scale>
          <a:sx n="70" d="100"/>
          <a:sy n="70" d="100"/>
        </p:scale>
        <p:origin x="-11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solidFill>
                  <a:schemeClr val="accent6">
                    <a:lumMod val="50000"/>
                  </a:schemeClr>
                </a:solidFill>
                <a:latin typeface="方正姚体" pitchFamily="2" charset="-122"/>
                <a:ea typeface="方正姚体" pitchFamily="2" charset="-122"/>
              </a:rPr>
              <a:t> 在校大学生创业现状问卷调查和分析</a:t>
            </a:r>
            <a:endParaRPr lang="zh-CN" altLang="en-US" b="1" dirty="0">
              <a:solidFill>
                <a:schemeClr val="accent6">
                  <a:lumMod val="50000"/>
                </a:schemeClr>
              </a:solidFill>
              <a:latin typeface="方正姚体" pitchFamily="2" charset="-122"/>
              <a:ea typeface="方正姚体" pitchFamily="2" charset="-122"/>
            </a:endParaRPr>
          </a:p>
        </p:txBody>
      </p:sp>
      <p:sp>
        <p:nvSpPr>
          <p:cNvPr id="3" name="副标题 2"/>
          <p:cNvSpPr>
            <a:spLocks noGrp="1"/>
          </p:cNvSpPr>
          <p:nvPr>
            <p:ph type="subTitle" idx="1"/>
          </p:nvPr>
        </p:nvSpPr>
        <p:spPr/>
        <p:txBody>
          <a:bodyPr/>
          <a:lstStyle/>
          <a:p>
            <a:r>
              <a:rPr lang="zh-CN" altLang="en-US" b="1" dirty="0" smtClean="0">
                <a:solidFill>
                  <a:srgbClr val="C00000"/>
                </a:solidFill>
                <a:latin typeface="华文楷体" pitchFamily="2" charset="-122"/>
                <a:ea typeface="华文楷体" pitchFamily="2" charset="-122"/>
              </a:rPr>
              <a:t>法学院</a:t>
            </a:r>
            <a:r>
              <a:rPr lang="en-US" altLang="zh-CN" b="1" dirty="0" smtClean="0">
                <a:solidFill>
                  <a:srgbClr val="C00000"/>
                </a:solidFill>
                <a:latin typeface="华文楷体" pitchFamily="2" charset="-122"/>
                <a:ea typeface="华文楷体" pitchFamily="2" charset="-122"/>
              </a:rPr>
              <a:t>2012</a:t>
            </a:r>
            <a:r>
              <a:rPr lang="zh-CN" altLang="en-US" b="1" dirty="0" smtClean="0">
                <a:solidFill>
                  <a:srgbClr val="C00000"/>
                </a:solidFill>
                <a:latin typeface="华文楷体" pitchFamily="2" charset="-122"/>
                <a:ea typeface="华文楷体" pitchFamily="2" charset="-122"/>
              </a:rPr>
              <a:t>届一班宋安琪</a:t>
            </a:r>
            <a:endParaRPr lang="en-US" altLang="zh-CN" b="1" dirty="0" smtClean="0">
              <a:solidFill>
                <a:srgbClr val="C00000"/>
              </a:solidFill>
              <a:latin typeface="华文楷体" pitchFamily="2" charset="-122"/>
              <a:ea typeface="华文楷体" pitchFamily="2" charset="-122"/>
            </a:endParaRPr>
          </a:p>
          <a:p>
            <a:r>
              <a:rPr lang="en-US" altLang="zh-CN" b="1" dirty="0" smtClean="0">
                <a:solidFill>
                  <a:srgbClr val="C00000"/>
                </a:solidFill>
                <a:latin typeface="华文楷体" pitchFamily="2" charset="-122"/>
                <a:ea typeface="华文楷体" pitchFamily="2" charset="-122"/>
              </a:rPr>
              <a:t>22120136</a:t>
            </a:r>
            <a:endParaRPr lang="zh-CN" altLang="en-US" b="1" dirty="0">
              <a:solidFill>
                <a:srgbClr val="C00000"/>
              </a:solidFill>
              <a:latin typeface="华文楷体" pitchFamily="2" charset="-122"/>
              <a:ea typeface="华文楷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827584" y="2780928"/>
            <a:ext cx="7380312"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这次调查的学生中</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75%</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表示关注创业</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但只有</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5. 6%</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真正投入到创业的行列中。由此可见</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接受调查的学生普遍对自主创业的背景和意义有比较清楚的认识</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他们认同在当前严峻的就业形势中</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创业是一个挑战自我、实现自我的途径</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同时又能满足现代大学生渴望融入社会发展潮流的需求。但是</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绝大多数学生并没有付诸于实践行动</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他们中多数还是持观望的态度</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或者根本没有考虑创业计划。“想法多</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实践少”的结果表明</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创业仍未成为大学生就业的内在诉求和首选</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在校大学生中的创业实践所占比例极小。</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827584" y="1916832"/>
            <a:ext cx="7668344"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据统计</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在校大学生创业主要有三种不同模式</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分别是贸易型、兴趣型和专业型。调查数据可以清晰的看到</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以网络销售、实体店经营为代表的贸易型比例高达</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89%,</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其销售的商品则多以服饰、家居等生活用品为主</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比例分别为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23%</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和</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38%</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。从事贸易型创业的学生普遍担心自己的经营困难和风险</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、多数以失败者告终</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见案例一。相对来说</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在鲜少的兴趣型和专业型创业者中不但所表现的压力较小</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而且他们中还有不少成功的代表</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见案例二。同时在经营过程中</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,73%</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的学生是与他人合作</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只有</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27%</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是自己单独创业。由此可见</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在校大学生创业的模式简单</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以合作经营为典型</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主要集中在起点低的贸易型</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而以电子商务、服务等为代表的新兴行业则涉足较少</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兴趣和专业利用成分低。</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251520" y="1700808"/>
            <a:ext cx="853244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创业者个体特征</a:t>
            </a:r>
            <a:endParaRPr kumimoji="0" 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与此同时</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在对性别、性格、兴趣特长、年级和专业等情况的统计中发现</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创业者还具有如下特征</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:(1)</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男生人数多于女生</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可知男生所占创业者性别比的</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60.3%</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。且在创业意愿的调查中</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支持创业和想创业的男生人数占总体男生的</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76. 4%,</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而女生只有</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31. 9%</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(2)</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专业方面则以理工科为主</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文科学生则以经济管理和国际贸易专业为多数</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所占比例为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66.2%</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。同时</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学生的年级构成分别为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大一 </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20.5%</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、大二 </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46.9%</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、大三</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23. 4%</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和大四</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9. 2%,</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显而易见</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创业者以时间充裕和学业压力较小的低年级学生为主。</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(3)</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创业学生性格多是外向活拨的类型</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且具有一定的沟通能力。从事创业活动的学生基本都选择了“活泼 朗、乐观向上”的自我性格剖析</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这一事实在笔者随后与部分创业学生的访谈中也得到了确认。</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755576" y="4653136"/>
            <a:ext cx="7668344"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上述现状和特征的综述分析可以明了</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在校大学生创业意识的强烈、受政府和学校的关注等事实毋庸置疑</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但同时也显示在创业者和创业环境支撑层面还存在一系列问题</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这些问题主要体现在以下两个方面</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179512" y="1772816"/>
            <a:ext cx="8604448"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随着社会经济文化改革程度的逐渐加深</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现代大学生有向传统观念和行业挑战的信心和欲望。年轻人彰湃的热血、蓬勃的朝气和“初生牛犊不怕虎”的冒险精神在大学生身上表现的淋璃尽致</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这些都是有利于创业的良好条件。但是光有这些还远远不够</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高水平的创业者还需要具备足够的市场经验、社会经验</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尤其是充分准备吃苦的心理素质。然而现实是</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在校生都是刚脱离家庭进入高校不久的年轻人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且社会经验欠缺不说</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就连自身独立都需要一番适应的过程。所以在校创业学生一方面在意志品质上的自觉性、毅力、自制力等方面不够出色</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另一方面的组织领导、管理、协调和沟通能力等也比毕业生差很多。由于还没有走入社会</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社会经验不足</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在校生容易产生过于盲目乐观的心态</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许多大学生在没有充分经验、知识和心理准备的情况就 始创业</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所以最后对创业中的挫折和失败感到非常茫然、痛苦沮丧和消沉。</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683568" y="3501008"/>
            <a:ext cx="781236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客观条件受限制</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资金、时间等条件不充分。除了创业者自身意识和素质的主观条件</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客观条件也大大影响着学生的创业过程。客观条件具体表现在创业资金、时间和精力上</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其中资金条件最为关键。很多创业者在项目选择和经营管理方面都没有问题</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并且经过努力市场也在逐步打</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JT,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但是由于资金周转的匿乏</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轻则造成创业项目运作周期，长前景难料</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重则迫使项目停滞不前中途下马</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更加陷入创业的“泥潭”而不能自拔。</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251520" y="1225689"/>
            <a:ext cx="8676456"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调查显示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,99. 5%</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的大学生所能承受的自主创业资金范围为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10</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万元以下</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创业领域会选择资金投入小、风险小的行业</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这也是他们创业模式简单化一的原因之一。大学生自身的生活来源尚且依靠家庭和社会的帮助</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数额相对较大的资金的确是制约他们创业的瓶颈。</a:t>
            </a:r>
            <a:endParaRPr kumimoji="0" lang="zh-CN" altLang="en-US"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资金需求主要分为两大类</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一类是工作人员的工资</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另一类是相关设施和活动的消耗。因为工作人员多为在编职工</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由政府为其支付工资及各项福利</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所以人工方面基本无需多力口</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但如有特殊情况需要编外聘用工作人员</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或因为老干部身体状况普遍较差</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原有医务人员数量不够需要另外聘请</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则要上报政府申请预算外拨款</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或者从民政局及干休所预算结余资金中支出。设施方面</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部分设施为社区原本就有</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无需添置。另一方面</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国家和政府为军休千部的管理和服务下拨了稳定的资金</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同时</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因为离退休干部多有稳定的退休金及各种福利</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有一定的经济能力</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所以活动等项目资金比较充分。</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3501008"/>
            <a:ext cx="6264696" cy="3046988"/>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对于未来的发展我个人在作出这以上的诸多调查之后，我个人感觉，在现在的诸多就业压力下，创业确实不失为一条成功之路，但是创业的艰辛与困难也是多重的，有内部的比如资金的匮乏也有外部的比如激烈的市场竞争。希望政府能够给予足够的政策支持，这样才能更好地鼓励大学生创业，为社会创造更多的财富。</a:t>
            </a:r>
            <a:endParaRPr lang="zh-CN" altLang="en-US" sz="2400" dirty="0">
              <a:latin typeface="华文行楷" pitchFamily="2" charset="-122"/>
              <a:ea typeface="华文行楷"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3573016"/>
            <a:ext cx="5976664" cy="2308324"/>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在这一次的毛概课所留的作业中，我想做一个有关大学生现状的调查，因为生活环境的原因方便调查取样，而且我感觉对自身的生活环境进行分析好像更有意义，这样对我和我身边的同学更好的正视自身的未来发展方向有一个更好的认识。</a:t>
            </a:r>
            <a:endParaRPr lang="zh-CN" altLang="en-US" sz="2400" dirty="0">
              <a:latin typeface="华文行楷" pitchFamily="2" charset="-122"/>
              <a:ea typeface="华文行楷"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pple\Desktop\maogai\13166620743259.jpg"/>
          <p:cNvPicPr>
            <a:picLocks noChangeAspect="1" noChangeArrowheads="1"/>
          </p:cNvPicPr>
          <p:nvPr/>
        </p:nvPicPr>
        <p:blipFill>
          <a:blip r:embed="rId2" cstate="print"/>
          <a:srcRect/>
          <a:stretch>
            <a:fillRect/>
          </a:stretch>
        </p:blipFill>
        <p:spPr bwMode="auto">
          <a:xfrm>
            <a:off x="12403" y="620688"/>
            <a:ext cx="9131597" cy="609329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971600" y="3068960"/>
            <a:ext cx="662473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当前就业形势严峻</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国家和政府出台各项政策鼓励大学生自主创业。很多高校大学生从在校期间就 开始积极创业</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受多方面条件因素的影响</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他们在学业和创业的双重压力下艰难摸索、困难重重。我调查总结在校大学生的创业现状与问题</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以此为基础进行深层次的原因分析</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并探讨解决问题的对策和展望其发展的前景。</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1043608" y="2924944"/>
            <a:ext cx="7308304"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数年前</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一名北大学子陆步轩卖猪肉的新闻曾经引起社会各界的广泛讨论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人们为其从高材生变“屠夫”的行为啼</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_</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不已</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然而多年后</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另一位北大才子陈生因创办猪肉连锁店却被称为“猪肉大王”而名声大震</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啧啧称赞声不绝于耳。可见</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伴随着市场经济的不断繁荣和发展</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大学生创业成为大学生传统就业模式之外新兴的社会现象。这场大学生掀起的“创业革命”正在逐渐被社会所认同和接受</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大学生自主创业问题己经成为越来越多人关注、研究和讨论的焦点。</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899592" y="2924944"/>
            <a:ext cx="745232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根据</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2011</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年</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6</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月</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9</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日发布的</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《20:11</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年中国大学生就业报告</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中显示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,2010</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届大学毕业生中有</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60%</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的人认为目前的工作与自己的职业期待不吻合。当今社会竞争日趋激烈</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主流“双向选择”的就业方式下</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有些学生就业的单位不理想</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有些学生未找到合适的就业单位。尤其自</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1999</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年高校扩大招生规模以来</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高校毕业生逐年增多</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供大于求的现象导致学生就业形势更为严峻。面对就业现实的重压</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选择自主创业不失为大学生实现自我价值和贡献社会的新途径。</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260648"/>
            <a:ext cx="91440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当今</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在知识经</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济的日益进步下</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国家和社会也出台多种政策鼓励大学生自主创业。创业是一个发现和捕获机会并由此创造出新颖的产品、服务或实现其潜在价值的过程。⑴简单的说</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大学生创业就是依靠自己的能力、条件和社会环境进行的各类合法经营活动</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创业主体分为毕业生和在校生两种。其中的在校大学生群体更为特殊</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从某种意义上来说</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他们是勇于探路的开拓者。从事创业活动有助于在校大学生培养积极的人生态度</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增加社会实践活动</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提高进入社会之前所必备的素质与技能。但是据统计</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我国大学生创业的成功率仅为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2%-3%,</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而其中的在校生则更低</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成功率竟然还不到</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0. 6%</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。面对在校创业的种种现实</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有的学生失去了创业的信心</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有的放弃了创业的梦想</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更有严重者甚至因此荒废了学业、变得一厥不振。事实说明</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这群“背着书包的老板”的境遇并不乐观</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年轻而又脆弱的他们正面临着学业和创业所带来的前所未有的挑战和困难。那么</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在校大学生的创业现状和特征究竟如何</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影响他们创业成败因素是什么</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哪些实际有效的对策和建议能帮助不成熟的他们少走弯路呢</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及时地研究在校大学生创业现状特征</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分析其问题和原因</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并提出对策以推动在校学生创业的健康可持续发展显然是有着积极的意义。</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pple\Desktop\maogai\19300001254080130691308936285.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043608" y="2348880"/>
            <a:ext cx="7308304"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2013</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年</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11</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月</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笔者</a:t>
            </a:r>
            <a:r>
              <a:rPr kumimoji="0" lang="zh-CN" altLang="en-US" sz="2400" b="0" i="0" u="none" strike="noStrike" cap="none" normalizeH="0" baseline="0" dirty="0" smtClean="0">
                <a:ln>
                  <a:noFill/>
                </a:ln>
                <a:solidFill>
                  <a:srgbClr val="0F243E"/>
                </a:solidFill>
                <a:effectLst/>
                <a:latin typeface="华文行楷" pitchFamily="2" charset="-122"/>
                <a:ea typeface="宋体" pitchFamily="2" charset="-122"/>
                <a:cs typeface="Times New Roman" pitchFamily="18" charset="0"/>
              </a:rPr>
              <a:t>釆</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用定量和定性研究相结合的方法</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以安徽大学作为个案</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对大学生创业现状特征与问题进行了实证调查</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并对调查结果进行分析、总结和探讨。在定量研究中</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笔者对吉林大学的在校学生进行了问卷调查</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抽取样本容量</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300</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份</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发放问卷</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200</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份</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回收</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185</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份</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回收率为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92.5%</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。其中无效问卷</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15</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份</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实际有效问卷为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182</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份</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问卷有效率为</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98.3%</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。同时</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在定性研究中</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笔者一方面查阅了有关于该学校学生创业的资料</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搜索到个别典型案例</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另一方面与安徽大学部分教辅人员和</a:t>
            </a:r>
            <a:r>
              <a:rPr kumimoji="0" lang="en-US" altLang="zh-CN"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30</a:t>
            </a:r>
            <a:r>
              <a:rPr kumimoji="0" lang="zh-CN" altLang="en-US" sz="2400" b="0" i="0" u="none" strike="noStrike" cap="none" normalizeH="0" baseline="0" dirty="0" smtClean="0">
                <a:ln>
                  <a:noFill/>
                </a:ln>
                <a:solidFill>
                  <a:srgbClr val="0F243E"/>
                </a:solidFill>
                <a:effectLst/>
                <a:latin typeface="Calibri" pitchFamily="34" charset="0"/>
                <a:ea typeface="华文行楷" pitchFamily="2" charset="-122"/>
                <a:cs typeface="Times New Roman" pitchFamily="18" charset="0"/>
              </a:rPr>
              <a:t>名曾经或创业中的学生进行了心理访谈。</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2118</Words>
  <Application>Microsoft Office PowerPoint</Application>
  <PresentationFormat>全屏显示(4:3)</PresentationFormat>
  <Paragraphs>19</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 在校大学生创业现状问卷调查和分析</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在校大学生创业现状</dc:title>
  <dc:creator>apple</dc:creator>
  <cp:lastModifiedBy>apple</cp:lastModifiedBy>
  <cp:revision>7</cp:revision>
  <dcterms:created xsi:type="dcterms:W3CDTF">2013-11-26T14:23:40Z</dcterms:created>
  <dcterms:modified xsi:type="dcterms:W3CDTF">2013-11-26T23:01:58Z</dcterms:modified>
</cp:coreProperties>
</file>