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        存储器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71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0729" y="391886"/>
            <a:ext cx="88664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例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3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，假设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cache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有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个块，块大小为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2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个字，分别采用二路组相联映射。字的访问次序为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0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8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5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6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8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0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1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7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8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，替换策略采用</a:t>
            </a:r>
            <a:r>
              <a:rPr lang="en-US" altLang="zh-CN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LRU</a:t>
            </a:r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</a:rPr>
              <a:t>，画出每种地址映射的过程，求出缺失率。</a:t>
            </a:r>
            <a:endParaRPr lang="en-US" altLang="zh-CN" sz="3200" dirty="0">
              <a:solidFill>
                <a:prstClr val="black"/>
              </a:solidFill>
              <a:latin typeface="华文新魏" panose="02010800040101010101" pitchFamily="2" charset="-122"/>
            </a:endParaRPr>
          </a:p>
          <a:p>
            <a:pPr lvl="0"/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二路组相联下，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cache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块分成两组，每组两块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0"/>
            <a:r>
              <a:rPr lang="zh-CN" altLang="en-US" sz="32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地址流：</a:t>
            </a:r>
            <a:endParaRPr lang="en-US" altLang="zh-CN" sz="320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0000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0101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0110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0000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0001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0100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0111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</a:p>
          <a:p>
            <a:pPr lvl="0"/>
            <a:endParaRPr lang="en-US" altLang="zh-CN" sz="3200" noProof="0" dirty="0">
              <a:solidFill>
                <a:prstClr val="blac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320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缺失率：</a:t>
            </a:r>
            <a:r>
              <a:rPr lang="en-US" altLang="zh-CN" sz="320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39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38500"/>
              </p:ext>
            </p:extLst>
          </p:nvPr>
        </p:nvGraphicFramePr>
        <p:xfrm>
          <a:off x="359223" y="0"/>
          <a:ext cx="11021794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542">
                  <a:extLst>
                    <a:ext uri="{9D8B030D-6E8A-4147-A177-3AD203B41FA5}">
                      <a16:colId xmlns:a16="http://schemas.microsoft.com/office/drawing/2014/main" val="3902520868"/>
                    </a:ext>
                  </a:extLst>
                </a:gridCol>
                <a:gridCol w="1574542">
                  <a:extLst>
                    <a:ext uri="{9D8B030D-6E8A-4147-A177-3AD203B41FA5}">
                      <a16:colId xmlns:a16="http://schemas.microsoft.com/office/drawing/2014/main" val="3765875023"/>
                    </a:ext>
                  </a:extLst>
                </a:gridCol>
                <a:gridCol w="1574542">
                  <a:extLst>
                    <a:ext uri="{9D8B030D-6E8A-4147-A177-3AD203B41FA5}">
                      <a16:colId xmlns:a16="http://schemas.microsoft.com/office/drawing/2014/main" val="1601953133"/>
                    </a:ext>
                  </a:extLst>
                </a:gridCol>
                <a:gridCol w="1574542">
                  <a:extLst>
                    <a:ext uri="{9D8B030D-6E8A-4147-A177-3AD203B41FA5}">
                      <a16:colId xmlns:a16="http://schemas.microsoft.com/office/drawing/2014/main" val="1521039091"/>
                    </a:ext>
                  </a:extLst>
                </a:gridCol>
                <a:gridCol w="1574542">
                  <a:extLst>
                    <a:ext uri="{9D8B030D-6E8A-4147-A177-3AD203B41FA5}">
                      <a16:colId xmlns:a16="http://schemas.microsoft.com/office/drawing/2014/main" val="1105693160"/>
                    </a:ext>
                  </a:extLst>
                </a:gridCol>
                <a:gridCol w="1574542">
                  <a:extLst>
                    <a:ext uri="{9D8B030D-6E8A-4147-A177-3AD203B41FA5}">
                      <a16:colId xmlns:a16="http://schemas.microsoft.com/office/drawing/2014/main" val="2256339272"/>
                    </a:ext>
                  </a:extLst>
                </a:gridCol>
                <a:gridCol w="1574542">
                  <a:extLst>
                    <a:ext uri="{9D8B030D-6E8A-4147-A177-3AD203B41FA5}">
                      <a16:colId xmlns:a16="http://schemas.microsoft.com/office/drawing/2014/main" val="1951990337"/>
                    </a:ext>
                  </a:extLst>
                </a:gridCol>
              </a:tblGrid>
              <a:tr h="5181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地址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Cache</a:t>
                      </a:r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块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Hit/Miss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引用后</a:t>
                      </a:r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cache</a:t>
                      </a:r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中的内容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10891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07795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002060"/>
                          </a:solidFill>
                        </a:rPr>
                        <a:t>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4201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Mem[0-1]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181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Mem[8-9]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3633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Mem[4-5]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1516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Mem[6-7]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07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Hit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Mem[8-9]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446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Mem[0-1]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5919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Hit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Mem[0-1]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5906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Mem[4-5]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6194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Hit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Mem[6-7]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396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2060"/>
                          </a:solidFill>
                        </a:rPr>
                        <a:t>Mem[8-9]</a:t>
                      </a:r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0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30729" y="391886"/>
                <a:ext cx="8866414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+mn-ea"/>
                  </a:rPr>
                  <a:t>例</a:t>
                </a:r>
                <a:r>
                  <a:rPr lang="en-US" altLang="zh-CN" sz="3200" dirty="0">
                    <a:latin typeface="+mn-ea"/>
                  </a:rPr>
                  <a:t>1</a:t>
                </a:r>
                <a:r>
                  <a:rPr lang="zh-CN" altLang="en-US" sz="3200" dirty="0">
                    <a:latin typeface="+mn-ea"/>
                  </a:rPr>
                  <a:t>，</a:t>
                </a:r>
                <a:r>
                  <a:rPr lang="zh-CN" altLang="zh-CN" sz="3200" dirty="0">
                    <a:latin typeface="+mn-ea"/>
                  </a:rPr>
                  <a:t>设主存容量为</a:t>
                </a:r>
                <a:r>
                  <a:rPr lang="en-US" altLang="zh-CN" sz="3200" dirty="0">
                    <a:latin typeface="+mn-ea"/>
                  </a:rPr>
                  <a:t>256k</a:t>
                </a:r>
                <a:r>
                  <a:rPr lang="zh-CN" altLang="en-US" sz="3200" dirty="0">
                    <a:latin typeface="+mn-ea"/>
                  </a:rPr>
                  <a:t>个</a:t>
                </a:r>
                <a:r>
                  <a:rPr lang="zh-CN" altLang="zh-CN" sz="3200" dirty="0">
                    <a:latin typeface="+mn-ea"/>
                  </a:rPr>
                  <a:t>字，</a:t>
                </a:r>
                <a:r>
                  <a:rPr lang="en-US" altLang="zh-CN" sz="3200" dirty="0">
                    <a:latin typeface="+mn-ea"/>
                  </a:rPr>
                  <a:t>cache</a:t>
                </a:r>
                <a:r>
                  <a:rPr lang="zh-CN" altLang="zh-CN" sz="3200" dirty="0">
                    <a:latin typeface="+mn-ea"/>
                  </a:rPr>
                  <a:t>容量为</a:t>
                </a:r>
                <a:r>
                  <a:rPr lang="en-US" altLang="zh-CN" sz="3200" dirty="0">
                    <a:latin typeface="+mn-ea"/>
                  </a:rPr>
                  <a:t>2k</a:t>
                </a:r>
                <a:r>
                  <a:rPr lang="zh-CN" altLang="en-US" sz="3200" dirty="0">
                    <a:latin typeface="+mn-ea"/>
                  </a:rPr>
                  <a:t>个</a:t>
                </a:r>
                <a:r>
                  <a:rPr lang="zh-CN" altLang="zh-CN" sz="3200" dirty="0">
                    <a:latin typeface="+mn-ea"/>
                  </a:rPr>
                  <a:t>字，块长为</a:t>
                </a:r>
                <a:r>
                  <a:rPr lang="en-US" altLang="zh-CN" sz="3200" dirty="0">
                    <a:latin typeface="+mn-ea"/>
                  </a:rPr>
                  <a:t>4</a:t>
                </a:r>
                <a:r>
                  <a:rPr lang="zh-CN" altLang="zh-CN" sz="3200" dirty="0">
                    <a:latin typeface="+mn-ea"/>
                  </a:rPr>
                  <a:t>个字。</a:t>
                </a:r>
                <a:endParaRPr lang="en-US" altLang="zh-CN" sz="3200" dirty="0">
                  <a:latin typeface="+mn-ea"/>
                </a:endParaRPr>
              </a:p>
              <a:p>
                <a:endParaRPr lang="zh-CN" altLang="zh-CN" sz="3200" dirty="0">
                  <a:latin typeface="+mn-ea"/>
                </a:endParaRPr>
              </a:p>
              <a:p>
                <a:r>
                  <a:rPr lang="en-US" altLang="zh-CN" sz="3200" dirty="0">
                    <a:latin typeface="+mn-ea"/>
                  </a:rPr>
                  <a:t>1)</a:t>
                </a:r>
                <a:r>
                  <a:rPr lang="zh-CN" altLang="en-US" sz="3200" dirty="0">
                    <a:latin typeface="+mn-ea"/>
                  </a:rPr>
                  <a:t>设计</a:t>
                </a:r>
                <a:r>
                  <a:rPr lang="en-US" altLang="zh-CN" sz="3200" dirty="0">
                    <a:latin typeface="+mn-ea"/>
                  </a:rPr>
                  <a:t>cache</a:t>
                </a:r>
                <a:r>
                  <a:rPr lang="zh-CN" altLang="en-US" sz="3200" dirty="0">
                    <a:latin typeface="+mn-ea"/>
                  </a:rPr>
                  <a:t>地址格式，</a:t>
                </a:r>
                <a:r>
                  <a:rPr lang="en-US" altLang="zh-CN" sz="3200" dirty="0">
                    <a:latin typeface="+mn-ea"/>
                  </a:rPr>
                  <a:t>cache</a:t>
                </a:r>
                <a:r>
                  <a:rPr lang="zh-CN" altLang="en-US" sz="3200" dirty="0">
                    <a:latin typeface="+mn-ea"/>
                  </a:rPr>
                  <a:t>中可装入多少块数据？</a:t>
                </a:r>
                <a:endParaRPr lang="en-US" altLang="zh-CN" sz="3200" dirty="0">
                  <a:latin typeface="+mn-ea"/>
                </a:endParaRPr>
              </a:p>
              <a:p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cache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+mn-ea"/>
                  </a:rPr>
                  <a:t>中块总数：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2k/4=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块</m:t>
                    </m:r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+mn-ea"/>
                  </a:rPr>
                  <a:t>，每块包含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+mn-ea"/>
                  </a:rPr>
                  <a:t>个字，则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cache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+mn-ea"/>
                  </a:rPr>
                  <a:t>地址格式为：</a:t>
                </a:r>
                <a:endParaRPr lang="en-US" altLang="zh-CN" sz="3200" dirty="0">
                  <a:solidFill>
                    <a:srgbClr val="FF0000"/>
                  </a:solidFill>
                  <a:latin typeface="+mn-ea"/>
                </a:endParaRPr>
              </a:p>
              <a:p>
                <a:endParaRPr lang="en-US" altLang="zh-CN" sz="3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9" y="391886"/>
                <a:ext cx="8866414" cy="4031873"/>
              </a:xfrm>
              <a:prstGeom prst="rect">
                <a:avLst/>
              </a:prstGeom>
              <a:blipFill>
                <a:blip r:embed="rId2"/>
                <a:stretch>
                  <a:fillRect l="-1788" t="-1964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11248"/>
              </p:ext>
            </p:extLst>
          </p:nvPr>
        </p:nvGraphicFramePr>
        <p:xfrm>
          <a:off x="1084943" y="4423759"/>
          <a:ext cx="8128000" cy="128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283972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1476095"/>
                    </a:ext>
                  </a:extLst>
                </a:gridCol>
              </a:tblGrid>
              <a:tr h="64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块内偏移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05050"/>
                  </a:ext>
                </a:extLst>
              </a:tr>
              <a:tr h="644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9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6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30729" y="391886"/>
                <a:ext cx="89154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例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1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，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设主存容量为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256k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字，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2k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字，块长为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4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个字。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)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在直接映射方式下 ，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设计主存地址格式。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中块总数：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2k/4=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9</m:t>
                        </m:r>
                      </m:sup>
                    </m:sSup>
                    <m:r>
                      <a:rPr kumimoji="0" lang="zh-CN" alt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块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cs typeface="+mn-cs"/>
                </a:endParaRPr>
              </a:p>
              <a:p>
                <a:pPr lvl="0"/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主存中块总数： 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256k/4=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zh-CN" alt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块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0"/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主存按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cache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大小分区，分为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个区，每个区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zh-CN" alt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块</m:t>
                    </m:r>
                  </m:oMath>
                </a14:m>
                <a:endParaRPr lang="en-US" altLang="zh-CN" sz="3200" i="0" dirty="0">
                  <a:solidFill>
                    <a:srgbClr val="FF0000"/>
                  </a:solidFill>
                  <a:latin typeface="华文新魏" panose="02010800040101010101" pitchFamily="2" charset="-122"/>
                </a:endParaRPr>
              </a:p>
              <a:p>
                <a:pPr lvl="0"/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主存地址有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18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位：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9" y="391886"/>
                <a:ext cx="8915400" cy="4031873"/>
              </a:xfrm>
              <a:prstGeom prst="rect">
                <a:avLst/>
              </a:prstGeom>
              <a:blipFill>
                <a:blip r:embed="rId2"/>
                <a:stretch>
                  <a:fillRect l="-1778" t="-1964" r="-68" b="-3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56743"/>
              </p:ext>
            </p:extLst>
          </p:nvPr>
        </p:nvGraphicFramePr>
        <p:xfrm>
          <a:off x="1084943" y="4423759"/>
          <a:ext cx="8127999" cy="128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283972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1476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2179164"/>
                    </a:ext>
                  </a:extLst>
                </a:gridCol>
              </a:tblGrid>
              <a:tr h="64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区内块号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块内地址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05050"/>
                  </a:ext>
                </a:extLst>
              </a:tr>
              <a:tr h="644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7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9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4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30729" y="391886"/>
                <a:ext cx="8915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例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1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，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设主存容量为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256k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字，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2k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字，块长为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4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个字。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)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在四路组相联映射方式下 ，设计主存地址格式。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中组数：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2k/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(4x4)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7</m:t>
                        </m:r>
                      </m:sup>
                    </m:sSup>
                    <m:r>
                      <a:rPr lang="zh-CN" alt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主存中块总数： 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256k/4=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16</m:t>
                        </m:r>
                      </m:sup>
                    </m:sSup>
                    <m:r>
                      <a:rPr kumimoji="0" lang="zh-CN" alt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块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主存按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组数大小分区，分为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9</m:t>
                        </m:r>
                      </m:sup>
                    </m:sSup>
                  </m:oMath>
                </a14:m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个区，每个区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7</m:t>
                        </m:r>
                      </m:sup>
                    </m:sSup>
                    <m:r>
                      <a:rPr kumimoji="0" lang="zh-CN" alt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块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主存地址有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18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位：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9" y="391886"/>
                <a:ext cx="8915400" cy="4524315"/>
              </a:xfrm>
              <a:prstGeom prst="rect">
                <a:avLst/>
              </a:prstGeom>
              <a:blipFill>
                <a:blip r:embed="rId2"/>
                <a:stretch>
                  <a:fillRect l="-1778" t="-1752" r="-4856" b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98242"/>
              </p:ext>
            </p:extLst>
          </p:nvPr>
        </p:nvGraphicFramePr>
        <p:xfrm>
          <a:off x="1101272" y="4916201"/>
          <a:ext cx="8127999" cy="128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283972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1476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2179164"/>
                    </a:ext>
                  </a:extLst>
                </a:gridCol>
              </a:tblGrid>
              <a:tr h="64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组号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块内地址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05050"/>
                  </a:ext>
                </a:extLst>
              </a:tr>
              <a:tr h="644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9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7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32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30729" y="391886"/>
                <a:ext cx="89154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例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1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，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设主存容量为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256k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字，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2k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字，块长为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4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个字。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)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在全相联映射方式下 ，设计主存地址格式。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中块总数：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2k/4=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9</m:t>
                        </m:r>
                      </m:sup>
                    </m:sSup>
                    <m:r>
                      <a:rPr kumimoji="0" lang="zh-CN" alt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块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主存中块总数： 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256k/4=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16</m:t>
                        </m:r>
                      </m:sup>
                    </m:sSup>
                    <m:r>
                      <a:rPr kumimoji="0" lang="zh-CN" alt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块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主存中每一块都可映射到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中任何一块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主存地址有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18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位：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9" y="391886"/>
                <a:ext cx="8915400" cy="4031873"/>
              </a:xfrm>
              <a:prstGeom prst="rect">
                <a:avLst/>
              </a:prstGeom>
              <a:blipFill>
                <a:blip r:embed="rId2"/>
                <a:stretch>
                  <a:fillRect l="-1778" t="-1964" r="-68" b="-3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34703"/>
              </p:ext>
            </p:extLst>
          </p:nvPr>
        </p:nvGraphicFramePr>
        <p:xfrm>
          <a:off x="1084943" y="4423759"/>
          <a:ext cx="7846786" cy="128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93">
                  <a:extLst>
                    <a:ext uri="{9D8B030D-6E8A-4147-A177-3AD203B41FA5}">
                      <a16:colId xmlns:a16="http://schemas.microsoft.com/office/drawing/2014/main" val="2328397259"/>
                    </a:ext>
                  </a:extLst>
                </a:gridCol>
                <a:gridCol w="3923393">
                  <a:extLst>
                    <a:ext uri="{9D8B030D-6E8A-4147-A177-3AD203B41FA5}">
                      <a16:colId xmlns:a16="http://schemas.microsoft.com/office/drawing/2014/main" val="732179164"/>
                    </a:ext>
                  </a:extLst>
                </a:gridCol>
              </a:tblGrid>
              <a:tr h="64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块内地址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05050"/>
                  </a:ext>
                </a:extLst>
              </a:tr>
              <a:tr h="644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16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zh-CN" altLang="en-US" sz="3200" dirty="0">
                          <a:solidFill>
                            <a:srgbClr val="002060"/>
                          </a:solidFill>
                        </a:rPr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30729" y="391886"/>
                <a:ext cx="891540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例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1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，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设主存容量为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256k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字，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cache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2k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字，块长为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4</a:t>
                </a:r>
                <a:r>
                  <a:rPr kumimoji="0" lang="zh-CN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个字。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0"/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)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 若存储字长为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32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位，存储器按字节寻址，写出上述三种映射方式下的主存的地址格式。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存储字长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32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位，即每个字为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32/8=4Byte</a:t>
                </a:r>
              </a:p>
              <a:p>
                <a:pPr lvl="0"/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主存容量为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256x4KB=1024KB=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Byte</a:t>
                </a:r>
              </a:p>
              <a:p>
                <a:pPr lvl="0"/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cache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容量为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2x4KB=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yte</a:t>
                </a:r>
              </a:p>
              <a:p>
                <a:pPr lvl="0"/>
                <a:r>
                  <a:rPr lang="zh-CN" altLang="en-US" sz="3200" noProof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块大小为</a:t>
                </a:r>
                <a:r>
                  <a:rPr lang="en-US" altLang="zh-CN" sz="3200" noProof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4x4=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3200" noProof="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Byte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0"/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存储器按字节寻址，主存地址块内偏移地址增加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位，主存地址位数也相应增加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位，为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20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位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9" y="391886"/>
                <a:ext cx="8915400" cy="5509200"/>
              </a:xfrm>
              <a:prstGeom prst="rect">
                <a:avLst/>
              </a:prstGeom>
              <a:blipFill>
                <a:blip r:embed="rId2"/>
                <a:stretch>
                  <a:fillRect l="-1778" t="-1438" r="-1094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1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30729" y="391886"/>
                <a:ext cx="8915400" cy="5028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例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对于一个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32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位地址的直接映射的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cache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设计，下面的地址位用来访问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cache</a:t>
                </a:r>
              </a:p>
              <a:p>
                <a:pPr lvl="0"/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标记： 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31-10   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索引：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9-5    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偏移量：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4-0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marL="514350" lvl="0" indent="-514350">
                  <a:buAutoNum type="arabicParenR"/>
                </a:pPr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cache</a:t>
                </a:r>
                <a:r>
                  <a:rPr lang="zh-CN" altLang="en-US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块大小是多少？（单位为字）</a:t>
                </a:r>
                <a:endParaRPr lang="en-US" altLang="zh-CN" sz="3200" dirty="0">
                  <a:solidFill>
                    <a:prstClr val="black"/>
                  </a:solidFill>
                  <a:latin typeface="华文新魏" panose="02010800040101010101" pitchFamily="2" charset="-122"/>
                </a:endParaRPr>
              </a:p>
              <a:p>
                <a:pPr lvl="0"/>
                <a:r>
                  <a:rPr lang="en-US" altLang="zh-CN" sz="3200" dirty="0">
                    <a:solidFill>
                      <a:prstClr val="black"/>
                    </a:solidFill>
                    <a:latin typeface="华文新魏" panose="02010800040101010101" pitchFamily="2" charset="-122"/>
                  </a:rPr>
                  <a:t>     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偏移量为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5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位，一个块有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字节，则有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8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个字</a:t>
                </a:r>
                <a:endPara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</a:endParaRPr>
              </a:p>
              <a:p>
                <a:pPr lvl="0"/>
                <a:endPara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</a:endParaRPr>
              </a:p>
              <a:p>
                <a:pPr lvl="0"/>
                <a:endPara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</a:endParaRPr>
              </a:p>
              <a:p>
                <a:pPr marL="514350" lvl="0" indent="-514350">
                  <a:buAutoNum type="arabicParenR" startAt="2"/>
                </a:pPr>
                <a:r>
                  <a:rPr lang="en-US" altLang="zh-CN" sz="3200" dirty="0">
                    <a:latin typeface="华文新魏" panose="02010800040101010101" pitchFamily="2" charset="-122"/>
                  </a:rPr>
                  <a:t>cache</a:t>
                </a:r>
                <a:r>
                  <a:rPr lang="zh-CN" altLang="en-US" sz="3200" dirty="0">
                    <a:latin typeface="华文新魏" panose="02010800040101010101" pitchFamily="2" charset="-122"/>
                  </a:rPr>
                  <a:t>有多少项？</a:t>
                </a:r>
                <a:endParaRPr lang="en-US" altLang="zh-CN" sz="3200" dirty="0">
                  <a:latin typeface="华文新魏" panose="02010800040101010101" pitchFamily="2" charset="-122"/>
                </a:endParaRPr>
              </a:p>
              <a:p>
                <a:pPr lvl="0"/>
                <a:r>
                  <a:rPr lang="zh-CN" altLang="en-US" sz="3200" dirty="0">
                    <a:latin typeface="华文新魏" panose="02010800040101010101" pitchFamily="2" charset="-122"/>
                  </a:rPr>
                  <a:t>     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索引域为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5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位，则有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cache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中有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=32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华文新魏" panose="02010800040101010101" pitchFamily="2" charset="-122"/>
                  </a:rPr>
                  <a:t>项</a:t>
                </a:r>
                <a:endPara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9" y="391886"/>
                <a:ext cx="8915400" cy="5028043"/>
              </a:xfrm>
              <a:prstGeom prst="rect">
                <a:avLst/>
              </a:prstGeom>
              <a:blipFill>
                <a:blip r:embed="rId2"/>
                <a:stretch>
                  <a:fillRect l="-1778" t="-1576" r="-4583" b="-3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0729" y="391886"/>
            <a:ext cx="8915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dirty="0">
                <a:latin typeface="华文新魏" panose="02010800040101010101" pitchFamily="2" charset="-122"/>
              </a:rPr>
              <a:t>从上电开始的</a:t>
            </a:r>
            <a:r>
              <a:rPr lang="en-US" altLang="zh-CN" sz="3200" dirty="0">
                <a:latin typeface="华文新魏" panose="02010800040101010101" pitchFamily="2" charset="-122"/>
              </a:rPr>
              <a:t>cache</a:t>
            </a:r>
            <a:r>
              <a:rPr lang="zh-CN" altLang="en-US" sz="3200" dirty="0">
                <a:latin typeface="华文新魏" panose="02010800040101010101" pitchFamily="2" charset="-122"/>
              </a:rPr>
              <a:t>访问的字节地址序列为：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lvl="0"/>
            <a:r>
              <a:rPr lang="en-US" altLang="zh-CN" sz="3200" dirty="0">
                <a:latin typeface="华文新魏" panose="02010800040101010101" pitchFamily="2" charset="-122"/>
              </a:rPr>
              <a:t>0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4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16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132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 232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160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1024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30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140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3100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180</a:t>
            </a:r>
            <a:r>
              <a:rPr lang="zh-CN" altLang="en-US" sz="3200" dirty="0">
                <a:latin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</a:rPr>
              <a:t>2180</a:t>
            </a:r>
          </a:p>
          <a:p>
            <a:pPr lvl="0"/>
            <a:endParaRPr lang="en-US" altLang="zh-CN" sz="3200" dirty="0">
              <a:latin typeface="华文新魏" panose="02010800040101010101" pitchFamily="2" charset="-122"/>
            </a:endParaRPr>
          </a:p>
          <a:p>
            <a:pPr lvl="0"/>
            <a:r>
              <a:rPr lang="en-US" altLang="zh-CN" sz="3200" dirty="0">
                <a:latin typeface="华文新魏" panose="02010800040101010101" pitchFamily="2" charset="-122"/>
              </a:rPr>
              <a:t>3) </a:t>
            </a:r>
            <a:r>
              <a:rPr lang="zh-CN" altLang="en-US" sz="3200" dirty="0">
                <a:latin typeface="华文新魏" panose="02010800040101010101" pitchFamily="2" charset="-122"/>
              </a:rPr>
              <a:t>有多少块被替换？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</a:rPr>
              <a:t>4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</a:rPr>
              <a:t>块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marL="514350" lvl="0" indent="-514350">
              <a:buAutoNum type="arabicParenR" startAt="4"/>
            </a:pPr>
            <a:r>
              <a:rPr lang="zh-CN" altLang="en-US" sz="3200" dirty="0">
                <a:latin typeface="华文新魏" panose="02010800040101010101" pitchFamily="2" charset="-122"/>
              </a:rPr>
              <a:t>命中率是多少？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</a:rPr>
              <a:t>4/12=1/3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marL="514350" lvl="0" indent="-514350">
              <a:buAutoNum type="arabicParenR" startAt="5"/>
            </a:pPr>
            <a:r>
              <a:rPr lang="zh-CN" altLang="en-US" sz="3200" dirty="0">
                <a:latin typeface="华文新魏" panose="02010800040101010101" pitchFamily="2" charset="-122"/>
              </a:rPr>
              <a:t>列出</a:t>
            </a:r>
            <a:r>
              <a:rPr lang="en-US" altLang="zh-CN" sz="3200" dirty="0">
                <a:latin typeface="华文新魏" panose="02010800040101010101" pitchFamily="2" charset="-122"/>
              </a:rPr>
              <a:t>cache</a:t>
            </a:r>
            <a:r>
              <a:rPr lang="zh-CN" altLang="en-US" sz="3200" dirty="0">
                <a:latin typeface="华文新魏" panose="02010800040101010101" pitchFamily="2" charset="-122"/>
              </a:rPr>
              <a:t>的最终状态，每个有效位以记录的形式</a:t>
            </a:r>
            <a:r>
              <a:rPr lang="en-US" altLang="zh-CN" sz="3200" dirty="0">
                <a:latin typeface="华文新魏" panose="02010800040101010101" pitchFamily="2" charset="-122"/>
              </a:rPr>
              <a:t>&lt;</a:t>
            </a:r>
            <a:r>
              <a:rPr lang="zh-CN" altLang="en-US" sz="3200" dirty="0">
                <a:latin typeface="华文新魏" panose="02010800040101010101" pitchFamily="2" charset="-122"/>
              </a:rPr>
              <a:t>索引，标记，数据</a:t>
            </a:r>
            <a:r>
              <a:rPr lang="en-US" altLang="zh-CN" sz="3200" dirty="0">
                <a:latin typeface="华文新魏" panose="02010800040101010101" pitchFamily="2" charset="-122"/>
              </a:rPr>
              <a:t>&gt;</a:t>
            </a:r>
            <a:r>
              <a:rPr lang="zh-CN" altLang="en-US" sz="3200" dirty="0">
                <a:latin typeface="华文新魏" panose="02010800040101010101" pitchFamily="2" charset="-122"/>
              </a:rPr>
              <a:t>表示出来</a:t>
            </a:r>
            <a:r>
              <a:rPr lang="en-US" altLang="zh-CN" sz="3200" dirty="0">
                <a:latin typeface="华文新魏" panose="02010800040101010101" pitchFamily="2" charset="-122"/>
              </a:rPr>
              <a:t>       </a:t>
            </a:r>
            <a:r>
              <a:rPr lang="en-US" altLang="zh-CN" sz="3200" b="1" kern="100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&lt;11,00000,mem[3100]&gt;</a:t>
            </a:r>
            <a:endParaRPr lang="en-US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kern="100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&lt;10,00100,mem[2180]&gt;</a:t>
            </a:r>
            <a:endParaRPr lang="en-US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kern="100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&lt;00,00101,mem[160],mem[180]&gt;</a:t>
            </a:r>
            <a:endParaRPr lang="en-US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3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kern="100" dirty="0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&lt;00,00111,mem[232]&gt;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sz="3200" dirty="0">
              <a:latin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43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7036"/>
              </p:ext>
            </p:extLst>
          </p:nvPr>
        </p:nvGraphicFramePr>
        <p:xfrm>
          <a:off x="293915" y="144169"/>
          <a:ext cx="10147144" cy="645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384">
                  <a:extLst>
                    <a:ext uri="{9D8B030D-6E8A-4147-A177-3AD203B41FA5}">
                      <a16:colId xmlns:a16="http://schemas.microsoft.com/office/drawing/2014/main" val="3271326886"/>
                    </a:ext>
                  </a:extLst>
                </a:gridCol>
                <a:gridCol w="2845385">
                  <a:extLst>
                    <a:ext uri="{9D8B030D-6E8A-4147-A177-3AD203B41FA5}">
                      <a16:colId xmlns:a16="http://schemas.microsoft.com/office/drawing/2014/main" val="392211988"/>
                    </a:ext>
                  </a:extLst>
                </a:gridCol>
                <a:gridCol w="1149075">
                  <a:extLst>
                    <a:ext uri="{9D8B030D-6E8A-4147-A177-3AD203B41FA5}">
                      <a16:colId xmlns:a16="http://schemas.microsoft.com/office/drawing/2014/main" val="2248304316"/>
                    </a:ext>
                  </a:extLst>
                </a:gridCol>
                <a:gridCol w="1149075">
                  <a:extLst>
                    <a:ext uri="{9D8B030D-6E8A-4147-A177-3AD203B41FA5}">
                      <a16:colId xmlns:a16="http://schemas.microsoft.com/office/drawing/2014/main" val="3369878276"/>
                    </a:ext>
                  </a:extLst>
                </a:gridCol>
                <a:gridCol w="1149075">
                  <a:extLst>
                    <a:ext uri="{9D8B030D-6E8A-4147-A177-3AD203B41FA5}">
                      <a16:colId xmlns:a16="http://schemas.microsoft.com/office/drawing/2014/main" val="3873458254"/>
                    </a:ext>
                  </a:extLst>
                </a:gridCol>
                <a:gridCol w="1149075">
                  <a:extLst>
                    <a:ext uri="{9D8B030D-6E8A-4147-A177-3AD203B41FA5}">
                      <a16:colId xmlns:a16="http://schemas.microsoft.com/office/drawing/2014/main" val="3079120585"/>
                    </a:ext>
                  </a:extLst>
                </a:gridCol>
                <a:gridCol w="1149075">
                  <a:extLst>
                    <a:ext uri="{9D8B030D-6E8A-4147-A177-3AD203B41FA5}">
                      <a16:colId xmlns:a16="http://schemas.microsoft.com/office/drawing/2014/main" val="41777805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被访问的字节地址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32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位地址形式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偏移量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 /Hit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93052"/>
                  </a:ext>
                </a:extLst>
              </a:tr>
              <a:tr h="551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00 00000</a:t>
                      </a:r>
                      <a:r>
                        <a:rPr lang="en-US" altLang="zh-CN" sz="2400" baseline="0" dirty="0">
                          <a:solidFill>
                            <a:srgbClr val="002060"/>
                          </a:solidFill>
                        </a:rPr>
                        <a:t> 00000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50992"/>
                  </a:ext>
                </a:extLst>
              </a:tr>
              <a:tr h="463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00 00000 00100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Hit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1614"/>
                  </a:ext>
                </a:extLst>
              </a:tr>
              <a:tr h="463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00 00000 10000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Hit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35944"/>
                  </a:ext>
                </a:extLst>
              </a:tr>
              <a:tr h="463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132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00 00100 00100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36191"/>
                  </a:ext>
                </a:extLst>
              </a:tr>
              <a:tr h="463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232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00 00111</a:t>
                      </a:r>
                      <a:r>
                        <a:rPr lang="en-US" altLang="zh-CN" sz="2400" baseline="0" dirty="0">
                          <a:solidFill>
                            <a:srgbClr val="002060"/>
                          </a:solidFill>
                        </a:rPr>
                        <a:t> 01000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75597"/>
                  </a:ext>
                </a:extLst>
              </a:tr>
              <a:tr h="463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160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00 00101 00000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33552"/>
                  </a:ext>
                </a:extLst>
              </a:tr>
              <a:tr h="463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1024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01 00000 00000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75300"/>
                  </a:ext>
                </a:extLst>
              </a:tr>
              <a:tr h="463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00 00000 11110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85756"/>
                  </a:ext>
                </a:extLst>
              </a:tr>
              <a:tr h="463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140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00 00100</a:t>
                      </a:r>
                      <a:r>
                        <a:rPr lang="en-US" altLang="zh-CN" sz="2400" baseline="0" dirty="0">
                          <a:solidFill>
                            <a:srgbClr val="002060"/>
                          </a:solidFill>
                        </a:rPr>
                        <a:t> 01100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Hit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386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3100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11 00000 00100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553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180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00 00101 10100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Hit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68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2180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10</a:t>
                      </a:r>
                      <a:r>
                        <a:rPr lang="en-US" altLang="zh-CN" sz="2400" baseline="0" dirty="0">
                          <a:solidFill>
                            <a:srgbClr val="002060"/>
                          </a:solidFill>
                        </a:rPr>
                        <a:t> 00100 00100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Miss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7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4873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1027</Words>
  <Application>Microsoft Office PowerPoint</Application>
  <PresentationFormat>宽屏</PresentationFormat>
  <Paragraphs>211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方正姚体</vt:lpstr>
      <vt:lpstr>华文新魏</vt:lpstr>
      <vt:lpstr>宋体</vt:lpstr>
      <vt:lpstr>Arial</vt:lpstr>
      <vt:lpstr>Cambria Math</vt:lpstr>
      <vt:lpstr>Times New Roman</vt:lpstr>
      <vt:lpstr>Trebuchet MS</vt:lpstr>
      <vt:lpstr>Wingdings 3</vt:lpstr>
      <vt:lpstr>平面</vt:lpstr>
      <vt:lpstr>第五章        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22</cp:revision>
  <dcterms:created xsi:type="dcterms:W3CDTF">2016-11-30T14:57:30Z</dcterms:created>
  <dcterms:modified xsi:type="dcterms:W3CDTF">2016-12-04T12:16:27Z</dcterms:modified>
</cp:coreProperties>
</file>