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59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08" autoAdjust="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2016/12/13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9572692" cy="207170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</a:t>
            </a:r>
            <a:r>
              <a:rPr lang="zh-CN" altLang="en-US" sz="4900" dirty="0" smtClean="0"/>
              <a:t>计组第五章习题（共</a:t>
            </a:r>
            <a:r>
              <a:rPr lang="en-US" altLang="zh-CN" sz="4900" dirty="0" smtClean="0"/>
              <a:t>26</a:t>
            </a:r>
            <a:r>
              <a:rPr lang="zh-CN" altLang="en-US" sz="4900" dirty="0" smtClean="0"/>
              <a:t>分）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8252" y="4643446"/>
            <a:ext cx="7705748" cy="3714776"/>
          </a:xfrm>
        </p:spPr>
        <p:txBody>
          <a:bodyPr/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215370" cy="642942"/>
          </a:xfrm>
        </p:spPr>
        <p:txBody>
          <a:bodyPr/>
          <a:lstStyle/>
          <a:p>
            <a:r>
              <a:rPr lang="zh-CN" altLang="en-US" dirty="0" smtClean="0"/>
              <a:t>计组第五章习题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42984"/>
            <a:ext cx="8686800" cy="5286412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5.</a:t>
            </a:r>
            <a:r>
              <a:rPr lang="zh-CN" altLang="en-US" sz="2000" dirty="0" smtClean="0"/>
              <a:t>计算题</a:t>
            </a:r>
            <a:r>
              <a:rPr lang="en-US" sz="2000" dirty="0" smtClean="0"/>
              <a:t>(</a:t>
            </a:r>
            <a:r>
              <a:rPr lang="zh-CN" altLang="en-US" sz="2000" dirty="0" smtClean="0"/>
              <a:t>共</a:t>
            </a:r>
            <a:r>
              <a:rPr lang="en-US" sz="2000" dirty="0" smtClean="0"/>
              <a:t>9</a:t>
            </a:r>
            <a:r>
              <a:rPr lang="zh-CN" altLang="en-US" sz="2000" dirty="0" smtClean="0"/>
              <a:t>分</a:t>
            </a:r>
            <a:r>
              <a:rPr lang="en-US" sz="2000" dirty="0" smtClean="0"/>
              <a:t>)</a:t>
            </a:r>
            <a:endParaRPr lang="zh-CN" altLang="en-US" sz="2000" dirty="0" smtClean="0"/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zh-CN" altLang="en-US" sz="2000" dirty="0" smtClean="0"/>
              <a:t>某计算机主存地址有</a:t>
            </a:r>
            <a:r>
              <a:rPr lang="en-US" sz="2000" dirty="0" smtClean="0"/>
              <a:t>28</a:t>
            </a:r>
            <a:r>
              <a:rPr lang="zh-CN" altLang="en-US" sz="2000" dirty="0" smtClean="0"/>
              <a:t>位，按字节编址，其数据</a:t>
            </a:r>
            <a:r>
              <a:rPr lang="en-US" sz="2000" dirty="0" smtClean="0"/>
              <a:t>Cache</a:t>
            </a:r>
            <a:r>
              <a:rPr lang="zh-CN" altLang="en-US" sz="2000" dirty="0" smtClean="0"/>
              <a:t>有</a:t>
            </a:r>
            <a:r>
              <a:rPr lang="en-US" sz="2000" dirty="0" smtClean="0"/>
              <a:t>8</a:t>
            </a:r>
            <a:r>
              <a:rPr lang="zh-CN" altLang="en-US" sz="2000" dirty="0" smtClean="0"/>
              <a:t>行，行长（块大小）为</a:t>
            </a:r>
            <a:r>
              <a:rPr lang="en-US" sz="2000" dirty="0" smtClean="0"/>
              <a:t>64 B</a:t>
            </a:r>
            <a:r>
              <a:rPr lang="zh-CN" altLang="en-US" sz="2000" dirty="0" smtClean="0"/>
              <a:t>。</a:t>
            </a:r>
          </a:p>
          <a:p>
            <a:pPr>
              <a:buNone/>
            </a:pPr>
            <a:r>
              <a:rPr lang="en-US" sz="2000" dirty="0" smtClean="0"/>
              <a:t>5.3</a:t>
            </a:r>
            <a:r>
              <a:rPr lang="zh-CN" altLang="en-US" sz="2000" dirty="0" smtClean="0"/>
              <a:t>（</a:t>
            </a:r>
            <a:r>
              <a:rPr lang="en-US" sz="2000" dirty="0" smtClean="0"/>
              <a:t>2</a:t>
            </a:r>
            <a:r>
              <a:rPr lang="zh-CN" altLang="en-US" sz="2000" dirty="0" smtClean="0"/>
              <a:t>分）若该</a:t>
            </a:r>
            <a:r>
              <a:rPr lang="en-US" sz="2000" dirty="0" smtClean="0"/>
              <a:t>Cache</a:t>
            </a:r>
            <a:r>
              <a:rPr lang="zh-CN" altLang="en-US" sz="2000" dirty="0" smtClean="0"/>
              <a:t>采用直接映射方式，求该</a:t>
            </a:r>
            <a:r>
              <a:rPr lang="en-US" sz="2000" dirty="0" smtClean="0"/>
              <a:t>Cache</a:t>
            </a:r>
            <a:r>
              <a:rPr lang="zh-CN" altLang="en-US" sz="2000" dirty="0" smtClean="0"/>
              <a:t>块的数据有效率？若采用四路组相连方式呢？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答案：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64*8/(1+19+64*8)=96.24%</a:t>
            </a:r>
            <a:r>
              <a:rPr lang="en-US" altLang="zh-CN" sz="2800" dirty="0" smtClean="0"/>
              <a:t> </a:t>
            </a:r>
          </a:p>
          <a:p>
            <a:pPr>
              <a:buNone/>
            </a:pPr>
            <a:r>
              <a:rPr lang="en-US" altLang="zh-CN" sz="2800" dirty="0" smtClean="0"/>
              <a:t>   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215370" cy="642942"/>
          </a:xfrm>
        </p:spPr>
        <p:txBody>
          <a:bodyPr/>
          <a:lstStyle/>
          <a:p>
            <a:r>
              <a:rPr lang="zh-CN" altLang="en-US" dirty="0" smtClean="0"/>
              <a:t>计组第五章习题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142984"/>
            <a:ext cx="8858280" cy="521497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100" dirty="0" smtClean="0"/>
              <a:t>6.</a:t>
            </a:r>
            <a:r>
              <a:rPr lang="zh-CN" altLang="en-US" sz="2100" dirty="0" smtClean="0"/>
              <a:t>综合题</a:t>
            </a:r>
            <a:r>
              <a:rPr lang="en-US" sz="2100" dirty="0" smtClean="0"/>
              <a:t>(</a:t>
            </a:r>
            <a:r>
              <a:rPr lang="zh-CN" altLang="en-US" sz="2100" dirty="0" smtClean="0"/>
              <a:t>共分</a:t>
            </a:r>
            <a:r>
              <a:rPr lang="en-US" sz="2100" dirty="0" smtClean="0"/>
              <a:t>)</a:t>
            </a:r>
            <a:endParaRPr lang="zh-CN" altLang="en-US" sz="2100" dirty="0" smtClean="0"/>
          </a:p>
          <a:p>
            <a:pPr>
              <a:buNone/>
            </a:pPr>
            <a:r>
              <a:rPr lang="zh-CN" altLang="en-US" sz="2100" dirty="0" smtClean="0"/>
              <a:t>    某计算机存储器</a:t>
            </a:r>
            <a:r>
              <a:rPr lang="zh-CN" altLang="en-US" sz="2100" u="dotted" dirty="0" smtClean="0"/>
              <a:t>按字节编址</a:t>
            </a:r>
            <a:r>
              <a:rPr lang="zh-CN" altLang="en-US" sz="2100" dirty="0" smtClean="0"/>
              <a:t>，虚拟地址空间大小为</a:t>
            </a:r>
            <a:r>
              <a:rPr lang="en-US" sz="2100" dirty="0" smtClean="0"/>
              <a:t>16 MB</a:t>
            </a:r>
            <a:r>
              <a:rPr lang="zh-CN" altLang="en-US" sz="2100" dirty="0" smtClean="0"/>
              <a:t>，主存（物理）地址空间大小为</a:t>
            </a:r>
            <a:r>
              <a:rPr lang="en-US" sz="2100" dirty="0" smtClean="0"/>
              <a:t>1 MB</a:t>
            </a:r>
            <a:r>
              <a:rPr lang="zh-CN" altLang="en-US" sz="2100" dirty="0" smtClean="0"/>
              <a:t>，页大小为</a:t>
            </a:r>
            <a:r>
              <a:rPr lang="en-US" sz="2100" dirty="0" smtClean="0"/>
              <a:t>4 KB</a:t>
            </a:r>
            <a:r>
              <a:rPr lang="zh-CN" altLang="en-US" sz="2100" dirty="0" smtClean="0"/>
              <a:t>；</a:t>
            </a:r>
            <a:r>
              <a:rPr lang="en-US" sz="2100" dirty="0" smtClean="0"/>
              <a:t>Cache</a:t>
            </a:r>
            <a:r>
              <a:rPr lang="zh-CN" altLang="en-US" sz="2100" dirty="0" smtClean="0"/>
              <a:t>采用直接映射方式，共</a:t>
            </a:r>
            <a:r>
              <a:rPr lang="en-US" sz="2100" dirty="0" smtClean="0"/>
              <a:t>8</a:t>
            </a:r>
            <a:r>
              <a:rPr lang="zh-CN" altLang="en-US" sz="2100" dirty="0" smtClean="0"/>
              <a:t>行；主存与</a:t>
            </a:r>
            <a:r>
              <a:rPr lang="en-US" sz="2100" dirty="0" smtClean="0"/>
              <a:t>Cache</a:t>
            </a:r>
            <a:r>
              <a:rPr lang="zh-CN" altLang="en-US" sz="2100" dirty="0" smtClean="0"/>
              <a:t>之间交换的块大小为</a:t>
            </a:r>
            <a:r>
              <a:rPr lang="en-US" sz="2100" dirty="0" smtClean="0"/>
              <a:t>32 B</a:t>
            </a:r>
            <a:r>
              <a:rPr lang="zh-CN" altLang="en-US" sz="2100" dirty="0" smtClean="0"/>
              <a:t>。系统运行到某一时刻时，页表的部分内容和</a:t>
            </a:r>
            <a:r>
              <a:rPr lang="en-US" sz="2100" dirty="0" smtClean="0"/>
              <a:t>Cache</a:t>
            </a:r>
            <a:r>
              <a:rPr lang="zh-CN" altLang="en-US" sz="2100" dirty="0" smtClean="0"/>
              <a:t>的部分内容的</a:t>
            </a:r>
            <a:r>
              <a:rPr lang="zh-CN" altLang="en-US" sz="2100" u="dotted" dirty="0" smtClean="0"/>
              <a:t>示意图</a:t>
            </a:r>
            <a:r>
              <a:rPr lang="zh-CN" altLang="en-US" sz="2100" dirty="0" smtClean="0"/>
              <a:t>分别如下图左、右所示，图中页框号（物理页号）及标记字段的内容为十六进制形式。</a:t>
            </a:r>
          </a:p>
          <a:p>
            <a:pPr>
              <a:buNone/>
            </a:pPr>
            <a:r>
              <a:rPr lang="zh-CN" altLang="en-US" sz="2100" dirty="0" smtClean="0"/>
              <a:t>请回答下列问题。 </a:t>
            </a:r>
          </a:p>
          <a:p>
            <a:pPr>
              <a:buNone/>
            </a:pPr>
            <a:r>
              <a:rPr lang="en-US" sz="2100" dirty="0" smtClean="0"/>
              <a:t>(1)(2</a:t>
            </a:r>
            <a:r>
              <a:rPr lang="zh-CN" altLang="en-US" sz="2100" dirty="0" smtClean="0"/>
              <a:t>分</a:t>
            </a:r>
            <a:r>
              <a:rPr lang="en-US" sz="2100" dirty="0" smtClean="0"/>
              <a:t>)</a:t>
            </a:r>
            <a:r>
              <a:rPr lang="zh-CN" altLang="en-US" sz="2100" dirty="0" smtClean="0"/>
              <a:t>虚拟地址共有几位，哪几位表示虚页号？物理地址共有几位，哪几位表示页框号（物理页号）？</a:t>
            </a:r>
          </a:p>
          <a:p>
            <a:pPr>
              <a:buNone/>
            </a:pPr>
            <a:r>
              <a:rPr lang="en-US" sz="2100" dirty="0" smtClean="0"/>
              <a:t>(2)(3</a:t>
            </a:r>
            <a:r>
              <a:rPr lang="zh-CN" altLang="en-US" sz="2100" dirty="0" smtClean="0"/>
              <a:t>分</a:t>
            </a:r>
            <a:r>
              <a:rPr lang="en-US" sz="2100" dirty="0" smtClean="0"/>
              <a:t>)</a:t>
            </a:r>
            <a:r>
              <a:rPr lang="zh-CN" altLang="en-US" sz="2100" dirty="0" smtClean="0"/>
              <a:t>使用物理地址访问</a:t>
            </a:r>
            <a:r>
              <a:rPr lang="en-US" sz="2100" dirty="0" smtClean="0"/>
              <a:t>Cache</a:t>
            </a:r>
            <a:r>
              <a:rPr lang="zh-CN" altLang="en-US" sz="2100" dirty="0" smtClean="0"/>
              <a:t>时，物理地址应划分成哪几个字段？要求说明每个字段的位数及在物理地址中的位置。</a:t>
            </a:r>
          </a:p>
          <a:p>
            <a:pPr>
              <a:buNone/>
            </a:pPr>
            <a:r>
              <a:rPr lang="en-US" sz="2100" dirty="0" smtClean="0"/>
              <a:t>(3)(4</a:t>
            </a:r>
            <a:r>
              <a:rPr lang="zh-CN" altLang="en-US" sz="2100" dirty="0" smtClean="0"/>
              <a:t>分</a:t>
            </a:r>
            <a:r>
              <a:rPr lang="en-US" sz="2100" dirty="0" smtClean="0"/>
              <a:t>)</a:t>
            </a:r>
            <a:r>
              <a:rPr lang="zh-CN" altLang="en-US" sz="2100" dirty="0" smtClean="0"/>
              <a:t>虚拟地址</a:t>
            </a:r>
            <a:r>
              <a:rPr lang="en-US" sz="2100" dirty="0" smtClean="0"/>
              <a:t>001C60(H)</a:t>
            </a:r>
            <a:r>
              <a:rPr lang="zh-CN" altLang="en-US" sz="2100" dirty="0" smtClean="0"/>
              <a:t>所在的页面是否在主存中？若在主存中，则该虚拟地址对应的物理地址是什么？访问该地址时是否</a:t>
            </a:r>
            <a:r>
              <a:rPr lang="en-US" sz="2100" dirty="0" smtClean="0"/>
              <a:t>Cache</a:t>
            </a:r>
            <a:r>
              <a:rPr lang="zh-CN" altLang="en-US" sz="2100" dirty="0" smtClean="0"/>
              <a:t>命中？要求说明理由。</a:t>
            </a:r>
            <a:endParaRPr lang="en-US" altLang="zh-CN" sz="2100" dirty="0" smtClean="0"/>
          </a:p>
          <a:p>
            <a:pPr>
              <a:buNone/>
            </a:pPr>
            <a:endParaRPr lang="zh-CN" altLang="en-US" sz="2100" dirty="0" smtClean="0"/>
          </a:p>
          <a:p>
            <a:pPr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zh-CN" altLang="en-US" sz="2800" dirty="0" smtClean="0"/>
          </a:p>
          <a:p>
            <a:pPr>
              <a:buNone/>
            </a:pPr>
            <a:endParaRPr lang="en-US" sz="2800" dirty="0" smtClean="0"/>
          </a:p>
        </p:txBody>
      </p:sp>
      <p:pic>
        <p:nvPicPr>
          <p:cNvPr id="4" name="图片 3" descr="http://www.educity.cn/tiku/UploadFiles/2014-08/b5a978b7719a4e7c973e16aea0a42861_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4929198"/>
            <a:ext cx="5072098" cy="1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215370" cy="642942"/>
          </a:xfrm>
        </p:spPr>
        <p:txBody>
          <a:bodyPr/>
          <a:lstStyle/>
          <a:p>
            <a:r>
              <a:rPr lang="zh-CN" altLang="en-US" dirty="0" smtClean="0"/>
              <a:t>计组第五章习题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42984"/>
            <a:ext cx="8686800" cy="52864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6.</a:t>
            </a:r>
            <a:r>
              <a:rPr lang="zh-CN" altLang="en-US" sz="1800" dirty="0" smtClean="0"/>
              <a:t>综合题</a:t>
            </a:r>
            <a:r>
              <a:rPr lang="en-US" sz="1800" dirty="0" smtClean="0"/>
              <a:t>(</a:t>
            </a:r>
            <a:r>
              <a:rPr lang="zh-CN" altLang="en-US" sz="1800" dirty="0" smtClean="0"/>
              <a:t>共</a:t>
            </a:r>
            <a:r>
              <a:rPr lang="en-US" altLang="zh-CN" sz="1800" dirty="0" smtClean="0"/>
              <a:t>9</a:t>
            </a:r>
            <a:r>
              <a:rPr lang="zh-CN" altLang="en-US" sz="1800" dirty="0" smtClean="0"/>
              <a:t>分</a:t>
            </a:r>
            <a:r>
              <a:rPr lang="en-US" sz="1800" dirty="0" smtClean="0"/>
              <a:t>)</a:t>
            </a:r>
            <a:endParaRPr lang="zh-CN" altLang="en-US" sz="1800" dirty="0" smtClean="0"/>
          </a:p>
          <a:p>
            <a:pPr>
              <a:buNone/>
            </a:pPr>
            <a:r>
              <a:rPr lang="zh-CN" altLang="en-US" sz="1800" dirty="0" smtClean="0"/>
              <a:t>    某计算机存储器</a:t>
            </a:r>
            <a:r>
              <a:rPr lang="zh-CN" altLang="en-US" sz="1800" u="dotted" dirty="0" smtClean="0"/>
              <a:t>按字节编址</a:t>
            </a:r>
            <a:r>
              <a:rPr lang="zh-CN" altLang="en-US" sz="1800" dirty="0" smtClean="0"/>
              <a:t>，虚拟地址空间大小为</a:t>
            </a:r>
            <a:r>
              <a:rPr lang="en-US" sz="1800" dirty="0" smtClean="0"/>
              <a:t>16 MB</a:t>
            </a:r>
            <a:r>
              <a:rPr lang="zh-CN" altLang="en-US" sz="1800" dirty="0" smtClean="0"/>
              <a:t>，主存（物理）地址空间大小为</a:t>
            </a:r>
            <a:r>
              <a:rPr lang="en-US" sz="1800" dirty="0" smtClean="0"/>
              <a:t>1 MB</a:t>
            </a:r>
            <a:r>
              <a:rPr lang="zh-CN" altLang="en-US" sz="1800" dirty="0" smtClean="0"/>
              <a:t>，页大小为</a:t>
            </a:r>
            <a:r>
              <a:rPr lang="en-US" sz="1800" dirty="0" smtClean="0"/>
              <a:t>4 KB</a:t>
            </a:r>
            <a:r>
              <a:rPr lang="zh-CN" altLang="en-US" sz="1800" dirty="0" smtClean="0"/>
              <a:t>；</a:t>
            </a:r>
            <a:r>
              <a:rPr lang="en-US" sz="1800" dirty="0" smtClean="0"/>
              <a:t>Cache</a:t>
            </a:r>
            <a:r>
              <a:rPr lang="zh-CN" altLang="en-US" sz="1800" dirty="0" smtClean="0"/>
              <a:t>采用直接映射方式，共</a:t>
            </a:r>
            <a:r>
              <a:rPr lang="en-US" sz="1800" dirty="0" smtClean="0"/>
              <a:t>8</a:t>
            </a:r>
            <a:r>
              <a:rPr lang="zh-CN" altLang="en-US" sz="1800" dirty="0" smtClean="0"/>
              <a:t>行；主存与</a:t>
            </a:r>
            <a:r>
              <a:rPr lang="en-US" sz="1800" dirty="0" smtClean="0"/>
              <a:t>Cache</a:t>
            </a:r>
            <a:r>
              <a:rPr lang="zh-CN" altLang="en-US" sz="1800" dirty="0" smtClean="0"/>
              <a:t>之间交换的块大小为</a:t>
            </a:r>
            <a:r>
              <a:rPr lang="en-US" sz="1800" dirty="0" smtClean="0"/>
              <a:t>32 B</a:t>
            </a:r>
            <a:r>
              <a:rPr lang="zh-CN" altLang="en-US" sz="1800" dirty="0" smtClean="0"/>
              <a:t>。系统运行到某一时刻时，页表的部分内容和</a:t>
            </a:r>
            <a:r>
              <a:rPr lang="en-US" sz="1800" dirty="0" smtClean="0"/>
              <a:t>Cache</a:t>
            </a:r>
            <a:r>
              <a:rPr lang="zh-CN" altLang="en-US" sz="1800" dirty="0" smtClean="0"/>
              <a:t>的部分内容的</a:t>
            </a:r>
            <a:r>
              <a:rPr lang="zh-CN" altLang="en-US" sz="1800" u="dotted" dirty="0" smtClean="0"/>
              <a:t>示意图</a:t>
            </a:r>
            <a:r>
              <a:rPr lang="zh-CN" altLang="en-US" sz="1800" dirty="0" smtClean="0"/>
              <a:t>分别如下图左、右所示，图中页框号（物理页号）及标记字段的内容为十六进制形式。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zh-CN" altLang="en-US" sz="1800" dirty="0" smtClean="0"/>
          </a:p>
          <a:p>
            <a:pPr>
              <a:buNone/>
            </a:pPr>
            <a:r>
              <a:rPr lang="zh-CN" altLang="en-US" sz="1800" dirty="0" smtClean="0"/>
              <a:t>请回答下列问题。 </a:t>
            </a:r>
          </a:p>
          <a:p>
            <a:pPr>
              <a:buNone/>
            </a:pPr>
            <a:r>
              <a:rPr lang="en-US" sz="1800" dirty="0" smtClean="0"/>
              <a:t>(1)(2</a:t>
            </a:r>
            <a:r>
              <a:rPr lang="zh-CN" altLang="en-US" sz="1800" dirty="0" smtClean="0"/>
              <a:t>分</a:t>
            </a:r>
            <a:r>
              <a:rPr lang="en-US" sz="1800" dirty="0" smtClean="0"/>
              <a:t>)</a:t>
            </a:r>
            <a:r>
              <a:rPr lang="zh-CN" altLang="en-US" sz="1800" dirty="0" smtClean="0"/>
              <a:t>虚拟地址共有几位，哪几位表示虚页号？物理地址共有几位，哪几位表示页框号（物理页号）？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答案：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24bits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24-12=12bits</a:t>
            </a:r>
            <a:r>
              <a:rPr lang="zh-CN" altLang="en-US" sz="1800" dirty="0" smtClean="0"/>
              <a:t>；高</a:t>
            </a:r>
            <a:r>
              <a:rPr lang="en-US" altLang="zh-CN" sz="1800" dirty="0" smtClean="0"/>
              <a:t>12</a:t>
            </a:r>
            <a:r>
              <a:rPr lang="zh-CN" altLang="en-US" sz="1800" dirty="0" smtClean="0"/>
              <a:t>位；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20bits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20-12=8bits</a:t>
            </a:r>
            <a:r>
              <a:rPr lang="zh-CN" altLang="en-US" sz="1800" dirty="0" smtClean="0"/>
              <a:t>；高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位；</a:t>
            </a:r>
            <a:endParaRPr lang="en-US" altLang="zh-CN" sz="1800" dirty="0" smtClean="0"/>
          </a:p>
          <a:p>
            <a:pPr>
              <a:buNone/>
            </a:pPr>
            <a:endParaRPr lang="zh-CN" altLang="en-US" sz="1800" dirty="0" smtClean="0"/>
          </a:p>
        </p:txBody>
      </p:sp>
      <p:pic>
        <p:nvPicPr>
          <p:cNvPr id="4" name="图片 3" descr="http://www.educity.cn/tiku/UploadFiles/2014-08/b5a978b7719a4e7c973e16aea0a42861_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4143380"/>
            <a:ext cx="5500726" cy="209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215370" cy="642942"/>
          </a:xfrm>
        </p:spPr>
        <p:txBody>
          <a:bodyPr/>
          <a:lstStyle/>
          <a:p>
            <a:r>
              <a:rPr lang="zh-CN" altLang="en-US" dirty="0" smtClean="0"/>
              <a:t>计组第五章习题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142984"/>
            <a:ext cx="8686800" cy="52864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6.</a:t>
            </a:r>
            <a:r>
              <a:rPr lang="zh-CN" altLang="en-US" sz="1800" dirty="0" smtClean="0"/>
              <a:t>综合题</a:t>
            </a:r>
            <a:r>
              <a:rPr lang="en-US" sz="1800" dirty="0" smtClean="0"/>
              <a:t>(</a:t>
            </a:r>
            <a:r>
              <a:rPr lang="zh-CN" altLang="en-US" sz="1800" dirty="0" smtClean="0"/>
              <a:t>共</a:t>
            </a:r>
            <a:r>
              <a:rPr lang="en-US" altLang="zh-CN" sz="1800" dirty="0" smtClean="0"/>
              <a:t>9</a:t>
            </a:r>
            <a:r>
              <a:rPr lang="zh-CN" altLang="en-US" sz="1800" dirty="0" smtClean="0"/>
              <a:t>分</a:t>
            </a:r>
            <a:r>
              <a:rPr lang="en-US" sz="1800" dirty="0" smtClean="0"/>
              <a:t>)</a:t>
            </a:r>
            <a:endParaRPr lang="zh-CN" altLang="en-US" sz="1800" dirty="0" smtClean="0"/>
          </a:p>
          <a:p>
            <a:pPr>
              <a:buNone/>
            </a:pPr>
            <a:r>
              <a:rPr lang="zh-CN" altLang="en-US" sz="1800" dirty="0" smtClean="0"/>
              <a:t>    某计算机存储器</a:t>
            </a:r>
            <a:r>
              <a:rPr lang="zh-CN" altLang="en-US" sz="1800" u="dotted" dirty="0" smtClean="0"/>
              <a:t>按字节编址</a:t>
            </a:r>
            <a:r>
              <a:rPr lang="zh-CN" altLang="en-US" sz="1800" dirty="0" smtClean="0"/>
              <a:t>，虚拟地址空间大小为</a:t>
            </a:r>
            <a:r>
              <a:rPr lang="en-US" sz="1800" dirty="0" smtClean="0"/>
              <a:t>16 MB</a:t>
            </a:r>
            <a:r>
              <a:rPr lang="zh-CN" altLang="en-US" sz="1800" dirty="0" smtClean="0"/>
              <a:t>，主存（物理）地址空间大小为</a:t>
            </a:r>
            <a:r>
              <a:rPr lang="en-US" sz="1800" dirty="0" smtClean="0"/>
              <a:t>1 MB</a:t>
            </a:r>
            <a:r>
              <a:rPr lang="zh-CN" altLang="en-US" sz="1800" dirty="0" smtClean="0"/>
              <a:t>，页大小为</a:t>
            </a:r>
            <a:r>
              <a:rPr lang="en-US" sz="1800" dirty="0" smtClean="0"/>
              <a:t>4 KB</a:t>
            </a:r>
            <a:r>
              <a:rPr lang="zh-CN" altLang="en-US" sz="1800" dirty="0" smtClean="0"/>
              <a:t>；</a:t>
            </a:r>
            <a:r>
              <a:rPr lang="en-US" sz="1800" dirty="0" smtClean="0"/>
              <a:t>Cache</a:t>
            </a:r>
            <a:r>
              <a:rPr lang="zh-CN" altLang="en-US" sz="1800" dirty="0" smtClean="0"/>
              <a:t>采用直接映射方式，共</a:t>
            </a:r>
            <a:r>
              <a:rPr lang="en-US" sz="1800" dirty="0" smtClean="0"/>
              <a:t>8</a:t>
            </a:r>
            <a:r>
              <a:rPr lang="zh-CN" altLang="en-US" sz="1800" dirty="0" smtClean="0"/>
              <a:t>行；主存与</a:t>
            </a:r>
            <a:r>
              <a:rPr lang="en-US" sz="1800" dirty="0" smtClean="0"/>
              <a:t>Cache</a:t>
            </a:r>
            <a:r>
              <a:rPr lang="zh-CN" altLang="en-US" sz="1800" dirty="0" smtClean="0"/>
              <a:t>之间交换的块大小为</a:t>
            </a:r>
            <a:r>
              <a:rPr lang="en-US" sz="1800" dirty="0" smtClean="0"/>
              <a:t>32 B</a:t>
            </a:r>
            <a:r>
              <a:rPr lang="zh-CN" altLang="en-US" sz="1800" dirty="0" smtClean="0"/>
              <a:t>。系统运行到某一时刻时，页表的部分内容和</a:t>
            </a:r>
            <a:r>
              <a:rPr lang="en-US" sz="1800" dirty="0" smtClean="0"/>
              <a:t>Cache</a:t>
            </a:r>
            <a:r>
              <a:rPr lang="zh-CN" altLang="en-US" sz="1800" dirty="0" smtClean="0"/>
              <a:t>的部分内容的</a:t>
            </a:r>
            <a:r>
              <a:rPr lang="zh-CN" altLang="en-US" sz="1800" u="dotted" dirty="0" smtClean="0"/>
              <a:t>示意图</a:t>
            </a:r>
            <a:r>
              <a:rPr lang="zh-CN" altLang="en-US" sz="1800" dirty="0" smtClean="0"/>
              <a:t>分别如下图左、右所示，图中页框号（物理页号）及标记字段的内容为十六进制形式。</a:t>
            </a:r>
          </a:p>
          <a:p>
            <a:pPr>
              <a:buNone/>
            </a:pPr>
            <a:r>
              <a:rPr lang="zh-CN" altLang="en-US" sz="1800" dirty="0" smtClean="0"/>
              <a:t>请回答下列问题。 </a:t>
            </a:r>
          </a:p>
          <a:p>
            <a:pPr>
              <a:buNone/>
            </a:pPr>
            <a:r>
              <a:rPr lang="en-US" sz="1800" dirty="0" smtClean="0"/>
              <a:t>(2)(3</a:t>
            </a:r>
            <a:r>
              <a:rPr lang="zh-CN" altLang="en-US" sz="1800" dirty="0" smtClean="0"/>
              <a:t>分</a:t>
            </a:r>
            <a:r>
              <a:rPr lang="en-US" sz="1800" dirty="0" smtClean="0"/>
              <a:t>)</a:t>
            </a:r>
            <a:r>
              <a:rPr lang="zh-CN" altLang="en-US" sz="1800" dirty="0" smtClean="0"/>
              <a:t>使用物理地址访问</a:t>
            </a:r>
            <a:r>
              <a:rPr lang="en-US" sz="1800" dirty="0" smtClean="0"/>
              <a:t>Cache</a:t>
            </a:r>
            <a:r>
              <a:rPr lang="zh-CN" altLang="en-US" sz="1800" dirty="0" smtClean="0"/>
              <a:t>时，物理地址应划分成哪几个字段？要求说明每个字段的位数及在物理地址中的位置。</a:t>
            </a:r>
          </a:p>
          <a:p>
            <a:pPr>
              <a:buNone/>
            </a:pPr>
            <a:r>
              <a:rPr lang="zh-CN" altLang="en-US" sz="1800" dirty="0" smtClean="0"/>
              <a:t>答案：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低</a:t>
            </a:r>
            <a:r>
              <a:rPr lang="en-US" altLang="zh-CN" sz="1800" dirty="0" smtClean="0"/>
              <a:t>5 bit</a:t>
            </a:r>
            <a:r>
              <a:rPr lang="zh-CN" altLang="en-US" sz="1800" dirty="0" smtClean="0"/>
              <a:t>： 块内偏移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中</a:t>
            </a:r>
            <a:r>
              <a:rPr lang="en-US" altLang="zh-CN" sz="1800" dirty="0" smtClean="0"/>
              <a:t>3 bit</a:t>
            </a:r>
            <a:r>
              <a:rPr lang="zh-CN" altLang="en-US" sz="1800" dirty="0" smtClean="0"/>
              <a:t>： 索引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高</a:t>
            </a:r>
            <a:r>
              <a:rPr lang="en-US" altLang="zh-CN" sz="1800" dirty="0" smtClean="0"/>
              <a:t>12bit</a:t>
            </a:r>
            <a:r>
              <a:rPr lang="zh-CN" altLang="en-US" sz="1800" dirty="0" smtClean="0"/>
              <a:t>：标记</a:t>
            </a:r>
            <a:endParaRPr lang="en-US" altLang="zh-CN" sz="1800" dirty="0" smtClean="0"/>
          </a:p>
          <a:p>
            <a:pPr>
              <a:buNone/>
            </a:pPr>
            <a:endParaRPr lang="zh-CN" altLang="en-US" sz="1800" dirty="0" smtClean="0"/>
          </a:p>
          <a:p>
            <a:pPr>
              <a:buNone/>
            </a:pPr>
            <a:endParaRPr lang="en-US" sz="1800" dirty="0" smtClean="0"/>
          </a:p>
        </p:txBody>
      </p:sp>
      <p:pic>
        <p:nvPicPr>
          <p:cNvPr id="4" name="图片 3" descr="http://www.educity.cn/tiku/UploadFiles/2014-08/b5a978b7719a4e7c973e16aea0a42861_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4000504"/>
            <a:ext cx="5500726" cy="209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215370" cy="642942"/>
          </a:xfrm>
        </p:spPr>
        <p:txBody>
          <a:bodyPr/>
          <a:lstStyle/>
          <a:p>
            <a:r>
              <a:rPr lang="zh-CN" altLang="en-US" dirty="0" smtClean="0"/>
              <a:t>计组第五章习题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86800" cy="52864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6.</a:t>
            </a:r>
            <a:r>
              <a:rPr lang="zh-CN" altLang="en-US" sz="1800" dirty="0" smtClean="0"/>
              <a:t>综合题</a:t>
            </a:r>
            <a:r>
              <a:rPr lang="en-US" sz="1800" dirty="0" smtClean="0"/>
              <a:t>(</a:t>
            </a:r>
            <a:r>
              <a:rPr lang="zh-CN" altLang="en-US" sz="1800" dirty="0" smtClean="0"/>
              <a:t>共</a:t>
            </a:r>
            <a:r>
              <a:rPr lang="en-US" altLang="zh-CN" sz="1800" dirty="0" smtClean="0"/>
              <a:t>9</a:t>
            </a:r>
            <a:r>
              <a:rPr lang="zh-CN" altLang="en-US" sz="1800" dirty="0" smtClean="0"/>
              <a:t>分</a:t>
            </a:r>
            <a:r>
              <a:rPr lang="en-US" sz="1800" dirty="0" smtClean="0"/>
              <a:t>)</a:t>
            </a:r>
            <a:endParaRPr lang="zh-CN" altLang="en-US" sz="1800" dirty="0" smtClean="0"/>
          </a:p>
          <a:p>
            <a:pPr>
              <a:buNone/>
            </a:pPr>
            <a:r>
              <a:rPr lang="zh-CN" altLang="en-US" sz="1800" dirty="0" smtClean="0"/>
              <a:t>    某计算机存储器</a:t>
            </a:r>
            <a:r>
              <a:rPr lang="zh-CN" altLang="en-US" sz="1800" u="dotted" dirty="0" smtClean="0"/>
              <a:t>按字节编址</a:t>
            </a:r>
            <a:r>
              <a:rPr lang="zh-CN" altLang="en-US" sz="1800" dirty="0" smtClean="0"/>
              <a:t>，虚拟地址空间大小为</a:t>
            </a:r>
            <a:r>
              <a:rPr lang="en-US" sz="1800" dirty="0" smtClean="0"/>
              <a:t>16 MB</a:t>
            </a:r>
            <a:r>
              <a:rPr lang="zh-CN" altLang="en-US" sz="1800" dirty="0" smtClean="0"/>
              <a:t>，主存（物理）地址空间大小为</a:t>
            </a:r>
            <a:r>
              <a:rPr lang="en-US" sz="1800" dirty="0" smtClean="0"/>
              <a:t>1 MB</a:t>
            </a:r>
            <a:r>
              <a:rPr lang="zh-CN" altLang="en-US" sz="1800" dirty="0" smtClean="0"/>
              <a:t>，页大小为</a:t>
            </a:r>
            <a:r>
              <a:rPr lang="en-US" sz="1800" dirty="0" smtClean="0"/>
              <a:t>4 KB</a:t>
            </a:r>
            <a:r>
              <a:rPr lang="zh-CN" altLang="en-US" sz="1800" dirty="0" smtClean="0"/>
              <a:t>；</a:t>
            </a:r>
            <a:r>
              <a:rPr lang="en-US" sz="1800" dirty="0" smtClean="0"/>
              <a:t>Cache</a:t>
            </a:r>
            <a:r>
              <a:rPr lang="zh-CN" altLang="en-US" sz="1800" dirty="0" smtClean="0"/>
              <a:t>采用直接映射方式，共</a:t>
            </a:r>
            <a:r>
              <a:rPr lang="en-US" sz="1800" dirty="0" smtClean="0"/>
              <a:t>8</a:t>
            </a:r>
            <a:r>
              <a:rPr lang="zh-CN" altLang="en-US" sz="1800" dirty="0" smtClean="0"/>
              <a:t>行；主存与</a:t>
            </a:r>
            <a:r>
              <a:rPr lang="en-US" sz="1800" dirty="0" smtClean="0"/>
              <a:t>Cache</a:t>
            </a:r>
            <a:r>
              <a:rPr lang="zh-CN" altLang="en-US" sz="1800" dirty="0" smtClean="0"/>
              <a:t>之间交换的块大小为</a:t>
            </a:r>
            <a:r>
              <a:rPr lang="en-US" sz="1800" dirty="0" smtClean="0"/>
              <a:t>32 B</a:t>
            </a:r>
            <a:r>
              <a:rPr lang="zh-CN" altLang="en-US" sz="1800" dirty="0" smtClean="0"/>
              <a:t>。系统运行到某一时刻时，页表的部分内容和</a:t>
            </a:r>
            <a:r>
              <a:rPr lang="en-US" sz="1800" dirty="0" smtClean="0"/>
              <a:t>Cache</a:t>
            </a:r>
            <a:r>
              <a:rPr lang="zh-CN" altLang="en-US" sz="1800" dirty="0" smtClean="0"/>
              <a:t>的部分内容的</a:t>
            </a:r>
            <a:r>
              <a:rPr lang="zh-CN" altLang="en-US" sz="1800" u="dotted" dirty="0" smtClean="0"/>
              <a:t>示意图</a:t>
            </a:r>
            <a:r>
              <a:rPr lang="zh-CN" altLang="en-US" sz="1800" dirty="0" smtClean="0"/>
              <a:t>分别如下图左、右所示，图中页框号（物理页号）及标记字段的内容为十六进制形式。</a:t>
            </a:r>
          </a:p>
          <a:p>
            <a:pPr>
              <a:buNone/>
            </a:pPr>
            <a:r>
              <a:rPr lang="zh-CN" altLang="en-US" sz="1800" dirty="0" smtClean="0"/>
              <a:t>请回答下列问题。 </a:t>
            </a:r>
          </a:p>
          <a:p>
            <a:pPr>
              <a:buNone/>
            </a:pPr>
            <a:r>
              <a:rPr lang="en-US" sz="1800" dirty="0" smtClean="0"/>
              <a:t>(3)(4</a:t>
            </a:r>
            <a:r>
              <a:rPr lang="zh-CN" altLang="en-US" sz="1800" dirty="0" smtClean="0"/>
              <a:t>分</a:t>
            </a:r>
            <a:r>
              <a:rPr lang="en-US" sz="1800" dirty="0" smtClean="0"/>
              <a:t>)</a:t>
            </a:r>
            <a:r>
              <a:rPr lang="zh-CN" altLang="en-US" sz="1800" dirty="0" smtClean="0"/>
              <a:t>虚拟地址</a:t>
            </a:r>
            <a:r>
              <a:rPr lang="en-US" sz="1800" dirty="0" smtClean="0"/>
              <a:t>001C60(H)</a:t>
            </a:r>
            <a:r>
              <a:rPr lang="zh-CN" altLang="en-US" sz="1800" dirty="0" smtClean="0"/>
              <a:t>所在的页面是否在主存中？若在主存中，则该虚拟地址对应的物理地址是什么？访问该地址时是否</a:t>
            </a:r>
            <a:r>
              <a:rPr lang="en-US" sz="1800" dirty="0" smtClean="0"/>
              <a:t>Cache</a:t>
            </a:r>
            <a:r>
              <a:rPr lang="zh-CN" altLang="en-US" sz="1800" dirty="0" smtClean="0"/>
              <a:t>命中？要求说明理由。</a:t>
            </a:r>
          </a:p>
          <a:p>
            <a:pPr>
              <a:buNone/>
            </a:pPr>
            <a:r>
              <a:rPr lang="zh-CN" altLang="en-US" sz="1800" dirty="0" smtClean="0"/>
              <a:t>答案：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虚页号</a:t>
            </a:r>
            <a:r>
              <a:rPr lang="en-US" altLang="zh-CN" sz="1800" dirty="0" smtClean="0"/>
              <a:t>001</a:t>
            </a:r>
            <a:r>
              <a:rPr lang="en-US" altLang="zh-CN" sz="1800" dirty="0" smtClean="0">
                <a:sym typeface="Wingdings" pitchFamily="2" charset="2"/>
              </a:rPr>
              <a:t></a:t>
            </a:r>
            <a:r>
              <a:rPr lang="zh-CN" altLang="en-US" sz="1800" dirty="0" smtClean="0">
                <a:sym typeface="Wingdings" pitchFamily="2" charset="2"/>
              </a:rPr>
              <a:t>物理地址</a:t>
            </a:r>
            <a:r>
              <a:rPr lang="en-US" altLang="zh-CN" sz="1800" dirty="0" smtClean="0">
                <a:sym typeface="Wingdings" pitchFamily="2" charset="2"/>
              </a:rPr>
              <a:t>04C60</a:t>
            </a:r>
          </a:p>
          <a:p>
            <a:pPr>
              <a:buNone/>
            </a:pPr>
            <a:r>
              <a:rPr lang="en-US" altLang="zh-CN" sz="1800" dirty="0" smtClean="0">
                <a:sym typeface="Wingdings" pitchFamily="2" charset="2"/>
              </a:rPr>
              <a:t>(</a:t>
            </a:r>
            <a:r>
              <a:rPr lang="zh-CN" altLang="en-US" sz="1800" dirty="0" smtClean="0">
                <a:sym typeface="Wingdings" pitchFamily="2" charset="2"/>
              </a:rPr>
              <a:t>有效位为</a:t>
            </a:r>
            <a:r>
              <a:rPr lang="en-US" altLang="zh-CN" sz="1800" dirty="0" smtClean="0">
                <a:sym typeface="Wingdings" pitchFamily="2" charset="2"/>
              </a:rPr>
              <a:t>1</a:t>
            </a:r>
            <a:r>
              <a:rPr lang="zh-CN" altLang="en-US" sz="1800" dirty="0" smtClean="0">
                <a:sym typeface="Wingdings" pitchFamily="2" charset="2"/>
              </a:rPr>
              <a:t>，</a:t>
            </a:r>
            <a:r>
              <a:rPr lang="en-US" altLang="zh-CN" sz="1800" dirty="0" smtClean="0">
                <a:sym typeface="Wingdings" pitchFamily="2" charset="2"/>
              </a:rPr>
              <a:t>hit</a:t>
            </a:r>
            <a:r>
              <a:rPr lang="zh-CN" altLang="en-US" sz="1800" dirty="0" smtClean="0">
                <a:sym typeface="Wingdings" pitchFamily="2" charset="2"/>
              </a:rPr>
              <a:t>！</a:t>
            </a:r>
            <a:r>
              <a:rPr lang="en-US" altLang="zh-CN" sz="1800" dirty="0" smtClean="0">
                <a:sym typeface="Wingdings" pitchFamily="2" charset="2"/>
              </a:rPr>
              <a:t>)</a:t>
            </a:r>
          </a:p>
          <a:p>
            <a:pPr>
              <a:buNone/>
            </a:pPr>
            <a:r>
              <a:rPr lang="en-US" altLang="zh-CN" sz="1800" dirty="0" smtClean="0">
                <a:sym typeface="Wingdings" pitchFamily="2" charset="2"/>
              </a:rPr>
              <a:t>0000 0100 1100 0110 0000</a:t>
            </a:r>
          </a:p>
          <a:p>
            <a:pPr>
              <a:buNone/>
            </a:pPr>
            <a:r>
              <a:rPr lang="en-US" altLang="zh-CN" sz="1800" dirty="0" smtClean="0">
                <a:sym typeface="Wingdings" pitchFamily="2" charset="2"/>
              </a:rPr>
              <a:t>105  = 04C  ? </a:t>
            </a:r>
          </a:p>
          <a:p>
            <a:pPr>
              <a:buNone/>
            </a:pPr>
            <a:r>
              <a:rPr lang="en-US" altLang="zh-CN" sz="1800" dirty="0" smtClean="0">
                <a:sym typeface="Wingdings" pitchFamily="2" charset="2"/>
              </a:rPr>
              <a:t>Miss!</a:t>
            </a:r>
            <a:endParaRPr lang="zh-CN" altLang="en-US" sz="1800" dirty="0" smtClean="0"/>
          </a:p>
          <a:p>
            <a:pPr>
              <a:buNone/>
            </a:pPr>
            <a:endParaRPr lang="en-US" sz="2800" dirty="0" smtClean="0"/>
          </a:p>
        </p:txBody>
      </p:sp>
      <p:pic>
        <p:nvPicPr>
          <p:cNvPr id="4" name="图片 3" descr="http://www.educity.cn/tiku/UploadFiles/2014-08/b5a978b7719a4e7c973e16aea0a42861_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4071942"/>
            <a:ext cx="5500726" cy="209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9572692" cy="207170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</a:t>
            </a:r>
            <a:r>
              <a:rPr lang="zh-CN" altLang="en-US" sz="5300" dirty="0" smtClean="0"/>
              <a:t>谢谢大家！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8252" y="4643446"/>
            <a:ext cx="7705748" cy="3714776"/>
          </a:xfrm>
        </p:spPr>
        <p:txBody>
          <a:bodyPr/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215370" cy="642942"/>
          </a:xfrm>
        </p:spPr>
        <p:txBody>
          <a:bodyPr/>
          <a:lstStyle/>
          <a:p>
            <a:r>
              <a:rPr lang="zh-CN" altLang="en-US" dirty="0" smtClean="0"/>
              <a:t>计组第五章习题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42984"/>
            <a:ext cx="8686800" cy="5286412"/>
          </a:xfrm>
        </p:spPr>
        <p:txBody>
          <a:bodyPr/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1.(1</a:t>
            </a:r>
            <a:r>
              <a:rPr lang="zh-CN" altLang="en-US" sz="2800" dirty="0" smtClean="0"/>
              <a:t>分</a:t>
            </a:r>
            <a:r>
              <a:rPr lang="en-US" sz="2800" dirty="0" smtClean="0"/>
              <a:t>)</a:t>
            </a:r>
            <a:r>
              <a:rPr lang="zh-CN" altLang="en-US" sz="2800" dirty="0" smtClean="0"/>
              <a:t>下列几种存储器中，</a:t>
            </a:r>
            <a:r>
              <a:rPr lang="en-US" sz="2800" dirty="0" smtClean="0"/>
              <a:t>CPU</a:t>
            </a:r>
            <a:r>
              <a:rPr lang="zh-CN" altLang="en-US" sz="2800" dirty="0" smtClean="0"/>
              <a:t>不能直接访问的是（）</a:t>
            </a:r>
          </a:p>
          <a:p>
            <a:pPr>
              <a:buNone/>
            </a:pPr>
            <a:r>
              <a:rPr lang="en-US" sz="2800" dirty="0" smtClean="0"/>
              <a:t>A.</a:t>
            </a:r>
            <a:r>
              <a:rPr lang="zh-CN" altLang="en-US" sz="2800" dirty="0" smtClean="0"/>
              <a:t>硬盘</a:t>
            </a:r>
            <a:r>
              <a:rPr lang="en-US" sz="2800" dirty="0" smtClean="0"/>
              <a:t>      B.</a:t>
            </a:r>
            <a:r>
              <a:rPr lang="zh-CN" altLang="en-US" sz="2800" dirty="0" smtClean="0"/>
              <a:t>内存</a:t>
            </a:r>
            <a:r>
              <a:rPr lang="en-US" sz="2800" dirty="0" smtClean="0"/>
              <a:t>        </a:t>
            </a:r>
            <a:r>
              <a:rPr lang="en-US" sz="2800" dirty="0" err="1" smtClean="0"/>
              <a:t>C.Cache</a:t>
            </a:r>
            <a:r>
              <a:rPr lang="en-US" sz="2800" dirty="0" smtClean="0"/>
              <a:t>        D.</a:t>
            </a:r>
            <a:r>
              <a:rPr lang="zh-CN" altLang="en-US" sz="2800" dirty="0" smtClean="0"/>
              <a:t>寄存器</a:t>
            </a: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答案：</a:t>
            </a:r>
            <a:r>
              <a:rPr lang="en-US" altLang="zh-CN" sz="2800" dirty="0" smtClean="0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215370" cy="642942"/>
          </a:xfrm>
        </p:spPr>
        <p:txBody>
          <a:bodyPr/>
          <a:lstStyle/>
          <a:p>
            <a:r>
              <a:rPr lang="zh-CN" altLang="en-US" dirty="0" smtClean="0"/>
              <a:t>计组第五章习题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42984"/>
            <a:ext cx="8686800" cy="5286412"/>
          </a:xfrm>
        </p:spPr>
        <p:txBody>
          <a:bodyPr/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2.(1</a:t>
            </a:r>
            <a:r>
              <a:rPr lang="zh-CN" altLang="en-US" sz="2800" dirty="0" smtClean="0"/>
              <a:t>分</a:t>
            </a:r>
            <a:r>
              <a:rPr lang="en-US" sz="2800" dirty="0" smtClean="0"/>
              <a:t>)</a:t>
            </a:r>
            <a:r>
              <a:rPr lang="zh-CN" altLang="en-US" sz="2800" dirty="0" smtClean="0"/>
              <a:t>用海明码对长度为</a:t>
            </a:r>
            <a:r>
              <a:rPr lang="en-US" sz="2800" dirty="0" smtClean="0"/>
              <a:t>8</a:t>
            </a:r>
            <a:r>
              <a:rPr lang="zh-CN" altLang="en-US" sz="2800" dirty="0" smtClean="0"/>
              <a:t>位的数据进行检错纠错时，若能纠正一位错，则校验位数至少为</a:t>
            </a:r>
            <a:r>
              <a:rPr lang="en-US" sz="2800" dirty="0" smtClean="0"/>
              <a:t>_______</a:t>
            </a:r>
            <a:r>
              <a:rPr lang="zh-CN" altLang="en-US" sz="2800" dirty="0" smtClean="0"/>
              <a:t>位</a:t>
            </a:r>
            <a:r>
              <a:rPr lang="en-US" altLang="zh-CN" sz="2800" dirty="0" smtClean="0"/>
              <a:t> </a:t>
            </a:r>
            <a:r>
              <a:rPr lang="en-US" sz="2800" dirty="0" smtClean="0"/>
              <a:t>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2</a:t>
            </a:r>
            <a:r>
              <a:rPr lang="en-US" sz="2800" baseline="30000" dirty="0" smtClean="0"/>
              <a:t>p</a:t>
            </a:r>
            <a:r>
              <a:rPr lang="en-US" altLang="zh-CN" sz="2800" dirty="0" smtClean="0"/>
              <a:t>≥(p+d+1); d=8; p=4;</a:t>
            </a:r>
          </a:p>
          <a:p>
            <a:pPr>
              <a:buNone/>
            </a:pPr>
            <a:r>
              <a:rPr lang="zh-CN" altLang="en-US" sz="2800" dirty="0" smtClean="0"/>
              <a:t>答案：</a:t>
            </a:r>
            <a:r>
              <a:rPr lang="en-US" altLang="zh-CN" sz="2800" dirty="0" smtClean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215370" cy="642942"/>
          </a:xfrm>
        </p:spPr>
        <p:txBody>
          <a:bodyPr/>
          <a:lstStyle/>
          <a:p>
            <a:r>
              <a:rPr lang="zh-CN" altLang="en-US" dirty="0" smtClean="0"/>
              <a:t>计组第五章习题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42984"/>
            <a:ext cx="8686800" cy="528641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/>
              <a:t>3.(3</a:t>
            </a:r>
            <a:r>
              <a:rPr lang="zh-CN" altLang="en-US" sz="2400" dirty="0" smtClean="0"/>
              <a:t>分</a:t>
            </a:r>
            <a:r>
              <a:rPr lang="en-US" sz="2400" dirty="0" smtClean="0"/>
              <a:t>)</a:t>
            </a:r>
            <a:r>
              <a:rPr lang="zh-CN" altLang="en-US" sz="2400" dirty="0" smtClean="0"/>
              <a:t>假定某</a:t>
            </a:r>
            <a:r>
              <a:rPr lang="en-US" sz="2400" dirty="0" smtClean="0"/>
              <a:t>5</a:t>
            </a:r>
            <a:r>
              <a:rPr lang="zh-CN" altLang="en-US" sz="2400" dirty="0" smtClean="0"/>
              <a:t>路组相联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（初始全空）使用最近最少用</a:t>
            </a:r>
            <a:r>
              <a:rPr lang="en-US" sz="2400" dirty="0" smtClean="0"/>
              <a:t>(LRU)</a:t>
            </a:r>
            <a:r>
              <a:rPr lang="zh-CN" altLang="en-US" sz="2400" dirty="0" smtClean="0"/>
              <a:t>替换算法，假定主存中的</a:t>
            </a:r>
            <a:r>
              <a:rPr lang="en-US" sz="2400" dirty="0" smtClean="0"/>
              <a:t>6</a:t>
            </a:r>
            <a:r>
              <a:rPr lang="zh-CN" altLang="en-US" sz="2400" dirty="0" smtClean="0"/>
              <a:t>块 </a:t>
            </a:r>
            <a:r>
              <a:rPr lang="en-US" sz="2400" dirty="0" smtClean="0"/>
              <a:t>{1,2,3,4,5,6} </a:t>
            </a:r>
            <a:r>
              <a:rPr lang="zh-CN" altLang="en-US" sz="2400" dirty="0" smtClean="0"/>
              <a:t>同时映射到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同一组中，对于地址流</a:t>
            </a:r>
            <a:r>
              <a:rPr lang="en-US" sz="2400" dirty="0" smtClean="0"/>
              <a:t>“1,2,4,3,5,4,6,4,5,2,1,6” Cache</a:t>
            </a:r>
            <a:r>
              <a:rPr lang="zh-CN" altLang="en-US" sz="2400" dirty="0" smtClean="0"/>
              <a:t>该组的命中次数是</a:t>
            </a:r>
            <a:r>
              <a:rPr lang="en-US" sz="2400" dirty="0" smtClean="0"/>
              <a:t>________</a:t>
            </a:r>
            <a:r>
              <a:rPr lang="zh-CN" altLang="en-US" sz="2400" dirty="0" smtClean="0"/>
              <a:t>，最后一个地址</a:t>
            </a:r>
            <a:r>
              <a:rPr lang="en-US" sz="2400" dirty="0" smtClean="0"/>
              <a:t>(‘6’)</a:t>
            </a:r>
            <a:r>
              <a:rPr lang="zh-CN" altLang="en-US" sz="2400" dirty="0" smtClean="0"/>
              <a:t>请求结束后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的该组中存的五位地址是</a:t>
            </a:r>
            <a:r>
              <a:rPr lang="en-US" sz="2400" dirty="0" smtClean="0"/>
              <a:t>_________</a:t>
            </a:r>
            <a:r>
              <a:rPr lang="zh-CN" altLang="en-US" sz="2400" dirty="0" smtClean="0"/>
              <a:t>，此时若再次出现缺失，即将被替换的地址是</a:t>
            </a:r>
            <a:r>
              <a:rPr lang="en-US" altLang="zh-CN" sz="2400" dirty="0" smtClean="0"/>
              <a:t>________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1             miss    </a:t>
            </a:r>
            <a:endParaRPr lang="zh-CN" altLang="en-US" sz="2400" dirty="0" smtClean="0"/>
          </a:p>
          <a:p>
            <a:pPr>
              <a:buNone/>
            </a:pPr>
            <a:r>
              <a:rPr lang="en-US" sz="2400" dirty="0" smtClean="0"/>
              <a:t>2 1          miss</a:t>
            </a:r>
            <a:endParaRPr lang="zh-CN" altLang="en-US" sz="2400" dirty="0" smtClean="0"/>
          </a:p>
          <a:p>
            <a:pPr>
              <a:buNone/>
            </a:pPr>
            <a:r>
              <a:rPr lang="en-US" sz="2400" dirty="0" smtClean="0"/>
              <a:t>4 2 1       miss</a:t>
            </a:r>
            <a:endParaRPr lang="zh-CN" altLang="en-US" sz="2400" dirty="0" smtClean="0"/>
          </a:p>
          <a:p>
            <a:pPr>
              <a:buNone/>
            </a:pPr>
            <a:r>
              <a:rPr lang="en-US" sz="2400" dirty="0" smtClean="0"/>
              <a:t>3 4 2 1    miss</a:t>
            </a:r>
            <a:endParaRPr lang="zh-CN" altLang="en-US" sz="2400" dirty="0" smtClean="0"/>
          </a:p>
          <a:p>
            <a:pPr>
              <a:buNone/>
            </a:pPr>
            <a:r>
              <a:rPr lang="en-US" sz="2400" dirty="0" smtClean="0"/>
              <a:t>5 3 4 2 1 miss</a:t>
            </a:r>
            <a:endParaRPr lang="zh-CN" altLang="en-US" sz="2400" dirty="0" smtClean="0"/>
          </a:p>
          <a:p>
            <a:pPr>
              <a:buNone/>
            </a:pPr>
            <a:r>
              <a:rPr lang="en-US" sz="2400" dirty="0" smtClean="0"/>
              <a:t>4 5 3 2 1 hit</a:t>
            </a:r>
            <a:endParaRPr lang="zh-CN" altLang="en-US" sz="2400" dirty="0" smtClean="0"/>
          </a:p>
          <a:p>
            <a:pPr>
              <a:buNone/>
            </a:pPr>
            <a:r>
              <a:rPr lang="en-US" sz="2400" dirty="0" smtClean="0"/>
              <a:t>6 4 5 3 2 miss</a:t>
            </a:r>
            <a:endParaRPr lang="zh-CN" altLang="en-US" sz="2400" dirty="0" smtClean="0"/>
          </a:p>
          <a:p>
            <a:pPr>
              <a:buNone/>
            </a:pPr>
            <a:r>
              <a:rPr lang="en-US" sz="2400" dirty="0" smtClean="0"/>
              <a:t>4 6 5 3 2 hit</a:t>
            </a:r>
            <a:endParaRPr lang="zh-CN" altLang="en-US" sz="2400" dirty="0" smtClean="0"/>
          </a:p>
          <a:p>
            <a:pPr>
              <a:buNone/>
            </a:pPr>
            <a:r>
              <a:rPr lang="en-US" sz="2400" dirty="0" smtClean="0"/>
              <a:t>5 4 6 3 2 hit</a:t>
            </a:r>
            <a:endParaRPr lang="zh-CN" altLang="en-US" sz="2400" dirty="0" smtClean="0"/>
          </a:p>
          <a:p>
            <a:pPr>
              <a:buNone/>
            </a:pPr>
            <a:r>
              <a:rPr lang="en-US" sz="2400" dirty="0" smtClean="0"/>
              <a:t>2 5 4 6 3 hit</a:t>
            </a:r>
            <a:endParaRPr lang="zh-CN" altLang="en-US" sz="2400" dirty="0" smtClean="0"/>
          </a:p>
          <a:p>
            <a:pPr>
              <a:buNone/>
            </a:pPr>
            <a:r>
              <a:rPr lang="en-US" sz="2400" dirty="0" smtClean="0"/>
              <a:t>1 2 5 4 6 miss</a:t>
            </a:r>
            <a:endParaRPr lang="zh-CN" altLang="en-US" sz="2400" dirty="0" smtClean="0"/>
          </a:p>
          <a:p>
            <a:pPr>
              <a:buNone/>
            </a:pPr>
            <a:r>
              <a:rPr lang="en-US" sz="2400" dirty="0" smtClean="0"/>
              <a:t>6 1 2 5 4 hit</a:t>
            </a:r>
            <a:endParaRPr lang="zh-CN" altLang="en-US" sz="2400" dirty="0" smtClean="0"/>
          </a:p>
          <a:p>
            <a:pPr>
              <a:buNone/>
            </a:pPr>
            <a:r>
              <a:rPr lang="zh-CN" altLang="en-US" sz="2400" dirty="0" smtClean="0"/>
              <a:t>答案： 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；</a:t>
            </a:r>
            <a:r>
              <a:rPr lang="en-US" sz="2400" dirty="0" smtClean="0"/>
              <a:t> 6 1 2 5 4 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4</a:t>
            </a:r>
            <a:endParaRPr lang="en-US" sz="2400" dirty="0" smtClean="0"/>
          </a:p>
          <a:p>
            <a:pPr>
              <a:buNone/>
            </a:pPr>
            <a:endParaRPr lang="zh-CN" altLang="en-US" sz="2400" dirty="0" smtClean="0"/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215370" cy="642942"/>
          </a:xfrm>
        </p:spPr>
        <p:txBody>
          <a:bodyPr/>
          <a:lstStyle/>
          <a:p>
            <a:r>
              <a:rPr lang="zh-CN" altLang="en-US" dirty="0" smtClean="0"/>
              <a:t>计组第五章习题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42984"/>
            <a:ext cx="8686800" cy="5286412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4.</a:t>
            </a:r>
            <a:r>
              <a:rPr lang="zh-CN" altLang="en-US" sz="2800" dirty="0" smtClean="0"/>
              <a:t>简答</a:t>
            </a:r>
            <a:r>
              <a:rPr lang="en-US" sz="2800" dirty="0" smtClean="0"/>
              <a:t>(3 </a:t>
            </a:r>
            <a:r>
              <a:rPr lang="zh-CN" altLang="en-US" sz="2800" dirty="0" smtClean="0"/>
              <a:t>分</a:t>
            </a:r>
            <a:r>
              <a:rPr lang="en-US" sz="2800" dirty="0" smtClean="0"/>
              <a:t>):</a:t>
            </a:r>
            <a:endParaRPr lang="zh-CN" altLang="en-US" sz="2800" dirty="0" smtClean="0"/>
          </a:p>
          <a:p>
            <a:pPr>
              <a:buNone/>
            </a:pPr>
            <a:r>
              <a:rPr lang="zh-CN" altLang="en-US" sz="2800" dirty="0" smtClean="0"/>
              <a:t>   简述</a:t>
            </a:r>
            <a:r>
              <a:rPr lang="en-US" sz="2800" dirty="0" smtClean="0"/>
              <a:t>CPU</a:t>
            </a:r>
            <a:r>
              <a:rPr lang="zh-CN" altLang="en-US" sz="2800" dirty="0" smtClean="0"/>
              <a:t>访存过程（</a:t>
            </a:r>
            <a:r>
              <a:rPr lang="en-US" sz="2800" dirty="0" smtClean="0"/>
              <a:t>"</a:t>
            </a:r>
            <a:r>
              <a:rPr lang="zh-CN" altLang="en-US" sz="2800" dirty="0" smtClean="0"/>
              <a:t>磁盘</a:t>
            </a:r>
            <a:r>
              <a:rPr lang="en-US" sz="2800" dirty="0" smtClean="0"/>
              <a:t>-</a:t>
            </a:r>
            <a:r>
              <a:rPr lang="zh-CN" altLang="en-US" sz="2800" dirty="0" smtClean="0"/>
              <a:t>主存</a:t>
            </a:r>
            <a:r>
              <a:rPr lang="en-US" sz="2800" dirty="0" smtClean="0"/>
              <a:t>-cache"</a:t>
            </a:r>
            <a:r>
              <a:rPr lang="zh-CN" altLang="en-US" sz="2800" dirty="0" smtClean="0"/>
              <a:t>），要求考虑全部情况。</a:t>
            </a:r>
            <a:endParaRPr lang="en-US" altLang="zh-CN" sz="2800" dirty="0" smtClean="0"/>
          </a:p>
          <a:p>
            <a:pPr>
              <a:buNone/>
            </a:pPr>
            <a:endParaRPr lang="zh-CN" altLang="en-US" sz="28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143116"/>
            <a:ext cx="5786478" cy="4282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215370" cy="642942"/>
          </a:xfrm>
        </p:spPr>
        <p:txBody>
          <a:bodyPr/>
          <a:lstStyle/>
          <a:p>
            <a:r>
              <a:rPr lang="zh-CN" altLang="en-US" dirty="0" smtClean="0"/>
              <a:t>计组第五章习题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14282" y="1071546"/>
            <a:ext cx="8786874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4.</a:t>
            </a:r>
            <a:r>
              <a:rPr lang="zh-CN" altLang="en-US" sz="2400" dirty="0" smtClean="0"/>
              <a:t>简述</a:t>
            </a:r>
            <a:r>
              <a:rPr lang="en-US" sz="2400" dirty="0" smtClean="0"/>
              <a:t>CPU</a:t>
            </a:r>
            <a:r>
              <a:rPr lang="zh-CN" altLang="en-US" sz="2400" dirty="0" smtClean="0"/>
              <a:t>访存过程（</a:t>
            </a:r>
            <a:r>
              <a:rPr lang="en-US" sz="2400" dirty="0" smtClean="0"/>
              <a:t>"</a:t>
            </a:r>
            <a:r>
              <a:rPr lang="zh-CN" altLang="en-US" sz="2400" dirty="0" smtClean="0"/>
              <a:t>磁盘</a:t>
            </a:r>
            <a:r>
              <a:rPr lang="en-US" sz="2400" dirty="0" smtClean="0"/>
              <a:t>-</a:t>
            </a:r>
            <a:r>
              <a:rPr lang="zh-CN" altLang="en-US" sz="2400" dirty="0" smtClean="0"/>
              <a:t>主存</a:t>
            </a:r>
            <a:r>
              <a:rPr lang="en-US" sz="2400" dirty="0" smtClean="0"/>
              <a:t>-cache"</a:t>
            </a:r>
            <a:r>
              <a:rPr lang="zh-CN" altLang="en-US" sz="2400" dirty="0" smtClean="0"/>
              <a:t>），要求考虑全部情况。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  参考答案：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计算出</a:t>
            </a:r>
            <a:r>
              <a:rPr lang="en-US" altLang="zh-CN" sz="2400" dirty="0" smtClean="0"/>
              <a:t>VA</a:t>
            </a:r>
            <a:r>
              <a:rPr lang="zh-CN" altLang="en-US" sz="2400" dirty="0" smtClean="0"/>
              <a:t>去</a:t>
            </a:r>
            <a:r>
              <a:rPr lang="en-US" altLang="zh-CN" sz="2400" dirty="0" smtClean="0"/>
              <a:t>TLB</a:t>
            </a:r>
            <a:r>
              <a:rPr lang="zh-CN" altLang="en-US" sz="2400" dirty="0" smtClean="0"/>
              <a:t>中寻找，如页表项在</a:t>
            </a:r>
            <a:r>
              <a:rPr lang="en-US" altLang="zh-CN" sz="2400" dirty="0" smtClean="0"/>
              <a:t>TLB</a:t>
            </a:r>
            <a:r>
              <a:rPr lang="zh-CN" altLang="en-US" sz="2400" dirty="0" smtClean="0"/>
              <a:t>中，</a:t>
            </a:r>
            <a:r>
              <a:rPr lang="en-US" altLang="zh-CN" sz="2400" dirty="0" smtClean="0"/>
              <a:t>VA</a:t>
            </a:r>
            <a:r>
              <a:rPr lang="zh-CN" altLang="en-US" sz="2400" dirty="0" smtClean="0"/>
              <a:t>转换为</a:t>
            </a:r>
            <a:r>
              <a:rPr lang="en-US" altLang="zh-CN" sz="2400" dirty="0" smtClean="0"/>
              <a:t>PA</a:t>
            </a:r>
            <a:r>
              <a:rPr lang="zh-CN" altLang="en-US" sz="2400" dirty="0" smtClean="0"/>
              <a:t>并访问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存取数据，如发生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缺失则要从主存中寻找并替换；如果</a:t>
            </a:r>
            <a:r>
              <a:rPr lang="en-US" altLang="zh-CN" sz="2400" dirty="0" smtClean="0"/>
              <a:t>TLB</a:t>
            </a:r>
            <a:r>
              <a:rPr lang="zh-CN" altLang="en-US" sz="2400" dirty="0" smtClean="0"/>
              <a:t>缺失，则去页表中查找并更新</a:t>
            </a:r>
            <a:r>
              <a:rPr lang="en-US" altLang="zh-CN" sz="2400" dirty="0" smtClean="0"/>
              <a:t>TLB</a:t>
            </a:r>
            <a:r>
              <a:rPr lang="zh-CN" altLang="en-US" sz="2400" dirty="0" smtClean="0"/>
              <a:t>并转化</a:t>
            </a:r>
            <a:r>
              <a:rPr lang="en-US" altLang="zh-CN" sz="2400" dirty="0" smtClean="0"/>
              <a:t>VA</a:t>
            </a:r>
            <a:r>
              <a:rPr lang="zh-CN" altLang="en-US" sz="2400" dirty="0" smtClean="0"/>
              <a:t>访问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，如果页表中也不存在，则做缺页处理（读磁盘替换主存）。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215370" cy="642942"/>
          </a:xfrm>
        </p:spPr>
        <p:txBody>
          <a:bodyPr/>
          <a:lstStyle/>
          <a:p>
            <a:r>
              <a:rPr lang="zh-CN" altLang="en-US" dirty="0" smtClean="0"/>
              <a:t>计组第五章习题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42984"/>
            <a:ext cx="8686800" cy="52864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5.</a:t>
            </a:r>
            <a:r>
              <a:rPr lang="zh-CN" altLang="en-US" sz="2800" dirty="0" smtClean="0"/>
              <a:t>计算题</a:t>
            </a:r>
            <a:r>
              <a:rPr lang="en-US" sz="2800" dirty="0" smtClean="0"/>
              <a:t>(</a:t>
            </a:r>
            <a:r>
              <a:rPr lang="zh-CN" altLang="en-US" sz="2800" dirty="0" smtClean="0"/>
              <a:t>共</a:t>
            </a:r>
            <a:r>
              <a:rPr lang="en-US" sz="2800" dirty="0" smtClean="0"/>
              <a:t>9</a:t>
            </a:r>
            <a:r>
              <a:rPr lang="zh-CN" altLang="en-US" sz="2800" dirty="0" smtClean="0"/>
              <a:t>分</a:t>
            </a:r>
            <a:r>
              <a:rPr lang="en-US" sz="2800" dirty="0" smtClean="0"/>
              <a:t>)</a:t>
            </a:r>
            <a:endParaRPr lang="zh-CN" altLang="en-US" sz="2800" dirty="0" smtClean="0"/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zh-CN" altLang="en-US" sz="2800" dirty="0" smtClean="0"/>
              <a:t>某计算机主存地址有</a:t>
            </a:r>
            <a:r>
              <a:rPr lang="en-US" sz="2800" dirty="0" smtClean="0"/>
              <a:t>28</a:t>
            </a:r>
            <a:r>
              <a:rPr lang="zh-CN" altLang="en-US" sz="2800" dirty="0" smtClean="0"/>
              <a:t>位，按字节编址，其数据</a:t>
            </a:r>
            <a:r>
              <a:rPr lang="en-US" sz="2800" dirty="0" smtClean="0"/>
              <a:t>Cache</a:t>
            </a:r>
            <a:r>
              <a:rPr lang="zh-CN" altLang="en-US" sz="2800" dirty="0" smtClean="0"/>
              <a:t>有</a:t>
            </a:r>
            <a:r>
              <a:rPr lang="en-US" sz="2800" dirty="0" smtClean="0"/>
              <a:t>8</a:t>
            </a:r>
            <a:r>
              <a:rPr lang="zh-CN" altLang="en-US" sz="2800" dirty="0" smtClean="0"/>
              <a:t>行，行长（块大小）为</a:t>
            </a:r>
            <a:r>
              <a:rPr lang="en-US" sz="2800" dirty="0" smtClean="0"/>
              <a:t>64 B</a:t>
            </a:r>
            <a:r>
              <a:rPr lang="zh-CN" altLang="en-US" sz="2800" dirty="0" smtClean="0"/>
              <a:t>。</a:t>
            </a:r>
          </a:p>
          <a:p>
            <a:pPr>
              <a:buNone/>
            </a:pPr>
            <a:r>
              <a:rPr lang="en-US" sz="2800" dirty="0" smtClean="0"/>
              <a:t> 5.1</a:t>
            </a:r>
            <a:r>
              <a:rPr lang="zh-CN" altLang="en-US" sz="2800" dirty="0" smtClean="0"/>
              <a:t>（</a:t>
            </a:r>
            <a:r>
              <a:rPr lang="en-US" sz="2800" dirty="0" smtClean="0"/>
              <a:t>3</a:t>
            </a:r>
            <a:r>
              <a:rPr lang="zh-CN" altLang="en-US" sz="2800" dirty="0" smtClean="0"/>
              <a:t>分）若该</a:t>
            </a:r>
            <a:r>
              <a:rPr lang="en-US" sz="2800" dirty="0" smtClean="0"/>
              <a:t>Cache</a:t>
            </a:r>
            <a:r>
              <a:rPr lang="zh-CN" altLang="en-US" sz="2800" dirty="0" smtClean="0"/>
              <a:t>采用直接映射方式，则该数据</a:t>
            </a:r>
            <a:r>
              <a:rPr lang="en-US" sz="2800" dirty="0" smtClean="0"/>
              <a:t>Cache</a:t>
            </a:r>
            <a:r>
              <a:rPr lang="zh-CN" altLang="en-US" sz="2800" dirty="0" smtClean="0"/>
              <a:t>的总容量为多少？</a:t>
            </a:r>
          </a:p>
          <a:p>
            <a:pPr>
              <a:buNone/>
            </a:pPr>
            <a:r>
              <a:rPr lang="en-US" sz="2800" dirty="0" smtClean="0"/>
              <a:t> 5.2</a:t>
            </a:r>
            <a:r>
              <a:rPr lang="zh-CN" altLang="en-US" sz="2800" dirty="0" smtClean="0"/>
              <a:t>（</a:t>
            </a:r>
            <a:r>
              <a:rPr lang="en-US" sz="2800" dirty="0" smtClean="0"/>
              <a:t>4</a:t>
            </a:r>
            <a:r>
              <a:rPr lang="zh-CN" altLang="en-US" sz="2800" dirty="0" smtClean="0"/>
              <a:t>分）若该</a:t>
            </a:r>
            <a:r>
              <a:rPr lang="en-US" sz="2800" dirty="0" smtClean="0"/>
              <a:t>Cache</a:t>
            </a:r>
            <a:r>
              <a:rPr lang="zh-CN" altLang="en-US" sz="2800" dirty="0" smtClean="0"/>
              <a:t>采用直接映射方式，则主存地址为</a:t>
            </a:r>
            <a:r>
              <a:rPr lang="en-US" sz="2800" dirty="0" smtClean="0"/>
              <a:t>3200</a:t>
            </a:r>
            <a:r>
              <a:rPr lang="zh-CN" altLang="en-US" sz="2800" dirty="0" smtClean="0"/>
              <a:t>（十进制）的主存块对应的</a:t>
            </a:r>
            <a:r>
              <a:rPr lang="en-US" sz="2800" dirty="0" smtClean="0"/>
              <a:t>Cache</a:t>
            </a:r>
            <a:r>
              <a:rPr lang="zh-CN" altLang="en-US" sz="2800" dirty="0" smtClean="0"/>
              <a:t>行号多少？若采用二路组相连又是多少？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(</a:t>
            </a:r>
            <a:r>
              <a:rPr lang="zh-CN" altLang="en-US" sz="2800" dirty="0" smtClean="0"/>
              <a:t>提醒：主存</a:t>
            </a:r>
            <a:r>
              <a:rPr lang="en-US" altLang="zh-CN" sz="2800" dirty="0" smtClean="0"/>
              <a:t>/cache</a:t>
            </a:r>
            <a:r>
              <a:rPr lang="zh-CN" altLang="en-US" sz="2800" dirty="0" smtClean="0"/>
              <a:t>块号都从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开始</a:t>
            </a:r>
            <a:r>
              <a:rPr lang="en-US" altLang="zh-CN" sz="2800" dirty="0" smtClean="0"/>
              <a:t>)</a:t>
            </a:r>
            <a:endParaRPr lang="zh-CN" altLang="en-US" sz="2800" dirty="0" smtClean="0"/>
          </a:p>
          <a:p>
            <a:pPr>
              <a:buNone/>
            </a:pPr>
            <a:r>
              <a:rPr lang="en-US" sz="2800" dirty="0" smtClean="0"/>
              <a:t> 5.3</a:t>
            </a:r>
            <a:r>
              <a:rPr lang="zh-CN" altLang="en-US" sz="2800" dirty="0" smtClean="0"/>
              <a:t>（</a:t>
            </a:r>
            <a:r>
              <a:rPr lang="en-US" sz="2800" dirty="0" smtClean="0"/>
              <a:t>2</a:t>
            </a:r>
            <a:r>
              <a:rPr lang="zh-CN" altLang="en-US" sz="2800" dirty="0" smtClean="0"/>
              <a:t>分）若该</a:t>
            </a:r>
            <a:r>
              <a:rPr lang="en-US" sz="2800" dirty="0" smtClean="0"/>
              <a:t>Cache</a:t>
            </a:r>
            <a:r>
              <a:rPr lang="zh-CN" altLang="en-US" sz="2800" dirty="0" smtClean="0"/>
              <a:t>采用直接映射方式，求该</a:t>
            </a:r>
            <a:r>
              <a:rPr lang="en-US" sz="2800" dirty="0" smtClean="0"/>
              <a:t>Cache</a:t>
            </a:r>
            <a:r>
              <a:rPr lang="zh-CN" altLang="en-US" sz="2800" dirty="0" smtClean="0"/>
              <a:t>块的数据有效率？若采用四路组相连方式呢？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215370" cy="642942"/>
          </a:xfrm>
        </p:spPr>
        <p:txBody>
          <a:bodyPr/>
          <a:lstStyle/>
          <a:p>
            <a:r>
              <a:rPr lang="zh-CN" altLang="en-US" dirty="0" smtClean="0"/>
              <a:t>计组第五章习题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42984"/>
            <a:ext cx="8686800" cy="52864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5.</a:t>
            </a:r>
            <a:r>
              <a:rPr lang="zh-CN" altLang="en-US" sz="2000" dirty="0" smtClean="0"/>
              <a:t>计算题</a:t>
            </a:r>
            <a:r>
              <a:rPr lang="en-US" sz="2000" dirty="0" smtClean="0"/>
              <a:t>(</a:t>
            </a:r>
            <a:r>
              <a:rPr lang="zh-CN" altLang="en-US" sz="2000" dirty="0" smtClean="0"/>
              <a:t>共</a:t>
            </a:r>
            <a:r>
              <a:rPr lang="en-US" sz="2000" dirty="0" smtClean="0"/>
              <a:t>9</a:t>
            </a:r>
            <a:r>
              <a:rPr lang="zh-CN" altLang="en-US" sz="2000" dirty="0" smtClean="0"/>
              <a:t>分</a:t>
            </a:r>
            <a:r>
              <a:rPr lang="en-US" sz="2000" dirty="0" smtClean="0"/>
              <a:t>)</a:t>
            </a:r>
            <a:endParaRPr lang="zh-CN" altLang="en-US" sz="2000" dirty="0" smtClean="0"/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zh-CN" altLang="en-US" sz="2000" dirty="0" smtClean="0"/>
              <a:t>某计算机主存地址有</a:t>
            </a:r>
            <a:r>
              <a:rPr lang="en-US" sz="2000" dirty="0" smtClean="0"/>
              <a:t>28</a:t>
            </a:r>
            <a:r>
              <a:rPr lang="zh-CN" altLang="en-US" sz="2000" dirty="0" smtClean="0"/>
              <a:t>位，按字节编址，其数据</a:t>
            </a:r>
            <a:r>
              <a:rPr lang="en-US" sz="2000" dirty="0" smtClean="0"/>
              <a:t>Cache</a:t>
            </a:r>
            <a:r>
              <a:rPr lang="zh-CN" altLang="en-US" sz="2000" dirty="0" smtClean="0"/>
              <a:t>有</a:t>
            </a:r>
            <a:r>
              <a:rPr lang="en-US" sz="2000" dirty="0" smtClean="0"/>
              <a:t>8</a:t>
            </a:r>
            <a:r>
              <a:rPr lang="zh-CN" altLang="en-US" sz="2000" dirty="0" smtClean="0"/>
              <a:t>行，行长（块大小）为</a:t>
            </a:r>
            <a:r>
              <a:rPr lang="en-US" sz="2000" dirty="0" smtClean="0"/>
              <a:t>64 B</a:t>
            </a:r>
            <a:r>
              <a:rPr lang="zh-CN" altLang="en-US" sz="2000" dirty="0" smtClean="0"/>
              <a:t>。</a:t>
            </a:r>
          </a:p>
          <a:p>
            <a:pPr>
              <a:buNone/>
            </a:pPr>
            <a:r>
              <a:rPr lang="en-US" sz="2000" dirty="0" smtClean="0"/>
              <a:t> 5.1</a:t>
            </a:r>
            <a:r>
              <a:rPr lang="zh-CN" altLang="en-US" sz="2000" dirty="0" smtClean="0"/>
              <a:t>（</a:t>
            </a:r>
            <a:r>
              <a:rPr lang="en-US" sz="2000" dirty="0" smtClean="0"/>
              <a:t>3</a:t>
            </a:r>
            <a:r>
              <a:rPr lang="zh-CN" altLang="en-US" sz="2000" dirty="0" smtClean="0"/>
              <a:t>分）若该</a:t>
            </a:r>
            <a:r>
              <a:rPr lang="en-US" sz="2000" dirty="0" smtClean="0"/>
              <a:t>Cache</a:t>
            </a:r>
            <a:r>
              <a:rPr lang="zh-CN" altLang="en-US" sz="2000" dirty="0" smtClean="0"/>
              <a:t>采用直接映射方式，则该数据</a:t>
            </a:r>
            <a:r>
              <a:rPr lang="en-US" sz="2000" dirty="0" smtClean="0"/>
              <a:t>Cache</a:t>
            </a:r>
            <a:r>
              <a:rPr lang="zh-CN" altLang="en-US" sz="2000" dirty="0" smtClean="0"/>
              <a:t>的总容量为多少？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答案：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字节偏移：</a:t>
            </a:r>
            <a:r>
              <a:rPr lang="en-US" altLang="zh-CN" sz="2000" dirty="0" smtClean="0"/>
              <a:t>6 bits</a:t>
            </a:r>
          </a:p>
          <a:p>
            <a:pPr>
              <a:buNone/>
            </a:pPr>
            <a:r>
              <a:rPr lang="zh-CN" altLang="en-US" sz="2000" dirty="0" smtClean="0"/>
              <a:t>索引：</a:t>
            </a:r>
            <a:r>
              <a:rPr lang="en-US" altLang="zh-CN" sz="2000" dirty="0" smtClean="0"/>
              <a:t>3bits</a:t>
            </a:r>
          </a:p>
          <a:p>
            <a:pPr>
              <a:buNone/>
            </a:pPr>
            <a:r>
              <a:rPr lang="zh-CN" altLang="en-US" sz="2000" dirty="0" smtClean="0"/>
              <a:t>标记：</a:t>
            </a:r>
            <a:r>
              <a:rPr lang="en-US" altLang="zh-CN" sz="2000" dirty="0" smtClean="0"/>
              <a:t>28-3-6=19 bits</a:t>
            </a:r>
          </a:p>
          <a:p>
            <a:pPr>
              <a:buNone/>
            </a:pPr>
            <a:r>
              <a:rPr lang="en-US" altLang="zh-CN" sz="2000" dirty="0" smtClean="0"/>
              <a:t>8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(1+19+64*8)=4256 bits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215370" cy="642942"/>
          </a:xfrm>
        </p:spPr>
        <p:txBody>
          <a:bodyPr/>
          <a:lstStyle/>
          <a:p>
            <a:r>
              <a:rPr lang="zh-CN" altLang="en-US" dirty="0" smtClean="0"/>
              <a:t>计组第五章习题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42984"/>
            <a:ext cx="8686800" cy="52864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5.</a:t>
            </a:r>
            <a:r>
              <a:rPr lang="zh-CN" altLang="en-US" sz="2000" dirty="0" smtClean="0"/>
              <a:t>计算题</a:t>
            </a:r>
            <a:r>
              <a:rPr lang="en-US" sz="2000" dirty="0" smtClean="0"/>
              <a:t>(</a:t>
            </a:r>
            <a:r>
              <a:rPr lang="zh-CN" altLang="en-US" sz="2000" dirty="0" smtClean="0"/>
              <a:t>共</a:t>
            </a:r>
            <a:r>
              <a:rPr lang="en-US" sz="2000" dirty="0" smtClean="0"/>
              <a:t>9</a:t>
            </a:r>
            <a:r>
              <a:rPr lang="zh-CN" altLang="en-US" sz="2000" dirty="0" smtClean="0"/>
              <a:t>分</a:t>
            </a:r>
            <a:r>
              <a:rPr lang="en-US" sz="2000" dirty="0" smtClean="0"/>
              <a:t>)</a:t>
            </a:r>
            <a:endParaRPr lang="zh-CN" altLang="en-US" sz="2000" dirty="0" smtClean="0"/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zh-CN" altLang="en-US" sz="2000" dirty="0" smtClean="0"/>
              <a:t>某计算机主存地址有</a:t>
            </a:r>
            <a:r>
              <a:rPr lang="en-US" sz="2000" dirty="0" smtClean="0"/>
              <a:t>28</a:t>
            </a:r>
            <a:r>
              <a:rPr lang="zh-CN" altLang="en-US" sz="2000" dirty="0" smtClean="0"/>
              <a:t>位，按字节编址，其数据</a:t>
            </a:r>
            <a:r>
              <a:rPr lang="en-US" sz="2000" dirty="0" smtClean="0"/>
              <a:t>Cache</a:t>
            </a:r>
            <a:r>
              <a:rPr lang="zh-CN" altLang="en-US" sz="2000" dirty="0" smtClean="0"/>
              <a:t>有</a:t>
            </a:r>
            <a:r>
              <a:rPr lang="en-US" sz="2000" dirty="0" smtClean="0"/>
              <a:t>8</a:t>
            </a:r>
            <a:r>
              <a:rPr lang="zh-CN" altLang="en-US" sz="2000" dirty="0" smtClean="0"/>
              <a:t>行，行长（块大小）为</a:t>
            </a:r>
            <a:r>
              <a:rPr lang="en-US" sz="2000" dirty="0" smtClean="0"/>
              <a:t>64 B</a:t>
            </a:r>
            <a:r>
              <a:rPr lang="zh-CN" altLang="en-US" sz="2000" dirty="0" smtClean="0"/>
              <a:t>。</a:t>
            </a:r>
          </a:p>
          <a:p>
            <a:pPr>
              <a:buNone/>
            </a:pPr>
            <a:r>
              <a:rPr lang="en-US" sz="2000" dirty="0" smtClean="0"/>
              <a:t> 5.2</a:t>
            </a:r>
            <a:r>
              <a:rPr lang="zh-CN" altLang="en-US" sz="2000" dirty="0" smtClean="0"/>
              <a:t>（</a:t>
            </a:r>
            <a:r>
              <a:rPr lang="en-US" sz="2000" dirty="0" smtClean="0"/>
              <a:t>4</a:t>
            </a:r>
            <a:r>
              <a:rPr lang="zh-CN" altLang="en-US" sz="2000" dirty="0" smtClean="0"/>
              <a:t>分）若该</a:t>
            </a:r>
            <a:r>
              <a:rPr lang="en-US" sz="2000" dirty="0" smtClean="0"/>
              <a:t>Cache</a:t>
            </a:r>
            <a:r>
              <a:rPr lang="zh-CN" altLang="en-US" sz="2000" dirty="0" smtClean="0"/>
              <a:t>采用直接映射方式，则主存地址为</a:t>
            </a:r>
            <a:r>
              <a:rPr lang="en-US" sz="2000" dirty="0" smtClean="0"/>
              <a:t>3200</a:t>
            </a:r>
            <a:r>
              <a:rPr lang="zh-CN" altLang="en-US" sz="2000" dirty="0" smtClean="0"/>
              <a:t>（十进制）的主存块对应的</a:t>
            </a:r>
            <a:r>
              <a:rPr lang="en-US" sz="2000" dirty="0" smtClean="0"/>
              <a:t>Cache</a:t>
            </a:r>
            <a:r>
              <a:rPr lang="zh-CN" altLang="en-US" sz="2000" dirty="0" smtClean="0"/>
              <a:t>行号多少？若采用二路组相连又是多少？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(</a:t>
            </a:r>
            <a:r>
              <a:rPr lang="zh-CN" altLang="en-US" sz="2000" dirty="0" smtClean="0"/>
              <a:t>提醒：主存</a:t>
            </a:r>
            <a:r>
              <a:rPr lang="en-US" altLang="zh-CN" sz="2000" dirty="0" smtClean="0"/>
              <a:t>/cache</a:t>
            </a:r>
            <a:r>
              <a:rPr lang="zh-CN" altLang="en-US" sz="2000" dirty="0" smtClean="0"/>
              <a:t>块号</a:t>
            </a:r>
            <a:r>
              <a:rPr lang="zh-CN" altLang="en-US" sz="2000" u="sng" dirty="0" smtClean="0"/>
              <a:t>都从</a:t>
            </a:r>
            <a:r>
              <a:rPr lang="en-US" altLang="zh-CN" sz="2000" u="sng" dirty="0" smtClean="0"/>
              <a:t>0</a:t>
            </a:r>
            <a:r>
              <a:rPr lang="zh-CN" altLang="en-US" sz="2000" u="sng" dirty="0" smtClean="0"/>
              <a:t>开始</a:t>
            </a:r>
            <a:r>
              <a:rPr lang="en-US" altLang="zh-CN" sz="2000" dirty="0" smtClean="0"/>
              <a:t>)</a:t>
            </a:r>
          </a:p>
          <a:p>
            <a:pPr>
              <a:buNone/>
            </a:pPr>
            <a:r>
              <a:rPr lang="zh-CN" altLang="en-US" sz="2000" dirty="0" smtClean="0"/>
              <a:t>答案：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直接映射</a:t>
            </a:r>
            <a:r>
              <a:rPr lang="en-US" altLang="zh-CN" sz="2000" dirty="0" smtClean="0"/>
              <a:t>:</a:t>
            </a:r>
          </a:p>
          <a:p>
            <a:pPr>
              <a:buNone/>
            </a:pPr>
            <a:r>
              <a:rPr lang="en-US" altLang="zh-CN" sz="2000" dirty="0" smtClean="0"/>
              <a:t>          3200/64=50</a:t>
            </a:r>
          </a:p>
          <a:p>
            <a:pPr>
              <a:buNone/>
            </a:pPr>
            <a:r>
              <a:rPr lang="en-US" altLang="zh-CN" sz="2000" dirty="0" smtClean="0"/>
              <a:t>          50mod8=2    </a:t>
            </a:r>
            <a:r>
              <a:rPr lang="zh-CN" altLang="en-US" sz="2000" dirty="0" smtClean="0"/>
              <a:t>行号</a:t>
            </a:r>
            <a:r>
              <a:rPr lang="en-US" altLang="zh-CN" sz="2000" dirty="0" smtClean="0"/>
              <a:t>2</a:t>
            </a:r>
          </a:p>
          <a:p>
            <a:pPr>
              <a:buNone/>
            </a:pPr>
            <a:r>
              <a:rPr lang="zh-CN" altLang="en-US" sz="2000" dirty="0" smtClean="0"/>
              <a:t>二路组相连：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    50mod4=2    </a:t>
            </a:r>
            <a:r>
              <a:rPr lang="zh-CN" altLang="en-US" sz="2000" dirty="0" smtClean="0"/>
              <a:t>行号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5</a:t>
            </a:r>
          </a:p>
          <a:p>
            <a:pPr>
              <a:buNone/>
            </a:pPr>
            <a:r>
              <a:rPr lang="en-US" altLang="zh-CN" sz="2000" dirty="0" smtClean="0"/>
              <a:t>          </a:t>
            </a:r>
          </a:p>
          <a:p>
            <a:pPr>
              <a:buNone/>
            </a:pPr>
            <a:r>
              <a:rPr lang="en-US" altLang="zh-CN" sz="2000" dirty="0" smtClean="0"/>
              <a:t>          </a:t>
            </a:r>
          </a:p>
          <a:p>
            <a:pPr>
              <a:buNone/>
            </a:pPr>
            <a:r>
              <a:rPr lang="en-US" altLang="zh-CN" sz="2000" dirty="0" smtClean="0"/>
              <a:t>          </a:t>
            </a:r>
            <a:br>
              <a:rPr lang="en-US" altLang="zh-CN" sz="2000" dirty="0" smtClean="0"/>
            </a:b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94</TotalTime>
  <Words>1555</Words>
  <PresentationFormat>全屏显示(4:3)</PresentationFormat>
  <Paragraphs>115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跋涉</vt:lpstr>
      <vt:lpstr>                                计组第五章习题（共26分）                      </vt:lpstr>
      <vt:lpstr>计组第五章习题</vt:lpstr>
      <vt:lpstr>计组第五章习题</vt:lpstr>
      <vt:lpstr>计组第五章习题</vt:lpstr>
      <vt:lpstr>计组第五章习题</vt:lpstr>
      <vt:lpstr>计组第五章习题</vt:lpstr>
      <vt:lpstr>计组第五章习题</vt:lpstr>
      <vt:lpstr>计组第五章习题</vt:lpstr>
      <vt:lpstr>计组第五章习题</vt:lpstr>
      <vt:lpstr>计组第五章习题</vt:lpstr>
      <vt:lpstr>计组第五章习题</vt:lpstr>
      <vt:lpstr>计组第五章习题</vt:lpstr>
      <vt:lpstr>计组第五章习题</vt:lpstr>
      <vt:lpstr>计组第五章习题</vt:lpstr>
      <vt:lpstr>                                                                               谢谢大家！                     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zz</dc:creator>
  <cp:lastModifiedBy>zz</cp:lastModifiedBy>
  <cp:revision>13</cp:revision>
  <dcterms:created xsi:type="dcterms:W3CDTF">2016-12-13T12:30:28Z</dcterms:created>
  <dcterms:modified xsi:type="dcterms:W3CDTF">2016-12-13T14:31:08Z</dcterms:modified>
</cp:coreProperties>
</file>