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97280" y="619125"/>
            <a:ext cx="7529830" cy="4728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</a:t>
            </a:r>
            <a:r>
              <a:rPr lang="en-US" altLang="zh-CN" sz="2800"/>
              <a:t>.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）对于</a:t>
            </a:r>
            <a:r>
              <a:rPr lang="en-US" altLang="zh-CN" sz="2800"/>
              <a:t>R</a:t>
            </a:r>
            <a:r>
              <a:rPr lang="zh-CN" altLang="en-US" sz="2800"/>
              <a:t>型指令，</a:t>
            </a:r>
            <a:r>
              <a:rPr lang="en-US" altLang="zh-CN" sz="2800"/>
              <a:t>ALU</a:t>
            </a:r>
            <a:r>
              <a:rPr lang="zh-CN" altLang="en-US" sz="2800"/>
              <a:t>将执行加、减、与、或等不同功能。请简要叙述</a:t>
            </a:r>
            <a:r>
              <a:rPr lang="en-US" altLang="zh-CN" sz="2800"/>
              <a:t>ALU</a:t>
            </a:r>
            <a:r>
              <a:rPr lang="zh-CN" altLang="en-US" sz="2800"/>
              <a:t>控制信号的产生过程</a:t>
            </a:r>
            <a:r>
              <a:rPr lang="en-US" altLang="zh-CN" sz="2800"/>
              <a:t>------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分）</a:t>
            </a:r>
            <a:endParaRPr lang="zh-CN" altLang="en-US" sz="2800"/>
          </a:p>
          <a:p>
            <a:r>
              <a:rPr lang="zh-CN" altLang="en-US" sz="2800"/>
              <a:t>      （</a:t>
            </a:r>
            <a:r>
              <a:rPr lang="en-US" altLang="zh-CN" sz="2800"/>
              <a:t>2</a:t>
            </a:r>
            <a:r>
              <a:rPr lang="zh-CN" altLang="en-US" sz="2800"/>
              <a:t>）在一简单数据通路中（不考虑</a:t>
            </a:r>
            <a:r>
              <a:rPr lang="en-US" altLang="zh-CN" sz="2800"/>
              <a:t>JUMP</a:t>
            </a:r>
            <a:r>
              <a:rPr lang="zh-CN" altLang="en-US" sz="2800"/>
              <a:t>），请列举操作码在</a:t>
            </a:r>
            <a:r>
              <a:rPr lang="en-US" altLang="zh-CN" sz="2800"/>
              <a:t>ID</a:t>
            </a:r>
            <a:r>
              <a:rPr lang="zh-CN" altLang="en-US" sz="2800"/>
              <a:t>阶段转化而成的</a:t>
            </a:r>
            <a:r>
              <a:rPr lang="en-US" altLang="zh-CN" sz="2800"/>
              <a:t>8</a:t>
            </a:r>
            <a:r>
              <a:rPr lang="zh-CN" altLang="en-US" sz="2800"/>
              <a:t>种控制信号名称及各自位数。</a:t>
            </a:r>
            <a:r>
              <a:rPr lang="en-US" altLang="zh-CN" sz="2800"/>
              <a:t>--------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分）</a:t>
            </a:r>
            <a:endParaRPr lang="zh-CN" altLang="en-US" sz="2800"/>
          </a:p>
          <a:p>
            <a:r>
              <a:rPr lang="zh-CN" altLang="en-US" sz="2800"/>
              <a:t>      （</a:t>
            </a:r>
            <a:r>
              <a:rPr lang="en-US" altLang="zh-CN" sz="2800"/>
              <a:t>3</a:t>
            </a:r>
            <a:r>
              <a:rPr lang="zh-CN" altLang="en-US" sz="2800"/>
              <a:t>）除上题提到的由控制单元直接生成的</a:t>
            </a:r>
            <a:r>
              <a:rPr lang="en-US" altLang="zh-CN" sz="2800"/>
              <a:t>8</a:t>
            </a:r>
            <a:r>
              <a:rPr lang="zh-CN" altLang="en-US" sz="2800"/>
              <a:t>种控制信号外，还有一个间接信号</a:t>
            </a:r>
            <a:r>
              <a:rPr lang="en-US" altLang="zh-CN" sz="2800"/>
              <a:t>PCSrc</a:t>
            </a:r>
            <a:r>
              <a:rPr lang="zh-CN" altLang="en-US" sz="2800"/>
              <a:t>。请写出该信号的生成方式。</a:t>
            </a:r>
            <a:r>
              <a:rPr lang="en-US" altLang="zh-CN" sz="2800"/>
              <a:t>--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分）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400"/>
              <a:t>                 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2690" y="645160"/>
            <a:ext cx="1020826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答案一：</a:t>
            </a:r>
            <a:endParaRPr lang="zh-CN" altLang="en-US" sz="2800"/>
          </a:p>
          <a:p>
            <a:r>
              <a:rPr lang="zh-CN" altLang="en-US" sz="2800"/>
              <a:t> （</a:t>
            </a:r>
            <a:r>
              <a:rPr lang="en-US" altLang="zh-CN" sz="2800"/>
              <a:t>1</a:t>
            </a:r>
            <a:r>
              <a:rPr lang="zh-CN" altLang="en-US" sz="2800"/>
              <a:t>）由指令的高</a:t>
            </a:r>
            <a:r>
              <a:rPr lang="en-US" altLang="zh-CN" sz="2800"/>
              <a:t>6</a:t>
            </a:r>
            <a:r>
              <a:rPr lang="zh-CN" altLang="en-US" sz="2800"/>
              <a:t>位操作码，生成</a:t>
            </a:r>
            <a:r>
              <a:rPr lang="en-US" altLang="zh-CN" sz="2800"/>
              <a:t>ALUOp</a:t>
            </a:r>
            <a:r>
              <a:rPr lang="zh-CN" altLang="en-US" sz="2800"/>
              <a:t>等整条指令的控制信号，其中的</a:t>
            </a:r>
            <a:r>
              <a:rPr lang="en-US" altLang="zh-CN" sz="2800">
                <a:sym typeface="+mn-ea"/>
              </a:rPr>
              <a:t>ALUOp</a:t>
            </a:r>
            <a:r>
              <a:rPr lang="zh-CN" altLang="en-US" sz="2800">
                <a:sym typeface="+mn-ea"/>
              </a:rPr>
              <a:t>为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位。将指令的第六位功能码与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位的</a:t>
            </a:r>
            <a:r>
              <a:rPr lang="en-US" altLang="zh-CN" sz="2800">
                <a:sym typeface="+mn-ea"/>
              </a:rPr>
              <a:t>ALUOp</a:t>
            </a:r>
            <a:r>
              <a:rPr lang="zh-CN" altLang="en-US" sz="2800">
                <a:sym typeface="+mn-ea"/>
              </a:rPr>
              <a:t>，输入中</a:t>
            </a:r>
            <a:r>
              <a:rPr lang="en-US" altLang="zh-CN" sz="2800">
                <a:sym typeface="+mn-ea"/>
              </a:rPr>
              <a:t>ALU</a:t>
            </a:r>
            <a:r>
              <a:rPr lang="zh-CN" altLang="en-US" sz="2800">
                <a:sym typeface="+mn-ea"/>
              </a:rPr>
              <a:t>控制单元即可产生</a:t>
            </a:r>
            <a:r>
              <a:rPr lang="en-US" altLang="zh-CN" sz="2800">
                <a:sym typeface="+mn-ea"/>
              </a:rPr>
              <a:t>4</a:t>
            </a:r>
            <a:r>
              <a:rPr lang="zh-CN" altLang="en-US" sz="2800">
                <a:sym typeface="+mn-ea"/>
              </a:rPr>
              <a:t>位的</a:t>
            </a:r>
            <a:r>
              <a:rPr lang="en-US" altLang="zh-CN" sz="2800">
                <a:sym typeface="+mn-ea"/>
              </a:rPr>
              <a:t>ALU</a:t>
            </a:r>
            <a:r>
              <a:rPr lang="zh-CN" altLang="en-US" sz="2800">
                <a:sym typeface="+mn-ea"/>
              </a:rPr>
              <a:t>控制信号。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（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） </a:t>
            </a:r>
            <a:r>
              <a:rPr lang="en-US" altLang="zh-CN" sz="2800">
                <a:sym typeface="+mn-ea"/>
              </a:rPr>
              <a:t>RegDst,ALUSrc,MemtoReg,RegWrite,MemRead,MemWrite,Branch   </a:t>
            </a:r>
            <a:r>
              <a:rPr lang="zh-CN" altLang="en-US" sz="2800">
                <a:sym typeface="+mn-ea"/>
              </a:rPr>
              <a:t>各占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位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            </a:t>
            </a:r>
            <a:r>
              <a:rPr lang="en-US" altLang="zh-CN" sz="2800">
                <a:sym typeface="+mn-ea"/>
              </a:rPr>
              <a:t>ALUOp</a:t>
            </a:r>
            <a:r>
              <a:rPr lang="zh-CN" altLang="en-US" sz="2800">
                <a:sym typeface="+mn-ea"/>
              </a:rPr>
              <a:t>占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位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（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）在指令执行过程中，由控制单元生成的</a:t>
            </a:r>
            <a:r>
              <a:rPr lang="en-US" altLang="zh-CN" sz="2800">
                <a:sym typeface="+mn-ea"/>
              </a:rPr>
              <a:t>Branch</a:t>
            </a:r>
            <a:r>
              <a:rPr lang="zh-CN" altLang="en-US" sz="2800">
                <a:sym typeface="+mn-ea"/>
              </a:rPr>
              <a:t>信号与</a:t>
            </a:r>
            <a:r>
              <a:rPr lang="en-US" altLang="zh-CN" sz="2800">
                <a:sym typeface="+mn-ea"/>
              </a:rPr>
              <a:t>ALU</a:t>
            </a:r>
            <a:r>
              <a:rPr lang="zh-CN" altLang="en-US" sz="2800">
                <a:sym typeface="+mn-ea"/>
              </a:rPr>
              <a:t>的零输出信号相与，即可产生</a:t>
            </a:r>
            <a:r>
              <a:rPr lang="en-US" altLang="zh-CN" sz="2800">
                <a:sym typeface="+mn-ea"/>
              </a:rPr>
              <a:t>PCSrc</a:t>
            </a:r>
            <a:r>
              <a:rPr lang="zh-CN" altLang="en-US" sz="2800">
                <a:sym typeface="+mn-ea"/>
              </a:rPr>
              <a:t>信号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9115" y="1001395"/>
            <a:ext cx="7767955" cy="5123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二</a:t>
            </a:r>
            <a:r>
              <a:rPr lang="en-US" altLang="zh-CN" sz="2400"/>
              <a:t>.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）在流水线里，下列三种情况中，哪种需要旁路，哪种需要阻塞，哪种二者都不需要？</a:t>
            </a:r>
            <a:r>
              <a:rPr lang="en-US" altLang="zh-CN" sz="2400"/>
              <a:t>-----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分）</a:t>
            </a:r>
            <a:endParaRPr lang="en-US" altLang="zh-CN" sz="2400"/>
          </a:p>
          <a:p>
            <a:r>
              <a:rPr lang="zh-CN" altLang="en-US" sz="2400"/>
              <a:t>    </a:t>
            </a:r>
            <a:r>
              <a:rPr lang="en-US" altLang="zh-CN" sz="2400"/>
              <a:t>1.add $t1,$t0,$t0</a:t>
            </a:r>
            <a:endParaRPr lang="en-US" altLang="zh-CN" sz="2400"/>
          </a:p>
          <a:p>
            <a:r>
              <a:rPr lang="en-US" altLang="zh-CN" sz="2400"/>
              <a:t>       addi $t2,$t0,5</a:t>
            </a:r>
            <a:endParaRPr lang="en-US" altLang="zh-CN" sz="2400"/>
          </a:p>
          <a:p>
            <a:r>
              <a:rPr lang="en-US" altLang="zh-CN" sz="2400"/>
              <a:t>       addi $t4,$t1,5</a:t>
            </a:r>
            <a:r>
              <a:rPr lang="zh-CN" altLang="en-US" sz="2400"/>
              <a:t> </a:t>
            </a:r>
            <a:endParaRPr lang="en-US" altLang="zh-CN" sz="2400"/>
          </a:p>
          <a:p>
            <a:r>
              <a:rPr lang="en-US" altLang="zh-CN" sz="2400"/>
              <a:t>    2.</a:t>
            </a:r>
            <a:r>
              <a:rPr lang="en-US" altLang="zh-CN" sz="2400">
                <a:sym typeface="+mn-ea"/>
              </a:rPr>
              <a:t>lw $t0,0($t0)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   addi $t1,$t0,4</a:t>
            </a:r>
            <a:endParaRPr lang="en-US" altLang="zh-CN" sz="2400">
              <a:sym typeface="+mn-ea"/>
            </a:endParaRPr>
          </a:p>
          <a:p>
            <a:r>
              <a:rPr lang="en-US" altLang="zh-CN" sz="2400"/>
              <a:t>    3.addi $t1,$t0,1</a:t>
            </a:r>
            <a:endParaRPr lang="en-US" altLang="zh-CN" sz="2400"/>
          </a:p>
          <a:p>
            <a:r>
              <a:rPr lang="en-US" altLang="zh-CN" sz="2400"/>
              <a:t>        addi $t2,$t0,5</a:t>
            </a:r>
            <a:endParaRPr lang="en-US" altLang="zh-CN" sz="2400"/>
          </a:p>
          <a:p>
            <a:r>
              <a:rPr lang="en-US" altLang="zh-CN" sz="2400"/>
              <a:t>        </a:t>
            </a:r>
            <a:r>
              <a:rPr lang="en-US" altLang="zh-CN" sz="2400">
                <a:sym typeface="+mn-ea"/>
              </a:rPr>
              <a:t>addi $t3,$t0,8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）在流水线中，从哪一个流水线寄存器中开始存储了要写回的寄存器号？（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分）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（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）请写出</a:t>
            </a:r>
            <a:r>
              <a:rPr lang="en-US" sz="2400">
                <a:sym typeface="+mn-ea"/>
              </a:rPr>
              <a:t>lw</a:t>
            </a:r>
            <a:r>
              <a:rPr lang="zh-CN" altLang="en-US" sz="2400">
                <a:sym typeface="+mn-ea"/>
              </a:rPr>
              <a:t>指令的控制信号   （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分）</a:t>
            </a:r>
            <a:endParaRPr lang="zh-CN" altLang="en-US" sz="2400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7075" y="895350"/>
            <a:ext cx="9614535" cy="423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答案二：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1</a:t>
            </a:r>
            <a:r>
              <a:rPr lang="zh-CN" altLang="en-US" sz="2800"/>
              <a:t>使用旁路</a:t>
            </a:r>
            <a:endParaRPr lang="zh-CN" altLang="en-US" sz="2800"/>
          </a:p>
          <a:p>
            <a:r>
              <a:rPr lang="zh-CN" altLang="en-US" sz="2800"/>
              <a:t>           </a:t>
            </a:r>
            <a:r>
              <a:rPr lang="en-US" altLang="zh-CN" sz="2800"/>
              <a:t>2</a:t>
            </a:r>
            <a:r>
              <a:rPr lang="zh-CN" altLang="en-US" sz="2800"/>
              <a:t>必须阻塞</a:t>
            </a:r>
            <a:endParaRPr lang="zh-CN" altLang="en-US" sz="2800"/>
          </a:p>
          <a:p>
            <a:r>
              <a:rPr lang="zh-CN" altLang="en-US" sz="2800"/>
              <a:t>           </a:t>
            </a:r>
            <a:r>
              <a:rPr lang="en-US" altLang="zh-CN" sz="2800"/>
              <a:t>3</a:t>
            </a:r>
            <a:r>
              <a:rPr lang="zh-CN" altLang="en-US" sz="2800"/>
              <a:t>都不需要</a:t>
            </a:r>
            <a:endParaRPr lang="zh-CN" altLang="en-US" sz="2800"/>
          </a:p>
          <a:p>
            <a:r>
              <a:rPr lang="zh-CN" altLang="en-US" sz="2800"/>
              <a:t> 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ID/EX</a:t>
            </a:r>
            <a:r>
              <a:rPr lang="zh-CN" altLang="en-US" sz="2800"/>
              <a:t>流水线寄存器    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zh-CN" sz="2800"/>
              <a:t>RegDst   ALUOp1  </a:t>
            </a:r>
            <a:r>
              <a:rPr lang="en-US" altLang="zh-CN" sz="2800">
                <a:sym typeface="+mn-ea"/>
              </a:rPr>
              <a:t>ALUOp0  ALUSrc  Branch  </a:t>
            </a:r>
            <a:endParaRPr lang="en-US" altLang="zh-CN" sz="2800">
              <a:sym typeface="+mn-ea"/>
            </a:endParaRPr>
          </a:p>
          <a:p>
            <a:r>
              <a:rPr lang="en-US" altLang="zh-CN" sz="2800"/>
              <a:t>               0               0             0             1             0    </a:t>
            </a:r>
            <a:endParaRPr lang="en-US" altLang="zh-CN" sz="2800"/>
          </a:p>
          <a:p>
            <a:r>
              <a:rPr lang="en-US" altLang="zh-CN" sz="2800"/>
              <a:t>    </a:t>
            </a:r>
            <a:r>
              <a:rPr lang="en-US" altLang="zh-CN" sz="2800">
                <a:sym typeface="+mn-ea"/>
              </a:rPr>
              <a:t>MemRead  MemWrite  RegWrite  MemtoReg</a:t>
            </a:r>
            <a:r>
              <a:rPr lang="en-US" altLang="zh-CN" sz="2800"/>
              <a:t> </a:t>
            </a:r>
            <a:endParaRPr lang="en-US" altLang="zh-CN" sz="2800"/>
          </a:p>
          <a:p>
            <a:r>
              <a:rPr lang="en-US" altLang="zh-CN" sz="2800"/>
              <a:t>              1                 0                      1                1</a:t>
            </a:r>
            <a:endParaRPr lang="en-US" altLang="zh-CN" sz="2800"/>
          </a:p>
          <a:p>
            <a:r>
              <a:rPr lang="en-US" altLang="zh-CN" sz="2000"/>
              <a:t>    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78610" y="962025"/>
            <a:ext cx="817626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三</a:t>
            </a:r>
            <a:r>
              <a:rPr lang="en-US" altLang="zh-CN" sz="2800"/>
              <a:t>.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）请指出下列代码中</a:t>
            </a:r>
            <a:r>
              <a:rPr lang="en-US" altLang="zh-CN" sz="2800"/>
              <a:t>add-or</a:t>
            </a:r>
            <a:r>
              <a:rPr lang="zh-CN" altLang="en-US" sz="2800"/>
              <a:t>与</a:t>
            </a:r>
            <a:r>
              <a:rPr lang="en-US" altLang="zh-CN" sz="2800"/>
              <a:t>add-sub</a:t>
            </a:r>
            <a:r>
              <a:rPr lang="zh-CN" altLang="en-US" sz="2800"/>
              <a:t>的具体冒险类型及解决方式</a:t>
            </a:r>
            <a:r>
              <a:rPr lang="en-US" altLang="zh-CN" sz="2800"/>
              <a:t>-----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分）</a:t>
            </a:r>
            <a:endParaRPr lang="zh-CN" altLang="en-US" sz="2800"/>
          </a:p>
          <a:p>
            <a:r>
              <a:rPr lang="zh-CN" altLang="en-US" sz="2800"/>
              <a:t>             </a:t>
            </a:r>
            <a:r>
              <a:rPr lang="en-US" altLang="zh-CN" sz="2800"/>
              <a:t>add $1,$2,$3</a:t>
            </a:r>
            <a:endParaRPr lang="en-US" altLang="zh-CN" sz="2800"/>
          </a:p>
          <a:p>
            <a:r>
              <a:rPr lang="en-US" altLang="zh-CN" sz="2800"/>
              <a:t>             or    $6,$1,$4</a:t>
            </a:r>
            <a:endParaRPr lang="en-US" altLang="zh-CN" sz="2800"/>
          </a:p>
          <a:p>
            <a:r>
              <a:rPr lang="en-US" altLang="zh-CN" sz="2800"/>
              <a:t>             sub  $7,$12,$1</a:t>
            </a:r>
            <a:endParaRPr lang="en-US" altLang="zh-CN" sz="2800"/>
          </a:p>
          <a:p>
            <a:r>
              <a:rPr lang="zh-CN" altLang="en-US" sz="2800"/>
              <a:t>       （</a:t>
            </a:r>
            <a:r>
              <a:rPr lang="en-US" altLang="zh-CN" sz="2800"/>
              <a:t>2</a:t>
            </a:r>
            <a:r>
              <a:rPr lang="zh-CN" altLang="en-US" sz="2800"/>
              <a:t>）在</a:t>
            </a:r>
            <a:r>
              <a:rPr lang="en-US" altLang="zh-CN" sz="2800"/>
              <a:t>load—use</a:t>
            </a:r>
            <a:r>
              <a:rPr lang="zh-CN" altLang="en-US" sz="2800"/>
              <a:t>冒险中，指令将阻塞一个时钟周期。请问如何实现阻塞？</a:t>
            </a:r>
            <a:r>
              <a:rPr lang="en-US" altLang="zh-CN" sz="2800"/>
              <a:t>--                   -------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分）</a:t>
            </a:r>
            <a:endParaRPr lang="zh-CN" altLang="en-US" sz="2800"/>
          </a:p>
          <a:p>
            <a:r>
              <a:rPr lang="zh-CN" altLang="en-US" sz="2800"/>
              <a:t>        （</a:t>
            </a:r>
            <a:r>
              <a:rPr lang="en-US" altLang="zh-CN" sz="2800"/>
              <a:t>3</a:t>
            </a:r>
            <a:r>
              <a:rPr lang="zh-CN" altLang="en-US" sz="2800"/>
              <a:t>）对于分支指令，为了提高效率，将分支的执行提前到</a:t>
            </a:r>
            <a:r>
              <a:rPr lang="en-US" altLang="zh-CN" sz="2800"/>
              <a:t>ID</a:t>
            </a:r>
            <a:r>
              <a:rPr lang="zh-CN" altLang="en-US" sz="2800"/>
              <a:t>级。对于下面情况，请计算出阻塞数目。</a:t>
            </a:r>
            <a:r>
              <a:rPr lang="en-US" altLang="zh-CN" sz="2800"/>
              <a:t>------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分）</a:t>
            </a:r>
            <a:endParaRPr lang="zh-CN" altLang="en-US" sz="2800"/>
          </a:p>
          <a:p>
            <a:r>
              <a:rPr lang="zh-CN" altLang="en-US" sz="2800"/>
              <a:t>                   </a:t>
            </a:r>
            <a:r>
              <a:rPr lang="en-US" altLang="zh-CN" sz="2800"/>
              <a:t>lw $2,20($6)</a:t>
            </a:r>
            <a:endParaRPr lang="en-US" altLang="zh-CN" sz="2800"/>
          </a:p>
          <a:p>
            <a:r>
              <a:rPr lang="zh-CN" altLang="en-US" sz="2800"/>
              <a:t>                   </a:t>
            </a:r>
            <a:r>
              <a:rPr lang="en-US" altLang="zh-CN" sz="2800"/>
              <a:t>beq $2,$3,10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07160" y="803910"/>
            <a:ext cx="919226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答案三：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>
                <a:sym typeface="+mn-ea"/>
              </a:rPr>
              <a:t>add-or</a:t>
            </a:r>
            <a:r>
              <a:rPr lang="zh-CN" altLang="en-US" sz="2800">
                <a:sym typeface="+mn-ea"/>
              </a:rPr>
              <a:t>是数据冒险中的</a:t>
            </a:r>
            <a:r>
              <a:rPr lang="en-US" altLang="zh-CN" sz="2800">
                <a:sym typeface="+mn-ea"/>
              </a:rPr>
              <a:t>EX</a:t>
            </a:r>
            <a:r>
              <a:rPr lang="zh-CN" altLang="en-US" sz="2800">
                <a:sym typeface="+mn-ea"/>
              </a:rPr>
              <a:t>冒险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      add-sub</a:t>
            </a:r>
            <a:r>
              <a:rPr lang="zh-CN" altLang="en-US" sz="2800">
                <a:sym typeface="+mn-ea"/>
              </a:rPr>
              <a:t>数据冒险中的</a:t>
            </a:r>
            <a:r>
              <a:rPr lang="en-US" altLang="zh-CN" sz="2800">
                <a:sym typeface="+mn-ea"/>
              </a:rPr>
              <a:t>MEM</a:t>
            </a:r>
            <a:r>
              <a:rPr lang="zh-CN" altLang="en-US" sz="2800">
                <a:sym typeface="+mn-ea"/>
              </a:rPr>
              <a:t>冒险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        旁路</a:t>
            </a:r>
            <a:endParaRPr lang="zh-CN" altLang="en-US" sz="2800">
              <a:sym typeface="+mn-ea"/>
            </a:endParaRPr>
          </a:p>
          <a:p>
            <a:r>
              <a:rPr lang="zh-CN" altLang="en-US" sz="2800"/>
              <a:t> 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1.</a:t>
            </a:r>
            <a:r>
              <a:rPr lang="zh-CN" altLang="en-US" sz="2800"/>
              <a:t>保持</a:t>
            </a:r>
            <a:r>
              <a:rPr lang="en-US" altLang="zh-CN" sz="2800"/>
              <a:t>PC</a:t>
            </a:r>
            <a:r>
              <a:rPr lang="zh-CN" altLang="en-US" sz="2800"/>
              <a:t>寄存器和</a:t>
            </a:r>
            <a:r>
              <a:rPr lang="en-US" altLang="zh-CN" sz="2800"/>
              <a:t>IF/ID</a:t>
            </a:r>
            <a:r>
              <a:rPr lang="zh-CN" altLang="en-US" sz="2800"/>
              <a:t>流水线寄存器不变</a:t>
            </a:r>
            <a:endParaRPr lang="zh-CN" altLang="en-US" sz="2800"/>
          </a:p>
          <a:p>
            <a:r>
              <a:rPr lang="zh-CN" altLang="en-US" sz="2800"/>
              <a:t>            </a:t>
            </a:r>
            <a:r>
              <a:rPr lang="en-US" altLang="zh-CN" sz="2800"/>
              <a:t>2.</a:t>
            </a:r>
            <a:r>
              <a:rPr lang="zh-CN" altLang="en-US" sz="2800"/>
              <a:t>在</a:t>
            </a:r>
            <a:r>
              <a:rPr lang="en-US" altLang="zh-CN" sz="2800"/>
              <a:t>EX</a:t>
            </a:r>
            <a:r>
              <a:rPr lang="zh-CN" altLang="en-US" sz="2800"/>
              <a:t>、</a:t>
            </a:r>
            <a:r>
              <a:rPr lang="en-US" altLang="zh-CN" sz="2800"/>
              <a:t>MEM</a:t>
            </a:r>
            <a:r>
              <a:rPr lang="zh-CN" altLang="en-US" sz="2800"/>
              <a:t>、</a:t>
            </a:r>
            <a:r>
              <a:rPr lang="en-US" altLang="zh-CN" sz="2800"/>
              <a:t>WB</a:t>
            </a:r>
            <a:r>
              <a:rPr lang="zh-CN" altLang="en-US" sz="2800"/>
              <a:t>级的控制信号全部置为</a:t>
            </a:r>
            <a:r>
              <a:rPr lang="en-US" altLang="zh-CN" sz="2800"/>
              <a:t>0</a:t>
            </a:r>
            <a:r>
              <a:rPr lang="zh-CN" altLang="en-US" sz="2800"/>
              <a:t>，产生空指令</a:t>
            </a:r>
            <a:endParaRPr lang="zh-CN" altLang="en-US" sz="2800"/>
          </a:p>
          <a:p>
            <a:r>
              <a:rPr lang="zh-CN" altLang="en-US" sz="2800"/>
              <a:t>    </a:t>
            </a:r>
            <a:r>
              <a:rPr lang="en-US" altLang="zh-CN" sz="2800"/>
              <a:t>(3)2</a:t>
            </a:r>
            <a:r>
              <a:rPr lang="zh-CN" altLang="en-US" sz="2800"/>
              <a:t>个周期</a:t>
            </a:r>
            <a:endParaRPr lang="zh-CN" altLang="en-US" sz="2800"/>
          </a:p>
          <a:p>
            <a:r>
              <a:rPr lang="zh-CN" altLang="en-US" sz="2800"/>
              <a:t>         因为</a:t>
            </a:r>
            <a:r>
              <a:rPr lang="en-US" altLang="zh-CN" sz="2800"/>
              <a:t>load</a:t>
            </a:r>
            <a:r>
              <a:rPr lang="zh-CN" altLang="en-US" sz="2800"/>
              <a:t>指令在</a:t>
            </a:r>
            <a:r>
              <a:rPr lang="en-US" altLang="zh-CN" sz="2800"/>
              <a:t>MEM</a:t>
            </a:r>
            <a:r>
              <a:rPr lang="zh-CN" altLang="en-US" sz="2800"/>
              <a:t>转发，</a:t>
            </a:r>
            <a:r>
              <a:rPr lang="en-US" altLang="zh-CN" sz="2800"/>
              <a:t>beq</a:t>
            </a:r>
            <a:r>
              <a:rPr lang="zh-CN" altLang="en-US" sz="2800"/>
              <a:t>指令在</a:t>
            </a:r>
            <a:r>
              <a:rPr lang="en-US" altLang="zh-CN" sz="2800"/>
              <a:t>ID</a:t>
            </a:r>
            <a:r>
              <a:rPr lang="zh-CN" altLang="en-US" sz="2800"/>
              <a:t>级使用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5515" y="605790"/>
            <a:ext cx="9574530" cy="5764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四</a:t>
            </a:r>
            <a:r>
              <a:rPr lang="en-US" altLang="zh-CN" sz="2800"/>
              <a:t>.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）当</a:t>
            </a:r>
            <a:r>
              <a:rPr lang="en-US" altLang="zh-CN" sz="2800"/>
              <a:t>add</a:t>
            </a:r>
            <a:r>
              <a:rPr lang="zh-CN" altLang="en-US" sz="2800"/>
              <a:t>指令发生算术溢出时，该异常将在</a:t>
            </a:r>
            <a:r>
              <a:rPr lang="en-US" altLang="zh-CN" sz="2800"/>
              <a:t>EX</a:t>
            </a:r>
            <a:r>
              <a:rPr lang="zh-CN" altLang="en-US" sz="2800"/>
              <a:t>级被检测到。请叙述该异常是如何被处理的？</a:t>
            </a:r>
            <a:r>
              <a:rPr lang="en-US" altLang="zh-CN" sz="2800"/>
              <a:t>-----------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分）</a:t>
            </a:r>
            <a:endParaRPr lang="zh-CN" altLang="en-US" sz="2800"/>
          </a:p>
          <a:p>
            <a:r>
              <a:rPr lang="zh-CN" altLang="en-US" sz="2800"/>
              <a:t>      （</a:t>
            </a:r>
            <a:r>
              <a:rPr lang="en-US" altLang="zh-CN" sz="2800"/>
              <a:t>2</a:t>
            </a:r>
            <a:r>
              <a:rPr lang="zh-CN" altLang="en-US" sz="2800"/>
              <a:t>）在静态双发射流水线中，下列代码应如何调度？双发射中一条指令是</a:t>
            </a:r>
            <a:r>
              <a:rPr lang="en-US" altLang="zh-CN" sz="2800"/>
              <a:t>ALU</a:t>
            </a:r>
            <a:r>
              <a:rPr lang="zh-CN" altLang="en-US" sz="2800"/>
              <a:t>，另一条是</a:t>
            </a:r>
            <a:r>
              <a:rPr lang="en-US" altLang="zh-CN" sz="2800"/>
              <a:t>load </a:t>
            </a:r>
            <a:r>
              <a:rPr lang="zh-CN" altLang="en-US" sz="2800"/>
              <a:t>或</a:t>
            </a:r>
            <a:r>
              <a:rPr lang="en-US" altLang="zh-CN" sz="2800"/>
              <a:t>save----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分）</a:t>
            </a:r>
            <a:endParaRPr lang="zh-CN" altLang="en-US" sz="2800"/>
          </a:p>
          <a:p>
            <a:r>
              <a:rPr lang="zh-CN" altLang="en-US" sz="2800"/>
              <a:t>                     </a:t>
            </a:r>
            <a:r>
              <a:rPr lang="en-US" altLang="zh-CN" sz="2800"/>
              <a:t>lw $s1,4(t0)</a:t>
            </a:r>
            <a:endParaRPr lang="en-US" altLang="zh-CN" sz="2800"/>
          </a:p>
          <a:p>
            <a:r>
              <a:rPr lang="en-US" altLang="zh-CN" sz="2800"/>
              <a:t>                     addi $t0,$t0,-1</a:t>
            </a:r>
            <a:endParaRPr lang="en-US" altLang="zh-CN" sz="2800"/>
          </a:p>
          <a:p>
            <a:r>
              <a:rPr lang="en-US" altLang="zh-CN" sz="2800"/>
              <a:t>                     sub $s1,$s1,$t1</a:t>
            </a:r>
            <a:endParaRPr lang="en-US" altLang="zh-CN" sz="2800"/>
          </a:p>
          <a:p>
            <a:r>
              <a:rPr lang="en-US" altLang="zh-CN" sz="2800"/>
              <a:t>                      sw $s1,4(t0)</a:t>
            </a:r>
            <a:endParaRPr lang="en-US" altLang="zh-CN" sz="2800"/>
          </a:p>
          <a:p>
            <a:r>
              <a:rPr lang="en-US" altLang="zh-CN" sz="2800"/>
              <a:t>                     lw $s2,0(t2)</a:t>
            </a:r>
            <a:endParaRPr lang="en-US" altLang="zh-CN" sz="2800"/>
          </a:p>
          <a:p>
            <a:r>
              <a:rPr lang="en-US" altLang="zh-CN" sz="2800"/>
              <a:t>                     addi $s2,$s2,-1</a:t>
            </a:r>
            <a:endParaRPr lang="en-US" altLang="zh-CN" sz="2800"/>
          </a:p>
          <a:p>
            <a:r>
              <a:rPr lang="en-US" altLang="zh-CN" sz="2800"/>
              <a:t>                     sw $s2,0(t2)</a:t>
            </a:r>
            <a:endParaRPr lang="en-US" altLang="zh-CN" sz="2800"/>
          </a:p>
          <a:p>
            <a:r>
              <a:rPr lang="en-US" altLang="zh-CN" sz="2800"/>
              <a:t>                     </a:t>
            </a:r>
            <a:endParaRPr lang="en-US" altLang="zh-CN" sz="2800"/>
          </a:p>
          <a:p>
            <a:r>
              <a:rPr lang="en-US" altLang="zh-CN"/>
              <a:t>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22375" y="1133475"/>
            <a:ext cx="982535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答案四：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PC+4</a:t>
            </a:r>
            <a:r>
              <a:rPr lang="zh-CN" altLang="en-US" sz="2400"/>
              <a:t>被保存到</a:t>
            </a:r>
            <a:r>
              <a:rPr lang="en-US" altLang="zh-CN" sz="2400"/>
              <a:t>EPC</a:t>
            </a:r>
            <a:r>
              <a:rPr lang="zh-CN" altLang="en-US" sz="2400"/>
              <a:t>寄存器中，该周期后的所</a:t>
            </a:r>
            <a:r>
              <a:rPr lang="en-US" altLang="zh-CN" sz="2400"/>
              <a:t>Flush</a:t>
            </a:r>
            <a:r>
              <a:rPr lang="zh-CN" altLang="en-US" sz="2400"/>
              <a:t>信号都置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add</a:t>
            </a:r>
            <a:r>
              <a:rPr lang="zh-CN" altLang="en-US" sz="2400"/>
              <a:t>的控制信号都为</a:t>
            </a:r>
            <a:r>
              <a:rPr lang="en-US" altLang="zh-CN" sz="2400"/>
              <a:t>0</a:t>
            </a:r>
            <a:r>
              <a:rPr lang="zh-CN" altLang="en-US" sz="2400"/>
              <a:t>，从</a:t>
            </a:r>
            <a:r>
              <a:rPr lang="en-US" altLang="zh-CN" sz="2400"/>
              <a:t>8000 0180</a:t>
            </a:r>
            <a:r>
              <a:rPr lang="zh-CN" altLang="en-US" sz="2400"/>
              <a:t>处取得异常处理指令。</a:t>
            </a:r>
            <a:endParaRPr lang="zh-CN" altLang="en-US" sz="2400"/>
          </a:p>
          <a:p>
            <a:r>
              <a:rPr lang="zh-CN" altLang="en-US" sz="2400"/>
              <a:t> 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2422525" y="2339340"/>
          <a:ext cx="8427085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60"/>
                <a:gridCol w="4213225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lw/sw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  ALU</a:t>
                      </a:r>
                      <a:endParaRPr lang="en-US" altLang="zh-CN"/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lw $s1,4(t0)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826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 lw $s2,0(t2)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addi $t0,$t0,-1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82613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sub $s1,$s1,$t1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826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sw $s1,4(t0)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 addi $s2,$s2,-1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826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 sw $s2,0(t2)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WPS 演示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dell11</dc:creator>
  <cp:lastModifiedBy>dell11</cp:lastModifiedBy>
  <cp:revision>3</cp:revision>
  <dcterms:created xsi:type="dcterms:W3CDTF">2016-12-13T12:18:00Z</dcterms:created>
  <dcterms:modified xsi:type="dcterms:W3CDTF">2016-12-13T16:11:37Z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2052-10.1.0.5864</vt:lpwstr>
  </property>
</Properties>
</file>