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73" r:id="rId5"/>
    <p:sldId id="270" r:id="rId6"/>
    <p:sldId id="262" r:id="rId7"/>
    <p:sldId id="276" r:id="rId8"/>
    <p:sldId id="272" r:id="rId9"/>
    <p:sldId id="271" r:id="rId10"/>
    <p:sldId id="261" r:id="rId11"/>
    <p:sldId id="263" r:id="rId12"/>
    <p:sldId id="268" r:id="rId13"/>
    <p:sldId id="264" r:id="rId14"/>
    <p:sldId id="278" r:id="rId15"/>
    <p:sldId id="279" r:id="rId16"/>
    <p:sldId id="274" r:id="rId17"/>
    <p:sldId id="259" r:id="rId18"/>
    <p:sldId id="260" r:id="rId19"/>
    <p:sldId id="258" r:id="rId20"/>
    <p:sldId id="269" r:id="rId21"/>
    <p:sldId id="286" r:id="rId22"/>
    <p:sldId id="287" r:id="rId23"/>
    <p:sldId id="288" r:id="rId24"/>
    <p:sldId id="280" r:id="rId25"/>
    <p:sldId id="281" r:id="rId26"/>
    <p:sldId id="282" r:id="rId27"/>
    <p:sldId id="283" r:id="rId28"/>
    <p:sldId id="290" r:id="rId29"/>
    <p:sldId id="289" r:id="rId30"/>
    <p:sldId id="291" r:id="rId31"/>
    <p:sldId id="28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4297-81B4-4480-B45E-95051A993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B87ACE-B19E-43FC-AAC8-EE0289D25FC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-12</a:t>
            </a:r>
            <a:r>
              <a:rPr lang="zh-CN" altLang="en-US" dirty="0"/>
              <a:t>班计组题目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072" y="714375"/>
            <a:ext cx="4870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15.</a:t>
            </a:r>
            <a:r>
              <a:rPr lang="zh-CN" altLang="zh-CN" sz="2000" b="1" dirty="0"/>
              <a:t>下面哪个指令不需要写回寄存器堆（）</a:t>
            </a:r>
            <a:endParaRPr lang="zh-CN" altLang="zh-CN" sz="2000" b="1" dirty="0"/>
          </a:p>
          <a:p>
            <a:pPr lvl="0"/>
            <a:r>
              <a:rPr lang="en-US" altLang="zh-CN" sz="2000" b="1" dirty="0" err="1"/>
              <a:t>A.lw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t1,8(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t2)</a:t>
            </a:r>
            <a:endParaRPr lang="zh-CN" altLang="zh-CN" sz="2000" b="1" dirty="0"/>
          </a:p>
          <a:p>
            <a:pPr lvl="0"/>
            <a:r>
              <a:rPr lang="en-US" altLang="zh-CN" sz="2000" b="1" dirty="0" err="1"/>
              <a:t>B.addi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t3,5;</a:t>
            </a:r>
            <a:endParaRPr lang="zh-CN" altLang="zh-CN" sz="2000" b="1" dirty="0"/>
          </a:p>
          <a:p>
            <a:pPr lvl="0"/>
            <a:r>
              <a:rPr lang="en-US" altLang="zh-CN" sz="2000" b="1" dirty="0" err="1"/>
              <a:t>C.sw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s1,20(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s2)</a:t>
            </a:r>
            <a:endParaRPr lang="zh-CN" altLang="zh-CN" sz="2000" b="1" dirty="0"/>
          </a:p>
          <a:p>
            <a:pPr lvl="0"/>
            <a:r>
              <a:rPr lang="en-US" altLang="zh-CN" sz="2000" b="1" dirty="0" err="1"/>
              <a:t>D.or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t3,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t4</a:t>
            </a:r>
            <a:endParaRPr lang="zh-CN" altLang="zh-CN" sz="2000" b="1" dirty="0"/>
          </a:p>
          <a:p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42950" y="2791509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因为</a:t>
            </a:r>
            <a:r>
              <a:rPr lang="en-US" altLang="zh-CN" sz="2000" b="1" dirty="0" err="1"/>
              <a:t>sw</a:t>
            </a:r>
            <a:r>
              <a:rPr lang="zh-CN" altLang="zh-CN" sz="2000" b="1" dirty="0"/>
              <a:t>指令是将一个字从寄存器取到内存中，所以不需要写回寄存器堆。</a:t>
            </a:r>
            <a:endParaRPr lang="zh-CN" altLang="zh-CN" sz="2000" b="1" dirty="0"/>
          </a:p>
          <a:p>
            <a:endParaRPr lang="zh-CN" altLang="en-US" sz="2000" b="1" dirty="0"/>
          </a:p>
        </p:txBody>
      </p:sp>
      <p:sp>
        <p:nvSpPr>
          <p:cNvPr id="7" name="椭圆 6"/>
          <p:cNvSpPr/>
          <p:nvPr/>
        </p:nvSpPr>
        <p:spPr>
          <a:xfrm>
            <a:off x="742950" y="1683871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0161" y="79379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16.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以下哪些事件类型必为处理器控制中的异常：</a:t>
            </a:r>
            <a:endParaRPr lang="zh-CN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算数溢出</a:t>
            </a: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 ②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使用未定义的指令</a:t>
            </a: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 ③I/O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设备请求</a:t>
            </a: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 ④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硬件故障</a:t>
            </a:r>
            <a:endParaRPr lang="zh-CN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A.①② B.①③ C.②④ D.③④</a:t>
            </a:r>
            <a:endParaRPr lang="zh-CN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161" y="363585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17.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以下处理指令的对应方式错误的是：</a:t>
            </a:r>
            <a:endParaRPr lang="zh-CN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利用插入空指令解决读写相关</a:t>
            </a:r>
            <a:endParaRPr lang="zh-CN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利用旁路解决读写相关</a:t>
            </a:r>
            <a:endParaRPr lang="en-US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利用寄存器重命名解决反相关</a:t>
            </a:r>
            <a:endParaRPr lang="zh-CN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利用调度代码解决名字相关</a:t>
            </a:r>
            <a:endParaRPr lang="en-US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A.①③ B.①④ C.②③ D.②④</a:t>
            </a:r>
            <a:endParaRPr lang="zh-CN" altLang="zh-CN" sz="2000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9951" y="1773113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" name="椭圆 7"/>
          <p:cNvSpPr/>
          <p:nvPr/>
        </p:nvSpPr>
        <p:spPr>
          <a:xfrm>
            <a:off x="3284642" y="5276957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" name="矩形 1"/>
          <p:cNvSpPr/>
          <p:nvPr/>
        </p:nvSpPr>
        <p:spPr>
          <a:xfrm>
            <a:off x="790161" y="2378288"/>
            <a:ext cx="2202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（答案</a:t>
            </a: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P221</a:t>
            </a:r>
            <a:r>
              <a:rPr lang="zh-CN" altLang="zh-CN" sz="2000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1195595" y="569486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P212</a:t>
            </a:r>
            <a:r>
              <a:rPr lang="zh-CN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P230</a:t>
            </a:r>
            <a:r>
              <a:rPr lang="zh-CN" altLang="zh-CN" b="1" kern="5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b="1" kern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243" y="733839"/>
            <a:ext cx="5219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/>
              <a:t>18.</a:t>
            </a:r>
            <a:r>
              <a:rPr lang="zh-CN" altLang="zh-CN" sz="2000" b="1" dirty="0"/>
              <a:t>如何寻找直接映射在哪一块中（）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A.</a:t>
            </a:r>
            <a:r>
              <a:rPr lang="zh-CN" altLang="zh-CN" sz="2000" b="1" dirty="0"/>
              <a:t>（块地址）</a:t>
            </a:r>
            <a:r>
              <a:rPr lang="en-US" altLang="zh-CN" sz="2000" b="1" dirty="0"/>
              <a:t> mod 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cache</a:t>
            </a:r>
            <a:r>
              <a:rPr lang="zh-CN" altLang="zh-CN" sz="2000" b="1" dirty="0"/>
              <a:t>中的块数）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B.</a:t>
            </a:r>
            <a:r>
              <a:rPr lang="zh-CN" altLang="zh-CN" sz="2000" b="1" dirty="0"/>
              <a:t>（字地址）</a:t>
            </a:r>
            <a:r>
              <a:rPr lang="en-US" altLang="zh-CN" sz="2000" b="1" dirty="0"/>
              <a:t> mod 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cache</a:t>
            </a:r>
            <a:r>
              <a:rPr lang="zh-CN" altLang="zh-CN" sz="2000" b="1" dirty="0"/>
              <a:t>中的块数）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C.</a:t>
            </a:r>
            <a:r>
              <a:rPr lang="zh-CN" altLang="zh-CN" sz="2000" b="1" dirty="0"/>
              <a:t>（块地址）</a:t>
            </a:r>
            <a:r>
              <a:rPr lang="en-US" altLang="zh-CN" sz="2000" b="1" dirty="0"/>
              <a:t>mod 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cache</a:t>
            </a:r>
            <a:r>
              <a:rPr lang="zh-CN" altLang="zh-CN" sz="2000" b="1" dirty="0"/>
              <a:t>中的字节数）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D.</a:t>
            </a:r>
            <a:r>
              <a:rPr lang="zh-CN" altLang="zh-CN" sz="2000" b="1" dirty="0"/>
              <a:t>（字地址）</a:t>
            </a:r>
            <a:r>
              <a:rPr lang="en-US" altLang="zh-CN" sz="2000" b="1" dirty="0"/>
              <a:t> mod 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cache</a:t>
            </a:r>
            <a:r>
              <a:rPr lang="zh-CN" altLang="zh-CN" sz="2000" b="1" dirty="0"/>
              <a:t>中的字节数）</a:t>
            </a:r>
            <a:endParaRPr lang="zh-CN" altLang="zh-CN" sz="2000" b="1" dirty="0"/>
          </a:p>
          <a:p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725143" y="32666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19.</a:t>
            </a:r>
            <a:r>
              <a:rPr lang="zh-CN" altLang="en-US" sz="2000" b="1" dirty="0"/>
              <a:t>半导体DRAM、闪存、硬盘、磁盘存储中速度最快的是：（）</a:t>
            </a:r>
            <a:endParaRPr lang="zh-CN" altLang="en-US" sz="2000" b="1" dirty="0"/>
          </a:p>
          <a:p>
            <a:r>
              <a:rPr lang="zh-CN" altLang="en-US" sz="2000" b="1" dirty="0"/>
              <a:t>A.DRAM</a:t>
            </a:r>
            <a:endParaRPr lang="zh-CN" altLang="en-US" sz="2000" b="1" dirty="0"/>
          </a:p>
          <a:p>
            <a:r>
              <a:rPr lang="zh-CN" altLang="en-US" sz="2000" b="1" dirty="0"/>
              <a:t>B.闪存</a:t>
            </a:r>
            <a:endParaRPr lang="zh-CN" altLang="en-US" sz="2000" b="1" dirty="0"/>
          </a:p>
          <a:p>
            <a:r>
              <a:rPr lang="zh-CN" altLang="en-US" sz="2000" b="1" dirty="0"/>
              <a:t>C.硬盘</a:t>
            </a:r>
            <a:endParaRPr lang="zh-CN" altLang="en-US" sz="2000" b="1" dirty="0"/>
          </a:p>
          <a:p>
            <a:r>
              <a:rPr lang="zh-CN" altLang="en-US" sz="2000" b="1" dirty="0"/>
              <a:t>D.磁盘</a:t>
            </a:r>
            <a:endParaRPr lang="zh-CN" altLang="en-US" sz="2000" b="1" dirty="0"/>
          </a:p>
        </p:txBody>
      </p:sp>
      <p:sp>
        <p:nvSpPr>
          <p:cNvPr id="8" name="椭圆 7"/>
          <p:cNvSpPr/>
          <p:nvPr/>
        </p:nvSpPr>
        <p:spPr>
          <a:xfrm>
            <a:off x="826884" y="1108260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9" name="椭圆 8"/>
          <p:cNvSpPr/>
          <p:nvPr/>
        </p:nvSpPr>
        <p:spPr>
          <a:xfrm>
            <a:off x="763242" y="3886336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297445" y="12162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p272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0516" y="55212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20.</a:t>
            </a:r>
            <a:r>
              <a:rPr lang="zh-CN" altLang="en-US" sz="2000" b="1" dirty="0"/>
              <a:t>下列几种存储器中，CPU不能直接访问的是（）</a:t>
            </a:r>
            <a:endParaRPr lang="zh-CN" altLang="en-US" sz="2000" b="1" dirty="0"/>
          </a:p>
          <a:p>
            <a:endParaRPr lang="zh-CN" altLang="en-US" sz="2000" b="1" dirty="0"/>
          </a:p>
          <a:p>
            <a:r>
              <a:rPr lang="zh-CN" altLang="en-US" sz="2000" b="1" dirty="0"/>
              <a:t>A.硬盘      B.RAM        C.Cache        D.寄存器</a:t>
            </a:r>
            <a:endParaRPr lang="zh-CN" altLang="en-US" sz="2000" b="1" dirty="0"/>
          </a:p>
          <a:p>
            <a:endParaRPr lang="zh-CN" altLang="en-US" sz="2000" b="1" dirty="0"/>
          </a:p>
          <a:p>
            <a:endParaRPr lang="zh-CN" altLang="en-US" sz="2000" b="1" dirty="0"/>
          </a:p>
          <a:p>
            <a:endParaRPr lang="zh-CN" altLang="en-US" sz="2000" b="1" dirty="0"/>
          </a:p>
          <a:p>
            <a:endParaRPr lang="zh-CN" altLang="en-US" sz="2000" b="1" dirty="0"/>
          </a:p>
        </p:txBody>
      </p:sp>
      <p:sp>
        <p:nvSpPr>
          <p:cNvPr id="7" name="椭圆 6"/>
          <p:cNvSpPr/>
          <p:nvPr/>
        </p:nvSpPr>
        <p:spPr>
          <a:xfrm>
            <a:off x="760090" y="1213732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" name="椭圆 7"/>
          <p:cNvSpPr/>
          <p:nvPr/>
        </p:nvSpPr>
        <p:spPr>
          <a:xfrm>
            <a:off x="1524172" y="4267884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" name="矩形 1"/>
          <p:cNvSpPr/>
          <p:nvPr/>
        </p:nvSpPr>
        <p:spPr>
          <a:xfrm>
            <a:off x="690516" y="26812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21.</a:t>
            </a:r>
            <a:r>
              <a:rPr lang="zh-CN" altLang="en-US" sz="2000" b="1" dirty="0"/>
              <a:t>用汉明码对长度为8位的数据进行检错纠错时，若能纠正一位错，则校验位数至少为（）位  </a:t>
            </a:r>
            <a:endParaRPr lang="zh-CN" altLang="en-US" sz="2000" b="1" dirty="0"/>
          </a:p>
          <a:p>
            <a:endParaRPr lang="zh-CN" altLang="en-US" sz="2000" b="1" dirty="0"/>
          </a:p>
          <a:p>
            <a:endParaRPr lang="zh-CN" altLang="en-US" sz="2000" b="1" dirty="0"/>
          </a:p>
          <a:p>
            <a:endParaRPr lang="zh-CN" altLang="en-US" sz="2000" b="1" dirty="0"/>
          </a:p>
          <a:p>
            <a:r>
              <a:rPr lang="zh-CN" altLang="en-US" sz="2000" b="1" dirty="0"/>
              <a:t>A.2      B.4        C.8        D.16    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690516" y="5377195"/>
            <a:ext cx="3090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P287</a:t>
            </a:r>
            <a:endParaRPr lang="en-US" altLang="zh-CN" sz="2000" b="1" dirty="0"/>
          </a:p>
          <a:p>
            <a:r>
              <a:rPr lang="zh-CN" altLang="en-US" sz="2000" b="1" dirty="0"/>
              <a:t>2</a:t>
            </a:r>
            <a:r>
              <a:rPr lang="en-US" altLang="zh-CN" sz="2000" b="1" dirty="0"/>
              <a:t>^p</a:t>
            </a:r>
            <a:r>
              <a:rPr lang="zh-CN" altLang="en-US" sz="2000" b="1" dirty="0"/>
              <a:t>≥(p+d+1); d=8; p=4;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6642" y="813771"/>
            <a:ext cx="70057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22.</a:t>
            </a:r>
            <a:r>
              <a:rPr lang="zh-CN" altLang="en-US" sz="2400" b="1" dirty="0"/>
              <a:t>下面哪些表述通常是正确的？()</a:t>
            </a:r>
            <a:endParaRPr lang="zh-CN" altLang="en-US" sz="2400" b="1" dirty="0"/>
          </a:p>
          <a:p>
            <a:r>
              <a:rPr lang="zh-CN" altLang="en-US" sz="2400" b="1" dirty="0"/>
              <a:t>A.存储器层次利用了时间局部性</a:t>
            </a:r>
            <a:endParaRPr lang="zh-CN" altLang="en-US" sz="2400" b="1" dirty="0"/>
          </a:p>
          <a:p>
            <a:r>
              <a:rPr lang="zh-CN" altLang="en-US" sz="2400" b="1" dirty="0"/>
              <a:t>B.在一次读操作中，返回的值取决于cache中</a:t>
            </a:r>
            <a:endParaRPr lang="zh-CN" altLang="en-US" sz="2400" b="1" dirty="0"/>
          </a:p>
          <a:p>
            <a:r>
              <a:rPr lang="zh-CN" altLang="en-US" sz="2400" b="1" dirty="0"/>
              <a:t>C.存储器层次结构的大部分成本处于最高层</a:t>
            </a:r>
            <a:endParaRPr lang="zh-CN" altLang="en-US" sz="2400" b="1" dirty="0"/>
          </a:p>
          <a:p>
            <a:r>
              <a:rPr lang="zh-CN" altLang="en-US" sz="2400" b="1" dirty="0"/>
              <a:t>D.存储器层次结构的大部分容量处于最低层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  <p:sp>
        <p:nvSpPr>
          <p:cNvPr id="6" name="椭圆 5"/>
          <p:cNvSpPr/>
          <p:nvPr/>
        </p:nvSpPr>
        <p:spPr>
          <a:xfrm>
            <a:off x="812746" y="1241386"/>
            <a:ext cx="265266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7" name="椭圆 6"/>
          <p:cNvSpPr/>
          <p:nvPr/>
        </p:nvSpPr>
        <p:spPr>
          <a:xfrm>
            <a:off x="817332" y="2395316"/>
            <a:ext cx="265266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椭圆 7"/>
          <p:cNvSpPr/>
          <p:nvPr/>
        </p:nvSpPr>
        <p:spPr>
          <a:xfrm>
            <a:off x="2653516" y="4127675"/>
            <a:ext cx="265266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812746" y="2951076"/>
            <a:ext cx="70057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23.</a:t>
            </a:r>
            <a:r>
              <a:rPr lang="zh-CN" altLang="en-US" sz="2400" b="1" dirty="0"/>
              <a:t>一个cache之中有32个块，每块的大小为32字节，那么字节地址83232将会被映射到cache的哪一块（）</a:t>
            </a:r>
            <a:endParaRPr lang="zh-CN" altLang="en-US" sz="2400" b="1" dirty="0"/>
          </a:p>
          <a:p>
            <a:r>
              <a:rPr lang="zh-CN" altLang="en-US" sz="2400" b="1" dirty="0"/>
              <a:t>A.7    	B.8     C.9  	D.10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78126" y="4944861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83232</a:t>
            </a:r>
            <a:r>
              <a:rPr lang="zh-CN" altLang="en-US" sz="2000" b="1" dirty="0"/>
              <a:t>字节</a:t>
            </a:r>
            <a:r>
              <a:rPr lang="en-US" altLang="zh-CN" sz="2000" b="1" dirty="0"/>
              <a:t>=2601</a:t>
            </a:r>
            <a:r>
              <a:rPr lang="zh-CN" altLang="en-US" sz="2000" b="1" dirty="0"/>
              <a:t>块</a:t>
            </a:r>
            <a:endParaRPr lang="en-US" altLang="zh-CN" sz="2000" b="1" dirty="0"/>
          </a:p>
          <a:p>
            <a:r>
              <a:rPr lang="en-US" altLang="zh-CN" sz="2000" b="1" dirty="0"/>
              <a:t>2601mod32=9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9149" y="813138"/>
            <a:ext cx="82893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1 “收益递减定律”在计算机设计中的体现。</a:t>
            </a:r>
            <a:endParaRPr lang="en-US" altLang="zh-CN" sz="2000" b="1" dirty="0"/>
          </a:p>
          <a:p>
            <a:r>
              <a:rPr lang="zh-CN" altLang="en-US" sz="2000" b="1" dirty="0"/>
              <a:t>一个程序在一台计算机上运行需要100秒，其中80秒的时间用于乘法操作，如果在提升程序运行速度的时候仅考虑对乘法操作的改进。</a:t>
            </a:r>
            <a:endParaRPr lang="zh-CN" altLang="en-US" sz="2000" b="1" dirty="0"/>
          </a:p>
          <a:p>
            <a:r>
              <a:rPr lang="zh-CN" altLang="en-US" sz="2000" b="1" dirty="0"/>
              <a:t>（1）提升4倍运行速度，乘法操作的速度应该改进多少？</a:t>
            </a:r>
            <a:endParaRPr lang="zh-CN" altLang="en-US" sz="2000" b="1" dirty="0"/>
          </a:p>
          <a:p>
            <a:r>
              <a:rPr lang="zh-CN" altLang="en-US" sz="2000" b="1" dirty="0"/>
              <a:t>（2）理论上该程序运行速度提升上限不超过几倍？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819149" y="3294013"/>
            <a:ext cx="82893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（1) 改进后的执行时间=受改进影响的执行时间/改进量+不受影响的执行时间</a:t>
            </a:r>
            <a:endParaRPr lang="zh-CN" altLang="en-US" sz="2000" b="1" dirty="0"/>
          </a:p>
          <a:p>
            <a:r>
              <a:rPr lang="zh-CN" altLang="en-US" sz="2000" b="1" dirty="0"/>
              <a:t>25=80/n+(100-80)</a:t>
            </a:r>
            <a:endParaRPr lang="zh-CN" altLang="en-US" sz="2000" b="1" dirty="0"/>
          </a:p>
          <a:p>
            <a:r>
              <a:rPr lang="zh-CN" altLang="en-US" sz="2000" b="1" dirty="0"/>
              <a:t>n=16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819149" y="5026955"/>
            <a:ext cx="8289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(2)</a:t>
            </a:r>
            <a:endParaRPr lang="zh-CN" altLang="en-US" sz="2000" b="1" dirty="0"/>
          </a:p>
          <a:p>
            <a:r>
              <a:rPr lang="zh-CN" altLang="en-US" sz="2000" b="1" dirty="0"/>
              <a:t>改进后的执行时间=80/n+(100-80)=80/n+20</a:t>
            </a:r>
            <a:r>
              <a:rPr lang="en-US" altLang="zh-CN" sz="2000" b="1" dirty="0"/>
              <a:t>&gt;</a:t>
            </a:r>
            <a:r>
              <a:rPr lang="zh-CN" altLang="en-US" sz="2000" b="1" dirty="0"/>
              <a:t>20</a:t>
            </a:r>
            <a:endParaRPr lang="zh-CN" altLang="en-US" sz="2000" b="1" dirty="0"/>
          </a:p>
          <a:p>
            <a:r>
              <a:rPr lang="zh-CN" altLang="en-US" sz="2000" b="1" dirty="0"/>
              <a:t>提升上限不超过5倍。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27" y="514061"/>
            <a:ext cx="10790381" cy="535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/>
              <a:t>现有如下</a:t>
            </a:r>
            <a:r>
              <a:rPr lang="en-US" altLang="zh-CN" b="1" dirty="0"/>
              <a:t>C</a:t>
            </a:r>
            <a:r>
              <a:rPr lang="zh-CN" altLang="zh-CN" b="1" dirty="0"/>
              <a:t>语言源代码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   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=0;i&lt;=100;i++){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       A[</a:t>
            </a:r>
            <a:r>
              <a:rPr lang="en-US" altLang="zh-CN" b="1" dirty="0" err="1"/>
              <a:t>i</a:t>
            </a:r>
            <a:r>
              <a:rPr lang="en-US" altLang="zh-CN" b="1" dirty="0"/>
              <a:t>]=B[</a:t>
            </a:r>
            <a:r>
              <a:rPr lang="en-US" altLang="zh-CN" b="1" dirty="0" err="1"/>
              <a:t>i</a:t>
            </a:r>
            <a:r>
              <a:rPr lang="en-US" altLang="zh-CN" b="1" dirty="0"/>
              <a:t>]+C;}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b="1" dirty="0"/>
              <a:t>其中，</a:t>
            </a:r>
            <a:r>
              <a:rPr lang="en-US" altLang="zh-CN" b="1" dirty="0"/>
              <a:t>A</a:t>
            </a:r>
            <a:r>
              <a:rPr lang="zh-CN" altLang="zh-CN" b="1" dirty="0"/>
              <a:t>和</a:t>
            </a:r>
            <a:r>
              <a:rPr lang="en-US" altLang="zh-CN" b="1" dirty="0"/>
              <a:t>B</a:t>
            </a:r>
            <a:r>
              <a:rPr lang="zh-CN" altLang="zh-CN" b="1" dirty="0"/>
              <a:t>是两个</a:t>
            </a:r>
            <a:r>
              <a:rPr lang="en-US" altLang="zh-CN" b="1" dirty="0"/>
              <a:t>32</a:t>
            </a:r>
            <a:r>
              <a:rPr lang="zh-CN" altLang="zh-CN" b="1" dirty="0"/>
              <a:t>位的数组，</a:t>
            </a:r>
            <a:r>
              <a:rPr lang="en-US" altLang="zh-CN" b="1" dirty="0"/>
              <a:t>C</a:t>
            </a:r>
            <a:r>
              <a:rPr lang="zh-CN" altLang="zh-CN" b="1" dirty="0"/>
              <a:t>和</a:t>
            </a:r>
            <a:r>
              <a:rPr lang="en-US" altLang="zh-CN" b="1" dirty="0" err="1"/>
              <a:t>i</a:t>
            </a:r>
            <a:r>
              <a:rPr lang="zh-CN" altLang="zh-CN" b="1" dirty="0"/>
              <a:t>均是</a:t>
            </a:r>
            <a:r>
              <a:rPr lang="en-US" altLang="zh-CN" b="1" dirty="0"/>
              <a:t>32</a:t>
            </a:r>
            <a:r>
              <a:rPr lang="zh-CN" altLang="zh-CN" b="1" dirty="0"/>
              <a:t>位整数。假设所有数据的值及其地址均保存在存储器中，</a:t>
            </a:r>
            <a:r>
              <a:rPr lang="en-US" altLang="zh-CN" b="1" dirty="0"/>
              <a:t>A</a:t>
            </a:r>
            <a:r>
              <a:rPr lang="zh-CN" altLang="zh-CN" b="1" dirty="0"/>
              <a:t>和</a:t>
            </a:r>
            <a:r>
              <a:rPr lang="en-US" altLang="zh-CN" b="1" dirty="0"/>
              <a:t>B</a:t>
            </a:r>
            <a:r>
              <a:rPr lang="zh-CN" altLang="zh-CN" b="1" dirty="0"/>
              <a:t>的起始地址分别是</a:t>
            </a:r>
            <a:r>
              <a:rPr lang="en-US" altLang="zh-CN" b="1" dirty="0"/>
              <a:t>0</a:t>
            </a:r>
            <a:r>
              <a:rPr lang="zh-CN" altLang="zh-CN" b="1" dirty="0"/>
              <a:t>和</a:t>
            </a:r>
            <a:r>
              <a:rPr lang="en-US" altLang="zh-CN" b="1" dirty="0"/>
              <a:t>5000</a:t>
            </a:r>
            <a:r>
              <a:rPr lang="zh-CN" altLang="zh-CN" b="1" dirty="0"/>
              <a:t>，</a:t>
            </a:r>
            <a:r>
              <a:rPr lang="en-US" altLang="zh-CN" b="1" dirty="0"/>
              <a:t>C</a:t>
            </a:r>
            <a:r>
              <a:rPr lang="zh-CN" altLang="zh-CN" b="1" dirty="0"/>
              <a:t>和</a:t>
            </a:r>
            <a:r>
              <a:rPr lang="en-US" altLang="zh-CN" b="1" dirty="0" err="1"/>
              <a:t>i</a:t>
            </a:r>
            <a:r>
              <a:rPr lang="zh-CN" altLang="zh-CN" b="1" dirty="0"/>
              <a:t>的地址分别是</a:t>
            </a:r>
            <a:r>
              <a:rPr lang="en-US" altLang="zh-CN" b="1" dirty="0"/>
              <a:t>1500</a:t>
            </a:r>
            <a:r>
              <a:rPr lang="zh-CN" altLang="zh-CN" b="1" dirty="0"/>
              <a:t>和</a:t>
            </a:r>
            <a:r>
              <a:rPr lang="en-US" altLang="zh-CN" b="1" dirty="0"/>
              <a:t>2000</a:t>
            </a:r>
            <a:r>
              <a:rPr lang="zh-CN" altLang="zh-CN" b="1" dirty="0"/>
              <a:t>。在循环的两次迭代之间不将任何数保存在寄存器中。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(1)</a:t>
            </a:r>
            <a:r>
              <a:rPr lang="zh-CN" altLang="zh-CN" b="1" dirty="0"/>
              <a:t>请写出该</a:t>
            </a:r>
            <a:r>
              <a:rPr lang="en-US" altLang="zh-CN" b="1" dirty="0"/>
              <a:t>C</a:t>
            </a:r>
            <a:r>
              <a:rPr lang="zh-CN" altLang="zh-CN" b="1" dirty="0"/>
              <a:t>语言源程序的</a:t>
            </a:r>
            <a:r>
              <a:rPr lang="en-US" altLang="zh-CN" b="1" dirty="0"/>
              <a:t>MIPS</a:t>
            </a:r>
            <a:r>
              <a:rPr lang="zh-CN" altLang="zh-CN" b="1" dirty="0"/>
              <a:t>实现代码。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(2)</a:t>
            </a:r>
            <a:r>
              <a:rPr lang="zh-CN" altLang="zh-CN" b="1" dirty="0"/>
              <a:t>该程序共执行多少条指令？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(3)</a:t>
            </a:r>
            <a:r>
              <a:rPr lang="zh-CN" altLang="zh-CN" b="1" dirty="0"/>
              <a:t>程序对存储器中的数据访问了多少次？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(4)MIPS</a:t>
            </a:r>
            <a:r>
              <a:rPr lang="zh-CN" altLang="zh-CN" b="1" dirty="0"/>
              <a:t>代码的大小是多少？</a:t>
            </a:r>
            <a:endParaRPr lang="zh-CN" altLang="zh-CN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1840" y="1"/>
          <a:ext cx="5557519" cy="6603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86"/>
                <a:gridCol w="2900440"/>
                <a:gridCol w="2213193"/>
              </a:tblGrid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ADDI	R1,R0,0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初始化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SW	R1,2000(R0)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存储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LOOP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LW   R1,2000(R0)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得到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的值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SLL	R2,R1,2	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R2 = B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的字偏移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ADDI	R3,R2,5000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加上基址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591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LW	R4,0(R3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LD B[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]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的值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LW	R5,1500(R0)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LD C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的值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ADD	R6,R4,R5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B[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] + C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LW	R1,2000(R0)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得到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的值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SLL	R2,R1,2	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R2 = A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的字偏移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ADDI	R7,R2,0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对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R2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加上基址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SW	R6, 0(R7)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A[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]&lt;-B[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] + 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LW	R1,2000(R0)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得到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的值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ADDI	R1,R1,1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增加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SW	R1,2000(R0)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存储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LW	R1,2000(R0)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得到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的值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556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ADDI	R8,R1,-101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计数器是否为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4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BNE	R8,loop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# 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不是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101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，重复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0149" y="883502"/>
            <a:ext cx="4819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总共执行的指令数是设置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(setup)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指令数加上循环中重复的指令条数：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执行的指令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= 2+(16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101)=1618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50149" y="3429000"/>
            <a:ext cx="475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为了计算数据访问的次数，可以用循环次数乘以每次循环数据访问次数再加上设置代码的次数：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数据访问次数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= 1+(8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101) = 809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0149" y="5657671"/>
            <a:ext cx="444432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代码大小就是程序中汇编指令数乘以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MIPS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中每条指令占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字节）：</a:t>
            </a:r>
            <a:endParaRPr lang="zh-CN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代码大小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= 4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18 = 72</a:t>
            </a:r>
            <a:endParaRPr lang="zh-CN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0149" y="369332"/>
            <a:ext cx="3671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该程序共执行多少条指令？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0149" y="2835174"/>
            <a:ext cx="4961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程序对存储器中的数据访问了多少次？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0149" y="5224054"/>
            <a:ext cx="3408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(4)MIPS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代码的大小是多少？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 animBg="1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964" y="1036317"/>
            <a:ext cx="10400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如何用十进制数的形式表示单精度浮点数                                  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1100 0000 1010 0000 0000 0000 0000 0000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12799" y="2481359"/>
          <a:ext cx="82388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345"/>
                <a:gridCol w="2697019"/>
                <a:gridCol w="4590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10000001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01000000000000000000000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符号位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指数域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尾数域</a:t>
                      </a:r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1964" y="3955130"/>
            <a:ext cx="9023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符号位为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，指数域值为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129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10000001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对应的十进制），尾数域值为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0.25(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0.01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对应十进制的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0.25)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由公式：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^1*(1+0.25)*2^(129-127)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=-1*1.25*4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=-5.0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858" y="1463159"/>
            <a:ext cx="667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求十进制数-100在二进制补码表示下的相反数。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112857" y="2694712"/>
            <a:ext cx="82994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答：首先将十进制的100化为二进制。</a:t>
            </a:r>
            <a:endParaRPr lang="en-US" altLang="zh-CN" sz="2400" b="1" dirty="0"/>
          </a:p>
          <a:p>
            <a:r>
              <a:rPr lang="zh-CN" altLang="en-US" sz="2400" b="1" dirty="0"/>
              <a:t>-100=-1*(1*2^6+1*2^5+1*2^2)</a:t>
            </a:r>
            <a:endParaRPr lang="zh-CN" altLang="en-US" sz="2400" b="1" dirty="0"/>
          </a:p>
          <a:p>
            <a:r>
              <a:rPr lang="zh-CN" altLang="en-US" sz="2400" b="1" dirty="0"/>
              <a:t>-100=1 1100100. </a:t>
            </a:r>
            <a:endParaRPr lang="en-US" altLang="zh-CN" sz="2400" b="1" dirty="0"/>
          </a:p>
          <a:p>
            <a:r>
              <a:rPr lang="zh-CN" altLang="en-US" sz="2400" b="1" dirty="0"/>
              <a:t>由负数的补码=反码+1</a:t>
            </a:r>
            <a:endParaRPr lang="zh-CN" altLang="en-US" sz="2400" b="1" dirty="0"/>
          </a:p>
          <a:p>
            <a:r>
              <a:rPr lang="zh-CN" altLang="en-US" sz="2400" b="1" dirty="0"/>
              <a:t>可得-100 的补码为1 0011100</a:t>
            </a:r>
            <a:endParaRPr lang="zh-CN" altLang="en-US" sz="2400" b="1" dirty="0"/>
          </a:p>
          <a:p>
            <a:r>
              <a:rPr lang="zh-CN" altLang="en-US" sz="2400" b="1" dirty="0"/>
              <a:t>对1 0011100按位取反，得0 1100011，再加一，得最终结果为0 1100100.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885" y="2897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程序的性能与计算机的许多组成部分有关，那么下面哪一个成分能够通过影响时钟频率进而影响到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性能呢？（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编程语言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指令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体系结构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编译程序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42414" y="1294069"/>
          <a:ext cx="6365291" cy="5459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0229"/>
                <a:gridCol w="2201662"/>
                <a:gridCol w="2583400"/>
              </a:tblGrid>
              <a:tr h="19326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硬件或软件指标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影响什么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如何影响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52821">
                <a:tc>
                  <a:txBody>
                    <a:bodyPr/>
                    <a:lstStyle/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算法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指令数，可能的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算法决定源程序执行指令的数目，从而也决定了</a:t>
                      </a:r>
                      <a:r>
                        <a:rPr lang="en-US" sz="1400" kern="100" dirty="0">
                          <a:effectLst/>
                        </a:rPr>
                        <a:t>CPU</a:t>
                      </a:r>
                      <a:r>
                        <a:rPr lang="zh-CN" sz="1400" kern="100">
                          <a:effectLst/>
                        </a:rPr>
                        <a:t>执行指令的数目。算法也可能通过使用较快或较慢的指令影响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r>
                        <a:rPr lang="zh-CN" sz="1400" kern="100">
                          <a:effectLst/>
                        </a:rPr>
                        <a:t>。例如，当算法使用更多的除法运算时将会导致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r>
                        <a:rPr lang="zh-CN" sz="1400" kern="100">
                          <a:effectLst/>
                        </a:rPr>
                        <a:t>增大。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46080">
                <a:tc>
                  <a:txBody>
                    <a:bodyPr/>
                    <a:lstStyle/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编程语言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指令数，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编程语言显然会影响指令数，因为编程语言中的语句必须翻译为指令，从而决定了指令数。编程语言也可影响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r>
                        <a:rPr lang="zh-CN" sz="1400" kern="100" dirty="0">
                          <a:effectLst/>
                        </a:rPr>
                        <a:t>，例如</a:t>
                      </a:r>
                      <a:r>
                        <a:rPr lang="en-US" sz="1400" kern="100" dirty="0">
                          <a:effectLst/>
                        </a:rPr>
                        <a:t>Java</a:t>
                      </a:r>
                      <a:r>
                        <a:rPr lang="zh-CN" sz="1400" kern="100" dirty="0">
                          <a:effectLst/>
                        </a:rPr>
                        <a:t>语言充分支持数据抽象，因此将进行间接调用，需要使用较高的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r>
                        <a:rPr lang="zh-CN" sz="1400" kern="100" dirty="0">
                          <a:effectLst/>
                        </a:rPr>
                        <a:t>指令。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6300">
                <a:tc>
                  <a:txBody>
                    <a:bodyPr/>
                    <a:lstStyle/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编译程序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指令数，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因为编译程序决定了源程序到计算机指令的翻译过程，所以编译程序的效率既影响指令数又影响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r>
                        <a:rPr lang="zh-CN" sz="1400" kern="100">
                          <a:effectLst/>
                        </a:rPr>
                        <a:t>。编译器会以复杂的方式影响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r>
                        <a:rPr lang="zh-CN" sz="14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63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指令集体系结构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指令数，</a:t>
                      </a:r>
                      <a:r>
                        <a:rPr lang="en-US" sz="1400" kern="100" dirty="0">
                          <a:effectLst/>
                        </a:rPr>
                        <a:t>CPI</a:t>
                      </a:r>
                      <a:r>
                        <a:rPr lang="zh-CN" sz="1400" kern="100">
                          <a:effectLst/>
                        </a:rPr>
                        <a:t>，时钟频率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指令集体系结构影响</a:t>
                      </a:r>
                      <a:r>
                        <a:rPr lang="en-US" sz="1400" kern="100" dirty="0">
                          <a:effectLst/>
                        </a:rPr>
                        <a:t>CPU</a:t>
                      </a:r>
                      <a:r>
                        <a:rPr lang="zh-CN" sz="1400" kern="100" dirty="0">
                          <a:effectLst/>
                        </a:rPr>
                        <a:t>性能的所有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个方面，因为它影响完成某功能所需的指令数、每条指令的周期数以及处理器的时钟频率。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368885" y="2175029"/>
            <a:ext cx="377764" cy="328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621" y="528848"/>
            <a:ext cx="976016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给出如下指令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7620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62 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$s0,6($s3)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7620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31  add $s0,$s1,$s2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7620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43  or  $s6,$s5,$s7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7620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59 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beq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$s6,$s4,52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(1)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假设分支地址计算只能在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级，请调度代码并画出调度后的流水线，标明旁路。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(2)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实际上由于缩短分支延迟，使得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beq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指令在哪一级可以得出分支结果</a:t>
            </a:r>
            <a:r>
              <a:rPr lang="zh-CN" altLang="en-US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？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IF\ID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级流水线寄存器可以得到计算是否分支的哪些信息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 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指令地址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59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后的指令如下，假设预测分支发生，画出流水线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不需标明旁路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66 add $s8,$s9,$s1</a:t>
            </a: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52 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$s0,8($s7)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(3)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假设每次发射两条指令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不限制类型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，但要避开冒险，应怎样调度？分别计算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(1)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IPC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2000" b="1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3036" y="1355354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调度后指令如下：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$s0,6($s3)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or  $s6,$s5,$s7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add $s0,$s1,$s2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beq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$s6,$s4,52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（将数据冒险消除）</a:t>
            </a:r>
            <a:endParaRPr lang="zh-CN" altLang="zh-CN" sz="1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3019" y="3765207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流水线如图：</a:t>
            </a:r>
            <a:endParaRPr kumimoji="0" lang="zh-CN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2" descr="QQ截图201612101611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36" y="4288427"/>
            <a:ext cx="5055922" cy="20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4160" y="676744"/>
            <a:ext cx="8610936" cy="82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(1)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假设分支地址计算只能在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级，请调度代码并画出调度后的流水线，标明旁路。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14268" y="3618177"/>
          <a:ext cx="2090928" cy="1351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464"/>
                <a:gridCol w="1045464"/>
              </a:tblGrid>
              <a:tr h="45060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</a:rPr>
                        <a:t>lw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or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060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nop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</a:rPr>
                        <a:t>nop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0607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add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</a:rPr>
                        <a:t>beq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02559" y="5366138"/>
            <a:ext cx="5012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小题的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IPC=4/7 </a:t>
            </a:r>
            <a:r>
              <a:rPr lang="zh-CN" altLang="en-US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小题的 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IPC= 1/2. 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6421" y="2037496"/>
            <a:ext cx="2566936" cy="2169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62  </a:t>
            </a:r>
            <a:r>
              <a:rPr lang="en-US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$s0,6($s3)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31  add $s0,$s1,$s2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43  or  $s6,$s5,$s7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59  </a:t>
            </a:r>
            <a:r>
              <a:rPr lang="en-US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beq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$s6,$s4,52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插入一个周期的阻塞</a:t>
            </a:r>
            <a:endParaRPr lang="zh-CN" altLang="zh-CN" sz="1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52  </a:t>
            </a:r>
            <a:r>
              <a:rPr lang="en-US" altLang="zh-CN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$s0,8($s7)</a:t>
            </a:r>
            <a:endParaRPr lang="zh-CN" altLang="zh-CN" sz="1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40082" y="3923104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流水线如图：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图片 3" descr="QQ截图201612101612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5" y="4477804"/>
            <a:ext cx="4903433" cy="20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964705" y="6404695"/>
            <a:ext cx="4588115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ID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级</a:t>
            </a:r>
            <a:r>
              <a:rPr lang="zh-CN" altLang="en-US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可以知道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PC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的值和立即数字段。</a:t>
            </a:r>
            <a:endParaRPr lang="zh-CN" altLang="zh-CN" sz="1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8421" y="116480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(2)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实际上由于缩短分支延迟，使得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beq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指令在哪一级可以得出分支结果</a:t>
            </a:r>
            <a:r>
              <a:rPr lang="zh-CN" altLang="en-US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？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IF\ID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级流水线寄存器可以得到计算是否分支的哪些信息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 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指令地址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59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后的指令如下，假设预测分支发生，画出流水线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不需标明旁路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AutoNum type="arabicPlain" startAt="66"/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add $s8,$s9,$s1</a:t>
            </a:r>
            <a:endParaRPr lang="en-US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52 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$s0,8($s7)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2559" y="2437047"/>
            <a:ext cx="5205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假设每次发射两条指令</a:t>
            </a:r>
            <a:r>
              <a:rPr lang="en-US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不限制类型</a:t>
            </a:r>
            <a:r>
              <a:rPr lang="en-US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，但要避开冒险，应怎样调度？分别计算</a:t>
            </a:r>
            <a:r>
              <a:rPr lang="en-US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(1)</a:t>
            </a:r>
            <a:r>
              <a:rPr lang="zh-CN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IPC</a:t>
            </a:r>
            <a:r>
              <a:rPr lang="zh-CN" altLang="zh-CN" sz="2000" b="1" kern="100" dirty="0"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4193" y="1720840"/>
            <a:ext cx="91943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某计算机主存地址有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位，按字节编址，其数据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行，行长（块大小）为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64 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5.1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采用直接映射方式，则该数据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的总容量为多少？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5.2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采用直接映射方式，则主存地址为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3200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（十进制）的主存块对应的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行号多少？若采用二路组相连又是多少？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提醒：主存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块号都从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5.3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采用直接映射方式，求该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块的数据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有效率？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70625" y="530425"/>
            <a:ext cx="8686800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某计算机主存地址有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位，按字节编址，其数据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行，行长（块大小）为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64 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5.1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若该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采用直接映射方式，则该数据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的总容量为多少？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字节偏移：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 bits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索引：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3bits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标记：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28-3-6=19 bits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(1+19+64*8)=4256 bits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46338" y="727968"/>
            <a:ext cx="9744722" cy="20951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某计算机主存地址有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位，按字节编址，其数据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行，行长（块大小）为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64 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5.2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若该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采用直接映射方式，则主存地址为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3200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（十进制）的主存块对应的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行号多少？若采用二路组相连又是多少？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提醒：主存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/cache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块号</a:t>
            </a: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都从</a:t>
            </a:r>
            <a:r>
              <a:rPr lang="en-US" altLang="zh-CN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338" y="37059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直接映射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3200/64=50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50mod8=2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行号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二路组相连：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50mod4=2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行号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7561" y="557058"/>
            <a:ext cx="8466338" cy="3180441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某计算机主存地址有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位，按字节编址，其数据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行，行长（块大小）为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64 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5.3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若该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采用直接映射方式，求该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块的数据有效率？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7561" y="382314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64*8/(1+19+64*8)=96.24%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79486" y="795084"/>
            <a:ext cx="6813772" cy="742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1.计算机的性能由哪三个关键因素决定？</a:t>
            </a:r>
            <a:endParaRPr lang="zh-CN" altLang="en-US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486" y="290383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2.硬件设计四条基本原则是？</a:t>
            </a:r>
            <a:endParaRPr lang="en-US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486" y="1859417"/>
            <a:ext cx="884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指令数目、时钟周期长度和每条指令所需时钟周期数。</a:t>
            </a:r>
            <a:endParaRPr lang="zh-CN" altLang="en-US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9486" y="391768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简单源于规整</a:t>
            </a:r>
            <a:endParaRPr lang="en-US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越少越快</a:t>
            </a:r>
            <a:endParaRPr lang="en-US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加速执行常用操作</a:t>
            </a:r>
            <a:endParaRPr lang="en-US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优秀的设计需要</a:t>
            </a:r>
            <a:r>
              <a:rPr lang="x-none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适宜</a:t>
            </a:r>
            <a:r>
              <a:rPr lang="zh-CN" altLang="en-US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的折中方案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7719" y="3071191"/>
            <a:ext cx="9446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MIPS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寻址模式识别操作数的方法共有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种模式，请任意写出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种寻址模式里的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7719" y="810903"/>
            <a:ext cx="8295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写出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三</a:t>
            </a:r>
            <a:r>
              <a:rPr lang="x-none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类MIPS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指令</a:t>
            </a:r>
            <a:endParaRPr lang="zh-CN" altLang="en-US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7719" y="1436531"/>
            <a:ext cx="8295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存储器访问指令</a:t>
            </a:r>
            <a:endParaRPr lang="zh-CN" altLang="en-US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算术逻辑指令</a:t>
            </a:r>
            <a:endParaRPr lang="zh-CN" altLang="en-US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分支指令</a:t>
            </a:r>
            <a:endParaRPr lang="zh-CN" altLang="en-US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7719" y="4674725"/>
            <a:ext cx="8295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MIPS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寻址模式总结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答案：立即数寻址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 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寄存器寻址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 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基址寻址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 pc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相对寻址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 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伪直接寻址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写出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8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个即可 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197" y="497953"/>
            <a:ext cx="9428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(1)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请将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0.375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变换为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IEEE754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标准的单精度浮点数并以此说明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IEEE754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标准的单精度浮点数的组成部分（标注出各组成名称及位数）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(2)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说明什么是上溢；什么是下溢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197" y="2482063"/>
            <a:ext cx="9428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参考答案：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(1)  0           01111101     10000000000000000000000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1524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符号位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阶码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尾数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197" y="4829875"/>
            <a:ext cx="78709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(2)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上溢：在浮点表示法中指数太大而不能在指数域表示。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下溢：在浮点表示法中指数太小而不能在指数域表示。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324" y="975836"/>
            <a:ext cx="68950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.以下哪个不是评判性能的标准？（ ）</a:t>
            </a:r>
            <a:endParaRPr lang="zh-CN" altLang="en-US" sz="2400" b="1" dirty="0"/>
          </a:p>
          <a:p>
            <a:r>
              <a:rPr lang="zh-CN" altLang="en-US" sz="2400" b="1" dirty="0"/>
              <a:t>A.响应时间</a:t>
            </a:r>
            <a:endParaRPr lang="zh-CN" altLang="en-US" sz="2400" b="1" dirty="0"/>
          </a:p>
          <a:p>
            <a:r>
              <a:rPr lang="zh-CN" altLang="en-US" sz="2400" b="1" dirty="0"/>
              <a:t>B.吞吐率</a:t>
            </a:r>
            <a:endParaRPr lang="zh-CN" altLang="en-US" sz="2400" b="1" dirty="0"/>
          </a:p>
          <a:p>
            <a:r>
              <a:rPr lang="zh-CN" altLang="en-US" sz="2400" b="1" dirty="0"/>
              <a:t>C.时钟长度</a:t>
            </a:r>
            <a:endParaRPr lang="zh-CN" altLang="en-US" sz="2400" b="1" dirty="0"/>
          </a:p>
          <a:p>
            <a:r>
              <a:rPr lang="zh-CN" altLang="en-US" sz="2400" b="1" dirty="0"/>
              <a:t>D.执行时间</a:t>
            </a:r>
            <a:endParaRPr lang="zh-CN" altLang="en-US" sz="2400" b="1" dirty="0"/>
          </a:p>
        </p:txBody>
      </p:sp>
      <p:sp>
        <p:nvSpPr>
          <p:cNvPr id="2" name="椭圆 1"/>
          <p:cNvSpPr/>
          <p:nvPr/>
        </p:nvSpPr>
        <p:spPr>
          <a:xfrm>
            <a:off x="695324" y="2185349"/>
            <a:ext cx="346229" cy="27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81" y="301023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组成计算机的部件不包括的是（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输入输出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处理器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存储器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编译器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81" y="503724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解：组成计算机的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个经典部件是输入、输出、存储器（在计算机中也称运算器）和控制器，其中最后两个部件通常合成为处理器。（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：详见书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P11</a:t>
            </a:r>
            <a:r>
              <a:rPr lang="zh-CN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图）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95324" y="4580427"/>
            <a:ext cx="346229" cy="27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0795" y="2690336"/>
            <a:ext cx="7610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/>
          </a:p>
          <a:p>
            <a:r>
              <a:rPr lang="en-US" altLang="zh-CN" sz="2000" b="1" dirty="0"/>
              <a:t>4.</a:t>
            </a:r>
            <a:r>
              <a:rPr lang="zh-CN" altLang="en-US" sz="2000" b="1" dirty="0"/>
              <a:t>哪种属于易失性存储？</a:t>
            </a:r>
            <a:r>
              <a:rPr lang="en-US" altLang="zh-CN" sz="2000" b="1" dirty="0"/>
              <a:t>() 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A.</a:t>
            </a:r>
            <a:r>
              <a:rPr lang="zh-CN" altLang="en-US" sz="2000" b="1" dirty="0"/>
              <a:t>闪存 </a:t>
            </a:r>
            <a:r>
              <a:rPr lang="en-US" altLang="zh-CN" sz="2000" b="1" dirty="0"/>
              <a:t>B.</a:t>
            </a:r>
            <a:r>
              <a:rPr lang="zh-CN" altLang="en-US" sz="2000" b="1" dirty="0"/>
              <a:t>主存 </a:t>
            </a:r>
            <a:r>
              <a:rPr lang="en-US" altLang="zh-CN" sz="2000" b="1" dirty="0"/>
              <a:t>C.</a:t>
            </a:r>
            <a:r>
              <a:rPr lang="zh-CN" altLang="en-US" sz="2000" b="1" dirty="0"/>
              <a:t>磁盘 </a:t>
            </a:r>
            <a:r>
              <a:rPr lang="en-US" altLang="zh-CN" sz="2000" b="1" dirty="0"/>
              <a:t>D.</a:t>
            </a:r>
            <a:r>
              <a:rPr lang="zh-CN" altLang="en-US" sz="2000" b="1" dirty="0"/>
              <a:t>光盘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  <p:sp>
        <p:nvSpPr>
          <p:cNvPr id="11" name="椭圆 10"/>
          <p:cNvSpPr/>
          <p:nvPr/>
        </p:nvSpPr>
        <p:spPr>
          <a:xfrm>
            <a:off x="7471535" y="3632277"/>
            <a:ext cx="237744" cy="310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/>
      <p:bldP spid="8" grpId="0"/>
      <p:bldP spid="3" grpId="0" animBg="1"/>
      <p:bldP spid="9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0124" y="433224"/>
            <a:ext cx="77679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）在流水线里，下列三种情况中，哪种需要旁路，哪种需要阻塞，哪种二者都不需要？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-----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1.add $t1,$t0,$t0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addi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$t2,$t0,5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addi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$t4,$t1,5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2.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lw $t0,0($t0)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addi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$t1,$t0,4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3.addi $t1,$t0,1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addi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$t2,$t0,5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addi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$t3,$t0,8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）在流水线中，从哪一个流水线寄存器中开始存储了要写回的寄存器号？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）请写出</a:t>
            </a:r>
            <a:r>
              <a:rPr lang="en-US" sz="24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lw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指令的控制信号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2916" y="22837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使用旁路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必须阻塞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都不需要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2253" y="4478330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ID/EX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流水线寄存器   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9535" y="5288340"/>
            <a:ext cx="5629335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RegDst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ALUOp1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ALUOp0 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ALUSrc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Branch  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   0        0       0       1       0    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MemRead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MemWrite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RegWrite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MemtoReg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  1        0          1         1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2075" y="1010126"/>
            <a:ext cx="901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简述：简述</a:t>
            </a:r>
            <a:r>
              <a:rPr lang="en-US" altLang="zh-CN" sz="3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3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的工作原理，说明其作用。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645" y="2529824"/>
            <a:ext cx="97084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Cache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的工作原理是基于程序访问的局部性的。即主存中存储的程序和数据并不是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每时每刻都在访问的，在一段时间内，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只访问其一个局部。</a:t>
            </a:r>
            <a:endParaRPr lang="en-US" altLang="zh-CN" sz="2400" b="1" kern="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/>
            <a:b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Cache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的基本原理是把信息分成基本的块并通过一定的替换策略，以块为单位，由低一级存储器调入高一级存储器，供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使用。 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Cache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的控制与管理全部由硬件实现。因此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Cache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效率高并且其存在和操作对程序员和系统程序员透明， 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Cache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的主要作用是解决了存储器速度与</a:t>
            </a:r>
            <a:r>
              <a:rPr lang="en-US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速度不匹配的问题，提高了整个计算机系统的性能。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9624" y="917913"/>
            <a:ext cx="7908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如果想要取得主存中的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R[15]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数据，假设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数组的基址存放在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$s0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里，取得的数据存放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$s1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里，则相应的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MIPS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代码及对应的二进制指令为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sw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$s1,60($s0) 101011 10000 10001 0000000000111100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$s1,60($s0)  100011 10000 10001 0000000000111100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$s1,15($s0)  100011 10000 10001 0000000000001111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$s1,60($s0)  100011 10001 10000 0000000000111100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5350" y="377103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取指令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码为</a:t>
            </a:r>
            <a:r>
              <a:rPr lang="en-US" altLang="zh-CN" sz="20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lw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对应指令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100011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每个数组占四个字节，偏移为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60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对应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111100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$s0 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寄存器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10000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$s1 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寄存器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10001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指令位置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 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源寄存器 目的寄存器 偏移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9624" y="2530137"/>
            <a:ext cx="291206" cy="230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588050"/>
            <a:ext cx="8724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/>
              <a:t>6.</a:t>
            </a:r>
            <a:r>
              <a:rPr lang="zh-CN" altLang="zh-CN" sz="2000" b="1" dirty="0"/>
              <a:t>写出下面的二进制数组对应的类型和汇编语言指令</a:t>
            </a:r>
            <a:r>
              <a:rPr lang="en-US" altLang="zh-CN" sz="2000" b="1" dirty="0"/>
              <a:t>()</a:t>
            </a:r>
            <a:endParaRPr lang="zh-CN" altLang="zh-CN" sz="2000" b="1" dirty="0"/>
          </a:p>
          <a:p>
            <a:r>
              <a:rPr lang="en-US" altLang="zh-CN" sz="2000" b="1" dirty="0"/>
              <a:t>00000001001010100100000000100000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A  add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t3,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t4,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 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B  add 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t1,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t0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C  sub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t1,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t0</a:t>
            </a:r>
            <a:endParaRPr lang="zh-CN" altLang="zh-CN" sz="2000" b="1" dirty="0"/>
          </a:p>
          <a:p>
            <a:pPr lvl="0"/>
            <a:r>
              <a:rPr lang="en-US" altLang="zh-CN" sz="2000" b="1" dirty="0"/>
              <a:t>D  </a:t>
            </a:r>
            <a:r>
              <a:rPr lang="en-US" altLang="zh-CN" sz="2000" b="1" dirty="0" err="1"/>
              <a:t>addi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t1,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t2,32</a:t>
            </a:r>
            <a:endParaRPr lang="zh-CN" altLang="zh-CN" sz="2000" b="1" dirty="0"/>
          </a:p>
          <a:p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857500"/>
            <a:ext cx="9001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MIPS</a:t>
            </a:r>
            <a:r>
              <a:rPr lang="zh-CN" altLang="zh-CN" sz="2000" b="1" dirty="0"/>
              <a:t>中共有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种类型的指令格式，</a:t>
            </a:r>
            <a:r>
              <a:rPr lang="en-US" altLang="zh-CN" sz="2000" b="1" dirty="0"/>
              <a:t>R</a:t>
            </a:r>
            <a:r>
              <a:rPr lang="zh-CN" altLang="zh-CN" sz="2000" b="1" dirty="0"/>
              <a:t>型、</a:t>
            </a:r>
            <a:r>
              <a:rPr lang="en-US" altLang="zh-CN" sz="2000" b="1" dirty="0"/>
              <a:t>I</a:t>
            </a:r>
            <a:r>
              <a:rPr lang="zh-CN" altLang="zh-CN" sz="2000" b="1" dirty="0"/>
              <a:t>型（用于立即数相关操作）和</a:t>
            </a:r>
            <a:r>
              <a:rPr lang="en-US" altLang="zh-CN" sz="2000" b="1" dirty="0"/>
              <a:t>J</a:t>
            </a:r>
            <a:r>
              <a:rPr lang="zh-CN" altLang="zh-CN" sz="2000" b="1" dirty="0"/>
              <a:t>型（用于跳转指令）。</a:t>
            </a:r>
            <a:endParaRPr lang="zh-CN" altLang="zh-CN" sz="2000" b="1" dirty="0"/>
          </a:p>
          <a:p>
            <a:r>
              <a:rPr lang="zh-CN" altLang="zh-CN" sz="2000" b="1" dirty="0"/>
              <a:t>由题可知前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位为</a:t>
            </a:r>
            <a:r>
              <a:rPr lang="en-US" altLang="zh-CN" sz="2000" b="1" dirty="0"/>
              <a:t>000000</a:t>
            </a:r>
            <a:r>
              <a:rPr lang="zh-CN" altLang="zh-CN" sz="2000" b="1" dirty="0"/>
              <a:t>，在书上</a:t>
            </a:r>
            <a:r>
              <a:rPr lang="en-US" altLang="zh-CN" sz="2000" b="1" dirty="0"/>
              <a:t>79</a:t>
            </a:r>
            <a:r>
              <a:rPr lang="zh-CN" altLang="zh-CN" sz="2000" b="1" dirty="0"/>
              <a:t>页查表可知这是</a:t>
            </a:r>
            <a:r>
              <a:rPr lang="en-US" altLang="zh-CN" sz="2000" b="1" dirty="0"/>
              <a:t>R</a:t>
            </a:r>
            <a:r>
              <a:rPr lang="zh-CN" altLang="zh-CN" sz="2000" b="1" dirty="0"/>
              <a:t>型指令。跳转指令的前六位为</a:t>
            </a:r>
            <a:r>
              <a:rPr lang="en-US" altLang="zh-CN" sz="2000" b="1" dirty="0"/>
              <a:t>000010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000011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I</a:t>
            </a:r>
            <a:r>
              <a:rPr lang="zh-CN" altLang="zh-CN" sz="2000" b="1" dirty="0"/>
              <a:t>型指令的前三位为</a:t>
            </a:r>
            <a:r>
              <a:rPr lang="en-US" altLang="zh-CN" sz="2000" b="1" dirty="0"/>
              <a:t>001.</a:t>
            </a:r>
            <a:endParaRPr lang="zh-CN" altLang="zh-CN" sz="2000" b="1" dirty="0"/>
          </a:p>
          <a:p>
            <a:r>
              <a:rPr lang="en-US" altLang="zh-CN" sz="2000" b="1" dirty="0"/>
              <a:t>R</a:t>
            </a:r>
            <a:r>
              <a:rPr lang="zh-CN" altLang="zh-CN" sz="2000" b="1" dirty="0"/>
              <a:t>型指令的结构为</a:t>
            </a:r>
            <a:r>
              <a:rPr lang="en-US" altLang="zh-CN" sz="2000" b="1" dirty="0"/>
              <a:t> op(6</a:t>
            </a:r>
            <a:r>
              <a:rPr lang="zh-CN" altLang="zh-CN" sz="2000" b="1" dirty="0"/>
              <a:t>位</a:t>
            </a:r>
            <a:r>
              <a:rPr lang="en-US" altLang="zh-CN" sz="2000" b="1" dirty="0"/>
              <a:t>)  </a:t>
            </a:r>
            <a:r>
              <a:rPr lang="en-US" altLang="zh-CN" sz="2000" b="1" dirty="0" err="1"/>
              <a:t>rs</a:t>
            </a:r>
            <a:r>
              <a:rPr lang="en-US" altLang="zh-CN" sz="2000" b="1" dirty="0"/>
              <a:t>(5</a:t>
            </a:r>
            <a:r>
              <a:rPr lang="zh-CN" altLang="zh-CN" sz="2000" b="1" dirty="0"/>
              <a:t>位</a:t>
            </a:r>
            <a:r>
              <a:rPr lang="en-US" altLang="zh-CN" sz="2000" b="1" dirty="0"/>
              <a:t>)  </a:t>
            </a:r>
            <a:r>
              <a:rPr lang="en-US" altLang="zh-CN" sz="2000" b="1" dirty="0" err="1"/>
              <a:t>rt</a:t>
            </a:r>
            <a:r>
              <a:rPr lang="en-US" altLang="zh-CN" sz="2000" b="1" dirty="0"/>
              <a:t> (5</a:t>
            </a:r>
            <a:r>
              <a:rPr lang="zh-CN" altLang="zh-CN" sz="2000" b="1" dirty="0"/>
              <a:t>位</a:t>
            </a:r>
            <a:r>
              <a:rPr lang="en-US" altLang="zh-CN" sz="2000" b="1" dirty="0"/>
              <a:t>)  </a:t>
            </a:r>
            <a:r>
              <a:rPr lang="en-US" altLang="zh-CN" sz="2000" b="1" dirty="0" err="1"/>
              <a:t>rd</a:t>
            </a:r>
            <a:r>
              <a:rPr lang="en-US" altLang="zh-CN" sz="2000" b="1" dirty="0"/>
              <a:t> (5</a:t>
            </a:r>
            <a:r>
              <a:rPr lang="zh-CN" altLang="zh-CN" sz="2000" b="1" dirty="0"/>
              <a:t>位</a:t>
            </a:r>
            <a:r>
              <a:rPr lang="en-US" altLang="zh-CN" sz="2000" b="1" dirty="0"/>
              <a:t>)  </a:t>
            </a:r>
            <a:r>
              <a:rPr lang="en-US" altLang="zh-CN" sz="2000" b="1" dirty="0" err="1"/>
              <a:t>shamt</a:t>
            </a:r>
            <a:r>
              <a:rPr lang="en-US" altLang="zh-CN" sz="2000" b="1" dirty="0"/>
              <a:t> (5</a:t>
            </a:r>
            <a:r>
              <a:rPr lang="zh-CN" altLang="zh-CN" sz="2000" b="1" dirty="0"/>
              <a:t>位</a:t>
            </a:r>
            <a:r>
              <a:rPr lang="en-US" altLang="zh-CN" sz="2000" b="1" dirty="0"/>
              <a:t>)   </a:t>
            </a:r>
            <a:r>
              <a:rPr lang="en-US" altLang="zh-CN" sz="2000" b="1" dirty="0" err="1"/>
              <a:t>funct</a:t>
            </a:r>
            <a:r>
              <a:rPr lang="en-US" altLang="zh-CN" sz="2000" b="1" dirty="0"/>
              <a:t>(6</a:t>
            </a:r>
            <a:r>
              <a:rPr lang="zh-CN" altLang="zh-CN" sz="2000" b="1" dirty="0"/>
              <a:t>位</a:t>
            </a:r>
            <a:r>
              <a:rPr lang="en-US" altLang="zh-CN" sz="2000" b="1" dirty="0"/>
              <a:t>),</a:t>
            </a:r>
            <a:endParaRPr lang="en-US" altLang="zh-CN" sz="2000" b="1" dirty="0"/>
          </a:p>
          <a:p>
            <a:r>
              <a:rPr lang="zh-CN" altLang="zh-CN" sz="2000" b="1" dirty="0"/>
              <a:t>拆分后为</a:t>
            </a:r>
            <a:r>
              <a:rPr lang="en-US" altLang="zh-CN" sz="2000" b="1" dirty="0"/>
              <a:t>          000000     01001    01010    01000    00000            100000</a:t>
            </a:r>
            <a:endParaRPr lang="zh-CN" altLang="zh-CN" sz="2000" b="1" dirty="0"/>
          </a:p>
          <a:p>
            <a:r>
              <a:rPr lang="zh-CN" altLang="zh-CN" sz="2000" b="1" dirty="0"/>
              <a:t>将二进制转化为十进制，可获得这是第</a:t>
            </a:r>
            <a:r>
              <a:rPr lang="en-US" altLang="zh-CN" sz="2000" b="1" dirty="0"/>
              <a:t>9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号寄存器，即对应＄</a:t>
            </a:r>
            <a:r>
              <a:rPr lang="en-US" altLang="zh-CN" sz="2000" b="1" dirty="0"/>
              <a:t>t1,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t2,</a:t>
            </a:r>
            <a:r>
              <a:rPr lang="zh-CN" altLang="zh-CN" sz="2000" b="1" dirty="0"/>
              <a:t>＄</a:t>
            </a:r>
            <a:r>
              <a:rPr lang="en-US" altLang="zh-CN" sz="2000" b="1" dirty="0"/>
              <a:t>t0</a:t>
            </a:r>
            <a:r>
              <a:rPr lang="zh-CN" altLang="zh-CN" sz="2000" b="1" dirty="0"/>
              <a:t>。由</a:t>
            </a:r>
            <a:r>
              <a:rPr lang="en-US" altLang="zh-CN" sz="2000" b="1" dirty="0"/>
              <a:t>function</a:t>
            </a:r>
            <a:r>
              <a:rPr lang="zh-CN" altLang="zh-CN" sz="2000" b="1" dirty="0"/>
              <a:t>字段为</a:t>
            </a:r>
            <a:r>
              <a:rPr lang="en-US" altLang="zh-CN" sz="2000" b="1" dirty="0"/>
              <a:t>100000</a:t>
            </a:r>
            <a:r>
              <a:rPr lang="zh-CN" altLang="zh-CN" sz="2000" b="1" dirty="0"/>
              <a:t>可知为加法，选择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。</a:t>
            </a:r>
            <a:endParaRPr lang="zh-CN" altLang="zh-CN" sz="2000" b="1" dirty="0"/>
          </a:p>
          <a:p>
            <a:endParaRPr lang="zh-CN" altLang="en-US" sz="2000" b="1" dirty="0"/>
          </a:p>
        </p:txBody>
      </p:sp>
      <p:sp>
        <p:nvSpPr>
          <p:cNvPr id="2" name="椭圆 1"/>
          <p:cNvSpPr/>
          <p:nvPr/>
        </p:nvSpPr>
        <p:spPr>
          <a:xfrm>
            <a:off x="457200" y="1596024"/>
            <a:ext cx="315157" cy="230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1525" y="76396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IEEE754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单精度格式，十进制数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11.25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的二进制表达是（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0100 0001 0011 0100 0000 0000 0000 0000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0100 0010 0011 0100 0000 0000 0000 0000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1100 0001 0011 0100 0000 0000 0000 0000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0100 0001 0011 0000 0000 0000 0000 0000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1975" y="3903286"/>
            <a:ext cx="6162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在乘法器的改进版（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图）中，被乘数寄存器、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、乘数寄存器、积寄存器的长度分别为（ ）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64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64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64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7868" y="1367161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1525" y="29752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11.25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1011.01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1.01101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³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尾数：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01101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阶：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3+127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10000010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单精度指数偏阶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，双精度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1023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符号位：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42997" y="4536489"/>
            <a:ext cx="182270" cy="214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02807" y="6094035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见课本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页。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5975" y="1495887"/>
            <a:ext cx="4531477" cy="2365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030232" y="4454853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1320248" y="1166425"/>
            <a:ext cx="8036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9.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在定点运算发生溢出时，应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  )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A,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向左规格化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B,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向右规格化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C,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舍入处理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D,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发出出错信息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19668" y="1658266"/>
            <a:ext cx="304306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2301613" y="2459087"/>
            <a:ext cx="4322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不要和浮点数溢出混淆</a:t>
            </a:r>
            <a:endParaRPr lang="zh-CN" altLang="en-US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2393" y="3660250"/>
            <a:ext cx="879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10.</a:t>
            </a:r>
            <a:r>
              <a:rPr lang="zh-CN" altLang="en-US" sz="2400" b="1" dirty="0"/>
              <a:t>某机字长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位，其中一位符号位，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位表示尾数。若用定点小数表示，则最大正小数为</a:t>
            </a:r>
            <a:endParaRPr lang="en-US" altLang="zh-CN" sz="2400" b="1" dirty="0"/>
          </a:p>
          <a:p>
            <a:r>
              <a:rPr lang="en-US" altLang="zh-CN" sz="2400" b="1" dirty="0"/>
              <a:t>A+(1-2^-32)         B +(1-2^-31)      C 2^-32    D 2^-31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3597" y="37138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11.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下面是以补码表示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32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位二进制数，若用十进制表示数值是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1111……101101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A.-19      B.-16   C.-2    D.-32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3596" y="2357735"/>
            <a:ext cx="72196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解析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负数的补码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反码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+1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，负数反码即除符号位外全部取反，上题反码为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:1000……010010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，加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为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1000……010011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值为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-19</a:t>
            </a:r>
            <a:endParaRPr lang="zh-CN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2803" y="1527655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43597" y="4500022"/>
            <a:ext cx="838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12.MIPS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算术指令中，哪条指令发生溢出时不会产生异常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  ) 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A,addu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B,addi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C,sub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D,add</a:t>
            </a:r>
            <a:endParaRPr lang="zh-CN" altLang="en-US" sz="2400" b="1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28212" y="4995419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883" y="716031"/>
            <a:ext cx="8513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13.</a:t>
            </a:r>
            <a:r>
              <a:rPr lang="zh-CN" altLang="en-US" sz="2000" b="1" dirty="0"/>
              <a:t>两个补码数相加，采用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位符号位，当</a:t>
            </a:r>
            <a:r>
              <a:rPr lang="en-US" altLang="zh-CN" sz="2000" b="1" dirty="0"/>
              <a:t>______</a:t>
            </a:r>
            <a:r>
              <a:rPr lang="zh-CN" altLang="en-US" sz="2000" b="1" dirty="0"/>
              <a:t>时表示结果溢出。</a:t>
            </a:r>
            <a:endParaRPr lang="zh-CN" altLang="en-US" sz="2000" b="1" dirty="0"/>
          </a:p>
          <a:p>
            <a:r>
              <a:rPr lang="en-US" altLang="zh-CN" sz="2000" b="1" dirty="0"/>
              <a:t>A.2</a:t>
            </a:r>
            <a:r>
              <a:rPr lang="zh-CN" altLang="en-US" sz="2000" b="1" dirty="0"/>
              <a:t>符号位有进位                       </a:t>
            </a:r>
            <a:r>
              <a:rPr lang="en-US" altLang="zh-CN" sz="2000" b="1" dirty="0"/>
              <a:t>B.</a:t>
            </a:r>
            <a:r>
              <a:rPr lang="zh-CN" altLang="en-US" sz="2000" b="1" dirty="0"/>
              <a:t>符号位进位和最高数位进位异或结果为</a:t>
            </a:r>
            <a:r>
              <a:rPr lang="en-US" altLang="zh-CN" sz="2000" b="1" dirty="0"/>
              <a:t>0</a:t>
            </a:r>
            <a:endParaRPr lang="en-US" altLang="zh-CN" sz="2000" b="1" dirty="0"/>
          </a:p>
          <a:p>
            <a:r>
              <a:rPr lang="en-US" altLang="zh-CN" sz="2000" b="1" dirty="0"/>
              <a:t>C.</a:t>
            </a:r>
            <a:r>
              <a:rPr lang="zh-CN" altLang="en-US" sz="2000" b="1" dirty="0"/>
              <a:t>符号位为</a:t>
            </a:r>
            <a:r>
              <a:rPr lang="en-US" altLang="zh-CN" sz="2000" b="1" dirty="0"/>
              <a:t>1                              D.</a:t>
            </a:r>
            <a:r>
              <a:rPr lang="zh-CN" altLang="en-US" sz="2000" b="1" dirty="0"/>
              <a:t>符号位进位和最高数位进位异或结果为</a:t>
            </a:r>
            <a:r>
              <a:rPr lang="en-US" altLang="zh-CN" sz="2000" b="1" dirty="0"/>
              <a:t>1</a:t>
            </a:r>
            <a:endParaRPr lang="en-US" altLang="zh-CN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98883" y="4164729"/>
            <a:ext cx="9945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14.</a:t>
            </a:r>
            <a:r>
              <a:rPr lang="zh-CN" altLang="en-US" sz="2000" b="1" dirty="0"/>
              <a:t>浮点数尾数基址</a:t>
            </a:r>
            <a:r>
              <a:rPr lang="en-US" altLang="zh-CN" sz="2000" b="1" dirty="0" err="1"/>
              <a:t>rm</a:t>
            </a:r>
            <a:r>
              <a:rPr lang="en-US" altLang="zh-CN" sz="2000" b="1" dirty="0"/>
              <a:t>=8</a:t>
            </a:r>
            <a:r>
              <a:rPr lang="zh-CN" altLang="en-US" sz="2000" b="1" dirty="0"/>
              <a:t>，尾数数值部分长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位，可表示的规格化最小正尾数为</a:t>
            </a:r>
            <a:r>
              <a:rPr lang="en-US" altLang="zh-CN" sz="2000" b="1" dirty="0"/>
              <a:t>_______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r>
              <a:rPr lang="en-US" altLang="zh-CN" sz="2000" b="1" dirty="0"/>
              <a:t>A.0.5                 B.0.25                  C.0.125                   D.1/6</a:t>
            </a:r>
            <a:endParaRPr lang="en-US" altLang="zh-CN" sz="2000" b="1" dirty="0"/>
          </a:p>
        </p:txBody>
      </p:sp>
      <p:sp>
        <p:nvSpPr>
          <p:cNvPr id="6" name="椭圆 5"/>
          <p:cNvSpPr/>
          <p:nvPr/>
        </p:nvSpPr>
        <p:spPr>
          <a:xfrm>
            <a:off x="4481197" y="1365890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" name="椭圆 7"/>
          <p:cNvSpPr/>
          <p:nvPr/>
        </p:nvSpPr>
        <p:spPr>
          <a:xfrm>
            <a:off x="4719350" y="4518672"/>
            <a:ext cx="230819" cy="257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7645</Words>
  <Application>WPS 演示</Application>
  <PresentationFormat>宽屏</PresentationFormat>
  <Paragraphs>554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等线</vt:lpstr>
      <vt:lpstr>Times New Roman</vt:lpstr>
      <vt:lpstr>Calibri</vt:lpstr>
      <vt:lpstr>Gill Sans MT</vt:lpstr>
      <vt:lpstr>等线 Light</vt:lpstr>
      <vt:lpstr>微软雅黑</vt:lpstr>
      <vt:lpstr>Arial Unicode MS</vt:lpstr>
      <vt:lpstr>画廊</vt:lpstr>
      <vt:lpstr>12班计组题目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魏华鹏</dc:creator>
  <cp:lastModifiedBy>sjw</cp:lastModifiedBy>
  <cp:revision>39</cp:revision>
  <dcterms:created xsi:type="dcterms:W3CDTF">2017-12-03T14:13:00Z</dcterms:created>
  <dcterms:modified xsi:type="dcterms:W3CDTF">2017-12-07T15:41:16Z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