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7" r:id="rId22"/>
    <p:sldId id="278" r:id="rId23"/>
    <p:sldId id="279" r:id="rId24"/>
    <p:sldId id="280" r:id="rId25"/>
    <p:sldId id="281" r:id="rId26"/>
    <p:sldId id="282" r:id="rId27"/>
    <p:sldId id="283" r:id="rId28"/>
    <p:sldId id="285" r:id="rId29"/>
    <p:sldId id="286" r:id="rId30"/>
    <p:sldId id="28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5.wmf"/><Relationship Id="rId7" Type="http://schemas.openxmlformats.org/officeDocument/2006/relationships/oleObject" Target="../embeddings/oleObject4.bin"/><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3.wmf"/><Relationship Id="rId3" Type="http://schemas.openxmlformats.org/officeDocument/2006/relationships/oleObject" Target="../embeddings/oleObject2.bin"/><Relationship Id="rId2" Type="http://schemas.openxmlformats.org/officeDocument/2006/relationships/image" Target="../media/image12.w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17.wmf"/><Relationship Id="rId11" Type="http://schemas.openxmlformats.org/officeDocument/2006/relationships/oleObject" Target="../embeddings/oleObject6.bin"/><Relationship Id="rId10" Type="http://schemas.openxmlformats.org/officeDocument/2006/relationships/image" Target="../media/image16.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000" b="1"/>
              <a:t>2017</a:t>
            </a:r>
            <a:r>
              <a:rPr lang="zh-CN" altLang="en-US" sz="4000" b="1"/>
              <a:t>年</a:t>
            </a:r>
            <a:r>
              <a:rPr lang="en-US" altLang="zh-CN" sz="4000" b="1"/>
              <a:t>--14</a:t>
            </a:r>
            <a:r>
              <a:rPr lang="zh-CN" altLang="en-US" sz="4000" b="1"/>
              <a:t>班题</a:t>
            </a:r>
            <a:endParaRPr lang="zh-CN" altLang="en-US" sz="4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李泓睿"/>
          <p:cNvPicPr>
            <a:picLocks noChangeAspect="1"/>
          </p:cNvPicPr>
          <p:nvPr/>
        </p:nvPicPr>
        <p:blipFill>
          <a:blip r:embed="rId1"/>
          <a:srcRect l="44220"/>
          <a:stretch>
            <a:fillRect/>
          </a:stretch>
        </p:blipFill>
        <p:spPr>
          <a:xfrm rot="16200000">
            <a:off x="4878705" y="-2089785"/>
            <a:ext cx="2435860" cy="7315835"/>
          </a:xfrm>
          <a:prstGeom prst="rect">
            <a:avLst/>
          </a:prstGeom>
        </p:spPr>
      </p:pic>
      <p:pic>
        <p:nvPicPr>
          <p:cNvPr id="5" name="图片 4" descr="李泓睿2"/>
          <p:cNvPicPr>
            <a:picLocks noChangeAspect="1"/>
          </p:cNvPicPr>
          <p:nvPr/>
        </p:nvPicPr>
        <p:blipFill>
          <a:blip r:embed="rId2"/>
          <a:srcRect l="30984" r="15163" b="8000"/>
          <a:stretch>
            <a:fillRect/>
          </a:stretch>
        </p:blipFill>
        <p:spPr>
          <a:xfrm rot="16200000">
            <a:off x="4652010" y="1102360"/>
            <a:ext cx="2889885" cy="6584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4175" y="2234883"/>
            <a:ext cx="9144000" cy="2387600"/>
          </a:xfrm>
        </p:spPr>
        <p:txBody>
          <a:bodyPr>
            <a:normAutofit fontScale="90000"/>
          </a:bodyPr>
          <a:p>
            <a:r>
              <a:rPr lang="zh-CN" altLang="en-US" sz="2000"/>
              <a:t>第三章选择题秦鸿秀</a:t>
            </a:r>
            <a:br>
              <a:rPr lang="zh-CN" altLang="en-US" sz="2000"/>
            </a:br>
            <a:r>
              <a:rPr lang="zh-CN" altLang="en-US" sz="2000"/>
              <a:t>浮点加（减）法运算过程需要如下四个操作步骤，正确的加（减）法操作流程组合应该是（A）</a:t>
            </a:r>
            <a:br>
              <a:rPr lang="zh-CN" altLang="en-US" sz="2000"/>
            </a:br>
            <a:r>
              <a:rPr lang="zh-CN" altLang="en-US" sz="2000"/>
              <a:t>①零操作数检查②结果规格化及舍入处理③尾数加（减）运算④对阶操作</a:t>
            </a:r>
            <a:br>
              <a:rPr lang="zh-CN" altLang="en-US" sz="2000"/>
            </a:br>
            <a:r>
              <a:rPr lang="zh-CN" altLang="en-US" sz="2000"/>
              <a:t>A④③①②    B①④③②  C②①④③</a:t>
            </a:r>
            <a:br>
              <a:rPr lang="zh-CN" altLang="en-US" sz="2000"/>
            </a:br>
            <a:r>
              <a:rPr lang="zh-CN" altLang="en-US" sz="2000"/>
              <a:t>D①③④②</a:t>
            </a:r>
            <a:br>
              <a:rPr lang="zh-CN" altLang="en-US" sz="2000"/>
            </a:br>
            <a:r>
              <a:rPr lang="zh-CN" altLang="en-US" sz="2000"/>
              <a:t>解析:</a:t>
            </a:r>
            <a:br>
              <a:rPr lang="zh-CN" altLang="en-US" sz="2000"/>
            </a:br>
            <a:r>
              <a:rPr lang="zh-CN" altLang="en-US" sz="2000"/>
              <a:t>浮点数的加减法，第一步，将有较小指数的数向有较大指数的数对齐，即对阶操作</a:t>
            </a:r>
            <a:br>
              <a:rPr lang="zh-CN" altLang="en-US" sz="2000"/>
            </a:br>
            <a:r>
              <a:rPr lang="zh-CN" altLang="en-US" sz="2000"/>
              <a:t>第二步，将有效数相加，即尾数相加</a:t>
            </a:r>
            <a:br>
              <a:rPr lang="zh-CN" altLang="en-US" sz="2000"/>
            </a:br>
            <a:r>
              <a:rPr lang="zh-CN" altLang="en-US" sz="2000"/>
              <a:t>第三步，调整和，调整相应指数，保证指数被固定带宽的指数域表示，即零操作数检查</a:t>
            </a:r>
            <a:br>
              <a:rPr lang="zh-CN" altLang="en-US" sz="2000"/>
            </a:br>
            <a:r>
              <a:rPr lang="zh-CN" altLang="en-US" sz="2000"/>
              <a:t>第四部，结果经营四舍五入，达到规格化结果。即，结果规格化及舍入处理</a:t>
            </a:r>
            <a:br>
              <a:rPr lang="zh-CN" altLang="en-US" sz="2000"/>
            </a:br>
            <a:r>
              <a:rPr lang="zh-CN" altLang="en-US" sz="5400"/>
              <a:t>差一道</a:t>
            </a:r>
            <a:endParaRPr lang="zh-CN" altLang="en-US" sz="5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29360" y="2845753"/>
            <a:ext cx="9144000" cy="2387600"/>
          </a:xfrm>
        </p:spPr>
        <p:txBody>
          <a:bodyPr>
            <a:normAutofit fontScale="90000"/>
          </a:bodyPr>
          <a:p>
            <a:r>
              <a:rPr lang="zh-CN" altLang="en-US" sz="2000"/>
              <a:t>1.对于abb指令来说，下面哪个是正确的？</a:t>
            </a:r>
            <a:br>
              <a:rPr lang="zh-CN" altLang="en-US" sz="2000"/>
            </a:br>
            <a:r>
              <a:rPr lang="zh-CN" altLang="en-US" sz="2000"/>
              <a:t>A.对取数指令而言，MemtoReg信号线的设置无关紧要</a:t>
            </a:r>
            <a:br>
              <a:rPr lang="zh-CN" altLang="en-US" sz="2000"/>
            </a:br>
            <a:r>
              <a:rPr lang="zh-CN" altLang="en-US" sz="2000"/>
              <a:t>B.RegWrite信号线指令应置0</a:t>
            </a:r>
            <a:br>
              <a:rPr lang="zh-CN" altLang="en-US" sz="2000"/>
            </a:br>
            <a:r>
              <a:rPr lang="zh-CN" altLang="en-US" sz="2000"/>
              <a:t>C.该指令数据通路不会用到符号扩展</a:t>
            </a:r>
            <a:br>
              <a:rPr lang="zh-CN" altLang="en-US" sz="2000"/>
            </a:br>
            <a:r>
              <a:rPr lang="zh-CN" altLang="en-US" sz="2000"/>
              <a:t>D.该指令不会出现数据冒险</a:t>
            </a:r>
            <a:br>
              <a:rPr lang="zh-CN" altLang="en-US" sz="2000"/>
            </a:br>
            <a:br>
              <a:rPr lang="zh-CN" altLang="en-US" sz="2000"/>
            </a:br>
            <a:r>
              <a:rPr lang="zh-CN" altLang="en-US" sz="2000"/>
              <a:t>2、几个小学生在讨论五级流水线的效率问题。他们做出了以下几个断言，其中哪一个是正确的？</a:t>
            </a:r>
            <a:br>
              <a:rPr lang="zh-CN" altLang="en-US" sz="2000"/>
            </a:br>
            <a:r>
              <a:rPr lang="zh-CN" altLang="en-US" sz="2000"/>
              <a:t>A.允许跳转、分支、ALU指令使用比5级更少的级数将在所有情况下增加流水线的性能。</a:t>
            </a:r>
            <a:br>
              <a:rPr lang="zh-CN" altLang="en-US" sz="2000"/>
            </a:br>
            <a:r>
              <a:rPr lang="zh-CN" altLang="en-US" sz="2000"/>
              <a:t>B.相对于尝试减少指令所需的时钟周期数，我们可以延长流水线的级数，虽然每条指令花费更多的时钟周期数，但时钟周期的长度变短了，这样才能提高性能。</a:t>
            </a:r>
            <a:br>
              <a:rPr lang="zh-CN" altLang="en-US" sz="2000"/>
            </a:br>
            <a:r>
              <a:rPr lang="zh-CN" altLang="en-US" sz="2000"/>
              <a:t>C.当产生气泡时，流水线的数据通路将暂停工作。</a:t>
            </a:r>
            <a:br>
              <a:rPr lang="zh-CN" altLang="en-US" sz="2000"/>
            </a:br>
            <a:r>
              <a:rPr lang="zh-CN" altLang="en-US" sz="2000"/>
              <a:t>D.当流水线在工作时，旁路单元一直在工作。</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3573463"/>
            <a:ext cx="9144000" cy="2387600"/>
          </a:xfrm>
        </p:spPr>
        <p:txBody>
          <a:bodyPr>
            <a:normAutofit fontScale="90000"/>
          </a:bodyPr>
          <a:p>
            <a:r>
              <a:rPr lang="zh-CN" altLang="en-US" sz="2000"/>
              <a:t>现有4级流水线分别完成取值、指令译码并取数、运算、送结果四步操作，今假设完成各步操作的时间依依依次100ns,90nss,80ns,50ns， 请问流水线的操作周期应设计为多少？</a:t>
            </a:r>
            <a:br>
              <a:rPr lang="zh-CN" altLang="en-US" sz="2000"/>
            </a:br>
            <a:br>
              <a:rPr lang="zh-CN" altLang="en-US" sz="2000"/>
            </a:br>
            <a:r>
              <a:rPr lang="zh-CN" altLang="en-US" sz="2000"/>
              <a:t>A100ns</a:t>
            </a:r>
            <a:br>
              <a:rPr lang="zh-CN" altLang="en-US" sz="2000"/>
            </a:br>
            <a:r>
              <a:rPr lang="zh-CN" altLang="en-US" sz="2000"/>
              <a:t>B90ns</a:t>
            </a:r>
            <a:br>
              <a:rPr lang="zh-CN" altLang="en-US" sz="2000"/>
            </a:br>
            <a:r>
              <a:rPr lang="zh-CN" altLang="en-US" sz="2000"/>
              <a:t>C80ns</a:t>
            </a:r>
            <a:br>
              <a:rPr lang="zh-CN" altLang="en-US" sz="2000"/>
            </a:br>
            <a:r>
              <a:rPr lang="zh-CN" altLang="en-US" sz="2000"/>
              <a:t>D50ns</a:t>
            </a:r>
            <a:br>
              <a:rPr lang="zh-CN" altLang="en-US" sz="2000"/>
            </a:br>
            <a:br>
              <a:rPr lang="zh-CN" altLang="en-US" sz="2000"/>
            </a:br>
            <a:br>
              <a:rPr lang="zh-CN" altLang="en-US" sz="2000"/>
            </a:br>
            <a:r>
              <a:rPr lang="zh-CN" altLang="en-US" sz="2000"/>
              <a:t>选A</a:t>
            </a:r>
            <a:br>
              <a:rPr lang="zh-CN" altLang="en-US" sz="2000"/>
            </a:br>
            <a:br>
              <a:rPr lang="zh-CN" altLang="en-US" sz="2000"/>
            </a:br>
            <a:r>
              <a:rPr lang="zh-CN" altLang="en-US" sz="2000"/>
              <a:t>因为A最长</a:t>
            </a:r>
            <a:br>
              <a:rPr lang="zh-CN" altLang="en-US" sz="2000"/>
            </a:br>
            <a:br>
              <a:rPr lang="zh-CN" altLang="en-US" sz="2000"/>
            </a:br>
            <a:r>
              <a:rPr lang="zh-CN" altLang="en-US" sz="2000"/>
              <a:t>因为时钟周期必须满足最慢的指令</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2000"/>
              <a:t>16字节的cache块中可以存放多少32位的整数（    ）</a:t>
            </a:r>
            <a:br>
              <a:rPr lang="zh-CN" altLang="en-US" sz="2000"/>
            </a:br>
            <a:r>
              <a:rPr lang="zh-CN" altLang="en-US" sz="2000"/>
              <a:t>A  16*32   B  4     C 16   D 32</a:t>
            </a:r>
            <a:br>
              <a:rPr lang="zh-CN" altLang="en-US" sz="2000"/>
            </a:br>
            <a:r>
              <a:rPr lang="zh-CN" altLang="en-US" sz="2000"/>
              <a:t>答案：B</a:t>
            </a:r>
            <a:br>
              <a:rPr lang="zh-CN" altLang="en-US" sz="2000"/>
            </a:br>
            <a:br>
              <a:rPr lang="zh-CN" altLang="en-US" sz="2000"/>
            </a:br>
            <a:r>
              <a:rPr lang="zh-CN" altLang="en-US" sz="2000"/>
              <a:t>cache大小为128个块，块的大小为16字节，标记域大小为（）  A  32 B  21  C  16 D  8答案:B</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235710"/>
            <a:ext cx="9144000" cy="3669665"/>
          </a:xfrm>
        </p:spPr>
        <p:txBody>
          <a:bodyPr>
            <a:normAutofit/>
          </a:bodyPr>
          <a:p>
            <a:r>
              <a:rPr lang="zh-CN" altLang="en-US" sz="2000"/>
              <a:t>1.CPU把数据写入cache的同时，也写入内存，这种方式是（A）.</a:t>
            </a:r>
            <a:br>
              <a:rPr lang="zh-CN" altLang="en-US" sz="2000"/>
            </a:br>
            <a:r>
              <a:rPr lang="zh-CN" altLang="en-US" sz="2000"/>
              <a:t>A.写直达法                      B.写回法    </a:t>
            </a:r>
            <a:br>
              <a:rPr lang="zh-CN" altLang="en-US" sz="2000"/>
            </a:br>
            <a:r>
              <a:rPr lang="zh-CN" altLang="en-US" sz="2000"/>
              <a:t>C.写缓冲                        D.写硬盘</a:t>
            </a:r>
            <a:br>
              <a:rPr lang="zh-CN" altLang="en-US" sz="2000"/>
            </a:br>
            <a:br>
              <a:rPr lang="zh-CN" altLang="en-US" sz="2000"/>
            </a:br>
            <a:r>
              <a:rPr lang="zh-CN" altLang="en-US" sz="2000"/>
              <a:t>解析：A.   写直达总是同时更新cache和下一存储层次，以保持二者一致性。</a:t>
            </a:r>
            <a:br>
              <a:rPr lang="zh-CN" altLang="en-US" sz="2000"/>
            </a:br>
            <a:r>
              <a:rPr lang="zh-CN" altLang="en-US" sz="2000"/>
              <a:t>B.写回：当发生写回操作时，新值仅仅被写入cache块中，只有当修改过的块被替换时才写到较低层存储结构中。</a:t>
            </a:r>
            <a:br>
              <a:rPr lang="zh-CN" altLang="en-US" sz="2000"/>
            </a:br>
            <a:r>
              <a:rPr lang="zh-CN" altLang="en-US" sz="2000"/>
              <a:t>C.写缓冲：写缓冲是一个保存等待写入主存数据的缓冲队列。当一个数据在等待被写入主存时，把数据写入cache和写缓冲，而不是cache和内存。</a:t>
            </a:r>
            <a:br>
              <a:rPr lang="zh-CN" altLang="en-US" sz="2000"/>
            </a:br>
            <a:r>
              <a:rPr lang="zh-CN" altLang="en-US" sz="2000"/>
              <a:t>D.写硬盘：写硬盘是指吧内存里的数据写入到硬盘里面保存起来。</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2000"/>
              <a:t>讲述高级语言（例如C）编写的程序转化为能够直接在计算机处理器上执行的表示的步骤。</a:t>
            </a:r>
            <a:br>
              <a:rPr lang="zh-CN" altLang="en-US" sz="2000"/>
            </a:br>
            <a:br>
              <a:rPr lang="zh-CN" altLang="en-US" sz="2000"/>
            </a:br>
            <a:r>
              <a:rPr lang="zh-CN" altLang="en-US" sz="2000"/>
              <a:t>高级语言程序（例如C语言）被编译成汇编语言程序（MIPS指令集），然后汇编成二进制机器语言程序（MIPS指令集）</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2000"/>
              <a:t>1.DRAM存储器为什么要刷新？有哪几种常用的刷新办法？</a:t>
            </a:r>
            <a:br>
              <a:rPr lang="zh-CN" altLang="en-US" sz="2000"/>
            </a:br>
            <a:r>
              <a:rPr lang="zh-CN" altLang="en-US" sz="2000"/>
              <a:t>  DRAM存储器采用电容存放信息，由于电容漏电，保存信息经过一段时间会丢失，故用刷新保证信息不丢失。</a:t>
            </a:r>
            <a:br>
              <a:rPr lang="zh-CN" altLang="en-US" sz="2000"/>
            </a:br>
            <a:r>
              <a:rPr lang="zh-CN" altLang="en-US" sz="2000"/>
              <a:t>常用的刷新办法有集中式刷新和分布式刷新。</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王悦名1"/>
          <p:cNvPicPr>
            <a:picLocks noChangeAspect="1"/>
          </p:cNvPicPr>
          <p:nvPr/>
        </p:nvPicPr>
        <p:blipFill>
          <a:blip r:embed="rId1"/>
          <a:stretch>
            <a:fillRect/>
          </a:stretch>
        </p:blipFill>
        <p:spPr>
          <a:xfrm>
            <a:off x="1980565" y="1462405"/>
            <a:ext cx="8230235" cy="1508760"/>
          </a:xfrm>
          <a:prstGeom prst="rect">
            <a:avLst/>
          </a:prstGeom>
        </p:spPr>
      </p:pic>
      <p:pic>
        <p:nvPicPr>
          <p:cNvPr id="5" name="图片 4" descr="王悦名2"/>
          <p:cNvPicPr>
            <a:picLocks noChangeAspect="1"/>
          </p:cNvPicPr>
          <p:nvPr/>
        </p:nvPicPr>
        <p:blipFill>
          <a:blip r:embed="rId2"/>
          <a:stretch>
            <a:fillRect/>
          </a:stretch>
        </p:blipFill>
        <p:spPr>
          <a:xfrm>
            <a:off x="1980565" y="3445510"/>
            <a:ext cx="7933055" cy="1508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2000"/>
              <a:t>写出下列各数的原码、反码、补码、移码表示（用8位二进制数）。其中MSB是最高位（又是符号位），LSB是最低位。如果是小数，小数点在MSB之后 ；如果是整数，小数点在LSB之后。</a:t>
            </a:r>
            <a:br>
              <a:rPr lang="zh-CN" altLang="en-US" sz="2000"/>
            </a:br>
            <a:r>
              <a:rPr lang="zh-CN" altLang="en-US" sz="2000"/>
              <a:t>(1) –35/64 (2) 23/128 (3) –127 (4) 用小数表示-1 (5) 用整数表示-1 (10.0)</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2000"/>
              <a:t>一张CD－ROM光盘的存储容量可达( )MB。 </a:t>
            </a:r>
            <a:br>
              <a:rPr lang="zh-CN" altLang="en-US" sz="2000"/>
            </a:br>
            <a:br>
              <a:rPr lang="zh-CN" altLang="en-US" sz="2000"/>
            </a:br>
            <a:r>
              <a:rPr lang="zh-CN" altLang="en-US" sz="2000"/>
              <a:t>A. 400 B. 600 C. 200 D. 400</a:t>
            </a:r>
            <a:br>
              <a:rPr lang="zh-CN" altLang="en-US" sz="2000"/>
            </a:br>
            <a:br>
              <a:rPr lang="zh-CN" altLang="en-US" sz="2000"/>
            </a:br>
            <a:r>
              <a:rPr lang="zh-CN" altLang="en-US" sz="2000"/>
              <a:t>软磁盘、硬磁盘、磁带机、光盘属于( )设备 </a:t>
            </a:r>
            <a:br>
              <a:rPr lang="zh-CN" altLang="en-US" sz="2000"/>
            </a:br>
            <a:br>
              <a:rPr lang="zh-CN" altLang="en-US" sz="2000"/>
            </a:br>
            <a:r>
              <a:rPr lang="zh-CN" altLang="en-US" sz="2000"/>
              <a:t>A. 远程通信 B. 外存储器 C. 内存储器 D. 人机界面的I/O</a:t>
            </a:r>
            <a:br>
              <a:rPr lang="zh-CN" altLang="en-US" sz="2000"/>
            </a:br>
            <a:endParaRPr lang="zh-CN" altLang="en-US" sz="2000"/>
          </a:p>
        </p:txBody>
      </p:sp>
      <p:sp>
        <p:nvSpPr>
          <p:cNvPr id="3" name="副标题 2"/>
          <p:cNvSpPr>
            <a:spLocks noGrp="1"/>
          </p:cNvSpPr>
          <p:nvPr>
            <p:ph type="subTitle" idx="1"/>
          </p:nvPr>
        </p:nvSpPr>
        <p:spPr/>
        <p:txBody>
          <a:bodyPr/>
          <a:p>
            <a:r>
              <a:rPr lang="zh-CN" altLang="en-US">
                <a:sym typeface="+mn-ea"/>
              </a:rPr>
              <a:t>都选B</a:t>
            </a:r>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876108"/>
            <a:ext cx="9144000" cy="2387600"/>
          </a:xfrm>
        </p:spPr>
        <p:txBody>
          <a:bodyPr>
            <a:normAutofit fontScale="90000"/>
          </a:bodyPr>
          <a:p>
            <a:r>
              <a:rPr lang="zh-CN" altLang="en-US" sz="2000"/>
              <a:t>介绍流水线冒险   </a:t>
            </a:r>
            <a:br>
              <a:rPr lang="zh-CN" altLang="en-US" sz="2000"/>
            </a:br>
            <a:br>
              <a:rPr lang="zh-CN" altLang="en-US" sz="2000"/>
            </a:br>
            <a:r>
              <a:rPr lang="zh-CN" altLang="en-US" sz="2000"/>
              <a:t>  第一种是结构冒险，即硬件不支持多条指令在同一时钟周期执行</a:t>
            </a:r>
            <a:br>
              <a:rPr lang="zh-CN" altLang="en-US" sz="2000"/>
            </a:br>
            <a:br>
              <a:rPr lang="zh-CN" altLang="en-US" sz="2000"/>
            </a:br>
            <a:br>
              <a:rPr lang="zh-CN" altLang="en-US" sz="2000"/>
            </a:br>
            <a:r>
              <a:rPr lang="zh-CN" altLang="en-US" sz="2000"/>
              <a:t>第二种   数据冒险    发生在由于一条指令必须等待另一条指令的完成而造成流水线暂停的情况下</a:t>
            </a:r>
            <a:br>
              <a:rPr lang="zh-CN" altLang="en-US" sz="2000"/>
            </a:br>
            <a:br>
              <a:rPr lang="zh-CN" altLang="en-US" sz="2000"/>
            </a:br>
            <a:br>
              <a:rPr lang="zh-CN" altLang="en-US" sz="2000"/>
            </a:br>
            <a:r>
              <a:rPr lang="zh-CN" altLang="en-US" sz="2000"/>
              <a:t>第三种叫控制冒险  这种冒险会在下面的情况下出现，决策依赖于一条指令的结果，而其他指令正在执行中</a:t>
            </a: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45895" y="2741613"/>
            <a:ext cx="9144000" cy="2387600"/>
          </a:xfrm>
        </p:spPr>
        <p:txBody>
          <a:bodyPr>
            <a:normAutofit fontScale="90000"/>
          </a:bodyPr>
          <a:p>
            <a:r>
              <a:rPr lang="zh-CN" altLang="en-US" sz="2000"/>
              <a:t>当遇到什么情况时，流水线会受阻,举例说明</a:t>
            </a:r>
            <a:br>
              <a:rPr lang="zh-CN" altLang="en-US" sz="2000"/>
            </a:br>
            <a:br>
              <a:rPr lang="zh-CN" altLang="en-US" sz="2000"/>
            </a:br>
            <a:r>
              <a:rPr lang="zh-CN" altLang="en-US" sz="2000"/>
              <a:t>流水线受阻一般有三种情况</a:t>
            </a:r>
            <a:br>
              <a:rPr lang="zh-CN" altLang="en-US" sz="2000"/>
            </a:br>
            <a:br>
              <a:rPr lang="zh-CN" altLang="en-US" sz="2000"/>
            </a:br>
            <a:r>
              <a:rPr lang="zh-CN" altLang="en-US" sz="2000"/>
              <a:t>(1)在指令重叠执行过程中，硬件资源满足不了指令重叠执行的要求，发生资源冲突。如在同一时间，几条重叠执行的指令分别要取指令、取操作数和存结果，都需要访存，就会发生访存冲突</a:t>
            </a:r>
            <a:br>
              <a:rPr lang="zh-CN" altLang="en-US" sz="2000"/>
            </a:br>
            <a:br>
              <a:rPr lang="zh-CN" altLang="en-US" sz="2000"/>
            </a:br>
            <a:r>
              <a:rPr lang="zh-CN" altLang="en-US" sz="2000"/>
              <a:t>(2)在程序的相邻指令之间出现了某种关联，如当一条指令需要用到前面指令的执行结果，而这些指令均在流水线中重叠执行，就会引起数据相关</a:t>
            </a:r>
            <a:br>
              <a:rPr lang="zh-CN" altLang="en-US" sz="2000"/>
            </a:br>
            <a:br>
              <a:rPr lang="zh-CN" altLang="en-US" sz="2000"/>
            </a:br>
            <a:r>
              <a:rPr lang="zh-CN" altLang="en-US" sz="2000"/>
              <a:t>(3)当流水线遇到分支指令时，如一条指令要等前一条(或几条)指令作出转移方向的决定后，才能进入流水线时，便发生控制相关。</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641793"/>
            <a:ext cx="9144000" cy="2387600"/>
          </a:xfrm>
        </p:spPr>
        <p:txBody>
          <a:bodyPr/>
          <a:p>
            <a:r>
              <a:rPr lang="zh-CN" altLang="en-US" sz="2000"/>
              <a:t>请写出MIPS处理TLB缺失的方式：</a:t>
            </a:r>
            <a:br>
              <a:rPr lang="zh-CN" altLang="en-US" sz="2000"/>
            </a:br>
            <a:br>
              <a:rPr lang="zh-CN" altLang="en-US" sz="2000"/>
            </a:br>
            <a:r>
              <a:rPr lang="zh-CN" altLang="en-US" sz="2000"/>
              <a:t>MIPS中通常通过软件方式处理，如下：</a:t>
            </a:r>
            <a:br>
              <a:rPr lang="zh-CN" altLang="en-US" sz="2000"/>
            </a:br>
            <a:r>
              <a:rPr lang="zh-CN" altLang="en-US" sz="2000"/>
              <a:t>1.当页在主存中时，只需要创建缺失的TLB表项，然后重新执行引起TLB缺失的那条指令，这时就会得到TLB命中；</a:t>
            </a:r>
            <a:br>
              <a:rPr lang="zh-CN" altLang="en-US" sz="2000"/>
            </a:br>
            <a:r>
              <a:rPr lang="zh-CN" altLang="en-US" sz="2000"/>
              <a:t>2.页不在主存中，将会发生缺页异常，需要将控制权交给操作系统然后恢复执行被中断的进程。</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646430" y="438468"/>
            <a:ext cx="5080000" cy="2222500"/>
          </a:xfrm>
          <a:prstGeom prst="rect">
            <a:avLst/>
          </a:prstGeom>
          <a:noFill/>
          <a:ln w="9525">
            <a:noFill/>
          </a:ln>
        </p:spPr>
        <p:txBody>
          <a:bodyPr>
            <a:spAutoFit/>
          </a:bodyPr>
          <a:p>
            <a:pPr indent="0"/>
            <a:r>
              <a:rPr lang="en-US" altLang="zh-CN" sz="2200" b="1">
                <a:latin typeface="等线" panose="02010600030101010101" charset="-122"/>
                <a:ea typeface="等线" panose="02010600030101010101" charset="-122"/>
                <a:cs typeface="等线" panose="02010600030101010101" charset="-122"/>
              </a:rPr>
              <a:t>Cache</a:t>
            </a:r>
            <a:r>
              <a:rPr lang="zh-CN" altLang="en-US" sz="2200" b="1">
                <a:latin typeface="等线" panose="02010600030101010101" charset="-122"/>
                <a:ea typeface="等线" panose="02010600030101010101" charset="-122"/>
                <a:cs typeface="等线" panose="02010600030101010101" charset="-122"/>
              </a:rPr>
              <a:t>的命中率与哪些因素有关？为什么？</a:t>
            </a:r>
            <a:r>
              <a:rPr lang="zh-CN" altLang="en-US" sz="1050" b="0">
                <a:latin typeface="等线" panose="02010600030101010101" charset="-122"/>
                <a:ea typeface="等线" panose="02010600030101010101" charset="-122"/>
                <a:cs typeface="等线" panose="02010600030101010101" charset="-122"/>
              </a:rPr>
              <a:t> </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命中率与</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的容量、组的大小（路数大小）、块的大小、程序的行为等很多因素有关，在此只讨论前三者。容量因素：	</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容量越大，能存储的信息越多，相应的命中率也会提升；在</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容量比较小的时候，命中率的提高得非常快，随着</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容量的增加，命中率提高的速度逐渐降低。当</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容量增加到无穷大时，命中率可望达到</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100</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％，但是，这在实际上是做不到的。</a:t>
            </a:r>
            <a:endParaRPr lang="zh-CN" altLang="en-US"/>
          </a:p>
        </p:txBody>
      </p:sp>
      <p:pic>
        <p:nvPicPr>
          <p:cNvPr id="11" name="图片 10"/>
          <p:cNvPicPr/>
          <p:nvPr/>
        </p:nvPicPr>
        <p:blipFill>
          <a:blip r:embed="rId1"/>
          <a:stretch>
            <a:fillRect/>
          </a:stretch>
        </p:blipFill>
        <p:spPr>
          <a:xfrm>
            <a:off x="646430" y="2660968"/>
            <a:ext cx="4480560" cy="2697480"/>
          </a:xfrm>
          <a:prstGeom prst="rect">
            <a:avLst/>
          </a:prstGeom>
          <a:noFill/>
          <a:ln w="9525">
            <a:noFill/>
          </a:ln>
        </p:spPr>
      </p:pic>
      <p:sp>
        <p:nvSpPr>
          <p:cNvPr id="105" name="文本框 104"/>
          <p:cNvSpPr txBox="1"/>
          <p:nvPr/>
        </p:nvSpPr>
        <p:spPr>
          <a:xfrm>
            <a:off x="646430" y="5358448"/>
            <a:ext cx="5080000" cy="1129665"/>
          </a:xfrm>
          <a:prstGeom prst="rect">
            <a:avLst/>
          </a:prstGeom>
          <a:noFill/>
          <a:ln w="9525">
            <a:noFill/>
          </a:ln>
        </p:spPr>
        <p:txBody>
          <a:bodyPr>
            <a:spAutoFit/>
          </a:bodyPr>
          <a:p>
            <a:pPr indent="0"/>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 </a:t>
            </a:r>
            <a:endParaRPr lang="en-US" altLang="zh-CN" sz="1200" b="0">
              <a:solidFill>
                <a:srgbClr val="333333"/>
              </a:solidFill>
              <a:latin typeface="微软雅黑" panose="020B0503020204020204" charset="-122"/>
              <a:ea typeface="微软雅黑" panose="020B0503020204020204" charset="-122"/>
              <a:cs typeface="微软雅黑" panose="020B0503020204020204" charset="-122"/>
            </a:endParaRPr>
          </a:p>
          <a:p>
            <a:pPr indent="0"/>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组的大小因素：</a:t>
            </a:r>
            <a:r>
              <a:rPr lang="zh-CN" altLang="en-US" sz="1050" b="0">
                <a:solidFill>
                  <a:srgbClr val="333333"/>
                </a:solidFill>
                <a:latin typeface="微软雅黑" panose="020B0503020204020204" charset="-122"/>
                <a:ea typeface="微软雅黑" panose="020B0503020204020204" charset="-122"/>
                <a:cs typeface="微软雅黑" panose="020B0503020204020204" charset="-122"/>
              </a:rPr>
              <a:t>	组是在组相联中提及的。当</a:t>
            </a:r>
            <a:r>
              <a:rPr lang="en-US" altLang="zh-CN" sz="105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050" b="0">
                <a:solidFill>
                  <a:srgbClr val="333333"/>
                </a:solidFill>
                <a:latin typeface="微软雅黑" panose="020B0503020204020204" charset="-122"/>
                <a:ea typeface="微软雅黑" panose="020B0503020204020204" charset="-122"/>
                <a:cs typeface="微软雅黑" panose="020B0503020204020204" charset="-122"/>
              </a:rPr>
              <a:t>的容量一定时，在采用组相联映象和变换方式的</a:t>
            </a:r>
            <a:r>
              <a:rPr lang="en-US" altLang="zh-CN" sz="105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050" b="0">
                <a:solidFill>
                  <a:srgbClr val="333333"/>
                </a:solidFill>
                <a:latin typeface="微软雅黑" panose="020B0503020204020204" charset="-122"/>
                <a:ea typeface="微软雅黑" panose="020B0503020204020204" charset="-122"/>
                <a:cs typeface="微软雅黑" panose="020B0503020204020204" charset="-122"/>
              </a:rPr>
              <a:t>中，分组的数目对于</a:t>
            </a:r>
            <a:r>
              <a:rPr lang="en-US" altLang="zh-CN" sz="105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050" b="0">
                <a:solidFill>
                  <a:srgbClr val="333333"/>
                </a:solidFill>
                <a:latin typeface="微软雅黑" panose="020B0503020204020204" charset="-122"/>
                <a:ea typeface="微软雅黑" panose="020B0503020204020204" charset="-122"/>
                <a:cs typeface="微软雅黑" panose="020B0503020204020204" charset="-122"/>
              </a:rPr>
              <a:t>命中率的影响是很明显的。随着组数的增加，</a:t>
            </a:r>
            <a:r>
              <a:rPr lang="en-US" altLang="zh-CN" sz="105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050" b="0">
                <a:solidFill>
                  <a:srgbClr val="333333"/>
                </a:solidFill>
                <a:latin typeface="微软雅黑" panose="020B0503020204020204" charset="-122"/>
                <a:ea typeface="微软雅黑" panose="020B0503020204020204" charset="-122"/>
                <a:cs typeface="微软雅黑" panose="020B0503020204020204" charset="-122"/>
              </a:rPr>
              <a:t>的命中率要降低。原因是由于在组相联映象方式中，组</a:t>
            </a:r>
            <a:endParaRPr lang="zh-CN" altLang="en-US"/>
          </a:p>
        </p:txBody>
      </p:sp>
      <p:sp>
        <p:nvSpPr>
          <p:cNvPr id="12" name="文本框 11"/>
          <p:cNvSpPr txBox="1"/>
          <p:nvPr/>
        </p:nvSpPr>
        <p:spPr>
          <a:xfrm>
            <a:off x="6067425" y="438785"/>
            <a:ext cx="5080000" cy="2491740"/>
          </a:xfrm>
          <a:prstGeom prst="rect">
            <a:avLst/>
          </a:prstGeom>
          <a:noFill/>
          <a:ln w="9525">
            <a:noFill/>
          </a:ln>
        </p:spPr>
        <p:txBody>
          <a:bodyPr>
            <a:spAutoFit/>
          </a:bodyPr>
          <a:p>
            <a:pPr indent="0"/>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间是采用直接映象方式的，只有组内采用全相联映象方式。当分组的数目增加时，主存中的某一块可以映象到</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中的块数就将减少，从而导致命中率下降。块的大小因素：	在采用组相联映象方式的</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中，当</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的容量一定时，块的大小对命中率的影响非常敏感。开始时，块大小很小，例如只有一个存储单元，这时的命中率</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H</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很低。随着块大小的增加，由于程序的空间局部性起作用，同一块中数据的利用率比较高，因此，</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的命中率增加。这种增加趋势在某一个最佳块大小处达到最大值。在这一点以后，命中率随着块大小的增加反而减小。实际上，当块大小非常大时，进入</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中的许多数据可能根本用不上。而且，随着块大小的增加，程序时间局部性的作用就会逐渐减弱。最后，当块大小等于整个</a:t>
            </a:r>
            <a:r>
              <a:rPr lang="en-US" altLang="zh-CN" sz="1200" b="0">
                <a:solidFill>
                  <a:srgbClr val="333333"/>
                </a:solidFill>
                <a:latin typeface="微软雅黑" panose="020B0503020204020204" charset="-122"/>
                <a:ea typeface="微软雅黑" panose="020B0503020204020204" charset="-122"/>
                <a:cs typeface="微软雅黑" panose="020B0503020204020204" charset="-122"/>
              </a:rPr>
              <a:t>Cache</a:t>
            </a:r>
            <a:r>
              <a:rPr lang="zh-CN" altLang="en-US" sz="1200" b="0">
                <a:solidFill>
                  <a:srgbClr val="333333"/>
                </a:solidFill>
                <a:latin typeface="微软雅黑" panose="020B0503020204020204" charset="-122"/>
                <a:ea typeface="微软雅黑" panose="020B0503020204020204" charset="-122"/>
                <a:cs typeface="微软雅黑" panose="020B0503020204020204" charset="-122"/>
              </a:rPr>
              <a:t>的容量时，，命中率将趋近于零。 </a:t>
            </a:r>
            <a:endParaRPr lang="zh-CN" altLang="en-US"/>
          </a:p>
        </p:txBody>
      </p:sp>
      <p:pic>
        <p:nvPicPr>
          <p:cNvPr id="13" name="图片 12"/>
          <p:cNvPicPr/>
          <p:nvPr/>
        </p:nvPicPr>
        <p:blipFill>
          <a:blip r:embed="rId2"/>
          <a:stretch>
            <a:fillRect/>
          </a:stretch>
        </p:blipFill>
        <p:spPr>
          <a:xfrm>
            <a:off x="6067425" y="2930525"/>
            <a:ext cx="4488180" cy="27051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56000" y="1509713"/>
            <a:ext cx="5080000" cy="953135"/>
          </a:xfrm>
          <a:prstGeom prst="rect">
            <a:avLst/>
          </a:prstGeom>
          <a:noFill/>
          <a:ln w="9525">
            <a:noFill/>
          </a:ln>
        </p:spPr>
        <p:txBody>
          <a:bodyPr>
            <a:spAutoFit/>
          </a:bodyPr>
          <a:p>
            <a:pPr indent="355600"/>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假定某计算机</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和计算机</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以不同的方式实现了相同的指令集</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该指令集中共有</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A</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B</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D</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四类指令，它们在程序中所占比例分别为</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40%</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20%</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20%</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20%</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，机器</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和机器</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的时钟周期为</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3GHZ</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3.5GHZ</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，各类指令在两机器上的</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CPI</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如表</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1.5</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所示。</a:t>
            </a:r>
            <a:endParaRPr lang="zh-CN" altLang="en-US"/>
          </a:p>
        </p:txBody>
      </p:sp>
      <p:graphicFrame>
        <p:nvGraphicFramePr>
          <p:cNvPr id="4" name="表格 3"/>
          <p:cNvGraphicFramePr/>
          <p:nvPr/>
        </p:nvGraphicFramePr>
        <p:xfrm>
          <a:off x="3556000" y="2462848"/>
          <a:ext cx="5408930" cy="0"/>
        </p:xfrm>
        <a:graphic>
          <a:graphicData uri="http://schemas.openxmlformats.org/drawingml/2006/table">
            <a:tbl>
              <a:tblPr firstRow="1" bandRow="1">
                <a:tableStyleId>{5940675A-B579-460E-94D1-54222C63F5DA}</a:tableStyleId>
              </a:tblPr>
              <a:tblGrid>
                <a:gridCol w="1082675"/>
                <a:gridCol w="1082675"/>
                <a:gridCol w="1082675"/>
                <a:gridCol w="1084263"/>
                <a:gridCol w="1076325"/>
              </a:tblGrid>
              <a:tr h="204470">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A</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B</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D</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CPI1</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CPI2</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3556000" y="3102928"/>
            <a:ext cx="5080000" cy="2245360"/>
          </a:xfrm>
          <a:prstGeom prst="rect">
            <a:avLst/>
          </a:prstGeom>
          <a:noFill/>
          <a:ln w="9525">
            <a:noFill/>
          </a:ln>
        </p:spPr>
        <p:txBody>
          <a:bodyPr>
            <a:spAutoFit/>
          </a:bodyPr>
          <a:p>
            <a:pPr indent="0"/>
            <a:endPar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）求两机器的平均</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CPI</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各为多少？（</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）各自执行</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1*10^9</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条指令的时间及其性能比。如果基准程序的指令数增加</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，平均</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CPI</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增加</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，求</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CPU</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时间增加了多少。（</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）在指令数保持不变的前提下，如果要将平均</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CPI</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降低</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15%</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CPU</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时间减少</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20%</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，求时钟频率（计算机</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4</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）如果只减少</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A</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指令时间，总时间是否能减少</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20%</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，如果能，计算</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A</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指令减少后的</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CPI</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（计算机</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altLang="zh-CN" sz="1400" b="0">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）时钟频率最高的机器一定拥有最高的性能吗？判断并说明原因。</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988185" y="1383030"/>
            <a:ext cx="7337425" cy="4092575"/>
          </a:xfrm>
          <a:prstGeom prst="rect">
            <a:avLst/>
          </a:prstGeom>
          <a:noFill/>
          <a:ln w="9525">
            <a:noFill/>
          </a:ln>
        </p:spPr>
        <p:txBody>
          <a:bodyPr wrap="square">
            <a:spAutoFit/>
          </a:bodyPr>
          <a:p>
            <a:pPr indent="0"/>
            <a:r>
              <a:rPr lang="zh-CN" altLang="en-US" sz="2000" b="0">
                <a:latin typeface="宋体" panose="02010600030101010101" pitchFamily="2" charset="-122"/>
                <a:ea typeface="宋体" panose="02010600030101010101" pitchFamily="2" charset="-122"/>
                <a:cs typeface="宋体" panose="02010600030101010101" pitchFamily="2" charset="-122"/>
              </a:rPr>
              <a:t>某计算机字长为</a:t>
            </a:r>
            <a:r>
              <a:rPr lang="en-US" altLang="zh-CN" sz="2000" b="0">
                <a:latin typeface="宋体" panose="02010600030101010101" pitchFamily="2" charset="-122"/>
                <a:ea typeface="宋体" panose="02010600030101010101" pitchFamily="2" charset="-122"/>
                <a:cs typeface="宋体" panose="02010600030101010101" pitchFamily="2" charset="-122"/>
              </a:rPr>
              <a:t>16</a:t>
            </a:r>
            <a:r>
              <a:rPr lang="zh-CN" altLang="en-US" sz="2000" b="0">
                <a:latin typeface="宋体" panose="02010600030101010101" pitchFamily="2" charset="-122"/>
                <a:ea typeface="宋体" panose="02010600030101010101" pitchFamily="2" charset="-122"/>
                <a:cs typeface="宋体" panose="02010600030101010101" pitchFamily="2" charset="-122"/>
              </a:rPr>
              <a:t>位，内存容量为</a:t>
            </a:r>
            <a:r>
              <a:rPr lang="en-US" altLang="zh-CN" sz="2000" b="0">
                <a:latin typeface="Calibri" panose="020F0502020204030204" charset="0"/>
                <a:cs typeface="Calibri" panose="020F0502020204030204" charset="0"/>
              </a:rPr>
              <a:t>64k</a:t>
            </a:r>
            <a:r>
              <a:rPr lang="zh-CN" altLang="en-US" sz="2000" b="0">
                <a:latin typeface="宋体" panose="02010600030101010101" pitchFamily="2" charset="-122"/>
                <a:ea typeface="宋体" panose="02010600030101010101" pitchFamily="2" charset="-122"/>
                <a:cs typeface="宋体" panose="02010600030101010101" pitchFamily="2" charset="-122"/>
              </a:rPr>
              <a:t>字，采用单字长度单地址指令，共有</a:t>
            </a:r>
            <a:r>
              <a:rPr lang="en-US" altLang="zh-CN" sz="2000" b="0">
                <a:latin typeface="Calibri" panose="020F0502020204030204" charset="0"/>
                <a:cs typeface="Calibri" panose="020F0502020204030204" charset="0"/>
              </a:rPr>
              <a:t>70</a:t>
            </a:r>
            <a:r>
              <a:rPr lang="zh-CN" altLang="en-US" sz="2000" b="0">
                <a:latin typeface="宋体" panose="02010600030101010101" pitchFamily="2" charset="-122"/>
                <a:ea typeface="宋体" panose="02010600030101010101" pitchFamily="2" charset="-122"/>
                <a:cs typeface="宋体" panose="02010600030101010101" pitchFamily="2" charset="-122"/>
              </a:rPr>
              <a:t>条指令，若有直接寻址，间接寻址，变址地址，相对寻址四种寻址方式，试设计其指令格式，并指出每种寻址方式的有效地址及访问范围。 解：</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0">
                <a:latin typeface="宋体" panose="02010600030101010101" pitchFamily="2" charset="-122"/>
                <a:ea typeface="宋体" panose="02010600030101010101" pitchFamily="2" charset="-122"/>
                <a:cs typeface="宋体" panose="02010600030101010101" pitchFamily="2" charset="-122"/>
              </a:rPr>
              <a:t>70</a:t>
            </a:r>
            <a:r>
              <a:rPr lang="zh-CN" altLang="en-US" sz="2000" b="0">
                <a:latin typeface="宋体" panose="02010600030101010101" pitchFamily="2" charset="-122"/>
                <a:ea typeface="宋体" panose="02010600030101010101" pitchFamily="2" charset="-122"/>
                <a:cs typeface="宋体" panose="02010600030101010101" pitchFamily="2" charset="-122"/>
              </a:rPr>
              <a:t>条指令需占用操作码字段（</a:t>
            </a:r>
            <a:r>
              <a:rPr lang="en-US" altLang="zh-CN" sz="2000" b="0">
                <a:latin typeface="宋体" panose="02010600030101010101" pitchFamily="2" charset="-122"/>
                <a:ea typeface="宋体" panose="02010600030101010101" pitchFamily="2" charset="-122"/>
                <a:cs typeface="宋体" panose="02010600030101010101" pitchFamily="2" charset="-122"/>
              </a:rPr>
              <a:t>op</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7</a:t>
            </a:r>
            <a:r>
              <a:rPr lang="zh-CN" altLang="en-US" sz="2000" b="0">
                <a:latin typeface="宋体" panose="02010600030101010101" pitchFamily="2" charset="-122"/>
                <a:ea typeface="宋体" panose="02010600030101010101" pitchFamily="2" charset="-122"/>
                <a:cs typeface="宋体" panose="02010600030101010101" pitchFamily="2" charset="-122"/>
              </a:rPr>
              <a:t>位，寻址模式位（</a:t>
            </a:r>
            <a:r>
              <a:rPr lang="en-US" altLang="zh-CN" sz="2000" b="0">
                <a:latin typeface="Calibri" panose="020F0502020204030204" charset="0"/>
                <a:cs typeface="Calibri" panose="020F0502020204030204" charset="0"/>
              </a:rPr>
              <a:t>M</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2</a:t>
            </a:r>
            <a:r>
              <a:rPr lang="zh-CN" altLang="en-US" sz="2000" b="0">
                <a:latin typeface="宋体" panose="02010600030101010101" pitchFamily="2" charset="-122"/>
                <a:ea typeface="宋体" panose="02010600030101010101" pitchFamily="2" charset="-122"/>
                <a:cs typeface="宋体" panose="02010600030101010101" pitchFamily="2" charset="-122"/>
              </a:rPr>
              <a:t>位，形式地址（</a:t>
            </a:r>
            <a:r>
              <a:rPr lang="en-US" altLang="zh-CN" sz="2000" b="0">
                <a:latin typeface="Calibri" panose="020F0502020204030204" charset="0"/>
                <a:cs typeface="Calibri" panose="020F0502020204030204" charset="0"/>
              </a:rPr>
              <a:t>D</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7</a:t>
            </a:r>
            <a:r>
              <a:rPr lang="zh-CN" altLang="en-US" sz="2000" b="0">
                <a:latin typeface="宋体" panose="02010600030101010101" pitchFamily="2" charset="-122"/>
                <a:ea typeface="宋体" panose="02010600030101010101" pitchFamily="2" charset="-122"/>
                <a:cs typeface="宋体" panose="02010600030101010101" pitchFamily="2" charset="-122"/>
              </a:rPr>
              <a:t>位。寻址模式</a:t>
            </a:r>
            <a:r>
              <a:rPr lang="en-US" altLang="zh-CN" sz="2000" b="0">
                <a:latin typeface="宋体" panose="02010600030101010101" pitchFamily="2" charset="-122"/>
                <a:ea typeface="宋体" panose="02010600030101010101" pitchFamily="2" charset="-122"/>
                <a:cs typeface="宋体" panose="02010600030101010101" pitchFamily="2" charset="-122"/>
              </a:rPr>
              <a:t>M</a:t>
            </a:r>
            <a:r>
              <a:rPr lang="zh-CN" altLang="en-US" sz="2000" b="0">
                <a:latin typeface="宋体" panose="02010600030101010101" pitchFamily="2" charset="-122"/>
                <a:ea typeface="宋体" panose="02010600030101010101" pitchFamily="2" charset="-122"/>
                <a:cs typeface="宋体" panose="02010600030101010101" pitchFamily="2" charset="-122"/>
              </a:rPr>
              <a:t>定义如下：</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0">
                <a:latin typeface="宋体" panose="02010600030101010101" pitchFamily="2" charset="-122"/>
                <a:ea typeface="宋体" panose="02010600030101010101" pitchFamily="2" charset="-122"/>
                <a:cs typeface="宋体" panose="02010600030101010101" pitchFamily="2" charset="-122"/>
              </a:rPr>
              <a:t>X=00</a:t>
            </a:r>
            <a:r>
              <a:rPr lang="zh-CN" altLang="en-US" sz="2000" b="0">
                <a:latin typeface="宋体" panose="02010600030101010101" pitchFamily="2" charset="-122"/>
                <a:ea typeface="宋体" panose="02010600030101010101" pitchFamily="2" charset="-122"/>
                <a:cs typeface="宋体" panose="02010600030101010101" pitchFamily="2" charset="-122"/>
              </a:rPr>
              <a:t>，直接寻址，有效地址</a:t>
            </a:r>
            <a:r>
              <a:rPr lang="en-US" altLang="zh-CN" sz="2000" b="0">
                <a:latin typeface="Calibri" panose="020F0502020204030204" charset="0"/>
                <a:cs typeface="Calibri" panose="020F0502020204030204" charset="0"/>
              </a:rPr>
              <a:t>E=D</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128</a:t>
            </a:r>
            <a:r>
              <a:rPr lang="zh-CN" altLang="en-US" sz="2000" b="0">
                <a:latin typeface="宋体" panose="02010600030101010101" pitchFamily="2" charset="-122"/>
                <a:ea typeface="宋体" panose="02010600030101010101" pitchFamily="2" charset="-122"/>
                <a:cs typeface="宋体" panose="02010600030101010101" pitchFamily="2" charset="-122"/>
              </a:rPr>
              <a:t>单元）</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0">
                <a:latin typeface="宋体" panose="02010600030101010101" pitchFamily="2" charset="-122"/>
                <a:ea typeface="宋体" panose="02010600030101010101" pitchFamily="2" charset="-122"/>
                <a:cs typeface="宋体" panose="02010600030101010101" pitchFamily="2" charset="-122"/>
              </a:rPr>
              <a:t>X=01</a:t>
            </a:r>
            <a:r>
              <a:rPr lang="zh-CN" altLang="en-US" sz="2000" b="0">
                <a:latin typeface="宋体" panose="02010600030101010101" pitchFamily="2" charset="-122"/>
                <a:ea typeface="宋体" panose="02010600030101010101" pitchFamily="2" charset="-122"/>
                <a:cs typeface="宋体" panose="02010600030101010101" pitchFamily="2" charset="-122"/>
              </a:rPr>
              <a:t>，间接寻址，</a:t>
            </a:r>
            <a:r>
              <a:rPr lang="en-US" altLang="zh-CN" sz="2000" b="0">
                <a:latin typeface="Calibri" panose="020F0502020204030204" charset="0"/>
                <a:cs typeface="Calibri" panose="020F0502020204030204" charset="0"/>
              </a:rPr>
              <a:t>D=</a:t>
            </a:r>
            <a:r>
              <a:rPr lang="zh-CN" altLang="en-US" sz="2000" b="0">
                <a:latin typeface="宋体" panose="02010600030101010101" pitchFamily="2" charset="-122"/>
                <a:ea typeface="宋体" panose="02010600030101010101" pitchFamily="2" charset="-122"/>
                <a:cs typeface="宋体" panose="02010600030101010101" pitchFamily="2" charset="-122"/>
              </a:rPr>
              <a:t>操作数</a:t>
            </a:r>
            <a:r>
              <a:rPr lang="en-US" altLang="zh-CN" sz="2000" b="0">
                <a:latin typeface="Calibri" panose="020F0502020204030204" charset="0"/>
                <a:cs typeface="Calibri" panose="020F0502020204030204" charset="0"/>
              </a:rPr>
              <a:t>EA=</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A</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64k</a:t>
            </a:r>
            <a:r>
              <a:rPr lang="zh-CN" altLang="en-US" sz="2000" b="0">
                <a:latin typeface="宋体" panose="02010600030101010101" pitchFamily="2" charset="-122"/>
                <a:ea typeface="宋体" panose="02010600030101010101" pitchFamily="2" charset="-122"/>
                <a:cs typeface="宋体" panose="02010600030101010101" pitchFamily="2" charset="-122"/>
              </a:rPr>
              <a:t>）</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0">
                <a:latin typeface="宋体" panose="02010600030101010101" pitchFamily="2" charset="-122"/>
                <a:ea typeface="宋体" panose="02010600030101010101" pitchFamily="2" charset="-122"/>
                <a:cs typeface="宋体" panose="02010600030101010101" pitchFamily="2" charset="-122"/>
              </a:rPr>
              <a:t>X=10</a:t>
            </a:r>
            <a:r>
              <a:rPr lang="zh-CN" altLang="en-US" sz="2000" b="0">
                <a:latin typeface="宋体" panose="02010600030101010101" pitchFamily="2" charset="-122"/>
                <a:ea typeface="宋体" panose="02010600030101010101" pitchFamily="2" charset="-122"/>
                <a:cs typeface="宋体" panose="02010600030101010101" pitchFamily="2" charset="-122"/>
              </a:rPr>
              <a:t>，变址寻址，有效地址</a:t>
            </a:r>
            <a:r>
              <a:rPr lang="en-US" altLang="zh-CN" sz="2000" b="0">
                <a:latin typeface="Calibri" panose="020F0502020204030204" charset="0"/>
                <a:cs typeface="Calibri" panose="020F0502020204030204" charset="0"/>
              </a:rPr>
              <a:t>E=</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R</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+D</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64K</a:t>
            </a:r>
            <a:r>
              <a:rPr lang="zh-CN" altLang="en-US" sz="2000" b="0">
                <a:latin typeface="宋体" panose="02010600030101010101" pitchFamily="2" charset="-122"/>
                <a:ea typeface="宋体" panose="02010600030101010101" pitchFamily="2" charset="-122"/>
                <a:cs typeface="宋体" panose="02010600030101010101" pitchFamily="2" charset="-122"/>
              </a:rPr>
              <a:t>）</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2000" b="0">
                <a:latin typeface="宋体" panose="02010600030101010101" pitchFamily="2" charset="-122"/>
                <a:ea typeface="宋体" panose="02010600030101010101" pitchFamily="2" charset="-122"/>
                <a:cs typeface="宋体" panose="02010600030101010101" pitchFamily="2" charset="-122"/>
              </a:rPr>
              <a:t>X=11</a:t>
            </a:r>
            <a:r>
              <a:rPr lang="zh-CN" altLang="en-US" sz="2000" b="0">
                <a:latin typeface="宋体" panose="02010600030101010101" pitchFamily="2" charset="-122"/>
                <a:ea typeface="宋体" panose="02010600030101010101" pitchFamily="2" charset="-122"/>
                <a:cs typeface="宋体" panose="02010600030101010101" pitchFamily="2" charset="-122"/>
              </a:rPr>
              <a:t>，相对寻址，有效地址</a:t>
            </a:r>
            <a:r>
              <a:rPr lang="en-US" altLang="zh-CN" sz="2000" b="0">
                <a:latin typeface="Calibri" panose="020F0502020204030204" charset="0"/>
                <a:cs typeface="Calibri" panose="020F0502020204030204" charset="0"/>
              </a:rPr>
              <a:t>E=</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PC</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+D</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alibri" panose="020F0502020204030204" charset="0"/>
                <a:cs typeface="Calibri" panose="020F0502020204030204" charset="0"/>
              </a:rPr>
              <a:t>64K</a:t>
            </a:r>
            <a:r>
              <a:rPr lang="zh-CN" altLang="en-US" sz="2000" b="0">
                <a:latin typeface="宋体" panose="02010600030101010101" pitchFamily="2" charset="-122"/>
                <a:ea typeface="宋体" panose="02010600030101010101" pitchFamily="2" charset="-122"/>
                <a:cs typeface="宋体" panose="02010600030101010101" pitchFamily="2" charset="-122"/>
              </a:rPr>
              <a:t>）</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43180" y="72390"/>
            <a:ext cx="2426970" cy="1870075"/>
          </a:xfrm>
          <a:prstGeom prst="rect">
            <a:avLst/>
          </a:prstGeom>
          <a:noFill/>
          <a:ln w="9525">
            <a:noFill/>
          </a:ln>
        </p:spPr>
      </p:pic>
      <p:sp>
        <p:nvSpPr>
          <p:cNvPr id="101" name="文本框 100"/>
          <p:cNvSpPr txBox="1"/>
          <p:nvPr/>
        </p:nvSpPr>
        <p:spPr>
          <a:xfrm>
            <a:off x="294640" y="1942465"/>
            <a:ext cx="6203950" cy="4554220"/>
          </a:xfrm>
          <a:prstGeom prst="rect">
            <a:avLst/>
          </a:prstGeom>
          <a:noFill/>
          <a:ln w="9525">
            <a:noFill/>
          </a:ln>
        </p:spPr>
        <p:txBody>
          <a:bodyPr wrap="square">
            <a:spAutoFit/>
          </a:bodyPr>
          <a:p>
            <a:pPr indent="0"/>
            <a:r>
              <a:rPr lang="en-US" altLang="zh-CN" sz="2000" b="0">
                <a:latin typeface="宋体" panose="02010600030101010101" pitchFamily="2" charset="-122"/>
                <a:ea typeface="宋体" panose="02010600030101010101" pitchFamily="2" charset="-122"/>
                <a:cs typeface="宋体" panose="02010600030101010101" pitchFamily="2" charset="-122"/>
              </a:rPr>
              <a:t> </a:t>
            </a:r>
            <a:endParaRPr lang="en-US" altLang="zh-CN" sz="20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1500" b="0">
                <a:latin typeface="宋体" panose="02010600030101010101" pitchFamily="2" charset="-122"/>
                <a:ea typeface="宋体" panose="02010600030101010101" pitchFamily="2" charset="-122"/>
                <a:cs typeface="宋体" panose="02010600030101010101" pitchFamily="2" charset="-122"/>
              </a:rPr>
              <a:t>1.</a:t>
            </a:r>
            <a:r>
              <a:rPr lang="en-US" altLang="zh-CN" sz="1500" b="0">
                <a:latin typeface="等线" panose="02010600030101010101" charset="-122"/>
                <a:ea typeface="等线" panose="02010600030101010101" charset="-122"/>
                <a:cs typeface="等线" panose="02010600030101010101" charset="-122"/>
              </a:rPr>
              <a:t>1</a:t>
            </a:r>
            <a:r>
              <a:rPr lang="en-US" altLang="zh-CN" sz="1500" b="0">
                <a:latin typeface="宋体" panose="02010600030101010101" pitchFamily="2" charset="-122"/>
                <a:ea typeface="宋体" panose="02010600030101010101" pitchFamily="2" charset="-122"/>
                <a:cs typeface="宋体" panose="02010600030101010101" pitchFamily="2" charset="-122"/>
              </a:rPr>
              <a:t>p[0] = q;  </a:t>
            </a:r>
            <a:r>
              <a:rPr lang="en-US" altLang="zh-CN" sz="1500" b="0">
                <a:latin typeface="等线" panose="02010600030101010101" charset="-122"/>
                <a:ea typeface="等线" panose="02010600030101010101" charset="-122"/>
                <a:cs typeface="等线" panose="02010600030101010101" charset="-122"/>
              </a:rPr>
              <a:t>2</a:t>
            </a:r>
            <a:r>
              <a:rPr lang="en-US" altLang="zh-CN" sz="1500" b="0">
                <a:latin typeface="宋体" panose="02010600030101010101" pitchFamily="2" charset="-122"/>
                <a:ea typeface="宋体" panose="02010600030101010101" pitchFamily="2" charset="-122"/>
                <a:cs typeface="宋体" panose="02010600030101010101" pitchFamily="2" charset="-122"/>
              </a:rPr>
              <a:t>q = p[2];  </a:t>
            </a:r>
            <a:r>
              <a:rPr lang="en-US" altLang="zh-CN" sz="1500" b="0">
                <a:latin typeface="等线" panose="02010600030101010101" charset="-122"/>
                <a:ea typeface="等线" panose="02010600030101010101" charset="-122"/>
                <a:cs typeface="等线" panose="02010600030101010101" charset="-122"/>
              </a:rPr>
              <a:t>3</a:t>
            </a:r>
            <a:r>
              <a:rPr lang="en-US" altLang="zh-CN" sz="1500" b="0">
                <a:latin typeface="宋体" panose="02010600030101010101" pitchFamily="2" charset="-122"/>
                <a:ea typeface="宋体" panose="02010600030101010101" pitchFamily="2" charset="-122"/>
                <a:cs typeface="宋体" panose="02010600030101010101" pitchFamily="2" charset="-122"/>
              </a:rPr>
              <a:t>if (i &lt; j)  </a:t>
            </a:r>
            <a:r>
              <a:rPr lang="en-US" altLang="zh-CN" sz="1500" b="0">
                <a:latin typeface="等线" panose="02010600030101010101" charset="-122"/>
                <a:ea typeface="等线" panose="02010600030101010101" charset="-122"/>
                <a:cs typeface="等线" panose="02010600030101010101" charset="-122"/>
              </a:rPr>
              <a:t>4</a:t>
            </a:r>
            <a:r>
              <a:rPr lang="en-US" altLang="zh-CN" sz="1500" b="0">
                <a:latin typeface="宋体" panose="02010600030101010101" pitchFamily="2" charset="-122"/>
                <a:ea typeface="宋体" panose="02010600030101010101" pitchFamily="2" charset="-122"/>
                <a:cs typeface="宋体" panose="02010600030101010101" pitchFamily="2" charset="-122"/>
              </a:rPr>
              <a:t>{  </a:t>
            </a:r>
            <a:r>
              <a:rPr lang="en-US" altLang="zh-CN" sz="1500" b="0">
                <a:latin typeface="等线" panose="02010600030101010101" charset="-122"/>
                <a:ea typeface="等线" panose="02010600030101010101" charset="-122"/>
                <a:cs typeface="等线" panose="02010600030101010101" charset="-122"/>
              </a:rPr>
              <a:t>5</a:t>
            </a:r>
            <a:r>
              <a:rPr lang="en-US" altLang="zh-CN" sz="1500" b="0">
                <a:latin typeface="宋体" panose="02010600030101010101" pitchFamily="2" charset="-122"/>
                <a:ea typeface="宋体" panose="02010600030101010101" pitchFamily="2" charset="-122"/>
                <a:cs typeface="宋体" panose="02010600030101010101" pitchFamily="2" charset="-122"/>
              </a:rPr>
              <a:t>	i = a + j;</a:t>
            </a:r>
            <a:r>
              <a:rPr lang="en-US" altLang="zh-CN" sz="1500" b="0">
                <a:latin typeface="等线" panose="02010600030101010101" charset="-122"/>
                <a:ea typeface="等线" panose="02010600030101010101" charset="-122"/>
                <a:cs typeface="等线" panose="02010600030101010101" charset="-122"/>
              </a:rPr>
              <a:t>6</a:t>
            </a:r>
            <a:r>
              <a:rPr lang="en-US" altLang="zh-CN" sz="1500" b="0">
                <a:latin typeface="宋体" panose="02010600030101010101" pitchFamily="2" charset="-122"/>
                <a:ea typeface="宋体" panose="02010600030101010101" pitchFamily="2" charset="-122"/>
                <a:cs typeface="宋体" panose="02010600030101010101" pitchFamily="2" charset="-122"/>
              </a:rPr>
              <a:t>	if (c &lt; j)</a:t>
            </a:r>
            <a:r>
              <a:rPr lang="en-US" altLang="zh-CN" sz="1500" b="0">
                <a:latin typeface="等线" panose="02010600030101010101" charset="-122"/>
                <a:ea typeface="等线" panose="02010600030101010101" charset="-122"/>
                <a:cs typeface="等线" panose="02010600030101010101" charset="-122"/>
              </a:rPr>
              <a:t>7</a:t>
            </a:r>
            <a:r>
              <a:rPr lang="en-US" altLang="zh-CN" sz="1500" b="0">
                <a:latin typeface="宋体" panose="02010600030101010101" pitchFamily="2" charset="-122"/>
                <a:ea typeface="宋体" panose="02010600030101010101" pitchFamily="2" charset="-122"/>
                <a:cs typeface="宋体" panose="02010600030101010101" pitchFamily="2" charset="-122"/>
              </a:rPr>
              <a:t>		i = 1;</a:t>
            </a:r>
            <a:r>
              <a:rPr lang="en-US" altLang="zh-CN" sz="1500" b="0">
                <a:latin typeface="等线" panose="02010600030101010101" charset="-122"/>
                <a:ea typeface="等线" panose="02010600030101010101" charset="-122"/>
                <a:cs typeface="等线" panose="02010600030101010101" charset="-122"/>
              </a:rPr>
              <a:t>8</a:t>
            </a:r>
            <a:r>
              <a:rPr lang="en-US" altLang="zh-CN" sz="1500" b="0">
                <a:latin typeface="宋体" panose="02010600030101010101" pitchFamily="2" charset="-122"/>
                <a:ea typeface="宋体" panose="02010600030101010101" pitchFamily="2" charset="-122"/>
                <a:cs typeface="宋体" panose="02010600030101010101" pitchFamily="2" charset="-122"/>
              </a:rPr>
              <a:t>	else</a:t>
            </a:r>
            <a:r>
              <a:rPr lang="en-US" altLang="zh-CN" sz="1500" b="0">
                <a:latin typeface="等线" panose="02010600030101010101" charset="-122"/>
                <a:ea typeface="等线" panose="02010600030101010101" charset="-122"/>
                <a:cs typeface="等线" panose="02010600030101010101" charset="-122"/>
              </a:rPr>
              <a:t>9</a:t>
            </a:r>
            <a:r>
              <a:rPr lang="en-US" altLang="zh-CN" sz="1500" b="0">
                <a:latin typeface="宋体" panose="02010600030101010101" pitchFamily="2" charset="-122"/>
                <a:ea typeface="宋体" panose="02010600030101010101" pitchFamily="2" charset="-122"/>
                <a:cs typeface="宋体" panose="02010600030101010101" pitchFamily="2" charset="-122"/>
              </a:rPr>
              <a:t>		i = 0;</a:t>
            </a:r>
            <a:r>
              <a:rPr lang="en-US" altLang="zh-CN" sz="1500" b="0">
                <a:latin typeface="等线" panose="02010600030101010101" charset="-122"/>
                <a:ea typeface="等线" panose="02010600030101010101" charset="-122"/>
                <a:cs typeface="等线" panose="02010600030101010101" charset="-122"/>
              </a:rPr>
              <a:t>10</a:t>
            </a:r>
            <a:r>
              <a:rPr lang="en-US" altLang="zh-CN" sz="1500" b="0">
                <a:latin typeface="宋体" panose="02010600030101010101" pitchFamily="2" charset="-122"/>
                <a:ea typeface="宋体" panose="02010600030101010101" pitchFamily="2" charset="-122"/>
                <a:cs typeface="宋体" panose="02010600030101010101" pitchFamily="2" charset="-122"/>
              </a:rPr>
              <a:t>}</a:t>
            </a:r>
            <a:endParaRPr lang="en-US" altLang="zh-CN" sz="15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500" b="0">
                <a:latin typeface="宋体" panose="02010600030101010101" pitchFamily="2" charset="-122"/>
                <a:ea typeface="宋体" panose="02010600030101010101" pitchFamily="2" charset="-122"/>
                <a:cs typeface="宋体" panose="02010600030101010101" pitchFamily="2" charset="-122"/>
              </a:rPr>
              <a:t>将这段</a:t>
            </a:r>
            <a:r>
              <a:rPr lang="en-US" altLang="zh-CN" sz="1500" b="0">
                <a:latin typeface="宋体" panose="02010600030101010101" pitchFamily="2" charset="-122"/>
                <a:ea typeface="宋体" panose="02010600030101010101" pitchFamily="2" charset="-122"/>
                <a:cs typeface="宋体" panose="02010600030101010101" pitchFamily="2" charset="-122"/>
              </a:rPr>
              <a:t>C</a:t>
            </a:r>
            <a:r>
              <a:rPr lang="zh-CN" altLang="en-US" sz="1500" b="0">
                <a:latin typeface="宋体" panose="02010600030101010101" pitchFamily="2" charset="-122"/>
                <a:ea typeface="宋体" panose="02010600030101010101" pitchFamily="2" charset="-122"/>
                <a:cs typeface="宋体" panose="02010600030101010101" pitchFamily="2" charset="-122"/>
              </a:rPr>
              <a:t>代码翻译成</a:t>
            </a:r>
            <a:r>
              <a:rPr lang="en-US" altLang="zh-CN" sz="1500" b="0">
                <a:latin typeface="宋体" panose="02010600030101010101" pitchFamily="2" charset="-122"/>
                <a:ea typeface="宋体" panose="02010600030101010101" pitchFamily="2" charset="-122"/>
                <a:cs typeface="宋体" panose="02010600030101010101" pitchFamily="2" charset="-122"/>
              </a:rPr>
              <a:t>MIPS</a:t>
            </a:r>
            <a:r>
              <a:rPr lang="zh-CN" altLang="en-US" sz="1500" b="0">
                <a:latin typeface="宋体" panose="02010600030101010101" pitchFamily="2" charset="-122"/>
                <a:ea typeface="宋体" panose="02010600030101010101" pitchFamily="2" charset="-122"/>
                <a:cs typeface="宋体" panose="02010600030101010101" pitchFamily="2" charset="-122"/>
              </a:rPr>
              <a:t>代码（要求使用</a:t>
            </a:r>
            <a:r>
              <a:rPr lang="en-US" altLang="zh-CN" sz="1500" b="0">
                <a:latin typeface="宋体" panose="02010600030101010101" pitchFamily="2" charset="-122"/>
                <a:ea typeface="宋体" panose="02010600030101010101" pitchFamily="2" charset="-122"/>
                <a:cs typeface="宋体" panose="02010600030101010101" pitchFamily="2" charset="-122"/>
              </a:rPr>
              <a:t>slt</a:t>
            </a:r>
            <a:r>
              <a:rPr lang="zh-CN" altLang="en-US" sz="1500" b="0">
                <a:latin typeface="宋体" panose="02010600030101010101" pitchFamily="2" charset="-122"/>
                <a:ea typeface="宋体" panose="02010600030101010101" pitchFamily="2" charset="-122"/>
                <a:cs typeface="宋体" panose="02010600030101010101" pitchFamily="2" charset="-122"/>
              </a:rPr>
              <a:t>命令）。这种翻译必须是直接的，不允许对代码进行重新排序以达到更好的性能。</a:t>
            </a:r>
            <a:endParaRPr lang="zh-CN" altLang="en-US" sz="15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1500" b="0">
                <a:latin typeface="宋体" panose="02010600030101010101" pitchFamily="2" charset="-122"/>
                <a:ea typeface="宋体" panose="02010600030101010101" pitchFamily="2" charset="-122"/>
                <a:cs typeface="宋体" panose="02010600030101010101" pitchFamily="2" charset="-122"/>
              </a:rPr>
              <a:t>2.</a:t>
            </a:r>
            <a:r>
              <a:rPr lang="zh-CN" altLang="en-US" sz="1500" b="0">
                <a:latin typeface="宋体" panose="02010600030101010101" pitchFamily="2" charset="-122"/>
                <a:ea typeface="宋体" panose="02010600030101010101" pitchFamily="2" charset="-122"/>
                <a:cs typeface="宋体" panose="02010600030101010101" pitchFamily="2" charset="-122"/>
              </a:rPr>
              <a:t>请参照上图，简述第二行代码所对应的</a:t>
            </a:r>
            <a:r>
              <a:rPr lang="en-US" altLang="zh-CN" sz="1500" b="0">
                <a:latin typeface="宋体" panose="02010600030101010101" pitchFamily="2" charset="-122"/>
                <a:ea typeface="宋体" panose="02010600030101010101" pitchFamily="2" charset="-122"/>
                <a:cs typeface="宋体" panose="02010600030101010101" pitchFamily="2" charset="-122"/>
              </a:rPr>
              <a:t>MIPS</a:t>
            </a:r>
            <a:r>
              <a:rPr lang="zh-CN" altLang="en-US" sz="1500" b="0">
                <a:latin typeface="宋体" panose="02010600030101010101" pitchFamily="2" charset="-122"/>
                <a:ea typeface="宋体" panose="02010600030101010101" pitchFamily="2" charset="-122"/>
                <a:cs typeface="宋体" panose="02010600030101010101" pitchFamily="2" charset="-122"/>
              </a:rPr>
              <a:t>指令的执行过程。</a:t>
            </a:r>
            <a:endParaRPr lang="zh-CN" altLang="en-US" sz="15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1500" b="0">
                <a:latin typeface="宋体" panose="02010600030101010101" pitchFamily="2" charset="-122"/>
                <a:ea typeface="宋体" panose="02010600030101010101" pitchFamily="2" charset="-122"/>
                <a:cs typeface="宋体" panose="02010600030101010101" pitchFamily="2" charset="-122"/>
              </a:rPr>
              <a:t>3.</a:t>
            </a:r>
            <a:r>
              <a:rPr lang="zh-CN" altLang="en-US" sz="1500" b="0">
                <a:latin typeface="宋体" panose="02010600030101010101" pitchFamily="2" charset="-122"/>
                <a:ea typeface="宋体" panose="02010600030101010101" pitchFamily="2" charset="-122"/>
                <a:cs typeface="宋体" panose="02010600030101010101" pitchFamily="2" charset="-122"/>
              </a:rPr>
              <a:t>请写出流水线数据冒险的</a:t>
            </a:r>
            <a:r>
              <a:rPr lang="en-US" altLang="zh-CN" sz="1500" b="0">
                <a:latin typeface="宋体" panose="02010600030101010101" pitchFamily="2" charset="-122"/>
                <a:ea typeface="宋体" panose="02010600030101010101" pitchFamily="2" charset="-122"/>
                <a:cs typeface="宋体" panose="02010600030101010101" pitchFamily="2" charset="-122"/>
              </a:rPr>
              <a:t>4</a:t>
            </a:r>
            <a:r>
              <a:rPr lang="zh-CN" altLang="en-US" sz="1500" b="0">
                <a:latin typeface="宋体" panose="02010600030101010101" pitchFamily="2" charset="-122"/>
                <a:ea typeface="宋体" panose="02010600030101010101" pitchFamily="2" charset="-122"/>
                <a:cs typeface="宋体" panose="02010600030101010101" pitchFamily="2" charset="-122"/>
              </a:rPr>
              <a:t>个条件。</a:t>
            </a:r>
            <a:endParaRPr lang="zh-CN" altLang="en-US" sz="15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1500" b="0">
                <a:latin typeface="宋体" panose="02010600030101010101" pitchFamily="2" charset="-122"/>
                <a:ea typeface="宋体" panose="02010600030101010101" pitchFamily="2" charset="-122"/>
                <a:cs typeface="宋体" panose="02010600030101010101" pitchFamily="2" charset="-122"/>
              </a:rPr>
              <a:t>4.</a:t>
            </a:r>
            <a:r>
              <a:rPr lang="zh-CN" altLang="en-US" sz="1500" b="0">
                <a:latin typeface="宋体" panose="02010600030101010101" pitchFamily="2" charset="-122"/>
                <a:ea typeface="宋体" panose="02010600030101010101" pitchFamily="2" charset="-122"/>
                <a:cs typeface="宋体" panose="02010600030101010101" pitchFamily="2" charset="-122"/>
              </a:rPr>
              <a:t>根据</a:t>
            </a:r>
            <a:r>
              <a:rPr lang="en-US" altLang="zh-CN" sz="1500" b="0">
                <a:latin typeface="宋体" panose="02010600030101010101" pitchFamily="2" charset="-122"/>
                <a:ea typeface="宋体" panose="02010600030101010101" pitchFamily="2" charset="-122"/>
                <a:cs typeface="宋体" panose="02010600030101010101" pitchFamily="2" charset="-122"/>
              </a:rPr>
              <a:t>MIPS</a:t>
            </a:r>
            <a:r>
              <a:rPr lang="zh-CN" altLang="en-US" sz="1500" b="0">
                <a:latin typeface="宋体" panose="02010600030101010101" pitchFamily="2" charset="-122"/>
                <a:ea typeface="宋体" panose="02010600030101010101" pitchFamily="2" charset="-122"/>
                <a:cs typeface="宋体" panose="02010600030101010101" pitchFamily="2" charset="-122"/>
              </a:rPr>
              <a:t>代码画出该指令序列的流水线执行图。</a:t>
            </a:r>
            <a:endParaRPr lang="zh-CN" altLang="en-US" sz="15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1500" b="0">
                <a:latin typeface="宋体" panose="02010600030101010101" pitchFamily="2" charset="-122"/>
                <a:ea typeface="宋体" panose="02010600030101010101" pitchFamily="2" charset="-122"/>
                <a:cs typeface="宋体" panose="02010600030101010101" pitchFamily="2" charset="-122"/>
              </a:rPr>
              <a:t>5.</a:t>
            </a:r>
            <a:r>
              <a:rPr lang="zh-CN" altLang="en-US" sz="1500" b="0">
                <a:latin typeface="宋体" panose="02010600030101010101" pitchFamily="2" charset="-122"/>
                <a:ea typeface="宋体" panose="02010600030101010101" pitchFamily="2" charset="-122"/>
                <a:cs typeface="宋体" panose="02010600030101010101" pitchFamily="2" charset="-122"/>
              </a:rPr>
              <a:t>假设在分支时进行阻塞且没有使用延迟时间槽，那么在</a:t>
            </a:r>
            <a:r>
              <a:rPr lang="en-US" altLang="zh-CN" sz="1500" b="0">
                <a:latin typeface="宋体" panose="02010600030101010101" pitchFamily="2" charset="-122"/>
                <a:ea typeface="宋体" panose="02010600030101010101" pitchFamily="2" charset="-122"/>
                <a:cs typeface="宋体" panose="02010600030101010101" pitchFamily="2" charset="-122"/>
              </a:rPr>
              <a:t>ID</a:t>
            </a:r>
            <a:r>
              <a:rPr lang="zh-CN" altLang="en-US" sz="1500" b="0">
                <a:latin typeface="宋体" panose="02010600030101010101" pitchFamily="2" charset="-122"/>
                <a:ea typeface="宋体" panose="02010600030101010101" pitchFamily="2" charset="-122"/>
                <a:cs typeface="宋体" panose="02010600030101010101" pitchFamily="2" charset="-122"/>
              </a:rPr>
              <a:t>级确定分支方向相对于在</a:t>
            </a:r>
            <a:r>
              <a:rPr lang="en-US" altLang="zh-CN" sz="1500" b="0">
                <a:latin typeface="宋体" panose="02010600030101010101" pitchFamily="2" charset="-122"/>
                <a:ea typeface="宋体" panose="02010600030101010101" pitchFamily="2" charset="-122"/>
                <a:cs typeface="宋体" panose="02010600030101010101" pitchFamily="2" charset="-122"/>
              </a:rPr>
              <a:t>EX</a:t>
            </a:r>
            <a:r>
              <a:rPr lang="zh-CN" altLang="en-US" sz="1500" b="0">
                <a:latin typeface="宋体" panose="02010600030101010101" pitchFamily="2" charset="-122"/>
                <a:ea typeface="宋体" panose="02010600030101010101" pitchFamily="2" charset="-122"/>
                <a:cs typeface="宋体" panose="02010600030101010101" pitchFamily="2" charset="-122"/>
              </a:rPr>
              <a:t>级确定分支方向的加速比是多少？ </a:t>
            </a:r>
            <a:endParaRPr lang="zh-CN" altLang="en-US" sz="1500"/>
          </a:p>
        </p:txBody>
      </p:sp>
      <p:sp>
        <p:nvSpPr>
          <p:cNvPr id="2" name="文本框 1"/>
          <p:cNvSpPr txBox="1"/>
          <p:nvPr/>
        </p:nvSpPr>
        <p:spPr>
          <a:xfrm>
            <a:off x="6595110" y="743268"/>
            <a:ext cx="5080000" cy="3115310"/>
          </a:xfrm>
          <a:prstGeom prst="rect">
            <a:avLst/>
          </a:prstGeom>
          <a:noFill/>
          <a:ln w="9525">
            <a:noFill/>
          </a:ln>
        </p:spPr>
        <p:txBody>
          <a:bodyPr>
            <a:spAutoFit/>
          </a:bodyPr>
          <a:p>
            <a:pPr indent="0"/>
            <a:r>
              <a:rPr lang="zh-CN" altLang="en-US" sz="1100" b="0">
                <a:latin typeface="宋体" panose="02010600030101010101" pitchFamily="2" charset="-122"/>
                <a:ea typeface="宋体" panose="02010600030101010101" pitchFamily="2" charset="-122"/>
                <a:cs typeface="宋体" panose="02010600030101010101" pitchFamily="2" charset="-122"/>
              </a:rPr>
              <a:t>答案</a:t>
            </a:r>
            <a:r>
              <a:rPr lang="en-US" altLang="zh-CN" sz="1100" b="0">
                <a:latin typeface="宋体" panose="02010600030101010101" pitchFamily="2" charset="-122"/>
                <a:ea typeface="宋体" panose="02010600030101010101" pitchFamily="2" charset="-122"/>
                <a:cs typeface="宋体" panose="02010600030101010101" pitchFamily="2" charset="-122"/>
              </a:rPr>
              <a:t>:1.SW R16,0(R6) LW R16,8(R6) BEQ R5,R4,Lbl ADD R5,R1,R4 SLT R5,R15,R4 2.</a:t>
            </a:r>
            <a:r>
              <a:rPr lang="en-US" altLang="zh-CN" sz="1050" b="0">
                <a:latin typeface="等线" panose="02010600030101010101" charset="-122"/>
                <a:ea typeface="等线" panose="02010600030101010101" charset="-122"/>
                <a:cs typeface="等线" panose="02010600030101010101" charset="-122"/>
              </a:rPr>
              <a:t>1</a:t>
            </a:r>
            <a:r>
              <a:rPr lang="zh-CN" altLang="en-US" sz="1050" b="0">
                <a:latin typeface="等线" panose="02010600030101010101" charset="-122"/>
                <a:ea typeface="等线" panose="02010600030101010101" charset="-122"/>
                <a:cs typeface="等线" panose="02010600030101010101" charset="-122"/>
              </a:rPr>
              <a:t>从指令存储器取指，</a:t>
            </a:r>
            <a:r>
              <a:rPr lang="en-US" altLang="zh-CN" sz="1050" b="0">
                <a:latin typeface="等线" panose="02010600030101010101" charset="-122"/>
                <a:ea typeface="等线" panose="02010600030101010101" charset="-122"/>
                <a:cs typeface="等线" panose="02010600030101010101" charset="-122"/>
              </a:rPr>
              <a:t>PC</a:t>
            </a:r>
            <a:r>
              <a:rPr lang="zh-CN" altLang="en-US" sz="1050" b="0">
                <a:latin typeface="等线" panose="02010600030101010101" charset="-122"/>
                <a:ea typeface="等线" panose="02010600030101010101" charset="-122"/>
                <a:cs typeface="等线" panose="02010600030101010101" charset="-122"/>
              </a:rPr>
              <a:t>自增</a:t>
            </a:r>
            <a:endParaRPr lang="zh-CN" altLang="en-US" sz="1050" b="0">
              <a:latin typeface="等线" panose="02010600030101010101" charset="-122"/>
              <a:ea typeface="等线" panose="02010600030101010101" charset="-122"/>
              <a:cs typeface="等线" panose="02010600030101010101" charset="-122"/>
            </a:endParaRPr>
          </a:p>
          <a:p>
            <a:pPr indent="0"/>
            <a:r>
              <a:rPr lang="en-US" altLang="zh-CN" sz="1050" b="0">
                <a:latin typeface="等线" panose="02010600030101010101" charset="-122"/>
                <a:ea typeface="等线" panose="02010600030101010101" charset="-122"/>
                <a:cs typeface="等线" panose="02010600030101010101" charset="-122"/>
              </a:rPr>
              <a:t>2</a:t>
            </a:r>
            <a:r>
              <a:rPr lang="zh-CN" altLang="en-US" sz="1100" b="0">
                <a:latin typeface="宋体" panose="02010600030101010101" pitchFamily="2" charset="-122"/>
                <a:ea typeface="宋体" panose="02010600030101010101" pitchFamily="2" charset="-122"/>
                <a:cs typeface="宋体" panose="02010600030101010101" pitchFamily="2" charset="-122"/>
              </a:rPr>
              <a:t>从寄存器堆读出寄存器</a:t>
            </a:r>
            <a:r>
              <a:rPr lang="en-US" altLang="zh-CN" sz="1100" b="0">
                <a:latin typeface="宋体" panose="02010600030101010101" pitchFamily="2" charset="-122"/>
                <a:ea typeface="宋体" panose="02010600030101010101" pitchFamily="2" charset="-122"/>
                <a:cs typeface="宋体" panose="02010600030101010101" pitchFamily="2" charset="-122"/>
              </a:rPr>
              <a:t>r6</a:t>
            </a:r>
            <a:r>
              <a:rPr lang="zh-CN" altLang="en-US" sz="1100" b="0">
                <a:latin typeface="宋体" panose="02010600030101010101" pitchFamily="2" charset="-122"/>
                <a:ea typeface="宋体" panose="02010600030101010101" pitchFamily="2" charset="-122"/>
                <a:cs typeface="宋体" panose="02010600030101010101" pitchFamily="2" charset="-122"/>
              </a:rPr>
              <a:t>的值</a:t>
            </a:r>
            <a:endParaRPr lang="zh-CN" altLang="en-US" sz="1050" b="0">
              <a:latin typeface="等线" panose="02010600030101010101" charset="-122"/>
              <a:ea typeface="等线" panose="02010600030101010101" charset="-122"/>
              <a:cs typeface="等线" panose="02010600030101010101" charset="-122"/>
            </a:endParaRPr>
          </a:p>
          <a:p>
            <a:pPr indent="0"/>
            <a:r>
              <a:rPr lang="en-US" altLang="zh-CN" sz="1050" b="0">
                <a:latin typeface="等线" panose="02010600030101010101" charset="-122"/>
                <a:ea typeface="等线" panose="02010600030101010101" charset="-122"/>
                <a:cs typeface="等线" panose="02010600030101010101" charset="-122"/>
              </a:rPr>
              <a:t>3ALU</a:t>
            </a:r>
            <a:r>
              <a:rPr lang="zh-CN" altLang="en-US" sz="1050" b="0">
                <a:latin typeface="等线" panose="02010600030101010101" charset="-122"/>
                <a:ea typeface="等线" panose="02010600030101010101" charset="-122"/>
                <a:cs typeface="等线" panose="02010600030101010101" charset="-122"/>
              </a:rPr>
              <a:t>将从寄存器堆读出的值与符号扩张后的指令低</a:t>
            </a:r>
            <a:r>
              <a:rPr lang="en-US" altLang="zh-CN" sz="1050" b="0">
                <a:latin typeface="等线" panose="02010600030101010101" charset="-122"/>
                <a:ea typeface="等线" panose="02010600030101010101" charset="-122"/>
                <a:cs typeface="等线" panose="02010600030101010101" charset="-122"/>
              </a:rPr>
              <a:t>16</a:t>
            </a:r>
            <a:r>
              <a:rPr lang="zh-CN" altLang="en-US" sz="1050" b="0">
                <a:latin typeface="等线" panose="02010600030101010101" charset="-122"/>
                <a:ea typeface="等线" panose="02010600030101010101" charset="-122"/>
                <a:cs typeface="等线" panose="02010600030101010101" charset="-122"/>
              </a:rPr>
              <a:t>位的值相加</a:t>
            </a:r>
            <a:endParaRPr lang="zh-CN" altLang="en-US" sz="1050" b="0">
              <a:latin typeface="等线" panose="02010600030101010101" charset="-122"/>
              <a:ea typeface="等线" panose="02010600030101010101" charset="-122"/>
              <a:cs typeface="等线" panose="02010600030101010101" charset="-122"/>
            </a:endParaRPr>
          </a:p>
          <a:p>
            <a:pPr indent="0"/>
            <a:r>
              <a:rPr lang="en-US" altLang="zh-CN" sz="1050" b="0">
                <a:latin typeface="等线" panose="02010600030101010101" charset="-122"/>
                <a:ea typeface="等线" panose="02010600030101010101" charset="-122"/>
                <a:cs typeface="等线" panose="02010600030101010101" charset="-122"/>
              </a:rPr>
              <a:t>4</a:t>
            </a:r>
            <a:r>
              <a:rPr lang="zh-CN" altLang="en-US" sz="1050" b="0">
                <a:latin typeface="等线" panose="02010600030101010101" charset="-122"/>
                <a:ea typeface="等线" panose="02010600030101010101" charset="-122"/>
                <a:cs typeface="等线" panose="02010600030101010101" charset="-122"/>
              </a:rPr>
              <a:t>将</a:t>
            </a:r>
            <a:r>
              <a:rPr lang="en-US" altLang="zh-CN" sz="1050" b="0">
                <a:latin typeface="等线" panose="02010600030101010101" charset="-122"/>
                <a:ea typeface="等线" panose="02010600030101010101" charset="-122"/>
                <a:cs typeface="等线" panose="02010600030101010101" charset="-122"/>
              </a:rPr>
              <a:t>ALU</a:t>
            </a:r>
            <a:r>
              <a:rPr lang="zh-CN" altLang="en-US" sz="1050" b="0">
                <a:latin typeface="等线" panose="02010600030101010101" charset="-122"/>
                <a:ea typeface="等线" panose="02010600030101010101" charset="-122"/>
                <a:cs typeface="等线" panose="02010600030101010101" charset="-122"/>
              </a:rPr>
              <a:t>的结果作为数据存储器的地址</a:t>
            </a:r>
            <a:endParaRPr lang="zh-CN" altLang="en-US" sz="1050" b="0">
              <a:latin typeface="等线" panose="02010600030101010101" charset="-122"/>
              <a:ea typeface="等线" panose="02010600030101010101" charset="-122"/>
              <a:cs typeface="等线" panose="02010600030101010101" charset="-122"/>
            </a:endParaRPr>
          </a:p>
          <a:p>
            <a:pPr indent="0"/>
            <a:r>
              <a:rPr lang="en-US" altLang="zh-CN" sz="1050" b="0">
                <a:latin typeface="等线" panose="02010600030101010101" charset="-122"/>
                <a:ea typeface="等线" panose="02010600030101010101" charset="-122"/>
                <a:cs typeface="等线" panose="02010600030101010101" charset="-122"/>
              </a:rPr>
              <a:t>5</a:t>
            </a:r>
            <a:r>
              <a:rPr lang="zh-CN" altLang="en-US" sz="1050" b="0">
                <a:latin typeface="等线" panose="02010600030101010101" charset="-122"/>
                <a:ea typeface="等线" panose="02010600030101010101" charset="-122"/>
                <a:cs typeface="等线" panose="02010600030101010101" charset="-122"/>
              </a:rPr>
              <a:t>存储单元的数据写入寄存器堆，目标寄存器由指令的</a:t>
            </a:r>
            <a:r>
              <a:rPr lang="en-US" altLang="zh-CN" sz="1050" b="0">
                <a:latin typeface="等线" panose="02010600030101010101" charset="-122"/>
                <a:ea typeface="等线" panose="02010600030101010101" charset="-122"/>
                <a:cs typeface="等线" panose="02010600030101010101" charset="-122"/>
              </a:rPr>
              <a:t>20:16</a:t>
            </a:r>
            <a:r>
              <a:rPr lang="zh-CN" altLang="en-US" sz="1050" b="0">
                <a:latin typeface="等线" panose="02010600030101010101" charset="-122"/>
                <a:ea typeface="等线" panose="02010600030101010101" charset="-122"/>
                <a:cs typeface="等线" panose="02010600030101010101" charset="-122"/>
              </a:rPr>
              <a:t>位指出</a:t>
            </a:r>
            <a:endParaRPr lang="zh-CN" altLang="en-US" sz="1100" b="0">
              <a:latin typeface="宋体" panose="02010600030101010101" pitchFamily="2" charset="-122"/>
              <a:ea typeface="宋体" panose="02010600030101010101" pitchFamily="2" charset="-122"/>
              <a:cs typeface="宋体" panose="02010600030101010101" pitchFamily="2" charset="-122"/>
            </a:endParaRPr>
          </a:p>
          <a:p>
            <a:pPr indent="0"/>
            <a:r>
              <a:rPr lang="en-US" altLang="zh-CN" sz="1100" b="0">
                <a:latin typeface="宋体" panose="02010600030101010101" pitchFamily="2" charset="-122"/>
                <a:ea typeface="宋体" panose="02010600030101010101" pitchFamily="2" charset="-122"/>
                <a:cs typeface="宋体" panose="02010600030101010101" pitchFamily="2" charset="-122"/>
              </a:rPr>
              <a:t>3. EX/MEM.RegisterRd = ID/EX.RegisterRsEX/MEM.RegisterRd = ID/EX.RegisterRtMEM/WB.RegisterRd = ID/EX.RegisterRsMEM/WB.RegisterRd = ID/EX.RegisterRt4.</a:t>
            </a:r>
            <a:endParaRPr lang="zh-CN" altLang="en-US"/>
          </a:p>
        </p:txBody>
      </p:sp>
      <p:pic>
        <p:nvPicPr>
          <p:cNvPr id="3" name="图片 2"/>
          <p:cNvPicPr/>
          <p:nvPr/>
        </p:nvPicPr>
        <p:blipFill>
          <a:blip r:embed="rId2"/>
          <a:stretch>
            <a:fillRect/>
          </a:stretch>
        </p:blipFill>
        <p:spPr>
          <a:xfrm>
            <a:off x="6595110" y="3858578"/>
            <a:ext cx="5280660" cy="1249680"/>
          </a:xfrm>
          <a:prstGeom prst="rect">
            <a:avLst/>
          </a:prstGeom>
          <a:noFill/>
          <a:ln w="9525">
            <a:noFill/>
          </a:ln>
        </p:spPr>
      </p:pic>
      <p:sp>
        <p:nvSpPr>
          <p:cNvPr id="102" name="文本框 101"/>
          <p:cNvSpPr txBox="1"/>
          <p:nvPr/>
        </p:nvSpPr>
        <p:spPr>
          <a:xfrm>
            <a:off x="6595110" y="5108258"/>
            <a:ext cx="5080000" cy="598805"/>
          </a:xfrm>
          <a:prstGeom prst="rect">
            <a:avLst/>
          </a:prstGeom>
          <a:noFill/>
          <a:ln w="9525">
            <a:noFill/>
          </a:ln>
        </p:spPr>
        <p:txBody>
          <a:bodyPr>
            <a:spAutoFit/>
          </a:bodyPr>
          <a:p>
            <a:pPr indent="0"/>
            <a:r>
              <a:rPr lang="en-US" altLang="zh-CN" sz="1100" b="0">
                <a:latin typeface="宋体" panose="02010600030101010101" pitchFamily="2" charset="-122"/>
                <a:ea typeface="宋体" panose="02010600030101010101" pitchFamily="2" charset="-122"/>
                <a:cs typeface="宋体" panose="02010600030101010101" pitchFamily="2" charset="-122"/>
              </a:rPr>
              <a:t> 5.</a:t>
            </a:r>
            <a:r>
              <a:rPr lang="en-US" altLang="zh-CN" sz="1050" b="0">
                <a:latin typeface="等线" panose="02010600030101010101" charset="-122"/>
                <a:ea typeface="等线" panose="02010600030101010101" charset="-122"/>
                <a:cs typeface="等线" panose="02010600030101010101" charset="-122"/>
              </a:rPr>
              <a:t> </a:t>
            </a:r>
            <a:endParaRPr lang="zh-CN" altLang="en-US"/>
          </a:p>
        </p:txBody>
      </p:sp>
      <p:pic>
        <p:nvPicPr>
          <p:cNvPr id="4" name="图片 3"/>
          <p:cNvPicPr/>
          <p:nvPr/>
        </p:nvPicPr>
        <p:blipFill>
          <a:blip r:embed="rId3"/>
          <a:stretch>
            <a:fillRect/>
          </a:stretch>
        </p:blipFill>
        <p:spPr>
          <a:xfrm>
            <a:off x="6595110" y="5707062"/>
            <a:ext cx="5280660" cy="63246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65832" y="321087"/>
            <a:ext cx="8278461" cy="830997"/>
          </a:xfrm>
          <a:prstGeom prst="rect">
            <a:avLst/>
          </a:prstGeom>
          <a:noFill/>
        </p:spPr>
        <p:txBody>
          <a:bodyPr wrap="square" rtlCol="0">
            <a:spAutoFit/>
          </a:bodyPr>
          <a:lstStyle/>
          <a:p>
            <a:r>
              <a:rPr lang="zh-CN" altLang="zh-CN" sz="2400" dirty="0"/>
              <a:t>一个</a:t>
            </a:r>
            <a:r>
              <a:rPr lang="en-US" altLang="zh-CN" sz="2400" dirty="0"/>
              <a:t>cache</a:t>
            </a:r>
            <a:r>
              <a:rPr lang="zh-CN" altLang="zh-CN" sz="2400" dirty="0"/>
              <a:t>中有</a:t>
            </a:r>
            <a:r>
              <a:rPr lang="en-US" altLang="zh-CN" sz="2400" dirty="0" smtClean="0"/>
              <a:t>16KiB</a:t>
            </a:r>
            <a:r>
              <a:rPr lang="zh-CN" altLang="zh-CN" sz="2400" dirty="0" smtClean="0"/>
              <a:t>的</a:t>
            </a:r>
            <a:r>
              <a:rPr lang="zh-CN" altLang="zh-CN" sz="2400" dirty="0"/>
              <a:t>数据，块的大小为</a:t>
            </a:r>
            <a:r>
              <a:rPr lang="en-US" altLang="zh-CN" sz="2400" dirty="0"/>
              <a:t>4</a:t>
            </a:r>
            <a:r>
              <a:rPr lang="zh-CN" altLang="zh-CN" sz="2400" dirty="0"/>
              <a:t>个字，地址为</a:t>
            </a:r>
            <a:r>
              <a:rPr lang="en-US" altLang="zh-CN" sz="2400" dirty="0"/>
              <a:t>32</a:t>
            </a:r>
            <a:r>
              <a:rPr lang="zh-CN" altLang="zh-CN" sz="2400" dirty="0"/>
              <a:t>位。</a:t>
            </a:r>
            <a:endParaRPr lang="zh-CN" altLang="zh-CN" sz="2400" dirty="0"/>
          </a:p>
          <a:p>
            <a:r>
              <a:rPr lang="zh-CN" altLang="zh-CN" sz="2400" dirty="0"/>
              <a:t>（</a:t>
            </a:r>
            <a:r>
              <a:rPr lang="en-US" altLang="zh-CN" sz="2400" dirty="0"/>
              <a:t>1</a:t>
            </a:r>
            <a:r>
              <a:rPr lang="zh-CN" altLang="zh-CN" sz="2400" dirty="0"/>
              <a:t>）请计算在四路组相联中，</a:t>
            </a:r>
            <a:r>
              <a:rPr lang="en-US" altLang="zh-CN" sz="2400" dirty="0"/>
              <a:t>cache</a:t>
            </a:r>
            <a:r>
              <a:rPr lang="zh-CN" altLang="zh-CN" sz="2400" dirty="0"/>
              <a:t>的总的标记位数。</a:t>
            </a:r>
            <a:endParaRPr lang="zh-CN" altLang="en-US" sz="2400" dirty="0"/>
          </a:p>
        </p:txBody>
      </p:sp>
      <mc:AlternateContent xmlns:mc="http://schemas.openxmlformats.org/markup-compatibility/2006">
        <mc:Choice xmlns:a14="http://schemas.microsoft.com/office/drawing/2010/main" Requires="a14">
          <p:sp>
            <p:nvSpPr>
              <p:cNvPr id="5" name="文本框 4"/>
              <p:cNvSpPr txBox="1"/>
              <p:nvPr/>
            </p:nvSpPr>
            <p:spPr>
              <a:xfrm>
                <a:off x="1556574" y="1423951"/>
                <a:ext cx="8864794" cy="4247317"/>
              </a:xfrm>
              <a:prstGeom prst="rect">
                <a:avLst/>
              </a:prstGeom>
              <a:noFill/>
            </p:spPr>
            <p:txBody>
              <a:bodyPr wrap="square" rtlCol="0">
                <a:spAutoFit/>
              </a:bodyPr>
              <a:lstStyle/>
              <a:p>
                <a:r>
                  <a:rPr lang="zh-CN" altLang="en-US" sz="2400" dirty="0" smtClean="0"/>
                  <a:t>我们知道</a:t>
                </a:r>
                <a:r>
                  <a:rPr lang="en-US" altLang="zh-CN" sz="2400" dirty="0" smtClean="0"/>
                  <a:t>16KiB</a:t>
                </a:r>
                <a:r>
                  <a:rPr lang="zh-CN" altLang="en-US" sz="2400" dirty="0" smtClean="0"/>
                  <a:t>是</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14</m:t>
                        </m:r>
                      </m:sup>
                    </m:sSup>
                    <m:r>
                      <a:rPr lang="zh-CN" altLang="en-US" sz="2400" i="1">
                        <a:latin typeface="Cambria Math" panose="02040503050406030204" pitchFamily="18" charset="0"/>
                      </a:rPr>
                      <m:t>个</m:t>
                    </m:r>
                  </m:oMath>
                </a14:m>
                <a:r>
                  <a:rPr lang="zh-CN" altLang="en-US" sz="2400" dirty="0" smtClean="0"/>
                  <a:t>字节，块大小是</a:t>
                </a:r>
                <a:r>
                  <a:rPr lang="en-US" altLang="zh-CN" sz="2400" dirty="0" smtClean="0"/>
                  <a:t>4</a:t>
                </a:r>
                <a:r>
                  <a:rPr lang="zh-CN" altLang="en-US" sz="2400" dirty="0" smtClean="0"/>
                  <a:t>个字，相当于</a:t>
                </a:r>
                <a:r>
                  <a:rPr lang="en-US" altLang="zh-CN" sz="2400" dirty="0" smtClean="0"/>
                  <a:t>16</a:t>
                </a:r>
                <a:r>
                  <a:rPr lang="zh-CN" altLang="en-US" sz="2400" dirty="0" smtClean="0"/>
                  <a:t>个字节，那么就有</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10</m:t>
                        </m:r>
                      </m:sup>
                    </m:sSup>
                  </m:oMath>
                </a14:m>
                <a:r>
                  <a:rPr lang="zh-CN" altLang="en-US" sz="2400" dirty="0" smtClean="0"/>
                  <a:t>个块。那么</a:t>
                </a:r>
                <a:r>
                  <a:rPr lang="en-US" altLang="zh-CN" sz="2400" dirty="0" smtClean="0"/>
                  <a:t>32</a:t>
                </a:r>
                <a:r>
                  <a:rPr lang="zh-CN" altLang="en-US" sz="2400" dirty="0" smtClean="0"/>
                  <a:t>位的地址中的</a:t>
                </a:r>
                <a:r>
                  <a:rPr lang="en-US" altLang="zh-CN" sz="2400" dirty="0" smtClean="0"/>
                  <a:t>32-4=28</a:t>
                </a:r>
                <a:r>
                  <a:rPr lang="zh-CN" altLang="en-US" sz="2400" dirty="0" smtClean="0"/>
                  <a:t>位用来提供索引和标记位。</a:t>
                </a:r>
                <a:endParaRPr lang="en-US" altLang="zh-CN" sz="2400" dirty="0" smtClean="0"/>
              </a:p>
              <a:p>
                <a:endParaRPr lang="en-US" altLang="zh-CN" dirty="0" smtClean="0"/>
              </a:p>
              <a:p>
                <a:r>
                  <a:rPr lang="zh-CN" altLang="en-US" sz="2400" dirty="0"/>
                  <a:t>如果是直接映射</a:t>
                </a:r>
                <a:r>
                  <a:rPr lang="zh-CN" altLang="en-US" sz="2400" dirty="0" smtClean="0"/>
                  <a:t>，那么组数和块数一样，由于</a:t>
                </a:r>
                <a:r>
                  <a:rPr lang="en-US" altLang="zh-CN" sz="2400" dirty="0" smtClean="0"/>
                  <a:t>log</a:t>
                </a:r>
                <a:r>
                  <a:rPr lang="en-US" altLang="zh-CN" sz="1100" i="1" dirty="0" smtClean="0">
                    <a:latin typeface="Cambria Math" panose="02040503050406030204" pitchFamily="18" charset="0"/>
                  </a:rPr>
                  <a:t>2</a:t>
                </a:r>
                <a:r>
                  <a:rPr lang="zh-CN" altLang="en-US" sz="2400" i="1" dirty="0" smtClean="0">
                    <a:latin typeface="+mn-ea"/>
                  </a:rPr>
                  <a:t>（</a:t>
                </a:r>
                <a14:m>
                  <m:oMath xmlns:m="http://schemas.openxmlformats.org/officeDocument/2006/math">
                    <m:sSup>
                      <m:sSupPr>
                        <m:ctrlPr>
                          <a:rPr lang="en-US" altLang="zh-CN" sz="2400"/>
                        </m:ctrlPr>
                      </m:sSupPr>
                      <m:e>
                        <m:r>
                          <a:rPr lang="en-US" altLang="zh-CN" sz="2400"/>
                          <m:t>2</m:t>
                        </m:r>
                      </m:e>
                      <m:sup>
                        <m:r>
                          <a:rPr lang="en-US" altLang="zh-CN" sz="2400" b="0" i="0" smtClean="0">
                            <a:latin typeface="Cambria Math" panose="02040503050406030204" pitchFamily="18" charset="0"/>
                          </a:rPr>
                          <m:t>1</m:t>
                        </m:r>
                        <m:r>
                          <a:rPr lang="en-US" altLang="zh-CN" sz="2400"/>
                          <m:t>0</m:t>
                        </m:r>
                      </m:sup>
                    </m:sSup>
                    <m:r>
                      <a:rPr lang="zh-CN" altLang="en-US" sz="2400"/>
                      <m:t>）</m:t>
                    </m:r>
                    <m:r>
                      <a:rPr lang="en-US" altLang="zh-CN" sz="2400"/>
                      <m:t>=</m:t>
                    </m:r>
                    <m:r>
                      <a:rPr lang="en-US" altLang="zh-CN" sz="2400" b="0" i="0" smtClean="0">
                        <a:latin typeface="Cambria Math" panose="02040503050406030204" pitchFamily="18" charset="0"/>
                      </a:rPr>
                      <m:t>1</m:t>
                    </m:r>
                  </m:oMath>
                </a14:m>
                <a:r>
                  <a:rPr lang="en-US" altLang="zh-CN" sz="2400" dirty="0" smtClean="0"/>
                  <a:t>0</a:t>
                </a:r>
                <a:r>
                  <a:rPr lang="zh-CN" altLang="en-US" sz="2000" dirty="0" smtClean="0"/>
                  <a:t>，</a:t>
                </a:r>
                <a:r>
                  <a:rPr lang="zh-CN" altLang="en-US" sz="2400" dirty="0" smtClean="0"/>
                  <a:t>因此有</a:t>
                </a:r>
                <a:r>
                  <a:rPr lang="en-US" altLang="zh-CN" sz="2400" dirty="0"/>
                  <a:t>1</a:t>
                </a:r>
                <a:r>
                  <a:rPr lang="en-US" altLang="zh-CN" sz="2400" dirty="0" smtClean="0"/>
                  <a:t>0</a:t>
                </a:r>
                <a:r>
                  <a:rPr lang="zh-CN" altLang="en-US" sz="2400" dirty="0" smtClean="0"/>
                  <a:t>位索引位。</a:t>
                </a:r>
                <a:endParaRPr lang="en-US" altLang="zh-CN" sz="2400" dirty="0" smtClean="0"/>
              </a:p>
              <a:p>
                <a:endParaRPr lang="en-US" altLang="zh-CN" dirty="0" smtClean="0"/>
              </a:p>
              <a:p>
                <a:r>
                  <a:rPr lang="zh-CN" altLang="en-US" sz="2400" dirty="0"/>
                  <a:t>相</a:t>
                </a:r>
                <a:r>
                  <a:rPr lang="zh-CN" altLang="en-US" sz="2400" dirty="0" smtClean="0"/>
                  <a:t>联度每增加</a:t>
                </a:r>
                <a:r>
                  <a:rPr lang="en-US" altLang="zh-CN" sz="2400" dirty="0" smtClean="0"/>
                  <a:t>1</a:t>
                </a:r>
                <a:r>
                  <a:rPr lang="zh-CN" altLang="en-US" sz="2400" dirty="0" smtClean="0"/>
                  <a:t>倍，组数就会减少</a:t>
                </a:r>
                <a:r>
                  <a:rPr lang="en-US" altLang="zh-CN" sz="2400" dirty="0" smtClean="0"/>
                  <a:t>1/2</a:t>
                </a:r>
                <a:r>
                  <a:rPr lang="zh-CN" altLang="en-US" sz="2400" dirty="0" smtClean="0"/>
                  <a:t>，因此用来索引的</a:t>
                </a:r>
                <a:r>
                  <a:rPr lang="en-US" altLang="zh-CN" sz="2400" dirty="0" smtClean="0"/>
                  <a:t>cache</a:t>
                </a:r>
                <a:r>
                  <a:rPr lang="zh-CN" altLang="en-US" sz="2400" dirty="0" smtClean="0"/>
                  <a:t>的位数也要相应减一，而标记位则相应增一。</a:t>
                </a:r>
                <a:endParaRPr lang="en-US" altLang="zh-CN" sz="2400" dirty="0" smtClean="0"/>
              </a:p>
              <a:p>
                <a:endParaRPr lang="en-US" altLang="zh-CN" dirty="0" smtClean="0"/>
              </a:p>
              <a:p>
                <a:r>
                  <a:rPr lang="zh-CN" altLang="en-US" sz="2400" dirty="0" smtClean="0"/>
                  <a:t>因此，对于一个四路组相联，有</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8</m:t>
                        </m:r>
                      </m:sup>
                    </m:sSup>
                  </m:oMath>
                </a14:m>
                <a:r>
                  <a:rPr lang="zh-CN" altLang="en-US" sz="2400" dirty="0" smtClean="0"/>
                  <a:t>个组，那么总的标记位数（</a:t>
                </a:r>
                <a:r>
                  <a:rPr lang="en-US" altLang="zh-CN" sz="2400" dirty="0" smtClean="0"/>
                  <a:t>28-8</a:t>
                </a:r>
                <a:r>
                  <a:rPr lang="zh-CN" altLang="en-US" sz="2400" dirty="0" smtClean="0"/>
                  <a:t>）</a:t>
                </a:r>
                <a:r>
                  <a:rPr lang="en-US" altLang="zh-CN" sz="2400" dirty="0">
                    <a:latin typeface="黑体" panose="02010609060101010101" pitchFamily="49" charset="-122"/>
                    <a:ea typeface="黑体" panose="02010609060101010101" pitchFamily="49" charset="-122"/>
                  </a:rPr>
                  <a:t> × </a:t>
                </a:r>
                <a:r>
                  <a:rPr lang="en-US" altLang="zh-CN" sz="2400" dirty="0" smtClean="0"/>
                  <a:t>4</a:t>
                </a:r>
                <a:r>
                  <a:rPr lang="en-US" altLang="zh-CN" sz="2400" dirty="0">
                    <a:latin typeface="黑体" panose="02010609060101010101" pitchFamily="49" charset="-122"/>
                    <a:ea typeface="黑体" panose="02010609060101010101" pitchFamily="49" charset="-122"/>
                  </a:rPr>
                  <a:t> ×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8</m:t>
                        </m:r>
                      </m:sup>
                    </m:sSup>
                  </m:oMath>
                </a14:m>
                <a:r>
                  <a:rPr lang="en-US" altLang="zh-CN" sz="2400" dirty="0" smtClean="0"/>
                  <a:t>=20Kb</a:t>
                </a:r>
                <a:r>
                  <a:rPr lang="zh-CN" altLang="en-US" sz="2400" dirty="0" smtClean="0"/>
                  <a:t>。</a:t>
                </a:r>
                <a:endParaRPr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1545779" y="1305206"/>
                <a:ext cx="8864794" cy="4247317"/>
              </a:xfrm>
              <a:prstGeom prst="rect">
                <a:avLst/>
              </a:prstGeom>
              <a:blipFill rotWithShape="0">
                <a:blip r:embed="rId1"/>
                <a:stretch>
                  <a:fillRect l="-1031" t="-1724" r="-481" b="-316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a:xfrm>
            <a:off x="984360" y="462423"/>
            <a:ext cx="9374187" cy="6070999"/>
          </a:xfrm>
        </p:spPr>
        <p:txBody>
          <a:bodyPr>
            <a:normAutofit lnSpcReduction="10000"/>
          </a:bodyPr>
          <a:lstStyle/>
          <a:p>
            <a:pPr marL="0" indent="0">
              <a:lnSpc>
                <a:spcPct val="80000"/>
              </a:lnSpc>
              <a:buNone/>
            </a:pP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a:t>
            </a:r>
            <a:r>
              <a:rPr lang="zh-CN" altLang="en-US" sz="2400" dirty="0"/>
              <a:t>假设</a:t>
            </a:r>
            <a:r>
              <a:rPr lang="en-US" altLang="zh-CN" sz="2400" dirty="0"/>
              <a:t>I-cache </a:t>
            </a:r>
            <a:r>
              <a:rPr lang="zh-CN" altLang="en-US" sz="2400" dirty="0"/>
              <a:t>缺失率</a:t>
            </a:r>
            <a:r>
              <a:rPr lang="en-US" altLang="zh-CN" sz="2400" dirty="0"/>
              <a:t> = 2%</a:t>
            </a:r>
            <a:r>
              <a:rPr lang="zh-CN" altLang="en-US" sz="2400" dirty="0"/>
              <a:t>，</a:t>
            </a:r>
            <a:r>
              <a:rPr lang="en-US" altLang="zh-CN" sz="2400" dirty="0"/>
              <a:t>D-cache </a:t>
            </a:r>
            <a:r>
              <a:rPr lang="zh-CN" altLang="en-US" sz="2400" dirty="0"/>
              <a:t>缺失率</a:t>
            </a:r>
            <a:r>
              <a:rPr lang="en-US" altLang="zh-CN" sz="2400" dirty="0"/>
              <a:t> = 4%</a:t>
            </a:r>
            <a:r>
              <a:rPr lang="zh-CN" altLang="en-US" sz="2400" dirty="0" smtClean="0"/>
              <a:t>，</a:t>
            </a:r>
            <a:r>
              <a:rPr lang="zh-CN" altLang="en-US" sz="2400" dirty="0"/>
              <a:t>主存访问时间</a:t>
            </a:r>
            <a:r>
              <a:rPr lang="zh-CN" altLang="en-US" sz="2400" dirty="0" smtClean="0"/>
              <a:t> </a:t>
            </a:r>
            <a:r>
              <a:rPr lang="en-US" altLang="zh-CN" sz="2400" dirty="0"/>
              <a:t>= </a:t>
            </a:r>
            <a:r>
              <a:rPr lang="en-US" altLang="zh-CN" sz="2400" dirty="0" smtClean="0"/>
              <a:t>100 </a:t>
            </a:r>
            <a:r>
              <a:rPr lang="zh-CN" altLang="en-US" sz="2400" dirty="0"/>
              <a:t>个时钟周期，处理器的</a:t>
            </a:r>
            <a:r>
              <a:rPr lang="en-US" altLang="zh-CN" sz="2400" dirty="0"/>
              <a:t> CPI  = </a:t>
            </a:r>
            <a:r>
              <a:rPr lang="en-US" altLang="zh-CN" sz="2400" dirty="0" smtClean="0"/>
              <a:t>1</a:t>
            </a:r>
            <a:r>
              <a:rPr lang="zh-CN" altLang="en-US" sz="2400" dirty="0" smtClean="0"/>
              <a:t>，</a:t>
            </a:r>
            <a:r>
              <a:rPr lang="en-US" altLang="zh-CN" sz="2400" dirty="0"/>
              <a:t>Load &amp; stores </a:t>
            </a:r>
            <a:r>
              <a:rPr lang="zh-CN" altLang="en-US" sz="2400" dirty="0"/>
              <a:t>占全部指令的 </a:t>
            </a:r>
            <a:r>
              <a:rPr lang="en-US" altLang="zh-CN" sz="2400" dirty="0"/>
              <a:t>36</a:t>
            </a:r>
            <a:r>
              <a:rPr lang="en-US" altLang="zh-CN" sz="2400" dirty="0" smtClean="0"/>
              <a:t>%</a:t>
            </a:r>
            <a:r>
              <a:rPr lang="zh-CN" altLang="en-US" sz="2400" dirty="0" smtClean="0"/>
              <a:t>，请计算理性状态的</a:t>
            </a:r>
            <a:r>
              <a:rPr lang="en-US" altLang="zh-CN" sz="2400" dirty="0" smtClean="0"/>
              <a:t>CPU</a:t>
            </a:r>
            <a:r>
              <a:rPr lang="zh-CN" altLang="en-US" sz="2400" dirty="0" smtClean="0"/>
              <a:t>性能比实际</a:t>
            </a:r>
            <a:r>
              <a:rPr lang="en-US" altLang="zh-CN" sz="2400" dirty="0" smtClean="0"/>
              <a:t>CPU</a:t>
            </a:r>
            <a:r>
              <a:rPr lang="zh-CN" altLang="en-US" sz="2400" dirty="0" smtClean="0"/>
              <a:t>的性能快了多少倍？若为了提升</a:t>
            </a:r>
            <a:r>
              <a:rPr lang="en-US" altLang="zh-CN" sz="2400" dirty="0" smtClean="0"/>
              <a:t>CPU</a:t>
            </a:r>
            <a:r>
              <a:rPr lang="zh-CN" altLang="en-US" sz="2400" dirty="0" smtClean="0"/>
              <a:t>性能，增加一个二级</a:t>
            </a:r>
            <a:r>
              <a:rPr lang="en-US" altLang="zh-CN" sz="2400" dirty="0" smtClean="0"/>
              <a:t>cache</a:t>
            </a:r>
            <a:r>
              <a:rPr lang="zh-CN" altLang="en-US" sz="2400" dirty="0" smtClean="0"/>
              <a:t>，命中或缺失访问的时间</a:t>
            </a:r>
            <a:r>
              <a:rPr lang="en-US" altLang="zh-CN" sz="2400" dirty="0" smtClean="0"/>
              <a:t>=5</a:t>
            </a:r>
            <a:r>
              <a:rPr lang="zh-CN" altLang="en-US" sz="2400" dirty="0" smtClean="0"/>
              <a:t>个时钟周期，而且容量大到必须访问主存的缺失率减少到</a:t>
            </a:r>
            <a:r>
              <a:rPr lang="en-US" altLang="zh-CN" sz="2400" dirty="0" smtClean="0"/>
              <a:t>0.5%</a:t>
            </a:r>
            <a:r>
              <a:rPr lang="zh-CN" altLang="en-US" sz="2400" dirty="0" smtClean="0"/>
              <a:t>，这时处理器的速率提高</a:t>
            </a:r>
            <a:r>
              <a:rPr lang="zh-CN" altLang="en-US" sz="2400" dirty="0"/>
              <a:t>到</a:t>
            </a:r>
            <a:r>
              <a:rPr lang="zh-CN" altLang="en-US" sz="2400" dirty="0" smtClean="0"/>
              <a:t>多少？</a:t>
            </a:r>
            <a:endParaRPr lang="en-US" altLang="zh-CN" sz="2400" dirty="0"/>
          </a:p>
          <a:p>
            <a:pPr marL="0" indent="0" eaLnBrk="1" hangingPunct="1">
              <a:lnSpc>
                <a:spcPct val="80000"/>
              </a:lnSpc>
              <a:buNone/>
            </a:pPr>
            <a:r>
              <a:rPr lang="zh-CN" altLang="en-US" sz="2400" dirty="0"/>
              <a:t>每条指令的缺失周期</a:t>
            </a:r>
            <a:endParaRPr lang="en-US" altLang="zh-CN" sz="2400" dirty="0"/>
          </a:p>
          <a:p>
            <a:pPr marL="457200" lvl="1" indent="0" eaLnBrk="1" hangingPunct="1">
              <a:lnSpc>
                <a:spcPct val="80000"/>
              </a:lnSpc>
              <a:buNone/>
            </a:pPr>
            <a:r>
              <a:rPr lang="en-US" altLang="zh-CN" dirty="0"/>
              <a:t>I-cache: 0.02 × </a:t>
            </a:r>
            <a:r>
              <a:rPr lang="en-US" altLang="zh-CN" dirty="0" smtClean="0"/>
              <a:t>100 </a:t>
            </a:r>
            <a:r>
              <a:rPr lang="en-US" altLang="zh-CN" dirty="0"/>
              <a:t>= </a:t>
            </a:r>
            <a:r>
              <a:rPr lang="en-US" altLang="zh-CN" dirty="0" smtClean="0"/>
              <a:t>2</a:t>
            </a:r>
            <a:endParaRPr lang="en-US" altLang="zh-CN" dirty="0"/>
          </a:p>
          <a:p>
            <a:pPr marL="457200" lvl="1" indent="0" eaLnBrk="1" hangingPunct="1">
              <a:lnSpc>
                <a:spcPct val="80000"/>
              </a:lnSpc>
              <a:buNone/>
            </a:pPr>
            <a:r>
              <a:rPr lang="en-US" altLang="zh-CN" dirty="0"/>
              <a:t>D-cache: 0.36 × 0.04 × </a:t>
            </a:r>
            <a:r>
              <a:rPr lang="en-US" altLang="zh-CN" dirty="0" smtClean="0"/>
              <a:t>100 </a:t>
            </a:r>
            <a:r>
              <a:rPr lang="en-US" altLang="zh-CN" dirty="0"/>
              <a:t>= </a:t>
            </a:r>
            <a:r>
              <a:rPr lang="en-US" altLang="zh-CN" dirty="0" smtClean="0"/>
              <a:t>1.44</a:t>
            </a:r>
            <a:endParaRPr lang="en-US" altLang="zh-CN" dirty="0"/>
          </a:p>
          <a:p>
            <a:pPr marL="0" indent="0" eaLnBrk="1" hangingPunct="1">
              <a:lnSpc>
                <a:spcPct val="80000"/>
              </a:lnSpc>
              <a:buNone/>
            </a:pPr>
            <a:r>
              <a:rPr lang="zh-CN" altLang="en-US" sz="2400" dirty="0"/>
              <a:t>实际</a:t>
            </a:r>
            <a:r>
              <a:rPr lang="en-US" altLang="zh-CN" sz="2400" dirty="0"/>
              <a:t> CPI = 1 + </a:t>
            </a:r>
            <a:r>
              <a:rPr lang="en-US" altLang="zh-CN" sz="2400" dirty="0" smtClean="0"/>
              <a:t>2 </a:t>
            </a:r>
            <a:r>
              <a:rPr lang="en-US" altLang="zh-CN" sz="2400" dirty="0"/>
              <a:t>+ </a:t>
            </a:r>
            <a:r>
              <a:rPr lang="en-US" altLang="zh-CN" sz="2400" dirty="0" smtClean="0"/>
              <a:t>1.44 </a:t>
            </a:r>
            <a:r>
              <a:rPr lang="en-US" altLang="zh-CN" sz="2400" dirty="0"/>
              <a:t>= </a:t>
            </a:r>
            <a:r>
              <a:rPr lang="en-US" altLang="zh-CN" sz="2400" dirty="0" smtClean="0"/>
              <a:t>4.44</a:t>
            </a:r>
            <a:endParaRPr lang="en-US" altLang="zh-CN" sz="2400" dirty="0" smtClean="0"/>
          </a:p>
          <a:p>
            <a:pPr marL="0" indent="0" eaLnBrk="1" hangingPunct="1">
              <a:lnSpc>
                <a:spcPct val="80000"/>
              </a:lnSpc>
              <a:buNone/>
            </a:pPr>
            <a:r>
              <a:rPr lang="zh-CN" altLang="en-US" sz="2400" dirty="0"/>
              <a:t>理想状态</a:t>
            </a:r>
            <a:r>
              <a:rPr lang="en-US" altLang="zh-CN" sz="2400" dirty="0"/>
              <a:t> CPU </a:t>
            </a:r>
            <a:r>
              <a:rPr lang="zh-CN" altLang="en-US" sz="2400" dirty="0"/>
              <a:t>快了</a:t>
            </a:r>
            <a:r>
              <a:rPr lang="en-US" altLang="zh-CN" sz="2400" dirty="0"/>
              <a:t> </a:t>
            </a:r>
            <a:r>
              <a:rPr lang="en-US" altLang="zh-CN" sz="2400" dirty="0" smtClean="0"/>
              <a:t>4.44/1 =4.44 </a:t>
            </a:r>
            <a:r>
              <a:rPr lang="zh-CN" altLang="en-US" sz="2400" dirty="0" smtClean="0"/>
              <a:t>倍</a:t>
            </a:r>
            <a:endParaRPr lang="en-US" altLang="zh-CN" sz="2400" dirty="0" smtClean="0"/>
          </a:p>
          <a:p>
            <a:pPr marL="0" indent="0">
              <a:buNone/>
            </a:pPr>
            <a:r>
              <a:rPr lang="zh-CN" altLang="en-US" sz="2400" dirty="0"/>
              <a:t>一级</a:t>
            </a:r>
            <a:r>
              <a:rPr lang="en-US" altLang="zh-CN" sz="2400" dirty="0"/>
              <a:t>cache</a:t>
            </a:r>
            <a:r>
              <a:rPr lang="zh-CN" altLang="en-US" sz="2400" dirty="0"/>
              <a:t>在二级</a:t>
            </a:r>
            <a:r>
              <a:rPr lang="en-US" altLang="zh-CN" sz="2400" dirty="0"/>
              <a:t>cache</a:t>
            </a:r>
            <a:r>
              <a:rPr lang="zh-CN" altLang="en-US" sz="2400" dirty="0"/>
              <a:t>命中时</a:t>
            </a:r>
            <a:r>
              <a:rPr lang="zh-CN" altLang="en-US" sz="2400" dirty="0" smtClean="0"/>
              <a:t>缺失</a:t>
            </a:r>
            <a:endParaRPr lang="en-US" altLang="zh-CN" sz="2400" dirty="0" smtClean="0"/>
          </a:p>
          <a:p>
            <a:pPr marL="0" indent="0">
              <a:buNone/>
            </a:pPr>
            <a:r>
              <a:rPr lang="zh-CN" altLang="en-US" sz="2400" dirty="0" smtClean="0"/>
              <a:t>代价</a:t>
            </a:r>
            <a:r>
              <a:rPr lang="en-US" altLang="zh-CN" sz="2400" dirty="0" smtClean="0"/>
              <a:t> </a:t>
            </a:r>
            <a:r>
              <a:rPr lang="en-US" altLang="zh-CN" sz="2400" dirty="0"/>
              <a:t>= 5</a:t>
            </a:r>
            <a:r>
              <a:rPr lang="zh-CN" altLang="en-US" sz="2400" dirty="0"/>
              <a:t>个时钟周期</a:t>
            </a:r>
            <a:endParaRPr lang="en-US" altLang="zh-CN" sz="2400" dirty="0"/>
          </a:p>
          <a:p>
            <a:pPr marL="0" indent="0">
              <a:buNone/>
            </a:pPr>
            <a:r>
              <a:rPr lang="zh-CN" altLang="en-US" sz="2400" dirty="0"/>
              <a:t>一级</a:t>
            </a:r>
            <a:r>
              <a:rPr lang="en-US" altLang="zh-CN" sz="2400" dirty="0"/>
              <a:t>cache</a:t>
            </a:r>
            <a:r>
              <a:rPr lang="zh-CN" altLang="en-US" sz="2400" dirty="0"/>
              <a:t>在二级</a:t>
            </a:r>
            <a:r>
              <a:rPr lang="en-US" altLang="zh-CN" sz="2400" dirty="0"/>
              <a:t>cache</a:t>
            </a:r>
            <a:r>
              <a:rPr lang="zh-CN" altLang="en-US" sz="2400" dirty="0"/>
              <a:t>缺失时缺失</a:t>
            </a:r>
            <a:endParaRPr lang="en-US" altLang="zh-CN" sz="2400" dirty="0"/>
          </a:p>
          <a:p>
            <a:pPr marL="0" indent="0">
              <a:buNone/>
            </a:pPr>
            <a:r>
              <a:rPr lang="zh-CN" altLang="en-US" sz="2400" dirty="0"/>
              <a:t>代价</a:t>
            </a:r>
            <a:r>
              <a:rPr lang="en-US" altLang="zh-CN" sz="2400" dirty="0"/>
              <a:t>=0.005×100=0.5</a:t>
            </a:r>
            <a:r>
              <a:rPr lang="zh-CN" altLang="en-US" sz="2400" dirty="0"/>
              <a:t>个时钟周期</a:t>
            </a:r>
            <a:endParaRPr lang="en-US" altLang="zh-CN" sz="2400" dirty="0"/>
          </a:p>
          <a:p>
            <a:pPr marL="0" indent="0">
              <a:buNone/>
            </a:pPr>
            <a:r>
              <a:rPr lang="zh-CN" altLang="en-US" sz="2400" dirty="0"/>
              <a:t>总的</a:t>
            </a:r>
            <a:r>
              <a:rPr lang="en-US" altLang="zh-CN" sz="2400" dirty="0"/>
              <a:t>CPI= 1+0.02×5+ 0.36×0.04×5+ 0.5= 1.672</a:t>
            </a:r>
            <a:endParaRPr lang="en-US" altLang="zh-CN" sz="2400" dirty="0"/>
          </a:p>
          <a:p>
            <a:pPr marL="0" indent="0">
              <a:buNone/>
            </a:pPr>
            <a:r>
              <a:rPr lang="zh-CN" altLang="en-US" sz="2400" dirty="0"/>
              <a:t>性能比</a:t>
            </a:r>
            <a:r>
              <a:rPr lang="en-US" altLang="zh-CN" sz="2400" dirty="0"/>
              <a:t> = 4.44/1.672 = 2.66</a:t>
            </a:r>
            <a:endParaRPr lang="en-AU" altLang="zh-CN" sz="2400" dirty="0"/>
          </a:p>
          <a:p>
            <a:pPr marL="0" indent="0" eaLnBrk="1" hangingPunct="1">
              <a:lnSpc>
                <a:spcPct val="80000"/>
              </a:lnSpc>
              <a:buNone/>
            </a:pPr>
            <a:endParaRPr lang="en-AU" altLang="zh-C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组合 16"/>
          <p:cNvGrpSpPr/>
          <p:nvPr/>
        </p:nvGrpSpPr>
        <p:grpSpPr>
          <a:xfrm>
            <a:off x="450215" y="890270"/>
            <a:ext cx="11450320" cy="5077460"/>
            <a:chOff x="1072" y="998"/>
            <a:chExt cx="18032" cy="7996"/>
          </a:xfrm>
        </p:grpSpPr>
        <p:sp>
          <p:nvSpPr>
            <p:cNvPr id="4" name="文本框 3"/>
            <p:cNvSpPr txBox="1"/>
            <p:nvPr/>
          </p:nvSpPr>
          <p:spPr>
            <a:xfrm>
              <a:off x="1072" y="998"/>
              <a:ext cx="18032" cy="7996"/>
            </a:xfrm>
            <a:prstGeom prst="rect">
              <a:avLst/>
            </a:prstGeom>
            <a:noFill/>
          </p:spPr>
          <p:txBody>
            <a:bodyPr wrap="square" rtlCol="0">
              <a:spAutoFit/>
            </a:bodyPr>
            <a:p>
              <a:r>
                <a:rPr lang="zh-CN" altLang="en-US"/>
                <a:t>（</a:t>
              </a:r>
              <a:r>
                <a:rPr lang="en-US" altLang="zh-CN"/>
                <a:t>3</a:t>
              </a:r>
              <a:r>
                <a:rPr lang="zh-CN" altLang="en-US"/>
                <a:t>）某页表虚拟地址为</a:t>
              </a:r>
              <a:r>
                <a:rPr lang="en-US" altLang="zh-CN"/>
                <a:t>32</a:t>
              </a:r>
              <a:r>
                <a:rPr lang="zh-CN" altLang="en-US"/>
                <a:t>位，页大小为</a:t>
              </a:r>
              <a:r>
                <a:rPr lang="en-US" altLang="zh-CN"/>
                <a:t>4KiB</a:t>
              </a:r>
              <a:r>
                <a:rPr lang="zh-CN" altLang="en-US"/>
                <a:t>，页表每一项为</a:t>
              </a:r>
              <a:r>
                <a:rPr lang="en-US" altLang="zh-CN"/>
                <a:t>4</a:t>
              </a:r>
              <a:r>
                <a:rPr lang="zh-CN" altLang="en-US"/>
                <a:t>字节，求总的页表容量？</a:t>
              </a:r>
              <a:endParaRPr lang="zh-CN" altLang="en-US"/>
            </a:p>
            <a:p>
              <a:r>
                <a:rPr lang="zh-CN" altLang="en-US"/>
                <a:t>解：</a:t>
              </a:r>
              <a:endParaRPr lang="zh-CN" altLang="en-US"/>
            </a:p>
            <a:p>
              <a:endParaRPr lang="zh-CN" altLang="en-US"/>
            </a:p>
            <a:p>
              <a:r>
                <a:rPr lang="en-US" altLang="zh-CN"/>
                <a:t>	</a:t>
              </a:r>
              <a:r>
                <a:rPr lang="zh-CN" altLang="en-US"/>
                <a:t>页表项数 </a:t>
              </a:r>
              <a:r>
                <a:rPr lang="en-US" altLang="zh-CN"/>
                <a:t>                                                               </a:t>
              </a:r>
              <a:r>
                <a:rPr lang="zh-CN" altLang="en-US"/>
                <a:t>项</a:t>
              </a:r>
              <a:endParaRPr lang="zh-CN" altLang="en-US"/>
            </a:p>
            <a:p>
              <a:endParaRPr lang="zh-CN" altLang="en-US"/>
            </a:p>
            <a:p>
              <a:r>
                <a:rPr lang="en-US" altLang="zh-CN"/>
                <a:t>	</a:t>
              </a:r>
              <a:r>
                <a:rPr lang="zh-CN" altLang="en-US"/>
                <a:t>故页表容量为</a:t>
              </a:r>
              <a:endParaRPr lang="zh-CN" altLang="en-US"/>
            </a:p>
            <a:p>
              <a:endParaRPr lang="zh-CN" altLang="en-US"/>
            </a:p>
            <a:p>
              <a:r>
                <a:rPr lang="zh-CN" altLang="en-US"/>
                <a:t>精解：</a:t>
              </a:r>
              <a:endParaRPr lang="zh-CN" altLang="en-US"/>
            </a:p>
            <a:p>
              <a:endParaRPr lang="zh-CN" altLang="en-US"/>
            </a:p>
            <a:p>
              <a:r>
                <a:rPr lang="en-US" altLang="zh-CN"/>
                <a:t>	</a:t>
              </a:r>
              <a:r>
                <a:rPr lang="zh-CN" altLang="en-US"/>
                <a:t>页大小为</a:t>
              </a:r>
              <a:r>
                <a:rPr lang="en-US" altLang="zh-CN"/>
                <a:t>4KiB = </a:t>
              </a:r>
              <a:r>
                <a:rPr lang="zh-CN" altLang="en-US"/>
                <a:t>                                                        字节</a:t>
              </a:r>
              <a:endParaRPr lang="zh-CN" altLang="en-US"/>
            </a:p>
            <a:p>
              <a:endParaRPr lang="zh-CN" altLang="en-US"/>
            </a:p>
            <a:p>
              <a:r>
                <a:rPr lang="en-US" altLang="zh-CN"/>
                <a:t>	</a:t>
              </a:r>
              <a:r>
                <a:rPr lang="zh-CN" altLang="en-US"/>
                <a:t>因此，</a:t>
              </a:r>
              <a:r>
                <a:rPr lang="en-US" altLang="zh-CN"/>
                <a:t>32</a:t>
              </a:r>
              <a:r>
                <a:rPr lang="zh-CN" altLang="en-US"/>
                <a:t>位虚拟地址可以表示                                              项页表</a:t>
              </a:r>
              <a:endParaRPr lang="zh-CN" altLang="en-US"/>
            </a:p>
            <a:p>
              <a:endParaRPr lang="zh-CN" altLang="en-US"/>
            </a:p>
            <a:p>
              <a:r>
                <a:rPr lang="en-US" altLang="zh-CN"/>
                <a:t>	</a:t>
              </a:r>
              <a:r>
                <a:rPr lang="zh-CN" altLang="en-US"/>
                <a:t>而每一项页表为</a:t>
              </a:r>
              <a:r>
                <a:rPr lang="en-US" altLang="zh-CN"/>
                <a:t>4</a:t>
              </a:r>
              <a:r>
                <a:rPr lang="zh-CN" altLang="en-US"/>
                <a:t>字节 </a:t>
              </a:r>
              <a:r>
                <a:rPr lang="en-US" altLang="zh-CN"/>
                <a:t>=            </a:t>
              </a:r>
              <a:r>
                <a:rPr lang="zh-CN" altLang="en-US"/>
                <a:t>字节</a:t>
              </a:r>
              <a:endParaRPr lang="zh-CN" altLang="en-US"/>
            </a:p>
            <a:p>
              <a:endParaRPr lang="zh-CN" altLang="en-US"/>
            </a:p>
            <a:p>
              <a:r>
                <a:rPr lang="en-US" altLang="zh-CN"/>
                <a:t>	</a:t>
              </a:r>
              <a:r>
                <a:rPr lang="zh-CN" altLang="en-US"/>
                <a:t>故页表容量为</a:t>
              </a:r>
              <a:endParaRPr lang="zh-CN" altLang="en-US"/>
            </a:p>
            <a:p>
              <a:r>
                <a:rPr lang="en-US" altLang="zh-CN"/>
                <a:t>	</a:t>
              </a:r>
              <a:endParaRPr lang="en-US" altLang="zh-CN"/>
            </a:p>
            <a:p>
              <a:endParaRPr lang="zh-CN" altLang="en-US"/>
            </a:p>
          </p:txBody>
        </p:sp>
        <p:graphicFrame>
          <p:nvGraphicFramePr>
            <p:cNvPr id="5" name="对象 4">
              <a:hlinkClick r:id="" action="ppaction://ole?verb="/>
            </p:cNvPr>
            <p:cNvGraphicFramePr>
              <a:graphicFrameLocks noChangeAspect="1"/>
            </p:cNvGraphicFramePr>
            <p:nvPr/>
          </p:nvGraphicFramePr>
          <p:xfrm>
            <a:off x="4513" y="2164"/>
            <a:ext cx="4212" cy="786"/>
          </p:xfrm>
          <a:graphic>
            <a:graphicData uri="http://schemas.openxmlformats.org/presentationml/2006/ole">
              <mc:AlternateContent xmlns:mc="http://schemas.openxmlformats.org/markup-compatibility/2006">
                <mc:Choice xmlns:v="urn:schemas-microsoft-com:vml" Requires="v">
                  <p:oleObj spid="_x0000_s1025" name="" r:id="rId1" imgW="2411730" imgH="593725" progId="Equation.KSEE3">
                    <p:embed/>
                  </p:oleObj>
                </mc:Choice>
                <mc:Fallback>
                  <p:oleObj name="" r:id="rId1" imgW="2411730" imgH="593725" progId="Equation.KSEE3">
                    <p:embed/>
                    <p:pic>
                      <p:nvPicPr>
                        <p:cNvPr id="0" name="图片 1024"/>
                        <p:cNvPicPr/>
                        <p:nvPr/>
                      </p:nvPicPr>
                      <p:blipFill>
                        <a:blip r:embed="rId2"/>
                        <a:stretch>
                          <a:fillRect/>
                        </a:stretch>
                      </p:blipFill>
                      <p:spPr>
                        <a:xfrm>
                          <a:off x="4513" y="2164"/>
                          <a:ext cx="4212" cy="786"/>
                        </a:xfrm>
                        <a:prstGeom prst="rect">
                          <a:avLst/>
                        </a:prstGeom>
                      </p:spPr>
                    </p:pic>
                  </p:oleObj>
                </mc:Fallback>
              </mc:AlternateContent>
            </a:graphicData>
          </a:graphic>
        </p:graphicFrame>
        <p:graphicFrame>
          <p:nvGraphicFramePr>
            <p:cNvPr id="9" name="对象 8"/>
            <p:cNvGraphicFramePr/>
            <p:nvPr/>
          </p:nvGraphicFramePr>
          <p:xfrm>
            <a:off x="4983" y="3044"/>
            <a:ext cx="5737" cy="809"/>
          </p:xfrm>
          <a:graphic>
            <a:graphicData uri="http://schemas.openxmlformats.org/presentationml/2006/ole">
              <mc:AlternateContent xmlns:mc="http://schemas.openxmlformats.org/markup-compatibility/2006">
                <mc:Choice xmlns:v="urn:schemas-microsoft-com:vml" Requires="v">
                  <p:oleObj spid="_x0000_s10" name="" r:id="rId3" imgW="4782820" imgH="652780" progId="Equation.KSEE3">
                    <p:embed/>
                  </p:oleObj>
                </mc:Choice>
                <mc:Fallback>
                  <p:oleObj name="" r:id="rId3" imgW="4782820" imgH="652780" progId="Equation.KSEE3">
                    <p:embed/>
                    <p:pic>
                      <p:nvPicPr>
                        <p:cNvPr id="0" name="图片 9"/>
                        <p:cNvPicPr/>
                        <p:nvPr/>
                      </p:nvPicPr>
                      <p:blipFill>
                        <a:blip r:embed="rId4"/>
                        <a:stretch>
                          <a:fillRect/>
                        </a:stretch>
                      </p:blipFill>
                      <p:spPr>
                        <a:xfrm>
                          <a:off x="4983" y="3044"/>
                          <a:ext cx="5737" cy="809"/>
                        </a:xfrm>
                        <a:prstGeom prst="rect">
                          <a:avLst/>
                        </a:prstGeom>
                      </p:spPr>
                    </p:pic>
                  </p:oleObj>
                </mc:Fallback>
              </mc:AlternateContent>
            </a:graphicData>
          </a:graphic>
        </p:graphicFrame>
        <p:graphicFrame>
          <p:nvGraphicFramePr>
            <p:cNvPr id="12" name="对象 11"/>
            <p:cNvGraphicFramePr/>
            <p:nvPr/>
          </p:nvGraphicFramePr>
          <p:xfrm>
            <a:off x="5522" y="4729"/>
            <a:ext cx="3711" cy="667"/>
          </p:xfrm>
          <a:graphic>
            <a:graphicData uri="http://schemas.openxmlformats.org/presentationml/2006/ole">
              <mc:AlternateContent xmlns:mc="http://schemas.openxmlformats.org/markup-compatibility/2006">
                <mc:Choice xmlns:v="urn:schemas-microsoft-com:vml" Requires="v">
                  <p:oleObj spid="_x0000_s13" name="" r:id="rId5" imgW="2685415" imgH="452120" progId="Equation.KSEE3">
                    <p:embed/>
                  </p:oleObj>
                </mc:Choice>
                <mc:Fallback>
                  <p:oleObj name="" r:id="rId5" imgW="2685415" imgH="452120" progId="Equation.KSEE3">
                    <p:embed/>
                    <p:pic>
                      <p:nvPicPr>
                        <p:cNvPr id="0" name="图片 12"/>
                        <p:cNvPicPr/>
                        <p:nvPr/>
                      </p:nvPicPr>
                      <p:blipFill>
                        <a:blip r:embed="rId6"/>
                        <a:stretch>
                          <a:fillRect/>
                        </a:stretch>
                      </p:blipFill>
                      <p:spPr>
                        <a:xfrm>
                          <a:off x="5522" y="4729"/>
                          <a:ext cx="3711" cy="667"/>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593" y="5585"/>
            <a:ext cx="3127" cy="770"/>
          </p:xfrm>
          <a:graphic>
            <a:graphicData uri="http://schemas.openxmlformats.org/presentationml/2006/ole">
              <mc:AlternateContent xmlns:mc="http://schemas.openxmlformats.org/markup-compatibility/2006">
                <mc:Choice xmlns:v="urn:schemas-microsoft-com:vml" Requires="v">
                  <p:oleObj spid="_x0000_s1028" name="" r:id="rId7" imgW="825500" imgH="203200" progId="Equation.KSEE3">
                    <p:embed/>
                  </p:oleObj>
                </mc:Choice>
                <mc:Fallback>
                  <p:oleObj name="" r:id="rId7" imgW="825500" imgH="203200" progId="Equation.KSEE3">
                    <p:embed/>
                    <p:pic>
                      <p:nvPicPr>
                        <p:cNvPr id="0" name="图片 1027"/>
                        <p:cNvPicPr/>
                        <p:nvPr/>
                      </p:nvPicPr>
                      <p:blipFill>
                        <a:blip r:embed="rId8"/>
                        <a:stretch>
                          <a:fillRect/>
                        </a:stretch>
                      </p:blipFill>
                      <p:spPr>
                        <a:xfrm>
                          <a:off x="7593" y="5585"/>
                          <a:ext cx="3127" cy="77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463" y="6482"/>
            <a:ext cx="648" cy="698"/>
          </p:xfrm>
          <a:graphic>
            <a:graphicData uri="http://schemas.openxmlformats.org/presentationml/2006/ole">
              <mc:AlternateContent xmlns:mc="http://schemas.openxmlformats.org/markup-compatibility/2006">
                <mc:Choice xmlns:v="urn:schemas-microsoft-com:vml" Requires="v">
                  <p:oleObj spid="_x0000_s1029" name="" r:id="rId9" imgW="177165" imgH="190500" progId="Equation.KSEE3">
                    <p:embed/>
                  </p:oleObj>
                </mc:Choice>
                <mc:Fallback>
                  <p:oleObj name="" r:id="rId9" imgW="177165" imgH="190500" progId="Equation.KSEE3">
                    <p:embed/>
                    <p:pic>
                      <p:nvPicPr>
                        <p:cNvPr id="0" name="图片 1028"/>
                        <p:cNvPicPr/>
                        <p:nvPr/>
                      </p:nvPicPr>
                      <p:blipFill>
                        <a:blip r:embed="rId10"/>
                        <a:stretch>
                          <a:fillRect/>
                        </a:stretch>
                      </p:blipFill>
                      <p:spPr>
                        <a:xfrm>
                          <a:off x="6463" y="6482"/>
                          <a:ext cx="648" cy="698"/>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983" y="7363"/>
            <a:ext cx="6938" cy="711"/>
          </p:xfrm>
          <a:graphic>
            <a:graphicData uri="http://schemas.openxmlformats.org/presentationml/2006/ole">
              <mc:AlternateContent xmlns:mc="http://schemas.openxmlformats.org/markup-compatibility/2006">
                <mc:Choice xmlns:v="urn:schemas-microsoft-com:vml" Requires="v">
                  <p:oleObj spid="_x0000_s1030" name="" r:id="rId11" imgW="1854200" imgH="190500" progId="Equation.KSEE3">
                    <p:embed/>
                  </p:oleObj>
                </mc:Choice>
                <mc:Fallback>
                  <p:oleObj name="" r:id="rId11" imgW="1854200" imgH="190500" progId="Equation.KSEE3">
                    <p:embed/>
                    <p:pic>
                      <p:nvPicPr>
                        <p:cNvPr id="0" name="图片 1029"/>
                        <p:cNvPicPr/>
                        <p:nvPr/>
                      </p:nvPicPr>
                      <p:blipFill>
                        <a:blip r:embed="rId12"/>
                        <a:stretch>
                          <a:fillRect/>
                        </a:stretch>
                      </p:blipFill>
                      <p:spPr>
                        <a:xfrm>
                          <a:off x="4983" y="7363"/>
                          <a:ext cx="6938" cy="711"/>
                        </a:xfrm>
                        <a:prstGeom prst="rect">
                          <a:avLst/>
                        </a:prstGeom>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642745"/>
            <a:ext cx="9144000" cy="1435100"/>
          </a:xfrm>
        </p:spPr>
        <p:txBody>
          <a:bodyPr>
            <a:noAutofit/>
          </a:bodyPr>
          <a:p>
            <a:r>
              <a:rPr lang="zh-CN" altLang="en-US" sz="2000"/>
              <a:t>1。  EPROM是指( )。 </a:t>
            </a:r>
            <a:br>
              <a:rPr lang="zh-CN" altLang="en-US" sz="2000"/>
            </a:br>
            <a:r>
              <a:rPr lang="zh-CN" altLang="en-US" sz="2000"/>
              <a:t>A. 读写存储器 B. 只读存储器 C. 可编程的只读存储器D. 光擦除可编程的只读存器</a:t>
            </a:r>
            <a:br>
              <a:rPr lang="zh-CN" altLang="en-US" sz="2000"/>
            </a:br>
            <a:br>
              <a:rPr lang="zh-CN" altLang="en-US" sz="2000"/>
            </a:br>
            <a:r>
              <a:rPr lang="zh-CN" altLang="en-US" sz="2000"/>
              <a:t>2。目前的计算机，从原理上讲 ( )。 </a:t>
            </a:r>
            <a:br>
              <a:rPr lang="zh-CN" altLang="en-US" sz="2000"/>
            </a:br>
            <a:r>
              <a:rPr lang="en-US" altLang="zh-CN" sz="2000"/>
              <a:t>		</a:t>
            </a:r>
            <a:r>
              <a:rPr lang="zh-CN" altLang="en-US" sz="2000"/>
              <a:t>A. 指令以二进制形式存放，数据以十进制形式存放 </a:t>
            </a:r>
            <a:br>
              <a:rPr lang="zh-CN" altLang="en-US" sz="2000"/>
            </a:br>
            <a:r>
              <a:rPr lang="en-US" altLang="zh-CN" sz="2000"/>
              <a:t>		</a:t>
            </a:r>
            <a:r>
              <a:rPr lang="zh-CN" altLang="en-US" sz="2000"/>
              <a:t>B. 指令以十进制形式存放，数据以二进制形式存放 </a:t>
            </a:r>
            <a:br>
              <a:rPr lang="zh-CN" altLang="en-US" sz="2000"/>
            </a:br>
            <a:r>
              <a:rPr lang="zh-CN" altLang="en-US" sz="2000"/>
              <a:t>C. 指令和数据都以二进制形式存放 </a:t>
            </a:r>
            <a:br>
              <a:rPr lang="zh-CN" altLang="en-US" sz="2000"/>
            </a:br>
            <a:r>
              <a:rPr lang="zh-CN" altLang="en-US" sz="2000"/>
              <a:t>D. 指令和数据都以十进制形式存放</a:t>
            </a:r>
            <a:br>
              <a:rPr lang="zh-CN" altLang="en-US" sz="2000"/>
            </a:br>
            <a:endParaRPr lang="zh-CN" altLang="en-US" sz="2000"/>
          </a:p>
        </p:txBody>
      </p:sp>
      <p:sp>
        <p:nvSpPr>
          <p:cNvPr id="3" name="副标题 2"/>
          <p:cNvSpPr>
            <a:spLocks noGrp="1"/>
          </p:cNvSpPr>
          <p:nvPr>
            <p:ph type="subTitle" idx="1"/>
          </p:nvPr>
        </p:nvSpPr>
        <p:spPr/>
        <p:txBody>
          <a:bodyPr/>
          <a:p>
            <a:r>
              <a:rPr lang="zh-CN" altLang="en-US">
                <a:sym typeface="+mn-ea"/>
              </a:rPr>
              <a:t>答案</a:t>
            </a:r>
            <a:br>
              <a:rPr lang="zh-CN" altLang="en-US">
                <a:sym typeface="+mn-ea"/>
              </a:rPr>
            </a:br>
            <a:r>
              <a:rPr lang="zh-CN" altLang="en-US">
                <a:sym typeface="+mn-ea"/>
              </a:rPr>
              <a:t>1D2C</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2000"/>
              <a:t>1.下列说法不正确的是：</a:t>
            </a:r>
            <a:br>
              <a:rPr lang="zh-CN" altLang="en-US" sz="2000"/>
            </a:br>
            <a:r>
              <a:rPr lang="en-US" altLang="zh-CN" sz="2000"/>
              <a:t>	</a:t>
            </a:r>
            <a:r>
              <a:rPr lang="zh-CN" altLang="en-US" sz="2000"/>
              <a:t>A.输入，输出，存储器，数据通路和控制器是组成计算机的5个经典部件。</a:t>
            </a:r>
            <a:br>
              <a:rPr lang="zh-CN" altLang="en-US" sz="2000"/>
            </a:br>
            <a:r>
              <a:rPr lang="zh-CN" altLang="en-US" sz="2000"/>
              <a:t>B.应用二进制结构是低层级软件和硬件之间的抽象接口。</a:t>
            </a:r>
            <a:br>
              <a:rPr lang="zh-CN" altLang="en-US" sz="2000"/>
            </a:br>
            <a:r>
              <a:rPr lang="zh-CN" altLang="en-US" sz="2000"/>
              <a:t>C.操作系统是用户程序和硬件之间的接口。</a:t>
            </a:r>
            <a:br>
              <a:rPr lang="zh-CN" altLang="en-US" sz="2000"/>
            </a:br>
            <a:r>
              <a:rPr lang="zh-CN" altLang="en-US" sz="2000"/>
              <a:t>D.处理器和存储系统会影响程序性能，因为它们决定了指令的执行速度</a:t>
            </a:r>
            <a:br>
              <a:rPr lang="zh-CN" altLang="en-US" sz="2000"/>
            </a:br>
            <a:r>
              <a:rPr lang="zh-CN" altLang="en-US" sz="2000"/>
              <a:t>解析：</a:t>
            </a:r>
            <a:br>
              <a:rPr lang="zh-CN" altLang="en-US" sz="2000"/>
            </a:br>
            <a:r>
              <a:rPr lang="zh-CN" altLang="en-US" sz="2000"/>
              <a:t>B不正确。指令集体系结构是低层级软件和硬件之间的抽象接口。</a:t>
            </a:r>
            <a:endParaRPr lang="zh-CN" altLang="en-US" sz="2000"/>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3131503"/>
            <a:ext cx="9144000" cy="2387600"/>
          </a:xfrm>
        </p:spPr>
        <p:txBody>
          <a:bodyPr>
            <a:normAutofit fontScale="90000"/>
          </a:bodyPr>
          <a:p>
            <a:r>
              <a:rPr lang="zh-CN" altLang="en-US" sz="2000"/>
              <a:t>2.若有两个基准测试程序P1和P2在机器M1和M2上运行，假定M1和M2的时钟频率各是800MHz 和1.2GHz，下列说法正确的是</a:t>
            </a:r>
            <a:br>
              <a:rPr lang="zh-CN" altLang="en-US" sz="2000"/>
            </a:br>
            <a:r>
              <a:rPr lang="zh-CN" altLang="en-US" sz="2000"/>
              <a:t>A.对于执行程序P1，M1比M2快一倍；对于执行程序P2，M2比M1快一倍。</a:t>
            </a:r>
            <a:br>
              <a:rPr lang="zh-CN" altLang="en-US" sz="2000"/>
            </a:br>
            <a:r>
              <a:rPr lang="zh-CN" altLang="en-US" sz="2000"/>
              <a:t>B.从执行速度看，对于P1，M1比M2快0.5倍</a:t>
            </a:r>
            <a:br>
              <a:rPr lang="zh-CN" altLang="en-US" sz="2000"/>
            </a:br>
            <a:r>
              <a:rPr lang="zh-CN" altLang="en-US" sz="2000"/>
              <a:t>C.从执行速度看，对于P2，M1比M2快0.43倍</a:t>
            </a:r>
            <a:br>
              <a:rPr lang="zh-CN" altLang="en-US" sz="2000"/>
            </a:br>
            <a:r>
              <a:rPr lang="zh-CN" altLang="en-US" sz="2000"/>
              <a:t>D.在M1上和M2上分别执行P1时的平均时钟周期数CPI不同</a:t>
            </a:r>
            <a:br>
              <a:rPr lang="zh-CN" altLang="en-US" sz="2000"/>
            </a:br>
            <a:r>
              <a:rPr lang="zh-CN" altLang="en-US" sz="2000"/>
              <a:t>解析：</a:t>
            </a:r>
            <a:br>
              <a:rPr lang="zh-CN" altLang="en-US" sz="2000"/>
            </a:br>
            <a:r>
              <a:rPr lang="zh-CN" altLang="en-US" sz="2000"/>
              <a:t>A不对。看执行时间可以知道，对于P1，M2比M1快一倍；对于P2，M1比M2快一倍</a:t>
            </a:r>
            <a:br>
              <a:rPr lang="zh-CN" altLang="en-US" sz="2000"/>
            </a:br>
            <a:r>
              <a:rPr lang="zh-CN" altLang="en-US" sz="2000"/>
              <a:t>B不对C对。1s=1000ms。MIPS=指令数/执行时间×10M</a:t>
            </a:r>
            <a:br>
              <a:rPr lang="zh-CN" altLang="en-US" sz="2000"/>
            </a:br>
            <a:r>
              <a:rPr lang="zh-CN" altLang="en-US" sz="2000"/>
              <a:t>对于M1，P1的速度为：200/10=20MIPS；P2为3/0.003=100MIPS。</a:t>
            </a:r>
            <a:br>
              <a:rPr lang="zh-CN" altLang="en-US" sz="2000"/>
            </a:br>
            <a:r>
              <a:rPr lang="zh-CN" altLang="en-US" sz="2000"/>
              <a:t>对于M2，P1的速度为：150/5=30MIPS；P2为4.2/0.006=70MIPS。</a:t>
            </a:r>
            <a:br>
              <a:rPr lang="zh-CN" altLang="en-US" sz="2000"/>
            </a:br>
            <a:r>
              <a:rPr lang="zh-CN" altLang="en-US" sz="2000"/>
              <a:t>从执行速度来看，对于P1，因为30/20=1.5倍，所以M2比M1快0.5倍。</a:t>
            </a:r>
            <a:br>
              <a:rPr lang="zh-CN" altLang="en-US" sz="2000"/>
            </a:br>
            <a:r>
              <a:rPr lang="zh-CN" altLang="en-US" sz="2000"/>
              <a:t>从执行速度来看，对于P2，因为100/70=1.43倍，所以M1比M2快0.43倍</a:t>
            </a:r>
            <a:br>
              <a:rPr lang="zh-CN" altLang="en-US" sz="2000"/>
            </a:br>
            <a:r>
              <a:rPr lang="zh-CN" altLang="en-US" sz="2000"/>
              <a:t>D不对。平均CPI=总CPU时钟周期数/指令数。CPU时间=时钟频率×一个程序的CPU执行时间。</a:t>
            </a:r>
            <a:br>
              <a:rPr lang="zh-CN" altLang="en-US" sz="2000"/>
            </a:br>
            <a:r>
              <a:rPr lang="zh-CN" altLang="en-US" sz="2000"/>
              <a:t>在M1上执行P1时的平均时钟周期数CPI 为：10×800M/(200×10M)=40。</a:t>
            </a:r>
            <a:br>
              <a:rPr lang="zh-CN" altLang="en-US" sz="2000"/>
            </a:br>
            <a:r>
              <a:rPr lang="zh-CN" altLang="en-US" sz="2000"/>
              <a:t>在M2上执行P1时的平均时钟周期数CPI 为：5×1.2G/(150×10M)=40。</a:t>
            </a:r>
            <a:br>
              <a:rPr lang="zh-CN" altLang="en-US" sz="2000"/>
            </a:br>
            <a:r>
              <a:rPr lang="zh-CN" altLang="en-US" sz="2000"/>
              <a:t>是相同的</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28750" y="4406583"/>
            <a:ext cx="9144000" cy="2387600"/>
          </a:xfrm>
        </p:spPr>
        <p:txBody>
          <a:bodyPr>
            <a:normAutofit fontScale="90000"/>
          </a:bodyPr>
          <a:p>
            <a:r>
              <a:rPr lang="zh-CN" altLang="en-US" sz="2000"/>
              <a:t>1.下列说法正确的是:A</a:t>
            </a:r>
            <a:br>
              <a:rPr lang="zh-CN" altLang="en-US" sz="2000"/>
            </a:br>
            <a:r>
              <a:rPr lang="zh-CN" altLang="en-US" sz="2000"/>
              <a:t>A.在MIPS中，只能对存放在寄存器中的数据执行算术操作</a:t>
            </a:r>
            <a:br>
              <a:rPr lang="zh-CN" altLang="en-US" sz="2000"/>
            </a:br>
            <a:r>
              <a:rPr lang="zh-CN" altLang="en-US" sz="2000"/>
              <a:t>B.存储器可通过数据传输指令访问和算术逻辑运算指令访问</a:t>
            </a:r>
            <a:br>
              <a:rPr lang="zh-CN" altLang="en-US" sz="2000"/>
            </a:br>
            <a:r>
              <a:rPr lang="zh-CN" altLang="en-US" sz="2000"/>
              <a:t>C.在算术逻辑运算中，使用常数必须从存储器中取出</a:t>
            </a:r>
            <a:br>
              <a:rPr lang="zh-CN" altLang="en-US" sz="2000"/>
            </a:br>
            <a:r>
              <a:rPr lang="zh-CN" altLang="en-US" sz="2000"/>
              <a:t>D.MIPS中，寄存器$zero的值可以为0或1</a:t>
            </a:r>
            <a:br>
              <a:rPr lang="zh-CN" altLang="en-US" sz="2000"/>
            </a:br>
            <a:r>
              <a:rPr lang="zh-CN" altLang="en-US" sz="2000"/>
              <a:t>解析:</a:t>
            </a:r>
            <a:br>
              <a:rPr lang="zh-CN" altLang="en-US" sz="2000"/>
            </a:br>
            <a:r>
              <a:rPr lang="zh-CN" altLang="en-US" sz="2000"/>
              <a:t>A正确</a:t>
            </a:r>
            <a:br>
              <a:rPr lang="zh-CN" altLang="en-US" sz="2000"/>
            </a:br>
            <a:r>
              <a:rPr lang="zh-CN" altLang="en-US" sz="2000"/>
              <a:t>B错误，存储器只能通过数据传输指令访问</a:t>
            </a:r>
            <a:br>
              <a:rPr lang="zh-CN" altLang="en-US" sz="2000"/>
            </a:br>
            <a:r>
              <a:rPr lang="zh-CN" altLang="en-US" sz="2000"/>
              <a:t>C错误，在逻辑算数运算中，addi指令包含常数</a:t>
            </a:r>
            <a:br>
              <a:rPr lang="zh-CN" altLang="en-US" sz="2000"/>
            </a:br>
            <a:r>
              <a:rPr lang="zh-CN" altLang="en-US" sz="2000"/>
              <a:t>  如addi $s0，$s0，4</a:t>
            </a:r>
            <a:br>
              <a:rPr lang="zh-CN" altLang="en-US" sz="2000"/>
            </a:br>
            <a:r>
              <a:rPr lang="zh-CN" altLang="en-US" sz="2000"/>
              <a:t>D错误，$zero的值只能为0</a:t>
            </a:r>
            <a:br>
              <a:rPr lang="zh-CN" altLang="en-US" sz="2000"/>
            </a:br>
            <a:r>
              <a:rPr lang="zh-CN" altLang="en-US" sz="2000"/>
              <a:t>2.现有一C赋值语句:A[10]=a+A[20]，其中数组A的基址存放在$t1中，a存放在$s2中，则下列汇编语言和其指令类型均正确的是:C</a:t>
            </a:r>
            <a:br>
              <a:rPr lang="zh-CN" altLang="en-US" sz="2000"/>
            </a:br>
            <a:r>
              <a:rPr lang="zh-CN" altLang="en-US" sz="2000"/>
              <a:t>A.  lw $t0,20（$t1） I型 </a:t>
            </a:r>
            <a:br>
              <a:rPr lang="zh-CN" altLang="en-US" sz="2000"/>
            </a:br>
            <a:r>
              <a:rPr lang="zh-CN" altLang="en-US" sz="2000"/>
              <a:t>   add $t0,$s2,$t0      R型</a:t>
            </a:r>
            <a:br>
              <a:rPr lang="zh-CN" altLang="en-US" sz="2000"/>
            </a:br>
            <a:r>
              <a:rPr lang="zh-CN" altLang="en-US" sz="2000"/>
              <a:t>     sw $t0,10（$t1） I型</a:t>
            </a:r>
            <a:br>
              <a:rPr lang="zh-CN" altLang="en-US" sz="2000"/>
            </a:br>
            <a:r>
              <a:rPr lang="zh-CN" altLang="en-US" sz="2000"/>
              <a:t>B.  lw $t0,20（$t1） R型</a:t>
            </a:r>
            <a:br>
              <a:rPr lang="zh-CN" altLang="en-US" sz="2000"/>
            </a:br>
            <a:r>
              <a:rPr lang="zh-CN" altLang="en-US" sz="2000"/>
              <a:t>   add $t0,$s2,$t0      I型</a:t>
            </a:r>
            <a:br>
              <a:rPr lang="zh-CN" altLang="en-US" sz="2000"/>
            </a:br>
            <a:r>
              <a:rPr lang="zh-CN" altLang="en-US" sz="2000"/>
              <a:t>     sw $t0,10（$t1）R型</a:t>
            </a:r>
            <a:br>
              <a:rPr lang="zh-CN" altLang="en-US" sz="2000"/>
            </a:br>
            <a:r>
              <a:rPr lang="zh-CN" altLang="en-US" sz="2000"/>
              <a:t>C.  lw $t0,80（$t1） I型</a:t>
            </a:r>
            <a:br>
              <a:rPr lang="zh-CN" altLang="en-US" sz="2000"/>
            </a:br>
            <a:r>
              <a:rPr lang="zh-CN" altLang="en-US" sz="2000"/>
              <a:t>   add $t0,$s2,$t0      R型</a:t>
            </a:r>
            <a:br>
              <a:rPr lang="zh-CN" altLang="en-US" sz="2000"/>
            </a:br>
            <a:r>
              <a:rPr lang="zh-CN" altLang="en-US" sz="2000"/>
              <a:t>     sw $t0,40（$t1） I型</a:t>
            </a:r>
            <a:br>
              <a:rPr lang="zh-CN" altLang="en-US" sz="2000"/>
            </a:br>
            <a:r>
              <a:rPr lang="zh-CN" altLang="en-US" sz="2000"/>
              <a:t>D.  lw $t0,80（$t1） R型</a:t>
            </a:r>
            <a:br>
              <a:rPr lang="zh-CN" altLang="en-US" sz="2000"/>
            </a:br>
            <a:r>
              <a:rPr lang="zh-CN" altLang="en-US" sz="2000"/>
              <a:t>   add $t0,$s2,$t0      I型</a:t>
            </a:r>
            <a:br>
              <a:rPr lang="zh-CN" altLang="en-US" sz="2000"/>
            </a:br>
            <a:r>
              <a:rPr lang="zh-CN" altLang="en-US" sz="2000"/>
              <a:t>     sw $t0,40（$t1）R型</a:t>
            </a:r>
            <a:br>
              <a:rPr lang="zh-CN" altLang="en-US" sz="2000"/>
            </a:br>
            <a:r>
              <a:rPr lang="zh-CN" altLang="en-US" sz="2000"/>
              <a:t>解析:MIPS按字节编址，连续的地址相差4，所以偏移量必须乘以4;算术逻辑运算的指令为R型，存储和取数的指令为I型。</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2000"/>
              <a:t>1.</a:t>
            </a:r>
            <a:r>
              <a:rPr lang="zh-CN" altLang="en-US" sz="2000"/>
              <a:t>当前跳转指令0000 1000 0000 0000 0000 0010 0001 1111当前PC地址为0010 0000 0001 1100 1001 1101  1000 0000。请问跳转后的PC地址为（A）        A.0010 0000 0000 0000 0000 1000 0111 1100。    B. 0000 0000 0000 0000 0000 1000 0111 1100      C.0010 0000  0000 0000 0000 0010 0001 1111。   D.0000 0000  0000 0000 0000 0010 0001 1111   答案，pc前四位与跳转指令后26位*4拼接是跳转后pc</a:t>
            </a:r>
            <a:endParaRPr lang="zh-CN" altLang="en-US" sz="2000"/>
          </a:p>
        </p:txBody>
      </p:sp>
      <p:sp>
        <p:nvSpPr>
          <p:cNvPr id="3" name="副标题 2"/>
          <p:cNvSpPr>
            <a:spLocks noGrp="1"/>
          </p:cNvSpPr>
          <p:nvPr>
            <p:ph type="subTitle" idx="1"/>
          </p:nvPr>
        </p:nvSpPr>
        <p:spPr/>
        <p:txBody>
          <a:bodyPr/>
          <a:p>
            <a:r>
              <a:rPr lang="en-US" altLang="zh-CN"/>
              <a:t>2.</a:t>
            </a:r>
            <a:r>
              <a:rPr lang="zh-CN" altLang="en-US"/>
              <a:t>以下哪个指令的shamt字段定为0（C ）                            A.addi  B.lw  C.add  D.sw</a:t>
            </a:r>
            <a:endParaRPr lang="zh-CN" altLang="en-US"/>
          </a:p>
        </p:txBody>
      </p:sp>
      <p:pic>
        <p:nvPicPr>
          <p:cNvPr id="4" name="图片 3" descr="赵英男"/>
          <p:cNvPicPr>
            <a:picLocks noChangeAspect="1"/>
          </p:cNvPicPr>
          <p:nvPr/>
        </p:nvPicPr>
        <p:blipFill>
          <a:blip r:embed="rId1"/>
          <a:stretch>
            <a:fillRect/>
          </a:stretch>
        </p:blipFill>
        <p:spPr>
          <a:xfrm>
            <a:off x="4079875" y="4283075"/>
            <a:ext cx="4309745" cy="24244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02715" y="3435033"/>
            <a:ext cx="9144000" cy="2387600"/>
          </a:xfrm>
        </p:spPr>
        <p:txBody>
          <a:bodyPr>
            <a:normAutofit fontScale="90000"/>
          </a:bodyPr>
          <a:p>
            <a:r>
              <a:rPr lang="zh-CN" altLang="en-US" sz="2000"/>
              <a:t>1.寄存器个数__个，寄存器大小__位，字节大小__位，字大小__位。</a:t>
            </a:r>
            <a:br>
              <a:rPr lang="zh-CN" altLang="en-US" sz="2000"/>
            </a:br>
            <a:r>
              <a:rPr lang="zh-CN" altLang="en-US" sz="2000"/>
              <a:t>A：2^30  8  8  32</a:t>
            </a:r>
            <a:br>
              <a:rPr lang="zh-CN" altLang="en-US" sz="2000"/>
            </a:br>
            <a:r>
              <a:rPr lang="zh-CN" altLang="en-US" sz="2000"/>
              <a:t>B：16   32   8   32</a:t>
            </a:r>
            <a:br>
              <a:rPr lang="zh-CN" altLang="en-US" sz="2000"/>
            </a:br>
            <a:r>
              <a:rPr lang="zh-CN" altLang="en-US" sz="2000"/>
              <a:t>C：2^30   32   4   32</a:t>
            </a:r>
            <a:br>
              <a:rPr lang="zh-CN" altLang="en-US" sz="2000"/>
            </a:br>
            <a:r>
              <a:rPr lang="zh-CN" altLang="en-US" sz="2000"/>
              <a:t>D：32   32   8   32</a:t>
            </a:r>
            <a:br>
              <a:rPr lang="zh-CN" altLang="en-US" sz="2000"/>
            </a:br>
            <a:br>
              <a:rPr lang="zh-CN" altLang="en-US" sz="2000"/>
            </a:br>
            <a:r>
              <a:rPr lang="zh-CN" altLang="en-US" sz="2000"/>
              <a:t>答案 D</a:t>
            </a:r>
            <a:br>
              <a:rPr lang="zh-CN" altLang="en-US" sz="2000"/>
            </a:br>
            <a:r>
              <a:rPr lang="zh-CN" altLang="en-US" sz="2000"/>
              <a:t>考察概念</a:t>
            </a:r>
            <a:br>
              <a:rPr lang="zh-CN" altLang="en-US" sz="2000"/>
            </a:br>
            <a:br>
              <a:rPr lang="zh-CN" altLang="en-US" sz="2000"/>
            </a:br>
            <a:br>
              <a:rPr lang="zh-CN" altLang="en-US" sz="2000"/>
            </a:br>
            <a:r>
              <a:rPr lang="zh-CN" altLang="en-US" sz="2000"/>
              <a:t>2.一个数补码的OX表示为：A8，则这个数的十进制数值为：</a:t>
            </a:r>
            <a:br>
              <a:rPr lang="zh-CN" altLang="en-US" sz="2000"/>
            </a:br>
            <a:r>
              <a:rPr lang="zh-CN" altLang="en-US" sz="2000"/>
              <a:t>A：-88  B：2  C：-2   D：16</a:t>
            </a:r>
            <a:br>
              <a:rPr lang="zh-CN" altLang="en-US" sz="2000"/>
            </a:br>
            <a:br>
              <a:rPr lang="zh-CN" altLang="en-US" sz="2000"/>
            </a:br>
            <a:r>
              <a:rPr lang="zh-CN" altLang="en-US" sz="2000"/>
              <a:t>答案：A</a:t>
            </a:r>
            <a:br>
              <a:rPr lang="zh-CN" altLang="en-US" sz="2000"/>
            </a:br>
            <a:r>
              <a:rPr lang="zh-CN" altLang="en-US" sz="2000"/>
              <a:t>十六进制A8转换为二进制补码：10101000</a:t>
            </a:r>
            <a:br>
              <a:rPr lang="zh-CN" altLang="en-US" sz="2000"/>
            </a:br>
            <a:r>
              <a:rPr lang="zh-CN" altLang="en-US" sz="2000"/>
              <a:t>真值为负</a:t>
            </a:r>
            <a:br>
              <a:rPr lang="zh-CN" altLang="en-US" sz="2000"/>
            </a:br>
            <a:r>
              <a:rPr lang="zh-CN" altLang="en-US" sz="2000"/>
              <a:t>二进制的补码10101000转换为原码：01011000</a:t>
            </a:r>
            <a:br>
              <a:rPr lang="zh-CN" altLang="en-US" sz="2000"/>
            </a:br>
            <a:r>
              <a:rPr lang="zh-CN" altLang="en-US" sz="2000"/>
              <a:t>二进制转换为十进制：-88</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2000"/>
              <a:t>1.   </a:t>
            </a:r>
            <a:r>
              <a:rPr lang="zh-CN" altLang="en-US" sz="2000"/>
              <a:t>假定采用IEEE754单精度浮点数格式表示一个数45100000H，则该数的值为（B）</a:t>
            </a:r>
            <a:br>
              <a:rPr lang="zh-CN" altLang="en-US" sz="2000"/>
            </a:br>
            <a:r>
              <a:rPr lang="zh-CN" altLang="en-US" sz="2000"/>
              <a:t>A （+1.125）10×210    </a:t>
            </a:r>
            <a:br>
              <a:rPr lang="zh-CN" altLang="en-US" sz="2000"/>
            </a:br>
            <a:r>
              <a:rPr lang="zh-CN" altLang="en-US" sz="2000"/>
              <a:t>B （+1.125）10×211 </a:t>
            </a:r>
            <a:br>
              <a:rPr lang="zh-CN" altLang="en-US" sz="2000"/>
            </a:br>
            <a:r>
              <a:rPr lang="zh-CN" altLang="en-US" sz="2000"/>
              <a:t>C （+0.125）10×211 </a:t>
            </a:r>
            <a:br>
              <a:rPr lang="zh-CN" altLang="en-US" sz="2000"/>
            </a:br>
            <a:r>
              <a:rPr lang="zh-CN" altLang="en-US" sz="2000"/>
              <a:t>D （+0.125）10×210 </a:t>
            </a:r>
            <a:br>
              <a:rPr lang="zh-CN" altLang="en-US" sz="2000"/>
            </a:br>
            <a:r>
              <a:rPr lang="zh-CN" altLang="en-US" sz="2000"/>
              <a:t>解析：  </a:t>
            </a:r>
            <a:br>
              <a:rPr lang="zh-CN" altLang="en-US" sz="2000"/>
            </a:br>
            <a:r>
              <a:rPr lang="zh-CN" altLang="en-US" sz="2000"/>
              <a:t>IEEE754 单精度浮点数格式为 ：</a:t>
            </a:r>
            <a:br>
              <a:rPr lang="zh-CN" altLang="en-US" sz="2000"/>
            </a:br>
            <a:r>
              <a:rPr lang="zh-CN" altLang="en-US" sz="2000"/>
              <a:t>标记位s：1位（0 /1） 指数位：8位  尾数Fraction：23位</a:t>
            </a:r>
            <a:endParaRPr lang="zh-CN" altLang="en-US" sz="2000"/>
          </a:p>
        </p:txBody>
      </p:sp>
      <p:sp>
        <p:nvSpPr>
          <p:cNvPr id="5" name="标题 1"/>
          <p:cNvSpPr>
            <a:spLocks noGrp="1"/>
          </p:cNvSpPr>
          <p:nvPr/>
        </p:nvSpPr>
        <p:spPr>
          <a:xfrm>
            <a:off x="1624965" y="373983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000"/>
              <a:t>2.     </a:t>
            </a:r>
            <a:r>
              <a:rPr lang="zh-CN" altLang="en-US" sz="2000"/>
              <a:t>十六进制45100000H表示成二进制为</a:t>
            </a:r>
            <a:endParaRPr lang="zh-CN" altLang="en-US" sz="2000"/>
          </a:p>
          <a:p>
            <a:r>
              <a:rPr lang="zh-CN" altLang="en-US" sz="2000"/>
              <a:t>(0  100  0101  0  001  0000  0000  0000  0000  0000)2</a:t>
            </a:r>
            <a:endParaRPr lang="zh-CN" altLang="en-US" sz="2000"/>
          </a:p>
          <a:p>
            <a:endParaRPr lang="en-US" altLang="zh-CN" sz="2000"/>
          </a:p>
          <a:p>
            <a:r>
              <a:rPr lang="zh-CN" altLang="en-US" sz="2000"/>
              <a:t>浮点数表示为：(-1)s×(1+Fraction)×2(指数－127）</a:t>
            </a:r>
            <a:endParaRPr lang="zh-CN" altLang="en-US" sz="2000"/>
          </a:p>
          <a:p>
            <a:r>
              <a:rPr lang="zh-CN" altLang="en-US" sz="2000"/>
              <a:t>符号位：0   阶码：(10001010)2－127=138－127=11</a:t>
            </a:r>
            <a:endParaRPr lang="zh-CN" altLang="en-US" sz="2000"/>
          </a:p>
          <a:p>
            <a:r>
              <a:rPr lang="zh-CN" altLang="en-US" sz="2000"/>
              <a:t>尾数：(1+0.001)2=1.125</a:t>
            </a:r>
            <a:endParaRPr lang="zh-CN" altLang="en-US" sz="2000"/>
          </a:p>
          <a:p>
            <a:endParaRPr lang="zh-CN" altLang="en-US" sz="2000"/>
          </a:p>
          <a:p>
            <a:r>
              <a:rPr lang="zh-CN" altLang="en-US" sz="2000"/>
              <a:t>所以 数值为 （+1.125）10×211  选B</a:t>
            </a:r>
            <a:endParaRPr lang="zh-CN" altLang="en-US"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7457</Words>
  <Application>WPS 演示</Application>
  <PresentationFormat>宽屏</PresentationFormat>
  <Paragraphs>197</Paragraphs>
  <Slides>29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29</vt:i4>
      </vt:variant>
    </vt:vector>
  </HeadingPairs>
  <TitlesOfParts>
    <vt:vector size="45" baseType="lpstr">
      <vt:lpstr>Arial</vt:lpstr>
      <vt:lpstr>宋体</vt:lpstr>
      <vt:lpstr>Wingdings</vt:lpstr>
      <vt:lpstr>Calibri Light</vt:lpstr>
      <vt:lpstr>Calibri</vt:lpstr>
      <vt:lpstr>微软雅黑</vt:lpstr>
      <vt:lpstr>Arial Unicode MS</vt:lpstr>
      <vt:lpstr>等线</vt:lpstr>
      <vt:lpstr>黑体</vt:lpstr>
      <vt:lpstr>Office 主题</vt:lpstr>
      <vt:lpstr>Equation.KSEE3</vt:lpstr>
      <vt:lpstr>Equation.KSEE3</vt:lpstr>
      <vt:lpstr>Equation.KSEE3</vt:lpstr>
      <vt:lpstr>Equation.KSEE3</vt:lpstr>
      <vt:lpstr>Equation.KSEE3</vt:lpstr>
      <vt:lpstr>Equation.KSEE3</vt:lpstr>
      <vt:lpstr>一张CD－ROM光盘的存储容量可达( )MB。   A. 400 B. 600 C. 200 D. 400  软磁盘、硬磁盘、磁带机、光盘属于( )设备   A. 远程通信 B. 外存储器 C. 内存储器 D. 人机界面的I/O </vt:lpstr>
      <vt:lpstr>一张CD－ROM光盘的存储容量可达( )MB。   A. 400 B. 600 C. 200 D. 400  软磁盘、硬磁盘、磁带机、光盘属于( )设备   A. 远程通信 B. 外存储器 C. 内存储器 D. 人机界面的I/O </vt:lpstr>
      <vt:lpstr>1。  EPROM是指( )。  A. 读写存储器 B. 只读存储器 C. 可编程的只读存储器D. 光擦除可编程的只读存器  2。目前的计算机，从原理上讲 ( )。  		A. 指令以二进制形式存放，数据以十进制形式存放  		B. 指令以十进制形式存放，数据以二进制形式存放  C. 指令和数据都以二进制形式存放  D. 指令和数据都以十进制形式存放 </vt:lpstr>
      <vt:lpstr>1.下列说法不正确的是： 	A.输入，输出，存储器，数据通路和控制器是组成计算机的5个经典部件。 B.应用二进制结构是低层级软件和硬件之间的抽象接口。 C.操作系统是用户程序和硬件之间的接口。 D.处理器和存储系统会影响程序性能，因为它们决定了指令的执行速度 解析： B不正确。指令集体系结构是低层级软件和硬件之间的抽象接口。</vt:lpstr>
      <vt:lpstr>2.若有两个基准测试程序P1和P2在机器M1和M2上运行，假定M1和M2的时钟频率各是800MHz 和1.2GHz，下列说法正确的是 A.对于执行程序P1，M1比M2快一倍；对于执行程序P2，M2比M1快一倍。 B.从执行速度看，对于P1，M1比M2快0.5倍 C.从执行速度看，对于P2，M1比M2快0.43倍 D.在M1上和M2上分别执行P1时的平均时钟周期数CPI不同 解析： A不对。看执行时间可以知道，对于P1，M2比M1快一倍；对于P2，M1比M2快一倍 B不对C对。1s=1000ms。MIPS=指令数/执行时间×10M 对于M1，P1的速度为：200/10=20MIPS；P2为3/0.003=100MIPS。 对于M2，P1的速度为：150/5=30MIPS；P2为4.2/0.006=70MIPS。 从执行速度来看，对于P1，因为30/20=1.5倍，所以M2比M1快0.5倍。 从执行速度来看，对于P2，因为100/70=1.43倍，所以M1比M2快0.43倍 D不对。平均CPI=总CPU时钟周期数/指令数。CPU时间=时钟频率×一个程序的CPU执行时间。 在M1上执行P1时的平均时钟周期数CPI 为：10×800M/(200×10M)=40。 在M2上执行P1时的平均时钟周期数CPI 为：5×1.2G/(150×10M)=40。 是相同的</vt:lpstr>
      <vt:lpstr>1.下列说法正确的是:A A.在MIPS中，只能对存放在寄存器中的数据执行算术操作 B.存储器可通过数据传输指令访问和算术逻辑运算指令访问 C.在算术逻辑运算中，使用常数必须从存储器中取出 D.MIPS中，寄存器$zero的值可以为0或1 解析: A正确 B错误，存储器只能通过数据传输指令访问 C错误，在逻辑算数运算中，addi指令包含常数   如addi $s0，$s0，4 D错误，$zero的值只能为0 2.现有一C赋值语句:A[10]=a+A[20]，其中数组A的基址存放在$t1中，a存放在$s2中，则下列汇编语言和其指令类型均正确的是:C A.  lw $t0,20（$t1） I型     add $t0,$s2,$t0      R型      sw $t0,10（$t1） I型 B.  lw $t0,20（$t1） R型    add $t0,$s2,$t0      I型      sw $t0,10（$t1）R型 C.  lw $t0,80（$t1） I型    add $t0,$s2,$t0      R型      sw $t0,40（$t1） I型 D.  lw $t0,80（$t1） R型    add $t0,$s2,$t0      I型      sw $t0,40（$t1）R型 解析:MIPS按字节编址，连续的地址相差4，所以偏移量必须乘以4;算术逻辑运算的指令为R型，存储和取数的指令为I型。</vt:lpstr>
      <vt:lpstr>1.当前跳转指令0000 1000 0000 0000 0000 0010 0001 1111当前PC地址为0010 0000 0001 1100 1001 1101  1000 0000。请问跳转后的PC地址为（A）        A.0010 0000 0000 0000 0000 1000 0111 1100。    B. 0000 0000 0000 0000 0000 1000 0111 1100      C.0010 0000  0000 0000 0000 0010 0001 1111。   D.0000 0000  0000 0000 0000 0010 0001 1111   答案，pc前四位与跳转指令后26位*4拼接是跳转后pc</vt:lpstr>
      <vt:lpstr>1.寄存器个数__个，寄存器大小__位，字节大小__位，字大小__位。 A：2^30  8  8  32 B：16   32   8   32 C：2^30   32   4   32 D：32   32   8   32  答案 D 考察概念   2.一个数补码的OX表示为：A8，则这个数的十进制数值为： A：-88  B：2  C：-2   D：16  答案：A 十六进制A8转换为二进制补码：10101000 真值为负 二进制的补码10101000转换为原码：01011000 二进制转换为十进制：-88</vt:lpstr>
      <vt:lpstr>1.   假定采用IEEE754单精度浮点数格式表示一个数45100000H，则该数的值为（B） A （+1.125）10×210     B （+1.125）10×211  C （+0.125）10×211  D （+0.125）10×210  解析：   IEEE754 单精度浮点数格式为 ： 标记位s：1位（0 /1） 指数位：8位  尾数Fraction：23位</vt:lpstr>
      <vt:lpstr>PowerPoint 演示文稿</vt:lpstr>
      <vt:lpstr>第三章选择题秦鸿秀 浮点加（减）法运算过程需要如下四个操作步骤，正确的加（减）法操作流程组合应该是（A） ①零操作数检查②结果规格化及舍入处理③尾数加（减）运算④对阶操作 A④③①②    B①④③②  C②①④③ D①③④② 解析: 浮点数的加减法，第一步，将有较小指数的数向有较大指数的数对齐，即对阶操作 第二步，将有效数相加，即尾数相加 第三步，调整和，调整相应指数，保证指数被固定带宽的指数域表示，即零操作数检查 第四部，结果经营四舍五入，达到规格化结果。即，结果规格化及舍入处理 差一道</vt:lpstr>
      <vt:lpstr>1.对于abb指令来说，下面哪个是正确的？ A.对取数指令而言，MemtoReg信号线的设置无关紧要 B.RegWrite信号线指令应置0 C.该指令数据通路不会用到符号扩展 D.该指令不会出现数据冒险  2、几个小学生在讨论五级流水线的效率问题。他们做出了以下几个断言，其中哪一个是正确的？ A.允许跳转、分支、ALU指令使用比5级更少的级数将在所有情况下增加流水线的性能。 B.相对于尝试减少指令所需的时钟周期数，我们可以延长流水线的级数，虽然每条指令花费更多的时钟周期数，但时钟周期的长度变短了，这样才能提高性能。 C.当产生气泡时，流水线的数据通路将暂停工作。 D.当流水线在工作时，旁路单元一直在工作。</vt:lpstr>
      <vt:lpstr>现有4级流水线分别完成取值、指令译码并取数、运算、送结果四步操作，今假设完成各步操作的时间依依依次100ns,90nss,80ns,50ns， 请问流水线的操作周期应设计为多少？  A100ns B90ns C80ns D50ns   选A  因为A最长  因为时钟周期必须满足最慢的指令</vt:lpstr>
      <vt:lpstr>16字节的cache块中可以存放多少32位的整数（    ） A  16*32   B  4     C 16   D 32 答案：B  cache大小为128个块，块的大小为16字节，标记域大小为（）  A  32 B  21  C  16 D  8答案:B</vt:lpstr>
      <vt:lpstr>1.CPU把数据写入cache的同时，也写入内存，这种方式是（A）. A.写直达法                      B.写回法     C.写缓冲                        D.写硬盘  解析：A.   写直达总是同时更新cache和下一存储层次，以保持二者一致性。 B.写回：当发生写回操作时，新值仅仅被写入cache块中，只有当修改过的块被替换时才写到较低层存储结构中。 C.写缓冲：写缓冲是一个保存等待写入主存数据的缓冲队列。当一个数据在等待被写入主存时，把数据写入cache和写缓冲，而不是cache和内存。 D.写硬盘：写硬盘是指吧内存里的数据写入到硬盘里面保存起来。</vt:lpstr>
      <vt:lpstr>讲述高级语言（例如C）编写的程序转化为能够直接在计算机处理器上执行的表示的步骤。  高级语言程序（例如C语言）被编译成汇编语言程序（MIPS指令集），然后汇编成二进制机器语言程序（MIPS指令集）</vt:lpstr>
      <vt:lpstr>1.DRAM存储器为什么要刷新？有哪几种常用的刷新办法？   DRAM存储器采用电容存放信息，由于电容漏电，保存信息经过一段时间会丢失，故用刷新保证信息不丢失。 常用的刷新办法有集中式刷新和分布式刷新。</vt:lpstr>
      <vt:lpstr>PowerPoint 演示文稿</vt:lpstr>
      <vt:lpstr>写出下列各数的原码、反码、补码、移码表示（用8位二进制数）。其中MSB是最高位（又是符号位），LSB是最低位。如果是小数，小数点在MSB之后 ；如果是整数，小数点在LSB之后。 (1) –35/64 (2) 23/128 (3) –127 (4) 用小数表示-1 (5) 用整数表示-1 (10.0)</vt:lpstr>
      <vt:lpstr>介绍流水线冒险       第一种是结构冒险，即硬件不支持多条指令在同一时钟周期执行   第二种   数据冒险    发生在由于一条指令必须等待另一条指令的完成而造成流水线暂停的情况下   第三种叫控制冒险  这种冒险会在下面的情况下出现，决策依赖于一条指令的结果，而其他指令正在执行中</vt:lpstr>
      <vt:lpstr>当遇到什么情况时，流水线会受阻,举例说明  流水线受阻一般有三种情况  (1)在指令重叠执行过程中，硬件资源满足不了指令重叠执行的要求，发生资源冲突。如在同一时间，几条重叠执行的指令分别要取指令、取操作数和存结果，都需要访存，就会发生访存冲突  (2)在程序的相邻指令之间出现了某种关联，如当一条指令需要用到前面指令的执行结果，而这些指令均在流水线中重叠执行，就会引起数据相关  (3)当流水线遇到分支指令时，如一条指令要等前一条(或几条)指令作出转移方向的决定后，才能进入流水线时，便发生控制相关。</vt:lpstr>
      <vt:lpstr>请写出MIPS处理TLB缺失的方式：  MIPS中通常通过软件方式处理，如下： 1.当页在主存中时，只需要创建缺失的TLB表项，然后重新执行引起TLB缺失的那条指令，这时就会得到TLB命中； 2.页不在主存中，将会发生缺页异常，需要将控制权交给操作系统然后恢复执行被中断的进程。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sjw</cp:lastModifiedBy>
  <cp:revision>6</cp:revision>
  <dcterms:created xsi:type="dcterms:W3CDTF">2015-05-05T08:02:00Z</dcterms:created>
  <dcterms:modified xsi:type="dcterms:W3CDTF">2017-12-07T15:42:53Z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