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94" r:id="rId19"/>
    <p:sldId id="271" r:id="rId20"/>
    <p:sldId id="273" r:id="rId21"/>
    <p:sldId id="276" r:id="rId22"/>
    <p:sldId id="277" r:id="rId23"/>
    <p:sldId id="274" r:id="rId24"/>
    <p:sldId id="275" r:id="rId25"/>
    <p:sldId id="278" r:id="rId26"/>
    <p:sldId id="279" r:id="rId27"/>
    <p:sldId id="295" r:id="rId28"/>
    <p:sldId id="280" r:id="rId29"/>
    <p:sldId id="287" r:id="rId30"/>
    <p:sldId id="281" r:id="rId31"/>
    <p:sldId id="282" r:id="rId32"/>
    <p:sldId id="283" r:id="rId33"/>
    <p:sldId id="284" r:id="rId34"/>
    <p:sldId id="285" r:id="rId35"/>
    <p:sldId id="288" r:id="rId36"/>
    <p:sldId id="286" r:id="rId37"/>
    <p:sldId id="289" r:id="rId38"/>
    <p:sldId id="290" r:id="rId39"/>
    <p:sldId id="291" r:id="rId40"/>
    <p:sldId id="292" r:id="rId41"/>
    <p:sldId id="293"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00" autoAdjust="0"/>
    <p:restoredTop sz="95238" autoAdjust="0"/>
  </p:normalViewPr>
  <p:slideViewPr>
    <p:cSldViewPr snapToGrid="0" showGuides="1">
      <p:cViewPr varScale="1">
        <p:scale>
          <a:sx n="93" d="100"/>
          <a:sy n="93" d="100"/>
        </p:scale>
        <p:origin x="16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D7B88-B632-44F8-927D-8C02E518BC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64229-E511-485B-B403-F132ED9D033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364229-E511-485B-B403-F132ED9D033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58D7BF7-C940-4AEC-B8EF-0E03F415785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ABE816-1194-44EB-A060-628A9A68D33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8D7BF7-C940-4AEC-B8EF-0E03F415785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ABE816-1194-44EB-A060-628A9A68D33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8D7BF7-C940-4AEC-B8EF-0E03F415785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ABE816-1194-44EB-A060-628A9A68D33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8D7BF7-C940-4AEC-B8EF-0E03F415785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ABE816-1194-44EB-A060-628A9A68D33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58D7BF7-C940-4AEC-B8EF-0E03F415785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ABE816-1194-44EB-A060-628A9A68D33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58D7BF7-C940-4AEC-B8EF-0E03F415785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ABE816-1194-44EB-A060-628A9A68D33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8D7BF7-C940-4AEC-B8EF-0E03F415785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ABE816-1194-44EB-A060-628A9A68D3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58D7BF7-C940-4AEC-B8EF-0E03F415785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ABE816-1194-44EB-A060-628A9A68D3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8D7BF7-C940-4AEC-B8EF-0E03F41578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ABE816-1194-44EB-A060-628A9A68D3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8D7BF7-C940-4AEC-B8EF-0E03F415785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ABE816-1194-44EB-A060-628A9A68D33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8D7BF7-C940-4AEC-B8EF-0E03F415785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ABE816-1194-44EB-A060-628A9A68D33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D7BF7-C940-4AEC-B8EF-0E03F415785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BE816-1194-44EB-A060-628A9A68D33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2088204" y="2081719"/>
            <a:ext cx="8015592" cy="3046095"/>
          </a:xfrm>
          <a:prstGeom prst="rect">
            <a:avLst/>
          </a:prstGeom>
          <a:noFill/>
        </p:spPr>
        <p:txBody>
          <a:bodyPr wrap="square" rtlCol="0">
            <a:spAutoFit/>
          </a:bodyPr>
          <a:lstStyle/>
          <a:p>
            <a:r>
              <a:rPr lang="en-US" altLang="zh-CN" sz="9600" dirty="0"/>
              <a:t>2017-</a:t>
            </a:r>
            <a:r>
              <a:rPr lang="zh-CN" altLang="en-US" sz="9600" dirty="0"/>
              <a:t>十五班计组题</a:t>
            </a:r>
            <a:endParaRPr lang="zh-CN" altLang="en-US" sz="9600" dirty="0"/>
          </a:p>
        </p:txBody>
      </p:sp>
      <p:sp>
        <p:nvSpPr>
          <p:cNvPr id="5" name="文本框 4"/>
          <p:cNvSpPr txBox="1"/>
          <p:nvPr/>
        </p:nvSpPr>
        <p:spPr>
          <a:xfrm>
            <a:off x="8949447" y="5175115"/>
            <a:ext cx="1780162" cy="646331"/>
          </a:xfrm>
          <a:prstGeom prst="rect">
            <a:avLst/>
          </a:prstGeom>
          <a:noFill/>
        </p:spPr>
        <p:txBody>
          <a:bodyPr wrap="square" rtlCol="0">
            <a:spAutoFit/>
          </a:bodyPr>
          <a:lstStyle/>
          <a:p>
            <a:r>
              <a:rPr lang="zh-CN" altLang="en-US" sz="3600" dirty="0"/>
              <a:t>葛俊旗</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400878" y="461165"/>
            <a:ext cx="11251095" cy="6278642"/>
          </a:xfrm>
          <a:prstGeom prst="rect">
            <a:avLst/>
          </a:prstGeom>
        </p:spPr>
        <p:txBody>
          <a:bodyPr wrap="square">
            <a:spAutoFit/>
          </a:bodyPr>
          <a:lstStyle/>
          <a:p>
            <a:r>
              <a:rPr lang="en-US" altLang="zh-CN" sz="2400" dirty="0"/>
              <a:t>1.</a:t>
            </a:r>
            <a:r>
              <a:rPr lang="zh-CN" altLang="en-US" sz="2400" dirty="0"/>
              <a:t>对于一个给定的功能，用下列哪种编程语言实现可能花费的代码行数最多</a:t>
            </a:r>
            <a:r>
              <a:rPr lang="en-US" altLang="zh-CN" sz="2400" dirty="0"/>
              <a:t>? </a:t>
            </a:r>
            <a:br>
              <a:rPr lang="en-US" altLang="zh-CN" sz="2400" dirty="0"/>
            </a:br>
            <a:endParaRPr lang="en-US" altLang="zh-CN" sz="2400" dirty="0"/>
          </a:p>
          <a:p>
            <a:r>
              <a:rPr lang="en-US" altLang="zh-CN" sz="2400" dirty="0" err="1"/>
              <a:t>A.Java</a:t>
            </a:r>
            <a:br>
              <a:rPr lang="en-US" altLang="zh-CN" sz="2400" dirty="0"/>
            </a:br>
            <a:endParaRPr lang="en-US" altLang="zh-CN" sz="2400" dirty="0"/>
          </a:p>
          <a:p>
            <a:r>
              <a:rPr lang="en-US" altLang="zh-CN" sz="2400" dirty="0"/>
              <a:t>B.C</a:t>
            </a:r>
            <a:br>
              <a:rPr lang="en-US" altLang="zh-CN" sz="2400" dirty="0"/>
            </a:br>
            <a:endParaRPr lang="en-US" altLang="zh-CN" sz="2400" dirty="0"/>
          </a:p>
          <a:p>
            <a:r>
              <a:rPr lang="en-US" altLang="zh-CN" sz="2400" dirty="0"/>
              <a:t>C.MIPS </a:t>
            </a:r>
            <a:r>
              <a:rPr lang="zh-CN" altLang="en-US" sz="2400" dirty="0"/>
              <a:t>汇编语言</a:t>
            </a:r>
            <a:br>
              <a:rPr lang="zh-CN" altLang="en-US" sz="2400" dirty="0"/>
            </a:br>
            <a:endParaRPr lang="en-US" altLang="zh-CN" sz="2400" dirty="0"/>
          </a:p>
          <a:p>
            <a:r>
              <a:rPr lang="en-US" altLang="zh-CN" sz="2400" dirty="0"/>
              <a:t>D:</a:t>
            </a:r>
            <a:r>
              <a:rPr lang="zh-CN" altLang="en-US" sz="2400" dirty="0"/>
              <a:t>难以比较，不一定</a:t>
            </a:r>
            <a:br>
              <a:rPr lang="zh-CN" altLang="en-US" sz="2400" dirty="0"/>
            </a:br>
            <a:endParaRPr lang="en-US" altLang="zh-CN" sz="2400" dirty="0"/>
          </a:p>
          <a:p>
            <a:r>
              <a:rPr lang="zh-CN" altLang="en-US" sz="2400" dirty="0"/>
              <a:t>精解</a:t>
            </a:r>
            <a:r>
              <a:rPr lang="en-US" altLang="zh-CN" sz="2400" dirty="0"/>
              <a:t>:</a:t>
            </a:r>
            <a:r>
              <a:rPr lang="zh-CN" altLang="en-US" sz="2400" dirty="0"/>
              <a:t>为了增强可移植性，</a:t>
            </a:r>
            <a:r>
              <a:rPr lang="en-US" altLang="zh-CN" sz="2400" dirty="0"/>
              <a:t>Java</a:t>
            </a:r>
            <a:r>
              <a:rPr lang="zh-CN" altLang="en-US" sz="2400" dirty="0"/>
              <a:t>最初被设定为依靠软件解释器执行的语言。解释器的指令集称作</a:t>
            </a:r>
            <a:r>
              <a:rPr lang="en-US" altLang="zh-CN" sz="2400" dirty="0"/>
              <a:t>Java</a:t>
            </a:r>
            <a:r>
              <a:rPr lang="zh-CN" altLang="en-US" sz="2400" dirty="0"/>
              <a:t>字节码</a:t>
            </a:r>
            <a:r>
              <a:rPr lang="en-US" altLang="zh-CN" sz="2400" dirty="0"/>
              <a:t>(</a:t>
            </a:r>
            <a:r>
              <a:rPr lang="en-US" altLang="zh-CN" sz="2400" dirty="0" err="1"/>
              <a:t>Javabytecode</a:t>
            </a:r>
            <a:r>
              <a:rPr lang="en-US" altLang="zh-CN" sz="2400" dirty="0"/>
              <a:t>,</a:t>
            </a:r>
            <a:r>
              <a:rPr lang="zh-CN" altLang="en-US" sz="2400" dirty="0"/>
              <a:t>参见</a:t>
            </a:r>
            <a:r>
              <a:rPr lang="en-US" altLang="zh-CN" sz="2400" dirty="0"/>
              <a:t>2.15</a:t>
            </a:r>
            <a:r>
              <a:rPr lang="zh-CN" altLang="en-US" sz="2400" dirty="0"/>
              <a:t>节</a:t>
            </a:r>
            <a:r>
              <a:rPr lang="en-US" altLang="zh-CN" sz="2400" dirty="0"/>
              <a:t>)</a:t>
            </a:r>
            <a:r>
              <a:rPr lang="zh-CN" altLang="en-US" sz="2400" dirty="0"/>
              <a:t>，它与</a:t>
            </a:r>
            <a:r>
              <a:rPr lang="en-US" altLang="zh-CN" sz="2400" dirty="0"/>
              <a:t>MIPS</a:t>
            </a:r>
            <a:r>
              <a:rPr lang="zh-CN" altLang="en-US" sz="2400" dirty="0"/>
              <a:t>指令集有很大不同。为使性能与等效功能的</a:t>
            </a:r>
            <a:r>
              <a:rPr lang="en-US" altLang="zh-CN" sz="2400" dirty="0"/>
              <a:t>C</a:t>
            </a:r>
            <a:r>
              <a:rPr lang="zh-CN" altLang="en-US" sz="2400" dirty="0"/>
              <a:t>程序接近，</a:t>
            </a:r>
            <a:r>
              <a:rPr lang="en-US" altLang="zh-CN" sz="2400" dirty="0"/>
              <a:t>Java</a:t>
            </a:r>
            <a:r>
              <a:rPr lang="zh-CN" altLang="en-US" sz="2400" dirty="0"/>
              <a:t>系统现在的典型做法是将字节码编译成类似</a:t>
            </a:r>
            <a:r>
              <a:rPr lang="en-US" altLang="zh-CN" sz="2400" dirty="0"/>
              <a:t>MIPS</a:t>
            </a:r>
            <a:r>
              <a:rPr lang="zh-CN" altLang="en-US" sz="2400" dirty="0"/>
              <a:t>这样的机器指令。因为通常</a:t>
            </a:r>
            <a:r>
              <a:rPr lang="en-US" altLang="zh-CN" sz="2400" dirty="0"/>
              <a:t>Java</a:t>
            </a:r>
            <a:r>
              <a:rPr lang="zh-CN" altLang="en-US" sz="2400" dirty="0"/>
              <a:t>完成编译的时间迟于</a:t>
            </a:r>
            <a:r>
              <a:rPr lang="en-US" altLang="zh-CN" sz="2400" dirty="0"/>
              <a:t>C,</a:t>
            </a:r>
            <a:r>
              <a:rPr lang="zh-CN" altLang="en-US" sz="2400" dirty="0"/>
              <a:t>所以</a:t>
            </a:r>
            <a:r>
              <a:rPr lang="en-US" altLang="zh-CN" sz="2400" dirty="0"/>
              <a:t>Java</a:t>
            </a:r>
            <a:r>
              <a:rPr lang="zh-CN" altLang="en-US" sz="2400" dirty="0"/>
              <a:t>编译器常称为即时编译</a:t>
            </a:r>
            <a:r>
              <a:rPr lang="en-US" altLang="zh-CN" sz="2400" dirty="0"/>
              <a:t>(</a:t>
            </a:r>
            <a:r>
              <a:rPr lang="en-US" altLang="zh-CN" sz="2400" dirty="0" err="1"/>
              <a:t>JustInTime,JIT</a:t>
            </a:r>
            <a:r>
              <a:rPr lang="en-US" altLang="zh-CN" sz="2400" dirty="0"/>
              <a:t>)</a:t>
            </a:r>
            <a:r>
              <a:rPr lang="zh-CN" altLang="en-US" sz="2400" dirty="0"/>
              <a:t>。</a:t>
            </a:r>
            <a:r>
              <a:rPr lang="en-US" altLang="zh-CN" sz="2400" dirty="0"/>
              <a:t>2.12</a:t>
            </a:r>
            <a:r>
              <a:rPr lang="zh-CN" altLang="en-US" sz="2400" dirty="0"/>
              <a:t>节展示了在程序启动阶段</a:t>
            </a:r>
            <a:r>
              <a:rPr lang="en-US" altLang="zh-CN" sz="2400" dirty="0"/>
              <a:t>JIT</a:t>
            </a:r>
            <a:r>
              <a:rPr lang="zh-CN" altLang="en-US" sz="2400" dirty="0"/>
              <a:t>是如何迟于</a:t>
            </a:r>
            <a:r>
              <a:rPr lang="en-US" altLang="zh-CN" sz="2400" dirty="0"/>
              <a:t>C</a:t>
            </a:r>
            <a:r>
              <a:rPr lang="zh-CN" altLang="en-US" sz="2400" dirty="0"/>
              <a:t>编译器的，</a:t>
            </a:r>
            <a:r>
              <a:rPr lang="en-US" altLang="zh-CN" sz="2400" dirty="0"/>
              <a:t>2.13</a:t>
            </a:r>
            <a:r>
              <a:rPr lang="zh-CN" altLang="en-US" sz="2400" dirty="0"/>
              <a:t>节展示了</a:t>
            </a:r>
            <a:r>
              <a:rPr lang="en-US" altLang="zh-CN" sz="2400" dirty="0"/>
              <a:t>Java</a:t>
            </a:r>
            <a:r>
              <a:rPr lang="zh-CN" altLang="en-US" sz="2400" dirty="0"/>
              <a:t>程序的编译执行和解释执行的性能比较。</a:t>
            </a:r>
            <a:br>
              <a:rPr lang="zh-CN" altLang="en-US" dirty="0"/>
            </a:b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556590" y="451943"/>
            <a:ext cx="11221280" cy="2246769"/>
          </a:xfrm>
          <a:prstGeom prst="rect">
            <a:avLst/>
          </a:prstGeom>
        </p:spPr>
        <p:txBody>
          <a:bodyPr wrap="square">
            <a:spAutoFit/>
          </a:bodyPr>
          <a:lstStyle/>
          <a:p>
            <a:r>
              <a:rPr lang="en-US" altLang="zh-CN" sz="2800" dirty="0"/>
              <a:t>2.</a:t>
            </a:r>
            <a:r>
              <a:rPr lang="zh-CN" altLang="en-US" sz="2800" dirty="0"/>
              <a:t>下面这个</a:t>
            </a:r>
            <a:r>
              <a:rPr lang="en-US" altLang="zh-CN" sz="2800" dirty="0"/>
              <a:t>32</a:t>
            </a:r>
            <a:r>
              <a:rPr lang="zh-CN" altLang="en-US" sz="2800" dirty="0"/>
              <a:t>位二进制补码数对应的十进制数是多少（</a:t>
            </a:r>
            <a:r>
              <a:rPr lang="en-US" altLang="zh-CN" sz="2800" dirty="0"/>
              <a:t>A</a:t>
            </a:r>
            <a:r>
              <a:rPr lang="zh-CN" altLang="en-US" sz="2800" dirty="0"/>
              <a:t>）</a:t>
            </a:r>
            <a:endParaRPr lang="zh-CN" altLang="en-US" sz="2800" dirty="0"/>
          </a:p>
          <a:p>
            <a:r>
              <a:rPr lang="en-US" altLang="zh-CN" sz="2800" dirty="0"/>
              <a:t>1111 1111 1111 1111 1111 1111 1101 0010</a:t>
            </a:r>
            <a:r>
              <a:rPr lang="zh-CN" altLang="en-US" sz="2800" dirty="0"/>
              <a:t>（</a:t>
            </a:r>
            <a:r>
              <a:rPr lang="en-US" altLang="zh-CN" sz="2800" baseline="-25000" dirty="0"/>
              <a:t>2</a:t>
            </a:r>
            <a:r>
              <a:rPr lang="zh-CN" altLang="en-US" sz="2800" dirty="0"/>
              <a:t>）</a:t>
            </a:r>
            <a:endParaRPr lang="zh-CN" altLang="en-US" sz="2800" dirty="0"/>
          </a:p>
          <a:p>
            <a:r>
              <a:rPr lang="en-US" altLang="zh-CN" sz="2800" dirty="0"/>
              <a:t>A.-46</a:t>
            </a:r>
            <a:r>
              <a:rPr lang="zh-CN" altLang="en-US" sz="2800" dirty="0"/>
              <a:t>（</a:t>
            </a:r>
            <a:r>
              <a:rPr lang="en-US" altLang="zh-CN" sz="2800" baseline="-25000" dirty="0"/>
              <a:t>10</a:t>
            </a:r>
            <a:r>
              <a:rPr lang="zh-CN" altLang="en-US" sz="2800" dirty="0"/>
              <a:t>）                                                   </a:t>
            </a:r>
            <a:r>
              <a:rPr lang="en-US" altLang="zh-CN" sz="2800" dirty="0"/>
              <a:t>B.-210</a:t>
            </a:r>
            <a:r>
              <a:rPr lang="zh-CN" altLang="en-US" sz="2800" dirty="0"/>
              <a:t>（</a:t>
            </a:r>
            <a:r>
              <a:rPr lang="en-US" altLang="zh-CN" sz="2800" baseline="-25000" dirty="0"/>
              <a:t>10</a:t>
            </a:r>
            <a:r>
              <a:rPr lang="zh-CN" altLang="en-US" sz="2800" dirty="0"/>
              <a:t>）                                                </a:t>
            </a:r>
            <a:r>
              <a:rPr lang="en-US" altLang="zh-CN" sz="2800" dirty="0"/>
              <a:t>C.-45</a:t>
            </a:r>
            <a:r>
              <a:rPr lang="zh-CN" altLang="en-US" sz="2800" dirty="0"/>
              <a:t>（</a:t>
            </a:r>
            <a:r>
              <a:rPr lang="en-US" altLang="zh-CN" sz="2800" baseline="-25000" dirty="0"/>
              <a:t>10</a:t>
            </a:r>
            <a:r>
              <a:rPr lang="zh-CN" altLang="en-US" sz="2800" dirty="0"/>
              <a:t>）                                                   </a:t>
            </a:r>
            <a:r>
              <a:rPr lang="en-US" altLang="zh-CN" sz="2800" dirty="0"/>
              <a:t>D.4294967250</a:t>
            </a:r>
            <a:r>
              <a:rPr lang="zh-CN" altLang="en-US" sz="2800" dirty="0"/>
              <a:t>（</a:t>
            </a:r>
            <a:r>
              <a:rPr lang="en-US" altLang="zh-CN" sz="2800" baseline="-25000" dirty="0"/>
              <a:t>10</a:t>
            </a:r>
            <a:r>
              <a:rPr lang="zh-CN" altLang="en-US" sz="2800" dirty="0"/>
              <a:t>）</a:t>
            </a:r>
            <a:endParaRPr lang="en-US" altLang="zh-CN" sz="2800" dirty="0"/>
          </a:p>
          <a:p>
            <a:r>
              <a:rPr lang="en-US" altLang="zh-CN" sz="2800" dirty="0"/>
              <a:t>                                                                                   </a:t>
            </a:r>
            <a:r>
              <a:rPr lang="zh-CN" altLang="en-US" sz="2800" dirty="0"/>
              <a:t>出题人：肖扬</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6" name="矩形 5"/>
          <p:cNvSpPr/>
          <p:nvPr/>
        </p:nvSpPr>
        <p:spPr>
          <a:xfrm>
            <a:off x="801757" y="797510"/>
            <a:ext cx="10588486" cy="5262979"/>
          </a:xfrm>
          <a:prstGeom prst="rect">
            <a:avLst/>
          </a:prstGeom>
        </p:spPr>
        <p:txBody>
          <a:bodyPr wrap="square">
            <a:spAutoFit/>
          </a:bodyPr>
          <a:lstStyle/>
          <a:p>
            <a:r>
              <a:rPr lang="en-US" altLang="zh-CN" sz="2400" dirty="0"/>
              <a:t>3.</a:t>
            </a:r>
            <a:r>
              <a:rPr lang="zh-CN" altLang="en-US" sz="2400" dirty="0"/>
              <a:t>下面这个</a:t>
            </a:r>
            <a:r>
              <a:rPr lang="en-US" altLang="zh-CN" sz="2400" dirty="0"/>
              <a:t>64</a:t>
            </a:r>
            <a:r>
              <a:rPr lang="zh-CN" altLang="en-US" sz="2400" dirty="0"/>
              <a:t>位二进制补码数对应的十进制数是多少</a:t>
            </a:r>
            <a:r>
              <a:rPr lang="en-US" altLang="zh-CN" sz="2400" dirty="0"/>
              <a:t>?</a:t>
            </a:r>
            <a:endParaRPr lang="en-US" altLang="zh-CN" sz="2400" dirty="0"/>
          </a:p>
          <a:p>
            <a:r>
              <a:rPr lang="en-US" altLang="zh-CN" sz="2400" dirty="0"/>
              <a:t>1111 1111 1111 1111 1111 1111 1111 1111 1111 1111 1111 1111 1111 1111 1111 1000</a:t>
            </a:r>
            <a:r>
              <a:rPr lang="zh-CN" altLang="en-US" sz="2400" dirty="0"/>
              <a:t>（</a:t>
            </a:r>
            <a:r>
              <a:rPr lang="en-US" altLang="zh-CN" sz="2400" dirty="0"/>
              <a:t>2</a:t>
            </a:r>
            <a:r>
              <a:rPr lang="zh-CN" altLang="en-US" sz="2400" dirty="0"/>
              <a:t>）</a:t>
            </a:r>
            <a:endParaRPr lang="en-US" altLang="zh-CN" sz="2400" dirty="0"/>
          </a:p>
          <a:p>
            <a:r>
              <a:rPr lang="en-US" altLang="zh-CN" sz="2400" dirty="0"/>
              <a:t>A.-4</a:t>
            </a:r>
            <a:endParaRPr lang="en-US" altLang="zh-CN" sz="2400" dirty="0"/>
          </a:p>
          <a:p>
            <a:r>
              <a:rPr lang="en-US" altLang="zh-CN" sz="2400" dirty="0"/>
              <a:t>B.-8</a:t>
            </a:r>
            <a:endParaRPr lang="en-US" altLang="zh-CN" sz="2400" dirty="0"/>
          </a:p>
          <a:p>
            <a:r>
              <a:rPr lang="en-US" altLang="zh-CN" sz="2400" dirty="0"/>
              <a:t>C.-16</a:t>
            </a:r>
            <a:endParaRPr lang="en-US" altLang="zh-CN" sz="2400" dirty="0"/>
          </a:p>
          <a:p>
            <a:r>
              <a:rPr lang="en-US" altLang="zh-CN" sz="2400" dirty="0"/>
              <a:t>D.18 446 744 073 709 551 609</a:t>
            </a:r>
            <a:endParaRPr lang="en-US" altLang="zh-CN" sz="2400" dirty="0"/>
          </a:p>
          <a:p>
            <a:r>
              <a:rPr lang="zh-CN" altLang="en-US" sz="2400" dirty="0"/>
              <a:t>解</a:t>
            </a:r>
            <a:r>
              <a:rPr lang="en-US" altLang="zh-CN" sz="2400" dirty="0"/>
              <a:t>:</a:t>
            </a:r>
            <a:endParaRPr lang="en-US" altLang="zh-CN" sz="2400" dirty="0"/>
          </a:p>
          <a:p>
            <a:endParaRPr lang="en-US" altLang="zh-CN" sz="2400" dirty="0"/>
          </a:p>
          <a:p>
            <a:r>
              <a:rPr lang="en-US" altLang="zh-CN" sz="2400" dirty="0"/>
              <a:t> Step1:</a:t>
            </a:r>
            <a:r>
              <a:rPr lang="zh-CN" altLang="en-US" sz="2400" dirty="0"/>
              <a:t>二进制补码</a:t>
            </a:r>
            <a:r>
              <a:rPr lang="en-US" altLang="zh-CN" sz="2400" dirty="0"/>
              <a:t>-&gt;</a:t>
            </a:r>
            <a:r>
              <a:rPr lang="zh-CN" altLang="en-US" sz="2400" dirty="0"/>
              <a:t>二进制原码 按位取反再加一</a:t>
            </a:r>
            <a:endParaRPr lang="zh-CN" altLang="en-US" sz="2400" dirty="0"/>
          </a:p>
          <a:p>
            <a:r>
              <a:rPr lang="zh-CN" altLang="en-US" sz="2400" dirty="0"/>
              <a:t>得到</a:t>
            </a:r>
            <a:r>
              <a:rPr lang="en-US" altLang="zh-CN" sz="2400" dirty="0"/>
              <a:t>1000 0000 0000 0000 0000 0000 0000 0000 0000 0000 0000 0000 0000 0000 0000 10002</a:t>
            </a:r>
            <a:endParaRPr lang="en-US" altLang="zh-CN" sz="2400" dirty="0"/>
          </a:p>
          <a:p>
            <a:endParaRPr lang="en-US" altLang="zh-CN" sz="2400" dirty="0"/>
          </a:p>
          <a:p>
            <a:r>
              <a:rPr lang="en-US" altLang="zh-CN" sz="2400" dirty="0"/>
              <a:t>Step2:</a:t>
            </a:r>
            <a:r>
              <a:rPr lang="zh-CN" altLang="en-US" sz="2400" dirty="0"/>
              <a:t>二进制</a:t>
            </a:r>
            <a:r>
              <a:rPr lang="en-US" altLang="zh-CN" sz="2400" dirty="0"/>
              <a:t>-&gt;</a:t>
            </a:r>
            <a:r>
              <a:rPr lang="zh-CN" altLang="en-US" sz="2400" dirty="0"/>
              <a:t>十进制 得到</a:t>
            </a:r>
            <a:r>
              <a:rPr lang="en-US" altLang="zh-CN" sz="2400" dirty="0"/>
              <a:t>-8</a:t>
            </a:r>
            <a:r>
              <a:rPr lang="en-US" altLang="zh-CN" sz="2400" baseline="-25000" dirty="0"/>
              <a:t>10</a:t>
            </a:r>
            <a:r>
              <a:rPr lang="en-US" altLang="zh-CN" sz="2400" dirty="0"/>
              <a:t>                                    </a:t>
            </a:r>
            <a:endParaRPr lang="en-US"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891208" y="890492"/>
            <a:ext cx="10658061" cy="5351282"/>
          </a:xfrm>
          <a:prstGeom prst="rect">
            <a:avLst/>
          </a:prstGeom>
        </p:spPr>
        <p:txBody>
          <a:bodyPr wrap="square">
            <a:spAutoFit/>
          </a:bodyPr>
          <a:lstStyle/>
          <a:p>
            <a:r>
              <a:rPr lang="en-US" altLang="zh-CN" sz="2400" dirty="0"/>
              <a:t>4.</a:t>
            </a:r>
            <a:r>
              <a:rPr lang="zh-CN" altLang="en-US" sz="2400" dirty="0"/>
              <a:t>如果要实现将</a:t>
            </a:r>
            <a:r>
              <a:rPr lang="en-US" altLang="zh-CN" sz="2400" dirty="0"/>
              <a:t>$S1</a:t>
            </a:r>
            <a:r>
              <a:rPr lang="zh-CN" altLang="en-US" sz="2400" dirty="0"/>
              <a:t>和</a:t>
            </a:r>
            <a:r>
              <a:rPr lang="en-US" altLang="zh-CN" sz="2400" dirty="0"/>
              <a:t>$S2</a:t>
            </a:r>
            <a:r>
              <a:rPr lang="zh-CN" altLang="en-US" sz="2400" dirty="0"/>
              <a:t>中的数相加</a:t>
            </a:r>
            <a:r>
              <a:rPr lang="en-US" altLang="zh-CN" sz="2400" dirty="0"/>
              <a:t>,</a:t>
            </a:r>
            <a:r>
              <a:rPr lang="zh-CN" altLang="en-US" sz="2400" dirty="0"/>
              <a:t>相应的</a:t>
            </a:r>
            <a:r>
              <a:rPr lang="en-US" altLang="zh-CN" sz="2400" dirty="0"/>
              <a:t>MIPS</a:t>
            </a:r>
            <a:r>
              <a:rPr lang="zh-CN" altLang="en-US" sz="2400" dirty="0"/>
              <a:t>指令和机器指令分别是什么</a:t>
            </a:r>
            <a:r>
              <a:rPr lang="en-US" altLang="zh-CN" sz="2400" dirty="0"/>
              <a:t>(A)</a:t>
            </a:r>
            <a:endParaRPr lang="en-US" altLang="zh-CN" sz="2400" dirty="0"/>
          </a:p>
          <a:p>
            <a:r>
              <a:rPr lang="en-US" altLang="zh-CN" sz="2400" dirty="0" err="1"/>
              <a:t>A.add</a:t>
            </a:r>
            <a:r>
              <a:rPr lang="en-US" altLang="zh-CN" sz="2400" dirty="0"/>
              <a:t> $t0,$s1,$s2 000000 10001 10010 01000 00000 100000</a:t>
            </a:r>
            <a:endParaRPr lang="en-US" altLang="zh-CN" sz="2400" dirty="0"/>
          </a:p>
          <a:p>
            <a:r>
              <a:rPr lang="en-US" altLang="zh-CN" sz="2400" dirty="0" err="1"/>
              <a:t>B.add</a:t>
            </a:r>
            <a:r>
              <a:rPr lang="en-US" altLang="zh-CN" sz="2400" dirty="0"/>
              <a:t> $s1,$s2 000000 10001 10010 01000 00000 100000</a:t>
            </a:r>
            <a:endParaRPr lang="en-US" altLang="zh-CN" sz="2400" dirty="0"/>
          </a:p>
          <a:p>
            <a:r>
              <a:rPr lang="en-US" altLang="zh-CN" sz="2400" dirty="0" err="1"/>
              <a:t>C.add</a:t>
            </a:r>
            <a:r>
              <a:rPr lang="en-US" altLang="zh-CN" sz="2400" dirty="0"/>
              <a:t> $t0,$s1,$s2 000000 10001 10010 01000 00000 100010</a:t>
            </a:r>
            <a:endParaRPr lang="en-US" altLang="zh-CN" sz="2400" dirty="0"/>
          </a:p>
          <a:p>
            <a:r>
              <a:rPr lang="en-US" altLang="zh-CN" sz="2400" dirty="0" err="1"/>
              <a:t>D.Sub</a:t>
            </a:r>
            <a:r>
              <a:rPr lang="en-US" altLang="zh-CN" sz="2400" dirty="0"/>
              <a:t> $t0,$s1,$s2 000000 10001 10010 01000 00000 100000</a:t>
            </a:r>
            <a:endParaRPr lang="en-US" altLang="zh-CN" sz="2400" dirty="0"/>
          </a:p>
          <a:p>
            <a:endParaRPr lang="en-US" altLang="zh-CN" sz="2400" dirty="0"/>
          </a:p>
          <a:p>
            <a:r>
              <a:rPr lang="zh-CN" altLang="en-US" sz="2400" dirty="0"/>
              <a:t>解</a:t>
            </a:r>
            <a:r>
              <a:rPr lang="en-US" altLang="zh-CN" sz="2400" dirty="0"/>
              <a:t>:</a:t>
            </a:r>
            <a:endParaRPr lang="en-US" altLang="zh-CN" sz="2400" dirty="0"/>
          </a:p>
          <a:p>
            <a:r>
              <a:rPr lang="zh-CN" altLang="en-US" sz="2400" dirty="0"/>
              <a:t>加法的</a:t>
            </a:r>
            <a:r>
              <a:rPr lang="en-US" altLang="zh-CN" sz="2400" dirty="0"/>
              <a:t>MIPS</a:t>
            </a:r>
            <a:r>
              <a:rPr lang="zh-CN" altLang="en-US" sz="2400" dirty="0"/>
              <a:t>指令为</a:t>
            </a:r>
            <a:r>
              <a:rPr lang="en-US" altLang="zh-CN" sz="2400" dirty="0"/>
              <a:t>add </a:t>
            </a:r>
            <a:r>
              <a:rPr lang="en-US" altLang="zh-CN" sz="2400" dirty="0" err="1"/>
              <a:t>add</a:t>
            </a:r>
            <a:r>
              <a:rPr lang="zh-CN" altLang="en-US" sz="2400" dirty="0"/>
              <a:t>的操作码为</a:t>
            </a:r>
            <a:r>
              <a:rPr lang="en-US" altLang="zh-CN" sz="2400" dirty="0"/>
              <a:t>0</a:t>
            </a:r>
            <a:r>
              <a:rPr lang="zh-CN" altLang="en-US" sz="2400" dirty="0"/>
              <a:t>所以第一个</a:t>
            </a:r>
            <a:r>
              <a:rPr lang="en-US" altLang="zh-CN" sz="2400" dirty="0"/>
              <a:t>6</a:t>
            </a:r>
            <a:r>
              <a:rPr lang="zh-CN" altLang="en-US" sz="2400" dirty="0"/>
              <a:t>位数是</a:t>
            </a:r>
            <a:r>
              <a:rPr lang="en-US" altLang="zh-CN" sz="2400" dirty="0"/>
              <a:t>000000</a:t>
            </a:r>
            <a:endParaRPr lang="en-US" altLang="zh-CN" sz="2400" dirty="0"/>
          </a:p>
          <a:p>
            <a:r>
              <a:rPr lang="en-US" altLang="zh-CN" sz="2400" dirty="0"/>
              <a:t>add</a:t>
            </a:r>
            <a:r>
              <a:rPr lang="zh-CN" altLang="en-US" sz="2400" dirty="0"/>
              <a:t>的功能码为</a:t>
            </a:r>
            <a:r>
              <a:rPr lang="en-US" altLang="zh-CN" sz="2400" dirty="0"/>
              <a:t>3210</a:t>
            </a:r>
            <a:r>
              <a:rPr lang="zh-CN" altLang="en-US" sz="2400" dirty="0"/>
              <a:t>所以最后</a:t>
            </a:r>
            <a:r>
              <a:rPr lang="en-US" altLang="zh-CN" sz="2400" dirty="0"/>
              <a:t>6</a:t>
            </a:r>
            <a:r>
              <a:rPr lang="zh-CN" altLang="en-US" sz="2400" dirty="0"/>
              <a:t>位是</a:t>
            </a:r>
            <a:r>
              <a:rPr lang="en-US" altLang="zh-CN" sz="2400" dirty="0"/>
              <a:t>100000</a:t>
            </a:r>
            <a:endParaRPr lang="en-US" altLang="zh-CN" sz="2400" dirty="0"/>
          </a:p>
          <a:p>
            <a:r>
              <a:rPr lang="zh-CN" altLang="en-US" sz="2400" dirty="0"/>
              <a:t>临时寄存器</a:t>
            </a:r>
            <a:r>
              <a:rPr lang="en-US" altLang="zh-CN" sz="2400" dirty="0"/>
              <a:t>$t0</a:t>
            </a:r>
            <a:r>
              <a:rPr lang="zh-CN" altLang="en-US" sz="2400" dirty="0"/>
              <a:t>的编号为</a:t>
            </a:r>
            <a:r>
              <a:rPr lang="en-US" altLang="zh-CN" sz="2400" dirty="0"/>
              <a:t>8</a:t>
            </a:r>
            <a:r>
              <a:rPr lang="zh-CN" altLang="en-US" sz="2400" dirty="0"/>
              <a:t>所以第四个</a:t>
            </a:r>
            <a:r>
              <a:rPr lang="en-US" altLang="zh-CN" sz="2400" dirty="0"/>
              <a:t>5</a:t>
            </a:r>
            <a:r>
              <a:rPr lang="zh-CN" altLang="en-US" sz="2400" dirty="0"/>
              <a:t>位数为</a:t>
            </a:r>
            <a:r>
              <a:rPr lang="en-US" altLang="zh-CN" sz="2400" dirty="0"/>
              <a:t>01000</a:t>
            </a:r>
            <a:endParaRPr lang="en-US" altLang="zh-CN" sz="2400" dirty="0"/>
          </a:p>
          <a:p>
            <a:r>
              <a:rPr lang="zh-CN" altLang="en-US" sz="2400" dirty="0"/>
              <a:t>同理 寄存器</a:t>
            </a:r>
            <a:r>
              <a:rPr lang="en-US" altLang="zh-CN" sz="2400" dirty="0"/>
              <a:t>$s1,$s2</a:t>
            </a:r>
            <a:r>
              <a:rPr lang="zh-CN" altLang="en-US" sz="2400" dirty="0"/>
              <a:t>的编号为</a:t>
            </a:r>
            <a:r>
              <a:rPr lang="en-US" altLang="zh-CN" sz="2400" dirty="0"/>
              <a:t>17</a:t>
            </a:r>
            <a:r>
              <a:rPr lang="zh-CN" altLang="en-US" sz="2400" dirty="0"/>
              <a:t>和</a:t>
            </a:r>
            <a:r>
              <a:rPr lang="en-US" altLang="zh-CN" sz="2400" dirty="0"/>
              <a:t>18 </a:t>
            </a:r>
            <a:r>
              <a:rPr lang="zh-CN" altLang="en-US" sz="2400" dirty="0"/>
              <a:t>二进制表示为</a:t>
            </a:r>
            <a:r>
              <a:rPr lang="en-US" altLang="zh-CN" sz="2400" dirty="0"/>
              <a:t>10001,10010</a:t>
            </a:r>
            <a:endParaRPr lang="en-US" altLang="zh-CN" sz="2400" dirty="0"/>
          </a:p>
          <a:p>
            <a:r>
              <a:rPr lang="en-US" altLang="zh-CN" sz="2400" dirty="0"/>
              <a:t>                                                                                  </a:t>
            </a:r>
            <a:r>
              <a:rPr lang="zh-CN" altLang="en-US" sz="2400" dirty="0"/>
              <a:t>出题人：蒋勇正</a:t>
            </a:r>
            <a:endParaRPr lang="en-US" altLang="zh-CN" sz="2400" dirty="0"/>
          </a:p>
          <a:p>
            <a:r>
              <a:rPr lang="en-US" altLang="zh-CN" sz="2400" dirty="0"/>
              <a:t>                                                                       </a:t>
            </a:r>
            <a:endParaRPr lang="en-US" altLang="zh-CN" sz="2400" dirty="0"/>
          </a:p>
          <a:p>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608784" y="878821"/>
            <a:ext cx="7492757" cy="1477328"/>
          </a:xfrm>
          <a:prstGeom prst="rect">
            <a:avLst/>
          </a:prstGeom>
        </p:spPr>
        <p:txBody>
          <a:bodyPr wrap="none">
            <a:spAutoFit/>
          </a:bodyPr>
          <a:lstStyle/>
          <a:p>
            <a:r>
              <a:rPr lang="en-US" altLang="zh-CN" sz="2400" dirty="0"/>
              <a:t>1.</a:t>
            </a:r>
            <a:r>
              <a:rPr lang="zh-CN" altLang="en-US" sz="2400" dirty="0"/>
              <a:t>写出下面的二进制数值对应的类型和汇编语言指令。</a:t>
            </a:r>
            <a:endParaRPr lang="en-US" altLang="zh-CN" sz="2400" dirty="0"/>
          </a:p>
          <a:p>
            <a:endParaRPr lang="en-US" altLang="zh-CN" sz="2400" dirty="0"/>
          </a:p>
          <a:p>
            <a:r>
              <a:rPr lang="en-US" altLang="zh-CN" sz="2400" dirty="0"/>
              <a:t>1000 1101  0010 1000 0000 0100 1011 0000</a:t>
            </a:r>
            <a:endParaRPr lang="zh-CN" altLang="en-US" sz="2400" dirty="0"/>
          </a:p>
          <a:p>
            <a:endParaRPr lang="zh-CN" altLang="en-US" dirty="0"/>
          </a:p>
        </p:txBody>
      </p:sp>
      <p:graphicFrame>
        <p:nvGraphicFramePr>
          <p:cNvPr id="6" name="表格 5"/>
          <p:cNvGraphicFramePr>
            <a:graphicFrameLocks noGrp="1"/>
          </p:cNvGraphicFramePr>
          <p:nvPr/>
        </p:nvGraphicFramePr>
        <p:xfrm>
          <a:off x="608784" y="2356149"/>
          <a:ext cx="8750777" cy="2468880"/>
        </p:xfrm>
        <a:graphic>
          <a:graphicData uri="http://schemas.openxmlformats.org/drawingml/2006/table">
            <a:tbl>
              <a:tblPr firstRow="1" bandRow="1">
                <a:tableStyleId>{5C22544A-7EE6-4342-B048-85BDC9FD1C3A}</a:tableStyleId>
              </a:tblPr>
              <a:tblGrid>
                <a:gridCol w="1386261"/>
                <a:gridCol w="1212979"/>
                <a:gridCol w="1212979"/>
                <a:gridCol w="4938558"/>
              </a:tblGrid>
              <a:tr h="503534">
                <a:tc>
                  <a:txBody>
                    <a:bodyPr/>
                    <a:lstStyle/>
                    <a:p>
                      <a:r>
                        <a:rPr lang="en-US" altLang="zh-CN" sz="6000" dirty="0"/>
                        <a:t>OP</a:t>
                      </a:r>
                      <a:endParaRPr lang="zh-CN" altLang="en-US" sz="6000" dirty="0"/>
                    </a:p>
                  </a:txBody>
                  <a:tcPr/>
                </a:tc>
                <a:tc>
                  <a:txBody>
                    <a:bodyPr/>
                    <a:lstStyle/>
                    <a:p>
                      <a:r>
                        <a:rPr lang="en-US" altLang="zh-CN" sz="6000" dirty="0"/>
                        <a:t>RS</a:t>
                      </a:r>
                      <a:endParaRPr lang="zh-CN" altLang="en-US" sz="6000" dirty="0"/>
                    </a:p>
                  </a:txBody>
                  <a:tcPr/>
                </a:tc>
                <a:tc>
                  <a:txBody>
                    <a:bodyPr/>
                    <a:lstStyle/>
                    <a:p>
                      <a:r>
                        <a:rPr lang="en-US" altLang="zh-CN" sz="6000" dirty="0"/>
                        <a:t>RT</a:t>
                      </a:r>
                      <a:endParaRPr lang="zh-CN" altLang="en-US" sz="6000" dirty="0"/>
                    </a:p>
                  </a:txBody>
                  <a:tcPr/>
                </a:tc>
                <a:tc>
                  <a:txBody>
                    <a:bodyPr/>
                    <a:lstStyle/>
                    <a:p>
                      <a:r>
                        <a:rPr lang="en-US" altLang="zh-CN" sz="6000" dirty="0"/>
                        <a:t>ADD</a:t>
                      </a:r>
                      <a:endParaRPr lang="zh-CN" altLang="en-US" sz="6000" dirty="0"/>
                    </a:p>
                  </a:txBody>
                  <a:tcPr/>
                </a:tc>
              </a:tr>
              <a:tr h="807904">
                <a:tc>
                  <a:txBody>
                    <a:bodyPr/>
                    <a:lstStyle/>
                    <a:p>
                      <a:r>
                        <a:rPr lang="en-US" altLang="zh-CN" sz="6000" dirty="0"/>
                        <a:t>35</a:t>
                      </a:r>
                      <a:endParaRPr lang="zh-CN" altLang="en-US" sz="6000" dirty="0"/>
                    </a:p>
                  </a:txBody>
                  <a:tcPr/>
                </a:tc>
                <a:tc>
                  <a:txBody>
                    <a:bodyPr/>
                    <a:lstStyle/>
                    <a:p>
                      <a:r>
                        <a:rPr lang="en-US" altLang="zh-CN" sz="6000" dirty="0"/>
                        <a:t>9</a:t>
                      </a:r>
                      <a:endParaRPr lang="zh-CN" altLang="en-US" sz="6000" dirty="0"/>
                    </a:p>
                  </a:txBody>
                  <a:tcPr/>
                </a:tc>
                <a:tc>
                  <a:txBody>
                    <a:bodyPr/>
                    <a:lstStyle/>
                    <a:p>
                      <a:r>
                        <a:rPr lang="en-US" altLang="zh-CN" sz="6000" dirty="0"/>
                        <a:t>8</a:t>
                      </a:r>
                      <a:endParaRPr lang="zh-CN" altLang="en-US" sz="6000" dirty="0"/>
                    </a:p>
                  </a:txBody>
                  <a:tcPr/>
                </a:tc>
                <a:tc>
                  <a:txBody>
                    <a:bodyPr/>
                    <a:lstStyle/>
                    <a:p>
                      <a:r>
                        <a:rPr lang="en-US" altLang="zh-CN" sz="6000" dirty="0"/>
                        <a:t>1200</a:t>
                      </a:r>
                      <a:endParaRPr lang="zh-CN" altLang="en-US" sz="6000" dirty="0"/>
                    </a:p>
                  </a:txBody>
                  <a:tcPr/>
                </a:tc>
              </a:tr>
              <a:tr h="408032">
                <a:tc>
                  <a:txBody>
                    <a:bodyPr/>
                    <a:lstStyle/>
                    <a:p>
                      <a:r>
                        <a:rPr lang="en-US" altLang="zh-CN" sz="2400" dirty="0"/>
                        <a:t>100011</a:t>
                      </a:r>
                      <a:endParaRPr lang="zh-CN" altLang="en-US" sz="2400" dirty="0"/>
                    </a:p>
                  </a:txBody>
                  <a:tcPr/>
                </a:tc>
                <a:tc>
                  <a:txBody>
                    <a:bodyPr/>
                    <a:lstStyle/>
                    <a:p>
                      <a:r>
                        <a:rPr lang="en-US" altLang="zh-CN" sz="2400" dirty="0"/>
                        <a:t>01001</a:t>
                      </a:r>
                      <a:endParaRPr lang="zh-CN" altLang="en-US" sz="2400" dirty="0"/>
                    </a:p>
                  </a:txBody>
                  <a:tcPr/>
                </a:tc>
                <a:tc>
                  <a:txBody>
                    <a:bodyPr/>
                    <a:lstStyle/>
                    <a:p>
                      <a:r>
                        <a:rPr lang="en-US" altLang="zh-CN" sz="2400" dirty="0"/>
                        <a:t>01000</a:t>
                      </a:r>
                      <a:endParaRPr lang="zh-CN" altLang="en-US" sz="2400" dirty="0"/>
                    </a:p>
                  </a:txBody>
                  <a:tcPr/>
                </a:tc>
                <a:tc>
                  <a:txBody>
                    <a:bodyPr/>
                    <a:lstStyle/>
                    <a:p>
                      <a:r>
                        <a:rPr lang="en-US" altLang="zh-CN" sz="2400" dirty="0"/>
                        <a:t>0000010010110000</a:t>
                      </a:r>
                      <a:endParaRPr lang="zh-CN" altLang="en-US" sz="2400" dirty="0"/>
                    </a:p>
                  </a:txBody>
                  <a:tcPr/>
                </a:tc>
              </a:tr>
            </a:tbl>
          </a:graphicData>
        </a:graphic>
      </p:graphicFrame>
      <p:sp>
        <p:nvSpPr>
          <p:cNvPr id="7" name="矩形 6"/>
          <p:cNvSpPr/>
          <p:nvPr/>
        </p:nvSpPr>
        <p:spPr>
          <a:xfrm>
            <a:off x="926576" y="5301733"/>
            <a:ext cx="6050693" cy="584775"/>
          </a:xfrm>
          <a:prstGeom prst="rect">
            <a:avLst/>
          </a:prstGeom>
        </p:spPr>
        <p:txBody>
          <a:bodyPr wrap="square">
            <a:spAutoFit/>
          </a:bodyPr>
          <a:lstStyle/>
          <a:p>
            <a:r>
              <a:rPr lang="en-US" altLang="zh-CN" sz="3200" dirty="0" err="1"/>
              <a:t>lw</a:t>
            </a:r>
            <a:r>
              <a:rPr lang="en-US" altLang="zh-CN" sz="3200" dirty="0"/>
              <a:t>  $t0,1200($t1)                                                                   </a:t>
            </a:r>
            <a:endParaRPr lang="zh-CN" altLang="en-US" sz="3200" dirty="0"/>
          </a:p>
        </p:txBody>
      </p:sp>
      <p:sp>
        <p:nvSpPr>
          <p:cNvPr id="8" name="文本框 7"/>
          <p:cNvSpPr txBox="1"/>
          <p:nvPr/>
        </p:nvSpPr>
        <p:spPr>
          <a:xfrm>
            <a:off x="9071066" y="5840692"/>
            <a:ext cx="2514647" cy="461665"/>
          </a:xfrm>
          <a:prstGeom prst="rect">
            <a:avLst/>
          </a:prstGeom>
          <a:noFill/>
        </p:spPr>
        <p:txBody>
          <a:bodyPr wrap="square" rtlCol="0">
            <a:spAutoFit/>
          </a:bodyPr>
          <a:lstStyle/>
          <a:p>
            <a:r>
              <a:rPr lang="zh-CN" altLang="en-US" sz="2400" dirty="0"/>
              <a:t>出题人：王宇泽</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288235" y="129208"/>
            <a:ext cx="11370365" cy="5016758"/>
          </a:xfrm>
          <a:prstGeom prst="rect">
            <a:avLst/>
          </a:prstGeom>
        </p:spPr>
        <p:txBody>
          <a:bodyPr wrap="square">
            <a:spAutoFit/>
          </a:bodyPr>
          <a:lstStyle/>
          <a:p>
            <a:r>
              <a:rPr lang="en-US" altLang="zh-CN" sz="2000" dirty="0"/>
              <a:t>2. </a:t>
            </a:r>
            <a:r>
              <a:rPr lang="zh-CN" altLang="en-US" sz="2000" dirty="0"/>
              <a:t>将十进制数2和-2从16位二进制数转换为32位二进制数。</a:t>
            </a:r>
            <a:endParaRPr lang="zh-CN" altLang="en-US" sz="2000" dirty="0"/>
          </a:p>
          <a:p>
            <a:endParaRPr lang="zh-CN" altLang="en-US" sz="2000" dirty="0"/>
          </a:p>
          <a:p>
            <a:r>
              <a:rPr lang="zh-CN" altLang="en-US" sz="2000" dirty="0"/>
              <a:t>十进制数2的16位二进制表示形式是</a:t>
            </a:r>
            <a:endParaRPr lang="zh-CN" altLang="en-US" sz="2000" dirty="0"/>
          </a:p>
          <a:p>
            <a:r>
              <a:rPr lang="zh-CN" altLang="en-US" sz="2000" dirty="0"/>
              <a:t>0000 0000 0000 0010（2）= 2（10）</a:t>
            </a:r>
            <a:endParaRPr lang="zh-CN" altLang="en-US" sz="2000" dirty="0"/>
          </a:p>
          <a:p>
            <a:r>
              <a:rPr lang="zh-CN" altLang="en-US" sz="2000" dirty="0"/>
              <a:t>将这个数转化成32位数的方法是：将最高有效位（0)复制16次放到32位字的左半部。</a:t>
            </a:r>
            <a:endParaRPr lang="zh-CN" altLang="en-US" sz="2000" dirty="0"/>
          </a:p>
          <a:p>
            <a:r>
              <a:rPr lang="zh-CN" altLang="en-US" sz="2000" dirty="0"/>
              <a:t>右半部的16位保持原16位的值：</a:t>
            </a:r>
            <a:endParaRPr lang="zh-CN" altLang="en-US" sz="2000" dirty="0"/>
          </a:p>
          <a:p>
            <a:r>
              <a:rPr lang="zh-CN" altLang="en-US" sz="2000" dirty="0"/>
              <a:t>0000 0000 0000 0000 0000 0000 0000 0010（2） = 2( 10) </a:t>
            </a:r>
            <a:endParaRPr lang="zh-CN" altLang="en-US" sz="2000" dirty="0"/>
          </a:p>
          <a:p>
            <a:r>
              <a:rPr lang="zh-CN" altLang="en-US" sz="2000" dirty="0"/>
              <a:t>使用前面介绍的方法对2的16位二进制数求反。于是，</a:t>
            </a:r>
            <a:endParaRPr lang="zh-CN" altLang="en-US" sz="2000" dirty="0"/>
          </a:p>
          <a:p>
            <a:r>
              <a:rPr lang="zh-CN" altLang="en-US" sz="2000" dirty="0"/>
              <a:t>0000 0000 0000 0010（2）</a:t>
            </a:r>
            <a:endParaRPr lang="zh-CN" altLang="en-US" sz="2000" dirty="0"/>
          </a:p>
          <a:p>
            <a:r>
              <a:rPr lang="zh-CN" altLang="en-US" sz="2000" dirty="0"/>
              <a:t>变成</a:t>
            </a:r>
            <a:endParaRPr lang="zh-CN" altLang="en-US" sz="2000" dirty="0"/>
          </a:p>
          <a:p>
            <a:r>
              <a:rPr lang="zh-CN" altLang="en-US" sz="2000" dirty="0"/>
              <a:t>1111 1111 1111 1101（2）</a:t>
            </a:r>
            <a:endParaRPr lang="zh-CN" altLang="en-US" sz="2000" dirty="0"/>
          </a:p>
          <a:p>
            <a:r>
              <a:rPr lang="zh-CN" altLang="en-US" sz="2000" dirty="0"/>
              <a:t>再加上1</a:t>
            </a:r>
            <a:endParaRPr lang="zh-CN" altLang="en-US" sz="2000" dirty="0"/>
          </a:p>
          <a:p>
            <a:r>
              <a:rPr lang="zh-CN" altLang="en-US" sz="2000" dirty="0"/>
              <a:t>变成</a:t>
            </a:r>
            <a:endParaRPr lang="zh-CN" altLang="en-US" sz="2000" dirty="0"/>
          </a:p>
          <a:p>
            <a:r>
              <a:rPr lang="zh-CN" altLang="en-US" sz="2000" dirty="0"/>
              <a:t>1111 1111 1111 1110（2）</a:t>
            </a:r>
            <a:endParaRPr lang="zh-CN" altLang="en-US" sz="2000" dirty="0"/>
          </a:p>
          <a:p>
            <a:r>
              <a:rPr lang="zh-CN" altLang="en-US" sz="2000" dirty="0"/>
              <a:t>将符号位复制16次放到32位字的左半部，得到:</a:t>
            </a:r>
            <a:endParaRPr lang="zh-CN" altLang="en-US" sz="2000" dirty="0"/>
          </a:p>
          <a:p>
            <a:r>
              <a:rPr lang="zh-CN" altLang="en-US" sz="2000" dirty="0"/>
              <a:t>1111 1111 1111 1111 1111 1111 1111 1110（2）=-2（10）                             出题人：王明</a:t>
            </a:r>
            <a:endParaRPr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990599" y="621488"/>
            <a:ext cx="10817087" cy="4893647"/>
          </a:xfrm>
          <a:prstGeom prst="rect">
            <a:avLst/>
          </a:prstGeom>
        </p:spPr>
        <p:txBody>
          <a:bodyPr wrap="square">
            <a:spAutoFit/>
          </a:bodyPr>
          <a:lstStyle/>
          <a:p>
            <a:r>
              <a:rPr lang="en-US" altLang="zh-CN" sz="2400" dirty="0"/>
              <a:t>24.</a:t>
            </a:r>
            <a:r>
              <a:rPr lang="zh-CN" altLang="en-US" sz="2400" dirty="0"/>
              <a:t>现有下面这条机器指令</a:t>
            </a:r>
            <a:r>
              <a:rPr lang="en-US" altLang="zh-CN" sz="2400" dirty="0"/>
              <a:t>:</a:t>
            </a:r>
            <a:r>
              <a:rPr lang="en-US" altLang="zh-CN" sz="2400" dirty="0">
                <a:solidFill>
                  <a:srgbClr val="FF0000"/>
                </a:solidFill>
              </a:rPr>
              <a:t>00af8020hex</a:t>
            </a:r>
            <a:br>
              <a:rPr lang="en-US" altLang="zh-CN" sz="2400" dirty="0"/>
            </a:br>
            <a:r>
              <a:rPr lang="en-US" altLang="zh-CN" sz="2400" dirty="0"/>
              <a:t>(1)</a:t>
            </a:r>
            <a:r>
              <a:rPr lang="zh-CN" altLang="en-US" sz="2400" dirty="0"/>
              <a:t>写出对应的二进制指令</a:t>
            </a:r>
            <a:r>
              <a:rPr lang="en-US" altLang="zh-CN" sz="2400" dirty="0"/>
              <a:t>(2</a:t>
            </a:r>
            <a:r>
              <a:rPr lang="zh-CN" altLang="en-US" sz="2400" dirty="0"/>
              <a:t>分</a:t>
            </a:r>
            <a:r>
              <a:rPr lang="en-US" altLang="zh-CN" sz="2400" dirty="0"/>
              <a:t>)</a:t>
            </a:r>
            <a:br>
              <a:rPr lang="en-US" altLang="zh-CN" sz="2400" dirty="0"/>
            </a:br>
            <a:r>
              <a:rPr lang="zh-CN" altLang="en-US" sz="2400" dirty="0"/>
              <a:t>解</a:t>
            </a:r>
            <a:r>
              <a:rPr lang="en-US" altLang="zh-CN" sz="2400" dirty="0"/>
              <a:t>:0000 0000 1010 11111000 0000 0010 000</a:t>
            </a:r>
            <a:br>
              <a:rPr lang="en-US" altLang="zh-CN" sz="2400" dirty="0"/>
            </a:br>
            <a:r>
              <a:rPr lang="en-US" altLang="zh-CN" sz="2400" dirty="0"/>
              <a:t>(2)</a:t>
            </a:r>
            <a:r>
              <a:rPr lang="zh-CN" altLang="en-US" sz="2400" dirty="0"/>
              <a:t>写出对应的类型和汇编语言指令</a:t>
            </a:r>
            <a:r>
              <a:rPr lang="en-US" altLang="zh-CN" sz="2400" dirty="0"/>
              <a:t>(8</a:t>
            </a:r>
            <a:r>
              <a:rPr lang="zh-CN" altLang="en-US" sz="2400" dirty="0"/>
              <a:t>分</a:t>
            </a:r>
            <a:r>
              <a:rPr lang="en-US" altLang="zh-CN" sz="2400" dirty="0"/>
              <a:t>)</a:t>
            </a:r>
            <a:br>
              <a:rPr lang="en-US" altLang="zh-CN" sz="2400" dirty="0"/>
            </a:br>
            <a:r>
              <a:rPr lang="zh-CN" altLang="en-US" sz="2400" dirty="0"/>
              <a:t>解</a:t>
            </a:r>
            <a:r>
              <a:rPr lang="en-US" altLang="zh-CN" sz="2400" dirty="0"/>
              <a:t>:</a:t>
            </a:r>
            <a:r>
              <a:rPr lang="zh-CN" altLang="en-US" sz="2400" dirty="0"/>
              <a:t>当</a:t>
            </a:r>
            <a:r>
              <a:rPr lang="en-US" altLang="zh-CN" sz="2400" dirty="0"/>
              <a:t>31~28</a:t>
            </a:r>
            <a:r>
              <a:rPr lang="zh-CN" altLang="en-US" sz="2400" dirty="0"/>
              <a:t>位且</a:t>
            </a:r>
            <a:r>
              <a:rPr lang="en-US" altLang="zh-CN" sz="2400" dirty="0"/>
              <a:t>28~26</a:t>
            </a:r>
            <a:r>
              <a:rPr lang="zh-CN" altLang="en-US" sz="2400" dirty="0"/>
              <a:t>位都是</a:t>
            </a:r>
            <a:r>
              <a:rPr lang="en-US" altLang="zh-CN" sz="2400" dirty="0"/>
              <a:t>000</a:t>
            </a:r>
            <a:r>
              <a:rPr lang="zh-CN" altLang="en-US" sz="2400" dirty="0"/>
              <a:t>时，它是</a:t>
            </a:r>
            <a:r>
              <a:rPr lang="en-US" altLang="zh-CN" sz="2400" dirty="0"/>
              <a:t>R</a:t>
            </a:r>
            <a:r>
              <a:rPr lang="zh-CN" altLang="en-US" sz="2400" dirty="0"/>
              <a:t>型指令，所以将上面的二进制指令按照</a:t>
            </a:r>
            <a:r>
              <a:rPr lang="en-US" altLang="zh-CN" sz="2400" dirty="0"/>
              <a:t>R</a:t>
            </a:r>
            <a:r>
              <a:rPr lang="zh-CN" altLang="en-US" sz="2400" dirty="0"/>
              <a:t>型指令字段重新</a:t>
            </a:r>
            <a:br>
              <a:rPr lang="zh-CN" altLang="en-US" sz="2400" dirty="0"/>
            </a:br>
            <a:r>
              <a:rPr lang="zh-CN" altLang="en-US" sz="2400" dirty="0"/>
              <a:t>排列，即</a:t>
            </a:r>
            <a:br>
              <a:rPr lang="zh-CN" altLang="en-US" sz="2400" dirty="0"/>
            </a:br>
            <a:r>
              <a:rPr lang="en-US" altLang="zh-CN" sz="2400" dirty="0"/>
              <a:t>op                   </a:t>
            </a:r>
            <a:r>
              <a:rPr lang="en-US" altLang="zh-CN" sz="2400" dirty="0" err="1"/>
              <a:t>rs</a:t>
            </a:r>
            <a:r>
              <a:rPr lang="en-US" altLang="zh-CN" sz="2400" dirty="0"/>
              <a:t>                </a:t>
            </a:r>
            <a:r>
              <a:rPr lang="en-US" altLang="zh-CN" sz="2400" dirty="0" err="1"/>
              <a:t>rt</a:t>
            </a:r>
            <a:r>
              <a:rPr lang="en-US" altLang="zh-CN" sz="2400" dirty="0"/>
              <a:t>                 </a:t>
            </a:r>
            <a:r>
              <a:rPr lang="en-US" altLang="zh-CN" sz="2400" dirty="0" err="1"/>
              <a:t>rd</a:t>
            </a:r>
            <a:r>
              <a:rPr lang="en-US" altLang="zh-CN" sz="2400" dirty="0"/>
              <a:t>                  </a:t>
            </a:r>
            <a:r>
              <a:rPr lang="en-US" altLang="zh-CN" sz="2400" dirty="0" err="1"/>
              <a:t>shamt</a:t>
            </a:r>
            <a:r>
              <a:rPr lang="en-US" altLang="zh-CN" sz="2400" dirty="0"/>
              <a:t>                      </a:t>
            </a:r>
            <a:r>
              <a:rPr lang="en-US" altLang="zh-CN" sz="2400" dirty="0" err="1"/>
              <a:t>funct</a:t>
            </a:r>
            <a:endParaRPr lang="en-US" altLang="zh-CN" sz="2400" dirty="0"/>
          </a:p>
          <a:p>
            <a:r>
              <a:rPr lang="en-US" altLang="zh-CN" sz="2400" dirty="0"/>
              <a:t>000000       00101          01111          10000               10000                   100000</a:t>
            </a:r>
            <a:br>
              <a:rPr lang="en-US" altLang="zh-CN" sz="2400" dirty="0"/>
            </a:br>
            <a:r>
              <a:rPr lang="zh-CN" altLang="en-US" sz="2400" dirty="0"/>
              <a:t>由于</a:t>
            </a:r>
            <a:r>
              <a:rPr lang="en-US" altLang="zh-CN" sz="2400" dirty="0"/>
              <a:t>5~3</a:t>
            </a:r>
            <a:r>
              <a:rPr lang="zh-CN" altLang="en-US" sz="2400" dirty="0"/>
              <a:t>位是</a:t>
            </a:r>
            <a:r>
              <a:rPr lang="en-US" altLang="zh-CN" sz="2400" dirty="0"/>
              <a:t>100 ,2~0</a:t>
            </a:r>
            <a:r>
              <a:rPr lang="zh-CN" altLang="en-US" sz="2400" dirty="0"/>
              <a:t>位是</a:t>
            </a:r>
            <a:r>
              <a:rPr lang="en-US" altLang="zh-CN" sz="2400" dirty="0"/>
              <a:t>000</a:t>
            </a:r>
            <a:r>
              <a:rPr lang="zh-CN" altLang="en-US" sz="2400" dirty="0"/>
              <a:t>因此该二进制指令为</a:t>
            </a:r>
            <a:r>
              <a:rPr lang="en-US" altLang="zh-CN" sz="2400" dirty="0"/>
              <a:t>add</a:t>
            </a:r>
            <a:r>
              <a:rPr lang="zh-CN" altLang="en-US" sz="2400" dirty="0"/>
              <a:t>指令。</a:t>
            </a:r>
            <a:br>
              <a:rPr lang="zh-CN" altLang="en-US" sz="2400" dirty="0"/>
            </a:br>
            <a:r>
              <a:rPr lang="en-US" altLang="zh-CN" sz="2400" dirty="0" err="1"/>
              <a:t>rs</a:t>
            </a:r>
            <a:r>
              <a:rPr lang="zh-CN" altLang="en-US" sz="2400" dirty="0"/>
              <a:t>字段的十进制值是</a:t>
            </a:r>
            <a:r>
              <a:rPr lang="en-US" altLang="zh-CN" sz="2400" dirty="0"/>
              <a:t>5 </a:t>
            </a:r>
            <a:r>
              <a:rPr lang="zh-CN" altLang="en-US" sz="2400" dirty="0"/>
              <a:t>，</a:t>
            </a:r>
            <a:r>
              <a:rPr lang="en-US" altLang="zh-CN" sz="2400" dirty="0" err="1"/>
              <a:t>rt</a:t>
            </a:r>
            <a:r>
              <a:rPr lang="zh-CN" altLang="en-US" sz="2400" dirty="0"/>
              <a:t>是</a:t>
            </a:r>
            <a:r>
              <a:rPr lang="en-US" altLang="zh-CN" sz="2400" dirty="0"/>
              <a:t>15,rd</a:t>
            </a:r>
            <a:r>
              <a:rPr lang="zh-CN" altLang="en-US" sz="2400" dirty="0"/>
              <a:t>是</a:t>
            </a:r>
            <a:r>
              <a:rPr lang="en-US" altLang="zh-CN" sz="2400" dirty="0"/>
              <a:t>16</a:t>
            </a:r>
            <a:r>
              <a:rPr lang="zh-CN" altLang="en-US" sz="2400" dirty="0"/>
              <a:t>，</a:t>
            </a:r>
            <a:r>
              <a:rPr lang="en-US" altLang="zh-CN" sz="2400" dirty="0" err="1"/>
              <a:t>sharmt</a:t>
            </a:r>
            <a:r>
              <a:rPr lang="zh-CN" altLang="en-US" sz="2400" dirty="0"/>
              <a:t>未使用，这些数字指令分别表示寄存器</a:t>
            </a:r>
            <a:r>
              <a:rPr lang="en-US" altLang="zh-CN" sz="2400" dirty="0"/>
              <a:t>$a1,$t7</a:t>
            </a:r>
            <a:r>
              <a:rPr lang="zh-CN" altLang="en-US" sz="2400" dirty="0"/>
              <a:t>和</a:t>
            </a:r>
            <a:br>
              <a:rPr lang="zh-CN" altLang="en-US" sz="2400" dirty="0"/>
            </a:br>
            <a:r>
              <a:rPr lang="en-US" altLang="zh-CN" sz="2400" dirty="0"/>
              <a:t>$s0</a:t>
            </a:r>
            <a:r>
              <a:rPr lang="zh-CN" altLang="en-US" sz="2400" dirty="0"/>
              <a:t>。所以所得的汇编指令是</a:t>
            </a:r>
            <a:r>
              <a:rPr lang="en-US" altLang="zh-CN" sz="2400" dirty="0"/>
              <a:t>add $s0,$a1,$t7                        </a:t>
            </a:r>
            <a:r>
              <a:rPr lang="zh-CN" altLang="en-US" sz="2400" dirty="0"/>
              <a:t>出题人 赵晨越</a:t>
            </a:r>
            <a:r>
              <a:rPr lang="en-US" altLang="zh-CN" sz="2400" dirty="0"/>
              <a:t>                       </a:t>
            </a:r>
            <a:endParaRPr lang="en-US" altLang="zh-C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4422913" y="2767280"/>
            <a:ext cx="6480313" cy="1323439"/>
          </a:xfrm>
          <a:prstGeom prst="rect">
            <a:avLst/>
          </a:prstGeom>
          <a:noFill/>
        </p:spPr>
        <p:txBody>
          <a:bodyPr wrap="square" rtlCol="0">
            <a:spAutoFit/>
          </a:bodyPr>
          <a:lstStyle/>
          <a:p>
            <a:r>
              <a:rPr lang="zh-CN" altLang="en-US" sz="8000" dirty="0"/>
              <a:t>第三章</a:t>
            </a:r>
            <a:endParaRPr lang="zh-CN" altLang="en-US" sz="8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672547" y="636178"/>
            <a:ext cx="10946296" cy="3231654"/>
          </a:xfrm>
          <a:prstGeom prst="rect">
            <a:avLst/>
          </a:prstGeom>
        </p:spPr>
        <p:txBody>
          <a:bodyPr wrap="square">
            <a:spAutoFit/>
          </a:bodyPr>
          <a:lstStyle/>
          <a:p>
            <a:r>
              <a:rPr lang="en-US" altLang="zh-CN" sz="2400" dirty="0"/>
              <a:t>1. </a:t>
            </a:r>
            <a:r>
              <a:rPr lang="zh-CN" altLang="en-US" sz="2400" dirty="0"/>
              <a:t>假设只能存储四个十进制有效数字和</a:t>
            </a:r>
            <a:r>
              <a:rPr lang="en-US" altLang="zh-CN" sz="2400" dirty="0"/>
              <a:t>2</a:t>
            </a:r>
            <a:r>
              <a:rPr lang="zh-CN" altLang="en-US" sz="2400" dirty="0"/>
              <a:t>个十进制指数，用科学计数法表示的两个数相加：</a:t>
            </a:r>
            <a:r>
              <a:rPr lang="en-US" altLang="zh-CN" sz="2400" dirty="0"/>
              <a:t>(9.999</a:t>
            </a:r>
            <a:r>
              <a:rPr lang="en-US" altLang="zh-CN" sz="2400" baseline="-25000" dirty="0"/>
              <a:t>10</a:t>
            </a:r>
            <a:r>
              <a:rPr lang="en-US" altLang="zh-CN" sz="2400" dirty="0"/>
              <a:t>*10^1)*(1.610</a:t>
            </a:r>
            <a:r>
              <a:rPr lang="en-US" altLang="zh-CN" sz="2400" baseline="-25000" dirty="0"/>
              <a:t>10</a:t>
            </a:r>
            <a:r>
              <a:rPr lang="en-US" altLang="zh-CN" sz="2400" dirty="0"/>
              <a:t>*10^-1)             ( C  )</a:t>
            </a:r>
            <a:endParaRPr lang="en-US" altLang="zh-CN" sz="2400" dirty="0"/>
          </a:p>
          <a:p>
            <a:r>
              <a:rPr lang="en-US" altLang="zh-CN" sz="2400" dirty="0"/>
              <a:t> A 10.015</a:t>
            </a:r>
            <a:r>
              <a:rPr lang="en-US" altLang="zh-CN" sz="2400" baseline="-25000" dirty="0"/>
              <a:t>10 </a:t>
            </a:r>
            <a:r>
              <a:rPr lang="en-US" altLang="zh-CN" sz="2400" dirty="0"/>
              <a:t>                       B  1.0015</a:t>
            </a:r>
            <a:r>
              <a:rPr lang="en-US" altLang="zh-CN" sz="2400" baseline="-25000" dirty="0"/>
              <a:t>10</a:t>
            </a:r>
            <a:r>
              <a:rPr lang="en-US" altLang="zh-CN" sz="2400" dirty="0"/>
              <a:t>*10^2</a:t>
            </a:r>
            <a:endParaRPr lang="en-US" altLang="zh-CN" sz="2400" dirty="0"/>
          </a:p>
          <a:p>
            <a:r>
              <a:rPr lang="en-US" altLang="zh-CN" sz="2400" dirty="0"/>
              <a:t> C 1.002</a:t>
            </a:r>
            <a:r>
              <a:rPr lang="en-US" altLang="zh-CN" sz="2400" baseline="-25000" dirty="0"/>
              <a:t>10</a:t>
            </a:r>
            <a:r>
              <a:rPr lang="en-US" altLang="zh-CN" sz="2400" dirty="0"/>
              <a:t>*10^2            D  1.002</a:t>
            </a:r>
            <a:r>
              <a:rPr lang="en-US" altLang="zh-CN" sz="2400" baseline="-25000" dirty="0"/>
              <a:t>10</a:t>
            </a:r>
            <a:r>
              <a:rPr lang="en-US" altLang="zh-CN" sz="2400" dirty="0"/>
              <a:t>*10^1</a:t>
            </a:r>
            <a:endParaRPr lang="en-US" altLang="zh-CN" sz="2400" dirty="0"/>
          </a:p>
          <a:p>
            <a:r>
              <a:rPr lang="zh-CN" altLang="en-US" sz="2400" dirty="0"/>
              <a:t>将指数较小</a:t>
            </a:r>
            <a:r>
              <a:rPr lang="en-US" altLang="zh-CN" sz="2400" dirty="0"/>
              <a:t>1.610</a:t>
            </a:r>
            <a:r>
              <a:rPr lang="en-US" altLang="zh-CN" sz="2400" baseline="-25000" dirty="0"/>
              <a:t>10</a:t>
            </a:r>
            <a:r>
              <a:rPr lang="en-US" altLang="zh-CN" sz="2400" dirty="0"/>
              <a:t>*10^-1 </a:t>
            </a:r>
            <a:r>
              <a:rPr lang="zh-CN" altLang="en-US" sz="2400" dirty="0"/>
              <a:t>向指数较大对齐 </a:t>
            </a:r>
            <a:r>
              <a:rPr lang="en-US" altLang="zh-CN" sz="2400" dirty="0"/>
              <a:t>1.610</a:t>
            </a:r>
            <a:r>
              <a:rPr lang="en-US" altLang="zh-CN" sz="2400" baseline="-25000" dirty="0"/>
              <a:t>10</a:t>
            </a:r>
            <a:r>
              <a:rPr lang="en-US" altLang="zh-CN" sz="2400" dirty="0"/>
              <a:t>*10^-1=0.01610</a:t>
            </a:r>
            <a:r>
              <a:rPr lang="en-US" altLang="zh-CN" sz="2400" baseline="-25000" dirty="0"/>
              <a:t>10</a:t>
            </a:r>
            <a:r>
              <a:rPr lang="en-US" altLang="zh-CN" sz="2400" dirty="0"/>
              <a:t>*10^1  </a:t>
            </a:r>
            <a:endParaRPr lang="en-US" altLang="zh-CN" sz="2400" dirty="0"/>
          </a:p>
          <a:p>
            <a:r>
              <a:rPr lang="en-US" altLang="zh-CN" sz="2400" dirty="0"/>
              <a:t>9.99910+0.0161010=10.01510*10^1=1.0015</a:t>
            </a:r>
            <a:r>
              <a:rPr lang="en-US" altLang="zh-CN" sz="2400" baseline="-25000" dirty="0"/>
              <a:t>10</a:t>
            </a:r>
            <a:r>
              <a:rPr lang="en-US" altLang="zh-CN" sz="2400" dirty="0"/>
              <a:t>*10^2</a:t>
            </a:r>
            <a:endParaRPr lang="en-US" altLang="zh-CN" sz="2400" dirty="0"/>
          </a:p>
          <a:p>
            <a:r>
              <a:rPr lang="zh-CN" altLang="en-US" sz="2400" dirty="0"/>
              <a:t>有效数只有</a:t>
            </a:r>
            <a:r>
              <a:rPr lang="en-US" altLang="zh-CN" sz="2400" dirty="0"/>
              <a:t>4</a:t>
            </a:r>
            <a:r>
              <a:rPr lang="zh-CN" altLang="en-US" sz="2400" dirty="0"/>
              <a:t>位十进制数 进行舍入</a:t>
            </a:r>
            <a:r>
              <a:rPr lang="en-US" altLang="zh-CN" sz="2400" dirty="0"/>
              <a:t>1.0015</a:t>
            </a:r>
            <a:r>
              <a:rPr lang="en-US" altLang="zh-CN" sz="2400" baseline="-25000" dirty="0"/>
              <a:t>10</a:t>
            </a:r>
            <a:r>
              <a:rPr lang="en-US" altLang="zh-CN" sz="2400" dirty="0"/>
              <a:t>*10^2=1.002</a:t>
            </a:r>
            <a:r>
              <a:rPr lang="en-US" altLang="zh-CN" sz="2400" baseline="-25000" dirty="0"/>
              <a:t>10</a:t>
            </a:r>
            <a:r>
              <a:rPr lang="en-US" altLang="zh-CN" sz="2400" dirty="0"/>
              <a:t>*10^2</a:t>
            </a:r>
            <a:endParaRPr lang="en-US" altLang="zh-CN" sz="2400" dirty="0"/>
          </a:p>
          <a:p>
            <a:endParaRPr lang="en-US" altLang="zh-CN" dirty="0"/>
          </a:p>
          <a:p>
            <a:endParaRPr lang="en-US" altLang="zh-CN" dirty="0"/>
          </a:p>
        </p:txBody>
      </p:sp>
      <p:sp>
        <p:nvSpPr>
          <p:cNvPr id="7" name="矩形 6"/>
          <p:cNvSpPr/>
          <p:nvPr/>
        </p:nvSpPr>
        <p:spPr>
          <a:xfrm>
            <a:off x="872450" y="3572325"/>
            <a:ext cx="4057359" cy="569387"/>
          </a:xfrm>
          <a:prstGeom prst="rect">
            <a:avLst/>
          </a:prstGeom>
        </p:spPr>
        <p:txBody>
          <a:bodyPr wrap="square">
            <a:spAutoFit/>
          </a:bodyPr>
          <a:lstStyle/>
          <a:p>
            <a:pPr lvl="0" algn="just">
              <a:spcAft>
                <a:spcPts val="0"/>
              </a:spcAft>
            </a:pP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转化为十进制浮点数</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B</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8" name="表格 7"/>
          <p:cNvGraphicFramePr>
            <a:graphicFrameLocks noGrp="1"/>
          </p:cNvGraphicFramePr>
          <p:nvPr/>
        </p:nvGraphicFramePr>
        <p:xfrm>
          <a:off x="872450" y="4025382"/>
          <a:ext cx="10010897" cy="1272175"/>
        </p:xfrm>
        <a:graphic>
          <a:graphicData uri="http://schemas.openxmlformats.org/drawingml/2006/table">
            <a:tbl>
              <a:tblPr firstRow="1" firstCol="1" bandRow="1">
                <a:tableStyleId>{5C22544A-7EE6-4342-B048-85BDC9FD1C3A}</a:tableStyleId>
              </a:tblPr>
              <a:tblGrid>
                <a:gridCol w="601107"/>
                <a:gridCol w="597717"/>
                <a:gridCol w="602236"/>
                <a:gridCol w="599975"/>
                <a:gridCol w="599975"/>
                <a:gridCol w="598846"/>
                <a:gridCol w="604495"/>
                <a:gridCol w="597717"/>
                <a:gridCol w="599975"/>
                <a:gridCol w="599975"/>
                <a:gridCol w="601107"/>
                <a:gridCol w="598846"/>
                <a:gridCol w="599975"/>
                <a:gridCol w="586418"/>
                <a:gridCol w="572858"/>
                <a:gridCol w="572858"/>
                <a:gridCol w="476817"/>
              </a:tblGrid>
              <a:tr h="559979">
                <a:tc>
                  <a:txBody>
                    <a:bodyPr/>
                    <a:lstStyle/>
                    <a:p>
                      <a:pPr algn="just">
                        <a:spcAft>
                          <a:spcPts val="0"/>
                        </a:spcAft>
                      </a:pPr>
                      <a:r>
                        <a:rPr lang="en-US" sz="1050" kern="100">
                          <a:effectLst/>
                        </a:rPr>
                        <a:t>31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12196">
                <a:tc>
                  <a:txBody>
                    <a:bodyPr/>
                    <a:lstStyle/>
                    <a:p>
                      <a:pPr algn="just">
                        <a:spcAft>
                          <a:spcPts val="0"/>
                        </a:spcAft>
                      </a:pPr>
                      <a:r>
                        <a:rPr lang="en-US" sz="160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9" name="矩形 8"/>
          <p:cNvSpPr/>
          <p:nvPr/>
        </p:nvSpPr>
        <p:spPr>
          <a:xfrm>
            <a:off x="872450" y="5455108"/>
            <a:ext cx="10746393" cy="1200329"/>
          </a:xfrm>
          <a:prstGeom prst="rect">
            <a:avLst/>
          </a:prstGeom>
        </p:spPr>
        <p:txBody>
          <a:bodyPr wrap="square">
            <a:spAutoFit/>
          </a:bodyPr>
          <a:lstStyle/>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 5.0   B-5.0   C4.0  D-4.0 </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符号为是</a:t>
            </a:r>
            <a:r>
              <a:rPr lang="en-US" altLang="zh-CN" kern="100" dirty="0">
                <a:latin typeface="Calibri" panose="020F0502020204030204" pitchFamily="34" charset="0"/>
                <a:ea typeface="宋体" panose="02010600030101010101" pitchFamily="2" charset="-122"/>
                <a:cs typeface="Times New Roman" panose="02020603050405020304" pitchFamily="18" charset="0"/>
              </a:rPr>
              <a:t>31</a:t>
            </a:r>
            <a:r>
              <a:rPr lang="zh-CN" altLang="zh-CN" kern="100" dirty="0">
                <a:latin typeface="Calibri" panose="020F0502020204030204" pitchFamily="34" charset="0"/>
                <a:ea typeface="宋体" panose="02010600030101010101" pitchFamily="2" charset="-122"/>
                <a:cs typeface="Times New Roman" panose="02020603050405020304" pitchFamily="18" charset="0"/>
              </a:rPr>
              <a:t>位是</a:t>
            </a:r>
            <a:r>
              <a:rPr lang="en-US" altLang="zh-CN" kern="100" dirty="0">
                <a:latin typeface="Calibri" panose="020F0502020204030204" pitchFamily="34" charset="0"/>
                <a:ea typeface="宋体" panose="02010600030101010101" pitchFamily="2" charset="-122"/>
                <a:cs typeface="Times New Roman" panose="02020603050405020304" pitchFamily="18" charset="0"/>
              </a:rPr>
              <a:t>1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指数域为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30-23</a:t>
            </a:r>
            <a:r>
              <a:rPr lang="zh-CN" altLang="zh-CN" kern="100" dirty="0">
                <a:latin typeface="Calibri" panose="020F0502020204030204" pitchFamily="34" charset="0"/>
                <a:ea typeface="宋体" panose="02010600030101010101" pitchFamily="2" charset="-122"/>
                <a:cs typeface="Times New Roman" panose="02020603050405020304" pitchFamily="18" charset="0"/>
              </a:rPr>
              <a:t>值是</a:t>
            </a:r>
            <a:r>
              <a:rPr lang="en-US" altLang="zh-CN" kern="100" dirty="0">
                <a:latin typeface="Calibri" panose="020F0502020204030204" pitchFamily="34" charset="0"/>
                <a:ea typeface="宋体" panose="02010600030101010101" pitchFamily="2" charset="-122"/>
                <a:cs typeface="Times New Roman" panose="02020603050405020304" pitchFamily="18" charset="0"/>
              </a:rPr>
              <a:t>129  </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尾数域为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22-0</a:t>
            </a:r>
            <a:r>
              <a:rPr lang="zh-CN" altLang="zh-CN" kern="100" dirty="0">
                <a:latin typeface="Calibri" panose="020F0502020204030204" pitchFamily="34" charset="0"/>
                <a:ea typeface="宋体" panose="02010600030101010101" pitchFamily="2" charset="-122"/>
                <a:cs typeface="Times New Roman" panose="02020603050405020304" pitchFamily="18" charset="0"/>
              </a:rPr>
              <a:t>值是</a:t>
            </a:r>
            <a:r>
              <a:rPr lang="en-US" altLang="zh-CN" kern="100" dirty="0">
                <a:latin typeface="Calibri" panose="020F0502020204030204" pitchFamily="34" charset="0"/>
                <a:ea typeface="宋体" panose="02010600030101010101" pitchFamily="2" charset="-122"/>
                <a:cs typeface="Times New Roman" panose="02020603050405020304" pitchFamily="18" charset="0"/>
              </a:rPr>
              <a:t>1*2^(-2)=0.25</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(-1)^1*(1+0.25)*2^(129-127)=-5.0                                                                                      </a:t>
            </a:r>
            <a:r>
              <a:rPr lang="zh-CN" altLang="en-US" kern="100" dirty="0">
                <a:latin typeface="Calibri" panose="020F0502020204030204" pitchFamily="34" charset="0"/>
                <a:ea typeface="宋体" panose="02010600030101010101" pitchFamily="2" charset="-122"/>
                <a:cs typeface="Times New Roman" panose="02020603050405020304" pitchFamily="18" charset="0"/>
              </a:rPr>
              <a:t>出题人 ：押诚傲</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404190" y="294144"/>
            <a:ext cx="8580783" cy="3139321"/>
          </a:xfrm>
          <a:prstGeom prst="rect">
            <a:avLst/>
          </a:prstGeom>
        </p:spPr>
        <p:txBody>
          <a:bodyPr wrap="square">
            <a:spAutoFit/>
          </a:bodyPr>
          <a:lstStyle/>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kern="100" dirty="0">
                <a:latin typeface="Calibri" panose="020F0502020204030204" pitchFamily="34" charset="0"/>
                <a:ea typeface="宋体" panose="02010600030101010101" pitchFamily="2" charset="-122"/>
                <a:cs typeface="Times New Roman" panose="02020603050405020304" pitchFamily="18" charset="0"/>
              </a:rPr>
              <a:t>若浮点数用补码表示，判断运算结果是否为规格化数的方法是</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___</a:t>
            </a:r>
            <a:r>
              <a:rPr lang="en-US" altLang="zh-CN" u="sng" kern="100" dirty="0">
                <a:latin typeface="Calibri" panose="020F0502020204030204" pitchFamily="34" charset="0"/>
                <a:ea typeface="宋体" panose="02010600030101010101" pitchFamily="2" charset="-122"/>
                <a:cs typeface="Times New Roman" panose="02020603050405020304" pitchFamily="18" charset="0"/>
              </a:rPr>
              <a:t>C</a:t>
            </a:r>
            <a:r>
              <a:rPr lang="en-US" altLang="zh-CN" kern="100" dirty="0">
                <a:latin typeface="Calibri" panose="020F0502020204030204" pitchFamily="34" charset="0"/>
                <a:ea typeface="宋体" panose="02010600030101010101" pitchFamily="2" charset="-122"/>
                <a:cs typeface="Times New Roman" panose="02020603050405020304" pitchFamily="18" charset="0"/>
              </a:rPr>
              <a:t>___</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阶符与数符相同为规格化数</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B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阶符与数符相异为规格化数</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数符与尾数小数点后第一位数字相异为规格化数</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D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数符与尾数小数点后第一位数字相同为规格化数</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 name="矩形 4"/>
          <p:cNvSpPr/>
          <p:nvPr/>
        </p:nvSpPr>
        <p:spPr>
          <a:xfrm>
            <a:off x="404189" y="3655080"/>
            <a:ext cx="11204715" cy="2696024"/>
          </a:xfrm>
          <a:prstGeom prst="rect">
            <a:avLst/>
          </a:prstGeom>
        </p:spPr>
        <p:txBody>
          <a:bodyPr wrap="square">
            <a:spAutoFit/>
          </a:bodyPr>
          <a:lstStyle/>
          <a:p>
            <a:r>
              <a:rPr lang="zh-CN" altLang="zh-CN" sz="2400" dirty="0"/>
              <a:t>数符为</a:t>
            </a:r>
            <a:r>
              <a:rPr lang="en-US" altLang="zh-CN" sz="2400" dirty="0"/>
              <a:t>0,</a:t>
            </a:r>
            <a:r>
              <a:rPr lang="zh-CN" altLang="zh-CN" sz="2400" dirty="0"/>
              <a:t>这个数就是正数</a:t>
            </a:r>
            <a:r>
              <a:rPr lang="en-US" altLang="zh-CN" sz="2400" dirty="0"/>
              <a:t>,</a:t>
            </a:r>
            <a:r>
              <a:rPr lang="zh-CN" altLang="zh-CN" sz="2400" dirty="0"/>
              <a:t>正数补码就是其本身</a:t>
            </a:r>
            <a:r>
              <a:rPr lang="en-US" altLang="zh-CN" sz="2400" dirty="0"/>
              <a:t>,</a:t>
            </a:r>
            <a:r>
              <a:rPr lang="zh-CN" altLang="zh-CN" sz="2400" dirty="0"/>
              <a:t>其最高有效位</a:t>
            </a:r>
            <a:r>
              <a:rPr lang="en-US" altLang="zh-CN" sz="2400" dirty="0"/>
              <a:t>(</a:t>
            </a:r>
            <a:r>
              <a:rPr lang="zh-CN" altLang="zh-CN" sz="2400" dirty="0"/>
              <a:t>阶码使用标准移码的话规格化后尾数最高有效位就是小数点后第一位</a:t>
            </a:r>
            <a:r>
              <a:rPr lang="en-US" altLang="zh-CN" sz="2400" dirty="0"/>
              <a:t>)</a:t>
            </a:r>
            <a:r>
              <a:rPr lang="zh-CN" altLang="zh-CN" sz="2400" dirty="0"/>
              <a:t>必定为</a:t>
            </a:r>
            <a:r>
              <a:rPr lang="en-US" altLang="zh-CN" sz="2400" dirty="0"/>
              <a:t>1,</a:t>
            </a:r>
            <a:r>
              <a:rPr lang="zh-CN" altLang="zh-CN" sz="2400" dirty="0"/>
              <a:t>数符</a:t>
            </a:r>
            <a:r>
              <a:rPr lang="en-US" altLang="zh-CN" sz="2400" dirty="0"/>
              <a:t>0</a:t>
            </a:r>
            <a:r>
              <a:rPr lang="zh-CN" altLang="zh-CN" sz="2400" dirty="0"/>
              <a:t>和最高有效位的</a:t>
            </a:r>
            <a:r>
              <a:rPr lang="en-US" altLang="zh-CN" sz="2400" dirty="0"/>
              <a:t>1</a:t>
            </a:r>
            <a:r>
              <a:rPr lang="zh-CN" altLang="zh-CN" sz="2400" dirty="0"/>
              <a:t>相异</a:t>
            </a:r>
            <a:r>
              <a:rPr lang="en-US" altLang="zh-CN" sz="2400" dirty="0"/>
              <a:t>.</a:t>
            </a:r>
            <a:endParaRPr lang="en-US" altLang="zh-CN" sz="2400" dirty="0"/>
          </a:p>
          <a:p>
            <a:br>
              <a:rPr lang="en-US" altLang="zh-CN" sz="2400" dirty="0"/>
            </a:br>
            <a:r>
              <a:rPr lang="zh-CN" altLang="zh-CN" sz="2400" dirty="0"/>
              <a:t>数符为</a:t>
            </a:r>
            <a:r>
              <a:rPr lang="en-US" altLang="zh-CN" sz="2400" dirty="0"/>
              <a:t>1,</a:t>
            </a:r>
            <a:r>
              <a:rPr lang="zh-CN" altLang="zh-CN" sz="2400" dirty="0"/>
              <a:t>这个数就是个负数</a:t>
            </a:r>
            <a:r>
              <a:rPr lang="en-US" altLang="zh-CN" sz="2400" dirty="0"/>
              <a:t>,</a:t>
            </a:r>
            <a:r>
              <a:rPr lang="zh-CN" altLang="zh-CN" sz="2400" dirty="0"/>
              <a:t>求负数的补码有一步叫按位取反</a:t>
            </a:r>
            <a:r>
              <a:rPr lang="en-US" altLang="zh-CN" sz="2400" dirty="0"/>
              <a:t>(</a:t>
            </a:r>
            <a:r>
              <a:rPr lang="zh-CN" altLang="zh-CN" sz="2400" dirty="0"/>
              <a:t>一般来说浮点数可以存储的有效位不会小于</a:t>
            </a:r>
            <a:r>
              <a:rPr lang="en-US" altLang="zh-CN" sz="2400" dirty="0"/>
              <a:t>6</a:t>
            </a:r>
            <a:r>
              <a:rPr lang="zh-CN" altLang="zh-CN" sz="2400" dirty="0"/>
              <a:t>位</a:t>
            </a:r>
            <a:r>
              <a:rPr lang="en-US" altLang="zh-CN" sz="2400" dirty="0"/>
              <a:t>),</a:t>
            </a:r>
            <a:r>
              <a:rPr lang="zh-CN" altLang="zh-CN" sz="2400" dirty="0"/>
              <a:t>原本最高有效位的</a:t>
            </a:r>
            <a:r>
              <a:rPr lang="en-US" altLang="zh-CN" sz="2400" dirty="0"/>
              <a:t>1</a:t>
            </a:r>
            <a:r>
              <a:rPr lang="zh-CN" altLang="zh-CN" sz="2400" dirty="0"/>
              <a:t>变成了</a:t>
            </a:r>
            <a:r>
              <a:rPr lang="en-US" altLang="zh-CN" sz="2400" dirty="0"/>
              <a:t>0,</a:t>
            </a:r>
            <a:r>
              <a:rPr lang="zh-CN" altLang="zh-CN" sz="2400" dirty="0"/>
              <a:t>所以数符</a:t>
            </a:r>
            <a:r>
              <a:rPr lang="en-US" altLang="zh-CN" sz="2400" dirty="0"/>
              <a:t>1</a:t>
            </a:r>
            <a:r>
              <a:rPr lang="zh-CN" altLang="zh-CN" sz="2400" dirty="0"/>
              <a:t>和最高有效位的</a:t>
            </a:r>
            <a:r>
              <a:rPr lang="en-US" altLang="zh-CN" sz="2400" dirty="0"/>
              <a:t>0</a:t>
            </a:r>
            <a:r>
              <a:rPr lang="zh-CN" altLang="zh-CN" sz="2400" dirty="0"/>
              <a:t>相异</a:t>
            </a:r>
            <a:r>
              <a:rPr lang="en-US" altLang="zh-CN" sz="2400" dirty="0"/>
              <a:t>.                                                                              </a:t>
            </a:r>
            <a:r>
              <a:rPr lang="zh-CN" altLang="en-US" sz="2400" dirty="0"/>
              <a:t>出题人：汪顺</a:t>
            </a:r>
            <a:endParaRPr lang="zh-CN"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4231532" y="2655650"/>
            <a:ext cx="8628434" cy="1200329"/>
          </a:xfrm>
          <a:prstGeom prst="rect">
            <a:avLst/>
          </a:prstGeom>
          <a:noFill/>
        </p:spPr>
        <p:txBody>
          <a:bodyPr wrap="square" rtlCol="0">
            <a:spAutoFit/>
          </a:bodyPr>
          <a:lstStyle/>
          <a:p>
            <a:r>
              <a:rPr lang="zh-CN" altLang="en-US" sz="7200" dirty="0"/>
              <a:t>第一章</a:t>
            </a:r>
            <a:endParaRPr lang="zh-CN" altLang="en-US" sz="7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642731" y="321012"/>
            <a:ext cx="11075504" cy="3146246"/>
          </a:xfrm>
          <a:prstGeom prst="rect">
            <a:avLst/>
          </a:prstGeom>
        </p:spPr>
        <p:txBody>
          <a:bodyPr wrap="square">
            <a:spAutoFit/>
          </a:bodyPr>
          <a:lstStyle/>
          <a:p>
            <a:pPr>
              <a:lnSpc>
                <a:spcPts val="13500"/>
              </a:lnSpc>
              <a:spcAft>
                <a:spcPts val="0"/>
              </a:spcAft>
            </a:pPr>
            <a:r>
              <a:rPr lang="en-US" altLang="zh-CN" sz="2000" spc="-45" dirty="0">
                <a:latin typeface="Calibri" panose="020F0502020204030204" pitchFamily="34" charset="0"/>
                <a:ea typeface="宋体" panose="02010600030101010101" pitchFamily="2" charset="-122"/>
                <a:cs typeface="Times New Roman" panose="02020603050405020304" pitchFamily="18" charset="0"/>
              </a:rPr>
              <a:t>4.</a:t>
            </a:r>
            <a:r>
              <a:rPr lang="zh-CN" altLang="en-US" sz="2000" spc="-45" dirty="0">
                <a:latin typeface="Calibri" panose="020F0502020204030204" pitchFamily="34" charset="0"/>
                <a:ea typeface="宋体" panose="02010600030101010101" pitchFamily="2" charset="-122"/>
                <a:cs typeface="Times New Roman" panose="02020603050405020304" pitchFamily="18" charset="0"/>
              </a:rPr>
              <a:t>以</a:t>
            </a:r>
            <a:r>
              <a:rPr lang="zh-CN" altLang="zh-CN" sz="2000" spc="-45" dirty="0">
                <a:latin typeface="Calibri" panose="020F0502020204030204" pitchFamily="34" charset="0"/>
                <a:ea typeface="宋体" panose="02010600030101010101" pitchFamily="2" charset="-122"/>
                <a:cs typeface="Times New Roman" panose="02020603050405020304" pitchFamily="18" charset="0"/>
              </a:rPr>
              <a:t>下给出的浮点数，</a:t>
            </a:r>
            <a:r>
              <a:rPr lang="en-US" altLang="zh-CN" sz="2000" dirty="0">
                <a:latin typeface="宋体" panose="02010600030101010101" pitchFamily="2" charset="-122"/>
                <a:ea typeface="宋体" panose="02010600030101010101" pitchFamily="2" charset="-122"/>
                <a:cs typeface="宋体" panose="02010600030101010101" pitchFamily="2" charset="-122"/>
              </a:rPr>
              <a:t>______</a:t>
            </a:r>
            <a:r>
              <a:rPr lang="zh-CN" altLang="zh-CN" sz="2000" spc="-35" dirty="0">
                <a:latin typeface="Calibri" panose="020F0502020204030204" pitchFamily="34" charset="0"/>
                <a:ea typeface="宋体" panose="02010600030101010101" pitchFamily="2" charset="-122"/>
                <a:cs typeface="Times New Roman" panose="02020603050405020304" pitchFamily="18" charset="0"/>
              </a:rPr>
              <a:t>是规格化浮点数。（</a:t>
            </a:r>
            <a:r>
              <a:rPr lang="en-US" altLang="zh-CN" sz="2000" dirty="0">
                <a:latin typeface="Calibri" panose="020F0502020204030204" pitchFamily="34" charset="0"/>
                <a:ea typeface="宋体" panose="02010600030101010101" pitchFamily="2" charset="-122"/>
                <a:cs typeface="Times New Roman" panose="02020603050405020304" pitchFamily="18" charset="0"/>
              </a:rPr>
              <a:t>C</a:t>
            </a:r>
            <a:r>
              <a:rPr lang="zh-CN" altLang="zh-CN" sz="2000" dirty="0">
                <a:latin typeface="Calibri" panose="020F0502020204030204" pitchFamily="34" charset="0"/>
                <a:ea typeface="宋体" panose="02010600030101010101" pitchFamily="2" charset="-122"/>
                <a:cs typeface="Times New Roman" panose="02020603050405020304" pitchFamily="18" charset="0"/>
              </a:rPr>
              <a:t>）</a:t>
            </a:r>
            <a:endParaRPr lang="zh-CN" altLang="zh-CN" sz="20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2000" dirty="0">
                <a:latin typeface="Calibri" panose="020F0502020204030204" pitchFamily="34" charset="0"/>
                <a:ea typeface="宋体" panose="02010600030101010101" pitchFamily="2" charset="-122"/>
                <a:cs typeface="Times New Roman" panose="02020603050405020304" pitchFamily="18" charset="0"/>
              </a:rPr>
              <a:t>A</a:t>
            </a:r>
            <a:r>
              <a:rPr lang="zh-CN" altLang="zh-CN"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2</a:t>
            </a:r>
            <a:r>
              <a:rPr lang="en-US" altLang="zh-CN" sz="2000" baseline="30000" dirty="0">
                <a:latin typeface="Calibri" panose="020F0502020204030204" pitchFamily="34" charset="0"/>
                <a:ea typeface="宋体" panose="02010600030101010101" pitchFamily="2" charset="-122"/>
                <a:cs typeface="Times New Roman" panose="02020603050405020304" pitchFamily="18" charset="0"/>
              </a:rPr>
              <a:t>-10</a:t>
            </a:r>
            <a:r>
              <a:rPr lang="en-US" altLang="zh-CN" sz="2000" dirty="0">
                <a:latin typeface="Calibri" panose="020F0502020204030204" pitchFamily="34" charset="0"/>
                <a:ea typeface="宋体" panose="02010600030101010101" pitchFamily="2" charset="-122"/>
                <a:cs typeface="Times New Roman" panose="02020603050405020304" pitchFamily="18" charset="0"/>
              </a:rPr>
              <a:t>×0.010101  B</a:t>
            </a:r>
            <a:r>
              <a:rPr lang="zh-CN" altLang="zh-CN"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2</a:t>
            </a:r>
            <a:r>
              <a:rPr lang="en-US" altLang="zh-CN" sz="2000" baseline="30000" dirty="0">
                <a:latin typeface="Calibri" panose="020F0502020204030204" pitchFamily="34" charset="0"/>
                <a:ea typeface="宋体" panose="02010600030101010101" pitchFamily="2" charset="-122"/>
                <a:cs typeface="Times New Roman" panose="02020603050405020304" pitchFamily="18" charset="0"/>
              </a:rPr>
              <a:t>-11</a:t>
            </a:r>
            <a:r>
              <a:rPr lang="en-US" altLang="zh-CN"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spc="-15" dirty="0">
                <a:latin typeface="Calibri" panose="020F0502020204030204" pitchFamily="34" charset="0"/>
                <a:ea typeface="宋体" panose="02010600030101010101" pitchFamily="2" charset="-122"/>
                <a:cs typeface="Times New Roman" panose="02020603050405020304" pitchFamily="18" charset="0"/>
              </a:rPr>
              <a:t>0.101010 </a:t>
            </a:r>
            <a:endParaRPr lang="en-US" altLang="zh-CN" sz="2000" spc="-15"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2000" dirty="0">
                <a:latin typeface="Calibri" panose="020F0502020204030204" pitchFamily="34" charset="0"/>
                <a:ea typeface="宋体" panose="02010600030101010101" pitchFamily="2" charset="-122"/>
                <a:cs typeface="Times New Roman" panose="02020603050405020304" pitchFamily="18" charset="0"/>
              </a:rPr>
              <a:t>C</a:t>
            </a:r>
            <a:r>
              <a:rPr lang="zh-CN" altLang="zh-CN"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spc="-15" dirty="0">
                <a:latin typeface="Calibri" panose="020F0502020204030204" pitchFamily="34" charset="0"/>
                <a:ea typeface="宋体" panose="02010600030101010101" pitchFamily="2" charset="-122"/>
                <a:cs typeface="Times New Roman" panose="02020603050405020304" pitchFamily="18" charset="0"/>
              </a:rPr>
              <a:t>2</a:t>
            </a:r>
            <a:r>
              <a:rPr lang="en-US" altLang="zh-CN" sz="2000" spc="-15" baseline="30000" dirty="0">
                <a:latin typeface="Calibri" panose="020F0502020204030204" pitchFamily="34" charset="0"/>
                <a:ea typeface="宋体" panose="02010600030101010101" pitchFamily="2" charset="-122"/>
                <a:cs typeface="Times New Roman" panose="02020603050405020304" pitchFamily="18" charset="0"/>
              </a:rPr>
              <a:t>-100</a:t>
            </a:r>
            <a:r>
              <a:rPr lang="en-US" altLang="zh-CN" sz="2000" dirty="0">
                <a:latin typeface="Calibri" panose="020F0502020204030204" pitchFamily="34" charset="0"/>
                <a:ea typeface="宋体" panose="02010600030101010101" pitchFamily="2" charset="-122"/>
                <a:cs typeface="Times New Roman" panose="02020603050405020304" pitchFamily="18" charset="0"/>
              </a:rPr>
              <a:t>×1.010100 D</a:t>
            </a:r>
            <a:r>
              <a:rPr lang="zh-CN" altLang="zh-CN"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2</a:t>
            </a:r>
            <a:r>
              <a:rPr lang="en-US" altLang="zh-CN" sz="2000" baseline="30000" dirty="0">
                <a:latin typeface="Calibri" panose="020F0502020204030204" pitchFamily="34" charset="0"/>
                <a:ea typeface="宋体" panose="02010600030101010101" pitchFamily="2" charset="-122"/>
                <a:cs typeface="Times New Roman" panose="02020603050405020304" pitchFamily="18" charset="0"/>
              </a:rPr>
              <a:t>-1</a:t>
            </a:r>
            <a:r>
              <a:rPr lang="en-US" altLang="zh-CN" sz="2000" dirty="0">
                <a:latin typeface="Calibri" panose="020F0502020204030204" pitchFamily="34" charset="0"/>
                <a:ea typeface="宋体" panose="02010600030101010101" pitchFamily="2" charset="-122"/>
                <a:cs typeface="Times New Roman" panose="02020603050405020304" pitchFamily="18" charset="0"/>
              </a:rPr>
              <a:t>×0.0010101</a:t>
            </a:r>
            <a:endParaRPr lang="zh-CN" altLang="zh-CN" sz="2000" dirty="0">
              <a:latin typeface="Calibri" panose="020F0502020204030204" pitchFamily="34" charset="0"/>
              <a:ea typeface="宋体" panose="02010600030101010101" pitchFamily="2" charset="-122"/>
              <a:cs typeface="Times New Roman" panose="02020603050405020304" pitchFamily="18" charset="0"/>
            </a:endParaRPr>
          </a:p>
          <a:p>
            <a:pPr latinLnBrk="1">
              <a:lnSpc>
                <a:spcPts val="1500"/>
              </a:lnSpc>
              <a:spcBef>
                <a:spcPts val="1200"/>
              </a:spcBef>
              <a:spcAft>
                <a:spcPts val="0"/>
              </a:spcAft>
            </a:pPr>
            <a:endParaRPr lang="en-US" altLang="zh-CN" sz="2000" dirty="0">
              <a:latin typeface="Calibri" panose="020F0502020204030204" pitchFamily="34" charset="0"/>
              <a:ea typeface="宋体" panose="02010600030101010101" pitchFamily="2" charset="-122"/>
              <a:cs typeface="宋体" panose="02010600030101010101" pitchFamily="2" charset="-122"/>
            </a:endParaRPr>
          </a:p>
          <a:p>
            <a:pPr latinLnBrk="1">
              <a:lnSpc>
                <a:spcPts val="1500"/>
              </a:lnSpc>
              <a:spcBef>
                <a:spcPts val="1200"/>
              </a:spcBef>
              <a:spcAft>
                <a:spcPts val="0"/>
              </a:spcAft>
            </a:pPr>
            <a:r>
              <a:rPr lang="zh-CN" altLang="zh-CN" sz="2000" dirty="0">
                <a:latin typeface="Calibri" panose="020F0502020204030204" pitchFamily="34" charset="0"/>
                <a:ea typeface="宋体" panose="02010600030101010101" pitchFamily="2" charset="-122"/>
                <a:cs typeface="宋体" panose="02010600030101010101" pitchFamily="2" charset="-122"/>
              </a:rPr>
              <a:t>当尾数得值不为</a:t>
            </a:r>
            <a:r>
              <a:rPr lang="en-US" altLang="zh-CN" sz="2000" dirty="0">
                <a:latin typeface="Calibri" panose="020F0502020204030204" pitchFamily="34" charset="0"/>
                <a:ea typeface="宋体" panose="02010600030101010101" pitchFamily="2" charset="-122"/>
                <a:cs typeface="宋体" panose="02010600030101010101" pitchFamily="2" charset="-122"/>
              </a:rPr>
              <a:t>0</a:t>
            </a:r>
            <a:r>
              <a:rPr lang="zh-CN" altLang="zh-CN" sz="2000" dirty="0">
                <a:latin typeface="Calibri" panose="020F0502020204030204" pitchFamily="34" charset="0"/>
                <a:ea typeface="宋体" panose="02010600030101010101" pitchFamily="2" charset="-122"/>
                <a:cs typeface="宋体" panose="02010600030101010101" pitchFamily="2" charset="-122"/>
              </a:rPr>
              <a:t>时，尾数域的最高有效位应为</a:t>
            </a:r>
            <a:r>
              <a:rPr lang="en-US" altLang="zh-CN" sz="2000" dirty="0">
                <a:latin typeface="Calibri" panose="020F0502020204030204" pitchFamily="34" charset="0"/>
                <a:ea typeface="宋体" panose="02010600030101010101" pitchFamily="2" charset="-122"/>
                <a:cs typeface="宋体" panose="02010600030101010101" pitchFamily="2" charset="-122"/>
              </a:rPr>
              <a:t>1</a:t>
            </a:r>
            <a:r>
              <a:rPr lang="zh-CN" altLang="zh-CN" sz="2000" dirty="0">
                <a:latin typeface="Calibri" panose="020F0502020204030204" pitchFamily="34" charset="0"/>
                <a:ea typeface="宋体" panose="02010600030101010101" pitchFamily="2" charset="-122"/>
                <a:cs typeface="宋体" panose="02010600030101010101" pitchFamily="2" charset="-122"/>
              </a:rPr>
              <a:t>，这称为浮点数的规格化表示</a:t>
            </a:r>
            <a:r>
              <a:rPr lang="en-US" altLang="zh-CN" sz="2000" dirty="0">
                <a:latin typeface="Calibri" panose="020F0502020204030204" pitchFamily="34" charset="0"/>
                <a:ea typeface="宋体" panose="02010600030101010101" pitchFamily="2" charset="-122"/>
                <a:cs typeface="宋体" panose="02010600030101010101" pitchFamily="2" charset="-122"/>
              </a:rPr>
              <a:t>            </a:t>
            </a:r>
            <a:r>
              <a:rPr lang="zh-CN" altLang="en-US" sz="2000" dirty="0">
                <a:latin typeface="Calibri" panose="020F0502020204030204" pitchFamily="34" charset="0"/>
                <a:ea typeface="宋体" panose="02010600030101010101" pitchFamily="2" charset="-122"/>
                <a:cs typeface="宋体" panose="02010600030101010101" pitchFamily="2" charset="-122"/>
              </a:rPr>
              <a:t>出题人：汪顺</a:t>
            </a:r>
            <a:endParaRPr lang="zh-CN" altLang="zh-CN" sz="2000" dirty="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921026" y="770140"/>
            <a:ext cx="9574696" cy="2246769"/>
          </a:xfrm>
          <a:prstGeom prst="rect">
            <a:avLst/>
          </a:prstGeom>
        </p:spPr>
        <p:txBody>
          <a:bodyPr wrap="square">
            <a:spAutoFit/>
          </a:bodyPr>
          <a:lstStyle/>
          <a:p>
            <a:r>
              <a:rPr lang="zh-CN" altLang="en-US" sz="2800" dirty="0"/>
              <a:t>一、</a:t>
            </a:r>
            <a:r>
              <a:rPr lang="en-US" altLang="zh-CN" sz="2800" dirty="0"/>
              <a:t>8</a:t>
            </a:r>
            <a:r>
              <a:rPr lang="zh-CN" altLang="en-US" sz="2800" dirty="0"/>
              <a:t>位补码</a:t>
            </a:r>
            <a:r>
              <a:rPr lang="en-US" altLang="zh-CN" sz="2800" dirty="0"/>
              <a:t>10010011</a:t>
            </a:r>
            <a:r>
              <a:rPr lang="zh-CN" altLang="en-US" sz="2800" dirty="0"/>
              <a:t>等值扩散为</a:t>
            </a:r>
            <a:r>
              <a:rPr lang="en-US" altLang="zh-CN" sz="2800" dirty="0"/>
              <a:t>16</a:t>
            </a:r>
            <a:r>
              <a:rPr lang="zh-CN" altLang="en-US" sz="2800" dirty="0"/>
              <a:t>位后，其机器数为</a:t>
            </a:r>
            <a:endParaRPr lang="zh-CN" altLang="en-US" sz="2800" dirty="0"/>
          </a:p>
          <a:p>
            <a:endParaRPr lang="en-US" altLang="zh-CN" sz="2800" dirty="0"/>
          </a:p>
          <a:p>
            <a:r>
              <a:rPr lang="zh-CN" altLang="en-US" sz="2800" dirty="0"/>
              <a:t>答案：</a:t>
            </a:r>
            <a:r>
              <a:rPr lang="en-US" altLang="zh-CN" sz="2800" dirty="0"/>
              <a:t>1111111110010011</a:t>
            </a:r>
            <a:endParaRPr lang="en-US" altLang="zh-CN" sz="2800" dirty="0"/>
          </a:p>
          <a:p>
            <a:r>
              <a:rPr lang="en-US" altLang="zh-CN" sz="2800" dirty="0"/>
              <a:t>                                      </a:t>
            </a:r>
            <a:endParaRPr lang="en-US" altLang="zh-CN" sz="2800" dirty="0"/>
          </a:p>
          <a:p>
            <a:r>
              <a:rPr lang="en-US" altLang="zh-CN" sz="2800" dirty="0"/>
              <a:t>                                                                  </a:t>
            </a:r>
            <a:r>
              <a:rPr lang="zh-CN" altLang="en-US" sz="2800" dirty="0"/>
              <a:t>出题人：葛俊旗</a:t>
            </a:r>
            <a:endParaRPr lang="en-US" altLang="zh-CN" sz="2800" dirty="0"/>
          </a:p>
        </p:txBody>
      </p:sp>
      <p:sp>
        <p:nvSpPr>
          <p:cNvPr id="5" name="矩形 4"/>
          <p:cNvSpPr/>
          <p:nvPr/>
        </p:nvSpPr>
        <p:spPr>
          <a:xfrm>
            <a:off x="1050235" y="3394596"/>
            <a:ext cx="9574696" cy="3785652"/>
          </a:xfrm>
          <a:prstGeom prst="rect">
            <a:avLst/>
          </a:prstGeom>
        </p:spPr>
        <p:txBody>
          <a:bodyPr wrap="square">
            <a:spAutoFit/>
          </a:bodyPr>
          <a:lstStyle/>
          <a:p>
            <a:r>
              <a:rPr lang="zh-CN" altLang="en-US" sz="2400" dirty="0"/>
              <a:t>二、什么是上溢和下溢？</a:t>
            </a:r>
            <a:br>
              <a:rPr lang="zh-CN" altLang="en-US" sz="2400" dirty="0"/>
            </a:br>
            <a:br>
              <a:rPr lang="zh-CN" altLang="en-US" sz="2400" dirty="0"/>
            </a:br>
            <a:br>
              <a:rPr lang="en-US" altLang="zh-CN" sz="2400" dirty="0"/>
            </a:br>
            <a:r>
              <a:rPr lang="zh-CN" altLang="en-US" sz="2400" dirty="0"/>
              <a:t>答：上溢：在浮点表示法中指数太大而不能在指数域表示</a:t>
            </a:r>
            <a:br>
              <a:rPr lang="zh-CN" altLang="en-US" sz="2400" dirty="0"/>
            </a:br>
            <a:br>
              <a:rPr lang="zh-CN" altLang="en-US" sz="2400" dirty="0"/>
            </a:br>
            <a:r>
              <a:rPr lang="zh-CN" altLang="en-US" sz="2400" dirty="0"/>
              <a:t>下溢：在浮点表示法中负的指数太大而不能在指数域中表示出来</a:t>
            </a:r>
            <a:endParaRPr lang="en-US" altLang="zh-CN" sz="2400" dirty="0"/>
          </a:p>
          <a:p>
            <a:r>
              <a:rPr lang="en-US" altLang="zh-CN" sz="2400" dirty="0"/>
              <a:t>                           </a:t>
            </a:r>
            <a:endParaRPr lang="en-US" altLang="zh-CN" sz="2400" dirty="0"/>
          </a:p>
          <a:p>
            <a:r>
              <a:rPr lang="en-US" altLang="zh-CN" sz="2400" dirty="0"/>
              <a:t>                                                                                       </a:t>
            </a:r>
            <a:r>
              <a:rPr lang="zh-CN" altLang="en-US" sz="2400" dirty="0"/>
              <a:t>出题人：张雷 </a:t>
            </a:r>
            <a:endParaRPr lang="zh-CN" altLang="en-US" sz="2400" dirty="0"/>
          </a:p>
          <a:p>
            <a:br>
              <a:rPr lang="zh-CN" altLang="en-US" sz="2400" dirty="0"/>
            </a:b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516834" y="755374"/>
            <a:ext cx="11675165" cy="3785652"/>
          </a:xfrm>
          <a:prstGeom prst="rect">
            <a:avLst/>
          </a:prstGeom>
          <a:noFill/>
        </p:spPr>
        <p:txBody>
          <a:bodyPr wrap="square" rtlCol="0">
            <a:spAutoFit/>
          </a:bodyPr>
          <a:lstStyle/>
          <a:p>
            <a:r>
              <a:rPr lang="zh-CN" altLang="en-US" sz="2400" dirty="0"/>
              <a:t>如果是补码整数，则这些位模式</a:t>
            </a:r>
            <a:r>
              <a:rPr lang="en-US" altLang="zh-CN" sz="2400" dirty="0"/>
              <a:t>oxoc000000</a:t>
            </a:r>
            <a:r>
              <a:rPr lang="zh-CN" altLang="en-US" sz="2400" dirty="0"/>
              <a:t>，代表十进制是多少？如果是无符号整数又是多少？</a:t>
            </a:r>
            <a:endParaRPr lang="en-US" altLang="zh-CN" sz="2400" dirty="0"/>
          </a:p>
          <a:p>
            <a:endParaRPr lang="en-US" altLang="zh-CN" sz="2400" dirty="0"/>
          </a:p>
          <a:p>
            <a:endParaRPr lang="en-US" altLang="zh-CN" sz="2400" dirty="0"/>
          </a:p>
          <a:p>
            <a:r>
              <a:rPr lang="en-US" altLang="zh-CN" sz="2400" dirty="0"/>
              <a:t>OX</a:t>
            </a:r>
            <a:r>
              <a:rPr lang="zh-CN" altLang="en-US" sz="2400" dirty="0"/>
              <a:t>代表这是十六进制数 以后的</a:t>
            </a:r>
            <a:r>
              <a:rPr lang="en-US" altLang="zh-CN" sz="2400" dirty="0">
                <a:solidFill>
                  <a:srgbClr val="FF0000"/>
                </a:solidFill>
              </a:rPr>
              <a:t>0c000000</a:t>
            </a:r>
            <a:r>
              <a:rPr lang="zh-CN" altLang="en-US" sz="2400" dirty="0"/>
              <a:t>才是数位。</a:t>
            </a:r>
            <a:endParaRPr lang="en-US" altLang="zh-CN" sz="2400" dirty="0"/>
          </a:p>
          <a:p>
            <a:endParaRPr lang="en-US" altLang="zh-CN" sz="2400" dirty="0"/>
          </a:p>
          <a:p>
            <a:r>
              <a:rPr lang="zh-CN" altLang="en-US" sz="2400" dirty="0"/>
              <a:t>若是有符号数 则“</a:t>
            </a:r>
            <a:r>
              <a:rPr lang="en-US" altLang="zh-CN" sz="2400" dirty="0"/>
              <a:t>0</a:t>
            </a:r>
            <a:r>
              <a:rPr lang="zh-CN" altLang="en-US" sz="2400" dirty="0"/>
              <a:t>”是符号位代表“</a:t>
            </a:r>
            <a:r>
              <a:rPr lang="en-US" altLang="zh-CN" sz="2400" dirty="0"/>
              <a:t>+</a:t>
            </a:r>
            <a:r>
              <a:rPr lang="zh-CN" altLang="en-US" sz="2400" dirty="0"/>
              <a:t>”号 </a:t>
            </a:r>
            <a:r>
              <a:rPr lang="en-US" altLang="zh-CN" sz="2400" dirty="0"/>
              <a:t>c</a:t>
            </a:r>
            <a:r>
              <a:rPr lang="zh-CN" altLang="en-US" sz="2400" dirty="0"/>
              <a:t>是十进制数</a:t>
            </a:r>
            <a:r>
              <a:rPr lang="en-US" altLang="zh-CN" sz="2400" dirty="0"/>
              <a:t>12.</a:t>
            </a:r>
            <a:r>
              <a:rPr lang="zh-CN" altLang="en-US" sz="2400" dirty="0"/>
              <a:t>化成二进制</a:t>
            </a:r>
            <a:r>
              <a:rPr lang="en-US" altLang="zh-CN" sz="2400" dirty="0"/>
              <a:t>1100</a:t>
            </a:r>
            <a:endParaRPr lang="en-US" altLang="zh-CN" sz="2400" dirty="0"/>
          </a:p>
          <a:p>
            <a:r>
              <a:rPr lang="zh-CN" altLang="en-US" sz="2400" dirty="0"/>
              <a:t>整个数表示为二进制数是</a:t>
            </a:r>
            <a:r>
              <a:rPr lang="en-US" altLang="zh-CN" sz="2400" dirty="0"/>
              <a:t>0000 1100 0000 0000 0000 0000 0000 0000  32</a:t>
            </a:r>
            <a:r>
              <a:rPr lang="zh-CN" altLang="en-US" sz="2400" dirty="0"/>
              <a:t>位数</a:t>
            </a:r>
            <a:endParaRPr lang="en-US" altLang="zh-CN" sz="2400" dirty="0"/>
          </a:p>
          <a:p>
            <a:endParaRPr lang="en-US" altLang="zh-CN" sz="2400" dirty="0"/>
          </a:p>
          <a:p>
            <a:r>
              <a:rPr lang="zh-CN" altLang="en-US" sz="2400" dirty="0"/>
              <a:t>化成十进制 </a:t>
            </a:r>
            <a:r>
              <a:rPr lang="en-US" altLang="zh-CN" sz="2400" dirty="0"/>
              <a:t>1*2^27+2^26 =201326592                       </a:t>
            </a:r>
            <a:r>
              <a:rPr lang="zh-CN" altLang="en-US" sz="2400" dirty="0"/>
              <a:t>出题人：李宛桐 李清</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4522305" y="2828835"/>
            <a:ext cx="6192078" cy="1200329"/>
          </a:xfrm>
          <a:prstGeom prst="rect">
            <a:avLst/>
          </a:prstGeom>
          <a:noFill/>
        </p:spPr>
        <p:txBody>
          <a:bodyPr wrap="square" rtlCol="0">
            <a:spAutoFit/>
          </a:bodyPr>
          <a:lstStyle/>
          <a:p>
            <a:r>
              <a:rPr lang="zh-CN" altLang="en-US" sz="7200" dirty="0"/>
              <a:t>第四章</a:t>
            </a:r>
            <a:endParaRPr lang="zh-CN" altLang="en-US" sz="7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364434" y="575321"/>
            <a:ext cx="10340010" cy="2336845"/>
          </a:xfrm>
          <a:prstGeom prst="rect">
            <a:avLst/>
          </a:prstGeom>
        </p:spPr>
        <p:txBody>
          <a:bodyPr wrap="square">
            <a:spAutoFit/>
          </a:bodyPr>
          <a:lstStyle/>
          <a:p>
            <a:pPr algn="just">
              <a:spcAft>
                <a:spcPts val="0"/>
              </a:spcAft>
            </a:pPr>
            <a:r>
              <a:rPr lang="en-US" altLang="zh-CN" kern="100" dirty="0">
                <a:latin typeface="等线" panose="02010600030101010101" charset="-122"/>
                <a:cs typeface="Times New Roman" panose="02020603050405020304" pitchFamily="18" charset="0"/>
              </a:rPr>
              <a:t>1.</a:t>
            </a:r>
            <a:r>
              <a:rPr lang="zh-CN" altLang="zh-CN" kern="100" dirty="0">
                <a:latin typeface="等线" panose="02010600030101010101" charset="-122"/>
                <a:cs typeface="Times New Roman" panose="02020603050405020304" pitchFamily="18" charset="0"/>
              </a:rPr>
              <a:t>主存储器和</a:t>
            </a:r>
            <a:r>
              <a:rPr lang="en-US" altLang="zh-CN" kern="100" dirty="0">
                <a:latin typeface="等线" panose="02010600030101010101" charset="-122"/>
                <a:cs typeface="Times New Roman" panose="02020603050405020304" pitchFamily="18" charset="0"/>
              </a:rPr>
              <a:t>CPU</a:t>
            </a:r>
            <a:r>
              <a:rPr lang="zh-CN" altLang="zh-CN" kern="100" dirty="0">
                <a:latin typeface="等线" panose="02010600030101010101" charset="-122"/>
                <a:cs typeface="Times New Roman" panose="02020603050405020304" pitchFamily="18" charset="0"/>
              </a:rPr>
              <a:t>之间增加</a:t>
            </a:r>
            <a:r>
              <a:rPr lang="en-US" altLang="zh-CN" kern="100" dirty="0">
                <a:latin typeface="等线" panose="02010600030101010101" charset="-122"/>
                <a:cs typeface="Times New Roman" panose="02020603050405020304" pitchFamily="18" charset="0"/>
              </a:rPr>
              <a:t>cache</a:t>
            </a:r>
            <a:r>
              <a:rPr lang="zh-CN" altLang="zh-CN" kern="100" dirty="0">
                <a:latin typeface="等线" panose="02010600030101010101" charset="-122"/>
                <a:cs typeface="Times New Roman" panose="02020603050405020304" pitchFamily="18" charset="0"/>
              </a:rPr>
              <a:t>的目的是</a:t>
            </a:r>
            <a:r>
              <a:rPr lang="en-US" altLang="zh-CN" kern="100" dirty="0">
                <a:latin typeface="等线" panose="02010600030101010101" charset="-122"/>
                <a:cs typeface="Times New Roman" panose="02020603050405020304" pitchFamily="18" charset="0"/>
              </a:rPr>
              <a:t>_______</a:t>
            </a:r>
            <a:r>
              <a:rPr lang="zh-CN" altLang="zh-CN" kern="100" dirty="0">
                <a:latin typeface="等线" panose="02010600030101010101" charset="-122"/>
                <a:cs typeface="Times New Roman" panose="02020603050405020304" pitchFamily="18" charset="0"/>
              </a:rPr>
              <a:t>。</a:t>
            </a:r>
            <a:endParaRPr lang="zh-CN" altLang="zh-CN" kern="100" dirty="0">
              <a:latin typeface="等线" panose="02010600030101010101" charset="-122"/>
              <a:cs typeface="Times New Roman" panose="02020603050405020304" pitchFamily="18" charset="0"/>
            </a:endParaRPr>
          </a:p>
          <a:p>
            <a:pPr algn="just">
              <a:spcAft>
                <a:spcPts val="0"/>
              </a:spcAft>
            </a:pPr>
            <a:r>
              <a:rPr lang="en-US" altLang="zh-CN" kern="100" dirty="0">
                <a:latin typeface="等线" panose="02010600030101010101" charset="-122"/>
                <a:cs typeface="Times New Roman" panose="02020603050405020304" pitchFamily="18" charset="0"/>
              </a:rPr>
              <a:t>A </a:t>
            </a:r>
            <a:r>
              <a:rPr lang="zh-CN" altLang="zh-CN" kern="100" dirty="0">
                <a:latin typeface="等线" panose="02010600030101010101" charset="-122"/>
                <a:cs typeface="Times New Roman" panose="02020603050405020304" pitchFamily="18" charset="0"/>
              </a:rPr>
              <a:t>解决</a:t>
            </a:r>
            <a:r>
              <a:rPr lang="en-US" altLang="zh-CN" kern="100" dirty="0">
                <a:latin typeface="等线" panose="02010600030101010101" charset="-122"/>
                <a:cs typeface="Times New Roman" panose="02020603050405020304" pitchFamily="18" charset="0"/>
              </a:rPr>
              <a:t>CPU</a:t>
            </a:r>
            <a:r>
              <a:rPr lang="zh-CN" altLang="zh-CN" kern="100" dirty="0">
                <a:latin typeface="等线" panose="02010600030101010101" charset="-122"/>
                <a:cs typeface="Times New Roman" panose="02020603050405020304" pitchFamily="18" charset="0"/>
              </a:rPr>
              <a:t>和主存之间的速度匹配问题</a:t>
            </a:r>
            <a:r>
              <a:rPr lang="en-US" altLang="zh-CN" kern="100" dirty="0">
                <a:latin typeface="等线" panose="02010600030101010101" charset="-122"/>
                <a:cs typeface="Times New Roman" panose="02020603050405020304" pitchFamily="18" charset="0"/>
              </a:rPr>
              <a:t>   </a:t>
            </a:r>
            <a:endParaRPr lang="en-US" altLang="zh-CN" kern="100" dirty="0">
              <a:latin typeface="等线" panose="02010600030101010101" charset="-122"/>
              <a:cs typeface="Times New Roman" panose="02020603050405020304" pitchFamily="18" charset="0"/>
            </a:endParaRPr>
          </a:p>
          <a:p>
            <a:pPr algn="just">
              <a:spcAft>
                <a:spcPts val="0"/>
              </a:spcAft>
            </a:pPr>
            <a:r>
              <a:rPr lang="en-US" altLang="zh-CN" kern="100" dirty="0">
                <a:latin typeface="等线" panose="02010600030101010101" charset="-122"/>
                <a:cs typeface="Times New Roman" panose="02020603050405020304" pitchFamily="18" charset="0"/>
              </a:rPr>
              <a:t>B </a:t>
            </a:r>
            <a:r>
              <a:rPr lang="zh-CN" altLang="zh-CN" kern="100" dirty="0">
                <a:latin typeface="等线" panose="02010600030101010101" charset="-122"/>
                <a:cs typeface="Times New Roman" panose="02020603050405020304" pitchFamily="18" charset="0"/>
              </a:rPr>
              <a:t>扩大主存储器容量</a:t>
            </a:r>
            <a:endParaRPr lang="zh-CN" altLang="zh-CN" kern="100" dirty="0">
              <a:latin typeface="等线" panose="02010600030101010101" charset="-122"/>
              <a:cs typeface="Times New Roman" panose="02020603050405020304" pitchFamily="18" charset="0"/>
            </a:endParaRPr>
          </a:p>
          <a:p>
            <a:pPr algn="just">
              <a:spcAft>
                <a:spcPts val="0"/>
              </a:spcAft>
            </a:pPr>
            <a:r>
              <a:rPr lang="en-US" altLang="zh-CN" kern="100" dirty="0">
                <a:latin typeface="等线" panose="02010600030101010101" charset="-122"/>
                <a:cs typeface="Times New Roman" panose="02020603050405020304" pitchFamily="18" charset="0"/>
              </a:rPr>
              <a:t>C </a:t>
            </a:r>
            <a:r>
              <a:rPr lang="zh-CN" altLang="zh-CN" kern="100" dirty="0">
                <a:latin typeface="等线" panose="02010600030101010101" charset="-122"/>
                <a:cs typeface="Times New Roman" panose="02020603050405020304" pitchFamily="18" charset="0"/>
              </a:rPr>
              <a:t>扩大</a:t>
            </a:r>
            <a:r>
              <a:rPr lang="en-US" altLang="zh-CN" kern="100" dirty="0">
                <a:latin typeface="等线" panose="02010600030101010101" charset="-122"/>
                <a:cs typeface="Times New Roman" panose="02020603050405020304" pitchFamily="18" charset="0"/>
              </a:rPr>
              <a:t>CPU</a:t>
            </a:r>
            <a:r>
              <a:rPr lang="zh-CN" altLang="zh-CN" kern="100" dirty="0">
                <a:latin typeface="等线" panose="02010600030101010101" charset="-122"/>
                <a:cs typeface="Times New Roman" panose="02020603050405020304" pitchFamily="18" charset="0"/>
              </a:rPr>
              <a:t>中通用寄存器的数量</a:t>
            </a:r>
            <a:endParaRPr lang="zh-CN" altLang="zh-CN" kern="100" dirty="0">
              <a:latin typeface="等线" panose="02010600030101010101" charset="-122"/>
              <a:cs typeface="Times New Roman" panose="02020603050405020304" pitchFamily="18" charset="0"/>
            </a:endParaRPr>
          </a:p>
          <a:p>
            <a:pPr algn="just">
              <a:spcAft>
                <a:spcPts val="0"/>
              </a:spcAft>
            </a:pPr>
            <a:r>
              <a:rPr lang="en-US" altLang="zh-CN" kern="100" dirty="0">
                <a:latin typeface="等线" panose="02010600030101010101" charset="-122"/>
                <a:cs typeface="Times New Roman" panose="02020603050405020304" pitchFamily="18" charset="0"/>
              </a:rPr>
              <a:t>D </a:t>
            </a:r>
            <a:r>
              <a:rPr lang="zh-CN" altLang="zh-CN" kern="100" dirty="0">
                <a:latin typeface="等线" panose="02010600030101010101" charset="-122"/>
                <a:cs typeface="Times New Roman" panose="02020603050405020304" pitchFamily="18" charset="0"/>
              </a:rPr>
              <a:t>既扩大主存储器容量，又扩大</a:t>
            </a:r>
            <a:r>
              <a:rPr lang="en-US" altLang="zh-CN" kern="100" dirty="0">
                <a:latin typeface="等线" panose="02010600030101010101" charset="-122"/>
                <a:cs typeface="Times New Roman" panose="02020603050405020304" pitchFamily="18" charset="0"/>
              </a:rPr>
              <a:t>CPU</a:t>
            </a:r>
            <a:r>
              <a:rPr lang="zh-CN" altLang="zh-CN" kern="100" dirty="0">
                <a:latin typeface="等线" panose="02010600030101010101" charset="-122"/>
                <a:cs typeface="Times New Roman" panose="02020603050405020304" pitchFamily="18" charset="0"/>
              </a:rPr>
              <a:t>中通用寄存器的数量</a:t>
            </a:r>
            <a:endParaRPr lang="zh-CN" altLang="zh-CN" kern="100" dirty="0">
              <a:latin typeface="等线" panose="02010600030101010101" charset="-122"/>
              <a:cs typeface="Times New Roman" panose="02020603050405020304" pitchFamily="18" charset="0"/>
            </a:endParaRPr>
          </a:p>
          <a:p>
            <a:pPr algn="just">
              <a:spcAft>
                <a:spcPts val="0"/>
              </a:spcAft>
            </a:pPr>
            <a:r>
              <a:rPr lang="en-US" altLang="zh-CN" kern="100" dirty="0">
                <a:latin typeface="等线" panose="02010600030101010101" charset="-122"/>
                <a:cs typeface="Times New Roman" panose="02020603050405020304" pitchFamily="18" charset="0"/>
              </a:rPr>
              <a:t> </a:t>
            </a: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solidFill>
                  <a:srgbClr val="333333"/>
                </a:solidFill>
                <a:latin typeface="等线" panose="02010600030101010101" charset="-122"/>
                <a:ea typeface="微软雅黑" panose="020B0503020204020204" charset="-122"/>
                <a:cs typeface="Times New Roman" panose="02020603050405020304" pitchFamily="18" charset="0"/>
              </a:rPr>
              <a:t>A [解析] CPU的速度是主存储器的数十倍，需要Cache匹配两者的速度。Cache对CPU是透明的，CPU看不到Cache所进行的操作，所以增加Cache不是为了扩大通用寄存器的数量。</a:t>
            </a:r>
            <a:endParaRPr lang="zh-CN" altLang="zh-CN" kern="100" dirty="0">
              <a:latin typeface="等线" panose="02010600030101010101" charset="-122"/>
              <a:cs typeface="Times New Roman" panose="02020603050405020304" pitchFamily="18" charset="0"/>
            </a:endParaRPr>
          </a:p>
        </p:txBody>
      </p:sp>
      <p:sp>
        <p:nvSpPr>
          <p:cNvPr id="6" name="矩形 5"/>
          <p:cNvSpPr/>
          <p:nvPr/>
        </p:nvSpPr>
        <p:spPr>
          <a:xfrm>
            <a:off x="438978" y="2912166"/>
            <a:ext cx="11269318" cy="3416320"/>
          </a:xfrm>
          <a:prstGeom prst="rect">
            <a:avLst/>
          </a:prstGeom>
        </p:spPr>
        <p:txBody>
          <a:bodyPr wrap="square">
            <a:spAutoFit/>
          </a:bodyPr>
          <a:lstStyle/>
          <a:p>
            <a:r>
              <a:rPr lang="en-US" altLang="zh-CN" dirty="0"/>
              <a:t>2.</a:t>
            </a:r>
            <a:r>
              <a:rPr lang="zh-CN" altLang="en-US" dirty="0"/>
              <a:t>流水计算机中，下列语句发生的数据相关类型是( )。</a:t>
            </a:r>
            <a:endParaRPr lang="zh-CN" altLang="en-US" dirty="0"/>
          </a:p>
          <a:p>
            <a:endParaRPr lang="zh-CN" altLang="en-US" dirty="0"/>
          </a:p>
          <a:p>
            <a:r>
              <a:rPr lang="zh-CN" altLang="en-US" dirty="0"/>
              <a:t>ADD R1，R2，R3； (R2)+(R3) → R1</a:t>
            </a:r>
            <a:endParaRPr lang="zh-CN" altLang="en-US" dirty="0"/>
          </a:p>
          <a:p>
            <a:r>
              <a:rPr lang="zh-CN" altLang="en-US" dirty="0"/>
              <a:t>ADD R4，R1，R5； (R1)+(R5) → R4</a:t>
            </a:r>
            <a:endParaRPr lang="zh-CN" altLang="en-US" dirty="0"/>
          </a:p>
          <a:p>
            <a:r>
              <a:rPr lang="zh-CN" altLang="en-US" dirty="0"/>
              <a:t>A．写后读 </a:t>
            </a:r>
            <a:endParaRPr lang="zh-CN" altLang="en-US" dirty="0"/>
          </a:p>
          <a:p>
            <a:r>
              <a:rPr lang="zh-CN" altLang="en-US" dirty="0"/>
              <a:t>B．读后写 </a:t>
            </a:r>
            <a:endParaRPr lang="zh-CN" altLang="en-US" dirty="0"/>
          </a:p>
          <a:p>
            <a:r>
              <a:rPr lang="zh-CN" altLang="en-US" dirty="0"/>
              <a:t>C．写后写 </a:t>
            </a:r>
            <a:endParaRPr lang="zh-CN" altLang="en-US" dirty="0"/>
          </a:p>
          <a:p>
            <a:r>
              <a:rPr lang="zh-CN" altLang="en-US" dirty="0"/>
              <a:t>D．读后读</a:t>
            </a:r>
            <a:endParaRPr lang="zh-CN" altLang="en-US" dirty="0"/>
          </a:p>
          <a:p>
            <a:endParaRPr lang="zh-CN" altLang="en-US" dirty="0"/>
          </a:p>
          <a:p>
            <a:r>
              <a:rPr lang="zh-CN" altLang="en-US" dirty="0"/>
              <a:t>答案解析</a:t>
            </a:r>
            <a:endParaRPr lang="zh-CN" altLang="en-US" dirty="0"/>
          </a:p>
          <a:p>
            <a:r>
              <a:rPr lang="en-US" altLang="zh-CN" dirty="0"/>
              <a:t>A</a:t>
            </a:r>
            <a:r>
              <a:rPr lang="zh-CN" altLang="en-US" dirty="0"/>
              <a:t>．	[解析] 数据相关包括写后读相关(RAW)、写后写相关(WAW)、读后写相关(WAR)。在这两条指令中，都对R1进行操作，其中前面对R1写操作，后面对R1读操作，因此发生写后读相关。                      出题人：张正喆</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573155" y="667942"/>
            <a:ext cx="10568609" cy="3416320"/>
          </a:xfrm>
          <a:prstGeom prst="rect">
            <a:avLst/>
          </a:prstGeom>
        </p:spPr>
        <p:txBody>
          <a:bodyPr wrap="square">
            <a:spAutoFit/>
          </a:bodyPr>
          <a:lstStyle/>
          <a:p>
            <a:r>
              <a:rPr lang="en-US" altLang="zh-CN" sz="2400" dirty="0"/>
              <a:t>3.</a:t>
            </a:r>
            <a:r>
              <a:rPr lang="zh-CN" altLang="en-US" sz="2400" dirty="0"/>
              <a:t>流水</a:t>
            </a:r>
            <a:r>
              <a:rPr lang="en-US" altLang="zh-CN" sz="2400" dirty="0"/>
              <a:t>CPU </a:t>
            </a:r>
            <a:r>
              <a:rPr lang="zh-CN" altLang="en-US" sz="2400" dirty="0"/>
              <a:t>是由一系列叫做“段”的处理线路所组成，和具有</a:t>
            </a:r>
            <a:r>
              <a:rPr lang="en-US" altLang="zh-CN" sz="2400" dirty="0"/>
              <a:t>m</a:t>
            </a:r>
            <a:r>
              <a:rPr lang="zh-CN" altLang="en-US" sz="2400" dirty="0"/>
              <a:t>个并行部件的</a:t>
            </a:r>
            <a:r>
              <a:rPr lang="en-US" altLang="zh-CN" sz="2400" dirty="0"/>
              <a:t>CPU</a:t>
            </a:r>
            <a:r>
              <a:rPr lang="zh-CN" altLang="en-US" sz="2400" dirty="0"/>
              <a:t>相比，一个 </a:t>
            </a:r>
            <a:r>
              <a:rPr lang="en-US" altLang="zh-CN" sz="2400" dirty="0"/>
              <a:t>m</a:t>
            </a:r>
            <a:r>
              <a:rPr lang="zh-CN" altLang="en-US" sz="2400" dirty="0"/>
              <a:t>段流水</a:t>
            </a:r>
            <a:r>
              <a:rPr lang="en-US" altLang="zh-CN" sz="2400" dirty="0"/>
              <a:t>CPU____A __</a:t>
            </a:r>
            <a:r>
              <a:rPr lang="zh-CN" altLang="en-US" sz="2400" dirty="0"/>
              <a:t>。</a:t>
            </a:r>
            <a:endParaRPr lang="zh-CN" altLang="en-US" sz="2400" dirty="0"/>
          </a:p>
          <a:p>
            <a:r>
              <a:rPr lang="en-US" altLang="zh-CN" sz="2400" dirty="0"/>
              <a:t>A </a:t>
            </a:r>
            <a:r>
              <a:rPr lang="zh-CN" altLang="en-US" sz="2400" dirty="0"/>
              <a:t>具备同等水平的吞吐能力      </a:t>
            </a:r>
            <a:r>
              <a:rPr lang="en-US" altLang="zh-CN" sz="2400" dirty="0"/>
              <a:t>B</a:t>
            </a:r>
            <a:r>
              <a:rPr lang="zh-CN" altLang="en-US" sz="2400" dirty="0"/>
              <a:t>不具备同等水平的吞吐能力</a:t>
            </a:r>
            <a:endParaRPr lang="zh-CN" altLang="en-US" sz="2400" dirty="0"/>
          </a:p>
          <a:p>
            <a:r>
              <a:rPr lang="en-US" altLang="zh-CN" sz="2400" dirty="0"/>
              <a:t>C </a:t>
            </a:r>
            <a:r>
              <a:rPr lang="zh-CN" altLang="en-US" sz="2400" dirty="0"/>
              <a:t>吞吐能力大于前者的吞吐能力  </a:t>
            </a:r>
            <a:r>
              <a:rPr lang="en-US" altLang="zh-CN" sz="2400" dirty="0"/>
              <a:t>D</a:t>
            </a:r>
            <a:r>
              <a:rPr lang="zh-CN" altLang="en-US" sz="2400" dirty="0"/>
              <a:t>吞吐能力小于前者的吞吐能力</a:t>
            </a:r>
            <a:endParaRPr lang="zh-CN" altLang="en-US" sz="2400" dirty="0"/>
          </a:p>
          <a:p>
            <a:r>
              <a:rPr lang="zh-CN" altLang="en-US" sz="2400" dirty="0"/>
              <a:t>答案：</a:t>
            </a:r>
            <a:r>
              <a:rPr lang="en-US" altLang="zh-CN" sz="2400" dirty="0"/>
              <a:t>A </a:t>
            </a:r>
            <a:r>
              <a:rPr lang="zh-CN" altLang="en-US" sz="2400" dirty="0"/>
              <a:t>（流水</a:t>
            </a:r>
            <a:r>
              <a:rPr lang="en-US" altLang="zh-CN" sz="2400" dirty="0" err="1"/>
              <a:t>cpu</a:t>
            </a:r>
            <a:r>
              <a:rPr lang="zh-CN" altLang="en-US" sz="2400" dirty="0"/>
              <a:t>一个单位时间处理</a:t>
            </a:r>
            <a:r>
              <a:rPr lang="en-US" altLang="zh-CN" sz="2400" dirty="0"/>
              <a:t>m</a:t>
            </a:r>
            <a:r>
              <a:rPr lang="zh-CN" altLang="en-US" sz="2400" dirty="0"/>
              <a:t>个指令，</a:t>
            </a:r>
            <a:r>
              <a:rPr lang="en-US" altLang="zh-CN" sz="2400" dirty="0"/>
              <a:t>m</a:t>
            </a:r>
            <a:r>
              <a:rPr lang="zh-CN" altLang="en-US" sz="2400" dirty="0"/>
              <a:t>个并行部件一个时间单位各处理一个指令，单进程时流水</a:t>
            </a:r>
            <a:r>
              <a:rPr lang="en-US" altLang="zh-CN" sz="2400" dirty="0" err="1"/>
              <a:t>cpu</a:t>
            </a:r>
            <a:r>
              <a:rPr lang="zh-CN" altLang="en-US" sz="2400" dirty="0"/>
              <a:t>更快，资源冲突时多核更快）</a:t>
            </a:r>
            <a:endParaRPr lang="zh-CN" altLang="en-US" sz="2400" dirty="0"/>
          </a:p>
          <a:p>
            <a:r>
              <a:rPr lang="en-US" altLang="zh-CN" sz="2400" dirty="0"/>
              <a:t>B</a:t>
            </a:r>
            <a:r>
              <a:rPr lang="zh-CN" altLang="en-US" sz="2400" dirty="0"/>
              <a:t>：不具备同等水平的吞吐能力 （辛苦设计流水处理器没有能力肯定是不对的）</a:t>
            </a:r>
            <a:endParaRPr lang="zh-CN" altLang="en-US" sz="2400" dirty="0"/>
          </a:p>
          <a:p>
            <a:r>
              <a:rPr lang="en-US" altLang="zh-CN" sz="2400" dirty="0"/>
              <a:t>C</a:t>
            </a:r>
            <a:r>
              <a:rPr lang="zh-CN" altLang="en-US" sz="2400" dirty="0"/>
              <a:t>：吞吐能力大于前者（单核流水性能大于多核显然是不现实的，现在的多核会伤心的）</a:t>
            </a:r>
            <a:endParaRPr lang="zh-CN" altLang="en-US" sz="2400" dirty="0"/>
          </a:p>
        </p:txBody>
      </p:sp>
      <p:sp>
        <p:nvSpPr>
          <p:cNvPr id="5" name="矩形 4"/>
          <p:cNvSpPr/>
          <p:nvPr/>
        </p:nvSpPr>
        <p:spPr>
          <a:xfrm>
            <a:off x="573154" y="4123298"/>
            <a:ext cx="10787271" cy="1938992"/>
          </a:xfrm>
          <a:prstGeom prst="rect">
            <a:avLst/>
          </a:prstGeom>
        </p:spPr>
        <p:txBody>
          <a:bodyPr wrap="square">
            <a:spAutoFit/>
          </a:bodyPr>
          <a:lstStyle/>
          <a:p>
            <a:r>
              <a:rPr lang="en-US" altLang="zh-CN" sz="2400" dirty="0"/>
              <a:t>4.</a:t>
            </a:r>
            <a:r>
              <a:rPr lang="zh-CN" altLang="en-US" sz="2400" dirty="0"/>
              <a:t>描述流水</a:t>
            </a:r>
            <a:r>
              <a:rPr lang="en-US" altLang="zh-CN" sz="2400" dirty="0"/>
              <a:t>CPU</a:t>
            </a:r>
            <a:r>
              <a:rPr lang="zh-CN" altLang="en-US" sz="2400" dirty="0"/>
              <a:t>基本概念不正确的句子是</a:t>
            </a:r>
            <a:r>
              <a:rPr lang="en-US" altLang="zh-CN" sz="2400" dirty="0"/>
              <a:t>__C____</a:t>
            </a:r>
            <a:r>
              <a:rPr lang="zh-CN" altLang="en-US" sz="2400" dirty="0"/>
              <a:t>。</a:t>
            </a:r>
            <a:endParaRPr lang="zh-CN" altLang="en-US" sz="2400" dirty="0"/>
          </a:p>
          <a:p>
            <a:r>
              <a:rPr lang="zh-CN" altLang="en-US" sz="2400" dirty="0"/>
              <a:t>   </a:t>
            </a:r>
            <a:r>
              <a:rPr lang="en-US" altLang="zh-CN" sz="2400" dirty="0"/>
              <a:t>A.</a:t>
            </a:r>
            <a:r>
              <a:rPr lang="zh-CN" altLang="en-US" sz="2400" dirty="0"/>
              <a:t>流水</a:t>
            </a:r>
            <a:r>
              <a:rPr lang="en-US" altLang="zh-CN" sz="2400" dirty="0"/>
              <a:t>CPU</a:t>
            </a:r>
            <a:r>
              <a:rPr lang="zh-CN" altLang="en-US" sz="2400" dirty="0"/>
              <a:t>是以空间并行性为原理构造的处理器</a:t>
            </a:r>
            <a:endParaRPr lang="zh-CN" altLang="en-US" sz="2400" dirty="0"/>
          </a:p>
          <a:p>
            <a:r>
              <a:rPr lang="zh-CN" altLang="en-US" sz="2400" dirty="0"/>
              <a:t>   </a:t>
            </a:r>
            <a:r>
              <a:rPr lang="en-US" altLang="zh-CN" sz="2400" dirty="0"/>
              <a:t>B.</a:t>
            </a:r>
            <a:r>
              <a:rPr lang="zh-CN" altLang="en-US" sz="2400" dirty="0"/>
              <a:t>流水</a:t>
            </a:r>
            <a:r>
              <a:rPr lang="en-US" altLang="zh-CN" sz="2400" dirty="0"/>
              <a:t>CPU</a:t>
            </a:r>
            <a:r>
              <a:rPr lang="zh-CN" altLang="en-US" sz="2400" dirty="0"/>
              <a:t>一定是</a:t>
            </a:r>
            <a:r>
              <a:rPr lang="en-US" altLang="zh-CN" sz="2400" dirty="0"/>
              <a:t>RISC</a:t>
            </a:r>
            <a:r>
              <a:rPr lang="zh-CN" altLang="en-US" sz="2400" dirty="0"/>
              <a:t>机器</a:t>
            </a:r>
            <a:endParaRPr lang="zh-CN" altLang="en-US" sz="2400" dirty="0"/>
          </a:p>
          <a:p>
            <a:r>
              <a:rPr lang="zh-CN" altLang="en-US" sz="2400" dirty="0"/>
              <a:t>   </a:t>
            </a:r>
            <a:r>
              <a:rPr lang="en-US" altLang="zh-CN" sz="2400" dirty="0"/>
              <a:t>C.</a:t>
            </a:r>
            <a:r>
              <a:rPr lang="zh-CN" altLang="en-US" sz="2400" dirty="0"/>
              <a:t>流水</a:t>
            </a:r>
            <a:r>
              <a:rPr lang="en-US" altLang="zh-CN" sz="2400" dirty="0"/>
              <a:t>CPU</a:t>
            </a:r>
            <a:r>
              <a:rPr lang="zh-CN" altLang="en-US" sz="2400" dirty="0"/>
              <a:t>一定是多媒体</a:t>
            </a:r>
            <a:r>
              <a:rPr lang="en-US" altLang="zh-CN" sz="2400" dirty="0"/>
              <a:t>CPU</a:t>
            </a:r>
            <a:endParaRPr lang="en-US" altLang="zh-CN" sz="2400" dirty="0"/>
          </a:p>
          <a:p>
            <a:r>
              <a:rPr lang="en-US" altLang="zh-CN" sz="2400" dirty="0"/>
              <a:t>   D.</a:t>
            </a:r>
            <a:r>
              <a:rPr lang="zh-CN" altLang="en-US" sz="2400" dirty="0"/>
              <a:t>流水</a:t>
            </a:r>
            <a:r>
              <a:rPr lang="en-US" altLang="zh-CN" sz="2400" dirty="0"/>
              <a:t>CPU</a:t>
            </a:r>
            <a:r>
              <a:rPr lang="zh-CN" altLang="en-US" sz="2400" dirty="0"/>
              <a:t>是一种非常经济而实用的时间并行技术           出题人 ：张旭涛</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258952" y="799308"/>
            <a:ext cx="7543265" cy="523220"/>
          </a:xfrm>
          <a:prstGeom prst="rect">
            <a:avLst/>
          </a:prstGeom>
        </p:spPr>
        <p:txBody>
          <a:bodyPr wrap="square">
            <a:spAutoFit/>
          </a:bodyPr>
          <a:lstStyle/>
          <a:p>
            <a:r>
              <a:rPr lang="en-US" altLang="zh-CN" sz="2800" kern="100" dirty="0">
                <a:ea typeface="宋体" panose="02010600030101010101" pitchFamily="2" charset="-122"/>
                <a:cs typeface="Arial" panose="020B0604020202020204" pitchFamily="34" charset="0"/>
              </a:rPr>
              <a:t>1.</a:t>
            </a:r>
            <a:r>
              <a:rPr lang="zh-CN" altLang="zh-CN" sz="2800" kern="100" dirty="0">
                <a:ea typeface="宋体" panose="02010600030101010101" pitchFamily="2" charset="-122"/>
                <a:cs typeface="Arial" panose="020B0604020202020204" pitchFamily="34" charset="0"/>
              </a:rPr>
              <a:t>请简述旁路和阻塞的消除数据冒险机制</a:t>
            </a:r>
            <a:r>
              <a:rPr lang="en-US" altLang="zh-CN" sz="2800" kern="100" dirty="0">
                <a:ea typeface="宋体" panose="02010600030101010101" pitchFamily="2" charset="-122"/>
                <a:cs typeface="Arial" panose="020B0604020202020204" pitchFamily="34" charset="0"/>
              </a:rPr>
              <a:t>.</a:t>
            </a:r>
            <a:endParaRPr lang="zh-CN" altLang="en-US" sz="2800" dirty="0"/>
          </a:p>
        </p:txBody>
      </p:sp>
      <p:sp>
        <p:nvSpPr>
          <p:cNvPr id="5" name="矩形 4"/>
          <p:cNvSpPr/>
          <p:nvPr/>
        </p:nvSpPr>
        <p:spPr>
          <a:xfrm>
            <a:off x="258952" y="2305615"/>
            <a:ext cx="9664150" cy="2246769"/>
          </a:xfrm>
          <a:prstGeom prst="rect">
            <a:avLst/>
          </a:prstGeom>
        </p:spPr>
        <p:txBody>
          <a:bodyPr wrap="square">
            <a:spAutoFit/>
          </a:bodyPr>
          <a:lstStyle/>
          <a:p>
            <a:r>
              <a:rPr lang="zh-CN" altLang="en-US" sz="2800" kern="100" dirty="0">
                <a:ea typeface="宋体" panose="02010600030101010101" pitchFamily="2" charset="-122"/>
                <a:cs typeface="Arial" panose="020B0604020202020204" pitchFamily="34" charset="0"/>
              </a:rPr>
              <a:t>答：</a:t>
            </a:r>
            <a:r>
              <a:rPr lang="zh-CN" altLang="zh-CN" sz="2800" kern="100" dirty="0">
                <a:ea typeface="宋体" panose="02010600030101010101" pitchFamily="2" charset="-122"/>
                <a:cs typeface="Arial" panose="020B0604020202020204" pitchFamily="34" charset="0"/>
              </a:rPr>
              <a:t>旁路是通过将该指令需要的之前指令的数据直接从之前指令的流水线寄存器中读取并输入到该指令对应的</a:t>
            </a:r>
            <a:r>
              <a:rPr lang="en-US" altLang="zh-CN" sz="2800" kern="100" dirty="0">
                <a:ea typeface="宋体" panose="02010600030101010101" pitchFamily="2" charset="-122"/>
                <a:cs typeface="Arial" panose="020B0604020202020204" pitchFamily="34" charset="0"/>
              </a:rPr>
              <a:t>ALU</a:t>
            </a:r>
            <a:r>
              <a:rPr lang="zh-CN" altLang="zh-CN" sz="2800" kern="100" dirty="0">
                <a:ea typeface="宋体" panose="02010600030101010101" pitchFamily="2" charset="-122"/>
                <a:cs typeface="Arial" panose="020B0604020202020204" pitchFamily="34" charset="0"/>
              </a:rPr>
              <a:t>输入端来实现的，阻塞则是在一个装载指令和紧随它并且需要它的结果的指令间插入一个空指令，使下一个指令的取数操作被延迟来实现的</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274982" y="746805"/>
            <a:ext cx="10717695" cy="4401205"/>
          </a:xfrm>
          <a:prstGeom prst="rect">
            <a:avLst/>
          </a:prstGeom>
        </p:spPr>
        <p:txBody>
          <a:bodyPr wrap="square">
            <a:spAutoFit/>
          </a:bodyPr>
          <a:lstStyle/>
          <a:p>
            <a:pPr lvl="0"/>
            <a:r>
              <a:rPr lang="en-US" altLang="zh-CN" sz="2800" kern="0" dirty="0">
                <a:latin typeface="Calibri" panose="020F0502020204030204" pitchFamily="34" charset="0"/>
                <a:ea typeface="宋体" panose="02010600030101010101" pitchFamily="2" charset="-122"/>
                <a:cs typeface="宋体" panose="02010600030101010101" pitchFamily="2" charset="-122"/>
              </a:rPr>
              <a:t>2.</a:t>
            </a:r>
            <a:r>
              <a:rPr lang="zh-CN" altLang="zh-CN" sz="2800" kern="0" dirty="0">
                <a:latin typeface="Calibri" panose="020F0502020204030204" pitchFamily="34" charset="0"/>
                <a:ea typeface="宋体" panose="02010600030101010101" pitchFamily="2" charset="-122"/>
                <a:cs typeface="宋体" panose="02010600030101010101" pitchFamily="2" charset="-122"/>
              </a:rPr>
              <a:t>当遇到什么情况时，流水线会受阻</a:t>
            </a:r>
            <a:r>
              <a:rPr lang="en-US" altLang="zh-CN" sz="2800" kern="0" dirty="0">
                <a:latin typeface="Calibri" panose="020F0502020204030204" pitchFamily="34" charset="0"/>
                <a:ea typeface="宋体" panose="02010600030101010101" pitchFamily="2" charset="-122"/>
                <a:cs typeface="宋体" panose="02010600030101010101" pitchFamily="2" charset="-122"/>
              </a:rPr>
              <a:t>,</a:t>
            </a:r>
            <a:r>
              <a:rPr lang="zh-CN" altLang="zh-CN" sz="2800" kern="0" dirty="0">
                <a:latin typeface="Calibri" panose="020F0502020204030204" pitchFamily="34" charset="0"/>
                <a:ea typeface="宋体" panose="02010600030101010101" pitchFamily="2" charset="-122"/>
                <a:cs typeface="宋体" panose="02010600030101010101" pitchFamily="2" charset="-122"/>
              </a:rPr>
              <a:t>举例说明</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2800" kern="0" dirty="0">
                <a:latin typeface="Calibri" panose="020F0502020204030204" pitchFamily="34" charset="0"/>
                <a:ea typeface="宋体" panose="02010600030101010101" pitchFamily="2" charset="-122"/>
                <a:cs typeface="宋体" panose="02010600030101010101" pitchFamily="2" charset="-122"/>
              </a:rPr>
              <a:t>流水线受阻一般有三种情况</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800" kern="0" dirty="0">
                <a:latin typeface="宋体" panose="02010600030101010101" pitchFamily="2" charset="-122"/>
                <a:ea typeface="宋体" panose="02010600030101010101" pitchFamily="2" charset="-122"/>
                <a:cs typeface="宋体" panose="02010600030101010101" pitchFamily="2" charset="-122"/>
              </a:rPr>
              <a:t>(1)</a:t>
            </a:r>
            <a:r>
              <a:rPr lang="zh-CN" altLang="zh-CN" sz="2800" kern="0" dirty="0">
                <a:latin typeface="Calibri" panose="020F0502020204030204" pitchFamily="34" charset="0"/>
                <a:ea typeface="宋体" panose="02010600030101010101" pitchFamily="2" charset="-122"/>
                <a:cs typeface="宋体" panose="02010600030101010101" pitchFamily="2" charset="-122"/>
              </a:rPr>
              <a:t>在指令重叠执行过程中，硬件资源满足不了指令重叠执行的要求，发生资源冲突。如在同一时间，几条重叠执行的指令分别要取指令、取操作数和存结果，都需要访存，就会发生访存冲突</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800" kern="0" dirty="0">
                <a:latin typeface="宋体" panose="02010600030101010101" pitchFamily="2" charset="-122"/>
                <a:ea typeface="宋体" panose="02010600030101010101" pitchFamily="2" charset="-122"/>
                <a:cs typeface="宋体" panose="02010600030101010101" pitchFamily="2" charset="-122"/>
              </a:rPr>
              <a:t>(2)</a:t>
            </a:r>
            <a:r>
              <a:rPr lang="zh-CN" altLang="zh-CN" sz="2800" kern="0" dirty="0">
                <a:latin typeface="Calibri" panose="020F0502020204030204" pitchFamily="34" charset="0"/>
                <a:ea typeface="宋体" panose="02010600030101010101" pitchFamily="2" charset="-122"/>
                <a:cs typeface="宋体" panose="02010600030101010101" pitchFamily="2" charset="-122"/>
              </a:rPr>
              <a:t>在程序的相邻指令之间出现了某种关联，如当一条指令需要用到前面指令的执行结果，而这些指令均在流水线中重叠执行，就会引起数据相关</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800" kern="0" dirty="0">
                <a:latin typeface="宋体" panose="02010600030101010101" pitchFamily="2" charset="-122"/>
                <a:ea typeface="宋体" panose="02010600030101010101" pitchFamily="2" charset="-122"/>
                <a:cs typeface="宋体" panose="02010600030101010101" pitchFamily="2" charset="-122"/>
              </a:rPr>
              <a:t>(3)</a:t>
            </a:r>
            <a:r>
              <a:rPr lang="zh-CN" altLang="zh-CN" sz="2800" kern="0" dirty="0">
                <a:latin typeface="Calibri" panose="020F0502020204030204" pitchFamily="34" charset="0"/>
                <a:ea typeface="宋体" panose="02010600030101010101" pitchFamily="2" charset="-122"/>
                <a:cs typeface="宋体" panose="02010600030101010101" pitchFamily="2" charset="-122"/>
              </a:rPr>
              <a:t>当流水线遇到分支指令时，如一条指令要等前一条</a:t>
            </a:r>
            <a:r>
              <a:rPr lang="en-US" altLang="zh-CN" sz="2800" kern="0" dirty="0">
                <a:latin typeface="Calibri" panose="020F0502020204030204" pitchFamily="34" charset="0"/>
                <a:ea typeface="宋体" panose="02010600030101010101" pitchFamily="2" charset="-122"/>
                <a:cs typeface="宋体" panose="02010600030101010101" pitchFamily="2" charset="-122"/>
              </a:rPr>
              <a:t>(</a:t>
            </a:r>
            <a:r>
              <a:rPr lang="zh-CN" altLang="zh-CN" sz="2800" kern="0" dirty="0">
                <a:latin typeface="Calibri" panose="020F0502020204030204" pitchFamily="34" charset="0"/>
                <a:ea typeface="宋体" panose="02010600030101010101" pitchFamily="2" charset="-122"/>
                <a:cs typeface="宋体" panose="02010600030101010101" pitchFamily="2" charset="-122"/>
              </a:rPr>
              <a:t>或几条</a:t>
            </a:r>
            <a:r>
              <a:rPr lang="en-US" altLang="zh-CN" sz="2800" kern="0" dirty="0">
                <a:latin typeface="Calibri" panose="020F0502020204030204" pitchFamily="34" charset="0"/>
                <a:ea typeface="宋体" panose="02010600030101010101" pitchFamily="2" charset="-122"/>
                <a:cs typeface="宋体" panose="02010600030101010101" pitchFamily="2" charset="-122"/>
              </a:rPr>
              <a:t>)</a:t>
            </a:r>
            <a:r>
              <a:rPr lang="zh-CN" altLang="zh-CN" sz="2800" kern="0" dirty="0">
                <a:latin typeface="Calibri" panose="020F0502020204030204" pitchFamily="34" charset="0"/>
                <a:ea typeface="宋体" panose="02010600030101010101" pitchFamily="2" charset="-122"/>
                <a:cs typeface="宋体" panose="02010600030101010101" pitchFamily="2" charset="-122"/>
              </a:rPr>
              <a:t>指令作出转移方向的决定后，才能进入流水线时，便发生控制相关。</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632790" y="905831"/>
            <a:ext cx="11095383" cy="3970318"/>
          </a:xfrm>
          <a:prstGeom prst="rect">
            <a:avLst/>
          </a:prstGeom>
        </p:spPr>
        <p:txBody>
          <a:bodyPr wrap="square">
            <a:spAutoFit/>
          </a:bodyPr>
          <a:lstStyle/>
          <a:p>
            <a:r>
              <a:rPr lang="zh-CN" altLang="en-US" sz="2800" dirty="0"/>
              <a:t>第</a:t>
            </a:r>
            <a:r>
              <a:rPr lang="en-US" altLang="zh-CN" sz="2800" dirty="0"/>
              <a:t>4</a:t>
            </a:r>
            <a:r>
              <a:rPr lang="zh-CN" altLang="en-US" sz="2800" dirty="0"/>
              <a:t>章大题</a:t>
            </a:r>
            <a:br>
              <a:rPr lang="zh-CN" altLang="en-US" sz="2800" dirty="0"/>
            </a:br>
            <a:r>
              <a:rPr lang="zh-CN" altLang="en-US" sz="2800" dirty="0"/>
              <a:t>本题中的问题基于单周期处理器取入如下的指令字后的一个周期</a:t>
            </a:r>
            <a:br>
              <a:rPr lang="zh-CN" altLang="en-US" sz="2800" dirty="0"/>
            </a:br>
            <a:r>
              <a:rPr lang="en-US" altLang="zh-CN" sz="2800" dirty="0"/>
              <a:t>000000 01000 01010 01001 000000 100000</a:t>
            </a:r>
            <a:br>
              <a:rPr lang="en-US" altLang="zh-CN" sz="2800" dirty="0"/>
            </a:br>
            <a:r>
              <a:rPr lang="zh-CN" altLang="en-US" sz="2800" dirty="0"/>
              <a:t>假定数据存储器是全</a:t>
            </a:r>
            <a:r>
              <a:rPr lang="en-US" altLang="zh-CN" sz="2800" dirty="0"/>
              <a:t>0</a:t>
            </a:r>
            <a:r>
              <a:rPr lang="zh-CN" altLang="en-US" sz="2800" dirty="0"/>
              <a:t>且处理器的寄存器在取入以上指令字</a:t>
            </a:r>
            <a:br>
              <a:rPr lang="zh-CN" altLang="en-US" sz="2800" dirty="0"/>
            </a:br>
            <a:r>
              <a:rPr lang="zh-CN" altLang="en-US" sz="2800" dirty="0"/>
              <a:t>的时钟同期开始时的内客如下</a:t>
            </a:r>
            <a:br>
              <a:rPr lang="zh-CN" altLang="en-US" sz="2800" dirty="0"/>
            </a:br>
            <a:r>
              <a:rPr lang="en-US" altLang="zh-CN" sz="2800" dirty="0"/>
              <a:t>t</a:t>
            </a:r>
            <a:r>
              <a:rPr lang="en-US" altLang="zh-CN" sz="2800" baseline="-25000" dirty="0"/>
              <a:t>0</a:t>
            </a:r>
            <a:r>
              <a:rPr lang="en-US" altLang="zh-CN" sz="2800" dirty="0"/>
              <a:t>:3 t</a:t>
            </a:r>
            <a:r>
              <a:rPr lang="en-US" altLang="zh-CN" sz="2800" baseline="-25000" dirty="0"/>
              <a:t>1</a:t>
            </a:r>
            <a:r>
              <a:rPr lang="en-US" altLang="zh-CN" sz="2800" dirty="0"/>
              <a:t>:1 t</a:t>
            </a:r>
            <a:r>
              <a:rPr lang="en-US" altLang="zh-CN" sz="2800" baseline="-25000" dirty="0"/>
              <a:t>2</a:t>
            </a:r>
            <a:r>
              <a:rPr lang="en-US" altLang="zh-CN" sz="2800" dirty="0"/>
              <a:t>:2</a:t>
            </a:r>
            <a:br>
              <a:rPr lang="en-US" altLang="zh-CN" sz="2800" dirty="0"/>
            </a:br>
            <a:br>
              <a:rPr lang="en-US" altLang="zh-CN" sz="2800" dirty="0"/>
            </a:br>
            <a:br>
              <a:rPr lang="zh-CN" altLang="en-US" sz="2800" dirty="0"/>
            </a:br>
            <a:r>
              <a:rPr lang="zh-CN" altLang="en-US" sz="2800" dirty="0"/>
              <a:t>出题人 许旭 韩文姝</a:t>
            </a:r>
            <a:endParaRPr lang="en-US" altLang="zh-CN"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781877" y="1018618"/>
            <a:ext cx="11025809" cy="3847207"/>
          </a:xfrm>
          <a:prstGeom prst="rect">
            <a:avLst/>
          </a:prstGeom>
        </p:spPr>
        <p:txBody>
          <a:bodyPr wrap="square">
            <a:spAutoFit/>
          </a:bodyPr>
          <a:lstStyle/>
          <a:p>
            <a:r>
              <a:rPr lang="en-US" altLang="zh-CN" sz="2400" dirty="0"/>
              <a:t>1</a:t>
            </a:r>
            <a:r>
              <a:rPr lang="zh-CN" altLang="en-US" sz="2400" dirty="0"/>
              <a:t>）对该指令字而言，</a:t>
            </a:r>
            <a:r>
              <a:rPr lang="en-US" altLang="zh-CN" sz="2400" dirty="0"/>
              <a:t>ALU</a:t>
            </a:r>
            <a:r>
              <a:rPr lang="zh-CN" altLang="en-US" sz="2400" dirty="0"/>
              <a:t>控制单元的输入是什么</a:t>
            </a:r>
            <a:r>
              <a:rPr lang="en-US" altLang="zh-CN" sz="2400" dirty="0"/>
              <a:t>?</a:t>
            </a:r>
            <a:endParaRPr lang="en-US" altLang="zh-CN" sz="2400" dirty="0"/>
          </a:p>
          <a:p>
            <a:endParaRPr lang="en-US" altLang="zh-CN" sz="2400" dirty="0"/>
          </a:p>
          <a:p>
            <a:endParaRPr lang="en-US" altLang="zh-CN" sz="2400" dirty="0"/>
          </a:p>
          <a:p>
            <a:r>
              <a:rPr lang="zh-CN" altLang="en-US" sz="2400" dirty="0"/>
              <a:t>(1).ALu op: 10</a:t>
            </a:r>
            <a:endParaRPr lang="zh-CN" altLang="en-US" sz="2400" dirty="0"/>
          </a:p>
          <a:p>
            <a:r>
              <a:rPr lang="zh-CN" altLang="en-US" sz="2400" dirty="0"/>
              <a:t>functin: 10000</a:t>
            </a:r>
            <a:r>
              <a:rPr lang="en-US" altLang="zh-CN" sz="2400" dirty="0"/>
              <a:t>0</a:t>
            </a:r>
            <a:endParaRPr lang="en-US" altLang="zh-CN" sz="2400" dirty="0"/>
          </a:p>
          <a:p>
            <a:endParaRPr lang="en-US" altLang="zh-CN" sz="2400" dirty="0"/>
          </a:p>
          <a:p>
            <a:r>
              <a:rPr lang="zh-CN" altLang="en-US" sz="2400" dirty="0"/>
              <a:t>解析：根据一百七十八页的表</a:t>
            </a:r>
            <a:r>
              <a:rPr lang="en-US" altLang="zh-CN" sz="2400" dirty="0"/>
              <a:t>4.18</a:t>
            </a:r>
            <a:r>
              <a:rPr lang="zh-CN" altLang="en-US" sz="2400" dirty="0"/>
              <a:t>，再根据题中的指令，知道该指令是二型的</a:t>
            </a:r>
            <a:r>
              <a:rPr lang="en-US" altLang="zh-CN" sz="2400" dirty="0"/>
              <a:t>add</a:t>
            </a:r>
            <a:r>
              <a:rPr lang="zh-CN" altLang="en-US" sz="2400" dirty="0"/>
              <a:t>指令，在表中</a:t>
            </a:r>
            <a:r>
              <a:rPr lang="en-US" altLang="zh-CN" sz="2400" dirty="0"/>
              <a:t>aluop1</a:t>
            </a:r>
            <a:r>
              <a:rPr lang="zh-CN" altLang="en-US" sz="2400" dirty="0"/>
              <a:t>等于</a:t>
            </a:r>
            <a:r>
              <a:rPr lang="en-US" altLang="zh-CN" sz="2400" dirty="0"/>
              <a:t>1aluop0</a:t>
            </a:r>
            <a:r>
              <a:rPr lang="zh-CN" altLang="en-US" sz="2400" dirty="0"/>
              <a:t>等于零，</a:t>
            </a:r>
            <a:r>
              <a:rPr lang="en-US" altLang="zh-CN" sz="2400" dirty="0" err="1"/>
              <a:t>alu</a:t>
            </a:r>
            <a:r>
              <a:rPr lang="zh-CN" altLang="en-US" sz="2400" dirty="0"/>
              <a:t>的第二个输入是指令的后五位即</a:t>
            </a:r>
            <a:r>
              <a:rPr lang="en-US" altLang="zh-CN" sz="2400" dirty="0"/>
              <a:t>100000</a:t>
            </a:r>
            <a:r>
              <a:rPr lang="zh-CN" altLang="en-US" sz="2400" dirty="0"/>
              <a:t>。 </a:t>
            </a:r>
            <a:endParaRPr lang="zh-CN" altLang="en-US" sz="2400" dirty="0"/>
          </a:p>
          <a:p>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460442" y="531275"/>
            <a:ext cx="10843098" cy="5970865"/>
          </a:xfrm>
          <a:prstGeom prst="rect">
            <a:avLst/>
          </a:prstGeom>
        </p:spPr>
        <p:txBody>
          <a:bodyPr wrap="square">
            <a:spAutoFit/>
          </a:bodyPr>
          <a:lstStyle/>
          <a:p>
            <a:pPr lvl="0"/>
            <a:r>
              <a:rPr lang="en-US" altLang="zh-CN" sz="2800" dirty="0"/>
              <a:t>1.</a:t>
            </a:r>
            <a:r>
              <a:rPr lang="zh-CN" altLang="zh-CN" sz="2800" dirty="0"/>
              <a:t>某程序在处理器上运行时长为</a:t>
            </a:r>
            <a:r>
              <a:rPr lang="en-US" altLang="zh-CN" sz="2800" dirty="0"/>
              <a:t>30</a:t>
            </a:r>
            <a:r>
              <a:rPr lang="zh-CN" altLang="zh-CN" sz="2800" dirty="0"/>
              <a:t>秒，经过优化之后，使其编译产生的指令数量是以前的</a:t>
            </a:r>
            <a:r>
              <a:rPr lang="en-US" altLang="zh-CN" sz="2800" dirty="0"/>
              <a:t>50%</a:t>
            </a:r>
            <a:r>
              <a:rPr lang="zh-CN" altLang="zh-CN" sz="2800" dirty="0"/>
              <a:t>，同时使</a:t>
            </a:r>
            <a:r>
              <a:rPr lang="en-US" altLang="zh-CN" sz="2800" dirty="0"/>
              <a:t>CPI</a:t>
            </a:r>
            <a:r>
              <a:rPr lang="zh-CN" altLang="zh-CN" sz="2800" dirty="0"/>
              <a:t>增加为原来的</a:t>
            </a:r>
            <a:r>
              <a:rPr lang="en-US" altLang="zh-CN" sz="2800" dirty="0"/>
              <a:t>1.2</a:t>
            </a:r>
            <a:r>
              <a:rPr lang="zh-CN" altLang="zh-CN" sz="2800" dirty="0"/>
              <a:t>倍，请问此程序在之后的编译程序中运行速度是多少</a:t>
            </a:r>
            <a:r>
              <a:rPr lang="en-US" altLang="zh-CN" sz="2800" dirty="0"/>
              <a:t> ( </a:t>
            </a:r>
            <a:r>
              <a:rPr lang="en-US" altLang="zh-CN" sz="2800" dirty="0">
                <a:solidFill>
                  <a:srgbClr val="FF0000"/>
                </a:solidFill>
              </a:rPr>
              <a:t>B</a:t>
            </a:r>
            <a:r>
              <a:rPr lang="en-US" altLang="zh-CN" sz="2800" dirty="0"/>
              <a:t> )</a:t>
            </a:r>
            <a:br>
              <a:rPr lang="en-US" altLang="zh-CN" sz="2800" dirty="0"/>
            </a:br>
            <a:endParaRPr lang="en-US" altLang="zh-CN" sz="2800" dirty="0"/>
          </a:p>
          <a:p>
            <a:pPr lvl="0"/>
            <a:r>
              <a:rPr lang="en-US" altLang="zh-CN" sz="2800" dirty="0"/>
              <a:t>A.30</a:t>
            </a:r>
            <a:r>
              <a:rPr lang="zh-CN" altLang="zh-CN" sz="2800" dirty="0"/>
              <a:t>×</a:t>
            </a:r>
            <a:r>
              <a:rPr lang="en-US" altLang="zh-CN" sz="2800" dirty="0"/>
              <a:t>1.2/50%</a:t>
            </a:r>
            <a:br>
              <a:rPr lang="en-US" altLang="zh-CN" sz="2800" dirty="0"/>
            </a:br>
            <a:endParaRPr lang="en-US" altLang="zh-CN" sz="2800" dirty="0"/>
          </a:p>
          <a:p>
            <a:pPr lvl="0"/>
            <a:r>
              <a:rPr lang="en-US" altLang="zh-CN" sz="2800" dirty="0"/>
              <a:t>B.30</a:t>
            </a:r>
            <a:r>
              <a:rPr lang="zh-CN" altLang="zh-CN" sz="2800" dirty="0"/>
              <a:t>×</a:t>
            </a:r>
            <a:r>
              <a:rPr lang="en-US" altLang="zh-CN" sz="2800" dirty="0"/>
              <a:t>50%</a:t>
            </a:r>
            <a:r>
              <a:rPr lang="zh-CN" altLang="zh-CN" sz="2800" dirty="0"/>
              <a:t>×</a:t>
            </a:r>
            <a:r>
              <a:rPr lang="en-US" altLang="zh-CN" sz="2800" dirty="0"/>
              <a:t>1.2</a:t>
            </a:r>
            <a:br>
              <a:rPr lang="en-US" altLang="zh-CN" sz="2800" dirty="0"/>
            </a:br>
            <a:endParaRPr lang="en-US" altLang="zh-CN" sz="2800" dirty="0"/>
          </a:p>
          <a:p>
            <a:pPr lvl="0"/>
            <a:r>
              <a:rPr lang="en-US" altLang="zh-CN" sz="2800" dirty="0"/>
              <a:t>C.30</a:t>
            </a:r>
            <a:r>
              <a:rPr lang="zh-CN" altLang="zh-CN" sz="2800" dirty="0"/>
              <a:t>×</a:t>
            </a:r>
            <a:r>
              <a:rPr lang="en-US" altLang="zh-CN" sz="2800" dirty="0"/>
              <a:t>50%/1.2</a:t>
            </a:r>
            <a:br>
              <a:rPr lang="en-US" altLang="zh-CN" sz="2800" dirty="0"/>
            </a:br>
            <a:endParaRPr lang="en-US" altLang="zh-CN" sz="2800" dirty="0"/>
          </a:p>
          <a:p>
            <a:pPr lvl="0"/>
            <a:r>
              <a:rPr lang="en-US" altLang="zh-CN" sz="2800" dirty="0"/>
              <a:t>D.30</a:t>
            </a:r>
            <a:r>
              <a:rPr lang="zh-CN" altLang="zh-CN" sz="2800" dirty="0"/>
              <a:t>×</a:t>
            </a:r>
            <a:r>
              <a:rPr lang="en-US" altLang="zh-CN" sz="2800" dirty="0"/>
              <a:t>1.2</a:t>
            </a:r>
            <a:endParaRPr lang="zh-CN" altLang="zh-CN" sz="2800" dirty="0"/>
          </a:p>
          <a:p>
            <a:r>
              <a:rPr lang="en-US" altLang="zh-CN" sz="2800" dirty="0"/>
              <a:t>  </a:t>
            </a:r>
            <a:endParaRPr lang="en-US" altLang="zh-CN" sz="2800" dirty="0"/>
          </a:p>
          <a:p>
            <a:r>
              <a:rPr lang="en-US" altLang="zh-CN" sz="2800" dirty="0" err="1">
                <a:solidFill>
                  <a:srgbClr val="FF0000"/>
                </a:solidFill>
              </a:rPr>
              <a:t>Cpu</a:t>
            </a:r>
            <a:r>
              <a:rPr lang="zh-CN" altLang="zh-CN" sz="2800" dirty="0">
                <a:solidFill>
                  <a:srgbClr val="FF0000"/>
                </a:solidFill>
              </a:rPr>
              <a:t>时间</a:t>
            </a:r>
            <a:r>
              <a:rPr lang="en-US" altLang="zh-CN" sz="2800" dirty="0">
                <a:solidFill>
                  <a:srgbClr val="FF0000"/>
                </a:solidFill>
              </a:rPr>
              <a:t>=</a:t>
            </a:r>
            <a:r>
              <a:rPr lang="zh-CN" altLang="zh-CN" sz="2800" dirty="0">
                <a:solidFill>
                  <a:srgbClr val="FF0000"/>
                </a:solidFill>
              </a:rPr>
              <a:t>指令数</a:t>
            </a:r>
            <a:r>
              <a:rPr lang="en-US" altLang="zh-CN" sz="2800" dirty="0">
                <a:solidFill>
                  <a:srgbClr val="FF0000"/>
                </a:solidFill>
              </a:rPr>
              <a:t>*</a:t>
            </a:r>
            <a:r>
              <a:rPr lang="en-US" altLang="zh-CN" sz="2800" dirty="0" err="1">
                <a:solidFill>
                  <a:srgbClr val="FF0000"/>
                </a:solidFill>
              </a:rPr>
              <a:t>cpi</a:t>
            </a:r>
            <a:r>
              <a:rPr lang="en-US" altLang="zh-CN" sz="2800" dirty="0">
                <a:solidFill>
                  <a:srgbClr val="FF0000"/>
                </a:solidFill>
              </a:rPr>
              <a:t>*</a:t>
            </a:r>
            <a:r>
              <a:rPr lang="zh-CN" altLang="zh-CN" sz="2800" dirty="0">
                <a:solidFill>
                  <a:srgbClr val="FF0000"/>
                </a:solidFill>
              </a:rPr>
              <a:t>时钟周期时间</a:t>
            </a:r>
            <a:endParaRPr lang="zh-CN" altLang="zh-CN" sz="2800" dirty="0">
              <a:solidFill>
                <a:srgbClr val="FF0000"/>
              </a:solidFill>
            </a:endParaRPr>
          </a:p>
          <a:p>
            <a:pPr lvl="0"/>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p:cNvSpPr txBox="1"/>
          <p:nvPr/>
        </p:nvSpPr>
        <p:spPr>
          <a:xfrm>
            <a:off x="8112868" y="5622587"/>
            <a:ext cx="3842426" cy="523220"/>
          </a:xfrm>
          <a:prstGeom prst="rect">
            <a:avLst/>
          </a:prstGeom>
          <a:noFill/>
        </p:spPr>
        <p:txBody>
          <a:bodyPr wrap="square" rtlCol="0">
            <a:spAutoFit/>
          </a:bodyPr>
          <a:lstStyle/>
          <a:p>
            <a:r>
              <a:rPr lang="zh-CN" altLang="en-US" sz="2800" dirty="0"/>
              <a:t>出题人：杜德峰</a:t>
            </a: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5" name="文本框 4"/>
          <p:cNvSpPr txBox="1"/>
          <p:nvPr/>
        </p:nvSpPr>
        <p:spPr>
          <a:xfrm>
            <a:off x="357807" y="437322"/>
            <a:ext cx="10436087" cy="4401205"/>
          </a:xfrm>
          <a:prstGeom prst="rect">
            <a:avLst/>
          </a:prstGeom>
          <a:noFill/>
        </p:spPr>
        <p:txBody>
          <a:bodyPr wrap="square" rtlCol="0">
            <a:spAutoFit/>
          </a:bodyPr>
          <a:lstStyle/>
          <a:p>
            <a:endParaRPr lang="en-US" altLang="zh-CN" sz="2000" dirty="0"/>
          </a:p>
          <a:p>
            <a:r>
              <a:rPr lang="en-US" altLang="zh-CN" sz="2000" dirty="0"/>
              <a:t>2 </a:t>
            </a:r>
            <a:r>
              <a:rPr lang="zh-CN" altLang="en-US" sz="2000" dirty="0"/>
              <a:t>对给定的指令字和寄存器堆初值给出每个多选器输出的值</a:t>
            </a:r>
            <a:endParaRPr lang="en-US" altLang="zh-CN" sz="2000" dirty="0"/>
          </a:p>
          <a:p>
            <a:r>
              <a:rPr lang="en-US" altLang="zh-CN" sz="2000" dirty="0" err="1"/>
              <a:t>RegDst</a:t>
            </a:r>
            <a:r>
              <a:rPr lang="zh-CN" altLang="en-US" sz="2000" dirty="0"/>
              <a:t>控制的多选器，由于</a:t>
            </a:r>
            <a:endParaRPr lang="en-US" altLang="zh-CN" sz="2000" dirty="0"/>
          </a:p>
          <a:p>
            <a:r>
              <a:rPr lang="en-US" altLang="zh-CN" sz="2000" dirty="0" err="1"/>
              <a:t>RegDst</a:t>
            </a:r>
            <a:r>
              <a:rPr lang="en-US" altLang="zh-CN" sz="2000" dirty="0"/>
              <a:t>=1,</a:t>
            </a:r>
            <a:r>
              <a:rPr lang="zh-CN" altLang="en-US" sz="2000" dirty="0"/>
              <a:t>故该多选器的输出是</a:t>
            </a:r>
            <a:r>
              <a:rPr lang="en-US" altLang="zh-CN" sz="2000" dirty="0"/>
              <a:t>15-11:01001</a:t>
            </a:r>
            <a:endParaRPr lang="en-US" altLang="zh-CN" sz="2000" dirty="0"/>
          </a:p>
          <a:p>
            <a:endParaRPr lang="en-US" altLang="zh-CN" sz="2000" dirty="0"/>
          </a:p>
          <a:p>
            <a:r>
              <a:rPr lang="en-US" altLang="zh-CN" sz="2000" dirty="0" err="1"/>
              <a:t>ALuSrc</a:t>
            </a:r>
            <a:r>
              <a:rPr lang="zh-CN" altLang="en-US" sz="2000" dirty="0"/>
              <a:t>控制的多选器由于 </a:t>
            </a:r>
            <a:r>
              <a:rPr lang="en-US" altLang="zh-CN" sz="2000" dirty="0" err="1"/>
              <a:t>AluSrc</a:t>
            </a:r>
            <a:r>
              <a:rPr lang="en-US" altLang="zh-CN" sz="2000" dirty="0"/>
              <a:t>=0</a:t>
            </a:r>
            <a:r>
              <a:rPr lang="zh-CN" altLang="en-US" sz="2000" dirty="0"/>
              <a:t>，故该多选器的输出是：寄存器</a:t>
            </a:r>
            <a:r>
              <a:rPr lang="en-US" altLang="zh-CN" sz="2000" dirty="0"/>
              <a:t>t2</a:t>
            </a:r>
            <a:r>
              <a:rPr lang="zh-CN" altLang="en-US" sz="2000" dirty="0"/>
              <a:t>（</a:t>
            </a:r>
            <a:r>
              <a:rPr lang="en-US" altLang="zh-CN" sz="2000" dirty="0" err="1"/>
              <a:t>rt</a:t>
            </a:r>
            <a:r>
              <a:rPr lang="zh-CN" altLang="en-US" sz="2000" dirty="0"/>
              <a:t>）的值</a:t>
            </a:r>
            <a:endParaRPr lang="en-US" altLang="zh-CN" sz="2000" dirty="0"/>
          </a:p>
          <a:p>
            <a:r>
              <a:rPr lang="zh-CN" altLang="en-US" sz="2000" dirty="0"/>
              <a:t>： </a:t>
            </a:r>
            <a:r>
              <a:rPr lang="en-US" altLang="zh-CN" sz="2000" dirty="0"/>
              <a:t>000000000000000000000000000010</a:t>
            </a:r>
            <a:endParaRPr lang="en-US" altLang="zh-CN" sz="2000" dirty="0"/>
          </a:p>
          <a:p>
            <a:endParaRPr lang="en-US" altLang="zh-CN" sz="2000" dirty="0"/>
          </a:p>
          <a:p>
            <a:r>
              <a:rPr lang="en-US" altLang="zh-CN" sz="2000" dirty="0" err="1"/>
              <a:t>MemtoReg</a:t>
            </a:r>
            <a:r>
              <a:rPr lang="zh-CN" altLang="en-US" sz="2000" dirty="0"/>
              <a:t>控制的多选器，由于</a:t>
            </a:r>
            <a:r>
              <a:rPr lang="en-US" altLang="zh-CN" sz="2000" dirty="0" err="1"/>
              <a:t>MemtoReg</a:t>
            </a:r>
            <a:r>
              <a:rPr lang="en-US" altLang="zh-CN" sz="2000" dirty="0"/>
              <a:t>=0</a:t>
            </a:r>
            <a:r>
              <a:rPr lang="zh-CN" altLang="en-US" sz="2000" dirty="0"/>
              <a:t>，输出值：</a:t>
            </a:r>
            <a:endParaRPr lang="en-US" altLang="zh-CN" sz="2000" dirty="0"/>
          </a:p>
          <a:p>
            <a:r>
              <a:rPr lang="en-US" altLang="zh-CN" sz="2000" dirty="0"/>
              <a:t>00000000000000000000000000101</a:t>
            </a:r>
            <a:endParaRPr lang="en-US" altLang="zh-CN" sz="2000" dirty="0"/>
          </a:p>
          <a:p>
            <a:endParaRPr lang="en-US" altLang="zh-CN" sz="2000" dirty="0"/>
          </a:p>
          <a:p>
            <a:r>
              <a:rPr lang="en-US" altLang="zh-CN" sz="2000" dirty="0"/>
              <a:t>Branch</a:t>
            </a:r>
            <a:r>
              <a:rPr lang="zh-CN" altLang="en-US" sz="2000" dirty="0"/>
              <a:t>控制的多选器 </a:t>
            </a:r>
            <a:r>
              <a:rPr lang="en-US" altLang="zh-CN" sz="2000" dirty="0"/>
              <a:t>Branch=0  </a:t>
            </a:r>
            <a:r>
              <a:rPr lang="zh-CN" altLang="en-US" sz="2000" dirty="0"/>
              <a:t>输出</a:t>
            </a:r>
            <a:r>
              <a:rPr lang="en-US" altLang="zh-CN" sz="2000" dirty="0"/>
              <a:t>PC+4</a:t>
            </a:r>
            <a:endParaRPr lang="en-US" altLang="zh-CN" sz="2000" dirty="0"/>
          </a:p>
          <a:p>
            <a:endParaRPr lang="en-US" altLang="zh-CN" sz="2000" dirty="0"/>
          </a:p>
          <a:p>
            <a:r>
              <a:rPr lang="en-US" altLang="zh-CN" sz="2000" dirty="0"/>
              <a:t>Jump </a:t>
            </a:r>
            <a:r>
              <a:rPr lang="zh-CN" altLang="en-US" sz="2000" dirty="0"/>
              <a:t>控制的多选器 </a:t>
            </a:r>
            <a:r>
              <a:rPr lang="en-US" altLang="zh-CN" sz="2000" dirty="0"/>
              <a:t>Jump=0 </a:t>
            </a:r>
            <a:r>
              <a:rPr lang="zh-CN" altLang="en-US" sz="2000" dirty="0"/>
              <a:t>输出</a:t>
            </a:r>
            <a:r>
              <a:rPr lang="en-US" altLang="zh-CN" sz="2000" dirty="0"/>
              <a:t>PC+4</a:t>
            </a:r>
            <a:endParaRPr lang="zh-CN" altLang="en-US" sz="2000" dirty="0"/>
          </a:p>
        </p:txBody>
      </p:sp>
      <p:sp>
        <p:nvSpPr>
          <p:cNvPr id="6" name="矩形 5"/>
          <p:cNvSpPr/>
          <p:nvPr/>
        </p:nvSpPr>
        <p:spPr>
          <a:xfrm>
            <a:off x="299338" y="4838527"/>
            <a:ext cx="10737574" cy="1815882"/>
          </a:xfrm>
          <a:prstGeom prst="rect">
            <a:avLst/>
          </a:prstGeom>
        </p:spPr>
        <p:txBody>
          <a:bodyPr wrap="square">
            <a:spAutoFit/>
          </a:bodyPr>
          <a:lstStyle/>
          <a:p>
            <a:r>
              <a:rPr lang="zh-CN" altLang="en-US" sz="2800" dirty="0"/>
              <a:t>根据一百七十八页的图表看出来，每一个多选器是零还是一，然后看那个发过去的结构图里的每一个线都指的是什么，然后根据指着那个东西在题里指令里面找，几位几位就在题里的指令里数，是几就写几，就是在前面添上0，补成32位。</a:t>
            </a:r>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1070112" y="874455"/>
            <a:ext cx="7523922" cy="3046988"/>
          </a:xfrm>
          <a:prstGeom prst="rect">
            <a:avLst/>
          </a:prstGeom>
          <a:noFill/>
        </p:spPr>
        <p:txBody>
          <a:bodyPr wrap="square" rtlCol="0">
            <a:spAutoFit/>
          </a:bodyPr>
          <a:lstStyle/>
          <a:p>
            <a:r>
              <a:rPr lang="en-US" altLang="zh-CN" sz="3200" dirty="0"/>
              <a:t>3) </a:t>
            </a:r>
            <a:r>
              <a:rPr lang="zh-CN" altLang="en-US" sz="3200" dirty="0"/>
              <a:t>给出</a:t>
            </a:r>
            <a:r>
              <a:rPr lang="en-US" altLang="zh-CN" sz="3200" dirty="0"/>
              <a:t>ALU</a:t>
            </a:r>
            <a:r>
              <a:rPr lang="zh-CN" altLang="en-US" sz="3200" dirty="0"/>
              <a:t>和两个加法器数据输入的值</a:t>
            </a:r>
            <a:br>
              <a:rPr lang="zh-CN" altLang="en-US" sz="3200" dirty="0"/>
            </a:br>
            <a:r>
              <a:rPr lang="zh-CN" altLang="en-US" sz="3200" dirty="0"/>
              <a:t>给出寄存器谁新有输入信号的值</a:t>
            </a:r>
            <a:endParaRPr lang="en-US" altLang="zh-CN" sz="3200" dirty="0"/>
          </a:p>
          <a:p>
            <a:endParaRPr lang="en-US" altLang="zh-CN" sz="3200" dirty="0"/>
          </a:p>
          <a:p>
            <a:r>
              <a:rPr lang="en-US" altLang="zh-CN" sz="3200" dirty="0"/>
              <a:t> </a:t>
            </a:r>
            <a:r>
              <a:rPr lang="en-US" altLang="zh-CN" sz="3200" dirty="0" err="1"/>
              <a:t>Alu</a:t>
            </a:r>
            <a:r>
              <a:rPr lang="zh-CN" altLang="en-US" sz="3200" dirty="0"/>
              <a:t>输出： </a:t>
            </a:r>
            <a:r>
              <a:rPr lang="en-US" altLang="zh-CN" sz="3200" dirty="0"/>
              <a:t>2 </a:t>
            </a:r>
            <a:r>
              <a:rPr lang="zh-CN" altLang="en-US" sz="3200" dirty="0"/>
              <a:t>和</a:t>
            </a:r>
            <a:r>
              <a:rPr lang="en-US" altLang="zh-CN" sz="3200" dirty="0"/>
              <a:t>3 </a:t>
            </a:r>
            <a:endParaRPr lang="en-US" altLang="zh-CN" sz="3200" dirty="0"/>
          </a:p>
          <a:p>
            <a:r>
              <a:rPr lang="zh-CN" altLang="en-US" sz="3200" dirty="0"/>
              <a:t>左边的加法器 输出 ：</a:t>
            </a:r>
            <a:r>
              <a:rPr lang="en-US" altLang="zh-CN" sz="3200" dirty="0"/>
              <a:t>PC  4</a:t>
            </a:r>
            <a:endParaRPr lang="en-US" altLang="zh-CN" sz="3200" dirty="0"/>
          </a:p>
          <a:p>
            <a:r>
              <a:rPr lang="zh-CN" altLang="en-US" sz="3200" dirty="0"/>
              <a:t>右边的加法器输出： 无输出</a:t>
            </a:r>
            <a:endParaRPr lang="zh-CN" altLang="en-US" sz="3200" dirty="0"/>
          </a:p>
        </p:txBody>
      </p:sp>
      <p:sp>
        <p:nvSpPr>
          <p:cNvPr id="5" name="矩形 4"/>
          <p:cNvSpPr/>
          <p:nvPr/>
        </p:nvSpPr>
        <p:spPr>
          <a:xfrm>
            <a:off x="1070112" y="4268714"/>
            <a:ext cx="8878957" cy="954107"/>
          </a:xfrm>
          <a:prstGeom prst="rect">
            <a:avLst/>
          </a:prstGeom>
        </p:spPr>
        <p:txBody>
          <a:bodyPr wrap="square">
            <a:spAutoFit/>
          </a:bodyPr>
          <a:lstStyle/>
          <a:p>
            <a:r>
              <a:rPr lang="zh-CN" altLang="en-US" sz="2800" dirty="0"/>
              <a:t>alu的输入值是两个源寄存器的值2和3，左边计算PC地址的加法器的输入是PC值和4，右边加法器的输入无。</a:t>
            </a:r>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526774" y="616226"/>
            <a:ext cx="7523921" cy="4216539"/>
          </a:xfrm>
          <a:prstGeom prst="rect">
            <a:avLst/>
          </a:prstGeom>
          <a:noFill/>
        </p:spPr>
        <p:txBody>
          <a:bodyPr wrap="square" rtlCol="0">
            <a:spAutoFit/>
          </a:bodyPr>
          <a:lstStyle/>
          <a:p>
            <a:r>
              <a:rPr lang="en-US" altLang="zh-CN" sz="2400" dirty="0"/>
              <a:t>4) </a:t>
            </a:r>
            <a:r>
              <a:rPr lang="zh-CN" altLang="en-US" sz="2400" dirty="0"/>
              <a:t>给出寄存器堆所有输入信号的值</a:t>
            </a:r>
            <a:endParaRPr lang="en-US" altLang="zh-CN" sz="2400" dirty="0"/>
          </a:p>
          <a:p>
            <a:endParaRPr lang="en-US" altLang="zh-CN" sz="2400" dirty="0"/>
          </a:p>
          <a:p>
            <a:r>
              <a:rPr lang="en-US" altLang="zh-CN" sz="2400" dirty="0"/>
              <a:t>Read Register 1: 01000</a:t>
            </a:r>
            <a:endParaRPr lang="en-US" altLang="zh-CN" sz="2400" dirty="0"/>
          </a:p>
          <a:p>
            <a:endParaRPr lang="en-US" altLang="zh-CN" sz="2400" dirty="0"/>
          </a:p>
          <a:p>
            <a:r>
              <a:rPr lang="en-US" altLang="zh-CN" sz="2400" dirty="0"/>
              <a:t>Read Register 2:01010</a:t>
            </a:r>
            <a:endParaRPr lang="en-US" altLang="zh-CN" sz="2400" dirty="0"/>
          </a:p>
          <a:p>
            <a:endParaRPr lang="en-US" altLang="zh-CN" sz="2400" dirty="0"/>
          </a:p>
          <a:p>
            <a:r>
              <a:rPr lang="en-US" altLang="zh-CN" sz="2400" dirty="0"/>
              <a:t>Write data:00000000000000000000000000000101(s)</a:t>
            </a:r>
            <a:endParaRPr lang="en-US" altLang="zh-CN" sz="2400" dirty="0"/>
          </a:p>
          <a:p>
            <a:endParaRPr lang="en-US" altLang="zh-CN" sz="2400" dirty="0"/>
          </a:p>
          <a:p>
            <a:r>
              <a:rPr lang="en-US" altLang="zh-CN" sz="2400" dirty="0"/>
              <a:t>Reg Write: 1</a:t>
            </a:r>
            <a:endParaRPr lang="en-US" altLang="zh-CN" sz="2400" dirty="0"/>
          </a:p>
          <a:p>
            <a:endParaRPr lang="en-US" altLang="zh-CN" sz="2400" dirty="0"/>
          </a:p>
          <a:p>
            <a:r>
              <a:rPr lang="en-US" altLang="zh-CN" sz="2400" dirty="0"/>
              <a:t>Write Register:01001</a:t>
            </a:r>
            <a:endParaRPr lang="zh-CN"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4403035" y="2951922"/>
            <a:ext cx="5059017" cy="1200329"/>
          </a:xfrm>
          <a:prstGeom prst="rect">
            <a:avLst/>
          </a:prstGeom>
          <a:noFill/>
        </p:spPr>
        <p:txBody>
          <a:bodyPr wrap="square" rtlCol="0">
            <a:spAutoFit/>
          </a:bodyPr>
          <a:lstStyle/>
          <a:p>
            <a:r>
              <a:rPr lang="zh-CN" altLang="en-US" sz="7200" dirty="0"/>
              <a:t>第五章</a:t>
            </a:r>
            <a:endParaRPr lang="zh-CN" altLang="en-US" sz="7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871330" y="999387"/>
            <a:ext cx="6264966" cy="1200329"/>
          </a:xfrm>
          <a:prstGeom prst="rect">
            <a:avLst/>
          </a:prstGeom>
        </p:spPr>
        <p:txBody>
          <a:bodyPr wrap="square">
            <a:spAutoFit/>
          </a:bodyPr>
          <a:lstStyle/>
          <a:p>
            <a:r>
              <a:rPr lang="en-US" altLang="zh-CN" sz="2400" dirty="0"/>
              <a:t>1.</a:t>
            </a:r>
            <a:r>
              <a:rPr lang="zh-CN" altLang="en-US" sz="2400" dirty="0"/>
              <a:t>计算机系统中的存储器系统是指( D ) 。</a:t>
            </a:r>
            <a:endParaRPr lang="zh-CN" altLang="en-US" sz="2400" dirty="0"/>
          </a:p>
          <a:p>
            <a:r>
              <a:rPr lang="zh-CN" altLang="en-US" sz="2400" dirty="0"/>
              <a:t>A 、RAM 存储器 B、ROM 存储器</a:t>
            </a:r>
            <a:endParaRPr lang="zh-CN" altLang="en-US" sz="2400" dirty="0"/>
          </a:p>
          <a:p>
            <a:r>
              <a:rPr lang="zh-CN" altLang="en-US" sz="2400" dirty="0"/>
              <a:t>C 、主存储器 D、主存储器和外存储器</a:t>
            </a:r>
            <a:endParaRPr lang="zh-CN" altLang="en-US" sz="2400" dirty="0"/>
          </a:p>
        </p:txBody>
      </p:sp>
      <p:sp>
        <p:nvSpPr>
          <p:cNvPr id="5" name="矩形 4"/>
          <p:cNvSpPr/>
          <p:nvPr/>
        </p:nvSpPr>
        <p:spPr>
          <a:xfrm>
            <a:off x="871330" y="2889119"/>
            <a:ext cx="6096000" cy="1938992"/>
          </a:xfrm>
          <a:prstGeom prst="rect">
            <a:avLst/>
          </a:prstGeom>
        </p:spPr>
        <p:txBody>
          <a:bodyPr>
            <a:spAutoFit/>
          </a:bodyPr>
          <a:lstStyle/>
          <a:p>
            <a:r>
              <a:rPr lang="en-US" altLang="zh-CN" sz="2400" dirty="0"/>
              <a:t>2.</a:t>
            </a:r>
            <a:r>
              <a:rPr lang="zh-CN" altLang="en-US" sz="2400" dirty="0"/>
              <a:t>和外存储器相比，内存储器的特点是( C ) 。</a:t>
            </a:r>
            <a:endParaRPr lang="zh-CN" altLang="en-US" sz="2400" dirty="0"/>
          </a:p>
          <a:p>
            <a:r>
              <a:rPr lang="zh-CN" altLang="en-US" sz="2400" dirty="0"/>
              <a:t>A 、容量大，速度快，成本低 B 、容量大，速度慢，成本高</a:t>
            </a:r>
            <a:endParaRPr lang="zh-CN" altLang="en-US" sz="2400" dirty="0"/>
          </a:p>
          <a:p>
            <a:r>
              <a:rPr lang="zh-CN" altLang="en-US" sz="2400" dirty="0"/>
              <a:t>C 、容量小，速度快，成本高 D 、容量小，速度快，成本低</a:t>
            </a:r>
            <a:endParaRPr lang="zh-CN" altLang="en-US" sz="2400" dirty="0"/>
          </a:p>
        </p:txBody>
      </p:sp>
      <p:sp>
        <p:nvSpPr>
          <p:cNvPr id="6" name="文本框 5"/>
          <p:cNvSpPr txBox="1"/>
          <p:nvPr/>
        </p:nvSpPr>
        <p:spPr>
          <a:xfrm>
            <a:off x="7871791" y="5546035"/>
            <a:ext cx="3766931" cy="584775"/>
          </a:xfrm>
          <a:prstGeom prst="rect">
            <a:avLst/>
          </a:prstGeom>
          <a:noFill/>
        </p:spPr>
        <p:txBody>
          <a:bodyPr wrap="square" rtlCol="0">
            <a:spAutoFit/>
          </a:bodyPr>
          <a:lstStyle/>
          <a:p>
            <a:r>
              <a:rPr lang="zh-CN" altLang="en-US" sz="3200" dirty="0"/>
              <a:t>出题人 何鑫</a:t>
            </a:r>
            <a:endParaRPr lang="zh-CN" alt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884584" y="874644"/>
            <a:ext cx="10118034" cy="830997"/>
          </a:xfrm>
          <a:prstGeom prst="rect">
            <a:avLst/>
          </a:prstGeom>
          <a:noFill/>
        </p:spPr>
        <p:txBody>
          <a:bodyPr wrap="square" rtlCol="0">
            <a:spAutoFit/>
          </a:bodyPr>
          <a:lstStyle/>
          <a:p>
            <a:r>
              <a:rPr lang="en-US" altLang="zh-CN" sz="2400" dirty="0"/>
              <a:t>3.</a:t>
            </a:r>
            <a:r>
              <a:rPr lang="zh-CN" altLang="en-US" sz="2400" dirty="0"/>
              <a:t>假设一个直接映射的</a:t>
            </a:r>
            <a:r>
              <a:rPr lang="en-US" altLang="zh-CN" sz="2400" dirty="0"/>
              <a:t>cache</a:t>
            </a:r>
            <a:r>
              <a:rPr lang="zh-CN" altLang="en-US" sz="2400" dirty="0"/>
              <a:t>，有</a:t>
            </a:r>
            <a:r>
              <a:rPr lang="en-US" altLang="zh-CN" sz="2400" dirty="0"/>
              <a:t>8Kib</a:t>
            </a:r>
            <a:r>
              <a:rPr lang="zh-CN" altLang="en-US" sz="2400" dirty="0"/>
              <a:t>数据，块大小为</a:t>
            </a:r>
            <a:r>
              <a:rPr lang="en-US" altLang="zh-CN" sz="2400" dirty="0"/>
              <a:t>4</a:t>
            </a:r>
            <a:r>
              <a:rPr lang="zh-CN" altLang="en-US" sz="2400" dirty="0"/>
              <a:t>个字，地址</a:t>
            </a:r>
            <a:r>
              <a:rPr lang="en-US" altLang="zh-CN" sz="2400" dirty="0"/>
              <a:t>32</a:t>
            </a:r>
            <a:r>
              <a:rPr lang="zh-CN" altLang="en-US" sz="2400" dirty="0"/>
              <a:t>位，则这个</a:t>
            </a:r>
            <a:r>
              <a:rPr lang="en-US" altLang="zh-CN" sz="2400" dirty="0"/>
              <a:t>cache </a:t>
            </a:r>
            <a:r>
              <a:rPr lang="zh-CN" altLang="en-US" sz="2400" dirty="0"/>
              <a:t>的总位数是数据存储量的（</a:t>
            </a:r>
            <a:r>
              <a:rPr lang="en-US" altLang="zh-CN" sz="2400" dirty="0"/>
              <a:t>C</a:t>
            </a:r>
            <a:r>
              <a:rPr lang="zh-CN" altLang="en-US" sz="2400" dirty="0"/>
              <a:t>）倍</a:t>
            </a:r>
            <a:endParaRPr lang="zh-CN" altLang="en-US" sz="2400" dirty="0"/>
          </a:p>
        </p:txBody>
      </p:sp>
      <p:sp>
        <p:nvSpPr>
          <p:cNvPr id="5" name="文本框 4"/>
          <p:cNvSpPr txBox="1"/>
          <p:nvPr/>
        </p:nvSpPr>
        <p:spPr>
          <a:xfrm>
            <a:off x="1053548" y="2315818"/>
            <a:ext cx="9004852" cy="523220"/>
          </a:xfrm>
          <a:prstGeom prst="rect">
            <a:avLst/>
          </a:prstGeom>
          <a:noFill/>
        </p:spPr>
        <p:txBody>
          <a:bodyPr wrap="square" rtlCol="0">
            <a:spAutoFit/>
          </a:bodyPr>
          <a:lstStyle/>
          <a:p>
            <a:r>
              <a:rPr lang="en-US" altLang="zh-CN" sz="2800" dirty="0"/>
              <a:t>A 1.20                 B.</a:t>
            </a:r>
            <a:r>
              <a:rPr lang="zh-CN" altLang="en-US" sz="2800" dirty="0"/>
              <a:t> </a:t>
            </a:r>
            <a:r>
              <a:rPr lang="en-US" altLang="zh-CN" sz="2800" dirty="0"/>
              <a:t>1.45               C 1.15                 D 2.00</a:t>
            </a:r>
            <a:endParaRPr lang="zh-CN" altLang="en-US" sz="2800" dirty="0"/>
          </a:p>
        </p:txBody>
      </p:sp>
      <p:sp>
        <p:nvSpPr>
          <p:cNvPr id="6" name="文本框 5"/>
          <p:cNvSpPr txBox="1"/>
          <p:nvPr/>
        </p:nvSpPr>
        <p:spPr>
          <a:xfrm>
            <a:off x="932622" y="2839038"/>
            <a:ext cx="10326756" cy="3508653"/>
          </a:xfrm>
          <a:prstGeom prst="rect">
            <a:avLst/>
          </a:prstGeom>
          <a:noFill/>
        </p:spPr>
        <p:txBody>
          <a:bodyPr wrap="square" rtlCol="0">
            <a:spAutoFit/>
          </a:bodyPr>
          <a:lstStyle/>
          <a:p>
            <a:r>
              <a:rPr lang="en-US" altLang="zh-CN" sz="2400" dirty="0"/>
              <a:t>8kib</a:t>
            </a:r>
            <a:r>
              <a:rPr lang="zh-CN" altLang="en-US" sz="2400" dirty="0"/>
              <a:t>是</a:t>
            </a:r>
            <a:r>
              <a:rPr lang="en-US" altLang="zh-CN" sz="2400" dirty="0"/>
              <a:t>2^11</a:t>
            </a:r>
            <a:r>
              <a:rPr lang="zh-CN" altLang="en-US" sz="2400" dirty="0"/>
              <a:t>个字，块大小是</a:t>
            </a:r>
            <a:r>
              <a:rPr lang="en-US" altLang="zh-CN" sz="2400" dirty="0"/>
              <a:t>4</a:t>
            </a:r>
            <a:r>
              <a:rPr lang="zh-CN" altLang="en-US" sz="2400" dirty="0"/>
              <a:t>个字</a:t>
            </a:r>
            <a:r>
              <a:rPr lang="en-US" altLang="zh-CN" sz="2400" dirty="0"/>
              <a:t>2^2,you 2^9</a:t>
            </a:r>
            <a:r>
              <a:rPr lang="zh-CN" altLang="en-US" sz="2400" dirty="0"/>
              <a:t>个块 ，每个块有</a:t>
            </a:r>
            <a:r>
              <a:rPr lang="en-US" altLang="zh-CN" sz="2400" dirty="0"/>
              <a:t>4*32=128</a:t>
            </a:r>
            <a:r>
              <a:rPr lang="zh-CN" altLang="en-US" sz="2400" dirty="0"/>
              <a:t>位数据，加上</a:t>
            </a:r>
            <a:r>
              <a:rPr lang="en-US" altLang="zh-CN" sz="2400" dirty="0"/>
              <a:t>32-10-2-2</a:t>
            </a:r>
            <a:r>
              <a:rPr lang="zh-CN" altLang="en-US" sz="2400" dirty="0"/>
              <a:t>位的标记域和一位有效位</a:t>
            </a:r>
            <a:endParaRPr lang="en-US" altLang="zh-CN" sz="2400" dirty="0"/>
          </a:p>
          <a:p>
            <a:r>
              <a:rPr lang="zh-CN" altLang="en-US" sz="2400" dirty="0"/>
              <a:t>总</a:t>
            </a:r>
            <a:r>
              <a:rPr lang="en-US" altLang="zh-CN" sz="2400" dirty="0"/>
              <a:t>cache </a:t>
            </a:r>
            <a:r>
              <a:rPr lang="zh-CN" altLang="en-US" sz="2400" dirty="0"/>
              <a:t>大小： </a:t>
            </a:r>
            <a:r>
              <a:rPr lang="en-US" altLang="zh-CN" sz="2400" dirty="0"/>
              <a:t>2^9*(4*32+(32-10-2-2)+1)=2^9*147=147/2kib </a:t>
            </a:r>
            <a:r>
              <a:rPr lang="zh-CN" altLang="en-US" sz="2400" dirty="0"/>
              <a:t>一个字节</a:t>
            </a:r>
            <a:r>
              <a:rPr lang="en-US" altLang="zh-CN" sz="2400" dirty="0"/>
              <a:t>8</a:t>
            </a:r>
            <a:r>
              <a:rPr lang="zh-CN" altLang="en-US" sz="2400" dirty="0"/>
              <a:t>位</a:t>
            </a:r>
            <a:r>
              <a:rPr lang="en-US" altLang="zh-CN" sz="2400" dirty="0"/>
              <a:t>bit </a:t>
            </a:r>
            <a:r>
              <a:rPr lang="zh-CN" altLang="en-US" sz="2400" dirty="0"/>
              <a:t>总共需要 </a:t>
            </a:r>
            <a:r>
              <a:rPr lang="en-US" altLang="zh-CN" sz="2400" dirty="0"/>
              <a:t>147/2/8 =9.2kib</a:t>
            </a:r>
            <a:r>
              <a:rPr lang="zh-CN" altLang="en-US" sz="2400" dirty="0"/>
              <a:t>容量  倍数</a:t>
            </a:r>
            <a:r>
              <a:rPr lang="en-US" altLang="zh-CN" sz="2400" dirty="0"/>
              <a:t>=9.2/8=1.15</a:t>
            </a:r>
            <a:endParaRPr lang="en-US" altLang="zh-CN" sz="2400" dirty="0"/>
          </a:p>
          <a:p>
            <a:endParaRPr lang="en-US" altLang="zh-CN" dirty="0"/>
          </a:p>
          <a:p>
            <a:endParaRPr lang="en-US" altLang="zh-CN" dirty="0"/>
          </a:p>
          <a:p>
            <a:r>
              <a:rPr lang="en-US" altLang="zh-CN" sz="2400" dirty="0"/>
              <a:t>4.</a:t>
            </a:r>
            <a:r>
              <a:rPr lang="zh-CN" altLang="en-US" sz="2400" dirty="0"/>
              <a:t>下列哪个存储技术访问时间最短 </a:t>
            </a:r>
            <a:r>
              <a:rPr lang="en-US" altLang="zh-CN" sz="2400" dirty="0"/>
              <a:t>(B)</a:t>
            </a:r>
            <a:endParaRPr lang="en-US" altLang="zh-CN" sz="2400" dirty="0"/>
          </a:p>
          <a:p>
            <a:endParaRPr lang="en-US" altLang="zh-CN" sz="2400" dirty="0"/>
          </a:p>
          <a:p>
            <a:r>
              <a:rPr lang="en-US" altLang="zh-CN" sz="2400" dirty="0"/>
              <a:t>A.</a:t>
            </a:r>
            <a:r>
              <a:rPr lang="zh-CN" altLang="en-US" sz="2400" dirty="0"/>
              <a:t>磁盘    </a:t>
            </a:r>
            <a:r>
              <a:rPr lang="en-US" altLang="zh-CN" sz="2400" dirty="0"/>
              <a:t>B.SRAM    C.DRAM    </a:t>
            </a:r>
            <a:r>
              <a:rPr lang="en-US" altLang="zh-CN" sz="2400" dirty="0" err="1"/>
              <a:t>D.Flash</a:t>
            </a:r>
            <a:r>
              <a:rPr lang="en-US" altLang="zh-CN" sz="2400" dirty="0"/>
              <a:t>    P.256</a:t>
            </a:r>
            <a:endParaRPr lang="zh-CN" altLang="en-US" sz="2400" dirty="0"/>
          </a:p>
          <a:p>
            <a:endParaRPr lang="en-US" altLang="zh-CN" dirty="0"/>
          </a:p>
        </p:txBody>
      </p:sp>
      <p:sp>
        <p:nvSpPr>
          <p:cNvPr id="7" name="文本框 6"/>
          <p:cNvSpPr txBox="1"/>
          <p:nvPr/>
        </p:nvSpPr>
        <p:spPr>
          <a:xfrm>
            <a:off x="7802217" y="5865622"/>
            <a:ext cx="3737113" cy="369332"/>
          </a:xfrm>
          <a:prstGeom prst="rect">
            <a:avLst/>
          </a:prstGeom>
          <a:noFill/>
        </p:spPr>
        <p:txBody>
          <a:bodyPr wrap="square" rtlCol="0">
            <a:spAutoFit/>
          </a:bodyPr>
          <a:lstStyle/>
          <a:p>
            <a:r>
              <a:rPr lang="zh-CN" altLang="en-US" dirty="0"/>
              <a:t>出题人：赵梦宇</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5" name="文本框 4"/>
          <p:cNvSpPr txBox="1"/>
          <p:nvPr/>
        </p:nvSpPr>
        <p:spPr>
          <a:xfrm>
            <a:off x="854764" y="765314"/>
            <a:ext cx="11042375" cy="2215991"/>
          </a:xfrm>
          <a:prstGeom prst="rect">
            <a:avLst/>
          </a:prstGeom>
          <a:noFill/>
        </p:spPr>
        <p:txBody>
          <a:bodyPr wrap="square" rtlCol="0">
            <a:spAutoFit/>
          </a:bodyPr>
          <a:lstStyle/>
          <a:p>
            <a:r>
              <a:rPr lang="zh-CN" altLang="en-US" sz="2400" dirty="0"/>
              <a:t>一、大数据块的缺失代价是什么？怎么才能有效降低缺失代价？</a:t>
            </a:r>
            <a:endParaRPr lang="en-US" altLang="zh-CN" sz="2400" dirty="0"/>
          </a:p>
          <a:p>
            <a:endParaRPr lang="en-US" altLang="zh-CN" sz="2400" dirty="0"/>
          </a:p>
          <a:p>
            <a:r>
              <a:rPr lang="en-US" altLang="zh-CN" sz="2400" dirty="0"/>
              <a:t>1.</a:t>
            </a:r>
            <a:r>
              <a:rPr lang="zh-CN" altLang="en-US" sz="2400" dirty="0"/>
              <a:t>能掩盖大数据块缺失率低的有点</a:t>
            </a:r>
            <a:endParaRPr lang="en-US" altLang="zh-CN" sz="2400" dirty="0"/>
          </a:p>
          <a:p>
            <a:endParaRPr lang="en-US" altLang="zh-CN" sz="2400" dirty="0"/>
          </a:p>
          <a:p>
            <a:r>
              <a:rPr lang="en-US" altLang="zh-CN" sz="2400" dirty="0"/>
              <a:t>2.</a:t>
            </a:r>
            <a:r>
              <a:rPr lang="zh-CN" altLang="en-US" sz="2400" dirty="0"/>
              <a:t>提前重启和关键字优先能有效地降低缺失代价。                      出题人：李志航</a:t>
            </a:r>
            <a:endParaRPr lang="zh-CN" altLang="en-US" sz="2400" dirty="0"/>
          </a:p>
          <a:p>
            <a:endParaRPr lang="zh-CN" altLang="en-US" dirty="0"/>
          </a:p>
        </p:txBody>
      </p:sp>
      <p:sp>
        <p:nvSpPr>
          <p:cNvPr id="6" name="矩形 5"/>
          <p:cNvSpPr/>
          <p:nvPr/>
        </p:nvSpPr>
        <p:spPr>
          <a:xfrm>
            <a:off x="781878" y="3337677"/>
            <a:ext cx="9852992" cy="2308324"/>
          </a:xfrm>
          <a:prstGeom prst="rect">
            <a:avLst/>
          </a:prstGeom>
        </p:spPr>
        <p:txBody>
          <a:bodyPr wrap="square">
            <a:spAutoFit/>
          </a:bodyPr>
          <a:lstStyle/>
          <a:p>
            <a:pPr>
              <a:buNone/>
            </a:pPr>
            <a:r>
              <a:rPr lang="zh-CN" altLang="en-US" sz="2400" dirty="0"/>
              <a:t>二、简述</a:t>
            </a:r>
            <a:r>
              <a:rPr lang="en-US" altLang="zh-CN" sz="2400" dirty="0"/>
              <a:t>CPU</a:t>
            </a:r>
            <a:r>
              <a:rPr lang="zh-CN" altLang="en-US" sz="2400" dirty="0"/>
              <a:t>访存过程（</a:t>
            </a:r>
            <a:r>
              <a:rPr lang="en-US" altLang="zh-CN" sz="2400" dirty="0"/>
              <a:t>"</a:t>
            </a:r>
            <a:r>
              <a:rPr lang="zh-CN" altLang="en-US" sz="2400" dirty="0"/>
              <a:t>磁盘</a:t>
            </a:r>
            <a:r>
              <a:rPr lang="en-US" altLang="zh-CN" sz="2400" dirty="0"/>
              <a:t>-</a:t>
            </a:r>
            <a:r>
              <a:rPr lang="zh-CN" altLang="en-US" sz="2400" dirty="0"/>
              <a:t>主存</a:t>
            </a:r>
            <a:r>
              <a:rPr lang="en-US" altLang="zh-CN" sz="2400" dirty="0"/>
              <a:t>-cache"</a:t>
            </a:r>
            <a:r>
              <a:rPr lang="zh-CN" altLang="en-US" sz="2400" dirty="0"/>
              <a:t>），要求考虑全部情况。</a:t>
            </a:r>
            <a:endParaRPr lang="en-US" altLang="zh-CN" sz="2400" dirty="0"/>
          </a:p>
          <a:p>
            <a:pPr>
              <a:buNone/>
            </a:pPr>
            <a:r>
              <a:rPr lang="zh-CN" altLang="en-US" sz="2400" dirty="0"/>
              <a:t> </a:t>
            </a:r>
            <a:endParaRPr lang="en-US" altLang="zh-CN" sz="2400" dirty="0"/>
          </a:p>
          <a:p>
            <a:pPr>
              <a:buNone/>
            </a:pPr>
            <a:r>
              <a:rPr lang="en-US" altLang="zh-CN" sz="2400" dirty="0"/>
              <a:t>   </a:t>
            </a:r>
            <a:r>
              <a:rPr lang="zh-CN" altLang="en-US" sz="2400" dirty="0"/>
              <a:t> 参考答案：</a:t>
            </a:r>
            <a:r>
              <a:rPr lang="en-US" altLang="zh-CN" sz="2400" dirty="0"/>
              <a:t>CPU</a:t>
            </a:r>
            <a:r>
              <a:rPr lang="zh-CN" altLang="en-US" sz="2400" dirty="0"/>
              <a:t>计算出</a:t>
            </a:r>
            <a:r>
              <a:rPr lang="en-US" altLang="zh-CN" sz="2400" dirty="0"/>
              <a:t>VA</a:t>
            </a:r>
            <a:r>
              <a:rPr lang="zh-CN" altLang="en-US" sz="2400" dirty="0"/>
              <a:t>去</a:t>
            </a:r>
            <a:r>
              <a:rPr lang="en-US" altLang="zh-CN" sz="2400" dirty="0"/>
              <a:t>TLB</a:t>
            </a:r>
            <a:r>
              <a:rPr lang="zh-CN" altLang="en-US" sz="2400" dirty="0"/>
              <a:t>中寻找，如页表项在</a:t>
            </a:r>
            <a:r>
              <a:rPr lang="en-US" altLang="zh-CN" sz="2400" dirty="0"/>
              <a:t>TLB</a:t>
            </a:r>
            <a:r>
              <a:rPr lang="zh-CN" altLang="en-US" sz="2400" dirty="0"/>
              <a:t>中，</a:t>
            </a:r>
            <a:r>
              <a:rPr lang="en-US" altLang="zh-CN" sz="2400" dirty="0"/>
              <a:t>VA</a:t>
            </a:r>
            <a:r>
              <a:rPr lang="zh-CN" altLang="en-US" sz="2400" dirty="0"/>
              <a:t>转换为</a:t>
            </a:r>
            <a:r>
              <a:rPr lang="en-US" altLang="zh-CN" sz="2400" dirty="0"/>
              <a:t>PA</a:t>
            </a:r>
            <a:r>
              <a:rPr lang="zh-CN" altLang="en-US" sz="2400" dirty="0"/>
              <a:t>并访问</a:t>
            </a:r>
            <a:r>
              <a:rPr lang="en-US" altLang="zh-CN" sz="2400" dirty="0"/>
              <a:t>cache</a:t>
            </a:r>
            <a:r>
              <a:rPr lang="zh-CN" altLang="en-US" sz="2400" dirty="0"/>
              <a:t>存取数据，如发生</a:t>
            </a:r>
            <a:r>
              <a:rPr lang="en-US" altLang="zh-CN" sz="2400" dirty="0"/>
              <a:t>cache</a:t>
            </a:r>
            <a:r>
              <a:rPr lang="zh-CN" altLang="en-US" sz="2400" dirty="0"/>
              <a:t>缺失则要从主存中寻找并替换；如果</a:t>
            </a:r>
            <a:r>
              <a:rPr lang="en-US" altLang="zh-CN" sz="2400" dirty="0"/>
              <a:t>TLB</a:t>
            </a:r>
            <a:r>
              <a:rPr lang="zh-CN" altLang="en-US" sz="2400" dirty="0"/>
              <a:t>缺失，则去页表中查找并更新</a:t>
            </a:r>
            <a:r>
              <a:rPr lang="en-US" altLang="zh-CN" sz="2400" dirty="0"/>
              <a:t>TLB</a:t>
            </a:r>
            <a:r>
              <a:rPr lang="zh-CN" altLang="en-US" sz="2400" dirty="0"/>
              <a:t>并转化</a:t>
            </a:r>
            <a:r>
              <a:rPr lang="en-US" altLang="zh-CN" sz="2400" dirty="0"/>
              <a:t>VA</a:t>
            </a:r>
            <a:r>
              <a:rPr lang="zh-CN" altLang="en-US" sz="2400" dirty="0"/>
              <a:t>访问</a:t>
            </a:r>
            <a:r>
              <a:rPr lang="en-US" altLang="zh-CN" sz="2400" dirty="0"/>
              <a:t>cache</a:t>
            </a:r>
            <a:r>
              <a:rPr lang="zh-CN" altLang="en-US" sz="2400" dirty="0"/>
              <a:t>，如果页表中也不存在，则做缺页处理（读磁盘替换主存）。</a:t>
            </a:r>
            <a:endParaRPr lang="en-US" altLang="zh-C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9" name="矩形 8"/>
          <p:cNvSpPr/>
          <p:nvPr/>
        </p:nvSpPr>
        <p:spPr>
          <a:xfrm>
            <a:off x="414130" y="464406"/>
            <a:ext cx="11333922" cy="6001643"/>
          </a:xfrm>
          <a:prstGeom prst="rect">
            <a:avLst/>
          </a:prstGeom>
        </p:spPr>
        <p:txBody>
          <a:bodyPr wrap="square">
            <a:spAutoFit/>
          </a:bodyPr>
          <a:lstStyle/>
          <a:p>
            <a:r>
              <a:rPr lang="zh-CN" altLang="en-US" sz="2400" dirty="0"/>
              <a:t>第五章大题 学号9 10</a:t>
            </a:r>
            <a:endParaRPr lang="zh-CN" altLang="en-US" sz="2400" dirty="0"/>
          </a:p>
          <a:p>
            <a:r>
              <a:rPr lang="zh-CN" altLang="en-US" sz="2400" dirty="0"/>
              <a:t>某计算机存储器按字节编址，虚拟（逻辑）地址空间大小为 16MB，主存（物 理）地址空间大小为 1MB，页面大小为 4KB；Cache 采用直接映射方式，共 8 行；主 存与 Cache 之间交换的块大小为 32B。系统运行到某一时刻时，页表的部分内容和 Cache 的部分内容分别如题 44-a 图、题 44-b图所示，图中页框号及标记字段的内容为十六进制形式（10分）</a:t>
            </a:r>
            <a:endParaRPr lang="zh-CN" altLang="en-US" sz="2400" dirty="0"/>
          </a:p>
          <a:p>
            <a:r>
              <a:rPr lang="zh-CN" altLang="en-US" sz="2400" dirty="0"/>
              <a:t>请回答下列问题。</a:t>
            </a:r>
            <a:endParaRPr lang="zh-CN" altLang="en-US" sz="2400" dirty="0"/>
          </a:p>
          <a:p>
            <a:r>
              <a:rPr lang="zh-CN" altLang="en-US" sz="2400" dirty="0"/>
              <a:t>（1）虚拟地址共有几位，哪几位表示虚页号？物理地址共有几位，哪几位表示页框号（物理页号）？（2分）</a:t>
            </a:r>
            <a:endParaRPr lang="zh-CN" altLang="en-US" sz="2400" dirty="0"/>
          </a:p>
          <a:p>
            <a:r>
              <a:rPr lang="zh-CN" altLang="en-US" sz="2400" dirty="0"/>
              <a:t>（2）使用物理地址访问 Cache 时，物理地址应划分成哪几个字段？要求说明每个字段 的位数及在物理地址中的位置。（2分）</a:t>
            </a:r>
            <a:endParaRPr lang="zh-CN" altLang="en-US" sz="2400" dirty="0"/>
          </a:p>
          <a:p>
            <a:r>
              <a:rPr lang="zh-CN" altLang="en-US" sz="2400" dirty="0"/>
              <a:t>（3）虚拟地址 001C60H 所在的页面是否在主存中？若在主存中，则该虚拟地址对应的 物理地址是什么？访问该地址时是否 Cache 命中？要求说明理由。（3分）</a:t>
            </a:r>
            <a:endParaRPr lang="zh-CN" altLang="en-US" sz="2400" dirty="0"/>
          </a:p>
          <a:p>
            <a:r>
              <a:rPr lang="zh-CN" altLang="en-US" sz="2400" dirty="0"/>
              <a:t> （4）假定为该机配置一个 4 路组相联的 TLB 共可存放 8 个页表项，若其当前内容（十 六进制）如题 44-c 图所示，则此时虚拟地址 024BACH 所在的页面是否存在主存 中？要求说明理由。（3分）</a:t>
            </a: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20940" y="168962"/>
            <a:ext cx="6410711" cy="3120887"/>
          </a:xfrm>
          <a:prstGeom prst="rect">
            <a:avLst/>
          </a:prstGeom>
          <a:noFill/>
          <a:ln w="9525">
            <a:noFill/>
          </a:ln>
        </p:spPr>
      </p:pic>
      <p:sp>
        <p:nvSpPr>
          <p:cNvPr id="5" name="矩形 4"/>
          <p:cNvSpPr/>
          <p:nvPr/>
        </p:nvSpPr>
        <p:spPr>
          <a:xfrm>
            <a:off x="435651" y="3568152"/>
            <a:ext cx="10706114" cy="1200329"/>
          </a:xfrm>
          <a:prstGeom prst="rect">
            <a:avLst/>
          </a:prstGeom>
        </p:spPr>
        <p:txBody>
          <a:bodyPr wrap="square">
            <a:spAutoFit/>
          </a:bodyPr>
          <a:lstStyle/>
          <a:p>
            <a:pPr marL="74930" algn="just">
              <a:spcBef>
                <a:spcPts val="10"/>
              </a:spcBef>
              <a:spcAft>
                <a:spcPts val="0"/>
              </a:spcAft>
            </a:pP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a:t>
            </a:r>
            <a:r>
              <a:rPr lang="en-US" altLang="zh-CN" sz="2400" kern="100" spc="5" dirty="0">
                <a:solidFill>
                  <a:srgbClr val="000000"/>
                </a:solidFill>
                <a:latin typeface="Calibri" panose="020F0502020204030204" pitchFamily="34" charset="0"/>
                <a:ea typeface="仿宋" panose="02010609060101010101" pitchFamily="49" charset="-122"/>
                <a:cs typeface="Times New Roman" panose="02020603050405020304" pitchFamily="18" charset="0"/>
              </a:rPr>
              <a:t>1</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a:t>
            </a:r>
            <a:r>
              <a:rPr lang="en-US" altLang="zh-CN" sz="2400" kern="100" spc="-5" dirty="0">
                <a:solidFill>
                  <a:srgbClr val="000000"/>
                </a:solidFill>
                <a:latin typeface="Calibri" panose="020F0502020204030204" pitchFamily="34" charset="0"/>
                <a:ea typeface="仿宋" panose="02010609060101010101" pitchFamily="49" charset="-122"/>
                <a:cs typeface="Times New Roman" panose="02020603050405020304" pitchFamily="18" charset="0"/>
              </a:rPr>
              <a:t>2</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4</a:t>
            </a:r>
            <a:r>
              <a:rPr lang="en-US" altLang="zh-CN" sz="2400" kern="100" spc="5" dirty="0">
                <a:solidFill>
                  <a:srgbClr val="000000"/>
                </a:solidFill>
                <a:latin typeface="Calibri" panose="020F0502020204030204" pitchFamily="34" charset="0"/>
                <a:ea typeface="仿宋" panose="02010609060101010101" pitchFamily="49" charset="-122"/>
                <a:cs typeface="Times New Roman" panose="02020603050405020304" pitchFamily="18" charset="0"/>
              </a:rPr>
              <a:t> </a:t>
            </a:r>
            <a:r>
              <a:rPr lang="zh-CN" altLang="zh-CN" sz="2400" kern="100" spc="5"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、前</a:t>
            </a:r>
            <a:r>
              <a:rPr lang="zh-CN" altLang="zh-CN" sz="2400" kern="100" spc="-255" dirty="0">
                <a:solidFill>
                  <a:srgbClr val="000000"/>
                </a:solidFill>
                <a:latin typeface="Calibri" panose="020F0502020204030204" pitchFamily="34" charset="0"/>
                <a:ea typeface="仿宋" panose="02010609060101010101" pitchFamily="49" charset="-122"/>
                <a:cs typeface="Times New Roman" panose="02020603050405020304" pitchFamily="18" charset="0"/>
              </a:rPr>
              <a:t> </a:t>
            </a:r>
            <a:r>
              <a:rPr lang="en-US" altLang="zh-CN" sz="2400" kern="100" spc="5" dirty="0">
                <a:solidFill>
                  <a:srgbClr val="000000"/>
                </a:solidFill>
                <a:latin typeface="Calibri" panose="020F0502020204030204" pitchFamily="34" charset="0"/>
                <a:ea typeface="仿宋" panose="02010609060101010101" pitchFamily="49" charset="-122"/>
                <a:cs typeface="Times New Roman" panose="02020603050405020304" pitchFamily="18" charset="0"/>
              </a:rPr>
              <a:t>1</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2 </a:t>
            </a:r>
            <a:r>
              <a:rPr lang="zh-CN" altLang="zh-CN" sz="2400" kern="100" spc="5"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a:t>
            </a:r>
            <a:r>
              <a:rPr lang="en-US" altLang="zh-CN" sz="2400" kern="100" spc="5" dirty="0">
                <a:solidFill>
                  <a:srgbClr val="000000"/>
                </a:solidFill>
                <a:latin typeface="Calibri" panose="020F0502020204030204" pitchFamily="34" charset="0"/>
                <a:ea typeface="仿宋" panose="02010609060101010101" pitchFamily="49" charset="-122"/>
                <a:cs typeface="Times New Roman" panose="02020603050405020304" pitchFamily="18" charset="0"/>
              </a:rPr>
              <a:t>2</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0 </a:t>
            </a:r>
            <a:r>
              <a:rPr lang="zh-CN" altLang="zh-CN" sz="2400" kern="100" spc="5"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前</a:t>
            </a:r>
            <a:r>
              <a:rPr lang="zh-CN" altLang="zh-CN" sz="2400" kern="100" spc="-260" dirty="0">
                <a:solidFill>
                  <a:srgbClr val="000000"/>
                </a:solidFill>
                <a:latin typeface="Calibri" panose="020F0502020204030204" pitchFamily="34" charset="0"/>
                <a:ea typeface="仿宋" panose="02010609060101010101" pitchFamily="49" charset="-122"/>
                <a:cs typeface="Times New Roman" panose="02020603050405020304" pitchFamily="18" charset="0"/>
              </a:rPr>
              <a:t>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8</a:t>
            </a:r>
            <a:r>
              <a:rPr lang="en-US" altLang="zh-CN" sz="2400" kern="100" spc="5" dirty="0">
                <a:solidFill>
                  <a:srgbClr val="000000"/>
                </a:solidFill>
                <a:latin typeface="Calibri" panose="020F0502020204030204" pitchFamily="34" charset="0"/>
                <a:ea typeface="仿宋" panose="02010609060101010101" pitchFamily="49" charset="-122"/>
                <a:cs typeface="Times New Roman" panose="02020603050405020304" pitchFamily="18" charset="0"/>
              </a:rPr>
              <a:t>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marL="74930" indent="333375" algn="just">
              <a:spcBef>
                <a:spcPts val="10"/>
              </a:spcBef>
              <a:spcAft>
                <a:spcPts val="0"/>
              </a:spcAft>
            </a:pPr>
            <a:r>
              <a:rPr lang="en-US" altLang="zh-CN" sz="2400" kern="100" dirty="0">
                <a:solidFill>
                  <a:srgbClr val="000000"/>
                </a:solidFill>
                <a:latin typeface="仿宋" panose="02010609060101010101" pitchFamily="49" charset="-122"/>
                <a:ea typeface="宋体" panose="02010600030101010101" pitchFamily="2" charset="-122"/>
                <a:cs typeface="Times New Roman" panose="02020603050405020304" pitchFamily="18" charset="0"/>
              </a:rPr>
              <a:t>16M=224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故虚拟地址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24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4K=212</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，故页内地址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12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位，所以虚页号为前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12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1M=220</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故物理地址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20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20-12=8</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，故前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8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位为页框号。</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p:cNvSpPr/>
          <p:nvPr/>
        </p:nvSpPr>
        <p:spPr>
          <a:xfrm>
            <a:off x="435651" y="5185058"/>
            <a:ext cx="10280374" cy="1015663"/>
          </a:xfrm>
          <a:prstGeom prst="rect">
            <a:avLst/>
          </a:prstGeom>
        </p:spPr>
        <p:txBody>
          <a:bodyPr wrap="square">
            <a:spAutoFit/>
          </a:bodyPr>
          <a:lstStyle/>
          <a:p>
            <a:r>
              <a:rPr lang="zh-CN" altLang="en-US" sz="2000" dirty="0"/>
              <a:t>（</a:t>
            </a:r>
            <a:r>
              <a:rPr lang="en-US" altLang="zh-CN" sz="2000" dirty="0"/>
              <a:t>2</a:t>
            </a:r>
            <a:r>
              <a:rPr lang="zh-CN" altLang="en-US" sz="2000" dirty="0"/>
              <a:t>）主存字块标记（</a:t>
            </a:r>
            <a:r>
              <a:rPr lang="en-US" altLang="zh-CN" sz="2000" dirty="0"/>
              <a:t>12bit</a:t>
            </a:r>
            <a:r>
              <a:rPr lang="zh-CN" altLang="en-US" sz="2000" dirty="0"/>
              <a:t>）、</a:t>
            </a:r>
            <a:r>
              <a:rPr lang="en-US" altLang="zh-CN" sz="2000" dirty="0"/>
              <a:t>cache </a:t>
            </a:r>
            <a:r>
              <a:rPr lang="zh-CN" altLang="en-US" sz="2000" dirty="0"/>
              <a:t>字块标记（</a:t>
            </a:r>
            <a:r>
              <a:rPr lang="en-US" altLang="zh-CN" sz="2000" dirty="0"/>
              <a:t>3bit</a:t>
            </a:r>
            <a:r>
              <a:rPr lang="zh-CN" altLang="en-US" sz="2000" dirty="0"/>
              <a:t>）、字块内地址（</a:t>
            </a:r>
            <a:r>
              <a:rPr lang="en-US" altLang="zh-CN" sz="2000" dirty="0"/>
              <a:t>5bit</a:t>
            </a:r>
            <a:r>
              <a:rPr lang="zh-CN" altLang="en-US" sz="2000" dirty="0"/>
              <a:t>）</a:t>
            </a:r>
            <a:endParaRPr lang="zh-CN" altLang="en-US" sz="2000" dirty="0"/>
          </a:p>
          <a:p>
            <a:r>
              <a:rPr lang="zh-CN" altLang="en-US" sz="2000" dirty="0"/>
              <a:t>物理地址 </a:t>
            </a:r>
            <a:r>
              <a:rPr lang="en-US" altLang="zh-CN" sz="2000" dirty="0"/>
              <a:t>20 </a:t>
            </a:r>
            <a:r>
              <a:rPr lang="zh-CN" altLang="en-US" sz="2000" dirty="0"/>
              <a:t>位，其中，块大小为 </a:t>
            </a:r>
            <a:r>
              <a:rPr lang="en-US" altLang="zh-CN" sz="2000" dirty="0"/>
              <a:t>32B=25B </a:t>
            </a:r>
            <a:r>
              <a:rPr lang="zh-CN" altLang="en-US" sz="2000" dirty="0"/>
              <a:t>故块内地址 </a:t>
            </a:r>
            <a:r>
              <a:rPr lang="en-US" altLang="zh-CN" sz="2000" dirty="0"/>
              <a:t>5 </a:t>
            </a:r>
            <a:r>
              <a:rPr lang="zh-CN" altLang="en-US" sz="2000" dirty="0"/>
              <a:t>位；</a:t>
            </a:r>
            <a:r>
              <a:rPr lang="en-US" altLang="zh-CN" sz="2000" dirty="0"/>
              <a:t>cache </a:t>
            </a:r>
            <a:r>
              <a:rPr lang="zh-CN" altLang="en-US" sz="2000" dirty="0"/>
              <a:t>共 </a:t>
            </a:r>
            <a:r>
              <a:rPr lang="en-US" altLang="zh-CN" sz="2000" dirty="0"/>
              <a:t>8 </a:t>
            </a:r>
            <a:r>
              <a:rPr lang="zh-CN" altLang="en-US" sz="2000" dirty="0"/>
              <a:t>行，</a:t>
            </a:r>
            <a:r>
              <a:rPr lang="en-US" altLang="zh-CN" sz="2000" dirty="0"/>
              <a:t>8=23</a:t>
            </a:r>
            <a:r>
              <a:rPr lang="zh-CN" altLang="en-US" sz="2000" dirty="0"/>
              <a:t>，故字块标记为 </a:t>
            </a:r>
            <a:r>
              <a:rPr lang="en-US" altLang="zh-CN" sz="2000" dirty="0"/>
              <a:t>3 </a:t>
            </a:r>
            <a:r>
              <a:rPr lang="zh-CN" altLang="en-US" sz="2000" dirty="0"/>
              <a:t>位；</a:t>
            </a:r>
            <a:r>
              <a:rPr lang="en-US" altLang="zh-CN" sz="2000" dirty="0"/>
              <a:t>20-5-2=12</a:t>
            </a:r>
            <a:r>
              <a:rPr lang="zh-CN" altLang="en-US" sz="2000" dirty="0"/>
              <a:t>，故主存字块标记为 </a:t>
            </a:r>
            <a:r>
              <a:rPr lang="en-US" altLang="zh-CN" sz="2000" dirty="0"/>
              <a:t>12 </a:t>
            </a:r>
            <a:r>
              <a:rPr lang="zh-CN" altLang="en-US" sz="2000" dirty="0"/>
              <a:t>位。</a:t>
            </a:r>
            <a:endParaRPr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771939" y="823077"/>
            <a:ext cx="9872870" cy="2347506"/>
          </a:xfrm>
          <a:prstGeom prst="rect">
            <a:avLst/>
          </a:prstGeom>
        </p:spPr>
        <p:txBody>
          <a:bodyPr wrap="square">
            <a:spAutoFit/>
          </a:bodyPr>
          <a:lstStyle/>
          <a:p>
            <a:r>
              <a:rPr lang="zh-CN" altLang="en-US" sz="2400" dirty="0"/>
              <a:t>（</a:t>
            </a:r>
            <a:r>
              <a:rPr lang="en-US" altLang="zh-CN" sz="2400" dirty="0"/>
              <a:t>3</a:t>
            </a:r>
            <a:r>
              <a:rPr lang="zh-CN" altLang="en-US" sz="2400" dirty="0"/>
              <a:t>） 在主存中，</a:t>
            </a:r>
            <a:r>
              <a:rPr lang="en-US" altLang="zh-CN" sz="2400" dirty="0"/>
              <a:t>04C60H,  </a:t>
            </a:r>
            <a:r>
              <a:rPr lang="zh-CN" altLang="en-US" sz="2400" dirty="0"/>
              <a:t>不命中，没有 </a:t>
            </a:r>
            <a:r>
              <a:rPr lang="en-US" altLang="zh-CN" sz="2400" dirty="0"/>
              <a:t>04C </a:t>
            </a:r>
            <a:r>
              <a:rPr lang="zh-CN" altLang="en-US" sz="2400" dirty="0"/>
              <a:t>的标记字段</a:t>
            </a:r>
            <a:endParaRPr lang="zh-CN" altLang="en-US" sz="2400" dirty="0"/>
          </a:p>
          <a:p>
            <a:r>
              <a:rPr lang="en-US" altLang="zh-CN" sz="2400" dirty="0"/>
              <a:t>001C60H </a:t>
            </a:r>
            <a:r>
              <a:rPr lang="zh-CN" altLang="en-US" sz="2400" dirty="0"/>
              <a:t>中虚页号为 </a:t>
            </a:r>
            <a:r>
              <a:rPr lang="en-US" altLang="zh-CN" sz="2400" dirty="0"/>
              <a:t>001H=1</a:t>
            </a:r>
            <a:r>
              <a:rPr lang="zh-CN" altLang="en-US" sz="2400" dirty="0"/>
              <a:t>，查页表知其有效位为 </a:t>
            </a:r>
            <a:r>
              <a:rPr lang="en-US" altLang="zh-CN" sz="2400" dirty="0"/>
              <a:t>1</a:t>
            </a:r>
            <a:r>
              <a:rPr lang="zh-CN" altLang="en-US" sz="2400" dirty="0"/>
              <a:t>，在内存中；该物理地址对应的也 表项中，页框号为 </a:t>
            </a:r>
            <a:r>
              <a:rPr lang="en-US" altLang="zh-CN" sz="2400" dirty="0"/>
              <a:t>04H </a:t>
            </a:r>
            <a:r>
              <a:rPr lang="zh-CN" altLang="en-US" sz="2400" dirty="0"/>
              <a:t>故物理地址为 </a:t>
            </a:r>
            <a:r>
              <a:rPr lang="en-US" altLang="zh-CN" sz="2400" dirty="0"/>
              <a:t>04C60H</a:t>
            </a:r>
            <a:r>
              <a:rPr lang="zh-CN" altLang="en-US" sz="2400" dirty="0"/>
              <a:t>；物理地址 </a:t>
            </a:r>
            <a:r>
              <a:rPr lang="en-US" altLang="zh-CN" sz="2400" dirty="0"/>
              <a:t>04C60H </a:t>
            </a:r>
            <a:r>
              <a:rPr lang="zh-CN" altLang="en-US" sz="2400" dirty="0"/>
              <a:t>在直接映射方式下，对应的 行号为 </a:t>
            </a:r>
            <a:r>
              <a:rPr lang="en-US" altLang="zh-CN" sz="2400" dirty="0"/>
              <a:t>4</a:t>
            </a:r>
            <a:r>
              <a:rPr lang="zh-CN" altLang="en-US" sz="2400" dirty="0"/>
              <a:t>，有效位为 </a:t>
            </a:r>
            <a:r>
              <a:rPr lang="en-US" altLang="zh-CN" sz="2400" dirty="0"/>
              <a:t>1 </a:t>
            </a:r>
            <a:r>
              <a:rPr lang="zh-CN" altLang="en-US" sz="2400" dirty="0"/>
              <a:t>但是标记位为 </a:t>
            </a:r>
            <a:r>
              <a:rPr lang="en-US" altLang="zh-CN" sz="2400" dirty="0"/>
              <a:t>064H≠04CH </a:t>
            </a:r>
            <a:r>
              <a:rPr lang="zh-CN" altLang="en-US" sz="2400" dirty="0"/>
              <a:t>故不命中。</a:t>
            </a:r>
            <a:endParaRPr lang="zh-CN" altLang="en-US" sz="2400" dirty="0"/>
          </a:p>
          <a:p>
            <a:r>
              <a:rPr lang="zh-CN" altLang="en-US" sz="2400" dirty="0"/>
              <a:t>（</a:t>
            </a:r>
            <a:r>
              <a:rPr lang="en-US" altLang="zh-CN" sz="2400" dirty="0"/>
              <a:t>4</a:t>
            </a:r>
            <a:r>
              <a:rPr lang="zh-CN" altLang="en-US" sz="2400" dirty="0"/>
              <a:t>）在</a:t>
            </a:r>
            <a:r>
              <a:rPr lang="en-US" altLang="zh-CN" sz="2400" dirty="0"/>
              <a:t>012 </a:t>
            </a:r>
            <a:r>
              <a:rPr lang="zh-CN" altLang="en-US" sz="2400" dirty="0"/>
              <a:t>的那个标记是对的。</a:t>
            </a:r>
            <a:endParaRPr lang="zh-CN" altLang="en-US" sz="2400" dirty="0"/>
          </a:p>
        </p:txBody>
      </p:sp>
      <p:sp>
        <p:nvSpPr>
          <p:cNvPr id="6" name="矩形 5"/>
          <p:cNvSpPr/>
          <p:nvPr/>
        </p:nvSpPr>
        <p:spPr>
          <a:xfrm>
            <a:off x="771938" y="3553743"/>
            <a:ext cx="10538791" cy="1200329"/>
          </a:xfrm>
          <a:prstGeom prst="rect">
            <a:avLst/>
          </a:prstGeom>
        </p:spPr>
        <p:txBody>
          <a:bodyPr wrap="square">
            <a:spAutoFit/>
          </a:bodyPr>
          <a:lstStyle/>
          <a:p>
            <a:pPr algn="just">
              <a:spcAft>
                <a:spcPts val="0"/>
              </a:spcAft>
            </a:pP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思路： 标记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11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位组地址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1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位页内地址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12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位，前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12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位为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0000 0010 0100</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，组地址位为</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0</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，第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0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组中存在标记为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012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的页，其页框号为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1F</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，故 </a:t>
            </a:r>
            <a:r>
              <a:rPr lang="en-US"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024BACH </a:t>
            </a:r>
            <a:r>
              <a:rPr lang="zh-CN" altLang="zh-CN" sz="2400" kern="100" dirty="0">
                <a:solidFill>
                  <a:srgbClr val="000000"/>
                </a:solidFill>
                <a:latin typeface="Calibri" panose="020F0502020204030204" pitchFamily="34" charset="0"/>
                <a:ea typeface="仿宋" panose="02010609060101010101" pitchFamily="49" charset="-122"/>
                <a:cs typeface="Times New Roman" panose="02020603050405020304" pitchFamily="18" charset="0"/>
              </a:rPr>
              <a:t>所在的页面存在主存中。</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文本框 6"/>
          <p:cNvSpPr txBox="1"/>
          <p:nvPr/>
        </p:nvSpPr>
        <p:spPr>
          <a:xfrm>
            <a:off x="6453808" y="5367131"/>
            <a:ext cx="5045765" cy="461665"/>
          </a:xfrm>
          <a:prstGeom prst="rect">
            <a:avLst/>
          </a:prstGeom>
          <a:noFill/>
        </p:spPr>
        <p:txBody>
          <a:bodyPr wrap="square" rtlCol="0">
            <a:spAutoFit/>
          </a:bodyPr>
          <a:lstStyle/>
          <a:p>
            <a:r>
              <a:rPr lang="zh-CN" altLang="en-US" sz="2400" dirty="0"/>
              <a:t>出题人：易子婧 徐莹慧</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573932" y="680937"/>
            <a:ext cx="11478638" cy="1661993"/>
          </a:xfrm>
          <a:prstGeom prst="rect">
            <a:avLst/>
          </a:prstGeom>
          <a:noFill/>
        </p:spPr>
        <p:txBody>
          <a:bodyPr wrap="square" rtlCol="0">
            <a:spAutoFit/>
          </a:bodyPr>
          <a:lstStyle/>
          <a:p>
            <a:r>
              <a:rPr lang="en-US" altLang="zh-CN" sz="2800" dirty="0"/>
              <a:t>2._______</a:t>
            </a:r>
            <a:r>
              <a:rPr lang="zh-CN" altLang="zh-CN" sz="2800" dirty="0"/>
              <a:t>能将高级语言编写的程序翻译成硬件能执行的指令。</a:t>
            </a:r>
            <a:r>
              <a:rPr lang="en-US" altLang="zh-CN" sz="2800" dirty="0"/>
              <a:t>(B)</a:t>
            </a:r>
            <a:endParaRPr lang="zh-CN" altLang="zh-CN" sz="2800" dirty="0"/>
          </a:p>
          <a:p>
            <a:r>
              <a:rPr lang="en-US" altLang="zh-CN" sz="2800" dirty="0"/>
              <a:t>A.</a:t>
            </a:r>
            <a:r>
              <a:rPr lang="zh-CN" altLang="zh-CN" sz="2800" dirty="0"/>
              <a:t>汇编程序</a:t>
            </a:r>
            <a:r>
              <a:rPr lang="en-US" altLang="zh-CN" sz="2800" dirty="0"/>
              <a:t>               B.</a:t>
            </a:r>
            <a:r>
              <a:rPr lang="zh-CN" altLang="zh-CN" sz="2800" dirty="0"/>
              <a:t>编译程序</a:t>
            </a:r>
            <a:endParaRPr lang="zh-CN" altLang="zh-CN" sz="2800" dirty="0"/>
          </a:p>
          <a:p>
            <a:r>
              <a:rPr lang="en-US" altLang="zh-CN" sz="2800" dirty="0"/>
              <a:t>C.</a:t>
            </a:r>
            <a:r>
              <a:rPr lang="zh-CN" altLang="zh-CN" sz="2800" dirty="0"/>
              <a:t>操作系统</a:t>
            </a:r>
            <a:r>
              <a:rPr lang="en-US" altLang="zh-CN" sz="2800" dirty="0"/>
              <a:t>               D.</a:t>
            </a:r>
            <a:r>
              <a:rPr lang="zh-CN" altLang="zh-CN" sz="2800" dirty="0"/>
              <a:t>加载程序</a:t>
            </a:r>
            <a:r>
              <a:rPr lang="en-US" altLang="zh-CN" sz="2800" dirty="0"/>
              <a:t>                             </a:t>
            </a:r>
            <a:endParaRPr lang="zh-CN" altLang="zh-CN" sz="2800" dirty="0"/>
          </a:p>
          <a:p>
            <a:endParaRPr lang="zh-CN" altLang="en-US" dirty="0"/>
          </a:p>
        </p:txBody>
      </p:sp>
      <p:sp>
        <p:nvSpPr>
          <p:cNvPr id="2" name="矩形 1"/>
          <p:cNvSpPr/>
          <p:nvPr/>
        </p:nvSpPr>
        <p:spPr>
          <a:xfrm>
            <a:off x="573932" y="2345246"/>
            <a:ext cx="10753431" cy="4339650"/>
          </a:xfrm>
          <a:prstGeom prst="rect">
            <a:avLst/>
          </a:prstGeom>
        </p:spPr>
        <p:txBody>
          <a:bodyPr wrap="square">
            <a:spAutoFit/>
          </a:bodyPr>
          <a:lstStyle/>
          <a:p>
            <a:r>
              <a:rPr lang="en-US" altLang="zh-CN" sz="2000" dirty="0"/>
              <a:t>3</a:t>
            </a:r>
            <a:r>
              <a:rPr lang="zh-CN" altLang="en-US" sz="2000" dirty="0"/>
              <a:t>.运算器和控制器通常被合称为（D）</a:t>
            </a:r>
            <a:endParaRPr lang="zh-CN" altLang="en-US" sz="2000" dirty="0"/>
          </a:p>
          <a:p>
            <a:r>
              <a:rPr lang="zh-CN" altLang="en-US" sz="2000" dirty="0"/>
              <a:t>A.输入  B. 输出   C.存储器    D.处理器</a:t>
            </a:r>
            <a:endParaRPr lang="zh-CN" altLang="en-US" sz="2000" dirty="0"/>
          </a:p>
          <a:p>
            <a:r>
              <a:rPr lang="zh-CN" altLang="en-US" sz="2000" dirty="0"/>
              <a:t>解析：组成计算机的五个典型部件是输入，输出，存储器，运算器，控制器，而最后俩个部件通常被合称为处理器</a:t>
            </a:r>
            <a:endParaRPr lang="en-US" altLang="zh-CN" sz="2000" dirty="0"/>
          </a:p>
          <a:p>
            <a:endParaRPr lang="en-US" altLang="zh-CN" sz="2000" dirty="0"/>
          </a:p>
          <a:p>
            <a:endParaRPr lang="zh-CN" altLang="en-US" sz="2000" dirty="0"/>
          </a:p>
          <a:p>
            <a:r>
              <a:rPr lang="en-US" altLang="zh-CN" sz="2000" dirty="0"/>
              <a:t>4.</a:t>
            </a:r>
            <a:r>
              <a:rPr lang="zh-CN" altLang="en-US" sz="2000" dirty="0"/>
              <a:t>以下哪项不是影响程序运行性能的主要因素（</a:t>
            </a:r>
            <a:r>
              <a:rPr lang="en-US" altLang="zh-CN" sz="2000" dirty="0"/>
              <a:t>D</a:t>
            </a:r>
            <a:r>
              <a:rPr lang="zh-CN" altLang="en-US" sz="2000" dirty="0"/>
              <a:t>）</a:t>
            </a:r>
            <a:endParaRPr lang="zh-CN" altLang="en-US" sz="2000" dirty="0"/>
          </a:p>
          <a:p>
            <a:endParaRPr lang="zh-CN" altLang="en-US" sz="2000" dirty="0"/>
          </a:p>
          <a:p>
            <a:r>
              <a:rPr lang="zh-CN" altLang="en-US" sz="2000" dirty="0"/>
              <a:t>    </a:t>
            </a:r>
            <a:r>
              <a:rPr lang="en-US" altLang="zh-CN" sz="2000" dirty="0"/>
              <a:t>A.</a:t>
            </a:r>
            <a:r>
              <a:rPr lang="zh-CN" altLang="en-US" sz="2000" dirty="0"/>
              <a:t>程序所使用的算法</a:t>
            </a:r>
            <a:endParaRPr lang="zh-CN" altLang="en-US" sz="2000" dirty="0"/>
          </a:p>
          <a:p>
            <a:r>
              <a:rPr lang="zh-CN" altLang="en-US" sz="2000" dirty="0"/>
              <a:t>    </a:t>
            </a:r>
            <a:r>
              <a:rPr lang="en-US" altLang="zh-CN" sz="2000" dirty="0"/>
              <a:t>B.</a:t>
            </a:r>
            <a:r>
              <a:rPr lang="zh-CN" altLang="en-US" sz="2000" dirty="0"/>
              <a:t>创建程序并翻译成机器指令的软件</a:t>
            </a:r>
            <a:endParaRPr lang="zh-CN" altLang="en-US" sz="2000" dirty="0"/>
          </a:p>
          <a:p>
            <a:r>
              <a:rPr lang="zh-CN" altLang="en-US" sz="2000" dirty="0"/>
              <a:t>    </a:t>
            </a:r>
            <a:r>
              <a:rPr lang="en-US" altLang="zh-CN" sz="2000" dirty="0"/>
              <a:t>C.</a:t>
            </a:r>
            <a:r>
              <a:rPr lang="zh-CN" altLang="en-US" sz="2000" dirty="0"/>
              <a:t>计算机各部件的执行效率</a:t>
            </a:r>
            <a:endParaRPr lang="zh-CN" altLang="en-US" sz="2000" dirty="0"/>
          </a:p>
          <a:p>
            <a:r>
              <a:rPr lang="zh-CN" altLang="en-US" sz="2000" dirty="0"/>
              <a:t>    </a:t>
            </a:r>
            <a:r>
              <a:rPr lang="en-US" altLang="zh-CN" sz="2000" dirty="0"/>
              <a:t>D.</a:t>
            </a:r>
            <a:r>
              <a:rPr lang="zh-CN" altLang="en-US" sz="2000" dirty="0"/>
              <a:t>计算机的生产厂商的品牌声誉                                                         出题人：刘冬冬</a:t>
            </a:r>
            <a:endParaRPr lang="zh-CN" altLang="en-US" sz="2000" dirty="0"/>
          </a:p>
          <a:p>
            <a:r>
              <a:rPr lang="en-US" altLang="zh-CN" dirty="0"/>
              <a:t> </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353437" y="505521"/>
            <a:ext cx="11222478" cy="4524315"/>
          </a:xfrm>
          <a:prstGeom prst="rect">
            <a:avLst/>
          </a:prstGeom>
        </p:spPr>
        <p:txBody>
          <a:bodyPr wrap="square">
            <a:spAutoFit/>
          </a:bodyPr>
          <a:lstStyle/>
          <a:p>
            <a:r>
              <a:rPr lang="zh-CN" altLang="en-US" sz="2400" dirty="0"/>
              <a:t>一、下面两种改进计算机系统的方式能否增加其吞吐率或减少其响应时间，或既增加其吞吐率又减少其响应时间？</a:t>
            </a:r>
            <a:endParaRPr lang="en-US" altLang="zh-CN" sz="2400" dirty="0"/>
          </a:p>
          <a:p>
            <a:endParaRPr lang="zh-CN" altLang="en-US" sz="2400" dirty="0"/>
          </a:p>
          <a:p>
            <a:r>
              <a:rPr lang="en-US" altLang="zh-CN" sz="2400" dirty="0"/>
              <a:t>1.</a:t>
            </a:r>
            <a:r>
              <a:rPr lang="zh-CN" altLang="en-US" sz="2400" dirty="0"/>
              <a:t>将计算机中的处理器更换为更高速的型号。</a:t>
            </a:r>
            <a:endParaRPr lang="zh-CN" altLang="en-US" sz="2400" dirty="0"/>
          </a:p>
          <a:p>
            <a:endParaRPr lang="en-US" altLang="zh-CN" sz="2400" dirty="0"/>
          </a:p>
          <a:p>
            <a:r>
              <a:rPr lang="en-US" altLang="zh-CN" sz="2400" dirty="0"/>
              <a:t>2.</a:t>
            </a:r>
            <a:r>
              <a:rPr lang="zh-CN" altLang="en-US" sz="2400" dirty="0"/>
              <a:t>增加多个处理器来分别处理独立的任务，如搜索万维网。</a:t>
            </a:r>
            <a:endParaRPr lang="zh-CN" altLang="en-US" sz="2400" dirty="0"/>
          </a:p>
          <a:p>
            <a:endParaRPr lang="en-US" altLang="zh-CN" sz="2400" dirty="0"/>
          </a:p>
          <a:p>
            <a:r>
              <a:rPr lang="zh-CN" altLang="en-US" sz="2400" dirty="0"/>
              <a:t>答案：</a:t>
            </a:r>
            <a:endParaRPr lang="zh-CN" altLang="en-US" sz="2400" dirty="0"/>
          </a:p>
          <a:p>
            <a:r>
              <a:rPr lang="zh-CN" altLang="en-US" sz="2400" dirty="0"/>
              <a:t>一般来说，降低响应时间几乎都可以增加吞吐率。因此，方式</a:t>
            </a:r>
            <a:r>
              <a:rPr lang="en-US" altLang="zh-CN" sz="2400" dirty="0"/>
              <a:t>1</a:t>
            </a:r>
            <a:r>
              <a:rPr lang="zh-CN" altLang="en-US" sz="2400" dirty="0"/>
              <a:t>同时改进了响应时间和吞吐率。方式</a:t>
            </a:r>
            <a:r>
              <a:rPr lang="en-US" altLang="zh-CN" sz="2400" dirty="0"/>
              <a:t>2</a:t>
            </a:r>
            <a:r>
              <a:rPr lang="zh-CN" altLang="en-US" sz="2400" dirty="0"/>
              <a:t>不会使任务完成得更快，只会增加其吞吐率。</a:t>
            </a:r>
            <a:endParaRPr lang="zh-CN" altLang="en-US" sz="2400" dirty="0"/>
          </a:p>
          <a:p>
            <a:r>
              <a:rPr lang="zh-CN" altLang="en-US" sz="2400" dirty="0"/>
              <a:t>但是，当需要处理更多的任务时，系统可能需要令后续请求排队。在这种情况下，随着吞吐率的增加，可同时改进响应时间，因为这缩小了排队等待时间。</a:t>
            </a:r>
            <a:endParaRPr lang="zh-CN" altLang="en-US" sz="2400" dirty="0"/>
          </a:p>
        </p:txBody>
      </p:sp>
      <p:sp>
        <p:nvSpPr>
          <p:cNvPr id="6" name="文本框 5"/>
          <p:cNvSpPr txBox="1"/>
          <p:nvPr/>
        </p:nvSpPr>
        <p:spPr>
          <a:xfrm>
            <a:off x="8015592" y="5642043"/>
            <a:ext cx="3297676" cy="523220"/>
          </a:xfrm>
          <a:prstGeom prst="rect">
            <a:avLst/>
          </a:prstGeom>
          <a:noFill/>
        </p:spPr>
        <p:txBody>
          <a:bodyPr wrap="square" rtlCol="0">
            <a:spAutoFit/>
          </a:bodyPr>
          <a:lstStyle/>
          <a:p>
            <a:r>
              <a:rPr lang="zh-CN" altLang="en-US" sz="2800" dirty="0"/>
              <a:t>出题人：夏一丹</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924127" y="924127"/>
            <a:ext cx="10476690" cy="5078313"/>
          </a:xfrm>
          <a:prstGeom prst="rect">
            <a:avLst/>
          </a:prstGeom>
          <a:noFill/>
        </p:spPr>
        <p:txBody>
          <a:bodyPr wrap="square" rtlCol="0">
            <a:spAutoFit/>
          </a:bodyPr>
          <a:lstStyle/>
          <a:p>
            <a:r>
              <a:rPr lang="zh-CN" altLang="en-US" sz="2800" dirty="0"/>
              <a:t>二、请列举计算机性能的改进的方法</a:t>
            </a:r>
            <a:br>
              <a:rPr lang="zh-CN" altLang="en-US" sz="2800" dirty="0"/>
            </a:br>
            <a:endParaRPr lang="zh-CN" altLang="en-US" sz="2800" dirty="0"/>
          </a:p>
          <a:p>
            <a:r>
              <a:rPr lang="zh-CN" altLang="en-US" sz="2800" dirty="0"/>
              <a:t>答案：</a:t>
            </a:r>
            <a:endParaRPr lang="en-US" altLang="zh-CN" sz="2800" dirty="0"/>
          </a:p>
          <a:p>
            <a:endParaRPr lang="en-US" altLang="zh-CN" sz="2800" dirty="0"/>
          </a:p>
          <a:p>
            <a:r>
              <a:rPr lang="en-US" altLang="zh-CN" sz="2800" dirty="0"/>
              <a:t>1.</a:t>
            </a:r>
            <a:r>
              <a:rPr lang="zh-CN" altLang="en-US" sz="2800" dirty="0"/>
              <a:t>减少时钟周期数量；增加时钟效率；</a:t>
            </a:r>
            <a:br>
              <a:rPr lang="zh-CN" altLang="en-US" sz="2800" dirty="0"/>
            </a:br>
            <a:endParaRPr lang="zh-CN" altLang="en-US" sz="2800" dirty="0"/>
          </a:p>
          <a:p>
            <a:r>
              <a:rPr lang="en-US" altLang="zh-CN" sz="2800" dirty="0"/>
              <a:t>2.</a:t>
            </a:r>
            <a:r>
              <a:rPr lang="zh-CN" altLang="en-US" sz="2800" dirty="0"/>
              <a:t>在硬件方面要权衡时钟频率和时钟周期数量；</a:t>
            </a:r>
            <a:endParaRPr lang="en-US" altLang="zh-CN" sz="2800" dirty="0"/>
          </a:p>
          <a:p>
            <a:r>
              <a:rPr lang="en-US" altLang="zh-CN" sz="2800" dirty="0"/>
              <a:t>   </a:t>
            </a:r>
            <a:endParaRPr lang="en-US" altLang="zh-CN" sz="2800" dirty="0"/>
          </a:p>
          <a:p>
            <a:r>
              <a:rPr lang="en-US" altLang="zh-CN" sz="2800" dirty="0"/>
              <a:t>                                                                            </a:t>
            </a:r>
            <a:r>
              <a:rPr lang="zh-CN" altLang="en-US" sz="2800" dirty="0"/>
              <a:t>出题人：杨硌</a:t>
            </a:r>
            <a:br>
              <a:rPr lang="zh-CN" altLang="en-US" dirty="0"/>
            </a:br>
            <a:endParaRPr lang="zh-CN" altLang="en-US" dirty="0"/>
          </a:p>
          <a:p>
            <a:br>
              <a:rPr lang="zh-CN" altLang="en-US" dirty="0"/>
            </a:br>
            <a:endParaRPr lang="zh-CN" altLang="en-US"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矩形 3"/>
          <p:cNvSpPr/>
          <p:nvPr/>
        </p:nvSpPr>
        <p:spPr>
          <a:xfrm>
            <a:off x="185530" y="1565054"/>
            <a:ext cx="11642035" cy="4524315"/>
          </a:xfrm>
          <a:prstGeom prst="rect">
            <a:avLst/>
          </a:prstGeom>
        </p:spPr>
        <p:txBody>
          <a:bodyPr wrap="square">
            <a:spAutoFit/>
          </a:bodyPr>
          <a:lstStyle/>
          <a:p>
            <a:r>
              <a:rPr lang="en-US" altLang="zh-CN" sz="2800" dirty="0"/>
              <a:t>1.</a:t>
            </a:r>
            <a:r>
              <a:rPr lang="zh-CN" altLang="en-US" sz="2800" dirty="0"/>
              <a:t>设机器</a:t>
            </a:r>
            <a:r>
              <a:rPr lang="en-US" altLang="zh-CN" sz="2800" dirty="0"/>
              <a:t>A</a:t>
            </a:r>
            <a:r>
              <a:rPr lang="zh-CN" altLang="en-US" sz="2800" dirty="0"/>
              <a:t>的</a:t>
            </a:r>
            <a:r>
              <a:rPr lang="en-US" altLang="zh-CN" sz="2800" dirty="0"/>
              <a:t>CPU</a:t>
            </a:r>
            <a:r>
              <a:rPr lang="zh-CN" altLang="en-US" sz="2800" dirty="0"/>
              <a:t>主频为</a:t>
            </a:r>
            <a:r>
              <a:rPr lang="en-US" altLang="zh-CN" sz="2800" dirty="0"/>
              <a:t>8MHz,</a:t>
            </a:r>
            <a:r>
              <a:rPr lang="zh-CN" altLang="en-US" sz="2800" dirty="0"/>
              <a:t>机器周期为</a:t>
            </a:r>
            <a:r>
              <a:rPr lang="en-US" altLang="zh-CN" sz="2800" dirty="0"/>
              <a:t>4</a:t>
            </a:r>
            <a:r>
              <a:rPr lang="zh-CN" altLang="en-US" sz="2800" dirty="0"/>
              <a:t>个时钟周期</a:t>
            </a:r>
            <a:r>
              <a:rPr lang="en-US" altLang="zh-CN" sz="2800" dirty="0"/>
              <a:t>,</a:t>
            </a:r>
            <a:r>
              <a:rPr lang="zh-CN" altLang="en-US" sz="2800" dirty="0"/>
              <a:t>且该机的平均指令执行速度是</a:t>
            </a:r>
            <a:r>
              <a:rPr lang="en-US" altLang="zh-CN" sz="2800" dirty="0"/>
              <a:t>0.4MIPS</a:t>
            </a:r>
            <a:r>
              <a:rPr lang="zh-CN" altLang="en-US" sz="2800" dirty="0"/>
              <a:t>。</a:t>
            </a:r>
            <a:endParaRPr lang="en-US" altLang="zh-CN" sz="2800" dirty="0"/>
          </a:p>
          <a:p>
            <a:r>
              <a:rPr lang="zh-CN" altLang="en-US" sz="2800" dirty="0"/>
              <a:t>试求该机的平均指令周期和机器周期</a:t>
            </a:r>
            <a:r>
              <a:rPr lang="en-US" altLang="zh-CN" sz="2800" dirty="0"/>
              <a:t>?(4’)</a:t>
            </a:r>
            <a:endParaRPr lang="en-US" altLang="zh-CN" sz="2800" dirty="0"/>
          </a:p>
          <a:p>
            <a:endParaRPr lang="en-US" altLang="zh-CN" sz="2800" dirty="0"/>
          </a:p>
          <a:p>
            <a:r>
              <a:rPr lang="zh-CN" altLang="en-US" sz="2800" dirty="0"/>
              <a:t>每个指令周期中含几个机器周期</a:t>
            </a:r>
            <a:r>
              <a:rPr lang="en-US" altLang="zh-CN" sz="2800" dirty="0"/>
              <a:t>?(3’)</a:t>
            </a:r>
            <a:br>
              <a:rPr lang="en-US" altLang="zh-CN" sz="2800" dirty="0"/>
            </a:br>
            <a:endParaRPr lang="en-US" altLang="zh-CN" sz="2800" dirty="0"/>
          </a:p>
          <a:p>
            <a:r>
              <a:rPr lang="zh-CN" altLang="en-US" sz="2800" dirty="0"/>
              <a:t>如果机器</a:t>
            </a:r>
            <a:r>
              <a:rPr lang="en-US" altLang="zh-CN" sz="2800" dirty="0"/>
              <a:t>B</a:t>
            </a:r>
            <a:r>
              <a:rPr lang="zh-CN" altLang="en-US" sz="2800" dirty="0"/>
              <a:t>的</a:t>
            </a:r>
            <a:r>
              <a:rPr lang="en-US" altLang="zh-CN" sz="2800" dirty="0"/>
              <a:t>CPU</a:t>
            </a:r>
            <a:r>
              <a:rPr lang="zh-CN" altLang="en-US" sz="2800" dirty="0"/>
              <a:t>主频为</a:t>
            </a:r>
            <a:r>
              <a:rPr lang="en-US" altLang="zh-CN" sz="2800" dirty="0"/>
              <a:t>12MHz,</a:t>
            </a:r>
            <a:r>
              <a:rPr lang="zh-CN" altLang="en-US" sz="2800" dirty="0"/>
              <a:t>且机器周期也含有</a:t>
            </a:r>
            <a:r>
              <a:rPr lang="en-US" altLang="zh-CN" sz="2800" dirty="0"/>
              <a:t>4</a:t>
            </a:r>
            <a:r>
              <a:rPr lang="zh-CN" altLang="en-US" sz="2800" dirty="0"/>
              <a:t>个时钟周期</a:t>
            </a:r>
            <a:r>
              <a:rPr lang="en-US" altLang="zh-CN" sz="2800" dirty="0"/>
              <a:t>,</a:t>
            </a:r>
            <a:r>
              <a:rPr lang="zh-CN" altLang="en-US" sz="2800" dirty="0"/>
              <a:t>试问</a:t>
            </a:r>
            <a:r>
              <a:rPr lang="en-US" altLang="zh-CN" sz="2800" dirty="0"/>
              <a:t>B</a:t>
            </a:r>
            <a:r>
              <a:rPr lang="zh-CN" altLang="en-US" sz="2800" dirty="0"/>
              <a:t>机的平均指令执行速度为多少</a:t>
            </a:r>
            <a:r>
              <a:rPr lang="en-US" altLang="zh-CN" sz="2800" dirty="0"/>
              <a:t>MIPS?(4’)</a:t>
            </a:r>
            <a:br>
              <a:rPr lang="en-US" altLang="zh-CN" sz="2800" dirty="0"/>
            </a:br>
            <a:r>
              <a:rPr lang="en-US" altLang="zh-CN" sz="2800" dirty="0"/>
              <a:t> </a:t>
            </a:r>
            <a:br>
              <a:rPr lang="en-US" altLang="zh-CN" sz="2800" dirty="0"/>
            </a:br>
            <a:br>
              <a:rPr lang="en-US" altLang="zh-CN" dirty="0"/>
            </a:b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91548" y="1606964"/>
            <a:ext cx="10515600" cy="4351338"/>
          </a:xfrm>
        </p:spPr>
        <p:txBody>
          <a:bodyPr>
            <a:normAutofit lnSpcReduction="10000"/>
          </a:bodyPr>
          <a:lstStyle/>
          <a:p>
            <a:pPr marL="0" indent="0">
              <a:buNone/>
            </a:pPr>
            <a:r>
              <a:rPr lang="zh-CN" altLang="en-US" dirty="0"/>
              <a:t>解：</a:t>
            </a:r>
            <a:r>
              <a:rPr lang="en-US" altLang="zh-CN" dirty="0"/>
              <a:t>A</a:t>
            </a:r>
            <a:r>
              <a:rPr lang="zh-CN" altLang="en-US" dirty="0"/>
              <a:t>时钟频率</a:t>
            </a:r>
            <a:r>
              <a:rPr lang="en-US" altLang="zh-CN" dirty="0"/>
              <a:t>f=8MHz  </a:t>
            </a:r>
            <a:r>
              <a:rPr lang="zh-CN" altLang="en-US" dirty="0"/>
              <a:t>时钟周期</a:t>
            </a:r>
            <a:r>
              <a:rPr lang="en-US" altLang="zh-CN" dirty="0"/>
              <a:t>T=1/8MHz=0.125us</a:t>
            </a:r>
            <a:endParaRPr lang="en-US" altLang="zh-CN" dirty="0"/>
          </a:p>
          <a:p>
            <a:pPr marL="0" indent="0">
              <a:buNone/>
            </a:pPr>
            <a:r>
              <a:rPr lang="en-US" altLang="zh-CN" dirty="0"/>
              <a:t> </a:t>
            </a:r>
            <a:r>
              <a:rPr lang="zh-CN" altLang="en-US" dirty="0"/>
              <a:t>机器周期</a:t>
            </a:r>
            <a:r>
              <a:rPr lang="en-US" altLang="zh-CN" dirty="0"/>
              <a:t>T'=4*T=0.5us</a:t>
            </a:r>
            <a:endParaRPr lang="en-US" altLang="zh-CN" dirty="0"/>
          </a:p>
          <a:p>
            <a:pPr marL="0" indent="0">
              <a:buNone/>
            </a:pPr>
            <a:r>
              <a:rPr lang="zh-CN" altLang="en-US" dirty="0"/>
              <a:t>因为执行速度为</a:t>
            </a:r>
            <a:r>
              <a:rPr lang="en-US" altLang="zh-CN" dirty="0"/>
              <a:t>0.4MIPS </a:t>
            </a:r>
            <a:r>
              <a:rPr lang="zh-CN" altLang="en-US" dirty="0"/>
              <a:t>所以平均指令周期</a:t>
            </a:r>
            <a:r>
              <a:rPr lang="en-US" altLang="zh-CN" dirty="0"/>
              <a:t>=1/0.4MIPS=2.5us  </a:t>
            </a:r>
            <a:endParaRPr lang="en-US" altLang="zh-CN" dirty="0"/>
          </a:p>
          <a:p>
            <a:pPr marL="0" indent="0">
              <a:buNone/>
            </a:pPr>
            <a:r>
              <a:rPr lang="zh-CN" altLang="en-US" dirty="0"/>
              <a:t>每个指令含有机器指令数为：</a:t>
            </a:r>
            <a:r>
              <a:rPr lang="en-US" altLang="zh-CN" dirty="0"/>
              <a:t>2.5us/0.5us=5</a:t>
            </a:r>
            <a:r>
              <a:rPr lang="zh-CN" altLang="en-US" dirty="0"/>
              <a:t>个   </a:t>
            </a:r>
            <a:endParaRPr lang="zh-CN" altLang="en-US" dirty="0"/>
          </a:p>
          <a:p>
            <a:pPr marL="0" indent="0">
              <a:buNone/>
            </a:pPr>
            <a:r>
              <a:rPr lang="en-US" altLang="zh-CN" dirty="0"/>
              <a:t>B</a:t>
            </a:r>
            <a:r>
              <a:rPr lang="zh-CN" altLang="en-US" dirty="0"/>
              <a:t>时钟周期</a:t>
            </a:r>
            <a:r>
              <a:rPr lang="en-US" altLang="zh-CN" dirty="0"/>
              <a:t>T=1/f=1/12MHz=1/12us  </a:t>
            </a:r>
            <a:r>
              <a:rPr lang="zh-CN" altLang="en-US" dirty="0"/>
              <a:t>机器指令</a:t>
            </a:r>
            <a:r>
              <a:rPr lang="en-US" altLang="zh-CN" dirty="0"/>
              <a:t>=4*T=1/3us  </a:t>
            </a:r>
            <a:r>
              <a:rPr lang="zh-CN" altLang="en-US" dirty="0"/>
              <a:t>指令周期</a:t>
            </a:r>
            <a:r>
              <a:rPr lang="en-US" altLang="zh-CN" dirty="0"/>
              <a:t>=5*1/3=5/3us</a:t>
            </a:r>
            <a:endParaRPr lang="en-US" altLang="zh-CN" dirty="0"/>
          </a:p>
          <a:p>
            <a:pPr marL="0" indent="0">
              <a:buNone/>
            </a:pPr>
            <a:r>
              <a:rPr lang="zh-CN" altLang="en-US" dirty="0"/>
              <a:t>平均指令执行速度为：</a:t>
            </a:r>
            <a:r>
              <a:rPr lang="en-US" altLang="zh-CN" dirty="0"/>
              <a:t>1/(5/3)=0.6MIPS</a:t>
            </a:r>
            <a:endParaRPr lang="en-US" altLang="zh-CN" dirty="0"/>
          </a:p>
          <a:p>
            <a:pPr marL="0" indent="0">
              <a:buNone/>
            </a:pPr>
            <a:endParaRPr lang="en-US" altLang="zh-CN" dirty="0"/>
          </a:p>
          <a:p>
            <a:pPr marL="0" indent="0">
              <a:buNone/>
            </a:pPr>
            <a:r>
              <a:rPr lang="zh-CN" altLang="en-US" dirty="0"/>
              <a:t>                                                               出题人：刘雨馨  刘凤魁</a:t>
            </a: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4850296" y="2967335"/>
            <a:ext cx="5188226" cy="923330"/>
          </a:xfrm>
          <a:prstGeom prst="rect">
            <a:avLst/>
          </a:prstGeom>
          <a:noFill/>
        </p:spPr>
        <p:txBody>
          <a:bodyPr wrap="square" rtlCol="0">
            <a:spAutoFit/>
          </a:bodyPr>
          <a:lstStyle/>
          <a:p>
            <a:r>
              <a:rPr lang="zh-CN" altLang="en-US" sz="5400" dirty="0"/>
              <a:t>第二章</a:t>
            </a:r>
            <a:endParaRPr lang="zh-CN" altLang="en-US" sz="5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9856</Words>
  <Application>WPS 演示</Application>
  <PresentationFormat>宽屏</PresentationFormat>
  <Paragraphs>451</Paragraphs>
  <Slides>39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Arial</vt:lpstr>
      <vt:lpstr>宋体</vt:lpstr>
      <vt:lpstr>Wingdings</vt:lpstr>
      <vt:lpstr>Calibri</vt:lpstr>
      <vt:lpstr>Times New Roman</vt:lpstr>
      <vt:lpstr>等线</vt:lpstr>
      <vt:lpstr>微软雅黑</vt:lpstr>
      <vt:lpstr>Arial Unicode MS</vt:lpstr>
      <vt:lpstr>等线 Light</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葛俊旗</dc:creator>
  <cp:lastModifiedBy>sjw</cp:lastModifiedBy>
  <cp:revision>44</cp:revision>
  <dcterms:created xsi:type="dcterms:W3CDTF">2017-12-01T07:36:00Z</dcterms:created>
  <dcterms:modified xsi:type="dcterms:W3CDTF">2017-12-07T15:43:07Z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