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type="screen4x3" cy="6858000" cx="9144000"/>
  <p:notesSz cx="7099300" cy="10234612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8216" autoAdjust="0"/>
    <p:restoredTop sz="94710" autoAdjust="0"/>
  </p:normalViewPr>
  <p:slideViewPr>
    <p:cSldViewPr showGuides="0" snapToGrid="1" snapToObjects="0">
      <p:cViewPr varScale="1">
        <p:scale>
          <a:sx n="75" d="100"/>
          <a:sy n="75" d="100"/>
        </p:scale>
        <p:origin x="-1890" y="-102"/>
      </p:cViewPr>
      <p:guideLst>
        <p:guide orient="horz" pos="3224"/>
        <p:guide orient="vert" pos="2236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/>
          <p:nvPr>
            <p:ph type="hdr" sz="quarter" idx="0"/>
          </p:nvPr>
        </p:nvSpPr>
        <p:spPr>
          <a:xfrm rot="0">
            <a:off x="0" y="0"/>
            <a:ext cx="5437187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714" name=""/>
          <p:cNvSpPr/>
          <p:nvPr>
            <p:ph type="dt" sz="quarter" idx="1"/>
          </p:nvPr>
        </p:nvSpPr>
        <p:spPr>
          <a:xfrm rot="0">
            <a:off x="5575300" y="0"/>
            <a:ext cx="1524000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1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715" name=""/>
          <p:cNvSpPr/>
          <p:nvPr>
            <p:ph type="ftr" sz="quarter" idx="2"/>
          </p:nvPr>
        </p:nvSpPr>
        <p:spPr>
          <a:xfrm rot="0">
            <a:off x="0" y="9723438"/>
            <a:ext cx="5437187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Chapter 1 — Computer Abstractions and Technology</a:t>
            </a:r>
          </a:p>
        </p:txBody>
      </p:sp>
      <p:sp>
        <p:nvSpPr>
          <p:cNvPr id="1048716" name=""/>
          <p:cNvSpPr/>
          <p:nvPr>
            <p:ph type="sldNum" sz="quarter" idx="3"/>
          </p:nvPr>
        </p:nvSpPr>
        <p:spPr>
          <a:xfrm rot="0">
            <a:off x="5575300" y="9723438"/>
            <a:ext cx="1524000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hdr" sz="quarter" idx="0"/>
          </p:nvPr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708" name=""/>
          <p:cNvSpPr/>
          <p:nvPr>
            <p:ph type="dt" sz="full" idx="1"/>
          </p:nvPr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1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709" name=""/>
          <p:cNvSpPr/>
          <p:nvPr>
            <p:ph type="sldImg" sz="full" idx="2"/>
          </p:nvPr>
        </p:nvSpPr>
        <p:spPr>
          <a:xfrm rot="0">
            <a:off x="990600" y="768350"/>
            <a:ext cx="5118100" cy="3838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10" name=""/>
          <p:cNvSpPr/>
          <p:nvPr>
            <p:ph type="body" sz="quarter" idx="3"/>
          </p:nvPr>
        </p:nvSpPr>
        <p:spPr>
          <a:xfrm rot="0">
            <a:off x="946150" y="4862512"/>
            <a:ext cx="5207000" cy="4603750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711" name=""/>
          <p:cNvSpPr/>
          <p:nvPr>
            <p:ph type="ftr" sz="quarter" idx="4"/>
          </p:nvPr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Chapter 1 — Computer Abstractions and Technology</a:t>
            </a:r>
          </a:p>
        </p:txBody>
      </p:sp>
      <p:sp>
        <p:nvSpPr>
          <p:cNvPr id="1048712" name=""/>
          <p:cNvSpPr/>
          <p:nvPr>
            <p:ph type="sldNum" sz="quarter" idx="5"/>
          </p:nvPr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599" name=""/>
          <p:cNvSpPr txBox="1"/>
          <p:nvPr/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4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00" name=""/>
          <p:cNvSpPr txBox="1"/>
          <p:nvPr/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Chapter 1 — Computer Abstractions and Technology</a:t>
            </a:r>
          </a:p>
        </p:txBody>
      </p:sp>
      <p:sp>
        <p:nvSpPr>
          <p:cNvPr id="1048601" name=""/>
          <p:cNvSpPr txBox="1"/>
          <p:nvPr/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02" name=""/>
          <p:cNvSpPr/>
          <p:nvPr>
            <p:ph type="sldImg" sz="full" idx="0"/>
          </p:nvPr>
        </p:nvSpPr>
        <p:spPr>
          <a:xfrm rot="0">
            <a:off x="990600" y="768350"/>
            <a:ext cx="5118100" cy="3838575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3" name=""/>
          <p:cNvSpPr/>
          <p:nvPr>
            <p:ph type="body" sz="full" idx="1"/>
          </p:nvPr>
        </p:nvSpPr>
        <p:spPr>
          <a:xfrm rot="0">
            <a:off x="946150" y="4862512"/>
            <a:ext cx="5207000" cy="4603750"/>
          </a:xfrm>
          <a:prstGeom prst="rect"/>
          <a:noFill/>
        </p:spPr>
        <p:txBody>
          <a:bodyPr anchor="t" bIns="48331" lIns="96661" rIns="96661" tIns="48331" vert="horz"/>
          <a:p>
            <a:pPr lvl="0"/>
            <a:endParaRPr altLang="zh-CN" lang="en-AU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 txBox="1"/>
          <p:nvPr/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The University of Adelaide, School of Computer Science</a:t>
            </a:r>
          </a:p>
        </p:txBody>
      </p:sp>
      <p:sp>
        <p:nvSpPr>
          <p:cNvPr id="1048619" name=""/>
          <p:cNvSpPr txBox="1"/>
          <p:nvPr/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3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20" name=""/>
          <p:cNvSpPr txBox="1"/>
          <p:nvPr/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US">
                <a:latin typeface="Times New Roman" pitchFamily="18" charset="0"/>
                <a:ea typeface="宋体" pitchFamily="2" charset="-122"/>
              </a:rPr>
              <a:t>Chapter 2 — Instructions: Language of the Computer</a:t>
            </a:r>
          </a:p>
        </p:txBody>
      </p:sp>
      <p:sp>
        <p:nvSpPr>
          <p:cNvPr id="1048621" name=""/>
          <p:cNvSpPr txBox="1"/>
          <p:nvPr/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US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22" name=""/>
          <p:cNvSpPr/>
          <p:nvPr>
            <p:ph type="sldImg" sz="full" idx="0"/>
          </p:nvPr>
        </p:nvSpPr>
        <p:spPr>
          <a:xfrm rot="0">
            <a:off x="990600" y="768350"/>
            <a:ext cx="5118100" cy="3838575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23" name=""/>
          <p:cNvSpPr/>
          <p:nvPr>
            <p:ph type="body" sz="full" idx="1"/>
          </p:nvPr>
        </p:nvSpPr>
        <p:spPr>
          <a:xfrm rot="0">
            <a:off x="946150" y="4862512"/>
            <a:ext cx="5207000" cy="4603750"/>
          </a:xfrm>
          <a:prstGeom prst="rect"/>
          <a:noFill/>
        </p:spPr>
        <p:txBody>
          <a:bodyPr anchor="t" bIns="48331" lIns="96661" rIns="96661" tIns="48331" vert="horz"/>
          <a:p>
            <a:pPr lvl="0"/>
            <a:endParaRPr altLang="zh-CN" lang="en-AU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 txBox="1"/>
          <p:nvPr/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633" name=""/>
          <p:cNvSpPr txBox="1"/>
          <p:nvPr/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3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34" name=""/>
          <p:cNvSpPr txBox="1"/>
          <p:nvPr/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Chapter 3 — Arithmetic for Computers</a:t>
            </a:r>
          </a:p>
        </p:txBody>
      </p:sp>
      <p:sp>
        <p:nvSpPr>
          <p:cNvPr id="1048635" name=""/>
          <p:cNvSpPr txBox="1"/>
          <p:nvPr/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36" name=""/>
          <p:cNvSpPr/>
          <p:nvPr>
            <p:ph type="sldImg" sz="full" idx="0"/>
          </p:nvPr>
        </p:nvSpPr>
        <p:spPr>
          <a:xfrm rot="0">
            <a:off x="990600" y="768350"/>
            <a:ext cx="5118100" cy="3838575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7" name=""/>
          <p:cNvSpPr/>
          <p:nvPr>
            <p:ph type="body" sz="full" idx="1"/>
          </p:nvPr>
        </p:nvSpPr>
        <p:spPr>
          <a:xfrm rot="0">
            <a:off x="946150" y="4862512"/>
            <a:ext cx="5207000" cy="4603750"/>
          </a:xfrm>
          <a:prstGeom prst="rect"/>
          <a:noFill/>
        </p:spPr>
        <p:txBody>
          <a:bodyPr anchor="t" bIns="48331" lIns="96661" rIns="96661" tIns="48331" vert="horz"/>
          <a:p>
            <a:pPr lvl="0"/>
            <a:endParaRPr altLang="zh-CN" 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654" name=""/>
          <p:cNvSpPr txBox="1"/>
          <p:nvPr/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3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55" name=""/>
          <p:cNvSpPr txBox="1"/>
          <p:nvPr/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Chapter 5 — Large and Fast: Exploiting Memory Hierarchy</a:t>
            </a:r>
          </a:p>
        </p:txBody>
      </p:sp>
      <p:sp>
        <p:nvSpPr>
          <p:cNvPr id="1048656" name=""/>
          <p:cNvSpPr txBox="1"/>
          <p:nvPr/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57" name=""/>
          <p:cNvSpPr/>
          <p:nvPr>
            <p:ph type="sldImg" sz="full" idx="0"/>
          </p:nvPr>
        </p:nvSpPr>
        <p:spPr>
          <a:xfrm rot="0">
            <a:off x="990600" y="768350"/>
            <a:ext cx="5118100" cy="3838575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8" name=""/>
          <p:cNvSpPr/>
          <p:nvPr>
            <p:ph type="body" sz="full" idx="1"/>
          </p:nvPr>
        </p:nvSpPr>
        <p:spPr>
          <a:xfrm rot="0">
            <a:off x="946150" y="4862512"/>
            <a:ext cx="5207000" cy="4603750"/>
          </a:xfrm>
          <a:prstGeom prst="rect"/>
          <a:noFill/>
        </p:spPr>
        <p:txBody>
          <a:bodyPr anchor="t" bIns="48331" lIns="96661" rIns="96661" tIns="48331" vert="horz"/>
          <a:p>
            <a:pPr lvl="0"/>
            <a:endParaRPr altLang="zh-CN" 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 rot="0">
            <a:off x="0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Morgan Kaufmann Publishers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4022725" y="0"/>
            <a:ext cx="3076575" cy="511175"/>
          </a:xfrm>
          <a:prstGeom prst="rect"/>
          <a:noFill/>
          <a:ln>
            <a:noFill/>
          </a:ln>
        </p:spPr>
        <p:txBody>
          <a:bodyPr anchor="t" bIns="48331" lIns="96661" rIns="96661" tIns="48331" vert="horz"/>
          <a:p>
            <a:pPr algn="r" lvl="0"/>
            <a:fld id="{566ABCEB-ACFC-4714-9973-3DA970169C29}" type="datetime3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70" name=""/>
          <p:cNvSpPr txBox="1"/>
          <p:nvPr/>
        </p:nvSpPr>
        <p:spPr>
          <a:xfrm rot="0">
            <a:off x="0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lvl="0"/>
            <a:r>
              <a:rPr altLang="zh-CN" sz="1300" lang="en-AU">
                <a:latin typeface="Times New Roman" pitchFamily="18" charset="0"/>
                <a:ea typeface="宋体" pitchFamily="2" charset="-122"/>
              </a:rPr>
              <a:t>Chapter 7 — Multicores, Multiprocessors, and Clusters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4022725" y="9723438"/>
            <a:ext cx="3076575" cy="511175"/>
          </a:xfrm>
          <a:prstGeom prst="rect"/>
          <a:noFill/>
          <a:ln>
            <a:noFill/>
          </a:ln>
        </p:spPr>
        <p:txBody>
          <a:bodyPr anchor="b" bIns="48331" lIns="96661" rIns="96661" tIns="48331" vert="horz"/>
          <a:p>
            <a:pPr algn="r" lvl="0"/>
            <a:fld id="{566ABCEB-ACFC-4714-9973-3DA970169C29}" type="slidenum">
              <a:rPr altLang="zh-CN" sz="1300" lang="en-AU">
                <a:latin typeface="Times New Roman" pitchFamily="18" charset="0"/>
                <a:ea typeface="宋体" pitchFamily="2" charset="-122"/>
              </a:rPr>
              <a:pPr algn="r" lvl="0"/>
            </a:fld>
            <a:endParaRPr altLang="zh-CN" sz="1300" lang="en-AU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672" name=""/>
          <p:cNvSpPr/>
          <p:nvPr>
            <p:ph type="sldImg" sz="full" idx="0"/>
          </p:nvPr>
        </p:nvSpPr>
        <p:spPr>
          <a:xfrm rot="0">
            <a:off x="990600" y="768350"/>
            <a:ext cx="5118100" cy="3838575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73" name=""/>
          <p:cNvSpPr/>
          <p:nvPr>
            <p:ph type="body" sz="full" idx="1"/>
          </p:nvPr>
        </p:nvSpPr>
        <p:spPr>
          <a:xfrm rot="0">
            <a:off x="946150" y="4862512"/>
            <a:ext cx="5207000" cy="4603750"/>
          </a:xfrm>
          <a:prstGeom prst="rect"/>
          <a:noFill/>
        </p:spPr>
        <p:txBody>
          <a:bodyPr anchor="t" bIns="48331" lIns="96661" rIns="96661" tIns="48331" vert="horz"/>
          <a:p>
            <a:pPr lvl="0"/>
            <a:endParaRPr altLang="zh-CN" 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/>
        </p:nvSpPr>
        <p:spPr>
          <a:xfrm rot="0">
            <a:off x="1619250" y="1125537"/>
            <a:ext cx="28575" cy="5732462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sp>
        <p:nvSpPr>
          <p:cNvPr id="1048582" name=""/>
          <p:cNvSpPr/>
          <p:nvPr/>
        </p:nvSpPr>
        <p:spPr>
          <a:xfrm rot="0">
            <a:off x="1981200" y="1987550"/>
            <a:ext cx="36512" cy="3816350"/>
          </a:xfrm>
          <a:prstGeom prst="rect"/>
          <a:gradFill rotWithShape="1">
            <a:gsLst>
              <a:gs pos="0">
                <a:schemeClr val="l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sp>
        <p:nvSpPr>
          <p:cNvPr id="1048583" name=""/>
          <p:cNvSpPr/>
          <p:nvPr/>
        </p:nvSpPr>
        <p:spPr>
          <a:xfrm rot="0">
            <a:off x="1763712" y="2708275"/>
            <a:ext cx="7380287" cy="73025"/>
          </a:xfrm>
          <a:prstGeom prst="rect"/>
          <a:gradFill rotWithShape="1">
            <a:gsLst>
              <a:gs pos="0">
                <a:schemeClr val="l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sp>
        <p:nvSpPr>
          <p:cNvPr id="1048584" name=""/>
          <p:cNvSpPr/>
          <p:nvPr/>
        </p:nvSpPr>
        <p:spPr>
          <a:xfrm rot="0">
            <a:off x="0" y="0"/>
            <a:ext cx="9144000" cy="1125537"/>
          </a:xfrm>
          <a:prstGeom prst="rect"/>
          <a:solidFill>
            <a:schemeClr val="lt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pic>
        <p:nvPicPr>
          <p:cNvPr id="2097153" name="" descr="MKP-logo-white-transparent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9387" y="339725"/>
            <a:ext cx="1360487" cy="425450"/>
          </a:xfrm>
          <a:prstGeom prst="rect"/>
          <a:noFill/>
          <a:ln>
            <a:noFill/>
          </a:ln>
        </p:spPr>
      </p:pic>
      <p:sp>
        <p:nvSpPr>
          <p:cNvPr id="1048585" name=""/>
          <p:cNvSpPr/>
          <p:nvPr/>
        </p:nvSpPr>
        <p:spPr>
          <a:xfrm rot="0">
            <a:off x="0" y="1125537"/>
            <a:ext cx="9144000" cy="17462"/>
          </a:xfrm>
          <a:prstGeom prst="rect"/>
          <a:solidFill>
            <a:srgbClr val="FF0000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sp>
        <p:nvSpPr>
          <p:cNvPr id="1048586" name=""/>
          <p:cNvSpPr/>
          <p:nvPr/>
        </p:nvSpPr>
        <p:spPr>
          <a:xfrm rot="0">
            <a:off x="1619250" y="549275"/>
            <a:ext cx="28575" cy="576262"/>
          </a:xfrm>
          <a:prstGeom prst="rect"/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pic>
        <p:nvPicPr>
          <p:cNvPr id="2097154" name="" descr="Title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63712" y="115887"/>
            <a:ext cx="6424612" cy="854075"/>
          </a:xfrm>
          <a:prstGeom prst="rect"/>
          <a:noFill/>
          <a:ln>
            <a:noFill/>
          </a:ln>
        </p:spPr>
      </p:pic>
      <p:pic>
        <p:nvPicPr>
          <p:cNvPr id="2097155" name="" descr="4th-edition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8278812" y="188912"/>
            <a:ext cx="730250" cy="728662"/>
          </a:xfrm>
          <a:prstGeom prst="rect"/>
          <a:noFill/>
          <a:ln>
            <a:noFill/>
          </a:ln>
        </p:spPr>
      </p:pic>
      <p:sp>
        <p:nvSpPr>
          <p:cNvPr id="104859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indent="0" marL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  <p:sp>
        <p:nvSpPr>
          <p:cNvPr id="104858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x">
  <p:cSld name="标题，内容与文本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9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4" name="内容占位符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标题和文本在内容之上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4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5" name="内容占位符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6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7" name="内容占位符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9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0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2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8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9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4.pn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468312" y="260350"/>
            <a:ext cx="36512" cy="3816350"/>
          </a:xfrm>
          <a:prstGeom prst="rect"/>
          <a:gradFill rotWithShape="1">
            <a:gsLst>
              <a:gs pos="0">
                <a:schemeClr val="l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  <p:sp>
        <p:nvSpPr>
          <p:cNvPr id="1048577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p>
            <a:pPr lvl="0"/>
            <a:r>
              <a:rPr altLang="zh-CN" lang="en-AU"/>
              <a:t>Click to edit Master title style</a:t>
            </a:r>
          </a:p>
        </p:txBody>
      </p:sp>
      <p:sp>
        <p:nvSpPr>
          <p:cNvPr id="1048578" name=""/>
          <p:cNvSpPr/>
          <p:nvPr>
            <p:ph type="body"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CN" lang="en-AU"/>
              <a:t>Click to edit Master text styles</a:t>
            </a:r>
          </a:p>
          <a:p>
            <a:pPr lvl="1"/>
            <a:r>
              <a:rPr altLang="zh-CN" lang="en-AU"/>
              <a:t>Second level</a:t>
            </a:r>
          </a:p>
          <a:p>
            <a:pPr lvl="2"/>
            <a:r>
              <a:rPr altLang="zh-CN" lang="en-AU"/>
              <a:t>Third level</a:t>
            </a:r>
          </a:p>
          <a:p>
            <a:pPr lvl="3"/>
            <a:r>
              <a:rPr altLang="zh-CN" lang="en-AU"/>
              <a:t>Fourth level</a:t>
            </a:r>
          </a:p>
          <a:p>
            <a:pPr lvl="4"/>
            <a:r>
              <a:rPr altLang="zh-CN" lang="en-AU"/>
              <a:t>Fifth level</a:t>
            </a: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</a:fld>
            <a:endParaRPr altLang="zh-CN" b="1" sz="1400" lang="en-AU">
              <a:ea typeface="宋体" pitchFamily="2" charset="-122"/>
            </a:endParaRPr>
          </a:p>
        </p:txBody>
      </p:sp>
      <p:pic>
        <p:nvPicPr>
          <p:cNvPr id="2097152" name="" descr="MKP-logo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179387" y="6308725"/>
            <a:ext cx="1371600" cy="428625"/>
          </a:xfrm>
          <a:prstGeom prst="rect"/>
          <a:noFill/>
          <a:ln>
            <a:noFill/>
          </a:ln>
        </p:spPr>
      </p:pic>
      <p:sp>
        <p:nvSpPr>
          <p:cNvPr id="1048580" name=""/>
          <p:cNvSpPr/>
          <p:nvPr/>
        </p:nvSpPr>
        <p:spPr>
          <a:xfrm rot="0">
            <a:off x="250825" y="981075"/>
            <a:ext cx="8569325" cy="71437"/>
          </a:xfrm>
          <a:prstGeom prst="rect"/>
          <a:gradFill rotWithShape="1">
            <a:gsLst>
              <a:gs pos="0">
                <a:schemeClr val="l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lang="zh-CN">
              <a:ea typeface="宋体" pitchFamily="2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1" hd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5pPr>
      <a:lvl6pPr algn="l" fontAlgn="base" marL="45720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6pPr>
      <a:lvl7pPr algn="l" fontAlgn="base" marL="91440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7pPr>
      <a:lvl8pPr algn="l" fontAlgn="base" marL="137160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8pPr>
      <a:lvl9pPr algn="l" fontAlgn="base" marL="1828800" rtl="0">
        <a:spcBef>
          <a:spcPct val="0"/>
        </a:spcBef>
        <a:spcAft>
          <a:spcPct val="0"/>
        </a:spcAft>
        <a:defRPr b="1" sz="4400">
          <a:solidFill>
            <a:schemeClr val="tx2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ctrTitle" sz="full" idx="4294967295"/>
          </p:nvPr>
        </p:nvSpPr>
        <p:spPr>
          <a:xfrm rot="0">
            <a:off x="2409825" y="1844675"/>
            <a:ext cx="5832475" cy="7699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en-US" lang="zh-CN">
                <a:latin typeface="Arial Black" pitchFamily="34" charset="0"/>
                <a:ea typeface="宋体" pitchFamily="2" charset="-122"/>
              </a:rPr>
              <a:t>第一章</a:t>
            </a:r>
          </a:p>
        </p:txBody>
      </p:sp>
      <p:sp>
        <p:nvSpPr>
          <p:cNvPr id="1048592" name=""/>
          <p:cNvSpPr/>
          <p:nvPr>
            <p:ph type="subTitle" sz="full" idx="4294967295"/>
          </p:nvPr>
        </p:nvSpPr>
        <p:spPr>
          <a:xfrm rot="0">
            <a:off x="4284662" y="1989137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eaLnBrk="1" hangingPunct="1" latinLnBrk="1" lvl="0">
              <a:buNone/>
            </a:pPr>
            <a:r>
              <a:rPr altLang="en-US" b="1" lang="zh-CN">
                <a:latin typeface="Arial Black" pitchFamily="34" charset="0"/>
                <a:ea typeface="宋体" pitchFamily="2" charset="-122"/>
              </a:rPr>
              <a:t>计算机概要与技术</a:t>
            </a:r>
          </a:p>
        </p:txBody>
      </p:sp>
      <p:sp>
        <p:nvSpPr>
          <p:cNvPr id="1048593" name=""/>
          <p:cNvSpPr txBox="1"/>
          <p:nvPr/>
        </p:nvSpPr>
        <p:spPr>
          <a:xfrm rot="0">
            <a:off x="2339975" y="2924175"/>
            <a:ext cx="6408737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b="1" lang="en-US">
                <a:ea typeface="宋体" pitchFamily="2" charset="-122"/>
              </a:rPr>
              <a:t>1.</a:t>
            </a:r>
            <a:r>
              <a:rPr altLang="en-US" b="1" lang="zh-CN">
                <a:ea typeface="宋体" pitchFamily="2" charset="-122"/>
              </a:rPr>
              <a:t>引言</a:t>
            </a:r>
          </a:p>
          <a:p>
            <a:pPr lvl="0">
              <a:spcBef>
                <a:spcPct val="50000"/>
              </a:spcBef>
            </a:pPr>
            <a:r>
              <a:rPr altLang="en-US" b="1" lang="zh-CN">
                <a:ea typeface="宋体" pitchFamily="2" charset="-122"/>
              </a:rPr>
              <a:t>   计算机发展、应用的分类及其特性，本书学习内容</a:t>
            </a:r>
          </a:p>
        </p:txBody>
      </p:sp>
      <p:sp>
        <p:nvSpPr>
          <p:cNvPr id="1048594" name=""/>
          <p:cNvSpPr txBox="1"/>
          <p:nvPr/>
        </p:nvSpPr>
        <p:spPr>
          <a:xfrm rot="0">
            <a:off x="2268537" y="4076700"/>
            <a:ext cx="561657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lang="zh-CN">
                <a:ea typeface="宋体" pitchFamily="2" charset="-122"/>
              </a:rPr>
              <a:t> </a:t>
            </a:r>
            <a:r>
              <a:rPr altLang="zh-CN" b="1" lang="en-US">
                <a:ea typeface="宋体" pitchFamily="2" charset="-122"/>
              </a:rPr>
              <a:t>3.</a:t>
            </a:r>
            <a:r>
              <a:rPr altLang="en-US" b="1" lang="zh-CN">
                <a:ea typeface="宋体" pitchFamily="2" charset="-122"/>
              </a:rPr>
              <a:t>程序概念入门</a:t>
            </a:r>
          </a:p>
        </p:txBody>
      </p:sp>
      <p:sp>
        <p:nvSpPr>
          <p:cNvPr id="1048595" name=""/>
          <p:cNvSpPr txBox="1"/>
          <p:nvPr/>
        </p:nvSpPr>
        <p:spPr>
          <a:xfrm rot="0">
            <a:off x="2339975" y="4437062"/>
            <a:ext cx="38163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b="1" lang="en-US">
                <a:ea typeface="宋体" pitchFamily="2" charset="-122"/>
              </a:rPr>
              <a:t>4.</a:t>
            </a:r>
            <a:r>
              <a:rPr altLang="en-US" b="1" lang="zh-CN">
                <a:ea typeface="宋体" pitchFamily="2" charset="-122"/>
              </a:rPr>
              <a:t>硬件概念入门</a:t>
            </a:r>
          </a:p>
        </p:txBody>
      </p:sp>
      <p:sp>
        <p:nvSpPr>
          <p:cNvPr id="1048596" name=""/>
          <p:cNvSpPr txBox="1"/>
          <p:nvPr/>
        </p:nvSpPr>
        <p:spPr>
          <a:xfrm rot="0">
            <a:off x="2339975" y="5157787"/>
            <a:ext cx="38163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b="1" lang="en-US">
                <a:ea typeface="宋体" pitchFamily="2" charset="-122"/>
              </a:rPr>
              <a:t>6</a:t>
            </a:r>
            <a:r>
              <a:rPr altLang="en-US" b="1" lang="zh-CN">
                <a:ea typeface="宋体" pitchFamily="2" charset="-122"/>
              </a:rPr>
              <a:t>*</a:t>
            </a:r>
            <a:r>
              <a:rPr altLang="zh-CN" b="1" lang="en-US">
                <a:ea typeface="宋体" pitchFamily="2" charset="-122"/>
              </a:rPr>
              <a:t>.</a:t>
            </a:r>
            <a:r>
              <a:rPr altLang="en-US" b="1" lang="zh-CN">
                <a:ea typeface="宋体" pitchFamily="2" charset="-122"/>
              </a:rPr>
              <a:t>性能</a:t>
            </a:r>
          </a:p>
        </p:txBody>
      </p:sp>
      <p:sp>
        <p:nvSpPr>
          <p:cNvPr id="1048597" name=""/>
          <p:cNvSpPr txBox="1"/>
          <p:nvPr/>
        </p:nvSpPr>
        <p:spPr>
          <a:xfrm rot="0">
            <a:off x="2268537" y="3716337"/>
            <a:ext cx="561657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en-US" b="1" lang="zh-CN">
                <a:ea typeface="宋体" pitchFamily="2" charset="-122"/>
              </a:rPr>
              <a:t> </a:t>
            </a:r>
            <a:r>
              <a:rPr altLang="zh-CN" b="1" lang="en-US">
                <a:ea typeface="宋体" pitchFamily="2" charset="-122"/>
              </a:rPr>
              <a:t>2</a:t>
            </a:r>
            <a:r>
              <a:rPr altLang="en-US" b="1" lang="zh-CN">
                <a:ea typeface="宋体" pitchFamily="2" charset="-122"/>
              </a:rPr>
              <a:t>*</a:t>
            </a:r>
            <a:r>
              <a:rPr altLang="zh-CN" b="1" lang="en-US">
                <a:ea typeface="宋体" pitchFamily="2" charset="-122"/>
              </a:rPr>
              <a:t>.</a:t>
            </a:r>
            <a:r>
              <a:rPr altLang="en-US" b="1" lang="zh-CN">
                <a:ea typeface="宋体" pitchFamily="2" charset="-122"/>
              </a:rPr>
              <a:t> 计算机系统结构中的</a:t>
            </a:r>
            <a:r>
              <a:rPr altLang="zh-CN" b="1" lang="en-US">
                <a:ea typeface="宋体" pitchFamily="2" charset="-122"/>
              </a:rPr>
              <a:t>8</a:t>
            </a:r>
            <a:r>
              <a:rPr altLang="en-US" b="1" lang="zh-CN">
                <a:ea typeface="宋体" pitchFamily="2" charset="-122"/>
              </a:rPr>
              <a:t>个伟大思想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lang="zh-CN">
                <a:ea typeface="宋体" pitchFamily="2" charset="-122"/>
              </a:rPr>
              <a:t>作业</a:t>
            </a:r>
          </a:p>
        </p:txBody>
      </p:sp>
      <p:sp>
        <p:nvSpPr>
          <p:cNvPr id="1048660" name=""/>
          <p:cNvSpPr/>
          <p:nvPr>
            <p:ph type="body"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5.2</a:t>
            </a:r>
          </a:p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5.13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/>
          <p:nvPr>
            <p:ph type="ctrTitle" sz="full" idx="4294967295"/>
          </p:nvPr>
        </p:nvSpPr>
        <p:spPr>
          <a:xfrm rot="0">
            <a:off x="1908175" y="1082675"/>
            <a:ext cx="5832475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zh-CN" lang="en-AU">
                <a:solidFill>
                  <a:schemeClr val="dk1"/>
                </a:solidFill>
                <a:latin typeface="Arial Black" pitchFamily="34" charset="0"/>
                <a:ea typeface="宋体" pitchFamily="2" charset="-122"/>
              </a:rPr>
              <a:t>Chapter 6</a:t>
            </a:r>
          </a:p>
        </p:txBody>
      </p:sp>
      <p:sp>
        <p:nvSpPr>
          <p:cNvPr id="1048662" name=""/>
          <p:cNvSpPr/>
          <p:nvPr>
            <p:ph type="subTitle" sz="full" idx="4294967295"/>
          </p:nvPr>
        </p:nvSpPr>
        <p:spPr>
          <a:xfrm rot="0">
            <a:off x="2409825" y="1844675"/>
            <a:ext cx="5832475" cy="584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eaLnBrk="1" hangingPunct="1" latinLnBrk="1" lvl="0">
              <a:buNone/>
            </a:pPr>
            <a:r>
              <a:rPr altLang="en-US" lang="zh-CN">
                <a:latin typeface="Arial Black" pitchFamily="34" charset="0"/>
                <a:ea typeface="宋体" pitchFamily="2" charset="-122"/>
              </a:rPr>
              <a:t>从客户端到云的并行处理器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2409825" y="2924175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US">
                <a:latin typeface="黑体" pitchFamily="49" charset="-122"/>
                <a:ea typeface="黑体" pitchFamily="49" charset="-122"/>
              </a:rPr>
              <a:t>6. </a:t>
            </a:r>
            <a:r>
              <a:rPr altLang="en-US" sz="3200" lang="zh-CN">
                <a:latin typeface="黑体" pitchFamily="49" charset="-122"/>
                <a:ea typeface="黑体" pitchFamily="49" charset="-122"/>
              </a:rPr>
              <a:t>引言</a:t>
            </a:r>
          </a:p>
        </p:txBody>
      </p:sp>
      <p:sp>
        <p:nvSpPr>
          <p:cNvPr id="1048664" name=""/>
          <p:cNvSpPr/>
          <p:nvPr/>
        </p:nvSpPr>
        <p:spPr>
          <a:xfrm rot="0">
            <a:off x="2409825" y="3503612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US">
                <a:latin typeface="黑体" pitchFamily="49" charset="-122"/>
                <a:ea typeface="黑体" pitchFamily="49" charset="-122"/>
              </a:rPr>
              <a:t>6.2 </a:t>
            </a:r>
            <a:r>
              <a:rPr altLang="en-US" sz="3200" lang="zh-CN">
                <a:latin typeface="黑体" pitchFamily="49" charset="-122"/>
                <a:ea typeface="黑体" pitchFamily="49" charset="-122"/>
              </a:rPr>
              <a:t>创建并行处理程序的难点</a:t>
            </a:r>
          </a:p>
        </p:txBody>
      </p:sp>
      <p:sp>
        <p:nvSpPr>
          <p:cNvPr id="1048665" name=""/>
          <p:cNvSpPr/>
          <p:nvPr/>
        </p:nvSpPr>
        <p:spPr>
          <a:xfrm rot="0">
            <a:off x="2193925" y="4722812"/>
            <a:ext cx="6626225" cy="584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US">
                <a:latin typeface="黑体" pitchFamily="49" charset="-122"/>
                <a:ea typeface="黑体" pitchFamily="49" charset="-122"/>
              </a:rPr>
              <a:t> 6.5 </a:t>
            </a:r>
            <a:r>
              <a:rPr altLang="en-US" sz="2800" lang="zh-CN">
                <a:latin typeface="黑体" pitchFamily="49" charset="-122"/>
                <a:ea typeface="黑体" pitchFamily="49" charset="-122"/>
              </a:rPr>
              <a:t>多核和其他共享内存存储多处理器</a:t>
            </a:r>
          </a:p>
        </p:txBody>
      </p:sp>
      <p:sp>
        <p:nvSpPr>
          <p:cNvPr id="1048666" name=""/>
          <p:cNvSpPr/>
          <p:nvPr/>
        </p:nvSpPr>
        <p:spPr>
          <a:xfrm rot="0">
            <a:off x="2409825" y="4083050"/>
            <a:ext cx="6626225" cy="9931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US">
                <a:latin typeface="黑体" pitchFamily="49" charset="-122"/>
                <a:ea typeface="黑体" pitchFamily="49" charset="-122"/>
              </a:rPr>
              <a:t>6.3 </a:t>
            </a:r>
            <a:r>
              <a:rPr altLang="en-US" sz="2800" lang="zh-CN">
                <a:latin typeface="黑体" pitchFamily="49" charset="-122"/>
                <a:ea typeface="黑体" pitchFamily="49" charset="-122"/>
              </a:rPr>
              <a:t>SISD，</a:t>
            </a:r>
            <a:r>
              <a:rPr altLang="zh-CN" sz="2800" lang="en-US">
                <a:latin typeface="黑体" pitchFamily="49" charset="-122"/>
                <a:ea typeface="黑体" pitchFamily="49" charset="-122"/>
              </a:rPr>
              <a:t>MIMD</a:t>
            </a:r>
            <a:r>
              <a:rPr altLang="en-US" sz="2800" lang="zh-CN">
                <a:latin typeface="黑体" pitchFamily="49" charset="-122"/>
                <a:ea typeface="黑体" pitchFamily="49" charset="-122"/>
              </a:rPr>
              <a:t>，</a:t>
            </a:r>
            <a:r>
              <a:rPr altLang="zh-CN" sz="2800" lang="en-US">
                <a:latin typeface="黑体" pitchFamily="49" charset="-122"/>
                <a:ea typeface="黑体" pitchFamily="49" charset="-122"/>
              </a:rPr>
              <a:t>SIMD</a:t>
            </a:r>
            <a:r>
              <a:rPr altLang="en-US" sz="2800" lang="zh-CN">
                <a:latin typeface="黑体" pitchFamily="49" charset="-122"/>
                <a:ea typeface="黑体" pitchFamily="49" charset="-122"/>
              </a:rPr>
              <a:t>，</a:t>
            </a:r>
            <a:r>
              <a:rPr altLang="zh-CN" sz="2800" lang="en-US">
                <a:latin typeface="黑体" pitchFamily="49" charset="-122"/>
                <a:ea typeface="黑体" pitchFamily="49" charset="-122"/>
              </a:rPr>
              <a:t>SPMD</a:t>
            </a:r>
            <a:r>
              <a:rPr altLang="en-US" sz="2800" lang="zh-CN">
                <a:latin typeface="黑体" pitchFamily="49" charset="-122"/>
                <a:ea typeface="黑体" pitchFamily="49" charset="-122"/>
              </a:rPr>
              <a:t>和向量机</a:t>
            </a:r>
          </a:p>
        </p:txBody>
      </p:sp>
      <p:sp>
        <p:nvSpPr>
          <p:cNvPr id="1048667" name=""/>
          <p:cNvSpPr/>
          <p:nvPr/>
        </p:nvSpPr>
        <p:spPr>
          <a:xfrm rot="0">
            <a:off x="2401887" y="5373687"/>
            <a:ext cx="6410325" cy="8026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2400" lang="en-US">
                <a:latin typeface="黑体" pitchFamily="49" charset="-122"/>
                <a:ea typeface="黑体" pitchFamily="49" charset="-122"/>
              </a:rPr>
              <a:t>6.7 </a:t>
            </a:r>
            <a:r>
              <a:rPr altLang="en-US" sz="2400" lang="zh-CN">
                <a:latin typeface="黑体" pitchFamily="49" charset="-122"/>
                <a:ea typeface="黑体" pitchFamily="49" charset="-122"/>
              </a:rPr>
              <a:t>集群、仓储级计算机和其他消  息传递多处理器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/>
          <p:nvPr>
            <p:ph type="title" sz="full" idx="0"/>
          </p:nvPr>
        </p:nvSpPr>
        <p:spPr>
          <a:xfrm rot="0">
            <a:off x="684212" y="261937"/>
            <a:ext cx="8259762" cy="646112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sz="3600" lang="zh-CN">
                <a:ea typeface="宋体" pitchFamily="2" charset="-122"/>
              </a:rPr>
              <a:t>期末考试的大题范围</a:t>
            </a:r>
          </a:p>
        </p:txBody>
      </p:sp>
      <p:sp>
        <p:nvSpPr>
          <p:cNvPr id="1048675" name=""/>
          <p:cNvSpPr/>
          <p:nvPr>
            <p:ph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indent="0" lvl="0" marL="0">
              <a:buNone/>
            </a:pPr>
            <a:endParaRPr altLang="en-US" lang="zh-CN">
              <a:ea typeface="宋体" pitchFamily="2" charset="-122"/>
            </a:endParaRPr>
          </a:p>
          <a:p>
            <a:pPr indent="0" lvl="0" marL="0"/>
            <a:r>
              <a:rPr altLang="zh-CN" lang="en-US">
                <a:ea typeface="宋体" pitchFamily="2" charset="-122"/>
              </a:rPr>
              <a:t>cache</a:t>
            </a:r>
            <a:r>
              <a:rPr altLang="en-US" lang="zh-CN">
                <a:ea typeface="宋体" pitchFamily="2" charset="-122"/>
              </a:rPr>
              <a:t>和虚拟存储器综合应用，或者分别出题</a:t>
            </a:r>
            <a:br/>
            <a:r>
              <a:rPr altLang="en-US" lang="zh-CN">
                <a:ea typeface="宋体" pitchFamily="2" charset="-122"/>
              </a:rPr>
              <a:t>流水线的数据冒险</a:t>
            </a:r>
            <a:br/>
            <a:r>
              <a:rPr altLang="zh-CN" lang="en-US">
                <a:ea typeface="宋体" pitchFamily="2" charset="-122"/>
              </a:rPr>
              <a:t>IEEE754</a:t>
            </a:r>
            <a:r>
              <a:rPr altLang="en-US" lang="zh-CN">
                <a:ea typeface="宋体" pitchFamily="2" charset="-122"/>
              </a:rPr>
              <a:t>加法</a:t>
            </a:r>
            <a:br/>
            <a:r>
              <a:rPr altLang="en-US" lang="zh-CN">
                <a:ea typeface="宋体" pitchFamily="2" charset="-122"/>
              </a:rPr>
              <a:t>程序的</a:t>
            </a:r>
            <a:r>
              <a:rPr altLang="zh-CN" lang="en-US">
                <a:ea typeface="宋体" pitchFamily="2" charset="-122"/>
              </a:rPr>
              <a:t>CPI</a:t>
            </a:r>
            <a:r>
              <a:rPr altLang="en-US" lang="zh-CN">
                <a:ea typeface="宋体" pitchFamily="2" charset="-122"/>
              </a:rPr>
              <a:t>计算</a:t>
            </a:r>
            <a:br/>
            <a:r>
              <a:rPr altLang="en-US" lang="zh-CN">
                <a:ea typeface="宋体" pitchFamily="2" charset="-122"/>
              </a:rPr>
              <a:t>指令和寻址方式的综合运用</a:t>
            </a:r>
          </a:p>
          <a:p>
            <a:pPr indent="0" lvl="0" marL="0"/>
            <a:br/>
            <a:endParaRPr altLang="en-US" lang="zh-CN">
              <a:ea typeface="宋体" pitchFamily="2" charset="-122"/>
            </a:endParaRPr>
          </a:p>
          <a:p>
            <a:pPr indent="0" lvl="0" marL="0"/>
            <a:r>
              <a:rPr altLang="en-US" lang="zh-CN">
                <a:ea typeface="宋体" pitchFamily="2" charset="-122"/>
              </a:rPr>
              <a:t>其它选择题</a:t>
            </a:r>
            <a:r>
              <a:rPr altLang="zh-CN" lang="en-US">
                <a:ea typeface="宋体" pitchFamily="2" charset="-122"/>
              </a:rPr>
              <a:t>10</a:t>
            </a:r>
            <a:r>
              <a:rPr altLang="en-US" lang="zh-CN">
                <a:ea typeface="宋体" pitchFamily="2" charset="-122"/>
              </a:rPr>
              <a:t>分，简答</a:t>
            </a:r>
            <a:r>
              <a:rPr altLang="zh-CN" lang="en-US">
                <a:ea typeface="宋体" pitchFamily="2" charset="-122"/>
              </a:rPr>
              <a:t>20</a:t>
            </a:r>
            <a:r>
              <a:rPr altLang="en-US" lang="zh-CN">
                <a:ea typeface="宋体" pitchFamily="2" charset="-122"/>
              </a:rPr>
              <a:t>分</a:t>
            </a:r>
          </a:p>
          <a:p>
            <a:pPr indent="0" lvl="0" marL="0"/>
            <a:endParaRPr altLang="en-US" lang="zh-CN">
              <a:ea typeface="宋体" pitchFamily="2" charset="-122"/>
            </a:endParaRPr>
          </a:p>
        </p:txBody>
      </p:sp>
      <p:sp>
        <p:nvSpPr>
          <p:cNvPr id="1048676" name=""/>
          <p:cNvSpPr txBox="1"/>
          <p:nvPr/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  <a:t>12</a:t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zh-CN" lang="en-US">
                <a:ea typeface="宋体" pitchFamily="2" charset="-122"/>
              </a:rPr>
              <a:t>  </a:t>
            </a:r>
            <a:r>
              <a:rPr altLang="en-US" lang="zh-CN">
                <a:ea typeface="宋体" pitchFamily="2" charset="-122"/>
              </a:rPr>
              <a:t>作业</a:t>
            </a:r>
          </a:p>
        </p:txBody>
      </p:sp>
      <p:sp>
        <p:nvSpPr>
          <p:cNvPr id="1048605" name=""/>
          <p:cNvSpPr/>
          <p:nvPr>
            <p:ph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zh-CN" lang="en-US">
                <a:ea typeface="宋体" pitchFamily="2" charset="-122"/>
              </a:rPr>
              <a:t>1.1</a:t>
            </a:r>
          </a:p>
          <a:p>
            <a:pPr lvl="0"/>
            <a:r>
              <a:rPr altLang="zh-CN" lang="en-US">
                <a:ea typeface="宋体" pitchFamily="2" charset="-122"/>
              </a:rPr>
              <a:t>1.4.1，1.4.2</a:t>
            </a:r>
          </a:p>
          <a:p>
            <a:pPr lvl="0"/>
            <a:r>
              <a:rPr altLang="zh-CN" lang="en-US">
                <a:ea typeface="宋体" pitchFamily="2" charset="-122"/>
              </a:rPr>
              <a:t>1.7.1,1.7.2,1.7.3</a:t>
            </a:r>
          </a:p>
        </p:txBody>
      </p:sp>
      <p:sp>
        <p:nvSpPr>
          <p:cNvPr id="1048606" name=""/>
          <p:cNvSpPr txBox="1"/>
          <p:nvPr/>
        </p:nvSpPr>
        <p:spPr>
          <a:xfrm rot="0">
            <a:off x="1692275" y="6381750"/>
            <a:ext cx="7272337" cy="3587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r>
              <a:rPr altLang="zh-CN" b="1" sz="1400" lang="en-AU">
                <a:ea typeface="宋体" pitchFamily="2" charset="-122"/>
              </a:rPr>
              <a:t>Chapter 1 — Computer Abstractions and Technology — </a:t>
            </a:r>
            <a:fld id="{566ABCEB-ACFC-4714-9973-3DA970169C29}" type="slidenum">
              <a:rPr altLang="zh-CN" b="1" sz="1400" lang="en-AU">
                <a:ea typeface="宋体" pitchFamily="2" charset="-122"/>
              </a:rPr>
              <a:pPr algn="r" eaLnBrk="1" hangingPunct="1" latinLnBrk="1" lvl="0"/>
              <a:t>2</a:t>
            </a:fld>
            <a:endParaRPr altLang="zh-CN" b="1" sz="1400" lang="en-AU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ctrTitle" sz="full" idx="4294967295"/>
          </p:nvPr>
        </p:nvSpPr>
        <p:spPr>
          <a:xfrm rot="0">
            <a:off x="2195512" y="1916112"/>
            <a:ext cx="64801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zh-CN" sz="3200" lang="en-AU">
                <a:latin typeface="Arial Black" pitchFamily="34" charset="0"/>
                <a:ea typeface="宋体" pitchFamily="2" charset="-122"/>
              </a:rPr>
              <a:t>Chapter 2  </a:t>
            </a:r>
            <a:r>
              <a:rPr altLang="en-US" sz="3200" lang="zh-CN">
                <a:latin typeface="Arial Black" pitchFamily="34" charset="0"/>
                <a:ea typeface="宋体" pitchFamily="2" charset="-122"/>
              </a:rPr>
              <a:t>指令</a:t>
            </a:r>
            <a:r>
              <a:rPr altLang="zh-CN" sz="3200" lang="en-AU">
                <a:latin typeface="Arial Black" pitchFamily="34" charset="0"/>
                <a:ea typeface="宋体" pitchFamily="2" charset="-122"/>
              </a:rPr>
              <a:t>: </a:t>
            </a:r>
            <a:r>
              <a:rPr altLang="en-US" sz="3200" lang="zh-CN">
                <a:latin typeface="Arial Black" pitchFamily="34" charset="0"/>
                <a:ea typeface="宋体" pitchFamily="2" charset="-122"/>
              </a:rPr>
              <a:t>计算机的语言</a:t>
            </a:r>
          </a:p>
        </p:txBody>
      </p:sp>
      <p:sp>
        <p:nvSpPr>
          <p:cNvPr id="1048610" name=""/>
          <p:cNvSpPr/>
          <p:nvPr>
            <p:ph type="subTitle" sz="full" idx="4294967295"/>
          </p:nvPr>
        </p:nvSpPr>
        <p:spPr>
          <a:xfrm rot="0">
            <a:off x="2409825" y="2924175"/>
            <a:ext cx="58324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eaLnBrk="1" hangingPunct="1" latinLnBrk="1" lvl="0">
              <a:buNone/>
            </a:pPr>
            <a:r>
              <a:rPr altLang="zh-CN" b="1" sz="2400" lang="en-AU">
                <a:latin typeface="Arial Black" pitchFamily="34" charset="0"/>
                <a:ea typeface="宋体" pitchFamily="2" charset="-122"/>
              </a:rPr>
              <a:t>1.</a:t>
            </a:r>
            <a:r>
              <a:rPr altLang="en-AU" sz="2400" lang="zh-CN">
                <a:latin typeface="Arial Black" pitchFamily="34" charset="0"/>
                <a:ea typeface="宋体" pitchFamily="2" charset="-122"/>
              </a:rPr>
              <a:t>引言</a:t>
            </a:r>
          </a:p>
        </p:txBody>
      </p:sp>
      <p:sp>
        <p:nvSpPr>
          <p:cNvPr id="1048611" name=""/>
          <p:cNvSpPr txBox="1"/>
          <p:nvPr/>
        </p:nvSpPr>
        <p:spPr>
          <a:xfrm rot="0">
            <a:off x="2484437" y="3357562"/>
            <a:ext cx="41036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2.</a:t>
            </a:r>
            <a:r>
              <a:rPr altLang="en-US" sz="2400" lang="zh-CN">
                <a:ea typeface="黑体" pitchFamily="49" charset="-122"/>
              </a:rPr>
              <a:t>计算机硬件的操作</a:t>
            </a:r>
          </a:p>
        </p:txBody>
      </p:sp>
      <p:sp>
        <p:nvSpPr>
          <p:cNvPr id="1048612" name=""/>
          <p:cNvSpPr txBox="1"/>
          <p:nvPr/>
        </p:nvSpPr>
        <p:spPr>
          <a:xfrm rot="0">
            <a:off x="2484437" y="3789362"/>
            <a:ext cx="35290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3.</a:t>
            </a:r>
            <a:r>
              <a:rPr altLang="en-US" sz="2400" lang="zh-CN">
                <a:ea typeface="黑体" pitchFamily="49" charset="-122"/>
              </a:rPr>
              <a:t>计算机硬件的操作数</a:t>
            </a:r>
          </a:p>
        </p:txBody>
      </p:sp>
      <p:sp>
        <p:nvSpPr>
          <p:cNvPr id="1048613" name=""/>
          <p:cNvSpPr txBox="1"/>
          <p:nvPr/>
        </p:nvSpPr>
        <p:spPr>
          <a:xfrm rot="0">
            <a:off x="2484437" y="4221162"/>
            <a:ext cx="32400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4.</a:t>
            </a:r>
            <a:r>
              <a:rPr altLang="en-US" sz="2400" lang="zh-CN">
                <a:ea typeface="黑体" pitchFamily="49" charset="-122"/>
              </a:rPr>
              <a:t>有符号和无符号数</a:t>
            </a:r>
          </a:p>
        </p:txBody>
      </p:sp>
      <p:sp>
        <p:nvSpPr>
          <p:cNvPr id="1048614" name=""/>
          <p:cNvSpPr txBox="1"/>
          <p:nvPr/>
        </p:nvSpPr>
        <p:spPr>
          <a:xfrm rot="0">
            <a:off x="2484437" y="4652962"/>
            <a:ext cx="33131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5.</a:t>
            </a:r>
            <a:r>
              <a:rPr altLang="en-US" sz="2400" lang="zh-CN">
                <a:ea typeface="黑体" pitchFamily="49" charset="-122"/>
              </a:rPr>
              <a:t>计算机中指令的表示</a:t>
            </a:r>
          </a:p>
        </p:txBody>
      </p:sp>
      <p:sp>
        <p:nvSpPr>
          <p:cNvPr id="1048615" name=""/>
          <p:cNvSpPr txBox="1"/>
          <p:nvPr/>
        </p:nvSpPr>
        <p:spPr>
          <a:xfrm rot="0">
            <a:off x="2484437" y="5084762"/>
            <a:ext cx="33115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6.</a:t>
            </a:r>
            <a:r>
              <a:rPr altLang="en-US" sz="2400" lang="zh-CN">
                <a:ea typeface="黑体" pitchFamily="49" charset="-122"/>
              </a:rPr>
              <a:t>逻辑操作</a:t>
            </a:r>
          </a:p>
        </p:txBody>
      </p:sp>
      <p:sp>
        <p:nvSpPr>
          <p:cNvPr id="1048616" name=""/>
          <p:cNvSpPr txBox="1"/>
          <p:nvPr/>
        </p:nvSpPr>
        <p:spPr>
          <a:xfrm rot="0">
            <a:off x="2484437" y="5516562"/>
            <a:ext cx="26654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7.</a:t>
            </a:r>
            <a:r>
              <a:rPr altLang="en-US" sz="2400" lang="zh-CN">
                <a:ea typeface="黑体" pitchFamily="49" charset="-122"/>
              </a:rPr>
              <a:t>决策指令</a:t>
            </a:r>
          </a:p>
        </p:txBody>
      </p:sp>
      <p:sp>
        <p:nvSpPr>
          <p:cNvPr id="1048617" name=""/>
          <p:cNvSpPr txBox="1"/>
          <p:nvPr/>
        </p:nvSpPr>
        <p:spPr>
          <a:xfrm rot="0">
            <a:off x="2524125" y="5975350"/>
            <a:ext cx="54721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2400" lang="en-US">
                <a:ea typeface="黑体" pitchFamily="49" charset="-122"/>
              </a:rPr>
              <a:t>10</a:t>
            </a:r>
            <a:r>
              <a:rPr altLang="en-US" sz="2400" lang="zh-CN">
                <a:ea typeface="黑体" pitchFamily="49" charset="-122"/>
              </a:rPr>
              <a:t>*</a:t>
            </a:r>
            <a:r>
              <a:rPr altLang="zh-CN" sz="2400" lang="en-US">
                <a:ea typeface="黑体" pitchFamily="49" charset="-122"/>
              </a:rPr>
              <a:t>.MIPS</a:t>
            </a:r>
            <a:r>
              <a:rPr altLang="en-US" sz="2400" lang="zh-CN">
                <a:ea typeface="黑体" pitchFamily="49" charset="-122"/>
              </a:rPr>
              <a:t>中</a:t>
            </a:r>
            <a:r>
              <a:rPr altLang="zh-CN" sz="2400" lang="en-US">
                <a:ea typeface="黑体" pitchFamily="49" charset="-122"/>
              </a:rPr>
              <a:t>32</a:t>
            </a:r>
            <a:r>
              <a:rPr altLang="en-US" sz="2400" lang="zh-CN">
                <a:ea typeface="黑体" pitchFamily="49" charset="-122"/>
              </a:rPr>
              <a:t>为立即数和地址的寻址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lang="zh-CN">
                <a:ea typeface="宋体" pitchFamily="2" charset="-122"/>
              </a:rPr>
              <a:t>    作业</a:t>
            </a:r>
          </a:p>
        </p:txBody>
      </p:sp>
      <p:sp>
        <p:nvSpPr>
          <p:cNvPr id="1048625" name=""/>
          <p:cNvSpPr/>
          <p:nvPr>
            <p:ph type="body"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2.14</a:t>
            </a:r>
            <a:r>
              <a:rPr altLang="en-US" lang="zh-CN">
                <a:ea typeface="宋体" pitchFamily="2" charset="-122"/>
              </a:rPr>
              <a:t>，</a:t>
            </a:r>
            <a:r>
              <a:rPr altLang="zh-CN" lang="en-US">
                <a:ea typeface="宋体" pitchFamily="2" charset="-122"/>
              </a:rPr>
              <a:t>2.19,2.22,2.39</a:t>
            </a:r>
            <a:r>
              <a:rPr altLang="en-US" lang="zh-CN">
                <a:ea typeface="宋体" pitchFamily="2" charset="-122"/>
              </a:rPr>
              <a:t>，</a:t>
            </a:r>
            <a:r>
              <a:rPr altLang="zh-CN" lang="en-US">
                <a:ea typeface="宋体" pitchFamily="2" charset="-122"/>
              </a:rPr>
              <a:t>2.40</a:t>
            </a:r>
            <a:r>
              <a:rPr altLang="en-US" lang="zh-CN">
                <a:ea typeface="宋体" pitchFamily="2" charset="-122"/>
              </a:rPr>
              <a:t>，</a:t>
            </a:r>
            <a:r>
              <a:rPr altLang="zh-CN" lang="en-US">
                <a:ea typeface="宋体" pitchFamily="2" charset="-122"/>
              </a:rPr>
              <a:t>2.47</a:t>
            </a:r>
          </a:p>
          <a:p>
            <a:pPr lvl="0">
              <a:buNone/>
            </a:pPr>
            <a:endParaRPr altLang="zh-CN" 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ctrTitle" sz="full" idx="4294967295"/>
          </p:nvPr>
        </p:nvSpPr>
        <p:spPr>
          <a:xfrm rot="0">
            <a:off x="2409825" y="1844675"/>
            <a:ext cx="2449512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zh-CN" sz="3200" lang="en-AU">
                <a:solidFill>
                  <a:schemeClr val="dk1"/>
                </a:solidFill>
                <a:latin typeface="Arial Black" pitchFamily="34" charset="0"/>
                <a:ea typeface="宋体" pitchFamily="2" charset="-122"/>
              </a:rPr>
              <a:t>Chapter 3</a:t>
            </a:r>
          </a:p>
        </p:txBody>
      </p:sp>
      <p:sp>
        <p:nvSpPr>
          <p:cNvPr id="1048627" name=""/>
          <p:cNvSpPr/>
          <p:nvPr/>
        </p:nvSpPr>
        <p:spPr>
          <a:xfrm rot="0">
            <a:off x="4716462" y="1916112"/>
            <a:ext cx="3744912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en-US" b="1" sz="3200" lang="zh-CN">
                <a:latin typeface="Arial Black" pitchFamily="34" charset="0"/>
                <a:ea typeface="宋体" pitchFamily="2" charset="-122"/>
              </a:rPr>
              <a:t>计算机的算术运算</a:t>
            </a:r>
          </a:p>
        </p:txBody>
      </p:sp>
      <p:sp>
        <p:nvSpPr>
          <p:cNvPr id="1048628" name=""/>
          <p:cNvSpPr txBox="1"/>
          <p:nvPr/>
        </p:nvSpPr>
        <p:spPr>
          <a:xfrm rot="0">
            <a:off x="2268537" y="2997200"/>
            <a:ext cx="56880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lang="en-US">
                <a:ea typeface="宋体" pitchFamily="2" charset="-122"/>
              </a:rPr>
              <a:t>3.1 </a:t>
            </a:r>
            <a:r>
              <a:rPr altLang="en-US" lang="zh-CN">
                <a:ea typeface="宋体" pitchFamily="2" charset="-122"/>
              </a:rPr>
              <a:t>引言</a:t>
            </a:r>
          </a:p>
        </p:txBody>
      </p:sp>
      <p:sp>
        <p:nvSpPr>
          <p:cNvPr id="1048629" name=""/>
          <p:cNvSpPr txBox="1"/>
          <p:nvPr/>
        </p:nvSpPr>
        <p:spPr>
          <a:xfrm rot="0">
            <a:off x="2268537" y="3284537"/>
            <a:ext cx="56880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lang="en-US">
                <a:ea typeface="宋体" pitchFamily="2" charset="-122"/>
              </a:rPr>
              <a:t>3.2</a:t>
            </a:r>
            <a:r>
              <a:rPr altLang="en-US" lang="zh-CN">
                <a:ea typeface="宋体" pitchFamily="2" charset="-122"/>
              </a:rPr>
              <a:t>*</a:t>
            </a:r>
            <a:r>
              <a:rPr altLang="zh-CN" lang="en-US">
                <a:ea typeface="宋体" pitchFamily="2" charset="-122"/>
              </a:rPr>
              <a:t> </a:t>
            </a:r>
            <a:r>
              <a:rPr altLang="en-US" lang="zh-CN">
                <a:ea typeface="宋体" pitchFamily="2" charset="-122"/>
              </a:rPr>
              <a:t>加法和减法</a:t>
            </a:r>
          </a:p>
        </p:txBody>
      </p:sp>
      <p:sp>
        <p:nvSpPr>
          <p:cNvPr id="1048630" name=""/>
          <p:cNvSpPr txBox="1"/>
          <p:nvPr/>
        </p:nvSpPr>
        <p:spPr>
          <a:xfrm rot="0">
            <a:off x="2268537" y="4365625"/>
            <a:ext cx="56880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lang="en-US">
                <a:ea typeface="宋体" pitchFamily="2" charset="-122"/>
              </a:rPr>
              <a:t>3.5 </a:t>
            </a:r>
            <a:r>
              <a:rPr altLang="en-US" lang="zh-CN">
                <a:ea typeface="宋体" pitchFamily="2" charset="-122"/>
              </a:rPr>
              <a:t>*浮点运算 </a:t>
            </a:r>
          </a:p>
        </p:txBody>
      </p:sp>
      <p:sp>
        <p:nvSpPr>
          <p:cNvPr id="1048631" name=""/>
          <p:cNvSpPr txBox="1"/>
          <p:nvPr/>
        </p:nvSpPr>
        <p:spPr>
          <a:xfrm rot="0">
            <a:off x="2268537" y="3789362"/>
            <a:ext cx="56864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lang="en-US">
                <a:ea typeface="宋体" pitchFamily="2" charset="-122"/>
              </a:rPr>
              <a:t>3.3</a:t>
            </a:r>
            <a:r>
              <a:rPr altLang="en-US" lang="zh-CN">
                <a:ea typeface="宋体" pitchFamily="2" charset="-122"/>
              </a:rPr>
              <a:t> </a:t>
            </a:r>
            <a:r>
              <a:rPr altLang="zh-CN" lang="en-US">
                <a:ea typeface="宋体" pitchFamily="2" charset="-122"/>
              </a:rPr>
              <a:t> </a:t>
            </a:r>
            <a:r>
              <a:rPr altLang="en-US" lang="zh-CN">
                <a:ea typeface="宋体" pitchFamily="2" charset="-122"/>
              </a:rPr>
              <a:t>乘法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lang="zh-CN">
                <a:ea typeface="宋体" pitchFamily="2" charset="-122"/>
              </a:rPr>
              <a:t>作业</a:t>
            </a:r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3.13,3.17,3.23</a:t>
            </a:r>
          </a:p>
          <a:p>
            <a:pPr lvl="0"/>
            <a:endParaRPr altLang="en-US" 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"/>
          <p:cNvSpPr/>
          <p:nvPr>
            <p:ph type="ctrTitle" sz="full" idx="4294967295"/>
          </p:nvPr>
        </p:nvSpPr>
        <p:spPr>
          <a:xfrm rot="0">
            <a:off x="2409825" y="1844675"/>
            <a:ext cx="5832475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zh-CN" lang="en-AU">
                <a:solidFill>
                  <a:schemeClr val="dk1"/>
                </a:solidFill>
                <a:latin typeface="Arial Black" pitchFamily="34" charset="0"/>
                <a:ea typeface="宋体" pitchFamily="2" charset="-122"/>
              </a:rPr>
              <a:t>Chapter 4</a:t>
            </a:r>
          </a:p>
        </p:txBody>
      </p:sp>
      <p:sp>
        <p:nvSpPr>
          <p:cNvPr id="1048641" name=""/>
          <p:cNvSpPr/>
          <p:nvPr>
            <p:ph type="subTitle" sz="full" idx="4294967295"/>
          </p:nvPr>
        </p:nvSpPr>
        <p:spPr>
          <a:xfrm rot="0">
            <a:off x="5076825" y="1844675"/>
            <a:ext cx="5832475" cy="701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eaLnBrk="1" hangingPunct="1" latinLnBrk="1" lvl="0">
              <a:buNone/>
            </a:pPr>
            <a:r>
              <a:rPr altLang="en-US" b="1" sz="4000" lang="zh-CN">
                <a:latin typeface="Arial Black" pitchFamily="34" charset="0"/>
                <a:ea typeface="宋体" pitchFamily="2" charset="-122"/>
              </a:rPr>
              <a:t>   处理器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2409825" y="2997200"/>
            <a:ext cx="3890962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1600" lang="en-US">
                <a:ea typeface="宋体" pitchFamily="2" charset="-122"/>
              </a:rPr>
              <a:t>4.1</a:t>
            </a:r>
            <a:r>
              <a:rPr altLang="en-US" sz="1600" lang="zh-CN">
                <a:ea typeface="宋体" pitchFamily="2" charset="-122"/>
              </a:rPr>
              <a:t>引言</a:t>
            </a:r>
          </a:p>
        </p:txBody>
      </p:sp>
      <p:sp>
        <p:nvSpPr>
          <p:cNvPr id="1048643" name=""/>
          <p:cNvSpPr txBox="1"/>
          <p:nvPr/>
        </p:nvSpPr>
        <p:spPr>
          <a:xfrm rot="0">
            <a:off x="2411412" y="3500437"/>
            <a:ext cx="3890962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1600" lang="en-US">
                <a:ea typeface="宋体" pitchFamily="2" charset="-122"/>
              </a:rPr>
              <a:t>4.5  </a:t>
            </a:r>
            <a:r>
              <a:rPr altLang="en-US" sz="1600" lang="zh-CN">
                <a:ea typeface="宋体" pitchFamily="2" charset="-122"/>
              </a:rPr>
              <a:t>流水线概述</a:t>
            </a:r>
          </a:p>
        </p:txBody>
      </p:sp>
      <p:sp>
        <p:nvSpPr>
          <p:cNvPr id="1048644" name=""/>
          <p:cNvSpPr txBox="1"/>
          <p:nvPr/>
        </p:nvSpPr>
        <p:spPr>
          <a:xfrm rot="0">
            <a:off x="2409825" y="3876675"/>
            <a:ext cx="3890962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1600" lang="en-US">
                <a:ea typeface="宋体" pitchFamily="2" charset="-122"/>
              </a:rPr>
              <a:t>4.6</a:t>
            </a:r>
            <a:r>
              <a:rPr altLang="en-US" sz="1600" lang="zh-CN">
                <a:ea typeface="宋体" pitchFamily="2" charset="-122"/>
              </a:rPr>
              <a:t>*</a:t>
            </a:r>
            <a:r>
              <a:rPr altLang="zh-CN" sz="1600" lang="en-US">
                <a:ea typeface="宋体" pitchFamily="2" charset="-122"/>
              </a:rPr>
              <a:t> </a:t>
            </a:r>
            <a:r>
              <a:rPr altLang="en-US" sz="1600" lang="zh-CN">
                <a:ea typeface="宋体" pitchFamily="2" charset="-122"/>
              </a:rPr>
              <a:t>流水线数据通路及其控制</a:t>
            </a:r>
          </a:p>
        </p:txBody>
      </p:sp>
      <p:sp>
        <p:nvSpPr>
          <p:cNvPr id="1048645" name=""/>
          <p:cNvSpPr txBox="1"/>
          <p:nvPr/>
        </p:nvSpPr>
        <p:spPr>
          <a:xfrm rot="0">
            <a:off x="2409825" y="4213225"/>
            <a:ext cx="3890962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altLang="zh-CN" sz="1600" lang="en-US">
                <a:ea typeface="宋体" pitchFamily="2" charset="-122"/>
              </a:rPr>
              <a:t>4.7 </a:t>
            </a:r>
            <a:r>
              <a:rPr altLang="en-US" sz="1600" lang="zh-CN">
                <a:ea typeface="宋体" pitchFamily="2" charset="-122"/>
              </a:rPr>
              <a:t>*数据冒险：旁路与阻塞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>
            <p:ph type="title" sz="full" idx="0"/>
          </p:nvPr>
        </p:nvSpPr>
        <p:spPr>
          <a:xfrm rot="0">
            <a:off x="684212" y="146050"/>
            <a:ext cx="8259762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lang="zh-CN">
                <a:ea typeface="宋体" pitchFamily="2" charset="-122"/>
              </a:rPr>
              <a:t>作业</a:t>
            </a:r>
          </a:p>
        </p:txBody>
      </p:sp>
      <p:sp>
        <p:nvSpPr>
          <p:cNvPr id="1048647" name=""/>
          <p:cNvSpPr/>
          <p:nvPr>
            <p:ph type="body" sz="full" idx="1"/>
          </p:nvPr>
        </p:nvSpPr>
        <p:spPr>
          <a:xfrm rot="0">
            <a:off x="684212" y="1125537"/>
            <a:ext cx="8270875" cy="5111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4.7</a:t>
            </a:r>
          </a:p>
          <a:p>
            <a:pPr lvl="0"/>
            <a:r>
              <a:rPr altLang="en-US" lang="zh-CN">
                <a:ea typeface="宋体" pitchFamily="2" charset="-122"/>
              </a:rPr>
              <a:t>习题</a:t>
            </a:r>
            <a:r>
              <a:rPr altLang="zh-CN" lang="en-US">
                <a:ea typeface="宋体" pitchFamily="2" charset="-122"/>
              </a:rPr>
              <a:t>4.18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ctrTitle" sz="full" idx="4294967295"/>
          </p:nvPr>
        </p:nvSpPr>
        <p:spPr>
          <a:xfrm rot="0">
            <a:off x="1979612" y="1844675"/>
            <a:ext cx="6262687" cy="822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>
              <a:defRPr sz="4400"/>
            </a:lvl1pPr>
          </a:lstStyle>
          <a:p>
            <a:pPr eaLnBrk="1" hangingPunct="1" latinLnBrk="1" lvl="0"/>
            <a:r>
              <a:rPr altLang="zh-CN" sz="2400" lang="en-AU">
                <a:solidFill>
                  <a:schemeClr val="dk1"/>
                </a:solidFill>
                <a:latin typeface="Arial Black" pitchFamily="34" charset="0"/>
                <a:ea typeface="宋体" pitchFamily="2" charset="-122"/>
              </a:rPr>
              <a:t>Chapter 5 </a:t>
            </a:r>
            <a:br/>
            <a:r>
              <a:rPr altLang="zh-CN" sz="2400" lang="en-AU">
                <a:solidFill>
                  <a:schemeClr val="dk1"/>
                </a:solidFill>
                <a:latin typeface="Arial Black" pitchFamily="34" charset="0"/>
                <a:ea typeface="宋体" pitchFamily="2" charset="-122"/>
              </a:rPr>
              <a:t>     </a:t>
            </a:r>
            <a:r>
              <a:rPr altLang="en-US" sz="2400" lang="zh-CN">
                <a:latin typeface="黑体" pitchFamily="49" charset="-122"/>
                <a:ea typeface="黑体" pitchFamily="49" charset="-122"/>
              </a:rPr>
              <a:t>大容量和高速度</a:t>
            </a:r>
            <a:r>
              <a:rPr altLang="zh-CN" sz="2400" lang="en-AU">
                <a:latin typeface="黑体" pitchFamily="49" charset="-122"/>
                <a:ea typeface="黑体" pitchFamily="49" charset="-122"/>
              </a:rPr>
              <a:t>: </a:t>
            </a:r>
            <a:r>
              <a:rPr altLang="en-US" sz="2400" lang="zh-CN">
                <a:latin typeface="黑体" pitchFamily="49" charset="-122"/>
                <a:ea typeface="黑体" pitchFamily="49" charset="-122"/>
              </a:rPr>
              <a:t>开发存储器层次结构</a:t>
            </a:r>
          </a:p>
        </p:txBody>
      </p:sp>
      <p:sp>
        <p:nvSpPr>
          <p:cNvPr id="1048649" name=""/>
          <p:cNvSpPr/>
          <p:nvPr>
            <p:ph type="subTitle" sz="full" idx="4294967295"/>
          </p:nvPr>
        </p:nvSpPr>
        <p:spPr>
          <a:xfrm rot="0">
            <a:off x="2409825" y="2924175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eaLnBrk="1" hangingPunct="1" latinLnBrk="1" lvl="0">
              <a:buNone/>
            </a:pPr>
            <a:r>
              <a:rPr altLang="zh-CN" lang="en-AU">
                <a:latin typeface="黑体" pitchFamily="49" charset="-122"/>
                <a:ea typeface="黑体" pitchFamily="49" charset="-122"/>
              </a:rPr>
              <a:t>5.1</a:t>
            </a:r>
            <a:r>
              <a:rPr altLang="en-AU" lang="zh-CN">
                <a:latin typeface="黑体" pitchFamily="49" charset="-122"/>
                <a:ea typeface="黑体" pitchFamily="49" charset="-122"/>
              </a:rPr>
              <a:t>引言</a:t>
            </a:r>
          </a:p>
        </p:txBody>
      </p:sp>
      <p:sp>
        <p:nvSpPr>
          <p:cNvPr id="1048650" name=""/>
          <p:cNvSpPr/>
          <p:nvPr/>
        </p:nvSpPr>
        <p:spPr>
          <a:xfrm rot="0">
            <a:off x="2408237" y="3933825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AU">
                <a:latin typeface="黑体" pitchFamily="49" charset="-122"/>
                <a:ea typeface="黑体" pitchFamily="49" charset="-122"/>
              </a:rPr>
              <a:t>5.</a:t>
            </a:r>
            <a:r>
              <a:rPr altLang="zh-CN" sz="3200" lang="en-US">
                <a:latin typeface="黑体" pitchFamily="49" charset="-122"/>
                <a:ea typeface="黑体" pitchFamily="49" charset="-122"/>
              </a:rPr>
              <a:t>3</a:t>
            </a:r>
            <a:r>
              <a:rPr altLang="zh-CN" sz="3200" lang="en-AU">
                <a:latin typeface="黑体" pitchFamily="49" charset="-122"/>
                <a:ea typeface="黑体" pitchFamily="49" charset="-122"/>
              </a:rPr>
              <a:t> cache</a:t>
            </a:r>
            <a:r>
              <a:rPr altLang="en-AU" sz="3200" lang="zh-CN">
                <a:latin typeface="黑体" pitchFamily="49" charset="-122"/>
                <a:ea typeface="黑体" pitchFamily="49" charset="-122"/>
              </a:rPr>
              <a:t>的基本原理</a:t>
            </a:r>
          </a:p>
        </p:txBody>
      </p:sp>
      <p:sp>
        <p:nvSpPr>
          <p:cNvPr id="1048651" name=""/>
          <p:cNvSpPr/>
          <p:nvPr/>
        </p:nvSpPr>
        <p:spPr>
          <a:xfrm rot="0">
            <a:off x="2439987" y="4437062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AU">
                <a:latin typeface="黑体" pitchFamily="49" charset="-122"/>
                <a:ea typeface="黑体" pitchFamily="49" charset="-122"/>
              </a:rPr>
              <a:t>5.</a:t>
            </a:r>
            <a:r>
              <a:rPr altLang="zh-CN" sz="3200" lang="en-US">
                <a:latin typeface="黑体" pitchFamily="49" charset="-122"/>
                <a:ea typeface="黑体" pitchFamily="49" charset="-122"/>
              </a:rPr>
              <a:t>4</a:t>
            </a:r>
            <a:r>
              <a:rPr altLang="zh-CN" sz="3200" lang="en-AU">
                <a:latin typeface="黑体" pitchFamily="49" charset="-122"/>
                <a:ea typeface="黑体" pitchFamily="49" charset="-122"/>
              </a:rPr>
              <a:t> cache</a:t>
            </a:r>
            <a:r>
              <a:rPr altLang="en-AU" sz="3200" lang="zh-CN">
                <a:latin typeface="黑体" pitchFamily="49" charset="-122"/>
                <a:ea typeface="黑体" pitchFamily="49" charset="-122"/>
              </a:rPr>
              <a:t>的性能评估和改进</a:t>
            </a:r>
          </a:p>
        </p:txBody>
      </p:sp>
      <p:sp>
        <p:nvSpPr>
          <p:cNvPr id="1048652" name=""/>
          <p:cNvSpPr/>
          <p:nvPr/>
        </p:nvSpPr>
        <p:spPr>
          <a:xfrm rot="0">
            <a:off x="2351087" y="5157787"/>
            <a:ext cx="5832475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altLang="zh-CN" sz="3200" lang="en-AU">
                <a:latin typeface="黑体" pitchFamily="49" charset="-122"/>
                <a:ea typeface="黑体" pitchFamily="49" charset="-122"/>
              </a:rPr>
              <a:t>5.</a:t>
            </a:r>
            <a:r>
              <a:rPr altLang="zh-CN" sz="3200" lang="en-US">
                <a:latin typeface="黑体" pitchFamily="49" charset="-122"/>
                <a:ea typeface="黑体" pitchFamily="49" charset="-122"/>
              </a:rPr>
              <a:t>7</a:t>
            </a:r>
            <a:r>
              <a:rPr altLang="zh-CN" sz="3200" lang="en-AU">
                <a:latin typeface="黑体" pitchFamily="49" charset="-122"/>
                <a:ea typeface="黑体" pitchFamily="49" charset="-122"/>
              </a:rPr>
              <a:t> </a:t>
            </a:r>
            <a:r>
              <a:rPr altLang="en-AU" sz="3200" lang="zh-CN">
                <a:latin typeface="黑体" pitchFamily="49" charset="-122"/>
                <a:ea typeface="黑体" pitchFamily="49" charset="-122"/>
              </a:rPr>
              <a:t>虚拟</a:t>
            </a:r>
            <a:r>
              <a:rPr altLang="en-US" sz="3200" lang="zh-CN">
                <a:latin typeface="黑体" pitchFamily="49" charset="-122"/>
                <a:ea typeface="黑体" pitchFamily="49" charset="-122"/>
              </a:rPr>
              <a:t>存储器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39A6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1AFBF"/>
      </a:hlink>
      <a:folHlink>
        <a:srgbClr val="ECEAA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969696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CF01"/>
        </a:folHlink>
      </a:clrScheme>
    </a:extraClrScheme>
    <a:extraClrScheme>
      <a:clrScheme name="Default Color Scheme 2">
        <a:dk1>
          <a:srgbClr val="FFFFFF"/>
        </a:dk1>
        <a:lt1>
          <a:srgbClr val="0000CC"/>
        </a:lt1>
        <a:dk2>
          <a:srgbClr val="000094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99"/>
        </a:hlink>
        <a:folHlink>
          <a:srgbClr val="FFCC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1C1C1C"/>
        </a:dk2>
        <a:lt2>
          <a:srgbClr val="333399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3333CC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808080"/>
        </a:dk2>
        <a:lt2>
          <a:srgbClr val="515F7B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1AFBF"/>
        </a:hlink>
        <a:folHlink>
          <a:srgbClr val="ECEAAC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333333"/>
        </a:dk2>
        <a:lt2>
          <a:srgbClr val="000066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481CF"/>
        </a:hlink>
        <a:folHlink>
          <a:srgbClr val="76B749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969696"/>
        </a:dk2>
        <a:lt2>
          <a:srgbClr val="6A407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B3CE82"/>
        </a:hlink>
        <a:folHlink>
          <a:srgbClr val="B8AD48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39A6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1AFBF"/>
        </a:hlink>
        <a:folHlink>
          <a:srgbClr val="ECEAA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Rosetta Demostrator Project MASC, Adelaide University and Ashenden Designs</dc:title>
  <dc:creator>Peter J. Ashenden</dc:creator>
  <cp:lastModifiedBy>User</cp:lastModifiedBy>
  <dcterms:created xsi:type="dcterms:W3CDTF">2001-07-24T22:45:25Z</dcterms:created>
  <dcterms:modified xsi:type="dcterms:W3CDTF">2017-12-20T08:00:19Z</dcterms:modified>
</cp:coreProperties>
</file>