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sldIdLst>
    <p:sldId id="518" r:id="rId3"/>
    <p:sldId id="538" r:id="rId4"/>
    <p:sldId id="558" r:id="rId5"/>
    <p:sldId id="539" r:id="rId7"/>
    <p:sldId id="540" r:id="rId8"/>
    <p:sldId id="613" r:id="rId9"/>
    <p:sldId id="541" r:id="rId10"/>
    <p:sldId id="542" r:id="rId11"/>
    <p:sldId id="543" r:id="rId12"/>
    <p:sldId id="544" r:id="rId13"/>
    <p:sldId id="545" r:id="rId14"/>
    <p:sldId id="546" r:id="rId15"/>
    <p:sldId id="547" r:id="rId16"/>
    <p:sldId id="548" r:id="rId17"/>
    <p:sldId id="549" r:id="rId18"/>
    <p:sldId id="550" r:id="rId19"/>
    <p:sldId id="551" r:id="rId20"/>
    <p:sldId id="552" r:id="rId21"/>
    <p:sldId id="553" r:id="rId22"/>
    <p:sldId id="554" r:id="rId23"/>
    <p:sldId id="555" r:id="rId24"/>
    <p:sldId id="556" r:id="rId25"/>
    <p:sldId id="611" r:id="rId26"/>
    <p:sldId id="610" r:id="rId27"/>
    <p:sldId id="612" r:id="rId28"/>
    <p:sldId id="615" r:id="rId29"/>
    <p:sldId id="566" r:id="rId30"/>
    <p:sldId id="568" r:id="rId31"/>
    <p:sldId id="569" r:id="rId32"/>
    <p:sldId id="570" r:id="rId33"/>
    <p:sldId id="571" r:id="rId34"/>
    <p:sldId id="599" r:id="rId35"/>
    <p:sldId id="602" r:id="rId36"/>
    <p:sldId id="600" r:id="rId37"/>
    <p:sldId id="601" r:id="rId38"/>
    <p:sldId id="577" r:id="rId39"/>
    <p:sldId id="576" r:id="rId40"/>
    <p:sldId id="578" r:id="rId41"/>
    <p:sldId id="579" r:id="rId42"/>
    <p:sldId id="580" r:id="rId43"/>
    <p:sldId id="592" r:id="rId44"/>
    <p:sldId id="604" r:id="rId45"/>
    <p:sldId id="606" r:id="rId46"/>
    <p:sldId id="607" r:id="rId47"/>
    <p:sldId id="605" r:id="rId48"/>
    <p:sldId id="608" r:id="rId49"/>
    <p:sldId id="603" r:id="rId50"/>
    <p:sldId id="614" r:id="rId51"/>
    <p:sldId id="593" r:id="rId52"/>
    <p:sldId id="594" r:id="rId53"/>
    <p:sldId id="609" r:id="rId5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a:srgbClr val="FF0066"/>
    <a:srgbClr val="FFFF00"/>
    <a:srgbClr val="996600"/>
    <a:srgbClr val="002060"/>
    <a:srgbClr val="FF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30" autoAdjust="0"/>
    <p:restoredTop sz="87941" autoAdjust="0"/>
  </p:normalViewPr>
  <p:slideViewPr>
    <p:cSldViewPr>
      <p:cViewPr>
        <p:scale>
          <a:sx n="60" d="100"/>
          <a:sy n="60" d="100"/>
        </p:scale>
        <p:origin x="-2526" y="-9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2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a:latin typeface="Times New Roman" pitchFamily="18" charset="0"/>
              </a:defRPr>
            </a:lvl1pPr>
          </a:lstStyle>
          <a:p>
            <a:pPr>
              <a:defRPr/>
            </a:pPr>
            <a:endParaRPr lang="en-US" altLang="zh-CN"/>
          </a:p>
        </p:txBody>
      </p:sp>
      <p:sp>
        <p:nvSpPr>
          <p:cNvPr id="14950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a:latin typeface="Times New Roman" pitchFamily="18" charset="0"/>
              </a:defRPr>
            </a:lvl1pPr>
          </a:lstStyle>
          <a:p>
            <a:pPr>
              <a:defRPr/>
            </a:pPr>
            <a:endParaRPr lang="en-US" altLang="zh-CN"/>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950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4951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a:latin typeface="Times New Roman" pitchFamily="18" charset="0"/>
              </a:defRPr>
            </a:lvl1pPr>
          </a:lstStyle>
          <a:p>
            <a:pPr>
              <a:defRPr/>
            </a:pPr>
            <a:endParaRPr lang="en-US" altLang="zh-CN"/>
          </a:p>
        </p:txBody>
      </p:sp>
      <p:sp>
        <p:nvSpPr>
          <p:cNvPr id="149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1" sz="1200">
                <a:latin typeface="Times New Roman" pitchFamily="18" charset="0"/>
              </a:defRPr>
            </a:lvl1pPr>
          </a:lstStyle>
          <a:p>
            <a:pPr>
              <a:defRPr/>
            </a:pPr>
            <a:fld id="{193FB1D1-1598-4BB4-AE26-BB0CFF96E3E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4" Type="http://schemas.openxmlformats.org/officeDocument/2006/relationships/hyperlink" Target="mk:@MSITStore:D:\&#25945;&#23398;&#25991;&#26723;\JAVA\JDK_API_1_6_zh_CN.CHM::/java/lang/String.html" TargetMode="External"/><Relationship Id="rId3" Type="http://schemas.openxmlformats.org/officeDocument/2006/relationships/hyperlink" Target="mk:@MSITStore:D:\&#25945;&#23398;&#25991;&#26723;\JAVA\JDK_API_1_6_zh_CN.CHM::/java/net/InetAddress.html" TargetMode="External"/><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4" Type="http://schemas.openxmlformats.org/officeDocument/2006/relationships/hyperlink" Target="mk:@MSITStore:D:\&#25945;&#23398;&#25991;&#26723;\JAVA\JDK_API_1_6_zh_CN.CHM::/java/lang/String.html" TargetMode="External"/><Relationship Id="rId3" Type="http://schemas.openxmlformats.org/officeDocument/2006/relationships/hyperlink" Target="mk:@MSITStore:D:\&#25945;&#23398;&#25991;&#26723;\JAVA\JDK_API_1_6_zh_CN.CHM::/java/net/InetAddress.html" TargetMode="External"/><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4" Type="http://schemas.openxmlformats.org/officeDocument/2006/relationships/hyperlink" Target="mk:@MSITStore:C:\Users\JLUHL\Desktop\JDK_API_1_6_zh_CN.CHM::/java/lang/Number.html" TargetMode="External"/><Relationship Id="rId3" Type="http://schemas.openxmlformats.org/officeDocument/2006/relationships/hyperlink" Target="mk:@MSITStore:C:\Users\JLUHL\Desktop\JDK_API_1_6_zh_CN.CHM::/java/lang/Object.html" TargetMode="External"/><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mk:@MSITStore:C:\Users\Hl\Desktop\JDK_API_1_6_zh_CN.CHM::/java/sql/SQLException.html" TargetMode="External"/><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0E23184-7E11-4FA2-9D16-F41B4AC17EF3}" type="slidenum">
              <a:rPr lang="en-US" altLang="zh-CN" smtClean="0">
                <a:latin typeface="Times New Roman" pitchFamily="18" charset="0"/>
              </a:rPr>
            </a:fld>
            <a:endParaRPr lang="en-US" altLang="zh-CN" smtClean="0">
              <a:latin typeface="Times New Roman" pitchFamily="18" charset="0"/>
            </a:endParaRPr>
          </a:p>
        </p:txBody>
      </p:sp>
      <p:sp>
        <p:nvSpPr>
          <p:cNvPr id="60419" name="Rectangle 2"/>
          <p:cNvSpPr>
            <a:spLocks noGrp="1" noRot="1" noChangeAspect="1" noChangeArrowheads="1" noTextEdit="1"/>
          </p:cNvSpPr>
          <p:nvPr>
            <p:ph type="sldImg"/>
          </p:nvPr>
        </p:nvSpPr>
        <p:spPr>
          <a:xfrm>
            <a:off x="1150938" y="692150"/>
            <a:ext cx="4554537" cy="3416300"/>
          </a:xfrm>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需要在</a:t>
            </a:r>
            <a:r>
              <a:rPr lang="en-US" altLang="zh-CN" smtClean="0"/>
              <a:t>Classpath</a:t>
            </a:r>
            <a:r>
              <a:rPr lang="zh-CN" altLang="en-US" smtClean="0"/>
              <a:t>中添加</a:t>
            </a:r>
            <a:r>
              <a:rPr lang="en-US" altLang="zh-CN" smtClean="0"/>
              <a:t>derby.jar.</a:t>
            </a:r>
            <a:endParaRPr lang="en-US" altLang="zh-CN" smtClean="0"/>
          </a:p>
          <a:p>
            <a:r>
              <a:rPr lang="zh-CN" altLang="en-US" smtClean="0"/>
              <a:t>程序运行完成后，可以在运行的目录看到一个</a:t>
            </a:r>
            <a:r>
              <a:rPr lang="en-US" altLang="zh-CN" smtClean="0"/>
              <a:t>helloDb</a:t>
            </a:r>
            <a:r>
              <a:rPr lang="zh-CN" altLang="en-US" smtClean="0"/>
              <a:t>的文件夹，其中就是此次创建的数据库。</a:t>
            </a:r>
            <a:endParaRPr lang="zh-CN" altLang="en-US" smtClean="0"/>
          </a:p>
        </p:txBody>
      </p:sp>
      <p:sp>
        <p:nvSpPr>
          <p:cNvPr id="696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7351C7-FC9B-4CCC-B62C-E7DD659825CE}" type="slidenum">
              <a:rPr lang="en-US" altLang="zh-CN" smtClean="0">
                <a:latin typeface="Times New Roman" pitchFamily="18" charset="0"/>
              </a:rPr>
            </a:fld>
            <a:endParaRPr lang="en-US" altLang="zh-CN"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p:sp>
      <p:sp>
        <p:nvSpPr>
          <p:cNvPr id="706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需要在</a:t>
            </a:r>
            <a:r>
              <a:rPr lang="en-US" altLang="zh-CN" smtClean="0"/>
              <a:t>Classpath</a:t>
            </a:r>
            <a:r>
              <a:rPr lang="zh-CN" altLang="en-US" smtClean="0"/>
              <a:t>中添加</a:t>
            </a:r>
            <a:r>
              <a:rPr lang="en-US" altLang="zh-CN" smtClean="0"/>
              <a:t>derby.jar.</a:t>
            </a:r>
            <a:endParaRPr lang="en-US" altLang="zh-CN" smtClean="0"/>
          </a:p>
          <a:p>
            <a:r>
              <a:rPr lang="zh-CN" altLang="en-US" smtClean="0"/>
              <a:t>程序运行完成后，可以在运行的目录看到一个</a:t>
            </a:r>
            <a:r>
              <a:rPr lang="en-US" altLang="zh-CN" smtClean="0"/>
              <a:t>helloDb</a:t>
            </a:r>
            <a:r>
              <a:rPr lang="zh-CN" altLang="en-US" smtClean="0"/>
              <a:t>的文件夹，其中就是此次创建的数据库。</a:t>
            </a:r>
            <a:endParaRPr lang="zh-CN" altLang="en-US" smtClean="0"/>
          </a:p>
        </p:txBody>
      </p:sp>
      <p:sp>
        <p:nvSpPr>
          <p:cNvPr id="706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CE14B7-2797-47D1-9572-E38BDEED912A}" type="slidenum">
              <a:rPr lang="en-US" altLang="zh-CN" smtClean="0">
                <a:latin typeface="Times New Roman" pitchFamily="18" charset="0"/>
              </a:rPr>
            </a:fld>
            <a:endParaRPr lang="en-US" altLang="zh-CN"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需要在</a:t>
            </a:r>
            <a:r>
              <a:rPr lang="en-US" altLang="zh-CN" smtClean="0"/>
              <a:t>Classpath</a:t>
            </a:r>
            <a:r>
              <a:rPr lang="zh-CN" altLang="en-US" smtClean="0"/>
              <a:t>中添加</a:t>
            </a:r>
            <a:r>
              <a:rPr lang="en-US" altLang="zh-CN" smtClean="0"/>
              <a:t>derby.jar.</a:t>
            </a:r>
            <a:endParaRPr lang="en-US" altLang="zh-CN" smtClean="0"/>
          </a:p>
          <a:p>
            <a:r>
              <a:rPr lang="zh-CN" altLang="en-US" smtClean="0"/>
              <a:t>程序运行完成后，可以在运行的目录看到一个</a:t>
            </a:r>
            <a:r>
              <a:rPr lang="en-US" altLang="zh-CN" smtClean="0"/>
              <a:t>helloDb</a:t>
            </a:r>
            <a:r>
              <a:rPr lang="zh-CN" altLang="en-US" smtClean="0"/>
              <a:t>的文件夹，其中就是此次创建的数据库。</a:t>
            </a:r>
            <a:endParaRPr lang="zh-CN" altLang="en-US" smtClean="0"/>
          </a:p>
        </p:txBody>
      </p:sp>
      <p:sp>
        <p:nvSpPr>
          <p:cNvPr id="716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FDAAE13-31DF-4AA5-B7FA-A31A86FB3C8E}" type="slidenum">
              <a:rPr lang="en-US" altLang="zh-CN" smtClean="0">
                <a:latin typeface="Times New Roman" pitchFamily="18" charset="0"/>
              </a:rPr>
            </a:fld>
            <a:endParaRPr lang="en-US" altLang="zh-CN"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D42E9FA-7410-4B04-93E4-20255CB68775}" type="slidenum">
              <a:rPr lang="en-US" altLang="zh-CN" smtClean="0">
                <a:latin typeface="Times New Roman" pitchFamily="18" charset="0"/>
              </a:rPr>
            </a:fld>
            <a:endParaRPr lang="en-US" altLang="zh-CN" smtClean="0">
              <a:latin typeface="Times New Roman" pitchFamily="18" charset="0"/>
            </a:endParaRPr>
          </a:p>
        </p:txBody>
      </p:sp>
      <p:sp>
        <p:nvSpPr>
          <p:cNvPr id="72707" name="Rectangle 2"/>
          <p:cNvSpPr>
            <a:spLocks noGrp="1" noRot="1" noChangeAspect="1" noChangeArrowheads="1" noTextEdit="1"/>
          </p:cNvSpPr>
          <p:nvPr>
            <p:ph type="sldImg"/>
          </p:nvPr>
        </p:nvSpPr>
        <p:spPr>
          <a:xfrm>
            <a:off x="1150938" y="692150"/>
            <a:ext cx="4554537" cy="3416300"/>
          </a:xfrm>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ISO/OSI</a:t>
            </a:r>
            <a:r>
              <a:rPr lang="zh-CN" altLang="en-US" smtClean="0"/>
              <a:t>：</a:t>
            </a:r>
            <a:r>
              <a:rPr lang="en-US" altLang="zh-CN" smtClean="0"/>
              <a:t>1980</a:t>
            </a:r>
            <a:r>
              <a:rPr lang="zh-CN" altLang="en-US" smtClean="0"/>
              <a:t>年</a:t>
            </a:r>
            <a:endParaRPr lang="zh-CN" altLang="en-US" smtClean="0"/>
          </a:p>
          <a:p>
            <a:r>
              <a:rPr lang="en-US" altLang="zh-CN" smtClean="0"/>
              <a:t>ARPA</a:t>
            </a:r>
            <a:r>
              <a:rPr lang="zh-CN" altLang="en-US" smtClean="0"/>
              <a:t>：（</a:t>
            </a:r>
            <a:r>
              <a:rPr lang="en-US" altLang="zh-CN" smtClean="0"/>
              <a:t>Advanced Research Projects Agency</a:t>
            </a:r>
            <a:r>
              <a:rPr lang="zh-CN" altLang="en-US" smtClean="0"/>
              <a:t>）最初四个结点，后来将多个大学、公司和研究所多机互连。</a:t>
            </a:r>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p:sp>
      <p:sp>
        <p:nvSpPr>
          <p:cNvPr id="747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smtClean="0"/>
              <a:t>TELNET</a:t>
            </a:r>
            <a:r>
              <a:rPr lang="zh-CN" altLang="en-US" sz="1000" smtClean="0"/>
              <a:t>：远程登录协议</a:t>
            </a:r>
            <a:endParaRPr lang="zh-CN" altLang="en-US" sz="1000" smtClean="0"/>
          </a:p>
          <a:p>
            <a:r>
              <a:rPr lang="en-US" altLang="zh-CN" sz="1000" smtClean="0"/>
              <a:t>FTP</a:t>
            </a:r>
            <a:r>
              <a:rPr lang="zh-CN" altLang="en-US" sz="1000" smtClean="0"/>
              <a:t>：文件传输协议</a:t>
            </a:r>
            <a:endParaRPr lang="zh-CN" altLang="en-US" sz="1000" smtClean="0"/>
          </a:p>
          <a:p>
            <a:r>
              <a:rPr lang="en-US" altLang="zh-CN" sz="1000" smtClean="0"/>
              <a:t>DNS</a:t>
            </a:r>
            <a:r>
              <a:rPr lang="zh-CN" altLang="en-US" sz="1000" smtClean="0"/>
              <a:t>：域名服务</a:t>
            </a:r>
            <a:endParaRPr lang="zh-CN" altLang="en-US" sz="1000" smtClean="0"/>
          </a:p>
          <a:p>
            <a:r>
              <a:rPr lang="en-US" altLang="zh-CN" sz="1000" smtClean="0"/>
              <a:t>HTTP</a:t>
            </a:r>
            <a:r>
              <a:rPr lang="zh-CN" altLang="en-US" sz="1000" smtClean="0"/>
              <a:t>：超文本传输协议</a:t>
            </a:r>
            <a:endParaRPr lang="zh-CN" altLang="en-US" sz="1000" smtClean="0"/>
          </a:p>
          <a:p>
            <a:r>
              <a:rPr lang="en-US" altLang="zh-CN" sz="1000" smtClean="0"/>
              <a:t>SMTP</a:t>
            </a:r>
            <a:r>
              <a:rPr lang="zh-CN" altLang="en-US" sz="1000" smtClean="0"/>
              <a:t>：简单邮件传输协议</a:t>
            </a:r>
            <a:endParaRPr lang="zh-CN" altLang="en-US" sz="1000" smtClean="0"/>
          </a:p>
          <a:p>
            <a:r>
              <a:rPr lang="en-US" altLang="zh-CN" sz="1000" smtClean="0"/>
              <a:t>POP</a:t>
            </a:r>
            <a:r>
              <a:rPr lang="zh-CN" altLang="en-US" sz="1000" smtClean="0"/>
              <a:t>：邮件读取协议</a:t>
            </a:r>
            <a:endParaRPr lang="zh-CN" altLang="en-US" sz="1000" smtClean="0"/>
          </a:p>
          <a:p>
            <a:r>
              <a:rPr lang="en-US" altLang="zh-CN" sz="1000" smtClean="0"/>
              <a:t>TCP</a:t>
            </a:r>
            <a:r>
              <a:rPr lang="zh-CN" altLang="en-US" sz="1000" smtClean="0"/>
              <a:t>：传输控制协议</a:t>
            </a:r>
            <a:endParaRPr lang="zh-CN" altLang="en-US" sz="1000" smtClean="0"/>
          </a:p>
          <a:p>
            <a:r>
              <a:rPr lang="en-US" altLang="zh-CN" sz="1000" smtClean="0"/>
              <a:t>UDP</a:t>
            </a:r>
            <a:r>
              <a:rPr lang="zh-CN" altLang="en-US" sz="1000" smtClean="0"/>
              <a:t>：用户数据报协议</a:t>
            </a:r>
            <a:endParaRPr lang="zh-CN" altLang="en-US" sz="1000" smtClean="0"/>
          </a:p>
          <a:p>
            <a:r>
              <a:rPr lang="en-US" altLang="zh-CN" sz="1000" smtClean="0"/>
              <a:t>IP</a:t>
            </a:r>
            <a:r>
              <a:rPr lang="zh-CN" altLang="en-US" sz="1000" smtClean="0"/>
              <a:t>：互联网络协议</a:t>
            </a:r>
            <a:endParaRPr lang="zh-CN" altLang="en-US" sz="1000" smtClean="0"/>
          </a:p>
          <a:p>
            <a:r>
              <a:rPr lang="en-US" altLang="zh-CN" sz="1000" smtClean="0"/>
              <a:t>ICMP</a:t>
            </a:r>
            <a:r>
              <a:rPr lang="zh-CN" altLang="en-US" sz="1000" smtClean="0"/>
              <a:t>：</a:t>
            </a:r>
            <a:r>
              <a:rPr lang="en-US" altLang="zh-CN" sz="1000" smtClean="0"/>
              <a:t>INTERNET</a:t>
            </a:r>
            <a:r>
              <a:rPr lang="zh-CN" altLang="en-US" sz="1000" smtClean="0"/>
              <a:t>控制报文协议</a:t>
            </a:r>
            <a:endParaRPr lang="zh-CN" altLang="en-US" sz="1000" smtClean="0"/>
          </a:p>
          <a:p>
            <a:r>
              <a:rPr lang="en-US" altLang="zh-CN" sz="1000" smtClean="0"/>
              <a:t>IGMP</a:t>
            </a:r>
            <a:r>
              <a:rPr lang="zh-CN" altLang="en-US" sz="1000" smtClean="0"/>
              <a:t>：</a:t>
            </a:r>
            <a:r>
              <a:rPr lang="en-US" altLang="zh-CN" sz="1000" smtClean="0"/>
              <a:t>INTERNET</a:t>
            </a:r>
            <a:r>
              <a:rPr lang="zh-CN" altLang="en-US" sz="1000" smtClean="0"/>
              <a:t>组管理协议</a:t>
            </a:r>
            <a:endParaRPr lang="zh-CN" altLang="en-US" sz="1000" smtClean="0"/>
          </a:p>
          <a:p>
            <a:r>
              <a:rPr lang="en-US" altLang="zh-CN" sz="1000" smtClean="0"/>
              <a:t>ARP</a:t>
            </a:r>
            <a:r>
              <a:rPr lang="zh-CN" altLang="en-US" sz="1000" smtClean="0"/>
              <a:t>：地址解析协议（物理</a:t>
            </a:r>
            <a:r>
              <a:rPr lang="en-US" altLang="zh-CN" sz="1000" smtClean="0"/>
              <a:t>/</a:t>
            </a:r>
            <a:r>
              <a:rPr lang="zh-CN" altLang="en-US" sz="1000" smtClean="0"/>
              <a:t>网卡地址</a:t>
            </a:r>
            <a:r>
              <a:rPr lang="en-US" altLang="zh-CN" sz="1000" smtClean="0"/>
              <a:t>-&gt;IP</a:t>
            </a:r>
            <a:r>
              <a:rPr lang="zh-CN" altLang="en-US" sz="1000" smtClean="0"/>
              <a:t>地址）</a:t>
            </a:r>
            <a:endParaRPr lang="zh-CN" altLang="en-US" sz="1000" smtClean="0"/>
          </a:p>
          <a:p>
            <a:r>
              <a:rPr lang="en-US" altLang="zh-CN" sz="1000" smtClean="0"/>
              <a:t>RARP</a:t>
            </a:r>
            <a:r>
              <a:rPr lang="zh-CN" altLang="en-US" sz="1000" smtClean="0"/>
              <a:t>：反向地址解析协议</a:t>
            </a:r>
            <a:endParaRPr lang="zh-CN" altLang="en-US" sz="10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p:sp>
      <p:sp>
        <p:nvSpPr>
          <p:cNvPr id="757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协议名称：通信格式；地址：通信计算机；端口：通信进程</a:t>
            </a:r>
            <a:endParaRPr lang="zh-CN" altLang="en-US" smtClean="0"/>
          </a:p>
          <a:p>
            <a:r>
              <a:rPr lang="en-US" altLang="zh-CN" smtClean="0"/>
              <a:t>FTP</a:t>
            </a:r>
            <a:r>
              <a:rPr lang="zh-CN" altLang="en-US" smtClean="0"/>
              <a:t>：</a:t>
            </a:r>
            <a:r>
              <a:rPr lang="en-US" altLang="zh-CN" smtClean="0"/>
              <a:t>21</a:t>
            </a:r>
            <a:endParaRPr lang="en-US" altLang="zh-CN" smtClean="0"/>
          </a:p>
          <a:p>
            <a:r>
              <a:rPr lang="en-US" altLang="zh-CN" smtClean="0"/>
              <a:t>HTTP</a:t>
            </a:r>
            <a:r>
              <a:rPr lang="zh-CN" altLang="en-US" smtClean="0"/>
              <a:t>：</a:t>
            </a:r>
            <a:r>
              <a:rPr lang="en-US" altLang="zh-CN" smtClean="0"/>
              <a:t>80</a:t>
            </a:r>
            <a:endParaRPr lang="en-US" altLang="zh-CN" smtClean="0"/>
          </a:p>
          <a:p>
            <a:r>
              <a:rPr lang="en-US" altLang="zh-CN" smtClean="0"/>
              <a:t>DNS</a:t>
            </a:r>
            <a:r>
              <a:rPr lang="zh-CN" altLang="en-US" smtClean="0"/>
              <a:t>：</a:t>
            </a:r>
            <a:r>
              <a:rPr lang="en-US" altLang="zh-CN" smtClean="0"/>
              <a:t>53</a:t>
            </a:r>
            <a:endParaRPr lang="en-US" altLang="zh-CN" smtClean="0"/>
          </a:p>
          <a:p>
            <a:r>
              <a:rPr lang="en-US" altLang="zh-CN" smtClean="0"/>
              <a:t>SMTP</a:t>
            </a:r>
            <a:r>
              <a:rPr lang="zh-CN" altLang="en-US" smtClean="0"/>
              <a:t>：</a:t>
            </a:r>
            <a:r>
              <a:rPr lang="en-US" altLang="zh-CN" smtClean="0"/>
              <a:t>25</a:t>
            </a:r>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p:sp>
      <p:sp>
        <p:nvSpPr>
          <p:cNvPr id="768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在客户机、服务器分别创建独立的</a:t>
            </a:r>
            <a:r>
              <a:rPr lang="en-US" altLang="zh-CN" smtClean="0"/>
              <a:t>SOCKET</a:t>
            </a:r>
            <a:r>
              <a:rPr lang="zh-CN" altLang="en-US" smtClean="0"/>
              <a:t>，并通过</a:t>
            </a:r>
            <a:r>
              <a:rPr lang="en-US" altLang="zh-CN" smtClean="0"/>
              <a:t>SOCKET</a:t>
            </a:r>
            <a:r>
              <a:rPr lang="zh-CN" altLang="en-US" smtClean="0"/>
              <a:t>属性进行连接。</a:t>
            </a:r>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p:sp>
      <p:sp>
        <p:nvSpPr>
          <p:cNvPr id="778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public static </a:t>
            </a:r>
            <a:r>
              <a:rPr lang="en-US" altLang="zh-CN" smtClean="0">
                <a:hlinkClick r:id="rId3" tooltip="java.net 中的类"/>
              </a:rPr>
              <a:t>InetAddress</a:t>
            </a:r>
            <a:r>
              <a:rPr lang="en-US" altLang="zh-CN" smtClean="0"/>
              <a:t> </a:t>
            </a:r>
            <a:r>
              <a:rPr lang="en-US" altLang="zh-CN" b="1" smtClean="0"/>
              <a:t>getLocalHost</a:t>
            </a:r>
            <a:r>
              <a:rPr lang="en-US" altLang="zh-CN" smtClean="0"/>
              <a:t>()                           </a:t>
            </a:r>
            <a:r>
              <a:rPr lang="zh-CN" altLang="en-US" smtClean="0"/>
              <a:t>返回主机名</a:t>
            </a:r>
            <a:r>
              <a:rPr lang="en-US" altLang="zh-CN" smtClean="0"/>
              <a:t>/IP</a:t>
            </a:r>
            <a:r>
              <a:rPr lang="zh-CN" altLang="en-US" smtClean="0"/>
              <a:t>地址</a:t>
            </a:r>
            <a:endParaRPr lang="zh-CN" altLang="en-US" smtClean="0"/>
          </a:p>
          <a:p>
            <a:r>
              <a:rPr lang="en-US" altLang="zh-CN" smtClean="0"/>
              <a:t>public static </a:t>
            </a:r>
            <a:r>
              <a:rPr lang="en-US" altLang="zh-CN" smtClean="0">
                <a:hlinkClick r:id="rId3" tooltip="java.net 中的类"/>
              </a:rPr>
              <a:t>InetAddress</a:t>
            </a:r>
            <a:r>
              <a:rPr lang="en-US" altLang="zh-CN" smtClean="0"/>
              <a:t> </a:t>
            </a:r>
            <a:r>
              <a:rPr lang="en-US" altLang="zh-CN" b="1" smtClean="0"/>
              <a:t>getByName</a:t>
            </a:r>
            <a:r>
              <a:rPr lang="en-US" altLang="zh-CN" smtClean="0"/>
              <a:t>(</a:t>
            </a:r>
            <a:r>
              <a:rPr lang="en-US" altLang="zh-CN" smtClean="0">
                <a:hlinkClick r:id="rId4" tooltip="java.lang 中的类"/>
              </a:rPr>
              <a:t>String</a:t>
            </a:r>
            <a:r>
              <a:rPr lang="en-US" altLang="zh-CN" smtClean="0"/>
              <a:t> host)              </a:t>
            </a:r>
            <a:r>
              <a:rPr lang="zh-CN" altLang="en-US" smtClean="0"/>
              <a:t>返回主机名</a:t>
            </a:r>
            <a:r>
              <a:rPr lang="en-US" altLang="zh-CN" smtClean="0"/>
              <a:t>/IP</a:t>
            </a:r>
            <a:r>
              <a:rPr lang="zh-CN" altLang="en-US" smtClean="0"/>
              <a:t>地址</a:t>
            </a:r>
            <a:endParaRPr lang="zh-CN" altLang="en-US" smtClean="0"/>
          </a:p>
          <a:p>
            <a:r>
              <a:rPr lang="en-US" altLang="zh-CN" smtClean="0"/>
              <a:t>public </a:t>
            </a:r>
            <a:r>
              <a:rPr lang="en-US" altLang="zh-CN" smtClean="0">
                <a:hlinkClick r:id="rId4" tooltip="java.lang 中的类"/>
              </a:rPr>
              <a:t>String</a:t>
            </a:r>
            <a:r>
              <a:rPr lang="en-US" altLang="zh-CN" smtClean="0"/>
              <a:t> </a:t>
            </a:r>
            <a:r>
              <a:rPr lang="en-US" altLang="zh-CN" b="1" smtClean="0"/>
              <a:t>getHostName</a:t>
            </a:r>
            <a:r>
              <a:rPr lang="en-US" altLang="zh-CN" smtClean="0"/>
              <a:t>()                                             </a:t>
            </a:r>
            <a:r>
              <a:rPr lang="zh-CN" altLang="en-US" smtClean="0"/>
              <a:t>返回主机名</a:t>
            </a:r>
            <a:endParaRPr lang="zh-CN" altLang="en-US" smtClean="0"/>
          </a:p>
          <a:p>
            <a:r>
              <a:rPr lang="en-US" altLang="zh-CN" smtClean="0"/>
              <a:t>public </a:t>
            </a:r>
            <a:r>
              <a:rPr lang="en-US" altLang="zh-CN" smtClean="0">
                <a:hlinkClick r:id="rId4" tooltip="java.lang 中的类"/>
              </a:rPr>
              <a:t>String</a:t>
            </a:r>
            <a:r>
              <a:rPr lang="en-US" altLang="zh-CN" smtClean="0"/>
              <a:t> </a:t>
            </a:r>
            <a:r>
              <a:rPr lang="en-US" altLang="zh-CN" b="1" smtClean="0"/>
              <a:t>getHostAddress</a:t>
            </a:r>
            <a:r>
              <a:rPr lang="en-US" altLang="zh-CN" smtClean="0"/>
              <a:t>()                                          </a:t>
            </a:r>
            <a:r>
              <a:rPr lang="zh-CN" altLang="en-US" smtClean="0"/>
              <a:t>返回</a:t>
            </a:r>
            <a:r>
              <a:rPr lang="en-US" altLang="zh-CN" smtClean="0"/>
              <a:t>IP</a:t>
            </a:r>
            <a:r>
              <a:rPr lang="zh-CN" altLang="en-US" smtClean="0"/>
              <a:t>地址</a:t>
            </a:r>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p:sp>
      <p:sp>
        <p:nvSpPr>
          <p:cNvPr id="788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public static </a:t>
            </a:r>
            <a:r>
              <a:rPr lang="en-US" altLang="zh-CN" smtClean="0">
                <a:hlinkClick r:id="rId3" tooltip="java.net 中的类"/>
              </a:rPr>
              <a:t>InetAddress</a:t>
            </a:r>
            <a:r>
              <a:rPr lang="en-US" altLang="zh-CN" smtClean="0"/>
              <a:t> </a:t>
            </a:r>
            <a:r>
              <a:rPr lang="en-US" altLang="zh-CN" b="1" smtClean="0"/>
              <a:t>getLocalHost</a:t>
            </a:r>
            <a:r>
              <a:rPr lang="en-US" altLang="zh-CN" smtClean="0"/>
              <a:t>()                           </a:t>
            </a:r>
            <a:r>
              <a:rPr lang="zh-CN" altLang="en-US" smtClean="0"/>
              <a:t>返回主机名</a:t>
            </a:r>
            <a:r>
              <a:rPr lang="en-US" altLang="zh-CN" smtClean="0"/>
              <a:t>/IP</a:t>
            </a:r>
            <a:r>
              <a:rPr lang="zh-CN" altLang="en-US" smtClean="0"/>
              <a:t>地址</a:t>
            </a:r>
            <a:endParaRPr lang="zh-CN" altLang="en-US" smtClean="0"/>
          </a:p>
          <a:p>
            <a:r>
              <a:rPr lang="en-US" altLang="zh-CN" smtClean="0"/>
              <a:t>public static </a:t>
            </a:r>
            <a:r>
              <a:rPr lang="en-US" altLang="zh-CN" smtClean="0">
                <a:hlinkClick r:id="rId3" tooltip="java.net 中的类"/>
              </a:rPr>
              <a:t>InetAddress</a:t>
            </a:r>
            <a:r>
              <a:rPr lang="en-US" altLang="zh-CN" smtClean="0"/>
              <a:t> </a:t>
            </a:r>
            <a:r>
              <a:rPr lang="en-US" altLang="zh-CN" b="1" smtClean="0"/>
              <a:t>getByName</a:t>
            </a:r>
            <a:r>
              <a:rPr lang="en-US" altLang="zh-CN" smtClean="0"/>
              <a:t>(</a:t>
            </a:r>
            <a:r>
              <a:rPr lang="en-US" altLang="zh-CN" smtClean="0">
                <a:hlinkClick r:id="rId4" tooltip="java.lang 中的类"/>
              </a:rPr>
              <a:t>String</a:t>
            </a:r>
            <a:r>
              <a:rPr lang="en-US" altLang="zh-CN" smtClean="0"/>
              <a:t> host)              </a:t>
            </a:r>
            <a:r>
              <a:rPr lang="zh-CN" altLang="en-US" smtClean="0"/>
              <a:t>返回主机名</a:t>
            </a:r>
            <a:r>
              <a:rPr lang="en-US" altLang="zh-CN" smtClean="0"/>
              <a:t>/IP</a:t>
            </a:r>
            <a:r>
              <a:rPr lang="zh-CN" altLang="en-US" smtClean="0"/>
              <a:t>地址</a:t>
            </a:r>
            <a:endParaRPr lang="zh-CN" altLang="en-US" smtClean="0"/>
          </a:p>
          <a:p>
            <a:r>
              <a:rPr lang="en-US" altLang="zh-CN" smtClean="0"/>
              <a:t>public </a:t>
            </a:r>
            <a:r>
              <a:rPr lang="en-US" altLang="zh-CN" smtClean="0">
                <a:hlinkClick r:id="rId4" tooltip="java.lang 中的类"/>
              </a:rPr>
              <a:t>String</a:t>
            </a:r>
            <a:r>
              <a:rPr lang="en-US" altLang="zh-CN" smtClean="0"/>
              <a:t> </a:t>
            </a:r>
            <a:r>
              <a:rPr lang="en-US" altLang="zh-CN" b="1" smtClean="0"/>
              <a:t>getHostName</a:t>
            </a:r>
            <a:r>
              <a:rPr lang="en-US" altLang="zh-CN" smtClean="0"/>
              <a:t>()                                             </a:t>
            </a:r>
            <a:r>
              <a:rPr lang="zh-CN" altLang="en-US" smtClean="0"/>
              <a:t>返回主机名</a:t>
            </a:r>
            <a:endParaRPr lang="zh-CN" altLang="en-US" smtClean="0"/>
          </a:p>
          <a:p>
            <a:r>
              <a:rPr lang="en-US" altLang="zh-CN" smtClean="0"/>
              <a:t>public </a:t>
            </a:r>
            <a:r>
              <a:rPr lang="en-US" altLang="zh-CN" smtClean="0">
                <a:hlinkClick r:id="rId4" tooltip="java.lang 中的类"/>
              </a:rPr>
              <a:t>String</a:t>
            </a:r>
            <a:r>
              <a:rPr lang="en-US" altLang="zh-CN" smtClean="0"/>
              <a:t> </a:t>
            </a:r>
            <a:r>
              <a:rPr lang="en-US" altLang="zh-CN" b="1" smtClean="0"/>
              <a:t>getHostAddress</a:t>
            </a:r>
            <a:r>
              <a:rPr lang="en-US" altLang="zh-CN" smtClean="0"/>
              <a:t>()                                          </a:t>
            </a:r>
            <a:r>
              <a:rPr lang="zh-CN" altLang="en-US" smtClean="0"/>
              <a:t>返回</a:t>
            </a:r>
            <a:r>
              <a:rPr lang="en-US" altLang="zh-CN" smtClean="0"/>
              <a:t>IP</a:t>
            </a:r>
            <a:r>
              <a:rPr lang="zh-CN" altLang="en-US" smtClean="0"/>
              <a:t>地址</a:t>
            </a:r>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C827E89-793A-4298-9F85-6BF769DF8031}" type="slidenum">
              <a:rPr lang="en-US" altLang="zh-CN" smtClean="0">
                <a:latin typeface="Times New Roman" pitchFamily="18" charset="0"/>
              </a:rPr>
            </a:fld>
            <a:endParaRPr lang="en-US" altLang="zh-CN" smtClean="0">
              <a:latin typeface="Times New Roman" pitchFamily="18" charset="0"/>
            </a:endParaRPr>
          </a:p>
        </p:txBody>
      </p:sp>
      <p:sp>
        <p:nvSpPr>
          <p:cNvPr id="61443" name="Rectangle 2"/>
          <p:cNvSpPr>
            <a:spLocks noGrp="1" noRot="1" noChangeAspect="1" noChangeArrowheads="1" noTextEdit="1"/>
          </p:cNvSpPr>
          <p:nvPr>
            <p:ph type="sldImg"/>
          </p:nvPr>
        </p:nvSpPr>
        <p:spPr>
          <a:xfrm>
            <a:off x="1150938" y="692150"/>
            <a:ext cx="4554537" cy="3416300"/>
          </a:xfrm>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p:sp>
      <p:sp>
        <p:nvSpPr>
          <p:cNvPr id="798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t>用</a:t>
            </a:r>
            <a:r>
              <a:rPr lang="en-US" altLang="zh-CN" b="1" smtClean="0"/>
              <a:t>eclipse</a:t>
            </a:r>
            <a:r>
              <a:rPr lang="zh-CN" altLang="en-US" b="1" smtClean="0"/>
              <a:t>来运行命令行程序带参数的怎么办？</a:t>
            </a:r>
            <a:endParaRPr lang="en-US" altLang="zh-CN" smtClean="0"/>
          </a:p>
          <a:p>
            <a:r>
              <a:rPr lang="zh-CN" altLang="en-US" smtClean="0"/>
              <a:t>右击要运行的程序，选择</a:t>
            </a:r>
            <a:r>
              <a:rPr lang="en-US" altLang="zh-CN" smtClean="0"/>
              <a:t>debug as</a:t>
            </a:r>
            <a:r>
              <a:rPr lang="zh-CN" altLang="en-US" smtClean="0"/>
              <a:t>或者</a:t>
            </a:r>
            <a:r>
              <a:rPr lang="en-US" altLang="zh-CN" smtClean="0"/>
              <a:t>run as</a:t>
            </a:r>
            <a:r>
              <a:rPr lang="en-US" smtClean="0"/>
              <a:t>，</a:t>
            </a:r>
            <a:r>
              <a:rPr lang="zh-CN" altLang="en-US" smtClean="0"/>
              <a:t>然后选择</a:t>
            </a:r>
            <a:r>
              <a:rPr lang="en-US" altLang="zh-CN" smtClean="0"/>
              <a:t>debug/run configuration</a:t>
            </a:r>
            <a:r>
              <a:rPr lang="en-US" smtClean="0"/>
              <a:t>， </a:t>
            </a:r>
            <a:r>
              <a:rPr lang="zh-CN" altLang="en-US" smtClean="0"/>
              <a:t>然后</a:t>
            </a:r>
            <a:r>
              <a:rPr lang="en-US" altLang="zh-CN" smtClean="0"/>
              <a:t>new</a:t>
            </a:r>
            <a:r>
              <a:rPr lang="zh-CN" altLang="en-US" smtClean="0"/>
              <a:t>一个出来，找到正确的</a:t>
            </a:r>
            <a:r>
              <a:rPr lang="en-US" altLang="zh-CN" smtClean="0"/>
              <a:t>mainclass</a:t>
            </a:r>
            <a:r>
              <a:rPr lang="en-US" smtClean="0"/>
              <a:t>，</a:t>
            </a:r>
            <a:r>
              <a:rPr lang="zh-CN" altLang="en-US" smtClean="0"/>
              <a:t>然后在上面的标签中点</a:t>
            </a:r>
            <a:r>
              <a:rPr lang="en-US" altLang="zh-CN" smtClean="0"/>
              <a:t>argument</a:t>
            </a:r>
            <a:r>
              <a:rPr lang="en-US" smtClean="0"/>
              <a:t>，</a:t>
            </a:r>
            <a:r>
              <a:rPr lang="zh-CN" altLang="en-US" smtClean="0"/>
              <a:t>输入你希望的命令行参数，每行是一个参数 </a:t>
            </a:r>
            <a:endParaRPr lang="zh-CN" altLang="en-US" smtClean="0"/>
          </a:p>
        </p:txBody>
      </p:sp>
      <p:sp>
        <p:nvSpPr>
          <p:cNvPr id="798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343F30C-4B4D-4D49-B09F-6D87F46FBE58}" type="slidenum">
              <a:rPr lang="en-US" altLang="zh-CN" smtClean="0">
                <a:latin typeface="Times New Roman" pitchFamily="18" charset="0"/>
              </a:rPr>
            </a:fld>
            <a:endParaRPr lang="en-US" altLang="zh-CN"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p:sp>
      <p:sp>
        <p:nvSpPr>
          <p:cNvPr id="808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sym typeface="Wingdings" pitchFamily="2" charset="2"/>
              </a:rPr>
              <a:t>Backlog</a:t>
            </a:r>
            <a:r>
              <a:rPr lang="zh-CN" altLang="en-US" smtClean="0">
                <a:sym typeface="Wingdings" pitchFamily="2" charset="2"/>
              </a:rPr>
              <a:t>：</a:t>
            </a:r>
            <a:r>
              <a:rPr lang="en-US" altLang="zh-CN" smtClean="0">
                <a:sym typeface="Wingdings" pitchFamily="2" charset="2"/>
              </a:rPr>
              <a:t>queueLength</a:t>
            </a:r>
            <a:r>
              <a:rPr lang="zh-CN" altLang="en-US" smtClean="0">
                <a:sym typeface="Wingdings" pitchFamily="2" charset="2"/>
              </a:rPr>
              <a:t>，接收队列最大长度。</a:t>
            </a:r>
            <a:endParaRPr lang="zh-CN" altLang="en-US" smtClean="0">
              <a:sym typeface="Wingdings" pitchFamily="2" charset="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p:sp>
      <p:sp>
        <p:nvSpPr>
          <p:cNvPr id="819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略讲</a:t>
            </a:r>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p:sp>
      <p:sp>
        <p:nvSpPr>
          <p:cNvPr id="829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getLoopbackAddress()</a:t>
            </a:r>
            <a:endParaRPr lang="en-US" altLang="zh-CN" smtClean="0"/>
          </a:p>
          <a:p>
            <a:r>
              <a:rPr lang="en-US" altLang="zh-CN" smtClean="0"/>
              <a:t>AtomicInteger</a:t>
            </a:r>
            <a:r>
              <a:rPr lang="zh-CN" altLang="en-US" smtClean="0"/>
              <a:t>类：可以用原子方式更新的 </a:t>
            </a:r>
            <a:r>
              <a:rPr lang="en-US" altLang="zh-CN" smtClean="0"/>
              <a:t>int </a:t>
            </a:r>
            <a:r>
              <a:rPr lang="zh-CN" altLang="en-US" smtClean="0"/>
              <a:t>值。</a:t>
            </a:r>
            <a:r>
              <a:rPr lang="en-US" altLang="zh-CN" smtClean="0">
                <a:hlinkClick r:id="rId3" tooltip="java.lang 中的类" action="ppaction://hlinkfile"/>
              </a:rPr>
              <a:t>java.lang.Object</a:t>
            </a:r>
            <a:r>
              <a:rPr lang="en-US" altLang="zh-CN" smtClean="0"/>
              <a:t>-&gt; </a:t>
            </a:r>
            <a:r>
              <a:rPr lang="en-US" altLang="zh-CN" smtClean="0">
                <a:hlinkClick r:id="rId4" tooltip="java.lang 中的类" action="ppaction://hlinkfile"/>
              </a:rPr>
              <a:t>java.lang.Number</a:t>
            </a:r>
            <a:r>
              <a:rPr lang="en-US" altLang="zh-CN" smtClean="0"/>
              <a:t> -&gt;</a:t>
            </a:r>
            <a:r>
              <a:rPr lang="en-US" altLang="zh-CN" b="1" smtClean="0"/>
              <a:t>java.util.concurrent.atomic.AtomicInteger</a:t>
            </a:r>
            <a:endParaRPr lang="zh-CN" altLang="en-US" smtClean="0"/>
          </a:p>
        </p:txBody>
      </p:sp>
      <p:sp>
        <p:nvSpPr>
          <p:cNvPr id="829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87F5163-743B-4852-B975-108B2AE3B9CD}" type="slidenum">
              <a:rPr lang="en-US" altLang="zh-CN" smtClean="0">
                <a:latin typeface="Times New Roman" pitchFamily="18" charset="0"/>
              </a:rPr>
            </a:fld>
            <a:endParaRPr lang="en-US" altLang="zh-CN"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p:sp>
      <p:sp>
        <p:nvSpPr>
          <p:cNvPr id="839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略讲</a:t>
            </a:r>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p:sp>
      <p:sp>
        <p:nvSpPr>
          <p:cNvPr id="849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略讲</a:t>
            </a:r>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65A8042-CC3C-4B07-9F11-642DF15355DA}" type="slidenum">
              <a:rPr lang="en-US" altLang="zh-CN" smtClean="0">
                <a:latin typeface="Times New Roman" pitchFamily="18" charset="0"/>
              </a:rPr>
            </a:fld>
            <a:endParaRPr lang="en-US" altLang="zh-CN" smtClean="0">
              <a:latin typeface="Times New Roman" pitchFamily="18" charset="0"/>
            </a:endParaRPr>
          </a:p>
        </p:txBody>
      </p:sp>
      <p:sp>
        <p:nvSpPr>
          <p:cNvPr id="62467" name="Rectangle 2"/>
          <p:cNvSpPr>
            <a:spLocks noGrp="1" noRot="1" noChangeAspect="1" noChangeArrowheads="1" noTextEdit="1"/>
          </p:cNvSpPr>
          <p:nvPr>
            <p:ph type="sldImg"/>
          </p:nvPr>
        </p:nvSpPr>
        <p:spPr>
          <a:xfrm>
            <a:off x="1150938" y="692150"/>
            <a:ext cx="4554537" cy="3416300"/>
          </a:xfrm>
        </p:spPr>
      </p:sp>
      <p:sp>
        <p:nvSpPr>
          <p:cNvPr id="62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grant</a:t>
            </a:r>
            <a:r>
              <a:rPr lang="zh-CN" altLang="en-US" smtClean="0"/>
              <a:t>：授权</a:t>
            </a:r>
            <a:endParaRPr lang="zh-CN" altLang="en-US" smtClean="0"/>
          </a:p>
          <a:p>
            <a:r>
              <a:rPr lang="en-US" altLang="zh-CN" smtClean="0"/>
              <a:t>GRANT &lt;</a:t>
            </a:r>
            <a:r>
              <a:rPr lang="zh-CN" altLang="en-US" smtClean="0"/>
              <a:t>权限</a:t>
            </a:r>
            <a:r>
              <a:rPr lang="en-US" altLang="zh-CN" smtClean="0"/>
              <a:t>&gt;[,&lt;</a:t>
            </a:r>
            <a:r>
              <a:rPr lang="zh-CN" altLang="en-US" smtClean="0"/>
              <a:t>权限</a:t>
            </a:r>
            <a:r>
              <a:rPr lang="en-US" altLang="zh-CN" smtClean="0"/>
              <a:t>&gt;]…  [ON &lt;</a:t>
            </a:r>
            <a:r>
              <a:rPr lang="zh-CN" altLang="en-US" smtClean="0"/>
              <a:t>对象类型</a:t>
            </a:r>
            <a:r>
              <a:rPr lang="en-US" altLang="zh-CN" smtClean="0"/>
              <a:t>&gt;&lt;</a:t>
            </a:r>
            <a:r>
              <a:rPr lang="zh-CN" altLang="en-US" smtClean="0"/>
              <a:t>对象名</a:t>
            </a:r>
            <a:r>
              <a:rPr lang="en-US" altLang="zh-CN" smtClean="0"/>
              <a:t>&gt;] TO &lt;</a:t>
            </a:r>
            <a:r>
              <a:rPr lang="zh-CN" altLang="en-US" smtClean="0"/>
              <a:t>用户</a:t>
            </a:r>
            <a:r>
              <a:rPr lang="en-US" altLang="zh-CN" smtClean="0"/>
              <a:t>&gt;[,&lt;</a:t>
            </a:r>
            <a:r>
              <a:rPr lang="zh-CN" altLang="en-US" smtClean="0"/>
              <a:t>用户</a:t>
            </a:r>
            <a:r>
              <a:rPr lang="en-US" altLang="zh-CN" smtClean="0"/>
              <a:t>&gt;]…   [WITH GRANT OPTION};</a:t>
            </a:r>
            <a:endParaRPr lang="en-US" altLang="zh-CN" smtClean="0"/>
          </a:p>
          <a:p>
            <a:r>
              <a:rPr lang="en-US" altLang="zh-CN" smtClean="0"/>
              <a:t>revoke</a:t>
            </a:r>
            <a:r>
              <a:rPr lang="zh-CN" altLang="en-US" smtClean="0"/>
              <a:t>：收回权限</a:t>
            </a:r>
            <a:endParaRPr lang="zh-CN" altLang="en-US" smtClean="0"/>
          </a:p>
          <a:p>
            <a:r>
              <a:rPr lang="en-US" altLang="zh-CN" smtClean="0"/>
              <a:t>REVOKE &lt;</a:t>
            </a:r>
            <a:r>
              <a:rPr lang="zh-CN" altLang="en-US" smtClean="0"/>
              <a:t>权限</a:t>
            </a:r>
            <a:r>
              <a:rPr lang="en-US" altLang="zh-CN" smtClean="0"/>
              <a:t>&gt;[,&lt;</a:t>
            </a:r>
            <a:r>
              <a:rPr lang="zh-CN" altLang="en-US" smtClean="0"/>
              <a:t>权限</a:t>
            </a:r>
            <a:r>
              <a:rPr lang="en-US" altLang="zh-CN" smtClean="0"/>
              <a:t>&gt;]…  [ON &lt;</a:t>
            </a:r>
            <a:r>
              <a:rPr lang="zh-CN" altLang="en-US" smtClean="0"/>
              <a:t>对象类型</a:t>
            </a:r>
            <a:r>
              <a:rPr lang="en-US" altLang="zh-CN" smtClean="0"/>
              <a:t>&gt;&lt;</a:t>
            </a:r>
            <a:r>
              <a:rPr lang="zh-CN" altLang="en-US" smtClean="0"/>
              <a:t>对象名</a:t>
            </a:r>
            <a:r>
              <a:rPr lang="en-US" altLang="zh-CN" smtClean="0"/>
              <a:t>&gt;] FROM&lt;</a:t>
            </a:r>
            <a:r>
              <a:rPr lang="zh-CN" altLang="en-US" smtClean="0"/>
              <a:t>用户</a:t>
            </a:r>
            <a:r>
              <a:rPr lang="en-US" altLang="zh-CN" smtClean="0"/>
              <a:t>&gt;[,&lt;</a:t>
            </a:r>
            <a:r>
              <a:rPr lang="zh-CN" altLang="en-US" smtClean="0"/>
              <a:t>用户</a:t>
            </a:r>
            <a:r>
              <a:rPr lang="en-US" altLang="zh-CN" smtClean="0"/>
              <a:t>&gt;]… </a:t>
            </a:r>
            <a:endParaRPr lang="en-US" altLang="zh-CN" smtClean="0"/>
          </a:p>
          <a:p>
            <a:r>
              <a:rPr lang="en-US" altLang="zh-CN" smtClean="0"/>
              <a:t>commit</a:t>
            </a:r>
            <a:r>
              <a:rPr lang="zh-CN" altLang="en-US" smtClean="0"/>
              <a:t>：提交</a:t>
            </a:r>
            <a:endParaRPr lang="zh-CN" altLang="en-US" smtClean="0"/>
          </a:p>
          <a:p>
            <a:r>
              <a:rPr lang="en-US" altLang="zh-CN" smtClean="0"/>
              <a:t>rollback</a:t>
            </a:r>
            <a:r>
              <a:rPr lang="zh-CN" altLang="en-US" smtClean="0"/>
              <a:t>：回滚</a:t>
            </a:r>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http://zhidao.baidu.com/question/317164295.html</a:t>
            </a:r>
            <a:endParaRPr lang="zh-CN" altLang="en-US" smtClean="0"/>
          </a:p>
        </p:txBody>
      </p:sp>
      <p:sp>
        <p:nvSpPr>
          <p:cNvPr id="634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DDAD152-916F-4004-A516-9EC5EE1B8216}" type="slidenum">
              <a:rPr lang="en-US" altLang="zh-CN" smtClean="0">
                <a:latin typeface="Times New Roman" pitchFamily="18" charset="0"/>
              </a:rPr>
            </a:fld>
            <a:endParaRPr lang="en-US" altLang="zh-CN"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Class.forName():</a:t>
            </a:r>
            <a:r>
              <a:rPr lang="zh-CN" altLang="en-US" smtClean="0"/>
              <a:t>返回与带有给定字符串名的类或接口相关联的 </a:t>
            </a:r>
            <a:r>
              <a:rPr lang="en-US" altLang="zh-CN" smtClean="0"/>
              <a:t>Class </a:t>
            </a:r>
            <a:r>
              <a:rPr lang="zh-CN" altLang="en-US" smtClean="0"/>
              <a:t>对象。</a:t>
            </a:r>
            <a:endParaRPr lang="zh-CN" altLang="en-US" smtClean="0"/>
          </a:p>
        </p:txBody>
      </p:sp>
      <p:sp>
        <p:nvSpPr>
          <p:cNvPr id="645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889E114-AC67-4181-9C16-86238FCF38BD}" type="slidenum">
              <a:rPr lang="en-US" altLang="zh-CN" smtClean="0">
                <a:latin typeface="Times New Roman" pitchFamily="18" charset="0"/>
              </a:rPr>
            </a:fld>
            <a:endParaRPr lang="en-US" altLang="zh-CN"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1427D5-51F0-4FCA-982C-01C57B5B028A}" type="slidenum">
              <a:rPr lang="en-US" altLang="zh-CN" smtClean="0">
                <a:latin typeface="Times New Roman" pitchFamily="18" charset="0"/>
              </a:rPr>
            </a:fld>
            <a:endParaRPr lang="en-US" altLang="zh-CN" smtClean="0">
              <a:latin typeface="Times New Roman" pitchFamily="18" charset="0"/>
            </a:endParaRPr>
          </a:p>
        </p:txBody>
      </p:sp>
      <p:sp>
        <p:nvSpPr>
          <p:cNvPr id="65539" name="Rectangle 2"/>
          <p:cNvSpPr>
            <a:spLocks noGrp="1" noRot="1" noChangeAspect="1" noChangeArrowheads="1" noTextEdit="1"/>
          </p:cNvSpPr>
          <p:nvPr>
            <p:ph type="sldImg"/>
          </p:nvPr>
        </p:nvSpPr>
        <p:spPr>
          <a:xfrm>
            <a:off x="1150938" y="692150"/>
            <a:ext cx="4554537" cy="3416300"/>
          </a:xfrm>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它只有 </a:t>
            </a:r>
            <a:r>
              <a:rPr lang="en-US" altLang="zh-CN" smtClean="0"/>
              <a:t>2MB </a:t>
            </a:r>
            <a:r>
              <a:rPr lang="zh-CN" altLang="en-US" smtClean="0"/>
              <a:t>大小，对比动辄上 </a:t>
            </a:r>
            <a:r>
              <a:rPr lang="en-US" altLang="zh-CN" smtClean="0"/>
              <a:t>G </a:t>
            </a:r>
            <a:r>
              <a:rPr lang="zh-CN" altLang="en-US" smtClean="0"/>
              <a:t>的数据库来说可谓袖珍。但这并不妨碍 </a:t>
            </a:r>
            <a:r>
              <a:rPr lang="en-US" altLang="zh-CN" smtClean="0"/>
              <a:t>Derby </a:t>
            </a:r>
            <a:r>
              <a:rPr lang="zh-CN" altLang="en-US" smtClean="0"/>
              <a:t>功能齐备，支持几乎大部分的数据库应用所需要的特性，</a:t>
            </a:r>
            <a:r>
              <a:rPr lang="en-US" altLang="zh-CN" smtClean="0"/>
              <a:t>Java DB </a:t>
            </a:r>
            <a:r>
              <a:rPr lang="zh-CN" altLang="en-US" smtClean="0"/>
              <a:t>是完全事务型、安全且基于标准的数据库服务器，完全支持 </a:t>
            </a:r>
            <a:r>
              <a:rPr lang="en-US" altLang="zh-CN" smtClean="0"/>
              <a:t>SQL</a:t>
            </a:r>
            <a:r>
              <a:rPr lang="zh-CN" altLang="en-US" smtClean="0"/>
              <a:t>、</a:t>
            </a:r>
            <a:r>
              <a:rPr lang="en-US" altLang="zh-CN" smtClean="0"/>
              <a:t>JDBC API </a:t>
            </a:r>
            <a:r>
              <a:rPr lang="zh-CN" altLang="en-US" smtClean="0"/>
              <a:t>和 </a:t>
            </a:r>
            <a:r>
              <a:rPr lang="en-US" altLang="zh-CN" smtClean="0"/>
              <a:t>Java EE </a:t>
            </a:r>
            <a:r>
              <a:rPr lang="zh-CN" altLang="en-US" smtClean="0"/>
              <a:t>技术。更难能可贵的是，依托于 </a:t>
            </a:r>
            <a:r>
              <a:rPr lang="en-US" altLang="zh-CN" smtClean="0"/>
              <a:t>ASF </a:t>
            </a:r>
            <a:r>
              <a:rPr lang="zh-CN" altLang="en-US" smtClean="0"/>
              <a:t>强大的社区力量，</a:t>
            </a:r>
            <a:r>
              <a:rPr lang="en-US" altLang="zh-CN" smtClean="0"/>
              <a:t>Derby </a:t>
            </a:r>
            <a:r>
              <a:rPr lang="zh-CN" altLang="en-US" smtClean="0"/>
              <a:t>得到了包括 </a:t>
            </a:r>
            <a:r>
              <a:rPr lang="en-US" altLang="zh-CN" smtClean="0"/>
              <a:t>IBM </a:t>
            </a:r>
            <a:r>
              <a:rPr lang="zh-CN" altLang="en-US" smtClean="0"/>
              <a:t>和 </a:t>
            </a:r>
            <a:r>
              <a:rPr lang="en-US" altLang="zh-CN" smtClean="0"/>
              <a:t>Sun </a:t>
            </a:r>
            <a:r>
              <a:rPr lang="zh-CN" altLang="en-US" smtClean="0"/>
              <a:t>等大公司以及全世界优秀程序员们的支持。这也难怪 </a:t>
            </a:r>
            <a:r>
              <a:rPr lang="en-US" altLang="zh-CN" smtClean="0"/>
              <a:t>Sun </a:t>
            </a:r>
            <a:r>
              <a:rPr lang="zh-CN" altLang="en-US" smtClean="0"/>
              <a:t>公司会选择其 </a:t>
            </a:r>
            <a:r>
              <a:rPr lang="en-US" altLang="zh-CN" smtClean="0"/>
              <a:t>10.2.2 </a:t>
            </a:r>
            <a:r>
              <a:rPr lang="zh-CN" altLang="en-US" smtClean="0"/>
              <a:t>版本纳入到 </a:t>
            </a:r>
            <a:r>
              <a:rPr lang="en-US" altLang="zh-CN" smtClean="0"/>
              <a:t>JDK 6 </a:t>
            </a:r>
            <a:r>
              <a:rPr lang="zh-CN" altLang="en-US" smtClean="0"/>
              <a:t>中，作为内嵌的数据库。这就好像为 </a:t>
            </a:r>
            <a:r>
              <a:rPr lang="en-US" altLang="zh-CN" smtClean="0"/>
              <a:t>JDK </a:t>
            </a:r>
            <a:r>
              <a:rPr lang="zh-CN" altLang="en-US" smtClean="0"/>
              <a:t>注入了一股全新的活力：</a:t>
            </a:r>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http://java.chinaitlab.com/others/761079_2.html</a:t>
            </a:r>
            <a:endParaRPr lang="zh-CN" altLang="en-US" smtClean="0"/>
          </a:p>
        </p:txBody>
      </p:sp>
      <p:sp>
        <p:nvSpPr>
          <p:cNvPr id="665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5E1B93C-77BF-4091-8E03-6FC273C07869}" type="slidenum">
              <a:rPr lang="en-US" altLang="zh-CN" smtClean="0">
                <a:latin typeface="Times New Roman" pitchFamily="18" charset="0"/>
              </a:rPr>
            </a:fld>
            <a:endParaRPr lang="en-US" altLang="zh-CN"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675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1EF555A-8EB7-400E-AEAD-8B89DB6256B1}" type="slidenum">
              <a:rPr lang="en-US" altLang="zh-CN" smtClean="0">
                <a:latin typeface="Times New Roman" pitchFamily="18" charset="0"/>
              </a:rPr>
            </a:fld>
            <a:endParaRPr lang="en-US" altLang="zh-CN"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p:sp>
      <p:sp>
        <p:nvSpPr>
          <p:cNvPr id="686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int </a:t>
            </a:r>
            <a:r>
              <a:rPr lang="en-US" altLang="zh-CN" b="1" smtClean="0"/>
              <a:t>getInt</a:t>
            </a:r>
            <a:r>
              <a:rPr lang="en-US" altLang="zh-CN" smtClean="0"/>
              <a:t>(int columnIndex) throws </a:t>
            </a:r>
            <a:r>
              <a:rPr lang="en-US" altLang="zh-CN" smtClean="0">
                <a:hlinkClick r:id="rId3" tooltip="java.sql 中的类" action="ppaction://hlinkfile"/>
              </a:rPr>
              <a:t>SQLException</a:t>
            </a:r>
            <a:r>
              <a:rPr lang="en-US" altLang="zh-CN" smtClean="0"/>
              <a:t> </a:t>
            </a:r>
            <a:r>
              <a:rPr lang="zh-CN" altLang="en-US" smtClean="0"/>
              <a:t>以 </a:t>
            </a:r>
            <a:r>
              <a:rPr lang="en-US" altLang="zh-CN" smtClean="0"/>
              <a:t>Java </a:t>
            </a:r>
            <a:r>
              <a:rPr lang="zh-CN" altLang="en-US" smtClean="0"/>
              <a:t>编程语言中 </a:t>
            </a:r>
            <a:r>
              <a:rPr lang="en-US" altLang="zh-CN" smtClean="0"/>
              <a:t>int </a:t>
            </a:r>
            <a:r>
              <a:rPr lang="zh-CN" altLang="en-US" smtClean="0"/>
              <a:t>的形式获取此 </a:t>
            </a:r>
            <a:r>
              <a:rPr lang="en-US" altLang="zh-CN" smtClean="0"/>
              <a:t>ResultSet </a:t>
            </a:r>
            <a:r>
              <a:rPr lang="zh-CN" altLang="en-US" smtClean="0"/>
              <a:t>对象的当前行中指定列的值。</a:t>
            </a:r>
            <a:endParaRPr lang="zh-CN" altLang="en-US" smtClean="0"/>
          </a:p>
        </p:txBody>
      </p:sp>
      <p:sp>
        <p:nvSpPr>
          <p:cNvPr id="686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9C5D932-04AA-4EA9-9192-91B2861B6EF1}" type="slidenum">
              <a:rPr lang="en-US" altLang="zh-CN" smtClean="0">
                <a:latin typeface="Times New Roman" pitchFamily="18" charset="0"/>
              </a:rPr>
            </a:fld>
            <a:endParaRPr lang="en-US" altLang="zh-CN"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9357936-7225-4462-B085-954833289B0F}"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B3076D09-C19E-4787-8BA8-43E6F2136C82}"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Rectangle 6"/>
          <p:cNvSpPr>
            <a:spLocks noChangeArrowheads="1"/>
          </p:cNvSpPr>
          <p:nvPr userDrawn="1"/>
        </p:nvSpPr>
        <p:spPr bwMode="auto">
          <a:xfrm>
            <a:off x="0" y="0"/>
            <a:ext cx="914400" cy="914400"/>
          </a:xfrm>
          <a:prstGeom prst="rect">
            <a:avLst/>
          </a:prstGeom>
          <a:gradFill flip="none" rotWithShape="1">
            <a:gsLst>
              <a:gs pos="0">
                <a:srgbClr val="5E9EFF">
                  <a:alpha val="31000"/>
                </a:srgbClr>
              </a:gs>
              <a:gs pos="39999">
                <a:srgbClr val="85C2FF">
                  <a:alpha val="40000"/>
                </a:srgbClr>
              </a:gs>
              <a:gs pos="70000">
                <a:srgbClr val="C4D6EB">
                  <a:alpha val="44000"/>
                </a:srgbClr>
              </a:gs>
              <a:gs pos="100000">
                <a:srgbClr val="FFEBFA">
                  <a:alpha val="50000"/>
                </a:srgbClr>
              </a:gs>
            </a:gsLst>
            <a:lin ang="5400000" scaled="0"/>
            <a:tileRect r="-100000" b="-100000"/>
          </a:gradFill>
          <a:ln w="9525">
            <a:noFill/>
            <a:miter lim="800000"/>
          </a:ln>
          <a:effectLst/>
        </p:spPr>
        <p:txBody>
          <a:bodyPr wrap="none" anchor="ctr"/>
          <a:lstStyle/>
          <a:p>
            <a:pPr>
              <a:defRPr/>
            </a:pPr>
            <a:endParaRPr lang="zh-CN" altLang="zh-CN">
              <a:latin typeface="Rockwell" pitchFamily="18" charset="0"/>
            </a:endParaRPr>
          </a:p>
        </p:txBody>
      </p:sp>
      <p:sp>
        <p:nvSpPr>
          <p:cNvPr id="4" name="Rectangle 7"/>
          <p:cNvSpPr>
            <a:spLocks noChangeArrowheads="1"/>
          </p:cNvSpPr>
          <p:nvPr userDrawn="1"/>
        </p:nvSpPr>
        <p:spPr bwMode="auto">
          <a:xfrm>
            <a:off x="914400" y="0"/>
            <a:ext cx="8229600" cy="914400"/>
          </a:xfrm>
          <a:prstGeom prst="rect">
            <a:avLst/>
          </a:prstGeom>
          <a:gradFill flip="none" rotWithShape="1">
            <a:gsLst>
              <a:gs pos="5000">
                <a:schemeClr val="bg1"/>
              </a:gs>
              <a:gs pos="39999">
                <a:srgbClr val="85C2FF"/>
              </a:gs>
              <a:gs pos="70000">
                <a:srgbClr val="C4D6EB"/>
              </a:gs>
              <a:gs pos="100000">
                <a:schemeClr val="accent1"/>
              </a:gs>
            </a:gsLst>
            <a:path path="circle">
              <a:fillToRect l="100000" t="100000"/>
            </a:path>
            <a:tileRect r="-100000" b="-100000"/>
          </a:gradFill>
          <a:ln w="9525">
            <a:noFill/>
            <a:miter lim="800000"/>
          </a:ln>
          <a:effectLst/>
        </p:spPr>
        <p:txBody>
          <a:bodyPr wrap="none" anchor="ctr"/>
          <a:lstStyle/>
          <a:p>
            <a:pPr>
              <a:defRPr/>
            </a:pPr>
            <a:endParaRPr lang="zh-CN" altLang="zh-CN">
              <a:latin typeface="Rockwell" pitchFamily="18" charset="0"/>
            </a:endParaRPr>
          </a:p>
        </p:txBody>
      </p:sp>
      <p:sp>
        <p:nvSpPr>
          <p:cNvPr id="5" name="Rectangle 2"/>
          <p:cNvSpPr>
            <a:spLocks noChangeArrowheads="1"/>
          </p:cNvSpPr>
          <p:nvPr userDrawn="1"/>
        </p:nvSpPr>
        <p:spPr bwMode="auto">
          <a:xfrm rot="5400000">
            <a:off x="-2514600" y="3429000"/>
            <a:ext cx="5943600" cy="914400"/>
          </a:xfrm>
          <a:prstGeom prst="rect">
            <a:avLst/>
          </a:prstGeom>
          <a:gradFill flip="none" rotWithShape="1">
            <a:gsLst>
              <a:gs pos="5000">
                <a:schemeClr val="bg1"/>
              </a:gs>
              <a:gs pos="39999">
                <a:srgbClr val="85C2FF"/>
              </a:gs>
              <a:gs pos="70000">
                <a:srgbClr val="C4D6EB"/>
              </a:gs>
              <a:gs pos="100000">
                <a:schemeClr val="accent1"/>
              </a:gs>
            </a:gsLst>
            <a:path path="circle">
              <a:fillToRect l="100000" t="100000"/>
            </a:path>
            <a:tileRect r="-100000" b="-100000"/>
          </a:gradFill>
          <a:ln w="9525">
            <a:noFill/>
            <a:miter lim="800000"/>
          </a:ln>
          <a:effectLst/>
        </p:spPr>
        <p:txBody>
          <a:bodyPr wrap="none" anchor="ctr"/>
          <a:lstStyle/>
          <a:p>
            <a:pPr>
              <a:defRPr/>
            </a:pPr>
            <a:endParaRPr lang="zh-CN" altLang="zh-CN">
              <a:latin typeface="Rockwell" pitchFamily="18" charset="0"/>
            </a:endParaRPr>
          </a:p>
        </p:txBody>
      </p:sp>
      <p:pic>
        <p:nvPicPr>
          <p:cNvPr id="6" name="Picture 3" descr="badge_generi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075" y="92075"/>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5" descr="java0.g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灯片编号占位符 5"/>
          <p:cNvSpPr txBox="1">
            <a:spLocks noGrp="1"/>
          </p:cNvSpPr>
          <p:nvPr userDrawn="1"/>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fld id="{8CFD07FB-8CF6-400E-8705-0D23E7C8A1B1}" type="slidenum">
              <a:rPr lang="en-US" altLang="zh-CN" sz="1400" smtClean="0"/>
            </a:fld>
            <a:endParaRPr lang="en-US" altLang="zh-CN" sz="1400" smtClean="0"/>
          </a:p>
        </p:txBody>
      </p:sp>
      <p:sp>
        <p:nvSpPr>
          <p:cNvPr id="2" name="Title 1"/>
          <p:cNvSpPr>
            <a:spLocks noGrp="1"/>
          </p:cNvSpPr>
          <p:nvPr>
            <p:ph type="ctrTitle"/>
          </p:nvPr>
        </p:nvSpPr>
        <p:spPr>
          <a:xfrm>
            <a:off x="1524000" y="0"/>
            <a:ext cx="7086600" cy="838200"/>
          </a:xfrm>
        </p:spPr>
        <p:txBody>
          <a:body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3810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20574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20574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80900" name="Rectangle 4"/>
          <p:cNvSpPr>
            <a:spLocks noGrp="1" noChangeArrowheads="1"/>
          </p:cNvSpPr>
          <p:nvPr>
            <p:ph type="dt" sz="half" idx="2"/>
          </p:nvPr>
        </p:nvSpPr>
        <p:spPr bwMode="auto">
          <a:xfrm>
            <a:off x="301625"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itchFamily="34" charset="0"/>
              </a:defRPr>
            </a:lvl1pPr>
          </a:lstStyle>
          <a:p>
            <a:pPr>
              <a:defRPr/>
            </a:pPr>
            <a:endParaRPr lang="en-US" altLang="zh-CN"/>
          </a:p>
        </p:txBody>
      </p:sp>
      <p:sp>
        <p:nvSpPr>
          <p:cNvPr id="80901"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itchFamily="34" charset="0"/>
              </a:defRPr>
            </a:lvl1pPr>
          </a:lstStyle>
          <a:p>
            <a:pPr>
              <a:defRPr/>
            </a:pPr>
            <a:endParaRPr lang="en-US" altLang="zh-CN"/>
          </a:p>
        </p:txBody>
      </p:sp>
      <p:sp>
        <p:nvSpPr>
          <p:cNvPr id="80902" name="Rectangle 6"/>
          <p:cNvSpPr>
            <a:spLocks noGrp="1" noChangeArrowheads="1"/>
          </p:cNvSpPr>
          <p:nvPr>
            <p:ph type="sldNum" sz="quarter" idx="4"/>
          </p:nvPr>
        </p:nvSpPr>
        <p:spPr bwMode="auto">
          <a:xfrm>
            <a:off x="6553200"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itchFamily="34" charset="0"/>
              </a:defRPr>
            </a:lvl1pPr>
          </a:lstStyle>
          <a:p>
            <a:pPr>
              <a:defRPr/>
            </a:pPr>
            <a:fld id="{99BD76E5-28AC-47DC-800F-17BC1381401E}"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endParaRPr lang="zh-CN" altLang="en-US" smtClean="0"/>
          </a:p>
        </p:txBody>
      </p:sp>
      <p:pic>
        <p:nvPicPr>
          <p:cNvPr id="6147" name="图片 2" descr="图片1.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p:nvPr/>
        </p:nvSpPr>
        <p:spPr bwMode="auto">
          <a:xfrm>
            <a:off x="1905000" y="609600"/>
            <a:ext cx="8001000" cy="5791200"/>
          </a:xfrm>
          <a:prstGeom prst="rect">
            <a:avLst/>
          </a:prstGeom>
          <a:noFill/>
          <a:ln w="9525">
            <a:noFill/>
            <a:miter lim="800000"/>
          </a:ln>
          <a:effectLst>
            <a:outerShdw blurRad="50800" dist="38100" dir="2700000" algn="tl" rotWithShape="0">
              <a:prstClr val="black">
                <a:alpha val="40000"/>
              </a:prstClr>
            </a:outerShdw>
          </a:effectLst>
        </p:spPr>
        <p:txBody>
          <a:bodyPr anchor="ctr">
            <a:normAutofit/>
          </a:bodyPr>
          <a:lstStyle/>
          <a:p>
            <a:pPr algn="ctr">
              <a:defRPr/>
            </a:pPr>
            <a:r>
              <a:rPr lang="zh-CN" altLang="en-US" sz="5400" b="1" dirty="0">
                <a:solidFill>
                  <a:srgbClr val="002060"/>
                </a:solidFill>
                <a:latin typeface="华文新魏" pitchFamily="2" charset="-122"/>
                <a:ea typeface="华文新魏" pitchFamily="2" charset="-122"/>
                <a:cs typeface="Arial" charset="0"/>
              </a:rPr>
              <a:t>第</a:t>
            </a:r>
            <a:r>
              <a:rPr lang="en-US" altLang="zh-CN" sz="6600" b="1" dirty="0">
                <a:solidFill>
                  <a:srgbClr val="C00000"/>
                </a:solidFill>
                <a:latin typeface="华文新魏" pitchFamily="2" charset="-122"/>
                <a:ea typeface="华文新魏" pitchFamily="2" charset="-122"/>
                <a:cs typeface="Arial" charset="0"/>
              </a:rPr>
              <a:t>10</a:t>
            </a:r>
            <a:r>
              <a:rPr lang="zh-CN" altLang="en-US" sz="5400" b="1" dirty="0">
                <a:solidFill>
                  <a:srgbClr val="002060"/>
                </a:solidFill>
                <a:latin typeface="华文新魏" pitchFamily="2" charset="-122"/>
                <a:ea typeface="华文新魏" pitchFamily="2" charset="-122"/>
                <a:cs typeface="Arial" charset="0"/>
              </a:rPr>
              <a:t>章</a:t>
            </a:r>
            <a:br>
              <a:rPr lang="en-US" altLang="zh-CN" sz="6600" b="1" dirty="0">
                <a:solidFill>
                  <a:srgbClr val="C00000"/>
                </a:solidFill>
                <a:latin typeface="华文新魏" pitchFamily="2" charset="-122"/>
                <a:ea typeface="华文新魏" pitchFamily="2" charset="-122"/>
                <a:cs typeface="Arial" charset="0"/>
              </a:rPr>
            </a:br>
            <a:r>
              <a:rPr lang="zh-CN" altLang="en-US" sz="6600" b="1" dirty="0">
                <a:solidFill>
                  <a:srgbClr val="C00000"/>
                </a:solidFill>
                <a:latin typeface="华文新魏" pitchFamily="2" charset="-122"/>
                <a:ea typeface="华文新魏" pitchFamily="2" charset="-122"/>
                <a:cs typeface="Arial" charset="0"/>
              </a:rPr>
              <a:t>高级程序设计</a:t>
            </a:r>
            <a:endParaRPr lang="en-US" altLang="zh-CN" sz="6600" b="1" dirty="0">
              <a:solidFill>
                <a:srgbClr val="C00000"/>
              </a:solidFill>
              <a:latin typeface="华文新魏" pitchFamily="2" charset="-122"/>
              <a:ea typeface="华文新魏" pitchFamily="2" charset="-122"/>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p:cNvSpPr>
            <a:spLocks noGrp="1" noChangeArrowheads="1"/>
          </p:cNvSpPr>
          <p:nvPr>
            <p:ph type="ctrTitle"/>
          </p:nvPr>
        </p:nvSpPr>
        <p:spPr/>
        <p:txBody>
          <a:bodyPr/>
          <a:lstStyle/>
          <a:p>
            <a:r>
              <a:rPr lang="en-US" altLang="zh-CN" smtClean="0">
                <a:latin typeface="华文新魏" pitchFamily="2" charset="-122"/>
                <a:ea typeface="华文新魏" pitchFamily="2" charset="-122"/>
              </a:rPr>
              <a:t>2. JDBC</a:t>
            </a:r>
            <a:r>
              <a:rPr lang="zh-CN" altLang="en-US" smtClean="0">
                <a:latin typeface="华文新魏" pitchFamily="2" charset="-122"/>
                <a:ea typeface="华文新魏" pitchFamily="2" charset="-122"/>
              </a:rPr>
              <a:t>概述</a:t>
            </a:r>
            <a:r>
              <a:rPr lang="zh-CN" altLang="en-US" smtClean="0"/>
              <a:t>	</a:t>
            </a:r>
            <a:endParaRPr lang="zh-CN" altLang="en-US" smtClean="0"/>
          </a:p>
        </p:txBody>
      </p:sp>
      <p:sp>
        <p:nvSpPr>
          <p:cNvPr id="369667" name="Rectangle 3"/>
          <p:cNvSpPr>
            <a:spLocks noGrp="1" noChangeArrowheads="1"/>
          </p:cNvSpPr>
          <p:nvPr>
            <p:ph type="body" idx="4294967295"/>
          </p:nvPr>
        </p:nvSpPr>
        <p:spPr>
          <a:xfrm>
            <a:off x="857250" y="1071563"/>
            <a:ext cx="8035925" cy="1277937"/>
          </a:xfrm>
        </p:spPr>
        <p:txBody>
          <a:bodyPr/>
          <a:lstStyle/>
          <a:p>
            <a:pPr>
              <a:lnSpc>
                <a:spcPct val="80000"/>
              </a:lnSpc>
              <a:defRPr/>
            </a:pPr>
            <a:r>
              <a:rPr lang="en-US" altLang="zh-CN" b="1" dirty="0">
                <a:solidFill>
                  <a:schemeClr val="accent6">
                    <a:lumMod val="75000"/>
                  </a:schemeClr>
                </a:solidFill>
                <a:latin typeface="华文新魏" pitchFamily="2" charset="-122"/>
                <a:ea typeface="华文新魏" pitchFamily="2" charset="-122"/>
              </a:rPr>
              <a:t>JDBC</a:t>
            </a:r>
            <a:r>
              <a:rPr lang="zh-CN" altLang="en-US" b="1" dirty="0">
                <a:solidFill>
                  <a:schemeClr val="accent6">
                    <a:lumMod val="75000"/>
                  </a:schemeClr>
                </a:solidFill>
                <a:latin typeface="华文新魏" pitchFamily="2" charset="-122"/>
                <a:ea typeface="华文新魏" pitchFamily="2" charset="-122"/>
              </a:rPr>
              <a:t>主要提供两个层次的接口：</a:t>
            </a:r>
            <a:endParaRPr lang="zh-CN" altLang="en-US" b="1" dirty="0">
              <a:solidFill>
                <a:schemeClr val="accent6">
                  <a:lumMod val="75000"/>
                </a:schemeClr>
              </a:solidFill>
              <a:latin typeface="华文新魏" pitchFamily="2" charset="-122"/>
              <a:ea typeface="华文新魏" pitchFamily="2" charset="-122"/>
            </a:endParaRPr>
          </a:p>
          <a:p>
            <a:pPr lvl="1" algn="just">
              <a:lnSpc>
                <a:spcPct val="90000"/>
              </a:lnSpc>
              <a:buFontTx/>
              <a:buNone/>
              <a:defRPr/>
            </a:pPr>
            <a:r>
              <a:rPr lang="zh-CN" altLang="en-US" sz="2000" b="1" dirty="0">
                <a:solidFill>
                  <a:srgbClr val="000000"/>
                </a:solidFill>
              </a:rPr>
              <a:t>（一）面向程序开发人员的</a:t>
            </a:r>
            <a:r>
              <a:rPr lang="en-US" altLang="zh-CN" sz="2000" b="1" dirty="0">
                <a:solidFill>
                  <a:srgbClr val="0000FF"/>
                </a:solidFill>
              </a:rPr>
              <a:t>JDBC API</a:t>
            </a:r>
            <a:r>
              <a:rPr lang="zh-CN" altLang="en-US" sz="2000" b="1" dirty="0">
                <a:solidFill>
                  <a:srgbClr val="000000"/>
                </a:solidFill>
              </a:rPr>
              <a:t>（</a:t>
            </a:r>
            <a:r>
              <a:rPr lang="en-US" altLang="zh-CN" sz="2000" b="1" dirty="0">
                <a:solidFill>
                  <a:srgbClr val="000000"/>
                </a:solidFill>
              </a:rPr>
              <a:t>JDBC</a:t>
            </a:r>
            <a:r>
              <a:rPr lang="zh-CN" altLang="en-US" sz="2000" b="1" dirty="0">
                <a:solidFill>
                  <a:srgbClr val="000000"/>
                </a:solidFill>
              </a:rPr>
              <a:t>应用程序接口）</a:t>
            </a:r>
            <a:endParaRPr lang="zh-CN" altLang="en-US" sz="2000" b="1" dirty="0">
              <a:solidFill>
                <a:srgbClr val="000000"/>
              </a:solidFill>
            </a:endParaRPr>
          </a:p>
          <a:p>
            <a:pPr lvl="1" algn="just">
              <a:lnSpc>
                <a:spcPct val="90000"/>
              </a:lnSpc>
              <a:buFontTx/>
              <a:buNone/>
              <a:defRPr/>
            </a:pPr>
            <a:r>
              <a:rPr lang="zh-CN" altLang="en-US" sz="2000" b="1" dirty="0">
                <a:solidFill>
                  <a:srgbClr val="000000"/>
                </a:solidFill>
              </a:rPr>
              <a:t>（二）面向系统底层的</a:t>
            </a:r>
            <a:r>
              <a:rPr lang="en-US" altLang="zh-CN" sz="2000" b="1" dirty="0">
                <a:solidFill>
                  <a:srgbClr val="000000"/>
                </a:solidFill>
              </a:rPr>
              <a:t>JDBC Drive API</a:t>
            </a:r>
            <a:r>
              <a:rPr lang="zh-CN" altLang="en-US" sz="2000" b="1" dirty="0">
                <a:solidFill>
                  <a:srgbClr val="000000"/>
                </a:solidFill>
              </a:rPr>
              <a:t>（</a:t>
            </a:r>
            <a:r>
              <a:rPr lang="en-US" altLang="zh-CN" sz="2000" b="1" dirty="0">
                <a:solidFill>
                  <a:srgbClr val="000000"/>
                </a:solidFill>
              </a:rPr>
              <a:t>JDBC</a:t>
            </a:r>
            <a:r>
              <a:rPr lang="zh-CN" altLang="en-US" sz="2000" b="1" dirty="0">
                <a:solidFill>
                  <a:srgbClr val="000000"/>
                </a:solidFill>
              </a:rPr>
              <a:t>驱动程序接口）</a:t>
            </a:r>
            <a:endParaRPr lang="zh-CN" altLang="en-US" sz="2000" b="1" dirty="0">
              <a:solidFill>
                <a:srgbClr val="000000"/>
              </a:solidFill>
            </a:endParaRPr>
          </a:p>
        </p:txBody>
      </p:sp>
      <p:sp>
        <p:nvSpPr>
          <p:cNvPr id="15364" name="Rectangle 4"/>
          <p:cNvSpPr>
            <a:spLocks noChangeArrowheads="1"/>
          </p:cNvSpPr>
          <p:nvPr/>
        </p:nvSpPr>
        <p:spPr bwMode="auto">
          <a:xfrm>
            <a:off x="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90000" tIns="46800" rIns="90000" bIns="46800" anchor="ctr">
            <a:spAutoFit/>
          </a:bodyPr>
          <a:lstStyle/>
          <a:p>
            <a:endParaRPr lang="zh-CN" altLang="en-US"/>
          </a:p>
        </p:txBody>
      </p:sp>
      <p:graphicFrame>
        <p:nvGraphicFramePr>
          <p:cNvPr id="15365" name="Object 5"/>
          <p:cNvGraphicFramePr>
            <a:graphicFrameLocks noChangeAspect="1"/>
          </p:cNvGraphicFramePr>
          <p:nvPr/>
        </p:nvGraphicFramePr>
        <p:xfrm>
          <a:off x="928688" y="2357438"/>
          <a:ext cx="7762875" cy="3848100"/>
        </p:xfrm>
        <a:graphic>
          <a:graphicData uri="http://schemas.openxmlformats.org/presentationml/2006/ole">
            <mc:AlternateContent xmlns:mc="http://schemas.openxmlformats.org/markup-compatibility/2006">
              <mc:Choice xmlns:v="urn:schemas-microsoft-com:vml" Requires="v">
                <p:oleObj spid="_x0000_s15367" name="" r:id="rId1" imgW="4123690" imgH="2226310" progId="">
                  <p:embed/>
                </p:oleObj>
              </mc:Choice>
              <mc:Fallback>
                <p:oleObj name="" r:id="rId1" imgW="4123690" imgH="2226310" progId="">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2357438"/>
                        <a:ext cx="7762875"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6" name="Rectangle 6"/>
          <p:cNvSpPr>
            <a:spLocks noChangeArrowheads="1"/>
          </p:cNvSpPr>
          <p:nvPr/>
        </p:nvSpPr>
        <p:spPr bwMode="auto">
          <a:xfrm>
            <a:off x="3786188" y="6286500"/>
            <a:ext cx="2116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rgbClr val="000000"/>
                </a:solidFill>
              </a:rPr>
              <a:t>JDBC</a:t>
            </a:r>
            <a:r>
              <a:rPr lang="zh-CN" altLang="en-US" sz="2000" b="1">
                <a:solidFill>
                  <a:srgbClr val="000000"/>
                </a:solidFill>
              </a:rPr>
              <a:t>结构示意图</a:t>
            </a:r>
            <a:endParaRPr lang="zh-CN" altLang="en-US" sz="2000" b="1">
              <a:solidFill>
                <a:srgbClr val="00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ctrTitle"/>
          </p:nvPr>
        </p:nvSpPr>
        <p:spPr/>
        <p:txBody>
          <a:bodyPr/>
          <a:lstStyle/>
          <a:p>
            <a:r>
              <a:rPr lang="en-US" altLang="zh-CN" smtClean="0">
                <a:latin typeface="华文新魏" pitchFamily="2" charset="-122"/>
                <a:ea typeface="华文新魏" pitchFamily="2" charset="-122"/>
              </a:rPr>
              <a:t>2. JDBC</a:t>
            </a:r>
            <a:r>
              <a:rPr lang="zh-CN" altLang="en-US" smtClean="0">
                <a:latin typeface="华文新魏" pitchFamily="2" charset="-122"/>
                <a:ea typeface="华文新魏" pitchFamily="2" charset="-122"/>
              </a:rPr>
              <a:t>概述</a:t>
            </a:r>
            <a:r>
              <a:rPr lang="zh-CN" altLang="en-US" smtClean="0"/>
              <a:t>	</a:t>
            </a:r>
            <a:endParaRPr lang="zh-CN" altLang="en-US" smtClean="0"/>
          </a:p>
        </p:txBody>
      </p:sp>
      <p:sp>
        <p:nvSpPr>
          <p:cNvPr id="16387" name="Rectangle 2"/>
          <p:cNvSpPr>
            <a:spLocks noGrp="1" noChangeArrowheads="1"/>
          </p:cNvSpPr>
          <p:nvPr>
            <p:ph type="body" idx="4294967295"/>
          </p:nvPr>
        </p:nvSpPr>
        <p:spPr>
          <a:xfrm>
            <a:off x="1079500" y="954088"/>
            <a:ext cx="8064500" cy="5761037"/>
          </a:xfrm>
        </p:spPr>
        <p:txBody>
          <a:bodyPr/>
          <a:lstStyle/>
          <a:p>
            <a:pPr>
              <a:lnSpc>
                <a:spcPct val="90000"/>
              </a:lnSpc>
              <a:buClr>
                <a:srgbClr val="0000FF"/>
              </a:buClr>
              <a:buSzPct val="100000"/>
              <a:buFont typeface="Wingdings" pitchFamily="2" charset="2"/>
              <a:buChar char="u"/>
            </a:pPr>
            <a:r>
              <a:rPr lang="en-US" altLang="zh-CN" b="1" smtClean="0">
                <a:solidFill>
                  <a:srgbClr val="0000FF"/>
                </a:solidFill>
              </a:rPr>
              <a:t>JDBC API</a:t>
            </a:r>
            <a:r>
              <a:rPr lang="zh-CN" altLang="en-US" b="1" smtClean="0">
                <a:solidFill>
                  <a:srgbClr val="002060"/>
                </a:solidFill>
              </a:rPr>
              <a:t>：</a:t>
            </a:r>
            <a:r>
              <a:rPr lang="zh-CN" altLang="en-US" sz="2000" b="1" smtClean="0">
                <a:solidFill>
                  <a:srgbClr val="000000"/>
                </a:solidFill>
              </a:rPr>
              <a:t>被描述成一组抽象的接口，</a:t>
            </a:r>
            <a:r>
              <a:rPr lang="en-US" altLang="zh-CN" sz="2000" b="1" smtClean="0">
                <a:solidFill>
                  <a:srgbClr val="000000"/>
                </a:solidFill>
              </a:rPr>
              <a:t>JDBC</a:t>
            </a:r>
            <a:r>
              <a:rPr lang="zh-CN" altLang="en-US" sz="2000" b="1" smtClean="0">
                <a:solidFill>
                  <a:srgbClr val="000000"/>
                </a:solidFill>
              </a:rPr>
              <a:t>的接口和类定义都在包</a:t>
            </a:r>
            <a:r>
              <a:rPr lang="en-US" altLang="zh-CN" sz="2000" b="1" smtClean="0">
                <a:solidFill>
                  <a:srgbClr val="000000"/>
                </a:solidFill>
              </a:rPr>
              <a:t>java.sql</a:t>
            </a:r>
            <a:r>
              <a:rPr lang="zh-CN" altLang="en-US" sz="2000" b="1" smtClean="0">
                <a:solidFill>
                  <a:srgbClr val="000000"/>
                </a:solidFill>
              </a:rPr>
              <a:t>中，利用这些接口和类可以使应用程序很容易地对某个数据库打开连接、执行</a:t>
            </a:r>
            <a:r>
              <a:rPr lang="en-US" altLang="zh-CN" sz="2000" b="1" smtClean="0">
                <a:solidFill>
                  <a:srgbClr val="000000"/>
                </a:solidFill>
              </a:rPr>
              <a:t>SQL</a:t>
            </a:r>
            <a:r>
              <a:rPr lang="zh-CN" altLang="en-US" sz="2000" b="1" smtClean="0">
                <a:solidFill>
                  <a:srgbClr val="000000"/>
                </a:solidFill>
              </a:rPr>
              <a:t>语句、并且处理结果。</a:t>
            </a:r>
            <a:endParaRPr lang="zh-CN" altLang="en-US" sz="2000" b="1" smtClean="0">
              <a:solidFill>
                <a:srgbClr val="000000"/>
              </a:solidFill>
            </a:endParaRPr>
          </a:p>
          <a:p>
            <a:pPr>
              <a:lnSpc>
                <a:spcPct val="90000"/>
              </a:lnSpc>
            </a:pPr>
            <a:r>
              <a:rPr lang="en-US" altLang="zh-CN" sz="2400" b="1" smtClean="0"/>
              <a:t>java.sql.DriverManager</a:t>
            </a:r>
            <a:r>
              <a:rPr lang="zh-CN" altLang="en-US" sz="2400" b="1" smtClean="0"/>
              <a:t>接口</a:t>
            </a:r>
            <a:endParaRPr lang="zh-CN" altLang="en-US" sz="2400" b="1" smtClean="0"/>
          </a:p>
          <a:p>
            <a:pPr lvl="1">
              <a:lnSpc>
                <a:spcPct val="90000"/>
              </a:lnSpc>
            </a:pPr>
            <a:r>
              <a:rPr lang="en-US" altLang="zh-CN" sz="2000" b="1" smtClean="0">
                <a:solidFill>
                  <a:srgbClr val="000000"/>
                </a:solidFill>
              </a:rPr>
              <a:t>JDBC</a:t>
            </a:r>
            <a:r>
              <a:rPr lang="zh-CN" altLang="en-US" sz="2000" b="1" smtClean="0">
                <a:solidFill>
                  <a:srgbClr val="000000"/>
                </a:solidFill>
              </a:rPr>
              <a:t>的管理层，管理</a:t>
            </a:r>
            <a:r>
              <a:rPr lang="en-US" altLang="zh-CN" sz="2000" b="1" smtClean="0">
                <a:solidFill>
                  <a:srgbClr val="000000"/>
                </a:solidFill>
              </a:rPr>
              <a:t>JDBC</a:t>
            </a:r>
            <a:r>
              <a:rPr lang="zh-CN" altLang="en-US" sz="2000" b="1" smtClean="0">
                <a:solidFill>
                  <a:srgbClr val="000000"/>
                </a:solidFill>
              </a:rPr>
              <a:t>驱动程序。</a:t>
            </a:r>
            <a:endParaRPr lang="en-US" altLang="zh-CN" sz="2000" b="1" smtClean="0">
              <a:solidFill>
                <a:srgbClr val="000000"/>
              </a:solidFill>
            </a:endParaRPr>
          </a:p>
          <a:p>
            <a:pPr lvl="1">
              <a:lnSpc>
                <a:spcPct val="90000"/>
              </a:lnSpc>
            </a:pPr>
            <a:endParaRPr lang="zh-CN" altLang="en-US" sz="2000" b="1" smtClean="0">
              <a:solidFill>
                <a:srgbClr val="000000"/>
              </a:solidFill>
            </a:endParaRPr>
          </a:p>
          <a:p>
            <a:pPr>
              <a:lnSpc>
                <a:spcPct val="90000"/>
              </a:lnSpc>
            </a:pPr>
            <a:r>
              <a:rPr lang="en-US" altLang="zh-CN" sz="2400" b="1" smtClean="0"/>
              <a:t>java.sql.Connection</a:t>
            </a:r>
            <a:r>
              <a:rPr lang="zh-CN" altLang="en-US" sz="2400" b="1" smtClean="0"/>
              <a:t>接口</a:t>
            </a:r>
            <a:endParaRPr lang="zh-CN" altLang="en-US" sz="2400" b="1" smtClean="0"/>
          </a:p>
          <a:p>
            <a:pPr lvl="1">
              <a:lnSpc>
                <a:spcPct val="90000"/>
              </a:lnSpc>
            </a:pPr>
            <a:r>
              <a:rPr lang="zh-CN" altLang="en-US" sz="2000" b="1" smtClean="0">
                <a:solidFill>
                  <a:srgbClr val="000000"/>
                </a:solidFill>
              </a:rPr>
              <a:t>处理与数据库的连接。</a:t>
            </a:r>
            <a:endParaRPr lang="en-US" altLang="zh-CN" sz="2000" b="1" smtClean="0">
              <a:solidFill>
                <a:srgbClr val="000000"/>
              </a:solidFill>
            </a:endParaRPr>
          </a:p>
          <a:p>
            <a:pPr lvl="1">
              <a:lnSpc>
                <a:spcPct val="90000"/>
              </a:lnSpc>
            </a:pPr>
            <a:endParaRPr lang="zh-CN" altLang="en-US" sz="2000" b="1" smtClean="0">
              <a:solidFill>
                <a:srgbClr val="000000"/>
              </a:solidFill>
            </a:endParaRPr>
          </a:p>
          <a:p>
            <a:pPr>
              <a:lnSpc>
                <a:spcPct val="90000"/>
              </a:lnSpc>
            </a:pPr>
            <a:r>
              <a:rPr lang="en-US" altLang="zh-CN" sz="2400" b="1" smtClean="0"/>
              <a:t>java.sql.Statement</a:t>
            </a:r>
            <a:r>
              <a:rPr lang="zh-CN" altLang="en-US" sz="2400" b="1" smtClean="0"/>
              <a:t>接口</a:t>
            </a:r>
            <a:endParaRPr lang="zh-CN" altLang="en-US" sz="2400" b="1" smtClean="0"/>
          </a:p>
          <a:p>
            <a:pPr lvl="1">
              <a:lnSpc>
                <a:spcPct val="90000"/>
              </a:lnSpc>
            </a:pPr>
            <a:r>
              <a:rPr lang="zh-CN" altLang="en-US" sz="2000" b="1" smtClean="0">
                <a:solidFill>
                  <a:srgbClr val="000000"/>
                </a:solidFill>
              </a:rPr>
              <a:t>用于执行静态</a:t>
            </a:r>
            <a:r>
              <a:rPr lang="en-US" altLang="zh-CN" sz="2000" b="1" smtClean="0">
                <a:solidFill>
                  <a:srgbClr val="000000"/>
                </a:solidFill>
              </a:rPr>
              <a:t>SQL</a:t>
            </a:r>
            <a:r>
              <a:rPr lang="zh-CN" altLang="en-US" sz="2000" b="1" smtClean="0">
                <a:solidFill>
                  <a:srgbClr val="000000"/>
                </a:solidFill>
              </a:rPr>
              <a:t>语句并且返回所生成的结果集。</a:t>
            </a:r>
            <a:r>
              <a:rPr lang="zh-CN" altLang="en-US" sz="2000" b="1" smtClean="0"/>
              <a:t>	</a:t>
            </a:r>
            <a:endParaRPr lang="en-US" altLang="zh-CN" sz="2000" b="1" smtClean="0"/>
          </a:p>
          <a:p>
            <a:pPr lvl="1">
              <a:lnSpc>
                <a:spcPct val="90000"/>
              </a:lnSpc>
            </a:pPr>
            <a:endParaRPr lang="zh-CN" altLang="en-US" sz="2000" b="1" smtClean="0"/>
          </a:p>
          <a:p>
            <a:pPr>
              <a:lnSpc>
                <a:spcPct val="90000"/>
              </a:lnSpc>
            </a:pPr>
            <a:r>
              <a:rPr lang="en-US" altLang="zh-CN" sz="2400" b="1" smtClean="0"/>
              <a:t>java.sql.ResultSet</a:t>
            </a:r>
            <a:r>
              <a:rPr lang="zh-CN" altLang="en-US" sz="2400" b="1" smtClean="0"/>
              <a:t>接口	</a:t>
            </a:r>
            <a:endParaRPr lang="zh-CN" altLang="en-US" sz="2400" b="1" smtClean="0"/>
          </a:p>
          <a:p>
            <a:pPr lvl="1">
              <a:lnSpc>
                <a:spcPct val="90000"/>
              </a:lnSpc>
            </a:pPr>
            <a:r>
              <a:rPr lang="zh-CN" altLang="en-US" sz="2000" b="1" smtClean="0">
                <a:solidFill>
                  <a:srgbClr val="000000"/>
                </a:solidFill>
              </a:rPr>
              <a:t>提供了对于数据库表的访问，一个</a:t>
            </a:r>
            <a:r>
              <a:rPr lang="en-US" altLang="zh-CN" sz="2000" b="1" smtClean="0">
                <a:solidFill>
                  <a:srgbClr val="000000"/>
                </a:solidFill>
              </a:rPr>
              <a:t>ResultSet</a:t>
            </a:r>
            <a:r>
              <a:rPr lang="zh-CN" altLang="en-US" sz="2000" b="1" smtClean="0">
                <a:solidFill>
                  <a:srgbClr val="000000"/>
                </a:solidFill>
              </a:rPr>
              <a:t>对象通常由执行一个</a:t>
            </a:r>
            <a:r>
              <a:rPr lang="en-US" altLang="zh-CN" sz="2000" b="1" smtClean="0">
                <a:solidFill>
                  <a:srgbClr val="000000"/>
                </a:solidFill>
              </a:rPr>
              <a:t>SQL</a:t>
            </a:r>
            <a:r>
              <a:rPr lang="zh-CN" altLang="en-US" sz="2000" b="1" smtClean="0">
                <a:solidFill>
                  <a:srgbClr val="000000"/>
                </a:solidFill>
              </a:rPr>
              <a:t>语句而生成。</a:t>
            </a:r>
            <a:endParaRPr lang="en-US" altLang="zh-CN" sz="2000" b="1" smtClean="0">
              <a:solidFill>
                <a:srgbClr val="000000"/>
              </a:solidFill>
            </a:endParaRPr>
          </a:p>
          <a:p>
            <a:pPr lvl="1">
              <a:lnSpc>
                <a:spcPct val="90000"/>
              </a:lnSpc>
            </a:pPr>
            <a:endParaRPr lang="zh-CN" altLang="en-US" sz="2000" smtClean="0">
              <a:solidFill>
                <a:srgbClr val="0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4294967295"/>
          </p:nvPr>
        </p:nvSpPr>
        <p:spPr>
          <a:xfrm>
            <a:off x="971550" y="1052513"/>
            <a:ext cx="8001000" cy="5546725"/>
          </a:xfrm>
        </p:spPr>
        <p:txBody>
          <a:bodyPr/>
          <a:lstStyle/>
          <a:p>
            <a:pPr algn="just">
              <a:lnSpc>
                <a:spcPct val="80000"/>
              </a:lnSpc>
              <a:spcBef>
                <a:spcPts val="1800"/>
              </a:spcBef>
            </a:pPr>
            <a:r>
              <a:rPr lang="en-US" altLang="zh-CN" sz="2800" b="1" smtClean="0"/>
              <a:t>java.sql.DriverManager</a:t>
            </a:r>
            <a:r>
              <a:rPr lang="zh-CN" altLang="en-US" sz="2800" b="1" smtClean="0"/>
              <a:t>接口</a:t>
            </a:r>
            <a:endParaRPr lang="en-US" altLang="zh-CN" sz="2800" b="1" smtClean="0"/>
          </a:p>
          <a:p>
            <a:pPr algn="just">
              <a:lnSpc>
                <a:spcPct val="80000"/>
              </a:lnSpc>
              <a:spcBef>
                <a:spcPts val="1800"/>
              </a:spcBef>
              <a:buFontTx/>
              <a:buNone/>
            </a:pPr>
            <a:r>
              <a:rPr lang="en-US" altLang="zh-CN" sz="2400" b="1" smtClean="0">
                <a:solidFill>
                  <a:srgbClr val="002060"/>
                </a:solidFill>
              </a:rPr>
              <a:t>JDBC</a:t>
            </a:r>
            <a:r>
              <a:rPr lang="zh-CN" altLang="en-US" sz="2400" b="1" smtClean="0">
                <a:solidFill>
                  <a:srgbClr val="002060"/>
                </a:solidFill>
              </a:rPr>
              <a:t>的管理层，管理</a:t>
            </a:r>
            <a:r>
              <a:rPr lang="en-US" altLang="zh-CN" sz="2400" b="1" smtClean="0">
                <a:solidFill>
                  <a:srgbClr val="002060"/>
                </a:solidFill>
              </a:rPr>
              <a:t>JDBC</a:t>
            </a:r>
            <a:r>
              <a:rPr lang="zh-CN" altLang="en-US" sz="2400" b="1" smtClean="0">
                <a:solidFill>
                  <a:srgbClr val="002060"/>
                </a:solidFill>
              </a:rPr>
              <a:t>驱动程序。</a:t>
            </a:r>
            <a:endParaRPr lang="zh-CN" altLang="en-US" sz="2400" b="1" smtClean="0">
              <a:solidFill>
                <a:srgbClr val="002060"/>
              </a:solidFill>
            </a:endParaRPr>
          </a:p>
          <a:p>
            <a:pPr lvl="1">
              <a:lnSpc>
                <a:spcPct val="80000"/>
              </a:lnSpc>
              <a:spcBef>
                <a:spcPts val="1800"/>
              </a:spcBef>
              <a:buFont typeface="Arial" charset="0"/>
              <a:buChar char="•"/>
            </a:pPr>
            <a:r>
              <a:rPr lang="en-US" altLang="zh-CN" sz="2400" b="1" smtClean="0">
                <a:solidFill>
                  <a:srgbClr val="002060"/>
                </a:solidFill>
              </a:rPr>
              <a:t>getDriver(String url)</a:t>
            </a:r>
            <a:r>
              <a:rPr lang="zh-CN" altLang="en-US" sz="2400" b="1" smtClean="0">
                <a:solidFill>
                  <a:srgbClr val="002060"/>
                </a:solidFill>
              </a:rPr>
              <a:t>：根据指定</a:t>
            </a:r>
            <a:r>
              <a:rPr lang="en-US" altLang="zh-CN" sz="2400" b="1" smtClean="0">
                <a:solidFill>
                  <a:srgbClr val="002060"/>
                </a:solidFill>
              </a:rPr>
              <a:t>url</a:t>
            </a:r>
            <a:r>
              <a:rPr lang="zh-CN" altLang="en-US" sz="2400" b="1" smtClean="0">
                <a:solidFill>
                  <a:srgbClr val="002060"/>
                </a:solidFill>
              </a:rPr>
              <a:t>定位一个驱动；</a:t>
            </a:r>
            <a:endParaRPr lang="zh-CN" altLang="en-US" sz="2400" b="1" smtClean="0">
              <a:solidFill>
                <a:srgbClr val="002060"/>
              </a:solidFill>
            </a:endParaRPr>
          </a:p>
          <a:p>
            <a:pPr lvl="1">
              <a:lnSpc>
                <a:spcPct val="80000"/>
              </a:lnSpc>
              <a:spcBef>
                <a:spcPts val="1800"/>
              </a:spcBef>
              <a:buFont typeface="Arial" charset="0"/>
              <a:buChar char="•"/>
            </a:pPr>
            <a:r>
              <a:rPr lang="en-US" altLang="zh-CN" sz="2400" b="1" smtClean="0">
                <a:solidFill>
                  <a:srgbClr val="002060"/>
                </a:solidFill>
              </a:rPr>
              <a:t>getDrivers()</a:t>
            </a:r>
            <a:r>
              <a:rPr lang="zh-CN" altLang="en-US" sz="2400" b="1" smtClean="0">
                <a:solidFill>
                  <a:srgbClr val="002060"/>
                </a:solidFill>
              </a:rPr>
              <a:t>：获得当前调用访问的所有加载的</a:t>
            </a:r>
            <a:r>
              <a:rPr lang="en-US" altLang="zh-CN" sz="2400" b="1" smtClean="0">
                <a:solidFill>
                  <a:srgbClr val="002060"/>
                </a:solidFill>
              </a:rPr>
              <a:t>JDBC</a:t>
            </a:r>
            <a:r>
              <a:rPr lang="zh-CN" altLang="en-US" sz="2400" b="1" smtClean="0">
                <a:solidFill>
                  <a:srgbClr val="002060"/>
                </a:solidFill>
              </a:rPr>
              <a:t>驱动；</a:t>
            </a:r>
            <a:endParaRPr lang="zh-CN" altLang="en-US" sz="2400" b="1" smtClean="0">
              <a:solidFill>
                <a:srgbClr val="002060"/>
              </a:solidFill>
            </a:endParaRPr>
          </a:p>
          <a:p>
            <a:pPr lvl="1">
              <a:lnSpc>
                <a:spcPct val="80000"/>
              </a:lnSpc>
              <a:spcBef>
                <a:spcPts val="1800"/>
              </a:spcBef>
              <a:buFont typeface="Arial" charset="0"/>
              <a:buChar char="•"/>
            </a:pPr>
            <a:r>
              <a:rPr lang="en-US" altLang="zh-CN" sz="2400" b="1" smtClean="0">
                <a:solidFill>
                  <a:srgbClr val="0000FF"/>
                </a:solidFill>
              </a:rPr>
              <a:t>getConnection()</a:t>
            </a:r>
            <a:r>
              <a:rPr lang="zh-CN" altLang="en-US" sz="2400" b="1" smtClean="0">
                <a:solidFill>
                  <a:srgbClr val="002060"/>
                </a:solidFill>
              </a:rPr>
              <a:t>：使用给定的</a:t>
            </a:r>
            <a:r>
              <a:rPr lang="en-US" altLang="zh-CN" sz="2400" b="1" smtClean="0">
                <a:solidFill>
                  <a:srgbClr val="002060"/>
                </a:solidFill>
              </a:rPr>
              <a:t>url</a:t>
            </a:r>
            <a:r>
              <a:rPr lang="zh-CN" altLang="en-US" sz="2400" b="1" smtClean="0">
                <a:solidFill>
                  <a:srgbClr val="002060"/>
                </a:solidFill>
              </a:rPr>
              <a:t>建立一个数据库连接，并返回一个</a:t>
            </a:r>
            <a:r>
              <a:rPr lang="en-US" altLang="zh-CN" sz="2400" b="1" smtClean="0">
                <a:solidFill>
                  <a:srgbClr val="002060"/>
                </a:solidFill>
              </a:rPr>
              <a:t>Connection</a:t>
            </a:r>
            <a:r>
              <a:rPr lang="zh-CN" altLang="en-US" sz="2400" b="1" smtClean="0">
                <a:solidFill>
                  <a:srgbClr val="002060"/>
                </a:solidFill>
              </a:rPr>
              <a:t>接口对象；</a:t>
            </a:r>
            <a:endParaRPr lang="zh-CN" altLang="en-US" sz="2400" b="1" smtClean="0">
              <a:solidFill>
                <a:srgbClr val="002060"/>
              </a:solidFill>
            </a:endParaRPr>
          </a:p>
          <a:p>
            <a:pPr lvl="1">
              <a:lnSpc>
                <a:spcPct val="80000"/>
              </a:lnSpc>
              <a:spcBef>
                <a:spcPts val="1800"/>
              </a:spcBef>
              <a:buFont typeface="Arial" charset="0"/>
              <a:buChar char="•"/>
            </a:pPr>
            <a:r>
              <a:rPr lang="en-US" altLang="zh-CN" sz="2400" b="1" smtClean="0">
                <a:solidFill>
                  <a:srgbClr val="002060"/>
                </a:solidFill>
              </a:rPr>
              <a:t>registerDriver(java.sql.Driver dirver)</a:t>
            </a:r>
            <a:r>
              <a:rPr lang="zh-CN" altLang="en-US" sz="2400" b="1" smtClean="0">
                <a:solidFill>
                  <a:srgbClr val="002060"/>
                </a:solidFill>
              </a:rPr>
              <a:t>：登记给定的驱动；</a:t>
            </a:r>
            <a:endParaRPr lang="zh-CN" altLang="en-US" sz="2400" b="1" smtClean="0">
              <a:solidFill>
                <a:srgbClr val="002060"/>
              </a:solidFill>
            </a:endParaRPr>
          </a:p>
          <a:p>
            <a:pPr lvl="1">
              <a:lnSpc>
                <a:spcPct val="80000"/>
              </a:lnSpc>
              <a:spcBef>
                <a:spcPts val="1800"/>
              </a:spcBef>
              <a:buFont typeface="Arial" charset="0"/>
              <a:buChar char="•"/>
            </a:pPr>
            <a:r>
              <a:rPr lang="en-US" altLang="zh-CN" sz="2400" b="1" smtClean="0">
                <a:solidFill>
                  <a:srgbClr val="002060"/>
                </a:solidFill>
              </a:rPr>
              <a:t>setCatalog(String database)</a:t>
            </a:r>
            <a:r>
              <a:rPr lang="zh-CN" altLang="en-US" sz="2400" b="1" smtClean="0">
                <a:solidFill>
                  <a:srgbClr val="002060"/>
                </a:solidFill>
              </a:rPr>
              <a:t>：确定目标数据库。</a:t>
            </a:r>
            <a:endParaRPr lang="zh-CN" altLang="en-US" sz="2400" b="1" smtClean="0">
              <a:solidFill>
                <a:srgbClr val="00206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4294967295"/>
          </p:nvPr>
        </p:nvSpPr>
        <p:spPr>
          <a:xfrm>
            <a:off x="928688" y="333375"/>
            <a:ext cx="8215312" cy="6524625"/>
          </a:xfrm>
        </p:spPr>
        <p:txBody>
          <a:bodyPr/>
          <a:lstStyle/>
          <a:p>
            <a:pPr algn="ctr"/>
            <a:r>
              <a:rPr lang="en-US" altLang="zh-CN" sz="2400" b="1" smtClean="0"/>
              <a:t>java.sql.DriverManager</a:t>
            </a:r>
            <a:r>
              <a:rPr lang="zh-CN" altLang="en-US" sz="2400" b="1" smtClean="0"/>
              <a:t>接口</a:t>
            </a:r>
            <a:r>
              <a:rPr lang="en-US" altLang="zh-CN" sz="2400" b="1" smtClean="0"/>
              <a:t>URL</a:t>
            </a:r>
            <a:r>
              <a:rPr lang="zh-CN" altLang="en-US" sz="2400" b="1" smtClean="0"/>
              <a:t>列表</a:t>
            </a:r>
            <a:endParaRPr lang="zh-CN" altLang="en-US" sz="2400" b="1" smtClean="0"/>
          </a:p>
          <a:p>
            <a:endParaRPr lang="zh-CN" altLang="en-US" sz="1400" smtClean="0"/>
          </a:p>
          <a:p>
            <a:r>
              <a:rPr lang="en-US" altLang="zh-CN" sz="1400" b="1" smtClean="0"/>
              <a:t>Connection cn;</a:t>
            </a:r>
            <a:endParaRPr lang="en-US" altLang="zh-CN" sz="1400" b="1" smtClean="0"/>
          </a:p>
          <a:p>
            <a:r>
              <a:rPr lang="en-US" altLang="zh-CN" sz="1400" b="1" smtClean="0">
                <a:solidFill>
                  <a:srgbClr val="0000FF"/>
                </a:solidFill>
              </a:rPr>
              <a:t>MySQL</a:t>
            </a:r>
            <a:r>
              <a:rPr lang="zh-CN" altLang="en-US" sz="1400" b="1" smtClean="0">
                <a:solidFill>
                  <a:srgbClr val="0000FF"/>
                </a:solidFill>
              </a:rPr>
              <a:t>：</a:t>
            </a:r>
            <a:r>
              <a:rPr lang="en-US" altLang="zh-CN" sz="1400" b="1" smtClean="0"/>
              <a:t>Class.forName( "org.gjt.mm.mysql.Driver" );</a:t>
            </a:r>
            <a:endParaRPr lang="en-US" altLang="zh-CN" sz="1400" b="1" smtClean="0"/>
          </a:p>
          <a:p>
            <a:pPr>
              <a:buFontTx/>
              <a:buNone/>
            </a:pPr>
            <a:r>
              <a:rPr lang="en-US" altLang="zh-CN" sz="1400" b="1" smtClean="0"/>
              <a:t>  cn = DriverManager.getConnection( "jdbc:mysql://MyDbComputerNameOrIP:3306/myDatabaseName", sUsr, sPwd ); </a:t>
            </a:r>
            <a:endParaRPr lang="en-US" altLang="zh-CN" sz="1400" b="1" smtClean="0"/>
          </a:p>
          <a:p>
            <a:r>
              <a:rPr lang="en-US" altLang="zh-CN" sz="1400" b="1" smtClean="0">
                <a:solidFill>
                  <a:srgbClr val="0000FF"/>
                </a:solidFill>
              </a:rPr>
              <a:t>PostgreSQL</a:t>
            </a:r>
            <a:r>
              <a:rPr lang="en-US" altLang="zh-CN" sz="1400" b="1" smtClean="0"/>
              <a:t>(http</a:t>
            </a:r>
            <a:r>
              <a:rPr lang="zh-CN" altLang="en-US" sz="1400" b="1" smtClean="0"/>
              <a:t>： </a:t>
            </a:r>
            <a:r>
              <a:rPr lang="en-US" altLang="zh-CN" sz="1400" b="1" smtClean="0"/>
              <a:t>Class.forName( "org.postgresql.Driver" ); </a:t>
            </a:r>
            <a:endParaRPr lang="en-US" altLang="zh-CN" sz="1400" b="1" smtClean="0"/>
          </a:p>
          <a:p>
            <a:pPr>
              <a:buFontTx/>
              <a:buNone/>
            </a:pPr>
            <a:r>
              <a:rPr lang="en-US" altLang="zh-CN" sz="1400" b="1" smtClean="0"/>
              <a:t>  cn = DriverManager.getConnection( "jdbc:postgresql://MyDbComputerNameOrIP/myDatabaseName", sUsr, sPwd ); </a:t>
            </a:r>
            <a:endParaRPr lang="en-US" altLang="zh-CN" sz="1400" b="1" smtClean="0"/>
          </a:p>
          <a:p>
            <a:r>
              <a:rPr lang="en-US" altLang="zh-CN" sz="1400" b="1" smtClean="0">
                <a:solidFill>
                  <a:srgbClr val="0000FF"/>
                </a:solidFill>
              </a:rPr>
              <a:t>Oracle</a:t>
            </a:r>
            <a:r>
              <a:rPr lang="zh-CN" altLang="en-US" sz="1400" b="1" smtClean="0">
                <a:solidFill>
                  <a:srgbClr val="0000FF"/>
                </a:solidFill>
              </a:rPr>
              <a:t>：</a:t>
            </a:r>
            <a:r>
              <a:rPr lang="en-US" altLang="zh-CN" sz="1400" b="1" smtClean="0"/>
              <a:t>Class.forName( "oracle.jdbc.driver.OracleDriver" ); </a:t>
            </a:r>
            <a:endParaRPr lang="en-US" altLang="zh-CN" sz="1400" b="1" smtClean="0"/>
          </a:p>
          <a:p>
            <a:pPr>
              <a:buFontTx/>
              <a:buNone/>
            </a:pPr>
            <a:r>
              <a:rPr lang="en-US" altLang="zh-CN" sz="1400" b="1" smtClean="0"/>
              <a:t> cn = DriverManager.getConnection( "jdbc:oracle:thin:@MyDbComputerNameOrIP:1521:ORCL", sUsr, sPwd ); </a:t>
            </a:r>
            <a:endParaRPr lang="en-US" altLang="zh-CN" sz="1400" b="1" smtClean="0"/>
          </a:p>
          <a:p>
            <a:r>
              <a:rPr lang="en-US" altLang="zh-CN" sz="1400" b="1" smtClean="0">
                <a:solidFill>
                  <a:srgbClr val="0000FF"/>
                </a:solidFill>
              </a:rPr>
              <a:t>Sybase</a:t>
            </a:r>
            <a:r>
              <a:rPr lang="zh-CN" altLang="en-US" sz="1400" b="1" smtClean="0">
                <a:solidFill>
                  <a:srgbClr val="0000FF"/>
                </a:solidFill>
              </a:rPr>
              <a:t>：</a:t>
            </a:r>
            <a:r>
              <a:rPr lang="en-US" altLang="zh-CN" sz="1400" b="1" smtClean="0"/>
              <a:t>Class.forName( "com.sybase.jdbc2.jdbc.SybDriver" ); </a:t>
            </a:r>
            <a:endParaRPr lang="en-US" altLang="zh-CN" sz="1400" b="1" smtClean="0"/>
          </a:p>
          <a:p>
            <a:pPr>
              <a:buFontTx/>
              <a:buNone/>
            </a:pPr>
            <a:r>
              <a:rPr lang="en-US" altLang="zh-CN" sz="1400" b="1" smtClean="0"/>
              <a:t>  cn = DriverManager.getConnection( "jdbc:sybase:Tds:MyDbComputerNameOrIP:2638", sUsr, sPwd ); </a:t>
            </a:r>
            <a:endParaRPr lang="en-US" altLang="zh-CN" sz="1400" b="1" smtClean="0"/>
          </a:p>
          <a:p>
            <a:r>
              <a:rPr lang="en-US" altLang="zh-CN" sz="1400" b="1" smtClean="0">
                <a:solidFill>
                  <a:srgbClr val="0000FF"/>
                </a:solidFill>
              </a:rPr>
              <a:t>Microsoft SQLServer</a:t>
            </a:r>
            <a:r>
              <a:rPr lang="zh-CN" altLang="en-US" sz="1400" b="1" smtClean="0">
                <a:solidFill>
                  <a:srgbClr val="0000FF"/>
                </a:solidFill>
              </a:rPr>
              <a:t>：</a:t>
            </a:r>
            <a:r>
              <a:rPr lang="en-US" altLang="zh-CN" sz="1400" b="1" smtClean="0"/>
              <a:t>Class.forName( "net.sourceforge.jtds.jdbc.Driver" ); </a:t>
            </a:r>
            <a:endParaRPr lang="en-US" altLang="zh-CN" sz="1400" b="1" smtClean="0"/>
          </a:p>
          <a:p>
            <a:pPr>
              <a:buFontTx/>
              <a:buNone/>
            </a:pPr>
            <a:r>
              <a:rPr lang="en-US" altLang="zh-CN" sz="1400" b="1" smtClean="0"/>
              <a:t>  cn = DriverManager.getConnection( "jdbc:jtds:sqlserver://MyDbComputerNameOrIP:1433/master", sUsr, sPwd ); </a:t>
            </a:r>
            <a:endParaRPr lang="en-US" altLang="zh-CN" sz="1400" b="1" smtClean="0"/>
          </a:p>
          <a:p>
            <a:r>
              <a:rPr lang="en-US" altLang="zh-CN" sz="1400" b="1" smtClean="0">
                <a:solidFill>
                  <a:srgbClr val="0000FF"/>
                </a:solidFill>
              </a:rPr>
              <a:t>Java DB: </a:t>
            </a:r>
            <a:r>
              <a:rPr lang="en-US" altLang="zh-CN" sz="1400" b="1" smtClean="0"/>
              <a:t>Class.forName("org.apache.derby.jdbc.EmbeddedDriver");</a:t>
            </a:r>
            <a:endParaRPr lang="en-US" altLang="zh-CN" sz="1400" b="1" smtClean="0"/>
          </a:p>
          <a:p>
            <a:pPr>
              <a:buFontTx/>
              <a:buNone/>
            </a:pPr>
            <a:r>
              <a:rPr lang="en-US" altLang="zh-CN" sz="1400" b="1" smtClean="0"/>
              <a:t>	cn = DriverManager.getConnection("jdbc:derby:helloDB;create=true", sUsr, sPwd);</a:t>
            </a:r>
            <a:endParaRPr lang="en-US" altLang="zh-CN" sz="1400" b="1" smtClean="0"/>
          </a:p>
          <a:p>
            <a:r>
              <a:rPr lang="en-US" altLang="zh-CN" sz="1400" b="1" smtClean="0">
                <a:solidFill>
                  <a:srgbClr val="0000FF"/>
                </a:solidFill>
              </a:rPr>
              <a:t>ODBC</a:t>
            </a:r>
            <a:r>
              <a:rPr lang="zh-CN" altLang="en-US" sz="1400" b="1" smtClean="0">
                <a:solidFill>
                  <a:srgbClr val="0000FF"/>
                </a:solidFill>
              </a:rPr>
              <a:t>：</a:t>
            </a:r>
            <a:r>
              <a:rPr lang="en-US" altLang="zh-CN" sz="1400" b="1" smtClean="0"/>
              <a:t>Class.forName( "sun.jdbc.odbc.JdbcOdbcDriver" ); </a:t>
            </a:r>
            <a:endParaRPr lang="en-US" altLang="zh-CN" sz="1400" b="1" smtClean="0"/>
          </a:p>
          <a:p>
            <a:pPr>
              <a:buFontTx/>
              <a:buNone/>
            </a:pPr>
            <a:r>
              <a:rPr lang="en-US" altLang="zh-CN" sz="1400" b="1" smtClean="0"/>
              <a:t>	cn = DriverManager.getConnection( "jdbc:odbc:" + sDsn, sUsr, sPwd ); </a:t>
            </a:r>
            <a:endParaRPr lang="en-US" altLang="zh-CN" sz="1400" b="1" smtClean="0"/>
          </a:p>
          <a:p>
            <a:r>
              <a:rPr lang="en-US" altLang="zh-CN" sz="1400" b="1" smtClean="0">
                <a:solidFill>
                  <a:srgbClr val="0000FF"/>
                </a:solidFill>
              </a:rPr>
              <a:t>DB2</a:t>
            </a:r>
            <a:r>
              <a:rPr lang="zh-CN" altLang="en-US" sz="1400" b="1" smtClean="0">
                <a:solidFill>
                  <a:srgbClr val="0000FF"/>
                </a:solidFill>
              </a:rPr>
              <a:t>：</a:t>
            </a:r>
            <a:r>
              <a:rPr lang="en-US" altLang="zh-CN" sz="1400" b="1" smtClean="0"/>
              <a:t>Class.forName("com.ibm.db2.jdbc.net.DB2Driver"); </a:t>
            </a:r>
            <a:endParaRPr lang="en-US" altLang="zh-CN" sz="1400" b="1" smtClean="0"/>
          </a:p>
          <a:p>
            <a:pPr>
              <a:buFontTx/>
              <a:buNone/>
            </a:pPr>
            <a:r>
              <a:rPr lang="en-US" altLang="zh-CN" sz="1400" b="1" smtClean="0"/>
              <a:t>	cn = DriverManager.getConnection("jdbc:db2://192.9.200.108:6789/SAMPLE", sUsr, sPwd ); </a:t>
            </a:r>
            <a:endParaRPr lang="en-US" altLang="zh-CN" sz="1400" b="1" smtClean="0"/>
          </a:p>
          <a:p>
            <a:endParaRPr lang="en-US" altLang="zh-CN" sz="14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4294967295"/>
          </p:nvPr>
        </p:nvSpPr>
        <p:spPr>
          <a:xfrm>
            <a:off x="857250" y="952500"/>
            <a:ext cx="7572375" cy="5691188"/>
          </a:xfrm>
        </p:spPr>
        <p:txBody>
          <a:bodyPr/>
          <a:lstStyle/>
          <a:p>
            <a:pPr algn="just">
              <a:lnSpc>
                <a:spcPct val="80000"/>
              </a:lnSpc>
              <a:spcBef>
                <a:spcPts val="1800"/>
              </a:spcBef>
            </a:pPr>
            <a:r>
              <a:rPr lang="en-US" altLang="zh-CN" sz="2800" b="1" smtClean="0"/>
              <a:t>java.sql.Connection</a:t>
            </a:r>
            <a:r>
              <a:rPr lang="zh-CN" altLang="en-US" sz="2800" b="1" smtClean="0"/>
              <a:t>接口</a:t>
            </a:r>
            <a:endParaRPr lang="en-US" altLang="zh-CN" sz="2800" b="1" smtClean="0"/>
          </a:p>
          <a:p>
            <a:pPr lvl="1">
              <a:lnSpc>
                <a:spcPct val="90000"/>
              </a:lnSpc>
              <a:buFontTx/>
              <a:buNone/>
            </a:pPr>
            <a:r>
              <a:rPr lang="zh-CN" altLang="en-US" sz="2400" b="1" smtClean="0">
                <a:solidFill>
                  <a:srgbClr val="002060"/>
                </a:solidFill>
              </a:rPr>
              <a:t>处理与数据库的连接。</a:t>
            </a:r>
            <a:endParaRPr lang="zh-CN" altLang="en-US" sz="2400" b="1" smtClean="0">
              <a:solidFill>
                <a:srgbClr val="002060"/>
              </a:solidFill>
            </a:endParaRPr>
          </a:p>
          <a:p>
            <a:pPr lvl="1">
              <a:lnSpc>
                <a:spcPct val="80000"/>
              </a:lnSpc>
              <a:spcBef>
                <a:spcPts val="1800"/>
              </a:spcBef>
              <a:buFont typeface="Arial" charset="0"/>
              <a:buChar char="•"/>
            </a:pPr>
            <a:r>
              <a:rPr lang="en-US" altLang="zh-CN" sz="2400" b="1" smtClean="0">
                <a:solidFill>
                  <a:srgbClr val="0000FF"/>
                </a:solidFill>
              </a:rPr>
              <a:t>createStatement()</a:t>
            </a:r>
            <a:r>
              <a:rPr lang="zh-CN" altLang="en-US" sz="2400" b="1" smtClean="0">
                <a:solidFill>
                  <a:srgbClr val="0000FF"/>
                </a:solidFill>
              </a:rPr>
              <a:t>：</a:t>
            </a:r>
            <a:r>
              <a:rPr lang="zh-CN" altLang="en-US" sz="2400" b="1" smtClean="0">
                <a:solidFill>
                  <a:srgbClr val="002060"/>
                </a:solidFill>
              </a:rPr>
              <a:t>在本连接上生成一个</a:t>
            </a:r>
            <a:r>
              <a:rPr lang="en-US" altLang="zh-CN" sz="2400" b="1" smtClean="0">
                <a:solidFill>
                  <a:srgbClr val="002060"/>
                </a:solidFill>
              </a:rPr>
              <a:t>Statement</a:t>
            </a:r>
            <a:r>
              <a:rPr lang="zh-CN" altLang="en-US" sz="2400" b="1" smtClean="0">
                <a:solidFill>
                  <a:srgbClr val="002060"/>
                </a:solidFill>
              </a:rPr>
              <a:t>对象，该对象可对本连接的特定数据库发送</a:t>
            </a:r>
            <a:r>
              <a:rPr lang="en-US" altLang="zh-CN" sz="2400" b="1" smtClean="0">
                <a:solidFill>
                  <a:srgbClr val="002060"/>
                </a:solidFill>
              </a:rPr>
              <a:t>SQL</a:t>
            </a:r>
            <a:r>
              <a:rPr lang="zh-CN" altLang="en-US" sz="2400" b="1" smtClean="0">
                <a:solidFill>
                  <a:srgbClr val="002060"/>
                </a:solidFill>
              </a:rPr>
              <a:t>语句；</a:t>
            </a:r>
            <a:endParaRPr lang="zh-CN" altLang="en-US" sz="2400" b="1" smtClean="0">
              <a:solidFill>
                <a:srgbClr val="002060"/>
              </a:solidFill>
            </a:endParaRPr>
          </a:p>
          <a:p>
            <a:pPr lvl="1">
              <a:lnSpc>
                <a:spcPct val="80000"/>
              </a:lnSpc>
              <a:spcBef>
                <a:spcPts val="1800"/>
              </a:spcBef>
              <a:buFont typeface="Arial" charset="0"/>
              <a:buChar char="•"/>
            </a:pPr>
            <a:r>
              <a:rPr lang="en-US" altLang="zh-CN" sz="2400" b="1" smtClean="0">
                <a:solidFill>
                  <a:srgbClr val="002060"/>
                </a:solidFill>
              </a:rPr>
              <a:t>setAutoCommit(Boolean autoCommit)</a:t>
            </a:r>
            <a:r>
              <a:rPr lang="zh-CN" altLang="en-US" sz="2400" b="1" smtClean="0">
                <a:solidFill>
                  <a:srgbClr val="002060"/>
                </a:solidFill>
              </a:rPr>
              <a:t>：设置是否自动提交；</a:t>
            </a:r>
            <a:endParaRPr lang="zh-CN" altLang="en-US" sz="2400" b="1" smtClean="0">
              <a:solidFill>
                <a:srgbClr val="002060"/>
              </a:solidFill>
            </a:endParaRPr>
          </a:p>
          <a:p>
            <a:pPr lvl="1">
              <a:lnSpc>
                <a:spcPct val="80000"/>
              </a:lnSpc>
              <a:spcBef>
                <a:spcPts val="1800"/>
              </a:spcBef>
              <a:buFont typeface="Arial" charset="0"/>
              <a:buChar char="•"/>
            </a:pPr>
            <a:r>
              <a:rPr lang="en-US" altLang="zh-CN" sz="2400" b="1" smtClean="0">
                <a:solidFill>
                  <a:srgbClr val="002060"/>
                </a:solidFill>
              </a:rPr>
              <a:t>getAutoCommit()</a:t>
            </a:r>
            <a:r>
              <a:rPr lang="zh-CN" altLang="en-US" sz="2400" b="1" smtClean="0">
                <a:solidFill>
                  <a:srgbClr val="002060"/>
                </a:solidFill>
              </a:rPr>
              <a:t>：获得自动提交状态；</a:t>
            </a:r>
            <a:endParaRPr lang="zh-CN" altLang="en-US" sz="2400" b="1" smtClean="0">
              <a:solidFill>
                <a:srgbClr val="002060"/>
              </a:solidFill>
            </a:endParaRPr>
          </a:p>
          <a:p>
            <a:pPr lvl="1">
              <a:lnSpc>
                <a:spcPct val="80000"/>
              </a:lnSpc>
              <a:spcBef>
                <a:spcPts val="1800"/>
              </a:spcBef>
              <a:buFont typeface="Arial" charset="0"/>
              <a:buChar char="•"/>
            </a:pPr>
            <a:r>
              <a:rPr lang="en-US" altLang="zh-CN" sz="2400" b="1" smtClean="0">
                <a:solidFill>
                  <a:srgbClr val="002060"/>
                </a:solidFill>
              </a:rPr>
              <a:t>commit()</a:t>
            </a:r>
            <a:r>
              <a:rPr lang="zh-CN" altLang="en-US" sz="2400" b="1" smtClean="0">
                <a:solidFill>
                  <a:srgbClr val="002060"/>
                </a:solidFill>
              </a:rPr>
              <a:t>：提交数据库上当前的所有待提交的事务；</a:t>
            </a:r>
            <a:endParaRPr lang="zh-CN" altLang="en-US" sz="2400" b="1" smtClean="0">
              <a:solidFill>
                <a:srgbClr val="002060"/>
              </a:solidFill>
            </a:endParaRPr>
          </a:p>
          <a:p>
            <a:pPr lvl="1">
              <a:lnSpc>
                <a:spcPct val="80000"/>
              </a:lnSpc>
              <a:spcBef>
                <a:spcPts val="1800"/>
              </a:spcBef>
              <a:buFont typeface="Arial" charset="0"/>
              <a:buChar char="•"/>
            </a:pPr>
            <a:r>
              <a:rPr lang="en-US" altLang="zh-CN" sz="2400" b="1" smtClean="0">
                <a:solidFill>
                  <a:srgbClr val="0000FF"/>
                </a:solidFill>
              </a:rPr>
              <a:t>close()</a:t>
            </a:r>
            <a:r>
              <a:rPr lang="zh-CN" altLang="en-US" sz="2400" b="1" smtClean="0">
                <a:solidFill>
                  <a:srgbClr val="0000FF"/>
                </a:solidFill>
              </a:rPr>
              <a:t>：</a:t>
            </a:r>
            <a:r>
              <a:rPr lang="zh-CN" altLang="en-US" sz="2400" b="1" smtClean="0">
                <a:solidFill>
                  <a:srgbClr val="002060"/>
                </a:solidFill>
              </a:rPr>
              <a:t>关闭当前的</a:t>
            </a:r>
            <a:r>
              <a:rPr lang="en-US" altLang="zh-CN" sz="2400" b="1" smtClean="0">
                <a:solidFill>
                  <a:srgbClr val="002060"/>
                </a:solidFill>
              </a:rPr>
              <a:t>JDBC</a:t>
            </a:r>
            <a:r>
              <a:rPr lang="zh-CN" altLang="en-US" sz="2400" b="1" smtClean="0">
                <a:solidFill>
                  <a:srgbClr val="002060"/>
                </a:solidFill>
              </a:rPr>
              <a:t>数据库连接。</a:t>
            </a:r>
            <a:endParaRPr lang="zh-CN" altLang="en-US" sz="2400" b="1" smtClean="0">
              <a:solidFill>
                <a:srgbClr val="00206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4294967295"/>
          </p:nvPr>
        </p:nvSpPr>
        <p:spPr>
          <a:xfrm>
            <a:off x="1042988" y="1052513"/>
            <a:ext cx="7772400" cy="5546725"/>
          </a:xfrm>
        </p:spPr>
        <p:txBody>
          <a:bodyPr/>
          <a:lstStyle/>
          <a:p>
            <a:pPr algn="just">
              <a:lnSpc>
                <a:spcPct val="80000"/>
              </a:lnSpc>
              <a:spcBef>
                <a:spcPts val="1800"/>
              </a:spcBef>
            </a:pPr>
            <a:r>
              <a:rPr lang="en-US" altLang="zh-CN" sz="2800" b="1" smtClean="0"/>
              <a:t>java.sql.Statement</a:t>
            </a:r>
            <a:r>
              <a:rPr lang="zh-CN" altLang="en-US" sz="2800" b="1" smtClean="0"/>
              <a:t>接口 </a:t>
            </a:r>
            <a:endParaRPr lang="en-US" altLang="zh-CN" sz="2800" b="1" smtClean="0"/>
          </a:p>
          <a:p>
            <a:pPr>
              <a:lnSpc>
                <a:spcPct val="90000"/>
              </a:lnSpc>
              <a:buFontTx/>
              <a:buNone/>
            </a:pPr>
            <a:r>
              <a:rPr lang="zh-CN" altLang="en-US" sz="2400" b="1" smtClean="0">
                <a:solidFill>
                  <a:srgbClr val="002060"/>
                </a:solidFill>
              </a:rPr>
              <a:t>用于执行静态</a:t>
            </a:r>
            <a:r>
              <a:rPr lang="en-US" altLang="zh-CN" sz="2400" b="1" smtClean="0">
                <a:solidFill>
                  <a:srgbClr val="002060"/>
                </a:solidFill>
              </a:rPr>
              <a:t>SQL</a:t>
            </a:r>
            <a:r>
              <a:rPr lang="zh-CN" altLang="en-US" sz="2400" b="1" smtClean="0">
                <a:solidFill>
                  <a:srgbClr val="002060"/>
                </a:solidFill>
              </a:rPr>
              <a:t>语句并且返回所生成的结果集</a:t>
            </a:r>
            <a:endParaRPr lang="zh-CN" altLang="en-US" sz="2400" b="1" smtClean="0">
              <a:solidFill>
                <a:srgbClr val="002060"/>
              </a:solidFill>
            </a:endParaRPr>
          </a:p>
          <a:p>
            <a:pPr>
              <a:lnSpc>
                <a:spcPct val="90000"/>
              </a:lnSpc>
            </a:pPr>
            <a:endParaRPr lang="zh-CN" altLang="en-US" sz="2400" b="1" smtClean="0">
              <a:solidFill>
                <a:srgbClr val="002060"/>
              </a:solidFill>
            </a:endParaRPr>
          </a:p>
          <a:p>
            <a:pPr lvl="1">
              <a:lnSpc>
                <a:spcPct val="80000"/>
              </a:lnSpc>
              <a:spcBef>
                <a:spcPts val="1800"/>
              </a:spcBef>
              <a:buFont typeface="Arial" charset="0"/>
              <a:buChar char="•"/>
            </a:pPr>
            <a:r>
              <a:rPr lang="en-US" altLang="zh-CN" sz="2400" b="1" smtClean="0">
                <a:solidFill>
                  <a:srgbClr val="0000FF"/>
                </a:solidFill>
              </a:rPr>
              <a:t>executeQuery(String sql)</a:t>
            </a:r>
            <a:r>
              <a:rPr lang="zh-CN" altLang="en-US" sz="2400" b="1" smtClean="0">
                <a:solidFill>
                  <a:srgbClr val="0000FF"/>
                </a:solidFill>
              </a:rPr>
              <a:t>：</a:t>
            </a:r>
            <a:r>
              <a:rPr lang="zh-CN" altLang="en-US" sz="2400" b="1" smtClean="0">
                <a:solidFill>
                  <a:srgbClr val="002060"/>
                </a:solidFill>
              </a:rPr>
              <a:t>执行一条</a:t>
            </a:r>
            <a:r>
              <a:rPr lang="en-US" altLang="zh-CN" sz="2400" b="1" smtClean="0">
                <a:solidFill>
                  <a:srgbClr val="002060"/>
                </a:solidFill>
              </a:rPr>
              <a:t>SQL</a:t>
            </a:r>
            <a:r>
              <a:rPr lang="zh-CN" altLang="en-US" sz="2400" b="1" smtClean="0">
                <a:solidFill>
                  <a:srgbClr val="002060"/>
                </a:solidFill>
              </a:rPr>
              <a:t>查询语句，返回查询结果对象；</a:t>
            </a:r>
            <a:endParaRPr lang="zh-CN" altLang="en-US" sz="2400" b="1" smtClean="0">
              <a:solidFill>
                <a:srgbClr val="002060"/>
              </a:solidFill>
            </a:endParaRPr>
          </a:p>
          <a:p>
            <a:pPr lvl="1">
              <a:lnSpc>
                <a:spcPct val="80000"/>
              </a:lnSpc>
              <a:spcBef>
                <a:spcPts val="1800"/>
              </a:spcBef>
              <a:buFont typeface="Arial" charset="0"/>
              <a:buChar char="•"/>
            </a:pPr>
            <a:r>
              <a:rPr lang="en-US" altLang="zh-CN" sz="2400" b="1" smtClean="0">
                <a:solidFill>
                  <a:srgbClr val="002060"/>
                </a:solidFill>
              </a:rPr>
              <a:t>executeUpdate(String sql)</a:t>
            </a:r>
            <a:r>
              <a:rPr lang="zh-CN" altLang="en-US" sz="2400" b="1" smtClean="0">
                <a:solidFill>
                  <a:srgbClr val="002060"/>
                </a:solidFill>
              </a:rPr>
              <a:t>：执行一条</a:t>
            </a:r>
            <a:r>
              <a:rPr lang="en-US" altLang="zh-CN" sz="2400" b="1" smtClean="0">
                <a:solidFill>
                  <a:srgbClr val="002060"/>
                </a:solidFill>
              </a:rPr>
              <a:t>SQL</a:t>
            </a:r>
            <a:r>
              <a:rPr lang="zh-CN" altLang="en-US" sz="2400" b="1" smtClean="0">
                <a:solidFill>
                  <a:srgbClr val="002060"/>
                </a:solidFill>
              </a:rPr>
              <a:t>插入、更新、删除语句，返回操作影响的行数；</a:t>
            </a:r>
            <a:endParaRPr lang="zh-CN" altLang="en-US" sz="2400" b="1" smtClean="0">
              <a:solidFill>
                <a:srgbClr val="002060"/>
              </a:solidFill>
            </a:endParaRPr>
          </a:p>
          <a:p>
            <a:pPr lvl="1">
              <a:lnSpc>
                <a:spcPct val="80000"/>
              </a:lnSpc>
              <a:spcBef>
                <a:spcPts val="1800"/>
              </a:spcBef>
              <a:buFont typeface="Arial" charset="0"/>
              <a:buChar char="•"/>
            </a:pPr>
            <a:r>
              <a:rPr lang="en-US" altLang="zh-CN" sz="2400" b="1" smtClean="0">
                <a:solidFill>
                  <a:srgbClr val="002060"/>
                </a:solidFill>
              </a:rPr>
              <a:t>execute(String sql)</a:t>
            </a:r>
            <a:r>
              <a:rPr lang="zh-CN" altLang="en-US" sz="2400" b="1" smtClean="0">
                <a:solidFill>
                  <a:srgbClr val="002060"/>
                </a:solidFill>
              </a:rPr>
              <a:t>：执行一条</a:t>
            </a:r>
            <a:r>
              <a:rPr lang="en-US" altLang="zh-CN" sz="2400" b="1" smtClean="0">
                <a:solidFill>
                  <a:srgbClr val="002060"/>
                </a:solidFill>
              </a:rPr>
              <a:t>SQL</a:t>
            </a:r>
            <a:r>
              <a:rPr lang="zh-CN" altLang="en-US" sz="2400" b="1" smtClean="0">
                <a:solidFill>
                  <a:srgbClr val="002060"/>
                </a:solidFill>
              </a:rPr>
              <a:t>语句。</a:t>
            </a:r>
            <a:endParaRPr lang="zh-CN" altLang="en-US" sz="2400" b="1" smtClean="0">
              <a:solidFill>
                <a:srgbClr val="00206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4294967295"/>
          </p:nvPr>
        </p:nvSpPr>
        <p:spPr>
          <a:xfrm>
            <a:off x="971550" y="1125538"/>
            <a:ext cx="8172450" cy="5546725"/>
          </a:xfrm>
        </p:spPr>
        <p:txBody>
          <a:bodyPr/>
          <a:lstStyle/>
          <a:p>
            <a:pPr algn="just">
              <a:lnSpc>
                <a:spcPct val="80000"/>
              </a:lnSpc>
              <a:spcBef>
                <a:spcPts val="1800"/>
              </a:spcBef>
            </a:pPr>
            <a:r>
              <a:rPr lang="en-US" altLang="zh-CN" sz="2800" b="1" smtClean="0"/>
              <a:t>java.sql.ResultSet</a:t>
            </a:r>
            <a:r>
              <a:rPr lang="zh-CN" altLang="en-US" sz="2800" b="1" smtClean="0"/>
              <a:t>接口 </a:t>
            </a:r>
            <a:endParaRPr lang="en-US" altLang="zh-CN" sz="2800" b="1" smtClean="0"/>
          </a:p>
          <a:p>
            <a:pPr>
              <a:buFontTx/>
              <a:buNone/>
            </a:pPr>
            <a:endParaRPr lang="en-US" altLang="zh-CN" sz="2000" b="1" smtClean="0">
              <a:solidFill>
                <a:srgbClr val="002060"/>
              </a:solidFill>
            </a:endParaRPr>
          </a:p>
          <a:p>
            <a:pPr>
              <a:buFontTx/>
              <a:buNone/>
            </a:pPr>
            <a:r>
              <a:rPr lang="zh-CN" altLang="en-US" sz="2000" b="1" smtClean="0">
                <a:solidFill>
                  <a:srgbClr val="002060"/>
                </a:solidFill>
              </a:rPr>
              <a:t>提供了对于数据库表的访问，一个</a:t>
            </a:r>
            <a:r>
              <a:rPr lang="en-US" altLang="zh-CN" sz="2000" b="1" smtClean="0">
                <a:solidFill>
                  <a:srgbClr val="002060"/>
                </a:solidFill>
              </a:rPr>
              <a:t>ResultSet</a:t>
            </a:r>
            <a:r>
              <a:rPr lang="zh-CN" altLang="en-US" sz="2000" b="1" smtClean="0">
                <a:solidFill>
                  <a:srgbClr val="002060"/>
                </a:solidFill>
              </a:rPr>
              <a:t>对象通常由执行一个</a:t>
            </a:r>
            <a:r>
              <a:rPr lang="en-US" altLang="zh-CN" sz="2000" b="1" smtClean="0">
                <a:solidFill>
                  <a:srgbClr val="002060"/>
                </a:solidFill>
              </a:rPr>
              <a:t>SQL</a:t>
            </a:r>
            <a:r>
              <a:rPr lang="zh-CN" altLang="en-US" sz="2000" b="1" smtClean="0">
                <a:solidFill>
                  <a:srgbClr val="002060"/>
                </a:solidFill>
              </a:rPr>
              <a:t>语句而生成。</a:t>
            </a:r>
            <a:endParaRPr lang="zh-CN" altLang="en-US" sz="2400" b="1" smtClean="0">
              <a:solidFill>
                <a:srgbClr val="002060"/>
              </a:solidFill>
            </a:endParaRPr>
          </a:p>
          <a:p>
            <a:pPr lvl="1">
              <a:buSzPct val="50000"/>
              <a:buFont typeface="Wingdings" pitchFamily="2" charset="2"/>
              <a:buChar char="l"/>
            </a:pPr>
            <a:r>
              <a:rPr lang="en-US" altLang="zh-CN" sz="2000" b="1" smtClean="0">
                <a:solidFill>
                  <a:srgbClr val="0000FF"/>
                </a:solidFill>
              </a:rPr>
              <a:t>next()</a:t>
            </a:r>
            <a:r>
              <a:rPr lang="zh-CN" altLang="en-US" sz="2000" b="1" smtClean="0">
                <a:solidFill>
                  <a:srgbClr val="0000FF"/>
                </a:solidFill>
              </a:rPr>
              <a:t>：</a:t>
            </a:r>
            <a:r>
              <a:rPr lang="zh-CN" altLang="en-US" sz="2000" b="1" smtClean="0">
                <a:solidFill>
                  <a:srgbClr val="002060"/>
                </a:solidFill>
              </a:rPr>
              <a:t>将数据指针往下移动一行，如果成功返回</a:t>
            </a:r>
            <a:r>
              <a:rPr lang="en-US" altLang="zh-CN" sz="2000" b="1" smtClean="0">
                <a:solidFill>
                  <a:srgbClr val="002060"/>
                </a:solidFill>
              </a:rPr>
              <a:t>true</a:t>
            </a:r>
            <a:r>
              <a:rPr lang="zh-CN" altLang="en-US" sz="2000" b="1" smtClean="0">
                <a:solidFill>
                  <a:srgbClr val="002060"/>
                </a:solidFill>
              </a:rPr>
              <a:t>；否则返回</a:t>
            </a:r>
            <a:r>
              <a:rPr lang="en-US" altLang="zh-CN" sz="2000" b="1" smtClean="0">
                <a:solidFill>
                  <a:srgbClr val="002060"/>
                </a:solidFill>
              </a:rPr>
              <a:t>false</a:t>
            </a:r>
            <a:r>
              <a:rPr lang="zh-CN" altLang="en-US" sz="2000" b="1" smtClean="0">
                <a:solidFill>
                  <a:srgbClr val="002060"/>
                </a:solidFill>
              </a:rPr>
              <a:t>；第一条指向</a:t>
            </a:r>
            <a:r>
              <a:rPr lang="en-US" altLang="zh-CN" sz="2000" b="1" smtClean="0">
                <a:solidFill>
                  <a:srgbClr val="002060"/>
                </a:solidFill>
              </a:rPr>
              <a:t>null</a:t>
            </a:r>
            <a:r>
              <a:rPr lang="zh-CN" altLang="en-US" sz="2000" b="1" smtClean="0">
                <a:solidFill>
                  <a:srgbClr val="002060"/>
                </a:solidFill>
              </a:rPr>
              <a:t>，因为正常执行时第一句是</a:t>
            </a:r>
            <a:r>
              <a:rPr lang="en-US" altLang="zh-CN" sz="2000" b="1" smtClean="0">
                <a:solidFill>
                  <a:srgbClr val="002060"/>
                </a:solidFill>
              </a:rPr>
              <a:t>.next().</a:t>
            </a:r>
            <a:endParaRPr lang="en-US" altLang="zh-CN" sz="2000" b="1" smtClean="0">
              <a:solidFill>
                <a:srgbClr val="002060"/>
              </a:solidFill>
            </a:endParaRPr>
          </a:p>
          <a:p>
            <a:pPr lvl="1">
              <a:buSzPct val="50000"/>
              <a:buFont typeface="Wingdings" pitchFamily="2" charset="2"/>
              <a:buChar char="l"/>
            </a:pPr>
            <a:r>
              <a:rPr lang="en-US" altLang="zh-CN" sz="2000" b="1" smtClean="0">
                <a:solidFill>
                  <a:srgbClr val="0000FF"/>
                </a:solidFill>
              </a:rPr>
              <a:t>previous()</a:t>
            </a:r>
            <a:r>
              <a:rPr lang="zh-CN" altLang="en-US" sz="2000" b="1" smtClean="0">
                <a:solidFill>
                  <a:srgbClr val="0000FF"/>
                </a:solidFill>
              </a:rPr>
              <a:t>：</a:t>
            </a:r>
            <a:r>
              <a:rPr lang="zh-CN" altLang="en-US" sz="2000" b="1" smtClean="0">
                <a:solidFill>
                  <a:srgbClr val="002060"/>
                </a:solidFill>
              </a:rPr>
              <a:t>将数据指针往上移动一行，如果成功返回</a:t>
            </a:r>
            <a:r>
              <a:rPr lang="en-US" altLang="zh-CN" sz="2000" b="1" smtClean="0">
                <a:solidFill>
                  <a:srgbClr val="002060"/>
                </a:solidFill>
              </a:rPr>
              <a:t>true</a:t>
            </a:r>
            <a:r>
              <a:rPr lang="zh-CN" altLang="en-US" sz="2000" b="1" smtClean="0">
                <a:solidFill>
                  <a:srgbClr val="002060"/>
                </a:solidFill>
              </a:rPr>
              <a:t>；否则返回</a:t>
            </a:r>
            <a:r>
              <a:rPr lang="en-US" altLang="zh-CN" sz="2000" b="1" smtClean="0">
                <a:solidFill>
                  <a:srgbClr val="002060"/>
                </a:solidFill>
              </a:rPr>
              <a:t>false</a:t>
            </a:r>
            <a:r>
              <a:rPr lang="zh-CN" altLang="en-US" sz="2000" b="1" smtClean="0">
                <a:solidFill>
                  <a:srgbClr val="002060"/>
                </a:solidFill>
              </a:rPr>
              <a:t>；</a:t>
            </a:r>
            <a:endParaRPr lang="zh-CN" altLang="en-US" sz="2000" b="1" smtClean="0">
              <a:solidFill>
                <a:srgbClr val="002060"/>
              </a:solidFill>
            </a:endParaRPr>
          </a:p>
          <a:p>
            <a:pPr lvl="1">
              <a:buSzPct val="50000"/>
              <a:buFont typeface="Wingdings" pitchFamily="2" charset="2"/>
              <a:buChar char="l"/>
            </a:pPr>
            <a:r>
              <a:rPr lang="en-US" altLang="zh-CN" sz="2000" b="1" smtClean="0">
                <a:solidFill>
                  <a:srgbClr val="0000FF"/>
                </a:solidFill>
              </a:rPr>
              <a:t>first()</a:t>
            </a:r>
            <a:r>
              <a:rPr lang="zh-CN" altLang="en-US" sz="2000" b="1" smtClean="0">
                <a:solidFill>
                  <a:srgbClr val="0000FF"/>
                </a:solidFill>
              </a:rPr>
              <a:t>：</a:t>
            </a:r>
            <a:r>
              <a:rPr lang="zh-CN" altLang="en-US" sz="2000" b="1" smtClean="0">
                <a:solidFill>
                  <a:srgbClr val="002060"/>
                </a:solidFill>
              </a:rPr>
              <a:t>将数据指针移到结果集的第一行；</a:t>
            </a:r>
            <a:endParaRPr lang="zh-CN" altLang="en-US" sz="2000" b="1" smtClean="0">
              <a:solidFill>
                <a:srgbClr val="002060"/>
              </a:solidFill>
            </a:endParaRPr>
          </a:p>
          <a:p>
            <a:pPr lvl="1">
              <a:buSzPct val="50000"/>
              <a:buFont typeface="Wingdings" pitchFamily="2" charset="2"/>
              <a:buChar char="l"/>
            </a:pPr>
            <a:r>
              <a:rPr lang="en-US" altLang="zh-CN" sz="2000" b="1" smtClean="0">
                <a:solidFill>
                  <a:srgbClr val="0000FF"/>
                </a:solidFill>
              </a:rPr>
              <a:t>last()</a:t>
            </a:r>
            <a:r>
              <a:rPr lang="zh-CN" altLang="en-US" sz="2000" b="1" smtClean="0">
                <a:solidFill>
                  <a:srgbClr val="0000FF"/>
                </a:solidFill>
              </a:rPr>
              <a:t>：</a:t>
            </a:r>
            <a:r>
              <a:rPr lang="zh-CN" altLang="en-US" sz="2000" b="1" smtClean="0">
                <a:solidFill>
                  <a:srgbClr val="002060"/>
                </a:solidFill>
              </a:rPr>
              <a:t>将数据指针移到结果集的最后一行；</a:t>
            </a:r>
            <a:endParaRPr lang="zh-CN" altLang="en-US" sz="2000" b="1" smtClean="0">
              <a:solidFill>
                <a:srgbClr val="002060"/>
              </a:solidFill>
            </a:endParaRPr>
          </a:p>
          <a:p>
            <a:pPr lvl="1">
              <a:buSzPct val="50000"/>
              <a:buFont typeface="Wingdings" pitchFamily="2" charset="2"/>
              <a:buChar char="l"/>
            </a:pPr>
            <a:r>
              <a:rPr lang="en-US" altLang="zh-CN" sz="2000" b="1" smtClean="0">
                <a:solidFill>
                  <a:srgbClr val="0000FF"/>
                </a:solidFill>
              </a:rPr>
              <a:t>getXxx(id)</a:t>
            </a:r>
            <a:r>
              <a:rPr lang="zh-CN" altLang="en-US" sz="2000" b="1" smtClean="0">
                <a:solidFill>
                  <a:srgbClr val="0000FF"/>
                </a:solidFill>
              </a:rPr>
              <a:t>：</a:t>
            </a:r>
            <a:r>
              <a:rPr lang="zh-CN" altLang="en-US" sz="2000" b="1" smtClean="0">
                <a:solidFill>
                  <a:srgbClr val="002060"/>
                </a:solidFill>
              </a:rPr>
              <a:t>返回当前记录下第</a:t>
            </a:r>
            <a:r>
              <a:rPr lang="en-US" altLang="zh-CN" sz="2000" b="1" smtClean="0">
                <a:solidFill>
                  <a:srgbClr val="002060"/>
                </a:solidFill>
              </a:rPr>
              <a:t>id</a:t>
            </a:r>
            <a:r>
              <a:rPr lang="zh-CN" altLang="en-US" sz="2000" b="1" smtClean="0">
                <a:solidFill>
                  <a:srgbClr val="002060"/>
                </a:solidFill>
              </a:rPr>
              <a:t>个字段的值，其中</a:t>
            </a:r>
            <a:r>
              <a:rPr lang="en-US" altLang="zh-CN" sz="2000" b="1" smtClean="0">
                <a:solidFill>
                  <a:srgbClr val="002060"/>
                </a:solidFill>
              </a:rPr>
              <a:t>Xxx</a:t>
            </a:r>
            <a:r>
              <a:rPr lang="zh-CN" altLang="en-US" sz="2000" b="1" smtClean="0">
                <a:solidFill>
                  <a:srgbClr val="002060"/>
                </a:solidFill>
              </a:rPr>
              <a:t>一般指相应字段的数据类型，例如：</a:t>
            </a:r>
            <a:r>
              <a:rPr lang="en-US" altLang="zh-CN" sz="2000" b="1" smtClean="0">
                <a:solidFill>
                  <a:srgbClr val="002060"/>
                </a:solidFill>
              </a:rPr>
              <a:t>String</a:t>
            </a:r>
            <a:r>
              <a:rPr lang="zh-CN" altLang="en-US" sz="2000" b="1" smtClean="0">
                <a:solidFill>
                  <a:srgbClr val="002060"/>
                </a:solidFill>
              </a:rPr>
              <a:t>、</a:t>
            </a:r>
            <a:r>
              <a:rPr lang="en-US" altLang="zh-CN" sz="2000" b="1" smtClean="0">
                <a:solidFill>
                  <a:srgbClr val="002060"/>
                </a:solidFill>
              </a:rPr>
              <a:t>Int</a:t>
            </a:r>
            <a:r>
              <a:rPr lang="zh-CN" altLang="en-US" sz="2000" b="1" smtClean="0">
                <a:solidFill>
                  <a:srgbClr val="002060"/>
                </a:solidFill>
              </a:rPr>
              <a:t>、</a:t>
            </a:r>
            <a:r>
              <a:rPr lang="en-US" altLang="zh-CN" sz="2000" b="1" smtClean="0">
                <a:solidFill>
                  <a:srgbClr val="002060"/>
                </a:solidFill>
              </a:rPr>
              <a:t>Float</a:t>
            </a:r>
            <a:r>
              <a:rPr lang="zh-CN" altLang="en-US" sz="2000" b="1" smtClean="0">
                <a:solidFill>
                  <a:srgbClr val="002060"/>
                </a:solidFill>
              </a:rPr>
              <a:t>等；</a:t>
            </a:r>
            <a:endParaRPr lang="zh-CN" altLang="en-US" sz="2000" b="1" smtClean="0">
              <a:solidFill>
                <a:srgbClr val="002060"/>
              </a:solidFill>
            </a:endParaRPr>
          </a:p>
          <a:p>
            <a:pPr lvl="1">
              <a:buSzPct val="50000"/>
              <a:buFont typeface="Wingdings" pitchFamily="2" charset="2"/>
              <a:buChar char="l"/>
            </a:pPr>
            <a:r>
              <a:rPr lang="en-US" altLang="zh-CN" sz="2000" b="1" smtClean="0">
                <a:solidFill>
                  <a:srgbClr val="0000FF"/>
                </a:solidFill>
              </a:rPr>
              <a:t>getXxx("name“)</a:t>
            </a:r>
            <a:r>
              <a:rPr lang="zh-CN" altLang="en-US" sz="2000" b="1" smtClean="0">
                <a:solidFill>
                  <a:srgbClr val="0000FF"/>
                </a:solidFill>
              </a:rPr>
              <a:t>：</a:t>
            </a:r>
            <a:r>
              <a:rPr lang="zh-CN" altLang="en-US" sz="2000" b="1" smtClean="0">
                <a:solidFill>
                  <a:srgbClr val="002060"/>
                </a:solidFill>
              </a:rPr>
              <a:t>返回当前记录下字段名为</a:t>
            </a:r>
            <a:r>
              <a:rPr lang="en-US" altLang="zh-CN" sz="2000" b="1" smtClean="0">
                <a:solidFill>
                  <a:srgbClr val="002060"/>
                </a:solidFill>
              </a:rPr>
              <a:t>name</a:t>
            </a:r>
            <a:r>
              <a:rPr lang="zh-CN" altLang="en-US" sz="2000" b="1" smtClean="0">
                <a:solidFill>
                  <a:srgbClr val="002060"/>
                </a:solidFill>
              </a:rPr>
              <a:t>的值，其中</a:t>
            </a:r>
            <a:r>
              <a:rPr lang="en-US" altLang="zh-CN" sz="2000" b="1" smtClean="0">
                <a:solidFill>
                  <a:srgbClr val="002060"/>
                </a:solidFill>
              </a:rPr>
              <a:t>Xxx</a:t>
            </a:r>
            <a:r>
              <a:rPr lang="zh-CN" altLang="en-US" sz="2000" b="1" smtClean="0">
                <a:solidFill>
                  <a:srgbClr val="002060"/>
                </a:solidFill>
              </a:rPr>
              <a:t>同上；</a:t>
            </a:r>
            <a:endParaRPr lang="zh-CN" altLang="en-US" sz="2000" b="1" smtClean="0">
              <a:solidFill>
                <a:srgbClr val="002060"/>
              </a:solidFill>
            </a:endParaRPr>
          </a:p>
          <a:p>
            <a:pPr lvl="1">
              <a:buSzPct val="50000"/>
              <a:buFont typeface="Wingdings" pitchFamily="2" charset="2"/>
              <a:buChar char="l"/>
            </a:pPr>
            <a:r>
              <a:rPr lang="en-US" altLang="zh-CN" sz="2000" b="1" smtClean="0">
                <a:solidFill>
                  <a:srgbClr val="0000FF"/>
                </a:solidFill>
              </a:rPr>
              <a:t>close () </a:t>
            </a:r>
            <a:r>
              <a:rPr lang="zh-CN" altLang="en-US" sz="2000" b="1" smtClean="0">
                <a:solidFill>
                  <a:srgbClr val="0000FF"/>
                </a:solidFill>
              </a:rPr>
              <a:t>：</a:t>
            </a:r>
            <a:r>
              <a:rPr lang="zh-CN" altLang="en-US" sz="2000" b="1" smtClean="0">
                <a:solidFill>
                  <a:srgbClr val="002060"/>
                </a:solidFill>
              </a:rPr>
              <a:t>关闭结果集。</a:t>
            </a:r>
            <a:endParaRPr lang="zh-CN" altLang="en-US" sz="2000" b="1" smtClean="0">
              <a:solidFill>
                <a:srgbClr val="002060"/>
              </a:solidFill>
            </a:endParaRPr>
          </a:p>
          <a:p>
            <a:endParaRPr lang="en-US" altLang="zh-CN" sz="2400" smtClean="0">
              <a:solidFill>
                <a:srgbClr val="0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ctrTitle"/>
          </p:nvPr>
        </p:nvSpPr>
        <p:spPr/>
        <p:txBody>
          <a:bodyPr/>
          <a:lstStyle/>
          <a:p>
            <a:r>
              <a:rPr lang="en-US" altLang="zh-CN" smtClean="0">
                <a:latin typeface="华文新魏" pitchFamily="2" charset="-122"/>
                <a:ea typeface="华文新魏" pitchFamily="2" charset="-122"/>
              </a:rPr>
              <a:t>2. JDBC</a:t>
            </a:r>
            <a:r>
              <a:rPr lang="zh-CN" altLang="en-US" smtClean="0">
                <a:latin typeface="华文新魏" pitchFamily="2" charset="-122"/>
                <a:ea typeface="华文新魏" pitchFamily="2" charset="-122"/>
              </a:rPr>
              <a:t>概述</a:t>
            </a:r>
            <a:r>
              <a:rPr lang="zh-CN" altLang="en-US" smtClean="0"/>
              <a:t>	</a:t>
            </a:r>
            <a:endParaRPr lang="zh-CN" altLang="en-US" smtClean="0"/>
          </a:p>
        </p:txBody>
      </p:sp>
      <p:sp>
        <p:nvSpPr>
          <p:cNvPr id="22531" name="Rectangle 2"/>
          <p:cNvSpPr>
            <a:spLocks noGrp="1" noChangeArrowheads="1"/>
          </p:cNvSpPr>
          <p:nvPr>
            <p:ph type="body" idx="4294967295"/>
          </p:nvPr>
        </p:nvSpPr>
        <p:spPr>
          <a:xfrm>
            <a:off x="827088" y="908050"/>
            <a:ext cx="8064500" cy="5834063"/>
          </a:xfrm>
        </p:spPr>
        <p:txBody>
          <a:bodyPr/>
          <a:lstStyle/>
          <a:p>
            <a:pPr>
              <a:lnSpc>
                <a:spcPct val="80000"/>
              </a:lnSpc>
              <a:spcBef>
                <a:spcPts val="1200"/>
              </a:spcBef>
              <a:buClr>
                <a:srgbClr val="0000FF"/>
              </a:buClr>
              <a:buSzPct val="100000"/>
              <a:buFont typeface="Wingdings" pitchFamily="2" charset="2"/>
              <a:buChar char="u"/>
            </a:pPr>
            <a:r>
              <a:rPr lang="en-US" altLang="zh-CN" b="1" smtClean="0">
                <a:solidFill>
                  <a:srgbClr val="0000FF"/>
                </a:solidFill>
              </a:rPr>
              <a:t>JDBC Driver API </a:t>
            </a:r>
            <a:r>
              <a:rPr lang="zh-CN" altLang="en-US" b="1" smtClean="0">
                <a:solidFill>
                  <a:srgbClr val="0000FF"/>
                </a:solidFill>
              </a:rPr>
              <a:t>：</a:t>
            </a:r>
            <a:r>
              <a:rPr lang="zh-CN" altLang="en-US" sz="2000" smtClean="0">
                <a:solidFill>
                  <a:srgbClr val="002060"/>
                </a:solidFill>
              </a:rPr>
              <a:t>是面向驱动程序开发的编程接口。根据其运行条件的不同，常见的</a:t>
            </a:r>
            <a:r>
              <a:rPr lang="en-US" altLang="zh-CN" sz="2000" smtClean="0">
                <a:solidFill>
                  <a:srgbClr val="002060"/>
                </a:solidFill>
              </a:rPr>
              <a:t>JDBC</a:t>
            </a:r>
            <a:r>
              <a:rPr lang="zh-CN" altLang="en-US" sz="2000" smtClean="0">
                <a:solidFill>
                  <a:srgbClr val="002060"/>
                </a:solidFill>
              </a:rPr>
              <a:t>驱动程序主要有四种类型：</a:t>
            </a:r>
            <a:endParaRPr lang="en-US" altLang="zh-CN" sz="2000" smtClean="0">
              <a:solidFill>
                <a:srgbClr val="1C1C1C"/>
              </a:solidFill>
            </a:endParaRPr>
          </a:p>
          <a:p>
            <a:pPr algn="just">
              <a:lnSpc>
                <a:spcPct val="80000"/>
              </a:lnSpc>
              <a:spcBef>
                <a:spcPts val="1200"/>
              </a:spcBef>
            </a:pPr>
            <a:r>
              <a:rPr lang="en-US" altLang="zh-CN" sz="2400" b="1" smtClean="0"/>
              <a:t>JDBC-ODBC</a:t>
            </a:r>
            <a:r>
              <a:rPr lang="zh-CN" altLang="en-US" sz="2400" b="1" smtClean="0"/>
              <a:t>桥加</a:t>
            </a:r>
            <a:r>
              <a:rPr lang="en-US" altLang="zh-CN" sz="2400" b="1" smtClean="0"/>
              <a:t>ODBC</a:t>
            </a:r>
            <a:r>
              <a:rPr lang="zh-CN" altLang="en-US" sz="2400" b="1" smtClean="0"/>
              <a:t>驱动程序（</a:t>
            </a:r>
            <a:r>
              <a:rPr lang="en-US" altLang="zh-CN" sz="2400" b="1" smtClean="0"/>
              <a:t>JDBC-ODBC bridge plus ODBC driver</a:t>
            </a:r>
            <a:r>
              <a:rPr lang="zh-CN" altLang="en-US" sz="2400" b="1" smtClean="0"/>
              <a:t>）</a:t>
            </a:r>
            <a:endParaRPr lang="zh-CN" altLang="en-US" sz="2400" b="1" smtClean="0"/>
          </a:p>
          <a:p>
            <a:pPr lvl="1" algn="just">
              <a:lnSpc>
                <a:spcPct val="80000"/>
              </a:lnSpc>
              <a:spcBef>
                <a:spcPts val="1200"/>
              </a:spcBef>
              <a:buFont typeface="Wingdings" pitchFamily="2" charset="2"/>
              <a:buNone/>
            </a:pPr>
            <a:r>
              <a:rPr lang="en-US" altLang="zh-CN" sz="1800" b="1" smtClean="0">
                <a:solidFill>
                  <a:srgbClr val="002060"/>
                </a:solidFill>
              </a:rPr>
              <a:t>JDBC-ODBC</a:t>
            </a:r>
            <a:r>
              <a:rPr lang="zh-CN" altLang="en-US" sz="1800" b="1" smtClean="0">
                <a:solidFill>
                  <a:srgbClr val="002060"/>
                </a:solidFill>
              </a:rPr>
              <a:t>桥驱动程序，将</a:t>
            </a:r>
            <a:r>
              <a:rPr lang="en-US" altLang="zh-CN" sz="1800" b="1" smtClean="0">
                <a:solidFill>
                  <a:srgbClr val="002060"/>
                </a:solidFill>
              </a:rPr>
              <a:t>JDBC</a:t>
            </a:r>
            <a:r>
              <a:rPr lang="zh-CN" altLang="en-US" sz="1800" b="1" smtClean="0">
                <a:solidFill>
                  <a:srgbClr val="002060"/>
                </a:solidFill>
              </a:rPr>
              <a:t>调用转换为</a:t>
            </a:r>
            <a:r>
              <a:rPr lang="en-US" altLang="zh-CN" sz="1800" b="1" smtClean="0">
                <a:solidFill>
                  <a:srgbClr val="002060"/>
                </a:solidFill>
              </a:rPr>
              <a:t>ODBC</a:t>
            </a:r>
            <a:r>
              <a:rPr lang="zh-CN" altLang="en-US" sz="1800" b="1" smtClean="0">
                <a:solidFill>
                  <a:srgbClr val="002060"/>
                </a:solidFill>
              </a:rPr>
              <a:t>的调用。</a:t>
            </a:r>
            <a:endParaRPr lang="zh-CN" altLang="en-US" sz="1800" b="1" smtClean="0">
              <a:solidFill>
                <a:srgbClr val="002060"/>
              </a:solidFill>
            </a:endParaRPr>
          </a:p>
          <a:p>
            <a:pPr algn="just">
              <a:lnSpc>
                <a:spcPct val="80000"/>
              </a:lnSpc>
              <a:spcBef>
                <a:spcPts val="1200"/>
              </a:spcBef>
            </a:pPr>
            <a:r>
              <a:rPr lang="zh-CN" altLang="en-US" sz="2400" b="1" smtClean="0"/>
              <a:t>本地</a:t>
            </a:r>
            <a:r>
              <a:rPr lang="en-US" altLang="zh-CN" sz="2400" b="1" smtClean="0"/>
              <a:t>API</a:t>
            </a:r>
            <a:r>
              <a:rPr lang="zh-CN" altLang="en-US" sz="2400" b="1" smtClean="0"/>
              <a:t>、部分是</a:t>
            </a:r>
            <a:r>
              <a:rPr lang="en-US" altLang="zh-CN" sz="2400" b="1" smtClean="0"/>
              <a:t>Java</a:t>
            </a:r>
            <a:r>
              <a:rPr lang="zh-CN" altLang="en-US" sz="2400" b="1" smtClean="0"/>
              <a:t>的驱动程序（</a:t>
            </a:r>
            <a:r>
              <a:rPr lang="en-US" altLang="zh-CN" sz="2400" b="1" smtClean="0"/>
              <a:t>Native-API partly-Java driver</a:t>
            </a:r>
            <a:r>
              <a:rPr lang="zh-CN" altLang="en-US" sz="2400" b="1" smtClean="0"/>
              <a:t>）</a:t>
            </a:r>
            <a:endParaRPr lang="zh-CN" altLang="en-US" sz="2400" b="1" smtClean="0"/>
          </a:p>
          <a:p>
            <a:pPr lvl="1" algn="just">
              <a:lnSpc>
                <a:spcPct val="80000"/>
              </a:lnSpc>
              <a:spcBef>
                <a:spcPts val="1200"/>
              </a:spcBef>
              <a:buFont typeface="Wingdings" pitchFamily="2" charset="2"/>
              <a:buNone/>
            </a:pPr>
            <a:r>
              <a:rPr lang="zh-CN" altLang="en-US" sz="1800" b="1" smtClean="0">
                <a:solidFill>
                  <a:srgbClr val="002060"/>
                </a:solidFill>
              </a:rPr>
              <a:t>该类型的驱动程序用于将</a:t>
            </a:r>
            <a:r>
              <a:rPr lang="en-US" altLang="zh-CN" sz="1800" b="1" smtClean="0">
                <a:solidFill>
                  <a:srgbClr val="002060"/>
                </a:solidFill>
              </a:rPr>
              <a:t>JDBC</a:t>
            </a:r>
            <a:r>
              <a:rPr lang="zh-CN" altLang="en-US" sz="1800" b="1" smtClean="0">
                <a:solidFill>
                  <a:srgbClr val="002060"/>
                </a:solidFill>
              </a:rPr>
              <a:t>的调用转换成主流数据库</a:t>
            </a:r>
            <a:r>
              <a:rPr lang="en-US" altLang="zh-CN" sz="1800" b="1" smtClean="0">
                <a:solidFill>
                  <a:srgbClr val="002060"/>
                </a:solidFill>
              </a:rPr>
              <a:t>API</a:t>
            </a:r>
            <a:r>
              <a:rPr lang="zh-CN" altLang="en-US" sz="1800" b="1" smtClean="0">
                <a:solidFill>
                  <a:srgbClr val="002060"/>
                </a:solidFill>
              </a:rPr>
              <a:t>的本机调用。</a:t>
            </a:r>
            <a:endParaRPr lang="zh-CN" altLang="en-US" sz="1800" b="1" smtClean="0">
              <a:solidFill>
                <a:srgbClr val="002060"/>
              </a:solidFill>
            </a:endParaRPr>
          </a:p>
          <a:p>
            <a:pPr algn="just">
              <a:lnSpc>
                <a:spcPct val="80000"/>
              </a:lnSpc>
              <a:spcBef>
                <a:spcPts val="1200"/>
              </a:spcBef>
            </a:pPr>
            <a:r>
              <a:rPr lang="en-US" altLang="zh-CN" sz="2400" b="1" smtClean="0"/>
              <a:t>JDBC-Net</a:t>
            </a:r>
            <a:r>
              <a:rPr lang="zh-CN" altLang="en-US" sz="2400" b="1" smtClean="0"/>
              <a:t>的纯</a:t>
            </a:r>
            <a:r>
              <a:rPr lang="en-US" altLang="zh-CN" sz="2400" b="1" smtClean="0"/>
              <a:t>Java</a:t>
            </a:r>
            <a:r>
              <a:rPr lang="zh-CN" altLang="en-US" sz="2400" b="1" smtClean="0"/>
              <a:t>驱动程序（</a:t>
            </a:r>
            <a:r>
              <a:rPr lang="en-US" altLang="zh-CN" sz="2400" b="1" smtClean="0"/>
              <a:t>JDBC-Net pure Java driver</a:t>
            </a:r>
            <a:r>
              <a:rPr lang="zh-CN" altLang="en-US" sz="2400" b="1" smtClean="0"/>
              <a:t>）</a:t>
            </a:r>
            <a:endParaRPr lang="zh-CN" altLang="en-US" sz="2400" b="1" smtClean="0"/>
          </a:p>
          <a:p>
            <a:pPr lvl="1" algn="just">
              <a:lnSpc>
                <a:spcPct val="80000"/>
              </a:lnSpc>
              <a:spcBef>
                <a:spcPts val="1200"/>
              </a:spcBef>
              <a:buFont typeface="Wingdings" pitchFamily="2" charset="2"/>
              <a:buNone/>
            </a:pPr>
            <a:r>
              <a:rPr lang="zh-CN" altLang="en-US" sz="1800" b="1" smtClean="0">
                <a:solidFill>
                  <a:srgbClr val="002060"/>
                </a:solidFill>
              </a:rPr>
              <a:t>这种类型的驱动程序将</a:t>
            </a:r>
            <a:r>
              <a:rPr lang="en-US" altLang="zh-CN" sz="1800" b="1" smtClean="0">
                <a:solidFill>
                  <a:srgbClr val="002060"/>
                </a:solidFill>
              </a:rPr>
              <a:t>JDBC</a:t>
            </a:r>
            <a:r>
              <a:rPr lang="zh-CN" altLang="en-US" sz="1800" b="1" smtClean="0">
                <a:solidFill>
                  <a:srgbClr val="002060"/>
                </a:solidFill>
              </a:rPr>
              <a:t>调用转换成与数据库无关的网络访问协议，利用中间件将客户端连接到不同类型的数据库系统。</a:t>
            </a:r>
            <a:endParaRPr lang="zh-CN" altLang="en-US" sz="1800" b="1" smtClean="0">
              <a:solidFill>
                <a:srgbClr val="002060"/>
              </a:solidFill>
            </a:endParaRPr>
          </a:p>
          <a:p>
            <a:pPr algn="just">
              <a:lnSpc>
                <a:spcPct val="80000"/>
              </a:lnSpc>
              <a:spcBef>
                <a:spcPts val="1200"/>
              </a:spcBef>
            </a:pPr>
            <a:r>
              <a:rPr lang="zh-CN" altLang="en-US" sz="2400" b="1" smtClean="0"/>
              <a:t>本地协议的纯</a:t>
            </a:r>
            <a:r>
              <a:rPr lang="en-US" altLang="zh-CN" sz="2400" b="1" smtClean="0"/>
              <a:t>Java</a:t>
            </a:r>
            <a:r>
              <a:rPr lang="zh-CN" altLang="en-US" sz="2400" b="1" smtClean="0"/>
              <a:t>驱动程序（</a:t>
            </a:r>
            <a:r>
              <a:rPr lang="en-US" altLang="zh-CN" sz="2400" b="1" smtClean="0"/>
              <a:t>Native-protocol pure Java driver</a:t>
            </a:r>
            <a:r>
              <a:rPr lang="zh-CN" altLang="en-US" sz="2400" b="1" smtClean="0"/>
              <a:t>）</a:t>
            </a:r>
            <a:endParaRPr lang="zh-CN" altLang="en-US" sz="2400" b="1" smtClean="0"/>
          </a:p>
          <a:p>
            <a:pPr lvl="1" algn="just">
              <a:lnSpc>
                <a:spcPct val="80000"/>
              </a:lnSpc>
              <a:spcBef>
                <a:spcPts val="1200"/>
              </a:spcBef>
              <a:buFont typeface="Wingdings" pitchFamily="2" charset="2"/>
              <a:buNone/>
            </a:pPr>
            <a:r>
              <a:rPr lang="zh-CN" altLang="en-US" sz="1800" b="1" smtClean="0">
                <a:solidFill>
                  <a:srgbClr val="002060"/>
                </a:solidFill>
              </a:rPr>
              <a:t>这种类型的驱动程序将</a:t>
            </a:r>
            <a:r>
              <a:rPr lang="en-US" altLang="zh-CN" sz="1800" b="1" smtClean="0">
                <a:solidFill>
                  <a:srgbClr val="002060"/>
                </a:solidFill>
              </a:rPr>
              <a:t>JDBC</a:t>
            </a:r>
            <a:r>
              <a:rPr lang="zh-CN" altLang="en-US" sz="1800" b="1" smtClean="0">
                <a:solidFill>
                  <a:srgbClr val="002060"/>
                </a:solidFill>
              </a:rPr>
              <a:t>调用直接转化为某种特定数据库的专用的网络访问协议，可以直接从客户机来访问数据库系统。</a:t>
            </a:r>
            <a:endParaRPr lang="zh-CN" altLang="en-US" sz="1800" b="1" smtClean="0">
              <a:solidFill>
                <a:srgbClr val="00206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p:txBody>
          <a:bodyPr/>
          <a:lstStyle/>
          <a:p>
            <a:r>
              <a:rPr lang="en-US" altLang="zh-CN" smtClean="0">
                <a:latin typeface="华文新魏" pitchFamily="2" charset="-122"/>
                <a:ea typeface="华文新魏" pitchFamily="2" charset="-122"/>
              </a:rPr>
              <a:t>3. JDBC</a:t>
            </a:r>
            <a:r>
              <a:rPr lang="zh-CN" altLang="en-US" smtClean="0">
                <a:latin typeface="华文新魏" pitchFamily="2" charset="-122"/>
                <a:ea typeface="华文新魏" pitchFamily="2" charset="-122"/>
              </a:rPr>
              <a:t>编程步骤</a:t>
            </a:r>
            <a:r>
              <a:rPr lang="zh-CN" altLang="en-US" smtClean="0"/>
              <a:t>	</a:t>
            </a:r>
            <a:endParaRPr lang="en-US" altLang="zh-CN" sz="2400" smtClean="0">
              <a:solidFill>
                <a:srgbClr val="1C1C1C"/>
              </a:solidFill>
            </a:endParaRPr>
          </a:p>
        </p:txBody>
      </p:sp>
      <p:sp>
        <p:nvSpPr>
          <p:cNvPr id="23555" name="Rectangle 3"/>
          <p:cNvSpPr>
            <a:spLocks noGrp="1" noChangeArrowheads="1"/>
          </p:cNvSpPr>
          <p:nvPr>
            <p:ph type="body" idx="4294967295"/>
          </p:nvPr>
        </p:nvSpPr>
        <p:spPr>
          <a:xfrm>
            <a:off x="436563" y="1196975"/>
            <a:ext cx="8707437" cy="5257800"/>
          </a:xfrm>
        </p:spPr>
        <p:txBody>
          <a:bodyPr/>
          <a:lstStyle/>
          <a:p>
            <a:pPr lvl="1">
              <a:spcBef>
                <a:spcPct val="50000"/>
              </a:spcBef>
              <a:buFontTx/>
              <a:buNone/>
            </a:pPr>
            <a:r>
              <a:rPr lang="zh-CN" altLang="en-US" b="1" smtClean="0">
                <a:solidFill>
                  <a:srgbClr val="FF0000"/>
                </a:solidFill>
              </a:rPr>
              <a:t>①</a:t>
            </a:r>
            <a:r>
              <a:rPr lang="zh-CN" altLang="en-US" b="1" smtClean="0"/>
              <a:t>导入</a:t>
            </a:r>
            <a:r>
              <a:rPr lang="en-US" altLang="zh-CN" b="1" smtClean="0"/>
              <a:t>java.sql.*</a:t>
            </a:r>
            <a:r>
              <a:rPr lang="zh-CN" altLang="en-US" b="1" smtClean="0"/>
              <a:t>包：</a:t>
            </a:r>
            <a:r>
              <a:rPr lang="en-US" altLang="zh-CN" sz="1800" b="1" smtClean="0">
                <a:solidFill>
                  <a:srgbClr val="1C1C1C"/>
                </a:solidFill>
              </a:rPr>
              <a:t>import </a:t>
            </a:r>
            <a:endParaRPr lang="en-US" altLang="zh-CN" sz="1800" b="1" smtClean="0">
              <a:solidFill>
                <a:srgbClr val="1C1C1C"/>
              </a:solidFill>
            </a:endParaRPr>
          </a:p>
          <a:p>
            <a:pPr lvl="1">
              <a:spcBef>
                <a:spcPct val="50000"/>
              </a:spcBef>
              <a:buFontTx/>
              <a:buNone/>
            </a:pPr>
            <a:r>
              <a:rPr lang="zh-CN" altLang="zh-CN" b="1" smtClean="0">
                <a:solidFill>
                  <a:srgbClr val="FF0000"/>
                </a:solidFill>
              </a:rPr>
              <a:t>②</a:t>
            </a:r>
            <a:r>
              <a:rPr lang="zh-CN" altLang="en-US" b="1" smtClean="0"/>
              <a:t>加载</a:t>
            </a:r>
            <a:r>
              <a:rPr lang="en-US" altLang="zh-CN" b="1" smtClean="0"/>
              <a:t>JDBC</a:t>
            </a:r>
            <a:r>
              <a:rPr lang="zh-CN" altLang="en-US" b="1" smtClean="0"/>
              <a:t>驱动程序：</a:t>
            </a:r>
            <a:r>
              <a:rPr lang="en-US" altLang="zh-CN" sz="1800" b="1" smtClean="0">
                <a:solidFill>
                  <a:srgbClr val="1C1C1C"/>
                </a:solidFill>
              </a:rPr>
              <a:t>Class.forName()</a:t>
            </a:r>
            <a:endParaRPr lang="en-US" altLang="zh-CN" sz="1800" b="1" smtClean="0">
              <a:solidFill>
                <a:srgbClr val="1C1C1C"/>
              </a:solidFill>
            </a:endParaRPr>
          </a:p>
          <a:p>
            <a:pPr lvl="1">
              <a:spcBef>
                <a:spcPct val="50000"/>
              </a:spcBef>
              <a:buFontTx/>
              <a:buNone/>
            </a:pPr>
            <a:r>
              <a:rPr lang="zh-CN" altLang="zh-CN" b="1" smtClean="0">
                <a:solidFill>
                  <a:srgbClr val="FF0000"/>
                </a:solidFill>
              </a:rPr>
              <a:t>③</a:t>
            </a:r>
            <a:r>
              <a:rPr lang="zh-CN" altLang="en-US" b="1" smtClean="0"/>
              <a:t>定义数据库的</a:t>
            </a:r>
            <a:r>
              <a:rPr lang="en-US" altLang="zh-CN" b="1" smtClean="0"/>
              <a:t>URL</a:t>
            </a:r>
            <a:r>
              <a:rPr lang="zh-CN" altLang="en-US" b="1" smtClean="0"/>
              <a:t>：</a:t>
            </a:r>
            <a:r>
              <a:rPr lang="en-US" altLang="zh-CN" sz="1800" b="1" smtClean="0">
                <a:solidFill>
                  <a:srgbClr val="1C1C1C"/>
                </a:solidFill>
              </a:rPr>
              <a:t>String url=“jdbc:derby:helloDB "</a:t>
            </a:r>
            <a:endParaRPr lang="en-US" altLang="zh-CN" sz="1800" b="1" smtClean="0">
              <a:solidFill>
                <a:srgbClr val="1C1C1C"/>
              </a:solidFill>
            </a:endParaRPr>
          </a:p>
          <a:p>
            <a:pPr lvl="1">
              <a:spcBef>
                <a:spcPct val="50000"/>
              </a:spcBef>
              <a:buFontTx/>
              <a:buNone/>
            </a:pPr>
            <a:r>
              <a:rPr lang="zh-CN" altLang="zh-CN" b="1" smtClean="0">
                <a:solidFill>
                  <a:srgbClr val="FF0000"/>
                </a:solidFill>
              </a:rPr>
              <a:t>④</a:t>
            </a:r>
            <a:r>
              <a:rPr lang="zh-CN" altLang="en-US" b="1" smtClean="0"/>
              <a:t>连接数据库：</a:t>
            </a:r>
            <a:r>
              <a:rPr lang="en-US" altLang="zh-CN" sz="1800" b="1" smtClean="0">
                <a:solidFill>
                  <a:srgbClr val="1C1C1C"/>
                </a:solidFill>
              </a:rPr>
              <a:t>getConnection(url)</a:t>
            </a:r>
            <a:endParaRPr lang="en-US" altLang="zh-CN" sz="1800" b="1" smtClean="0">
              <a:solidFill>
                <a:srgbClr val="1C1C1C"/>
              </a:solidFill>
            </a:endParaRPr>
          </a:p>
          <a:p>
            <a:pPr lvl="1">
              <a:spcBef>
                <a:spcPct val="50000"/>
              </a:spcBef>
              <a:buFontTx/>
              <a:buNone/>
            </a:pPr>
            <a:r>
              <a:rPr lang="zh-CN" altLang="zh-CN" b="1" smtClean="0">
                <a:solidFill>
                  <a:srgbClr val="FF0000"/>
                </a:solidFill>
              </a:rPr>
              <a:t>⑤</a:t>
            </a:r>
            <a:r>
              <a:rPr lang="zh-CN" altLang="en-US" b="1" smtClean="0"/>
              <a:t>建立</a:t>
            </a:r>
            <a:r>
              <a:rPr lang="en-US" altLang="zh-CN" b="1" smtClean="0"/>
              <a:t>SQL</a:t>
            </a:r>
            <a:r>
              <a:rPr lang="zh-CN" altLang="en-US" b="1" smtClean="0"/>
              <a:t>语句对象：</a:t>
            </a:r>
            <a:r>
              <a:rPr lang="en-US" altLang="zh-CN" sz="1800" b="1" smtClean="0">
                <a:solidFill>
                  <a:srgbClr val="1C1C1C"/>
                </a:solidFill>
              </a:rPr>
              <a:t>createStatement()</a:t>
            </a:r>
            <a:endParaRPr lang="en-US" altLang="zh-CN" sz="1800" b="1" smtClean="0">
              <a:solidFill>
                <a:srgbClr val="1C1C1C"/>
              </a:solidFill>
            </a:endParaRPr>
          </a:p>
          <a:p>
            <a:pPr lvl="1">
              <a:spcBef>
                <a:spcPct val="50000"/>
              </a:spcBef>
              <a:buFontTx/>
              <a:buNone/>
            </a:pPr>
            <a:r>
              <a:rPr lang="zh-CN" altLang="zh-CN" b="1" smtClean="0">
                <a:solidFill>
                  <a:srgbClr val="FF0000"/>
                </a:solidFill>
              </a:rPr>
              <a:t>⑥</a:t>
            </a:r>
            <a:r>
              <a:rPr lang="zh-CN" altLang="en-US" b="1" smtClean="0"/>
              <a:t>执行</a:t>
            </a:r>
            <a:r>
              <a:rPr lang="en-US" altLang="zh-CN" b="1" smtClean="0"/>
              <a:t>SQL</a:t>
            </a:r>
            <a:r>
              <a:rPr lang="zh-CN" altLang="en-US" b="1" smtClean="0"/>
              <a:t>语句：</a:t>
            </a:r>
            <a:r>
              <a:rPr lang="en-US" altLang="zh-CN" sz="1800" b="1" smtClean="0">
                <a:solidFill>
                  <a:srgbClr val="1C1C1C"/>
                </a:solidFill>
              </a:rPr>
              <a:t>executeQuery() </a:t>
            </a:r>
            <a:r>
              <a:rPr lang="zh-CN" altLang="en-US" sz="1800" b="1" smtClean="0">
                <a:solidFill>
                  <a:srgbClr val="1C1C1C"/>
                </a:solidFill>
              </a:rPr>
              <a:t>、</a:t>
            </a:r>
            <a:r>
              <a:rPr lang="en-US" altLang="zh-CN" sz="1800" b="1" smtClean="0">
                <a:solidFill>
                  <a:srgbClr val="1C1C1C"/>
                </a:solidFill>
              </a:rPr>
              <a:t>execute() </a:t>
            </a:r>
            <a:r>
              <a:rPr lang="zh-CN" altLang="en-US" sz="1800" b="1" smtClean="0">
                <a:solidFill>
                  <a:srgbClr val="1C1C1C"/>
                </a:solidFill>
              </a:rPr>
              <a:t>、</a:t>
            </a:r>
            <a:r>
              <a:rPr lang="en-US" altLang="zh-CN" sz="1800" b="1" smtClean="0">
                <a:solidFill>
                  <a:srgbClr val="1C1C1C"/>
                </a:solidFill>
              </a:rPr>
              <a:t>executeUpdate()</a:t>
            </a:r>
            <a:endParaRPr lang="en-US" altLang="zh-CN" sz="1800" b="1" smtClean="0">
              <a:solidFill>
                <a:srgbClr val="1C1C1C"/>
              </a:solidFill>
            </a:endParaRPr>
          </a:p>
          <a:p>
            <a:pPr lvl="1">
              <a:spcBef>
                <a:spcPct val="50000"/>
              </a:spcBef>
              <a:buFontTx/>
              <a:buNone/>
            </a:pPr>
            <a:r>
              <a:rPr lang="zh-CN" altLang="zh-CN" b="1" smtClean="0">
                <a:solidFill>
                  <a:srgbClr val="FF0000"/>
                </a:solidFill>
              </a:rPr>
              <a:t>⑦</a:t>
            </a:r>
            <a:r>
              <a:rPr lang="zh-CN" altLang="en-US" b="1" smtClean="0"/>
              <a:t>处理结果集：</a:t>
            </a:r>
            <a:r>
              <a:rPr lang="en-US" altLang="zh-CN" sz="1800" b="1" smtClean="0">
                <a:solidFill>
                  <a:srgbClr val="1C1C1C"/>
                </a:solidFill>
              </a:rPr>
              <a:t>next()</a:t>
            </a:r>
            <a:r>
              <a:rPr lang="zh-CN" altLang="en-US" sz="1800" b="1" smtClean="0">
                <a:solidFill>
                  <a:srgbClr val="1C1C1C"/>
                </a:solidFill>
              </a:rPr>
              <a:t>、 </a:t>
            </a:r>
            <a:r>
              <a:rPr lang="en-US" altLang="zh-CN" sz="1800" b="1" smtClean="0">
                <a:solidFill>
                  <a:srgbClr val="1C1C1C"/>
                </a:solidFill>
              </a:rPr>
              <a:t>previous()……</a:t>
            </a:r>
            <a:endParaRPr lang="en-US" altLang="zh-CN" sz="1800" b="1" smtClean="0">
              <a:solidFill>
                <a:srgbClr val="1C1C1C"/>
              </a:solidFill>
            </a:endParaRPr>
          </a:p>
          <a:p>
            <a:pPr lvl="1">
              <a:spcBef>
                <a:spcPct val="50000"/>
              </a:spcBef>
              <a:buFontTx/>
              <a:buNone/>
            </a:pPr>
            <a:r>
              <a:rPr lang="zh-CN" altLang="zh-CN" b="1" smtClean="0">
                <a:solidFill>
                  <a:srgbClr val="FF0000"/>
                </a:solidFill>
              </a:rPr>
              <a:t>⑧</a:t>
            </a:r>
            <a:r>
              <a:rPr lang="zh-CN" altLang="en-US" b="1" smtClean="0"/>
              <a:t>关闭连接：</a:t>
            </a:r>
            <a:r>
              <a:rPr lang="en-US" altLang="zh-CN" sz="1800" b="1" smtClean="0">
                <a:solidFill>
                  <a:srgbClr val="1C1C1C"/>
                </a:solidFill>
              </a:rPr>
              <a:t>commit()</a:t>
            </a:r>
            <a:r>
              <a:rPr lang="zh-CN" altLang="en-US" sz="1800" b="1" smtClean="0">
                <a:solidFill>
                  <a:srgbClr val="1C1C1C"/>
                </a:solidFill>
              </a:rPr>
              <a:t>、 </a:t>
            </a:r>
            <a:r>
              <a:rPr lang="en-US" altLang="zh-CN" sz="1800" b="1" smtClean="0">
                <a:solidFill>
                  <a:srgbClr val="1C1C1C"/>
                </a:solidFill>
              </a:rPr>
              <a:t>close()</a:t>
            </a:r>
            <a:endParaRPr lang="en-US" altLang="zh-CN" sz="1800" b="1" smtClean="0">
              <a:solidFill>
                <a:srgbClr val="1C1C1C"/>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67" name="Rectangle 19"/>
          <p:cNvSpPr>
            <a:spLocks noGrp="1" noChangeArrowheads="1"/>
          </p:cNvSpPr>
          <p:nvPr>
            <p:ph type="body" idx="4294967295"/>
          </p:nvPr>
        </p:nvSpPr>
        <p:spPr>
          <a:xfrm>
            <a:off x="900113" y="981075"/>
            <a:ext cx="7815262" cy="5805488"/>
          </a:xfrm>
        </p:spPr>
        <p:txBody>
          <a:bodyPr/>
          <a:lstStyle/>
          <a:p>
            <a:pPr>
              <a:lnSpc>
                <a:spcPct val="80000"/>
              </a:lnSpc>
              <a:defRPr/>
            </a:pPr>
            <a:r>
              <a:rPr lang="en-US" altLang="zh-CN" dirty="0">
                <a:solidFill>
                  <a:schemeClr val="accent6">
                    <a:lumMod val="75000"/>
                  </a:schemeClr>
                </a:solidFill>
                <a:latin typeface="华文新魏" pitchFamily="2" charset="-122"/>
                <a:ea typeface="华文新魏" pitchFamily="2" charset="-122"/>
              </a:rPr>
              <a:t>Java DB</a:t>
            </a:r>
            <a:endParaRPr lang="en-US" altLang="zh-CN" dirty="0">
              <a:solidFill>
                <a:schemeClr val="accent6">
                  <a:lumMod val="75000"/>
                </a:schemeClr>
              </a:solidFill>
              <a:latin typeface="华文新魏" pitchFamily="2" charset="-122"/>
              <a:ea typeface="华文新魏" pitchFamily="2" charset="-122"/>
            </a:endParaRPr>
          </a:p>
          <a:p>
            <a:pPr lvl="1">
              <a:defRPr/>
            </a:pPr>
            <a:r>
              <a:rPr lang="zh-CN" altLang="en-US" sz="2400" b="1" dirty="0" smtClean="0">
                <a:solidFill>
                  <a:srgbClr val="002060"/>
                </a:solidFill>
              </a:rPr>
              <a:t>安装</a:t>
            </a:r>
            <a:r>
              <a:rPr lang="zh-CN" altLang="en-US" sz="2400" b="1" dirty="0">
                <a:solidFill>
                  <a:srgbClr val="002060"/>
                </a:solidFill>
              </a:rPr>
              <a:t>了</a:t>
            </a:r>
            <a:r>
              <a:rPr lang="en-US" altLang="zh-CN" sz="2400" b="1" dirty="0">
                <a:solidFill>
                  <a:srgbClr val="002060"/>
                </a:solidFill>
              </a:rPr>
              <a:t>JDK 6 </a:t>
            </a:r>
            <a:r>
              <a:rPr lang="zh-CN" altLang="en-US" sz="2400" b="1" dirty="0">
                <a:solidFill>
                  <a:srgbClr val="002060"/>
                </a:solidFill>
              </a:rPr>
              <a:t>以后版本的会发现，除了传统的 </a:t>
            </a:r>
            <a:r>
              <a:rPr lang="en-US" altLang="zh-CN" sz="2400" b="1" dirty="0">
                <a:solidFill>
                  <a:srgbClr val="002060"/>
                </a:solidFill>
              </a:rPr>
              <a:t>bin</a:t>
            </a:r>
            <a:r>
              <a:rPr lang="zh-CN" altLang="en-US" sz="2400" b="1" dirty="0">
                <a:solidFill>
                  <a:srgbClr val="002060"/>
                </a:solidFill>
              </a:rPr>
              <a:t>、</a:t>
            </a:r>
            <a:r>
              <a:rPr lang="en-US" altLang="zh-CN" sz="2400" b="1" dirty="0" err="1">
                <a:solidFill>
                  <a:srgbClr val="002060"/>
                </a:solidFill>
              </a:rPr>
              <a:t>jre</a:t>
            </a:r>
            <a:r>
              <a:rPr lang="en-US" altLang="zh-CN" sz="2400" b="1" dirty="0">
                <a:solidFill>
                  <a:srgbClr val="002060"/>
                </a:solidFill>
              </a:rPr>
              <a:t> </a:t>
            </a:r>
            <a:r>
              <a:rPr lang="zh-CN" altLang="en-US" sz="2400" b="1" dirty="0">
                <a:solidFill>
                  <a:srgbClr val="002060"/>
                </a:solidFill>
              </a:rPr>
              <a:t>等目录，</a:t>
            </a:r>
            <a:r>
              <a:rPr lang="en-US" altLang="zh-CN" sz="2400" b="1" dirty="0">
                <a:solidFill>
                  <a:srgbClr val="002060"/>
                </a:solidFill>
              </a:rPr>
              <a:t>JDK 6 </a:t>
            </a:r>
            <a:r>
              <a:rPr lang="zh-CN" altLang="en-US" sz="2400" b="1" dirty="0">
                <a:solidFill>
                  <a:srgbClr val="002060"/>
                </a:solidFill>
              </a:rPr>
              <a:t>新增了一个名为 </a:t>
            </a:r>
            <a:r>
              <a:rPr lang="en-US" altLang="zh-CN" sz="2400" b="1" dirty="0">
                <a:solidFill>
                  <a:srgbClr val="002060"/>
                </a:solidFill>
              </a:rPr>
              <a:t>db </a:t>
            </a:r>
            <a:r>
              <a:rPr lang="zh-CN" altLang="en-US" sz="2400" b="1" dirty="0">
                <a:solidFill>
                  <a:srgbClr val="002060"/>
                </a:solidFill>
              </a:rPr>
              <a:t>的目录。</a:t>
            </a:r>
            <a:endParaRPr lang="zh-CN" altLang="en-US" sz="2400" b="1" dirty="0">
              <a:solidFill>
                <a:srgbClr val="002060"/>
              </a:solidFill>
            </a:endParaRPr>
          </a:p>
          <a:p>
            <a:pPr lvl="1">
              <a:defRPr/>
            </a:pPr>
            <a:endParaRPr lang="zh-CN" altLang="en-US" sz="2400" b="1" dirty="0">
              <a:solidFill>
                <a:srgbClr val="002060"/>
              </a:solidFill>
            </a:endParaRPr>
          </a:p>
          <a:p>
            <a:pPr lvl="1">
              <a:defRPr/>
            </a:pPr>
            <a:r>
              <a:rPr lang="zh-CN" altLang="en-US" sz="2400" b="1" dirty="0">
                <a:solidFill>
                  <a:srgbClr val="002060"/>
                </a:solidFill>
              </a:rPr>
              <a:t>一个纯 </a:t>
            </a:r>
            <a:r>
              <a:rPr lang="en-US" altLang="zh-CN" sz="2400" b="1" dirty="0">
                <a:solidFill>
                  <a:srgbClr val="002060"/>
                </a:solidFill>
              </a:rPr>
              <a:t>Java </a:t>
            </a:r>
            <a:r>
              <a:rPr lang="zh-CN" altLang="en-US" sz="2400" b="1" dirty="0">
                <a:solidFill>
                  <a:srgbClr val="002060"/>
                </a:solidFill>
              </a:rPr>
              <a:t>实现、开源的数据库管理系统（</a:t>
            </a:r>
            <a:r>
              <a:rPr lang="en-US" altLang="zh-CN" sz="2400" b="1" dirty="0">
                <a:solidFill>
                  <a:srgbClr val="002060"/>
                </a:solidFill>
              </a:rPr>
              <a:t>DBMS</a:t>
            </a:r>
            <a:r>
              <a:rPr lang="zh-CN" altLang="en-US" sz="2400" b="1" dirty="0">
                <a:solidFill>
                  <a:srgbClr val="002060"/>
                </a:solidFill>
              </a:rPr>
              <a:t>），源于 </a:t>
            </a:r>
            <a:r>
              <a:rPr lang="en-US" altLang="zh-CN" sz="2400" b="1" dirty="0">
                <a:solidFill>
                  <a:srgbClr val="002060"/>
                </a:solidFill>
              </a:rPr>
              <a:t>Apache </a:t>
            </a:r>
            <a:r>
              <a:rPr lang="zh-CN" altLang="en-US" sz="2400" b="1" dirty="0">
                <a:solidFill>
                  <a:srgbClr val="002060"/>
                </a:solidFill>
              </a:rPr>
              <a:t>软件基金会（</a:t>
            </a:r>
            <a:r>
              <a:rPr lang="en-US" altLang="zh-CN" sz="2400" b="1" dirty="0">
                <a:solidFill>
                  <a:srgbClr val="002060"/>
                </a:solidFill>
              </a:rPr>
              <a:t>ASF</a:t>
            </a:r>
            <a:r>
              <a:rPr lang="zh-CN" altLang="en-US" sz="2400" b="1" dirty="0">
                <a:solidFill>
                  <a:srgbClr val="002060"/>
                </a:solidFill>
              </a:rPr>
              <a:t>）名下的项目 </a:t>
            </a:r>
            <a:r>
              <a:rPr lang="en-US" altLang="zh-CN" sz="2400" b="1" dirty="0">
                <a:solidFill>
                  <a:srgbClr val="002060"/>
                </a:solidFill>
              </a:rPr>
              <a:t>Derby</a:t>
            </a:r>
            <a:r>
              <a:rPr lang="zh-CN" altLang="en-US" sz="2400" b="1" dirty="0">
                <a:solidFill>
                  <a:srgbClr val="002060"/>
                </a:solidFill>
              </a:rPr>
              <a:t>。</a:t>
            </a:r>
            <a:r>
              <a:rPr lang="en-US" altLang="zh-CN" sz="2400" b="1" dirty="0">
                <a:solidFill>
                  <a:srgbClr val="002060"/>
                </a:solidFill>
              </a:rPr>
              <a:t>Java </a:t>
            </a:r>
            <a:r>
              <a:rPr lang="zh-CN" altLang="en-US" sz="2400" b="1" dirty="0">
                <a:solidFill>
                  <a:srgbClr val="002060"/>
                </a:solidFill>
              </a:rPr>
              <a:t>程序员不再需要耗费大量精力安装和配置数据库，就能进行安全、易用、标准、并且免费的数据库编程。 </a:t>
            </a:r>
            <a:endParaRPr lang="zh-CN" altLang="en-US" sz="2400" b="1" dirty="0">
              <a:solidFill>
                <a:srgbClr val="002060"/>
              </a:solidFill>
            </a:endParaRPr>
          </a:p>
          <a:p>
            <a:pPr lvl="1">
              <a:defRPr/>
            </a:pPr>
            <a:endParaRPr lang="zh-CN" altLang="en-US" sz="2400" b="1" dirty="0">
              <a:solidFill>
                <a:srgbClr val="002060"/>
              </a:solidFill>
            </a:endParaRPr>
          </a:p>
          <a:p>
            <a:pPr lvl="1">
              <a:defRPr/>
            </a:pPr>
            <a:r>
              <a:rPr lang="en-US" altLang="zh-CN" sz="2400" b="1" dirty="0">
                <a:solidFill>
                  <a:srgbClr val="002060"/>
                </a:solidFill>
              </a:rPr>
              <a:t>Java DB </a:t>
            </a:r>
            <a:r>
              <a:rPr lang="zh-CN" altLang="en-US" sz="2400" b="1" dirty="0">
                <a:solidFill>
                  <a:srgbClr val="002060"/>
                </a:solidFill>
              </a:rPr>
              <a:t>是完全事务型、安全且基于标准的数据库服务器，完全支持 </a:t>
            </a:r>
            <a:r>
              <a:rPr lang="en-US" altLang="zh-CN" sz="2400" b="1" dirty="0">
                <a:solidFill>
                  <a:srgbClr val="002060"/>
                </a:solidFill>
              </a:rPr>
              <a:t>SQL</a:t>
            </a:r>
            <a:r>
              <a:rPr lang="zh-CN" altLang="en-US" sz="2400" b="1" dirty="0">
                <a:solidFill>
                  <a:srgbClr val="002060"/>
                </a:solidFill>
              </a:rPr>
              <a:t>、</a:t>
            </a:r>
            <a:r>
              <a:rPr lang="en-US" altLang="zh-CN" sz="2400" b="1" dirty="0">
                <a:solidFill>
                  <a:srgbClr val="002060"/>
                </a:solidFill>
              </a:rPr>
              <a:t>JDBC API </a:t>
            </a:r>
            <a:r>
              <a:rPr lang="zh-CN" altLang="en-US" sz="2400" b="1" dirty="0">
                <a:solidFill>
                  <a:srgbClr val="002060"/>
                </a:solidFill>
              </a:rPr>
              <a:t>和 </a:t>
            </a:r>
            <a:r>
              <a:rPr lang="en-US" altLang="zh-CN" sz="2400" b="1" dirty="0">
                <a:solidFill>
                  <a:srgbClr val="002060"/>
                </a:solidFill>
              </a:rPr>
              <a:t>Java EE </a:t>
            </a:r>
            <a:r>
              <a:rPr lang="zh-CN" altLang="en-US" sz="2400" b="1" dirty="0">
                <a:solidFill>
                  <a:srgbClr val="002060"/>
                </a:solidFill>
              </a:rPr>
              <a:t>技术。</a:t>
            </a:r>
            <a:endParaRPr lang="zh-CN" altLang="en-US" sz="2400" b="1" dirty="0">
              <a:solidFill>
                <a:srgbClr val="002060"/>
              </a:solidFill>
            </a:endParaRPr>
          </a:p>
        </p:txBody>
      </p:sp>
      <p:sp>
        <p:nvSpPr>
          <p:cNvPr id="24579" name="Rectangle 2"/>
          <p:cNvSpPr>
            <a:spLocks noGrp="1" noChangeArrowheads="1"/>
          </p:cNvSpPr>
          <p:nvPr>
            <p:ph type="ctrTitle"/>
          </p:nvPr>
        </p:nvSpPr>
        <p:spPr/>
        <p:txBody>
          <a:bodyPr/>
          <a:lstStyle/>
          <a:p>
            <a:r>
              <a:rPr lang="zh-CN" altLang="en-US" sz="3600" smtClean="0">
                <a:latin typeface="华文新魏" pitchFamily="2" charset="-122"/>
                <a:ea typeface="华文新魏" pitchFamily="2" charset="-122"/>
              </a:rPr>
              <a:t>示例：</a:t>
            </a:r>
            <a:r>
              <a:rPr lang="en-US" altLang="zh-CN" sz="3600" smtClean="0">
                <a:latin typeface="华文新魏" pitchFamily="2" charset="-122"/>
                <a:ea typeface="华文新魏" pitchFamily="2" charset="-122"/>
              </a:rPr>
              <a:t>Java DB</a:t>
            </a:r>
            <a:r>
              <a:rPr lang="zh-CN" altLang="en-US" sz="3600" smtClean="0">
                <a:latin typeface="华文新魏" pitchFamily="2" charset="-122"/>
                <a:ea typeface="华文新魏" pitchFamily="2" charset="-122"/>
              </a:rPr>
              <a:t>数据库操作程序</a:t>
            </a:r>
            <a:r>
              <a:rPr lang="en-US" altLang="zh-CN" sz="3600" smtClean="0">
                <a:latin typeface="华文新魏" pitchFamily="2" charset="-122"/>
                <a:ea typeface="华文新魏" pitchFamily="2" charset="-122"/>
              </a:rPr>
              <a:t> </a:t>
            </a:r>
            <a:endParaRPr lang="zh-CN" altLang="en-US" sz="3600" smtClean="0">
              <a:latin typeface="华文新魏" pitchFamily="2" charset="-122"/>
              <a:ea typeface="华文新魏" pitchFamily="2"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r>
              <a:rPr lang="zh-CN" altLang="en-US" b="1" smtClean="0"/>
              <a:t>目  录</a:t>
            </a:r>
            <a:endParaRPr lang="zh-CN" altLang="en-US" b="1" smtClean="0"/>
          </a:p>
        </p:txBody>
      </p:sp>
      <p:sp>
        <p:nvSpPr>
          <p:cNvPr id="7171" name="Rectangle 3"/>
          <p:cNvSpPr>
            <a:spLocks noGrp="1" noChangeArrowheads="1"/>
          </p:cNvSpPr>
          <p:nvPr>
            <p:ph type="body" idx="4294967295"/>
          </p:nvPr>
        </p:nvSpPr>
        <p:spPr>
          <a:xfrm>
            <a:off x="1258888" y="981075"/>
            <a:ext cx="7385050" cy="5286375"/>
          </a:xfrm>
        </p:spPr>
        <p:txBody>
          <a:bodyPr/>
          <a:lstStyle/>
          <a:p>
            <a:pPr>
              <a:buFontTx/>
              <a:buNone/>
            </a:pPr>
            <a:r>
              <a:rPr lang="en-US" altLang="zh-CN" sz="4000" b="1" smtClean="0">
                <a:solidFill>
                  <a:srgbClr val="002060"/>
                </a:solidFill>
                <a:latin typeface="华文新魏" pitchFamily="2" charset="-122"/>
                <a:ea typeface="华文新魏" pitchFamily="2" charset="-122"/>
              </a:rPr>
              <a:t>10.1  Java</a:t>
            </a:r>
            <a:r>
              <a:rPr lang="zh-CN" altLang="en-US" sz="4000" b="1" smtClean="0">
                <a:solidFill>
                  <a:srgbClr val="002060"/>
                </a:solidFill>
                <a:latin typeface="华文新魏" pitchFamily="2" charset="-122"/>
                <a:ea typeface="华文新魏" pitchFamily="2" charset="-122"/>
              </a:rPr>
              <a:t>数据库编程技术</a:t>
            </a:r>
            <a:endParaRPr lang="en-US" altLang="zh-CN" sz="4000" b="1" smtClean="0">
              <a:solidFill>
                <a:srgbClr val="002060"/>
              </a:solidFill>
              <a:latin typeface="华文新魏" pitchFamily="2" charset="-122"/>
              <a:ea typeface="华文新魏" pitchFamily="2" charset="-122"/>
            </a:endParaRPr>
          </a:p>
          <a:p>
            <a:pPr lvl="1">
              <a:buFont typeface="Wingdings" pitchFamily="2" charset="2"/>
              <a:buChar char="Ø"/>
            </a:pPr>
            <a:r>
              <a:rPr lang="zh-CN" altLang="en-US" sz="3600" b="1" smtClean="0">
                <a:solidFill>
                  <a:srgbClr val="002060"/>
                </a:solidFill>
                <a:latin typeface="华文新魏" pitchFamily="2" charset="-122"/>
                <a:ea typeface="华文新魏" pitchFamily="2" charset="-122"/>
              </a:rPr>
              <a:t>数据库系统概述</a:t>
            </a:r>
            <a:endParaRPr lang="en-US" altLang="zh-CN" sz="3600" b="1" smtClean="0">
              <a:solidFill>
                <a:srgbClr val="002060"/>
              </a:solidFill>
              <a:latin typeface="华文新魏" pitchFamily="2" charset="-122"/>
              <a:ea typeface="华文新魏" pitchFamily="2" charset="-122"/>
            </a:endParaRPr>
          </a:p>
          <a:p>
            <a:pPr lvl="1">
              <a:buFont typeface="Wingdings" pitchFamily="2" charset="2"/>
              <a:buChar char="Ø"/>
            </a:pPr>
            <a:r>
              <a:rPr lang="en-US" altLang="zh-CN" sz="3600" b="1" smtClean="0">
                <a:solidFill>
                  <a:srgbClr val="002060"/>
                </a:solidFill>
                <a:latin typeface="华文新魏" pitchFamily="2" charset="-122"/>
                <a:ea typeface="华文新魏" pitchFamily="2" charset="-122"/>
              </a:rPr>
              <a:t>JDBC</a:t>
            </a:r>
            <a:r>
              <a:rPr lang="zh-CN" altLang="en-US" sz="3600" b="1" smtClean="0">
                <a:solidFill>
                  <a:srgbClr val="002060"/>
                </a:solidFill>
                <a:latin typeface="华文新魏" pitchFamily="2" charset="-122"/>
                <a:ea typeface="华文新魏" pitchFamily="2" charset="-122"/>
              </a:rPr>
              <a:t>概述</a:t>
            </a:r>
            <a:endParaRPr lang="en-US" altLang="zh-CN" sz="3600" b="1" smtClean="0">
              <a:solidFill>
                <a:srgbClr val="002060"/>
              </a:solidFill>
              <a:latin typeface="华文新魏" pitchFamily="2" charset="-122"/>
              <a:ea typeface="华文新魏" pitchFamily="2" charset="-122"/>
            </a:endParaRPr>
          </a:p>
          <a:p>
            <a:pPr lvl="1">
              <a:buFont typeface="Wingdings" pitchFamily="2" charset="2"/>
              <a:buChar char="Ø"/>
            </a:pPr>
            <a:r>
              <a:rPr lang="en-US" altLang="zh-CN" sz="3600" b="1" smtClean="0">
                <a:solidFill>
                  <a:srgbClr val="002060"/>
                </a:solidFill>
                <a:latin typeface="华文新魏" pitchFamily="2" charset="-122"/>
                <a:ea typeface="华文新魏" pitchFamily="2" charset="-122"/>
              </a:rPr>
              <a:t>JDBC</a:t>
            </a:r>
            <a:r>
              <a:rPr lang="zh-CN" altLang="en-US" sz="3600" b="1" smtClean="0">
                <a:solidFill>
                  <a:srgbClr val="002060"/>
                </a:solidFill>
                <a:latin typeface="华文新魏" pitchFamily="2" charset="-122"/>
                <a:ea typeface="华文新魏" pitchFamily="2" charset="-122"/>
              </a:rPr>
              <a:t>编程步骤</a:t>
            </a:r>
            <a:endParaRPr lang="en-US" altLang="zh-CN" sz="3600" b="1" smtClean="0">
              <a:solidFill>
                <a:srgbClr val="002060"/>
              </a:solidFill>
              <a:latin typeface="华文新魏" pitchFamily="2" charset="-122"/>
              <a:ea typeface="华文新魏" pitchFamily="2" charset="-122"/>
            </a:endParaRPr>
          </a:p>
          <a:p>
            <a:pPr lvl="1">
              <a:buFont typeface="Wingdings" pitchFamily="2" charset="2"/>
              <a:buChar char="Ø"/>
            </a:pPr>
            <a:endParaRPr lang="en-US" altLang="zh-CN" sz="3600" b="1" smtClean="0">
              <a:solidFill>
                <a:srgbClr val="002060"/>
              </a:solidFill>
              <a:latin typeface="华文新魏" pitchFamily="2" charset="-122"/>
              <a:ea typeface="华文新魏" pitchFamily="2" charset="-122"/>
            </a:endParaRPr>
          </a:p>
          <a:p>
            <a:pPr>
              <a:buFontTx/>
              <a:buNone/>
            </a:pPr>
            <a:r>
              <a:rPr lang="en-US" altLang="zh-CN" sz="4000" b="1" smtClean="0">
                <a:solidFill>
                  <a:srgbClr val="002060"/>
                </a:solidFill>
                <a:latin typeface="华文新魏" pitchFamily="2" charset="-122"/>
                <a:ea typeface="华文新魏" pitchFamily="2" charset="-122"/>
              </a:rPr>
              <a:t>10.2 </a:t>
            </a:r>
            <a:r>
              <a:rPr lang="zh-CN" altLang="en-US" sz="4000" b="1" smtClean="0">
                <a:solidFill>
                  <a:srgbClr val="002060"/>
                </a:solidFill>
                <a:latin typeface="华文新魏" pitchFamily="2" charset="-122"/>
                <a:ea typeface="华文新魏" pitchFamily="2" charset="-122"/>
              </a:rPr>
              <a:t>网络编程技术</a:t>
            </a:r>
            <a:endParaRPr lang="en-US" altLang="zh-CN" sz="4000" b="1" smtClean="0">
              <a:solidFill>
                <a:srgbClr val="002060"/>
              </a:solidFill>
              <a:latin typeface="华文新魏" pitchFamily="2" charset="-122"/>
              <a:ea typeface="华文新魏" pitchFamily="2" charset="-122"/>
            </a:endParaRPr>
          </a:p>
          <a:p>
            <a:pPr lvl="1">
              <a:buFont typeface="Wingdings" pitchFamily="2" charset="2"/>
              <a:buChar char="Ø"/>
            </a:pPr>
            <a:r>
              <a:rPr lang="zh-CN" altLang="en-US" sz="3600" b="1" smtClean="0">
                <a:solidFill>
                  <a:srgbClr val="002060"/>
                </a:solidFill>
                <a:latin typeface="华文新魏" pitchFamily="2" charset="-122"/>
                <a:ea typeface="华文新魏" pitchFamily="2" charset="-122"/>
              </a:rPr>
              <a:t>网络协议概述</a:t>
            </a:r>
            <a:endParaRPr lang="en-US" altLang="zh-CN" sz="3600" b="1" smtClean="0">
              <a:solidFill>
                <a:srgbClr val="002060"/>
              </a:solidFill>
              <a:latin typeface="华文新魏" pitchFamily="2" charset="-122"/>
              <a:ea typeface="华文新魏" pitchFamily="2" charset="-122"/>
            </a:endParaRPr>
          </a:p>
          <a:p>
            <a:pPr lvl="1">
              <a:buFont typeface="Wingdings" pitchFamily="2" charset="2"/>
              <a:buChar char="Ø"/>
            </a:pPr>
            <a:r>
              <a:rPr lang="zh-CN" altLang="en-US" sz="3600" b="1" smtClean="0">
                <a:solidFill>
                  <a:srgbClr val="002060"/>
                </a:solidFill>
                <a:latin typeface="华文新魏" pitchFamily="2" charset="-122"/>
                <a:ea typeface="华文新魏" pitchFamily="2" charset="-122"/>
              </a:rPr>
              <a:t>网络类及应用</a:t>
            </a:r>
            <a:r>
              <a:rPr lang="en-US" altLang="zh-CN" sz="3600" b="1" smtClean="0">
                <a:solidFill>
                  <a:srgbClr val="002060"/>
                </a:solidFill>
                <a:latin typeface="华文新魏" pitchFamily="2" charset="-122"/>
                <a:ea typeface="华文新魏" pitchFamily="2" charset="-122"/>
              </a:rPr>
              <a:t>  </a:t>
            </a:r>
            <a:r>
              <a:rPr lang="zh-CN" altLang="en-US" smtClean="0">
                <a:solidFill>
                  <a:srgbClr val="002060"/>
                </a:solidFill>
                <a:latin typeface="华文新魏" pitchFamily="2" charset="-122"/>
                <a:ea typeface="华文新魏" pitchFamily="2" charset="-122"/>
              </a:rPr>
              <a:t>	</a:t>
            </a:r>
            <a:endParaRPr lang="zh-CN" altLang="en-US" smtClean="0">
              <a:solidFill>
                <a:srgbClr val="002060"/>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p:txBody>
          <a:bodyPr/>
          <a:lstStyle/>
          <a:p>
            <a:r>
              <a:rPr lang="zh-CN" altLang="en-US" sz="3600" smtClean="0">
                <a:latin typeface="华文新魏" pitchFamily="2" charset="-122"/>
                <a:ea typeface="华文新魏" pitchFamily="2" charset="-122"/>
              </a:rPr>
              <a:t>示例：</a:t>
            </a:r>
            <a:r>
              <a:rPr lang="en-US" altLang="zh-CN" sz="3600" smtClean="0">
                <a:latin typeface="华文新魏" pitchFamily="2" charset="-122"/>
                <a:ea typeface="华文新魏" pitchFamily="2" charset="-122"/>
              </a:rPr>
              <a:t>Java DB</a:t>
            </a:r>
            <a:r>
              <a:rPr lang="zh-CN" altLang="en-US" sz="3600" smtClean="0">
                <a:latin typeface="华文新魏" pitchFamily="2" charset="-122"/>
                <a:ea typeface="华文新魏" pitchFamily="2" charset="-122"/>
              </a:rPr>
              <a:t>数据库操作程序</a:t>
            </a:r>
            <a:r>
              <a:rPr lang="en-US" altLang="zh-CN" sz="3600" smtClean="0">
                <a:latin typeface="华文新魏" pitchFamily="2" charset="-122"/>
                <a:ea typeface="华文新魏" pitchFamily="2" charset="-122"/>
              </a:rPr>
              <a:t> </a:t>
            </a:r>
            <a:endParaRPr lang="zh-CN" altLang="en-US" sz="3600" smtClean="0">
              <a:latin typeface="华文新魏" pitchFamily="2" charset="-122"/>
              <a:ea typeface="华文新魏" pitchFamily="2" charset="-122"/>
            </a:endParaRPr>
          </a:p>
        </p:txBody>
      </p:sp>
      <p:sp>
        <p:nvSpPr>
          <p:cNvPr id="25603" name="Rectangle 3"/>
          <p:cNvSpPr>
            <a:spLocks noGrp="1" noChangeArrowheads="1"/>
          </p:cNvSpPr>
          <p:nvPr>
            <p:ph type="body" idx="4294967295"/>
          </p:nvPr>
        </p:nvSpPr>
        <p:spPr>
          <a:xfrm>
            <a:off x="250825" y="1412875"/>
            <a:ext cx="8605838" cy="4608513"/>
          </a:xfrm>
        </p:spPr>
        <p:txBody>
          <a:bodyPr/>
          <a:lstStyle/>
          <a:p>
            <a:pPr>
              <a:buFontTx/>
              <a:buNone/>
            </a:pPr>
            <a:r>
              <a:rPr lang="zh-CN" altLang="en-US" sz="2800" b="1" smtClean="0">
                <a:solidFill>
                  <a:srgbClr val="002060"/>
                </a:solidFill>
              </a:rPr>
              <a:t>以</a:t>
            </a:r>
            <a:r>
              <a:rPr lang="en-US" altLang="zh-CN" sz="2800" b="1" smtClean="0">
                <a:solidFill>
                  <a:srgbClr val="002060"/>
                </a:solidFill>
              </a:rPr>
              <a:t>JavaDB</a:t>
            </a:r>
            <a:r>
              <a:rPr lang="zh-CN" altLang="en-US" sz="2800" b="1" smtClean="0">
                <a:solidFill>
                  <a:srgbClr val="002060"/>
                </a:solidFill>
              </a:rPr>
              <a:t>作为数据库操作对象，编程显示</a:t>
            </a:r>
            <a:r>
              <a:rPr lang="en-US" altLang="zh-CN" sz="2800" b="1" smtClean="0">
                <a:solidFill>
                  <a:srgbClr val="002060"/>
                </a:solidFill>
              </a:rPr>
              <a:t>hellotable</a:t>
            </a:r>
            <a:r>
              <a:rPr lang="zh-CN" altLang="en-US" sz="2800" b="1" smtClean="0">
                <a:solidFill>
                  <a:srgbClr val="002060"/>
                </a:solidFill>
              </a:rPr>
              <a:t>表中所有学生的名字和成绩信息：</a:t>
            </a:r>
            <a:endParaRPr lang="zh-CN" altLang="en-US" sz="2800" b="1" smtClean="0">
              <a:solidFill>
                <a:srgbClr val="002060"/>
              </a:solidFill>
            </a:endParaRPr>
          </a:p>
          <a:p>
            <a:pPr>
              <a:buFont typeface="Wingdings" pitchFamily="2" charset="2"/>
              <a:buNone/>
            </a:pPr>
            <a:r>
              <a:rPr lang="zh-CN" altLang="en-US" sz="2800" b="1" smtClean="0"/>
              <a:t>（</a:t>
            </a:r>
            <a:r>
              <a:rPr lang="en-US" altLang="zh-CN" sz="2800" b="1" smtClean="0"/>
              <a:t>1</a:t>
            </a:r>
            <a:r>
              <a:rPr lang="zh-CN" altLang="en-US" sz="2800" b="1" smtClean="0"/>
              <a:t>） 在 </a:t>
            </a:r>
            <a:r>
              <a:rPr lang="en-US" altLang="zh-CN" sz="2800" b="1" smtClean="0"/>
              <a:t>DBMS </a:t>
            </a:r>
            <a:r>
              <a:rPr lang="zh-CN" altLang="en-US" sz="2800" b="1" smtClean="0"/>
              <a:t>中创建了一个名为 </a:t>
            </a:r>
            <a:r>
              <a:rPr lang="en-US" altLang="zh-CN" sz="2800" b="1" smtClean="0"/>
              <a:t>helloDB </a:t>
            </a:r>
            <a:r>
              <a:rPr lang="zh-CN" altLang="en-US" sz="2800" b="1" smtClean="0"/>
              <a:t>的数据库；</a:t>
            </a:r>
            <a:endParaRPr lang="zh-CN" altLang="en-US" sz="2800" b="1" smtClean="0"/>
          </a:p>
          <a:p>
            <a:pPr>
              <a:buFont typeface="Wingdings" pitchFamily="2" charset="2"/>
              <a:buNone/>
            </a:pPr>
            <a:r>
              <a:rPr lang="zh-CN" altLang="en-US" sz="2800" b="1" smtClean="0"/>
              <a:t>（</a:t>
            </a:r>
            <a:r>
              <a:rPr lang="en-US" altLang="zh-CN" sz="2800" b="1" smtClean="0"/>
              <a:t>2</a:t>
            </a:r>
            <a:r>
              <a:rPr lang="zh-CN" altLang="en-US" sz="2800" b="1" smtClean="0"/>
              <a:t>） 创建了一张数据表，取名为 </a:t>
            </a:r>
            <a:r>
              <a:rPr lang="en-US" altLang="zh-CN" sz="2800" b="1" smtClean="0"/>
              <a:t>hellotable</a:t>
            </a:r>
            <a:r>
              <a:rPr lang="zh-CN" altLang="en-US" sz="2800" b="1" smtClean="0"/>
              <a:t>，同时该表具有</a:t>
            </a:r>
            <a:r>
              <a:rPr lang="en-US" altLang="zh-CN" sz="2800" b="1" smtClean="0"/>
              <a:t>name</a:t>
            </a:r>
            <a:r>
              <a:rPr lang="zh-CN" altLang="en-US" sz="2800" b="1" smtClean="0"/>
              <a:t>和</a:t>
            </a:r>
            <a:r>
              <a:rPr lang="en-US" altLang="zh-CN" sz="2800" b="1" smtClean="0"/>
              <a:t>score </a:t>
            </a:r>
            <a:r>
              <a:rPr lang="zh-CN" altLang="en-US" sz="2800" b="1" smtClean="0"/>
              <a:t>属性；</a:t>
            </a:r>
            <a:endParaRPr lang="zh-CN" altLang="en-US" sz="2800" b="1" smtClean="0"/>
          </a:p>
          <a:p>
            <a:pPr>
              <a:buFont typeface="Wingdings" pitchFamily="2" charset="2"/>
              <a:buNone/>
            </a:pPr>
            <a:r>
              <a:rPr lang="zh-CN" altLang="en-US" sz="2800" b="1" smtClean="0"/>
              <a:t>（</a:t>
            </a:r>
            <a:r>
              <a:rPr lang="en-US" altLang="zh-CN" sz="2800" b="1" smtClean="0"/>
              <a:t>3</a:t>
            </a:r>
            <a:r>
              <a:rPr lang="zh-CN" altLang="en-US" sz="2800" b="1" smtClean="0"/>
              <a:t>） 向表内插入了两条数据；</a:t>
            </a:r>
            <a:endParaRPr lang="zh-CN" altLang="en-US" sz="2800" b="1" smtClean="0"/>
          </a:p>
          <a:p>
            <a:pPr>
              <a:buFont typeface="Wingdings" pitchFamily="2" charset="2"/>
              <a:buNone/>
            </a:pPr>
            <a:r>
              <a:rPr lang="zh-CN" altLang="en-US" sz="2800" b="1" smtClean="0"/>
              <a:t>（</a:t>
            </a:r>
            <a:r>
              <a:rPr lang="en-US" altLang="zh-CN" sz="2800" b="1" smtClean="0"/>
              <a:t>4</a:t>
            </a:r>
            <a:r>
              <a:rPr lang="zh-CN" altLang="en-US" sz="2800" b="1" smtClean="0"/>
              <a:t>） 然后，查询数据并将结果打印在控制台上；</a:t>
            </a:r>
            <a:endParaRPr lang="zh-CN" altLang="en-US" sz="2800" b="1" smtClean="0"/>
          </a:p>
          <a:p>
            <a:pPr>
              <a:buFont typeface="Wingdings" pitchFamily="2" charset="2"/>
              <a:buNone/>
            </a:pPr>
            <a:r>
              <a:rPr lang="zh-CN" altLang="en-US" sz="2800" b="1" smtClean="0"/>
              <a:t>（</a:t>
            </a:r>
            <a:r>
              <a:rPr lang="en-US" altLang="zh-CN" sz="2800" b="1" smtClean="0"/>
              <a:t>5</a:t>
            </a:r>
            <a:r>
              <a:rPr lang="zh-CN" altLang="en-US" sz="2800" b="1" smtClean="0"/>
              <a:t>） 最后，删除表和数据库，释放资源。 </a:t>
            </a:r>
            <a:endParaRPr lang="zh-CN" altLang="en-US" sz="2800" b="1"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107950" y="836613"/>
            <a:ext cx="9144000" cy="5616575"/>
          </a:xfrm>
        </p:spPr>
        <p:txBody>
          <a:bodyPr/>
          <a:lstStyle/>
          <a:p>
            <a:pPr>
              <a:buFont typeface="Wingdings" pitchFamily="2" charset="2"/>
              <a:buNone/>
            </a:pPr>
            <a:r>
              <a:rPr lang="en-US" altLang="zh-CN" sz="1800" smtClean="0">
                <a:solidFill>
                  <a:srgbClr val="000000"/>
                </a:solidFill>
              </a:rPr>
              <a:t>	</a:t>
            </a:r>
            <a:r>
              <a:rPr lang="en-US" altLang="zh-CN" sz="1800" smtClean="0">
                <a:solidFill>
                  <a:srgbClr val="0000FF"/>
                </a:solidFill>
              </a:rPr>
              <a:t>import java.sql.*</a:t>
            </a:r>
            <a:r>
              <a:rPr lang="zh-CN" altLang="en-US" sz="1800" smtClean="0">
                <a:solidFill>
                  <a:srgbClr val="0000FF"/>
                </a:solidFill>
              </a:rPr>
              <a:t>；</a:t>
            </a:r>
            <a:endParaRPr lang="zh-CN" altLang="en-US" sz="1800" smtClean="0">
              <a:solidFill>
                <a:srgbClr val="0000FF"/>
              </a:solidFill>
            </a:endParaRPr>
          </a:p>
          <a:p>
            <a:pPr>
              <a:buFont typeface="Wingdings" pitchFamily="2" charset="2"/>
              <a:buNone/>
            </a:pPr>
            <a:r>
              <a:rPr lang="en-US" altLang="zh-CN" sz="1800" smtClean="0">
                <a:solidFill>
                  <a:srgbClr val="000000"/>
                </a:solidFill>
              </a:rPr>
              <a:t>	public class HelloJavaDB {</a:t>
            </a:r>
            <a:br>
              <a:rPr lang="en-US" altLang="zh-CN" sz="1800" smtClean="0">
                <a:solidFill>
                  <a:srgbClr val="000000"/>
                </a:solidFill>
              </a:rPr>
            </a:br>
            <a:r>
              <a:rPr lang="en-US" altLang="zh-CN" sz="1800" smtClean="0">
                <a:solidFill>
                  <a:srgbClr val="000000"/>
                </a:solidFill>
              </a:rPr>
              <a:t>    public static void main(String[] args) {</a:t>
            </a:r>
            <a:br>
              <a:rPr lang="en-US" altLang="zh-CN" sz="1800" smtClean="0">
                <a:solidFill>
                  <a:srgbClr val="000000"/>
                </a:solidFill>
              </a:rPr>
            </a:br>
            <a:r>
              <a:rPr lang="en-US" altLang="zh-CN" sz="1800" smtClean="0">
                <a:solidFill>
                  <a:srgbClr val="000000"/>
                </a:solidFill>
              </a:rPr>
              <a:t>        try { // load the driver</a:t>
            </a:r>
            <a:br>
              <a:rPr lang="en-US" altLang="zh-CN" sz="1800" smtClean="0">
                <a:solidFill>
                  <a:srgbClr val="000000"/>
                </a:solidFill>
              </a:rPr>
            </a:br>
            <a:r>
              <a:rPr lang="en-US" altLang="zh-CN" sz="1800" smtClean="0">
                <a:solidFill>
                  <a:srgbClr val="000000"/>
                </a:solidFill>
              </a:rPr>
              <a:t>            </a:t>
            </a:r>
            <a:r>
              <a:rPr lang="en-US" altLang="zh-CN" sz="1800" smtClean="0">
                <a:solidFill>
                  <a:srgbClr val="0000FF"/>
                </a:solidFill>
              </a:rPr>
              <a:t>Class.forName</a:t>
            </a:r>
            <a:r>
              <a:rPr lang="en-US" altLang="zh-CN" sz="1800" smtClean="0">
                <a:solidFill>
                  <a:srgbClr val="000000"/>
                </a:solidFill>
              </a:rPr>
              <a:t>(“org.apache.derby.jdbc.EmbeddedDriver”).newInstance();</a:t>
            </a:r>
            <a:br>
              <a:rPr lang="en-US" altLang="zh-CN" sz="1800" smtClean="0">
                <a:solidFill>
                  <a:srgbClr val="000000"/>
                </a:solidFill>
              </a:rPr>
            </a:br>
            <a:r>
              <a:rPr lang="en-US" altLang="zh-CN" sz="1800" smtClean="0">
                <a:solidFill>
                  <a:srgbClr val="000000"/>
                </a:solidFill>
              </a:rPr>
              <a:t>            System.out.println(“Load the embedded driver”);</a:t>
            </a:r>
            <a:br>
              <a:rPr lang="en-US" altLang="zh-CN" sz="1800" smtClean="0">
                <a:solidFill>
                  <a:srgbClr val="000000"/>
                </a:solidFill>
              </a:rPr>
            </a:br>
            <a:r>
              <a:rPr lang="en-US" altLang="zh-CN" sz="1800" smtClean="0">
                <a:solidFill>
                  <a:srgbClr val="000000"/>
                </a:solidFill>
              </a:rPr>
              <a:t>            Connection conn = null;</a:t>
            </a:r>
            <a:br>
              <a:rPr lang="en-US" altLang="zh-CN" sz="1800" smtClean="0">
                <a:solidFill>
                  <a:srgbClr val="000000"/>
                </a:solidFill>
              </a:rPr>
            </a:br>
            <a:br>
              <a:rPr lang="en-US" altLang="zh-CN" sz="1800" smtClean="0">
                <a:solidFill>
                  <a:srgbClr val="000000"/>
                </a:solidFill>
              </a:rPr>
            </a:br>
            <a:r>
              <a:rPr lang="en-US" altLang="zh-CN" sz="1800" smtClean="0">
                <a:solidFill>
                  <a:srgbClr val="000000"/>
                </a:solidFill>
              </a:rPr>
              <a:t>           //create and connect the database named helloDB </a:t>
            </a:r>
            <a:br>
              <a:rPr lang="en-US" altLang="zh-CN" sz="1800" smtClean="0">
                <a:solidFill>
                  <a:srgbClr val="000000"/>
                </a:solidFill>
              </a:rPr>
            </a:br>
            <a:r>
              <a:rPr lang="en-US" altLang="zh-CN" sz="1800" smtClean="0">
                <a:solidFill>
                  <a:srgbClr val="000000"/>
                </a:solidFill>
              </a:rPr>
              <a:t>            conn=DriverManager.</a:t>
            </a:r>
            <a:r>
              <a:rPr lang="en-US" altLang="zh-CN" sz="1800" smtClean="0">
                <a:solidFill>
                  <a:srgbClr val="0000FF"/>
                </a:solidFill>
              </a:rPr>
              <a:t>getConnection</a:t>
            </a:r>
            <a:r>
              <a:rPr lang="en-US" altLang="zh-CN" sz="1800" smtClean="0">
                <a:solidFill>
                  <a:srgbClr val="000000"/>
                </a:solidFill>
              </a:rPr>
              <a:t>(“</a:t>
            </a:r>
            <a:r>
              <a:rPr lang="en-US" altLang="zh-CN" sz="1800" smtClean="0">
                <a:solidFill>
                  <a:srgbClr val="0000FF"/>
                </a:solidFill>
              </a:rPr>
              <a:t>jdbc:derby:helloDB</a:t>
            </a:r>
            <a:r>
              <a:rPr lang="en-US" altLang="zh-CN" sz="1800" smtClean="0">
                <a:solidFill>
                  <a:srgbClr val="000000"/>
                </a:solidFill>
              </a:rPr>
              <a:t>;create=true”, “username”,”password”);</a:t>
            </a:r>
            <a:br>
              <a:rPr lang="en-US" altLang="zh-CN" sz="1800" smtClean="0">
                <a:solidFill>
                  <a:srgbClr val="000000"/>
                </a:solidFill>
              </a:rPr>
            </a:br>
            <a:r>
              <a:rPr lang="en-US" altLang="zh-CN" sz="1800" smtClean="0">
                <a:solidFill>
                  <a:srgbClr val="000000"/>
                </a:solidFill>
              </a:rPr>
              <a:t>            System.out.println("create and connect to helloDB");</a:t>
            </a:r>
            <a:br>
              <a:rPr lang="en-US" altLang="zh-CN" sz="1800" smtClean="0">
                <a:solidFill>
                  <a:srgbClr val="000000"/>
                </a:solidFill>
              </a:rPr>
            </a:br>
            <a:r>
              <a:rPr lang="en-US" altLang="zh-CN" sz="1800" smtClean="0">
                <a:solidFill>
                  <a:srgbClr val="000000"/>
                </a:solidFill>
              </a:rPr>
              <a:t>            </a:t>
            </a:r>
            <a:br>
              <a:rPr lang="en-US" altLang="zh-CN" sz="1800" smtClean="0">
                <a:solidFill>
                  <a:srgbClr val="000000"/>
                </a:solidFill>
              </a:rPr>
            </a:br>
            <a:r>
              <a:rPr lang="en-US" altLang="zh-CN" sz="1800" smtClean="0">
                <a:solidFill>
                  <a:srgbClr val="000000"/>
                </a:solidFill>
              </a:rPr>
              <a:t>            // create a table and insert two records</a:t>
            </a:r>
            <a:br>
              <a:rPr lang="en-US" altLang="zh-CN" sz="1800" smtClean="0">
                <a:solidFill>
                  <a:srgbClr val="000000"/>
                </a:solidFill>
              </a:rPr>
            </a:br>
            <a:r>
              <a:rPr lang="en-US" altLang="zh-CN" sz="1800" smtClean="0">
                <a:solidFill>
                  <a:srgbClr val="000000"/>
                </a:solidFill>
              </a:rPr>
              <a:t>            Statement s = conn.</a:t>
            </a:r>
            <a:r>
              <a:rPr lang="en-US" altLang="zh-CN" sz="1800" smtClean="0">
                <a:solidFill>
                  <a:srgbClr val="0000FF"/>
                </a:solidFill>
              </a:rPr>
              <a:t>createStatement</a:t>
            </a:r>
            <a:r>
              <a:rPr lang="en-US" altLang="zh-CN" sz="1800" smtClean="0">
                <a:solidFill>
                  <a:srgbClr val="000000"/>
                </a:solidFill>
              </a:rPr>
              <a:t>();</a:t>
            </a:r>
            <a:br>
              <a:rPr lang="en-US" altLang="zh-CN" sz="1800" smtClean="0">
                <a:solidFill>
                  <a:srgbClr val="000000"/>
                </a:solidFill>
              </a:rPr>
            </a:br>
            <a:r>
              <a:rPr lang="en-US" altLang="zh-CN" sz="1800" smtClean="0">
                <a:solidFill>
                  <a:srgbClr val="000000"/>
                </a:solidFill>
              </a:rPr>
              <a:t>            s.execute("create table hellotable(name varchar(40), score int)");</a:t>
            </a:r>
            <a:br>
              <a:rPr lang="en-US" altLang="zh-CN" sz="1800" smtClean="0">
                <a:solidFill>
                  <a:srgbClr val="000000"/>
                </a:solidFill>
              </a:rPr>
            </a:br>
            <a:r>
              <a:rPr lang="en-US" altLang="zh-CN" sz="1800" smtClean="0">
                <a:solidFill>
                  <a:srgbClr val="000000"/>
                </a:solidFill>
              </a:rPr>
              <a:t>            System.out.println("Created table hellotable");</a:t>
            </a:r>
            <a:br>
              <a:rPr lang="en-US" altLang="zh-CN" sz="1800" smtClean="0">
                <a:solidFill>
                  <a:srgbClr val="000000"/>
                </a:solidFill>
              </a:rPr>
            </a:br>
            <a:r>
              <a:rPr lang="en-US" altLang="zh-CN" sz="1800" smtClean="0">
                <a:solidFill>
                  <a:srgbClr val="000000"/>
                </a:solidFill>
              </a:rPr>
              <a:t>            s.</a:t>
            </a:r>
            <a:r>
              <a:rPr lang="en-US" altLang="zh-CN" sz="1800" smtClean="0">
                <a:solidFill>
                  <a:srgbClr val="0000FF"/>
                </a:solidFill>
              </a:rPr>
              <a:t>execute</a:t>
            </a:r>
            <a:r>
              <a:rPr lang="en-US" altLang="zh-CN" sz="1800" smtClean="0">
                <a:solidFill>
                  <a:srgbClr val="000000"/>
                </a:solidFill>
              </a:rPr>
              <a:t>("insert into hellotable values('Ruth Cao', 86)");</a:t>
            </a:r>
            <a:br>
              <a:rPr lang="en-US" altLang="zh-CN" sz="1800" smtClean="0">
                <a:solidFill>
                  <a:srgbClr val="000000"/>
                </a:solidFill>
              </a:rPr>
            </a:br>
            <a:r>
              <a:rPr lang="en-US" altLang="zh-CN" sz="1800" smtClean="0">
                <a:solidFill>
                  <a:srgbClr val="000000"/>
                </a:solidFill>
              </a:rPr>
              <a:t>            s.</a:t>
            </a:r>
            <a:r>
              <a:rPr lang="en-US" altLang="zh-CN" sz="1800" smtClean="0">
                <a:solidFill>
                  <a:srgbClr val="0000FF"/>
                </a:solidFill>
              </a:rPr>
              <a:t>execute</a:t>
            </a:r>
            <a:r>
              <a:rPr lang="en-US" altLang="zh-CN" sz="1800" smtClean="0">
                <a:solidFill>
                  <a:srgbClr val="000000"/>
                </a:solidFill>
              </a:rPr>
              <a:t>("insert into hellotable values ('Flora Shi', 92)");</a:t>
            </a:r>
            <a:endParaRPr lang="en-US" altLang="zh-CN" sz="1800" smtClean="0">
              <a:solidFill>
                <a:srgbClr val="000000"/>
              </a:solidFill>
            </a:endParaRPr>
          </a:p>
        </p:txBody>
      </p:sp>
      <p:sp>
        <p:nvSpPr>
          <p:cNvPr id="26627" name="TextBox 2"/>
          <p:cNvSpPr txBox="1">
            <a:spLocks noChangeArrowheads="1"/>
          </p:cNvSpPr>
          <p:nvPr/>
        </p:nvSpPr>
        <p:spPr bwMode="auto">
          <a:xfrm>
            <a:off x="5111750" y="898525"/>
            <a:ext cx="792163" cy="3698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solidFill>
                  <a:schemeClr val="bg1"/>
                </a:solidFill>
              </a:rPr>
              <a:t>第</a:t>
            </a:r>
            <a:r>
              <a:rPr lang="en-US" altLang="zh-CN">
                <a:solidFill>
                  <a:schemeClr val="bg1"/>
                </a:solidFill>
              </a:rPr>
              <a:t>1</a:t>
            </a:r>
            <a:r>
              <a:rPr lang="zh-CN" altLang="en-US">
                <a:solidFill>
                  <a:schemeClr val="bg1"/>
                </a:solidFill>
              </a:rPr>
              <a:t>步</a:t>
            </a:r>
            <a:endParaRPr lang="zh-CN" altLang="en-US">
              <a:solidFill>
                <a:schemeClr val="bg1"/>
              </a:solidFill>
            </a:endParaRPr>
          </a:p>
        </p:txBody>
      </p:sp>
      <p:sp>
        <p:nvSpPr>
          <p:cNvPr id="26628" name="TextBox 3"/>
          <p:cNvSpPr txBox="1">
            <a:spLocks noChangeArrowheads="1"/>
          </p:cNvSpPr>
          <p:nvPr/>
        </p:nvSpPr>
        <p:spPr bwMode="auto">
          <a:xfrm>
            <a:off x="8243888" y="1700213"/>
            <a:ext cx="792162" cy="36988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solidFill>
                  <a:schemeClr val="bg1"/>
                </a:solidFill>
              </a:rPr>
              <a:t>第</a:t>
            </a:r>
            <a:r>
              <a:rPr lang="en-US" altLang="zh-CN">
                <a:solidFill>
                  <a:schemeClr val="bg1"/>
                </a:solidFill>
              </a:rPr>
              <a:t>2</a:t>
            </a:r>
            <a:r>
              <a:rPr lang="zh-CN" altLang="en-US">
                <a:solidFill>
                  <a:schemeClr val="bg1"/>
                </a:solidFill>
              </a:rPr>
              <a:t>步</a:t>
            </a:r>
            <a:endParaRPr lang="zh-CN" altLang="en-US">
              <a:solidFill>
                <a:schemeClr val="bg1"/>
              </a:solidFill>
            </a:endParaRPr>
          </a:p>
        </p:txBody>
      </p:sp>
      <p:sp>
        <p:nvSpPr>
          <p:cNvPr id="26629" name="TextBox 4"/>
          <p:cNvSpPr txBox="1">
            <a:spLocks noChangeArrowheads="1"/>
          </p:cNvSpPr>
          <p:nvPr/>
        </p:nvSpPr>
        <p:spPr bwMode="auto">
          <a:xfrm>
            <a:off x="8243888" y="3216275"/>
            <a:ext cx="792162" cy="3698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solidFill>
                  <a:schemeClr val="bg1"/>
                </a:solidFill>
              </a:rPr>
              <a:t>第</a:t>
            </a:r>
            <a:r>
              <a:rPr lang="en-US" altLang="zh-CN">
                <a:solidFill>
                  <a:schemeClr val="bg1"/>
                </a:solidFill>
              </a:rPr>
              <a:t>3</a:t>
            </a:r>
            <a:r>
              <a:rPr lang="zh-CN" altLang="en-US">
                <a:solidFill>
                  <a:schemeClr val="bg1"/>
                </a:solidFill>
              </a:rPr>
              <a:t>步</a:t>
            </a:r>
            <a:endParaRPr lang="zh-CN" altLang="en-US">
              <a:solidFill>
                <a:schemeClr val="bg1"/>
              </a:solidFill>
            </a:endParaRPr>
          </a:p>
        </p:txBody>
      </p:sp>
      <p:sp>
        <p:nvSpPr>
          <p:cNvPr id="26630" name="TextBox 5"/>
          <p:cNvSpPr txBox="1">
            <a:spLocks noChangeArrowheads="1"/>
          </p:cNvSpPr>
          <p:nvPr/>
        </p:nvSpPr>
        <p:spPr bwMode="auto">
          <a:xfrm>
            <a:off x="8243888" y="3576638"/>
            <a:ext cx="792162" cy="3683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solidFill>
                  <a:schemeClr val="bg1"/>
                </a:solidFill>
              </a:rPr>
              <a:t>第</a:t>
            </a:r>
            <a:r>
              <a:rPr lang="en-US" altLang="zh-CN">
                <a:solidFill>
                  <a:schemeClr val="bg1"/>
                </a:solidFill>
              </a:rPr>
              <a:t>4</a:t>
            </a:r>
            <a:r>
              <a:rPr lang="zh-CN" altLang="en-US">
                <a:solidFill>
                  <a:schemeClr val="bg1"/>
                </a:solidFill>
              </a:rPr>
              <a:t>步</a:t>
            </a:r>
            <a:endParaRPr lang="zh-CN" altLang="en-US">
              <a:solidFill>
                <a:schemeClr val="bg1"/>
              </a:solidFill>
            </a:endParaRPr>
          </a:p>
        </p:txBody>
      </p:sp>
      <p:sp>
        <p:nvSpPr>
          <p:cNvPr id="26631" name="TextBox 6"/>
          <p:cNvSpPr txBox="1">
            <a:spLocks noChangeArrowheads="1"/>
          </p:cNvSpPr>
          <p:nvPr/>
        </p:nvSpPr>
        <p:spPr bwMode="auto">
          <a:xfrm>
            <a:off x="6535738" y="4716463"/>
            <a:ext cx="792162" cy="36988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solidFill>
                  <a:schemeClr val="bg1"/>
                </a:solidFill>
              </a:rPr>
              <a:t>第</a:t>
            </a:r>
            <a:r>
              <a:rPr lang="en-US" altLang="zh-CN">
                <a:solidFill>
                  <a:schemeClr val="bg1"/>
                </a:solidFill>
              </a:rPr>
              <a:t>5</a:t>
            </a:r>
            <a:r>
              <a:rPr lang="zh-CN" altLang="en-US">
                <a:solidFill>
                  <a:schemeClr val="bg1"/>
                </a:solidFill>
              </a:rPr>
              <a:t>步</a:t>
            </a:r>
            <a:endParaRPr lang="zh-CN" altLang="en-US">
              <a:solidFill>
                <a:schemeClr val="bg1"/>
              </a:solidFill>
            </a:endParaRPr>
          </a:p>
        </p:txBody>
      </p:sp>
      <p:sp>
        <p:nvSpPr>
          <p:cNvPr id="26632" name="TextBox 7"/>
          <p:cNvSpPr txBox="1">
            <a:spLocks noChangeArrowheads="1"/>
          </p:cNvSpPr>
          <p:nvPr/>
        </p:nvSpPr>
        <p:spPr bwMode="auto">
          <a:xfrm>
            <a:off x="7272338" y="5645150"/>
            <a:ext cx="792162" cy="3698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solidFill>
                  <a:schemeClr val="bg1"/>
                </a:solidFill>
              </a:rPr>
              <a:t>第</a:t>
            </a:r>
            <a:r>
              <a:rPr lang="en-US" altLang="zh-CN">
                <a:solidFill>
                  <a:schemeClr val="bg1"/>
                </a:solidFill>
              </a:rPr>
              <a:t>6</a:t>
            </a:r>
            <a:r>
              <a:rPr lang="zh-CN" altLang="en-US">
                <a:solidFill>
                  <a:schemeClr val="bg1"/>
                </a:solidFill>
              </a:rPr>
              <a:t>步</a:t>
            </a:r>
            <a:endParaRPr lang="zh-CN" altLang="en-US">
              <a:solidFill>
                <a:schemeClr val="bg1"/>
              </a:solidFill>
            </a:endParaRPr>
          </a:p>
        </p:txBody>
      </p:sp>
      <p:sp>
        <p:nvSpPr>
          <p:cNvPr id="26633" name="Rectangle 2"/>
          <p:cNvSpPr>
            <a:spLocks noGrp="1" noChangeArrowheads="1"/>
          </p:cNvSpPr>
          <p:nvPr>
            <p:ph type="ctrTitle"/>
          </p:nvPr>
        </p:nvSpPr>
        <p:spPr/>
        <p:txBody>
          <a:bodyPr/>
          <a:lstStyle/>
          <a:p>
            <a:r>
              <a:rPr lang="zh-CN" altLang="en-US" sz="3600" smtClean="0">
                <a:latin typeface="华文新魏" pitchFamily="2" charset="-122"/>
                <a:ea typeface="华文新魏" pitchFamily="2" charset="-122"/>
              </a:rPr>
              <a:t>示例：</a:t>
            </a:r>
            <a:r>
              <a:rPr lang="en-US" altLang="zh-CN" sz="3600" smtClean="0">
                <a:latin typeface="华文新魏" pitchFamily="2" charset="-122"/>
                <a:ea typeface="华文新魏" pitchFamily="2" charset="-122"/>
              </a:rPr>
              <a:t>Java DB</a:t>
            </a:r>
            <a:r>
              <a:rPr lang="zh-CN" altLang="en-US" sz="3600" smtClean="0">
                <a:latin typeface="华文新魏" pitchFamily="2" charset="-122"/>
                <a:ea typeface="华文新魏" pitchFamily="2" charset="-122"/>
              </a:rPr>
              <a:t>数据库操作程序</a:t>
            </a:r>
            <a:r>
              <a:rPr lang="en-US" altLang="zh-CN" sz="3600" smtClean="0">
                <a:latin typeface="华文新魏" pitchFamily="2" charset="-122"/>
                <a:ea typeface="华文新魏" pitchFamily="2" charset="-122"/>
              </a:rPr>
              <a:t> </a:t>
            </a:r>
            <a:endParaRPr lang="zh-CN" altLang="en-US" sz="3600" smtClean="0">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nimBg="1"/>
      <p:bldP spid="26628" grpId="0" animBg="1"/>
      <p:bldP spid="26629" grpId="0" animBg="1"/>
      <p:bldP spid="26630" grpId="0" animBg="1"/>
      <p:bldP spid="26631" grpId="0" animBg="1"/>
      <p:bldP spid="2663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body" idx="4294967295"/>
          </p:nvPr>
        </p:nvSpPr>
        <p:spPr>
          <a:xfrm>
            <a:off x="0" y="0"/>
            <a:ext cx="9144000" cy="6858000"/>
          </a:xfrm>
        </p:spPr>
        <p:txBody>
          <a:bodyPr/>
          <a:lstStyle/>
          <a:p>
            <a:pPr>
              <a:lnSpc>
                <a:spcPct val="80000"/>
              </a:lnSpc>
              <a:buFont typeface="Wingdings" pitchFamily="2" charset="2"/>
              <a:buNone/>
            </a:pPr>
            <a:r>
              <a:rPr lang="en-US" altLang="zh-CN" sz="1800" smtClean="0">
                <a:solidFill>
                  <a:srgbClr val="000000"/>
                </a:solidFill>
              </a:rPr>
              <a:t>                  </a:t>
            </a:r>
            <a:r>
              <a:rPr lang="en-US" altLang="zh-CN" sz="1800" smtClean="0">
                <a:solidFill>
                  <a:srgbClr val="0000FF"/>
                </a:solidFill>
              </a:rPr>
              <a:t>ResultSet</a:t>
            </a:r>
            <a:r>
              <a:rPr lang="en-US" altLang="zh-CN" sz="1800" smtClean="0">
                <a:solidFill>
                  <a:srgbClr val="000000"/>
                </a:solidFill>
              </a:rPr>
              <a:t> rs = s.</a:t>
            </a:r>
            <a:r>
              <a:rPr lang="en-US" altLang="zh-CN" sz="1800" smtClean="0">
                <a:solidFill>
                  <a:srgbClr val="0000FF"/>
                </a:solidFill>
              </a:rPr>
              <a:t>executeQuery</a:t>
            </a:r>
            <a:r>
              <a:rPr lang="en-US" altLang="zh-CN" sz="1800" smtClean="0">
                <a:solidFill>
                  <a:srgbClr val="000000"/>
                </a:solidFill>
              </a:rPr>
              <a:t>(</a:t>
            </a:r>
            <a:br>
              <a:rPr lang="en-US" altLang="zh-CN" sz="1800" smtClean="0">
                <a:solidFill>
                  <a:srgbClr val="000000"/>
                </a:solidFill>
              </a:rPr>
            </a:br>
            <a:r>
              <a:rPr lang="en-US" altLang="zh-CN" sz="1800" smtClean="0">
                <a:solidFill>
                  <a:srgbClr val="000000"/>
                </a:solidFill>
              </a:rPr>
              <a:t>                "SELECT name, score FROM hellotable ORDER BY score");</a:t>
            </a:r>
            <a:br>
              <a:rPr lang="en-US" altLang="zh-CN" sz="1800" smtClean="0">
                <a:solidFill>
                  <a:srgbClr val="000000"/>
                </a:solidFill>
              </a:rPr>
            </a:br>
            <a:r>
              <a:rPr lang="en-US" altLang="zh-CN" sz="1800" smtClean="0">
                <a:solidFill>
                  <a:srgbClr val="000000"/>
                </a:solidFill>
              </a:rPr>
              <a:t>            System.out.println("name\t\t score ");</a:t>
            </a:r>
            <a:br>
              <a:rPr lang="en-US" altLang="zh-CN" sz="1800" smtClean="0">
                <a:solidFill>
                  <a:srgbClr val="000000"/>
                </a:solidFill>
              </a:rPr>
            </a:br>
            <a:r>
              <a:rPr lang="en-US" altLang="zh-CN" sz="1800" smtClean="0">
                <a:solidFill>
                  <a:srgbClr val="000000"/>
                </a:solidFill>
              </a:rPr>
              <a:t>            </a:t>
            </a:r>
            <a:r>
              <a:rPr lang="en-US" altLang="zh-CN" sz="1800" smtClean="0">
                <a:solidFill>
                  <a:srgbClr val="0000FF"/>
                </a:solidFill>
              </a:rPr>
              <a:t>while(rs.next()) </a:t>
            </a:r>
            <a:r>
              <a:rPr lang="en-US" altLang="zh-CN" sz="1800" smtClean="0">
                <a:solidFill>
                  <a:srgbClr val="000000"/>
                </a:solidFill>
              </a:rPr>
              <a:t>{</a:t>
            </a:r>
            <a:br>
              <a:rPr lang="en-US" altLang="zh-CN" sz="1800" smtClean="0">
                <a:solidFill>
                  <a:srgbClr val="000000"/>
                </a:solidFill>
              </a:rPr>
            </a:br>
            <a:r>
              <a:rPr lang="en-US" altLang="zh-CN" sz="1800" smtClean="0">
                <a:solidFill>
                  <a:srgbClr val="000000"/>
                </a:solidFill>
              </a:rPr>
              <a:t>                StringBuilder builder = new StringBuilder(rs.getString(1));</a:t>
            </a:r>
            <a:br>
              <a:rPr lang="en-US" altLang="zh-CN" sz="1800" smtClean="0">
                <a:solidFill>
                  <a:srgbClr val="000000"/>
                </a:solidFill>
              </a:rPr>
            </a:br>
            <a:r>
              <a:rPr lang="en-US" altLang="zh-CN" sz="1800" smtClean="0">
                <a:solidFill>
                  <a:srgbClr val="000000"/>
                </a:solidFill>
              </a:rPr>
              <a:t>                builder.append("\t");</a:t>
            </a:r>
            <a:br>
              <a:rPr lang="en-US" altLang="zh-CN" sz="1800" smtClean="0">
                <a:solidFill>
                  <a:srgbClr val="000000"/>
                </a:solidFill>
              </a:rPr>
            </a:br>
            <a:r>
              <a:rPr lang="en-US" altLang="zh-CN" sz="1800" smtClean="0">
                <a:solidFill>
                  <a:srgbClr val="000000"/>
                </a:solidFill>
              </a:rPr>
              <a:t>                builder.append(rs.getInt(2));</a:t>
            </a:r>
            <a:br>
              <a:rPr lang="en-US" altLang="zh-CN" sz="1800" smtClean="0">
                <a:solidFill>
                  <a:srgbClr val="000000"/>
                </a:solidFill>
              </a:rPr>
            </a:br>
            <a:r>
              <a:rPr lang="en-US" altLang="zh-CN" sz="1800" smtClean="0">
                <a:solidFill>
                  <a:srgbClr val="000000"/>
                </a:solidFill>
              </a:rPr>
              <a:t>                System.out.println(builder.toString());</a:t>
            </a:r>
            <a:br>
              <a:rPr lang="en-US" altLang="zh-CN" sz="1800" smtClean="0">
                <a:solidFill>
                  <a:srgbClr val="000000"/>
                </a:solidFill>
              </a:rPr>
            </a:br>
            <a:r>
              <a:rPr lang="en-US" altLang="zh-CN" sz="1800" smtClean="0">
                <a:solidFill>
                  <a:srgbClr val="000000"/>
                </a:solidFill>
              </a:rPr>
              <a:t>            }</a:t>
            </a:r>
            <a:br>
              <a:rPr lang="en-US" altLang="zh-CN" sz="1800" smtClean="0">
                <a:solidFill>
                  <a:srgbClr val="000000"/>
                </a:solidFill>
              </a:rPr>
            </a:br>
            <a:r>
              <a:rPr lang="en-US" altLang="zh-CN" sz="1800" smtClean="0">
                <a:solidFill>
                  <a:srgbClr val="000000"/>
                </a:solidFill>
              </a:rPr>
              <a:t>            // delete the table</a:t>
            </a:r>
            <a:br>
              <a:rPr lang="en-US" altLang="zh-CN" sz="1800" smtClean="0">
                <a:solidFill>
                  <a:srgbClr val="000000"/>
                </a:solidFill>
              </a:rPr>
            </a:br>
            <a:r>
              <a:rPr lang="en-US" altLang="zh-CN" sz="1800" smtClean="0">
                <a:solidFill>
                  <a:srgbClr val="000000"/>
                </a:solidFill>
              </a:rPr>
              <a:t>            s.</a:t>
            </a:r>
            <a:r>
              <a:rPr lang="en-US" altLang="zh-CN" sz="1800" smtClean="0">
                <a:solidFill>
                  <a:srgbClr val="0000FF"/>
                </a:solidFill>
              </a:rPr>
              <a:t>execute</a:t>
            </a:r>
            <a:r>
              <a:rPr lang="en-US" altLang="zh-CN" sz="1800" smtClean="0">
                <a:solidFill>
                  <a:srgbClr val="000000"/>
                </a:solidFill>
              </a:rPr>
              <a:t>("drop table hellotable");</a:t>
            </a:r>
            <a:br>
              <a:rPr lang="en-US" altLang="zh-CN" sz="1800" smtClean="0">
                <a:solidFill>
                  <a:srgbClr val="000000"/>
                </a:solidFill>
              </a:rPr>
            </a:br>
            <a:r>
              <a:rPr lang="en-US" altLang="zh-CN" sz="1800" smtClean="0">
                <a:solidFill>
                  <a:srgbClr val="000000"/>
                </a:solidFill>
              </a:rPr>
              <a:t>            System.out.println("Dropped table hellotable");</a:t>
            </a:r>
            <a:br>
              <a:rPr lang="en-US" altLang="zh-CN" sz="1800" smtClean="0">
                <a:solidFill>
                  <a:srgbClr val="000000"/>
                </a:solidFill>
              </a:rPr>
            </a:br>
            <a:r>
              <a:rPr lang="en-US" altLang="zh-CN" sz="1800" smtClean="0">
                <a:solidFill>
                  <a:srgbClr val="000000"/>
                </a:solidFill>
              </a:rPr>
              <a:t>            </a:t>
            </a:r>
            <a:br>
              <a:rPr lang="en-US" altLang="zh-CN" sz="1800" smtClean="0">
                <a:solidFill>
                  <a:srgbClr val="000000"/>
                </a:solidFill>
              </a:rPr>
            </a:br>
            <a:r>
              <a:rPr lang="en-US" altLang="zh-CN" sz="1800" smtClean="0">
                <a:solidFill>
                  <a:srgbClr val="000000"/>
                </a:solidFill>
              </a:rPr>
              <a:t>            rs.</a:t>
            </a:r>
            <a:r>
              <a:rPr lang="en-US" altLang="zh-CN" sz="1800" smtClean="0">
                <a:solidFill>
                  <a:srgbClr val="0000FF"/>
                </a:solidFill>
              </a:rPr>
              <a:t>close</a:t>
            </a:r>
            <a:r>
              <a:rPr lang="en-US" altLang="zh-CN" sz="1800" smtClean="0">
                <a:solidFill>
                  <a:srgbClr val="000000"/>
                </a:solidFill>
              </a:rPr>
              <a:t>();</a:t>
            </a:r>
            <a:br>
              <a:rPr lang="en-US" altLang="zh-CN" sz="1800" smtClean="0">
                <a:solidFill>
                  <a:srgbClr val="000000"/>
                </a:solidFill>
              </a:rPr>
            </a:br>
            <a:r>
              <a:rPr lang="en-US" altLang="zh-CN" sz="1800" smtClean="0">
                <a:solidFill>
                  <a:srgbClr val="000000"/>
                </a:solidFill>
              </a:rPr>
              <a:t>            s.</a:t>
            </a:r>
            <a:r>
              <a:rPr lang="en-US" altLang="zh-CN" sz="1800" smtClean="0">
                <a:solidFill>
                  <a:srgbClr val="0000FF"/>
                </a:solidFill>
              </a:rPr>
              <a:t>close</a:t>
            </a:r>
            <a:r>
              <a:rPr lang="en-US" altLang="zh-CN" sz="1800" smtClean="0">
                <a:solidFill>
                  <a:srgbClr val="000000"/>
                </a:solidFill>
              </a:rPr>
              <a:t>();</a:t>
            </a:r>
            <a:br>
              <a:rPr lang="en-US" altLang="zh-CN" sz="1800" smtClean="0">
                <a:solidFill>
                  <a:srgbClr val="000000"/>
                </a:solidFill>
              </a:rPr>
            </a:br>
            <a:r>
              <a:rPr lang="en-US" altLang="zh-CN" sz="1800" smtClean="0">
                <a:solidFill>
                  <a:srgbClr val="000000"/>
                </a:solidFill>
              </a:rPr>
              <a:t>            System.out.println("Closed result set and statement");</a:t>
            </a:r>
            <a:br>
              <a:rPr lang="en-US" altLang="zh-CN" sz="1800" smtClean="0">
                <a:solidFill>
                  <a:srgbClr val="000000"/>
                </a:solidFill>
              </a:rPr>
            </a:br>
            <a:r>
              <a:rPr lang="en-US" altLang="zh-CN" sz="1800" smtClean="0">
                <a:solidFill>
                  <a:srgbClr val="000000"/>
                </a:solidFill>
              </a:rPr>
              <a:t>       </a:t>
            </a:r>
            <a:br>
              <a:rPr lang="en-US" altLang="zh-CN" sz="1800" smtClean="0">
                <a:solidFill>
                  <a:srgbClr val="000000"/>
                </a:solidFill>
              </a:rPr>
            </a:br>
            <a:r>
              <a:rPr lang="en-US" altLang="zh-CN" sz="1800" smtClean="0">
                <a:solidFill>
                  <a:srgbClr val="000000"/>
                </a:solidFill>
              </a:rPr>
              <a:t>            conn.</a:t>
            </a:r>
            <a:r>
              <a:rPr lang="en-US" altLang="zh-CN" sz="1800" smtClean="0">
                <a:solidFill>
                  <a:srgbClr val="0000FF"/>
                </a:solidFill>
              </a:rPr>
              <a:t>close</a:t>
            </a:r>
            <a:r>
              <a:rPr lang="en-US" altLang="zh-CN" sz="1800" smtClean="0">
                <a:solidFill>
                  <a:srgbClr val="000000"/>
                </a:solidFill>
              </a:rPr>
              <a:t>();</a:t>
            </a:r>
            <a:br>
              <a:rPr lang="en-US" altLang="zh-CN" sz="1800" smtClean="0">
                <a:solidFill>
                  <a:srgbClr val="000000"/>
                </a:solidFill>
              </a:rPr>
            </a:br>
            <a:r>
              <a:rPr lang="en-US" altLang="zh-CN" sz="1800" smtClean="0">
                <a:solidFill>
                  <a:srgbClr val="000000"/>
                </a:solidFill>
              </a:rPr>
              <a:t>            System.out.println(“Closed connection");</a:t>
            </a:r>
            <a:br>
              <a:rPr lang="en-US" altLang="zh-CN" sz="1800" smtClean="0">
                <a:solidFill>
                  <a:srgbClr val="000000"/>
                </a:solidFill>
              </a:rPr>
            </a:br>
            <a:r>
              <a:rPr lang="en-US" altLang="zh-CN" sz="1800" smtClean="0">
                <a:solidFill>
                  <a:srgbClr val="000000"/>
                </a:solidFill>
              </a:rPr>
              <a:t>            </a:t>
            </a:r>
            <a:br>
              <a:rPr lang="en-US" altLang="zh-CN" sz="1800" smtClean="0">
                <a:solidFill>
                  <a:srgbClr val="000000"/>
                </a:solidFill>
              </a:rPr>
            </a:br>
            <a:r>
              <a:rPr lang="en-US" altLang="zh-CN" sz="1800" smtClean="0">
                <a:solidFill>
                  <a:srgbClr val="000000"/>
                </a:solidFill>
              </a:rPr>
              <a:t>            try { // perform a clean shutdown </a:t>
            </a:r>
            <a:br>
              <a:rPr lang="en-US" altLang="zh-CN" sz="1800" smtClean="0">
                <a:solidFill>
                  <a:srgbClr val="000000"/>
                </a:solidFill>
              </a:rPr>
            </a:br>
            <a:r>
              <a:rPr lang="en-US" altLang="zh-CN" sz="1800" smtClean="0">
                <a:solidFill>
                  <a:srgbClr val="000000"/>
                </a:solidFill>
              </a:rPr>
              <a:t>                DriverManager.getConnection("jdbc:derby:;shutdown=true");</a:t>
            </a:r>
            <a:br>
              <a:rPr lang="en-US" altLang="zh-CN" sz="1800" smtClean="0">
                <a:solidFill>
                  <a:srgbClr val="000000"/>
                </a:solidFill>
              </a:rPr>
            </a:br>
            <a:r>
              <a:rPr lang="en-US" altLang="zh-CN" sz="1800" smtClean="0">
                <a:solidFill>
                  <a:srgbClr val="000000"/>
                </a:solidFill>
              </a:rPr>
              <a:t>            } catch (SQLException se) {</a:t>
            </a:r>
            <a:br>
              <a:rPr lang="en-US" altLang="zh-CN" sz="1800" smtClean="0">
                <a:solidFill>
                  <a:srgbClr val="000000"/>
                </a:solidFill>
              </a:rPr>
            </a:br>
            <a:r>
              <a:rPr lang="en-US" altLang="zh-CN" sz="1800" smtClean="0">
                <a:solidFill>
                  <a:srgbClr val="000000"/>
                </a:solidFill>
              </a:rPr>
              <a:t>                System.out.println("Database shut down normally");</a:t>
            </a:r>
            <a:br>
              <a:rPr lang="en-US" altLang="zh-CN" sz="1800" smtClean="0">
                <a:solidFill>
                  <a:srgbClr val="000000"/>
                </a:solidFill>
              </a:rPr>
            </a:br>
            <a:r>
              <a:rPr lang="en-US" altLang="zh-CN" sz="1800" smtClean="0">
                <a:solidFill>
                  <a:srgbClr val="000000"/>
                </a:solidFill>
              </a:rPr>
              <a:t>            }</a:t>
            </a:r>
            <a:br>
              <a:rPr lang="en-US" altLang="zh-CN" sz="1800" smtClean="0">
                <a:solidFill>
                  <a:srgbClr val="000000"/>
                </a:solidFill>
              </a:rPr>
            </a:br>
            <a:r>
              <a:rPr lang="en-US" altLang="zh-CN" sz="1800" smtClean="0">
                <a:solidFill>
                  <a:srgbClr val="000000"/>
                </a:solidFill>
              </a:rPr>
              <a:t>        } catch (Throwable e) {</a:t>
            </a:r>
            <a:br>
              <a:rPr lang="en-US" altLang="zh-CN" sz="1800" smtClean="0">
                <a:solidFill>
                  <a:srgbClr val="000000"/>
                </a:solidFill>
              </a:rPr>
            </a:br>
            <a:r>
              <a:rPr lang="en-US" altLang="zh-CN" sz="1800" smtClean="0">
                <a:solidFill>
                  <a:srgbClr val="000000"/>
                </a:solidFill>
              </a:rPr>
              <a:t>            // handle the exception</a:t>
            </a:r>
            <a:br>
              <a:rPr lang="en-US" altLang="zh-CN" sz="1800" smtClean="0">
                <a:solidFill>
                  <a:srgbClr val="000000"/>
                </a:solidFill>
              </a:rPr>
            </a:br>
            <a:r>
              <a:rPr lang="en-US" altLang="zh-CN" sz="1800" smtClean="0">
                <a:solidFill>
                  <a:srgbClr val="000000"/>
                </a:solidFill>
              </a:rPr>
              <a:t>        }</a:t>
            </a:r>
            <a:br>
              <a:rPr lang="en-US" altLang="zh-CN" sz="1800" smtClean="0">
                <a:solidFill>
                  <a:srgbClr val="000000"/>
                </a:solidFill>
              </a:rPr>
            </a:br>
            <a:r>
              <a:rPr lang="en-US" altLang="zh-CN" sz="1800" smtClean="0">
                <a:solidFill>
                  <a:srgbClr val="000000"/>
                </a:solidFill>
              </a:rPr>
              <a:t>        System.out.println("SimpleApp finished");</a:t>
            </a:r>
            <a:br>
              <a:rPr lang="en-US" altLang="zh-CN" sz="1800" smtClean="0">
                <a:solidFill>
                  <a:srgbClr val="000000"/>
                </a:solidFill>
              </a:rPr>
            </a:br>
            <a:r>
              <a:rPr lang="en-US" altLang="zh-CN" sz="1800" smtClean="0">
                <a:solidFill>
                  <a:srgbClr val="000000"/>
                </a:solidFill>
              </a:rPr>
              <a:t>    }</a:t>
            </a:r>
            <a:br>
              <a:rPr lang="en-US" altLang="zh-CN" sz="1800" smtClean="0">
                <a:solidFill>
                  <a:srgbClr val="000000"/>
                </a:solidFill>
              </a:rPr>
            </a:br>
            <a:r>
              <a:rPr lang="en-US" altLang="zh-CN" sz="1800" smtClean="0">
                <a:solidFill>
                  <a:srgbClr val="000000"/>
                </a:solidFill>
              </a:rPr>
              <a:t>}</a:t>
            </a:r>
            <a:endParaRPr lang="en-US" altLang="zh-CN" sz="1800" smtClean="0">
              <a:solidFill>
                <a:srgbClr val="000000"/>
              </a:solidFill>
            </a:endParaRPr>
          </a:p>
          <a:p>
            <a:pPr>
              <a:lnSpc>
                <a:spcPct val="80000"/>
              </a:lnSpc>
              <a:buFontTx/>
              <a:buNone/>
            </a:pPr>
            <a:endParaRPr lang="en-US" altLang="zh-CN" sz="1800" smtClean="0">
              <a:solidFill>
                <a:srgbClr val="000000"/>
              </a:solidFill>
            </a:endParaRPr>
          </a:p>
        </p:txBody>
      </p:sp>
      <p:sp>
        <p:nvSpPr>
          <p:cNvPr id="27651" name="TextBox 2"/>
          <p:cNvSpPr txBox="1">
            <a:spLocks noChangeArrowheads="1"/>
          </p:cNvSpPr>
          <p:nvPr/>
        </p:nvSpPr>
        <p:spPr bwMode="auto">
          <a:xfrm>
            <a:off x="7956550" y="188913"/>
            <a:ext cx="792163" cy="3683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solidFill>
                  <a:schemeClr val="bg1"/>
                </a:solidFill>
              </a:rPr>
              <a:t>第</a:t>
            </a:r>
            <a:r>
              <a:rPr lang="en-US" altLang="zh-CN">
                <a:solidFill>
                  <a:schemeClr val="bg1"/>
                </a:solidFill>
              </a:rPr>
              <a:t>7</a:t>
            </a:r>
            <a:r>
              <a:rPr lang="zh-CN" altLang="en-US">
                <a:solidFill>
                  <a:schemeClr val="bg1"/>
                </a:solidFill>
              </a:rPr>
              <a:t>步</a:t>
            </a:r>
            <a:endParaRPr lang="zh-CN" altLang="en-US">
              <a:solidFill>
                <a:schemeClr val="bg1"/>
              </a:solidFill>
            </a:endParaRPr>
          </a:p>
        </p:txBody>
      </p:sp>
      <p:sp>
        <p:nvSpPr>
          <p:cNvPr id="27652" name="TextBox 3"/>
          <p:cNvSpPr txBox="1">
            <a:spLocks noChangeArrowheads="1"/>
          </p:cNvSpPr>
          <p:nvPr/>
        </p:nvSpPr>
        <p:spPr bwMode="auto">
          <a:xfrm>
            <a:off x="7885113" y="3141663"/>
            <a:ext cx="790575" cy="3683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solidFill>
                  <a:schemeClr val="bg1"/>
                </a:solidFill>
              </a:rPr>
              <a:t>第</a:t>
            </a:r>
            <a:r>
              <a:rPr lang="en-US" altLang="zh-CN">
                <a:solidFill>
                  <a:schemeClr val="bg1"/>
                </a:solidFill>
              </a:rPr>
              <a:t>8</a:t>
            </a:r>
            <a:r>
              <a:rPr lang="zh-CN" altLang="en-US">
                <a:solidFill>
                  <a:schemeClr val="bg1"/>
                </a:solidFill>
              </a:rPr>
              <a:t>步</a:t>
            </a:r>
            <a:endParaRPr lang="zh-CN" alt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8688" y="142875"/>
            <a:ext cx="428625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429250" y="1143000"/>
            <a:ext cx="3714750" cy="646113"/>
          </a:xfrm>
          <a:prstGeom prst="rect">
            <a:avLst/>
          </a:prstGeom>
          <a:solidFill>
            <a:schemeClr val="tx1">
              <a:lumMod val="20000"/>
              <a:lumOff val="80000"/>
            </a:schemeClr>
          </a:solidFill>
        </p:spPr>
        <p:txBody>
          <a:bodyPr>
            <a:spAutoFit/>
          </a:bodyPr>
          <a:lstStyle/>
          <a:p>
            <a:pPr>
              <a:defRPr/>
            </a:pPr>
            <a:r>
              <a:rPr lang="zh-CN" altLang="en-US" dirty="0"/>
              <a:t>需要配置环境变量</a:t>
            </a:r>
            <a:r>
              <a:rPr lang="en-US" altLang="zh-CN" dirty="0" err="1"/>
              <a:t>classpath</a:t>
            </a:r>
            <a:r>
              <a:rPr lang="zh-CN" altLang="en-US" dirty="0"/>
              <a:t>为</a:t>
            </a:r>
            <a:r>
              <a:rPr lang="en-US" altLang="zh-CN" dirty="0"/>
              <a:t>%JAVA_HOME%\db\lib\derby.jar</a:t>
            </a:r>
            <a:endParaRPr lang="zh-CN" altLang="en-US" dirty="0"/>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2143125"/>
            <a:ext cx="7002462"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643813" y="4929188"/>
            <a:ext cx="1143000" cy="646112"/>
          </a:xfrm>
          <a:prstGeom prst="rect">
            <a:avLst/>
          </a:prstGeom>
          <a:solidFill>
            <a:schemeClr val="tx1">
              <a:lumMod val="20000"/>
              <a:lumOff val="80000"/>
            </a:schemeClr>
          </a:solidFill>
        </p:spPr>
        <p:txBody>
          <a:bodyPr>
            <a:spAutoFit/>
          </a:bodyPr>
          <a:lstStyle/>
          <a:p>
            <a:pPr>
              <a:defRPr/>
            </a:pPr>
            <a:r>
              <a:rPr lang="en-US" altLang="zh-CN" dirty="0"/>
              <a:t>JDK</a:t>
            </a:r>
            <a:r>
              <a:rPr lang="zh-CN" altLang="en-US" dirty="0"/>
              <a:t>下输出结果</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088" y="333375"/>
            <a:ext cx="7134225"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908175" y="5732463"/>
            <a:ext cx="4967288" cy="936625"/>
          </a:xfrm>
          <a:solidFill>
            <a:schemeClr val="accent4">
              <a:lumMod val="20000"/>
              <a:lumOff val="80000"/>
            </a:schemeClr>
          </a:solidFill>
        </p:spPr>
        <p:txBody>
          <a:bodyPr/>
          <a:lstStyle/>
          <a:p>
            <a:pPr algn="l">
              <a:defRPr/>
            </a:pPr>
            <a:r>
              <a:rPr lang="en-US" altLang="zh-CN" sz="2400" dirty="0" smtClean="0"/>
              <a:t>Eclipse</a:t>
            </a:r>
            <a:r>
              <a:rPr lang="zh-CN" altLang="en-US" sz="2400" dirty="0" smtClean="0"/>
              <a:t>配置：右击工程名，选择</a:t>
            </a:r>
            <a:r>
              <a:rPr lang="en-US" altLang="zh-CN" sz="2400" dirty="0" smtClean="0"/>
              <a:t>Build Path/Configure Build Path…</a:t>
            </a:r>
            <a:endParaRPr lang="zh-CN" altLang="en-US" sz="2400" dirty="0"/>
          </a:p>
        </p:txBody>
      </p:sp>
      <p:sp>
        <p:nvSpPr>
          <p:cNvPr id="5" name="矩形 4"/>
          <p:cNvSpPr/>
          <p:nvPr/>
        </p:nvSpPr>
        <p:spPr>
          <a:xfrm>
            <a:off x="6084888" y="1844675"/>
            <a:ext cx="1655762" cy="2159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a:off x="2843213" y="1484313"/>
            <a:ext cx="3241675" cy="2159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4859338" y="5876925"/>
            <a:ext cx="2941637" cy="576263"/>
          </a:xfrm>
          <a:prstGeom prst="rect">
            <a:avLst/>
          </a:prstGeom>
          <a:solidFill>
            <a:schemeClr val="accent4">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defRPr/>
            </a:pPr>
            <a:r>
              <a:rPr lang="en-US" altLang="zh-CN" sz="2400" kern="0" dirty="0">
                <a:solidFill>
                  <a:schemeClr val="tx2"/>
                </a:solidFill>
                <a:latin typeface="+mj-lt"/>
                <a:ea typeface="+mj-ea"/>
                <a:cs typeface="+mj-cs"/>
              </a:rPr>
              <a:t>Eclipse</a:t>
            </a:r>
            <a:r>
              <a:rPr lang="zh-CN" altLang="en-US" sz="2400" kern="0" dirty="0">
                <a:solidFill>
                  <a:schemeClr val="tx2"/>
                </a:solidFill>
                <a:latin typeface="+mj-lt"/>
                <a:ea typeface="+mj-ea"/>
                <a:cs typeface="+mj-cs"/>
              </a:rPr>
              <a:t>中输出结果</a:t>
            </a:r>
            <a:endParaRPr lang="zh-CN" altLang="en-US" sz="2400" kern="0" dirty="0">
              <a:solidFill>
                <a:schemeClr val="tx2"/>
              </a:solidFill>
              <a:latin typeface="+mj-lt"/>
              <a:ea typeface="+mj-ea"/>
              <a:cs typeface="+mj-cs"/>
            </a:endParaRPr>
          </a:p>
        </p:txBody>
      </p:sp>
      <p:pic>
        <p:nvPicPr>
          <p:cNvPr id="3072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350" y="1989138"/>
            <a:ext cx="65468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标题 10"/>
          <p:cNvSpPr>
            <a:spLocks noGrp="1"/>
          </p:cNvSpPr>
          <p:nvPr>
            <p:ph type="ctrTitle"/>
          </p:nvPr>
        </p:nvSpPr>
        <p:spPr/>
        <p:txBody>
          <a:bodyPr/>
          <a:lstStyle/>
          <a:p>
            <a:endParaRPr lang="zh-CN" altLang="en-US" smtClean="0"/>
          </a:p>
        </p:txBody>
      </p:sp>
      <p:sp>
        <p:nvSpPr>
          <p:cNvPr id="30725" name="标题 1"/>
          <p:cNvSpPr txBox="1"/>
          <p:nvPr/>
        </p:nvSpPr>
        <p:spPr bwMode="auto">
          <a:xfrm>
            <a:off x="971550" y="1196975"/>
            <a:ext cx="79216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solidFill>
                  <a:srgbClr val="000000"/>
                </a:solidFill>
              </a:rPr>
              <a:t>        程序运行完成后，可以在运行的目录看到一个</a:t>
            </a:r>
            <a:r>
              <a:rPr lang="en-US" altLang="zh-CN" sz="2400">
                <a:solidFill>
                  <a:srgbClr val="000000"/>
                </a:solidFill>
              </a:rPr>
              <a:t>helloDb</a:t>
            </a:r>
            <a:r>
              <a:rPr lang="zh-CN" altLang="en-US" sz="2400">
                <a:solidFill>
                  <a:srgbClr val="000000"/>
                </a:solidFill>
              </a:rPr>
              <a:t>的文件夹，其中就是此次创建的数据库。</a:t>
            </a:r>
            <a:endParaRPr lang="zh-CN" altLang="en-US" sz="2400">
              <a:solidFill>
                <a:srgbClr val="000000"/>
              </a:solidFill>
            </a:endParaRPr>
          </a:p>
        </p:txBody>
      </p:sp>
      <p:pic>
        <p:nvPicPr>
          <p:cNvPr id="307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860800"/>
            <a:ext cx="4319588" cy="2870200"/>
          </a:xfrm>
          <a:prstGeom prst="rect">
            <a:avLst/>
          </a:prstGeom>
          <a:noFill/>
          <a:ln w="28575">
            <a:solidFill>
              <a:srgbClr val="00B0F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0"/>
          <p:cNvSpPr>
            <a:spLocks noGrp="1"/>
          </p:cNvSpPr>
          <p:nvPr>
            <p:ph type="ctrTitle"/>
          </p:nvPr>
        </p:nvSpPr>
        <p:spPr/>
        <p:txBody>
          <a:bodyPr/>
          <a:lstStyle/>
          <a:p>
            <a:r>
              <a:rPr lang="zh-CN" altLang="zh-CN" b="1" smtClean="0"/>
              <a:t>对象关系映射</a:t>
            </a:r>
            <a:r>
              <a:rPr lang="en-US" altLang="zh-CN" b="1" smtClean="0"/>
              <a:t>ORM</a:t>
            </a:r>
            <a:endParaRPr lang="zh-CN" altLang="en-US" smtClean="0"/>
          </a:p>
        </p:txBody>
      </p:sp>
      <p:sp>
        <p:nvSpPr>
          <p:cNvPr id="31747" name="标题 1"/>
          <p:cNvSpPr txBox="1"/>
          <p:nvPr/>
        </p:nvSpPr>
        <p:spPr bwMode="auto">
          <a:xfrm>
            <a:off x="1004888" y="1125538"/>
            <a:ext cx="7921625"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defRPr>
                <a:solidFill>
                  <a:schemeClr val="tx1"/>
                </a:solidFill>
                <a:latin typeface="Arial" charset="0"/>
                <a:ea typeface="宋体" pitchFamily="2" charset="-122"/>
              </a:defRPr>
            </a:lvl1pPr>
            <a:lvl2pPr marL="1085850" indent="-34290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pPr>
            <a:r>
              <a:rPr lang="zh-CN" altLang="zh-CN" sz="2800" b="1">
                <a:solidFill>
                  <a:srgbClr val="FF0000"/>
                </a:solidFill>
              </a:rPr>
              <a:t>对象关系映射（</a:t>
            </a:r>
            <a:r>
              <a:rPr lang="en-US" altLang="zh-CN" sz="2800" b="1">
                <a:solidFill>
                  <a:srgbClr val="FF0000"/>
                </a:solidFill>
              </a:rPr>
              <a:t>Object Relational Mapping</a:t>
            </a:r>
            <a:r>
              <a:rPr lang="zh-CN" altLang="zh-CN" sz="2800" b="1">
                <a:solidFill>
                  <a:srgbClr val="FF0000"/>
                </a:solidFill>
              </a:rPr>
              <a:t>，简称</a:t>
            </a:r>
            <a:r>
              <a:rPr lang="en-US" altLang="zh-CN" sz="2800" b="1">
                <a:solidFill>
                  <a:srgbClr val="FF0000"/>
                </a:solidFill>
              </a:rPr>
              <a:t>ORM</a:t>
            </a:r>
            <a:r>
              <a:rPr lang="zh-CN" altLang="zh-CN" sz="2800" b="1">
                <a:solidFill>
                  <a:srgbClr val="FF0000"/>
                </a:solidFill>
              </a:rPr>
              <a:t>）</a:t>
            </a:r>
            <a:r>
              <a:rPr lang="zh-CN" altLang="zh-CN" sz="2800" b="1">
                <a:solidFill>
                  <a:srgbClr val="000000"/>
                </a:solidFill>
              </a:rPr>
              <a:t>模式是一种为了解决面向对象与关系数据库存在的互不匹配的现象的技术。简单的说，</a:t>
            </a:r>
            <a:r>
              <a:rPr lang="en-US" altLang="zh-CN" sz="2800" b="1">
                <a:solidFill>
                  <a:srgbClr val="000000"/>
                </a:solidFill>
              </a:rPr>
              <a:t>ORM</a:t>
            </a:r>
            <a:r>
              <a:rPr lang="zh-CN" altLang="zh-CN" sz="2800" b="1">
                <a:solidFill>
                  <a:srgbClr val="000000"/>
                </a:solidFill>
              </a:rPr>
              <a:t>是通过使用描述对象和数据库之间映射的元数据，将程序中的对象自动持久化到关系数据库中。</a:t>
            </a:r>
            <a:r>
              <a:rPr lang="zh-CN" altLang="en-US" sz="2800" b="1">
                <a:solidFill>
                  <a:srgbClr val="FF0000"/>
                </a:solidFill>
              </a:rPr>
              <a:t>就是把数据库中的表映射成类，把查询结果赋给</a:t>
            </a:r>
            <a:r>
              <a:rPr lang="en-US" altLang="zh-CN" sz="2800" b="1">
                <a:solidFill>
                  <a:srgbClr val="FF0000"/>
                </a:solidFill>
              </a:rPr>
              <a:t>Java</a:t>
            </a:r>
            <a:r>
              <a:rPr lang="zh-CN" altLang="en-US" sz="2800" b="1">
                <a:solidFill>
                  <a:srgbClr val="FF0000"/>
                </a:solidFill>
              </a:rPr>
              <a:t>对象。</a:t>
            </a:r>
            <a:endParaRPr lang="en-US" altLang="zh-CN" sz="2800" b="1">
              <a:solidFill>
                <a:srgbClr val="FF0000"/>
              </a:solidFill>
            </a:endParaRPr>
          </a:p>
          <a:p>
            <a:pPr eaLnBrk="1" hangingPunct="1">
              <a:buFont typeface="Wingdings" pitchFamily="2" charset="2"/>
              <a:buChar char="Ø"/>
            </a:pPr>
            <a:endParaRPr lang="en-US" altLang="zh-CN" sz="2800" b="1">
              <a:solidFill>
                <a:srgbClr val="FF0000"/>
              </a:solidFill>
            </a:endParaRPr>
          </a:p>
          <a:p>
            <a:pPr eaLnBrk="1" hangingPunct="1">
              <a:buFont typeface="Wingdings" pitchFamily="2" charset="2"/>
              <a:buChar char="Ø"/>
            </a:pPr>
            <a:r>
              <a:rPr lang="zh-CN" altLang="zh-CN" sz="2800" b="1">
                <a:solidFill>
                  <a:srgbClr val="FF0000"/>
                </a:solidFill>
              </a:rPr>
              <a:t>流行的</a:t>
            </a:r>
            <a:r>
              <a:rPr lang="en-US" altLang="zh-CN" sz="2800" b="1">
                <a:solidFill>
                  <a:srgbClr val="FF0000"/>
                </a:solidFill>
              </a:rPr>
              <a:t>ORM</a:t>
            </a:r>
            <a:r>
              <a:rPr lang="zh-CN" altLang="zh-CN" sz="2800" b="1">
                <a:solidFill>
                  <a:srgbClr val="FF0000"/>
                </a:solidFill>
              </a:rPr>
              <a:t>框架</a:t>
            </a:r>
            <a:endParaRPr lang="en-US" altLang="zh-CN" sz="2800" b="1">
              <a:solidFill>
                <a:srgbClr val="FF0000"/>
              </a:solidFill>
            </a:endParaRPr>
          </a:p>
          <a:p>
            <a:pPr lvl="1" eaLnBrk="1" hangingPunct="1">
              <a:buFont typeface="Wingdings" pitchFamily="2" charset="2"/>
              <a:buChar char="Ø"/>
            </a:pPr>
            <a:r>
              <a:rPr lang="zh-CN" altLang="zh-CN" sz="2800">
                <a:solidFill>
                  <a:srgbClr val="000000"/>
                </a:solidFill>
              </a:rPr>
              <a:t>传统的</a:t>
            </a:r>
            <a:r>
              <a:rPr lang="en-US" altLang="zh-CN" sz="2800">
                <a:solidFill>
                  <a:srgbClr val="000000"/>
                </a:solidFill>
              </a:rPr>
              <a:t>Entity EJB</a:t>
            </a:r>
            <a:endParaRPr lang="en-US" altLang="zh-CN" sz="2800">
              <a:solidFill>
                <a:srgbClr val="000000"/>
              </a:solidFill>
            </a:endParaRPr>
          </a:p>
          <a:p>
            <a:pPr lvl="1" eaLnBrk="1" hangingPunct="1">
              <a:buFont typeface="Wingdings" pitchFamily="2" charset="2"/>
              <a:buChar char="Ø"/>
            </a:pPr>
            <a:r>
              <a:rPr lang="en-US" altLang="zh-CN" sz="2800">
                <a:solidFill>
                  <a:srgbClr val="000000"/>
                </a:solidFill>
              </a:rPr>
              <a:t>Hibernate</a:t>
            </a:r>
            <a:endParaRPr lang="en-US" altLang="zh-CN" sz="2800">
              <a:solidFill>
                <a:srgbClr val="000000"/>
              </a:solidFill>
            </a:endParaRPr>
          </a:p>
          <a:p>
            <a:pPr lvl="1" eaLnBrk="1" hangingPunct="1">
              <a:buFont typeface="Wingdings" pitchFamily="2" charset="2"/>
              <a:buChar char="Ø"/>
            </a:pPr>
            <a:r>
              <a:rPr lang="en-US" altLang="zh-CN" sz="2800">
                <a:solidFill>
                  <a:srgbClr val="000000"/>
                </a:solidFill>
              </a:rPr>
              <a:t>IBATIS</a:t>
            </a:r>
            <a:endParaRPr lang="en-US" altLang="zh-CN" sz="2800">
              <a:solidFill>
                <a:srgbClr val="000000"/>
              </a:solidFill>
            </a:endParaRPr>
          </a:p>
          <a:p>
            <a:pPr lvl="1" eaLnBrk="1" hangingPunct="1">
              <a:buFont typeface="Wingdings" pitchFamily="2" charset="2"/>
              <a:buChar char="Ø"/>
            </a:pPr>
            <a:r>
              <a:rPr lang="en-US" altLang="zh-CN" sz="2800">
                <a:solidFill>
                  <a:srgbClr val="000000"/>
                </a:solidFill>
              </a:rPr>
              <a:t>Oracle</a:t>
            </a:r>
            <a:r>
              <a:rPr lang="zh-CN" altLang="zh-CN" sz="2800">
                <a:solidFill>
                  <a:srgbClr val="000000"/>
                </a:solidFill>
              </a:rPr>
              <a:t>的</a:t>
            </a:r>
            <a:r>
              <a:rPr lang="en-US" altLang="zh-CN" sz="2800">
                <a:solidFill>
                  <a:srgbClr val="000000"/>
                </a:solidFill>
              </a:rPr>
              <a:t>TopLink</a:t>
            </a:r>
            <a:endParaRPr lang="zh-CN" altLang="en-US" sz="2800" b="1">
              <a:solidFill>
                <a:srgbClr val="00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p:txBody>
          <a:bodyPr/>
          <a:lstStyle/>
          <a:p>
            <a:r>
              <a:rPr lang="en-US" altLang="zh-CN" smtClean="0">
                <a:latin typeface="华文新魏" pitchFamily="2" charset="-122"/>
                <a:ea typeface="华文新魏" pitchFamily="2" charset="-122"/>
              </a:rPr>
              <a:t>10.2 </a:t>
            </a:r>
            <a:r>
              <a:rPr lang="zh-CN" altLang="en-US" smtClean="0">
                <a:latin typeface="华文新魏" pitchFamily="2" charset="-122"/>
                <a:ea typeface="华文新魏" pitchFamily="2" charset="-122"/>
              </a:rPr>
              <a:t>网络编程技术</a:t>
            </a:r>
            <a:endParaRPr lang="zh-CN" altLang="en-US" smtClean="0">
              <a:latin typeface="华文新魏" pitchFamily="2" charset="-122"/>
              <a:ea typeface="华文新魏" pitchFamily="2" charset="-122"/>
            </a:endParaRPr>
          </a:p>
        </p:txBody>
      </p:sp>
      <p:sp>
        <p:nvSpPr>
          <p:cNvPr id="4" name="Rectangle 3"/>
          <p:cNvSpPr txBox="1">
            <a:spLocks noChangeArrowheads="1"/>
          </p:cNvSpPr>
          <p:nvPr/>
        </p:nvSpPr>
        <p:spPr bwMode="auto">
          <a:xfrm>
            <a:off x="1571625" y="1214438"/>
            <a:ext cx="7072313"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200150" lvl="1" indent="-742950" eaLnBrk="0" hangingPunct="0">
              <a:lnSpc>
                <a:spcPct val="150000"/>
              </a:lnSpc>
              <a:spcBef>
                <a:spcPct val="20000"/>
              </a:spcBef>
              <a:buClr>
                <a:schemeClr val="accent2"/>
              </a:buClr>
              <a:buSzPct val="85000"/>
              <a:defRPr/>
            </a:pPr>
            <a:r>
              <a:rPr lang="en-US" altLang="zh-CN" sz="3600" b="1" kern="0" dirty="0">
                <a:solidFill>
                  <a:srgbClr val="0000FF"/>
                </a:solidFill>
                <a:latin typeface="华文新魏" pitchFamily="2" charset="-122"/>
                <a:ea typeface="华文新魏" pitchFamily="2" charset="-122"/>
              </a:rPr>
              <a:t>1.</a:t>
            </a:r>
            <a:r>
              <a:rPr lang="zh-CN" altLang="en-US" sz="3600" b="1" kern="0" dirty="0">
                <a:solidFill>
                  <a:srgbClr val="0000FF"/>
                </a:solidFill>
                <a:latin typeface="华文新魏" pitchFamily="2" charset="-122"/>
                <a:ea typeface="华文新魏" pitchFamily="2" charset="-122"/>
              </a:rPr>
              <a:t>网络协议概述</a:t>
            </a:r>
            <a:endParaRPr lang="en-US" altLang="zh-CN" sz="3600" b="1" kern="0" dirty="0">
              <a:solidFill>
                <a:srgbClr val="0000FF"/>
              </a:solidFill>
              <a:latin typeface="华文新魏" pitchFamily="2" charset="-122"/>
              <a:ea typeface="华文新魏" pitchFamily="2" charset="-122"/>
            </a:endParaRPr>
          </a:p>
          <a:p>
            <a:pPr marL="742950" lvl="1" indent="-285750" eaLnBrk="0" hangingPunct="0">
              <a:lnSpc>
                <a:spcPct val="150000"/>
              </a:lnSpc>
              <a:spcBef>
                <a:spcPct val="20000"/>
              </a:spcBef>
              <a:buClr>
                <a:schemeClr val="accent2"/>
              </a:buClr>
              <a:buSzPct val="85000"/>
              <a:defRPr/>
            </a:pPr>
            <a:r>
              <a:rPr lang="en-US" altLang="zh-CN" sz="3600" b="1" kern="0" dirty="0">
                <a:solidFill>
                  <a:srgbClr val="0000FF"/>
                </a:solidFill>
                <a:latin typeface="华文新魏" pitchFamily="2" charset="-122"/>
                <a:ea typeface="华文新魏" pitchFamily="2" charset="-122"/>
              </a:rPr>
              <a:t>2.</a:t>
            </a:r>
            <a:r>
              <a:rPr lang="zh-CN" altLang="en-US" sz="3600" b="1" kern="0" dirty="0">
                <a:solidFill>
                  <a:srgbClr val="0000FF"/>
                </a:solidFill>
                <a:latin typeface="华文新魏" pitchFamily="2" charset="-122"/>
                <a:ea typeface="华文新魏" pitchFamily="2" charset="-122"/>
              </a:rPr>
              <a:t>网络类及应用</a:t>
            </a:r>
            <a:endParaRPr lang="en-US" altLang="zh-CN" sz="3600" b="1" kern="0" dirty="0">
              <a:solidFill>
                <a:srgbClr val="0000FF"/>
              </a:solidFill>
              <a:latin typeface="华文新魏" pitchFamily="2" charset="-122"/>
              <a:ea typeface="华文新魏" pitchFamily="2" charset="-122"/>
            </a:endParaRPr>
          </a:p>
          <a:p>
            <a:pPr lvl="2">
              <a:lnSpc>
                <a:spcPct val="150000"/>
              </a:lnSpc>
              <a:buFont typeface="Wingdings" pitchFamily="2" charset="2"/>
              <a:buChar char="Ø"/>
              <a:defRPr/>
            </a:pPr>
            <a:r>
              <a:rPr lang="en-US" altLang="zh-CN" sz="2400" dirty="0">
                <a:solidFill>
                  <a:srgbClr val="002060"/>
                </a:solidFill>
              </a:rPr>
              <a:t>InetAddress</a:t>
            </a:r>
            <a:r>
              <a:rPr lang="zh-CN" altLang="en-US" sz="2400" dirty="0">
                <a:solidFill>
                  <a:srgbClr val="002060"/>
                </a:solidFill>
              </a:rPr>
              <a:t>类应用</a:t>
            </a:r>
            <a:endParaRPr lang="zh-CN" altLang="en-US" sz="2400" dirty="0">
              <a:solidFill>
                <a:srgbClr val="002060"/>
              </a:solidFill>
            </a:endParaRPr>
          </a:p>
          <a:p>
            <a:pPr lvl="2">
              <a:lnSpc>
                <a:spcPct val="150000"/>
              </a:lnSpc>
              <a:buFont typeface="Wingdings" pitchFamily="2" charset="2"/>
              <a:buChar char="Ø"/>
              <a:defRPr/>
            </a:pPr>
            <a:r>
              <a:rPr lang="en-US" altLang="zh-CN" sz="2400" dirty="0" err="1">
                <a:solidFill>
                  <a:srgbClr val="002060"/>
                </a:solidFill>
              </a:rPr>
              <a:t>ServerSocket</a:t>
            </a:r>
            <a:r>
              <a:rPr lang="zh-CN" altLang="en-US" sz="2400" dirty="0">
                <a:solidFill>
                  <a:srgbClr val="002060"/>
                </a:solidFill>
              </a:rPr>
              <a:t>类与</a:t>
            </a:r>
            <a:r>
              <a:rPr lang="en-US" altLang="zh-CN" sz="2400" dirty="0">
                <a:solidFill>
                  <a:srgbClr val="002060"/>
                </a:solidFill>
              </a:rPr>
              <a:t>Socket</a:t>
            </a:r>
            <a:r>
              <a:rPr lang="zh-CN" altLang="en-US" sz="2400" dirty="0">
                <a:solidFill>
                  <a:srgbClr val="002060"/>
                </a:solidFill>
              </a:rPr>
              <a:t>类实现</a:t>
            </a:r>
            <a:r>
              <a:rPr lang="en-US" altLang="zh-CN" sz="2400" dirty="0">
                <a:solidFill>
                  <a:srgbClr val="002060"/>
                </a:solidFill>
              </a:rPr>
              <a:t>TCP</a:t>
            </a:r>
            <a:r>
              <a:rPr lang="zh-CN" altLang="en-US" sz="2400" dirty="0">
                <a:solidFill>
                  <a:srgbClr val="002060"/>
                </a:solidFill>
              </a:rPr>
              <a:t>通信</a:t>
            </a:r>
            <a:endParaRPr lang="en-US" altLang="zh-CN" sz="2400" dirty="0">
              <a:solidFill>
                <a:srgbClr val="002060"/>
              </a:solidFill>
            </a:endParaRPr>
          </a:p>
          <a:p>
            <a:pPr lvl="2">
              <a:lnSpc>
                <a:spcPct val="150000"/>
              </a:lnSpc>
              <a:buFont typeface="Wingdings" pitchFamily="2" charset="2"/>
              <a:buChar char="Ø"/>
              <a:defRPr/>
            </a:pPr>
            <a:r>
              <a:rPr lang="en-US" altLang="zh-CN" sz="2400" dirty="0" err="1">
                <a:solidFill>
                  <a:srgbClr val="002060"/>
                </a:solidFill>
              </a:rPr>
              <a:t>DatagramSocket</a:t>
            </a:r>
            <a:r>
              <a:rPr lang="zh-CN" altLang="en-US" sz="2400" dirty="0">
                <a:solidFill>
                  <a:srgbClr val="002060"/>
                </a:solidFill>
              </a:rPr>
              <a:t>类与</a:t>
            </a:r>
            <a:r>
              <a:rPr lang="en-US" altLang="zh-CN" sz="2400" dirty="0">
                <a:solidFill>
                  <a:srgbClr val="002060"/>
                </a:solidFill>
              </a:rPr>
              <a:t>Datagram</a:t>
            </a:r>
            <a:r>
              <a:rPr lang="zh-CN" altLang="en-US" sz="2400" dirty="0">
                <a:solidFill>
                  <a:srgbClr val="002060"/>
                </a:solidFill>
              </a:rPr>
              <a:t>类实现</a:t>
            </a:r>
            <a:r>
              <a:rPr lang="en-US" altLang="zh-CN" sz="2400" dirty="0">
                <a:solidFill>
                  <a:srgbClr val="002060"/>
                </a:solidFill>
              </a:rPr>
              <a:t>UDP</a:t>
            </a:r>
            <a:r>
              <a:rPr lang="zh-CN" altLang="en-US" sz="2400" dirty="0">
                <a:solidFill>
                  <a:srgbClr val="002060"/>
                </a:solidFill>
              </a:rPr>
              <a:t>通信</a:t>
            </a:r>
            <a:endParaRPr lang="zh-CN" altLang="en-US" sz="2400" dirty="0">
              <a:solidFill>
                <a:srgbClr val="00206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3"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p:txBody>
          <a:bodyPr/>
          <a:lstStyle/>
          <a:p>
            <a:r>
              <a:rPr lang="en-US" altLang="zh-CN" smtClean="0">
                <a:latin typeface="华文新魏" pitchFamily="2" charset="-122"/>
                <a:ea typeface="华文新魏" pitchFamily="2" charset="-122"/>
              </a:rPr>
              <a:t>1. </a:t>
            </a:r>
            <a:r>
              <a:rPr lang="zh-CN" altLang="en-US" smtClean="0">
                <a:latin typeface="华文新魏" pitchFamily="2" charset="-122"/>
                <a:ea typeface="华文新魏" pitchFamily="2" charset="-122"/>
              </a:rPr>
              <a:t>网络协议概述</a:t>
            </a:r>
            <a:endParaRPr lang="zh-CN" altLang="en-US" smtClean="0">
              <a:latin typeface="华文新魏" pitchFamily="2" charset="-122"/>
              <a:ea typeface="华文新魏" pitchFamily="2" charset="-122"/>
            </a:endParaRPr>
          </a:p>
        </p:txBody>
      </p:sp>
      <p:sp>
        <p:nvSpPr>
          <p:cNvPr id="33795" name="Rectangle 3"/>
          <p:cNvSpPr>
            <a:spLocks noGrp="1" noChangeArrowheads="1"/>
          </p:cNvSpPr>
          <p:nvPr>
            <p:ph type="body" sz="half" idx="4294967295"/>
          </p:nvPr>
        </p:nvSpPr>
        <p:spPr>
          <a:xfrm>
            <a:off x="1006475" y="1000125"/>
            <a:ext cx="7994650" cy="5040313"/>
          </a:xfrm>
        </p:spPr>
        <p:txBody>
          <a:bodyPr/>
          <a:lstStyle/>
          <a:p>
            <a:r>
              <a:rPr lang="zh-CN" altLang="en-US" b="1" smtClean="0">
                <a:solidFill>
                  <a:srgbClr val="0000FF"/>
                </a:solidFill>
                <a:latin typeface="华文新魏" pitchFamily="2" charset="-122"/>
                <a:ea typeface="华文新魏" pitchFamily="2" charset="-122"/>
              </a:rPr>
              <a:t>网络通信</a:t>
            </a:r>
            <a:r>
              <a:rPr lang="zh-CN" altLang="en-US" smtClean="0">
                <a:solidFill>
                  <a:srgbClr val="002060"/>
                </a:solidFill>
                <a:latin typeface="华文新魏" pitchFamily="2" charset="-122"/>
                <a:ea typeface="华文新魏" pitchFamily="2" charset="-122"/>
              </a:rPr>
              <a:t>是采用网络协议实现计算机之间的数据交换。 </a:t>
            </a:r>
            <a:endParaRPr lang="zh-CN" altLang="en-US" smtClean="0">
              <a:solidFill>
                <a:srgbClr val="002060"/>
              </a:solidFill>
              <a:latin typeface="华文新魏" pitchFamily="2" charset="-122"/>
              <a:ea typeface="华文新魏" pitchFamily="2" charset="-122"/>
            </a:endParaRPr>
          </a:p>
          <a:p>
            <a:r>
              <a:rPr lang="zh-CN" altLang="en-US" smtClean="0">
                <a:solidFill>
                  <a:srgbClr val="002060"/>
                </a:solidFill>
                <a:latin typeface="华文新魏" pitchFamily="2" charset="-122"/>
                <a:ea typeface="华文新魏" pitchFamily="2" charset="-122"/>
              </a:rPr>
              <a:t>所谓</a:t>
            </a:r>
            <a:r>
              <a:rPr lang="zh-CN" altLang="en-US" b="1" smtClean="0">
                <a:solidFill>
                  <a:srgbClr val="0000FF"/>
                </a:solidFill>
                <a:latin typeface="华文新魏" pitchFamily="2" charset="-122"/>
                <a:ea typeface="华文新魏" pitchFamily="2" charset="-122"/>
              </a:rPr>
              <a:t>网络协议</a:t>
            </a:r>
            <a:r>
              <a:rPr lang="zh-CN" altLang="en-US" smtClean="0">
                <a:solidFill>
                  <a:srgbClr val="002060"/>
                </a:solidFill>
                <a:latin typeface="华文新魏" pitchFamily="2" charset="-122"/>
                <a:ea typeface="华文新魏" pitchFamily="2" charset="-122"/>
              </a:rPr>
              <a:t>是指通讯双方约定好的规则集合。</a:t>
            </a:r>
            <a:endParaRPr lang="zh-CN" altLang="en-US" smtClean="0">
              <a:solidFill>
                <a:srgbClr val="002060"/>
              </a:solidFill>
              <a:latin typeface="华文新魏" pitchFamily="2" charset="-122"/>
              <a:ea typeface="华文新魏" pitchFamily="2" charset="-122"/>
            </a:endParaRPr>
          </a:p>
          <a:p>
            <a:r>
              <a:rPr lang="zh-CN" altLang="en-US" smtClean="0">
                <a:solidFill>
                  <a:srgbClr val="002060"/>
                </a:solidFill>
                <a:latin typeface="华文新魏" pitchFamily="2" charset="-122"/>
                <a:ea typeface="华文新魏" pitchFamily="2" charset="-122"/>
              </a:rPr>
              <a:t>国际标准化组织提出开放系统互连模型，即</a:t>
            </a:r>
            <a:r>
              <a:rPr lang="en-US" altLang="zh-CN" b="1" smtClean="0">
                <a:solidFill>
                  <a:srgbClr val="0000FF"/>
                </a:solidFill>
                <a:latin typeface="华文新魏" pitchFamily="2" charset="-122"/>
                <a:ea typeface="华文新魏" pitchFamily="2" charset="-122"/>
              </a:rPr>
              <a:t>ISO/OSI</a:t>
            </a:r>
            <a:r>
              <a:rPr lang="zh-CN" altLang="en-US" smtClean="0">
                <a:solidFill>
                  <a:srgbClr val="002060"/>
                </a:solidFill>
                <a:latin typeface="华文新魏" pitchFamily="2" charset="-122"/>
                <a:ea typeface="华文新魏" pitchFamily="2" charset="-122"/>
              </a:rPr>
              <a:t>七层协议模型</a:t>
            </a:r>
            <a:endParaRPr lang="zh-CN" altLang="en-US" smtClean="0">
              <a:solidFill>
                <a:srgbClr val="002060"/>
              </a:solidFill>
              <a:latin typeface="华文新魏" pitchFamily="2" charset="-122"/>
              <a:ea typeface="华文新魏" pitchFamily="2" charset="-122"/>
            </a:endParaRPr>
          </a:p>
          <a:p>
            <a:r>
              <a:rPr lang="zh-CN" altLang="en-US" smtClean="0">
                <a:solidFill>
                  <a:srgbClr val="002060"/>
                </a:solidFill>
                <a:latin typeface="华文新魏" pitchFamily="2" charset="-122"/>
                <a:ea typeface="华文新魏" pitchFamily="2" charset="-122"/>
              </a:rPr>
              <a:t>传输控制协议</a:t>
            </a:r>
            <a:r>
              <a:rPr lang="en-US" altLang="zh-CN" smtClean="0">
                <a:solidFill>
                  <a:srgbClr val="002060"/>
                </a:solidFill>
                <a:latin typeface="华文新魏" pitchFamily="2" charset="-122"/>
                <a:ea typeface="华文新魏" pitchFamily="2" charset="-122"/>
              </a:rPr>
              <a:t>/</a:t>
            </a:r>
            <a:r>
              <a:rPr lang="zh-CN" altLang="en-US" smtClean="0">
                <a:solidFill>
                  <a:srgbClr val="002060"/>
                </a:solidFill>
                <a:latin typeface="华文新魏" pitchFamily="2" charset="-122"/>
                <a:ea typeface="华文新魏" pitchFamily="2" charset="-122"/>
              </a:rPr>
              <a:t>互联网络协议，即</a:t>
            </a:r>
            <a:r>
              <a:rPr lang="en-US" altLang="zh-CN" b="1" smtClean="0">
                <a:solidFill>
                  <a:srgbClr val="0000FF"/>
                </a:solidFill>
                <a:latin typeface="华文新魏" pitchFamily="2" charset="-122"/>
                <a:ea typeface="华文新魏" pitchFamily="2" charset="-122"/>
              </a:rPr>
              <a:t>TCP/IP </a:t>
            </a:r>
            <a:r>
              <a:rPr lang="zh-CN" altLang="en-US" smtClean="0">
                <a:solidFill>
                  <a:srgbClr val="002060"/>
                </a:solidFill>
                <a:latin typeface="华文新魏" pitchFamily="2" charset="-122"/>
                <a:ea typeface="华文新魏" pitchFamily="2" charset="-122"/>
              </a:rPr>
              <a:t>四层协议模型起源于美国国防部高级研究规划署</a:t>
            </a:r>
            <a:r>
              <a:rPr lang="en-US" altLang="zh-CN" smtClean="0">
                <a:solidFill>
                  <a:srgbClr val="002060"/>
                </a:solidFill>
                <a:latin typeface="华文新魏" pitchFamily="2" charset="-122"/>
                <a:ea typeface="华文新魏" pitchFamily="2" charset="-122"/>
              </a:rPr>
              <a:t>(ARPA)</a:t>
            </a:r>
            <a:r>
              <a:rPr lang="zh-CN" altLang="en-US" smtClean="0">
                <a:solidFill>
                  <a:srgbClr val="002060"/>
                </a:solidFill>
                <a:latin typeface="华文新魏" pitchFamily="2" charset="-122"/>
                <a:ea typeface="华文新魏" pitchFamily="2" charset="-122"/>
              </a:rPr>
              <a:t>的一项研究计划</a:t>
            </a:r>
            <a:r>
              <a:rPr lang="en-US" altLang="zh-CN" smtClean="0">
                <a:solidFill>
                  <a:srgbClr val="002060"/>
                </a:solidFill>
                <a:latin typeface="华文新魏" pitchFamily="2" charset="-122"/>
                <a:ea typeface="华文新魏" pitchFamily="2" charset="-122"/>
              </a:rPr>
              <a:t>——</a:t>
            </a:r>
            <a:r>
              <a:rPr lang="zh-CN" altLang="en-US" smtClean="0">
                <a:solidFill>
                  <a:srgbClr val="002060"/>
                </a:solidFill>
                <a:latin typeface="华文新魏" pitchFamily="2" charset="-122"/>
                <a:ea typeface="华文新魏" pitchFamily="2" charset="-122"/>
              </a:rPr>
              <a:t>实现若干台主机的相互通信。</a:t>
            </a:r>
            <a:endParaRPr lang="zh-CN" altLang="en-US" smtClean="0">
              <a:solidFill>
                <a:srgbClr val="002060"/>
              </a:solidFill>
              <a:latin typeface="华文新魏" pitchFamily="2" charset="-122"/>
              <a:ea typeface="华文新魏" pitchFamily="2" charset="-122"/>
            </a:endParaRPr>
          </a:p>
          <a:p>
            <a:endParaRPr lang="en-US" altLang="zh-CN" smtClean="0">
              <a:solidFill>
                <a:srgbClr val="002060"/>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bwMode="auto">
          <a:xfrm>
            <a:off x="1536728" y="1785950"/>
            <a:ext cx="1752600" cy="3429000"/>
            <a:chOff x="864" y="1344"/>
            <a:chExt cx="1680" cy="2160"/>
          </a:xfrm>
          <a:solidFill>
            <a:srgbClr val="7030A0"/>
          </a:solidFill>
        </p:grpSpPr>
        <p:sp>
          <p:nvSpPr>
            <p:cNvPr id="271364" name="Rectangle 4"/>
            <p:cNvSpPr>
              <a:spLocks noChangeArrowheads="1"/>
            </p:cNvSpPr>
            <p:nvPr/>
          </p:nvSpPr>
          <p:spPr bwMode="auto">
            <a:xfrm>
              <a:off x="864" y="1344"/>
              <a:ext cx="1680" cy="309"/>
            </a:xfrm>
            <a:prstGeom prst="rect">
              <a:avLst/>
            </a:prstGeom>
            <a:grpFill/>
            <a:ln w="28575">
              <a:solidFill>
                <a:srgbClr val="FFFF00"/>
              </a:solidFill>
              <a:miter lim="800000"/>
              <a:headEnd type="none" w="sm" len="sm"/>
              <a:tailEnd type="none" w="sm" len="sm"/>
            </a:ln>
            <a:effectLst/>
          </p:spPr>
          <p:txBody>
            <a:bodyPr wrap="none" anchor="ctr"/>
            <a:lstStyle/>
            <a:p>
              <a:pPr algn="ctr" defTabSz="762000" eaLnBrk="0" hangingPunct="0">
                <a:defRPr/>
              </a:pPr>
              <a:r>
                <a:rPr lang="zh-CN" altLang="en-US" sz="2000" b="1">
                  <a:solidFill>
                    <a:schemeClr val="bg1"/>
                  </a:solidFill>
                  <a:latin typeface="CordiaUPC" pitchFamily="34" charset="-34"/>
                </a:rPr>
                <a:t>应用层</a:t>
              </a:r>
              <a:endParaRPr lang="zh-CN" altLang="en-US" sz="2000" b="1">
                <a:solidFill>
                  <a:schemeClr val="bg1"/>
                </a:solidFill>
                <a:latin typeface="CordiaUPC" pitchFamily="34" charset="-34"/>
              </a:endParaRPr>
            </a:p>
          </p:txBody>
        </p:sp>
        <p:sp>
          <p:nvSpPr>
            <p:cNvPr id="271365" name="Rectangle 5"/>
            <p:cNvSpPr>
              <a:spLocks noChangeArrowheads="1"/>
            </p:cNvSpPr>
            <p:nvPr/>
          </p:nvSpPr>
          <p:spPr bwMode="auto">
            <a:xfrm>
              <a:off x="864" y="1653"/>
              <a:ext cx="1680" cy="308"/>
            </a:xfrm>
            <a:prstGeom prst="rect">
              <a:avLst/>
            </a:prstGeom>
            <a:grpFill/>
            <a:ln w="28575">
              <a:solidFill>
                <a:srgbClr val="FFFF00"/>
              </a:solidFill>
              <a:miter lim="800000"/>
              <a:headEnd type="none" w="sm" len="sm"/>
              <a:tailEnd type="none" w="sm" len="sm"/>
            </a:ln>
            <a:effectLst/>
          </p:spPr>
          <p:txBody>
            <a:bodyPr wrap="none" anchor="ctr"/>
            <a:lstStyle/>
            <a:p>
              <a:pPr algn="ctr" defTabSz="762000" eaLnBrk="0" hangingPunct="0">
                <a:defRPr/>
              </a:pPr>
              <a:r>
                <a:rPr lang="zh-CN" altLang="en-US" sz="2000" b="1" dirty="0">
                  <a:solidFill>
                    <a:schemeClr val="bg1"/>
                  </a:solidFill>
                  <a:latin typeface="CordiaUPC" pitchFamily="34" charset="-34"/>
                </a:rPr>
                <a:t>表示层</a:t>
              </a:r>
              <a:endParaRPr lang="zh-CN" altLang="en-US" sz="2000" b="1" dirty="0">
                <a:solidFill>
                  <a:schemeClr val="bg1"/>
                </a:solidFill>
                <a:latin typeface="CordiaUPC" pitchFamily="34" charset="-34"/>
              </a:endParaRPr>
            </a:p>
          </p:txBody>
        </p:sp>
        <p:sp>
          <p:nvSpPr>
            <p:cNvPr id="271366" name="Rectangle 6"/>
            <p:cNvSpPr>
              <a:spLocks noChangeArrowheads="1"/>
            </p:cNvSpPr>
            <p:nvPr/>
          </p:nvSpPr>
          <p:spPr bwMode="auto">
            <a:xfrm>
              <a:off x="864" y="1961"/>
              <a:ext cx="1680" cy="309"/>
            </a:xfrm>
            <a:prstGeom prst="rect">
              <a:avLst/>
            </a:prstGeom>
            <a:grpFill/>
            <a:ln w="28575">
              <a:solidFill>
                <a:srgbClr val="FFFF00"/>
              </a:solidFill>
              <a:miter lim="800000"/>
              <a:headEnd type="none" w="sm" len="sm"/>
              <a:tailEnd type="none" w="sm" len="sm"/>
            </a:ln>
            <a:effectLst/>
          </p:spPr>
          <p:txBody>
            <a:bodyPr wrap="none" anchor="ctr"/>
            <a:lstStyle/>
            <a:p>
              <a:pPr algn="ctr" defTabSz="762000" eaLnBrk="0" hangingPunct="0">
                <a:defRPr/>
              </a:pPr>
              <a:r>
                <a:rPr lang="zh-CN" altLang="en-US" sz="2000" b="1">
                  <a:solidFill>
                    <a:schemeClr val="bg1"/>
                  </a:solidFill>
                  <a:latin typeface="CordiaUPC" pitchFamily="34" charset="-34"/>
                </a:rPr>
                <a:t>会话层</a:t>
              </a:r>
              <a:endParaRPr lang="zh-CN" altLang="en-US" sz="2000" b="1">
                <a:solidFill>
                  <a:schemeClr val="bg1"/>
                </a:solidFill>
                <a:latin typeface="CordiaUPC" pitchFamily="34" charset="-34"/>
              </a:endParaRPr>
            </a:p>
          </p:txBody>
        </p:sp>
        <p:sp>
          <p:nvSpPr>
            <p:cNvPr id="271367" name="Rectangle 7"/>
            <p:cNvSpPr>
              <a:spLocks noChangeArrowheads="1"/>
            </p:cNvSpPr>
            <p:nvPr/>
          </p:nvSpPr>
          <p:spPr bwMode="auto">
            <a:xfrm>
              <a:off x="864" y="2270"/>
              <a:ext cx="1680" cy="308"/>
            </a:xfrm>
            <a:prstGeom prst="rect">
              <a:avLst/>
            </a:prstGeom>
            <a:grpFill/>
            <a:ln w="28575">
              <a:solidFill>
                <a:srgbClr val="FFFF00"/>
              </a:solidFill>
              <a:miter lim="800000"/>
              <a:headEnd type="none" w="sm" len="sm"/>
              <a:tailEnd type="none" w="sm" len="sm"/>
            </a:ln>
            <a:effectLst/>
          </p:spPr>
          <p:txBody>
            <a:bodyPr wrap="none" anchor="ctr"/>
            <a:lstStyle/>
            <a:p>
              <a:pPr algn="ctr" defTabSz="762000" eaLnBrk="0" hangingPunct="0">
                <a:defRPr/>
              </a:pPr>
              <a:r>
                <a:rPr lang="zh-CN" altLang="en-US" sz="2000" b="1">
                  <a:solidFill>
                    <a:schemeClr val="bg1"/>
                  </a:solidFill>
                  <a:latin typeface="CordiaUPC" pitchFamily="34" charset="-34"/>
                </a:rPr>
                <a:t>传输层</a:t>
              </a:r>
              <a:endParaRPr lang="zh-CN" altLang="en-US" sz="2000" b="1">
                <a:solidFill>
                  <a:schemeClr val="bg1"/>
                </a:solidFill>
                <a:latin typeface="CordiaUPC" pitchFamily="34" charset="-34"/>
              </a:endParaRPr>
            </a:p>
          </p:txBody>
        </p:sp>
        <p:sp>
          <p:nvSpPr>
            <p:cNvPr id="271368" name="Rectangle 8"/>
            <p:cNvSpPr>
              <a:spLocks noChangeArrowheads="1"/>
            </p:cNvSpPr>
            <p:nvPr/>
          </p:nvSpPr>
          <p:spPr bwMode="auto">
            <a:xfrm>
              <a:off x="864" y="3195"/>
              <a:ext cx="1680" cy="309"/>
            </a:xfrm>
            <a:prstGeom prst="rect">
              <a:avLst/>
            </a:prstGeom>
            <a:grpFill/>
            <a:ln w="28575">
              <a:solidFill>
                <a:srgbClr val="FFFF00"/>
              </a:solidFill>
              <a:miter lim="800000"/>
              <a:headEnd type="none" w="sm" len="sm"/>
              <a:tailEnd type="none" w="sm" len="sm"/>
            </a:ln>
            <a:effectLst/>
          </p:spPr>
          <p:txBody>
            <a:bodyPr wrap="none" anchor="ctr"/>
            <a:lstStyle/>
            <a:p>
              <a:pPr algn="ctr" defTabSz="762000" eaLnBrk="0" hangingPunct="0">
                <a:defRPr/>
              </a:pPr>
              <a:r>
                <a:rPr lang="zh-CN" altLang="en-US" sz="2000" b="1">
                  <a:solidFill>
                    <a:schemeClr val="bg1"/>
                  </a:solidFill>
                  <a:latin typeface="CordiaUPC" pitchFamily="34" charset="-34"/>
                </a:rPr>
                <a:t>物理层</a:t>
              </a:r>
              <a:endParaRPr lang="zh-CN" altLang="en-US" sz="2000" b="1">
                <a:solidFill>
                  <a:schemeClr val="bg1"/>
                </a:solidFill>
                <a:latin typeface="CordiaUPC" pitchFamily="34" charset="-34"/>
              </a:endParaRPr>
            </a:p>
          </p:txBody>
        </p:sp>
        <p:sp>
          <p:nvSpPr>
            <p:cNvPr id="271369" name="Rectangle 9"/>
            <p:cNvSpPr>
              <a:spLocks noChangeArrowheads="1"/>
            </p:cNvSpPr>
            <p:nvPr/>
          </p:nvSpPr>
          <p:spPr bwMode="auto">
            <a:xfrm>
              <a:off x="864" y="2887"/>
              <a:ext cx="1680" cy="308"/>
            </a:xfrm>
            <a:prstGeom prst="rect">
              <a:avLst/>
            </a:prstGeom>
            <a:grpFill/>
            <a:ln w="28575">
              <a:solidFill>
                <a:srgbClr val="FFFF00"/>
              </a:solidFill>
              <a:miter lim="800000"/>
              <a:headEnd type="none" w="sm" len="sm"/>
              <a:tailEnd type="none" w="sm" len="sm"/>
            </a:ln>
            <a:effectLst/>
          </p:spPr>
          <p:txBody>
            <a:bodyPr wrap="none" anchor="ctr"/>
            <a:lstStyle/>
            <a:p>
              <a:pPr algn="ctr" defTabSz="762000" eaLnBrk="0" hangingPunct="0">
                <a:defRPr/>
              </a:pPr>
              <a:r>
                <a:rPr lang="zh-CN" altLang="en-US" sz="2000" b="1" dirty="0">
                  <a:solidFill>
                    <a:schemeClr val="bg1"/>
                  </a:solidFill>
                  <a:latin typeface="CordiaUPC" pitchFamily="34" charset="-34"/>
                </a:rPr>
                <a:t>数据链路层</a:t>
              </a:r>
              <a:endParaRPr lang="zh-CN" altLang="en-US" sz="2000" b="1" dirty="0">
                <a:solidFill>
                  <a:schemeClr val="bg1"/>
                </a:solidFill>
                <a:latin typeface="CordiaUPC" pitchFamily="34" charset="-34"/>
              </a:endParaRPr>
            </a:p>
          </p:txBody>
        </p:sp>
        <p:sp>
          <p:nvSpPr>
            <p:cNvPr id="271370" name="Rectangle 10"/>
            <p:cNvSpPr>
              <a:spLocks noChangeArrowheads="1"/>
            </p:cNvSpPr>
            <p:nvPr/>
          </p:nvSpPr>
          <p:spPr bwMode="auto">
            <a:xfrm>
              <a:off x="864" y="2578"/>
              <a:ext cx="1680" cy="309"/>
            </a:xfrm>
            <a:prstGeom prst="rect">
              <a:avLst/>
            </a:prstGeom>
            <a:grpFill/>
            <a:ln w="28575">
              <a:solidFill>
                <a:srgbClr val="FFFF00"/>
              </a:solidFill>
              <a:miter lim="800000"/>
              <a:headEnd type="none" w="sm" len="sm"/>
              <a:tailEnd type="none" w="sm" len="sm"/>
            </a:ln>
            <a:effectLst/>
          </p:spPr>
          <p:txBody>
            <a:bodyPr wrap="none" anchor="ctr"/>
            <a:lstStyle/>
            <a:p>
              <a:pPr algn="ctr" defTabSz="762000" eaLnBrk="0" hangingPunct="0">
                <a:defRPr/>
              </a:pPr>
              <a:r>
                <a:rPr lang="zh-CN" altLang="en-US" sz="2000" b="1">
                  <a:solidFill>
                    <a:schemeClr val="bg1"/>
                  </a:solidFill>
                  <a:latin typeface="CordiaUPC" pitchFamily="34" charset="-34"/>
                </a:rPr>
                <a:t>网络层</a:t>
              </a:r>
              <a:endParaRPr lang="zh-CN" altLang="en-US" sz="2000" b="1">
                <a:solidFill>
                  <a:schemeClr val="bg1"/>
                </a:solidFill>
                <a:latin typeface="CordiaUPC" pitchFamily="34" charset="-34"/>
              </a:endParaRPr>
            </a:p>
          </p:txBody>
        </p:sp>
      </p:grpSp>
      <p:sp>
        <p:nvSpPr>
          <p:cNvPr id="34819" name="Text Box 11"/>
          <p:cNvSpPr txBox="1">
            <a:spLocks noChangeArrowheads="1"/>
          </p:cNvSpPr>
          <p:nvPr/>
        </p:nvSpPr>
        <p:spPr bwMode="auto">
          <a:xfrm>
            <a:off x="1079500" y="1846263"/>
            <a:ext cx="381000" cy="335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r">
              <a:lnSpc>
                <a:spcPct val="110000"/>
              </a:lnSpc>
              <a:spcBef>
                <a:spcPct val="50000"/>
              </a:spcBef>
            </a:pPr>
            <a:r>
              <a:rPr lang="en-US" altLang="zh-CN" sz="2000">
                <a:solidFill>
                  <a:srgbClr val="0000FF"/>
                </a:solidFill>
                <a:latin typeface="Arial Rounded MT Bold" pitchFamily="34" charset="0"/>
              </a:rPr>
              <a:t>7</a:t>
            </a:r>
            <a:endParaRPr lang="en-US" altLang="zh-CN" sz="2000">
              <a:solidFill>
                <a:srgbClr val="0000FF"/>
              </a:solidFill>
              <a:latin typeface="Arial Rounded MT Bold" pitchFamily="34" charset="0"/>
            </a:endParaRPr>
          </a:p>
          <a:p>
            <a:pPr algn="r">
              <a:lnSpc>
                <a:spcPct val="110000"/>
              </a:lnSpc>
              <a:spcBef>
                <a:spcPct val="50000"/>
              </a:spcBef>
            </a:pPr>
            <a:r>
              <a:rPr lang="en-US" altLang="zh-CN" sz="2000">
                <a:solidFill>
                  <a:srgbClr val="0000FF"/>
                </a:solidFill>
                <a:latin typeface="Arial Rounded MT Bold" pitchFamily="34" charset="0"/>
              </a:rPr>
              <a:t>6</a:t>
            </a:r>
            <a:endParaRPr lang="en-US" altLang="zh-CN" sz="2000">
              <a:solidFill>
                <a:srgbClr val="0000FF"/>
              </a:solidFill>
              <a:latin typeface="Arial Rounded MT Bold" pitchFamily="34" charset="0"/>
            </a:endParaRPr>
          </a:p>
          <a:p>
            <a:pPr algn="r">
              <a:lnSpc>
                <a:spcPct val="110000"/>
              </a:lnSpc>
              <a:spcBef>
                <a:spcPct val="50000"/>
              </a:spcBef>
            </a:pPr>
            <a:r>
              <a:rPr lang="en-US" altLang="zh-CN" sz="2000">
                <a:solidFill>
                  <a:srgbClr val="0000FF"/>
                </a:solidFill>
                <a:latin typeface="Arial Rounded MT Bold" pitchFamily="34" charset="0"/>
              </a:rPr>
              <a:t>5</a:t>
            </a:r>
            <a:endParaRPr lang="en-US" altLang="zh-CN" sz="2000">
              <a:solidFill>
                <a:srgbClr val="0000FF"/>
              </a:solidFill>
              <a:latin typeface="Arial Rounded MT Bold" pitchFamily="34" charset="0"/>
            </a:endParaRPr>
          </a:p>
          <a:p>
            <a:pPr algn="r">
              <a:lnSpc>
                <a:spcPct val="110000"/>
              </a:lnSpc>
              <a:spcBef>
                <a:spcPct val="50000"/>
              </a:spcBef>
            </a:pPr>
            <a:r>
              <a:rPr lang="en-US" altLang="zh-CN" sz="2000">
                <a:solidFill>
                  <a:srgbClr val="0000FF"/>
                </a:solidFill>
                <a:latin typeface="Arial Rounded MT Bold" pitchFamily="34" charset="0"/>
              </a:rPr>
              <a:t>4</a:t>
            </a:r>
            <a:endParaRPr lang="en-US" altLang="zh-CN" sz="2000">
              <a:solidFill>
                <a:srgbClr val="0000FF"/>
              </a:solidFill>
              <a:latin typeface="Arial Rounded MT Bold" pitchFamily="34" charset="0"/>
            </a:endParaRPr>
          </a:p>
          <a:p>
            <a:pPr algn="r">
              <a:lnSpc>
                <a:spcPct val="110000"/>
              </a:lnSpc>
              <a:spcBef>
                <a:spcPct val="50000"/>
              </a:spcBef>
            </a:pPr>
            <a:r>
              <a:rPr lang="en-US" altLang="zh-CN" sz="2000">
                <a:solidFill>
                  <a:srgbClr val="0000FF"/>
                </a:solidFill>
                <a:latin typeface="Arial Rounded MT Bold" pitchFamily="34" charset="0"/>
              </a:rPr>
              <a:t>3</a:t>
            </a:r>
            <a:endParaRPr lang="en-US" altLang="zh-CN" sz="2000">
              <a:solidFill>
                <a:srgbClr val="0000FF"/>
              </a:solidFill>
              <a:latin typeface="Arial Rounded MT Bold" pitchFamily="34" charset="0"/>
            </a:endParaRPr>
          </a:p>
          <a:p>
            <a:pPr algn="r">
              <a:lnSpc>
                <a:spcPct val="110000"/>
              </a:lnSpc>
              <a:spcBef>
                <a:spcPct val="50000"/>
              </a:spcBef>
            </a:pPr>
            <a:r>
              <a:rPr lang="en-US" altLang="zh-CN" sz="2000">
                <a:solidFill>
                  <a:srgbClr val="0000FF"/>
                </a:solidFill>
                <a:latin typeface="Arial Rounded MT Bold" pitchFamily="34" charset="0"/>
              </a:rPr>
              <a:t>2</a:t>
            </a:r>
            <a:endParaRPr lang="en-US" altLang="zh-CN" sz="2000">
              <a:solidFill>
                <a:srgbClr val="0000FF"/>
              </a:solidFill>
              <a:latin typeface="Arial Rounded MT Bold" pitchFamily="34" charset="0"/>
            </a:endParaRPr>
          </a:p>
          <a:p>
            <a:pPr algn="r">
              <a:lnSpc>
                <a:spcPct val="110000"/>
              </a:lnSpc>
              <a:spcBef>
                <a:spcPct val="50000"/>
              </a:spcBef>
            </a:pPr>
            <a:r>
              <a:rPr lang="en-US" altLang="zh-CN" sz="2000">
                <a:solidFill>
                  <a:srgbClr val="0000FF"/>
                </a:solidFill>
                <a:latin typeface="Arial Rounded MT Bold" pitchFamily="34" charset="0"/>
              </a:rPr>
              <a:t>1</a:t>
            </a:r>
            <a:endParaRPr lang="en-US" altLang="zh-CN" sz="2000">
              <a:solidFill>
                <a:srgbClr val="0000FF"/>
              </a:solidFill>
              <a:latin typeface="Arial Rounded MT Bold" pitchFamily="34" charset="0"/>
            </a:endParaRPr>
          </a:p>
        </p:txBody>
      </p:sp>
      <p:sp>
        <p:nvSpPr>
          <p:cNvPr id="34820" name="Text Box 12"/>
          <p:cNvSpPr txBox="1">
            <a:spLocks noChangeArrowheads="1"/>
          </p:cNvSpPr>
          <p:nvPr/>
        </p:nvSpPr>
        <p:spPr bwMode="auto">
          <a:xfrm>
            <a:off x="1384300" y="1404938"/>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lang="en-US" altLang="zh-CN" sz="2000" b="1">
                <a:solidFill>
                  <a:srgbClr val="0000FF"/>
                </a:solidFill>
                <a:latin typeface="CordiaUPC" pitchFamily="34" charset="-34"/>
              </a:rPr>
              <a:t>OSI</a:t>
            </a:r>
            <a:r>
              <a:rPr lang="zh-CN" altLang="en-US" sz="2000" b="1">
                <a:solidFill>
                  <a:srgbClr val="0000FF"/>
                </a:solidFill>
                <a:latin typeface="CordiaUPC" pitchFamily="34" charset="-34"/>
              </a:rPr>
              <a:t>参考模型</a:t>
            </a:r>
            <a:endParaRPr lang="zh-CN" altLang="en-US" sz="2000" b="1">
              <a:solidFill>
                <a:srgbClr val="0000FF"/>
              </a:solidFill>
              <a:latin typeface="CordiaUPC" pitchFamily="34" charset="-34"/>
            </a:endParaRPr>
          </a:p>
        </p:txBody>
      </p:sp>
      <p:grpSp>
        <p:nvGrpSpPr>
          <p:cNvPr id="3" name="Group 13"/>
          <p:cNvGrpSpPr/>
          <p:nvPr/>
        </p:nvGrpSpPr>
        <p:grpSpPr bwMode="auto">
          <a:xfrm>
            <a:off x="4584728" y="1785950"/>
            <a:ext cx="1752600" cy="3429000"/>
            <a:chOff x="3360" y="1392"/>
            <a:chExt cx="1104" cy="2112"/>
          </a:xfrm>
          <a:solidFill>
            <a:srgbClr val="C00000"/>
          </a:solidFill>
        </p:grpSpPr>
        <p:sp>
          <p:nvSpPr>
            <p:cNvPr id="271374" name="Rectangle 14"/>
            <p:cNvSpPr>
              <a:spLocks noChangeArrowheads="1"/>
            </p:cNvSpPr>
            <p:nvPr/>
          </p:nvSpPr>
          <p:spPr bwMode="auto">
            <a:xfrm>
              <a:off x="3360" y="1392"/>
              <a:ext cx="1104" cy="912"/>
            </a:xfrm>
            <a:prstGeom prst="rect">
              <a:avLst/>
            </a:prstGeom>
            <a:grpFill/>
            <a:ln w="28575">
              <a:solidFill>
                <a:srgbClr val="FFFF00"/>
              </a:solidFill>
              <a:miter lim="800000"/>
              <a:headEnd type="none" w="sm" len="sm"/>
              <a:tailEnd type="none" w="sm" len="sm"/>
            </a:ln>
            <a:effectLst/>
          </p:spPr>
          <p:txBody>
            <a:bodyPr wrap="none" anchor="ctr"/>
            <a:lstStyle/>
            <a:p>
              <a:pPr algn="ctr" defTabSz="762000" eaLnBrk="0" hangingPunct="0">
                <a:defRPr/>
              </a:pPr>
              <a:r>
                <a:rPr lang="zh-CN" altLang="en-US" sz="2000" b="1">
                  <a:solidFill>
                    <a:schemeClr val="bg1"/>
                  </a:solidFill>
                  <a:latin typeface="CordiaUPC" pitchFamily="34" charset="-34"/>
                </a:rPr>
                <a:t>应用层</a:t>
              </a:r>
              <a:endParaRPr lang="zh-CN" altLang="en-US" sz="2000" b="1">
                <a:solidFill>
                  <a:schemeClr val="bg1"/>
                </a:solidFill>
                <a:latin typeface="CordiaUPC" pitchFamily="34" charset="-34"/>
              </a:endParaRPr>
            </a:p>
          </p:txBody>
        </p:sp>
        <p:sp>
          <p:nvSpPr>
            <p:cNvPr id="271375" name="Rectangle 15"/>
            <p:cNvSpPr>
              <a:spLocks noChangeArrowheads="1"/>
            </p:cNvSpPr>
            <p:nvPr/>
          </p:nvSpPr>
          <p:spPr bwMode="auto">
            <a:xfrm>
              <a:off x="3360" y="2270"/>
              <a:ext cx="1104" cy="308"/>
            </a:xfrm>
            <a:prstGeom prst="rect">
              <a:avLst/>
            </a:prstGeom>
            <a:grpFill/>
            <a:ln w="28575">
              <a:solidFill>
                <a:srgbClr val="FFFF00"/>
              </a:solidFill>
              <a:miter lim="800000"/>
              <a:headEnd type="none" w="sm" len="sm"/>
              <a:tailEnd type="none" w="sm" len="sm"/>
            </a:ln>
            <a:effectLst/>
          </p:spPr>
          <p:txBody>
            <a:bodyPr wrap="none" anchor="ctr"/>
            <a:lstStyle/>
            <a:p>
              <a:pPr algn="ctr" defTabSz="762000" eaLnBrk="0" hangingPunct="0">
                <a:defRPr/>
              </a:pPr>
              <a:r>
                <a:rPr lang="zh-CN" altLang="en-US" sz="2000" b="1">
                  <a:solidFill>
                    <a:schemeClr val="bg1"/>
                  </a:solidFill>
                  <a:latin typeface="CordiaUPC" pitchFamily="34" charset="-34"/>
                </a:rPr>
                <a:t>传输层</a:t>
              </a:r>
              <a:endParaRPr lang="zh-CN" altLang="en-US" sz="2000" b="1">
                <a:solidFill>
                  <a:schemeClr val="bg1"/>
                </a:solidFill>
                <a:latin typeface="CordiaUPC" pitchFamily="34" charset="-34"/>
              </a:endParaRPr>
            </a:p>
          </p:txBody>
        </p:sp>
        <p:sp>
          <p:nvSpPr>
            <p:cNvPr id="271376" name="Rectangle 16"/>
            <p:cNvSpPr>
              <a:spLocks noChangeArrowheads="1"/>
            </p:cNvSpPr>
            <p:nvPr/>
          </p:nvSpPr>
          <p:spPr bwMode="auto">
            <a:xfrm>
              <a:off x="3360" y="2887"/>
              <a:ext cx="1104" cy="617"/>
            </a:xfrm>
            <a:prstGeom prst="rect">
              <a:avLst/>
            </a:prstGeom>
            <a:grpFill/>
            <a:ln w="28575">
              <a:solidFill>
                <a:srgbClr val="FFFF00"/>
              </a:solidFill>
              <a:miter lim="800000"/>
              <a:headEnd type="none" w="sm" len="sm"/>
              <a:tailEnd type="none" w="sm" len="sm"/>
            </a:ln>
            <a:effectLst/>
          </p:spPr>
          <p:txBody>
            <a:bodyPr wrap="none" anchor="ctr"/>
            <a:lstStyle/>
            <a:p>
              <a:pPr algn="ctr" defTabSz="762000" eaLnBrk="0" hangingPunct="0">
                <a:defRPr/>
              </a:pPr>
              <a:r>
                <a:rPr lang="zh-CN" altLang="en-US" sz="2000" b="1">
                  <a:solidFill>
                    <a:schemeClr val="bg1"/>
                  </a:solidFill>
                  <a:latin typeface="CordiaUPC" pitchFamily="34" charset="-34"/>
                </a:rPr>
                <a:t>网络接口层</a:t>
              </a:r>
              <a:endParaRPr lang="zh-CN" altLang="en-US" sz="2000" b="1">
                <a:solidFill>
                  <a:schemeClr val="bg1"/>
                </a:solidFill>
                <a:latin typeface="CordiaUPC" pitchFamily="34" charset="-34"/>
              </a:endParaRPr>
            </a:p>
          </p:txBody>
        </p:sp>
        <p:sp>
          <p:nvSpPr>
            <p:cNvPr id="271377" name="Rectangle 17"/>
            <p:cNvSpPr>
              <a:spLocks noChangeArrowheads="1"/>
            </p:cNvSpPr>
            <p:nvPr/>
          </p:nvSpPr>
          <p:spPr bwMode="auto">
            <a:xfrm>
              <a:off x="3360" y="2578"/>
              <a:ext cx="1104" cy="309"/>
            </a:xfrm>
            <a:prstGeom prst="rect">
              <a:avLst/>
            </a:prstGeom>
            <a:grpFill/>
            <a:ln w="28575">
              <a:solidFill>
                <a:srgbClr val="FFFF00"/>
              </a:solidFill>
              <a:miter lim="800000"/>
              <a:headEnd type="none" w="sm" len="sm"/>
              <a:tailEnd type="none" w="sm" len="sm"/>
            </a:ln>
            <a:effectLst/>
          </p:spPr>
          <p:txBody>
            <a:bodyPr wrap="none" anchor="ctr"/>
            <a:lstStyle/>
            <a:p>
              <a:pPr algn="ctr" defTabSz="762000" eaLnBrk="0" hangingPunct="0">
                <a:defRPr/>
              </a:pPr>
              <a:r>
                <a:rPr lang="zh-CN" altLang="en-US" sz="2000" b="1">
                  <a:solidFill>
                    <a:schemeClr val="bg1"/>
                  </a:solidFill>
                  <a:latin typeface="CordiaUPC" pitchFamily="34" charset="-34"/>
                </a:rPr>
                <a:t>网际层</a:t>
              </a:r>
              <a:endParaRPr lang="zh-CN" altLang="en-US" sz="2000" b="1">
                <a:solidFill>
                  <a:schemeClr val="bg1"/>
                </a:solidFill>
                <a:latin typeface="CordiaUPC" pitchFamily="34" charset="-34"/>
              </a:endParaRPr>
            </a:p>
          </p:txBody>
        </p:sp>
      </p:grpSp>
      <p:sp>
        <p:nvSpPr>
          <p:cNvPr id="34822" name="Text Box 18"/>
          <p:cNvSpPr txBox="1">
            <a:spLocks noChangeArrowheads="1"/>
          </p:cNvSpPr>
          <p:nvPr/>
        </p:nvSpPr>
        <p:spPr bwMode="auto">
          <a:xfrm>
            <a:off x="4321175" y="1404938"/>
            <a:ext cx="2465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lang="en-US" altLang="zh-CN" sz="2000" b="1">
                <a:solidFill>
                  <a:srgbClr val="0000FF"/>
                </a:solidFill>
                <a:latin typeface="CordiaUPC" pitchFamily="34" charset="-34"/>
              </a:rPr>
              <a:t>TCP/IP</a:t>
            </a:r>
            <a:r>
              <a:rPr lang="zh-CN" altLang="en-US" sz="2000" b="1">
                <a:solidFill>
                  <a:srgbClr val="0000FF"/>
                </a:solidFill>
                <a:latin typeface="CordiaUPC" pitchFamily="34" charset="-34"/>
              </a:rPr>
              <a:t>概念层次</a:t>
            </a:r>
            <a:endParaRPr lang="zh-CN" altLang="en-US" sz="2000" b="1">
              <a:solidFill>
                <a:srgbClr val="0000FF"/>
              </a:solidFill>
              <a:latin typeface="CordiaUPC" pitchFamily="34" charset="-34"/>
            </a:endParaRPr>
          </a:p>
        </p:txBody>
      </p:sp>
      <p:sp>
        <p:nvSpPr>
          <p:cNvPr id="271379" name="Line 19"/>
          <p:cNvSpPr>
            <a:spLocks noChangeShapeType="1"/>
          </p:cNvSpPr>
          <p:nvPr/>
        </p:nvSpPr>
        <p:spPr bwMode="auto">
          <a:xfrm>
            <a:off x="3365500" y="3538538"/>
            <a:ext cx="1143000" cy="0"/>
          </a:xfrm>
          <a:prstGeom prst="line">
            <a:avLst/>
          </a:prstGeom>
          <a:noFill/>
          <a:ln w="38100">
            <a:solidFill>
              <a:schemeClr val="accent6"/>
            </a:solidFill>
            <a:prstDash val="dash"/>
            <a:round/>
            <a:headEnd type="stealth" w="med" len="lg"/>
            <a:tailEnd type="stealth" w="med" len="lg"/>
          </a:ln>
          <a:effectLst/>
        </p:spPr>
        <p:txBody>
          <a:bodyPr/>
          <a:lstStyle/>
          <a:p>
            <a:pPr>
              <a:defRPr/>
            </a:pPr>
            <a:endParaRPr lang="zh-CN" altLang="en-US">
              <a:solidFill>
                <a:srgbClr val="0000FF"/>
              </a:solidFill>
            </a:endParaRPr>
          </a:p>
        </p:txBody>
      </p:sp>
      <p:sp>
        <p:nvSpPr>
          <p:cNvPr id="271380" name="Line 20"/>
          <p:cNvSpPr>
            <a:spLocks noChangeShapeType="1"/>
          </p:cNvSpPr>
          <p:nvPr/>
        </p:nvSpPr>
        <p:spPr bwMode="auto">
          <a:xfrm>
            <a:off x="3365500" y="3995738"/>
            <a:ext cx="1143000" cy="0"/>
          </a:xfrm>
          <a:prstGeom prst="line">
            <a:avLst/>
          </a:prstGeom>
          <a:noFill/>
          <a:ln w="38100">
            <a:solidFill>
              <a:schemeClr val="accent6"/>
            </a:solidFill>
            <a:prstDash val="dash"/>
            <a:round/>
            <a:headEnd type="stealth" w="med" len="lg"/>
            <a:tailEnd type="stealth" w="med" len="lg"/>
          </a:ln>
          <a:effectLst/>
        </p:spPr>
        <p:txBody>
          <a:bodyPr/>
          <a:lstStyle/>
          <a:p>
            <a:pPr>
              <a:defRPr/>
            </a:pPr>
            <a:endParaRPr lang="zh-CN" altLang="en-US">
              <a:solidFill>
                <a:srgbClr val="0000FF"/>
              </a:solidFill>
            </a:endParaRPr>
          </a:p>
        </p:txBody>
      </p:sp>
      <p:sp>
        <p:nvSpPr>
          <p:cNvPr id="271381" name="Line 21"/>
          <p:cNvSpPr>
            <a:spLocks noChangeShapeType="1"/>
          </p:cNvSpPr>
          <p:nvPr/>
        </p:nvSpPr>
        <p:spPr bwMode="auto">
          <a:xfrm>
            <a:off x="3365500" y="4529138"/>
            <a:ext cx="1143000" cy="0"/>
          </a:xfrm>
          <a:prstGeom prst="line">
            <a:avLst/>
          </a:prstGeom>
          <a:noFill/>
          <a:ln w="38100">
            <a:solidFill>
              <a:schemeClr val="accent6"/>
            </a:solidFill>
            <a:prstDash val="dash"/>
            <a:round/>
            <a:headEnd type="stealth" w="med" len="lg"/>
            <a:tailEnd type="stealth" w="med" len="lg"/>
          </a:ln>
          <a:effectLst/>
        </p:spPr>
        <p:txBody>
          <a:bodyPr/>
          <a:lstStyle/>
          <a:p>
            <a:pPr>
              <a:defRPr/>
            </a:pPr>
            <a:endParaRPr lang="zh-CN" altLang="en-US">
              <a:solidFill>
                <a:srgbClr val="0000FF"/>
              </a:solidFill>
            </a:endParaRPr>
          </a:p>
        </p:txBody>
      </p:sp>
      <p:sp>
        <p:nvSpPr>
          <p:cNvPr id="271382" name="Line 22"/>
          <p:cNvSpPr>
            <a:spLocks noChangeShapeType="1"/>
          </p:cNvSpPr>
          <p:nvPr/>
        </p:nvSpPr>
        <p:spPr bwMode="auto">
          <a:xfrm>
            <a:off x="3365500" y="4986338"/>
            <a:ext cx="1143000" cy="0"/>
          </a:xfrm>
          <a:prstGeom prst="line">
            <a:avLst/>
          </a:prstGeom>
          <a:noFill/>
          <a:ln w="38100">
            <a:solidFill>
              <a:schemeClr val="accent6"/>
            </a:solidFill>
            <a:prstDash val="dash"/>
            <a:round/>
            <a:headEnd type="stealth" w="med" len="lg"/>
            <a:tailEnd type="stealth" w="med" len="lg"/>
          </a:ln>
          <a:effectLst/>
        </p:spPr>
        <p:txBody>
          <a:bodyPr/>
          <a:lstStyle/>
          <a:p>
            <a:pPr>
              <a:defRPr/>
            </a:pPr>
            <a:endParaRPr lang="zh-CN" altLang="en-US">
              <a:solidFill>
                <a:srgbClr val="0000FF"/>
              </a:solidFill>
            </a:endParaRPr>
          </a:p>
        </p:txBody>
      </p:sp>
      <p:sp>
        <p:nvSpPr>
          <p:cNvPr id="271383" name="Line 23"/>
          <p:cNvSpPr>
            <a:spLocks noChangeShapeType="1"/>
          </p:cNvSpPr>
          <p:nvPr/>
        </p:nvSpPr>
        <p:spPr bwMode="auto">
          <a:xfrm>
            <a:off x="6413500" y="4224338"/>
            <a:ext cx="1981200" cy="0"/>
          </a:xfrm>
          <a:prstGeom prst="line">
            <a:avLst/>
          </a:prstGeom>
          <a:noFill/>
          <a:ln w="12700">
            <a:solidFill>
              <a:schemeClr val="accent6"/>
            </a:solidFill>
            <a:prstDash val="dash"/>
            <a:round/>
            <a:headEnd type="none" w="sm" len="sm"/>
            <a:tailEnd type="none" w="sm" len="sm"/>
          </a:ln>
          <a:effectLst/>
        </p:spPr>
        <p:txBody>
          <a:bodyPr/>
          <a:lstStyle/>
          <a:p>
            <a:pPr>
              <a:defRPr/>
            </a:pPr>
            <a:endParaRPr lang="zh-CN" altLang="en-US">
              <a:solidFill>
                <a:srgbClr val="0000FF"/>
              </a:solidFill>
            </a:endParaRPr>
          </a:p>
        </p:txBody>
      </p:sp>
      <p:sp>
        <p:nvSpPr>
          <p:cNvPr id="34828" name="Text Box 24"/>
          <p:cNvSpPr txBox="1">
            <a:spLocks noChangeArrowheads="1"/>
          </p:cNvSpPr>
          <p:nvPr/>
        </p:nvSpPr>
        <p:spPr bwMode="auto">
          <a:xfrm>
            <a:off x="6413500" y="4452938"/>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pPr>
            <a:r>
              <a:rPr lang="zh-CN" altLang="en-US" b="1">
                <a:solidFill>
                  <a:srgbClr val="0000FF"/>
                </a:solidFill>
                <a:latin typeface="CordiaUPC" pitchFamily="34" charset="-34"/>
              </a:rPr>
              <a:t>设备驱动和接口卡、</a:t>
            </a:r>
            <a:r>
              <a:rPr lang="en-US" altLang="zh-CN" b="1">
                <a:solidFill>
                  <a:srgbClr val="0000FF"/>
                </a:solidFill>
                <a:latin typeface="CordiaUPC" pitchFamily="34" charset="-34"/>
              </a:rPr>
              <a:t>ARP</a:t>
            </a:r>
            <a:r>
              <a:rPr lang="zh-CN" altLang="en-US" b="1">
                <a:solidFill>
                  <a:srgbClr val="0000FF"/>
                </a:solidFill>
                <a:latin typeface="CordiaUPC" pitchFamily="34" charset="-34"/>
              </a:rPr>
              <a:t>、</a:t>
            </a:r>
            <a:r>
              <a:rPr lang="en-US" altLang="zh-CN" b="1">
                <a:solidFill>
                  <a:srgbClr val="0000FF"/>
                </a:solidFill>
                <a:latin typeface="CordiaUPC" pitchFamily="34" charset="-34"/>
              </a:rPr>
              <a:t>RARP</a:t>
            </a:r>
            <a:endParaRPr lang="en-US" altLang="zh-CN" b="1">
              <a:solidFill>
                <a:srgbClr val="0000FF"/>
              </a:solidFill>
              <a:latin typeface="CordiaUPC" pitchFamily="34" charset="-34"/>
            </a:endParaRPr>
          </a:p>
        </p:txBody>
      </p:sp>
      <p:sp>
        <p:nvSpPr>
          <p:cNvPr id="34829" name="Rectangle 28"/>
          <p:cNvSpPr>
            <a:spLocks noChangeArrowheads="1"/>
          </p:cNvSpPr>
          <p:nvPr/>
        </p:nvSpPr>
        <p:spPr bwMode="auto">
          <a:xfrm>
            <a:off x="6465888" y="2144713"/>
            <a:ext cx="21780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a:spAutoFit/>
          </a:bodyPr>
          <a:lstStyle/>
          <a:p>
            <a:r>
              <a:rPr lang="en-US" altLang="zh-CN" b="1">
                <a:solidFill>
                  <a:srgbClr val="0000FF"/>
                </a:solidFill>
                <a:latin typeface="CordiaUPC" pitchFamily="34" charset="-34"/>
              </a:rPr>
              <a:t>Telnet</a:t>
            </a:r>
            <a:r>
              <a:rPr lang="zh-CN" altLang="en-US" b="1">
                <a:solidFill>
                  <a:srgbClr val="0000FF"/>
                </a:solidFill>
                <a:latin typeface="CordiaUPC" pitchFamily="34" charset="-34"/>
              </a:rPr>
              <a:t>、</a:t>
            </a:r>
            <a:r>
              <a:rPr lang="en-US" altLang="zh-CN" b="1">
                <a:solidFill>
                  <a:srgbClr val="0000FF"/>
                </a:solidFill>
                <a:latin typeface="CordiaUPC" pitchFamily="34" charset="-34"/>
              </a:rPr>
              <a:t>FTP</a:t>
            </a:r>
            <a:r>
              <a:rPr lang="zh-CN" altLang="en-US" b="1">
                <a:solidFill>
                  <a:srgbClr val="0000FF"/>
                </a:solidFill>
                <a:latin typeface="CordiaUPC" pitchFamily="34" charset="-34"/>
              </a:rPr>
              <a:t>、</a:t>
            </a:r>
            <a:r>
              <a:rPr lang="en-US" altLang="zh-CN" b="1">
                <a:solidFill>
                  <a:srgbClr val="0000FF"/>
                </a:solidFill>
                <a:latin typeface="CordiaUPC" pitchFamily="34" charset="-34"/>
              </a:rPr>
              <a:t>DNS</a:t>
            </a:r>
            <a:r>
              <a:rPr lang="zh-CN" altLang="en-US" b="1">
                <a:solidFill>
                  <a:srgbClr val="0000FF"/>
                </a:solidFill>
                <a:latin typeface="CordiaUPC" pitchFamily="34" charset="-34"/>
              </a:rPr>
              <a:t>、</a:t>
            </a:r>
            <a:r>
              <a:rPr lang="en-US" altLang="zh-CN" b="1">
                <a:solidFill>
                  <a:srgbClr val="0000FF"/>
                </a:solidFill>
                <a:latin typeface="CordiaUPC" pitchFamily="34" charset="-34"/>
              </a:rPr>
              <a:t>HTTP</a:t>
            </a:r>
            <a:r>
              <a:rPr lang="zh-CN" altLang="en-US" b="1">
                <a:solidFill>
                  <a:srgbClr val="0000FF"/>
                </a:solidFill>
                <a:latin typeface="CordiaUPC" pitchFamily="34" charset="-34"/>
              </a:rPr>
              <a:t>、</a:t>
            </a:r>
            <a:r>
              <a:rPr lang="en-US" altLang="zh-CN" b="1">
                <a:solidFill>
                  <a:srgbClr val="0000FF"/>
                </a:solidFill>
                <a:latin typeface="CordiaUPC" pitchFamily="34" charset="-34"/>
              </a:rPr>
              <a:t>SMTP</a:t>
            </a:r>
            <a:r>
              <a:rPr lang="zh-CN" altLang="en-US" b="1">
                <a:solidFill>
                  <a:srgbClr val="0000FF"/>
                </a:solidFill>
                <a:latin typeface="CordiaUPC" pitchFamily="34" charset="-34"/>
              </a:rPr>
              <a:t>、</a:t>
            </a:r>
            <a:r>
              <a:rPr lang="en-US" altLang="zh-CN" b="1">
                <a:solidFill>
                  <a:srgbClr val="0000FF"/>
                </a:solidFill>
                <a:latin typeface="CordiaUPC" pitchFamily="34" charset="-34"/>
              </a:rPr>
              <a:t>POP</a:t>
            </a:r>
            <a:endParaRPr lang="en-US" altLang="zh-CN" b="1">
              <a:solidFill>
                <a:srgbClr val="0000FF"/>
              </a:solidFill>
              <a:latin typeface="CordiaUPC" pitchFamily="34" charset="-34"/>
            </a:endParaRPr>
          </a:p>
        </p:txBody>
      </p:sp>
      <p:sp>
        <p:nvSpPr>
          <p:cNvPr id="34830" name="Rectangle 29"/>
          <p:cNvSpPr>
            <a:spLocks noChangeArrowheads="1"/>
          </p:cNvSpPr>
          <p:nvPr/>
        </p:nvSpPr>
        <p:spPr bwMode="auto">
          <a:xfrm>
            <a:off x="6537325" y="3225800"/>
            <a:ext cx="1039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r>
              <a:rPr lang="en-US" altLang="zh-CN" b="1">
                <a:solidFill>
                  <a:srgbClr val="0000FF"/>
                </a:solidFill>
                <a:latin typeface="CordiaUPC" pitchFamily="34" charset="-34"/>
              </a:rPr>
              <a:t>TCP</a:t>
            </a:r>
            <a:r>
              <a:rPr lang="zh-CN" altLang="en-US" b="1">
                <a:solidFill>
                  <a:srgbClr val="0000FF"/>
                </a:solidFill>
                <a:latin typeface="CordiaUPC" pitchFamily="34" charset="-34"/>
              </a:rPr>
              <a:t>、</a:t>
            </a:r>
            <a:r>
              <a:rPr lang="en-US" altLang="zh-CN" b="1">
                <a:solidFill>
                  <a:srgbClr val="0000FF"/>
                </a:solidFill>
                <a:latin typeface="CordiaUPC" pitchFamily="34" charset="-34"/>
              </a:rPr>
              <a:t>UDP</a:t>
            </a:r>
            <a:endParaRPr lang="en-US" altLang="zh-CN" b="1">
              <a:solidFill>
                <a:srgbClr val="0000FF"/>
              </a:solidFill>
              <a:latin typeface="CordiaUPC" pitchFamily="34" charset="-34"/>
            </a:endParaRPr>
          </a:p>
        </p:txBody>
      </p:sp>
      <p:sp>
        <p:nvSpPr>
          <p:cNvPr id="34831" name="Rectangle 30"/>
          <p:cNvSpPr>
            <a:spLocks noChangeArrowheads="1"/>
          </p:cNvSpPr>
          <p:nvPr/>
        </p:nvSpPr>
        <p:spPr bwMode="auto">
          <a:xfrm>
            <a:off x="6465888" y="3794125"/>
            <a:ext cx="1557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r>
              <a:rPr lang="en-US" altLang="zh-CN" b="1">
                <a:solidFill>
                  <a:srgbClr val="0000FF"/>
                </a:solidFill>
                <a:latin typeface="CordiaUPC" pitchFamily="34" charset="-34"/>
              </a:rPr>
              <a:t>IP</a:t>
            </a:r>
            <a:r>
              <a:rPr lang="zh-CN" altLang="en-US" b="1">
                <a:solidFill>
                  <a:srgbClr val="0000FF"/>
                </a:solidFill>
                <a:latin typeface="CordiaUPC" pitchFamily="34" charset="-34"/>
              </a:rPr>
              <a:t>、</a:t>
            </a:r>
            <a:r>
              <a:rPr lang="en-US" altLang="zh-CN" b="1">
                <a:solidFill>
                  <a:srgbClr val="0000FF"/>
                </a:solidFill>
                <a:latin typeface="CordiaUPC" pitchFamily="34" charset="-34"/>
              </a:rPr>
              <a:t>ICMP</a:t>
            </a:r>
            <a:r>
              <a:rPr lang="zh-CN" altLang="en-US" b="1">
                <a:solidFill>
                  <a:srgbClr val="0000FF"/>
                </a:solidFill>
                <a:latin typeface="CordiaUPC" pitchFamily="34" charset="-34"/>
              </a:rPr>
              <a:t>、</a:t>
            </a:r>
            <a:r>
              <a:rPr lang="en-US" altLang="zh-CN" b="1">
                <a:solidFill>
                  <a:srgbClr val="0000FF"/>
                </a:solidFill>
                <a:latin typeface="CordiaUPC" pitchFamily="34" charset="-34"/>
              </a:rPr>
              <a:t>IGMP</a:t>
            </a:r>
            <a:endParaRPr lang="en-US" altLang="zh-CN" b="1">
              <a:solidFill>
                <a:srgbClr val="0000FF"/>
              </a:solidFill>
              <a:latin typeface="CordiaUPC" pitchFamily="34" charset="-34"/>
            </a:endParaRPr>
          </a:p>
        </p:txBody>
      </p:sp>
      <p:sp>
        <p:nvSpPr>
          <p:cNvPr id="271391" name="Line 31"/>
          <p:cNvSpPr>
            <a:spLocks noChangeShapeType="1"/>
          </p:cNvSpPr>
          <p:nvPr/>
        </p:nvSpPr>
        <p:spPr bwMode="auto">
          <a:xfrm>
            <a:off x="6392863" y="3729038"/>
            <a:ext cx="1981200" cy="0"/>
          </a:xfrm>
          <a:prstGeom prst="line">
            <a:avLst/>
          </a:prstGeom>
          <a:noFill/>
          <a:ln w="12700">
            <a:solidFill>
              <a:schemeClr val="accent6"/>
            </a:solidFill>
            <a:prstDash val="dash"/>
            <a:round/>
            <a:headEnd type="none" w="sm" len="sm"/>
            <a:tailEnd type="none" w="sm" len="sm"/>
          </a:ln>
          <a:effectLst/>
        </p:spPr>
        <p:txBody>
          <a:bodyPr/>
          <a:lstStyle/>
          <a:p>
            <a:pPr>
              <a:defRPr/>
            </a:pPr>
            <a:endParaRPr lang="zh-CN" altLang="en-US">
              <a:solidFill>
                <a:srgbClr val="0000FF"/>
              </a:solidFill>
            </a:endParaRPr>
          </a:p>
        </p:txBody>
      </p:sp>
      <p:sp>
        <p:nvSpPr>
          <p:cNvPr id="271392" name="Line 32"/>
          <p:cNvSpPr>
            <a:spLocks noChangeShapeType="1"/>
          </p:cNvSpPr>
          <p:nvPr/>
        </p:nvSpPr>
        <p:spPr bwMode="auto">
          <a:xfrm>
            <a:off x="6392863" y="3225800"/>
            <a:ext cx="1981200" cy="0"/>
          </a:xfrm>
          <a:prstGeom prst="line">
            <a:avLst/>
          </a:prstGeom>
          <a:noFill/>
          <a:ln w="12700">
            <a:solidFill>
              <a:schemeClr val="accent6"/>
            </a:solidFill>
            <a:prstDash val="dash"/>
            <a:round/>
            <a:headEnd type="none" w="sm" len="sm"/>
            <a:tailEnd type="none" w="sm" len="sm"/>
          </a:ln>
          <a:effectLst/>
        </p:spPr>
        <p:txBody>
          <a:bodyPr/>
          <a:lstStyle/>
          <a:p>
            <a:pPr>
              <a:defRPr/>
            </a:pPr>
            <a:endParaRPr lang="zh-CN" altLang="en-US">
              <a:solidFill>
                <a:srgbClr val="0000FF"/>
              </a:solidFill>
            </a:endParaRPr>
          </a:p>
        </p:txBody>
      </p:sp>
      <p:sp>
        <p:nvSpPr>
          <p:cNvPr id="34834" name="标题 29"/>
          <p:cNvSpPr>
            <a:spLocks noGrp="1"/>
          </p:cNvSpPr>
          <p:nvPr>
            <p:ph type="ctrTitle"/>
          </p:nvPr>
        </p:nvSpPr>
        <p:spPr>
          <a:xfrm>
            <a:off x="1247775" y="0"/>
            <a:ext cx="7610475" cy="838200"/>
          </a:xfrm>
        </p:spPr>
        <p:txBody>
          <a:bodyPr/>
          <a:lstStyle/>
          <a:p>
            <a:r>
              <a:rPr lang="en-US" altLang="zh-CN" smtClean="0"/>
              <a:t>ISO/OSI</a:t>
            </a:r>
            <a:r>
              <a:rPr lang="zh-CN" altLang="en-US" smtClean="0"/>
              <a:t>与</a:t>
            </a:r>
            <a:r>
              <a:rPr lang="en-US" altLang="zh-CN" smtClean="0"/>
              <a:t>TCP/IP</a:t>
            </a:r>
            <a:r>
              <a:rPr lang="zh-CN" altLang="en-US" smtClean="0"/>
              <a:t>的对应关系</a:t>
            </a:r>
            <a:endParaRPr lang="zh-CN" altLang="en-US"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p:txBody>
          <a:bodyPr/>
          <a:lstStyle/>
          <a:p>
            <a:r>
              <a:rPr lang="en-US" altLang="zh-CN" smtClean="0">
                <a:latin typeface="华文新魏" pitchFamily="2" charset="-122"/>
                <a:ea typeface="华文新魏" pitchFamily="2" charset="-122"/>
              </a:rPr>
              <a:t>10.1 Java</a:t>
            </a:r>
            <a:r>
              <a:rPr lang="zh-CN" altLang="en-US" smtClean="0">
                <a:latin typeface="华文新魏" pitchFamily="2" charset="-122"/>
                <a:ea typeface="华文新魏" pitchFamily="2" charset="-122"/>
              </a:rPr>
              <a:t>数据库编程技术</a:t>
            </a:r>
            <a:endParaRPr lang="zh-CN" altLang="en-US" smtClean="0">
              <a:latin typeface="华文新魏" pitchFamily="2" charset="-122"/>
              <a:ea typeface="华文新魏" pitchFamily="2" charset="-122"/>
            </a:endParaRPr>
          </a:p>
        </p:txBody>
      </p:sp>
      <p:sp>
        <p:nvSpPr>
          <p:cNvPr id="4" name="Rectangle 3"/>
          <p:cNvSpPr txBox="1">
            <a:spLocks noChangeArrowheads="1"/>
          </p:cNvSpPr>
          <p:nvPr/>
        </p:nvSpPr>
        <p:spPr bwMode="auto">
          <a:xfrm>
            <a:off x="1571625" y="1214438"/>
            <a:ext cx="6715125"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eaLnBrk="0" hangingPunct="0">
              <a:spcBef>
                <a:spcPct val="20000"/>
              </a:spcBef>
              <a:buClr>
                <a:schemeClr val="accent2"/>
              </a:buClr>
              <a:buSzPct val="85000"/>
              <a:defRPr/>
            </a:pPr>
            <a:r>
              <a:rPr lang="en-US" altLang="zh-CN" sz="3600" b="1" kern="0" dirty="0">
                <a:solidFill>
                  <a:srgbClr val="0000FF"/>
                </a:solidFill>
                <a:latin typeface="华文新魏" pitchFamily="2" charset="-122"/>
                <a:ea typeface="华文新魏" pitchFamily="2" charset="-122"/>
              </a:rPr>
              <a:t>1. </a:t>
            </a:r>
            <a:r>
              <a:rPr lang="zh-CN" altLang="en-US" sz="3600" b="1" kern="0" dirty="0">
                <a:solidFill>
                  <a:srgbClr val="0000FF"/>
                </a:solidFill>
                <a:latin typeface="华文新魏" pitchFamily="2" charset="-122"/>
                <a:ea typeface="华文新魏" pitchFamily="2" charset="-122"/>
              </a:rPr>
              <a:t>数据库系统概述</a:t>
            </a:r>
            <a:endParaRPr lang="en-US" altLang="zh-CN" sz="3600" b="1" kern="0" dirty="0">
              <a:solidFill>
                <a:srgbClr val="0000FF"/>
              </a:solidFill>
              <a:latin typeface="华文新魏" pitchFamily="2" charset="-122"/>
              <a:ea typeface="华文新魏" pitchFamily="2" charset="-122"/>
            </a:endParaRPr>
          </a:p>
          <a:p>
            <a:pPr lvl="2">
              <a:buFont typeface="Wingdings" pitchFamily="2" charset="2"/>
              <a:buChar char="Ø"/>
              <a:defRPr/>
            </a:pPr>
            <a:r>
              <a:rPr lang="zh-CN" altLang="en-US" sz="2400" dirty="0">
                <a:solidFill>
                  <a:srgbClr val="002060"/>
                </a:solidFill>
              </a:rPr>
              <a:t>数据库系统</a:t>
            </a:r>
            <a:endParaRPr lang="zh-CN" altLang="en-US" sz="2400" dirty="0">
              <a:solidFill>
                <a:srgbClr val="002060"/>
              </a:solidFill>
            </a:endParaRPr>
          </a:p>
          <a:p>
            <a:pPr lvl="2">
              <a:buFont typeface="Wingdings" pitchFamily="2" charset="2"/>
              <a:buChar char="Ø"/>
              <a:defRPr/>
            </a:pPr>
            <a:r>
              <a:rPr lang="en-US" altLang="zh-CN" sz="2400" dirty="0">
                <a:solidFill>
                  <a:srgbClr val="002060"/>
                </a:solidFill>
              </a:rPr>
              <a:t>SQL</a:t>
            </a:r>
            <a:r>
              <a:rPr lang="zh-CN" altLang="en-US" sz="2400" dirty="0">
                <a:solidFill>
                  <a:srgbClr val="002060"/>
                </a:solidFill>
              </a:rPr>
              <a:t>语言</a:t>
            </a:r>
            <a:endParaRPr lang="zh-CN" altLang="en-US" sz="2400" dirty="0">
              <a:solidFill>
                <a:srgbClr val="002060"/>
              </a:solidFill>
            </a:endParaRPr>
          </a:p>
          <a:p>
            <a:pPr lvl="2">
              <a:buFont typeface="Wingdings" pitchFamily="2" charset="2"/>
              <a:buChar char="Ø"/>
              <a:defRPr/>
            </a:pPr>
            <a:r>
              <a:rPr lang="zh-CN" altLang="en-US" sz="2400" dirty="0">
                <a:solidFill>
                  <a:srgbClr val="002060"/>
                </a:solidFill>
              </a:rPr>
              <a:t>常用</a:t>
            </a:r>
            <a:r>
              <a:rPr lang="en-US" altLang="zh-CN" sz="2400" dirty="0">
                <a:solidFill>
                  <a:srgbClr val="002060"/>
                </a:solidFill>
              </a:rPr>
              <a:t>SQL</a:t>
            </a:r>
            <a:r>
              <a:rPr lang="zh-CN" altLang="en-US" sz="2400" dirty="0">
                <a:solidFill>
                  <a:srgbClr val="002060"/>
                </a:solidFill>
              </a:rPr>
              <a:t>句型	</a:t>
            </a:r>
            <a:endParaRPr lang="zh-CN" altLang="en-US" sz="2400" dirty="0">
              <a:solidFill>
                <a:srgbClr val="002060"/>
              </a:solidFill>
            </a:endParaRPr>
          </a:p>
          <a:p>
            <a:pPr marL="742950" lvl="1" indent="-285750" eaLnBrk="0" hangingPunct="0">
              <a:spcBef>
                <a:spcPct val="20000"/>
              </a:spcBef>
              <a:buClr>
                <a:schemeClr val="accent2"/>
              </a:buClr>
              <a:buSzPct val="85000"/>
              <a:defRPr/>
            </a:pPr>
            <a:r>
              <a:rPr lang="en-US" altLang="zh-CN" sz="3600" b="1" kern="0" dirty="0">
                <a:solidFill>
                  <a:srgbClr val="0000FF"/>
                </a:solidFill>
                <a:latin typeface="华文新魏" pitchFamily="2" charset="-122"/>
                <a:ea typeface="华文新魏" pitchFamily="2" charset="-122"/>
              </a:rPr>
              <a:t>2. JDBC</a:t>
            </a:r>
            <a:r>
              <a:rPr lang="zh-CN" altLang="en-US" sz="3600" b="1" kern="0" dirty="0">
                <a:solidFill>
                  <a:srgbClr val="0000FF"/>
                </a:solidFill>
                <a:latin typeface="华文新魏" pitchFamily="2" charset="-122"/>
                <a:ea typeface="华文新魏" pitchFamily="2" charset="-122"/>
              </a:rPr>
              <a:t>概述</a:t>
            </a:r>
            <a:endParaRPr lang="en-US" altLang="zh-CN" sz="3600" b="1" kern="0" dirty="0">
              <a:solidFill>
                <a:srgbClr val="0000FF"/>
              </a:solidFill>
              <a:latin typeface="华文新魏" pitchFamily="2" charset="-122"/>
              <a:ea typeface="华文新魏" pitchFamily="2" charset="-122"/>
            </a:endParaRPr>
          </a:p>
          <a:p>
            <a:pPr lvl="2">
              <a:buFont typeface="Wingdings" pitchFamily="2" charset="2"/>
              <a:buChar char="Ø"/>
              <a:defRPr/>
            </a:pPr>
            <a:r>
              <a:rPr lang="en-US" altLang="zh-CN" sz="2400" dirty="0">
                <a:solidFill>
                  <a:srgbClr val="002060"/>
                </a:solidFill>
              </a:rPr>
              <a:t>JDBC</a:t>
            </a:r>
            <a:r>
              <a:rPr lang="zh-CN" altLang="en-US" sz="2400" dirty="0">
                <a:solidFill>
                  <a:srgbClr val="002060"/>
                </a:solidFill>
              </a:rPr>
              <a:t>的概述</a:t>
            </a:r>
            <a:endParaRPr lang="zh-CN" altLang="en-US" sz="2400" dirty="0">
              <a:solidFill>
                <a:srgbClr val="002060"/>
              </a:solidFill>
            </a:endParaRPr>
          </a:p>
          <a:p>
            <a:pPr lvl="2">
              <a:buFont typeface="Wingdings" pitchFamily="2" charset="2"/>
              <a:buChar char="Ø"/>
              <a:defRPr/>
            </a:pPr>
            <a:r>
              <a:rPr lang="en-US" altLang="zh-CN" sz="2400" dirty="0">
                <a:solidFill>
                  <a:srgbClr val="002060"/>
                </a:solidFill>
              </a:rPr>
              <a:t>JDBC</a:t>
            </a:r>
            <a:r>
              <a:rPr lang="zh-CN" altLang="en-US" sz="2400" dirty="0">
                <a:solidFill>
                  <a:srgbClr val="002060"/>
                </a:solidFill>
              </a:rPr>
              <a:t>的基本功能</a:t>
            </a:r>
            <a:endParaRPr lang="zh-CN" altLang="en-US" sz="2400" dirty="0">
              <a:solidFill>
                <a:srgbClr val="002060"/>
              </a:solidFill>
            </a:endParaRPr>
          </a:p>
          <a:p>
            <a:pPr lvl="2">
              <a:buFont typeface="Wingdings" pitchFamily="2" charset="2"/>
              <a:buChar char="Ø"/>
              <a:defRPr/>
            </a:pPr>
            <a:r>
              <a:rPr lang="en-US" altLang="zh-CN" sz="2400" dirty="0">
                <a:solidFill>
                  <a:srgbClr val="002060"/>
                </a:solidFill>
              </a:rPr>
              <a:t>JDBC API</a:t>
            </a:r>
            <a:r>
              <a:rPr lang="zh-CN" altLang="en-US" sz="2400" dirty="0">
                <a:solidFill>
                  <a:srgbClr val="002060"/>
                </a:solidFill>
              </a:rPr>
              <a:t>和</a:t>
            </a:r>
            <a:r>
              <a:rPr lang="en-US" altLang="zh-CN" sz="2400" dirty="0">
                <a:solidFill>
                  <a:srgbClr val="002060"/>
                </a:solidFill>
              </a:rPr>
              <a:t>JDBC Driver API</a:t>
            </a:r>
            <a:r>
              <a:rPr lang="zh-CN" altLang="en-US" sz="2400" dirty="0">
                <a:solidFill>
                  <a:srgbClr val="002060"/>
                </a:solidFill>
              </a:rPr>
              <a:t>接口</a:t>
            </a:r>
            <a:endParaRPr lang="en-US" altLang="zh-CN" sz="2400" dirty="0">
              <a:solidFill>
                <a:srgbClr val="002060"/>
              </a:solidFill>
            </a:endParaRPr>
          </a:p>
          <a:p>
            <a:pPr marL="742950" lvl="1" indent="-285750" eaLnBrk="0" hangingPunct="0">
              <a:spcBef>
                <a:spcPct val="20000"/>
              </a:spcBef>
              <a:buClr>
                <a:schemeClr val="accent2"/>
              </a:buClr>
              <a:buSzPct val="85000"/>
              <a:defRPr/>
            </a:pPr>
            <a:r>
              <a:rPr lang="en-US" altLang="zh-CN" sz="3600" b="1" kern="0" dirty="0">
                <a:solidFill>
                  <a:srgbClr val="0000FF"/>
                </a:solidFill>
                <a:latin typeface="华文新魏" pitchFamily="2" charset="-122"/>
                <a:ea typeface="华文新魏" pitchFamily="2" charset="-122"/>
              </a:rPr>
              <a:t>3. JDBC</a:t>
            </a:r>
            <a:r>
              <a:rPr lang="zh-CN" altLang="en-US" sz="3600" b="1" kern="0" dirty="0">
                <a:solidFill>
                  <a:srgbClr val="0000FF"/>
                </a:solidFill>
                <a:latin typeface="华文新魏" pitchFamily="2" charset="-122"/>
                <a:ea typeface="华文新魏" pitchFamily="2" charset="-122"/>
              </a:rPr>
              <a:t>编程步骤</a:t>
            </a:r>
            <a:endParaRPr lang="en-US" altLang="zh-CN" sz="3600" b="1" kern="0" dirty="0">
              <a:solidFill>
                <a:srgbClr val="0000FF"/>
              </a:solidFill>
              <a:latin typeface="华文新魏" pitchFamily="2" charset="-122"/>
              <a:ea typeface="华文新魏" pitchFamily="2"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p:txBody>
          <a:bodyPr/>
          <a:lstStyle/>
          <a:p>
            <a:r>
              <a:rPr lang="en-US" altLang="zh-CN" sz="4000" smtClean="0">
                <a:latin typeface="华文新魏" pitchFamily="2" charset="-122"/>
                <a:ea typeface="华文新魏" pitchFamily="2" charset="-122"/>
              </a:rPr>
              <a:t>1. </a:t>
            </a:r>
            <a:r>
              <a:rPr lang="zh-CN" altLang="en-US" sz="4000" smtClean="0">
                <a:latin typeface="华文新魏" pitchFamily="2" charset="-122"/>
                <a:ea typeface="华文新魏" pitchFamily="2" charset="-122"/>
              </a:rPr>
              <a:t>网络协议概述</a:t>
            </a:r>
            <a:endParaRPr lang="zh-CN" altLang="en-US" sz="4000" smtClean="0">
              <a:latin typeface="华文新魏" pitchFamily="2" charset="-122"/>
              <a:ea typeface="华文新魏" pitchFamily="2" charset="-122"/>
            </a:endParaRPr>
          </a:p>
        </p:txBody>
      </p:sp>
      <p:sp>
        <p:nvSpPr>
          <p:cNvPr id="35843" name="Rectangle 3"/>
          <p:cNvSpPr>
            <a:spLocks noGrp="1" noChangeArrowheads="1"/>
          </p:cNvSpPr>
          <p:nvPr>
            <p:ph type="body" sz="half" idx="4294967295"/>
          </p:nvPr>
        </p:nvSpPr>
        <p:spPr>
          <a:xfrm>
            <a:off x="1000125" y="1341438"/>
            <a:ext cx="7929563" cy="5040312"/>
          </a:xfrm>
        </p:spPr>
        <p:txBody>
          <a:bodyPr/>
          <a:lstStyle/>
          <a:p>
            <a:r>
              <a:rPr lang="en-US" altLang="zh-CN" sz="2800" b="1" smtClean="0">
                <a:solidFill>
                  <a:srgbClr val="0000FF"/>
                </a:solidFill>
              </a:rPr>
              <a:t>TCP</a:t>
            </a:r>
            <a:r>
              <a:rPr lang="zh-CN" altLang="en-US" sz="2800" b="1" smtClean="0">
                <a:solidFill>
                  <a:srgbClr val="000000"/>
                </a:solidFill>
              </a:rPr>
              <a:t>是面向连接的、可靠的协议；</a:t>
            </a:r>
            <a:r>
              <a:rPr lang="en-US" altLang="zh-CN" sz="2800" b="1" smtClean="0">
                <a:solidFill>
                  <a:srgbClr val="0000FF"/>
                </a:solidFill>
              </a:rPr>
              <a:t>UDP</a:t>
            </a:r>
            <a:r>
              <a:rPr lang="zh-CN" altLang="en-US" sz="2800" b="1" smtClean="0">
                <a:solidFill>
                  <a:srgbClr val="000000"/>
                </a:solidFill>
              </a:rPr>
              <a:t>是面向非连接、不可靠的连接。</a:t>
            </a:r>
            <a:endParaRPr lang="zh-CN" altLang="en-US" sz="2800" b="1" smtClean="0">
              <a:solidFill>
                <a:srgbClr val="000000"/>
              </a:solidFill>
            </a:endParaRPr>
          </a:p>
          <a:p>
            <a:endParaRPr lang="zh-CN" altLang="en-US" sz="2800" b="1" smtClean="0">
              <a:solidFill>
                <a:srgbClr val="000000"/>
              </a:solidFill>
            </a:endParaRPr>
          </a:p>
          <a:p>
            <a:r>
              <a:rPr lang="zh-CN" altLang="en-US" sz="2800" b="1" smtClean="0">
                <a:solidFill>
                  <a:srgbClr val="000000"/>
                </a:solidFill>
              </a:rPr>
              <a:t>一个网络连接是一个</a:t>
            </a:r>
            <a:r>
              <a:rPr lang="en-US" altLang="zh-CN" sz="2800" b="1" smtClean="0">
                <a:solidFill>
                  <a:srgbClr val="000000"/>
                </a:solidFill>
              </a:rPr>
              <a:t>5</a:t>
            </a:r>
            <a:r>
              <a:rPr lang="zh-CN" altLang="en-US" sz="2800" b="1" smtClean="0">
                <a:solidFill>
                  <a:srgbClr val="000000"/>
                </a:solidFill>
              </a:rPr>
              <a:t>元组：</a:t>
            </a:r>
            <a:endParaRPr lang="zh-CN" altLang="en-US" sz="2800" b="1" smtClean="0">
              <a:solidFill>
                <a:srgbClr val="000000"/>
              </a:solidFill>
            </a:endParaRPr>
          </a:p>
          <a:p>
            <a:pPr>
              <a:buFontTx/>
              <a:buNone/>
            </a:pPr>
            <a:r>
              <a:rPr lang="zh-CN" altLang="en-US" sz="2000" b="1" smtClean="0">
                <a:solidFill>
                  <a:srgbClr val="FF0000"/>
                </a:solidFill>
              </a:rPr>
              <a:t>（协议名称，本地地址，本地端口，远程地址，远程端口）</a:t>
            </a:r>
            <a:endParaRPr lang="zh-CN" altLang="en-US" sz="2000" b="1" smtClean="0">
              <a:solidFill>
                <a:srgbClr val="FF0000"/>
              </a:solidFill>
            </a:endParaRPr>
          </a:p>
          <a:p>
            <a:pPr>
              <a:buFontTx/>
              <a:buNone/>
            </a:pPr>
            <a:endParaRPr lang="zh-CN" altLang="en-US" sz="2400" b="1" smtClean="0">
              <a:solidFill>
                <a:srgbClr val="000000"/>
              </a:solidFill>
            </a:endParaRPr>
          </a:p>
          <a:p>
            <a:r>
              <a:rPr lang="zh-CN" altLang="en-US" sz="2800" b="1" smtClean="0">
                <a:solidFill>
                  <a:srgbClr val="000000"/>
                </a:solidFill>
              </a:rPr>
              <a:t>通过</a:t>
            </a:r>
            <a:r>
              <a:rPr lang="zh-CN" altLang="en-US" sz="2800" b="1" smtClean="0">
                <a:solidFill>
                  <a:srgbClr val="0000FF"/>
                </a:solidFill>
              </a:rPr>
              <a:t>端口</a:t>
            </a:r>
            <a:r>
              <a:rPr lang="zh-CN" altLang="en-US" sz="2800" b="1" smtClean="0">
                <a:solidFill>
                  <a:srgbClr val="000000"/>
                </a:solidFill>
              </a:rPr>
              <a:t>确定通信进程，端口取值范围</a:t>
            </a:r>
            <a:r>
              <a:rPr lang="en-US" altLang="zh-CN" sz="2800" b="1" smtClean="0">
                <a:solidFill>
                  <a:srgbClr val="000000"/>
                </a:solidFill>
              </a:rPr>
              <a:t>0~65535</a:t>
            </a:r>
            <a:r>
              <a:rPr lang="zh-CN" altLang="en-US" sz="2800" b="1" smtClean="0">
                <a:solidFill>
                  <a:srgbClr val="000000"/>
                </a:solidFill>
              </a:rPr>
              <a:t>，其中</a:t>
            </a:r>
            <a:r>
              <a:rPr lang="en-US" altLang="zh-CN" sz="2800" b="1" smtClean="0">
                <a:solidFill>
                  <a:srgbClr val="000000"/>
                </a:solidFill>
              </a:rPr>
              <a:t>0~1023</a:t>
            </a:r>
            <a:r>
              <a:rPr lang="zh-CN" altLang="en-US" sz="2800" b="1" smtClean="0">
                <a:solidFill>
                  <a:srgbClr val="000000"/>
                </a:solidFill>
              </a:rPr>
              <a:t>为系统保留端口。</a:t>
            </a:r>
            <a:endParaRPr lang="zh-CN" altLang="en-US" sz="2800" b="1" smtClean="0">
              <a:solidFill>
                <a:srgbClr val="000000"/>
              </a:solidFill>
            </a:endParaRPr>
          </a:p>
          <a:p>
            <a:endParaRPr lang="en-US" altLang="zh-CN" sz="2800" smtClean="0">
              <a:solidFill>
                <a:srgbClr val="00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4294967295"/>
          </p:nvPr>
        </p:nvSpPr>
        <p:spPr>
          <a:xfrm>
            <a:off x="863600" y="1341438"/>
            <a:ext cx="8280400" cy="5111750"/>
          </a:xfrm>
        </p:spPr>
        <p:txBody>
          <a:bodyPr/>
          <a:lstStyle/>
          <a:p>
            <a:pPr marL="342900" lvl="1" indent="-342900">
              <a:spcBef>
                <a:spcPts val="1800"/>
              </a:spcBef>
              <a:buClr>
                <a:schemeClr val="hlink"/>
              </a:buClr>
              <a:buSzPct val="75000"/>
              <a:buFont typeface="Wingdings" pitchFamily="2" charset="2"/>
              <a:buChar char="v"/>
              <a:defRPr/>
            </a:pPr>
            <a:r>
              <a:rPr lang="en-US" altLang="zh-CN" b="1" dirty="0">
                <a:solidFill>
                  <a:srgbClr val="000000"/>
                </a:solidFill>
              </a:rPr>
              <a:t>Java</a:t>
            </a:r>
            <a:r>
              <a:rPr lang="zh-CN" altLang="en-US" b="1" dirty="0">
                <a:solidFill>
                  <a:srgbClr val="000000"/>
                </a:solidFill>
              </a:rPr>
              <a:t>中与网络通信有关的类都在</a:t>
            </a:r>
            <a:r>
              <a:rPr lang="en-US" altLang="zh-CN" b="1" dirty="0">
                <a:solidFill>
                  <a:srgbClr val="0000FF"/>
                </a:solidFill>
              </a:rPr>
              <a:t>java.net</a:t>
            </a:r>
            <a:r>
              <a:rPr lang="zh-CN" altLang="en-US" b="1" dirty="0">
                <a:solidFill>
                  <a:srgbClr val="0000FF"/>
                </a:solidFill>
              </a:rPr>
              <a:t>包</a:t>
            </a:r>
            <a:r>
              <a:rPr lang="zh-CN" altLang="en-US" b="1" dirty="0" smtClean="0">
                <a:solidFill>
                  <a:srgbClr val="000000"/>
                </a:solidFill>
              </a:rPr>
              <a:t>中。</a:t>
            </a:r>
            <a:endParaRPr lang="zh-CN" altLang="en-US" b="1" dirty="0" smtClean="0"/>
          </a:p>
          <a:p>
            <a:pPr>
              <a:spcBef>
                <a:spcPts val="1800"/>
              </a:spcBef>
              <a:defRPr/>
            </a:pPr>
            <a:endParaRPr lang="zh-CN" altLang="en-US" sz="2800" b="1" dirty="0">
              <a:solidFill>
                <a:srgbClr val="000000"/>
              </a:solidFill>
            </a:endParaRPr>
          </a:p>
          <a:p>
            <a:pPr lvl="1">
              <a:spcBef>
                <a:spcPts val="1800"/>
              </a:spcBef>
              <a:defRPr/>
            </a:pPr>
            <a:r>
              <a:rPr lang="zh-CN" altLang="en-US" b="1" dirty="0"/>
              <a:t>基于</a:t>
            </a:r>
            <a:r>
              <a:rPr lang="en-US" altLang="zh-CN" b="1" dirty="0">
                <a:solidFill>
                  <a:srgbClr val="0000FF"/>
                </a:solidFill>
              </a:rPr>
              <a:t>TCP</a:t>
            </a:r>
            <a:r>
              <a:rPr lang="zh-CN" altLang="en-US" b="1" dirty="0"/>
              <a:t>传输协议的类有</a:t>
            </a:r>
            <a:r>
              <a:rPr lang="en-US" altLang="zh-CN" b="1" dirty="0"/>
              <a:t>URL</a:t>
            </a:r>
            <a:r>
              <a:rPr lang="zh-CN" altLang="en-US" b="1" dirty="0"/>
              <a:t>、</a:t>
            </a:r>
            <a:r>
              <a:rPr lang="en-US" altLang="zh-CN" b="1" dirty="0" err="1"/>
              <a:t>URLConnection</a:t>
            </a:r>
            <a:r>
              <a:rPr lang="zh-CN" altLang="en-US" b="1" dirty="0"/>
              <a:t>、</a:t>
            </a:r>
            <a:r>
              <a:rPr lang="en-US" altLang="zh-CN" b="1" dirty="0"/>
              <a:t>Socket</a:t>
            </a:r>
            <a:r>
              <a:rPr lang="zh-CN" altLang="en-US" b="1" dirty="0"/>
              <a:t>和</a:t>
            </a:r>
            <a:r>
              <a:rPr lang="en-US" altLang="zh-CN" b="1" dirty="0" err="1"/>
              <a:t>ServerSocket</a:t>
            </a:r>
            <a:r>
              <a:rPr lang="zh-CN" altLang="en-US" b="1" dirty="0" smtClean="0"/>
              <a:t>。</a:t>
            </a:r>
            <a:endParaRPr lang="en-US" altLang="zh-CN" b="1" dirty="0" smtClean="0"/>
          </a:p>
          <a:p>
            <a:pPr lvl="1">
              <a:spcBef>
                <a:spcPts val="1800"/>
              </a:spcBef>
              <a:defRPr/>
            </a:pPr>
            <a:endParaRPr lang="zh-CN" altLang="en-US" b="1" dirty="0"/>
          </a:p>
          <a:p>
            <a:pPr lvl="1">
              <a:spcBef>
                <a:spcPts val="1800"/>
              </a:spcBef>
              <a:defRPr/>
            </a:pPr>
            <a:r>
              <a:rPr lang="zh-CN" altLang="en-US" b="1" dirty="0"/>
              <a:t>基于</a:t>
            </a:r>
            <a:r>
              <a:rPr lang="en-US" altLang="zh-CN" b="1" dirty="0">
                <a:solidFill>
                  <a:srgbClr val="0000FF"/>
                </a:solidFill>
              </a:rPr>
              <a:t>UDP</a:t>
            </a:r>
            <a:r>
              <a:rPr lang="zh-CN" altLang="en-US" b="1" dirty="0"/>
              <a:t>传输协议的类有</a:t>
            </a:r>
            <a:r>
              <a:rPr lang="en-US" altLang="zh-CN" b="1" dirty="0"/>
              <a:t>DatagramPacket</a:t>
            </a:r>
            <a:r>
              <a:rPr lang="zh-CN" altLang="en-US" b="1" dirty="0"/>
              <a:t>、</a:t>
            </a:r>
            <a:r>
              <a:rPr lang="en-US" altLang="zh-CN" b="1" dirty="0" err="1"/>
              <a:t>DatagramSocket</a:t>
            </a:r>
            <a:r>
              <a:rPr lang="zh-CN" altLang="en-US" b="1" dirty="0"/>
              <a:t>和</a:t>
            </a:r>
            <a:r>
              <a:rPr lang="en-US" altLang="zh-CN" b="1" dirty="0" err="1"/>
              <a:t>MulticastSocket</a:t>
            </a:r>
            <a:r>
              <a:rPr lang="zh-CN" altLang="en-US" b="1" dirty="0" smtClean="0"/>
              <a:t>。</a:t>
            </a:r>
            <a:endParaRPr lang="zh-CN" altLang="en-US" b="1" dirty="0"/>
          </a:p>
        </p:txBody>
      </p:sp>
      <p:sp>
        <p:nvSpPr>
          <p:cNvPr id="36867" name="Rectangle 2"/>
          <p:cNvSpPr>
            <a:spLocks noGrp="1" noChangeArrowheads="1"/>
          </p:cNvSpPr>
          <p:nvPr>
            <p:ph type="ctrTitle"/>
          </p:nvPr>
        </p:nvSpPr>
        <p:spPr/>
        <p:txBody>
          <a:bodyPr/>
          <a:lstStyle/>
          <a:p>
            <a:r>
              <a:rPr lang="en-US" altLang="zh-CN" sz="4000" smtClean="0">
                <a:latin typeface="华文新魏" pitchFamily="2" charset="-122"/>
                <a:ea typeface="华文新魏" pitchFamily="2" charset="-122"/>
              </a:rPr>
              <a:t>1. </a:t>
            </a:r>
            <a:r>
              <a:rPr lang="zh-CN" altLang="en-US" sz="4000" smtClean="0">
                <a:latin typeface="华文新魏" pitchFamily="2" charset="-122"/>
                <a:ea typeface="华文新魏" pitchFamily="2" charset="-122"/>
              </a:rPr>
              <a:t>网络协议概述</a:t>
            </a:r>
            <a:endParaRPr lang="zh-CN" altLang="en-US" sz="4000" smtClean="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4294967295"/>
          </p:nvPr>
        </p:nvSpPr>
        <p:spPr>
          <a:xfrm>
            <a:off x="1785938" y="1449388"/>
            <a:ext cx="6143625" cy="4551362"/>
          </a:xfrm>
        </p:spPr>
        <p:txBody>
          <a:bodyPr/>
          <a:lstStyle/>
          <a:p>
            <a:pPr eaLnBrk="1" hangingPunct="1">
              <a:spcBef>
                <a:spcPts val="1800"/>
              </a:spcBef>
              <a:buClr>
                <a:srgbClr val="0000FF"/>
              </a:buClr>
              <a:buSzPct val="100000"/>
              <a:buFont typeface="Wingdings" pitchFamily="2" charset="2"/>
              <a:buChar char="u"/>
            </a:pPr>
            <a:r>
              <a:rPr lang="en-US" altLang="zh-CN" sz="3600" smtClean="0">
                <a:solidFill>
                  <a:srgbClr val="0000FF"/>
                </a:solidFill>
                <a:latin typeface="华文新魏" pitchFamily="2" charset="-122"/>
                <a:ea typeface="华文新魏" pitchFamily="2" charset="-122"/>
              </a:rPr>
              <a:t>InetAddress</a:t>
            </a:r>
            <a:r>
              <a:rPr lang="zh-CN" altLang="en-US" sz="3600" smtClean="0">
                <a:solidFill>
                  <a:srgbClr val="0000FF"/>
                </a:solidFill>
                <a:latin typeface="华文新魏" pitchFamily="2" charset="-122"/>
                <a:ea typeface="华文新魏" pitchFamily="2" charset="-122"/>
              </a:rPr>
              <a:t>类</a:t>
            </a:r>
            <a:endParaRPr lang="en-US" altLang="zh-CN" sz="3600" smtClean="0">
              <a:solidFill>
                <a:srgbClr val="0000FF"/>
              </a:solidFill>
              <a:latin typeface="华文新魏" pitchFamily="2" charset="-122"/>
              <a:ea typeface="华文新魏" pitchFamily="2" charset="-122"/>
            </a:endParaRPr>
          </a:p>
          <a:p>
            <a:pPr eaLnBrk="1" hangingPunct="1">
              <a:spcBef>
                <a:spcPts val="1800"/>
              </a:spcBef>
              <a:buClr>
                <a:srgbClr val="0000FF"/>
              </a:buClr>
              <a:buSzPct val="100000"/>
              <a:buFont typeface="Wingdings" pitchFamily="2" charset="2"/>
              <a:buChar char="u"/>
            </a:pPr>
            <a:r>
              <a:rPr lang="en-US" altLang="zh-CN" sz="3600" smtClean="0">
                <a:solidFill>
                  <a:srgbClr val="0000FF"/>
                </a:solidFill>
                <a:latin typeface="华文新魏" pitchFamily="2" charset="-122"/>
                <a:ea typeface="华文新魏" pitchFamily="2" charset="-122"/>
              </a:rPr>
              <a:t>ServerSocket</a:t>
            </a:r>
            <a:r>
              <a:rPr lang="zh-CN" altLang="en-US" sz="3600" smtClean="0">
                <a:solidFill>
                  <a:srgbClr val="0000FF"/>
                </a:solidFill>
                <a:latin typeface="华文新魏" pitchFamily="2" charset="-122"/>
                <a:ea typeface="华文新魏" pitchFamily="2" charset="-122"/>
              </a:rPr>
              <a:t>类</a:t>
            </a:r>
            <a:endParaRPr lang="en-US" altLang="zh-CN" sz="3600" smtClean="0">
              <a:solidFill>
                <a:srgbClr val="0000FF"/>
              </a:solidFill>
              <a:latin typeface="华文新魏" pitchFamily="2" charset="-122"/>
              <a:ea typeface="华文新魏" pitchFamily="2" charset="-122"/>
            </a:endParaRPr>
          </a:p>
          <a:p>
            <a:pPr eaLnBrk="1" hangingPunct="1">
              <a:spcBef>
                <a:spcPts val="1800"/>
              </a:spcBef>
              <a:buClr>
                <a:srgbClr val="0000FF"/>
              </a:buClr>
              <a:buSzPct val="100000"/>
              <a:buFont typeface="Wingdings" pitchFamily="2" charset="2"/>
              <a:buChar char="u"/>
            </a:pPr>
            <a:r>
              <a:rPr lang="en-US" altLang="zh-CN" sz="3600" smtClean="0">
                <a:solidFill>
                  <a:srgbClr val="0000FF"/>
                </a:solidFill>
                <a:latin typeface="华文新魏" pitchFamily="2" charset="-122"/>
                <a:ea typeface="华文新魏" pitchFamily="2" charset="-122"/>
              </a:rPr>
              <a:t>Sockedt</a:t>
            </a:r>
            <a:r>
              <a:rPr lang="zh-CN" altLang="en-US" sz="3600" smtClean="0">
                <a:solidFill>
                  <a:srgbClr val="0000FF"/>
                </a:solidFill>
                <a:latin typeface="华文新魏" pitchFamily="2" charset="-122"/>
                <a:ea typeface="华文新魏" pitchFamily="2" charset="-122"/>
              </a:rPr>
              <a:t>类</a:t>
            </a:r>
            <a:endParaRPr lang="en-US" altLang="zh-CN" sz="3600" smtClean="0">
              <a:solidFill>
                <a:srgbClr val="0000FF"/>
              </a:solidFill>
              <a:latin typeface="华文新魏" pitchFamily="2" charset="-122"/>
              <a:ea typeface="华文新魏" pitchFamily="2" charset="-122"/>
            </a:endParaRPr>
          </a:p>
          <a:p>
            <a:pPr eaLnBrk="1" hangingPunct="1">
              <a:spcBef>
                <a:spcPts val="1800"/>
              </a:spcBef>
              <a:buClr>
                <a:srgbClr val="0000FF"/>
              </a:buClr>
              <a:buSzPct val="100000"/>
              <a:buFont typeface="Wingdings" pitchFamily="2" charset="2"/>
              <a:buChar char="u"/>
            </a:pPr>
            <a:r>
              <a:rPr lang="en-US" altLang="zh-CN" sz="3600" smtClean="0">
                <a:solidFill>
                  <a:srgbClr val="0000FF"/>
                </a:solidFill>
                <a:latin typeface="华文新魏" pitchFamily="2" charset="-122"/>
                <a:ea typeface="华文新魏" pitchFamily="2" charset="-122"/>
              </a:rPr>
              <a:t>DatagramSocket</a:t>
            </a:r>
            <a:r>
              <a:rPr lang="zh-CN" altLang="en-US" sz="3600" smtClean="0">
                <a:solidFill>
                  <a:srgbClr val="0000FF"/>
                </a:solidFill>
                <a:latin typeface="华文新魏" pitchFamily="2" charset="-122"/>
                <a:ea typeface="华文新魏" pitchFamily="2" charset="-122"/>
              </a:rPr>
              <a:t>类</a:t>
            </a:r>
            <a:endParaRPr lang="en-US" altLang="zh-CN" sz="3600" smtClean="0">
              <a:solidFill>
                <a:srgbClr val="0000FF"/>
              </a:solidFill>
              <a:latin typeface="华文新魏" pitchFamily="2" charset="-122"/>
              <a:ea typeface="华文新魏" pitchFamily="2" charset="-122"/>
            </a:endParaRPr>
          </a:p>
          <a:p>
            <a:pPr eaLnBrk="1" hangingPunct="1">
              <a:spcBef>
                <a:spcPts val="1800"/>
              </a:spcBef>
              <a:buClr>
                <a:srgbClr val="0000FF"/>
              </a:buClr>
              <a:buSzPct val="100000"/>
              <a:buFont typeface="Wingdings" pitchFamily="2" charset="2"/>
              <a:buChar char="u"/>
            </a:pPr>
            <a:r>
              <a:rPr lang="en-US" altLang="zh-CN" sz="3600" smtClean="0">
                <a:solidFill>
                  <a:srgbClr val="0000FF"/>
                </a:solidFill>
                <a:latin typeface="华文新魏" pitchFamily="2" charset="-122"/>
                <a:ea typeface="华文新魏" pitchFamily="2" charset="-122"/>
              </a:rPr>
              <a:t>DatagramPacket</a:t>
            </a:r>
            <a:r>
              <a:rPr lang="zh-CN" altLang="en-US" sz="3600" smtClean="0">
                <a:solidFill>
                  <a:srgbClr val="0000FF"/>
                </a:solidFill>
                <a:latin typeface="华文新魏" pitchFamily="2" charset="-122"/>
                <a:ea typeface="华文新魏" pitchFamily="2" charset="-122"/>
              </a:rPr>
              <a:t>类</a:t>
            </a:r>
            <a:endParaRPr lang="en-US" altLang="zh-CN" sz="3600" smtClean="0">
              <a:solidFill>
                <a:srgbClr val="0000FF"/>
              </a:solidFill>
              <a:latin typeface="华文新魏" pitchFamily="2" charset="-122"/>
              <a:ea typeface="华文新魏" pitchFamily="2" charset="-122"/>
            </a:endParaRPr>
          </a:p>
        </p:txBody>
      </p:sp>
      <p:sp>
        <p:nvSpPr>
          <p:cNvPr id="37891" name="Rectangle 2"/>
          <p:cNvSpPr>
            <a:spLocks noGrp="1" noChangeArrowheads="1"/>
          </p:cNvSpPr>
          <p:nvPr>
            <p:ph type="ctrTitle"/>
          </p:nvPr>
        </p:nvSpPr>
        <p:spPr/>
        <p:txBody>
          <a:bodyPr/>
          <a:lstStyle/>
          <a:p>
            <a:r>
              <a:rPr lang="en-US" altLang="zh-CN" sz="4000" smtClean="0">
                <a:latin typeface="华文新魏" pitchFamily="2" charset="-122"/>
                <a:ea typeface="华文新魏" pitchFamily="2" charset="-122"/>
              </a:rPr>
              <a:t>2. </a:t>
            </a:r>
            <a:r>
              <a:rPr lang="zh-CN" altLang="en-US" sz="4000" smtClean="0">
                <a:latin typeface="华文新魏" pitchFamily="2" charset="-122"/>
                <a:ea typeface="华文新魏" pitchFamily="2" charset="-122"/>
              </a:rPr>
              <a:t>网络类及应用</a:t>
            </a:r>
            <a:endParaRPr lang="zh-CN" altLang="en-US" sz="4000" smtClean="0">
              <a:latin typeface="华文新魏" pitchFamily="2" charset="-122"/>
              <a:ea typeface="华文新魏" pitchFamily="2"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p:txBody>
          <a:bodyPr/>
          <a:lstStyle/>
          <a:p>
            <a:r>
              <a:rPr lang="zh-CN" altLang="en-US" smtClean="0"/>
              <a:t>（</a:t>
            </a:r>
            <a:r>
              <a:rPr lang="en-US" altLang="zh-CN" smtClean="0"/>
              <a:t>1</a:t>
            </a:r>
            <a:r>
              <a:rPr lang="zh-CN" altLang="en-US" smtClean="0"/>
              <a:t>）</a:t>
            </a:r>
            <a:r>
              <a:rPr lang="en-US" altLang="zh-CN" smtClean="0"/>
              <a:t> InetAddress</a:t>
            </a:r>
            <a:r>
              <a:rPr lang="zh-CN" altLang="en-US" smtClean="0"/>
              <a:t>类 </a:t>
            </a:r>
            <a:endParaRPr lang="en-US" altLang="zh-CN" sz="2400" smtClean="0">
              <a:solidFill>
                <a:schemeClr val="tx1"/>
              </a:solidFill>
            </a:endParaRPr>
          </a:p>
        </p:txBody>
      </p:sp>
      <p:sp>
        <p:nvSpPr>
          <p:cNvPr id="273411" name="Rectangle 3"/>
          <p:cNvSpPr>
            <a:spLocks noGrp="1" noChangeArrowheads="1"/>
          </p:cNvSpPr>
          <p:nvPr>
            <p:ph type="body" idx="4294967295"/>
          </p:nvPr>
        </p:nvSpPr>
        <p:spPr>
          <a:xfrm>
            <a:off x="857250" y="1000125"/>
            <a:ext cx="8429625" cy="4194175"/>
          </a:xfrm>
        </p:spPr>
        <p:txBody>
          <a:bodyPr/>
          <a:lstStyle/>
          <a:p>
            <a:pPr marL="342900" lvl="2" indent="-342900">
              <a:lnSpc>
                <a:spcPct val="90000"/>
              </a:lnSpc>
              <a:buSzPct val="75000"/>
              <a:defRPr/>
            </a:pPr>
            <a:r>
              <a:rPr lang="en-US" altLang="zh-CN" sz="2800" dirty="0">
                <a:solidFill>
                  <a:srgbClr val="000000"/>
                </a:solidFill>
                <a:latin typeface="华文新魏" pitchFamily="2" charset="-122"/>
                <a:ea typeface="华文新魏" pitchFamily="2" charset="-122"/>
                <a:cs typeface="+mn-cs"/>
                <a:sym typeface="Wingdings" pitchFamily="2" charset="2"/>
              </a:rPr>
              <a:t>Java</a:t>
            </a:r>
            <a:r>
              <a:rPr lang="zh-CN" altLang="en-US" sz="2800" dirty="0">
                <a:solidFill>
                  <a:srgbClr val="000000"/>
                </a:solidFill>
                <a:latin typeface="华文新魏" pitchFamily="2" charset="-122"/>
                <a:ea typeface="华文新魏" pitchFamily="2" charset="-122"/>
                <a:cs typeface="+mn-cs"/>
                <a:sym typeface="Wingdings" pitchFamily="2" charset="2"/>
              </a:rPr>
              <a:t>使用</a:t>
            </a:r>
            <a:r>
              <a:rPr lang="en-US" altLang="zh-CN" sz="2800" dirty="0">
                <a:solidFill>
                  <a:srgbClr val="000000"/>
                </a:solidFill>
                <a:latin typeface="华文新魏" pitchFamily="2" charset="-122"/>
                <a:ea typeface="华文新魏" pitchFamily="2" charset="-122"/>
                <a:cs typeface="+mn-cs"/>
                <a:sym typeface="Wingdings" pitchFamily="2" charset="2"/>
              </a:rPr>
              <a:t>InetAddress</a:t>
            </a:r>
            <a:r>
              <a:rPr lang="zh-CN" altLang="en-US" sz="2800" dirty="0">
                <a:solidFill>
                  <a:srgbClr val="000000"/>
                </a:solidFill>
                <a:latin typeface="华文新魏" pitchFamily="2" charset="-122"/>
                <a:ea typeface="华文新魏" pitchFamily="2" charset="-122"/>
                <a:cs typeface="+mn-cs"/>
                <a:sym typeface="Wingdings" pitchFamily="2" charset="2"/>
              </a:rPr>
              <a:t>类</a:t>
            </a:r>
            <a:r>
              <a:rPr lang="zh-CN" altLang="en-US" sz="2800" dirty="0" smtClean="0">
                <a:solidFill>
                  <a:srgbClr val="000000"/>
                </a:solidFill>
                <a:latin typeface="华文新魏" pitchFamily="2" charset="-122"/>
                <a:ea typeface="华文新魏" pitchFamily="2" charset="-122"/>
                <a:cs typeface="+mn-cs"/>
                <a:sym typeface="Wingdings" pitchFamily="2" charset="2"/>
              </a:rPr>
              <a:t>表示一个</a:t>
            </a:r>
            <a:r>
              <a:rPr lang="en-US" altLang="zh-CN" sz="2800" dirty="0" smtClean="0">
                <a:solidFill>
                  <a:srgbClr val="000000"/>
                </a:solidFill>
                <a:latin typeface="华文新魏" pitchFamily="2" charset="-122"/>
                <a:ea typeface="华文新魏" pitchFamily="2" charset="-122"/>
                <a:cs typeface="+mn-cs"/>
                <a:sym typeface="Wingdings" pitchFamily="2" charset="2"/>
              </a:rPr>
              <a:t>32</a:t>
            </a:r>
            <a:r>
              <a:rPr lang="zh-CN" altLang="en-US" sz="2800" dirty="0" smtClean="0">
                <a:solidFill>
                  <a:srgbClr val="000000"/>
                </a:solidFill>
                <a:latin typeface="华文新魏" pitchFamily="2" charset="-122"/>
                <a:ea typeface="华文新魏" pitchFamily="2" charset="-122"/>
                <a:cs typeface="+mn-cs"/>
                <a:sym typeface="Wingdings" pitchFamily="2" charset="2"/>
              </a:rPr>
              <a:t>位或者</a:t>
            </a:r>
            <a:r>
              <a:rPr lang="en-US" altLang="zh-CN" sz="2800" dirty="0" smtClean="0">
                <a:solidFill>
                  <a:srgbClr val="000000"/>
                </a:solidFill>
                <a:latin typeface="华文新魏" pitchFamily="2" charset="-122"/>
                <a:ea typeface="华文新魏" pitchFamily="2" charset="-122"/>
                <a:cs typeface="+mn-cs"/>
                <a:sym typeface="Wingdings" pitchFamily="2" charset="2"/>
              </a:rPr>
              <a:t>128</a:t>
            </a:r>
            <a:r>
              <a:rPr lang="zh-CN" altLang="en-US" sz="2800" dirty="0" smtClean="0">
                <a:solidFill>
                  <a:srgbClr val="000000"/>
                </a:solidFill>
                <a:latin typeface="华文新魏" pitchFamily="2" charset="-122"/>
                <a:ea typeface="华文新魏" pitchFamily="2" charset="-122"/>
                <a:cs typeface="+mn-cs"/>
                <a:sym typeface="Wingdings" pitchFamily="2" charset="2"/>
              </a:rPr>
              <a:t>位的</a:t>
            </a:r>
            <a:r>
              <a:rPr lang="en-US" altLang="zh-CN" sz="2800" dirty="0" smtClean="0">
                <a:solidFill>
                  <a:srgbClr val="000000"/>
                </a:solidFill>
                <a:latin typeface="华文新魏" pitchFamily="2" charset="-122"/>
                <a:ea typeface="华文新魏" pitchFamily="2" charset="-122"/>
                <a:cs typeface="+mn-cs"/>
                <a:sym typeface="Wingdings" pitchFamily="2" charset="2"/>
              </a:rPr>
              <a:t>IP</a:t>
            </a:r>
            <a:r>
              <a:rPr lang="zh-CN" altLang="en-US" sz="2800" dirty="0" smtClean="0">
                <a:solidFill>
                  <a:srgbClr val="000000"/>
                </a:solidFill>
                <a:latin typeface="华文新魏" pitchFamily="2" charset="-122"/>
                <a:ea typeface="华文新魏" pitchFamily="2" charset="-122"/>
                <a:cs typeface="+mn-cs"/>
                <a:sym typeface="Wingdings" pitchFamily="2" charset="2"/>
              </a:rPr>
              <a:t>地址。</a:t>
            </a:r>
            <a:endParaRPr lang="en-US" altLang="zh-CN" sz="2800" dirty="0" smtClean="0">
              <a:solidFill>
                <a:srgbClr val="000000"/>
              </a:solidFill>
              <a:latin typeface="华文新魏" pitchFamily="2" charset="-122"/>
              <a:ea typeface="华文新魏" pitchFamily="2" charset="-122"/>
              <a:cs typeface="+mn-cs"/>
              <a:sym typeface="Wingdings" pitchFamily="2" charset="2"/>
            </a:endParaRPr>
          </a:p>
          <a:p>
            <a:pPr lvl="1">
              <a:lnSpc>
                <a:spcPct val="90000"/>
              </a:lnSpc>
              <a:spcBef>
                <a:spcPts val="1200"/>
              </a:spcBef>
              <a:buFont typeface="Wingdings" pitchFamily="2" charset="2"/>
              <a:buChar char="l"/>
              <a:defRPr/>
            </a:pPr>
            <a:r>
              <a:rPr lang="en-US" altLang="zh-CN" dirty="0" smtClean="0"/>
              <a:t>Inet4Address, Inet6Address</a:t>
            </a:r>
            <a:endParaRPr lang="zh-CN" altLang="en-US" dirty="0"/>
          </a:p>
          <a:p>
            <a:pPr>
              <a:lnSpc>
                <a:spcPct val="90000"/>
              </a:lnSpc>
              <a:defRPr/>
            </a:pPr>
            <a:r>
              <a:rPr lang="zh-CN" altLang="en-US" sz="2800" dirty="0">
                <a:solidFill>
                  <a:srgbClr val="000000"/>
                </a:solidFill>
                <a:latin typeface="华文新魏" pitchFamily="2" charset="-122"/>
                <a:ea typeface="华文新魏" pitchFamily="2" charset="-122"/>
                <a:sym typeface="Wingdings" pitchFamily="2" charset="2"/>
              </a:rPr>
              <a:t>继承关系</a:t>
            </a:r>
            <a:endParaRPr lang="zh-CN" altLang="en-US" sz="2800" dirty="0">
              <a:solidFill>
                <a:srgbClr val="000000"/>
              </a:solidFill>
              <a:latin typeface="华文新魏" pitchFamily="2" charset="-122"/>
              <a:ea typeface="华文新魏" pitchFamily="2" charset="-122"/>
              <a:sym typeface="Wingdings" pitchFamily="2" charset="2"/>
            </a:endParaRPr>
          </a:p>
          <a:p>
            <a:pPr lvl="1">
              <a:lnSpc>
                <a:spcPct val="90000"/>
              </a:lnSpc>
              <a:spcBef>
                <a:spcPts val="1200"/>
              </a:spcBef>
              <a:buFont typeface="Wingdings" pitchFamily="2" charset="2"/>
              <a:buChar char="l"/>
              <a:defRPr/>
            </a:pPr>
            <a:r>
              <a:rPr lang="en-US" altLang="zh-CN" dirty="0" err="1"/>
              <a:t>java.lang.Object</a:t>
            </a:r>
            <a:r>
              <a:rPr lang="en-US" altLang="zh-CN" dirty="0" err="1">
                <a:sym typeface="Wingdings" pitchFamily="2" charset="2"/>
              </a:rPr>
              <a:t>java.net.InetAddress</a:t>
            </a:r>
            <a:endParaRPr lang="en-US" altLang="zh-CN" dirty="0">
              <a:sym typeface="Wingdings" pitchFamily="2" charset="2"/>
            </a:endParaRPr>
          </a:p>
          <a:p>
            <a:pPr>
              <a:lnSpc>
                <a:spcPct val="90000"/>
              </a:lnSpc>
              <a:defRPr/>
            </a:pPr>
            <a:r>
              <a:rPr lang="zh-CN" altLang="en-US" sz="2800" dirty="0">
                <a:solidFill>
                  <a:srgbClr val="000000"/>
                </a:solidFill>
                <a:latin typeface="华文新魏" pitchFamily="2" charset="-122"/>
                <a:ea typeface="华文新魏" pitchFamily="2" charset="-122"/>
                <a:sym typeface="Wingdings" pitchFamily="2" charset="2"/>
              </a:rPr>
              <a:t>常用成员方法</a:t>
            </a:r>
            <a:endParaRPr lang="zh-CN" altLang="en-US" sz="2800" dirty="0">
              <a:solidFill>
                <a:srgbClr val="000000"/>
              </a:solidFill>
              <a:latin typeface="华文新魏" pitchFamily="2" charset="-122"/>
              <a:ea typeface="华文新魏" pitchFamily="2" charset="-122"/>
              <a:sym typeface="Wingdings" pitchFamily="2" charset="2"/>
            </a:endParaRPr>
          </a:p>
          <a:p>
            <a:pPr lvl="1">
              <a:lnSpc>
                <a:spcPct val="90000"/>
              </a:lnSpc>
              <a:spcBef>
                <a:spcPts val="1200"/>
              </a:spcBef>
              <a:buFont typeface="Wingdings" pitchFamily="2" charset="2"/>
              <a:buChar char="l"/>
              <a:defRPr/>
            </a:pPr>
            <a:r>
              <a:rPr lang="en-US" altLang="zh-CN" dirty="0" err="1">
                <a:solidFill>
                  <a:srgbClr val="0000FF"/>
                </a:solidFill>
                <a:sym typeface="Wingdings" pitchFamily="2" charset="2"/>
              </a:rPr>
              <a:t>getLocalHost</a:t>
            </a:r>
            <a:r>
              <a:rPr lang="en-US" altLang="zh-CN" dirty="0">
                <a:solidFill>
                  <a:srgbClr val="0000FF"/>
                </a:solidFill>
                <a:sym typeface="Wingdings" pitchFamily="2" charset="2"/>
              </a:rPr>
              <a:t>()</a:t>
            </a:r>
            <a:r>
              <a:rPr lang="zh-CN" altLang="en-US" dirty="0">
                <a:solidFill>
                  <a:srgbClr val="0000FF"/>
                </a:solidFill>
                <a:sym typeface="Wingdings" pitchFamily="2" charset="2"/>
              </a:rPr>
              <a:t>：</a:t>
            </a:r>
            <a:r>
              <a:rPr lang="zh-CN" altLang="en-US" dirty="0">
                <a:sym typeface="Wingdings" pitchFamily="2" charset="2"/>
              </a:rPr>
              <a:t>返回本地主机</a:t>
            </a:r>
            <a:r>
              <a:rPr lang="zh-CN" altLang="en-US" dirty="0" smtClean="0">
                <a:sym typeface="Wingdings" pitchFamily="2" charset="2"/>
              </a:rPr>
              <a:t>的主机名</a:t>
            </a:r>
            <a:r>
              <a:rPr lang="en-US" altLang="zh-CN" dirty="0" smtClean="0">
                <a:sym typeface="Wingdings" pitchFamily="2" charset="2"/>
              </a:rPr>
              <a:t>/IP</a:t>
            </a:r>
            <a:r>
              <a:rPr lang="zh-CN" altLang="en-US" dirty="0">
                <a:sym typeface="Wingdings" pitchFamily="2" charset="2"/>
              </a:rPr>
              <a:t>地址</a:t>
            </a:r>
            <a:endParaRPr lang="zh-CN" altLang="en-US" dirty="0">
              <a:sym typeface="Wingdings" pitchFamily="2" charset="2"/>
            </a:endParaRPr>
          </a:p>
          <a:p>
            <a:pPr lvl="1">
              <a:lnSpc>
                <a:spcPct val="90000"/>
              </a:lnSpc>
              <a:spcBef>
                <a:spcPts val="1200"/>
              </a:spcBef>
              <a:buFont typeface="Wingdings" pitchFamily="2" charset="2"/>
              <a:buChar char="l"/>
              <a:defRPr/>
            </a:pPr>
            <a:r>
              <a:rPr lang="en-US" altLang="zh-CN" dirty="0" err="1">
                <a:solidFill>
                  <a:srgbClr val="0000FF"/>
                </a:solidFill>
                <a:sym typeface="Wingdings" pitchFamily="2" charset="2"/>
              </a:rPr>
              <a:t>getByName</a:t>
            </a:r>
            <a:r>
              <a:rPr lang="en-US" altLang="zh-CN" dirty="0">
                <a:solidFill>
                  <a:srgbClr val="0000FF"/>
                </a:solidFill>
                <a:sym typeface="Wingdings" pitchFamily="2" charset="2"/>
              </a:rPr>
              <a:t>()</a:t>
            </a:r>
            <a:r>
              <a:rPr lang="zh-CN" altLang="en-US" dirty="0" smtClean="0">
                <a:solidFill>
                  <a:srgbClr val="0000FF"/>
                </a:solidFill>
                <a:sym typeface="Wingdings" pitchFamily="2" charset="2"/>
              </a:rPr>
              <a:t>：</a:t>
            </a:r>
            <a:r>
              <a:rPr lang="zh-CN" altLang="en-US" dirty="0" smtClean="0">
                <a:sym typeface="Wingdings" pitchFamily="2" charset="2"/>
              </a:rPr>
              <a:t>返回主机名</a:t>
            </a:r>
            <a:r>
              <a:rPr lang="en-US" altLang="zh-CN" dirty="0" smtClean="0">
                <a:sym typeface="Wingdings" pitchFamily="2" charset="2"/>
              </a:rPr>
              <a:t>/IP</a:t>
            </a:r>
            <a:r>
              <a:rPr lang="zh-CN" altLang="en-US" dirty="0">
                <a:sym typeface="Wingdings" pitchFamily="2" charset="2"/>
              </a:rPr>
              <a:t>地址</a:t>
            </a:r>
            <a:endParaRPr lang="zh-CN" altLang="en-US" dirty="0">
              <a:sym typeface="Wingdings" pitchFamily="2" charset="2"/>
            </a:endParaRPr>
          </a:p>
          <a:p>
            <a:pPr lvl="1">
              <a:lnSpc>
                <a:spcPct val="90000"/>
              </a:lnSpc>
              <a:spcBef>
                <a:spcPts val="1200"/>
              </a:spcBef>
              <a:buFont typeface="Wingdings" pitchFamily="2" charset="2"/>
              <a:buChar char="l"/>
              <a:defRPr/>
            </a:pPr>
            <a:r>
              <a:rPr lang="en-US" altLang="zh-CN" dirty="0" err="1">
                <a:solidFill>
                  <a:srgbClr val="0000FF"/>
                </a:solidFill>
                <a:sym typeface="Wingdings" pitchFamily="2" charset="2"/>
              </a:rPr>
              <a:t>getHostName</a:t>
            </a:r>
            <a:r>
              <a:rPr lang="en-US" altLang="zh-CN" dirty="0">
                <a:solidFill>
                  <a:srgbClr val="0000FF"/>
                </a:solidFill>
                <a:sym typeface="Wingdings" pitchFamily="2" charset="2"/>
              </a:rPr>
              <a:t>()</a:t>
            </a:r>
            <a:r>
              <a:rPr lang="zh-CN" altLang="en-US" dirty="0" smtClean="0">
                <a:sym typeface="Wingdings" pitchFamily="2" charset="2"/>
              </a:rPr>
              <a:t>：根据</a:t>
            </a:r>
            <a:r>
              <a:rPr lang="en-US" altLang="zh-CN" dirty="0" smtClean="0">
                <a:sym typeface="Wingdings" pitchFamily="2" charset="2"/>
              </a:rPr>
              <a:t>IP</a:t>
            </a:r>
            <a:r>
              <a:rPr lang="zh-CN" altLang="en-US" dirty="0" smtClean="0">
                <a:sym typeface="Wingdings" pitchFamily="2" charset="2"/>
              </a:rPr>
              <a:t>地址返回主机名</a:t>
            </a:r>
            <a:endParaRPr lang="zh-CN" altLang="en-US" dirty="0">
              <a:sym typeface="Wingdings" pitchFamily="2" charset="2"/>
            </a:endParaRPr>
          </a:p>
          <a:p>
            <a:pPr lvl="1">
              <a:lnSpc>
                <a:spcPct val="90000"/>
              </a:lnSpc>
              <a:spcBef>
                <a:spcPts val="1200"/>
              </a:spcBef>
              <a:buFont typeface="Wingdings" pitchFamily="2" charset="2"/>
              <a:buChar char="l"/>
              <a:defRPr/>
            </a:pPr>
            <a:r>
              <a:rPr lang="en-US" altLang="zh-CN" dirty="0" err="1">
                <a:solidFill>
                  <a:srgbClr val="0000FF"/>
                </a:solidFill>
                <a:sym typeface="Wingdings" pitchFamily="2" charset="2"/>
              </a:rPr>
              <a:t>getHostAddress</a:t>
            </a:r>
            <a:r>
              <a:rPr lang="en-US" altLang="zh-CN" dirty="0">
                <a:solidFill>
                  <a:srgbClr val="0000FF"/>
                </a:solidFill>
                <a:sym typeface="Wingdings" pitchFamily="2" charset="2"/>
              </a:rPr>
              <a:t>()</a:t>
            </a:r>
            <a:r>
              <a:rPr lang="zh-CN" altLang="en-US" dirty="0">
                <a:solidFill>
                  <a:srgbClr val="0000FF"/>
                </a:solidFill>
                <a:sym typeface="Wingdings" pitchFamily="2" charset="2"/>
              </a:rPr>
              <a:t>：</a:t>
            </a:r>
            <a:r>
              <a:rPr lang="zh-CN" altLang="en-US" dirty="0">
                <a:sym typeface="Wingdings" pitchFamily="2" charset="2"/>
              </a:rPr>
              <a:t>返回</a:t>
            </a:r>
            <a:r>
              <a:rPr lang="en-US" altLang="zh-CN" dirty="0">
                <a:sym typeface="Wingdings" pitchFamily="2" charset="2"/>
              </a:rPr>
              <a:t>IP</a:t>
            </a:r>
            <a:r>
              <a:rPr lang="zh-CN" altLang="en-US" dirty="0">
                <a:sym typeface="Wingdings" pitchFamily="2" charset="2"/>
              </a:rPr>
              <a:t>地址字符串</a:t>
            </a:r>
            <a:endParaRPr lang="zh-CN" alt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p:txBody>
          <a:bodyPr/>
          <a:lstStyle/>
          <a:p>
            <a:r>
              <a:rPr lang="zh-CN" altLang="en-US" sz="3200" smtClean="0"/>
              <a:t>示例：获取主机的</a:t>
            </a:r>
            <a:r>
              <a:rPr lang="en-US" altLang="zh-CN" sz="3200" smtClean="0"/>
              <a:t>IP</a:t>
            </a:r>
            <a:r>
              <a:rPr lang="zh-CN" altLang="en-US" sz="3200" smtClean="0"/>
              <a:t>地址</a:t>
            </a:r>
            <a:endParaRPr lang="zh-CN" altLang="en-US" sz="3200" smtClean="0"/>
          </a:p>
        </p:txBody>
      </p:sp>
      <p:sp>
        <p:nvSpPr>
          <p:cNvPr id="39939" name="Rectangle 3"/>
          <p:cNvSpPr>
            <a:spLocks noGrp="1" noChangeArrowheads="1"/>
          </p:cNvSpPr>
          <p:nvPr>
            <p:ph type="body" idx="4294967295"/>
          </p:nvPr>
        </p:nvSpPr>
        <p:spPr>
          <a:xfrm>
            <a:off x="928688" y="765175"/>
            <a:ext cx="8215312" cy="6021388"/>
          </a:xfrm>
        </p:spPr>
        <p:txBody>
          <a:bodyPr/>
          <a:lstStyle/>
          <a:p>
            <a:pPr>
              <a:buFontTx/>
              <a:buNone/>
            </a:pPr>
            <a:r>
              <a:rPr lang="en-US" altLang="zh-CN" sz="1600" b="1" smtClean="0">
                <a:solidFill>
                  <a:srgbClr val="000000"/>
                </a:solidFill>
              </a:rPr>
              <a:t>import java.io.*;</a:t>
            </a:r>
            <a:endParaRPr lang="en-US" altLang="zh-CN" sz="1600" b="1" smtClean="0">
              <a:solidFill>
                <a:srgbClr val="000000"/>
              </a:solidFill>
            </a:endParaRPr>
          </a:p>
          <a:p>
            <a:pPr>
              <a:buFontTx/>
              <a:buNone/>
            </a:pPr>
            <a:r>
              <a:rPr lang="en-US" altLang="zh-CN" sz="1600" b="1" smtClean="0">
                <a:solidFill>
                  <a:srgbClr val="000000"/>
                </a:solidFill>
              </a:rPr>
              <a:t>import java.net.*;</a:t>
            </a:r>
            <a:endParaRPr lang="en-US" altLang="zh-CN" sz="1600" b="1" smtClean="0">
              <a:solidFill>
                <a:srgbClr val="000000"/>
              </a:solidFill>
            </a:endParaRPr>
          </a:p>
          <a:p>
            <a:pPr>
              <a:buFontTx/>
              <a:buNone/>
            </a:pPr>
            <a:r>
              <a:rPr lang="en-US" altLang="zh-CN" sz="1600" b="1" smtClean="0">
                <a:solidFill>
                  <a:srgbClr val="000000"/>
                </a:solidFill>
              </a:rPr>
              <a:t>public class InetAddressDemo {</a:t>
            </a:r>
            <a:endParaRPr lang="en-US" altLang="zh-CN" sz="1600" b="1" smtClean="0">
              <a:solidFill>
                <a:srgbClr val="000000"/>
              </a:solidFill>
            </a:endParaRPr>
          </a:p>
          <a:p>
            <a:pPr>
              <a:buFontTx/>
              <a:buNone/>
            </a:pPr>
            <a:r>
              <a:rPr lang="en-US" altLang="zh-CN" sz="1600" b="1" smtClean="0">
                <a:solidFill>
                  <a:srgbClr val="000000"/>
                </a:solidFill>
              </a:rPr>
              <a:t>	public static void main(String[] args) throws IOException {</a:t>
            </a:r>
            <a:endParaRPr lang="en-US" altLang="zh-CN" sz="1600" b="1" smtClean="0">
              <a:solidFill>
                <a:srgbClr val="000000"/>
              </a:solidFill>
            </a:endParaRPr>
          </a:p>
          <a:p>
            <a:pPr>
              <a:buFontTx/>
              <a:buNone/>
            </a:pPr>
            <a:r>
              <a:rPr lang="en-US" altLang="zh-CN" sz="1600" b="1" smtClean="0">
                <a:solidFill>
                  <a:srgbClr val="000000"/>
                </a:solidFill>
              </a:rPr>
              <a:t>		if (args.length != 1)</a:t>
            </a:r>
            <a:endParaRPr lang="en-US" altLang="zh-CN" sz="1600" b="1" smtClean="0">
              <a:solidFill>
                <a:srgbClr val="000000"/>
              </a:solidFill>
            </a:endParaRPr>
          </a:p>
          <a:p>
            <a:pPr>
              <a:buFontTx/>
              <a:buNone/>
            </a:pPr>
            <a:r>
              <a:rPr lang="en-US" altLang="zh-CN" sz="1600" b="1" smtClean="0">
                <a:solidFill>
                  <a:srgbClr val="000000"/>
                </a:solidFill>
              </a:rPr>
              <a:t>			{System.out.println("</a:t>
            </a:r>
            <a:r>
              <a:rPr lang="zh-CN" altLang="en-US" sz="1600" b="1" smtClean="0">
                <a:solidFill>
                  <a:srgbClr val="000000"/>
                </a:solidFill>
              </a:rPr>
              <a:t>用法：</a:t>
            </a:r>
            <a:r>
              <a:rPr lang="en-US" altLang="zh-CN" sz="1600" b="1" smtClean="0">
                <a:solidFill>
                  <a:srgbClr val="000000"/>
                </a:solidFill>
              </a:rPr>
              <a:t>java InetAddressDemo &lt;</a:t>
            </a:r>
            <a:r>
              <a:rPr lang="zh-CN" altLang="en-US" sz="1600" b="1" smtClean="0">
                <a:solidFill>
                  <a:srgbClr val="000000"/>
                </a:solidFill>
              </a:rPr>
              <a:t>主机名</a:t>
            </a:r>
            <a:r>
              <a:rPr lang="en-US" altLang="zh-CN" sz="1600" b="1" smtClean="0">
                <a:solidFill>
                  <a:srgbClr val="000000"/>
                </a:solidFill>
              </a:rPr>
              <a:t>&gt;");</a:t>
            </a:r>
            <a:endParaRPr lang="en-US" altLang="zh-CN" sz="1600" b="1" smtClean="0">
              <a:solidFill>
                <a:srgbClr val="000000"/>
              </a:solidFill>
            </a:endParaRPr>
          </a:p>
          <a:p>
            <a:pPr>
              <a:buFontTx/>
              <a:buNone/>
            </a:pPr>
            <a:r>
              <a:rPr lang="en-US" altLang="zh-CN" sz="1600" b="1" smtClean="0">
                <a:solidFill>
                  <a:srgbClr val="000000"/>
                </a:solidFill>
              </a:rPr>
              <a:t>			 return;</a:t>
            </a:r>
            <a:endParaRPr lang="en-US" altLang="zh-CN" sz="1600" b="1" smtClean="0">
              <a:solidFill>
                <a:srgbClr val="000000"/>
              </a:solidFill>
            </a:endParaRPr>
          </a:p>
          <a:p>
            <a:pPr>
              <a:buFontTx/>
              <a:buNone/>
            </a:pPr>
            <a:r>
              <a:rPr lang="en-US" altLang="zh-CN" sz="1600" b="1" smtClean="0">
                <a:solidFill>
                  <a:srgbClr val="000000"/>
                </a:solidFill>
              </a:rPr>
              <a:t>		}</a:t>
            </a:r>
            <a:endParaRPr lang="en-US" altLang="zh-CN" sz="1600" b="1" smtClean="0">
              <a:solidFill>
                <a:srgbClr val="000000"/>
              </a:solidFill>
            </a:endParaRPr>
          </a:p>
          <a:p>
            <a:pPr>
              <a:buFontTx/>
              <a:buNone/>
            </a:pPr>
            <a:r>
              <a:rPr lang="en-US" altLang="zh-CN" sz="1600" b="1" smtClean="0">
                <a:solidFill>
                  <a:srgbClr val="000000"/>
                </a:solidFill>
              </a:rPr>
              <a:t>		InetAddress address = InetAddress</a:t>
            </a:r>
            <a:r>
              <a:rPr lang="en-US" altLang="zh-CN" sz="1600" b="1" smtClean="0">
                <a:solidFill>
                  <a:srgbClr val="0000FF"/>
                </a:solidFill>
              </a:rPr>
              <a:t>.getByName</a:t>
            </a:r>
            <a:r>
              <a:rPr lang="en-US" altLang="zh-CN" sz="1600" b="1" smtClean="0">
                <a:solidFill>
                  <a:srgbClr val="000000"/>
                </a:solidFill>
              </a:rPr>
              <a:t>(args[0]);</a:t>
            </a:r>
            <a:endParaRPr lang="en-US" altLang="zh-CN" sz="1600" b="1" smtClean="0">
              <a:solidFill>
                <a:srgbClr val="000000"/>
              </a:solidFill>
            </a:endParaRPr>
          </a:p>
          <a:p>
            <a:pPr>
              <a:buFontTx/>
              <a:buNone/>
            </a:pPr>
            <a:r>
              <a:rPr lang="en-US" altLang="zh-CN" sz="1600" b="1" smtClean="0">
                <a:solidFill>
                  <a:srgbClr val="000000"/>
                </a:solidFill>
              </a:rPr>
              <a:t>		System.out.println("</a:t>
            </a:r>
            <a:r>
              <a:rPr lang="zh-CN" altLang="en-US" sz="1600" b="1" smtClean="0">
                <a:solidFill>
                  <a:srgbClr val="000000"/>
                </a:solidFill>
              </a:rPr>
              <a:t>输入的主机名称</a:t>
            </a:r>
            <a:r>
              <a:rPr lang="en-US" altLang="zh-CN" sz="1600" b="1" smtClean="0">
                <a:solidFill>
                  <a:srgbClr val="000000"/>
                </a:solidFill>
              </a:rPr>
              <a:t>" + args[0]);</a:t>
            </a:r>
            <a:endParaRPr lang="en-US" altLang="zh-CN" sz="1600" b="1" smtClean="0">
              <a:solidFill>
                <a:srgbClr val="000000"/>
              </a:solidFill>
            </a:endParaRPr>
          </a:p>
          <a:p>
            <a:pPr>
              <a:buFontTx/>
              <a:buNone/>
            </a:pPr>
            <a:r>
              <a:rPr lang="en-US" altLang="zh-CN" sz="1600" b="1" smtClean="0">
                <a:solidFill>
                  <a:srgbClr val="000000"/>
                </a:solidFill>
              </a:rPr>
              <a:t>		System.out.println("</a:t>
            </a:r>
            <a:r>
              <a:rPr lang="zh-CN" altLang="en-US" sz="1600" b="1" smtClean="0">
                <a:solidFill>
                  <a:srgbClr val="000000"/>
                </a:solidFill>
              </a:rPr>
              <a:t>主机</a:t>
            </a:r>
            <a:r>
              <a:rPr lang="en-US" altLang="zh-CN" sz="1600" b="1" smtClean="0">
                <a:solidFill>
                  <a:srgbClr val="000000"/>
                </a:solidFill>
              </a:rPr>
              <a:t>"+args[0]+"</a:t>
            </a:r>
            <a:r>
              <a:rPr lang="zh-CN" altLang="en-US" sz="1600" b="1" smtClean="0">
                <a:solidFill>
                  <a:srgbClr val="000000"/>
                </a:solidFill>
              </a:rPr>
              <a:t>为：</a:t>
            </a:r>
            <a:r>
              <a:rPr lang="en-US" altLang="zh-CN" sz="1600" b="1" smtClean="0">
                <a:solidFill>
                  <a:srgbClr val="000000"/>
                </a:solidFill>
              </a:rPr>
              <a:t>"+address);</a:t>
            </a:r>
            <a:endParaRPr lang="en-US" altLang="zh-CN" sz="1600" b="1" smtClean="0">
              <a:solidFill>
                <a:srgbClr val="000000"/>
              </a:solidFill>
            </a:endParaRPr>
          </a:p>
          <a:p>
            <a:pPr>
              <a:buFontTx/>
              <a:buNone/>
            </a:pPr>
            <a:r>
              <a:rPr lang="en-US" altLang="zh-CN" sz="1600" b="1" smtClean="0">
                <a:solidFill>
                  <a:srgbClr val="000000"/>
                </a:solidFill>
              </a:rPr>
              <a:t>		String strName = address</a:t>
            </a:r>
            <a:r>
              <a:rPr lang="en-US" altLang="zh-CN" sz="1600" b="1" smtClean="0">
                <a:solidFill>
                  <a:srgbClr val="0000FF"/>
                </a:solidFill>
              </a:rPr>
              <a:t>.getHostName</a:t>
            </a:r>
            <a:r>
              <a:rPr lang="en-US" altLang="zh-CN" sz="1600" b="1" smtClean="0">
                <a:solidFill>
                  <a:srgbClr val="000000"/>
                </a:solidFill>
              </a:rPr>
              <a:t>();</a:t>
            </a:r>
            <a:endParaRPr lang="en-US" altLang="zh-CN" sz="1600" b="1" smtClean="0">
              <a:solidFill>
                <a:srgbClr val="000000"/>
              </a:solidFill>
            </a:endParaRPr>
          </a:p>
          <a:p>
            <a:pPr>
              <a:buFontTx/>
              <a:buNone/>
            </a:pPr>
            <a:r>
              <a:rPr lang="en-US" altLang="zh-CN" sz="1600" b="1" smtClean="0">
                <a:solidFill>
                  <a:srgbClr val="000000"/>
                </a:solidFill>
              </a:rPr>
              <a:t>		System.out.println("</a:t>
            </a:r>
            <a:r>
              <a:rPr lang="zh-CN" altLang="en-US" sz="1600" b="1" smtClean="0">
                <a:solidFill>
                  <a:srgbClr val="000000"/>
                </a:solidFill>
              </a:rPr>
              <a:t>程序获取的主机名称</a:t>
            </a:r>
            <a:r>
              <a:rPr lang="en-US" altLang="zh-CN" sz="1600" b="1" smtClean="0">
                <a:solidFill>
                  <a:srgbClr val="000000"/>
                </a:solidFill>
              </a:rPr>
              <a:t>" + strName);</a:t>
            </a:r>
            <a:endParaRPr lang="en-US" altLang="zh-CN" sz="1600" b="1" smtClean="0">
              <a:solidFill>
                <a:srgbClr val="000000"/>
              </a:solidFill>
            </a:endParaRPr>
          </a:p>
          <a:p>
            <a:pPr>
              <a:buFontTx/>
              <a:buNone/>
            </a:pPr>
            <a:r>
              <a:rPr lang="en-US" altLang="zh-CN" sz="1600" b="1" smtClean="0">
                <a:solidFill>
                  <a:srgbClr val="000000"/>
                </a:solidFill>
              </a:rPr>
              <a:t>		System.out.println("</a:t>
            </a:r>
            <a:r>
              <a:rPr lang="zh-CN" altLang="en-US" sz="1600" b="1" smtClean="0">
                <a:solidFill>
                  <a:srgbClr val="000000"/>
                </a:solidFill>
              </a:rPr>
              <a:t>程序获取的</a:t>
            </a:r>
            <a:r>
              <a:rPr lang="en-US" altLang="zh-CN" sz="1600" b="1" smtClean="0">
                <a:solidFill>
                  <a:srgbClr val="000000"/>
                </a:solidFill>
              </a:rPr>
              <a:t>IP</a:t>
            </a:r>
            <a:r>
              <a:rPr lang="zh-CN" altLang="en-US" sz="1600" b="1" smtClean="0">
                <a:solidFill>
                  <a:srgbClr val="000000"/>
                </a:solidFill>
              </a:rPr>
              <a:t>地址为</a:t>
            </a:r>
            <a:r>
              <a:rPr lang="en-US" altLang="zh-CN" sz="1600" b="1" smtClean="0">
                <a:solidFill>
                  <a:srgbClr val="000000"/>
                </a:solidFill>
              </a:rPr>
              <a:t>" + address.</a:t>
            </a:r>
            <a:r>
              <a:rPr lang="en-US" altLang="zh-CN" sz="1600" b="1" smtClean="0">
                <a:solidFill>
                  <a:srgbClr val="0000FF"/>
                </a:solidFill>
              </a:rPr>
              <a:t>getHostAddress</a:t>
            </a:r>
            <a:r>
              <a:rPr lang="en-US" altLang="zh-CN" sz="1600" b="1" smtClean="0">
                <a:solidFill>
                  <a:srgbClr val="000000"/>
                </a:solidFill>
              </a:rPr>
              <a:t>());</a:t>
            </a:r>
            <a:endParaRPr lang="en-US" altLang="zh-CN" sz="1600" b="1" smtClean="0">
              <a:solidFill>
                <a:srgbClr val="000000"/>
              </a:solidFill>
            </a:endParaRPr>
          </a:p>
          <a:p>
            <a:pPr>
              <a:buFontTx/>
              <a:buNone/>
            </a:pPr>
            <a:r>
              <a:rPr lang="en-US" altLang="zh-CN" sz="1600" b="1" smtClean="0">
                <a:solidFill>
                  <a:srgbClr val="000000"/>
                </a:solidFill>
              </a:rPr>
              <a:t>		System.out.println("</a:t>
            </a:r>
            <a:r>
              <a:rPr lang="zh-CN" altLang="en-US" sz="1600" b="1" smtClean="0">
                <a:solidFill>
                  <a:srgbClr val="000000"/>
                </a:solidFill>
              </a:rPr>
              <a:t>本机为：</a:t>
            </a:r>
            <a:r>
              <a:rPr lang="en-US" altLang="zh-CN" sz="1600" b="1" smtClean="0">
                <a:solidFill>
                  <a:srgbClr val="000000"/>
                </a:solidFill>
              </a:rPr>
              <a:t>"+InetAddress</a:t>
            </a:r>
            <a:r>
              <a:rPr lang="en-US" altLang="zh-CN" sz="1600" b="1" smtClean="0">
                <a:solidFill>
                  <a:srgbClr val="0000FF"/>
                </a:solidFill>
              </a:rPr>
              <a:t>.getLocalHost</a:t>
            </a:r>
            <a:r>
              <a:rPr lang="en-US" altLang="zh-CN" sz="1600" b="1" smtClean="0">
                <a:solidFill>
                  <a:srgbClr val="000000"/>
                </a:solidFill>
              </a:rPr>
              <a:t>());</a:t>
            </a:r>
            <a:endParaRPr lang="en-US" altLang="zh-CN" sz="1600" b="1" smtClean="0">
              <a:solidFill>
                <a:srgbClr val="000000"/>
              </a:solidFill>
            </a:endParaRPr>
          </a:p>
          <a:p>
            <a:pPr>
              <a:buFontTx/>
              <a:buNone/>
            </a:pPr>
            <a:r>
              <a:rPr lang="en-US" altLang="zh-CN" sz="1600" b="1" smtClean="0">
                <a:solidFill>
                  <a:srgbClr val="000000"/>
                </a:solidFill>
              </a:rPr>
              <a:t>		System.out.println("</a:t>
            </a:r>
            <a:r>
              <a:rPr lang="zh-CN" altLang="en-US" sz="1600" b="1" smtClean="0">
                <a:solidFill>
                  <a:srgbClr val="000000"/>
                </a:solidFill>
              </a:rPr>
              <a:t>本机的主机名称为：</a:t>
            </a:r>
            <a:r>
              <a:rPr lang="en-US" altLang="zh-CN" sz="1600" b="1" smtClean="0">
                <a:solidFill>
                  <a:srgbClr val="000000"/>
                </a:solidFill>
              </a:rPr>
              <a:t>"+InetAddress.getLocalHost().</a:t>
            </a:r>
            <a:r>
              <a:rPr lang="en-US" altLang="zh-CN" sz="1600" b="1" smtClean="0">
                <a:solidFill>
                  <a:srgbClr val="0000FF"/>
                </a:solidFill>
              </a:rPr>
              <a:t>getHostName</a:t>
            </a:r>
            <a:r>
              <a:rPr lang="en-US" altLang="zh-CN" sz="1600" b="1" smtClean="0">
                <a:solidFill>
                  <a:srgbClr val="000000"/>
                </a:solidFill>
              </a:rPr>
              <a:t>());</a:t>
            </a:r>
            <a:endParaRPr lang="en-US" altLang="zh-CN" sz="1600" b="1" smtClean="0">
              <a:solidFill>
                <a:srgbClr val="000000"/>
              </a:solidFill>
            </a:endParaRPr>
          </a:p>
          <a:p>
            <a:pPr>
              <a:buFontTx/>
              <a:buNone/>
            </a:pPr>
            <a:r>
              <a:rPr lang="en-US" altLang="zh-CN" sz="1600" b="1" smtClean="0">
                <a:solidFill>
                  <a:srgbClr val="000000"/>
                </a:solidFill>
              </a:rPr>
              <a:t>		System.out.println("</a:t>
            </a:r>
            <a:r>
              <a:rPr lang="zh-CN" altLang="en-US" sz="1600" b="1" smtClean="0">
                <a:solidFill>
                  <a:srgbClr val="000000"/>
                </a:solidFill>
              </a:rPr>
              <a:t>本机的</a:t>
            </a:r>
            <a:r>
              <a:rPr lang="en-US" altLang="zh-CN" sz="1600" b="1" smtClean="0">
                <a:solidFill>
                  <a:srgbClr val="000000"/>
                </a:solidFill>
              </a:rPr>
              <a:t>IP</a:t>
            </a:r>
            <a:r>
              <a:rPr lang="zh-CN" altLang="en-US" sz="1600" b="1" smtClean="0">
                <a:solidFill>
                  <a:srgbClr val="000000"/>
                </a:solidFill>
              </a:rPr>
              <a:t>地址为：</a:t>
            </a:r>
            <a:r>
              <a:rPr lang="en-US" altLang="zh-CN" sz="1600" b="1" smtClean="0">
                <a:solidFill>
                  <a:srgbClr val="000000"/>
                </a:solidFill>
              </a:rPr>
              <a:t>"+InetAddress.</a:t>
            </a:r>
            <a:r>
              <a:rPr lang="en-US" altLang="zh-CN" sz="1600" b="1" smtClean="0">
                <a:solidFill>
                  <a:srgbClr val="0000FF"/>
                </a:solidFill>
              </a:rPr>
              <a:t>getLocalHost</a:t>
            </a:r>
            <a:r>
              <a:rPr lang="en-US" altLang="zh-CN" sz="1600" b="1" smtClean="0">
                <a:solidFill>
                  <a:srgbClr val="000000"/>
                </a:solidFill>
              </a:rPr>
              <a:t>().</a:t>
            </a:r>
            <a:r>
              <a:rPr lang="en-US" altLang="zh-CN" sz="1600" b="1" smtClean="0">
                <a:solidFill>
                  <a:srgbClr val="0000FF"/>
                </a:solidFill>
              </a:rPr>
              <a:t>getHostAddress</a:t>
            </a:r>
            <a:r>
              <a:rPr lang="en-US" altLang="zh-CN" sz="1600" b="1" smtClean="0">
                <a:solidFill>
                  <a:srgbClr val="000000"/>
                </a:solidFill>
              </a:rPr>
              <a:t>());</a:t>
            </a:r>
            <a:endParaRPr lang="en-US" altLang="zh-CN" sz="1600" b="1" smtClean="0">
              <a:solidFill>
                <a:srgbClr val="000000"/>
              </a:solidFill>
            </a:endParaRPr>
          </a:p>
          <a:p>
            <a:pPr>
              <a:buFontTx/>
              <a:buNone/>
            </a:pPr>
            <a:r>
              <a:rPr lang="en-US" altLang="zh-CN" sz="1600" b="1" smtClean="0">
                <a:solidFill>
                  <a:srgbClr val="000000"/>
                </a:solidFill>
              </a:rPr>
              <a:t>	}</a:t>
            </a:r>
            <a:endParaRPr lang="en-US" altLang="zh-CN" sz="1600" b="1" smtClean="0">
              <a:solidFill>
                <a:srgbClr val="000000"/>
              </a:solidFill>
            </a:endParaRPr>
          </a:p>
          <a:p>
            <a:pPr>
              <a:buFontTx/>
              <a:buNone/>
            </a:pPr>
            <a:r>
              <a:rPr lang="en-US" altLang="zh-CN" sz="1600" b="1" smtClean="0">
                <a:solidFill>
                  <a:srgbClr val="000000"/>
                </a:solidFill>
              </a:rPr>
              <a:t>}</a:t>
            </a:r>
            <a:endParaRPr lang="en-US" altLang="zh-CN" sz="1600" b="1" smtClean="0">
              <a:solidFill>
                <a:srgbClr val="000000"/>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p:txBody>
          <a:bodyPr/>
          <a:lstStyle/>
          <a:p>
            <a:r>
              <a:rPr lang="zh-CN" altLang="en-US" sz="3200" smtClean="0"/>
              <a:t>示例：获取主机的</a:t>
            </a:r>
            <a:r>
              <a:rPr lang="en-US" altLang="zh-CN" sz="3200" smtClean="0"/>
              <a:t>IP</a:t>
            </a:r>
            <a:r>
              <a:rPr lang="zh-CN" altLang="en-US" sz="3200" smtClean="0"/>
              <a:t>地址</a:t>
            </a:r>
            <a:endParaRPr lang="zh-CN" altLang="en-US" sz="3200" smtClean="0"/>
          </a:p>
        </p:txBody>
      </p:sp>
      <p:pic>
        <p:nvPicPr>
          <p:cNvPr id="4096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3125" y="1844675"/>
            <a:ext cx="8270875" cy="2571750"/>
          </a:xfrm>
          <a:prstGeom prst="rect">
            <a:avLst/>
          </a:prstGeom>
          <a:noFill/>
          <a:ln w="38100">
            <a:solidFill>
              <a:srgbClr val="00B0F0"/>
            </a:solidFill>
            <a:miter lim="800000"/>
            <a:headEnd/>
            <a:tailEnd/>
          </a:ln>
          <a:extLst>
            <a:ext uri="{909E8E84-426E-40DD-AFC4-6F175D3DCCD1}">
              <a14:hiddenFill xmlns:a14="http://schemas.microsoft.com/office/drawing/2010/main">
                <a:solidFill>
                  <a:srgbClr val="FFFFFF"/>
                </a:solidFill>
              </a14:hiddenFill>
            </a:ext>
          </a:extLst>
        </p:spPr>
      </p:pic>
      <p:sp>
        <p:nvSpPr>
          <p:cNvPr id="40964" name="TextBox 5"/>
          <p:cNvSpPr txBox="1">
            <a:spLocks noChangeArrowheads="1"/>
          </p:cNvSpPr>
          <p:nvPr/>
        </p:nvSpPr>
        <p:spPr bwMode="auto">
          <a:xfrm>
            <a:off x="1187450" y="981075"/>
            <a:ext cx="69294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a:t>JDK</a:t>
            </a:r>
            <a:r>
              <a:rPr lang="zh-CN" altLang="en-US" sz="2400" b="1"/>
              <a:t>中运行输出：</a:t>
            </a:r>
            <a:endParaRPr lang="en-US" altLang="zh-CN" sz="2400" b="1"/>
          </a:p>
          <a:p>
            <a:pPr eaLnBrk="1" hangingPunct="1"/>
            <a:r>
              <a:rPr lang="en-US" altLang="zh-CN" sz="2400"/>
              <a:t>&gt;java InetAddressDemo mail.jlu.edu.cn</a:t>
            </a:r>
            <a:endParaRPr lang="zh-CN" altLang="en-US" sz="2400"/>
          </a:p>
        </p:txBody>
      </p:sp>
      <p:sp>
        <p:nvSpPr>
          <p:cNvPr id="40965" name="矩形 4"/>
          <p:cNvSpPr>
            <a:spLocks noChangeArrowheads="1"/>
          </p:cNvSpPr>
          <p:nvPr/>
        </p:nvSpPr>
        <p:spPr bwMode="auto">
          <a:xfrm>
            <a:off x="971550" y="4779963"/>
            <a:ext cx="817245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t>用</a:t>
            </a:r>
            <a:r>
              <a:rPr lang="en-US" altLang="zh-CN" sz="2400" b="1"/>
              <a:t>Eclipse</a:t>
            </a:r>
            <a:r>
              <a:rPr lang="zh-CN" altLang="en-US" sz="2400" b="1"/>
              <a:t>来运行命令行程序带参数的怎么办？</a:t>
            </a:r>
            <a:endParaRPr lang="en-US" altLang="zh-CN" sz="2400" b="1"/>
          </a:p>
          <a:p>
            <a:r>
              <a:rPr lang="zh-CN" altLang="en-US" sz="2000">
                <a:solidFill>
                  <a:srgbClr val="000000"/>
                </a:solidFill>
              </a:rPr>
              <a:t>右击要运行的程序，选择</a:t>
            </a:r>
            <a:r>
              <a:rPr lang="en-US" altLang="zh-CN" sz="2000">
                <a:solidFill>
                  <a:srgbClr val="000000"/>
                </a:solidFill>
              </a:rPr>
              <a:t>debug as</a:t>
            </a:r>
            <a:r>
              <a:rPr lang="zh-CN" altLang="en-US" sz="2000">
                <a:solidFill>
                  <a:srgbClr val="000000"/>
                </a:solidFill>
              </a:rPr>
              <a:t>或者</a:t>
            </a:r>
            <a:r>
              <a:rPr lang="en-US" altLang="zh-CN" sz="2000">
                <a:solidFill>
                  <a:srgbClr val="000000"/>
                </a:solidFill>
              </a:rPr>
              <a:t>run as，</a:t>
            </a:r>
            <a:r>
              <a:rPr lang="zh-CN" altLang="en-US" sz="2000">
                <a:solidFill>
                  <a:srgbClr val="000000"/>
                </a:solidFill>
              </a:rPr>
              <a:t>然后选择</a:t>
            </a:r>
            <a:r>
              <a:rPr lang="en-US" altLang="zh-CN" sz="2000">
                <a:solidFill>
                  <a:srgbClr val="000000"/>
                </a:solidFill>
              </a:rPr>
              <a:t>debug/run configuration， </a:t>
            </a:r>
            <a:r>
              <a:rPr lang="zh-CN" altLang="en-US" sz="2000">
                <a:solidFill>
                  <a:srgbClr val="000000"/>
                </a:solidFill>
              </a:rPr>
              <a:t>然后在对话框左侧栏中，找到相应的程序</a:t>
            </a:r>
            <a:r>
              <a:rPr lang="en-US" altLang="zh-CN" sz="2000">
                <a:solidFill>
                  <a:srgbClr val="000000"/>
                </a:solidFill>
              </a:rPr>
              <a:t>，</a:t>
            </a:r>
            <a:r>
              <a:rPr lang="zh-CN" altLang="en-US" sz="2000">
                <a:solidFill>
                  <a:srgbClr val="000000"/>
                </a:solidFill>
              </a:rPr>
              <a:t>然后在上面的标签中点</a:t>
            </a:r>
            <a:r>
              <a:rPr lang="en-US" altLang="zh-CN" sz="2000">
                <a:solidFill>
                  <a:srgbClr val="000000"/>
                </a:solidFill>
              </a:rPr>
              <a:t>arguments，</a:t>
            </a:r>
            <a:r>
              <a:rPr lang="zh-CN" altLang="en-US" sz="2000">
                <a:solidFill>
                  <a:srgbClr val="000000"/>
                </a:solidFill>
              </a:rPr>
              <a:t>输入你希望的命令行参数，每行是一个参数。 </a:t>
            </a:r>
            <a:endParaRPr lang="zh-CN" altLang="en-US" sz="2000">
              <a:solidFill>
                <a:srgbClr val="000000"/>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p:txBody>
          <a:bodyPr/>
          <a:lstStyle/>
          <a:p>
            <a:r>
              <a:rPr lang="zh-CN" altLang="en-US" smtClean="0"/>
              <a:t>（</a:t>
            </a:r>
            <a:r>
              <a:rPr lang="en-US" altLang="zh-CN" smtClean="0"/>
              <a:t>2</a:t>
            </a:r>
            <a:r>
              <a:rPr lang="zh-CN" altLang="en-US" smtClean="0"/>
              <a:t>）</a:t>
            </a:r>
            <a:r>
              <a:rPr lang="en-US" altLang="zh-CN" smtClean="0"/>
              <a:t> ServerSocket</a:t>
            </a:r>
            <a:r>
              <a:rPr lang="zh-CN" altLang="en-US" smtClean="0"/>
              <a:t>类 </a:t>
            </a:r>
            <a:endParaRPr lang="zh-CN" altLang="en-US" sz="2400" smtClean="0">
              <a:solidFill>
                <a:schemeClr val="tx1"/>
              </a:solidFill>
            </a:endParaRPr>
          </a:p>
        </p:txBody>
      </p:sp>
      <p:sp>
        <p:nvSpPr>
          <p:cNvPr id="41987" name="Rectangle 3"/>
          <p:cNvSpPr>
            <a:spLocks noGrp="1" noChangeArrowheads="1"/>
          </p:cNvSpPr>
          <p:nvPr>
            <p:ph type="body" idx="4294967295"/>
          </p:nvPr>
        </p:nvSpPr>
        <p:spPr>
          <a:xfrm>
            <a:off x="928688" y="1198563"/>
            <a:ext cx="8072437" cy="5445125"/>
          </a:xfrm>
        </p:spPr>
        <p:txBody>
          <a:bodyPr/>
          <a:lstStyle/>
          <a:p>
            <a:pPr>
              <a:lnSpc>
                <a:spcPct val="90000"/>
              </a:lnSpc>
            </a:pPr>
            <a:r>
              <a:rPr lang="en-US" altLang="zh-CN" sz="2800" smtClean="0">
                <a:solidFill>
                  <a:srgbClr val="000000"/>
                </a:solidFill>
                <a:latin typeface="华文新魏" pitchFamily="2" charset="-122"/>
                <a:ea typeface="华文新魏" pitchFamily="2" charset="-122"/>
                <a:sym typeface="Wingdings" pitchFamily="2" charset="2"/>
              </a:rPr>
              <a:t>Java</a:t>
            </a:r>
            <a:r>
              <a:rPr lang="zh-CN" altLang="en-US" sz="2800" smtClean="0">
                <a:solidFill>
                  <a:srgbClr val="000000"/>
                </a:solidFill>
                <a:latin typeface="华文新魏" pitchFamily="2" charset="-122"/>
                <a:ea typeface="华文新魏" pitchFamily="2" charset="-122"/>
                <a:sym typeface="Wingdings" pitchFamily="2" charset="2"/>
              </a:rPr>
              <a:t>使用</a:t>
            </a:r>
            <a:r>
              <a:rPr lang="en-US" altLang="zh-CN" sz="2800" smtClean="0">
                <a:solidFill>
                  <a:srgbClr val="000000"/>
                </a:solidFill>
                <a:latin typeface="华文新魏" pitchFamily="2" charset="-122"/>
                <a:ea typeface="华文新魏" pitchFamily="2" charset="-122"/>
                <a:sym typeface="Wingdings" pitchFamily="2" charset="2"/>
              </a:rPr>
              <a:t>ServerSocket</a:t>
            </a:r>
            <a:r>
              <a:rPr lang="zh-CN" altLang="en-US" sz="2800" smtClean="0">
                <a:solidFill>
                  <a:srgbClr val="000000"/>
                </a:solidFill>
                <a:latin typeface="华文新魏" pitchFamily="2" charset="-122"/>
                <a:ea typeface="华文新魏" pitchFamily="2" charset="-122"/>
                <a:sym typeface="Wingdings" pitchFamily="2" charset="2"/>
              </a:rPr>
              <a:t>类实现服务器端的</a:t>
            </a:r>
            <a:r>
              <a:rPr lang="en-US" altLang="zh-CN" sz="2800" smtClean="0">
                <a:solidFill>
                  <a:srgbClr val="000000"/>
                </a:solidFill>
                <a:latin typeface="华文新魏" pitchFamily="2" charset="-122"/>
                <a:ea typeface="华文新魏" pitchFamily="2" charset="-122"/>
                <a:sym typeface="Wingdings" pitchFamily="2" charset="2"/>
              </a:rPr>
              <a:t>socket</a:t>
            </a:r>
            <a:r>
              <a:rPr lang="zh-CN" altLang="en-US" sz="2800" smtClean="0">
                <a:solidFill>
                  <a:srgbClr val="000000"/>
                </a:solidFill>
                <a:latin typeface="华文新魏" pitchFamily="2" charset="-122"/>
                <a:ea typeface="华文新魏" pitchFamily="2" charset="-122"/>
                <a:sym typeface="Wingdings" pitchFamily="2" charset="2"/>
              </a:rPr>
              <a:t>机制。</a:t>
            </a:r>
            <a:endParaRPr lang="zh-CN" altLang="en-US" sz="2800" smtClean="0">
              <a:solidFill>
                <a:srgbClr val="000000"/>
              </a:solidFill>
              <a:latin typeface="华文新魏" pitchFamily="2" charset="-122"/>
              <a:ea typeface="华文新魏" pitchFamily="2" charset="-122"/>
              <a:sym typeface="Wingdings" pitchFamily="2" charset="2"/>
            </a:endParaRPr>
          </a:p>
          <a:p>
            <a:pPr>
              <a:lnSpc>
                <a:spcPct val="90000"/>
              </a:lnSpc>
            </a:pPr>
            <a:r>
              <a:rPr lang="zh-CN" altLang="en-US" sz="2800" smtClean="0">
                <a:solidFill>
                  <a:srgbClr val="000000"/>
                </a:solidFill>
                <a:latin typeface="华文新魏" pitchFamily="2" charset="-122"/>
                <a:ea typeface="华文新魏" pitchFamily="2" charset="-122"/>
              </a:rPr>
              <a:t>继承关系</a:t>
            </a:r>
            <a:endParaRPr lang="zh-CN" altLang="en-US" sz="2800" smtClean="0">
              <a:solidFill>
                <a:srgbClr val="000000"/>
              </a:solidFill>
              <a:latin typeface="华文新魏" pitchFamily="2" charset="-122"/>
              <a:ea typeface="华文新魏" pitchFamily="2" charset="-122"/>
            </a:endParaRPr>
          </a:p>
          <a:p>
            <a:pPr lvl="1">
              <a:lnSpc>
                <a:spcPct val="90000"/>
              </a:lnSpc>
              <a:buFont typeface="Wingdings" pitchFamily="2" charset="2"/>
              <a:buChar char="l"/>
            </a:pPr>
            <a:r>
              <a:rPr lang="en-US" altLang="zh-CN" sz="2400" smtClean="0"/>
              <a:t>java.lang.Object</a:t>
            </a:r>
            <a:r>
              <a:rPr lang="en-US" altLang="zh-CN" sz="2400" smtClean="0">
                <a:sym typeface="Wingdings" pitchFamily="2" charset="2"/>
              </a:rPr>
              <a:t>java.net.ServerSocket</a:t>
            </a:r>
            <a:endParaRPr lang="en-US" altLang="zh-CN" sz="2400" smtClean="0">
              <a:sym typeface="Wingdings" pitchFamily="2" charset="2"/>
            </a:endParaRPr>
          </a:p>
          <a:p>
            <a:pPr>
              <a:lnSpc>
                <a:spcPct val="90000"/>
              </a:lnSpc>
            </a:pPr>
            <a:r>
              <a:rPr lang="zh-CN" altLang="en-US" sz="2800" smtClean="0">
                <a:solidFill>
                  <a:srgbClr val="000000"/>
                </a:solidFill>
                <a:latin typeface="华文新魏" pitchFamily="2" charset="-122"/>
                <a:ea typeface="华文新魏" pitchFamily="2" charset="-122"/>
                <a:sym typeface="Wingdings" pitchFamily="2" charset="2"/>
              </a:rPr>
              <a:t>构造方法</a:t>
            </a:r>
            <a:endParaRPr lang="zh-CN" altLang="en-US" sz="2800" smtClean="0">
              <a:solidFill>
                <a:srgbClr val="000000"/>
              </a:solidFill>
              <a:latin typeface="华文新魏" pitchFamily="2" charset="-122"/>
              <a:ea typeface="华文新魏" pitchFamily="2" charset="-122"/>
              <a:sym typeface="Wingdings" pitchFamily="2" charset="2"/>
            </a:endParaRPr>
          </a:p>
          <a:p>
            <a:pPr lvl="1">
              <a:lnSpc>
                <a:spcPct val="90000"/>
              </a:lnSpc>
              <a:buFont typeface="Wingdings" pitchFamily="2" charset="2"/>
              <a:buChar char="l"/>
            </a:pPr>
            <a:r>
              <a:rPr lang="en-US" altLang="zh-CN" sz="2400" smtClean="0">
                <a:sym typeface="Wingdings" pitchFamily="2" charset="2"/>
              </a:rPr>
              <a:t>public ServerSocket() throws IOException</a:t>
            </a:r>
            <a:endParaRPr lang="en-US" altLang="zh-CN" sz="2400" smtClean="0">
              <a:sym typeface="Wingdings" pitchFamily="2" charset="2"/>
            </a:endParaRPr>
          </a:p>
          <a:p>
            <a:pPr lvl="1">
              <a:lnSpc>
                <a:spcPct val="90000"/>
              </a:lnSpc>
              <a:buFont typeface="Wingdings" pitchFamily="2" charset="2"/>
              <a:buChar char="l"/>
            </a:pPr>
            <a:r>
              <a:rPr lang="en-US" altLang="zh-CN" sz="2400" smtClean="0">
                <a:sym typeface="Wingdings" pitchFamily="2" charset="2"/>
              </a:rPr>
              <a:t>public ServerSocket(int port) throws IOException</a:t>
            </a:r>
            <a:endParaRPr lang="en-US" altLang="zh-CN" sz="2400" smtClean="0">
              <a:sym typeface="Wingdings" pitchFamily="2" charset="2"/>
            </a:endParaRPr>
          </a:p>
          <a:p>
            <a:pPr lvl="1">
              <a:lnSpc>
                <a:spcPct val="90000"/>
              </a:lnSpc>
              <a:buFont typeface="Wingdings" pitchFamily="2" charset="2"/>
              <a:buChar char="l"/>
            </a:pPr>
            <a:r>
              <a:rPr lang="en-US" altLang="zh-CN" sz="2400" smtClean="0">
                <a:sym typeface="Wingdings" pitchFamily="2" charset="2"/>
              </a:rPr>
              <a:t>public ServerSocket(int port, int backlog)throws IOException</a:t>
            </a:r>
            <a:endParaRPr lang="en-US" altLang="zh-CN" sz="2400" smtClean="0">
              <a:sym typeface="Wingdings" pitchFamily="2" charset="2"/>
            </a:endParaRPr>
          </a:p>
          <a:p>
            <a:pPr>
              <a:lnSpc>
                <a:spcPct val="90000"/>
              </a:lnSpc>
            </a:pPr>
            <a:r>
              <a:rPr lang="zh-CN" altLang="en-US" sz="2800" smtClean="0">
                <a:solidFill>
                  <a:srgbClr val="000000"/>
                </a:solidFill>
                <a:latin typeface="华文新魏" pitchFamily="2" charset="-122"/>
                <a:ea typeface="华文新魏" pitchFamily="2" charset="-122"/>
                <a:sym typeface="Wingdings" pitchFamily="2" charset="2"/>
              </a:rPr>
              <a:t>常用成员方法</a:t>
            </a:r>
            <a:endParaRPr lang="zh-CN" altLang="en-US" sz="2800" smtClean="0">
              <a:solidFill>
                <a:srgbClr val="000000"/>
              </a:solidFill>
              <a:latin typeface="华文新魏" pitchFamily="2" charset="-122"/>
              <a:ea typeface="华文新魏" pitchFamily="2" charset="-122"/>
              <a:sym typeface="Wingdings" pitchFamily="2" charset="2"/>
            </a:endParaRPr>
          </a:p>
          <a:p>
            <a:pPr lvl="1">
              <a:lnSpc>
                <a:spcPct val="90000"/>
              </a:lnSpc>
              <a:buFont typeface="Wingdings" pitchFamily="2" charset="2"/>
              <a:buChar char="l"/>
            </a:pPr>
            <a:r>
              <a:rPr lang="en-US" altLang="zh-CN" sz="2400" smtClean="0">
                <a:sym typeface="Wingdings" pitchFamily="2" charset="2"/>
              </a:rPr>
              <a:t>Socket </a:t>
            </a:r>
            <a:r>
              <a:rPr lang="en-US" altLang="zh-CN" sz="2400" smtClean="0">
                <a:solidFill>
                  <a:srgbClr val="0000FF"/>
                </a:solidFill>
                <a:sym typeface="Wingdings" pitchFamily="2" charset="2"/>
              </a:rPr>
              <a:t>accept()</a:t>
            </a:r>
            <a:r>
              <a:rPr lang="zh-CN" altLang="en-US" sz="2400" smtClean="0">
                <a:sym typeface="Wingdings" pitchFamily="2" charset="2"/>
              </a:rPr>
              <a:t>：</a:t>
            </a:r>
            <a:r>
              <a:rPr lang="zh-CN" altLang="en-US" sz="2400" smtClean="0"/>
              <a:t>侦听并接受到此套接字的连接</a:t>
            </a:r>
            <a:endParaRPr lang="zh-CN" altLang="en-US" sz="2400" smtClean="0">
              <a:sym typeface="Wingdings" pitchFamily="2" charset="2"/>
            </a:endParaRPr>
          </a:p>
          <a:p>
            <a:pPr lvl="1">
              <a:lnSpc>
                <a:spcPct val="90000"/>
              </a:lnSpc>
              <a:buFont typeface="Wingdings" pitchFamily="2" charset="2"/>
              <a:buChar char="l"/>
            </a:pPr>
            <a:r>
              <a:rPr lang="en-US" altLang="zh-CN" sz="2400" smtClean="0">
                <a:sym typeface="Wingdings" pitchFamily="2" charset="2"/>
              </a:rPr>
              <a:t>void</a:t>
            </a:r>
            <a:r>
              <a:rPr lang="en-US" altLang="zh-CN" sz="2400" smtClean="0">
                <a:solidFill>
                  <a:srgbClr val="0000FF"/>
                </a:solidFill>
                <a:sym typeface="Wingdings" pitchFamily="2" charset="2"/>
              </a:rPr>
              <a:t> close()</a:t>
            </a:r>
            <a:r>
              <a:rPr lang="zh-CN" altLang="en-US" sz="2400" smtClean="0">
                <a:sym typeface="Wingdings" pitchFamily="2" charset="2"/>
              </a:rPr>
              <a:t>：关闭</a:t>
            </a:r>
            <a:endParaRPr lang="zh-CN" altLang="en-US" sz="2400" smtClean="0">
              <a:sym typeface="Wingdings" pitchFamily="2" charset="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p:txBody>
          <a:bodyPr/>
          <a:lstStyle/>
          <a:p>
            <a:r>
              <a:rPr lang="zh-CN" altLang="en-US" smtClean="0"/>
              <a:t>（</a:t>
            </a:r>
            <a:r>
              <a:rPr lang="en-US" altLang="zh-CN" smtClean="0"/>
              <a:t>3</a:t>
            </a:r>
            <a:r>
              <a:rPr lang="zh-CN" altLang="en-US" smtClean="0"/>
              <a:t>）</a:t>
            </a:r>
            <a:r>
              <a:rPr lang="en-US" altLang="zh-CN" smtClean="0"/>
              <a:t> Socket</a:t>
            </a:r>
            <a:r>
              <a:rPr lang="zh-CN" altLang="en-US" smtClean="0"/>
              <a:t>类</a:t>
            </a:r>
            <a:endParaRPr lang="en-US" altLang="zh-CN" sz="2400" smtClean="0">
              <a:solidFill>
                <a:schemeClr val="tx1"/>
              </a:solidFill>
            </a:endParaRPr>
          </a:p>
        </p:txBody>
      </p:sp>
      <p:sp>
        <p:nvSpPr>
          <p:cNvPr id="43011" name="Rectangle 3"/>
          <p:cNvSpPr>
            <a:spLocks noGrp="1" noChangeArrowheads="1"/>
          </p:cNvSpPr>
          <p:nvPr>
            <p:ph type="body" idx="4294967295"/>
          </p:nvPr>
        </p:nvSpPr>
        <p:spPr>
          <a:xfrm>
            <a:off x="928688" y="1143000"/>
            <a:ext cx="8215312" cy="5445125"/>
          </a:xfrm>
        </p:spPr>
        <p:txBody>
          <a:bodyPr/>
          <a:lstStyle/>
          <a:p>
            <a:pPr>
              <a:lnSpc>
                <a:spcPct val="90000"/>
              </a:lnSpc>
            </a:pPr>
            <a:r>
              <a:rPr lang="en-US" altLang="zh-CN" sz="2800" smtClean="0">
                <a:solidFill>
                  <a:srgbClr val="000000"/>
                </a:solidFill>
                <a:latin typeface="华文新魏" pitchFamily="2" charset="-122"/>
                <a:ea typeface="华文新魏" pitchFamily="2" charset="-122"/>
                <a:sym typeface="Wingdings" pitchFamily="2" charset="2"/>
              </a:rPr>
              <a:t>Java</a:t>
            </a:r>
            <a:r>
              <a:rPr lang="zh-CN" altLang="en-US" sz="2800" smtClean="0">
                <a:solidFill>
                  <a:srgbClr val="000000"/>
                </a:solidFill>
                <a:latin typeface="华文新魏" pitchFamily="2" charset="-122"/>
                <a:ea typeface="华文新魏" pitchFamily="2" charset="-122"/>
                <a:sym typeface="Wingdings" pitchFamily="2" charset="2"/>
              </a:rPr>
              <a:t>使用</a:t>
            </a:r>
            <a:r>
              <a:rPr lang="en-US" altLang="zh-CN" sz="2800" smtClean="0">
                <a:solidFill>
                  <a:srgbClr val="000000"/>
                </a:solidFill>
                <a:latin typeface="华文新魏" pitchFamily="2" charset="-122"/>
                <a:ea typeface="华文新魏" pitchFamily="2" charset="-122"/>
                <a:sym typeface="Wingdings" pitchFamily="2" charset="2"/>
              </a:rPr>
              <a:t>Socket</a:t>
            </a:r>
            <a:r>
              <a:rPr lang="zh-CN" altLang="en-US" sz="2800" smtClean="0">
                <a:solidFill>
                  <a:srgbClr val="000000"/>
                </a:solidFill>
                <a:latin typeface="华文新魏" pitchFamily="2" charset="-122"/>
                <a:ea typeface="华文新魏" pitchFamily="2" charset="-122"/>
                <a:sym typeface="Wingdings" pitchFamily="2" charset="2"/>
              </a:rPr>
              <a:t>类实现客户端的</a:t>
            </a:r>
            <a:r>
              <a:rPr lang="en-US" altLang="zh-CN" sz="2800" smtClean="0">
                <a:solidFill>
                  <a:srgbClr val="000000"/>
                </a:solidFill>
                <a:latin typeface="华文新魏" pitchFamily="2" charset="-122"/>
                <a:ea typeface="华文新魏" pitchFamily="2" charset="-122"/>
                <a:sym typeface="Wingdings" pitchFamily="2" charset="2"/>
              </a:rPr>
              <a:t>socket</a:t>
            </a:r>
            <a:r>
              <a:rPr lang="zh-CN" altLang="en-US" sz="2800" smtClean="0">
                <a:solidFill>
                  <a:srgbClr val="000000"/>
                </a:solidFill>
                <a:latin typeface="华文新魏" pitchFamily="2" charset="-122"/>
                <a:ea typeface="华文新魏" pitchFamily="2" charset="-122"/>
                <a:sym typeface="Wingdings" pitchFamily="2" charset="2"/>
              </a:rPr>
              <a:t>机制。</a:t>
            </a:r>
            <a:endParaRPr lang="zh-CN" altLang="en-US" sz="2800" smtClean="0">
              <a:solidFill>
                <a:srgbClr val="000000"/>
              </a:solidFill>
              <a:latin typeface="华文新魏" pitchFamily="2" charset="-122"/>
              <a:ea typeface="华文新魏" pitchFamily="2" charset="-122"/>
              <a:sym typeface="Wingdings" pitchFamily="2" charset="2"/>
            </a:endParaRPr>
          </a:p>
          <a:p>
            <a:pPr>
              <a:lnSpc>
                <a:spcPct val="90000"/>
              </a:lnSpc>
            </a:pPr>
            <a:r>
              <a:rPr lang="zh-CN" altLang="en-US" sz="2800" smtClean="0">
                <a:solidFill>
                  <a:srgbClr val="000000"/>
                </a:solidFill>
                <a:latin typeface="华文新魏" pitchFamily="2" charset="-122"/>
                <a:ea typeface="华文新魏" pitchFamily="2" charset="-122"/>
                <a:sym typeface="Wingdings" pitchFamily="2" charset="2"/>
              </a:rPr>
              <a:t>继承关系</a:t>
            </a:r>
            <a:endParaRPr lang="zh-CN" altLang="en-US" sz="2800" smtClean="0">
              <a:solidFill>
                <a:srgbClr val="000000"/>
              </a:solidFill>
              <a:latin typeface="华文新魏" pitchFamily="2" charset="-122"/>
              <a:ea typeface="华文新魏" pitchFamily="2" charset="-122"/>
              <a:sym typeface="Wingdings" pitchFamily="2" charset="2"/>
            </a:endParaRPr>
          </a:p>
          <a:p>
            <a:pPr lvl="1">
              <a:lnSpc>
                <a:spcPct val="90000"/>
              </a:lnSpc>
              <a:buFont typeface="Wingdings" pitchFamily="2" charset="2"/>
              <a:buChar char="l"/>
            </a:pPr>
            <a:r>
              <a:rPr lang="en-US" altLang="zh-CN" sz="2400" smtClean="0"/>
              <a:t>java.lang.Object</a:t>
            </a:r>
            <a:r>
              <a:rPr lang="en-US" altLang="zh-CN" sz="2400" smtClean="0">
                <a:sym typeface="Wingdings" pitchFamily="2" charset="2"/>
              </a:rPr>
              <a:t>java.net.Socket</a:t>
            </a:r>
            <a:endParaRPr lang="en-US" altLang="zh-CN" sz="2400" smtClean="0">
              <a:sym typeface="Wingdings" pitchFamily="2" charset="2"/>
            </a:endParaRPr>
          </a:p>
          <a:p>
            <a:pPr>
              <a:lnSpc>
                <a:spcPct val="90000"/>
              </a:lnSpc>
            </a:pPr>
            <a:r>
              <a:rPr lang="zh-CN" altLang="en-US" sz="2800" smtClean="0">
                <a:solidFill>
                  <a:srgbClr val="000000"/>
                </a:solidFill>
                <a:latin typeface="华文新魏" pitchFamily="2" charset="-122"/>
                <a:ea typeface="华文新魏" pitchFamily="2" charset="-122"/>
                <a:sym typeface="Wingdings" pitchFamily="2" charset="2"/>
              </a:rPr>
              <a:t>构造方法</a:t>
            </a:r>
            <a:endParaRPr lang="zh-CN" altLang="en-US" sz="2800" smtClean="0">
              <a:solidFill>
                <a:srgbClr val="000000"/>
              </a:solidFill>
              <a:latin typeface="华文新魏" pitchFamily="2" charset="-122"/>
              <a:ea typeface="华文新魏" pitchFamily="2" charset="-122"/>
              <a:sym typeface="Wingdings" pitchFamily="2" charset="2"/>
            </a:endParaRPr>
          </a:p>
          <a:p>
            <a:pPr lvl="1">
              <a:lnSpc>
                <a:spcPct val="90000"/>
              </a:lnSpc>
              <a:buFont typeface="Wingdings" pitchFamily="2" charset="2"/>
              <a:buChar char="l"/>
            </a:pPr>
            <a:r>
              <a:rPr lang="en-US" altLang="zh-CN" sz="2400" smtClean="0">
                <a:sym typeface="Wingdings" pitchFamily="2" charset="2"/>
              </a:rPr>
              <a:t>public Socket()</a:t>
            </a:r>
            <a:endParaRPr lang="en-US" altLang="zh-CN" sz="2400" smtClean="0">
              <a:sym typeface="Wingdings" pitchFamily="2" charset="2"/>
            </a:endParaRPr>
          </a:p>
          <a:p>
            <a:pPr lvl="1">
              <a:lnSpc>
                <a:spcPct val="90000"/>
              </a:lnSpc>
              <a:buFont typeface="Wingdings" pitchFamily="2" charset="2"/>
              <a:buChar char="l"/>
            </a:pPr>
            <a:r>
              <a:rPr lang="en-US" altLang="zh-CN" sz="2400" smtClean="0">
                <a:sym typeface="Wingdings" pitchFamily="2" charset="2"/>
              </a:rPr>
              <a:t>public Socket(String host,int port)throws UnknownHostException,IOException</a:t>
            </a:r>
            <a:endParaRPr lang="en-US" altLang="zh-CN" sz="2400" smtClean="0">
              <a:sym typeface="Wingdings" pitchFamily="2" charset="2"/>
            </a:endParaRPr>
          </a:p>
          <a:p>
            <a:pPr lvl="1">
              <a:lnSpc>
                <a:spcPct val="90000"/>
              </a:lnSpc>
              <a:buFont typeface="Wingdings" pitchFamily="2" charset="2"/>
              <a:buChar char="l"/>
            </a:pPr>
            <a:r>
              <a:rPr lang="en-US" altLang="zh-CN" sz="2400" smtClean="0">
                <a:sym typeface="Wingdings" pitchFamily="2" charset="2"/>
              </a:rPr>
              <a:t>public Socket(InetAddress address,int port)throws UnknownHostException,IOException</a:t>
            </a:r>
            <a:endParaRPr lang="en-US" altLang="zh-CN" sz="2400" smtClean="0">
              <a:sym typeface="Wingdings" pitchFamily="2" charset="2"/>
            </a:endParaRPr>
          </a:p>
          <a:p>
            <a:pPr>
              <a:lnSpc>
                <a:spcPct val="90000"/>
              </a:lnSpc>
            </a:pPr>
            <a:r>
              <a:rPr lang="zh-CN" altLang="en-US" sz="2800" smtClean="0">
                <a:solidFill>
                  <a:srgbClr val="000000"/>
                </a:solidFill>
                <a:latin typeface="华文新魏" pitchFamily="2" charset="-122"/>
                <a:ea typeface="华文新魏" pitchFamily="2" charset="-122"/>
                <a:sym typeface="Wingdings" pitchFamily="2" charset="2"/>
              </a:rPr>
              <a:t>常用成员方法</a:t>
            </a:r>
            <a:endParaRPr lang="zh-CN" altLang="en-US" sz="2800" smtClean="0">
              <a:solidFill>
                <a:srgbClr val="000000"/>
              </a:solidFill>
              <a:latin typeface="华文新魏" pitchFamily="2" charset="-122"/>
              <a:ea typeface="华文新魏" pitchFamily="2" charset="-122"/>
              <a:sym typeface="Wingdings" pitchFamily="2" charset="2"/>
            </a:endParaRPr>
          </a:p>
          <a:p>
            <a:pPr lvl="1">
              <a:lnSpc>
                <a:spcPct val="90000"/>
              </a:lnSpc>
              <a:buFont typeface="Wingdings" pitchFamily="2" charset="2"/>
              <a:buChar char="l"/>
            </a:pPr>
            <a:r>
              <a:rPr lang="en-US" altLang="zh-CN" sz="2400" smtClean="0">
                <a:sym typeface="Wingdings" pitchFamily="2" charset="2"/>
              </a:rPr>
              <a:t>InputStream </a:t>
            </a:r>
            <a:r>
              <a:rPr lang="en-US" altLang="zh-CN" sz="2400" smtClean="0">
                <a:solidFill>
                  <a:srgbClr val="0000FF"/>
                </a:solidFill>
                <a:sym typeface="Wingdings" pitchFamily="2" charset="2"/>
              </a:rPr>
              <a:t>getInputStream()</a:t>
            </a:r>
            <a:r>
              <a:rPr lang="zh-CN" altLang="en-US" sz="2400" smtClean="0">
                <a:sym typeface="Wingdings" pitchFamily="2" charset="2"/>
              </a:rPr>
              <a:t>：返回</a:t>
            </a:r>
            <a:r>
              <a:rPr lang="en-US" altLang="zh-CN" sz="2400" smtClean="0">
                <a:sym typeface="Wingdings" pitchFamily="2" charset="2"/>
              </a:rPr>
              <a:t>Socket</a:t>
            </a:r>
            <a:r>
              <a:rPr lang="zh-CN" altLang="en-US" sz="2400" smtClean="0">
                <a:sym typeface="Wingdings" pitchFamily="2" charset="2"/>
              </a:rPr>
              <a:t>输入流</a:t>
            </a:r>
            <a:endParaRPr lang="zh-CN" altLang="en-US" sz="2400" smtClean="0">
              <a:sym typeface="Wingdings" pitchFamily="2" charset="2"/>
            </a:endParaRPr>
          </a:p>
          <a:p>
            <a:pPr lvl="1">
              <a:lnSpc>
                <a:spcPct val="90000"/>
              </a:lnSpc>
              <a:buFont typeface="Wingdings" pitchFamily="2" charset="2"/>
              <a:buChar char="l"/>
            </a:pPr>
            <a:r>
              <a:rPr lang="en-US" altLang="zh-CN" sz="2400" smtClean="0">
                <a:sym typeface="Wingdings" pitchFamily="2" charset="2"/>
              </a:rPr>
              <a:t>OutputStream </a:t>
            </a:r>
            <a:r>
              <a:rPr lang="en-US" altLang="zh-CN" sz="2400" smtClean="0">
                <a:solidFill>
                  <a:srgbClr val="0000FF"/>
                </a:solidFill>
                <a:sym typeface="Wingdings" pitchFamily="2" charset="2"/>
              </a:rPr>
              <a:t>getOutputStream()</a:t>
            </a:r>
            <a:r>
              <a:rPr lang="zh-CN" altLang="en-US" sz="2400" smtClean="0">
                <a:sym typeface="Wingdings" pitchFamily="2" charset="2"/>
              </a:rPr>
              <a:t>：返回</a:t>
            </a:r>
            <a:r>
              <a:rPr lang="en-US" altLang="zh-CN" sz="2400" smtClean="0">
                <a:sym typeface="Wingdings" pitchFamily="2" charset="2"/>
              </a:rPr>
              <a:t>Socket</a:t>
            </a:r>
            <a:r>
              <a:rPr lang="zh-CN" altLang="en-US" sz="2400" smtClean="0">
                <a:sym typeface="Wingdings" pitchFamily="2" charset="2"/>
              </a:rPr>
              <a:t>输出流</a:t>
            </a:r>
            <a:endParaRPr lang="zh-CN" altLang="en-US" sz="2400" smtClean="0">
              <a:sym typeface="Wingdings" pitchFamily="2" charset="2"/>
            </a:endParaRPr>
          </a:p>
          <a:p>
            <a:pPr lvl="1">
              <a:lnSpc>
                <a:spcPct val="90000"/>
              </a:lnSpc>
              <a:buFont typeface="Wingdings" pitchFamily="2" charset="2"/>
              <a:buChar char="l"/>
            </a:pPr>
            <a:r>
              <a:rPr lang="en-US" altLang="zh-CN" sz="2400" smtClean="0">
                <a:sym typeface="Wingdings" pitchFamily="2" charset="2"/>
              </a:rPr>
              <a:t>void </a:t>
            </a:r>
            <a:r>
              <a:rPr lang="en-US" altLang="zh-CN" sz="2400" smtClean="0">
                <a:solidFill>
                  <a:srgbClr val="0000FF"/>
                </a:solidFill>
                <a:sym typeface="Wingdings" pitchFamily="2" charset="2"/>
              </a:rPr>
              <a:t>close()</a:t>
            </a:r>
            <a:r>
              <a:rPr lang="zh-CN" altLang="en-US" sz="2400" smtClean="0">
                <a:sym typeface="Wingdings" pitchFamily="2" charset="2"/>
              </a:rPr>
              <a:t>：关闭</a:t>
            </a:r>
            <a:r>
              <a:rPr lang="en-US" altLang="zh-CN" sz="2400" smtClean="0">
                <a:sym typeface="Wingdings" pitchFamily="2" charset="2"/>
              </a:rPr>
              <a:t>Socket</a:t>
            </a:r>
            <a:endParaRPr lang="en-US" altLang="zh-CN" sz="2400" smtClean="0">
              <a:sym typeface="Wingdings" pitchFamily="2" charset="2"/>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p:txBody>
          <a:bodyPr/>
          <a:lstStyle/>
          <a:p>
            <a:r>
              <a:rPr lang="zh-CN" altLang="en-US" smtClean="0"/>
              <a:t>基于</a:t>
            </a:r>
            <a:r>
              <a:rPr lang="en-US" altLang="zh-CN" smtClean="0"/>
              <a:t>TCP</a:t>
            </a:r>
            <a:r>
              <a:rPr lang="zh-CN" altLang="en-US" smtClean="0"/>
              <a:t>的点对点通信</a:t>
            </a:r>
            <a:endParaRPr lang="en-US" altLang="zh-CN" sz="2400" smtClean="0">
              <a:solidFill>
                <a:schemeClr val="tx1"/>
              </a:solidFill>
            </a:endParaRPr>
          </a:p>
        </p:txBody>
      </p:sp>
      <p:sp>
        <p:nvSpPr>
          <p:cNvPr id="44035" name="Rectangle 3"/>
          <p:cNvSpPr>
            <a:spLocks noGrp="1" noChangeArrowheads="1"/>
          </p:cNvSpPr>
          <p:nvPr>
            <p:ph type="body" idx="4294967295"/>
          </p:nvPr>
        </p:nvSpPr>
        <p:spPr>
          <a:xfrm>
            <a:off x="857250" y="928688"/>
            <a:ext cx="7772400" cy="5164137"/>
          </a:xfrm>
        </p:spPr>
        <p:txBody>
          <a:bodyPr/>
          <a:lstStyle/>
          <a:p>
            <a:pPr>
              <a:spcBef>
                <a:spcPts val="1200"/>
              </a:spcBef>
              <a:buFont typeface="Wingdings" pitchFamily="2" charset="2"/>
              <a:buNone/>
            </a:pPr>
            <a:r>
              <a:rPr lang="zh-CN" altLang="en-US" smtClean="0">
                <a:solidFill>
                  <a:srgbClr val="002060"/>
                </a:solidFill>
              </a:rPr>
              <a:t>利用</a:t>
            </a:r>
            <a:r>
              <a:rPr lang="en-US" altLang="zh-CN" smtClean="0">
                <a:solidFill>
                  <a:srgbClr val="002060"/>
                </a:solidFill>
              </a:rPr>
              <a:t>Socket</a:t>
            </a:r>
            <a:r>
              <a:rPr lang="zh-CN" altLang="en-US" smtClean="0">
                <a:solidFill>
                  <a:srgbClr val="002060"/>
                </a:solidFill>
              </a:rPr>
              <a:t>开发一个</a:t>
            </a:r>
            <a:r>
              <a:rPr lang="en-US" altLang="zh-CN" smtClean="0">
                <a:solidFill>
                  <a:srgbClr val="002060"/>
                </a:solidFill>
              </a:rPr>
              <a:t>Server-Client</a:t>
            </a:r>
            <a:r>
              <a:rPr lang="zh-CN" altLang="en-US" smtClean="0">
                <a:solidFill>
                  <a:srgbClr val="002060"/>
                </a:solidFill>
              </a:rPr>
              <a:t>通信模型应用包括两个程序：</a:t>
            </a:r>
            <a:endParaRPr lang="zh-CN" altLang="en-US" smtClean="0">
              <a:solidFill>
                <a:srgbClr val="002060"/>
              </a:solidFill>
            </a:endParaRPr>
          </a:p>
          <a:p>
            <a:pPr lvl="1">
              <a:spcBef>
                <a:spcPts val="1200"/>
              </a:spcBef>
              <a:buFont typeface="Wingdings" pitchFamily="2" charset="2"/>
              <a:buChar char="u"/>
            </a:pPr>
            <a:r>
              <a:rPr lang="zh-CN" altLang="en-US" smtClean="0">
                <a:solidFill>
                  <a:srgbClr val="002060"/>
                </a:solidFill>
              </a:rPr>
              <a:t>首先是</a:t>
            </a:r>
            <a:r>
              <a:rPr lang="zh-CN" altLang="en-US" b="1" smtClean="0">
                <a:solidFill>
                  <a:srgbClr val="0000FF"/>
                </a:solidFill>
              </a:rPr>
              <a:t>服务器程序</a:t>
            </a:r>
            <a:r>
              <a:rPr lang="en-US" altLang="zh-CN" b="1" smtClean="0">
                <a:solidFill>
                  <a:srgbClr val="0000FF"/>
                </a:solidFill>
              </a:rPr>
              <a:t>Server</a:t>
            </a:r>
            <a:r>
              <a:rPr lang="zh-CN" altLang="en-US" smtClean="0">
                <a:solidFill>
                  <a:srgbClr val="002060"/>
                </a:solidFill>
              </a:rPr>
              <a:t>，它使用</a:t>
            </a:r>
            <a:r>
              <a:rPr lang="en-US" altLang="zh-CN" smtClean="0">
                <a:solidFill>
                  <a:srgbClr val="002060"/>
                </a:solidFill>
              </a:rPr>
              <a:t>ServerSocket</a:t>
            </a:r>
            <a:r>
              <a:rPr lang="zh-CN" altLang="en-US" smtClean="0">
                <a:solidFill>
                  <a:srgbClr val="002060"/>
                </a:solidFill>
              </a:rPr>
              <a:t>类监听指定端口，等待客户连接请求；当有客户请求时，处理请求，关闭连接。</a:t>
            </a:r>
            <a:endParaRPr lang="zh-CN" altLang="en-US" smtClean="0">
              <a:solidFill>
                <a:srgbClr val="002060"/>
              </a:solidFill>
            </a:endParaRPr>
          </a:p>
          <a:p>
            <a:pPr lvl="1">
              <a:spcBef>
                <a:spcPts val="1200"/>
              </a:spcBef>
              <a:buFont typeface="Wingdings" pitchFamily="2" charset="2"/>
              <a:buChar char="u"/>
            </a:pPr>
            <a:r>
              <a:rPr lang="zh-CN" altLang="en-US" smtClean="0">
                <a:solidFill>
                  <a:srgbClr val="002060"/>
                </a:solidFill>
              </a:rPr>
              <a:t>其次是</a:t>
            </a:r>
            <a:r>
              <a:rPr lang="zh-CN" altLang="en-US" b="1" smtClean="0">
                <a:solidFill>
                  <a:srgbClr val="0000FF"/>
                </a:solidFill>
              </a:rPr>
              <a:t>客户机程序</a:t>
            </a:r>
            <a:r>
              <a:rPr lang="en-US" altLang="zh-CN" b="1" smtClean="0">
                <a:solidFill>
                  <a:srgbClr val="0000FF"/>
                </a:solidFill>
              </a:rPr>
              <a:t>Client</a:t>
            </a:r>
            <a:r>
              <a:rPr lang="zh-CN" altLang="en-US" smtClean="0">
                <a:solidFill>
                  <a:srgbClr val="002060"/>
                </a:solidFill>
              </a:rPr>
              <a:t>，它使用</a:t>
            </a:r>
            <a:r>
              <a:rPr lang="en-US" altLang="zh-CN" smtClean="0">
                <a:solidFill>
                  <a:srgbClr val="002060"/>
                </a:solidFill>
              </a:rPr>
              <a:t>Socket</a:t>
            </a:r>
            <a:r>
              <a:rPr lang="zh-CN" altLang="en-US" smtClean="0">
                <a:solidFill>
                  <a:srgbClr val="002060"/>
                </a:solidFill>
              </a:rPr>
              <a:t>类对网络上某一个服务器某一个端口发出连接请求；一旦连接成功，打开会话；会话完成后，关闭</a:t>
            </a:r>
            <a:r>
              <a:rPr lang="en-US" altLang="zh-CN" smtClean="0">
                <a:solidFill>
                  <a:srgbClr val="002060"/>
                </a:solidFill>
              </a:rPr>
              <a:t>Socket</a:t>
            </a:r>
            <a:r>
              <a:rPr lang="zh-CN" altLang="en-US" smtClean="0">
                <a:solidFill>
                  <a:srgbClr val="002060"/>
                </a:solidFill>
              </a:rPr>
              <a:t>。</a:t>
            </a:r>
            <a:endParaRPr lang="zh-CN" altLang="en-US" smtClean="0">
              <a:solidFill>
                <a:srgbClr val="002060"/>
              </a:solidFill>
            </a:endParaRPr>
          </a:p>
          <a:p>
            <a:pPr>
              <a:spcBef>
                <a:spcPts val="1200"/>
              </a:spcBef>
              <a:buFontTx/>
              <a:buNone/>
            </a:pPr>
            <a:endParaRPr lang="en-US" altLang="zh-CN"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p:txBody>
          <a:bodyPr/>
          <a:lstStyle/>
          <a:p>
            <a:r>
              <a:rPr lang="zh-CN" altLang="en-US" sz="2800" smtClean="0"/>
              <a:t>使用</a:t>
            </a:r>
            <a:r>
              <a:rPr lang="en-US" altLang="zh-CN" sz="2800" smtClean="0"/>
              <a:t>ServerSocket</a:t>
            </a:r>
            <a:r>
              <a:rPr lang="zh-CN" altLang="en-US" sz="2800" smtClean="0"/>
              <a:t>建立一个简单的服务器</a:t>
            </a:r>
            <a:endParaRPr lang="zh-CN" altLang="en-US" sz="2000" smtClean="0">
              <a:solidFill>
                <a:schemeClr val="tx1"/>
              </a:solidFill>
            </a:endParaRPr>
          </a:p>
        </p:txBody>
      </p:sp>
      <p:sp>
        <p:nvSpPr>
          <p:cNvPr id="277507" name="Rectangle 3"/>
          <p:cNvSpPr>
            <a:spLocks noGrp="1" noChangeArrowheads="1"/>
          </p:cNvSpPr>
          <p:nvPr>
            <p:ph type="body" idx="4294967295"/>
          </p:nvPr>
        </p:nvSpPr>
        <p:spPr>
          <a:xfrm>
            <a:off x="714375" y="928688"/>
            <a:ext cx="8429625" cy="5040312"/>
          </a:xfrm>
        </p:spPr>
        <p:txBody>
          <a:bodyPr/>
          <a:lstStyle/>
          <a:p>
            <a:pPr>
              <a:lnSpc>
                <a:spcPct val="80000"/>
              </a:lnSpc>
              <a:spcBef>
                <a:spcPts val="1200"/>
              </a:spcBef>
              <a:buFontTx/>
              <a:buNone/>
              <a:defRPr/>
            </a:pPr>
            <a:r>
              <a:rPr lang="zh-CN" altLang="en-US" sz="2800" dirty="0">
                <a:solidFill>
                  <a:srgbClr val="002060"/>
                </a:solidFill>
              </a:rPr>
              <a:t>第</a:t>
            </a:r>
            <a:r>
              <a:rPr lang="en-US" altLang="zh-CN" sz="2800" dirty="0">
                <a:solidFill>
                  <a:srgbClr val="002060"/>
                </a:solidFill>
              </a:rPr>
              <a:t>1</a:t>
            </a:r>
            <a:r>
              <a:rPr lang="zh-CN" altLang="en-US" sz="2800" dirty="0">
                <a:solidFill>
                  <a:srgbClr val="002060"/>
                </a:solidFill>
              </a:rPr>
              <a:t>步：创建一个</a:t>
            </a:r>
            <a:r>
              <a:rPr lang="en-US" altLang="zh-CN" sz="2800" dirty="0" err="1">
                <a:solidFill>
                  <a:srgbClr val="002060"/>
                </a:solidFill>
              </a:rPr>
              <a:t>ServerSocket</a:t>
            </a:r>
            <a:r>
              <a:rPr lang="zh-CN" altLang="en-US" sz="2800" dirty="0" smtClean="0">
                <a:solidFill>
                  <a:srgbClr val="002060"/>
                </a:solidFill>
              </a:rPr>
              <a:t>对象</a:t>
            </a:r>
            <a:endParaRPr lang="zh-CN" altLang="en-US" sz="2800" dirty="0">
              <a:solidFill>
                <a:srgbClr val="002060"/>
              </a:solidFill>
            </a:endParaRPr>
          </a:p>
          <a:p>
            <a:pPr lvl="1">
              <a:lnSpc>
                <a:spcPct val="80000"/>
              </a:lnSpc>
              <a:spcBef>
                <a:spcPts val="1200"/>
              </a:spcBef>
              <a:buFontTx/>
              <a:buNone/>
              <a:defRPr/>
            </a:pPr>
            <a:r>
              <a:rPr lang="en-US" altLang="zh-CN" sz="2400" dirty="0" err="1">
                <a:solidFill>
                  <a:srgbClr val="0070C0"/>
                </a:solidFill>
              </a:rPr>
              <a:t>ServerSocket</a:t>
            </a:r>
            <a:r>
              <a:rPr lang="en-US" altLang="zh-CN" sz="2400" dirty="0">
                <a:solidFill>
                  <a:srgbClr val="0070C0"/>
                </a:solidFill>
              </a:rPr>
              <a:t> server=new </a:t>
            </a:r>
            <a:r>
              <a:rPr lang="en-US" altLang="zh-CN" sz="2400" dirty="0" err="1">
                <a:solidFill>
                  <a:srgbClr val="0070C0"/>
                </a:solidFill>
              </a:rPr>
              <a:t>ServerSocket</a:t>
            </a:r>
            <a:r>
              <a:rPr lang="en-US" altLang="zh-CN" sz="2400" dirty="0">
                <a:solidFill>
                  <a:srgbClr val="0070C0"/>
                </a:solidFill>
              </a:rPr>
              <a:t>(</a:t>
            </a:r>
            <a:r>
              <a:rPr lang="en-US" altLang="zh-CN" sz="2400" dirty="0" err="1">
                <a:solidFill>
                  <a:srgbClr val="0070C0"/>
                </a:solidFill>
              </a:rPr>
              <a:t>port,queueLength</a:t>
            </a:r>
            <a:r>
              <a:rPr lang="en-US" altLang="zh-CN" sz="2400" dirty="0">
                <a:solidFill>
                  <a:srgbClr val="0070C0"/>
                </a:solidFill>
              </a:rPr>
              <a:t>);</a:t>
            </a:r>
            <a:endParaRPr lang="en-US" altLang="zh-CN" sz="2400" dirty="0">
              <a:solidFill>
                <a:srgbClr val="0070C0"/>
              </a:solidFill>
            </a:endParaRPr>
          </a:p>
          <a:p>
            <a:pPr>
              <a:lnSpc>
                <a:spcPct val="80000"/>
              </a:lnSpc>
              <a:spcBef>
                <a:spcPts val="1200"/>
              </a:spcBef>
              <a:buFont typeface="Wingdings" pitchFamily="2" charset="2"/>
              <a:buNone/>
              <a:defRPr/>
            </a:pPr>
            <a:r>
              <a:rPr lang="zh-CN" altLang="en-US" sz="2800" dirty="0">
                <a:solidFill>
                  <a:srgbClr val="002060"/>
                </a:solidFill>
              </a:rPr>
              <a:t>第</a:t>
            </a:r>
            <a:r>
              <a:rPr lang="en-US" altLang="zh-CN" sz="2800" dirty="0">
                <a:solidFill>
                  <a:srgbClr val="002060"/>
                </a:solidFill>
              </a:rPr>
              <a:t>2</a:t>
            </a:r>
            <a:r>
              <a:rPr lang="zh-CN" altLang="en-US" sz="2800" dirty="0">
                <a:solidFill>
                  <a:srgbClr val="002060"/>
                </a:solidFill>
              </a:rPr>
              <a:t>步：调用</a:t>
            </a:r>
            <a:r>
              <a:rPr lang="en-US" altLang="zh-CN" sz="2800" dirty="0" err="1">
                <a:solidFill>
                  <a:srgbClr val="002060"/>
                </a:solidFill>
              </a:rPr>
              <a:t>Serversocket</a:t>
            </a:r>
            <a:r>
              <a:rPr lang="zh-CN" altLang="en-US" sz="2800" dirty="0">
                <a:solidFill>
                  <a:srgbClr val="002060"/>
                </a:solidFill>
              </a:rPr>
              <a:t>的</a:t>
            </a:r>
            <a:r>
              <a:rPr lang="en-US" altLang="zh-CN" sz="2800" dirty="0" smtClean="0">
                <a:solidFill>
                  <a:srgbClr val="002060"/>
                </a:solidFill>
              </a:rPr>
              <a:t>accept()</a:t>
            </a:r>
            <a:r>
              <a:rPr lang="zh-CN" altLang="en-US" sz="2800" dirty="0" smtClean="0">
                <a:solidFill>
                  <a:srgbClr val="002060"/>
                </a:solidFill>
              </a:rPr>
              <a:t>方法</a:t>
            </a:r>
            <a:r>
              <a:rPr lang="zh-CN" altLang="en-US" sz="2800" dirty="0">
                <a:solidFill>
                  <a:srgbClr val="002060"/>
                </a:solidFill>
              </a:rPr>
              <a:t>监听客户</a:t>
            </a:r>
            <a:r>
              <a:rPr lang="zh-CN" altLang="en-US" sz="2800" dirty="0" smtClean="0">
                <a:solidFill>
                  <a:srgbClr val="002060"/>
                </a:solidFill>
              </a:rPr>
              <a:t>机</a:t>
            </a:r>
            <a:endParaRPr lang="zh-CN" altLang="en-US" sz="2800" dirty="0">
              <a:solidFill>
                <a:srgbClr val="002060"/>
              </a:solidFill>
            </a:endParaRPr>
          </a:p>
          <a:p>
            <a:pPr lvl="1">
              <a:lnSpc>
                <a:spcPct val="80000"/>
              </a:lnSpc>
              <a:spcBef>
                <a:spcPts val="1200"/>
              </a:spcBef>
              <a:buFontTx/>
              <a:buNone/>
              <a:defRPr/>
            </a:pPr>
            <a:r>
              <a:rPr lang="en-US" altLang="zh-CN" sz="2400" dirty="0">
                <a:solidFill>
                  <a:srgbClr val="0070C0"/>
                </a:solidFill>
              </a:rPr>
              <a:t>Socket connection=</a:t>
            </a:r>
            <a:r>
              <a:rPr lang="en-US" altLang="zh-CN" sz="2400" dirty="0" err="1">
                <a:solidFill>
                  <a:srgbClr val="0070C0"/>
                </a:solidFill>
              </a:rPr>
              <a:t>server.accept</a:t>
            </a:r>
            <a:r>
              <a:rPr lang="en-US" altLang="zh-CN" sz="2400" dirty="0">
                <a:solidFill>
                  <a:srgbClr val="0070C0"/>
                </a:solidFill>
              </a:rPr>
              <a:t>();</a:t>
            </a:r>
            <a:endParaRPr lang="en-US" altLang="zh-CN" sz="2400" dirty="0">
              <a:solidFill>
                <a:srgbClr val="0070C0"/>
              </a:solidFill>
            </a:endParaRPr>
          </a:p>
          <a:p>
            <a:pPr>
              <a:lnSpc>
                <a:spcPct val="80000"/>
              </a:lnSpc>
              <a:spcBef>
                <a:spcPts val="1200"/>
              </a:spcBef>
              <a:buFont typeface="Wingdings" pitchFamily="2" charset="2"/>
              <a:buNone/>
              <a:defRPr/>
            </a:pPr>
            <a:r>
              <a:rPr lang="zh-CN" altLang="en-US" sz="2800" dirty="0">
                <a:solidFill>
                  <a:srgbClr val="002060"/>
                </a:solidFill>
              </a:rPr>
              <a:t>第</a:t>
            </a:r>
            <a:r>
              <a:rPr lang="en-US" altLang="zh-CN" sz="2800" dirty="0">
                <a:solidFill>
                  <a:srgbClr val="002060"/>
                </a:solidFill>
              </a:rPr>
              <a:t>3</a:t>
            </a:r>
            <a:r>
              <a:rPr lang="zh-CN" altLang="en-US" sz="2800" dirty="0">
                <a:solidFill>
                  <a:srgbClr val="002060"/>
                </a:solidFill>
              </a:rPr>
              <a:t>步：获得</a:t>
            </a:r>
            <a:r>
              <a:rPr lang="en-US" altLang="zh-CN" sz="2800" dirty="0" err="1">
                <a:solidFill>
                  <a:srgbClr val="002060"/>
                </a:solidFill>
              </a:rPr>
              <a:t>OutputStream</a:t>
            </a:r>
            <a:r>
              <a:rPr lang="zh-CN" altLang="en-US" sz="2800" dirty="0">
                <a:solidFill>
                  <a:srgbClr val="002060"/>
                </a:solidFill>
              </a:rPr>
              <a:t>和</a:t>
            </a:r>
            <a:r>
              <a:rPr lang="en-US" altLang="zh-CN" sz="2800" dirty="0" err="1">
                <a:solidFill>
                  <a:srgbClr val="002060"/>
                </a:solidFill>
              </a:rPr>
              <a:t>InputStream</a:t>
            </a:r>
            <a:r>
              <a:rPr lang="zh-CN" altLang="en-US" sz="2800" dirty="0" smtClean="0">
                <a:solidFill>
                  <a:srgbClr val="002060"/>
                </a:solidFill>
              </a:rPr>
              <a:t>对象</a:t>
            </a:r>
            <a:endParaRPr lang="zh-CN" altLang="en-US" sz="2800" dirty="0">
              <a:solidFill>
                <a:srgbClr val="002060"/>
              </a:solidFill>
            </a:endParaRPr>
          </a:p>
          <a:p>
            <a:pPr lvl="1">
              <a:lnSpc>
                <a:spcPct val="80000"/>
              </a:lnSpc>
              <a:spcBef>
                <a:spcPts val="1200"/>
              </a:spcBef>
              <a:buFontTx/>
              <a:buNone/>
              <a:defRPr/>
            </a:pPr>
            <a:r>
              <a:rPr lang="en-US" altLang="zh-CN" sz="2400" dirty="0" err="1">
                <a:solidFill>
                  <a:srgbClr val="0070C0"/>
                </a:solidFill>
              </a:rPr>
              <a:t>ObjectInputStream</a:t>
            </a:r>
            <a:r>
              <a:rPr lang="en-US" altLang="zh-CN" sz="2400" dirty="0">
                <a:solidFill>
                  <a:srgbClr val="0070C0"/>
                </a:solidFill>
              </a:rPr>
              <a:t> input=new </a:t>
            </a:r>
            <a:r>
              <a:rPr lang="en-US" altLang="zh-CN" sz="2400" dirty="0" err="1">
                <a:solidFill>
                  <a:srgbClr val="0070C0"/>
                </a:solidFill>
              </a:rPr>
              <a:t>ObjectInputStream</a:t>
            </a:r>
            <a:r>
              <a:rPr lang="en-US" altLang="zh-CN" sz="2400" dirty="0">
                <a:solidFill>
                  <a:srgbClr val="0070C0"/>
                </a:solidFill>
              </a:rPr>
              <a:t>(</a:t>
            </a:r>
            <a:r>
              <a:rPr lang="en-US" altLang="zh-CN" sz="2400" dirty="0" err="1">
                <a:solidFill>
                  <a:srgbClr val="0070C0"/>
                </a:solidFill>
              </a:rPr>
              <a:t>connection.getInputStream</a:t>
            </a:r>
            <a:r>
              <a:rPr lang="en-US" altLang="zh-CN" sz="2400" dirty="0">
                <a:solidFill>
                  <a:srgbClr val="0070C0"/>
                </a:solidFill>
              </a:rPr>
              <a:t>());</a:t>
            </a:r>
            <a:endParaRPr lang="en-US" altLang="zh-CN" sz="2400" dirty="0">
              <a:solidFill>
                <a:srgbClr val="0070C0"/>
              </a:solidFill>
            </a:endParaRPr>
          </a:p>
          <a:p>
            <a:pPr lvl="1">
              <a:lnSpc>
                <a:spcPct val="80000"/>
              </a:lnSpc>
              <a:spcBef>
                <a:spcPts val="1200"/>
              </a:spcBef>
              <a:buFontTx/>
              <a:buNone/>
              <a:defRPr/>
            </a:pPr>
            <a:r>
              <a:rPr lang="en-US" altLang="zh-CN" sz="2400" dirty="0" err="1">
                <a:solidFill>
                  <a:srgbClr val="0070C0"/>
                </a:solidFill>
              </a:rPr>
              <a:t>ObjectOutputStream</a:t>
            </a:r>
            <a:r>
              <a:rPr lang="en-US" altLang="zh-CN" sz="2400" dirty="0">
                <a:solidFill>
                  <a:srgbClr val="0070C0"/>
                </a:solidFill>
              </a:rPr>
              <a:t> output=new </a:t>
            </a:r>
            <a:r>
              <a:rPr lang="en-US" altLang="zh-CN" sz="2400" dirty="0" err="1">
                <a:solidFill>
                  <a:srgbClr val="0070C0"/>
                </a:solidFill>
              </a:rPr>
              <a:t>ObjectOutputStream</a:t>
            </a:r>
            <a:r>
              <a:rPr lang="en-US" altLang="zh-CN" sz="2400" dirty="0">
                <a:solidFill>
                  <a:srgbClr val="0070C0"/>
                </a:solidFill>
              </a:rPr>
              <a:t>(</a:t>
            </a:r>
            <a:r>
              <a:rPr lang="en-US" altLang="zh-CN" sz="2400" dirty="0" err="1">
                <a:solidFill>
                  <a:srgbClr val="0070C0"/>
                </a:solidFill>
              </a:rPr>
              <a:t>connection.getOutputStream</a:t>
            </a:r>
            <a:r>
              <a:rPr lang="en-US" altLang="zh-CN" sz="2400" dirty="0">
                <a:solidFill>
                  <a:srgbClr val="0070C0"/>
                </a:solidFill>
              </a:rPr>
              <a:t>());</a:t>
            </a:r>
            <a:endParaRPr lang="en-US" altLang="zh-CN" sz="2400" dirty="0">
              <a:solidFill>
                <a:srgbClr val="0070C0"/>
              </a:solidFill>
            </a:endParaRPr>
          </a:p>
          <a:p>
            <a:pPr>
              <a:lnSpc>
                <a:spcPct val="80000"/>
              </a:lnSpc>
              <a:spcBef>
                <a:spcPts val="1200"/>
              </a:spcBef>
              <a:buFontTx/>
              <a:buNone/>
              <a:defRPr/>
            </a:pPr>
            <a:r>
              <a:rPr lang="zh-CN" altLang="en-US" sz="2800" dirty="0">
                <a:solidFill>
                  <a:srgbClr val="002060"/>
                </a:solidFill>
              </a:rPr>
              <a:t>第</a:t>
            </a:r>
            <a:r>
              <a:rPr lang="en-US" altLang="zh-CN" sz="2800" dirty="0">
                <a:solidFill>
                  <a:srgbClr val="002060"/>
                </a:solidFill>
              </a:rPr>
              <a:t>4</a:t>
            </a:r>
            <a:r>
              <a:rPr lang="zh-CN" altLang="en-US" sz="2800" dirty="0">
                <a:solidFill>
                  <a:srgbClr val="002060"/>
                </a:solidFill>
              </a:rPr>
              <a:t>步：服务器和客户机通过</a:t>
            </a:r>
            <a:r>
              <a:rPr lang="en-US" altLang="zh-CN" sz="2800" dirty="0" err="1">
                <a:solidFill>
                  <a:srgbClr val="002060"/>
                </a:solidFill>
              </a:rPr>
              <a:t>OutputStream</a:t>
            </a:r>
            <a:r>
              <a:rPr lang="zh-CN" altLang="en-US" sz="2800" dirty="0">
                <a:solidFill>
                  <a:srgbClr val="002060"/>
                </a:solidFill>
              </a:rPr>
              <a:t>和</a:t>
            </a:r>
            <a:r>
              <a:rPr lang="en-US" altLang="zh-CN" sz="2800" dirty="0" err="1">
                <a:solidFill>
                  <a:srgbClr val="002060"/>
                </a:solidFill>
              </a:rPr>
              <a:t>InputStream</a:t>
            </a:r>
            <a:r>
              <a:rPr lang="zh-CN" altLang="en-US" sz="2800" dirty="0">
                <a:solidFill>
                  <a:srgbClr val="002060"/>
                </a:solidFill>
              </a:rPr>
              <a:t>对象通信的处理</a:t>
            </a:r>
            <a:r>
              <a:rPr lang="zh-CN" altLang="en-US" sz="2800" dirty="0" smtClean="0">
                <a:solidFill>
                  <a:srgbClr val="002060"/>
                </a:solidFill>
              </a:rPr>
              <a:t>阶段</a:t>
            </a:r>
            <a:endParaRPr lang="zh-CN" altLang="en-US" sz="2800" dirty="0">
              <a:solidFill>
                <a:srgbClr val="002060"/>
              </a:solidFill>
            </a:endParaRPr>
          </a:p>
          <a:p>
            <a:pPr>
              <a:lnSpc>
                <a:spcPct val="80000"/>
              </a:lnSpc>
              <a:spcBef>
                <a:spcPts val="1200"/>
              </a:spcBef>
              <a:buFontTx/>
              <a:buNone/>
              <a:defRPr/>
            </a:pPr>
            <a:r>
              <a:rPr lang="zh-CN" altLang="en-US" sz="2800" dirty="0">
                <a:solidFill>
                  <a:srgbClr val="002060"/>
                </a:solidFill>
              </a:rPr>
              <a:t>第</a:t>
            </a:r>
            <a:r>
              <a:rPr lang="en-US" altLang="zh-CN" sz="2800" dirty="0">
                <a:solidFill>
                  <a:srgbClr val="002060"/>
                </a:solidFill>
              </a:rPr>
              <a:t>5</a:t>
            </a:r>
            <a:r>
              <a:rPr lang="zh-CN" altLang="en-US" sz="2800" dirty="0">
                <a:solidFill>
                  <a:srgbClr val="002060"/>
                </a:solidFill>
              </a:rPr>
              <a:t>步：如果传输结束，通过调用相关流的</a:t>
            </a:r>
            <a:r>
              <a:rPr lang="en-US" altLang="zh-CN" sz="2800" dirty="0" smtClean="0">
                <a:solidFill>
                  <a:srgbClr val="002060"/>
                </a:solidFill>
              </a:rPr>
              <a:t>close()</a:t>
            </a:r>
            <a:r>
              <a:rPr lang="zh-CN" altLang="en-US" sz="2800" dirty="0" smtClean="0">
                <a:solidFill>
                  <a:srgbClr val="002060"/>
                </a:solidFill>
              </a:rPr>
              <a:t>以及</a:t>
            </a:r>
            <a:r>
              <a:rPr lang="en-US" altLang="zh-CN" sz="2800" dirty="0">
                <a:solidFill>
                  <a:srgbClr val="002060"/>
                </a:solidFill>
              </a:rPr>
              <a:t>Socket</a:t>
            </a:r>
            <a:r>
              <a:rPr lang="zh-CN" altLang="en-US" sz="2800" dirty="0">
                <a:solidFill>
                  <a:srgbClr val="002060"/>
                </a:solidFill>
              </a:rPr>
              <a:t>的</a:t>
            </a:r>
            <a:r>
              <a:rPr lang="en-US" altLang="zh-CN" sz="2800" dirty="0" smtClean="0">
                <a:solidFill>
                  <a:srgbClr val="002060"/>
                </a:solidFill>
              </a:rPr>
              <a:t>close()</a:t>
            </a:r>
            <a:r>
              <a:rPr lang="zh-CN" altLang="en-US" sz="2800" dirty="0" smtClean="0">
                <a:solidFill>
                  <a:srgbClr val="002060"/>
                </a:solidFill>
              </a:rPr>
              <a:t>关闭连接</a:t>
            </a:r>
            <a:endParaRPr lang="zh-CN" altLang="en-US" sz="2800" dirty="0">
              <a:solidFill>
                <a:srgbClr val="002060"/>
              </a:solidFill>
            </a:endParaRPr>
          </a:p>
          <a:p>
            <a:pPr lvl="1">
              <a:lnSpc>
                <a:spcPct val="80000"/>
              </a:lnSpc>
              <a:spcBef>
                <a:spcPts val="1200"/>
              </a:spcBef>
              <a:defRPr/>
            </a:pPr>
            <a:endParaRPr lang="en-US" altLang="zh-CN" dirty="0">
              <a:solidFill>
                <a:srgbClr val="002060"/>
              </a:solidFill>
              <a:cs typeface="+mn-cs"/>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r>
              <a:rPr lang="en-US" altLang="zh-CN" smtClean="0">
                <a:latin typeface="华文新魏" pitchFamily="2" charset="-122"/>
                <a:ea typeface="华文新魏" pitchFamily="2" charset="-122"/>
              </a:rPr>
              <a:t>1. </a:t>
            </a:r>
            <a:r>
              <a:rPr lang="zh-CN" altLang="en-US" smtClean="0">
                <a:latin typeface="华文新魏" pitchFamily="2" charset="-122"/>
                <a:ea typeface="华文新魏" pitchFamily="2" charset="-122"/>
              </a:rPr>
              <a:t>数据库系统概述</a:t>
            </a:r>
            <a:endParaRPr lang="zh-CN" altLang="en-US" smtClean="0">
              <a:latin typeface="华文新魏" pitchFamily="2" charset="-122"/>
              <a:ea typeface="华文新魏" pitchFamily="2" charset="-122"/>
            </a:endParaRPr>
          </a:p>
        </p:txBody>
      </p:sp>
      <p:sp>
        <p:nvSpPr>
          <p:cNvPr id="357379" name="Rectangle 3"/>
          <p:cNvSpPr>
            <a:spLocks noGrp="1" noChangeArrowheads="1"/>
          </p:cNvSpPr>
          <p:nvPr>
            <p:ph type="body" idx="4294967295"/>
          </p:nvPr>
        </p:nvSpPr>
        <p:spPr>
          <a:xfrm>
            <a:off x="971550" y="1052513"/>
            <a:ext cx="7929563" cy="5472112"/>
          </a:xfrm>
        </p:spPr>
        <p:txBody>
          <a:bodyPr/>
          <a:lstStyle/>
          <a:p>
            <a:pPr>
              <a:defRPr/>
            </a:pPr>
            <a:r>
              <a:rPr lang="zh-CN" altLang="en-US" b="1" dirty="0">
                <a:solidFill>
                  <a:schemeClr val="accent6">
                    <a:lumMod val="75000"/>
                  </a:schemeClr>
                </a:solidFill>
                <a:latin typeface="华文新魏" pitchFamily="2" charset="-122"/>
                <a:ea typeface="华文新魏" pitchFamily="2" charset="-122"/>
              </a:rPr>
              <a:t>数据库系统</a:t>
            </a:r>
            <a:endParaRPr lang="zh-CN" altLang="en-US" b="1" dirty="0">
              <a:solidFill>
                <a:schemeClr val="accent6">
                  <a:lumMod val="75000"/>
                </a:schemeClr>
              </a:solidFill>
              <a:latin typeface="华文新魏" pitchFamily="2" charset="-122"/>
              <a:ea typeface="华文新魏" pitchFamily="2" charset="-122"/>
            </a:endParaRPr>
          </a:p>
          <a:p>
            <a:pPr lvl="1">
              <a:defRPr/>
            </a:pPr>
            <a:r>
              <a:rPr lang="zh-CN" altLang="en-US" sz="2400" b="1" dirty="0">
                <a:solidFill>
                  <a:srgbClr val="000000"/>
                </a:solidFill>
              </a:rPr>
              <a:t>数据库系统看作是管理系统中大量的、持久的、可靠的、共享的数据的工具，这些数据具有最小冗余度和较高的数据与程序的独立性，而且数据库应该能保持数据的安全性、维护数据的一致性。</a:t>
            </a:r>
            <a:endParaRPr lang="zh-CN" altLang="en-US" sz="2400" b="1" dirty="0">
              <a:solidFill>
                <a:srgbClr val="000000"/>
              </a:solidFill>
            </a:endParaRPr>
          </a:p>
          <a:p>
            <a:pPr lvl="1">
              <a:defRPr/>
            </a:pPr>
            <a:r>
              <a:rPr lang="zh-CN" altLang="en-US" sz="2400" b="1" dirty="0">
                <a:solidFill>
                  <a:srgbClr val="000000"/>
                </a:solidFill>
              </a:rPr>
              <a:t>数据库系统一般由数据库、数据库管理系统、应用系统、数据库管理员和数据库用户所组成。</a:t>
            </a:r>
            <a:endParaRPr lang="zh-CN" altLang="en-US" sz="2400" b="1" dirty="0">
              <a:solidFill>
                <a:srgbClr val="000000"/>
              </a:solidFill>
            </a:endParaRPr>
          </a:p>
          <a:p>
            <a:pPr lvl="1">
              <a:defRPr/>
            </a:pPr>
            <a:r>
              <a:rPr lang="zh-CN" altLang="en-US" sz="2400" b="1" dirty="0">
                <a:solidFill>
                  <a:srgbClr val="000000"/>
                </a:solidFill>
              </a:rPr>
              <a:t>数据模型是数据库系统的核心和基础，主要包括</a:t>
            </a:r>
            <a:r>
              <a:rPr lang="zh-CN" altLang="en-US" sz="2400" b="1" dirty="0">
                <a:solidFill>
                  <a:schemeClr val="accent6">
                    <a:lumMod val="75000"/>
                  </a:schemeClr>
                </a:solidFill>
              </a:rPr>
              <a:t>网状模型、层次模型、关系模型</a:t>
            </a:r>
            <a:r>
              <a:rPr lang="zh-CN" altLang="en-US" sz="2400" b="1" dirty="0">
                <a:solidFill>
                  <a:srgbClr val="000000"/>
                </a:solidFill>
              </a:rPr>
              <a:t>等。</a:t>
            </a:r>
            <a:endParaRPr lang="zh-CN" altLang="en-US" sz="2400" b="1" dirty="0">
              <a:solidFill>
                <a:srgbClr val="000000"/>
              </a:solidFill>
            </a:endParaRPr>
          </a:p>
          <a:p>
            <a:pPr lvl="1">
              <a:defRPr/>
            </a:pPr>
            <a:r>
              <a:rPr lang="zh-CN" altLang="en-US" sz="2400" b="1" dirty="0">
                <a:solidFill>
                  <a:srgbClr val="000000"/>
                </a:solidFill>
              </a:rPr>
              <a:t>现在商用的数据库系统几乎都是关系数据库系统。</a:t>
            </a:r>
            <a:endParaRPr lang="zh-CN" altLang="en-US" sz="2400" b="1" dirty="0">
              <a:solidFill>
                <a:srgbClr val="000000"/>
              </a:solidFill>
            </a:endParaRPr>
          </a:p>
          <a:p>
            <a:pPr lvl="2">
              <a:defRPr/>
            </a:pPr>
            <a:r>
              <a:rPr lang="en-US" altLang="zh-CN" b="1" dirty="0" err="1">
                <a:solidFill>
                  <a:srgbClr val="000000"/>
                </a:solidFill>
              </a:rPr>
              <a:t>Oracal</a:t>
            </a:r>
            <a:r>
              <a:rPr lang="zh-CN" altLang="en-US" b="1" dirty="0">
                <a:solidFill>
                  <a:srgbClr val="000000"/>
                </a:solidFill>
              </a:rPr>
              <a:t>、</a:t>
            </a:r>
            <a:r>
              <a:rPr lang="en-US" altLang="zh-CN" b="1" dirty="0">
                <a:solidFill>
                  <a:srgbClr val="000000"/>
                </a:solidFill>
              </a:rPr>
              <a:t>Sybase</a:t>
            </a:r>
            <a:r>
              <a:rPr lang="zh-CN" altLang="en-US" b="1" dirty="0">
                <a:solidFill>
                  <a:srgbClr val="000000"/>
                </a:solidFill>
              </a:rPr>
              <a:t>、</a:t>
            </a:r>
            <a:r>
              <a:rPr lang="en-US" altLang="zh-CN" b="1" dirty="0">
                <a:solidFill>
                  <a:srgbClr val="000000"/>
                </a:solidFill>
              </a:rPr>
              <a:t>IBM Informix</a:t>
            </a:r>
            <a:r>
              <a:rPr lang="zh-CN" altLang="en-US" b="1" dirty="0">
                <a:solidFill>
                  <a:srgbClr val="000000"/>
                </a:solidFill>
              </a:rPr>
              <a:t>、</a:t>
            </a:r>
            <a:r>
              <a:rPr lang="en-US" altLang="zh-CN" b="1" dirty="0">
                <a:solidFill>
                  <a:srgbClr val="000000"/>
                </a:solidFill>
              </a:rPr>
              <a:t>DB2</a:t>
            </a:r>
            <a:r>
              <a:rPr lang="zh-CN" altLang="en-US" b="1" dirty="0">
                <a:solidFill>
                  <a:srgbClr val="000000"/>
                </a:solidFill>
              </a:rPr>
              <a:t>、</a:t>
            </a:r>
            <a:r>
              <a:rPr lang="en-US" altLang="zh-CN" b="1" dirty="0">
                <a:solidFill>
                  <a:srgbClr val="000000"/>
                </a:solidFill>
              </a:rPr>
              <a:t>Microsoft SQL Server</a:t>
            </a:r>
            <a:r>
              <a:rPr lang="zh-CN" altLang="en-US" b="1" dirty="0">
                <a:solidFill>
                  <a:srgbClr val="000000"/>
                </a:solidFill>
              </a:rPr>
              <a:t>、</a:t>
            </a:r>
            <a:r>
              <a:rPr lang="en-US" altLang="zh-CN" b="1" dirty="0" err="1">
                <a:solidFill>
                  <a:srgbClr val="000000"/>
                </a:solidFill>
              </a:rPr>
              <a:t>MySQL</a:t>
            </a:r>
            <a:r>
              <a:rPr lang="zh-CN" altLang="en-US" b="1" dirty="0">
                <a:solidFill>
                  <a:srgbClr val="000000"/>
                </a:solidFill>
              </a:rPr>
              <a:t>、</a:t>
            </a:r>
            <a:r>
              <a:rPr lang="en-US" altLang="zh-CN" b="1" dirty="0">
                <a:solidFill>
                  <a:srgbClr val="000000"/>
                </a:solidFill>
              </a:rPr>
              <a:t>FoxPro</a:t>
            </a:r>
            <a:r>
              <a:rPr lang="zh-CN" altLang="en-US" b="1" dirty="0">
                <a:solidFill>
                  <a:srgbClr val="000000"/>
                </a:solidFill>
              </a:rPr>
              <a:t>、</a:t>
            </a:r>
            <a:r>
              <a:rPr lang="en-US" altLang="zh-CN" b="1" dirty="0">
                <a:solidFill>
                  <a:srgbClr val="000000"/>
                </a:solidFill>
              </a:rPr>
              <a:t>Access</a:t>
            </a:r>
            <a:r>
              <a:rPr lang="en-US" altLang="zh-CN" b="1" dirty="0" smtClean="0">
                <a:solidFill>
                  <a:srgbClr val="000000"/>
                </a:solidFill>
              </a:rPr>
              <a:t>……</a:t>
            </a:r>
            <a:endParaRPr lang="en-US" altLang="zh-CN" b="1" dirty="0">
              <a:solidFill>
                <a:srgbClr val="000000"/>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p:txBody>
          <a:bodyPr/>
          <a:lstStyle/>
          <a:p>
            <a:r>
              <a:rPr lang="zh-CN" altLang="en-US" sz="2800" smtClean="0"/>
              <a:t>使用</a:t>
            </a:r>
            <a:r>
              <a:rPr lang="en-US" altLang="zh-CN" sz="2800" smtClean="0"/>
              <a:t>Socket</a:t>
            </a:r>
            <a:r>
              <a:rPr lang="zh-CN" altLang="en-US" sz="2800" smtClean="0"/>
              <a:t>建立一个简单的客户机</a:t>
            </a:r>
            <a:endParaRPr lang="zh-CN" altLang="en-US" sz="2000" smtClean="0">
              <a:solidFill>
                <a:schemeClr val="tx1"/>
              </a:solidFill>
            </a:endParaRPr>
          </a:p>
        </p:txBody>
      </p:sp>
      <p:sp>
        <p:nvSpPr>
          <p:cNvPr id="46083" name="Rectangle 3"/>
          <p:cNvSpPr>
            <a:spLocks noGrp="1" noChangeArrowheads="1"/>
          </p:cNvSpPr>
          <p:nvPr>
            <p:ph type="body" idx="4294967295"/>
          </p:nvPr>
        </p:nvSpPr>
        <p:spPr>
          <a:xfrm>
            <a:off x="928688" y="1071563"/>
            <a:ext cx="8215312" cy="4824412"/>
          </a:xfrm>
        </p:spPr>
        <p:txBody>
          <a:bodyPr/>
          <a:lstStyle/>
          <a:p>
            <a:pPr>
              <a:lnSpc>
                <a:spcPct val="80000"/>
              </a:lnSpc>
              <a:spcBef>
                <a:spcPts val="1200"/>
              </a:spcBef>
              <a:buFontTx/>
              <a:buNone/>
            </a:pPr>
            <a:r>
              <a:rPr lang="zh-CN" altLang="en-US" sz="2800" smtClean="0">
                <a:solidFill>
                  <a:srgbClr val="000000"/>
                </a:solidFill>
              </a:rPr>
              <a:t>第</a:t>
            </a:r>
            <a:r>
              <a:rPr lang="en-US" altLang="zh-CN" sz="2800" smtClean="0">
                <a:solidFill>
                  <a:srgbClr val="000000"/>
                </a:solidFill>
              </a:rPr>
              <a:t>1</a:t>
            </a:r>
            <a:r>
              <a:rPr lang="zh-CN" altLang="en-US" sz="2800" smtClean="0">
                <a:solidFill>
                  <a:srgbClr val="000000"/>
                </a:solidFill>
              </a:rPr>
              <a:t>步：创建一个</a:t>
            </a:r>
            <a:r>
              <a:rPr lang="en-US" altLang="zh-CN" sz="2800" smtClean="0">
                <a:solidFill>
                  <a:srgbClr val="000000"/>
                </a:solidFill>
              </a:rPr>
              <a:t>Socket</a:t>
            </a:r>
            <a:r>
              <a:rPr lang="zh-CN" altLang="en-US" sz="2800" smtClean="0">
                <a:solidFill>
                  <a:srgbClr val="000000"/>
                </a:solidFill>
              </a:rPr>
              <a:t>用来连接到服务器上</a:t>
            </a:r>
            <a:endParaRPr lang="zh-CN" altLang="en-US" sz="2800" smtClean="0">
              <a:solidFill>
                <a:srgbClr val="000000"/>
              </a:solidFill>
            </a:endParaRPr>
          </a:p>
          <a:p>
            <a:pPr lvl="1">
              <a:lnSpc>
                <a:spcPct val="80000"/>
              </a:lnSpc>
              <a:spcBef>
                <a:spcPts val="1200"/>
              </a:spcBef>
              <a:buFontTx/>
              <a:buNone/>
            </a:pPr>
            <a:r>
              <a:rPr lang="en-US" altLang="zh-CN" sz="2400" smtClean="0">
                <a:solidFill>
                  <a:srgbClr val="0070C0"/>
                </a:solidFill>
              </a:rPr>
              <a:t>Socket connection=new Socket(serverAddress,port);</a:t>
            </a:r>
            <a:endParaRPr lang="en-US" altLang="zh-CN" sz="2400" smtClean="0">
              <a:solidFill>
                <a:srgbClr val="0070C0"/>
              </a:solidFill>
            </a:endParaRPr>
          </a:p>
          <a:p>
            <a:pPr>
              <a:lnSpc>
                <a:spcPct val="80000"/>
              </a:lnSpc>
              <a:spcBef>
                <a:spcPts val="1200"/>
              </a:spcBef>
              <a:buFontTx/>
              <a:buNone/>
            </a:pPr>
            <a:r>
              <a:rPr lang="zh-CN" altLang="en-US" sz="2800" smtClean="0">
                <a:solidFill>
                  <a:srgbClr val="000000"/>
                </a:solidFill>
              </a:rPr>
              <a:t>第</a:t>
            </a:r>
            <a:r>
              <a:rPr lang="en-US" altLang="zh-CN" sz="2800" smtClean="0">
                <a:solidFill>
                  <a:srgbClr val="000000"/>
                </a:solidFill>
              </a:rPr>
              <a:t>2</a:t>
            </a:r>
            <a:r>
              <a:rPr lang="zh-CN" altLang="en-US" sz="2800" smtClean="0">
                <a:solidFill>
                  <a:srgbClr val="000000"/>
                </a:solidFill>
              </a:rPr>
              <a:t>步： </a:t>
            </a:r>
            <a:r>
              <a:rPr lang="en-US" altLang="zh-CN" sz="2800" smtClean="0">
                <a:solidFill>
                  <a:srgbClr val="000000"/>
                </a:solidFill>
              </a:rPr>
              <a:t>Socket</a:t>
            </a:r>
            <a:r>
              <a:rPr lang="zh-CN" altLang="en-US" sz="2800" smtClean="0">
                <a:solidFill>
                  <a:srgbClr val="000000"/>
                </a:solidFill>
              </a:rPr>
              <a:t>的</a:t>
            </a:r>
            <a:r>
              <a:rPr lang="en-US" altLang="zh-CN" sz="2800" smtClean="0">
                <a:solidFill>
                  <a:srgbClr val="000000"/>
                </a:solidFill>
              </a:rPr>
              <a:t>getInputStream</a:t>
            </a:r>
            <a:r>
              <a:rPr lang="zh-CN" altLang="en-US" sz="2800" smtClean="0">
                <a:solidFill>
                  <a:srgbClr val="000000"/>
                </a:solidFill>
              </a:rPr>
              <a:t>方法和</a:t>
            </a:r>
            <a:r>
              <a:rPr lang="en-US" altLang="zh-CN" sz="2800" smtClean="0">
                <a:solidFill>
                  <a:srgbClr val="000000"/>
                </a:solidFill>
              </a:rPr>
              <a:t>getOutputStream</a:t>
            </a:r>
            <a:r>
              <a:rPr lang="zh-CN" altLang="en-US" sz="2800" smtClean="0">
                <a:solidFill>
                  <a:srgbClr val="000000"/>
                </a:solidFill>
              </a:rPr>
              <a:t>方法分别用于获得与</a:t>
            </a:r>
            <a:r>
              <a:rPr lang="en-US" altLang="zh-CN" sz="2800" smtClean="0">
                <a:solidFill>
                  <a:srgbClr val="000000"/>
                </a:solidFill>
              </a:rPr>
              <a:t>Socket</a:t>
            </a:r>
            <a:r>
              <a:rPr lang="zh-CN" altLang="en-US" sz="2800" smtClean="0">
                <a:solidFill>
                  <a:srgbClr val="000000"/>
                </a:solidFill>
              </a:rPr>
              <a:t>相关联的</a:t>
            </a:r>
            <a:r>
              <a:rPr lang="en-US" altLang="zh-CN" sz="2800" smtClean="0">
                <a:solidFill>
                  <a:srgbClr val="000000"/>
                </a:solidFill>
              </a:rPr>
              <a:t>InputStream</a:t>
            </a:r>
            <a:r>
              <a:rPr lang="zh-CN" altLang="en-US" sz="2800" smtClean="0">
                <a:solidFill>
                  <a:srgbClr val="000000"/>
                </a:solidFill>
              </a:rPr>
              <a:t>和</a:t>
            </a:r>
            <a:r>
              <a:rPr lang="en-US" altLang="zh-CN" sz="2800" smtClean="0">
                <a:solidFill>
                  <a:srgbClr val="000000"/>
                </a:solidFill>
              </a:rPr>
              <a:t>OutputStream</a:t>
            </a:r>
            <a:r>
              <a:rPr lang="zh-CN" altLang="en-US" sz="2800" smtClean="0">
                <a:solidFill>
                  <a:srgbClr val="000000"/>
                </a:solidFill>
              </a:rPr>
              <a:t>的引用</a:t>
            </a:r>
            <a:endParaRPr lang="zh-CN" altLang="en-US" sz="2800" smtClean="0">
              <a:solidFill>
                <a:srgbClr val="000000"/>
              </a:solidFill>
            </a:endParaRPr>
          </a:p>
          <a:p>
            <a:pPr lvl="1">
              <a:lnSpc>
                <a:spcPct val="80000"/>
              </a:lnSpc>
              <a:spcBef>
                <a:spcPts val="1200"/>
              </a:spcBef>
              <a:buFont typeface="Wingdings" pitchFamily="2" charset="2"/>
              <a:buNone/>
            </a:pPr>
            <a:r>
              <a:rPr lang="en-US" altLang="zh-CN" sz="2400" smtClean="0">
                <a:solidFill>
                  <a:srgbClr val="0070C0"/>
                </a:solidFill>
              </a:rPr>
              <a:t>ObjectInputStream input=new ObjectInputStream(connection.getInputStream());</a:t>
            </a:r>
            <a:endParaRPr lang="en-US" altLang="zh-CN" sz="2400" smtClean="0">
              <a:solidFill>
                <a:srgbClr val="0070C0"/>
              </a:solidFill>
            </a:endParaRPr>
          </a:p>
          <a:p>
            <a:pPr lvl="1">
              <a:lnSpc>
                <a:spcPct val="80000"/>
              </a:lnSpc>
              <a:spcBef>
                <a:spcPts val="1200"/>
              </a:spcBef>
              <a:buFont typeface="Wingdings" pitchFamily="2" charset="2"/>
              <a:buNone/>
            </a:pPr>
            <a:r>
              <a:rPr lang="en-US" altLang="zh-CN" sz="2400" smtClean="0">
                <a:solidFill>
                  <a:srgbClr val="0070C0"/>
                </a:solidFill>
              </a:rPr>
              <a:t>ObjectOutputStream output=new ObjectOutputStream(connection.getOutputStream());</a:t>
            </a:r>
            <a:endParaRPr lang="en-US" altLang="zh-CN" sz="2400" smtClean="0">
              <a:solidFill>
                <a:srgbClr val="0070C0"/>
              </a:solidFill>
            </a:endParaRPr>
          </a:p>
          <a:p>
            <a:pPr>
              <a:lnSpc>
                <a:spcPct val="80000"/>
              </a:lnSpc>
              <a:spcBef>
                <a:spcPts val="1200"/>
              </a:spcBef>
              <a:buFontTx/>
              <a:buNone/>
            </a:pPr>
            <a:r>
              <a:rPr lang="zh-CN" altLang="en-US" sz="2800" smtClean="0">
                <a:solidFill>
                  <a:srgbClr val="000000"/>
                </a:solidFill>
              </a:rPr>
              <a:t>第</a:t>
            </a:r>
            <a:r>
              <a:rPr lang="en-US" altLang="zh-CN" sz="2800" smtClean="0">
                <a:solidFill>
                  <a:srgbClr val="000000"/>
                </a:solidFill>
              </a:rPr>
              <a:t>3</a:t>
            </a:r>
            <a:r>
              <a:rPr lang="zh-CN" altLang="en-US" sz="2800" smtClean="0">
                <a:solidFill>
                  <a:srgbClr val="000000"/>
                </a:solidFill>
              </a:rPr>
              <a:t>步：客户机与服务器通过</a:t>
            </a:r>
            <a:r>
              <a:rPr lang="en-US" altLang="zh-CN" sz="2800" smtClean="0">
                <a:solidFill>
                  <a:srgbClr val="000000"/>
                </a:solidFill>
              </a:rPr>
              <a:t>InputStream </a:t>
            </a:r>
            <a:r>
              <a:rPr lang="zh-CN" altLang="en-US" sz="2800" smtClean="0">
                <a:solidFill>
                  <a:srgbClr val="000000"/>
                </a:solidFill>
              </a:rPr>
              <a:t>和</a:t>
            </a:r>
            <a:r>
              <a:rPr lang="en-US" altLang="zh-CN" sz="2800" smtClean="0">
                <a:solidFill>
                  <a:srgbClr val="000000"/>
                </a:solidFill>
              </a:rPr>
              <a:t>OutputStream</a:t>
            </a:r>
            <a:r>
              <a:rPr lang="zh-CN" altLang="en-US" sz="2800" smtClean="0">
                <a:solidFill>
                  <a:srgbClr val="000000"/>
                </a:solidFill>
              </a:rPr>
              <a:t>对象通信的处理阶段。</a:t>
            </a:r>
            <a:endParaRPr lang="zh-CN" altLang="en-US" sz="2800" smtClean="0">
              <a:solidFill>
                <a:srgbClr val="000000"/>
              </a:solidFill>
            </a:endParaRPr>
          </a:p>
          <a:p>
            <a:pPr>
              <a:lnSpc>
                <a:spcPct val="80000"/>
              </a:lnSpc>
              <a:spcBef>
                <a:spcPts val="1200"/>
              </a:spcBef>
              <a:buFontTx/>
              <a:buNone/>
            </a:pPr>
            <a:r>
              <a:rPr lang="zh-CN" altLang="en-US" sz="2800" smtClean="0">
                <a:solidFill>
                  <a:srgbClr val="000000"/>
                </a:solidFill>
              </a:rPr>
              <a:t>第</a:t>
            </a:r>
            <a:r>
              <a:rPr lang="en-US" altLang="zh-CN" sz="2800" smtClean="0">
                <a:solidFill>
                  <a:srgbClr val="000000"/>
                </a:solidFill>
              </a:rPr>
              <a:t>4</a:t>
            </a:r>
            <a:r>
              <a:rPr lang="zh-CN" altLang="en-US" sz="2800" smtClean="0">
                <a:solidFill>
                  <a:srgbClr val="000000"/>
                </a:solidFill>
              </a:rPr>
              <a:t>步：如果传输结束，通过调用相关流的</a:t>
            </a:r>
            <a:r>
              <a:rPr lang="en-US" altLang="zh-CN" sz="2800" smtClean="0">
                <a:solidFill>
                  <a:srgbClr val="000000"/>
                </a:solidFill>
              </a:rPr>
              <a:t>close()</a:t>
            </a:r>
            <a:r>
              <a:rPr lang="zh-CN" altLang="en-US" sz="2800" smtClean="0">
                <a:solidFill>
                  <a:srgbClr val="000000"/>
                </a:solidFill>
              </a:rPr>
              <a:t>以及</a:t>
            </a:r>
            <a:r>
              <a:rPr lang="en-US" altLang="zh-CN" sz="2800" smtClean="0">
                <a:solidFill>
                  <a:srgbClr val="000000"/>
                </a:solidFill>
              </a:rPr>
              <a:t>Socket</a:t>
            </a:r>
            <a:r>
              <a:rPr lang="zh-CN" altLang="en-US" sz="2800" smtClean="0">
                <a:solidFill>
                  <a:srgbClr val="000000"/>
                </a:solidFill>
              </a:rPr>
              <a:t>的</a:t>
            </a:r>
            <a:r>
              <a:rPr lang="en-US" altLang="zh-CN" sz="2800" smtClean="0">
                <a:solidFill>
                  <a:srgbClr val="000000"/>
                </a:solidFill>
              </a:rPr>
              <a:t>close()</a:t>
            </a:r>
            <a:r>
              <a:rPr lang="zh-CN" altLang="en-US" sz="2800" smtClean="0">
                <a:solidFill>
                  <a:srgbClr val="000000"/>
                </a:solidFill>
              </a:rPr>
              <a:t>关闭连接。</a:t>
            </a:r>
            <a:endParaRPr lang="zh-CN" altLang="en-US" sz="2800" smtClean="0">
              <a:solidFill>
                <a:srgbClr val="000000"/>
              </a:solidFill>
            </a:endParaRPr>
          </a:p>
          <a:p>
            <a:pPr lvl="1">
              <a:lnSpc>
                <a:spcPct val="80000"/>
              </a:lnSpc>
              <a:spcBef>
                <a:spcPts val="1200"/>
              </a:spcBef>
            </a:pPr>
            <a:endParaRPr lang="en-US" altLang="zh-CN" sz="2400" smtClean="0">
              <a:solidFill>
                <a:srgbClr val="000000"/>
              </a:solidFill>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p:txBody>
          <a:bodyPr/>
          <a:lstStyle/>
          <a:p>
            <a:r>
              <a:rPr lang="zh-CN" altLang="en-US" smtClean="0"/>
              <a:t>基于</a:t>
            </a:r>
            <a:r>
              <a:rPr lang="en-US" altLang="zh-CN" smtClean="0"/>
              <a:t>TCP</a:t>
            </a:r>
            <a:r>
              <a:rPr lang="zh-CN" altLang="en-US" smtClean="0"/>
              <a:t>的点对面通信	</a:t>
            </a:r>
            <a:endParaRPr lang="zh-CN" altLang="en-US" smtClean="0"/>
          </a:p>
        </p:txBody>
      </p:sp>
      <p:sp>
        <p:nvSpPr>
          <p:cNvPr id="47107" name="Rectangle 3"/>
          <p:cNvSpPr>
            <a:spLocks noGrp="1" noChangeArrowheads="1"/>
          </p:cNvSpPr>
          <p:nvPr>
            <p:ph type="body" idx="4294967295"/>
          </p:nvPr>
        </p:nvSpPr>
        <p:spPr>
          <a:xfrm>
            <a:off x="928688" y="1000125"/>
            <a:ext cx="8215312" cy="5143500"/>
          </a:xfrm>
        </p:spPr>
        <p:txBody>
          <a:bodyPr/>
          <a:lstStyle/>
          <a:p>
            <a:r>
              <a:rPr lang="zh-CN" altLang="en-US" smtClean="0">
                <a:solidFill>
                  <a:srgbClr val="000000"/>
                </a:solidFill>
              </a:rPr>
              <a:t>在</a:t>
            </a:r>
            <a:r>
              <a:rPr lang="en-US" altLang="zh-CN" smtClean="0">
                <a:solidFill>
                  <a:srgbClr val="000000"/>
                </a:solidFill>
              </a:rPr>
              <a:t>Java</a:t>
            </a:r>
            <a:r>
              <a:rPr lang="zh-CN" altLang="en-US" smtClean="0">
                <a:solidFill>
                  <a:srgbClr val="000000"/>
                </a:solidFill>
              </a:rPr>
              <a:t>中，使用实现点对面通信的关键在于服务器端程序的设计。</a:t>
            </a:r>
            <a:endParaRPr lang="zh-CN" altLang="en-US" smtClean="0">
              <a:solidFill>
                <a:srgbClr val="000000"/>
              </a:solidFill>
            </a:endParaRPr>
          </a:p>
          <a:p>
            <a:r>
              <a:rPr lang="zh-CN" altLang="en-US" b="1" smtClean="0">
                <a:solidFill>
                  <a:srgbClr val="0000FF"/>
                </a:solidFill>
              </a:rPr>
              <a:t>服务器程序设计</a:t>
            </a:r>
            <a:r>
              <a:rPr lang="zh-CN" altLang="en-US" smtClean="0">
                <a:solidFill>
                  <a:srgbClr val="000000"/>
                </a:solidFill>
              </a:rPr>
              <a:t>步骤如下：</a:t>
            </a:r>
            <a:endParaRPr lang="zh-CN" altLang="en-US" smtClean="0">
              <a:solidFill>
                <a:srgbClr val="000000"/>
              </a:solidFill>
            </a:endParaRPr>
          </a:p>
          <a:p>
            <a:pPr marL="914400" lvl="1" indent="-457200">
              <a:buFont typeface="Wingdings" pitchFamily="2" charset="2"/>
              <a:buChar char="l"/>
            </a:pPr>
            <a:r>
              <a:rPr lang="zh-CN" altLang="en-US" sz="2400" smtClean="0">
                <a:solidFill>
                  <a:srgbClr val="000000"/>
                </a:solidFill>
              </a:rPr>
              <a:t>服务器端程序监听指定端口，等待接收客户端的连接请求。</a:t>
            </a:r>
            <a:endParaRPr lang="zh-CN" altLang="en-US" sz="2400" smtClean="0">
              <a:solidFill>
                <a:srgbClr val="000000"/>
              </a:solidFill>
            </a:endParaRPr>
          </a:p>
          <a:p>
            <a:pPr marL="914400" lvl="1" indent="-457200">
              <a:buFont typeface="Wingdings" pitchFamily="2" charset="2"/>
              <a:buChar char="l"/>
            </a:pPr>
            <a:r>
              <a:rPr lang="zh-CN" altLang="en-US" sz="2400" smtClean="0">
                <a:solidFill>
                  <a:srgbClr val="000000"/>
                </a:solidFill>
              </a:rPr>
              <a:t>同时构造一个线程类，准备接管客户端会话。</a:t>
            </a:r>
            <a:endParaRPr lang="zh-CN" altLang="en-US" sz="2400" smtClean="0">
              <a:solidFill>
                <a:srgbClr val="000000"/>
              </a:solidFill>
            </a:endParaRPr>
          </a:p>
          <a:p>
            <a:pPr marL="914400" lvl="1" indent="-457200">
              <a:buFont typeface="Wingdings" pitchFamily="2" charset="2"/>
              <a:buChar char="l"/>
            </a:pPr>
            <a:r>
              <a:rPr lang="zh-CN" altLang="en-US" sz="2400" smtClean="0">
                <a:solidFill>
                  <a:srgbClr val="000000"/>
                </a:solidFill>
              </a:rPr>
              <a:t>当建立一个</a:t>
            </a:r>
            <a:r>
              <a:rPr lang="en-US" altLang="zh-CN" sz="2400" smtClean="0">
                <a:solidFill>
                  <a:srgbClr val="000000"/>
                </a:solidFill>
              </a:rPr>
              <a:t>Socket</a:t>
            </a:r>
            <a:r>
              <a:rPr lang="zh-CN" altLang="en-US" sz="2400" smtClean="0">
                <a:solidFill>
                  <a:srgbClr val="000000"/>
                </a:solidFill>
              </a:rPr>
              <a:t>会话产生后，将这个会话交给线程处理。</a:t>
            </a:r>
            <a:endParaRPr lang="zh-CN" altLang="en-US" sz="2400" smtClean="0">
              <a:solidFill>
                <a:srgbClr val="000000"/>
              </a:solidFill>
            </a:endParaRPr>
          </a:p>
          <a:p>
            <a:pPr marL="914400" lvl="1" indent="-457200">
              <a:buFont typeface="Wingdings" pitchFamily="2" charset="2"/>
              <a:buChar char="l"/>
            </a:pPr>
            <a:r>
              <a:rPr lang="zh-CN" altLang="en-US" sz="2400" smtClean="0">
                <a:solidFill>
                  <a:srgbClr val="000000"/>
                </a:solidFill>
              </a:rPr>
              <a:t>服务器端组件继续监听指定端口。</a:t>
            </a:r>
            <a:endParaRPr lang="zh-CN" altLang="en-US" sz="2400" smtClean="0">
              <a:solidFill>
                <a:srgbClr val="000000"/>
              </a:solidFill>
            </a:endParaRPr>
          </a:p>
          <a:p>
            <a:pPr>
              <a:buFontTx/>
              <a:buNone/>
            </a:pPr>
            <a:endParaRPr lang="en-US" altLang="zh-CN" smtClean="0">
              <a:solidFill>
                <a:srgbClr val="000000"/>
              </a:solidFill>
            </a:endParaRPr>
          </a:p>
        </p:txBody>
      </p:sp>
      <p:sp>
        <p:nvSpPr>
          <p:cNvPr id="47108" name="Rectangle 1"/>
          <p:cNvSpPr>
            <a:spLocks noChangeArrowheads="1"/>
          </p:cNvSpPr>
          <p:nvPr/>
        </p:nvSpPr>
        <p:spPr bwMode="auto">
          <a:xfrm>
            <a:off x="2000250" y="5216525"/>
            <a:ext cx="5643563" cy="1570038"/>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32" anchor="ctr">
            <a:spAutoFit/>
          </a:bodyPr>
          <a:lstStyle/>
          <a:p>
            <a:pPr defTabSz="-635">
              <a:tabLst>
                <a:tab pos="457200" algn="l"/>
              </a:tabLst>
            </a:pPr>
            <a:r>
              <a:rPr lang="en-US" altLang="zh-CN" sz="2400">
                <a:solidFill>
                  <a:srgbClr val="0000FF"/>
                </a:solidFill>
                <a:latin typeface="Calibri" pitchFamily="34" charset="0"/>
                <a:cs typeface="Times New Roman" pitchFamily="18" charset="0"/>
              </a:rPr>
              <a:t>while</a:t>
            </a:r>
            <a:r>
              <a:rPr lang="en-US" altLang="zh-CN" sz="2400">
                <a:latin typeface="Calibri" pitchFamily="34" charset="0"/>
                <a:cs typeface="Times New Roman" pitchFamily="18" charset="0"/>
              </a:rPr>
              <a:t>(</a:t>
            </a:r>
            <a:r>
              <a:rPr lang="en-US" altLang="zh-CN" sz="2400">
                <a:solidFill>
                  <a:srgbClr val="0000FF"/>
                </a:solidFill>
                <a:latin typeface="Calibri" pitchFamily="34" charset="0"/>
                <a:cs typeface="Times New Roman" pitchFamily="18" charset="0"/>
              </a:rPr>
              <a:t>true</a:t>
            </a:r>
            <a:r>
              <a:rPr lang="en-US" altLang="zh-CN" sz="2400">
                <a:latin typeface="Calibri" pitchFamily="34" charset="0"/>
                <a:cs typeface="Times New Roman" pitchFamily="18" charset="0"/>
              </a:rPr>
              <a:t>){</a:t>
            </a:r>
            <a:endParaRPr lang="en-US" altLang="zh-CN" sz="2400"/>
          </a:p>
          <a:p>
            <a:pPr defTabSz="-635" eaLnBrk="0" hangingPunct="0">
              <a:tabLst>
                <a:tab pos="457200" algn="l"/>
              </a:tabLst>
            </a:pPr>
            <a:r>
              <a:rPr lang="en-US" altLang="zh-CN" sz="2400">
                <a:latin typeface="Calibri" pitchFamily="34" charset="0"/>
                <a:cs typeface="Times New Roman" pitchFamily="18" charset="0"/>
              </a:rPr>
              <a:t>         Socket socket = serverSocket.accept();</a:t>
            </a:r>
            <a:endParaRPr lang="en-US" altLang="zh-CN" sz="2400"/>
          </a:p>
          <a:p>
            <a:pPr defTabSz="-635" eaLnBrk="0" hangingPunct="0">
              <a:tabLst>
                <a:tab pos="457200" algn="l"/>
              </a:tabLst>
            </a:pPr>
            <a:r>
              <a:rPr lang="en-US" altLang="zh-CN" sz="2400">
                <a:latin typeface="Calibri" pitchFamily="34" charset="0"/>
                <a:cs typeface="Times New Roman" pitchFamily="18" charset="0"/>
              </a:rPr>
              <a:t>         </a:t>
            </a:r>
            <a:r>
              <a:rPr lang="en-US" altLang="zh-CN" sz="2400">
                <a:solidFill>
                  <a:srgbClr val="0000FF"/>
                </a:solidFill>
                <a:latin typeface="Calibri" pitchFamily="34" charset="0"/>
                <a:cs typeface="Times New Roman" pitchFamily="18" charset="0"/>
              </a:rPr>
              <a:t>new </a:t>
            </a:r>
            <a:r>
              <a:rPr lang="en-US" altLang="zh-CN" sz="2400">
                <a:latin typeface="Calibri" pitchFamily="34" charset="0"/>
                <a:cs typeface="Times New Roman" pitchFamily="18" charset="0"/>
              </a:rPr>
              <a:t>ServerThead(socket).start(); </a:t>
            </a:r>
            <a:endParaRPr lang="zh-CN" altLang="en-US" sz="2400"/>
          </a:p>
          <a:p>
            <a:pPr defTabSz="-635" eaLnBrk="0" hangingPunct="0">
              <a:tabLst>
                <a:tab pos="457200" algn="l"/>
              </a:tabLst>
            </a:pPr>
            <a:r>
              <a:rPr lang="en-US" altLang="zh-CN" sz="2400">
                <a:latin typeface="Calibri" pitchFamily="34" charset="0"/>
                <a:cs typeface="Times New Roman" pitchFamily="18" charset="0"/>
              </a:rPr>
              <a:t>}</a:t>
            </a:r>
            <a:endParaRPr lang="en-US" altLang="zh-CN" sz="24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ctrTitle"/>
          </p:nvPr>
        </p:nvSpPr>
        <p:spPr/>
        <p:txBody>
          <a:bodyPr/>
          <a:lstStyle/>
          <a:p>
            <a:r>
              <a:rPr lang="zh-CN" altLang="en-US" smtClean="0"/>
              <a:t>服务端程序</a:t>
            </a:r>
            <a:endParaRPr lang="zh-CN" altLang="en-US" smtClean="0"/>
          </a:p>
        </p:txBody>
      </p:sp>
      <p:pic>
        <p:nvPicPr>
          <p:cNvPr id="48131" name="图片 5" descr="java0.gi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8840788"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ctrTitle"/>
          </p:nvPr>
        </p:nvSpPr>
        <p:spPr/>
        <p:txBody>
          <a:bodyPr/>
          <a:lstStyle/>
          <a:p>
            <a:r>
              <a:rPr lang="zh-CN" altLang="en-US" smtClean="0"/>
              <a:t>服务端程序</a:t>
            </a:r>
            <a:endParaRPr lang="zh-CN" altLang="en-US" smtClean="0"/>
          </a:p>
        </p:txBody>
      </p:sp>
      <p:pic>
        <p:nvPicPr>
          <p:cNvPr id="49155" name="图片 5" descr="java0.gi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9144000" cy="522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ctrTitle"/>
          </p:nvPr>
        </p:nvSpPr>
        <p:spPr/>
        <p:txBody>
          <a:bodyPr/>
          <a:lstStyle/>
          <a:p>
            <a:r>
              <a:rPr lang="zh-CN" altLang="en-US" smtClean="0"/>
              <a:t>客户端程序</a:t>
            </a:r>
            <a:endParaRPr lang="zh-CN" altLang="en-US" smtClean="0"/>
          </a:p>
        </p:txBody>
      </p:sp>
      <p:pic>
        <p:nvPicPr>
          <p:cNvPr id="50179" name="图片 5" descr="java0.gi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91440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图片 5" descr="java0.gi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标题 1"/>
          <p:cNvSpPr>
            <a:spLocks noGrp="1"/>
          </p:cNvSpPr>
          <p:nvPr>
            <p:ph type="ctrTitle"/>
          </p:nvPr>
        </p:nvSpPr>
        <p:spPr/>
        <p:txBody>
          <a:bodyPr/>
          <a:lstStyle/>
          <a:p>
            <a:r>
              <a:rPr lang="zh-CN" altLang="en-US" smtClean="0"/>
              <a:t>客户端程序</a:t>
            </a:r>
            <a:endParaRPr lang="zh-CN" altLang="en-US" smtClean="0"/>
          </a:p>
        </p:txBody>
      </p:sp>
      <p:pic>
        <p:nvPicPr>
          <p:cNvPr id="512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28688"/>
            <a:ext cx="8818563" cy="592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ctrTitle"/>
          </p:nvPr>
        </p:nvSpPr>
        <p:spPr/>
        <p:txBody>
          <a:bodyPr/>
          <a:lstStyle/>
          <a:p>
            <a:endParaRPr lang="zh-CN" altLang="en-US" smtClean="0"/>
          </a:p>
        </p:txBody>
      </p:sp>
      <p:sp>
        <p:nvSpPr>
          <p:cNvPr id="52227" name="Rectangle 1"/>
          <p:cNvSpPr>
            <a:spLocks noChangeArrowheads="1"/>
          </p:cNvSpPr>
          <p:nvPr/>
        </p:nvSpPr>
        <p:spPr bwMode="auto">
          <a:xfrm>
            <a:off x="1428750" y="2143125"/>
            <a:ext cx="2571750" cy="1570038"/>
          </a:xfrm>
          <a:prstGeom prst="rect">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pPr indent="304800"/>
            <a:r>
              <a:rPr lang="en-US" altLang="zh-CN" sz="2400">
                <a:solidFill>
                  <a:srgbClr val="000000"/>
                </a:solidFill>
                <a:latin typeface="Calibri" pitchFamily="34" charset="0"/>
              </a:rPr>
              <a:t>Client Started: 1</a:t>
            </a:r>
            <a:endParaRPr lang="en-US" altLang="zh-CN" sz="2400">
              <a:solidFill>
                <a:srgbClr val="000000"/>
              </a:solidFill>
            </a:endParaRPr>
          </a:p>
          <a:p>
            <a:pPr indent="304800" eaLnBrk="0" hangingPunct="0"/>
            <a:r>
              <a:rPr lang="en-US" altLang="zh-CN" sz="2400">
                <a:solidFill>
                  <a:srgbClr val="000000"/>
                </a:solidFill>
                <a:latin typeface="Calibri" pitchFamily="34" charset="0"/>
              </a:rPr>
              <a:t>Client Started: 2</a:t>
            </a:r>
            <a:endParaRPr lang="en-US" altLang="zh-CN" sz="2400">
              <a:solidFill>
                <a:srgbClr val="000000"/>
              </a:solidFill>
            </a:endParaRPr>
          </a:p>
          <a:p>
            <a:pPr indent="304800" eaLnBrk="0" hangingPunct="0"/>
            <a:r>
              <a:rPr lang="en-US" altLang="zh-CN" sz="2400">
                <a:solidFill>
                  <a:srgbClr val="000000"/>
                </a:solidFill>
                <a:latin typeface="Calibri" pitchFamily="34" charset="0"/>
              </a:rPr>
              <a:t>Client Started: 3</a:t>
            </a:r>
            <a:endParaRPr lang="en-US" altLang="zh-CN" sz="2400">
              <a:solidFill>
                <a:srgbClr val="000000"/>
              </a:solidFill>
            </a:endParaRPr>
          </a:p>
          <a:p>
            <a:pPr indent="304800" eaLnBrk="0" hangingPunct="0"/>
            <a:r>
              <a:rPr lang="en-US" altLang="zh-CN" sz="2400">
                <a:solidFill>
                  <a:srgbClr val="000000"/>
                </a:solidFill>
                <a:latin typeface="Calibri" pitchFamily="34" charset="0"/>
              </a:rPr>
              <a:t>Client Started: 4</a:t>
            </a:r>
            <a:endParaRPr lang="en-US" altLang="zh-CN" sz="2400">
              <a:solidFill>
                <a:srgbClr val="000000"/>
              </a:solidFill>
            </a:endParaRPr>
          </a:p>
        </p:txBody>
      </p:sp>
      <p:pic>
        <p:nvPicPr>
          <p:cNvPr id="52228"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43438" y="2071688"/>
            <a:ext cx="4119562" cy="1643062"/>
          </a:xfrm>
          <a:prstGeom prst="rect">
            <a:avLst/>
          </a:prstGeom>
          <a:noFill/>
          <a:ln w="28575">
            <a:solidFill>
              <a:srgbClr val="00B0F0"/>
            </a:solidFill>
            <a:miter lim="800000"/>
            <a:headEnd/>
            <a:tailEnd/>
          </a:ln>
          <a:extLst>
            <a:ext uri="{909E8E84-426E-40DD-AFC4-6F175D3DCCD1}">
              <a14:hiddenFill xmlns:a14="http://schemas.microsoft.com/office/drawing/2010/main">
                <a:solidFill>
                  <a:srgbClr val="FFFFFF"/>
                </a:solidFill>
              </a14:hiddenFill>
            </a:ext>
          </a:extLst>
        </p:spPr>
      </p:pic>
      <p:sp>
        <p:nvSpPr>
          <p:cNvPr id="52229" name="TextBox 4"/>
          <p:cNvSpPr txBox="1">
            <a:spLocks noChangeArrowheads="1"/>
          </p:cNvSpPr>
          <p:nvPr/>
        </p:nvSpPr>
        <p:spPr bwMode="auto">
          <a:xfrm>
            <a:off x="1428750" y="1643063"/>
            <a:ext cx="2214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客户端输出</a:t>
            </a:r>
            <a:endParaRPr lang="zh-CN" altLang="en-US"/>
          </a:p>
        </p:txBody>
      </p:sp>
      <p:sp>
        <p:nvSpPr>
          <p:cNvPr id="52230" name="TextBox 5"/>
          <p:cNvSpPr txBox="1">
            <a:spLocks noChangeArrowheads="1"/>
          </p:cNvSpPr>
          <p:nvPr/>
        </p:nvSpPr>
        <p:spPr bwMode="auto">
          <a:xfrm>
            <a:off x="4643438" y="1643063"/>
            <a:ext cx="2214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服务器端输出</a:t>
            </a:r>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p:txBody>
          <a:bodyPr/>
          <a:lstStyle/>
          <a:p>
            <a:r>
              <a:rPr lang="zh-CN" altLang="en-US" smtClean="0"/>
              <a:t>（</a:t>
            </a:r>
            <a:r>
              <a:rPr lang="en-US" altLang="zh-CN" smtClean="0"/>
              <a:t>4</a:t>
            </a:r>
            <a:r>
              <a:rPr lang="zh-CN" altLang="en-US" smtClean="0"/>
              <a:t>）</a:t>
            </a:r>
            <a:r>
              <a:rPr lang="en-US" altLang="zh-CN" smtClean="0"/>
              <a:t> DatagramPacket</a:t>
            </a:r>
            <a:r>
              <a:rPr lang="zh-CN" altLang="en-US" smtClean="0"/>
              <a:t>类</a:t>
            </a:r>
            <a:endParaRPr lang="en-US" altLang="zh-CN" sz="2400" smtClean="0">
              <a:solidFill>
                <a:schemeClr val="tx1"/>
              </a:solidFill>
            </a:endParaRPr>
          </a:p>
        </p:txBody>
      </p:sp>
      <p:sp>
        <p:nvSpPr>
          <p:cNvPr id="53251" name="Rectangle 3"/>
          <p:cNvSpPr>
            <a:spLocks noGrp="1" noChangeArrowheads="1"/>
          </p:cNvSpPr>
          <p:nvPr>
            <p:ph type="body" idx="4294967295"/>
          </p:nvPr>
        </p:nvSpPr>
        <p:spPr>
          <a:xfrm>
            <a:off x="900113" y="1125538"/>
            <a:ext cx="8243887" cy="5445125"/>
          </a:xfrm>
        </p:spPr>
        <p:txBody>
          <a:bodyPr/>
          <a:lstStyle/>
          <a:p>
            <a:pPr>
              <a:lnSpc>
                <a:spcPct val="90000"/>
              </a:lnSpc>
            </a:pPr>
            <a:r>
              <a:rPr lang="en-US" altLang="zh-CN" sz="2800" smtClean="0">
                <a:solidFill>
                  <a:srgbClr val="000000"/>
                </a:solidFill>
                <a:latin typeface="华文新魏" pitchFamily="2" charset="-122"/>
                <a:ea typeface="华文新魏" pitchFamily="2" charset="-122"/>
              </a:rPr>
              <a:t>DatagramPacket</a:t>
            </a:r>
            <a:r>
              <a:rPr lang="zh-CN" altLang="en-US" sz="2800" smtClean="0">
                <a:solidFill>
                  <a:srgbClr val="000000"/>
                </a:solidFill>
                <a:latin typeface="华文新魏" pitchFamily="2" charset="-122"/>
                <a:ea typeface="华文新魏" pitchFamily="2" charset="-122"/>
              </a:rPr>
              <a:t>类表示数据报包。</a:t>
            </a:r>
            <a:endParaRPr lang="zh-CN" altLang="en-US" sz="2800" smtClean="0">
              <a:solidFill>
                <a:srgbClr val="000000"/>
              </a:solidFill>
              <a:latin typeface="华文新魏" pitchFamily="2" charset="-122"/>
              <a:ea typeface="华文新魏" pitchFamily="2" charset="-122"/>
            </a:endParaRPr>
          </a:p>
          <a:p>
            <a:pPr>
              <a:lnSpc>
                <a:spcPct val="90000"/>
              </a:lnSpc>
            </a:pPr>
            <a:r>
              <a:rPr lang="zh-CN" altLang="en-US" sz="2800" smtClean="0">
                <a:solidFill>
                  <a:srgbClr val="000000"/>
                </a:solidFill>
                <a:latin typeface="华文新魏" pitchFamily="2" charset="-122"/>
                <a:ea typeface="华文新魏" pitchFamily="2" charset="-122"/>
              </a:rPr>
              <a:t>继承关系</a:t>
            </a:r>
            <a:endParaRPr lang="zh-CN" altLang="en-US" sz="2800" smtClean="0">
              <a:solidFill>
                <a:srgbClr val="000000"/>
              </a:solidFill>
              <a:latin typeface="华文新魏" pitchFamily="2" charset="-122"/>
              <a:ea typeface="华文新魏" pitchFamily="2" charset="-122"/>
            </a:endParaRPr>
          </a:p>
          <a:p>
            <a:pPr lvl="1">
              <a:lnSpc>
                <a:spcPct val="90000"/>
              </a:lnSpc>
              <a:buFont typeface="Wingdings" pitchFamily="2" charset="2"/>
              <a:buChar char="l"/>
            </a:pPr>
            <a:r>
              <a:rPr lang="en-US" altLang="zh-CN" sz="2400" smtClean="0"/>
              <a:t>java.lang.Object</a:t>
            </a:r>
            <a:r>
              <a:rPr lang="en-US" altLang="zh-CN" sz="2400" smtClean="0">
                <a:sym typeface="Wingdings" pitchFamily="2" charset="2"/>
              </a:rPr>
              <a:t>java.net.DatagramPacket</a:t>
            </a:r>
            <a:endParaRPr lang="en-US" altLang="zh-CN" sz="2400" smtClean="0">
              <a:sym typeface="Wingdings" pitchFamily="2" charset="2"/>
            </a:endParaRPr>
          </a:p>
          <a:p>
            <a:pPr>
              <a:lnSpc>
                <a:spcPct val="90000"/>
              </a:lnSpc>
            </a:pPr>
            <a:r>
              <a:rPr lang="zh-CN" altLang="en-US" sz="2800" smtClean="0">
                <a:solidFill>
                  <a:srgbClr val="000000"/>
                </a:solidFill>
                <a:latin typeface="华文新魏" pitchFamily="2" charset="-122"/>
                <a:ea typeface="华文新魏" pitchFamily="2" charset="-122"/>
                <a:sym typeface="Wingdings" pitchFamily="2" charset="2"/>
              </a:rPr>
              <a:t>构造方法</a:t>
            </a:r>
            <a:endParaRPr lang="zh-CN" altLang="en-US" sz="2800" smtClean="0">
              <a:solidFill>
                <a:srgbClr val="000000"/>
              </a:solidFill>
              <a:latin typeface="华文新魏" pitchFamily="2" charset="-122"/>
              <a:ea typeface="华文新魏" pitchFamily="2" charset="-122"/>
              <a:sym typeface="Wingdings" pitchFamily="2" charset="2"/>
            </a:endParaRPr>
          </a:p>
          <a:p>
            <a:pPr lvl="1">
              <a:lnSpc>
                <a:spcPct val="90000"/>
              </a:lnSpc>
              <a:buFont typeface="Wingdings" pitchFamily="2" charset="2"/>
              <a:buChar char="l"/>
            </a:pPr>
            <a:r>
              <a:rPr lang="en-US" altLang="zh-CN" sz="2400" smtClean="0"/>
              <a:t>DatagramPacket(byte[] buf, int length) DatagramPacket(byte[] buf, int length, InetAddress address, int port)</a:t>
            </a:r>
            <a:endParaRPr lang="zh-CN" altLang="zh-CN" sz="2400" smtClean="0">
              <a:sym typeface="Wingdings" pitchFamily="2" charset="2"/>
            </a:endParaRPr>
          </a:p>
          <a:p>
            <a:pPr lvl="1">
              <a:lnSpc>
                <a:spcPct val="90000"/>
              </a:lnSpc>
              <a:buFont typeface="Wingdings" pitchFamily="2" charset="2"/>
              <a:buChar char="l"/>
            </a:pPr>
            <a:r>
              <a:rPr lang="en-US" altLang="zh-CN" sz="2400" smtClean="0"/>
              <a:t>DatagramPacket(byte[] buf, int offset, int length)</a:t>
            </a:r>
            <a:endParaRPr lang="en-US" altLang="zh-CN" sz="2400" smtClean="0"/>
          </a:p>
          <a:p>
            <a:pPr lvl="1">
              <a:lnSpc>
                <a:spcPct val="90000"/>
              </a:lnSpc>
              <a:buFont typeface="Wingdings" pitchFamily="2" charset="2"/>
              <a:buChar char="l"/>
            </a:pPr>
            <a:r>
              <a:rPr lang="en-US" altLang="zh-CN" sz="2400" smtClean="0"/>
              <a:t>DatagramPacket(byte[] buf, int offset, int length, InetAddress address, int port)</a:t>
            </a:r>
            <a:endParaRPr lang="en-US" altLang="zh-CN" sz="2400" smtClean="0"/>
          </a:p>
          <a:p>
            <a:pPr lvl="1">
              <a:lnSpc>
                <a:spcPct val="90000"/>
              </a:lnSpc>
              <a:buFont typeface="Wingdings" pitchFamily="2" charset="2"/>
              <a:buChar char="l"/>
            </a:pPr>
            <a:r>
              <a:rPr lang="en-US" altLang="zh-CN" sz="2400" smtClean="0"/>
              <a:t>DatagramPacket(byte[] buf, int offset, int length, SocketAddress address)</a:t>
            </a:r>
            <a:endParaRPr lang="en-US" altLang="zh-CN" sz="2400" smtClean="0"/>
          </a:p>
          <a:p>
            <a:pPr lvl="1">
              <a:lnSpc>
                <a:spcPct val="90000"/>
              </a:lnSpc>
              <a:buFont typeface="Wingdings" pitchFamily="2" charset="2"/>
              <a:buChar char="l"/>
            </a:pPr>
            <a:r>
              <a:rPr lang="en-US" altLang="zh-CN" sz="2400" smtClean="0"/>
              <a:t>DatagramPacket(byte[] buf, int length, SocketAddress address)</a:t>
            </a:r>
            <a:endParaRPr lang="zh-CN" altLang="zh-CN" sz="2400" smtClean="0">
              <a:sym typeface="Wingdings" pitchFamily="2" charset="2"/>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p:txBody>
          <a:bodyPr/>
          <a:lstStyle/>
          <a:p>
            <a:r>
              <a:rPr lang="zh-CN" altLang="en-US" smtClean="0"/>
              <a:t>（</a:t>
            </a:r>
            <a:r>
              <a:rPr lang="en-US" altLang="zh-CN" smtClean="0"/>
              <a:t>5</a:t>
            </a:r>
            <a:r>
              <a:rPr lang="zh-CN" altLang="en-US" smtClean="0"/>
              <a:t>）</a:t>
            </a:r>
            <a:r>
              <a:rPr lang="en-US" altLang="zh-CN" smtClean="0"/>
              <a:t> DatagramSocket</a:t>
            </a:r>
            <a:r>
              <a:rPr lang="zh-CN" altLang="en-US" smtClean="0"/>
              <a:t>类</a:t>
            </a:r>
            <a:endParaRPr lang="en-US" altLang="zh-CN" sz="2400" smtClean="0">
              <a:solidFill>
                <a:schemeClr val="tx1"/>
              </a:solidFill>
            </a:endParaRPr>
          </a:p>
        </p:txBody>
      </p:sp>
      <p:sp>
        <p:nvSpPr>
          <p:cNvPr id="54275" name="Rectangle 3"/>
          <p:cNvSpPr>
            <a:spLocks noGrp="1" noChangeArrowheads="1"/>
          </p:cNvSpPr>
          <p:nvPr>
            <p:ph type="body" idx="4294967295"/>
          </p:nvPr>
        </p:nvSpPr>
        <p:spPr>
          <a:xfrm>
            <a:off x="928688" y="1143000"/>
            <a:ext cx="8001000" cy="5445125"/>
          </a:xfrm>
        </p:spPr>
        <p:txBody>
          <a:bodyPr/>
          <a:lstStyle/>
          <a:p>
            <a:pPr>
              <a:lnSpc>
                <a:spcPct val="90000"/>
              </a:lnSpc>
            </a:pPr>
            <a:r>
              <a:rPr lang="en-US" altLang="zh-CN" sz="2800" smtClean="0">
                <a:solidFill>
                  <a:srgbClr val="000000"/>
                </a:solidFill>
                <a:latin typeface="华文新魏" pitchFamily="2" charset="-122"/>
                <a:ea typeface="华文新魏" pitchFamily="2" charset="-122"/>
              </a:rPr>
              <a:t>DatagramSocket</a:t>
            </a:r>
            <a:r>
              <a:rPr lang="zh-CN" altLang="en-US" sz="2800" smtClean="0">
                <a:solidFill>
                  <a:srgbClr val="000000"/>
                </a:solidFill>
                <a:latin typeface="华文新魏" pitchFamily="2" charset="-122"/>
                <a:ea typeface="华文新魏" pitchFamily="2" charset="-122"/>
              </a:rPr>
              <a:t>类表示用来发送和接收数据报包的套接字。</a:t>
            </a:r>
            <a:endParaRPr lang="zh-CN" altLang="en-US" sz="2800" smtClean="0">
              <a:solidFill>
                <a:srgbClr val="000000"/>
              </a:solidFill>
              <a:latin typeface="华文新魏" pitchFamily="2" charset="-122"/>
              <a:ea typeface="华文新魏" pitchFamily="2" charset="-122"/>
            </a:endParaRPr>
          </a:p>
          <a:p>
            <a:pPr>
              <a:lnSpc>
                <a:spcPct val="90000"/>
              </a:lnSpc>
            </a:pPr>
            <a:r>
              <a:rPr lang="zh-CN" altLang="en-US" sz="2800" smtClean="0">
                <a:solidFill>
                  <a:srgbClr val="000000"/>
                </a:solidFill>
                <a:latin typeface="华文新魏" pitchFamily="2" charset="-122"/>
                <a:ea typeface="华文新魏" pitchFamily="2" charset="-122"/>
              </a:rPr>
              <a:t>继承关系</a:t>
            </a:r>
            <a:endParaRPr lang="zh-CN" altLang="en-US" sz="2800" smtClean="0">
              <a:solidFill>
                <a:srgbClr val="000000"/>
              </a:solidFill>
              <a:latin typeface="华文新魏" pitchFamily="2" charset="-122"/>
              <a:ea typeface="华文新魏" pitchFamily="2" charset="-122"/>
            </a:endParaRPr>
          </a:p>
          <a:p>
            <a:pPr lvl="1">
              <a:lnSpc>
                <a:spcPct val="90000"/>
              </a:lnSpc>
              <a:buFont typeface="Wingdings" pitchFamily="2" charset="2"/>
              <a:buChar char="l"/>
            </a:pPr>
            <a:r>
              <a:rPr lang="en-US" altLang="zh-CN" sz="2400" smtClean="0"/>
              <a:t>java.lang.Object</a:t>
            </a:r>
            <a:r>
              <a:rPr lang="en-US" altLang="zh-CN" sz="2400" smtClean="0">
                <a:sym typeface="Wingdings" pitchFamily="2" charset="2"/>
              </a:rPr>
              <a:t>java.net.DatagramSocket</a:t>
            </a:r>
            <a:endParaRPr lang="en-US" altLang="zh-CN" sz="2400" smtClean="0">
              <a:sym typeface="Wingdings" pitchFamily="2" charset="2"/>
            </a:endParaRPr>
          </a:p>
          <a:p>
            <a:pPr>
              <a:lnSpc>
                <a:spcPct val="90000"/>
              </a:lnSpc>
            </a:pPr>
            <a:r>
              <a:rPr lang="zh-CN" altLang="en-US" sz="2800" smtClean="0">
                <a:solidFill>
                  <a:srgbClr val="000000"/>
                </a:solidFill>
                <a:latin typeface="华文新魏" pitchFamily="2" charset="-122"/>
                <a:ea typeface="华文新魏" pitchFamily="2" charset="-122"/>
                <a:sym typeface="Wingdings" pitchFamily="2" charset="2"/>
              </a:rPr>
              <a:t>构造方法</a:t>
            </a:r>
            <a:endParaRPr lang="zh-CN" altLang="en-US" sz="2800" smtClean="0">
              <a:solidFill>
                <a:srgbClr val="000000"/>
              </a:solidFill>
              <a:latin typeface="华文新魏" pitchFamily="2" charset="-122"/>
              <a:ea typeface="华文新魏" pitchFamily="2" charset="-122"/>
              <a:sym typeface="Wingdings" pitchFamily="2" charset="2"/>
            </a:endParaRPr>
          </a:p>
          <a:p>
            <a:pPr lvl="1">
              <a:lnSpc>
                <a:spcPct val="90000"/>
              </a:lnSpc>
              <a:buFont typeface="Wingdings" pitchFamily="2" charset="2"/>
              <a:buChar char="l"/>
            </a:pPr>
            <a:r>
              <a:rPr lang="en-US" altLang="zh-CN" sz="2400" smtClean="0"/>
              <a:t>DatagramSocket()</a:t>
            </a:r>
            <a:r>
              <a:rPr lang="zh-CN" altLang="zh-CN" sz="2400" smtClean="0"/>
              <a:t>：常用于客户端编程，没有特定监听的端口，系统会随机分配一个可用的端口。</a:t>
            </a:r>
            <a:endParaRPr lang="zh-CN" altLang="zh-CN" sz="2400" smtClean="0"/>
          </a:p>
          <a:p>
            <a:pPr lvl="1">
              <a:lnSpc>
                <a:spcPct val="90000"/>
              </a:lnSpc>
              <a:buFont typeface="Wingdings" pitchFamily="2" charset="2"/>
              <a:buChar char="l"/>
            </a:pPr>
            <a:r>
              <a:rPr lang="en-US" altLang="zh-CN" sz="2400" smtClean="0">
                <a:sym typeface="Wingdings" pitchFamily="2" charset="2"/>
              </a:rPr>
              <a:t>DatagramSocket(int port)</a:t>
            </a:r>
            <a:r>
              <a:rPr lang="zh-CN" altLang="zh-CN" sz="2400" smtClean="0">
                <a:sym typeface="Wingdings" pitchFamily="2" charset="2"/>
              </a:rPr>
              <a:t>：使用固定端口进行通讯。</a:t>
            </a:r>
            <a:endParaRPr lang="zh-CN" altLang="zh-CN" sz="2400" smtClean="0">
              <a:sym typeface="Wingdings" pitchFamily="2" charset="2"/>
            </a:endParaRPr>
          </a:p>
          <a:p>
            <a:pPr lvl="1">
              <a:lnSpc>
                <a:spcPct val="90000"/>
              </a:lnSpc>
              <a:buFont typeface="Wingdings" pitchFamily="2" charset="2"/>
              <a:buChar char="l"/>
            </a:pPr>
            <a:r>
              <a:rPr lang="en-US" altLang="zh-CN" sz="2400" smtClean="0">
                <a:sym typeface="Wingdings" pitchFamily="2" charset="2"/>
              </a:rPr>
              <a:t>DatagramSocket(int port, InetAddress localAddr)</a:t>
            </a:r>
            <a:endParaRPr lang="zh-CN" altLang="en-US" sz="2400" smtClean="0">
              <a:sym typeface="Wingdings" pitchFamily="2" charset="2"/>
            </a:endParaRPr>
          </a:p>
          <a:p>
            <a:pPr>
              <a:lnSpc>
                <a:spcPct val="90000"/>
              </a:lnSpc>
            </a:pPr>
            <a:r>
              <a:rPr lang="zh-CN" altLang="en-US" sz="2800" smtClean="0">
                <a:solidFill>
                  <a:srgbClr val="000000"/>
                </a:solidFill>
                <a:latin typeface="华文新魏" pitchFamily="2" charset="-122"/>
                <a:ea typeface="华文新魏" pitchFamily="2" charset="-122"/>
                <a:sym typeface="Wingdings" pitchFamily="2" charset="2"/>
              </a:rPr>
              <a:t>常用成员方法</a:t>
            </a:r>
            <a:endParaRPr lang="zh-CN" altLang="en-US" sz="2800" smtClean="0">
              <a:solidFill>
                <a:srgbClr val="000000"/>
              </a:solidFill>
              <a:latin typeface="华文新魏" pitchFamily="2" charset="-122"/>
              <a:ea typeface="华文新魏" pitchFamily="2" charset="-122"/>
              <a:sym typeface="Wingdings" pitchFamily="2" charset="2"/>
            </a:endParaRPr>
          </a:p>
          <a:p>
            <a:pPr lvl="1">
              <a:lnSpc>
                <a:spcPct val="90000"/>
              </a:lnSpc>
              <a:buFont typeface="Wingdings" pitchFamily="2" charset="2"/>
              <a:buChar char="l"/>
            </a:pPr>
            <a:r>
              <a:rPr lang="en-US" altLang="zh-CN" sz="2400" smtClean="0">
                <a:solidFill>
                  <a:srgbClr val="0000FF"/>
                </a:solidFill>
                <a:sym typeface="Wingdings" pitchFamily="2" charset="2"/>
              </a:rPr>
              <a:t>receive</a:t>
            </a:r>
            <a:r>
              <a:rPr lang="en-US" altLang="zh-CN" sz="2400" smtClean="0">
                <a:sym typeface="Wingdings" pitchFamily="2" charset="2"/>
              </a:rPr>
              <a:t>(DatagramPacket p)</a:t>
            </a:r>
            <a:r>
              <a:rPr lang="zh-CN" altLang="zh-CN" sz="2400" smtClean="0">
                <a:sym typeface="Wingdings" pitchFamily="2" charset="2"/>
              </a:rPr>
              <a:t>：接收数据包。此方法会阻塞调用线程，线程进入阻塞态。</a:t>
            </a:r>
            <a:endParaRPr lang="zh-CN" altLang="zh-CN" sz="2400" smtClean="0">
              <a:sym typeface="Wingdings" pitchFamily="2" charset="2"/>
            </a:endParaRPr>
          </a:p>
          <a:p>
            <a:pPr lvl="1">
              <a:lnSpc>
                <a:spcPct val="90000"/>
              </a:lnSpc>
              <a:buFont typeface="Wingdings" pitchFamily="2" charset="2"/>
              <a:buChar char="l"/>
            </a:pPr>
            <a:r>
              <a:rPr lang="en-US" altLang="zh-CN" sz="2400" smtClean="0">
                <a:solidFill>
                  <a:srgbClr val="0000FF"/>
                </a:solidFill>
                <a:sym typeface="Wingdings" pitchFamily="2" charset="2"/>
              </a:rPr>
              <a:t>send</a:t>
            </a:r>
            <a:r>
              <a:rPr lang="en-US" altLang="zh-CN" sz="2400" smtClean="0">
                <a:sym typeface="Wingdings" pitchFamily="2" charset="2"/>
              </a:rPr>
              <a:t>(DatagramPacket p)</a:t>
            </a:r>
            <a:r>
              <a:rPr lang="zh-CN" altLang="zh-CN" sz="2400" smtClean="0">
                <a:sym typeface="Wingdings" pitchFamily="2" charset="2"/>
              </a:rPr>
              <a:t>：发送数据包</a:t>
            </a:r>
            <a:r>
              <a:rPr lang="en-US" altLang="zh-CN" sz="2400" smtClean="0">
                <a:sym typeface="Wingdings" pitchFamily="2" charset="2"/>
              </a:rPr>
              <a:t>p</a:t>
            </a:r>
            <a:r>
              <a:rPr lang="zh-CN" altLang="zh-CN" sz="2400" smtClean="0">
                <a:sym typeface="Wingdings" pitchFamily="2" charset="2"/>
              </a:rPr>
              <a:t>到目的地。</a:t>
            </a:r>
            <a:endParaRPr lang="zh-CN" altLang="zh-CN" sz="2400" smtClean="0">
              <a:sym typeface="Wingdings" pitchFamily="2" charset="2"/>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p:txBody>
          <a:bodyPr/>
          <a:lstStyle/>
          <a:p>
            <a:r>
              <a:rPr lang="zh-CN" altLang="en-US" smtClean="0"/>
              <a:t>基于</a:t>
            </a:r>
            <a:r>
              <a:rPr lang="en-US" altLang="zh-CN" smtClean="0"/>
              <a:t>UDP</a:t>
            </a:r>
            <a:r>
              <a:rPr lang="zh-CN" altLang="en-US" smtClean="0"/>
              <a:t>的数据报通信</a:t>
            </a:r>
            <a:r>
              <a:rPr lang="en-US" altLang="zh-CN" sz="2800" smtClean="0">
                <a:solidFill>
                  <a:schemeClr val="tx1"/>
                </a:solidFill>
              </a:rPr>
              <a:t>	</a:t>
            </a:r>
            <a:endParaRPr lang="en-US" altLang="zh-CN" sz="2800" smtClean="0">
              <a:solidFill>
                <a:schemeClr val="tx1"/>
              </a:solidFill>
            </a:endParaRPr>
          </a:p>
        </p:txBody>
      </p:sp>
      <p:sp>
        <p:nvSpPr>
          <p:cNvPr id="55299" name="Rectangle 3"/>
          <p:cNvSpPr>
            <a:spLocks noGrp="1" noChangeArrowheads="1"/>
          </p:cNvSpPr>
          <p:nvPr>
            <p:ph type="body" idx="4294967295"/>
          </p:nvPr>
        </p:nvSpPr>
        <p:spPr>
          <a:xfrm>
            <a:off x="1000125" y="1000125"/>
            <a:ext cx="8143875" cy="4114800"/>
          </a:xfrm>
        </p:spPr>
        <p:txBody>
          <a:bodyPr/>
          <a:lstStyle/>
          <a:p>
            <a:r>
              <a:rPr lang="zh-CN" altLang="en-US" sz="2800" smtClean="0">
                <a:solidFill>
                  <a:srgbClr val="000000"/>
                </a:solidFill>
              </a:rPr>
              <a:t>数据报</a:t>
            </a:r>
            <a:r>
              <a:rPr lang="en-US" altLang="zh-CN" sz="2800" smtClean="0">
                <a:solidFill>
                  <a:srgbClr val="000000"/>
                </a:solidFill>
              </a:rPr>
              <a:t>Datagram</a:t>
            </a:r>
            <a:r>
              <a:rPr lang="zh-CN" altLang="en-US" sz="2800" smtClean="0">
                <a:solidFill>
                  <a:srgbClr val="000000"/>
                </a:solidFill>
              </a:rPr>
              <a:t>是一种</a:t>
            </a:r>
            <a:r>
              <a:rPr lang="zh-CN" altLang="en-US" sz="2800" b="1" smtClean="0">
                <a:solidFill>
                  <a:srgbClr val="0000FF"/>
                </a:solidFill>
              </a:rPr>
              <a:t>非连接方式</a:t>
            </a:r>
            <a:r>
              <a:rPr lang="zh-CN" altLang="en-US" sz="2800" smtClean="0">
                <a:solidFill>
                  <a:srgbClr val="000000"/>
                </a:solidFill>
              </a:rPr>
              <a:t>，通讯数据经过不确定的路径传向目的地，可靠性和正确性都不能保证，可能会重复到达目的地，甚至还可能根本到不了目的地。</a:t>
            </a:r>
            <a:endParaRPr lang="zh-CN" altLang="en-US" sz="2800" smtClean="0">
              <a:solidFill>
                <a:srgbClr val="000000"/>
              </a:solidFill>
            </a:endParaRPr>
          </a:p>
          <a:p>
            <a:r>
              <a:rPr lang="zh-CN" altLang="en-US" sz="2800" smtClean="0">
                <a:solidFill>
                  <a:srgbClr val="000000"/>
                </a:solidFill>
              </a:rPr>
              <a:t>在</a:t>
            </a:r>
            <a:r>
              <a:rPr lang="en-US" altLang="zh-CN" sz="2800" smtClean="0">
                <a:solidFill>
                  <a:srgbClr val="000000"/>
                </a:solidFill>
              </a:rPr>
              <a:t>java.net</a:t>
            </a:r>
            <a:r>
              <a:rPr lang="zh-CN" altLang="en-US" sz="2800" smtClean="0">
                <a:solidFill>
                  <a:srgbClr val="000000"/>
                </a:solidFill>
              </a:rPr>
              <a:t>包中定义了</a:t>
            </a:r>
            <a:r>
              <a:rPr lang="en-US" altLang="zh-CN" sz="2800" smtClean="0">
                <a:solidFill>
                  <a:srgbClr val="000000"/>
                </a:solidFill>
              </a:rPr>
              <a:t>DatagramPacket</a:t>
            </a:r>
            <a:r>
              <a:rPr lang="zh-CN" altLang="en-US" sz="2800" smtClean="0">
                <a:solidFill>
                  <a:srgbClr val="000000"/>
                </a:solidFill>
              </a:rPr>
              <a:t>和</a:t>
            </a:r>
            <a:r>
              <a:rPr lang="en-US" altLang="zh-CN" sz="2800" smtClean="0">
                <a:solidFill>
                  <a:srgbClr val="000000"/>
                </a:solidFill>
              </a:rPr>
              <a:t>DatagramSocket</a:t>
            </a:r>
            <a:r>
              <a:rPr lang="zh-CN" altLang="en-US" sz="2800" smtClean="0">
                <a:solidFill>
                  <a:srgbClr val="000000"/>
                </a:solidFill>
              </a:rPr>
              <a:t>两个类用来支持数据报通信。</a:t>
            </a:r>
            <a:endParaRPr lang="zh-CN" altLang="en-US" sz="2800" smtClean="0">
              <a:solidFill>
                <a:srgbClr val="000000"/>
              </a:solidFill>
            </a:endParaRPr>
          </a:p>
          <a:p>
            <a:r>
              <a:rPr lang="en-US" altLang="zh-CN" sz="2800" b="1" smtClean="0">
                <a:solidFill>
                  <a:srgbClr val="0000FF"/>
                </a:solidFill>
              </a:rPr>
              <a:t>DatagramPacket</a:t>
            </a:r>
            <a:r>
              <a:rPr lang="zh-CN" altLang="en-US" sz="2800" b="1" smtClean="0">
                <a:solidFill>
                  <a:srgbClr val="0000FF"/>
                </a:solidFill>
              </a:rPr>
              <a:t>类</a:t>
            </a:r>
            <a:r>
              <a:rPr lang="zh-CN" altLang="en-US" sz="2800" smtClean="0">
                <a:solidFill>
                  <a:srgbClr val="000000"/>
                </a:solidFill>
              </a:rPr>
              <a:t>表示数据报包，发送方可以用</a:t>
            </a:r>
            <a:r>
              <a:rPr lang="en-US" altLang="zh-CN" sz="2800" smtClean="0">
                <a:solidFill>
                  <a:srgbClr val="000000"/>
                </a:solidFill>
              </a:rPr>
              <a:t>DatagramPacket</a:t>
            </a:r>
            <a:r>
              <a:rPr lang="zh-CN" altLang="en-US" sz="2800" smtClean="0">
                <a:solidFill>
                  <a:srgbClr val="000000"/>
                </a:solidFill>
              </a:rPr>
              <a:t>构造一个数据报，其中包含拟发送的数据和目的地址及端口；接收方可以用</a:t>
            </a:r>
            <a:r>
              <a:rPr lang="en-US" altLang="zh-CN" sz="2800" smtClean="0">
                <a:solidFill>
                  <a:srgbClr val="000000"/>
                </a:solidFill>
              </a:rPr>
              <a:t>DatagramPacket</a:t>
            </a:r>
            <a:r>
              <a:rPr lang="zh-CN" altLang="en-US" sz="2800" smtClean="0">
                <a:solidFill>
                  <a:srgbClr val="000000"/>
                </a:solidFill>
              </a:rPr>
              <a:t>构造一个数据报用于接收发送方发来的数据报。</a:t>
            </a:r>
            <a:endParaRPr lang="zh-CN" altLang="en-US" sz="2800" smtClean="0">
              <a:solidFill>
                <a:srgbClr val="000000"/>
              </a:solidFill>
            </a:endParaRPr>
          </a:p>
          <a:p>
            <a:endParaRPr lang="zh-CN" altLang="en-US" smtClean="0">
              <a:solidFill>
                <a:srgbClr val="000000"/>
              </a:solidFill>
            </a:endParaRPr>
          </a:p>
          <a:p>
            <a:pPr>
              <a:buFontTx/>
              <a:buNone/>
            </a:pPr>
            <a:endParaRPr lang="en-US" altLang="zh-CN" smtClean="0">
              <a:solidFill>
                <a:srgbClr val="0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5" name="Rectangle 3"/>
          <p:cNvSpPr>
            <a:spLocks noGrp="1" noChangeArrowheads="1"/>
          </p:cNvSpPr>
          <p:nvPr>
            <p:ph type="body" idx="4294967295"/>
          </p:nvPr>
        </p:nvSpPr>
        <p:spPr>
          <a:xfrm>
            <a:off x="741363" y="1454150"/>
            <a:ext cx="7773987" cy="4927600"/>
          </a:xfrm>
        </p:spPr>
        <p:txBody>
          <a:bodyPr/>
          <a:lstStyle/>
          <a:p>
            <a:pPr>
              <a:defRPr/>
            </a:pPr>
            <a:r>
              <a:rPr lang="en-US" altLang="zh-CN" sz="3600" b="1" dirty="0">
                <a:solidFill>
                  <a:schemeClr val="accent6">
                    <a:lumMod val="75000"/>
                  </a:schemeClr>
                </a:solidFill>
                <a:latin typeface="华文新魏" pitchFamily="2" charset="-122"/>
                <a:ea typeface="华文新魏" pitchFamily="2" charset="-122"/>
              </a:rPr>
              <a:t>SQL</a:t>
            </a:r>
            <a:r>
              <a:rPr lang="zh-CN" altLang="en-US" sz="3600" b="1" dirty="0">
                <a:solidFill>
                  <a:schemeClr val="accent6">
                    <a:lumMod val="75000"/>
                  </a:schemeClr>
                </a:solidFill>
                <a:latin typeface="华文新魏" pitchFamily="2" charset="-122"/>
                <a:ea typeface="华文新魏" pitchFamily="2" charset="-122"/>
              </a:rPr>
              <a:t>语言</a:t>
            </a:r>
            <a:endParaRPr lang="zh-CN" altLang="en-US" sz="3600" b="1" dirty="0">
              <a:solidFill>
                <a:schemeClr val="accent6">
                  <a:lumMod val="75000"/>
                </a:schemeClr>
              </a:solidFill>
              <a:latin typeface="华文新魏" pitchFamily="2" charset="-122"/>
              <a:ea typeface="华文新魏" pitchFamily="2" charset="-122"/>
            </a:endParaRPr>
          </a:p>
          <a:p>
            <a:pPr lvl="1">
              <a:defRPr/>
            </a:pPr>
            <a:r>
              <a:rPr lang="en-US" altLang="zh-CN" sz="3200" b="1" dirty="0">
                <a:solidFill>
                  <a:srgbClr val="000000"/>
                </a:solidFill>
              </a:rPr>
              <a:t>SQL</a:t>
            </a:r>
            <a:r>
              <a:rPr lang="zh-CN" altLang="en-US" sz="3200" b="1" dirty="0">
                <a:solidFill>
                  <a:srgbClr val="000000"/>
                </a:solidFill>
              </a:rPr>
              <a:t>是</a:t>
            </a:r>
            <a:r>
              <a:rPr lang="en-US" altLang="zh-CN" sz="3200" b="1" dirty="0">
                <a:solidFill>
                  <a:srgbClr val="000000"/>
                </a:solidFill>
              </a:rPr>
              <a:t>Structure Query Language</a:t>
            </a:r>
            <a:r>
              <a:rPr lang="zh-CN" altLang="en-US" sz="3200" b="1" dirty="0">
                <a:solidFill>
                  <a:srgbClr val="000000"/>
                </a:solidFill>
              </a:rPr>
              <a:t>的缩写。 </a:t>
            </a:r>
            <a:endParaRPr lang="en-US" altLang="zh-CN" sz="3200" b="1" dirty="0" smtClean="0">
              <a:solidFill>
                <a:srgbClr val="000000"/>
              </a:solidFill>
            </a:endParaRPr>
          </a:p>
          <a:p>
            <a:pPr lvl="1">
              <a:defRPr/>
            </a:pPr>
            <a:r>
              <a:rPr lang="en-US" altLang="zh-CN" sz="3200" b="1" dirty="0" smtClean="0">
                <a:solidFill>
                  <a:srgbClr val="000000"/>
                </a:solidFill>
              </a:rPr>
              <a:t>SQL</a:t>
            </a:r>
            <a:r>
              <a:rPr lang="zh-CN" altLang="en-US" sz="3200" b="1" dirty="0">
                <a:solidFill>
                  <a:srgbClr val="000000"/>
                </a:solidFill>
              </a:rPr>
              <a:t>语言的命令一般分为四类：</a:t>
            </a:r>
            <a:endParaRPr lang="zh-CN" altLang="en-US" sz="3200" b="1" dirty="0">
              <a:solidFill>
                <a:srgbClr val="000000"/>
              </a:solidFill>
            </a:endParaRPr>
          </a:p>
          <a:p>
            <a:pPr lvl="2">
              <a:defRPr/>
            </a:pPr>
            <a:r>
              <a:rPr lang="zh-CN" altLang="en-US" sz="2800" b="1" dirty="0" smtClean="0">
                <a:solidFill>
                  <a:srgbClr val="000000"/>
                </a:solidFill>
              </a:rPr>
              <a:t>查询语言：</a:t>
            </a:r>
            <a:r>
              <a:rPr lang="en-US" altLang="zh-CN" sz="2800" b="1" dirty="0">
                <a:solidFill>
                  <a:srgbClr val="000000"/>
                </a:solidFill>
              </a:rPr>
              <a:t>select…from…where… </a:t>
            </a:r>
            <a:endParaRPr lang="en-US" altLang="zh-CN" sz="2800" b="1" dirty="0">
              <a:solidFill>
                <a:srgbClr val="000000"/>
              </a:solidFill>
            </a:endParaRPr>
          </a:p>
          <a:p>
            <a:pPr lvl="2">
              <a:defRPr/>
            </a:pPr>
            <a:r>
              <a:rPr lang="zh-CN" altLang="en-US" sz="2800" b="1" dirty="0">
                <a:solidFill>
                  <a:srgbClr val="000000"/>
                </a:solidFill>
              </a:rPr>
              <a:t>操纵</a:t>
            </a:r>
            <a:r>
              <a:rPr lang="zh-CN" altLang="en-US" sz="2800" b="1" dirty="0" smtClean="0">
                <a:solidFill>
                  <a:srgbClr val="000000"/>
                </a:solidFill>
              </a:rPr>
              <a:t>语言：</a:t>
            </a:r>
            <a:r>
              <a:rPr lang="en-US" altLang="zh-CN" sz="2800" b="1" dirty="0">
                <a:solidFill>
                  <a:srgbClr val="000000"/>
                </a:solidFill>
              </a:rPr>
              <a:t>insert</a:t>
            </a:r>
            <a:r>
              <a:rPr lang="zh-CN" altLang="en-US" sz="2800" b="1" dirty="0">
                <a:solidFill>
                  <a:srgbClr val="000000"/>
                </a:solidFill>
              </a:rPr>
              <a:t>、</a:t>
            </a:r>
            <a:r>
              <a:rPr lang="en-US" altLang="zh-CN" sz="2800" b="1" dirty="0">
                <a:solidFill>
                  <a:srgbClr val="000000"/>
                </a:solidFill>
              </a:rPr>
              <a:t>update</a:t>
            </a:r>
            <a:r>
              <a:rPr lang="zh-CN" altLang="en-US" sz="2800" b="1" dirty="0">
                <a:solidFill>
                  <a:srgbClr val="000000"/>
                </a:solidFill>
              </a:rPr>
              <a:t>、</a:t>
            </a:r>
            <a:r>
              <a:rPr lang="en-US" altLang="zh-CN" sz="2800" b="1" dirty="0">
                <a:solidFill>
                  <a:srgbClr val="000000"/>
                </a:solidFill>
              </a:rPr>
              <a:t>delete…</a:t>
            </a:r>
            <a:endParaRPr lang="en-US" altLang="zh-CN" sz="2800" b="1" dirty="0">
              <a:solidFill>
                <a:srgbClr val="000000"/>
              </a:solidFill>
            </a:endParaRPr>
          </a:p>
          <a:p>
            <a:pPr lvl="2">
              <a:defRPr/>
            </a:pPr>
            <a:r>
              <a:rPr lang="zh-CN" altLang="en-US" sz="2800" b="1" dirty="0">
                <a:solidFill>
                  <a:srgbClr val="000000"/>
                </a:solidFill>
              </a:rPr>
              <a:t>定义</a:t>
            </a:r>
            <a:r>
              <a:rPr lang="zh-CN" altLang="en-US" sz="2800" b="1" dirty="0" smtClean="0">
                <a:solidFill>
                  <a:srgbClr val="000000"/>
                </a:solidFill>
              </a:rPr>
              <a:t>语言：</a:t>
            </a:r>
            <a:r>
              <a:rPr lang="en-US" altLang="zh-CN" sz="2800" b="1" dirty="0">
                <a:solidFill>
                  <a:srgbClr val="000000"/>
                </a:solidFill>
              </a:rPr>
              <a:t>create</a:t>
            </a:r>
            <a:r>
              <a:rPr lang="zh-CN" altLang="en-US" sz="2800" b="1" dirty="0">
                <a:solidFill>
                  <a:srgbClr val="000000"/>
                </a:solidFill>
              </a:rPr>
              <a:t>、</a:t>
            </a:r>
            <a:r>
              <a:rPr lang="en-US" altLang="zh-CN" sz="2800" b="1" dirty="0">
                <a:solidFill>
                  <a:srgbClr val="000000"/>
                </a:solidFill>
              </a:rPr>
              <a:t>alter</a:t>
            </a:r>
            <a:r>
              <a:rPr lang="zh-CN" altLang="en-US" sz="2800" b="1" dirty="0">
                <a:solidFill>
                  <a:srgbClr val="000000"/>
                </a:solidFill>
              </a:rPr>
              <a:t>、</a:t>
            </a:r>
            <a:r>
              <a:rPr lang="en-US" altLang="zh-CN" sz="2800" b="1" dirty="0">
                <a:solidFill>
                  <a:srgbClr val="000000"/>
                </a:solidFill>
              </a:rPr>
              <a:t>drop</a:t>
            </a:r>
            <a:endParaRPr lang="en-US" altLang="zh-CN" sz="2800" b="1" dirty="0">
              <a:solidFill>
                <a:srgbClr val="000000"/>
              </a:solidFill>
            </a:endParaRPr>
          </a:p>
          <a:p>
            <a:pPr lvl="2">
              <a:defRPr/>
            </a:pPr>
            <a:r>
              <a:rPr lang="zh-CN" altLang="en-US" sz="2800" b="1" dirty="0" smtClean="0">
                <a:solidFill>
                  <a:srgbClr val="000000"/>
                </a:solidFill>
              </a:rPr>
              <a:t>控制语言：</a:t>
            </a:r>
            <a:r>
              <a:rPr lang="en-US" altLang="zh-CN" sz="2800" b="1" dirty="0">
                <a:solidFill>
                  <a:srgbClr val="000000"/>
                </a:solidFill>
              </a:rPr>
              <a:t>grant</a:t>
            </a:r>
            <a:r>
              <a:rPr lang="zh-CN" altLang="en-US" sz="2800" b="1" dirty="0">
                <a:solidFill>
                  <a:srgbClr val="000000"/>
                </a:solidFill>
              </a:rPr>
              <a:t>、</a:t>
            </a:r>
            <a:r>
              <a:rPr lang="en-US" altLang="zh-CN" sz="2800" b="1" dirty="0">
                <a:solidFill>
                  <a:srgbClr val="000000"/>
                </a:solidFill>
              </a:rPr>
              <a:t>revoke</a:t>
            </a:r>
            <a:r>
              <a:rPr lang="zh-CN" altLang="en-US" sz="2800" b="1" dirty="0">
                <a:solidFill>
                  <a:srgbClr val="000000"/>
                </a:solidFill>
              </a:rPr>
              <a:t>、</a:t>
            </a:r>
            <a:r>
              <a:rPr lang="en-US" altLang="zh-CN" sz="2800" b="1" dirty="0">
                <a:solidFill>
                  <a:srgbClr val="000000"/>
                </a:solidFill>
              </a:rPr>
              <a:t>commit</a:t>
            </a:r>
            <a:r>
              <a:rPr lang="zh-CN" altLang="en-US" sz="2800" b="1" dirty="0" smtClean="0">
                <a:solidFill>
                  <a:srgbClr val="000000"/>
                </a:solidFill>
              </a:rPr>
              <a:t>、</a:t>
            </a:r>
            <a:r>
              <a:rPr lang="en-US" altLang="zh-CN" sz="2800" b="1" dirty="0" smtClean="0">
                <a:solidFill>
                  <a:srgbClr val="000000"/>
                </a:solidFill>
              </a:rPr>
              <a:t>rollback</a:t>
            </a:r>
            <a:r>
              <a:rPr lang="en-US" altLang="zh-CN" sz="2800" b="1" dirty="0">
                <a:solidFill>
                  <a:srgbClr val="000000"/>
                </a:solidFill>
              </a:rPr>
              <a:t>…</a:t>
            </a:r>
            <a:r>
              <a:rPr lang="en-US" altLang="zh-CN" dirty="0">
                <a:solidFill>
                  <a:srgbClr val="000000"/>
                </a:solidFill>
              </a:rPr>
              <a:t>	</a:t>
            </a:r>
            <a:endParaRPr lang="en-US" altLang="zh-CN" dirty="0">
              <a:solidFill>
                <a:srgbClr val="000000"/>
              </a:solidFill>
            </a:endParaRPr>
          </a:p>
        </p:txBody>
      </p:sp>
      <p:sp>
        <p:nvSpPr>
          <p:cNvPr id="5" name="Rectangle 2"/>
          <p:cNvSpPr txBox="1">
            <a:spLocks noChangeArrowheads="1"/>
          </p:cNvSpPr>
          <p:nvPr/>
        </p:nvSpPr>
        <p:spPr bwMode="auto">
          <a:xfrm>
            <a:off x="1428750" y="0"/>
            <a:ext cx="7086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defRPr/>
            </a:pPr>
            <a:r>
              <a:rPr lang="en-US" altLang="zh-CN" sz="4400" kern="0" dirty="0">
                <a:solidFill>
                  <a:schemeClr val="tx2"/>
                </a:solidFill>
                <a:latin typeface="华文新魏" pitchFamily="2" charset="-122"/>
                <a:ea typeface="华文新魏" pitchFamily="2" charset="-122"/>
                <a:cs typeface="+mj-cs"/>
              </a:rPr>
              <a:t>1. </a:t>
            </a:r>
            <a:r>
              <a:rPr lang="zh-CN" altLang="en-US" sz="4400" kern="0" dirty="0">
                <a:solidFill>
                  <a:schemeClr val="tx2"/>
                </a:solidFill>
                <a:latin typeface="华文新魏" pitchFamily="2" charset="-122"/>
                <a:ea typeface="华文新魏" pitchFamily="2" charset="-122"/>
                <a:cs typeface="+mj-cs"/>
              </a:rPr>
              <a:t>数据库系统概述</a:t>
            </a:r>
            <a:endParaRPr lang="zh-CN" altLang="en-US" sz="4400" kern="0" dirty="0">
              <a:solidFill>
                <a:schemeClr val="tx2"/>
              </a:solidFill>
              <a:latin typeface="华文新魏" pitchFamily="2" charset="-122"/>
              <a:ea typeface="华文新魏" pitchFamily="2" charset="-122"/>
              <a:cs typeface="+mj-cs"/>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935038" y="942975"/>
            <a:ext cx="8208962"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Font typeface="Wingdings" pitchFamily="2" charset="2"/>
              <a:buChar char="Ø"/>
            </a:pPr>
            <a:r>
              <a:rPr lang="en-US" altLang="zh-CN" sz="3200" b="1">
                <a:solidFill>
                  <a:srgbClr val="0000FF"/>
                </a:solidFill>
                <a:ea typeface="黑体" pitchFamily="49" charset="-122"/>
              </a:rPr>
              <a:t>DatagramSocket</a:t>
            </a:r>
            <a:r>
              <a:rPr lang="zh-CN" altLang="en-US" sz="3200" b="1">
                <a:solidFill>
                  <a:srgbClr val="0000FF"/>
                </a:solidFill>
                <a:ea typeface="黑体" pitchFamily="49" charset="-122"/>
              </a:rPr>
              <a:t>类</a:t>
            </a:r>
            <a:r>
              <a:rPr lang="zh-CN" altLang="en-US" sz="3200">
                <a:solidFill>
                  <a:srgbClr val="000000"/>
                </a:solidFill>
                <a:ea typeface="黑体" pitchFamily="49" charset="-122"/>
              </a:rPr>
              <a:t>表示用来发送和接收数据报包的套接字，代表数据报传送的发送和接收点，主要用来读</a:t>
            </a:r>
            <a:r>
              <a:rPr lang="en-US" altLang="zh-CN" sz="3200">
                <a:solidFill>
                  <a:srgbClr val="000000"/>
                </a:solidFill>
                <a:ea typeface="黑体" pitchFamily="49" charset="-122"/>
              </a:rPr>
              <a:t>/</a:t>
            </a:r>
            <a:r>
              <a:rPr lang="zh-CN" altLang="en-US" sz="3200">
                <a:solidFill>
                  <a:srgbClr val="000000"/>
                </a:solidFill>
                <a:ea typeface="黑体" pitchFamily="49" charset="-122"/>
              </a:rPr>
              <a:t>写称为报文的数据报中的数据。</a:t>
            </a:r>
            <a:endParaRPr lang="zh-CN" altLang="en-US" sz="3200">
              <a:solidFill>
                <a:srgbClr val="000000"/>
              </a:solidFill>
              <a:ea typeface="黑体" pitchFamily="49" charset="-122"/>
            </a:endParaRPr>
          </a:p>
          <a:p>
            <a:pPr eaLnBrk="1" hangingPunct="1">
              <a:spcBef>
                <a:spcPct val="50000"/>
              </a:spcBef>
              <a:buFont typeface="Wingdings" pitchFamily="2" charset="2"/>
              <a:buChar char="Ø"/>
            </a:pPr>
            <a:r>
              <a:rPr lang="zh-CN" altLang="en-US" sz="3200">
                <a:solidFill>
                  <a:srgbClr val="000000"/>
                </a:solidFill>
                <a:ea typeface="黑体" pitchFamily="49" charset="-122"/>
              </a:rPr>
              <a:t>发送数据报用该类的</a:t>
            </a:r>
            <a:r>
              <a:rPr lang="en-US" altLang="zh-CN" sz="3200">
                <a:solidFill>
                  <a:srgbClr val="C00000"/>
                </a:solidFill>
                <a:ea typeface="黑体" pitchFamily="49" charset="-122"/>
              </a:rPr>
              <a:t>send()</a:t>
            </a:r>
            <a:r>
              <a:rPr lang="zh-CN" altLang="en-US" sz="3200">
                <a:solidFill>
                  <a:srgbClr val="000000"/>
                </a:solidFill>
                <a:ea typeface="黑体" pitchFamily="49" charset="-122"/>
              </a:rPr>
              <a:t>方法，接收数据报用该类的</a:t>
            </a:r>
            <a:r>
              <a:rPr lang="en-US" altLang="zh-CN" sz="3200">
                <a:solidFill>
                  <a:srgbClr val="C00000"/>
                </a:solidFill>
                <a:ea typeface="黑体" pitchFamily="49" charset="-122"/>
              </a:rPr>
              <a:t>receive()</a:t>
            </a:r>
            <a:r>
              <a:rPr lang="zh-CN" altLang="en-US" sz="3200">
                <a:solidFill>
                  <a:srgbClr val="000000"/>
                </a:solidFill>
                <a:ea typeface="黑体" pitchFamily="49" charset="-122"/>
              </a:rPr>
              <a:t>方法。</a:t>
            </a:r>
            <a:endParaRPr lang="zh-CN" altLang="en-US" sz="3200">
              <a:solidFill>
                <a:srgbClr val="000000"/>
              </a:solidFill>
              <a:ea typeface="黑体" pitchFamily="49" charset="-122"/>
            </a:endParaRPr>
          </a:p>
          <a:p>
            <a:pPr eaLnBrk="1" hangingPunct="1">
              <a:spcBef>
                <a:spcPct val="50000"/>
              </a:spcBef>
              <a:buFont typeface="Wingdings" pitchFamily="2" charset="2"/>
              <a:buChar char="Ø"/>
            </a:pPr>
            <a:r>
              <a:rPr lang="zh-CN" altLang="en-US" sz="3200">
                <a:solidFill>
                  <a:srgbClr val="000000"/>
                </a:solidFill>
                <a:ea typeface="黑体" pitchFamily="49" charset="-122"/>
              </a:rPr>
              <a:t>创建</a:t>
            </a:r>
            <a:r>
              <a:rPr lang="en-US" altLang="zh-CN" sz="3200">
                <a:solidFill>
                  <a:srgbClr val="000000"/>
                </a:solidFill>
                <a:ea typeface="黑体" pitchFamily="49" charset="-122"/>
              </a:rPr>
              <a:t>DatagramSocket</a:t>
            </a:r>
            <a:r>
              <a:rPr lang="zh-CN" altLang="en-US" sz="3200">
                <a:solidFill>
                  <a:srgbClr val="000000"/>
                </a:solidFill>
                <a:ea typeface="黑体" pitchFamily="49" charset="-122"/>
              </a:rPr>
              <a:t>类对象实例时如果构造方法不能将</a:t>
            </a:r>
            <a:r>
              <a:rPr lang="en-US" altLang="zh-CN" sz="3200">
                <a:solidFill>
                  <a:srgbClr val="000000"/>
                </a:solidFill>
                <a:ea typeface="黑体" pitchFamily="49" charset="-122"/>
              </a:rPr>
              <a:t>DatagramSocket</a:t>
            </a:r>
            <a:r>
              <a:rPr lang="zh-CN" altLang="en-US" sz="3200">
                <a:solidFill>
                  <a:srgbClr val="000000"/>
                </a:solidFill>
                <a:ea typeface="黑体" pitchFamily="49" charset="-122"/>
              </a:rPr>
              <a:t>与指定的端口绑定在一起，将抛出</a:t>
            </a:r>
            <a:r>
              <a:rPr lang="en-US" altLang="zh-CN" sz="3200">
                <a:solidFill>
                  <a:srgbClr val="000000"/>
                </a:solidFill>
                <a:ea typeface="黑体" pitchFamily="49" charset="-122"/>
              </a:rPr>
              <a:t>SocketException</a:t>
            </a:r>
            <a:r>
              <a:rPr lang="zh-CN" altLang="en-US" sz="3200">
                <a:solidFill>
                  <a:srgbClr val="000000"/>
                </a:solidFill>
                <a:ea typeface="黑体" pitchFamily="49" charset="-122"/>
              </a:rPr>
              <a:t>异常，所以程序代码中要有相应的处理措施。</a:t>
            </a:r>
            <a:endParaRPr lang="en-US" altLang="zh-CN" sz="3200">
              <a:solidFill>
                <a:srgbClr val="000000"/>
              </a:solidFill>
              <a:ea typeface="楷体_GB2312" pitchFamily="49" charset="-122"/>
            </a:endParaRPr>
          </a:p>
        </p:txBody>
      </p:sp>
      <p:sp>
        <p:nvSpPr>
          <p:cNvPr id="56323" name="Rectangle 2"/>
          <p:cNvSpPr>
            <a:spLocks noGrp="1" noChangeArrowheads="1"/>
          </p:cNvSpPr>
          <p:nvPr>
            <p:ph type="ctrTitle"/>
          </p:nvPr>
        </p:nvSpPr>
        <p:spPr/>
        <p:txBody>
          <a:bodyPr/>
          <a:lstStyle/>
          <a:p>
            <a:r>
              <a:rPr lang="zh-CN" altLang="en-US" smtClean="0"/>
              <a:t>基于</a:t>
            </a:r>
            <a:r>
              <a:rPr lang="en-US" altLang="zh-CN" smtClean="0"/>
              <a:t>UDP</a:t>
            </a:r>
            <a:r>
              <a:rPr lang="zh-CN" altLang="en-US" smtClean="0"/>
              <a:t>的数据报通信</a:t>
            </a:r>
            <a:r>
              <a:rPr lang="en-US" altLang="zh-CN" sz="2800" smtClean="0">
                <a:solidFill>
                  <a:schemeClr val="tx1"/>
                </a:solidFill>
              </a:rPr>
              <a:t>	</a:t>
            </a:r>
            <a:endParaRPr lang="en-US" altLang="zh-CN" sz="2800" smtClean="0">
              <a:solidFill>
                <a:schemeClr val="tx1"/>
              </a:solidFill>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ctrTitle"/>
          </p:nvPr>
        </p:nvSpPr>
        <p:spPr/>
        <p:txBody>
          <a:bodyPr/>
          <a:lstStyle/>
          <a:p>
            <a:r>
              <a:rPr lang="zh-CN" altLang="en-US" smtClean="0"/>
              <a:t>小结</a:t>
            </a:r>
            <a:endParaRPr lang="zh-CN" altLang="en-US" smtClean="0"/>
          </a:p>
        </p:txBody>
      </p:sp>
      <p:sp>
        <p:nvSpPr>
          <p:cNvPr id="3" name="Rectangle 3"/>
          <p:cNvSpPr txBox="1">
            <a:spLocks noChangeArrowheads="1"/>
          </p:cNvSpPr>
          <p:nvPr/>
        </p:nvSpPr>
        <p:spPr bwMode="auto">
          <a:xfrm>
            <a:off x="1000125" y="1052513"/>
            <a:ext cx="81438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ts val="1200"/>
              </a:spcBef>
              <a:buClr>
                <a:schemeClr val="hlink"/>
              </a:buClr>
              <a:buSzPct val="75000"/>
              <a:buFont typeface="Wingdings" pitchFamily="2" charset="2"/>
              <a:buChar char="v"/>
              <a:defRPr/>
            </a:pPr>
            <a:r>
              <a:rPr lang="zh-CN" altLang="en-US" sz="2800" kern="0" dirty="0">
                <a:solidFill>
                  <a:srgbClr val="000000"/>
                </a:solidFill>
                <a:latin typeface="+mn-lt"/>
                <a:ea typeface="+mn-ea"/>
              </a:rPr>
              <a:t>数据库编程</a:t>
            </a:r>
            <a:endParaRPr lang="en-US" altLang="zh-CN" sz="2800" kern="0" dirty="0">
              <a:solidFill>
                <a:srgbClr val="000000"/>
              </a:solidFill>
              <a:latin typeface="+mn-lt"/>
              <a:ea typeface="+mn-ea"/>
            </a:endParaRPr>
          </a:p>
          <a:p>
            <a:pPr lvl="2" indent="-342900" eaLnBrk="0" hangingPunct="0">
              <a:spcBef>
                <a:spcPts val="1200"/>
              </a:spcBef>
              <a:buClr>
                <a:srgbClr val="0000FF"/>
              </a:buClr>
              <a:buSzPct val="100000"/>
              <a:buFont typeface="Arial" pitchFamily="34" charset="0"/>
              <a:buChar char="•"/>
              <a:defRPr/>
            </a:pPr>
            <a:r>
              <a:rPr lang="en-US" altLang="zh-CN" sz="3200" dirty="0">
                <a:solidFill>
                  <a:srgbClr val="0000FF"/>
                </a:solidFill>
                <a:latin typeface="华文新魏" pitchFamily="2" charset="-122"/>
                <a:ea typeface="华文新魏" pitchFamily="2" charset="-122"/>
              </a:rPr>
              <a:t>JDBC API</a:t>
            </a:r>
            <a:r>
              <a:rPr lang="zh-CN" altLang="en-US" sz="3200" dirty="0">
                <a:solidFill>
                  <a:srgbClr val="0000FF"/>
                </a:solidFill>
                <a:latin typeface="华文新魏" pitchFamily="2" charset="-122"/>
                <a:ea typeface="华文新魏" pitchFamily="2" charset="-122"/>
              </a:rPr>
              <a:t>接口</a:t>
            </a:r>
            <a:endParaRPr lang="en-US" altLang="zh-CN" sz="3200" dirty="0">
              <a:solidFill>
                <a:srgbClr val="0000FF"/>
              </a:solidFill>
              <a:latin typeface="华文新魏" pitchFamily="2" charset="-122"/>
              <a:ea typeface="华文新魏" pitchFamily="2" charset="-122"/>
            </a:endParaRPr>
          </a:p>
          <a:p>
            <a:pPr lvl="2" indent="-342900" eaLnBrk="0" hangingPunct="0">
              <a:spcBef>
                <a:spcPts val="1200"/>
              </a:spcBef>
              <a:buClr>
                <a:srgbClr val="0000FF"/>
              </a:buClr>
              <a:buSzPct val="100000"/>
              <a:buFont typeface="Arial" pitchFamily="34" charset="0"/>
              <a:buChar char="•"/>
              <a:defRPr/>
            </a:pPr>
            <a:r>
              <a:rPr lang="zh-CN" altLang="en-US" sz="3200" dirty="0">
                <a:solidFill>
                  <a:srgbClr val="0000FF"/>
                </a:solidFill>
                <a:latin typeface="华文新魏" pitchFamily="2" charset="-122"/>
                <a:ea typeface="华文新魏" pitchFamily="2" charset="-122"/>
              </a:rPr>
              <a:t>编程的</a:t>
            </a:r>
            <a:r>
              <a:rPr lang="en-US" altLang="zh-CN" sz="3200" dirty="0">
                <a:solidFill>
                  <a:srgbClr val="0000FF"/>
                </a:solidFill>
                <a:latin typeface="华文新魏" pitchFamily="2" charset="-122"/>
                <a:ea typeface="华文新魏" pitchFamily="2" charset="-122"/>
              </a:rPr>
              <a:t>8</a:t>
            </a:r>
            <a:r>
              <a:rPr lang="zh-CN" altLang="en-US" sz="3200" dirty="0">
                <a:solidFill>
                  <a:srgbClr val="0000FF"/>
                </a:solidFill>
                <a:latin typeface="华文新魏" pitchFamily="2" charset="-122"/>
                <a:ea typeface="华文新魏" pitchFamily="2" charset="-122"/>
              </a:rPr>
              <a:t>个步骤</a:t>
            </a:r>
            <a:endParaRPr lang="en-US" altLang="zh-CN" sz="2800" kern="0" dirty="0">
              <a:solidFill>
                <a:srgbClr val="000000"/>
              </a:solidFill>
              <a:latin typeface="+mn-lt"/>
              <a:ea typeface="+mn-ea"/>
            </a:endParaRPr>
          </a:p>
          <a:p>
            <a:pPr marL="342900" indent="-342900" eaLnBrk="0" hangingPunct="0">
              <a:spcBef>
                <a:spcPts val="1200"/>
              </a:spcBef>
              <a:buClr>
                <a:schemeClr val="hlink"/>
              </a:buClr>
              <a:buSzPct val="75000"/>
              <a:buFont typeface="Wingdings" pitchFamily="2" charset="2"/>
              <a:buChar char="v"/>
              <a:defRPr/>
            </a:pPr>
            <a:r>
              <a:rPr lang="zh-CN" altLang="en-US" sz="2800" kern="0" dirty="0">
                <a:solidFill>
                  <a:srgbClr val="000000"/>
                </a:solidFill>
                <a:latin typeface="+mn-lt"/>
                <a:ea typeface="+mn-ea"/>
              </a:rPr>
              <a:t>网络编程</a:t>
            </a:r>
            <a:endParaRPr lang="en-US" altLang="zh-CN" sz="2800" kern="0" dirty="0">
              <a:solidFill>
                <a:srgbClr val="000000"/>
              </a:solidFill>
              <a:latin typeface="+mn-lt"/>
              <a:ea typeface="+mn-ea"/>
            </a:endParaRPr>
          </a:p>
          <a:p>
            <a:pPr lvl="1">
              <a:spcBef>
                <a:spcPts val="1200"/>
              </a:spcBef>
              <a:buClr>
                <a:srgbClr val="0000FF"/>
              </a:buClr>
              <a:buSzPct val="100000"/>
              <a:buFont typeface="Arial" pitchFamily="34" charset="0"/>
              <a:buChar char="•"/>
              <a:defRPr/>
            </a:pPr>
            <a:r>
              <a:rPr lang="en-US" altLang="zh-CN" sz="3200" dirty="0">
                <a:solidFill>
                  <a:srgbClr val="0000FF"/>
                </a:solidFill>
                <a:latin typeface="华文新魏" pitchFamily="2" charset="-122"/>
                <a:ea typeface="华文新魏" pitchFamily="2" charset="-122"/>
              </a:rPr>
              <a:t>InetAddress</a:t>
            </a:r>
            <a:r>
              <a:rPr lang="zh-CN" altLang="en-US" sz="3200" dirty="0">
                <a:solidFill>
                  <a:srgbClr val="0000FF"/>
                </a:solidFill>
                <a:latin typeface="华文新魏" pitchFamily="2" charset="-122"/>
                <a:ea typeface="华文新魏" pitchFamily="2" charset="-122"/>
              </a:rPr>
              <a:t>类</a:t>
            </a:r>
            <a:endParaRPr lang="en-US" altLang="zh-CN" sz="3200" dirty="0">
              <a:solidFill>
                <a:srgbClr val="0000FF"/>
              </a:solidFill>
              <a:latin typeface="华文新魏" pitchFamily="2" charset="-122"/>
              <a:ea typeface="华文新魏" pitchFamily="2" charset="-122"/>
            </a:endParaRPr>
          </a:p>
          <a:p>
            <a:pPr lvl="1">
              <a:spcBef>
                <a:spcPts val="1200"/>
              </a:spcBef>
              <a:buClr>
                <a:srgbClr val="0000FF"/>
              </a:buClr>
              <a:buSzPct val="100000"/>
              <a:buFont typeface="Arial" pitchFamily="34" charset="0"/>
              <a:buChar char="•"/>
              <a:defRPr/>
            </a:pPr>
            <a:r>
              <a:rPr lang="en-US" altLang="zh-CN" sz="3200" dirty="0" err="1">
                <a:solidFill>
                  <a:srgbClr val="0000FF"/>
                </a:solidFill>
                <a:latin typeface="华文新魏" pitchFamily="2" charset="-122"/>
                <a:ea typeface="华文新魏" pitchFamily="2" charset="-122"/>
              </a:rPr>
              <a:t>ServerSocket</a:t>
            </a:r>
            <a:r>
              <a:rPr lang="zh-CN" altLang="en-US" sz="3200" dirty="0">
                <a:solidFill>
                  <a:srgbClr val="0000FF"/>
                </a:solidFill>
                <a:latin typeface="华文新魏" pitchFamily="2" charset="-122"/>
                <a:ea typeface="华文新魏" pitchFamily="2" charset="-122"/>
              </a:rPr>
              <a:t>类和</a:t>
            </a:r>
            <a:r>
              <a:rPr lang="en-US" altLang="zh-CN" sz="3200" dirty="0" err="1">
                <a:solidFill>
                  <a:srgbClr val="0000FF"/>
                </a:solidFill>
                <a:latin typeface="华文新魏" pitchFamily="2" charset="-122"/>
                <a:ea typeface="华文新魏" pitchFamily="2" charset="-122"/>
              </a:rPr>
              <a:t>Sockedt</a:t>
            </a:r>
            <a:r>
              <a:rPr lang="zh-CN" altLang="en-US" sz="3200" dirty="0">
                <a:solidFill>
                  <a:srgbClr val="0000FF"/>
                </a:solidFill>
                <a:latin typeface="华文新魏" pitchFamily="2" charset="-122"/>
                <a:ea typeface="华文新魏" pitchFamily="2" charset="-122"/>
              </a:rPr>
              <a:t>类，</a:t>
            </a:r>
            <a:r>
              <a:rPr lang="en-US" altLang="zh-CN" sz="3200" dirty="0">
                <a:solidFill>
                  <a:srgbClr val="0000FF"/>
                </a:solidFill>
                <a:latin typeface="华文新魏" pitchFamily="2" charset="-122"/>
                <a:ea typeface="华文新魏" pitchFamily="2" charset="-122"/>
              </a:rPr>
              <a:t>TCP</a:t>
            </a:r>
            <a:r>
              <a:rPr lang="zh-CN" altLang="en-US" sz="3200" dirty="0">
                <a:solidFill>
                  <a:srgbClr val="0000FF"/>
                </a:solidFill>
                <a:latin typeface="华文新魏" pitchFamily="2" charset="-122"/>
                <a:ea typeface="华文新魏" pitchFamily="2" charset="-122"/>
              </a:rPr>
              <a:t>：点对点通信、点对面通信</a:t>
            </a:r>
            <a:endParaRPr lang="en-US" altLang="zh-CN" sz="3200" dirty="0">
              <a:solidFill>
                <a:srgbClr val="0000FF"/>
              </a:solidFill>
              <a:latin typeface="华文新魏" pitchFamily="2" charset="-122"/>
              <a:ea typeface="华文新魏" pitchFamily="2" charset="-122"/>
            </a:endParaRPr>
          </a:p>
          <a:p>
            <a:pPr lvl="1">
              <a:spcBef>
                <a:spcPts val="1200"/>
              </a:spcBef>
              <a:buClr>
                <a:srgbClr val="0000FF"/>
              </a:buClr>
              <a:buSzPct val="100000"/>
              <a:buFont typeface="Arial" pitchFamily="34" charset="0"/>
              <a:buChar char="•"/>
              <a:defRPr/>
            </a:pPr>
            <a:r>
              <a:rPr lang="en-US" altLang="zh-CN" sz="3200" dirty="0" err="1">
                <a:solidFill>
                  <a:srgbClr val="0000FF"/>
                </a:solidFill>
                <a:latin typeface="华文新魏" pitchFamily="2" charset="-122"/>
                <a:ea typeface="华文新魏" pitchFamily="2" charset="-122"/>
              </a:rPr>
              <a:t>DatagramSocket</a:t>
            </a:r>
            <a:r>
              <a:rPr lang="zh-CN" altLang="en-US" sz="3200" dirty="0">
                <a:solidFill>
                  <a:srgbClr val="0000FF"/>
                </a:solidFill>
                <a:latin typeface="华文新魏" pitchFamily="2" charset="-122"/>
                <a:ea typeface="华文新魏" pitchFamily="2" charset="-122"/>
              </a:rPr>
              <a:t>类和</a:t>
            </a:r>
            <a:r>
              <a:rPr lang="en-US" altLang="zh-CN" sz="3200" dirty="0">
                <a:solidFill>
                  <a:srgbClr val="0000FF"/>
                </a:solidFill>
                <a:latin typeface="华文新魏" pitchFamily="2" charset="-122"/>
                <a:ea typeface="华文新魏" pitchFamily="2" charset="-122"/>
              </a:rPr>
              <a:t>DatagramPacket</a:t>
            </a:r>
            <a:r>
              <a:rPr lang="zh-CN" altLang="en-US" sz="3200" dirty="0">
                <a:solidFill>
                  <a:srgbClr val="0000FF"/>
                </a:solidFill>
                <a:latin typeface="华文新魏" pitchFamily="2" charset="-122"/>
                <a:ea typeface="华文新魏" pitchFamily="2" charset="-122"/>
              </a:rPr>
              <a:t>类，</a:t>
            </a:r>
            <a:r>
              <a:rPr lang="en-US" altLang="zh-CN" sz="3200" dirty="0">
                <a:solidFill>
                  <a:srgbClr val="0000FF"/>
                </a:solidFill>
                <a:latin typeface="华文新魏" pitchFamily="2" charset="-122"/>
                <a:ea typeface="华文新魏" pitchFamily="2" charset="-122"/>
              </a:rPr>
              <a:t>UCP</a:t>
            </a:r>
            <a:r>
              <a:rPr lang="zh-CN" altLang="en-US" sz="3200" dirty="0">
                <a:solidFill>
                  <a:srgbClr val="0000FF"/>
                </a:solidFill>
                <a:latin typeface="华文新魏" pitchFamily="2" charset="-122"/>
                <a:ea typeface="华文新魏" pitchFamily="2" charset="-122"/>
              </a:rPr>
              <a:t>：数据报通信</a:t>
            </a:r>
            <a:endParaRPr lang="zh-CN" altLang="en-US" sz="3200" dirty="0">
              <a:solidFill>
                <a:srgbClr val="0000FF"/>
              </a:solidFill>
              <a:latin typeface="华文新魏" pitchFamily="2" charset="-122"/>
              <a:ea typeface="华文新魏" pitchFamily="2" charset="-122"/>
            </a:endParaRPr>
          </a:p>
          <a:p>
            <a:pPr marL="342900" indent="-342900" eaLnBrk="0" hangingPunct="0">
              <a:spcBef>
                <a:spcPct val="20000"/>
              </a:spcBef>
              <a:buClr>
                <a:schemeClr val="hlink"/>
              </a:buClr>
              <a:buSzPct val="75000"/>
              <a:defRPr/>
            </a:pPr>
            <a:endParaRPr lang="en-US" altLang="zh-CN" sz="3200" kern="0" dirty="0">
              <a:solidFill>
                <a:srgbClr val="000000"/>
              </a:solidFill>
              <a:latin typeface="+mn-lt"/>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9" name="Rectangle 3"/>
          <p:cNvSpPr>
            <a:spLocks noGrp="1" noChangeArrowheads="1"/>
          </p:cNvSpPr>
          <p:nvPr>
            <p:ph type="body" idx="4294967295"/>
          </p:nvPr>
        </p:nvSpPr>
        <p:spPr>
          <a:xfrm>
            <a:off x="792163" y="928688"/>
            <a:ext cx="8459787" cy="5805487"/>
          </a:xfrm>
        </p:spPr>
        <p:txBody>
          <a:bodyPr/>
          <a:lstStyle/>
          <a:p>
            <a:pPr>
              <a:lnSpc>
                <a:spcPct val="80000"/>
              </a:lnSpc>
              <a:defRPr/>
            </a:pPr>
            <a:r>
              <a:rPr lang="zh-CN" altLang="en-US" dirty="0">
                <a:solidFill>
                  <a:schemeClr val="accent6">
                    <a:lumMod val="75000"/>
                  </a:schemeClr>
                </a:solidFill>
                <a:latin typeface="华文新魏" pitchFamily="2" charset="-122"/>
                <a:ea typeface="华文新魏" pitchFamily="2" charset="-122"/>
              </a:rPr>
              <a:t>常用</a:t>
            </a:r>
            <a:r>
              <a:rPr lang="en-US" altLang="zh-CN" dirty="0">
                <a:solidFill>
                  <a:schemeClr val="accent6">
                    <a:lumMod val="75000"/>
                  </a:schemeClr>
                </a:solidFill>
                <a:latin typeface="华文新魏" pitchFamily="2" charset="-122"/>
                <a:ea typeface="华文新魏" pitchFamily="2" charset="-122"/>
              </a:rPr>
              <a:t>SQL</a:t>
            </a:r>
            <a:r>
              <a:rPr lang="zh-CN" altLang="en-US" dirty="0" smtClean="0">
                <a:solidFill>
                  <a:schemeClr val="accent6">
                    <a:lumMod val="75000"/>
                  </a:schemeClr>
                </a:solidFill>
                <a:latin typeface="华文新魏" pitchFamily="2" charset="-122"/>
                <a:ea typeface="华文新魏" pitchFamily="2" charset="-122"/>
              </a:rPr>
              <a:t>句型</a:t>
            </a:r>
            <a:endParaRPr lang="en-US" altLang="zh-CN" dirty="0" smtClean="0">
              <a:solidFill>
                <a:schemeClr val="accent6">
                  <a:lumMod val="75000"/>
                </a:schemeClr>
              </a:solidFill>
              <a:latin typeface="华文新魏" pitchFamily="2" charset="-122"/>
              <a:ea typeface="华文新魏" pitchFamily="2" charset="-122"/>
            </a:endParaRPr>
          </a:p>
          <a:p>
            <a:pPr lvl="1">
              <a:lnSpc>
                <a:spcPct val="80000"/>
              </a:lnSpc>
              <a:spcBef>
                <a:spcPts val="1200"/>
              </a:spcBef>
              <a:defRPr/>
            </a:pPr>
            <a:r>
              <a:rPr lang="zh-CN" altLang="en-US" sz="3200" b="1" dirty="0" smtClean="0"/>
              <a:t>数据表创建</a:t>
            </a:r>
            <a:endParaRPr lang="en-US" altLang="zh-CN" sz="3200" b="1" dirty="0" smtClean="0"/>
          </a:p>
          <a:p>
            <a:pPr lvl="2">
              <a:lnSpc>
                <a:spcPct val="80000"/>
              </a:lnSpc>
              <a:spcBef>
                <a:spcPts val="1200"/>
              </a:spcBef>
              <a:buFont typeface="Wingdings" pitchFamily="2" charset="2"/>
              <a:buNone/>
              <a:defRPr/>
            </a:pPr>
            <a:r>
              <a:rPr lang="en-US" altLang="zh-CN" b="1" dirty="0" smtClean="0">
                <a:solidFill>
                  <a:srgbClr val="FF0000"/>
                </a:solidFill>
              </a:rPr>
              <a:t>create table &lt;</a:t>
            </a:r>
            <a:r>
              <a:rPr lang="zh-CN" altLang="en-US" b="1" dirty="0" smtClean="0">
                <a:solidFill>
                  <a:srgbClr val="FF0000"/>
                </a:solidFill>
              </a:rPr>
              <a:t>表名</a:t>
            </a:r>
            <a:r>
              <a:rPr lang="en-US" altLang="zh-CN" b="1" dirty="0" smtClean="0">
                <a:solidFill>
                  <a:srgbClr val="FF0000"/>
                </a:solidFill>
              </a:rPr>
              <a:t>&gt; (</a:t>
            </a:r>
            <a:r>
              <a:rPr lang="zh-CN" altLang="en-US" b="1" dirty="0" smtClean="0">
                <a:solidFill>
                  <a:srgbClr val="FF0000"/>
                </a:solidFill>
              </a:rPr>
              <a:t>字段</a:t>
            </a:r>
            <a:r>
              <a:rPr lang="en-US" altLang="zh-CN" b="1" dirty="0" smtClean="0">
                <a:solidFill>
                  <a:srgbClr val="FF0000"/>
                </a:solidFill>
              </a:rPr>
              <a:t>1 </a:t>
            </a:r>
            <a:r>
              <a:rPr lang="zh-CN" altLang="en-US" b="1" dirty="0" smtClean="0">
                <a:solidFill>
                  <a:srgbClr val="FF0000"/>
                </a:solidFill>
              </a:rPr>
              <a:t>类型</a:t>
            </a:r>
            <a:r>
              <a:rPr lang="en-US" altLang="zh-CN" b="1" dirty="0" smtClean="0">
                <a:solidFill>
                  <a:srgbClr val="FF0000"/>
                </a:solidFill>
              </a:rPr>
              <a:t>1(</a:t>
            </a:r>
            <a:r>
              <a:rPr lang="zh-CN" altLang="en-US" b="1" dirty="0" smtClean="0">
                <a:solidFill>
                  <a:srgbClr val="FF0000"/>
                </a:solidFill>
              </a:rPr>
              <a:t>长度</a:t>
            </a:r>
            <a:r>
              <a:rPr lang="en-US" altLang="zh-CN" b="1" dirty="0" smtClean="0">
                <a:solidFill>
                  <a:srgbClr val="FF0000"/>
                </a:solidFill>
              </a:rPr>
              <a:t>),</a:t>
            </a:r>
            <a:r>
              <a:rPr lang="zh-CN" altLang="en-US" b="1" dirty="0" smtClean="0">
                <a:solidFill>
                  <a:srgbClr val="FF0000"/>
                </a:solidFill>
              </a:rPr>
              <a:t>字段</a:t>
            </a:r>
            <a:r>
              <a:rPr lang="en-US" altLang="zh-CN" b="1" dirty="0" smtClean="0">
                <a:solidFill>
                  <a:srgbClr val="FF0000"/>
                </a:solidFill>
              </a:rPr>
              <a:t>2 </a:t>
            </a:r>
            <a:r>
              <a:rPr lang="zh-CN" altLang="en-US" b="1" dirty="0" smtClean="0">
                <a:solidFill>
                  <a:srgbClr val="FF0000"/>
                </a:solidFill>
              </a:rPr>
              <a:t>类型</a:t>
            </a:r>
            <a:r>
              <a:rPr lang="en-US" altLang="zh-CN" b="1" dirty="0" smtClean="0">
                <a:solidFill>
                  <a:srgbClr val="FF0000"/>
                </a:solidFill>
              </a:rPr>
              <a:t>2(</a:t>
            </a:r>
            <a:r>
              <a:rPr lang="zh-CN" altLang="en-US" b="1" dirty="0" smtClean="0">
                <a:solidFill>
                  <a:srgbClr val="FF0000"/>
                </a:solidFill>
              </a:rPr>
              <a:t>长度</a:t>
            </a:r>
            <a:r>
              <a:rPr lang="en-US" altLang="zh-CN" b="1" dirty="0" smtClean="0">
                <a:solidFill>
                  <a:srgbClr val="FF0000"/>
                </a:solidFill>
              </a:rPr>
              <a:t>) …… ) </a:t>
            </a:r>
            <a:endParaRPr lang="en-US" altLang="zh-CN" b="1" dirty="0" smtClean="0">
              <a:solidFill>
                <a:srgbClr val="FF0000"/>
              </a:solidFill>
            </a:endParaRPr>
          </a:p>
          <a:p>
            <a:pPr lvl="2">
              <a:lnSpc>
                <a:spcPct val="80000"/>
              </a:lnSpc>
              <a:spcBef>
                <a:spcPts val="1200"/>
              </a:spcBef>
              <a:buFont typeface="Wingdings" pitchFamily="2" charset="2"/>
              <a:buNone/>
              <a:defRPr/>
            </a:pPr>
            <a:r>
              <a:rPr lang="en-US" altLang="zh-CN" sz="1800" b="1" dirty="0" smtClean="0">
                <a:solidFill>
                  <a:srgbClr val="1C1C1C"/>
                </a:solidFill>
              </a:rPr>
              <a:t>[</a:t>
            </a:r>
            <a:r>
              <a:rPr lang="zh-CN" altLang="en-US" sz="1800" b="1" dirty="0" smtClean="0">
                <a:solidFill>
                  <a:srgbClr val="1C1C1C"/>
                </a:solidFill>
              </a:rPr>
              <a:t>例</a:t>
            </a:r>
            <a:r>
              <a:rPr lang="en-US" altLang="zh-CN" sz="1800" b="1" dirty="0" smtClean="0">
                <a:solidFill>
                  <a:srgbClr val="1C1C1C"/>
                </a:solidFill>
              </a:rPr>
              <a:t>] </a:t>
            </a:r>
            <a:r>
              <a:rPr lang="zh-CN" altLang="en-US" sz="1800" b="1" dirty="0" smtClean="0">
                <a:solidFill>
                  <a:srgbClr val="1C1C1C"/>
                </a:solidFill>
              </a:rPr>
              <a:t>创建学生数据表</a:t>
            </a:r>
            <a:r>
              <a:rPr lang="en-US" altLang="zh-CN" sz="1800" b="1" dirty="0" smtClean="0">
                <a:solidFill>
                  <a:srgbClr val="1C1C1C"/>
                </a:solidFill>
              </a:rPr>
              <a:t>students</a:t>
            </a:r>
            <a:r>
              <a:rPr lang="zh-CN" altLang="en-US" sz="1800" b="1" dirty="0" smtClean="0">
                <a:solidFill>
                  <a:srgbClr val="1C1C1C"/>
                </a:solidFill>
              </a:rPr>
              <a:t>，包含学号，姓名，性别，生日和系名信息。</a:t>
            </a:r>
            <a:endParaRPr lang="en-US" altLang="zh-CN" sz="1800" b="1" dirty="0" smtClean="0">
              <a:solidFill>
                <a:srgbClr val="1C1C1C"/>
              </a:solidFill>
            </a:endParaRPr>
          </a:p>
          <a:p>
            <a:pPr lvl="2">
              <a:lnSpc>
                <a:spcPct val="80000"/>
              </a:lnSpc>
              <a:spcBef>
                <a:spcPts val="1200"/>
              </a:spcBef>
              <a:buFont typeface="Wingdings" pitchFamily="2" charset="2"/>
              <a:buNone/>
              <a:defRPr/>
            </a:pPr>
            <a:r>
              <a:rPr lang="en-US" altLang="zh-CN" sz="1800" b="1" dirty="0" smtClean="0">
                <a:solidFill>
                  <a:srgbClr val="0000FF"/>
                </a:solidFill>
              </a:rPr>
              <a:t>create table students</a:t>
            </a:r>
            <a:endParaRPr lang="en-US" altLang="zh-CN" sz="1800" b="1" dirty="0" smtClean="0">
              <a:solidFill>
                <a:srgbClr val="0000FF"/>
              </a:solidFill>
            </a:endParaRPr>
          </a:p>
          <a:p>
            <a:pPr lvl="2">
              <a:lnSpc>
                <a:spcPct val="80000"/>
              </a:lnSpc>
              <a:spcBef>
                <a:spcPts val="1200"/>
              </a:spcBef>
              <a:buFont typeface="Wingdings" pitchFamily="2" charset="2"/>
              <a:buNone/>
              <a:defRPr/>
            </a:pPr>
            <a:r>
              <a:rPr lang="en-US" altLang="zh-CN" sz="1800" b="1" dirty="0" smtClean="0">
                <a:solidFill>
                  <a:srgbClr val="0000FF"/>
                </a:solidFill>
              </a:rPr>
              <a:t>     (</a:t>
            </a:r>
            <a:r>
              <a:rPr lang="en-US" altLang="zh-CN" sz="1800" b="1" dirty="0" err="1" smtClean="0">
                <a:solidFill>
                  <a:srgbClr val="0000FF"/>
                </a:solidFill>
              </a:rPr>
              <a:t>sno</a:t>
            </a:r>
            <a:r>
              <a:rPr lang="en-US" altLang="zh-CN" sz="1800" b="1" dirty="0" smtClean="0">
                <a:solidFill>
                  <a:srgbClr val="0000FF"/>
                </a:solidFill>
              </a:rPr>
              <a:t> </a:t>
            </a:r>
            <a:r>
              <a:rPr lang="en-US" altLang="zh-CN" sz="1800" b="1" dirty="0" err="1" smtClean="0">
                <a:solidFill>
                  <a:srgbClr val="0000FF"/>
                </a:solidFill>
              </a:rPr>
              <a:t>varchar</a:t>
            </a:r>
            <a:r>
              <a:rPr lang="en-US" altLang="zh-CN" sz="1800" b="1" dirty="0" smtClean="0">
                <a:solidFill>
                  <a:srgbClr val="0000FF"/>
                </a:solidFill>
              </a:rPr>
              <a:t>(10), name </a:t>
            </a:r>
            <a:r>
              <a:rPr lang="en-US" altLang="zh-CN" sz="1800" b="1" dirty="0" err="1" smtClean="0">
                <a:solidFill>
                  <a:srgbClr val="0000FF"/>
                </a:solidFill>
              </a:rPr>
              <a:t>varchar</a:t>
            </a:r>
            <a:r>
              <a:rPr lang="en-US" altLang="zh-CN" sz="1800" b="1" dirty="0" smtClean="0">
                <a:solidFill>
                  <a:srgbClr val="0000FF"/>
                </a:solidFill>
              </a:rPr>
              <a:t>(20), sex </a:t>
            </a:r>
            <a:r>
              <a:rPr lang="en-US" altLang="zh-CN" sz="1800" b="1" dirty="0" err="1" smtClean="0">
                <a:solidFill>
                  <a:srgbClr val="0000FF"/>
                </a:solidFill>
              </a:rPr>
              <a:t>varchar</a:t>
            </a:r>
            <a:r>
              <a:rPr lang="en-US" altLang="zh-CN" sz="1800" b="1" dirty="0" smtClean="0">
                <a:solidFill>
                  <a:srgbClr val="0000FF"/>
                </a:solidFill>
              </a:rPr>
              <a:t>(5),</a:t>
            </a:r>
            <a:endParaRPr lang="en-US" altLang="zh-CN" sz="1800" b="1" dirty="0" smtClean="0">
              <a:solidFill>
                <a:srgbClr val="0000FF"/>
              </a:solidFill>
            </a:endParaRPr>
          </a:p>
          <a:p>
            <a:pPr lvl="2">
              <a:lnSpc>
                <a:spcPct val="80000"/>
              </a:lnSpc>
              <a:spcBef>
                <a:spcPts val="1200"/>
              </a:spcBef>
              <a:buFont typeface="Wingdings" pitchFamily="2" charset="2"/>
              <a:buNone/>
              <a:defRPr/>
            </a:pPr>
            <a:r>
              <a:rPr lang="en-US" altLang="zh-CN" sz="1800" b="1" dirty="0" smtClean="0">
                <a:solidFill>
                  <a:srgbClr val="0000FF"/>
                </a:solidFill>
              </a:rPr>
              <a:t>         birthday </a:t>
            </a:r>
            <a:r>
              <a:rPr lang="en-US" altLang="zh-CN" sz="1800" b="1" dirty="0" err="1" smtClean="0">
                <a:solidFill>
                  <a:srgbClr val="0000FF"/>
                </a:solidFill>
              </a:rPr>
              <a:t>datetime</a:t>
            </a:r>
            <a:r>
              <a:rPr lang="en-US" altLang="zh-CN" sz="1800" b="1" dirty="0" smtClean="0">
                <a:solidFill>
                  <a:srgbClr val="0000FF"/>
                </a:solidFill>
              </a:rPr>
              <a:t>,  department </a:t>
            </a:r>
            <a:r>
              <a:rPr lang="en-US" altLang="zh-CN" sz="1800" b="1" dirty="0" err="1" smtClean="0">
                <a:solidFill>
                  <a:srgbClr val="0000FF"/>
                </a:solidFill>
              </a:rPr>
              <a:t>varchar</a:t>
            </a:r>
            <a:r>
              <a:rPr lang="en-US" altLang="zh-CN" sz="1800" b="1" dirty="0" smtClean="0">
                <a:solidFill>
                  <a:srgbClr val="0000FF"/>
                </a:solidFill>
              </a:rPr>
              <a:t>(50)) </a:t>
            </a:r>
            <a:endParaRPr lang="en-US" altLang="zh-CN" sz="1800" b="1" dirty="0" smtClean="0">
              <a:solidFill>
                <a:srgbClr val="0000FF"/>
              </a:solidFill>
            </a:endParaRPr>
          </a:p>
          <a:p>
            <a:pPr lvl="2">
              <a:lnSpc>
                <a:spcPct val="80000"/>
              </a:lnSpc>
              <a:spcBef>
                <a:spcPts val="1200"/>
              </a:spcBef>
              <a:buFont typeface="Wingdings" pitchFamily="2" charset="2"/>
              <a:buNone/>
              <a:defRPr/>
            </a:pPr>
            <a:endParaRPr lang="en-US" altLang="zh-CN" sz="1800" b="1" dirty="0" smtClean="0">
              <a:solidFill>
                <a:srgbClr val="0000FF"/>
              </a:solidFill>
            </a:endParaRPr>
          </a:p>
          <a:p>
            <a:pPr lvl="1">
              <a:lnSpc>
                <a:spcPct val="80000"/>
              </a:lnSpc>
              <a:spcBef>
                <a:spcPts val="1200"/>
              </a:spcBef>
              <a:defRPr/>
            </a:pPr>
            <a:r>
              <a:rPr lang="zh-CN" altLang="en-US" sz="3200" b="1" dirty="0" smtClean="0"/>
              <a:t>删除数据表</a:t>
            </a:r>
            <a:endParaRPr lang="en-US" altLang="zh-CN" sz="3200" b="1" dirty="0" smtClean="0"/>
          </a:p>
          <a:p>
            <a:pPr lvl="2">
              <a:lnSpc>
                <a:spcPct val="80000"/>
              </a:lnSpc>
              <a:spcBef>
                <a:spcPts val="1200"/>
              </a:spcBef>
              <a:buFont typeface="Wingdings" pitchFamily="2" charset="2"/>
              <a:buNone/>
              <a:defRPr/>
            </a:pPr>
            <a:r>
              <a:rPr lang="en-US" altLang="zh-CN" sz="1800" b="1" dirty="0" smtClean="0">
                <a:solidFill>
                  <a:srgbClr val="FF0000"/>
                </a:solidFill>
              </a:rPr>
              <a:t>drop table &lt;</a:t>
            </a:r>
            <a:r>
              <a:rPr lang="zh-CN" altLang="en-US" sz="1800" b="1" dirty="0" smtClean="0">
                <a:solidFill>
                  <a:srgbClr val="FF0000"/>
                </a:solidFill>
              </a:rPr>
              <a:t>表名</a:t>
            </a:r>
            <a:r>
              <a:rPr lang="en-US" altLang="zh-CN" sz="1800" b="1" dirty="0" smtClean="0">
                <a:solidFill>
                  <a:srgbClr val="FF0000"/>
                </a:solidFill>
              </a:rPr>
              <a:t>&gt;</a:t>
            </a:r>
            <a:endParaRPr lang="en-US" altLang="zh-CN" sz="1800" b="1" dirty="0" smtClean="0">
              <a:solidFill>
                <a:srgbClr val="FF0000"/>
              </a:solidFill>
            </a:endParaRPr>
          </a:p>
          <a:p>
            <a:pPr lvl="2">
              <a:lnSpc>
                <a:spcPct val="80000"/>
              </a:lnSpc>
              <a:spcBef>
                <a:spcPts val="1200"/>
              </a:spcBef>
              <a:buFontTx/>
              <a:buNone/>
              <a:defRPr/>
            </a:pPr>
            <a:r>
              <a:rPr lang="en-US" altLang="zh-CN" sz="1800" b="1" dirty="0" smtClean="0">
                <a:solidFill>
                  <a:srgbClr val="1C1C1C"/>
                </a:solidFill>
              </a:rPr>
              <a:t>[</a:t>
            </a:r>
            <a:r>
              <a:rPr lang="zh-CN" altLang="en-US" sz="1800" b="1" dirty="0" smtClean="0">
                <a:solidFill>
                  <a:srgbClr val="1C1C1C"/>
                </a:solidFill>
              </a:rPr>
              <a:t>例</a:t>
            </a:r>
            <a:r>
              <a:rPr lang="en-US" altLang="zh-CN" sz="1800" b="1" dirty="0" smtClean="0">
                <a:solidFill>
                  <a:srgbClr val="1C1C1C"/>
                </a:solidFill>
              </a:rPr>
              <a:t>] </a:t>
            </a:r>
            <a:r>
              <a:rPr lang="zh-CN" altLang="en-US" sz="1800" b="1" dirty="0" smtClean="0">
                <a:solidFill>
                  <a:srgbClr val="1C1C1C"/>
                </a:solidFill>
              </a:rPr>
              <a:t>删除数据表</a:t>
            </a:r>
            <a:r>
              <a:rPr lang="en-US" altLang="zh-CN" sz="1800" b="1" dirty="0" smtClean="0">
                <a:solidFill>
                  <a:srgbClr val="1C1C1C"/>
                </a:solidFill>
              </a:rPr>
              <a:t>students</a:t>
            </a:r>
            <a:r>
              <a:rPr lang="zh-CN" altLang="en-US" sz="1800" b="1" dirty="0" smtClean="0">
                <a:solidFill>
                  <a:srgbClr val="1C1C1C"/>
                </a:solidFill>
              </a:rPr>
              <a:t>。</a:t>
            </a:r>
            <a:endParaRPr lang="zh-CN" altLang="en-US" sz="1800" b="1" dirty="0">
              <a:solidFill>
                <a:srgbClr val="1C1C1C"/>
              </a:solidFill>
            </a:endParaRPr>
          </a:p>
          <a:p>
            <a:pPr lvl="2">
              <a:lnSpc>
                <a:spcPct val="80000"/>
              </a:lnSpc>
              <a:spcBef>
                <a:spcPts val="1200"/>
              </a:spcBef>
              <a:buFont typeface="Wingdings" pitchFamily="2" charset="2"/>
              <a:buNone/>
              <a:defRPr/>
            </a:pPr>
            <a:r>
              <a:rPr lang="zh-CN" altLang="en-US" sz="1800" b="1" dirty="0">
                <a:solidFill>
                  <a:srgbClr val="0000FF"/>
                </a:solidFill>
              </a:rPr>
              <a:t>         </a:t>
            </a:r>
            <a:r>
              <a:rPr lang="en-US" altLang="zh-CN" sz="1800" b="1" dirty="0" smtClean="0">
                <a:solidFill>
                  <a:srgbClr val="0000FF"/>
                </a:solidFill>
              </a:rPr>
              <a:t>drop table students</a:t>
            </a:r>
            <a:endParaRPr lang="en-US" altLang="zh-CN" sz="1800" b="1" dirty="0">
              <a:solidFill>
                <a:srgbClr val="0000FF"/>
              </a:solidFill>
            </a:endParaRPr>
          </a:p>
        </p:txBody>
      </p:sp>
      <p:sp>
        <p:nvSpPr>
          <p:cNvPr id="6" name="Rectangle 2"/>
          <p:cNvSpPr txBox="1">
            <a:spLocks noChangeArrowheads="1"/>
          </p:cNvSpPr>
          <p:nvPr/>
        </p:nvSpPr>
        <p:spPr bwMode="auto">
          <a:xfrm>
            <a:off x="1428750" y="0"/>
            <a:ext cx="7086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defRPr/>
            </a:pPr>
            <a:r>
              <a:rPr lang="en-US" altLang="zh-CN" sz="4400" kern="0" dirty="0">
                <a:solidFill>
                  <a:schemeClr val="tx2"/>
                </a:solidFill>
                <a:latin typeface="华文新魏" pitchFamily="2" charset="-122"/>
                <a:ea typeface="华文新魏" pitchFamily="2" charset="-122"/>
                <a:cs typeface="+mj-cs"/>
              </a:rPr>
              <a:t>1. </a:t>
            </a:r>
            <a:r>
              <a:rPr lang="zh-CN" altLang="en-US" sz="4400" kern="0" dirty="0">
                <a:solidFill>
                  <a:schemeClr val="tx2"/>
                </a:solidFill>
                <a:latin typeface="华文新魏" pitchFamily="2" charset="-122"/>
                <a:ea typeface="华文新魏" pitchFamily="2" charset="-122"/>
                <a:cs typeface="+mj-cs"/>
              </a:rPr>
              <a:t>数据库系统概述</a:t>
            </a:r>
            <a:endParaRPr lang="zh-CN" altLang="en-US" sz="4400" kern="0" dirty="0">
              <a:solidFill>
                <a:schemeClr val="tx2"/>
              </a:solidFill>
              <a:latin typeface="华文新魏" pitchFamily="2" charset="-122"/>
              <a:ea typeface="华文新魏" pitchFamily="2" charset="-122"/>
              <a:cs typeface="+mj-cs"/>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3"/>
          <p:cNvSpPr>
            <a:spLocks noGrp="1" noChangeArrowheads="1"/>
          </p:cNvSpPr>
          <p:nvPr>
            <p:ph type="body" idx="4294967295"/>
          </p:nvPr>
        </p:nvSpPr>
        <p:spPr>
          <a:xfrm>
            <a:off x="928688" y="1071563"/>
            <a:ext cx="8540750" cy="5597525"/>
          </a:xfrm>
        </p:spPr>
        <p:txBody>
          <a:bodyPr/>
          <a:lstStyle/>
          <a:p>
            <a:pPr>
              <a:defRPr/>
            </a:pPr>
            <a:r>
              <a:rPr lang="zh-CN" altLang="en-US" b="1" dirty="0">
                <a:solidFill>
                  <a:schemeClr val="accent6">
                    <a:lumMod val="75000"/>
                  </a:schemeClr>
                </a:solidFill>
                <a:latin typeface="华文新魏" pitchFamily="2" charset="-122"/>
                <a:ea typeface="华文新魏" pitchFamily="2" charset="-122"/>
              </a:rPr>
              <a:t>常用</a:t>
            </a:r>
            <a:r>
              <a:rPr lang="en-US" altLang="zh-CN" b="1" dirty="0">
                <a:solidFill>
                  <a:schemeClr val="accent6">
                    <a:lumMod val="75000"/>
                  </a:schemeClr>
                </a:solidFill>
                <a:latin typeface="华文新魏" pitchFamily="2" charset="-122"/>
                <a:ea typeface="华文新魏" pitchFamily="2" charset="-122"/>
              </a:rPr>
              <a:t>SQL</a:t>
            </a:r>
            <a:r>
              <a:rPr lang="zh-CN" altLang="en-US" b="1" dirty="0">
                <a:solidFill>
                  <a:schemeClr val="accent6">
                    <a:lumMod val="75000"/>
                  </a:schemeClr>
                </a:solidFill>
                <a:latin typeface="华文新魏" pitchFamily="2" charset="-122"/>
                <a:ea typeface="华文新魏" pitchFamily="2" charset="-122"/>
              </a:rPr>
              <a:t>句型</a:t>
            </a:r>
            <a:endParaRPr lang="zh-CN" altLang="en-US" b="1" dirty="0">
              <a:solidFill>
                <a:schemeClr val="accent6">
                  <a:lumMod val="75000"/>
                </a:schemeClr>
              </a:solidFill>
              <a:latin typeface="华文新魏" pitchFamily="2" charset="-122"/>
              <a:ea typeface="华文新魏" pitchFamily="2" charset="-122"/>
            </a:endParaRPr>
          </a:p>
          <a:p>
            <a:pPr lvl="1">
              <a:defRPr/>
            </a:pPr>
            <a:r>
              <a:rPr lang="zh-CN" altLang="en-US" b="1" dirty="0"/>
              <a:t>查询语句</a:t>
            </a:r>
            <a:endParaRPr lang="zh-CN" altLang="en-US" b="1" dirty="0"/>
          </a:p>
          <a:p>
            <a:pPr lvl="2">
              <a:buFontTx/>
              <a:buNone/>
              <a:defRPr/>
            </a:pPr>
            <a:r>
              <a:rPr lang="en-US" altLang="zh-CN" sz="2000" b="1" dirty="0">
                <a:solidFill>
                  <a:srgbClr val="FF0000"/>
                </a:solidFill>
              </a:rPr>
              <a:t>select&lt;</a:t>
            </a:r>
            <a:r>
              <a:rPr lang="zh-CN" altLang="en-US" sz="2000" b="1" dirty="0">
                <a:solidFill>
                  <a:srgbClr val="FF0000"/>
                </a:solidFill>
              </a:rPr>
              <a:t>输出结果列表</a:t>
            </a:r>
            <a:r>
              <a:rPr lang="en-US" altLang="zh-CN" sz="2000" b="1" dirty="0">
                <a:solidFill>
                  <a:srgbClr val="FF0000"/>
                </a:solidFill>
              </a:rPr>
              <a:t>&gt;from&lt;</a:t>
            </a:r>
            <a:r>
              <a:rPr lang="zh-CN" altLang="en-US" sz="2000" b="1" dirty="0">
                <a:solidFill>
                  <a:srgbClr val="FF0000"/>
                </a:solidFill>
              </a:rPr>
              <a:t>表</a:t>
            </a:r>
            <a:r>
              <a:rPr lang="en-US" altLang="zh-CN" sz="2000" b="1" dirty="0">
                <a:solidFill>
                  <a:srgbClr val="FF0000"/>
                </a:solidFill>
              </a:rPr>
              <a:t>&gt;</a:t>
            </a:r>
            <a:endParaRPr lang="en-US" altLang="zh-CN" sz="2000" b="1" dirty="0">
              <a:solidFill>
                <a:srgbClr val="FF0000"/>
              </a:solidFill>
            </a:endParaRPr>
          </a:p>
          <a:p>
            <a:pPr lvl="2">
              <a:buFontTx/>
              <a:buNone/>
              <a:defRPr/>
            </a:pPr>
            <a:r>
              <a:rPr lang="en-US" altLang="zh-CN" sz="2000" b="1" dirty="0">
                <a:solidFill>
                  <a:srgbClr val="FF0000"/>
                </a:solidFill>
              </a:rPr>
              <a:t>[where&lt;</a:t>
            </a:r>
            <a:r>
              <a:rPr lang="zh-CN" altLang="en-US" sz="2000" b="1" dirty="0">
                <a:solidFill>
                  <a:srgbClr val="FF0000"/>
                </a:solidFill>
              </a:rPr>
              <a:t>选择条件</a:t>
            </a:r>
            <a:r>
              <a:rPr lang="en-US" altLang="zh-CN" sz="2000" b="1" dirty="0">
                <a:solidFill>
                  <a:srgbClr val="FF0000"/>
                </a:solidFill>
              </a:rPr>
              <a:t>&gt;]</a:t>
            </a:r>
            <a:endParaRPr lang="en-US" altLang="zh-CN" sz="2000" b="1" dirty="0">
              <a:solidFill>
                <a:srgbClr val="FF0000"/>
              </a:solidFill>
            </a:endParaRPr>
          </a:p>
          <a:p>
            <a:pPr lvl="2">
              <a:buFontTx/>
              <a:buNone/>
              <a:defRPr/>
            </a:pPr>
            <a:r>
              <a:rPr lang="en-US" altLang="zh-CN" sz="2000" b="1" dirty="0">
                <a:solidFill>
                  <a:srgbClr val="FF0000"/>
                </a:solidFill>
              </a:rPr>
              <a:t>[order by&lt;</a:t>
            </a:r>
            <a:r>
              <a:rPr lang="zh-CN" altLang="en-US" sz="2000" b="1" dirty="0">
                <a:solidFill>
                  <a:srgbClr val="FF0000"/>
                </a:solidFill>
              </a:rPr>
              <a:t>排序条件</a:t>
            </a:r>
            <a:r>
              <a:rPr lang="en-US" altLang="zh-CN" sz="2000" b="1" dirty="0">
                <a:solidFill>
                  <a:srgbClr val="FF0000"/>
                </a:solidFill>
              </a:rPr>
              <a:t>&gt;]</a:t>
            </a:r>
            <a:endParaRPr lang="en-US" altLang="zh-CN" sz="2000" b="1" dirty="0">
              <a:solidFill>
                <a:srgbClr val="FF0000"/>
              </a:solidFill>
            </a:endParaRPr>
          </a:p>
          <a:p>
            <a:pPr lvl="2">
              <a:buFontTx/>
              <a:buNone/>
              <a:defRPr/>
            </a:pPr>
            <a:r>
              <a:rPr lang="en-US" altLang="zh-CN" sz="2000" b="1" dirty="0">
                <a:solidFill>
                  <a:srgbClr val="FF0000"/>
                </a:solidFill>
              </a:rPr>
              <a:t>[group by&lt;</a:t>
            </a:r>
            <a:r>
              <a:rPr lang="zh-CN" altLang="en-US" sz="2000" b="1" dirty="0">
                <a:solidFill>
                  <a:srgbClr val="FF0000"/>
                </a:solidFill>
              </a:rPr>
              <a:t>分组条件</a:t>
            </a:r>
            <a:r>
              <a:rPr lang="en-US" altLang="zh-CN" sz="2000" b="1" dirty="0">
                <a:solidFill>
                  <a:srgbClr val="FF0000"/>
                </a:solidFill>
              </a:rPr>
              <a:t>&gt;]</a:t>
            </a:r>
            <a:endParaRPr lang="en-US" altLang="zh-CN" sz="2000" b="1" dirty="0">
              <a:solidFill>
                <a:srgbClr val="FF0000"/>
              </a:solidFill>
            </a:endParaRPr>
          </a:p>
          <a:p>
            <a:pPr lvl="2">
              <a:buFontTx/>
              <a:buNone/>
              <a:defRPr/>
            </a:pPr>
            <a:endParaRPr lang="en-US" altLang="zh-CN" sz="2000" b="1" dirty="0"/>
          </a:p>
          <a:p>
            <a:pPr lvl="2">
              <a:buFontTx/>
              <a:buNone/>
              <a:defRPr/>
            </a:pPr>
            <a:r>
              <a:rPr lang="en-US" altLang="zh-CN" sz="1600" b="1" dirty="0">
                <a:solidFill>
                  <a:srgbClr val="000000"/>
                </a:solidFill>
              </a:rPr>
              <a:t>[</a:t>
            </a:r>
            <a:r>
              <a:rPr lang="zh-CN" altLang="en-US" sz="1600" b="1" dirty="0" smtClean="0">
                <a:solidFill>
                  <a:srgbClr val="000000"/>
                </a:solidFill>
              </a:rPr>
              <a:t>例</a:t>
            </a:r>
            <a:r>
              <a:rPr lang="en-US" altLang="zh-CN" sz="1600" b="1" dirty="0" smtClean="0">
                <a:solidFill>
                  <a:srgbClr val="000000"/>
                </a:solidFill>
              </a:rPr>
              <a:t>] </a:t>
            </a:r>
            <a:r>
              <a:rPr lang="zh-CN" altLang="en-US" sz="1600" b="1" dirty="0">
                <a:solidFill>
                  <a:srgbClr val="000000"/>
                </a:solidFill>
              </a:rPr>
              <a:t>查询所有同学的学号和姓名。</a:t>
            </a:r>
            <a:endParaRPr lang="zh-CN" altLang="en-US" sz="1600" b="1" dirty="0">
              <a:solidFill>
                <a:srgbClr val="000000"/>
              </a:solidFill>
            </a:endParaRPr>
          </a:p>
          <a:p>
            <a:pPr lvl="2">
              <a:buFontTx/>
              <a:buNone/>
              <a:defRPr/>
            </a:pPr>
            <a:r>
              <a:rPr lang="en-US" altLang="zh-CN" sz="1600" b="1" dirty="0">
                <a:solidFill>
                  <a:srgbClr val="0000FF"/>
                </a:solidFill>
              </a:rPr>
              <a:t>select </a:t>
            </a:r>
            <a:r>
              <a:rPr lang="en-US" altLang="zh-CN" sz="1600" b="1" dirty="0" err="1">
                <a:solidFill>
                  <a:srgbClr val="0000FF"/>
                </a:solidFill>
              </a:rPr>
              <a:t>sno</a:t>
            </a:r>
            <a:r>
              <a:rPr lang="en-US" altLang="zh-CN" sz="1600" b="1" dirty="0">
                <a:solidFill>
                  <a:srgbClr val="0000FF"/>
                </a:solidFill>
              </a:rPr>
              <a:t>, name from students</a:t>
            </a:r>
            <a:endParaRPr lang="en-US" altLang="zh-CN" sz="1600" b="1" dirty="0">
              <a:solidFill>
                <a:srgbClr val="0000FF"/>
              </a:solidFill>
            </a:endParaRPr>
          </a:p>
          <a:p>
            <a:pPr lvl="2">
              <a:buFontTx/>
              <a:buNone/>
              <a:defRPr/>
            </a:pPr>
            <a:r>
              <a:rPr lang="en-US" altLang="zh-CN" sz="1600" b="1" dirty="0">
                <a:solidFill>
                  <a:srgbClr val="000000"/>
                </a:solidFill>
              </a:rPr>
              <a:t>[</a:t>
            </a:r>
            <a:r>
              <a:rPr lang="zh-CN" altLang="en-US" sz="1600" b="1" dirty="0" smtClean="0">
                <a:solidFill>
                  <a:srgbClr val="000000"/>
                </a:solidFill>
              </a:rPr>
              <a:t>例</a:t>
            </a:r>
            <a:r>
              <a:rPr lang="en-US" altLang="zh-CN" sz="1600" b="1" dirty="0" smtClean="0">
                <a:solidFill>
                  <a:srgbClr val="000000"/>
                </a:solidFill>
              </a:rPr>
              <a:t>] </a:t>
            </a:r>
            <a:r>
              <a:rPr lang="zh-CN" altLang="en-US" sz="1600" b="1" dirty="0">
                <a:solidFill>
                  <a:srgbClr val="000000"/>
                </a:solidFill>
              </a:rPr>
              <a:t>按照年龄从大到小的次序列出男同学的学号和姓名。</a:t>
            </a:r>
            <a:endParaRPr lang="zh-CN" altLang="en-US" sz="1600" b="1" dirty="0">
              <a:solidFill>
                <a:srgbClr val="000000"/>
              </a:solidFill>
            </a:endParaRPr>
          </a:p>
          <a:p>
            <a:pPr lvl="2">
              <a:buFontTx/>
              <a:buNone/>
              <a:defRPr/>
            </a:pPr>
            <a:r>
              <a:rPr lang="en-US" altLang="zh-CN" sz="1600" b="1" dirty="0">
                <a:solidFill>
                  <a:srgbClr val="0000FF"/>
                </a:solidFill>
              </a:rPr>
              <a:t>select </a:t>
            </a:r>
            <a:r>
              <a:rPr lang="en-US" altLang="zh-CN" sz="1600" b="1" dirty="0" err="1">
                <a:solidFill>
                  <a:srgbClr val="0000FF"/>
                </a:solidFill>
              </a:rPr>
              <a:t>sno</a:t>
            </a:r>
            <a:r>
              <a:rPr lang="en-US" altLang="zh-CN" sz="1600" b="1" dirty="0">
                <a:solidFill>
                  <a:srgbClr val="0000FF"/>
                </a:solidFill>
              </a:rPr>
              <a:t>, name from students </a:t>
            </a:r>
            <a:endParaRPr lang="en-US" altLang="zh-CN" sz="1600" b="1" dirty="0">
              <a:solidFill>
                <a:srgbClr val="0000FF"/>
              </a:solidFill>
            </a:endParaRPr>
          </a:p>
          <a:p>
            <a:pPr lvl="2">
              <a:buFontTx/>
              <a:buNone/>
              <a:defRPr/>
            </a:pPr>
            <a:r>
              <a:rPr lang="en-US" altLang="zh-CN" sz="1600" b="1" dirty="0">
                <a:solidFill>
                  <a:srgbClr val="0000FF"/>
                </a:solidFill>
              </a:rPr>
              <a:t>       where sex</a:t>
            </a:r>
            <a:r>
              <a:rPr lang="en-US" altLang="zh-CN" sz="1600" b="1" dirty="0" smtClean="0">
                <a:solidFill>
                  <a:srgbClr val="0000FF"/>
                </a:solidFill>
              </a:rPr>
              <a:t>=‘</a:t>
            </a:r>
            <a:r>
              <a:rPr lang="zh-CN" altLang="en-US" sz="1600" b="1" dirty="0" smtClean="0">
                <a:solidFill>
                  <a:srgbClr val="0000FF"/>
                </a:solidFill>
              </a:rPr>
              <a:t>男</a:t>
            </a:r>
            <a:r>
              <a:rPr lang="en-US" altLang="zh-CN" sz="1600" b="1" dirty="0" smtClean="0">
                <a:solidFill>
                  <a:srgbClr val="0000FF"/>
                </a:solidFill>
              </a:rPr>
              <a:t>’ </a:t>
            </a:r>
            <a:r>
              <a:rPr lang="zh-CN" altLang="en-US" sz="1600" b="1" dirty="0" smtClean="0">
                <a:solidFill>
                  <a:srgbClr val="0000FF"/>
                </a:solidFill>
              </a:rPr>
              <a:t> </a:t>
            </a:r>
            <a:r>
              <a:rPr lang="en-US" altLang="zh-CN" sz="1600" b="1" dirty="0" smtClean="0">
                <a:solidFill>
                  <a:srgbClr val="0000FF"/>
                </a:solidFill>
              </a:rPr>
              <a:t>order </a:t>
            </a:r>
            <a:r>
              <a:rPr lang="en-US" altLang="zh-CN" sz="1600" b="1" dirty="0">
                <a:solidFill>
                  <a:srgbClr val="0000FF"/>
                </a:solidFill>
              </a:rPr>
              <a:t>by birthday</a:t>
            </a:r>
            <a:endParaRPr lang="en-US" altLang="zh-CN" sz="1600" b="1" dirty="0">
              <a:solidFill>
                <a:srgbClr val="0000FF"/>
              </a:solidFill>
            </a:endParaRPr>
          </a:p>
          <a:p>
            <a:pPr lvl="2">
              <a:buFontTx/>
              <a:buNone/>
              <a:defRPr/>
            </a:pPr>
            <a:r>
              <a:rPr lang="en-US" altLang="zh-CN" sz="1600" b="1" dirty="0">
                <a:solidFill>
                  <a:srgbClr val="000000"/>
                </a:solidFill>
              </a:rPr>
              <a:t>[</a:t>
            </a:r>
            <a:r>
              <a:rPr lang="zh-CN" altLang="en-US" sz="1600" b="1" dirty="0" smtClean="0">
                <a:solidFill>
                  <a:srgbClr val="000000"/>
                </a:solidFill>
              </a:rPr>
              <a:t>例</a:t>
            </a:r>
            <a:r>
              <a:rPr lang="en-US" altLang="zh-CN" sz="1600" b="1" dirty="0" smtClean="0">
                <a:solidFill>
                  <a:srgbClr val="000000"/>
                </a:solidFill>
              </a:rPr>
              <a:t>] </a:t>
            </a:r>
            <a:r>
              <a:rPr lang="zh-CN" altLang="en-US" sz="1600" b="1" dirty="0">
                <a:solidFill>
                  <a:srgbClr val="000000"/>
                </a:solidFill>
              </a:rPr>
              <a:t>查询姓“赵”的同学的姓名、所属院系和出生年月日。</a:t>
            </a:r>
            <a:endParaRPr lang="zh-CN" altLang="en-US" sz="1600" b="1" dirty="0">
              <a:solidFill>
                <a:srgbClr val="000000"/>
              </a:solidFill>
            </a:endParaRPr>
          </a:p>
          <a:p>
            <a:pPr lvl="2">
              <a:buFontTx/>
              <a:buNone/>
              <a:defRPr/>
            </a:pPr>
            <a:r>
              <a:rPr lang="en-US" altLang="zh-CN" sz="1600" b="1" dirty="0">
                <a:solidFill>
                  <a:srgbClr val="0000FF"/>
                </a:solidFill>
              </a:rPr>
              <a:t>select name, department, birthday from students </a:t>
            </a:r>
            <a:endParaRPr lang="en-US" altLang="zh-CN" sz="1600" b="1" dirty="0">
              <a:solidFill>
                <a:srgbClr val="0000FF"/>
              </a:solidFill>
            </a:endParaRPr>
          </a:p>
          <a:p>
            <a:pPr lvl="2">
              <a:buFontTx/>
              <a:buNone/>
              <a:defRPr/>
            </a:pPr>
            <a:r>
              <a:rPr lang="en-US" altLang="zh-CN" sz="1600" b="1" dirty="0" smtClean="0">
                <a:solidFill>
                  <a:srgbClr val="0000FF"/>
                </a:solidFill>
              </a:rPr>
              <a:t>where </a:t>
            </a:r>
            <a:r>
              <a:rPr lang="en-US" altLang="zh-CN" sz="1600" b="1" dirty="0">
                <a:solidFill>
                  <a:srgbClr val="0000FF"/>
                </a:solidFill>
              </a:rPr>
              <a:t>name like ‘</a:t>
            </a:r>
            <a:r>
              <a:rPr lang="zh-CN" altLang="en-US" sz="1600" b="1" dirty="0">
                <a:solidFill>
                  <a:srgbClr val="0000FF"/>
                </a:solidFill>
              </a:rPr>
              <a:t>赵</a:t>
            </a:r>
            <a:r>
              <a:rPr lang="en-US" altLang="zh-CN" sz="1600" b="1" dirty="0">
                <a:solidFill>
                  <a:srgbClr val="0000FF"/>
                </a:solidFill>
              </a:rPr>
              <a:t>%’ </a:t>
            </a:r>
            <a:endParaRPr lang="zh-CN" altLang="en-US" sz="1800" b="1" dirty="0">
              <a:solidFill>
                <a:srgbClr val="FF0000"/>
              </a:solidFill>
            </a:endParaRPr>
          </a:p>
        </p:txBody>
      </p:sp>
      <p:sp>
        <p:nvSpPr>
          <p:cNvPr id="6" name="Rectangle 2"/>
          <p:cNvSpPr txBox="1">
            <a:spLocks noChangeArrowheads="1"/>
          </p:cNvSpPr>
          <p:nvPr/>
        </p:nvSpPr>
        <p:spPr bwMode="auto">
          <a:xfrm>
            <a:off x="1428750" y="0"/>
            <a:ext cx="7086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defRPr/>
            </a:pPr>
            <a:r>
              <a:rPr lang="en-US" altLang="zh-CN" sz="4400" kern="0" dirty="0">
                <a:solidFill>
                  <a:schemeClr val="tx2"/>
                </a:solidFill>
                <a:latin typeface="华文新魏" pitchFamily="2" charset="-122"/>
                <a:ea typeface="华文新魏" pitchFamily="2" charset="-122"/>
                <a:cs typeface="+mj-cs"/>
              </a:rPr>
              <a:t>1. </a:t>
            </a:r>
            <a:r>
              <a:rPr lang="zh-CN" altLang="en-US" sz="4400" kern="0" dirty="0">
                <a:solidFill>
                  <a:schemeClr val="tx2"/>
                </a:solidFill>
                <a:latin typeface="华文新魏" pitchFamily="2" charset="-122"/>
                <a:ea typeface="华文新魏" pitchFamily="2" charset="-122"/>
                <a:cs typeface="+mj-cs"/>
              </a:rPr>
              <a:t>数据库系统概述</a:t>
            </a:r>
            <a:endParaRPr lang="zh-CN" altLang="en-US" sz="4400" kern="0" dirty="0">
              <a:solidFill>
                <a:schemeClr val="tx2"/>
              </a:solidFill>
              <a:latin typeface="华文新魏" pitchFamily="2" charset="-122"/>
              <a:ea typeface="华文新魏" pitchFamily="2" charset="-122"/>
              <a:cs typeface="+mj-cs"/>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9" name="Rectangle 3"/>
          <p:cNvSpPr>
            <a:spLocks noGrp="1" noChangeArrowheads="1"/>
          </p:cNvSpPr>
          <p:nvPr>
            <p:ph type="body" idx="4294967295"/>
          </p:nvPr>
        </p:nvSpPr>
        <p:spPr>
          <a:xfrm>
            <a:off x="900113" y="928688"/>
            <a:ext cx="8243887" cy="5805487"/>
          </a:xfrm>
        </p:spPr>
        <p:txBody>
          <a:bodyPr/>
          <a:lstStyle/>
          <a:p>
            <a:pPr>
              <a:lnSpc>
                <a:spcPct val="80000"/>
              </a:lnSpc>
              <a:defRPr/>
            </a:pPr>
            <a:r>
              <a:rPr lang="zh-CN" altLang="en-US" dirty="0">
                <a:solidFill>
                  <a:schemeClr val="accent6">
                    <a:lumMod val="75000"/>
                  </a:schemeClr>
                </a:solidFill>
                <a:latin typeface="华文新魏" pitchFamily="2" charset="-122"/>
                <a:ea typeface="华文新魏" pitchFamily="2" charset="-122"/>
              </a:rPr>
              <a:t>常用</a:t>
            </a:r>
            <a:r>
              <a:rPr lang="en-US" altLang="zh-CN" dirty="0">
                <a:solidFill>
                  <a:schemeClr val="accent6">
                    <a:lumMod val="75000"/>
                  </a:schemeClr>
                </a:solidFill>
                <a:latin typeface="华文新魏" pitchFamily="2" charset="-122"/>
                <a:ea typeface="华文新魏" pitchFamily="2" charset="-122"/>
              </a:rPr>
              <a:t>SQL</a:t>
            </a:r>
            <a:r>
              <a:rPr lang="zh-CN" altLang="en-US" dirty="0">
                <a:solidFill>
                  <a:schemeClr val="accent6">
                    <a:lumMod val="75000"/>
                  </a:schemeClr>
                </a:solidFill>
                <a:latin typeface="华文新魏" pitchFamily="2" charset="-122"/>
                <a:ea typeface="华文新魏" pitchFamily="2" charset="-122"/>
              </a:rPr>
              <a:t>句型</a:t>
            </a:r>
            <a:endParaRPr lang="zh-CN" altLang="en-US" dirty="0">
              <a:solidFill>
                <a:schemeClr val="accent6">
                  <a:lumMod val="75000"/>
                </a:schemeClr>
              </a:solidFill>
              <a:latin typeface="华文新魏" pitchFamily="2" charset="-122"/>
              <a:ea typeface="华文新魏" pitchFamily="2" charset="-122"/>
            </a:endParaRPr>
          </a:p>
          <a:p>
            <a:pPr lvl="1">
              <a:lnSpc>
                <a:spcPct val="80000"/>
              </a:lnSpc>
              <a:defRPr/>
            </a:pPr>
            <a:r>
              <a:rPr lang="zh-CN" altLang="en-US" b="1" dirty="0"/>
              <a:t>插入语句</a:t>
            </a:r>
            <a:endParaRPr lang="zh-CN" altLang="en-US" b="1" dirty="0"/>
          </a:p>
          <a:p>
            <a:pPr lvl="2">
              <a:lnSpc>
                <a:spcPct val="80000"/>
              </a:lnSpc>
              <a:buFontTx/>
              <a:buNone/>
              <a:defRPr/>
            </a:pPr>
            <a:r>
              <a:rPr lang="en-US" altLang="zh-CN" sz="2000" b="1" dirty="0">
                <a:solidFill>
                  <a:srgbClr val="FF0000"/>
                </a:solidFill>
              </a:rPr>
              <a:t>insert into&lt;</a:t>
            </a:r>
            <a:r>
              <a:rPr lang="zh-CN" altLang="en-US" sz="2000" b="1" dirty="0">
                <a:solidFill>
                  <a:srgbClr val="FF0000"/>
                </a:solidFill>
              </a:rPr>
              <a:t>表名</a:t>
            </a:r>
            <a:r>
              <a:rPr lang="en-US" altLang="zh-CN" sz="2000" b="1" dirty="0">
                <a:solidFill>
                  <a:srgbClr val="FF0000"/>
                </a:solidFill>
              </a:rPr>
              <a:t>&gt;[(&lt;</a:t>
            </a:r>
            <a:r>
              <a:rPr lang="zh-CN" altLang="en-US" sz="2000" b="1" dirty="0">
                <a:solidFill>
                  <a:srgbClr val="FF0000"/>
                </a:solidFill>
              </a:rPr>
              <a:t>列表名</a:t>
            </a:r>
            <a:r>
              <a:rPr lang="en-US" altLang="zh-CN" sz="2000" b="1" dirty="0">
                <a:solidFill>
                  <a:srgbClr val="FF0000"/>
                </a:solidFill>
              </a:rPr>
              <a:t>&gt;)]</a:t>
            </a:r>
            <a:endParaRPr lang="en-US" altLang="zh-CN" sz="2000" b="1" dirty="0">
              <a:solidFill>
                <a:srgbClr val="FF0000"/>
              </a:solidFill>
            </a:endParaRPr>
          </a:p>
          <a:p>
            <a:pPr lvl="2">
              <a:lnSpc>
                <a:spcPct val="80000"/>
              </a:lnSpc>
              <a:buFontTx/>
              <a:buNone/>
              <a:defRPr/>
            </a:pPr>
            <a:r>
              <a:rPr lang="en-US" altLang="zh-CN" sz="2000" b="1" dirty="0">
                <a:solidFill>
                  <a:srgbClr val="FF0000"/>
                </a:solidFill>
              </a:rPr>
              <a:t>VALUES(&lt;</a:t>
            </a:r>
            <a:r>
              <a:rPr lang="zh-CN" altLang="en-US" sz="2000" b="1" dirty="0">
                <a:solidFill>
                  <a:srgbClr val="FF0000"/>
                </a:solidFill>
              </a:rPr>
              <a:t>对应列的值表</a:t>
            </a:r>
            <a:r>
              <a:rPr lang="en-US" altLang="zh-CN" sz="2000" b="1" dirty="0">
                <a:solidFill>
                  <a:srgbClr val="FF0000"/>
                </a:solidFill>
              </a:rPr>
              <a:t>&gt;)</a:t>
            </a:r>
            <a:endParaRPr lang="en-US" altLang="zh-CN" sz="2000" b="1" dirty="0">
              <a:solidFill>
                <a:srgbClr val="FF0000"/>
              </a:solidFill>
            </a:endParaRPr>
          </a:p>
          <a:p>
            <a:pPr lvl="2">
              <a:lnSpc>
                <a:spcPct val="80000"/>
              </a:lnSpc>
              <a:buFontTx/>
              <a:buNone/>
              <a:defRPr/>
            </a:pPr>
            <a:r>
              <a:rPr lang="en-US" altLang="zh-CN" sz="1600" b="1" dirty="0">
                <a:solidFill>
                  <a:srgbClr val="1C1C1C"/>
                </a:solidFill>
              </a:rPr>
              <a:t>[</a:t>
            </a:r>
            <a:r>
              <a:rPr lang="zh-CN" altLang="en-US" sz="1600" b="1" dirty="0" smtClean="0">
                <a:solidFill>
                  <a:srgbClr val="1C1C1C"/>
                </a:solidFill>
              </a:rPr>
              <a:t>例</a:t>
            </a:r>
            <a:r>
              <a:rPr lang="en-US" altLang="zh-CN" sz="1600" b="1" dirty="0" smtClean="0">
                <a:solidFill>
                  <a:srgbClr val="1C1C1C"/>
                </a:solidFill>
              </a:rPr>
              <a:t>] </a:t>
            </a:r>
            <a:r>
              <a:rPr lang="zh-CN" altLang="en-US" sz="1600" b="1" dirty="0">
                <a:solidFill>
                  <a:srgbClr val="1C1C1C"/>
                </a:solidFill>
              </a:rPr>
              <a:t>把一位学号为</a:t>
            </a:r>
            <a:r>
              <a:rPr lang="en-US" altLang="zh-CN" sz="1600" b="1" dirty="0">
                <a:solidFill>
                  <a:srgbClr val="1C1C1C"/>
                </a:solidFill>
              </a:rPr>
              <a:t>S200</a:t>
            </a:r>
            <a:r>
              <a:rPr lang="zh-CN" altLang="en-US" sz="1600" b="1" dirty="0">
                <a:solidFill>
                  <a:srgbClr val="1C1C1C"/>
                </a:solidFill>
              </a:rPr>
              <a:t>、姓名为何十、性别为男</a:t>
            </a:r>
            <a:r>
              <a:rPr lang="zh-CN" altLang="en-US" sz="1600" b="1" dirty="0" smtClean="0">
                <a:solidFill>
                  <a:srgbClr val="1C1C1C"/>
                </a:solidFill>
              </a:rPr>
              <a:t>、出生年月日为</a:t>
            </a:r>
            <a:r>
              <a:rPr lang="en-US" altLang="zh-CN" sz="1600" b="1" dirty="0" smtClean="0">
                <a:solidFill>
                  <a:srgbClr val="1C1C1C"/>
                </a:solidFill>
              </a:rPr>
              <a:t>1993</a:t>
            </a:r>
            <a:r>
              <a:rPr lang="zh-CN" altLang="en-US" sz="1600" b="1" dirty="0" smtClean="0">
                <a:solidFill>
                  <a:srgbClr val="1C1C1C"/>
                </a:solidFill>
              </a:rPr>
              <a:t>年</a:t>
            </a:r>
            <a:r>
              <a:rPr lang="en-US" altLang="zh-CN" sz="1600" b="1" dirty="0" smtClean="0">
                <a:solidFill>
                  <a:srgbClr val="1C1C1C"/>
                </a:solidFill>
              </a:rPr>
              <a:t>11</a:t>
            </a:r>
            <a:r>
              <a:rPr lang="zh-CN" altLang="en-US" sz="1600" b="1" dirty="0" smtClean="0">
                <a:solidFill>
                  <a:srgbClr val="1C1C1C"/>
                </a:solidFill>
              </a:rPr>
              <a:t>月</a:t>
            </a:r>
            <a:r>
              <a:rPr lang="en-US" altLang="zh-CN" sz="1600" b="1" dirty="0" smtClean="0">
                <a:solidFill>
                  <a:srgbClr val="1C1C1C"/>
                </a:solidFill>
              </a:rPr>
              <a:t>19</a:t>
            </a:r>
            <a:r>
              <a:rPr lang="zh-CN" altLang="en-US" sz="1600" b="1" dirty="0" smtClean="0">
                <a:solidFill>
                  <a:srgbClr val="1C1C1C"/>
                </a:solidFill>
              </a:rPr>
              <a:t>日法学院</a:t>
            </a:r>
            <a:r>
              <a:rPr lang="zh-CN" altLang="en-US" sz="1600" b="1" dirty="0">
                <a:solidFill>
                  <a:srgbClr val="1C1C1C"/>
                </a:solidFill>
              </a:rPr>
              <a:t>学生的记录插入到表</a:t>
            </a:r>
            <a:r>
              <a:rPr lang="en-US" altLang="zh-CN" sz="1600" b="1" dirty="0">
                <a:solidFill>
                  <a:srgbClr val="1C1C1C"/>
                </a:solidFill>
              </a:rPr>
              <a:t>students</a:t>
            </a:r>
            <a:r>
              <a:rPr lang="zh-CN" altLang="en-US" sz="1600" b="1" dirty="0">
                <a:solidFill>
                  <a:srgbClr val="1C1C1C"/>
                </a:solidFill>
              </a:rPr>
              <a:t>中。</a:t>
            </a:r>
            <a:endParaRPr lang="zh-CN" altLang="en-US" sz="1600" b="1" dirty="0">
              <a:solidFill>
                <a:srgbClr val="1C1C1C"/>
              </a:solidFill>
            </a:endParaRPr>
          </a:p>
          <a:p>
            <a:pPr lvl="2">
              <a:lnSpc>
                <a:spcPct val="80000"/>
              </a:lnSpc>
              <a:buFontTx/>
              <a:buNone/>
              <a:defRPr/>
            </a:pPr>
            <a:r>
              <a:rPr lang="zh-CN" altLang="en-US" sz="1600" b="1" dirty="0">
                <a:solidFill>
                  <a:srgbClr val="1C1C1C"/>
                </a:solidFill>
              </a:rPr>
              <a:t>         </a:t>
            </a:r>
            <a:r>
              <a:rPr lang="en-US" altLang="zh-CN" sz="1600" b="1" dirty="0">
                <a:solidFill>
                  <a:srgbClr val="0000FF"/>
                </a:solidFill>
              </a:rPr>
              <a:t>insert into students</a:t>
            </a:r>
            <a:endParaRPr lang="en-US" altLang="zh-CN" sz="1600" b="1" dirty="0">
              <a:solidFill>
                <a:srgbClr val="0000FF"/>
              </a:solidFill>
            </a:endParaRPr>
          </a:p>
          <a:p>
            <a:pPr lvl="2">
              <a:lnSpc>
                <a:spcPct val="80000"/>
              </a:lnSpc>
              <a:buFontTx/>
              <a:buNone/>
              <a:defRPr/>
            </a:pPr>
            <a:r>
              <a:rPr lang="en-US" altLang="zh-CN" sz="1600" b="1" dirty="0">
                <a:solidFill>
                  <a:srgbClr val="0000FF"/>
                </a:solidFill>
              </a:rPr>
              <a:t>          (</a:t>
            </a:r>
            <a:r>
              <a:rPr lang="en-US" altLang="zh-CN" sz="1600" b="1" dirty="0" err="1">
                <a:solidFill>
                  <a:srgbClr val="0000FF"/>
                </a:solidFill>
              </a:rPr>
              <a:t>sno</a:t>
            </a:r>
            <a:r>
              <a:rPr lang="en-US" altLang="zh-CN" sz="1600" b="1" dirty="0">
                <a:solidFill>
                  <a:srgbClr val="0000FF"/>
                </a:solidFill>
              </a:rPr>
              <a:t>, name, sex, birthday, department)</a:t>
            </a:r>
            <a:endParaRPr lang="en-US" altLang="zh-CN" sz="1600" b="1" dirty="0">
              <a:solidFill>
                <a:srgbClr val="0000FF"/>
              </a:solidFill>
            </a:endParaRPr>
          </a:p>
          <a:p>
            <a:pPr lvl="2">
              <a:lnSpc>
                <a:spcPct val="80000"/>
              </a:lnSpc>
              <a:buFontTx/>
              <a:buNone/>
              <a:defRPr/>
            </a:pPr>
            <a:r>
              <a:rPr lang="en-US" altLang="zh-CN" sz="1600" b="1" dirty="0">
                <a:solidFill>
                  <a:srgbClr val="0000FF"/>
                </a:solidFill>
              </a:rPr>
              <a:t>          values(‘S200’,’</a:t>
            </a:r>
            <a:r>
              <a:rPr lang="zh-CN" altLang="en-US" sz="1600" b="1" dirty="0">
                <a:solidFill>
                  <a:srgbClr val="0000FF"/>
                </a:solidFill>
              </a:rPr>
              <a:t>何十’</a:t>
            </a:r>
            <a:r>
              <a:rPr lang="en-US" altLang="zh-CN" sz="1600" b="1" dirty="0">
                <a:solidFill>
                  <a:srgbClr val="0000FF"/>
                </a:solidFill>
              </a:rPr>
              <a:t>,’</a:t>
            </a:r>
            <a:r>
              <a:rPr lang="zh-CN" altLang="en-US" sz="1600" b="1" dirty="0">
                <a:solidFill>
                  <a:srgbClr val="0000FF"/>
                </a:solidFill>
              </a:rPr>
              <a:t>男’</a:t>
            </a:r>
            <a:r>
              <a:rPr lang="en-US" altLang="zh-CN" sz="1600" b="1" dirty="0">
                <a:solidFill>
                  <a:srgbClr val="0000FF"/>
                </a:solidFill>
              </a:rPr>
              <a:t>,</a:t>
            </a:r>
            <a:r>
              <a:rPr lang="en-US" altLang="zh-CN" sz="1600" b="1" dirty="0" smtClean="0">
                <a:solidFill>
                  <a:srgbClr val="0000FF"/>
                </a:solidFill>
              </a:rPr>
              <a:t>’1993/11/19</a:t>
            </a:r>
            <a:r>
              <a:rPr lang="en-US" altLang="zh-CN" sz="1600" b="1" dirty="0">
                <a:solidFill>
                  <a:srgbClr val="0000FF"/>
                </a:solidFill>
              </a:rPr>
              <a:t>’,’</a:t>
            </a:r>
            <a:r>
              <a:rPr lang="zh-CN" altLang="en-US" sz="1600" b="1" dirty="0">
                <a:solidFill>
                  <a:srgbClr val="0000FF"/>
                </a:solidFill>
              </a:rPr>
              <a:t>法学院’</a:t>
            </a:r>
            <a:r>
              <a:rPr lang="en-US" altLang="zh-CN" sz="1600" b="1" dirty="0">
                <a:solidFill>
                  <a:srgbClr val="0000FF"/>
                </a:solidFill>
              </a:rPr>
              <a:t>)</a:t>
            </a:r>
            <a:endParaRPr lang="en-US" altLang="zh-CN" sz="1600" b="1" dirty="0">
              <a:solidFill>
                <a:srgbClr val="0000FF"/>
              </a:solidFill>
            </a:endParaRPr>
          </a:p>
          <a:p>
            <a:pPr lvl="1">
              <a:lnSpc>
                <a:spcPct val="80000"/>
              </a:lnSpc>
              <a:defRPr/>
            </a:pPr>
            <a:r>
              <a:rPr lang="zh-CN" altLang="en-US" b="1" dirty="0"/>
              <a:t>修改语句</a:t>
            </a:r>
            <a:endParaRPr lang="zh-CN" altLang="en-US" b="1" dirty="0"/>
          </a:p>
          <a:p>
            <a:pPr lvl="1">
              <a:lnSpc>
                <a:spcPct val="80000"/>
              </a:lnSpc>
              <a:buFontTx/>
              <a:buNone/>
              <a:defRPr/>
            </a:pPr>
            <a:r>
              <a:rPr lang="en-US" altLang="zh-CN" sz="2000" b="1" dirty="0">
                <a:solidFill>
                  <a:srgbClr val="FF0000"/>
                </a:solidFill>
              </a:rPr>
              <a:t>update&lt;</a:t>
            </a:r>
            <a:r>
              <a:rPr lang="zh-CN" altLang="en-US" sz="2000" b="1" dirty="0">
                <a:solidFill>
                  <a:srgbClr val="FF0000"/>
                </a:solidFill>
              </a:rPr>
              <a:t>表名</a:t>
            </a:r>
            <a:r>
              <a:rPr lang="en-US" altLang="zh-CN" sz="2000" b="1" dirty="0">
                <a:solidFill>
                  <a:srgbClr val="FF0000"/>
                </a:solidFill>
              </a:rPr>
              <a:t>&gt;set&lt;</a:t>
            </a:r>
            <a:r>
              <a:rPr lang="zh-CN" altLang="en-US" sz="2000" b="1" dirty="0">
                <a:solidFill>
                  <a:srgbClr val="FF0000"/>
                </a:solidFill>
              </a:rPr>
              <a:t>列</a:t>
            </a:r>
            <a:r>
              <a:rPr lang="en-US" altLang="zh-CN" sz="2000" b="1" dirty="0">
                <a:solidFill>
                  <a:srgbClr val="FF0000"/>
                </a:solidFill>
              </a:rPr>
              <a:t>&gt;=&lt;</a:t>
            </a:r>
            <a:r>
              <a:rPr lang="zh-CN" altLang="en-US" sz="2000" b="1" dirty="0">
                <a:solidFill>
                  <a:srgbClr val="FF0000"/>
                </a:solidFill>
              </a:rPr>
              <a:t>值</a:t>
            </a:r>
            <a:r>
              <a:rPr lang="en-US" altLang="zh-CN" sz="2000" b="1" dirty="0">
                <a:solidFill>
                  <a:srgbClr val="FF0000"/>
                </a:solidFill>
              </a:rPr>
              <a:t>&gt;[,&lt;</a:t>
            </a:r>
            <a:r>
              <a:rPr lang="zh-CN" altLang="en-US" sz="2000" b="1" dirty="0">
                <a:solidFill>
                  <a:srgbClr val="FF0000"/>
                </a:solidFill>
              </a:rPr>
              <a:t>列</a:t>
            </a:r>
            <a:r>
              <a:rPr lang="en-US" altLang="zh-CN" sz="2000" b="1" dirty="0">
                <a:solidFill>
                  <a:srgbClr val="FF0000"/>
                </a:solidFill>
              </a:rPr>
              <a:t>&gt;=&lt;</a:t>
            </a:r>
            <a:r>
              <a:rPr lang="zh-CN" altLang="en-US" sz="2000" b="1" dirty="0">
                <a:solidFill>
                  <a:srgbClr val="FF0000"/>
                </a:solidFill>
              </a:rPr>
              <a:t>值</a:t>
            </a:r>
            <a:r>
              <a:rPr lang="en-US" altLang="zh-CN" sz="2000" b="1" dirty="0">
                <a:solidFill>
                  <a:srgbClr val="FF0000"/>
                </a:solidFill>
              </a:rPr>
              <a:t>&gt;][where&lt;</a:t>
            </a:r>
            <a:r>
              <a:rPr lang="zh-CN" altLang="en-US" sz="2000" b="1" dirty="0">
                <a:solidFill>
                  <a:srgbClr val="FF0000"/>
                </a:solidFill>
              </a:rPr>
              <a:t>定位条件</a:t>
            </a:r>
            <a:r>
              <a:rPr lang="en-US" altLang="zh-CN" sz="2000" b="1" dirty="0">
                <a:solidFill>
                  <a:srgbClr val="FF0000"/>
                </a:solidFill>
              </a:rPr>
              <a:t>&gt;]</a:t>
            </a:r>
            <a:endParaRPr lang="en-US" altLang="zh-CN" sz="2000" b="1" dirty="0">
              <a:solidFill>
                <a:srgbClr val="FF0000"/>
              </a:solidFill>
            </a:endParaRPr>
          </a:p>
          <a:p>
            <a:pPr lvl="2">
              <a:lnSpc>
                <a:spcPct val="80000"/>
              </a:lnSpc>
              <a:buFontTx/>
              <a:buNone/>
              <a:defRPr/>
            </a:pPr>
            <a:r>
              <a:rPr lang="en-US" altLang="zh-CN" sz="1600" b="1" dirty="0">
                <a:solidFill>
                  <a:srgbClr val="1C1C1C"/>
                </a:solidFill>
              </a:rPr>
              <a:t>[</a:t>
            </a:r>
            <a:r>
              <a:rPr lang="zh-CN" altLang="en-US" sz="1600" b="1" dirty="0" smtClean="0">
                <a:solidFill>
                  <a:srgbClr val="1C1C1C"/>
                </a:solidFill>
              </a:rPr>
              <a:t>例</a:t>
            </a:r>
            <a:r>
              <a:rPr lang="en-US" altLang="zh-CN" sz="1600" b="1" dirty="0" smtClean="0">
                <a:solidFill>
                  <a:srgbClr val="1C1C1C"/>
                </a:solidFill>
              </a:rPr>
              <a:t>] </a:t>
            </a:r>
            <a:r>
              <a:rPr lang="zh-CN" altLang="en-US" sz="1600" b="1" dirty="0">
                <a:solidFill>
                  <a:srgbClr val="1C1C1C"/>
                </a:solidFill>
              </a:rPr>
              <a:t>把学号为</a:t>
            </a:r>
            <a:r>
              <a:rPr lang="en-US" altLang="zh-CN" sz="1600" b="1" dirty="0">
                <a:solidFill>
                  <a:srgbClr val="1C1C1C"/>
                </a:solidFill>
              </a:rPr>
              <a:t>S200</a:t>
            </a:r>
            <a:r>
              <a:rPr lang="zh-CN" altLang="en-US" sz="1600" b="1" dirty="0">
                <a:solidFill>
                  <a:srgbClr val="1C1C1C"/>
                </a:solidFill>
              </a:rPr>
              <a:t>的学生从法学院调到信息学院。</a:t>
            </a:r>
            <a:endParaRPr lang="zh-CN" altLang="en-US" sz="1600" b="1" dirty="0">
              <a:solidFill>
                <a:srgbClr val="1C1C1C"/>
              </a:solidFill>
            </a:endParaRPr>
          </a:p>
          <a:p>
            <a:pPr lvl="2">
              <a:lnSpc>
                <a:spcPct val="80000"/>
              </a:lnSpc>
              <a:buFontTx/>
              <a:buNone/>
              <a:defRPr/>
            </a:pPr>
            <a:r>
              <a:rPr lang="zh-CN" altLang="en-US" sz="1600" b="1" dirty="0">
                <a:solidFill>
                  <a:srgbClr val="1C1C1C"/>
                </a:solidFill>
              </a:rPr>
              <a:t>           </a:t>
            </a:r>
            <a:r>
              <a:rPr lang="en-US" altLang="zh-CN" sz="1600" b="1" dirty="0">
                <a:solidFill>
                  <a:srgbClr val="0000FF"/>
                </a:solidFill>
              </a:rPr>
              <a:t>update students</a:t>
            </a:r>
            <a:endParaRPr lang="en-US" altLang="zh-CN" sz="1600" b="1" dirty="0">
              <a:solidFill>
                <a:srgbClr val="0000FF"/>
              </a:solidFill>
            </a:endParaRPr>
          </a:p>
          <a:p>
            <a:pPr lvl="2">
              <a:lnSpc>
                <a:spcPct val="80000"/>
              </a:lnSpc>
              <a:buFontTx/>
              <a:buNone/>
              <a:defRPr/>
            </a:pPr>
            <a:r>
              <a:rPr lang="en-US" altLang="zh-CN" sz="1600" b="1" dirty="0">
                <a:solidFill>
                  <a:srgbClr val="0000FF"/>
                </a:solidFill>
              </a:rPr>
              <a:t>           set department=‘</a:t>
            </a:r>
            <a:r>
              <a:rPr lang="zh-CN" altLang="en-US" sz="1600" b="1" dirty="0">
                <a:solidFill>
                  <a:srgbClr val="0000FF"/>
                </a:solidFill>
              </a:rPr>
              <a:t>信息学院’</a:t>
            </a:r>
            <a:endParaRPr lang="zh-CN" altLang="en-US" sz="1600" b="1" dirty="0">
              <a:solidFill>
                <a:srgbClr val="0000FF"/>
              </a:solidFill>
            </a:endParaRPr>
          </a:p>
          <a:p>
            <a:pPr lvl="2">
              <a:lnSpc>
                <a:spcPct val="80000"/>
              </a:lnSpc>
              <a:buFontTx/>
              <a:buNone/>
              <a:defRPr/>
            </a:pPr>
            <a:r>
              <a:rPr lang="zh-CN" altLang="en-US" sz="1600" b="1" dirty="0">
                <a:solidFill>
                  <a:srgbClr val="0000FF"/>
                </a:solidFill>
              </a:rPr>
              <a:t>           </a:t>
            </a:r>
            <a:r>
              <a:rPr lang="en-US" altLang="zh-CN" sz="1600" b="1" dirty="0">
                <a:solidFill>
                  <a:srgbClr val="0000FF"/>
                </a:solidFill>
              </a:rPr>
              <a:t>where </a:t>
            </a:r>
            <a:r>
              <a:rPr lang="en-US" altLang="zh-CN" sz="1600" b="1" dirty="0" err="1">
                <a:solidFill>
                  <a:srgbClr val="0000FF"/>
                </a:solidFill>
              </a:rPr>
              <a:t>sno</a:t>
            </a:r>
            <a:r>
              <a:rPr lang="en-US" altLang="zh-CN" sz="1600" b="1" dirty="0">
                <a:solidFill>
                  <a:srgbClr val="0000FF"/>
                </a:solidFill>
              </a:rPr>
              <a:t>=‘S200’</a:t>
            </a:r>
            <a:endParaRPr lang="en-US" altLang="zh-CN" sz="2000" b="1" dirty="0">
              <a:solidFill>
                <a:srgbClr val="0000FF"/>
              </a:solidFill>
            </a:endParaRPr>
          </a:p>
          <a:p>
            <a:pPr lvl="1">
              <a:lnSpc>
                <a:spcPct val="80000"/>
              </a:lnSpc>
              <a:defRPr/>
            </a:pPr>
            <a:r>
              <a:rPr lang="zh-CN" altLang="en-US" b="1" dirty="0"/>
              <a:t>删除语句</a:t>
            </a:r>
            <a:endParaRPr lang="zh-CN" altLang="en-US" b="1" dirty="0"/>
          </a:p>
          <a:p>
            <a:pPr lvl="1">
              <a:lnSpc>
                <a:spcPct val="80000"/>
              </a:lnSpc>
              <a:buFontTx/>
              <a:buNone/>
              <a:defRPr/>
            </a:pPr>
            <a:r>
              <a:rPr lang="en-US" altLang="zh-CN" sz="2000" b="1" dirty="0">
                <a:solidFill>
                  <a:srgbClr val="FF0000"/>
                </a:solidFill>
              </a:rPr>
              <a:t>delete from&lt;</a:t>
            </a:r>
            <a:r>
              <a:rPr lang="zh-CN" altLang="en-US" sz="2000" b="1" dirty="0">
                <a:solidFill>
                  <a:srgbClr val="FF0000"/>
                </a:solidFill>
              </a:rPr>
              <a:t>表名</a:t>
            </a:r>
            <a:r>
              <a:rPr lang="en-US" altLang="zh-CN" sz="2000" b="1" dirty="0">
                <a:solidFill>
                  <a:srgbClr val="FF0000"/>
                </a:solidFill>
              </a:rPr>
              <a:t>&gt;[where&lt;</a:t>
            </a:r>
            <a:r>
              <a:rPr lang="zh-CN" altLang="en-US" sz="2000" b="1" dirty="0">
                <a:solidFill>
                  <a:srgbClr val="FF0000"/>
                </a:solidFill>
              </a:rPr>
              <a:t>条件</a:t>
            </a:r>
            <a:r>
              <a:rPr lang="en-US" altLang="zh-CN" sz="2000" b="1" dirty="0">
                <a:solidFill>
                  <a:srgbClr val="FF0000"/>
                </a:solidFill>
              </a:rPr>
              <a:t>&gt;]</a:t>
            </a:r>
            <a:endParaRPr lang="en-US" altLang="zh-CN" sz="2000" b="1" dirty="0">
              <a:solidFill>
                <a:srgbClr val="FF0000"/>
              </a:solidFill>
            </a:endParaRPr>
          </a:p>
          <a:p>
            <a:pPr lvl="2">
              <a:lnSpc>
                <a:spcPct val="80000"/>
              </a:lnSpc>
              <a:buFontTx/>
              <a:buNone/>
              <a:defRPr/>
            </a:pPr>
            <a:r>
              <a:rPr lang="en-US" altLang="zh-CN" sz="1600" b="1" dirty="0">
                <a:solidFill>
                  <a:srgbClr val="1C1C1C"/>
                </a:solidFill>
              </a:rPr>
              <a:t>[</a:t>
            </a:r>
            <a:r>
              <a:rPr lang="zh-CN" altLang="en-US" sz="1600" b="1" dirty="0" smtClean="0">
                <a:solidFill>
                  <a:srgbClr val="1C1C1C"/>
                </a:solidFill>
              </a:rPr>
              <a:t>例</a:t>
            </a:r>
            <a:r>
              <a:rPr lang="en-US" altLang="zh-CN" sz="1600" b="1" dirty="0" smtClean="0">
                <a:solidFill>
                  <a:srgbClr val="1C1C1C"/>
                </a:solidFill>
              </a:rPr>
              <a:t>] </a:t>
            </a:r>
            <a:r>
              <a:rPr lang="zh-CN" altLang="en-US" sz="1600" b="1" dirty="0">
                <a:solidFill>
                  <a:srgbClr val="1C1C1C"/>
                </a:solidFill>
              </a:rPr>
              <a:t>把学号为</a:t>
            </a:r>
            <a:r>
              <a:rPr lang="en-US" altLang="zh-CN" sz="1600" b="1" dirty="0">
                <a:solidFill>
                  <a:srgbClr val="1C1C1C"/>
                </a:solidFill>
              </a:rPr>
              <a:t>S200</a:t>
            </a:r>
            <a:r>
              <a:rPr lang="zh-CN" altLang="en-US" sz="1600" b="1" dirty="0">
                <a:solidFill>
                  <a:srgbClr val="1C1C1C"/>
                </a:solidFill>
              </a:rPr>
              <a:t>的学生记录删除。</a:t>
            </a:r>
            <a:endParaRPr lang="zh-CN" altLang="en-US" sz="1600" b="1" dirty="0">
              <a:solidFill>
                <a:srgbClr val="1C1C1C"/>
              </a:solidFill>
            </a:endParaRPr>
          </a:p>
          <a:p>
            <a:pPr lvl="2">
              <a:lnSpc>
                <a:spcPct val="80000"/>
              </a:lnSpc>
              <a:buFontTx/>
              <a:buNone/>
              <a:defRPr/>
            </a:pPr>
            <a:r>
              <a:rPr lang="zh-CN" altLang="en-US" sz="1600" b="1" dirty="0">
                <a:solidFill>
                  <a:srgbClr val="1C1C1C"/>
                </a:solidFill>
              </a:rPr>
              <a:t>          </a:t>
            </a:r>
            <a:r>
              <a:rPr lang="en-US" altLang="zh-CN" sz="1600" b="1" dirty="0">
                <a:solidFill>
                  <a:srgbClr val="0000FF"/>
                </a:solidFill>
              </a:rPr>
              <a:t>delete from students</a:t>
            </a:r>
            <a:endParaRPr lang="en-US" altLang="zh-CN" sz="1600" b="1" dirty="0">
              <a:solidFill>
                <a:srgbClr val="0000FF"/>
              </a:solidFill>
            </a:endParaRPr>
          </a:p>
          <a:p>
            <a:pPr lvl="2">
              <a:lnSpc>
                <a:spcPct val="80000"/>
              </a:lnSpc>
              <a:buFontTx/>
              <a:buNone/>
              <a:defRPr/>
            </a:pPr>
            <a:r>
              <a:rPr lang="en-US" altLang="zh-CN" sz="1600" b="1" dirty="0">
                <a:solidFill>
                  <a:srgbClr val="0000FF"/>
                </a:solidFill>
              </a:rPr>
              <a:t>           where </a:t>
            </a:r>
            <a:r>
              <a:rPr lang="en-US" altLang="zh-CN" sz="1600" b="1" dirty="0" err="1">
                <a:solidFill>
                  <a:srgbClr val="0000FF"/>
                </a:solidFill>
              </a:rPr>
              <a:t>sno</a:t>
            </a:r>
            <a:r>
              <a:rPr lang="en-US" altLang="zh-CN" sz="1600" b="1" dirty="0">
                <a:solidFill>
                  <a:srgbClr val="0000FF"/>
                </a:solidFill>
              </a:rPr>
              <a:t>=‘S200’</a:t>
            </a:r>
            <a:endParaRPr lang="en-US" altLang="zh-CN" sz="2000" b="1" dirty="0">
              <a:solidFill>
                <a:srgbClr val="0000FF"/>
              </a:solidFill>
            </a:endParaRPr>
          </a:p>
          <a:p>
            <a:pPr lvl="1">
              <a:lnSpc>
                <a:spcPct val="80000"/>
              </a:lnSpc>
              <a:buFontTx/>
              <a:buNone/>
              <a:defRPr/>
            </a:pPr>
            <a:endParaRPr lang="en-US" altLang="zh-CN" sz="2000" dirty="0">
              <a:solidFill>
                <a:srgbClr val="0000FF"/>
              </a:solidFill>
            </a:endParaRPr>
          </a:p>
        </p:txBody>
      </p:sp>
      <p:sp>
        <p:nvSpPr>
          <p:cNvPr id="6" name="Rectangle 2"/>
          <p:cNvSpPr txBox="1">
            <a:spLocks noChangeArrowheads="1"/>
          </p:cNvSpPr>
          <p:nvPr/>
        </p:nvSpPr>
        <p:spPr bwMode="auto">
          <a:xfrm>
            <a:off x="1428750" y="0"/>
            <a:ext cx="7086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defRPr/>
            </a:pPr>
            <a:r>
              <a:rPr lang="en-US" altLang="zh-CN" sz="4400" kern="0" dirty="0">
                <a:solidFill>
                  <a:schemeClr val="tx2"/>
                </a:solidFill>
                <a:latin typeface="华文新魏" pitchFamily="2" charset="-122"/>
                <a:ea typeface="华文新魏" pitchFamily="2" charset="-122"/>
                <a:cs typeface="+mj-cs"/>
              </a:rPr>
              <a:t>1. </a:t>
            </a:r>
            <a:r>
              <a:rPr lang="zh-CN" altLang="en-US" sz="4400" kern="0" dirty="0">
                <a:solidFill>
                  <a:schemeClr val="tx2"/>
                </a:solidFill>
                <a:latin typeface="华文新魏" pitchFamily="2" charset="-122"/>
                <a:ea typeface="华文新魏" pitchFamily="2" charset="-122"/>
                <a:cs typeface="+mj-cs"/>
              </a:rPr>
              <a:t>数据库系统概述</a:t>
            </a:r>
            <a:endParaRPr lang="zh-CN" altLang="en-US" sz="4400" kern="0" dirty="0">
              <a:solidFill>
                <a:schemeClr val="tx2"/>
              </a:solidFill>
              <a:latin typeface="华文新魏" pitchFamily="2" charset="-122"/>
              <a:ea typeface="华文新魏" pitchFamily="2" charset="-122"/>
              <a:cs typeface="+mj-cs"/>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r>
              <a:rPr lang="en-US" altLang="zh-CN" smtClean="0">
                <a:latin typeface="华文新魏" pitchFamily="2" charset="-122"/>
                <a:ea typeface="华文新魏" pitchFamily="2" charset="-122"/>
              </a:rPr>
              <a:t>2. JDBC</a:t>
            </a:r>
            <a:r>
              <a:rPr lang="zh-CN" altLang="en-US" smtClean="0">
                <a:latin typeface="华文新魏" pitchFamily="2" charset="-122"/>
                <a:ea typeface="华文新魏" pitchFamily="2" charset="-122"/>
              </a:rPr>
              <a:t>概述</a:t>
            </a:r>
            <a:r>
              <a:rPr lang="zh-CN" altLang="en-US" smtClean="0"/>
              <a:t>	</a:t>
            </a:r>
            <a:endParaRPr lang="zh-CN" altLang="en-US" smtClean="0"/>
          </a:p>
        </p:txBody>
      </p:sp>
      <p:sp>
        <p:nvSpPr>
          <p:cNvPr id="358403" name="Rectangle 3"/>
          <p:cNvSpPr>
            <a:spLocks noGrp="1" noChangeArrowheads="1"/>
          </p:cNvSpPr>
          <p:nvPr>
            <p:ph type="body" idx="4294967295"/>
          </p:nvPr>
        </p:nvSpPr>
        <p:spPr>
          <a:xfrm>
            <a:off x="928688" y="1071563"/>
            <a:ext cx="7643812" cy="5526087"/>
          </a:xfrm>
        </p:spPr>
        <p:txBody>
          <a:bodyPr/>
          <a:lstStyle/>
          <a:p>
            <a:pPr>
              <a:lnSpc>
                <a:spcPct val="80000"/>
              </a:lnSpc>
              <a:defRPr/>
            </a:pPr>
            <a:r>
              <a:rPr lang="en-US" altLang="zh-CN" b="1" dirty="0">
                <a:solidFill>
                  <a:schemeClr val="accent6">
                    <a:lumMod val="75000"/>
                  </a:schemeClr>
                </a:solidFill>
                <a:latin typeface="华文新魏" pitchFamily="2" charset="-122"/>
                <a:ea typeface="华文新魏" pitchFamily="2" charset="-122"/>
              </a:rPr>
              <a:t>JDBC</a:t>
            </a:r>
            <a:r>
              <a:rPr lang="zh-CN" altLang="en-US" b="1" dirty="0" smtClean="0">
                <a:solidFill>
                  <a:schemeClr val="accent6">
                    <a:lumMod val="75000"/>
                  </a:schemeClr>
                </a:solidFill>
                <a:latin typeface="华文新魏" pitchFamily="2" charset="-122"/>
                <a:ea typeface="华文新魏" pitchFamily="2" charset="-122"/>
              </a:rPr>
              <a:t>概述</a:t>
            </a:r>
            <a:endParaRPr lang="en-US" altLang="zh-CN" b="1" dirty="0">
              <a:solidFill>
                <a:schemeClr val="accent6">
                  <a:lumMod val="75000"/>
                </a:schemeClr>
              </a:solidFill>
              <a:latin typeface="华文新魏" pitchFamily="2" charset="-122"/>
              <a:ea typeface="华文新魏" pitchFamily="2" charset="-122"/>
            </a:endParaRPr>
          </a:p>
          <a:p>
            <a:pPr lvl="1">
              <a:defRPr/>
            </a:pPr>
            <a:r>
              <a:rPr lang="en-US" altLang="zh-CN" sz="2400" b="1" dirty="0">
                <a:solidFill>
                  <a:srgbClr val="000000"/>
                </a:solidFill>
              </a:rPr>
              <a:t>JDBC(Java </a:t>
            </a:r>
            <a:r>
              <a:rPr lang="en-US" altLang="zh-CN" sz="2400" b="1" dirty="0" err="1">
                <a:solidFill>
                  <a:srgbClr val="000000"/>
                </a:solidFill>
              </a:rPr>
              <a:t>DataBase</a:t>
            </a:r>
            <a:r>
              <a:rPr lang="en-US" altLang="zh-CN" sz="2400" b="1" dirty="0">
                <a:solidFill>
                  <a:srgbClr val="000000"/>
                </a:solidFill>
              </a:rPr>
              <a:t> Connectivity)</a:t>
            </a:r>
            <a:r>
              <a:rPr lang="zh-CN" altLang="en-US" sz="2400" b="1" dirty="0">
                <a:solidFill>
                  <a:srgbClr val="000000"/>
                </a:solidFill>
              </a:rPr>
              <a:t>是一套允许</a:t>
            </a:r>
            <a:r>
              <a:rPr lang="en-US" altLang="zh-CN" sz="2400" b="1" dirty="0">
                <a:solidFill>
                  <a:srgbClr val="000000"/>
                </a:solidFill>
              </a:rPr>
              <a:t>Java</a:t>
            </a:r>
            <a:r>
              <a:rPr lang="zh-CN" altLang="en-US" sz="2400" b="1" dirty="0">
                <a:solidFill>
                  <a:srgbClr val="000000"/>
                </a:solidFill>
              </a:rPr>
              <a:t>与</a:t>
            </a:r>
            <a:r>
              <a:rPr lang="en-US" altLang="zh-CN" sz="2400" b="1" dirty="0">
                <a:solidFill>
                  <a:srgbClr val="000000"/>
                </a:solidFill>
              </a:rPr>
              <a:t>SQL</a:t>
            </a:r>
            <a:r>
              <a:rPr lang="zh-CN" altLang="en-US" sz="2400" b="1" dirty="0">
                <a:solidFill>
                  <a:srgbClr val="000000"/>
                </a:solidFill>
              </a:rPr>
              <a:t>数据库对话的程序设计接口，它是用于执行</a:t>
            </a:r>
            <a:r>
              <a:rPr lang="en-US" altLang="zh-CN" sz="2400" b="1" dirty="0">
                <a:solidFill>
                  <a:srgbClr val="000000"/>
                </a:solidFill>
              </a:rPr>
              <a:t>SQL</a:t>
            </a:r>
            <a:r>
              <a:rPr lang="zh-CN" altLang="en-US" sz="2400" b="1" dirty="0">
                <a:solidFill>
                  <a:srgbClr val="000000"/>
                </a:solidFill>
              </a:rPr>
              <a:t>语句的</a:t>
            </a:r>
            <a:r>
              <a:rPr lang="en-US" altLang="zh-CN" sz="2400" b="1" dirty="0">
                <a:solidFill>
                  <a:srgbClr val="000000"/>
                </a:solidFill>
              </a:rPr>
              <a:t>Java API</a:t>
            </a:r>
            <a:r>
              <a:rPr lang="zh-CN" altLang="en-US" sz="2400" b="1" dirty="0">
                <a:solidFill>
                  <a:srgbClr val="000000"/>
                </a:solidFill>
              </a:rPr>
              <a:t>，是</a:t>
            </a:r>
            <a:r>
              <a:rPr lang="en-US" altLang="zh-CN" sz="2400" b="1" dirty="0">
                <a:solidFill>
                  <a:srgbClr val="000000"/>
                </a:solidFill>
              </a:rPr>
              <a:t>Java</a:t>
            </a:r>
            <a:r>
              <a:rPr lang="zh-CN" altLang="en-US" sz="2400" b="1" dirty="0">
                <a:solidFill>
                  <a:srgbClr val="000000"/>
                </a:solidFill>
              </a:rPr>
              <a:t>应用程序连结数据库、存取数据的一种机制，可以为多种关系数据库提供统一的访问，它由一组用</a:t>
            </a:r>
            <a:r>
              <a:rPr lang="en-US" altLang="zh-CN" sz="2400" b="1" dirty="0">
                <a:solidFill>
                  <a:srgbClr val="000000"/>
                </a:solidFill>
              </a:rPr>
              <a:t>Java</a:t>
            </a:r>
            <a:r>
              <a:rPr lang="zh-CN" altLang="en-US" sz="2400" b="1" dirty="0">
                <a:solidFill>
                  <a:srgbClr val="000000"/>
                </a:solidFill>
              </a:rPr>
              <a:t>语言编写的类和接口组成</a:t>
            </a:r>
            <a:r>
              <a:rPr lang="zh-CN" altLang="en-US" sz="2400" b="1" dirty="0" smtClean="0">
                <a:solidFill>
                  <a:srgbClr val="000000"/>
                </a:solidFill>
              </a:rPr>
              <a:t>。</a:t>
            </a:r>
            <a:endParaRPr lang="en-US" altLang="zh-CN" sz="2400" b="1" dirty="0" smtClean="0">
              <a:solidFill>
                <a:srgbClr val="000000"/>
              </a:solidFill>
            </a:endParaRPr>
          </a:p>
          <a:p>
            <a:pPr lvl="1">
              <a:defRPr/>
            </a:pPr>
            <a:endParaRPr lang="zh-CN" altLang="en-US" sz="2400" b="1" dirty="0">
              <a:solidFill>
                <a:srgbClr val="000000"/>
              </a:solidFill>
            </a:endParaRPr>
          </a:p>
          <a:p>
            <a:pPr>
              <a:lnSpc>
                <a:spcPct val="80000"/>
              </a:lnSpc>
              <a:defRPr/>
            </a:pPr>
            <a:r>
              <a:rPr lang="en-US" altLang="zh-CN" b="1" dirty="0">
                <a:solidFill>
                  <a:schemeClr val="accent6">
                    <a:lumMod val="75000"/>
                  </a:schemeClr>
                </a:solidFill>
                <a:latin typeface="华文新魏" pitchFamily="2" charset="-122"/>
                <a:ea typeface="华文新魏" pitchFamily="2" charset="-122"/>
              </a:rPr>
              <a:t>JDBC</a:t>
            </a:r>
            <a:r>
              <a:rPr lang="zh-CN" altLang="en-US" b="1" dirty="0">
                <a:solidFill>
                  <a:schemeClr val="accent6">
                    <a:lumMod val="75000"/>
                  </a:schemeClr>
                </a:solidFill>
                <a:latin typeface="华文新魏" pitchFamily="2" charset="-122"/>
                <a:ea typeface="华文新魏" pitchFamily="2" charset="-122"/>
              </a:rPr>
              <a:t>的基本功能</a:t>
            </a:r>
            <a:endParaRPr lang="zh-CN" altLang="en-US" b="1" dirty="0">
              <a:solidFill>
                <a:schemeClr val="accent6">
                  <a:lumMod val="75000"/>
                </a:schemeClr>
              </a:solidFill>
              <a:latin typeface="华文新魏" pitchFamily="2" charset="-122"/>
              <a:ea typeface="华文新魏" pitchFamily="2" charset="-122"/>
            </a:endParaRPr>
          </a:p>
          <a:p>
            <a:pPr lvl="1">
              <a:spcBef>
                <a:spcPts val="600"/>
              </a:spcBef>
              <a:buFontTx/>
              <a:buNone/>
              <a:defRPr/>
            </a:pPr>
            <a:r>
              <a:rPr lang="zh-CN" altLang="en-US" sz="2400" b="1" dirty="0">
                <a:solidFill>
                  <a:srgbClr val="000000"/>
                </a:solidFill>
              </a:rPr>
              <a:t>①加载</a:t>
            </a:r>
            <a:r>
              <a:rPr lang="en-US" altLang="zh-CN" sz="2400" b="1" dirty="0">
                <a:solidFill>
                  <a:srgbClr val="000000"/>
                </a:solidFill>
              </a:rPr>
              <a:t>JDBC</a:t>
            </a:r>
            <a:r>
              <a:rPr lang="zh-CN" altLang="en-US" sz="2400" b="1" dirty="0">
                <a:solidFill>
                  <a:srgbClr val="000000"/>
                </a:solidFill>
              </a:rPr>
              <a:t>驱动程序；</a:t>
            </a:r>
            <a:endParaRPr lang="zh-CN" altLang="en-US" sz="2400" b="1" dirty="0">
              <a:solidFill>
                <a:srgbClr val="000000"/>
              </a:solidFill>
            </a:endParaRPr>
          </a:p>
          <a:p>
            <a:pPr lvl="1">
              <a:spcBef>
                <a:spcPts val="600"/>
              </a:spcBef>
              <a:buFontTx/>
              <a:buNone/>
              <a:defRPr/>
            </a:pPr>
            <a:r>
              <a:rPr lang="zh-CN" altLang="en-US" sz="2400" b="1" dirty="0">
                <a:solidFill>
                  <a:srgbClr val="000000"/>
                </a:solidFill>
              </a:rPr>
              <a:t>②建立与数据库的连接；</a:t>
            </a:r>
            <a:endParaRPr lang="zh-CN" altLang="en-US" sz="2400" b="1" dirty="0">
              <a:solidFill>
                <a:srgbClr val="000000"/>
              </a:solidFill>
            </a:endParaRPr>
          </a:p>
          <a:p>
            <a:pPr lvl="1">
              <a:spcBef>
                <a:spcPts val="600"/>
              </a:spcBef>
              <a:buFontTx/>
              <a:buNone/>
              <a:defRPr/>
            </a:pPr>
            <a:r>
              <a:rPr lang="zh-CN" altLang="en-US" sz="2400" b="1" dirty="0">
                <a:solidFill>
                  <a:srgbClr val="000000"/>
                </a:solidFill>
              </a:rPr>
              <a:t>③使用</a:t>
            </a:r>
            <a:r>
              <a:rPr lang="en-US" altLang="zh-CN" sz="2400" b="1" dirty="0">
                <a:solidFill>
                  <a:srgbClr val="000000"/>
                </a:solidFill>
              </a:rPr>
              <a:t>SQL</a:t>
            </a:r>
            <a:r>
              <a:rPr lang="zh-CN" altLang="en-US" sz="2400" b="1" dirty="0">
                <a:solidFill>
                  <a:srgbClr val="000000"/>
                </a:solidFill>
              </a:rPr>
              <a:t>语句进行数据库操作并处理结果</a:t>
            </a:r>
            <a:r>
              <a:rPr lang="zh-CN" altLang="en-US" sz="2400" b="1" dirty="0" smtClean="0">
                <a:solidFill>
                  <a:srgbClr val="000000"/>
                </a:solidFill>
              </a:rPr>
              <a:t>；</a:t>
            </a:r>
            <a:endParaRPr lang="en-US" altLang="zh-CN" sz="2400" b="1" dirty="0" smtClean="0">
              <a:solidFill>
                <a:srgbClr val="000000"/>
              </a:solidFill>
            </a:endParaRPr>
          </a:p>
          <a:p>
            <a:pPr lvl="1">
              <a:spcBef>
                <a:spcPts val="600"/>
              </a:spcBef>
              <a:buFontTx/>
              <a:buNone/>
              <a:defRPr/>
            </a:pPr>
            <a:r>
              <a:rPr lang="zh-CN" altLang="en-US" sz="2400" b="1" dirty="0" smtClean="0">
                <a:solidFill>
                  <a:srgbClr val="000000"/>
                </a:solidFill>
              </a:rPr>
              <a:t>④</a:t>
            </a:r>
            <a:r>
              <a:rPr lang="zh-CN" altLang="en-US" sz="2400" b="1" dirty="0">
                <a:solidFill>
                  <a:srgbClr val="000000"/>
                </a:solidFill>
              </a:rPr>
              <a:t>关闭相关连接。 </a:t>
            </a:r>
            <a:endParaRPr lang="zh-CN" altLang="en-US" sz="2400" b="1" dirty="0">
              <a:solidFill>
                <a:srgbClr val="000000"/>
              </a:solidFill>
            </a:endParaRPr>
          </a:p>
          <a:p>
            <a:pPr>
              <a:defRPr/>
            </a:pPr>
            <a:endParaRPr lang="en-US" altLang="zh-CN"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13670</Words>
  <Application>WPS 演示</Application>
  <PresentationFormat>全屏显示(4:3)</PresentationFormat>
  <Paragraphs>545</Paragraphs>
  <Slides>51</Slides>
  <Notes>25</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51</vt:i4>
      </vt:variant>
    </vt:vector>
  </HeadingPairs>
  <TitlesOfParts>
    <vt:vector size="52" baseType="lpstr">
      <vt:lpstr>诗情画意</vt:lpstr>
      <vt:lpstr>PowerPoint 演示文稿</vt:lpstr>
      <vt:lpstr>目  录</vt:lpstr>
      <vt:lpstr>10.1 Java数据库编程技术</vt:lpstr>
      <vt:lpstr>1. 数据库系统概述</vt:lpstr>
      <vt:lpstr>PowerPoint 演示文稿</vt:lpstr>
      <vt:lpstr>PowerPoint 演示文稿</vt:lpstr>
      <vt:lpstr>PowerPoint 演示文稿</vt:lpstr>
      <vt:lpstr>PowerPoint 演示文稿</vt:lpstr>
      <vt:lpstr>2. JDBC概述	</vt:lpstr>
      <vt:lpstr>2. JDBC概述	</vt:lpstr>
      <vt:lpstr>2. JDBC概述	</vt:lpstr>
      <vt:lpstr>PowerPoint 演示文稿</vt:lpstr>
      <vt:lpstr>PowerPoint 演示文稿</vt:lpstr>
      <vt:lpstr>PowerPoint 演示文稿</vt:lpstr>
      <vt:lpstr>PowerPoint 演示文稿</vt:lpstr>
      <vt:lpstr>PowerPoint 演示文稿</vt:lpstr>
      <vt:lpstr>2. JDBC概述	</vt:lpstr>
      <vt:lpstr>3. JDBC编程步骤	</vt:lpstr>
      <vt:lpstr>示例：Java DB数据库操作程序 </vt:lpstr>
      <vt:lpstr>示例：Java DB数据库操作程序 </vt:lpstr>
      <vt:lpstr>示例：Java DB数据库操作程序 </vt:lpstr>
      <vt:lpstr>PowerPoint 演示文稿</vt:lpstr>
      <vt:lpstr>PowerPoint 演示文稿</vt:lpstr>
      <vt:lpstr>Eclipse配置：右击工程名，选择Build Path/Configure Build Path…</vt:lpstr>
      <vt:lpstr>PowerPoint 演示文稿</vt:lpstr>
      <vt:lpstr>对象关系映射ORM</vt:lpstr>
      <vt:lpstr>10.2 网络编程技术</vt:lpstr>
      <vt:lpstr>1. 网络协议概述</vt:lpstr>
      <vt:lpstr>ISO/OSI与TCP/IP的对应关系</vt:lpstr>
      <vt:lpstr>1. 网络协议概述</vt:lpstr>
      <vt:lpstr>1. 网络协议概述</vt:lpstr>
      <vt:lpstr>2. 网络类及应用</vt:lpstr>
      <vt:lpstr>（1） InetAddress类 </vt:lpstr>
      <vt:lpstr>示例：获取主机的IP地址</vt:lpstr>
      <vt:lpstr>示例：获取主机的IP地址</vt:lpstr>
      <vt:lpstr>（2） ServerSocket类 </vt:lpstr>
      <vt:lpstr>（3） Socket类</vt:lpstr>
      <vt:lpstr>基于TCP的点对点通信</vt:lpstr>
      <vt:lpstr>使用ServerSocket建立一个简单的服务器</vt:lpstr>
      <vt:lpstr>使用Socket建立一个简单的客户机</vt:lpstr>
      <vt:lpstr>基于TCP的点对面通信	</vt:lpstr>
      <vt:lpstr>服务端程序</vt:lpstr>
      <vt:lpstr>服务端程序</vt:lpstr>
      <vt:lpstr>客户端程序</vt:lpstr>
      <vt:lpstr>客户端程序</vt:lpstr>
      <vt:lpstr>PowerPoint 演示文稿</vt:lpstr>
      <vt:lpstr>（4） DatagramPacket类</vt:lpstr>
      <vt:lpstr>（5） DatagramSocket类</vt:lpstr>
      <vt:lpstr>基于UDP的数据报通信	</vt:lpstr>
      <vt:lpstr>基于UDP的数据报通信	</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HL</dc:creator>
  <dc:subject>JAVA3</dc:subject>
  <cp:lastModifiedBy>wangkp</cp:lastModifiedBy>
  <cp:revision>414</cp:revision>
  <dcterms:created xsi:type="dcterms:W3CDTF">2005-09-07T13:43:00Z</dcterms:created>
  <dcterms:modified xsi:type="dcterms:W3CDTF">2016-05-17T23:36:26Z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