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379" r:id="rId2"/>
    <p:sldId id="389" r:id="rId3"/>
    <p:sldId id="381" r:id="rId4"/>
    <p:sldId id="382" r:id="rId5"/>
    <p:sldId id="387" r:id="rId6"/>
    <p:sldId id="388" r:id="rId7"/>
    <p:sldId id="384" r:id="rId8"/>
    <p:sldId id="385" r:id="rId9"/>
    <p:sldId id="386" r:id="rId10"/>
    <p:sldId id="383" r:id="rId11"/>
  </p:sldIdLst>
  <p:sldSz cx="9144000" cy="6858000" type="screen4x3"/>
  <p:notesSz cx="5924550" cy="8085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64693" autoAdjust="0"/>
  </p:normalViewPr>
  <p:slideViewPr>
    <p:cSldViewPr>
      <p:cViewPr varScale="1">
        <p:scale>
          <a:sx n="66" d="100"/>
          <a:sy n="66" d="100"/>
        </p:scale>
        <p:origin x="19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52800" y="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6962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52800" y="76962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anose="020B0604020202020204" pitchFamily="34" charset="0"/>
              </a:defRPr>
            </a:lvl1pPr>
          </a:lstStyle>
          <a:p>
            <a:fld id="{1DE2491F-A107-4F2C-88F2-8C149112BC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608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66988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047" tIns="40023" rIns="80047" bIns="40023" numCol="1" anchor="ctr" anchorCtr="0" compatLnSpc="1">
            <a:prstTxWarp prst="textNoShape">
              <a:avLst/>
            </a:prstTxWarp>
          </a:bodyPr>
          <a:lstStyle>
            <a:lvl1pPr defTabSz="800100"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57563" y="0"/>
            <a:ext cx="2566987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047" tIns="40023" rIns="80047" bIns="40023" numCol="1" anchor="ctr" anchorCtr="0" compatLnSpc="1">
            <a:prstTxWarp prst="textNoShape">
              <a:avLst/>
            </a:prstTxWarp>
          </a:bodyPr>
          <a:lstStyle>
            <a:lvl1pPr algn="r" defTabSz="800100"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606425"/>
            <a:ext cx="4043362" cy="3032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90575" y="3840163"/>
            <a:ext cx="4343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047" tIns="40023" rIns="80047" bIns="40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680325"/>
            <a:ext cx="2566988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047" tIns="40023" rIns="80047" bIns="40023" numCol="1" anchor="b" anchorCtr="0" compatLnSpc="1">
            <a:prstTxWarp prst="textNoShape">
              <a:avLst/>
            </a:prstTxWarp>
          </a:bodyPr>
          <a:lstStyle>
            <a:lvl1pPr defTabSz="800100"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57563" y="7680325"/>
            <a:ext cx="2566987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047" tIns="40023" rIns="80047" bIns="40023" numCol="1" anchor="b" anchorCtr="0" compatLnSpc="1">
            <a:prstTxWarp prst="textNoShape">
              <a:avLst/>
            </a:prstTxWarp>
          </a:bodyPr>
          <a:lstStyle>
            <a:lvl1pPr algn="r" defTabSz="800100"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fld id="{1526F7E7-5FE9-4C22-9EF3-2B42B86EB3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531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F7E7-5FE9-4C22-9EF3-2B42B86EB3EB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13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F7E7-5FE9-4C22-9EF3-2B42B86EB3E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39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F7E7-5FE9-4C22-9EF3-2B42B86EB3E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74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F7E7-5FE9-4C22-9EF3-2B42B86EB3E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23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F7E7-5FE9-4C22-9EF3-2B42B86EB3E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721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F7E7-5FE9-4C22-9EF3-2B42B86EB3E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80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F7E7-5FE9-4C22-9EF3-2B42B86EB3E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34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F7E7-5FE9-4C22-9EF3-2B42B86EB3E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92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F7E7-5FE9-4C22-9EF3-2B42B86EB3E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4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6486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6486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86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87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6487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87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8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648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6487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6487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16488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0CCCA8-92CA-4CF1-B3C9-44193557E91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3DD5-7896-4EA9-9C57-83FA438FBB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97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82BB2-C311-4DDD-9293-6F819F324C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9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561F0-EB0F-4E0B-8B47-9A40EBF3CA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84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02B6A-B50F-47D6-92C1-D31D32EEC8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83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482D4-E1FB-4047-BEE5-F2056CE5BD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45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03FB2-41F3-4CF4-B47F-9E46B8978C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91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51BF2-6B2F-4E32-B0FD-1CDAD23069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12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561FE-0DF4-47D0-887C-8252D7E93E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8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CF569-44AE-45D1-97F3-5D01F494CE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0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043A9-8E2F-41C4-B287-7C39F36275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91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638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3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63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37</a:t>
            </a:r>
            <a:endParaRPr lang="en-US" altLang="zh-CN"/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5D6653-D166-430E-8400-520A424F974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2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__1.docx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2483768" cy="567506"/>
          </a:xfrm>
          <a:noFill/>
          <a:ln/>
        </p:spPr>
        <p:txBody>
          <a:bodyPr/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互斥问题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9512" y="1988840"/>
            <a:ext cx="849694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38760" algn="just">
              <a:spcAft>
                <a:spcPts val="0"/>
              </a:spcAft>
            </a:pPr>
            <a:r>
              <a:rPr lang="zh-CN" altLang="zh-CN" sz="2800" kern="100" spc="20" dirty="0">
                <a:latin typeface="Times New Roman" panose="02020603050405020304" pitchFamily="18" charset="0"/>
              </a:rPr>
              <a:t>（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1</a:t>
            </a:r>
            <a:r>
              <a:rPr lang="zh-CN" altLang="zh-CN" sz="2800" kern="100" spc="20" dirty="0">
                <a:latin typeface="Times New Roman" panose="02020603050405020304" pitchFamily="18" charset="0"/>
              </a:rPr>
              <a:t>）互斥算法正确性的条件是什么？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r>
              <a:rPr lang="zh-CN" altLang="zh-CN" sz="2800" kern="100" spc="20" dirty="0">
                <a:latin typeface="Times New Roman" panose="02020603050405020304" pitchFamily="18" charset="0"/>
              </a:rPr>
              <a:t>（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2</a:t>
            </a:r>
            <a:r>
              <a:rPr lang="zh-CN" altLang="zh-CN" sz="2800" kern="100" spc="20" dirty="0">
                <a:latin typeface="Times New Roman" panose="02020603050405020304" pitchFamily="18" charset="0"/>
              </a:rPr>
              <a:t>）关于两个进程互斥问题，有人给出如下解法</a:t>
            </a:r>
            <a:r>
              <a:rPr lang="zh-CN" altLang="zh-CN" sz="2800" kern="100" spc="20" dirty="0" smtClean="0">
                <a:latin typeface="Times New Roman" panose="02020603050405020304" pitchFamily="18" charset="0"/>
              </a:rPr>
              <a:t>：</a:t>
            </a:r>
            <a:endParaRPr lang="en-US" altLang="zh-CN" sz="2800" kern="100" spc="20" dirty="0" smtClean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endParaRPr lang="en-US" altLang="zh-CN" sz="2800" kern="100" spc="20" dirty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r>
              <a:rPr lang="zh-CN" altLang="zh-CN" sz="28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试举反例，说明上述算法是不正确的。</a:t>
            </a:r>
            <a:endParaRPr lang="zh-CN" altLang="en-US" sz="2800" dirty="0"/>
          </a:p>
          <a:p>
            <a:pPr indent="238760" algn="just">
              <a:spcAft>
                <a:spcPts val="0"/>
              </a:spcAft>
            </a:pPr>
            <a:endParaRPr lang="zh-CN" altLang="zh-CN" sz="36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00" y="64134"/>
            <a:ext cx="8856984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某系统采用虚拟页式存储管理方式，页面大小为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2KB</a:t>
            </a:r>
            <a:r>
              <a:rPr lang="zh-CN" altLang="zh-CN" sz="28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，每个进程分配的页框数固定为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4</a:t>
            </a:r>
            <a:r>
              <a:rPr lang="zh-CN" altLang="zh-CN" sz="28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页。采用局部置换策略，置换算法采用</a:t>
            </a:r>
            <a:r>
              <a:rPr lang="zh-CN" altLang="zh-CN" sz="2800" b="1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改进的时钟算法</a:t>
            </a:r>
            <a:r>
              <a:rPr lang="zh-CN" altLang="zh-CN" sz="28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，当有页面新装入内存时，页表的时钟指针指向新装入页面的下一个在内存的表项。设当前进程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P</a:t>
            </a:r>
            <a:r>
              <a:rPr lang="zh-CN" altLang="zh-CN" sz="28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的页表如下（“时钟”指针指向逻辑页面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3</a:t>
            </a:r>
            <a:r>
              <a:rPr lang="zh-CN" altLang="zh-CN" sz="28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的表项）：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52171"/>
              </p:ext>
            </p:extLst>
          </p:nvPr>
        </p:nvGraphicFramePr>
        <p:xfrm>
          <a:off x="179512" y="2626021"/>
          <a:ext cx="9145016" cy="250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文档" r:id="rId4" imgW="3395895" imgH="928667" progId="Word.Document.12">
                  <p:embed/>
                </p:oleObj>
              </mc:Choice>
              <mc:Fallback>
                <p:oleObj name="文档" r:id="rId4" imgW="3395895" imgH="9286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2626021"/>
                        <a:ext cx="9145016" cy="2501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4400" y="4919008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8435" indent="50165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b="1" kern="100" spc="20" dirty="0">
                <a:latin typeface="Times New Roman" panose="02020603050405020304" pitchFamily="18" charset="0"/>
              </a:rPr>
              <a:t>问 题：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⑴</a:t>
            </a:r>
            <a:r>
              <a:rPr lang="zh-CN" altLang="zh-CN" sz="2400" b="1" kern="100" spc="20" dirty="0">
                <a:latin typeface="Times New Roman" panose="02020603050405020304" pitchFamily="18" charset="0"/>
              </a:rPr>
              <a:t>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当进程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P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依次对逻辑地址执行下述操作：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457200" indent="455930" algn="just">
              <a:spcAft>
                <a:spcPts val="0"/>
              </a:spcAft>
            </a:pPr>
            <a:r>
              <a:rPr lang="zh-CN" altLang="zh-CN" sz="2400" kern="100" spc="20" dirty="0">
                <a:latin typeface="Times New Roman" panose="02020603050405020304" pitchFamily="18" charset="0"/>
              </a:rPr>
              <a:t>①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  </a:t>
            </a:r>
            <a:r>
              <a:rPr lang="zh-CN" altLang="zh-CN" sz="2400" b="1" kern="100" spc="20" dirty="0">
                <a:latin typeface="Times New Roman" panose="02020603050405020304" pitchFamily="18" charset="0"/>
              </a:rPr>
              <a:t>引用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 4C7H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；  ② </a:t>
            </a:r>
            <a:r>
              <a:rPr lang="zh-CN" altLang="zh-CN" sz="2400" b="1" kern="100" spc="20" dirty="0">
                <a:latin typeface="Times New Roman" panose="02020603050405020304" pitchFamily="18" charset="0"/>
              </a:rPr>
              <a:t>修改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 19B4H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； ③ </a:t>
            </a:r>
            <a:r>
              <a:rPr lang="zh-CN" altLang="zh-CN" sz="2400" b="1" kern="100" spc="20" dirty="0">
                <a:latin typeface="Times New Roman" panose="02020603050405020304" pitchFamily="18" charset="0"/>
              </a:rPr>
              <a:t>修改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 0C9AH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；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indent="913130" algn="just">
              <a:spcAft>
                <a:spcPts val="0"/>
              </a:spcAft>
            </a:pPr>
            <a:r>
              <a:rPr lang="zh-CN" altLang="zh-CN" sz="2400" kern="100" spc="20" dirty="0">
                <a:latin typeface="Times New Roman" panose="02020603050405020304" pitchFamily="18" charset="0"/>
              </a:rPr>
              <a:t>写出进程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P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的页表内容；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indent="685800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⑵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在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⑴ 的基础上，进程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P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对逻辑地址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27A8H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进行访问，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r>
              <a:rPr lang="zh-CN" altLang="zh-CN" sz="24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该逻辑地址对应的物理地址是多少？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334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4664"/>
            <a:ext cx="5472608" cy="61965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 err="1" smtClean="0">
                <a:latin typeface="Times New Roman" panose="02020603050405020304" pitchFamily="18" charset="0"/>
              </a:rPr>
              <a:t>var</a:t>
            </a:r>
            <a:r>
              <a:rPr lang="en-US" altLang="zh-CN" sz="2800" kern="100" spc="2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blocked: array[0..1]of </a:t>
            </a:r>
            <a:r>
              <a:rPr lang="en-US" altLang="zh-CN" sz="2800" kern="100" spc="20" dirty="0" err="1">
                <a:latin typeface="Times New Roman" panose="02020603050405020304" pitchFamily="18" charset="0"/>
              </a:rPr>
              <a:t>boolean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turn:0..1;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procedure P(</a:t>
            </a:r>
            <a:r>
              <a:rPr lang="en-US" altLang="zh-CN" sz="2800" kern="100" spc="20" dirty="0" err="1">
                <a:latin typeface="Times New Roman" panose="02020603050405020304" pitchFamily="18" charset="0"/>
              </a:rPr>
              <a:t>id:integer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);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begin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repeat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blocked[id]:=true;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while turn&lt;&gt;id do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     begin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         while blocked[1-id] do 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               {nothing}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         turn:=id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     end;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 &lt;Critical section&gt;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 blocked[id]:=false;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 &lt;Remainder&gt;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until false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lnSpc>
                <a:spcPts val="2800"/>
              </a:lnSpc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end</a:t>
            </a:r>
            <a:r>
              <a:rPr lang="en-US" altLang="zh-CN" sz="2800" kern="100" spc="20" dirty="0" smtClean="0">
                <a:latin typeface="Times New Roman" panose="02020603050405020304" pitchFamily="18" charset="0"/>
              </a:rPr>
              <a:t>;</a:t>
            </a:r>
            <a:endParaRPr lang="zh-CN" altLang="zh-CN" sz="36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4088" y="869162"/>
            <a:ext cx="345638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238760" algn="just"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begin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blocked[0]:=false; </a:t>
            </a:r>
            <a:endParaRPr lang="en-US" altLang="zh-CN" sz="2800" kern="100" spc="20" dirty="0" smtClean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r>
              <a:rPr lang="en-US" altLang="zh-CN" sz="2800" kern="100" spc="20" dirty="0" smtClean="0">
                <a:latin typeface="Times New Roman" panose="02020603050405020304" pitchFamily="18" charset="0"/>
              </a:rPr>
              <a:t>    blocked[1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]:=false; </a:t>
            </a:r>
            <a:endParaRPr lang="en-US" altLang="zh-CN" sz="2800" kern="100" spc="20" dirty="0" smtClean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r>
              <a:rPr lang="en-US" altLang="zh-CN" sz="2800" kern="100" spc="20" dirty="0" smtClean="0">
                <a:latin typeface="Times New Roman" panose="02020603050405020304" pitchFamily="18" charset="0"/>
              </a:rPr>
              <a:t>    turn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:=0;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</a:t>
            </a:r>
            <a:r>
              <a:rPr lang="en-US" altLang="zh-CN" sz="2800" kern="100" spc="20" dirty="0" err="1">
                <a:latin typeface="Times New Roman" panose="02020603050405020304" pitchFamily="18" charset="0"/>
              </a:rPr>
              <a:t>parbegin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       P(0); P(1)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    </a:t>
            </a:r>
            <a:r>
              <a:rPr lang="en-US" altLang="zh-CN" sz="2800" kern="100" spc="20" dirty="0" err="1">
                <a:latin typeface="Times New Roman" panose="02020603050405020304" pitchFamily="18" charset="0"/>
              </a:rPr>
              <a:t>parend</a:t>
            </a:r>
            <a:r>
              <a:rPr lang="en-US" altLang="zh-CN" sz="2800" kern="100" spc="20" dirty="0">
                <a:latin typeface="Times New Roman" panose="02020603050405020304" pitchFamily="18" charset="0"/>
              </a:rPr>
              <a:t>;</a:t>
            </a:r>
            <a:endParaRPr lang="zh-CN" altLang="zh-CN" sz="3600" kern="100" dirty="0">
              <a:latin typeface="Times New Roman" panose="02020603050405020304" pitchFamily="18" charset="0"/>
            </a:endParaRPr>
          </a:p>
          <a:p>
            <a:pPr indent="238760" algn="just">
              <a:spcAft>
                <a:spcPts val="0"/>
              </a:spcAft>
            </a:pPr>
            <a:r>
              <a:rPr lang="en-US" altLang="zh-CN" sz="2800" kern="100" spc="20" dirty="0">
                <a:latin typeface="Times New Roman" panose="02020603050405020304" pitchFamily="18" charset="0"/>
              </a:rPr>
              <a:t>end.</a:t>
            </a:r>
            <a:endParaRPr lang="zh-CN" altLang="zh-CN" sz="36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61189"/>
              </p:ext>
            </p:extLst>
          </p:nvPr>
        </p:nvGraphicFramePr>
        <p:xfrm>
          <a:off x="1403648" y="1198677"/>
          <a:ext cx="7128793" cy="3563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96036"/>
                <a:gridCol w="1906146"/>
                <a:gridCol w="1732860"/>
                <a:gridCol w="1993751"/>
              </a:tblGrid>
              <a:tr h="593900">
                <a:tc>
                  <a:txBody>
                    <a:bodyPr/>
                    <a:lstStyle/>
                    <a:p>
                      <a:pPr marL="178435" indent="-177165" algn="ctr">
                        <a:spcAft>
                          <a:spcPts val="0"/>
                        </a:spcAft>
                      </a:pPr>
                      <a:r>
                        <a:rPr lang="zh-CN" sz="1800" kern="100" spc="20" dirty="0">
                          <a:solidFill>
                            <a:schemeClr val="tx1"/>
                          </a:solidFill>
                          <a:effectLst/>
                        </a:rPr>
                        <a:t>进程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7165" indent="-168910" algn="ctr">
                        <a:spcAft>
                          <a:spcPts val="0"/>
                        </a:spcAft>
                      </a:pPr>
                      <a:r>
                        <a:rPr lang="zh-CN" sz="1800" kern="100" spc="20">
                          <a:solidFill>
                            <a:schemeClr val="tx1"/>
                          </a:solidFill>
                          <a:effectLst/>
                        </a:rPr>
                        <a:t>到达时间（</a:t>
                      </a:r>
                      <a:r>
                        <a:rPr lang="en-US" sz="1800" kern="100" spc="20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zh-CN" sz="1800" kern="100" spc="2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8435" indent="-177165" algn="ctr">
                        <a:spcAft>
                          <a:spcPts val="0"/>
                        </a:spcAft>
                      </a:pPr>
                      <a:r>
                        <a:rPr lang="zh-CN" sz="1800" kern="100" spc="20">
                          <a:solidFill>
                            <a:schemeClr val="tx1"/>
                          </a:solidFill>
                          <a:effectLst/>
                        </a:rPr>
                        <a:t>优先数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8435" indent="-177165" algn="ctr">
                        <a:spcAft>
                          <a:spcPts val="0"/>
                        </a:spcAft>
                      </a:pPr>
                      <a:r>
                        <a:rPr lang="en-US" sz="1800" kern="100" spc="20">
                          <a:solidFill>
                            <a:schemeClr val="tx1"/>
                          </a:solidFill>
                          <a:effectLst/>
                        </a:rPr>
                        <a:t>CPU</a:t>
                      </a:r>
                      <a:r>
                        <a:rPr lang="zh-CN" sz="1800" kern="100" spc="20">
                          <a:solidFill>
                            <a:schemeClr val="tx1"/>
                          </a:solidFill>
                          <a:effectLst/>
                        </a:rPr>
                        <a:t>阵发时间（</a:t>
                      </a:r>
                      <a:r>
                        <a:rPr lang="en-US" sz="1800" kern="100" spc="20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zh-CN" sz="1800" kern="100" spc="2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3900"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1800" kern="100" spc="2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530" indent="-168275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3900"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1800" kern="100" spc="20">
                          <a:solidFill>
                            <a:schemeClr val="tx1"/>
                          </a:solidFill>
                          <a:effectLst/>
                        </a:rPr>
                        <a:t>P2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530" indent="-168275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3900"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1800" kern="100" spc="20">
                          <a:solidFill>
                            <a:schemeClr val="tx1"/>
                          </a:solidFill>
                          <a:effectLst/>
                        </a:rPr>
                        <a:t>P3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530" indent="-168275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3900"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1800" kern="100" spc="20">
                          <a:solidFill>
                            <a:schemeClr val="tx1"/>
                          </a:solidFill>
                          <a:effectLst/>
                        </a:rPr>
                        <a:t>P4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530" indent="-168275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3900"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1800" kern="100" spc="20">
                          <a:solidFill>
                            <a:schemeClr val="tx1"/>
                          </a:solidFill>
                          <a:effectLst/>
                        </a:rPr>
                        <a:t>P5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530" indent="-168275" algn="ctr">
                        <a:spcAft>
                          <a:spcPts val="0"/>
                        </a:spcAft>
                      </a:pPr>
                      <a:r>
                        <a:rPr lang="en-US" sz="2000" b="1" kern="100" spc="2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7800" indent="-176530" algn="ctr">
                        <a:spcAft>
                          <a:spcPts val="0"/>
                        </a:spcAft>
                      </a:pPr>
                      <a:r>
                        <a:rPr lang="en-US" sz="2000" b="1" kern="100" spc="2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188640"/>
            <a:ext cx="2323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 </a:t>
            </a:r>
            <a:r>
              <a:rPr lang="zh-CN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处理机调度</a:t>
            </a:r>
            <a:endParaRPr lang="zh-CN" alt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724436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zh-CN" sz="24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表所示的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5</a:t>
            </a:r>
            <a:r>
              <a:rPr lang="zh-CN" altLang="zh-CN" sz="24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个进程：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0" y="4826675"/>
            <a:ext cx="81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" spc="20" dirty="0">
                <a:latin typeface="Times New Roman" panose="02020603050405020304" pitchFamily="18" charset="0"/>
              </a:rPr>
              <a:t>采用可剥夺的静态最高优先数算法进行调度（不考虑系统开销）。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2400" b="1" kern="100" spc="20" dirty="0">
                <a:latin typeface="Times New Roman" panose="02020603050405020304" pitchFamily="18" charset="0"/>
              </a:rPr>
              <a:t>问</a:t>
            </a:r>
            <a:r>
              <a:rPr lang="en-US" altLang="zh-CN" sz="2400" b="1" kern="100" spc="20" dirty="0">
                <a:latin typeface="Times New Roman" panose="02020603050405020304" pitchFamily="18" charset="0"/>
              </a:rPr>
              <a:t>  </a:t>
            </a:r>
            <a:r>
              <a:rPr lang="zh-CN" altLang="zh-CN" sz="2400" b="1" kern="100" spc="20" dirty="0">
                <a:latin typeface="Times New Roman" panose="02020603050405020304" pitchFamily="18" charset="0"/>
              </a:rPr>
              <a:t>题：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⑴ 画出对上述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5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个进程调度结果的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Gantt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图；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indent="537210" algn="just">
              <a:spcAft>
                <a:spcPts val="0"/>
              </a:spcAft>
            </a:pPr>
            <a:r>
              <a:rPr lang="zh-CN" altLang="zh-CN" sz="2400" kern="100" spc="20" dirty="0">
                <a:latin typeface="Times New Roman" panose="02020603050405020304" pitchFamily="18" charset="0"/>
              </a:rPr>
              <a:t>⑵ 计算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5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个进程的平均周转时间、平均带权周转时间。</a:t>
            </a:r>
            <a:endParaRPr lang="zh-CN" altLang="zh-CN" sz="3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42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" y="332656"/>
            <a:ext cx="8785546" cy="113885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42832"/>
              </p:ext>
            </p:extLst>
          </p:nvPr>
        </p:nvGraphicFramePr>
        <p:xfrm>
          <a:off x="-396552" y="2187203"/>
          <a:ext cx="9716179" cy="376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文档" r:id="rId5" imgW="3320906" imgH="1186774" progId="Word.Document.12">
                  <p:embed/>
                </p:oleObj>
              </mc:Choice>
              <mc:Fallback>
                <p:oleObj name="文档" r:id="rId5" imgW="3320906" imgH="11867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96552" y="2187203"/>
                        <a:ext cx="9716179" cy="3762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58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2204864"/>
            <a:ext cx="77048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kern="100" spc="20" dirty="0">
                <a:solidFill>
                  <a:srgbClr val="000000"/>
                </a:solidFill>
                <a:cs typeface="Times New Roman" panose="02020603050405020304" pitchFamily="18" charset="0"/>
              </a:rPr>
              <a:t>某寺庙，有小和尚、老和尚若干．庙内有一水缸，由小和尚提水入缸，供老和尚饮用．水缸可容纳</a:t>
            </a:r>
            <a:r>
              <a:rPr lang="en-US" altLang="zh-CN" sz="2800" kern="100" spc="20" dirty="0">
                <a:solidFill>
                  <a:srgbClr val="000000"/>
                </a:solidFill>
                <a:cs typeface="Times New Roman" panose="02020603050405020304" pitchFamily="18" charset="0"/>
              </a:rPr>
              <a:t> 30 </a:t>
            </a:r>
            <a:r>
              <a:rPr lang="zh-CN" altLang="zh-CN" sz="2800" kern="100" spc="20" dirty="0">
                <a:solidFill>
                  <a:srgbClr val="000000"/>
                </a:solidFill>
                <a:cs typeface="Times New Roman" panose="02020603050405020304" pitchFamily="18" charset="0"/>
              </a:rPr>
              <a:t>桶水，每次入水、取水仅为</a:t>
            </a:r>
            <a:r>
              <a:rPr lang="en-US" altLang="zh-CN" sz="2800" kern="100" spc="2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sz="2800" kern="100" spc="20" dirty="0">
                <a:solidFill>
                  <a:srgbClr val="000000"/>
                </a:solidFill>
                <a:cs typeface="Times New Roman" panose="02020603050405020304" pitchFamily="18" charset="0"/>
              </a:rPr>
              <a:t>桶，不可同时进行．水取自同一井中，水井径窄，每次只能容纳一个水桶取水．设水桶个数为</a:t>
            </a:r>
            <a:r>
              <a:rPr lang="en-US" altLang="zh-CN" sz="2800" kern="100" spc="20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r>
              <a:rPr lang="zh-CN" altLang="zh-CN" sz="2800" kern="100" spc="20" dirty="0">
                <a:solidFill>
                  <a:srgbClr val="000000"/>
                </a:solidFill>
                <a:cs typeface="Times New Roman" panose="02020603050405020304" pitchFamily="18" charset="0"/>
              </a:rPr>
              <a:t>个．试用信号灯和</a:t>
            </a:r>
            <a:r>
              <a:rPr lang="en-US" altLang="zh-CN" sz="2800" kern="100" spc="20" dirty="0">
                <a:solidFill>
                  <a:srgbClr val="000000"/>
                </a:solidFill>
                <a:cs typeface="Times New Roman" panose="02020603050405020304" pitchFamily="18" charset="0"/>
              </a:rPr>
              <a:t>PV</a:t>
            </a:r>
            <a:r>
              <a:rPr lang="zh-CN" altLang="zh-CN" sz="2800" kern="100" spc="20" dirty="0">
                <a:solidFill>
                  <a:srgbClr val="000000"/>
                </a:solidFill>
                <a:cs typeface="Times New Roman" panose="02020603050405020304" pitchFamily="18" charset="0"/>
              </a:rPr>
              <a:t>操作给出老和尚和小和尚的活动．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51520" y="210503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</a:t>
            </a:r>
            <a:r>
              <a:rPr lang="zh-CN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信号量与</a:t>
            </a:r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P/V</a:t>
            </a:r>
            <a:r>
              <a:rPr lang="zh-CN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操作</a:t>
            </a:r>
            <a:endParaRPr lang="zh-CN" alt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979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992" y="2708920"/>
            <a:ext cx="4572000" cy="392671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 err="1">
                <a:latin typeface="Times New Roman" panose="02020603050405020304" pitchFamily="18" charset="0"/>
              </a:rPr>
              <a:t>old_monk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()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{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do{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  P(full);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  P(bucket);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  P(</a:t>
            </a:r>
            <a:r>
              <a:rPr lang="en-US" altLang="zh-CN" sz="2400" kern="100" spc="20" dirty="0" err="1">
                <a:latin typeface="Times New Roman" panose="02020603050405020304" pitchFamily="18" charset="0"/>
              </a:rPr>
              <a:t>mutex_bigjar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);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 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缸中取水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;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  V(</a:t>
            </a:r>
            <a:r>
              <a:rPr lang="en-US" altLang="zh-CN" sz="2400" kern="100" spc="20" dirty="0" err="1">
                <a:latin typeface="Times New Roman" panose="02020603050405020304" pitchFamily="18" charset="0"/>
              </a:rPr>
              <a:t>mutex_bigjar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);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 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喝水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;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  V(bucket);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  V(empty);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}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}</a:t>
            </a:r>
            <a:endParaRPr lang="zh-CN" altLang="zh-CN" sz="2400" kern="100" spc="2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704851"/>
            <a:ext cx="4572000" cy="51065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Young_monk()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{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do{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P(empty);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P(bucket);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走到井边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P(</a:t>
            </a:r>
            <a:r>
              <a:rPr lang="en-US" altLang="zh-CN" sz="2400" kern="100" spc="20" dirty="0" err="1">
                <a:latin typeface="Times New Roman" panose="02020603050405020304" pitchFamily="18" charset="0"/>
              </a:rPr>
              <a:t>mutex_well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);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井中取水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V(</a:t>
            </a:r>
            <a:r>
              <a:rPr lang="en-US" altLang="zh-CN" sz="2400" kern="100" spc="20" dirty="0" err="1">
                <a:latin typeface="Times New Roman" panose="02020603050405020304" pitchFamily="18" charset="0"/>
              </a:rPr>
              <a:t>mutex_well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);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走到寺庙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P(</a:t>
            </a:r>
            <a:r>
              <a:rPr lang="en-US" altLang="zh-CN" sz="2400" kern="100" spc="20" dirty="0" err="1">
                <a:latin typeface="Times New Roman" panose="02020603050405020304" pitchFamily="18" charset="0"/>
              </a:rPr>
              <a:t>mutex_bigjar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);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水入缸中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V(</a:t>
            </a:r>
            <a:r>
              <a:rPr lang="en-US" altLang="zh-CN" sz="2400" kern="100" spc="20" dirty="0" err="1">
                <a:latin typeface="Times New Roman" panose="02020603050405020304" pitchFamily="18" charset="0"/>
              </a:rPr>
              <a:t>mutex_bigjar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);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V(bucket);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        V(full);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  while(1)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}</a:t>
            </a:r>
            <a:endParaRPr lang="zh-CN" altLang="zh-CN" sz="32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116632"/>
            <a:ext cx="5328592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400" kern="100" spc="20" dirty="0" smtClean="0">
                <a:latin typeface="Times New Roman" panose="02020603050405020304" pitchFamily="18" charset="0"/>
              </a:rPr>
              <a:t>semaphore 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empty; (30)  //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水缸容量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semaphore full; (0)  //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当前水量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semaphore bucket; (5) //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水桶数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semaphore </a:t>
            </a:r>
            <a:r>
              <a:rPr lang="en-US" altLang="zh-CN" sz="2400" kern="100" spc="20" dirty="0" err="1">
                <a:latin typeface="Times New Roman" panose="02020603050405020304" pitchFamily="18" charset="0"/>
              </a:rPr>
              <a:t>mutex_bigjar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;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kern="100" spc="20" dirty="0">
                <a:latin typeface="Times New Roman" panose="02020603050405020304" pitchFamily="18" charset="0"/>
              </a:rPr>
              <a:t>semaphore </a:t>
            </a:r>
            <a:r>
              <a:rPr lang="en-US" altLang="zh-CN" sz="2400" kern="100" spc="20" dirty="0" err="1">
                <a:latin typeface="Times New Roman" panose="02020603050405020304" pitchFamily="18" charset="0"/>
              </a:rPr>
              <a:t>mutex_well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;</a:t>
            </a:r>
            <a:endParaRPr lang="zh-CN" altLang="zh-CN" sz="3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9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97242" y="1700808"/>
            <a:ext cx="5184576" cy="2016224"/>
            <a:chOff x="3812" y="2934"/>
            <a:chExt cx="4425" cy="1915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 rot="468710" flipH="1">
              <a:off x="4992" y="2934"/>
              <a:ext cx="885" cy="1872"/>
            </a:xfrm>
            <a:custGeom>
              <a:avLst/>
              <a:gdLst>
                <a:gd name="T0" fmla="*/ 0 w 295"/>
                <a:gd name="T1" fmla="*/ 0 h 1404"/>
                <a:gd name="T2" fmla="*/ 295 w 295"/>
                <a:gd name="T3" fmla="*/ 312 h 1404"/>
                <a:gd name="T4" fmla="*/ 0 w 295"/>
                <a:gd name="T5" fmla="*/ 780 h 1404"/>
                <a:gd name="T6" fmla="*/ 295 w 295"/>
                <a:gd name="T7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" h="1404">
                  <a:moveTo>
                    <a:pt x="0" y="0"/>
                  </a:moveTo>
                  <a:cubicBezTo>
                    <a:pt x="147" y="91"/>
                    <a:pt x="295" y="182"/>
                    <a:pt x="295" y="312"/>
                  </a:cubicBezTo>
                  <a:cubicBezTo>
                    <a:pt x="295" y="442"/>
                    <a:pt x="0" y="598"/>
                    <a:pt x="0" y="780"/>
                  </a:cubicBezTo>
                  <a:cubicBezTo>
                    <a:pt x="0" y="962"/>
                    <a:pt x="246" y="1300"/>
                    <a:pt x="295" y="140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 rot="468710" flipH="1">
              <a:off x="5758" y="3052"/>
              <a:ext cx="885" cy="1797"/>
            </a:xfrm>
            <a:custGeom>
              <a:avLst/>
              <a:gdLst>
                <a:gd name="T0" fmla="*/ 0 w 295"/>
                <a:gd name="T1" fmla="*/ 0 h 1404"/>
                <a:gd name="T2" fmla="*/ 295 w 295"/>
                <a:gd name="T3" fmla="*/ 312 h 1404"/>
                <a:gd name="T4" fmla="*/ 0 w 295"/>
                <a:gd name="T5" fmla="*/ 780 h 1404"/>
                <a:gd name="T6" fmla="*/ 295 w 295"/>
                <a:gd name="T7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" h="1404">
                  <a:moveTo>
                    <a:pt x="0" y="0"/>
                  </a:moveTo>
                  <a:cubicBezTo>
                    <a:pt x="147" y="91"/>
                    <a:pt x="295" y="182"/>
                    <a:pt x="295" y="312"/>
                  </a:cubicBezTo>
                  <a:cubicBezTo>
                    <a:pt x="295" y="442"/>
                    <a:pt x="0" y="598"/>
                    <a:pt x="0" y="780"/>
                  </a:cubicBezTo>
                  <a:cubicBezTo>
                    <a:pt x="0" y="962"/>
                    <a:pt x="246" y="1300"/>
                    <a:pt x="295" y="140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5284" y="3715"/>
              <a:ext cx="1701" cy="156"/>
            </a:xfrm>
            <a:prstGeom prst="parallelogram">
              <a:avLst>
                <a:gd name="adj" fmla="val 10707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697" y="3871"/>
              <a:ext cx="59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4803" y="3712"/>
              <a:ext cx="703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6762" y="3871"/>
              <a:ext cx="646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57" y="3712"/>
              <a:ext cx="59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313" y="3871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787" y="3871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900" y="3894"/>
              <a:ext cx="0" cy="1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483" y="3871"/>
              <a:ext cx="0" cy="1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812" y="3559"/>
              <a:ext cx="29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西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7942" y="3559"/>
              <a:ext cx="29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东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403648" y="874562"/>
            <a:ext cx="68206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spc="20" dirty="0">
                <a:cs typeface="Times New Roman" panose="02020603050405020304" pitchFamily="18" charset="0"/>
              </a:rPr>
              <a:t>一南北流向的小河上有一座独木桥，如下图所示：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251519" y="210503"/>
            <a:ext cx="3730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 </a:t>
            </a:r>
            <a:r>
              <a:rPr lang="zh-CN" altLang="zh-CN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信号量</a:t>
            </a:r>
            <a:r>
              <a:rPr lang="zh-CN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与</a:t>
            </a:r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P/V</a:t>
            </a:r>
            <a:r>
              <a:rPr lang="zh-CN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操作</a:t>
            </a:r>
            <a:endParaRPr lang="zh-CN" alt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880" y="3842258"/>
            <a:ext cx="889393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565" indent="-189865" algn="just">
              <a:spcAft>
                <a:spcPts val="0"/>
              </a:spcAft>
            </a:pPr>
            <a:r>
              <a:rPr lang="zh-CN" altLang="zh-CN" sz="2400" kern="100" spc="20" dirty="0">
                <a:latin typeface="Times New Roman" panose="02020603050405020304" pitchFamily="18" charset="0"/>
              </a:rPr>
              <a:t>该独木桥宽度只能容纳一人，且该桥最多只能承重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4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人；东、西两方向过桥人只能前进、不能后退</a:t>
            </a:r>
            <a:r>
              <a:rPr lang="zh-CN" altLang="zh-CN" sz="2400" kern="100" spc="20" dirty="0" smtClean="0">
                <a:latin typeface="Times New Roman" panose="02020603050405020304" pitchFamily="18" charset="0"/>
              </a:rPr>
              <a:t>。</a:t>
            </a:r>
            <a:endParaRPr lang="en-US" altLang="zh-CN" sz="2400" kern="100" spc="20" dirty="0" smtClean="0">
              <a:latin typeface="Times New Roman" panose="02020603050405020304" pitchFamily="18" charset="0"/>
            </a:endParaRPr>
          </a:p>
          <a:p>
            <a:pPr marL="456565" indent="-189865" algn="just">
              <a:spcAft>
                <a:spcPts val="0"/>
              </a:spcAft>
            </a:pPr>
            <a:endParaRPr lang="en-US" altLang="zh-CN" sz="3200" kern="100" dirty="0" smtClean="0">
              <a:latin typeface="Times New Roman" panose="02020603050405020304" pitchFamily="18" charset="0"/>
            </a:endParaRPr>
          </a:p>
          <a:p>
            <a:pPr marL="456565" indent="-189865">
              <a:spcAft>
                <a:spcPts val="0"/>
              </a:spcAft>
            </a:pPr>
            <a:r>
              <a:rPr lang="zh-CN" altLang="zh-CN" sz="2400" b="1" kern="100" spc="20" dirty="0" smtClean="0">
                <a:latin typeface="Times New Roman" panose="02020603050405020304" pitchFamily="18" charset="0"/>
              </a:rPr>
              <a:t>问 </a:t>
            </a:r>
            <a:r>
              <a:rPr lang="zh-CN" altLang="zh-CN" sz="2400" b="1" kern="100" spc="20" dirty="0">
                <a:latin typeface="Times New Roman" panose="02020603050405020304" pitchFamily="18" charset="0"/>
              </a:rPr>
              <a:t>题：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写出用信号量和</a:t>
            </a:r>
            <a:r>
              <a:rPr lang="en-US" altLang="zh-CN" sz="2400" kern="100" spc="20" dirty="0">
                <a:latin typeface="Times New Roman" panose="02020603050405020304" pitchFamily="18" charset="0"/>
              </a:rPr>
              <a:t>PV</a:t>
            </a:r>
            <a:r>
              <a:rPr lang="zh-CN" altLang="zh-CN" sz="2400" kern="100" spc="20" dirty="0">
                <a:latin typeface="Times New Roman" panose="02020603050405020304" pitchFamily="18" charset="0"/>
              </a:rPr>
              <a:t>操作实现东、西两方向行人过桥的没有死锁、没有饿死的并发运行算法。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r>
              <a:rPr lang="zh-CN" altLang="zh-CN" sz="2400" b="1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zh-CN" sz="2400" b="1" kern="100" spc="20" dirty="0">
                <a:ea typeface="Times New Roman" panose="02020603050405020304" pitchFamily="18" charset="0"/>
              </a:rPr>
              <a:t> </a:t>
            </a:r>
            <a:r>
              <a:rPr lang="zh-CN" altLang="zh-CN" sz="2400" b="1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求：</a:t>
            </a:r>
            <a:r>
              <a:rPr lang="zh-CN" altLang="zh-CN" sz="2400" kern="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给出定义的各信号量和变量的含义及其</a:t>
            </a:r>
            <a:r>
              <a:rPr lang="zh-CN" altLang="zh-CN" sz="2400" kern="1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初值。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835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0"/>
            <a:ext cx="6606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8130" algn="just">
              <a:spcAft>
                <a:spcPts val="0"/>
              </a:spcAft>
            </a:pPr>
            <a:r>
              <a:rPr lang="en-US" altLang="zh-CN" b="1" kern="100" spc="2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1" kern="100" spc="2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spc="2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west_crossing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=0,east_crossing=0,west_wait=0,east_wait=0;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8130" algn="just">
              <a:spcAft>
                <a:spcPts val="0"/>
              </a:spcAft>
            </a:pPr>
            <a:r>
              <a:rPr lang="en-US" altLang="zh-CN" b="1" kern="100" spc="20" dirty="0">
                <a:latin typeface="Times New Roman" panose="02020603050405020304" pitchFamily="18" charset="0"/>
              </a:rPr>
              <a:t>semaphore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 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wq,eq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; /*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初值均为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0*/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8130" algn="just">
              <a:spcAft>
                <a:spcPts val="0"/>
              </a:spcAft>
            </a:pPr>
            <a:r>
              <a:rPr lang="en-US" altLang="zh-CN" b="1" kern="100" spc="20" dirty="0">
                <a:latin typeface="Times New Roman" panose="02020603050405020304" pitchFamily="18" charset="0"/>
              </a:rPr>
              <a:t>semaphore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 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mutex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; /*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初值均为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1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，用于共享变量的互斥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8130" algn="just">
              <a:spcAft>
                <a:spcPts val="0"/>
              </a:spcAft>
            </a:pPr>
            <a:r>
              <a:rPr lang="en-US" altLang="zh-CN" b="1" kern="100" spc="20" dirty="0">
                <a:latin typeface="Times New Roman" panose="02020603050405020304" pitchFamily="18" charset="0"/>
              </a:rPr>
              <a:t>semaphore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num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;/*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初值为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4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，用于限制过河人数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8130" algn="just">
              <a:spcAft>
                <a:spcPts val="0"/>
              </a:spcAft>
            </a:pPr>
            <a:r>
              <a:rPr lang="en-US" altLang="zh-CN" b="1" kern="100" spc="20" dirty="0">
                <a:latin typeface="Times New Roman" panose="02020603050405020304" pitchFamily="18" charset="0"/>
              </a:rPr>
              <a:t>semaphore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w_wait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,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e_wait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; /*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初值均为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1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，防止对方饿死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*/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4" y="1580594"/>
            <a:ext cx="4572000" cy="501675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西面过河者算法：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P(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 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后续过桥者将在此等待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P(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</a:rPr>
              <a:t>if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east_crossing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&gt; 0)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{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west_wait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++ 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42875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if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west_wait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= =1) P(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9939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//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西边有等待，东边后续过桥者将</a:t>
            </a:r>
            <a:r>
              <a:rPr lang="zh-CN" altLang="zh-CN" sz="2000" kern="100" dirty="0" smtClean="0">
                <a:latin typeface="Times New Roman" panose="02020603050405020304" pitchFamily="18" charset="0"/>
              </a:rPr>
              <a:t>等待</a:t>
            </a:r>
            <a:endParaRPr lang="zh-CN" altLang="zh-CN" sz="2400" kern="100" dirty="0" smtClean="0">
              <a:latin typeface="Times New Roman" panose="02020603050405020304" pitchFamily="18" charset="0"/>
            </a:endParaRPr>
          </a:p>
          <a:p>
            <a:pPr indent="190500" algn="just"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</a:rPr>
              <a:t>V ( </a:t>
            </a:r>
            <a:r>
              <a:rPr lang="en-US" altLang="zh-CN" sz="2000" kern="100" dirty="0" err="1" smtClean="0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 smtClean="0">
                <a:latin typeface="Times New Roman" panose="02020603050405020304" pitchFamily="18" charset="0"/>
              </a:rPr>
              <a:t> ) ;</a:t>
            </a:r>
            <a:endParaRPr lang="zh-CN" altLang="zh-CN" sz="2400" kern="100" dirty="0" smtClean="0">
              <a:latin typeface="Times New Roman" panose="02020603050405020304" pitchFamily="18" charset="0"/>
            </a:endParaRPr>
          </a:p>
          <a:p>
            <a:pPr indent="190500" algn="just"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</a:rPr>
              <a:t>P 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wq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); 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西边第一位过桥者在此等待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} 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else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{ P(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num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 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过河人数超过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人则等待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90500" algn="just"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</a:rPr>
              <a:t>west_crossing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++; V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);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270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V(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w_wait</a:t>
            </a:r>
            <a:r>
              <a:rPr lang="en-US" altLang="zh-CN" sz="2000" kern="100" dirty="0" smtClean="0">
                <a:latin typeface="Times New Roman" panose="02020603050405020304" pitchFamily="18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3520" y="1988840"/>
            <a:ext cx="4320480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</a:rPr>
              <a:t>&lt;</a:t>
            </a:r>
            <a:r>
              <a:rPr lang="zh-CN" altLang="zh-CN" sz="2000" b="1" kern="100" dirty="0">
                <a:latin typeface="Times New Roman" panose="02020603050405020304" pitchFamily="18" charset="0"/>
              </a:rPr>
              <a:t>上独木桥过河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&gt;;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P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 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</a:rPr>
              <a:t>west_crossing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-- 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V(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num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 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过桥人数减少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人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</a:rPr>
              <a:t>if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west_crossing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= = 0)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42875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{ 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if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east_wait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&gt; 0) 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do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   {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east_wait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– –;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east_crossing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++ 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    V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eq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 ; 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唤醒东边第一位等待者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   }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V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 ;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3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88" y="1700808"/>
            <a:ext cx="4572000" cy="501675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东面过河者算法：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P(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后续过桥者将在此等待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P(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</a:rPr>
              <a:t>if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west_crossing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&gt; 0)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42875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{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east_wait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++ 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42875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if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east_wait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= =1) P(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9939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//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东边有等待，西边后续过桥者将等待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V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 ;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905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P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eq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); 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东边第一位过桥者在此等待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} 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else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{ P(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num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 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过河人数超过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人则等待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90500" algn="just"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</a:rPr>
              <a:t>east_crossing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++; V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1270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V(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e_wait</a:t>
            </a:r>
            <a:r>
              <a:rPr lang="en-US" altLang="zh-CN" sz="2000" kern="100" dirty="0" smtClean="0">
                <a:latin typeface="Times New Roman" panose="02020603050405020304" pitchFamily="18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3488" y="2132856"/>
            <a:ext cx="4572000" cy="378565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</a:rPr>
              <a:t>&lt;</a:t>
            </a:r>
            <a:r>
              <a:rPr lang="zh-CN" altLang="zh-CN" sz="2000" b="1" kern="100" dirty="0">
                <a:latin typeface="Times New Roman" panose="02020603050405020304" pitchFamily="18" charset="0"/>
              </a:rPr>
              <a:t>上独木桥过河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&gt;;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P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 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</a:rPr>
              <a:t>east_crossing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-- 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V(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num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); 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过桥人数减少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人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</a:rPr>
              <a:t>if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east_crossing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= = 0)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{ 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if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west_wait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&gt; 0) 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do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   {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west_wait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– –;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west_crossing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++ 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     V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wq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 ; /*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唤醒西边第一位等待者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*/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   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V (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mutex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) ;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0"/>
            <a:ext cx="6606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8130" algn="just">
              <a:spcAft>
                <a:spcPts val="0"/>
              </a:spcAft>
            </a:pPr>
            <a:r>
              <a:rPr lang="en-US" altLang="zh-CN" b="1" kern="100" spc="2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1" kern="100" spc="2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spc="2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west_crossing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=0,east_crossing=0,west_wait=0,east_wait=0;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8130" algn="just">
              <a:spcAft>
                <a:spcPts val="0"/>
              </a:spcAft>
            </a:pPr>
            <a:r>
              <a:rPr lang="en-US" altLang="zh-CN" b="1" kern="100" spc="20" dirty="0">
                <a:latin typeface="Times New Roman" panose="02020603050405020304" pitchFamily="18" charset="0"/>
              </a:rPr>
              <a:t>semaphore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 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wq,eq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; /*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初值均为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0*/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8130" algn="just">
              <a:spcAft>
                <a:spcPts val="0"/>
              </a:spcAft>
            </a:pPr>
            <a:r>
              <a:rPr lang="en-US" altLang="zh-CN" b="1" kern="100" spc="20" dirty="0">
                <a:latin typeface="Times New Roman" panose="02020603050405020304" pitchFamily="18" charset="0"/>
              </a:rPr>
              <a:t>semaphore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 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mutex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; /*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初值均为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1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，用于共享变量的互斥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8130" algn="just">
              <a:spcAft>
                <a:spcPts val="0"/>
              </a:spcAft>
            </a:pPr>
            <a:r>
              <a:rPr lang="en-US" altLang="zh-CN" b="1" kern="100" spc="20" dirty="0">
                <a:latin typeface="Times New Roman" panose="02020603050405020304" pitchFamily="18" charset="0"/>
              </a:rPr>
              <a:t>semaphore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num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;/*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初值为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4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，用于限制过河人数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8130" algn="just">
              <a:spcAft>
                <a:spcPts val="0"/>
              </a:spcAft>
            </a:pPr>
            <a:r>
              <a:rPr lang="en-US" altLang="zh-CN" b="1" kern="100" spc="20" dirty="0">
                <a:latin typeface="Times New Roman" panose="02020603050405020304" pitchFamily="18" charset="0"/>
              </a:rPr>
              <a:t>semaphore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w_wait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, </a:t>
            </a:r>
            <a:r>
              <a:rPr lang="en-US" altLang="zh-CN" kern="100" spc="20" dirty="0" err="1">
                <a:latin typeface="Times New Roman" panose="02020603050405020304" pitchFamily="18" charset="0"/>
              </a:rPr>
              <a:t>e_wait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; /*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初值均为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1</a:t>
            </a:r>
            <a:r>
              <a:rPr lang="zh-CN" altLang="zh-CN" kern="100" spc="20" dirty="0">
                <a:latin typeface="Times New Roman" panose="02020603050405020304" pitchFamily="18" charset="0"/>
              </a:rPr>
              <a:t>，防止对方饿死</a:t>
            </a:r>
            <a:r>
              <a:rPr lang="en-US" altLang="zh-CN" kern="100" spc="20" dirty="0">
                <a:latin typeface="Times New Roman" panose="02020603050405020304" pitchFamily="18" charset="0"/>
              </a:rPr>
              <a:t>*/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5689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6256</TotalTime>
  <Words>1126</Words>
  <Application>Microsoft Office PowerPoint</Application>
  <PresentationFormat>全屏显示(4:3)</PresentationFormat>
  <Paragraphs>179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Arial</vt:lpstr>
      <vt:lpstr>Calibri</vt:lpstr>
      <vt:lpstr>Helvetica</vt:lpstr>
      <vt:lpstr>Tahoma</vt:lpstr>
      <vt:lpstr>Times New Roman</vt:lpstr>
      <vt:lpstr>Wingdings</vt:lpstr>
      <vt:lpstr>Blends</vt:lpstr>
      <vt:lpstr>文档</vt:lpstr>
      <vt:lpstr>1 互斥问题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MacPro</cp:lastModifiedBy>
  <cp:revision>322</cp:revision>
  <cp:lastPrinted>2002-12-16T14:28:06Z</cp:lastPrinted>
  <dcterms:created xsi:type="dcterms:W3CDTF">1999-08-24T15:20:22Z</dcterms:created>
  <dcterms:modified xsi:type="dcterms:W3CDTF">2017-06-12T12:24:35Z</dcterms:modified>
</cp:coreProperties>
</file>