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2"/>
  </p:notesMasterIdLst>
  <p:sldIdLst>
    <p:sldId id="256" r:id="rId2"/>
    <p:sldId id="258" r:id="rId3"/>
    <p:sldId id="330" r:id="rId4"/>
    <p:sldId id="331" r:id="rId5"/>
    <p:sldId id="333" r:id="rId6"/>
    <p:sldId id="334" r:id="rId7"/>
    <p:sldId id="335" r:id="rId8"/>
    <p:sldId id="336" r:id="rId9"/>
    <p:sldId id="337" r:id="rId10"/>
    <p:sldId id="338" r:id="rId11"/>
    <p:sldId id="339" r:id="rId12"/>
    <p:sldId id="341" r:id="rId13"/>
    <p:sldId id="342" r:id="rId14"/>
    <p:sldId id="364" r:id="rId15"/>
    <p:sldId id="365" r:id="rId16"/>
    <p:sldId id="366" r:id="rId17"/>
    <p:sldId id="368" r:id="rId18"/>
    <p:sldId id="370" r:id="rId19"/>
    <p:sldId id="349" r:id="rId20"/>
    <p:sldId id="350" r:id="rId21"/>
    <p:sldId id="351" r:id="rId22"/>
    <p:sldId id="353" r:id="rId23"/>
    <p:sldId id="354" r:id="rId24"/>
    <p:sldId id="371" r:id="rId25"/>
    <p:sldId id="372" r:id="rId26"/>
    <p:sldId id="373" r:id="rId27"/>
    <p:sldId id="374" r:id="rId28"/>
    <p:sldId id="377" r:id="rId29"/>
    <p:sldId id="355" r:id="rId30"/>
    <p:sldId id="356" r:id="rId31"/>
    <p:sldId id="359" r:id="rId32"/>
    <p:sldId id="360" r:id="rId33"/>
    <p:sldId id="363"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3" r:id="rId47"/>
    <p:sldId id="396" r:id="rId48"/>
    <p:sldId id="398" r:id="rId49"/>
    <p:sldId id="399" r:id="rId50"/>
    <p:sldId id="402" r:id="rId51"/>
    <p:sldId id="403" r:id="rId52"/>
    <p:sldId id="404" r:id="rId53"/>
    <p:sldId id="405" r:id="rId54"/>
    <p:sldId id="406" r:id="rId55"/>
    <p:sldId id="401" r:id="rId56"/>
    <p:sldId id="407" r:id="rId57"/>
    <p:sldId id="412" r:id="rId58"/>
    <p:sldId id="414" r:id="rId59"/>
    <p:sldId id="415" r:id="rId60"/>
    <p:sldId id="416" r:id="rId61"/>
    <p:sldId id="417" r:id="rId62"/>
    <p:sldId id="418" r:id="rId63"/>
    <p:sldId id="419" r:id="rId64"/>
    <p:sldId id="420" r:id="rId65"/>
    <p:sldId id="421" r:id="rId66"/>
    <p:sldId id="422" r:id="rId67"/>
    <p:sldId id="424" r:id="rId68"/>
    <p:sldId id="457" r:id="rId69"/>
    <p:sldId id="460" r:id="rId70"/>
    <p:sldId id="461" r:id="rId71"/>
    <p:sldId id="462" r:id="rId72"/>
    <p:sldId id="464" r:id="rId73"/>
    <p:sldId id="463" r:id="rId74"/>
    <p:sldId id="465" r:id="rId75"/>
    <p:sldId id="466" r:id="rId76"/>
    <p:sldId id="467" r:id="rId77"/>
    <p:sldId id="468" r:id="rId78"/>
    <p:sldId id="469" r:id="rId79"/>
    <p:sldId id="470" r:id="rId80"/>
    <p:sldId id="471" r:id="rId81"/>
    <p:sldId id="472" r:id="rId82"/>
    <p:sldId id="473" r:id="rId83"/>
    <p:sldId id="474" r:id="rId84"/>
    <p:sldId id="475" r:id="rId85"/>
    <p:sldId id="477" r:id="rId86"/>
    <p:sldId id="478" r:id="rId87"/>
    <p:sldId id="479" r:id="rId88"/>
    <p:sldId id="480" r:id="rId89"/>
    <p:sldId id="481" r:id="rId90"/>
    <p:sldId id="483" r:id="rId91"/>
    <p:sldId id="482" r:id="rId92"/>
    <p:sldId id="458" r:id="rId93"/>
    <p:sldId id="486" r:id="rId94"/>
    <p:sldId id="484" r:id="rId95"/>
    <p:sldId id="485" r:id="rId96"/>
    <p:sldId id="487" r:id="rId97"/>
    <p:sldId id="488" r:id="rId98"/>
    <p:sldId id="495" r:id="rId99"/>
    <p:sldId id="496" r:id="rId100"/>
    <p:sldId id="489" r:id="rId101"/>
    <p:sldId id="492" r:id="rId102"/>
    <p:sldId id="459" r:id="rId103"/>
    <p:sldId id="497" r:id="rId104"/>
    <p:sldId id="502" r:id="rId105"/>
    <p:sldId id="504" r:id="rId106"/>
    <p:sldId id="505" r:id="rId107"/>
    <p:sldId id="498" r:id="rId108"/>
    <p:sldId id="506" r:id="rId109"/>
    <p:sldId id="507" r:id="rId110"/>
    <p:sldId id="508" r:id="rId111"/>
    <p:sldId id="509" r:id="rId112"/>
    <p:sldId id="510" r:id="rId113"/>
    <p:sldId id="511" r:id="rId114"/>
    <p:sldId id="512" r:id="rId115"/>
    <p:sldId id="513" r:id="rId116"/>
    <p:sldId id="514" r:id="rId117"/>
    <p:sldId id="518" r:id="rId118"/>
    <p:sldId id="519" r:id="rId119"/>
    <p:sldId id="520" r:id="rId120"/>
    <p:sldId id="521" r:id="rId1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2D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7" autoAdjust="0"/>
    <p:restoredTop sz="99111" autoAdjust="0"/>
  </p:normalViewPr>
  <p:slideViewPr>
    <p:cSldViewPr>
      <p:cViewPr varScale="1">
        <p:scale>
          <a:sx n="92" d="100"/>
          <a:sy n="92" d="100"/>
        </p:scale>
        <p:origin x="1182" y="84"/>
      </p:cViewPr>
      <p:guideLst>
        <p:guide orient="horz" pos="2160"/>
        <p:guide pos="2880"/>
      </p:guideLst>
    </p:cSldViewPr>
  </p:slideViewPr>
  <p:outlineViewPr>
    <p:cViewPr>
      <p:scale>
        <a:sx n="33" d="100"/>
        <a:sy n="33" d="100"/>
      </p:scale>
      <p:origin x="0" y="789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F3952596-16B8-453C-8C72-93AFFE65897D}" type="datetimeFigureOut">
              <a:rPr lang="zh-CN" altLang="en-US"/>
              <a:pPr>
                <a:defRPr/>
              </a:pPr>
              <a:t>2016/3/6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C062869-A796-43F8-B5B9-F1839C5F9A03}" type="slidenum">
              <a:rPr lang="zh-CN" altLang="en-US"/>
              <a:pPr>
                <a:defRPr/>
              </a:pPr>
              <a:t>‹#›</a:t>
            </a:fld>
            <a:endParaRPr lang="zh-CN" altLang="en-US"/>
          </a:p>
        </p:txBody>
      </p:sp>
    </p:spTree>
    <p:extLst>
      <p:ext uri="{BB962C8B-B14F-4D97-AF65-F5344CB8AC3E}">
        <p14:creationId xmlns:p14="http://schemas.microsoft.com/office/powerpoint/2010/main" val="15736105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1" kern="1200" dirty="0" smtClean="0">
                <a:solidFill>
                  <a:schemeClr val="tx1"/>
                </a:solidFill>
                <a:effectLst/>
                <a:latin typeface="+mn-lt"/>
                <a:ea typeface="+mn-ea"/>
                <a:cs typeface="+mn-cs"/>
              </a:rPr>
              <a:t>PE</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允许保护方式位。用于启动</a:t>
            </a:r>
            <a:r>
              <a:rPr lang="en-US" altLang="zh-CN" sz="1200" kern="1200" dirty="0" smtClean="0">
                <a:solidFill>
                  <a:schemeClr val="tx1"/>
                </a:solidFill>
                <a:effectLst/>
                <a:latin typeface="+mn-lt"/>
                <a:ea typeface="+mn-ea"/>
                <a:cs typeface="+mn-cs"/>
              </a:rPr>
              <a:t>Pentium</a:t>
            </a:r>
            <a:r>
              <a:rPr lang="zh-CN" altLang="zh-CN" sz="1200" kern="1200" dirty="0" smtClean="0">
                <a:solidFill>
                  <a:schemeClr val="tx1"/>
                </a:solidFill>
                <a:effectLst/>
                <a:latin typeface="+mn-lt"/>
                <a:ea typeface="+mn-ea"/>
                <a:cs typeface="+mn-cs"/>
              </a:rPr>
              <a:t>微处理机的保护方式。当把</a:t>
            </a:r>
            <a:r>
              <a:rPr lang="en-US" altLang="zh-CN" sz="1200" kern="1200" dirty="0" smtClean="0">
                <a:solidFill>
                  <a:schemeClr val="tx1"/>
                </a:solidFill>
                <a:effectLst/>
                <a:latin typeface="+mn-lt"/>
                <a:ea typeface="+mn-ea"/>
                <a:cs typeface="+mn-cs"/>
              </a:rPr>
              <a:t>PE</a:t>
            </a:r>
            <a:r>
              <a:rPr lang="zh-CN" altLang="zh-CN" sz="1200" kern="1200" dirty="0" smtClean="0">
                <a:solidFill>
                  <a:schemeClr val="tx1"/>
                </a:solidFill>
                <a:effectLst/>
                <a:latin typeface="+mn-lt"/>
                <a:ea typeface="+mn-ea"/>
                <a:cs typeface="+mn-cs"/>
              </a:rPr>
              <a:t>位置成</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，则允许实施保护，在这种情况下，微处理机才能在保护方式下运行；若</a:t>
            </a:r>
            <a:r>
              <a:rPr lang="en-US" altLang="zh-CN" sz="1200" kern="1200" dirty="0" smtClean="0">
                <a:solidFill>
                  <a:schemeClr val="tx1"/>
                </a:solidFill>
                <a:effectLst/>
                <a:latin typeface="+mn-lt"/>
                <a:ea typeface="+mn-ea"/>
                <a:cs typeface="+mn-cs"/>
              </a:rPr>
              <a:t>PE</a:t>
            </a:r>
            <a:r>
              <a:rPr lang="zh-CN" altLang="zh-CN" sz="1200" kern="1200" dirty="0" smtClean="0">
                <a:solidFill>
                  <a:schemeClr val="tx1"/>
                </a:solidFill>
                <a:effectLst/>
                <a:latin typeface="+mn-lt"/>
                <a:ea typeface="+mn-ea"/>
                <a:cs typeface="+mn-cs"/>
              </a:rPr>
              <a:t>位被清</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，则微处理机在实方式下运行。</a:t>
            </a:r>
          </a:p>
          <a:p>
            <a:r>
              <a:rPr lang="en-US" altLang="zh-CN" sz="1200" b="1" kern="1200" dirty="0" smtClean="0">
                <a:solidFill>
                  <a:schemeClr val="tx1"/>
                </a:solidFill>
                <a:effectLst/>
                <a:latin typeface="+mn-lt"/>
                <a:ea typeface="+mn-ea"/>
                <a:cs typeface="+mn-cs"/>
              </a:rPr>
              <a:t>MP</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监视浮点部件位。在</a:t>
            </a:r>
            <a:r>
              <a:rPr lang="en-US" altLang="zh-CN" sz="1200" kern="1200" dirty="0" smtClean="0">
                <a:solidFill>
                  <a:schemeClr val="tx1"/>
                </a:solidFill>
                <a:effectLst/>
                <a:latin typeface="+mn-lt"/>
                <a:ea typeface="+mn-ea"/>
                <a:cs typeface="+mn-cs"/>
              </a:rPr>
              <a:t>80286</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80386DX</a:t>
            </a:r>
            <a:r>
              <a:rPr lang="zh-CN" altLang="zh-CN" sz="1200" kern="1200" dirty="0" smtClean="0">
                <a:solidFill>
                  <a:schemeClr val="tx1"/>
                </a:solidFill>
                <a:effectLst/>
                <a:latin typeface="+mn-lt"/>
                <a:ea typeface="+mn-ea"/>
                <a:cs typeface="+mn-cs"/>
              </a:rPr>
              <a:t>微处理机上，这一位控制着处理机</a:t>
            </a:r>
            <a:r>
              <a:rPr lang="en-US" altLang="zh-CN" sz="1200" kern="1200" dirty="0" smtClean="0">
                <a:solidFill>
                  <a:schemeClr val="tx1"/>
                </a:solidFill>
                <a:effectLst/>
                <a:latin typeface="+mn-lt"/>
                <a:ea typeface="+mn-ea"/>
                <a:cs typeface="+mn-cs"/>
              </a:rPr>
              <a:t>WAIT</a:t>
            </a:r>
            <a:r>
              <a:rPr lang="zh-CN" altLang="zh-CN" sz="1200" kern="1200" dirty="0" smtClean="0">
                <a:solidFill>
                  <a:schemeClr val="tx1"/>
                </a:solidFill>
                <a:effectLst/>
                <a:latin typeface="+mn-lt"/>
                <a:ea typeface="+mn-ea"/>
                <a:cs typeface="+mn-cs"/>
              </a:rPr>
              <a:t>指令</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等待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的功能，用这一位达到与浮点部件同步的目的。当在</a:t>
            </a:r>
            <a:r>
              <a:rPr lang="en-US" altLang="zh-CN" sz="1200" kern="1200" dirty="0" smtClean="0">
                <a:solidFill>
                  <a:schemeClr val="tx1"/>
                </a:solidFill>
                <a:effectLst/>
                <a:latin typeface="+mn-lt"/>
                <a:ea typeface="+mn-ea"/>
                <a:cs typeface="+mn-cs"/>
              </a:rPr>
              <a:t>Pentium</a:t>
            </a:r>
            <a:r>
              <a:rPr lang="zh-CN" altLang="zh-CN" sz="1200" kern="1200" dirty="0" smtClean="0">
                <a:solidFill>
                  <a:schemeClr val="tx1"/>
                </a:solidFill>
                <a:effectLst/>
                <a:latin typeface="+mn-lt"/>
                <a:ea typeface="+mn-ea"/>
                <a:cs typeface="+mn-cs"/>
              </a:rPr>
              <a:t>上运行</a:t>
            </a:r>
            <a:r>
              <a:rPr lang="en-US" altLang="zh-CN" sz="1200" kern="1200" dirty="0" smtClean="0">
                <a:solidFill>
                  <a:schemeClr val="tx1"/>
                </a:solidFill>
                <a:effectLst/>
                <a:latin typeface="+mn-lt"/>
                <a:ea typeface="+mn-ea"/>
                <a:cs typeface="+mn-cs"/>
              </a:rPr>
              <a:t>80286</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80386</a:t>
            </a:r>
            <a:r>
              <a:rPr lang="zh-CN" altLang="zh-CN" sz="1200" kern="1200" dirty="0" smtClean="0">
                <a:solidFill>
                  <a:schemeClr val="tx1"/>
                </a:solidFill>
                <a:effectLst/>
                <a:latin typeface="+mn-lt"/>
                <a:ea typeface="+mn-ea"/>
                <a:cs typeface="+mn-cs"/>
              </a:rPr>
              <a:t>的程序时，就要将这一位置成</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EM</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模拟浮点部件位。</a:t>
            </a:r>
            <a:r>
              <a:rPr lang="en-US" altLang="zh-CN" sz="1200" kern="1200" dirty="0" smtClean="0">
                <a:solidFill>
                  <a:schemeClr val="tx1"/>
                </a:solidFill>
                <a:effectLst/>
                <a:latin typeface="+mn-lt"/>
                <a:ea typeface="+mn-ea"/>
                <a:cs typeface="+mn-cs"/>
              </a:rPr>
              <a:t>EM</a:t>
            </a:r>
            <a:r>
              <a:rPr lang="zh-CN" altLang="zh-CN" sz="1200" kern="1200" dirty="0" smtClean="0">
                <a:solidFill>
                  <a:schemeClr val="tx1"/>
                </a:solidFill>
                <a:effectLst/>
                <a:latin typeface="+mn-lt"/>
                <a:ea typeface="+mn-ea"/>
                <a:cs typeface="+mn-cs"/>
              </a:rPr>
              <a:t>位用以确定浮点指令是被自陷，还是被执行。当该位置</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，所有浮点指令将会产生一个浮点部件不能使用的异常事故。在</a:t>
            </a:r>
            <a:r>
              <a:rPr lang="en-US" altLang="zh-CN" sz="1200" kern="1200" dirty="0" smtClean="0">
                <a:solidFill>
                  <a:schemeClr val="tx1"/>
                </a:solidFill>
                <a:effectLst/>
                <a:latin typeface="+mn-lt"/>
                <a:ea typeface="+mn-ea"/>
                <a:cs typeface="+mn-cs"/>
              </a:rPr>
              <a:t>Pentium</a:t>
            </a:r>
            <a:r>
              <a:rPr lang="zh-CN" altLang="zh-CN" sz="1200" kern="1200" dirty="0" smtClean="0">
                <a:solidFill>
                  <a:schemeClr val="tx1"/>
                </a:solidFill>
                <a:effectLst/>
                <a:latin typeface="+mn-lt"/>
                <a:ea typeface="+mn-ea"/>
                <a:cs typeface="+mn-cs"/>
              </a:rPr>
              <a:t>微处理机系统内若没有配备浮点部件则必须将</a:t>
            </a:r>
            <a:r>
              <a:rPr lang="en-US" altLang="zh-CN" sz="1200" kern="1200" dirty="0" smtClean="0">
                <a:solidFill>
                  <a:schemeClr val="tx1"/>
                </a:solidFill>
                <a:effectLst/>
                <a:latin typeface="+mn-lt"/>
                <a:ea typeface="+mn-ea"/>
                <a:cs typeface="+mn-cs"/>
              </a:rPr>
              <a:t>EM</a:t>
            </a:r>
            <a:r>
              <a:rPr lang="zh-CN" altLang="zh-CN" sz="1200" kern="1200" dirty="0" smtClean="0">
                <a:solidFill>
                  <a:schemeClr val="tx1"/>
                </a:solidFill>
                <a:effectLst/>
                <a:latin typeface="+mn-lt"/>
                <a:ea typeface="+mn-ea"/>
                <a:cs typeface="+mn-cs"/>
              </a:rPr>
              <a:t>位置成</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0C062869-A796-43F8-B5B9-F1839C5F9A03}" type="slidenum">
              <a:rPr lang="zh-CN" altLang="en-US" smtClean="0"/>
              <a:pPr>
                <a:defRPr/>
              </a:pPr>
              <a:t>54</a:t>
            </a:fld>
            <a:endParaRPr lang="zh-CN" altLang="en-US"/>
          </a:p>
        </p:txBody>
      </p:sp>
    </p:spTree>
    <p:extLst>
      <p:ext uri="{BB962C8B-B14F-4D97-AF65-F5344CB8AC3E}">
        <p14:creationId xmlns:p14="http://schemas.microsoft.com/office/powerpoint/2010/main" val="299383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zh-CN" altLang="en-US" smtClean="0"/>
              <a:t>单击此处编辑母版标题样式</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lvl1pPr>
              <a:defRPr/>
            </a:lvl1pPr>
          </a:lstStyle>
          <a:p>
            <a:pPr>
              <a:defRPr/>
            </a:pPr>
            <a:fld id="{803B8FFE-54F1-4A89-B9C1-8D91CA1CC1E9}" type="datetime1">
              <a:rPr lang="zh-CN" altLang="en-US"/>
              <a:pPr>
                <a:defRPr/>
              </a:pPr>
              <a:t>2016/3/6</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p:txBody>
          <a:bodyPr/>
          <a:lstStyle>
            <a:lvl1pPr>
              <a:defRPr/>
            </a:lvl1pPr>
          </a:lstStyle>
          <a:p>
            <a:pPr>
              <a:defRPr/>
            </a:pPr>
            <a:fld id="{5486B1B0-EF03-4F4A-BC07-243641B9E407}" type="slidenum">
              <a:rPr lang="zh-CN" altLang="en-US"/>
              <a:pPr>
                <a:defRPr/>
              </a:pPr>
              <a:t>‹#›</a:t>
            </a:fld>
            <a:endParaRPr lang="zh-CN" altLang="en-US"/>
          </a:p>
        </p:txBody>
      </p:sp>
    </p:spTree>
    <p:extLst>
      <p:ext uri="{BB962C8B-B14F-4D97-AF65-F5344CB8AC3E}">
        <p14:creationId xmlns:p14="http://schemas.microsoft.com/office/powerpoint/2010/main" val="59590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DF9F756A-EAA9-46D8-841A-AC5A8E4AEE53}" type="datetime1">
              <a:rPr lang="zh-CN" altLang="en-US"/>
              <a:pPr>
                <a:defRPr/>
              </a:pPr>
              <a:t>2016/3/6</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p:txBody>
          <a:bodyPr/>
          <a:lstStyle>
            <a:lvl1pPr>
              <a:defRPr/>
            </a:lvl1pPr>
          </a:lstStyle>
          <a:p>
            <a:pPr>
              <a:defRPr/>
            </a:pPr>
            <a:fld id="{9D582E00-2E78-4D05-B0CB-D05FFE5B8351}" type="slidenum">
              <a:rPr lang="zh-CN" altLang="en-US"/>
              <a:pPr>
                <a:defRPr/>
              </a:pPr>
              <a:t>‹#›</a:t>
            </a:fld>
            <a:endParaRPr lang="zh-CN" altLang="en-US"/>
          </a:p>
        </p:txBody>
      </p:sp>
    </p:spTree>
    <p:extLst>
      <p:ext uri="{BB962C8B-B14F-4D97-AF65-F5344CB8AC3E}">
        <p14:creationId xmlns:p14="http://schemas.microsoft.com/office/powerpoint/2010/main" val="147037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4BDF0198-64F5-4366-B820-13ACD4A56E5F}" type="datetime1">
              <a:rPr lang="zh-CN" altLang="en-US"/>
              <a:pPr>
                <a:defRPr/>
              </a:pPr>
              <a:t>2016/3/6</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p:txBody>
          <a:bodyPr/>
          <a:lstStyle>
            <a:lvl1pPr>
              <a:defRPr/>
            </a:lvl1pPr>
          </a:lstStyle>
          <a:p>
            <a:pPr>
              <a:defRPr/>
            </a:pPr>
            <a:fld id="{9E8463A0-5123-445C-B6ED-5680415AD667}" type="slidenum">
              <a:rPr lang="zh-CN" altLang="en-US"/>
              <a:pPr>
                <a:defRPr/>
              </a:pPr>
              <a:t>‹#›</a:t>
            </a:fld>
            <a:endParaRPr lang="zh-CN" altLang="en-US"/>
          </a:p>
        </p:txBody>
      </p:sp>
    </p:spTree>
    <p:extLst>
      <p:ext uri="{BB962C8B-B14F-4D97-AF65-F5344CB8AC3E}">
        <p14:creationId xmlns:p14="http://schemas.microsoft.com/office/powerpoint/2010/main" val="26108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80920" cy="924475"/>
          </a:xfrm>
        </p:spPr>
        <p:txBody>
          <a:bodyPr/>
          <a:lstStyle>
            <a:lvl1pPr algn="ctr">
              <a:defRPr spc="200" baseline="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95536" y="1412777"/>
            <a:ext cx="8352926" cy="2837700"/>
          </a:xfrm>
        </p:spPr>
        <p:txBody>
          <a:bodyPr anchor="t">
            <a:spAutoFit/>
          </a:bodyPr>
          <a:lstStyle>
            <a:lvl1pPr marL="0" indent="540000" algn="l">
              <a:lnSpc>
                <a:spcPct val="150000"/>
              </a:lnSpc>
              <a:buNone/>
              <a:defRPr sz="2400"/>
            </a:lvl1pPr>
            <a:lvl2pPr algn="l">
              <a:lnSpc>
                <a:spcPct val="150000"/>
              </a:lnSpc>
              <a:defRPr sz="1800"/>
            </a:lvl2pPr>
            <a:lvl3pPr algn="l">
              <a:lnSpc>
                <a:spcPct val="150000"/>
              </a:lnSpc>
              <a:defRPr sz="1800"/>
            </a:lvl3pPr>
            <a:lvl4pPr algn="l">
              <a:lnSpc>
                <a:spcPct val="150000"/>
              </a:lnSpc>
              <a:defRPr sz="1800"/>
            </a:lvl4pPr>
            <a:lvl5pPr algn="l">
              <a:lnSpc>
                <a:spcPct val="150000"/>
              </a:lnSpc>
              <a:defRPr sz="1800"/>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6732588" y="6381750"/>
            <a:ext cx="2133600" cy="365125"/>
          </a:xfrm>
        </p:spPr>
        <p:txBody>
          <a:bodyPr/>
          <a:lstStyle>
            <a:lvl1pPr>
              <a:defRPr/>
            </a:lvl1pPr>
          </a:lstStyle>
          <a:p>
            <a:pPr>
              <a:defRPr/>
            </a:pPr>
            <a:fld id="{55449C34-72D4-4B09-AAE4-0A826CDA094E}" type="datetime1">
              <a:rPr lang="zh-CN" altLang="en-US"/>
              <a:pPr>
                <a:defRPr/>
              </a:pPr>
              <a:t>2016/3/6</a:t>
            </a:fld>
            <a:endParaRPr lang="zh-CN" altLang="en-US" dirty="0"/>
          </a:p>
        </p:txBody>
      </p:sp>
      <p:sp>
        <p:nvSpPr>
          <p:cNvPr id="5" name="Footer Placeholder 4"/>
          <p:cNvSpPr>
            <a:spLocks noGrp="1"/>
          </p:cNvSpPr>
          <p:nvPr>
            <p:ph type="ftr" sz="quarter" idx="11"/>
          </p:nvPr>
        </p:nvSpPr>
        <p:spPr>
          <a:xfrm>
            <a:off x="1908175" y="6519863"/>
            <a:ext cx="5256213" cy="293687"/>
          </a:xfrm>
        </p:spPr>
        <p:txBody>
          <a:bodyPr/>
          <a:lstStyle>
            <a:lvl1pPr algn="ctr">
              <a:defRPr sz="1200" dirty="0" smtClean="0"/>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a:xfrm>
            <a:off x="111175" y="6381750"/>
            <a:ext cx="860425" cy="365125"/>
          </a:xfrm>
        </p:spPr>
        <p:txBody>
          <a:bodyPr/>
          <a:lstStyle>
            <a:lvl1pPr>
              <a:defRPr/>
            </a:lvl1pPr>
          </a:lstStyle>
          <a:p>
            <a:pPr>
              <a:defRPr/>
            </a:pPr>
            <a:fld id="{5DC9734A-E225-4AAA-A339-1FEDC7290077}" type="slidenum">
              <a:rPr lang="zh-CN" altLang="en-US"/>
              <a:pPr>
                <a:defRPr/>
              </a:pPr>
              <a:t>‹#›</a:t>
            </a:fld>
            <a:endParaRPr lang="zh-CN" altLang="en-US" dirty="0"/>
          </a:p>
        </p:txBody>
      </p:sp>
    </p:spTree>
    <p:extLst>
      <p:ext uri="{BB962C8B-B14F-4D97-AF65-F5344CB8AC3E}">
        <p14:creationId xmlns:p14="http://schemas.microsoft.com/office/powerpoint/2010/main" val="216947933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45213852-34E8-436A-BBB5-2B94A9471E7A}" type="datetime1">
              <a:rPr lang="zh-CN" altLang="en-US"/>
              <a:pPr>
                <a:defRPr/>
              </a:pPr>
              <a:t>2016/3/6</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p:txBody>
          <a:bodyPr/>
          <a:lstStyle>
            <a:lvl1pPr>
              <a:defRPr/>
            </a:lvl1pPr>
          </a:lstStyle>
          <a:p>
            <a:pPr>
              <a:defRPr/>
            </a:pPr>
            <a:fld id="{92420329-66CC-4FD3-9806-E5D7FA6DDB2D}" type="slidenum">
              <a:rPr lang="zh-CN" altLang="en-US"/>
              <a:pPr>
                <a:defRPr/>
              </a:pPr>
              <a:t>‹#›</a:t>
            </a:fld>
            <a:endParaRPr lang="zh-CN" altLang="en-US"/>
          </a:p>
        </p:txBody>
      </p:sp>
    </p:spTree>
    <p:extLst>
      <p:ext uri="{BB962C8B-B14F-4D97-AF65-F5344CB8AC3E}">
        <p14:creationId xmlns:p14="http://schemas.microsoft.com/office/powerpoint/2010/main" val="19949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F66A435F-9D48-4172-90AE-A5F5C92AE3D1}" type="datetime1">
              <a:rPr lang="zh-CN" altLang="en-US"/>
              <a:pPr>
                <a:defRPr/>
              </a:pPr>
              <a:t>2016/3/6</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7" name="Slide Number Placeholder 5"/>
          <p:cNvSpPr>
            <a:spLocks noGrp="1"/>
          </p:cNvSpPr>
          <p:nvPr>
            <p:ph type="sldNum" sz="quarter" idx="12"/>
          </p:nvPr>
        </p:nvSpPr>
        <p:spPr/>
        <p:txBody>
          <a:bodyPr/>
          <a:lstStyle>
            <a:lvl1pPr>
              <a:defRPr/>
            </a:lvl1pPr>
          </a:lstStyle>
          <a:p>
            <a:pPr>
              <a:defRPr/>
            </a:pPr>
            <a:fld id="{6716ADA8-A126-48BB-9221-A8231A6D2CE8}" type="slidenum">
              <a:rPr lang="zh-CN" altLang="en-US"/>
              <a:pPr>
                <a:defRPr/>
              </a:pPr>
              <a:t>‹#›</a:t>
            </a:fld>
            <a:endParaRPr lang="zh-CN" altLang="en-US"/>
          </a:p>
        </p:txBody>
      </p:sp>
    </p:spTree>
    <p:extLst>
      <p:ext uri="{BB962C8B-B14F-4D97-AF65-F5344CB8AC3E}">
        <p14:creationId xmlns:p14="http://schemas.microsoft.com/office/powerpoint/2010/main" val="193031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3"/>
          <p:cNvSpPr>
            <a:spLocks noGrp="1"/>
          </p:cNvSpPr>
          <p:nvPr>
            <p:ph type="dt" sz="half" idx="10"/>
          </p:nvPr>
        </p:nvSpPr>
        <p:spPr/>
        <p:txBody>
          <a:bodyPr/>
          <a:lstStyle>
            <a:lvl1pPr>
              <a:defRPr/>
            </a:lvl1pPr>
          </a:lstStyle>
          <a:p>
            <a:pPr>
              <a:defRPr/>
            </a:pPr>
            <a:fld id="{7E1E0929-81CA-4F42-B092-D75F4CC6BBDC}" type="datetime1">
              <a:rPr lang="zh-CN" altLang="en-US"/>
              <a:pPr>
                <a:defRPr/>
              </a:pPr>
              <a:t>2016/3/6</a:t>
            </a:fld>
            <a:endParaRPr lang="zh-CN" altLang="en-US"/>
          </a:p>
        </p:txBody>
      </p:sp>
      <p:sp>
        <p:nvSpPr>
          <p:cNvPr id="8"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9" name="Slide Number Placeholder 5"/>
          <p:cNvSpPr>
            <a:spLocks noGrp="1"/>
          </p:cNvSpPr>
          <p:nvPr>
            <p:ph type="sldNum" sz="quarter" idx="12"/>
          </p:nvPr>
        </p:nvSpPr>
        <p:spPr/>
        <p:txBody>
          <a:bodyPr/>
          <a:lstStyle>
            <a:lvl1pPr>
              <a:defRPr/>
            </a:lvl1pPr>
          </a:lstStyle>
          <a:p>
            <a:pPr>
              <a:defRPr/>
            </a:pPr>
            <a:fld id="{5066C135-701C-4F6E-8F79-93D60E5C3687}" type="slidenum">
              <a:rPr lang="zh-CN" altLang="en-US"/>
              <a:pPr>
                <a:defRPr/>
              </a:pPr>
              <a:t>‹#›</a:t>
            </a:fld>
            <a:endParaRPr lang="zh-CN" altLang="en-US"/>
          </a:p>
        </p:txBody>
      </p:sp>
    </p:spTree>
    <p:extLst>
      <p:ext uri="{BB962C8B-B14F-4D97-AF65-F5344CB8AC3E}">
        <p14:creationId xmlns:p14="http://schemas.microsoft.com/office/powerpoint/2010/main" val="14397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fld id="{5EF34598-F513-4A35-9DCC-DC73AE06368B}" type="datetime1">
              <a:rPr lang="zh-CN" altLang="en-US"/>
              <a:pPr>
                <a:defRPr/>
              </a:pPr>
              <a:t>2016/3/6</a:t>
            </a:fld>
            <a:endParaRPr lang="zh-CN" altLang="en-US"/>
          </a:p>
        </p:txBody>
      </p:sp>
      <p:sp>
        <p:nvSpPr>
          <p:cNvPr id="4"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5" name="Slide Number Placeholder 5"/>
          <p:cNvSpPr>
            <a:spLocks noGrp="1"/>
          </p:cNvSpPr>
          <p:nvPr>
            <p:ph type="sldNum" sz="quarter" idx="12"/>
          </p:nvPr>
        </p:nvSpPr>
        <p:spPr/>
        <p:txBody>
          <a:bodyPr/>
          <a:lstStyle>
            <a:lvl1pPr>
              <a:defRPr/>
            </a:lvl1pPr>
          </a:lstStyle>
          <a:p>
            <a:pPr>
              <a:defRPr/>
            </a:pPr>
            <a:fld id="{28B67083-41D0-4FEA-A6ED-16B38FBCEDF2}" type="slidenum">
              <a:rPr lang="zh-CN" altLang="en-US"/>
              <a:pPr>
                <a:defRPr/>
              </a:pPr>
              <a:t>‹#›</a:t>
            </a:fld>
            <a:endParaRPr lang="zh-CN" altLang="en-US"/>
          </a:p>
        </p:txBody>
      </p:sp>
    </p:spTree>
    <p:extLst>
      <p:ext uri="{BB962C8B-B14F-4D97-AF65-F5344CB8AC3E}">
        <p14:creationId xmlns:p14="http://schemas.microsoft.com/office/powerpoint/2010/main" val="279348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1A02C4-22CA-433D-A709-DA4C01148B94}" type="datetime1">
              <a:rPr lang="zh-CN" altLang="en-US"/>
              <a:pPr>
                <a:defRPr/>
              </a:pPr>
              <a:t>2016/3/6</a:t>
            </a:fld>
            <a:endParaRPr lang="zh-CN" altLang="en-US"/>
          </a:p>
        </p:txBody>
      </p:sp>
      <p:sp>
        <p:nvSpPr>
          <p:cNvPr id="3"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4" name="Slide Number Placeholder 5"/>
          <p:cNvSpPr>
            <a:spLocks noGrp="1"/>
          </p:cNvSpPr>
          <p:nvPr>
            <p:ph type="sldNum" sz="quarter" idx="12"/>
          </p:nvPr>
        </p:nvSpPr>
        <p:spPr/>
        <p:txBody>
          <a:bodyPr/>
          <a:lstStyle>
            <a:lvl1pPr>
              <a:defRPr/>
            </a:lvl1pPr>
          </a:lstStyle>
          <a:p>
            <a:pPr>
              <a:defRPr/>
            </a:pPr>
            <a:fld id="{06A2BB55-DBDB-45A0-8407-28A0614421A9}" type="slidenum">
              <a:rPr lang="zh-CN" altLang="en-US"/>
              <a:pPr>
                <a:defRPr/>
              </a:pPr>
              <a:t>‹#›</a:t>
            </a:fld>
            <a:endParaRPr lang="zh-CN" altLang="en-US"/>
          </a:p>
        </p:txBody>
      </p:sp>
    </p:spTree>
    <p:extLst>
      <p:ext uri="{BB962C8B-B14F-4D97-AF65-F5344CB8AC3E}">
        <p14:creationId xmlns:p14="http://schemas.microsoft.com/office/powerpoint/2010/main" val="240754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zh-CN" altLang="en-US" smtClean="0"/>
              <a:t>单击此处编辑母版标题样式</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1013EA0-5CE8-408F-B341-380AA938E8A6}" type="datetime1">
              <a:rPr lang="zh-CN" altLang="en-US"/>
              <a:pPr>
                <a:defRPr/>
              </a:pPr>
              <a:t>2016/3/6</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7" name="Slide Number Placeholder 5"/>
          <p:cNvSpPr>
            <a:spLocks noGrp="1"/>
          </p:cNvSpPr>
          <p:nvPr>
            <p:ph type="sldNum" sz="quarter" idx="12"/>
          </p:nvPr>
        </p:nvSpPr>
        <p:spPr/>
        <p:txBody>
          <a:bodyPr/>
          <a:lstStyle>
            <a:lvl1pPr>
              <a:defRPr/>
            </a:lvl1pPr>
          </a:lstStyle>
          <a:p>
            <a:pPr>
              <a:defRPr/>
            </a:pPr>
            <a:fld id="{0B1B64CD-D56E-4334-BD9B-756E0438CEE5}" type="slidenum">
              <a:rPr lang="zh-CN" altLang="en-US"/>
              <a:pPr>
                <a:defRPr/>
              </a:pPr>
              <a:t>‹#›</a:t>
            </a:fld>
            <a:endParaRPr lang="zh-CN" altLang="en-US"/>
          </a:p>
        </p:txBody>
      </p:sp>
    </p:spTree>
    <p:extLst>
      <p:ext uri="{BB962C8B-B14F-4D97-AF65-F5344CB8AC3E}">
        <p14:creationId xmlns:p14="http://schemas.microsoft.com/office/powerpoint/2010/main" val="177474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5"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rtlCol="0">
            <a:normAutofit/>
          </a:bodyPr>
          <a:lstStyle/>
          <a:p>
            <a:pPr lvl="0"/>
            <a:r>
              <a:rPr lang="zh-CN" altLang="en-US" noProof="0" smtClean="0"/>
              <a:t>单击图标添加图片</a:t>
            </a:r>
            <a:endParaRPr lang="en-US" noProof="0"/>
          </a:p>
        </p:txBody>
      </p:sp>
      <p:sp>
        <p:nvSpPr>
          <p:cNvPr id="13" name="Date Placeholder 4"/>
          <p:cNvSpPr>
            <a:spLocks noGrp="1"/>
          </p:cNvSpPr>
          <p:nvPr>
            <p:ph type="dt" sz="half" idx="15"/>
          </p:nvPr>
        </p:nvSpPr>
        <p:spPr/>
        <p:txBody>
          <a:bodyPr/>
          <a:lstStyle>
            <a:lvl1pPr>
              <a:defRPr/>
            </a:lvl1pPr>
          </a:lstStyle>
          <a:p>
            <a:pPr>
              <a:defRPr/>
            </a:pPr>
            <a:fld id="{E2038611-4727-4D22-9014-C27575F686EA}" type="datetime1">
              <a:rPr lang="zh-CN" altLang="en-US"/>
              <a:pPr>
                <a:defRPr/>
              </a:pPr>
              <a:t>2016/3/6</a:t>
            </a:fld>
            <a:endParaRPr lang="zh-CN" altLang="en-US"/>
          </a:p>
        </p:txBody>
      </p:sp>
      <p:sp>
        <p:nvSpPr>
          <p:cNvPr id="14" name="Footer Placeholder 5"/>
          <p:cNvSpPr>
            <a:spLocks noGrp="1"/>
          </p:cNvSpPr>
          <p:nvPr>
            <p:ph type="ftr" sz="quarter" idx="16"/>
          </p:nvPr>
        </p:nvSpPr>
        <p:spPr/>
        <p:txBody>
          <a:bodyPr/>
          <a:lstStyle>
            <a:lvl1pPr>
              <a:defRPr/>
            </a:lvl1pPr>
          </a:lstStyle>
          <a:p>
            <a:pPr>
              <a:defRPr/>
            </a:pPr>
            <a:r>
              <a:rPr lang="zh-CN" altLang="en-US"/>
              <a:t>吉林大学 微型计算机原理与接口技术</a:t>
            </a:r>
          </a:p>
        </p:txBody>
      </p:sp>
      <p:sp>
        <p:nvSpPr>
          <p:cNvPr id="15" name="Slide Number Placeholder 6"/>
          <p:cNvSpPr>
            <a:spLocks noGrp="1"/>
          </p:cNvSpPr>
          <p:nvPr>
            <p:ph type="sldNum" sz="quarter" idx="17"/>
          </p:nvPr>
        </p:nvSpPr>
        <p:spPr/>
        <p:txBody>
          <a:bodyPr/>
          <a:lstStyle>
            <a:lvl1pPr>
              <a:defRPr/>
            </a:lvl1pPr>
          </a:lstStyle>
          <a:p>
            <a:pPr>
              <a:defRPr/>
            </a:pPr>
            <a:fld id="{86409F38-FE44-49FC-8159-BEA6A1F3809C}" type="slidenum">
              <a:rPr lang="zh-CN" altLang="en-US"/>
              <a:pPr>
                <a:defRPr/>
              </a:pPr>
              <a:t>‹#›</a:t>
            </a:fld>
            <a:endParaRPr lang="zh-CN" altLang="en-US"/>
          </a:p>
        </p:txBody>
      </p:sp>
    </p:spTree>
    <p:extLst>
      <p:ext uri="{BB962C8B-B14F-4D97-AF65-F5344CB8AC3E}">
        <p14:creationId xmlns:p14="http://schemas.microsoft.com/office/powerpoint/2010/main" val="296977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026" name="Group 218"/>
          <p:cNvGrpSpPr>
            <a:grpSpLocks/>
          </p:cNvGrpSpPr>
          <p:nvPr/>
        </p:nvGrpSpPr>
        <p:grpSpPr bwMode="auto">
          <a:xfrm>
            <a:off x="8132763" y="3532188"/>
            <a:ext cx="847725" cy="3209925"/>
            <a:chOff x="6558164" y="66319"/>
            <a:chExt cx="2575511" cy="6797067"/>
          </a:xfrm>
        </p:grpSpPr>
        <p:grpSp>
          <p:nvGrpSpPr>
            <p:cNvPr id="1077" name="Group 62"/>
            <p:cNvGrpSpPr>
              <a:grpSpLocks/>
            </p:cNvGrpSpPr>
            <p:nvPr/>
          </p:nvGrpSpPr>
          <p:grpSpPr bwMode="auto">
            <a:xfrm>
              <a:off x="6924386" y="66319"/>
              <a:ext cx="2173634" cy="6673398"/>
              <a:chOff x="6924386" y="66319"/>
              <a:chExt cx="2173634" cy="6673398"/>
            </a:xfrm>
          </p:grpSpPr>
          <p:grpSp>
            <p:nvGrpSpPr>
              <p:cNvPr id="1085" name="Group 44"/>
              <p:cNvGrpSpPr>
                <a:grpSpLocks/>
              </p:cNvGrpSpPr>
              <p:nvPr/>
            </p:nvGrpSpPr>
            <p:grpSpPr bwMode="auto">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a:lstStyle/>
                <a:p>
                  <a:pPr fontAlgn="auto">
                    <a:spcBef>
                      <a:spcPts val="0"/>
                    </a:spcBef>
                    <a:spcAft>
                      <a:spcPts val="0"/>
                    </a:spcAft>
                    <a:defRPr/>
                  </a:pPr>
                  <a:endParaRPr lang="en-US">
                    <a:latin typeface="+mn-lt"/>
                    <a:ea typeface="+mn-ea"/>
                  </a:endParaRPr>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a:lstStyle/>
                <a:p>
                  <a:pPr fontAlgn="auto">
                    <a:spcBef>
                      <a:spcPts val="0"/>
                    </a:spcBef>
                    <a:spcAft>
                      <a:spcPts val="0"/>
                    </a:spcAft>
                    <a:defRPr/>
                  </a:pPr>
                  <a:endParaRPr lang="en-US">
                    <a:latin typeface="+mn-lt"/>
                    <a:ea typeface="+mn-ea"/>
                  </a:endParaRPr>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grpSp>
          <p:grpSp>
            <p:nvGrpSpPr>
              <p:cNvPr id="1086" name="Group 50"/>
              <p:cNvGrpSpPr>
                <a:grpSpLocks/>
              </p:cNvGrpSpPr>
              <p:nvPr/>
            </p:nvGrpSpPr>
            <p:grpSpPr bwMode="auto">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fontAlgn="auto">
                    <a:spcBef>
                      <a:spcPts val="0"/>
                    </a:spcBef>
                    <a:spcAft>
                      <a:spcPts val="0"/>
                    </a:spcAft>
                    <a:defRPr/>
                  </a:pPr>
                  <a:endParaRPr lang="en-US">
                    <a:latin typeface="+mn-lt"/>
                    <a:ea typeface="+mn-ea"/>
                  </a:endParaRPr>
                </a:p>
              </p:txBody>
            </p:sp>
            <p:sp>
              <p:nvSpPr>
                <p:cNvPr id="1101" name="Freeform 53"/>
                <p:cNvSpPr>
                  <a:spLocks noChangeAspect="1"/>
                </p:cNvSpPr>
                <p:nvPr/>
              </p:nvSpPr>
              <p:spPr bwMode="auto">
                <a:xfrm rot="1160251">
                  <a:off x="8324628" y="3308607"/>
                  <a:ext cx="491754" cy="561254"/>
                </a:xfrm>
                <a:custGeom>
                  <a:avLst/>
                  <a:gdLst>
                    <a:gd name="T0" fmla="*/ 435366 w 750"/>
                    <a:gd name="T1" fmla="*/ 373732 h 856"/>
                    <a:gd name="T2" fmla="*/ 381601 w 750"/>
                    <a:gd name="T3" fmla="*/ 344883 h 856"/>
                    <a:gd name="T4" fmla="*/ 321279 w 750"/>
                    <a:gd name="T5" fmla="*/ 314722 h 856"/>
                    <a:gd name="T6" fmla="*/ 322591 w 750"/>
                    <a:gd name="T7" fmla="*/ 249155 h 856"/>
                    <a:gd name="T8" fmla="*/ 478641 w 750"/>
                    <a:gd name="T9" fmla="*/ 239975 h 856"/>
                    <a:gd name="T10" fmla="*/ 487820 w 750"/>
                    <a:gd name="T11" fmla="*/ 200635 h 856"/>
                    <a:gd name="T12" fmla="*/ 490443 w 750"/>
                    <a:gd name="T13" fmla="*/ 149493 h 856"/>
                    <a:gd name="T14" fmla="*/ 483886 w 750"/>
                    <a:gd name="T15" fmla="*/ 135068 h 856"/>
                    <a:gd name="T16" fmla="*/ 441923 w 750"/>
                    <a:gd name="T17" fmla="*/ 114087 h 856"/>
                    <a:gd name="T18" fmla="*/ 382912 w 750"/>
                    <a:gd name="T19" fmla="*/ 186210 h 856"/>
                    <a:gd name="T20" fmla="*/ 361931 w 750"/>
                    <a:gd name="T21" fmla="*/ 200635 h 856"/>
                    <a:gd name="T22" fmla="*/ 260957 w 750"/>
                    <a:gd name="T23" fmla="*/ 258334 h 856"/>
                    <a:gd name="T24" fmla="*/ 258335 w 750"/>
                    <a:gd name="T25" fmla="*/ 139002 h 856"/>
                    <a:gd name="T26" fmla="*/ 260957 w 750"/>
                    <a:gd name="T27" fmla="*/ 112775 h 856"/>
                    <a:gd name="T28" fmla="*/ 260957 w 750"/>
                    <a:gd name="T29" fmla="*/ 57699 h 856"/>
                    <a:gd name="T30" fmla="*/ 251778 w 750"/>
                    <a:gd name="T31" fmla="*/ 0 h 856"/>
                    <a:gd name="T32" fmla="*/ 233419 w 750"/>
                    <a:gd name="T33" fmla="*/ 30161 h 856"/>
                    <a:gd name="T34" fmla="*/ 230797 w 750"/>
                    <a:gd name="T35" fmla="*/ 70812 h 856"/>
                    <a:gd name="T36" fmla="*/ 233419 w 750"/>
                    <a:gd name="T37" fmla="*/ 131134 h 856"/>
                    <a:gd name="T38" fmla="*/ 237353 w 750"/>
                    <a:gd name="T39" fmla="*/ 198013 h 856"/>
                    <a:gd name="T40" fmla="*/ 179654 w 750"/>
                    <a:gd name="T41" fmla="*/ 230796 h 856"/>
                    <a:gd name="T42" fmla="*/ 94417 w 750"/>
                    <a:gd name="T43" fmla="*/ 99662 h 856"/>
                    <a:gd name="T44" fmla="*/ 55076 w 750"/>
                    <a:gd name="T45" fmla="*/ 111464 h 856"/>
                    <a:gd name="T46" fmla="*/ 9179 w 750"/>
                    <a:gd name="T47" fmla="*/ 135068 h 856"/>
                    <a:gd name="T48" fmla="*/ 1311 w 750"/>
                    <a:gd name="T49" fmla="*/ 145559 h 856"/>
                    <a:gd name="T50" fmla="*/ 45897 w 750"/>
                    <a:gd name="T51" fmla="*/ 182276 h 856"/>
                    <a:gd name="T52" fmla="*/ 74747 w 750"/>
                    <a:gd name="T53" fmla="*/ 199324 h 856"/>
                    <a:gd name="T54" fmla="*/ 110153 w 750"/>
                    <a:gd name="T55" fmla="*/ 216371 h 856"/>
                    <a:gd name="T56" fmla="*/ 194079 w 750"/>
                    <a:gd name="T57" fmla="*/ 262268 h 856"/>
                    <a:gd name="T58" fmla="*/ 142936 w 750"/>
                    <a:gd name="T59" fmla="*/ 326524 h 856"/>
                    <a:gd name="T60" fmla="*/ 10491 w 750"/>
                    <a:gd name="T61" fmla="*/ 329147 h 856"/>
                    <a:gd name="T62" fmla="*/ 3934 w 750"/>
                    <a:gd name="T63" fmla="*/ 361930 h 856"/>
                    <a:gd name="T64" fmla="*/ 1311 w 750"/>
                    <a:gd name="T65" fmla="*/ 411761 h 856"/>
                    <a:gd name="T66" fmla="*/ 6557 w 750"/>
                    <a:gd name="T67" fmla="*/ 426186 h 856"/>
                    <a:gd name="T68" fmla="*/ 48520 w 750"/>
                    <a:gd name="T69" fmla="*/ 448479 h 856"/>
                    <a:gd name="T70" fmla="*/ 107530 w 750"/>
                    <a:gd name="T71" fmla="*/ 376355 h 856"/>
                    <a:gd name="T72" fmla="*/ 128512 w 750"/>
                    <a:gd name="T73" fmla="*/ 361930 h 856"/>
                    <a:gd name="T74" fmla="*/ 230797 w 750"/>
                    <a:gd name="T75" fmla="*/ 304231 h 856"/>
                    <a:gd name="T76" fmla="*/ 232108 w 750"/>
                    <a:gd name="T77" fmla="*/ 422252 h 856"/>
                    <a:gd name="T78" fmla="*/ 230797 w 750"/>
                    <a:gd name="T79" fmla="*/ 449790 h 856"/>
                    <a:gd name="T80" fmla="*/ 199324 w 750"/>
                    <a:gd name="T81" fmla="*/ 535027 h 856"/>
                    <a:gd name="T82" fmla="*/ 237353 w 750"/>
                    <a:gd name="T83" fmla="*/ 561254 h 856"/>
                    <a:gd name="T84" fmla="*/ 253089 w 750"/>
                    <a:gd name="T85" fmla="*/ 558631 h 856"/>
                    <a:gd name="T86" fmla="*/ 259646 w 750"/>
                    <a:gd name="T87" fmla="*/ 491753 h 856"/>
                    <a:gd name="T88" fmla="*/ 326525 w 750"/>
                    <a:gd name="T89" fmla="*/ 503555 h 856"/>
                    <a:gd name="T90" fmla="*/ 255712 w 750"/>
                    <a:gd name="T91" fmla="*/ 393402 h 856"/>
                    <a:gd name="T92" fmla="*/ 285873 w 750"/>
                    <a:gd name="T93" fmla="*/ 317345 h 856"/>
                    <a:gd name="T94" fmla="*/ 369799 w 750"/>
                    <a:gd name="T95" fmla="*/ 368487 h 856"/>
                    <a:gd name="T96" fmla="*/ 402583 w 750"/>
                    <a:gd name="T97" fmla="*/ 389468 h 856"/>
                    <a:gd name="T98" fmla="*/ 431432 w 750"/>
                    <a:gd name="T99" fmla="*/ 406516 h 856"/>
                    <a:gd name="T100" fmla="*/ 489131 w 750"/>
                    <a:gd name="T101" fmla="*/ 417006 h 856"/>
                    <a:gd name="T102" fmla="*/ 445857 w 750"/>
                    <a:gd name="T103" fmla="*/ 380289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2" name="Freeform 53"/>
                <p:cNvSpPr>
                  <a:spLocks noChangeAspect="1"/>
                </p:cNvSpPr>
                <p:nvPr/>
              </p:nvSpPr>
              <p:spPr bwMode="auto">
                <a:xfrm rot="-608747">
                  <a:off x="8713407" y="888239"/>
                  <a:ext cx="384613" cy="438971"/>
                </a:xfrm>
                <a:custGeom>
                  <a:avLst/>
                  <a:gdLst>
                    <a:gd name="T0" fmla="*/ 340511 w 750"/>
                    <a:gd name="T1" fmla="*/ 292305 h 856"/>
                    <a:gd name="T2" fmla="*/ 298460 w 750"/>
                    <a:gd name="T3" fmla="*/ 269742 h 856"/>
                    <a:gd name="T4" fmla="*/ 251280 w 750"/>
                    <a:gd name="T5" fmla="*/ 246152 h 856"/>
                    <a:gd name="T6" fmla="*/ 252306 w 750"/>
                    <a:gd name="T7" fmla="*/ 194870 h 856"/>
                    <a:gd name="T8" fmla="*/ 374357 w 750"/>
                    <a:gd name="T9" fmla="*/ 187691 h 856"/>
                    <a:gd name="T10" fmla="*/ 381536 w 750"/>
                    <a:gd name="T11" fmla="*/ 156922 h 856"/>
                    <a:gd name="T12" fmla="*/ 383587 w 750"/>
                    <a:gd name="T13" fmla="*/ 116922 h 856"/>
                    <a:gd name="T14" fmla="*/ 378459 w 750"/>
                    <a:gd name="T15" fmla="*/ 105640 h 856"/>
                    <a:gd name="T16" fmla="*/ 345639 w 750"/>
                    <a:gd name="T17" fmla="*/ 89230 h 856"/>
                    <a:gd name="T18" fmla="*/ 299485 w 750"/>
                    <a:gd name="T19" fmla="*/ 145640 h 856"/>
                    <a:gd name="T20" fmla="*/ 283075 w 750"/>
                    <a:gd name="T21" fmla="*/ 156922 h 856"/>
                    <a:gd name="T22" fmla="*/ 204101 w 750"/>
                    <a:gd name="T23" fmla="*/ 202050 h 856"/>
                    <a:gd name="T24" fmla="*/ 202050 w 750"/>
                    <a:gd name="T25" fmla="*/ 108717 h 856"/>
                    <a:gd name="T26" fmla="*/ 204101 w 750"/>
                    <a:gd name="T27" fmla="*/ 88204 h 856"/>
                    <a:gd name="T28" fmla="*/ 204101 w 750"/>
                    <a:gd name="T29" fmla="*/ 45128 h 856"/>
                    <a:gd name="T30" fmla="*/ 196922 w 750"/>
                    <a:gd name="T31" fmla="*/ 0 h 856"/>
                    <a:gd name="T32" fmla="*/ 182563 w 750"/>
                    <a:gd name="T33" fmla="*/ 23590 h 856"/>
                    <a:gd name="T34" fmla="*/ 180512 w 750"/>
                    <a:gd name="T35" fmla="*/ 55384 h 856"/>
                    <a:gd name="T36" fmla="*/ 182563 w 750"/>
                    <a:gd name="T37" fmla="*/ 102563 h 856"/>
                    <a:gd name="T38" fmla="*/ 185640 w 750"/>
                    <a:gd name="T39" fmla="*/ 154871 h 856"/>
                    <a:gd name="T40" fmla="*/ 140512 w 750"/>
                    <a:gd name="T41" fmla="*/ 180511 h 856"/>
                    <a:gd name="T42" fmla="*/ 73846 w 750"/>
                    <a:gd name="T43" fmla="*/ 77948 h 856"/>
                    <a:gd name="T44" fmla="*/ 43077 w 750"/>
                    <a:gd name="T45" fmla="*/ 87179 h 856"/>
                    <a:gd name="T46" fmla="*/ 7179 w 750"/>
                    <a:gd name="T47" fmla="*/ 105640 h 856"/>
                    <a:gd name="T48" fmla="*/ 1026 w 750"/>
                    <a:gd name="T49" fmla="*/ 113845 h 856"/>
                    <a:gd name="T50" fmla="*/ 35897 w 750"/>
                    <a:gd name="T51" fmla="*/ 142563 h 856"/>
                    <a:gd name="T52" fmla="*/ 58461 w 750"/>
                    <a:gd name="T53" fmla="*/ 155896 h 856"/>
                    <a:gd name="T54" fmla="*/ 86153 w 750"/>
                    <a:gd name="T55" fmla="*/ 169229 h 856"/>
                    <a:gd name="T56" fmla="*/ 151794 w 750"/>
                    <a:gd name="T57" fmla="*/ 205127 h 856"/>
                    <a:gd name="T58" fmla="*/ 111794 w 750"/>
                    <a:gd name="T59" fmla="*/ 255383 h 856"/>
                    <a:gd name="T60" fmla="*/ 8205 w 750"/>
                    <a:gd name="T61" fmla="*/ 257434 h 856"/>
                    <a:gd name="T62" fmla="*/ 3077 w 750"/>
                    <a:gd name="T63" fmla="*/ 283075 h 856"/>
                    <a:gd name="T64" fmla="*/ 1026 w 750"/>
                    <a:gd name="T65" fmla="*/ 322049 h 856"/>
                    <a:gd name="T66" fmla="*/ 5128 w 750"/>
                    <a:gd name="T67" fmla="*/ 333331 h 856"/>
                    <a:gd name="T68" fmla="*/ 37948 w 750"/>
                    <a:gd name="T69" fmla="*/ 350767 h 856"/>
                    <a:gd name="T70" fmla="*/ 84102 w 750"/>
                    <a:gd name="T71" fmla="*/ 294357 h 856"/>
                    <a:gd name="T72" fmla="*/ 100512 w 750"/>
                    <a:gd name="T73" fmla="*/ 283075 h 856"/>
                    <a:gd name="T74" fmla="*/ 180512 w 750"/>
                    <a:gd name="T75" fmla="*/ 237947 h 856"/>
                    <a:gd name="T76" fmla="*/ 181537 w 750"/>
                    <a:gd name="T77" fmla="*/ 330254 h 856"/>
                    <a:gd name="T78" fmla="*/ 180512 w 750"/>
                    <a:gd name="T79" fmla="*/ 351792 h 856"/>
                    <a:gd name="T80" fmla="*/ 155896 w 750"/>
                    <a:gd name="T81" fmla="*/ 418458 h 856"/>
                    <a:gd name="T82" fmla="*/ 185640 w 750"/>
                    <a:gd name="T83" fmla="*/ 438971 h 856"/>
                    <a:gd name="T84" fmla="*/ 197947 w 750"/>
                    <a:gd name="T85" fmla="*/ 436920 h 856"/>
                    <a:gd name="T86" fmla="*/ 203076 w 750"/>
                    <a:gd name="T87" fmla="*/ 384612 h 856"/>
                    <a:gd name="T88" fmla="*/ 255383 w 750"/>
                    <a:gd name="T89" fmla="*/ 393843 h 856"/>
                    <a:gd name="T90" fmla="*/ 199999 w 750"/>
                    <a:gd name="T91" fmla="*/ 307690 h 856"/>
                    <a:gd name="T92" fmla="*/ 223588 w 750"/>
                    <a:gd name="T93" fmla="*/ 248203 h 856"/>
                    <a:gd name="T94" fmla="*/ 289229 w 750"/>
                    <a:gd name="T95" fmla="*/ 288203 h 856"/>
                    <a:gd name="T96" fmla="*/ 314870 w 750"/>
                    <a:gd name="T97" fmla="*/ 304613 h 856"/>
                    <a:gd name="T98" fmla="*/ 337434 w 750"/>
                    <a:gd name="T99" fmla="*/ 317946 h 856"/>
                    <a:gd name="T100" fmla="*/ 382562 w 750"/>
                    <a:gd name="T101" fmla="*/ 326151 h 856"/>
                    <a:gd name="T102" fmla="*/ 348716 w 750"/>
                    <a:gd name="T103" fmla="*/ 297434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87" name="Group 56"/>
              <p:cNvGrpSpPr>
                <a:grpSpLocks/>
              </p:cNvGrpSpPr>
              <p:nvPr/>
            </p:nvGrpSpPr>
            <p:grpSpPr bwMode="auto">
              <a:xfrm>
                <a:off x="7564131" y="154734"/>
                <a:ext cx="1470366" cy="5948886"/>
                <a:chOff x="7564131" y="154734"/>
                <a:chExt cx="1470366" cy="5948886"/>
              </a:xfrm>
            </p:grpSpPr>
            <p:sp>
              <p:nvSpPr>
                <p:cNvPr id="1088" name="Freeform 69"/>
                <p:cNvSpPr>
                  <a:spLocks noChangeAspect="1" noEditPoints="1"/>
                </p:cNvSpPr>
                <p:nvPr/>
              </p:nvSpPr>
              <p:spPr bwMode="auto">
                <a:xfrm rot="474405">
                  <a:off x="8001987" y="4921668"/>
                  <a:ext cx="1032510" cy="1181952"/>
                </a:xfrm>
                <a:custGeom>
                  <a:avLst/>
                  <a:gdLst>
                    <a:gd name="T0" fmla="*/ 893936 w 760"/>
                    <a:gd name="T1" fmla="*/ 796119 h 870"/>
                    <a:gd name="T2" fmla="*/ 989036 w 760"/>
                    <a:gd name="T3" fmla="*/ 714605 h 870"/>
                    <a:gd name="T4" fmla="*/ 760797 w 760"/>
                    <a:gd name="T5" fmla="*/ 633092 h 870"/>
                    <a:gd name="T6" fmla="*/ 682000 w 760"/>
                    <a:gd name="T7" fmla="*/ 592335 h 870"/>
                    <a:gd name="T8" fmla="*/ 760797 w 760"/>
                    <a:gd name="T9" fmla="*/ 551578 h 870"/>
                    <a:gd name="T10" fmla="*/ 989036 w 760"/>
                    <a:gd name="T11" fmla="*/ 470064 h 870"/>
                    <a:gd name="T12" fmla="*/ 899371 w 760"/>
                    <a:gd name="T13" fmla="*/ 388550 h 870"/>
                    <a:gd name="T14" fmla="*/ 934693 w 760"/>
                    <a:gd name="T15" fmla="*/ 369530 h 870"/>
                    <a:gd name="T16" fmla="*/ 915673 w 760"/>
                    <a:gd name="T17" fmla="*/ 347793 h 870"/>
                    <a:gd name="T18" fmla="*/ 880351 w 760"/>
                    <a:gd name="T19" fmla="*/ 366813 h 870"/>
                    <a:gd name="T20" fmla="*/ 858614 w 760"/>
                    <a:gd name="T21" fmla="*/ 241825 h 870"/>
                    <a:gd name="T22" fmla="*/ 673849 w 760"/>
                    <a:gd name="T23" fmla="*/ 402135 h 870"/>
                    <a:gd name="T24" fmla="*/ 600486 w 760"/>
                    <a:gd name="T25" fmla="*/ 456478 h 870"/>
                    <a:gd name="T26" fmla="*/ 603203 w 760"/>
                    <a:gd name="T27" fmla="*/ 361378 h 870"/>
                    <a:gd name="T28" fmla="*/ 646677 w 760"/>
                    <a:gd name="T29" fmla="*/ 122271 h 870"/>
                    <a:gd name="T30" fmla="*/ 532558 w 760"/>
                    <a:gd name="T31" fmla="*/ 157594 h 870"/>
                    <a:gd name="T32" fmla="*/ 532558 w 760"/>
                    <a:gd name="T33" fmla="*/ 116837 h 870"/>
                    <a:gd name="T34" fmla="*/ 505386 w 760"/>
                    <a:gd name="T35" fmla="*/ 122271 h 870"/>
                    <a:gd name="T36" fmla="*/ 505386 w 760"/>
                    <a:gd name="T37" fmla="*/ 163028 h 870"/>
                    <a:gd name="T38" fmla="*/ 383116 w 760"/>
                    <a:gd name="T39" fmla="*/ 122271 h 870"/>
                    <a:gd name="T40" fmla="*/ 429307 w 760"/>
                    <a:gd name="T41" fmla="*/ 361378 h 870"/>
                    <a:gd name="T42" fmla="*/ 437458 w 760"/>
                    <a:gd name="T43" fmla="*/ 456478 h 870"/>
                    <a:gd name="T44" fmla="*/ 358661 w 760"/>
                    <a:gd name="T45" fmla="*/ 402135 h 870"/>
                    <a:gd name="T46" fmla="*/ 173896 w 760"/>
                    <a:gd name="T47" fmla="*/ 241825 h 870"/>
                    <a:gd name="T48" fmla="*/ 149442 w 760"/>
                    <a:gd name="T49" fmla="*/ 361378 h 870"/>
                    <a:gd name="T50" fmla="*/ 114120 w 760"/>
                    <a:gd name="T51" fmla="*/ 342359 h 870"/>
                    <a:gd name="T52" fmla="*/ 103251 w 760"/>
                    <a:gd name="T53" fmla="*/ 366813 h 870"/>
                    <a:gd name="T54" fmla="*/ 138574 w 760"/>
                    <a:gd name="T55" fmla="*/ 388550 h 870"/>
                    <a:gd name="T56" fmla="*/ 40757 w 760"/>
                    <a:gd name="T57" fmla="*/ 470064 h 870"/>
                    <a:gd name="T58" fmla="*/ 271713 w 760"/>
                    <a:gd name="T59" fmla="*/ 551578 h 870"/>
                    <a:gd name="T60" fmla="*/ 355944 w 760"/>
                    <a:gd name="T61" fmla="*/ 592335 h 870"/>
                    <a:gd name="T62" fmla="*/ 271713 w 760"/>
                    <a:gd name="T63" fmla="*/ 633092 h 870"/>
                    <a:gd name="T64" fmla="*/ 40757 w 760"/>
                    <a:gd name="T65" fmla="*/ 714605 h 870"/>
                    <a:gd name="T66" fmla="*/ 133139 w 760"/>
                    <a:gd name="T67" fmla="*/ 796119 h 870"/>
                    <a:gd name="T68" fmla="*/ 97817 w 760"/>
                    <a:gd name="T69" fmla="*/ 815139 h 870"/>
                    <a:gd name="T70" fmla="*/ 114120 w 760"/>
                    <a:gd name="T71" fmla="*/ 836876 h 870"/>
                    <a:gd name="T72" fmla="*/ 149442 w 760"/>
                    <a:gd name="T73" fmla="*/ 817856 h 870"/>
                    <a:gd name="T74" fmla="*/ 173896 w 760"/>
                    <a:gd name="T75" fmla="*/ 942844 h 870"/>
                    <a:gd name="T76" fmla="*/ 358661 w 760"/>
                    <a:gd name="T77" fmla="*/ 782534 h 870"/>
                    <a:gd name="T78" fmla="*/ 437458 w 760"/>
                    <a:gd name="T79" fmla="*/ 728191 h 870"/>
                    <a:gd name="T80" fmla="*/ 429307 w 760"/>
                    <a:gd name="T81" fmla="*/ 823291 h 870"/>
                    <a:gd name="T82" fmla="*/ 383116 w 760"/>
                    <a:gd name="T83" fmla="*/ 1062398 h 870"/>
                    <a:gd name="T84" fmla="*/ 499952 w 760"/>
                    <a:gd name="T85" fmla="*/ 1024358 h 870"/>
                    <a:gd name="T86" fmla="*/ 499952 w 760"/>
                    <a:gd name="T87" fmla="*/ 1065115 h 870"/>
                    <a:gd name="T88" fmla="*/ 527124 w 760"/>
                    <a:gd name="T89" fmla="*/ 1059681 h 870"/>
                    <a:gd name="T90" fmla="*/ 527124 w 760"/>
                    <a:gd name="T91" fmla="*/ 1021641 h 870"/>
                    <a:gd name="T92" fmla="*/ 646677 w 760"/>
                    <a:gd name="T93" fmla="*/ 1062398 h 870"/>
                    <a:gd name="T94" fmla="*/ 603203 w 760"/>
                    <a:gd name="T95" fmla="*/ 823291 h 870"/>
                    <a:gd name="T96" fmla="*/ 600486 w 760"/>
                    <a:gd name="T97" fmla="*/ 728191 h 870"/>
                    <a:gd name="T98" fmla="*/ 673849 w 760"/>
                    <a:gd name="T99" fmla="*/ 782534 h 870"/>
                    <a:gd name="T100" fmla="*/ 858614 w 760"/>
                    <a:gd name="T101" fmla="*/ 942844 h 870"/>
                    <a:gd name="T102" fmla="*/ 883068 w 760"/>
                    <a:gd name="T103" fmla="*/ 823291 h 870"/>
                    <a:gd name="T104" fmla="*/ 918390 w 760"/>
                    <a:gd name="T105" fmla="*/ 842311 h 870"/>
                    <a:gd name="T106" fmla="*/ 926542 w 760"/>
                    <a:gd name="T107" fmla="*/ 817856 h 870"/>
                    <a:gd name="T108" fmla="*/ 470064 w 760"/>
                    <a:gd name="T109" fmla="*/ 673848 h 870"/>
                    <a:gd name="T110" fmla="*/ 567881 w 760"/>
                    <a:gd name="T111" fmla="*/ 510821 h 8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9" name="Freeform 73"/>
                <p:cNvSpPr>
                  <a:spLocks noChangeAspect="1" noEditPoints="1"/>
                </p:cNvSpPr>
                <p:nvPr/>
              </p:nvSpPr>
              <p:spPr bwMode="auto">
                <a:xfrm rot="-1185563">
                  <a:off x="7564131" y="154734"/>
                  <a:ext cx="722936" cy="825205"/>
                </a:xfrm>
                <a:custGeom>
                  <a:avLst/>
                  <a:gdLst>
                    <a:gd name="T0" fmla="*/ 597745 w 820"/>
                    <a:gd name="T1" fmla="*/ 537794 h 936"/>
                    <a:gd name="T2" fmla="*/ 578349 w 820"/>
                    <a:gd name="T3" fmla="*/ 527214 h 936"/>
                    <a:gd name="T4" fmla="*/ 453157 w 820"/>
                    <a:gd name="T5" fmla="*/ 451394 h 936"/>
                    <a:gd name="T6" fmla="*/ 460210 w 820"/>
                    <a:gd name="T7" fmla="*/ 412603 h 936"/>
                    <a:gd name="T8" fmla="*/ 497239 w 820"/>
                    <a:gd name="T9" fmla="*/ 364995 h 936"/>
                    <a:gd name="T10" fmla="*/ 603034 w 820"/>
                    <a:gd name="T11" fmla="*/ 285648 h 936"/>
                    <a:gd name="T12" fmla="*/ 648879 w 820"/>
                    <a:gd name="T13" fmla="*/ 257436 h 936"/>
                    <a:gd name="T14" fmla="*/ 655932 w 820"/>
                    <a:gd name="T15" fmla="*/ 172799 h 936"/>
                    <a:gd name="T16" fmla="*/ 613614 w 820"/>
                    <a:gd name="T17" fmla="*/ 174563 h 936"/>
                    <a:gd name="T18" fmla="*/ 472553 w 820"/>
                    <a:gd name="T19" fmla="*/ 320913 h 936"/>
                    <a:gd name="T20" fmla="*/ 428472 w 820"/>
                    <a:gd name="T21" fmla="*/ 338546 h 936"/>
                    <a:gd name="T22" fmla="*/ 377337 w 820"/>
                    <a:gd name="T23" fmla="*/ 313860 h 936"/>
                    <a:gd name="T24" fmla="*/ 447868 w 820"/>
                    <a:gd name="T25" fmla="*/ 81110 h 936"/>
                    <a:gd name="T26" fmla="*/ 428472 w 820"/>
                    <a:gd name="T27" fmla="*/ 44081 h 936"/>
                    <a:gd name="T28" fmla="*/ 356178 w 820"/>
                    <a:gd name="T29" fmla="*/ 0 h 936"/>
                    <a:gd name="T30" fmla="*/ 354415 w 820"/>
                    <a:gd name="T31" fmla="*/ 105796 h 936"/>
                    <a:gd name="T32" fmla="*/ 352652 w 820"/>
                    <a:gd name="T33" fmla="*/ 162220 h 936"/>
                    <a:gd name="T34" fmla="*/ 350888 w 820"/>
                    <a:gd name="T35" fmla="*/ 313860 h 936"/>
                    <a:gd name="T36" fmla="*/ 299754 w 820"/>
                    <a:gd name="T37" fmla="*/ 336782 h 936"/>
                    <a:gd name="T38" fmla="*/ 148114 w 820"/>
                    <a:gd name="T39" fmla="*/ 275068 h 936"/>
                    <a:gd name="T40" fmla="*/ 98742 w 820"/>
                    <a:gd name="T41" fmla="*/ 246856 h 936"/>
                    <a:gd name="T42" fmla="*/ 8816 w 820"/>
                    <a:gd name="T43" fmla="*/ 197485 h 936"/>
                    <a:gd name="T44" fmla="*/ 8816 w 820"/>
                    <a:gd name="T45" fmla="*/ 285648 h 936"/>
                    <a:gd name="T46" fmla="*/ 31739 w 820"/>
                    <a:gd name="T47" fmla="*/ 320913 h 936"/>
                    <a:gd name="T48" fmla="*/ 234513 w 820"/>
                    <a:gd name="T49" fmla="*/ 350888 h 936"/>
                    <a:gd name="T50" fmla="*/ 266252 w 820"/>
                    <a:gd name="T51" fmla="*/ 412603 h 936"/>
                    <a:gd name="T52" fmla="*/ 232750 w 820"/>
                    <a:gd name="T53" fmla="*/ 469027 h 936"/>
                    <a:gd name="T54" fmla="*/ 29975 w 820"/>
                    <a:gd name="T55" fmla="*/ 511345 h 936"/>
                    <a:gd name="T56" fmla="*/ 7053 w 820"/>
                    <a:gd name="T57" fmla="*/ 546610 h 936"/>
                    <a:gd name="T58" fmla="*/ 84636 w 820"/>
                    <a:gd name="T59" fmla="*/ 580112 h 936"/>
                    <a:gd name="T60" fmla="*/ 134008 w 820"/>
                    <a:gd name="T61" fmla="*/ 553663 h 936"/>
                    <a:gd name="T62" fmla="*/ 153403 w 820"/>
                    <a:gd name="T63" fmla="*/ 543084 h 936"/>
                    <a:gd name="T64" fmla="*/ 285648 w 820"/>
                    <a:gd name="T65" fmla="*/ 469027 h 936"/>
                    <a:gd name="T66" fmla="*/ 345599 w 820"/>
                    <a:gd name="T67" fmla="*/ 506055 h 936"/>
                    <a:gd name="T68" fmla="*/ 275068 w 820"/>
                    <a:gd name="T69" fmla="*/ 742332 h 936"/>
                    <a:gd name="T70" fmla="*/ 294464 w 820"/>
                    <a:gd name="T71" fmla="*/ 779360 h 936"/>
                    <a:gd name="T72" fmla="*/ 366758 w 820"/>
                    <a:gd name="T73" fmla="*/ 825205 h 936"/>
                    <a:gd name="T74" fmla="*/ 370284 w 820"/>
                    <a:gd name="T75" fmla="*/ 717646 h 936"/>
                    <a:gd name="T76" fmla="*/ 370284 w 820"/>
                    <a:gd name="T77" fmla="*/ 661222 h 936"/>
                    <a:gd name="T78" fmla="*/ 373811 w 820"/>
                    <a:gd name="T79" fmla="*/ 507818 h 936"/>
                    <a:gd name="T80" fmla="*/ 424945 w 820"/>
                    <a:gd name="T81" fmla="*/ 486659 h 936"/>
                    <a:gd name="T82" fmla="*/ 574822 w 820"/>
                    <a:gd name="T83" fmla="*/ 548373 h 936"/>
                    <a:gd name="T84" fmla="*/ 624194 w 820"/>
                    <a:gd name="T85" fmla="*/ 576586 h 936"/>
                    <a:gd name="T86" fmla="*/ 715883 w 820"/>
                    <a:gd name="T87" fmla="*/ 625957 h 936"/>
                    <a:gd name="T88" fmla="*/ 363231 w 820"/>
                    <a:gd name="T89" fmla="*/ 481370 h 936"/>
                    <a:gd name="T90" fmla="*/ 324440 w 820"/>
                    <a:gd name="T91" fmla="*/ 469027 h 936"/>
                    <a:gd name="T92" fmla="*/ 296227 w 820"/>
                    <a:gd name="T93" fmla="*/ 424945 h 936"/>
                    <a:gd name="T94" fmla="*/ 299754 w 820"/>
                    <a:gd name="T95" fmla="*/ 384390 h 936"/>
                    <a:gd name="T96" fmla="*/ 336782 w 820"/>
                    <a:gd name="T97" fmla="*/ 347362 h 936"/>
                    <a:gd name="T98" fmla="*/ 377337 w 820"/>
                    <a:gd name="T99" fmla="*/ 343835 h 936"/>
                    <a:gd name="T100" fmla="*/ 421419 w 820"/>
                    <a:gd name="T101" fmla="*/ 373811 h 936"/>
                    <a:gd name="T102" fmla="*/ 431998 w 820"/>
                    <a:gd name="T103" fmla="*/ 412603 h 936"/>
                    <a:gd name="T104" fmla="*/ 412602 w 820"/>
                    <a:gd name="T105" fmla="*/ 460210 h 936"/>
                    <a:gd name="T106" fmla="*/ 363231 w 820"/>
                    <a:gd name="T107" fmla="*/ 481370 h 9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20" y="490"/>
                      </a:lnTo>
                      <a:lnTo>
                        <a:pt x="522" y="47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04" y="446"/>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6" y="452"/>
                      </a:lnTo>
                      <a:lnTo>
                        <a:pt x="340" y="436"/>
                      </a:lnTo>
                      <a:lnTo>
                        <a:pt x="348" y="424"/>
                      </a:lnTo>
                      <a:lnTo>
                        <a:pt x="358" y="412"/>
                      </a:lnTo>
                      <a:lnTo>
                        <a:pt x="368" y="402"/>
                      </a:lnTo>
                      <a:lnTo>
                        <a:pt x="382" y="394"/>
                      </a:lnTo>
                      <a:lnTo>
                        <a:pt x="396" y="390"/>
                      </a:lnTo>
                      <a:lnTo>
                        <a:pt x="412" y="388"/>
                      </a:lnTo>
                      <a:lnTo>
                        <a:pt x="428" y="390"/>
                      </a:lnTo>
                      <a:lnTo>
                        <a:pt x="442" y="394"/>
                      </a:lnTo>
                      <a:lnTo>
                        <a:pt x="456" y="402"/>
                      </a:lnTo>
                      <a:lnTo>
                        <a:pt x="468" y="412"/>
                      </a:lnTo>
                      <a:lnTo>
                        <a:pt x="478" y="424"/>
                      </a:lnTo>
                      <a:lnTo>
                        <a:pt x="484" y="436"/>
                      </a:lnTo>
                      <a:lnTo>
                        <a:pt x="490" y="452"/>
                      </a:lnTo>
                      <a:lnTo>
                        <a:pt x="490" y="468"/>
                      </a:lnTo>
                      <a:lnTo>
                        <a:pt x="490" y="482"/>
                      </a:lnTo>
                      <a:lnTo>
                        <a:pt x="484" y="498"/>
                      </a:lnTo>
                      <a:lnTo>
                        <a:pt x="478" y="510"/>
                      </a:lnTo>
                      <a:lnTo>
                        <a:pt x="468" y="522"/>
                      </a:lnTo>
                      <a:lnTo>
                        <a:pt x="456" y="532"/>
                      </a:lnTo>
                      <a:lnTo>
                        <a:pt x="442" y="540"/>
                      </a:lnTo>
                      <a:lnTo>
                        <a:pt x="428" y="544"/>
                      </a:lnTo>
                      <a:lnTo>
                        <a:pt x="412" y="54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0" name="Freeform 77"/>
                <p:cNvSpPr>
                  <a:spLocks noChangeAspect="1" noEditPoints="1"/>
                </p:cNvSpPr>
                <p:nvPr/>
              </p:nvSpPr>
              <p:spPr bwMode="auto">
                <a:xfrm rot="-642487">
                  <a:off x="7869058" y="3830515"/>
                  <a:ext cx="639682" cy="729516"/>
                </a:xfrm>
                <a:custGeom>
                  <a:avLst/>
                  <a:gdLst>
                    <a:gd name="T0" fmla="*/ 556043 w 826"/>
                    <a:gd name="T1" fmla="*/ 490991 h 942"/>
                    <a:gd name="T2" fmla="*/ 610254 w 826"/>
                    <a:gd name="T3" fmla="*/ 441427 h 942"/>
                    <a:gd name="T4" fmla="*/ 419743 w 826"/>
                    <a:gd name="T5" fmla="*/ 365532 h 942"/>
                    <a:gd name="T6" fmla="*/ 610254 w 826"/>
                    <a:gd name="T7" fmla="*/ 291187 h 942"/>
                    <a:gd name="T8" fmla="*/ 559141 w 826"/>
                    <a:gd name="T9" fmla="*/ 243172 h 942"/>
                    <a:gd name="T10" fmla="*/ 579276 w 826"/>
                    <a:gd name="T11" fmla="*/ 230781 h 942"/>
                    <a:gd name="T12" fmla="*/ 565336 w 826"/>
                    <a:gd name="T13" fmla="*/ 213744 h 942"/>
                    <a:gd name="T14" fmla="*/ 545201 w 826"/>
                    <a:gd name="T15" fmla="*/ 224586 h 942"/>
                    <a:gd name="T16" fmla="*/ 529712 w 826"/>
                    <a:gd name="T17" fmla="*/ 151789 h 942"/>
                    <a:gd name="T18" fmla="*/ 370179 w 826"/>
                    <a:gd name="T19" fmla="*/ 278796 h 942"/>
                    <a:gd name="T20" fmla="*/ 399608 w 826"/>
                    <a:gd name="T21" fmla="*/ 77443 h 942"/>
                    <a:gd name="T22" fmla="*/ 333006 w 826"/>
                    <a:gd name="T23" fmla="*/ 96030 h 942"/>
                    <a:gd name="T24" fmla="*/ 333006 w 826"/>
                    <a:gd name="T25" fmla="*/ 72797 h 942"/>
                    <a:gd name="T26" fmla="*/ 311322 w 826"/>
                    <a:gd name="T27" fmla="*/ 75894 h 942"/>
                    <a:gd name="T28" fmla="*/ 309773 w 826"/>
                    <a:gd name="T29" fmla="*/ 99127 h 942"/>
                    <a:gd name="T30" fmla="*/ 240074 w 826"/>
                    <a:gd name="T31" fmla="*/ 77443 h 942"/>
                    <a:gd name="T32" fmla="*/ 272601 w 826"/>
                    <a:gd name="T33" fmla="*/ 278796 h 942"/>
                    <a:gd name="T34" fmla="*/ 109970 w 826"/>
                    <a:gd name="T35" fmla="*/ 151789 h 942"/>
                    <a:gd name="T36" fmla="*/ 92932 w 826"/>
                    <a:gd name="T37" fmla="*/ 219939 h 942"/>
                    <a:gd name="T38" fmla="*/ 72797 w 826"/>
                    <a:gd name="T39" fmla="*/ 209097 h 942"/>
                    <a:gd name="T40" fmla="*/ 65052 w 826"/>
                    <a:gd name="T41" fmla="*/ 229232 h 942"/>
                    <a:gd name="T42" fmla="*/ 85188 w 826"/>
                    <a:gd name="T43" fmla="*/ 241623 h 942"/>
                    <a:gd name="T44" fmla="*/ 30977 w 826"/>
                    <a:gd name="T45" fmla="*/ 291187 h 942"/>
                    <a:gd name="T46" fmla="*/ 224586 w 826"/>
                    <a:gd name="T47" fmla="*/ 365532 h 942"/>
                    <a:gd name="T48" fmla="*/ 30977 w 826"/>
                    <a:gd name="T49" fmla="*/ 441427 h 942"/>
                    <a:gd name="T50" fmla="*/ 80541 w 826"/>
                    <a:gd name="T51" fmla="*/ 489442 h 942"/>
                    <a:gd name="T52" fmla="*/ 61955 w 826"/>
                    <a:gd name="T53" fmla="*/ 501833 h 942"/>
                    <a:gd name="T54" fmla="*/ 74346 w 826"/>
                    <a:gd name="T55" fmla="*/ 518870 h 942"/>
                    <a:gd name="T56" fmla="*/ 94481 w 826"/>
                    <a:gd name="T57" fmla="*/ 508028 h 942"/>
                    <a:gd name="T58" fmla="*/ 109970 w 826"/>
                    <a:gd name="T59" fmla="*/ 579276 h 942"/>
                    <a:gd name="T60" fmla="*/ 272601 w 826"/>
                    <a:gd name="T61" fmla="*/ 452269 h 942"/>
                    <a:gd name="T62" fmla="*/ 240074 w 826"/>
                    <a:gd name="T63" fmla="*/ 655170 h 942"/>
                    <a:gd name="T64" fmla="*/ 306676 w 826"/>
                    <a:gd name="T65" fmla="*/ 635035 h 942"/>
                    <a:gd name="T66" fmla="*/ 308224 w 826"/>
                    <a:gd name="T67" fmla="*/ 658268 h 942"/>
                    <a:gd name="T68" fmla="*/ 329909 w 826"/>
                    <a:gd name="T69" fmla="*/ 655170 h 942"/>
                    <a:gd name="T70" fmla="*/ 329909 w 826"/>
                    <a:gd name="T71" fmla="*/ 631937 h 942"/>
                    <a:gd name="T72" fmla="*/ 399608 w 826"/>
                    <a:gd name="T73" fmla="*/ 653622 h 942"/>
                    <a:gd name="T74" fmla="*/ 370179 w 826"/>
                    <a:gd name="T75" fmla="*/ 452269 h 942"/>
                    <a:gd name="T76" fmla="*/ 529712 w 826"/>
                    <a:gd name="T77" fmla="*/ 579276 h 942"/>
                    <a:gd name="T78" fmla="*/ 546750 w 826"/>
                    <a:gd name="T79" fmla="*/ 511126 h 942"/>
                    <a:gd name="T80" fmla="*/ 566885 w 826"/>
                    <a:gd name="T81" fmla="*/ 521968 h 942"/>
                    <a:gd name="T82" fmla="*/ 574630 w 826"/>
                    <a:gd name="T83" fmla="*/ 501833 h 942"/>
                    <a:gd name="T84" fmla="*/ 291187 w 826"/>
                    <a:gd name="T85" fmla="*/ 421292 h 942"/>
                    <a:gd name="T86" fmla="*/ 353142 w 826"/>
                    <a:gd name="T87" fmla="*/ 309773 h 9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w="9525">
                  <a:solidFill>
                    <a:srgbClr val="FEFFFF">
                      <a:alpha val="25882"/>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1" name="Freeform 81"/>
                <p:cNvSpPr>
                  <a:spLocks noChangeAspect="1" noEditPoints="1"/>
                </p:cNvSpPr>
                <p:nvPr/>
              </p:nvSpPr>
              <p:spPr bwMode="auto">
                <a:xfrm rot="924218">
                  <a:off x="8027251" y="1799143"/>
                  <a:ext cx="766532" cy="869062"/>
                </a:xfrm>
                <a:custGeom>
                  <a:avLst/>
                  <a:gdLst>
                    <a:gd name="T0" fmla="*/ 666443 w 628"/>
                    <a:gd name="T1" fmla="*/ 585884 h 712"/>
                    <a:gd name="T2" fmla="*/ 729914 w 628"/>
                    <a:gd name="T3" fmla="*/ 524855 h 712"/>
                    <a:gd name="T4" fmla="*/ 488237 w 628"/>
                    <a:gd name="T5" fmla="*/ 456502 h 712"/>
                    <a:gd name="T6" fmla="*/ 490678 w 628"/>
                    <a:gd name="T7" fmla="*/ 432090 h 712"/>
                    <a:gd name="T8" fmla="*/ 620061 w 628"/>
                    <a:gd name="T9" fmla="*/ 310031 h 712"/>
                    <a:gd name="T10" fmla="*/ 639590 w 628"/>
                    <a:gd name="T11" fmla="*/ 300266 h 712"/>
                    <a:gd name="T12" fmla="*/ 756767 w 628"/>
                    <a:gd name="T13" fmla="*/ 288060 h 712"/>
                    <a:gd name="T14" fmla="*/ 756767 w 628"/>
                    <a:gd name="T15" fmla="*/ 207501 h 712"/>
                    <a:gd name="T16" fmla="*/ 681091 w 628"/>
                    <a:gd name="T17" fmla="*/ 175765 h 712"/>
                    <a:gd name="T18" fmla="*/ 649355 w 628"/>
                    <a:gd name="T19" fmla="*/ 180648 h 712"/>
                    <a:gd name="T20" fmla="*/ 549267 w 628"/>
                    <a:gd name="T21" fmla="*/ 322236 h 712"/>
                    <a:gd name="T22" fmla="*/ 439413 w 628"/>
                    <a:gd name="T23" fmla="*/ 339325 h 712"/>
                    <a:gd name="T24" fmla="*/ 395472 w 628"/>
                    <a:gd name="T25" fmla="*/ 166001 h 712"/>
                    <a:gd name="T26" fmla="*/ 395472 w 628"/>
                    <a:gd name="T27" fmla="*/ 144030 h 712"/>
                    <a:gd name="T28" fmla="*/ 446737 w 628"/>
                    <a:gd name="T29" fmla="*/ 36618 h 712"/>
                    <a:gd name="T30" fmla="*/ 375942 w 628"/>
                    <a:gd name="T31" fmla="*/ 0 h 712"/>
                    <a:gd name="T32" fmla="*/ 310030 w 628"/>
                    <a:gd name="T33" fmla="*/ 43941 h 712"/>
                    <a:gd name="T34" fmla="*/ 297825 w 628"/>
                    <a:gd name="T35" fmla="*/ 75677 h 712"/>
                    <a:gd name="T36" fmla="*/ 371060 w 628"/>
                    <a:gd name="T37" fmla="*/ 231913 h 712"/>
                    <a:gd name="T38" fmla="*/ 332001 w 628"/>
                    <a:gd name="T39" fmla="*/ 339325 h 712"/>
                    <a:gd name="T40" fmla="*/ 158677 w 628"/>
                    <a:gd name="T41" fmla="*/ 285619 h 712"/>
                    <a:gd name="T42" fmla="*/ 139148 w 628"/>
                    <a:gd name="T43" fmla="*/ 275854 h 712"/>
                    <a:gd name="T44" fmla="*/ 70794 w 628"/>
                    <a:gd name="T45" fmla="*/ 178207 h 712"/>
                    <a:gd name="T46" fmla="*/ 0 w 628"/>
                    <a:gd name="T47" fmla="*/ 219707 h 712"/>
                    <a:gd name="T48" fmla="*/ 9765 w 628"/>
                    <a:gd name="T49" fmla="*/ 300266 h 712"/>
                    <a:gd name="T50" fmla="*/ 31735 w 628"/>
                    <a:gd name="T51" fmla="*/ 327119 h 712"/>
                    <a:gd name="T52" fmla="*/ 202618 w 628"/>
                    <a:gd name="T53" fmla="*/ 341766 h 712"/>
                    <a:gd name="T54" fmla="*/ 278295 w 628"/>
                    <a:gd name="T55" fmla="*/ 432090 h 712"/>
                    <a:gd name="T56" fmla="*/ 197736 w 628"/>
                    <a:gd name="T57" fmla="*/ 519972 h 712"/>
                    <a:gd name="T58" fmla="*/ 31735 w 628"/>
                    <a:gd name="T59" fmla="*/ 537061 h 712"/>
                    <a:gd name="T60" fmla="*/ 9765 w 628"/>
                    <a:gd name="T61" fmla="*/ 563914 h 712"/>
                    <a:gd name="T62" fmla="*/ 0 w 628"/>
                    <a:gd name="T63" fmla="*/ 642032 h 712"/>
                    <a:gd name="T64" fmla="*/ 70794 w 628"/>
                    <a:gd name="T65" fmla="*/ 685973 h 712"/>
                    <a:gd name="T66" fmla="*/ 139148 w 628"/>
                    <a:gd name="T67" fmla="*/ 583443 h 712"/>
                    <a:gd name="T68" fmla="*/ 161118 w 628"/>
                    <a:gd name="T69" fmla="*/ 571237 h 712"/>
                    <a:gd name="T70" fmla="*/ 312472 w 628"/>
                    <a:gd name="T71" fmla="*/ 510208 h 712"/>
                    <a:gd name="T72" fmla="*/ 366178 w 628"/>
                    <a:gd name="T73" fmla="*/ 637149 h 712"/>
                    <a:gd name="T74" fmla="*/ 297825 w 628"/>
                    <a:gd name="T75" fmla="*/ 788503 h 712"/>
                    <a:gd name="T76" fmla="*/ 310030 w 628"/>
                    <a:gd name="T77" fmla="*/ 820238 h 712"/>
                    <a:gd name="T78" fmla="*/ 371060 w 628"/>
                    <a:gd name="T79" fmla="*/ 869062 h 712"/>
                    <a:gd name="T80" fmla="*/ 446737 w 628"/>
                    <a:gd name="T81" fmla="*/ 827562 h 712"/>
                    <a:gd name="T82" fmla="*/ 393031 w 628"/>
                    <a:gd name="T83" fmla="*/ 717709 h 712"/>
                    <a:gd name="T84" fmla="*/ 393031 w 628"/>
                    <a:gd name="T85" fmla="*/ 693297 h 712"/>
                    <a:gd name="T86" fmla="*/ 415001 w 628"/>
                    <a:gd name="T87" fmla="*/ 534620 h 712"/>
                    <a:gd name="T88" fmla="*/ 551708 w 628"/>
                    <a:gd name="T89" fmla="*/ 546826 h 712"/>
                    <a:gd name="T90" fmla="*/ 649355 w 628"/>
                    <a:gd name="T91" fmla="*/ 683532 h 712"/>
                    <a:gd name="T92" fmla="*/ 681091 w 628"/>
                    <a:gd name="T93" fmla="*/ 688414 h 712"/>
                    <a:gd name="T94" fmla="*/ 754326 w 628"/>
                    <a:gd name="T95" fmla="*/ 659120 h 712"/>
                    <a:gd name="T96" fmla="*/ 756767 w 628"/>
                    <a:gd name="T97" fmla="*/ 573679 h 712"/>
                    <a:gd name="T98" fmla="*/ 371060 w 628"/>
                    <a:gd name="T99" fmla="*/ 498002 h 712"/>
                    <a:gd name="T100" fmla="*/ 336883 w 628"/>
                    <a:gd name="T101" fmla="*/ 480914 h 712"/>
                    <a:gd name="T102" fmla="*/ 317354 w 628"/>
                    <a:gd name="T103" fmla="*/ 444296 h 712"/>
                    <a:gd name="T104" fmla="*/ 317354 w 628"/>
                    <a:gd name="T105" fmla="*/ 417443 h 712"/>
                    <a:gd name="T106" fmla="*/ 336883 w 628"/>
                    <a:gd name="T107" fmla="*/ 383266 h 712"/>
                    <a:gd name="T108" fmla="*/ 371060 w 628"/>
                    <a:gd name="T109" fmla="*/ 366178 h 712"/>
                    <a:gd name="T110" fmla="*/ 397913 w 628"/>
                    <a:gd name="T111" fmla="*/ 366178 h 712"/>
                    <a:gd name="T112" fmla="*/ 432090 w 628"/>
                    <a:gd name="T113" fmla="*/ 383266 h 712"/>
                    <a:gd name="T114" fmla="*/ 451619 w 628"/>
                    <a:gd name="T115" fmla="*/ 417443 h 712"/>
                    <a:gd name="T116" fmla="*/ 451619 w 628"/>
                    <a:gd name="T117" fmla="*/ 444296 h 712"/>
                    <a:gd name="T118" fmla="*/ 432090 w 628"/>
                    <a:gd name="T119" fmla="*/ 480914 h 712"/>
                    <a:gd name="T120" fmla="*/ 397913 w 628"/>
                    <a:gd name="T121" fmla="*/ 498002 h 71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42"/>
                      </a:lnTo>
                      <a:lnTo>
                        <a:pt x="264" y="332"/>
                      </a:lnTo>
                      <a:lnTo>
                        <a:pt x="268" y="322"/>
                      </a:lnTo>
                      <a:lnTo>
                        <a:pt x="276" y="314"/>
                      </a:lnTo>
                      <a:lnTo>
                        <a:pt x="284" y="308"/>
                      </a:lnTo>
                      <a:lnTo>
                        <a:pt x="294" y="302"/>
                      </a:lnTo>
                      <a:lnTo>
                        <a:pt x="304" y="300"/>
                      </a:lnTo>
                      <a:lnTo>
                        <a:pt x="314" y="298"/>
                      </a:lnTo>
                      <a:lnTo>
                        <a:pt x="326" y="300"/>
                      </a:lnTo>
                      <a:lnTo>
                        <a:pt x="336" y="302"/>
                      </a:lnTo>
                      <a:lnTo>
                        <a:pt x="346" y="308"/>
                      </a:lnTo>
                      <a:lnTo>
                        <a:pt x="354" y="314"/>
                      </a:lnTo>
                      <a:lnTo>
                        <a:pt x="362" y="322"/>
                      </a:lnTo>
                      <a:lnTo>
                        <a:pt x="366" y="332"/>
                      </a:lnTo>
                      <a:lnTo>
                        <a:pt x="370" y="342"/>
                      </a:lnTo>
                      <a:lnTo>
                        <a:pt x="370" y="354"/>
                      </a:lnTo>
                      <a:lnTo>
                        <a:pt x="370" y="364"/>
                      </a:lnTo>
                      <a:lnTo>
                        <a:pt x="366" y="376"/>
                      </a:lnTo>
                      <a:lnTo>
                        <a:pt x="362" y="384"/>
                      </a:lnTo>
                      <a:lnTo>
                        <a:pt x="354" y="394"/>
                      </a:lnTo>
                      <a:lnTo>
                        <a:pt x="346" y="400"/>
                      </a:lnTo>
                      <a:lnTo>
                        <a:pt x="336" y="406"/>
                      </a:lnTo>
                      <a:lnTo>
                        <a:pt x="326" y="408"/>
                      </a:lnTo>
                      <a:lnTo>
                        <a:pt x="314" y="41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a:lstStyle/>
            <a:p>
              <a:pPr fontAlgn="auto">
                <a:spcBef>
                  <a:spcPts val="0"/>
                </a:spcBef>
                <a:spcAft>
                  <a:spcPts val="0"/>
                </a:spcAft>
                <a:defRPr/>
              </a:pPr>
              <a:endParaRPr lang="en-US">
                <a:latin typeface="+mn-lt"/>
                <a:ea typeface="+mn-ea"/>
              </a:endParaRPr>
            </a:p>
          </p:txBody>
        </p:sp>
        <p:sp>
          <p:nvSpPr>
            <p:cNvPr id="1084" name="Freeform 16"/>
            <p:cNvSpPr>
              <a:spLocks noChangeAspect="1"/>
            </p:cNvSpPr>
            <p:nvPr/>
          </p:nvSpPr>
          <p:spPr bwMode="auto">
            <a:xfrm>
              <a:off x="8126715" y="6307559"/>
              <a:ext cx="976330" cy="550441"/>
            </a:xfrm>
            <a:custGeom>
              <a:avLst/>
              <a:gdLst>
                <a:gd name="T0" fmla="*/ 966285 w 972"/>
                <a:gd name="T1" fmla="*/ 345532 h 548"/>
                <a:gd name="T2" fmla="*/ 863831 w 972"/>
                <a:gd name="T3" fmla="*/ 233033 h 548"/>
                <a:gd name="T4" fmla="*/ 976330 w 972"/>
                <a:gd name="T5" fmla="*/ 210935 h 548"/>
                <a:gd name="T6" fmla="*/ 958250 w 972"/>
                <a:gd name="T7" fmla="*/ 122543 h 548"/>
                <a:gd name="T8" fmla="*/ 857804 w 972"/>
                <a:gd name="T9" fmla="*/ 200891 h 548"/>
                <a:gd name="T10" fmla="*/ 837715 w 972"/>
                <a:gd name="T11" fmla="*/ 98437 h 548"/>
                <a:gd name="T12" fmla="*/ 745305 w 972"/>
                <a:gd name="T13" fmla="*/ 321425 h 548"/>
                <a:gd name="T14" fmla="*/ 717181 w 972"/>
                <a:gd name="T15" fmla="*/ 122543 h 548"/>
                <a:gd name="T16" fmla="*/ 638833 w 972"/>
                <a:gd name="T17" fmla="*/ 435933 h 548"/>
                <a:gd name="T18" fmla="*/ 616735 w 972"/>
                <a:gd name="T19" fmla="*/ 423880 h 548"/>
                <a:gd name="T20" fmla="*/ 578566 w 972"/>
                <a:gd name="T21" fmla="*/ 413835 h 548"/>
                <a:gd name="T22" fmla="*/ 554459 w 972"/>
                <a:gd name="T23" fmla="*/ 413835 h 548"/>
                <a:gd name="T24" fmla="*/ 504236 w 972"/>
                <a:gd name="T25" fmla="*/ 313390 h 548"/>
                <a:gd name="T26" fmla="*/ 590619 w 972"/>
                <a:gd name="T27" fmla="*/ 100445 h 548"/>
                <a:gd name="T28" fmla="*/ 441960 w 972"/>
                <a:gd name="T29" fmla="*/ 132588 h 548"/>
                <a:gd name="T30" fmla="*/ 480129 w 972"/>
                <a:gd name="T31" fmla="*/ 24107 h 548"/>
                <a:gd name="T32" fmla="*/ 395755 w 972"/>
                <a:gd name="T33" fmla="*/ 0 h 548"/>
                <a:gd name="T34" fmla="*/ 411826 w 972"/>
                <a:gd name="T35" fmla="*/ 124552 h 548"/>
                <a:gd name="T36" fmla="*/ 313390 w 972"/>
                <a:gd name="T37" fmla="*/ 88392 h 548"/>
                <a:gd name="T38" fmla="*/ 460040 w 972"/>
                <a:gd name="T39" fmla="*/ 279238 h 548"/>
                <a:gd name="T40" fmla="*/ 273212 w 972"/>
                <a:gd name="T41" fmla="*/ 204909 h 548"/>
                <a:gd name="T42" fmla="*/ 504236 w 972"/>
                <a:gd name="T43" fmla="*/ 427898 h 548"/>
                <a:gd name="T44" fmla="*/ 492183 w 972"/>
                <a:gd name="T45" fmla="*/ 433924 h 548"/>
                <a:gd name="T46" fmla="*/ 472094 w 972"/>
                <a:gd name="T47" fmla="*/ 449996 h 548"/>
                <a:gd name="T48" fmla="*/ 454014 w 972"/>
                <a:gd name="T49" fmla="*/ 470085 h 548"/>
                <a:gd name="T50" fmla="*/ 441960 w 972"/>
                <a:gd name="T51" fmla="*/ 492183 h 548"/>
                <a:gd name="T52" fmla="*/ 333479 w 972"/>
                <a:gd name="T53" fmla="*/ 484147 h 548"/>
                <a:gd name="T54" fmla="*/ 190846 w 972"/>
                <a:gd name="T55" fmla="*/ 303345 h 548"/>
                <a:gd name="T56" fmla="*/ 142633 w 972"/>
                <a:gd name="T57" fmla="*/ 447987 h 548"/>
                <a:gd name="T58" fmla="*/ 70312 w 972"/>
                <a:gd name="T59" fmla="*/ 361604 h 548"/>
                <a:gd name="T60" fmla="*/ 2009 w 972"/>
                <a:gd name="T61" fmla="*/ 421871 h 548"/>
                <a:gd name="T62" fmla="*/ 0 w 972"/>
                <a:gd name="T63" fmla="*/ 441960 h 548"/>
                <a:gd name="T64" fmla="*/ 34151 w 972"/>
                <a:gd name="T65" fmla="*/ 528343 h 548"/>
                <a:gd name="T66" fmla="*/ 142633 w 972"/>
                <a:gd name="T67" fmla="*/ 474102 h 548"/>
                <a:gd name="T68" fmla="*/ 214953 w 972"/>
                <a:gd name="T69" fmla="*/ 550441 h 548"/>
                <a:gd name="T70" fmla="*/ 311381 w 972"/>
                <a:gd name="T71" fmla="*/ 514281 h 548"/>
                <a:gd name="T72" fmla="*/ 429907 w 972"/>
                <a:gd name="T73" fmla="*/ 540396 h 548"/>
                <a:gd name="T74" fmla="*/ 466067 w 972"/>
                <a:gd name="T75" fmla="*/ 550441 h 548"/>
                <a:gd name="T76" fmla="*/ 468076 w 972"/>
                <a:gd name="T77" fmla="*/ 534370 h 548"/>
                <a:gd name="T78" fmla="*/ 476112 w 972"/>
                <a:gd name="T79" fmla="*/ 506245 h 548"/>
                <a:gd name="T80" fmla="*/ 494192 w 972"/>
                <a:gd name="T81" fmla="*/ 480129 h 548"/>
                <a:gd name="T82" fmla="*/ 518299 w 972"/>
                <a:gd name="T83" fmla="*/ 462049 h 548"/>
                <a:gd name="T84" fmla="*/ 534370 w 972"/>
                <a:gd name="T85" fmla="*/ 456022 h 548"/>
                <a:gd name="T86" fmla="*/ 572539 w 972"/>
                <a:gd name="T87" fmla="*/ 452004 h 548"/>
                <a:gd name="T88" fmla="*/ 608700 w 972"/>
                <a:gd name="T89" fmla="*/ 462049 h 548"/>
                <a:gd name="T90" fmla="*/ 636824 w 972"/>
                <a:gd name="T91" fmla="*/ 484147 h 548"/>
                <a:gd name="T92" fmla="*/ 656913 w 972"/>
                <a:gd name="T93" fmla="*/ 518298 h 548"/>
                <a:gd name="T94" fmla="*/ 660931 w 972"/>
                <a:gd name="T95" fmla="*/ 534370 h 548"/>
                <a:gd name="T96" fmla="*/ 699100 w 972"/>
                <a:gd name="T97" fmla="*/ 550441 h 548"/>
                <a:gd name="T98" fmla="*/ 697092 w 972"/>
                <a:gd name="T99" fmla="*/ 528343 h 548"/>
                <a:gd name="T100" fmla="*/ 693074 w 972"/>
                <a:gd name="T101" fmla="*/ 506245 h 548"/>
                <a:gd name="T102" fmla="*/ 683029 w 972"/>
                <a:gd name="T103" fmla="*/ 482138 h 548"/>
                <a:gd name="T104" fmla="*/ 666958 w 972"/>
                <a:gd name="T105" fmla="*/ 460040 h 548"/>
                <a:gd name="T106" fmla="*/ 966285 w 972"/>
                <a:gd name="T107" fmla="*/ 361604 h 5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6" y="548"/>
                  </a:lnTo>
                  <a:lnTo>
                    <a:pt x="464" y="548"/>
                  </a:lnTo>
                  <a:lnTo>
                    <a:pt x="466" y="532"/>
                  </a:lnTo>
                  <a:lnTo>
                    <a:pt x="468" y="518"/>
                  </a:lnTo>
                  <a:lnTo>
                    <a:pt x="474" y="504"/>
                  </a:lnTo>
                  <a:lnTo>
                    <a:pt x="482" y="490"/>
                  </a:lnTo>
                  <a:lnTo>
                    <a:pt x="492" y="478"/>
                  </a:lnTo>
                  <a:lnTo>
                    <a:pt x="504" y="468"/>
                  </a:lnTo>
                  <a:lnTo>
                    <a:pt x="516" y="460"/>
                  </a:lnTo>
                  <a:lnTo>
                    <a:pt x="532" y="454"/>
                  </a:lnTo>
                  <a:lnTo>
                    <a:pt x="550" y="450"/>
                  </a:lnTo>
                  <a:lnTo>
                    <a:pt x="570" y="450"/>
                  </a:lnTo>
                  <a:lnTo>
                    <a:pt x="588" y="454"/>
                  </a:lnTo>
                  <a:lnTo>
                    <a:pt x="606" y="460"/>
                  </a:lnTo>
                  <a:lnTo>
                    <a:pt x="622" y="470"/>
                  </a:lnTo>
                  <a:lnTo>
                    <a:pt x="634" y="482"/>
                  </a:lnTo>
                  <a:lnTo>
                    <a:pt x="646" y="498"/>
                  </a:lnTo>
                  <a:lnTo>
                    <a:pt x="654" y="516"/>
                  </a:lnTo>
                  <a:lnTo>
                    <a:pt x="658" y="532"/>
                  </a:lnTo>
                  <a:lnTo>
                    <a:pt x="658" y="548"/>
                  </a:lnTo>
                  <a:lnTo>
                    <a:pt x="696" y="548"/>
                  </a:lnTo>
                  <a:lnTo>
                    <a:pt x="694" y="526"/>
                  </a:lnTo>
                  <a:lnTo>
                    <a:pt x="690" y="504"/>
                  </a:lnTo>
                  <a:lnTo>
                    <a:pt x="686" y="492"/>
                  </a:lnTo>
                  <a:lnTo>
                    <a:pt x="680" y="480"/>
                  </a:lnTo>
                  <a:lnTo>
                    <a:pt x="672" y="470"/>
                  </a:lnTo>
                  <a:lnTo>
                    <a:pt x="664" y="458"/>
                  </a:lnTo>
                  <a:lnTo>
                    <a:pt x="736" y="376"/>
                  </a:lnTo>
                  <a:lnTo>
                    <a:pt x="962" y="36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7" name="Title Placeholder 1"/>
          <p:cNvSpPr>
            <a:spLocks noGrp="1"/>
          </p:cNvSpPr>
          <p:nvPr>
            <p:ph type="title"/>
          </p:nvPr>
        </p:nvSpPr>
        <p:spPr bwMode="auto">
          <a:xfrm>
            <a:off x="1009650" y="676275"/>
            <a:ext cx="7124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8" name="Text Placeholder 2"/>
          <p:cNvSpPr>
            <a:spLocks noGrp="1"/>
          </p:cNvSpPr>
          <p:nvPr>
            <p:ph type="body" idx="1"/>
          </p:nvPr>
        </p:nvSpPr>
        <p:spPr bwMode="auto">
          <a:xfrm>
            <a:off x="1009650" y="1806575"/>
            <a:ext cx="71247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6437313" y="5951538"/>
            <a:ext cx="2133600" cy="365125"/>
          </a:xfrm>
          <a:prstGeom prst="rect">
            <a:avLst/>
          </a:prstGeom>
        </p:spPr>
        <p:txBody>
          <a:bodyPr vert="horz" lIns="91440" tIns="45720" rIns="91440" bIns="45720" rtlCol="0" anchor="b"/>
          <a:lstStyle>
            <a:lvl1pPr algn="r" fontAlgn="auto">
              <a:spcBef>
                <a:spcPts val="0"/>
              </a:spcBef>
              <a:spcAft>
                <a:spcPts val="0"/>
              </a:spcAft>
              <a:defRPr sz="900" smtClean="0">
                <a:solidFill>
                  <a:schemeClr val="tx1">
                    <a:tint val="75000"/>
                  </a:schemeClr>
                </a:solidFill>
                <a:latin typeface="+mn-lt"/>
                <a:ea typeface="+mn-ea"/>
              </a:defRPr>
            </a:lvl1pPr>
          </a:lstStyle>
          <a:p>
            <a:pPr>
              <a:defRPr/>
            </a:pPr>
            <a:fld id="{86D2340D-6153-406D-9AC0-C539182638A2}" type="datetime1">
              <a:rPr lang="zh-CN" altLang="en-US"/>
              <a:pPr>
                <a:defRPr/>
              </a:pPr>
              <a:t>2016/3/6</a:t>
            </a:fld>
            <a:endParaRPr lang="zh-CN" altLang="en-US"/>
          </a:p>
        </p:txBody>
      </p:sp>
      <p:sp>
        <p:nvSpPr>
          <p:cNvPr id="5" name="Footer Placeholder 4"/>
          <p:cNvSpPr>
            <a:spLocks noGrp="1"/>
          </p:cNvSpPr>
          <p:nvPr>
            <p:ph type="ftr" sz="quarter" idx="3"/>
          </p:nvPr>
        </p:nvSpPr>
        <p:spPr>
          <a:xfrm>
            <a:off x="1181100" y="5951538"/>
            <a:ext cx="5256213" cy="365125"/>
          </a:xfrm>
          <a:prstGeom prst="rect">
            <a:avLst/>
          </a:prstGeom>
        </p:spPr>
        <p:txBody>
          <a:bodyPr vert="horz" lIns="91440" tIns="45720" rIns="91440" bIns="45720" rtlCol="0" anchor="b"/>
          <a:lstStyle>
            <a:lvl1pPr algn="l" fontAlgn="auto">
              <a:spcBef>
                <a:spcPts val="0"/>
              </a:spcBef>
              <a:spcAft>
                <a:spcPts val="0"/>
              </a:spcAft>
              <a:defRPr sz="900" smtClean="0">
                <a:solidFill>
                  <a:schemeClr val="tx1">
                    <a:tint val="75000"/>
                  </a:schemeClr>
                </a:solidFill>
                <a:latin typeface="+mn-lt"/>
                <a:ea typeface="+mn-ea"/>
              </a:defRPr>
            </a:lvl1pPr>
          </a:lstStyle>
          <a:p>
            <a:pPr>
              <a:defRPr/>
            </a:pPr>
            <a:r>
              <a:rPr lang="zh-CN" altLang="en-US"/>
              <a:t>吉林大学 微型计算机原理与接口技术</a:t>
            </a:r>
          </a:p>
        </p:txBody>
      </p:sp>
      <p:sp>
        <p:nvSpPr>
          <p:cNvPr id="6" name="Slide Number Placeholder 5"/>
          <p:cNvSpPr>
            <a:spLocks noGrp="1"/>
          </p:cNvSpPr>
          <p:nvPr>
            <p:ph type="sldNum" sz="quarter" idx="4"/>
          </p:nvPr>
        </p:nvSpPr>
        <p:spPr>
          <a:xfrm>
            <a:off x="573088" y="5951538"/>
            <a:ext cx="608012" cy="365125"/>
          </a:xfrm>
          <a:prstGeom prst="rect">
            <a:avLst/>
          </a:prstGeom>
        </p:spPr>
        <p:txBody>
          <a:bodyPr vert="horz" lIns="91440" tIns="45720" rIns="91440" bIns="45720" rtlCol="0" anchor="b"/>
          <a:lstStyle>
            <a:lvl1pPr algn="l" fontAlgn="auto">
              <a:spcBef>
                <a:spcPts val="0"/>
              </a:spcBef>
              <a:spcAft>
                <a:spcPts val="0"/>
              </a:spcAft>
              <a:defRPr sz="1800" smtClean="0">
                <a:solidFill>
                  <a:schemeClr val="tx1">
                    <a:tint val="75000"/>
                  </a:schemeClr>
                </a:solidFill>
                <a:latin typeface="+mn-lt"/>
                <a:ea typeface="+mn-ea"/>
              </a:defRPr>
            </a:lvl1pPr>
          </a:lstStyle>
          <a:p>
            <a:pPr>
              <a:defRPr/>
            </a:pPr>
            <a:fld id="{E84AB139-2542-41F4-9F86-79DCDB57F6B0}" type="slidenum">
              <a:rPr lang="zh-CN" altLang="en-US"/>
              <a:pPr>
                <a:defRPr/>
              </a:pPr>
              <a:t>‹#›</a:t>
            </a:fld>
            <a:endParaRPr lang="zh-CN" altLang="en-US" dirty="0"/>
          </a:p>
        </p:txBody>
      </p:sp>
      <p:grpSp>
        <p:nvGrpSpPr>
          <p:cNvPr id="1032" name="Group 218"/>
          <p:cNvGrpSpPr>
            <a:grpSpLocks/>
          </p:cNvGrpSpPr>
          <p:nvPr userDrawn="1"/>
        </p:nvGrpSpPr>
        <p:grpSpPr bwMode="auto">
          <a:xfrm rot="5400000">
            <a:off x="923926" y="-650875"/>
            <a:ext cx="550862" cy="2135187"/>
            <a:chOff x="6558164" y="66319"/>
            <a:chExt cx="2575511" cy="6797067"/>
          </a:xfrm>
        </p:grpSpPr>
        <p:grpSp>
          <p:nvGrpSpPr>
            <p:cNvPr id="1033" name="Group 62"/>
            <p:cNvGrpSpPr>
              <a:grpSpLocks/>
            </p:cNvGrpSpPr>
            <p:nvPr/>
          </p:nvGrpSpPr>
          <p:grpSpPr bwMode="auto">
            <a:xfrm>
              <a:off x="6924386" y="66319"/>
              <a:ext cx="2173634" cy="6673398"/>
              <a:chOff x="6924386" y="66319"/>
              <a:chExt cx="2173634" cy="6673398"/>
            </a:xfrm>
          </p:grpSpPr>
          <p:grpSp>
            <p:nvGrpSpPr>
              <p:cNvPr id="1041" name="Group 44"/>
              <p:cNvGrpSpPr>
                <a:grpSpLocks/>
              </p:cNvGrpSpPr>
              <p:nvPr/>
            </p:nvGrpSpPr>
            <p:grpSpPr bwMode="auto">
              <a:xfrm>
                <a:off x="6924386" y="66319"/>
                <a:ext cx="2066032" cy="6673398"/>
                <a:chOff x="6924386" y="66319"/>
                <a:chExt cx="2066032" cy="6673398"/>
              </a:xfrm>
            </p:grpSpPr>
            <p:sp>
              <p:nvSpPr>
                <p:cNvPr id="48"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49"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a:lstStyle/>
                <a:p>
                  <a:pPr fontAlgn="auto">
                    <a:spcBef>
                      <a:spcPts val="0"/>
                    </a:spcBef>
                    <a:spcAft>
                      <a:spcPts val="0"/>
                    </a:spcAft>
                    <a:defRPr/>
                  </a:pPr>
                  <a:endParaRPr lang="en-US">
                    <a:latin typeface="+mn-lt"/>
                    <a:ea typeface="+mn-ea"/>
                  </a:endParaRPr>
                </a:p>
              </p:txBody>
            </p:sp>
            <p:sp>
              <p:nvSpPr>
                <p:cNvPr id="50"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51"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a:lstStyle/>
                <a:p>
                  <a:pPr fontAlgn="auto">
                    <a:spcBef>
                      <a:spcPts val="0"/>
                    </a:spcBef>
                    <a:spcAft>
                      <a:spcPts val="0"/>
                    </a:spcAft>
                    <a:defRPr/>
                  </a:pPr>
                  <a:endParaRPr lang="en-US">
                    <a:latin typeface="+mn-lt"/>
                    <a:ea typeface="+mn-ea"/>
                  </a:endParaRPr>
                </a:p>
              </p:txBody>
            </p:sp>
            <p:sp>
              <p:nvSpPr>
                <p:cNvPr id="52"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53"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grpSp>
          <p:grpSp>
            <p:nvGrpSpPr>
              <p:cNvPr id="1042" name="Group 50"/>
              <p:cNvGrpSpPr>
                <a:grpSpLocks/>
              </p:cNvGrpSpPr>
              <p:nvPr/>
            </p:nvGrpSpPr>
            <p:grpSpPr bwMode="auto">
              <a:xfrm>
                <a:off x="7693251" y="122250"/>
                <a:ext cx="1404769" cy="5155321"/>
                <a:chOff x="7693251" y="122250"/>
                <a:chExt cx="1404769" cy="5155321"/>
              </a:xfrm>
            </p:grpSpPr>
            <p:sp>
              <p:nvSpPr>
                <p:cNvPr id="43"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44"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45"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fontAlgn="auto">
                    <a:spcBef>
                      <a:spcPts val="0"/>
                    </a:spcBef>
                    <a:spcAft>
                      <a:spcPts val="0"/>
                    </a:spcAft>
                    <a:defRPr/>
                  </a:pPr>
                  <a:endParaRPr lang="en-US">
                    <a:latin typeface="+mn-lt"/>
                    <a:ea typeface="+mn-ea"/>
                  </a:endParaRPr>
                </a:p>
              </p:txBody>
            </p:sp>
            <p:sp>
              <p:nvSpPr>
                <p:cNvPr id="1057" name="Freeform 53"/>
                <p:cNvSpPr>
                  <a:spLocks noChangeAspect="1"/>
                </p:cNvSpPr>
                <p:nvPr/>
              </p:nvSpPr>
              <p:spPr bwMode="auto">
                <a:xfrm rot="1160251">
                  <a:off x="8324628" y="3308607"/>
                  <a:ext cx="491754" cy="561254"/>
                </a:xfrm>
                <a:custGeom>
                  <a:avLst/>
                  <a:gdLst>
                    <a:gd name="T0" fmla="*/ 435366 w 750"/>
                    <a:gd name="T1" fmla="*/ 373732 h 856"/>
                    <a:gd name="T2" fmla="*/ 381601 w 750"/>
                    <a:gd name="T3" fmla="*/ 344883 h 856"/>
                    <a:gd name="T4" fmla="*/ 321279 w 750"/>
                    <a:gd name="T5" fmla="*/ 314722 h 856"/>
                    <a:gd name="T6" fmla="*/ 322591 w 750"/>
                    <a:gd name="T7" fmla="*/ 249155 h 856"/>
                    <a:gd name="T8" fmla="*/ 478641 w 750"/>
                    <a:gd name="T9" fmla="*/ 239975 h 856"/>
                    <a:gd name="T10" fmla="*/ 487820 w 750"/>
                    <a:gd name="T11" fmla="*/ 200635 h 856"/>
                    <a:gd name="T12" fmla="*/ 490443 w 750"/>
                    <a:gd name="T13" fmla="*/ 149493 h 856"/>
                    <a:gd name="T14" fmla="*/ 483886 w 750"/>
                    <a:gd name="T15" fmla="*/ 135068 h 856"/>
                    <a:gd name="T16" fmla="*/ 441923 w 750"/>
                    <a:gd name="T17" fmla="*/ 114087 h 856"/>
                    <a:gd name="T18" fmla="*/ 382912 w 750"/>
                    <a:gd name="T19" fmla="*/ 186210 h 856"/>
                    <a:gd name="T20" fmla="*/ 361931 w 750"/>
                    <a:gd name="T21" fmla="*/ 200635 h 856"/>
                    <a:gd name="T22" fmla="*/ 260957 w 750"/>
                    <a:gd name="T23" fmla="*/ 258334 h 856"/>
                    <a:gd name="T24" fmla="*/ 258335 w 750"/>
                    <a:gd name="T25" fmla="*/ 139002 h 856"/>
                    <a:gd name="T26" fmla="*/ 260957 w 750"/>
                    <a:gd name="T27" fmla="*/ 112775 h 856"/>
                    <a:gd name="T28" fmla="*/ 260957 w 750"/>
                    <a:gd name="T29" fmla="*/ 57699 h 856"/>
                    <a:gd name="T30" fmla="*/ 251778 w 750"/>
                    <a:gd name="T31" fmla="*/ 0 h 856"/>
                    <a:gd name="T32" fmla="*/ 233419 w 750"/>
                    <a:gd name="T33" fmla="*/ 30161 h 856"/>
                    <a:gd name="T34" fmla="*/ 230797 w 750"/>
                    <a:gd name="T35" fmla="*/ 70812 h 856"/>
                    <a:gd name="T36" fmla="*/ 233419 w 750"/>
                    <a:gd name="T37" fmla="*/ 131134 h 856"/>
                    <a:gd name="T38" fmla="*/ 237353 w 750"/>
                    <a:gd name="T39" fmla="*/ 198013 h 856"/>
                    <a:gd name="T40" fmla="*/ 179654 w 750"/>
                    <a:gd name="T41" fmla="*/ 230796 h 856"/>
                    <a:gd name="T42" fmla="*/ 94417 w 750"/>
                    <a:gd name="T43" fmla="*/ 99662 h 856"/>
                    <a:gd name="T44" fmla="*/ 55076 w 750"/>
                    <a:gd name="T45" fmla="*/ 111464 h 856"/>
                    <a:gd name="T46" fmla="*/ 9179 w 750"/>
                    <a:gd name="T47" fmla="*/ 135068 h 856"/>
                    <a:gd name="T48" fmla="*/ 1311 w 750"/>
                    <a:gd name="T49" fmla="*/ 145559 h 856"/>
                    <a:gd name="T50" fmla="*/ 45897 w 750"/>
                    <a:gd name="T51" fmla="*/ 182276 h 856"/>
                    <a:gd name="T52" fmla="*/ 74747 w 750"/>
                    <a:gd name="T53" fmla="*/ 199324 h 856"/>
                    <a:gd name="T54" fmla="*/ 110153 w 750"/>
                    <a:gd name="T55" fmla="*/ 216371 h 856"/>
                    <a:gd name="T56" fmla="*/ 194079 w 750"/>
                    <a:gd name="T57" fmla="*/ 262268 h 856"/>
                    <a:gd name="T58" fmla="*/ 142936 w 750"/>
                    <a:gd name="T59" fmla="*/ 326524 h 856"/>
                    <a:gd name="T60" fmla="*/ 10491 w 750"/>
                    <a:gd name="T61" fmla="*/ 329147 h 856"/>
                    <a:gd name="T62" fmla="*/ 3934 w 750"/>
                    <a:gd name="T63" fmla="*/ 361930 h 856"/>
                    <a:gd name="T64" fmla="*/ 1311 w 750"/>
                    <a:gd name="T65" fmla="*/ 411761 h 856"/>
                    <a:gd name="T66" fmla="*/ 6557 w 750"/>
                    <a:gd name="T67" fmla="*/ 426186 h 856"/>
                    <a:gd name="T68" fmla="*/ 48520 w 750"/>
                    <a:gd name="T69" fmla="*/ 448479 h 856"/>
                    <a:gd name="T70" fmla="*/ 107530 w 750"/>
                    <a:gd name="T71" fmla="*/ 376355 h 856"/>
                    <a:gd name="T72" fmla="*/ 128512 w 750"/>
                    <a:gd name="T73" fmla="*/ 361930 h 856"/>
                    <a:gd name="T74" fmla="*/ 230797 w 750"/>
                    <a:gd name="T75" fmla="*/ 304231 h 856"/>
                    <a:gd name="T76" fmla="*/ 232108 w 750"/>
                    <a:gd name="T77" fmla="*/ 422252 h 856"/>
                    <a:gd name="T78" fmla="*/ 230797 w 750"/>
                    <a:gd name="T79" fmla="*/ 449790 h 856"/>
                    <a:gd name="T80" fmla="*/ 199324 w 750"/>
                    <a:gd name="T81" fmla="*/ 535027 h 856"/>
                    <a:gd name="T82" fmla="*/ 237353 w 750"/>
                    <a:gd name="T83" fmla="*/ 561254 h 856"/>
                    <a:gd name="T84" fmla="*/ 253089 w 750"/>
                    <a:gd name="T85" fmla="*/ 558631 h 856"/>
                    <a:gd name="T86" fmla="*/ 259646 w 750"/>
                    <a:gd name="T87" fmla="*/ 491753 h 856"/>
                    <a:gd name="T88" fmla="*/ 326525 w 750"/>
                    <a:gd name="T89" fmla="*/ 503555 h 856"/>
                    <a:gd name="T90" fmla="*/ 255712 w 750"/>
                    <a:gd name="T91" fmla="*/ 393402 h 856"/>
                    <a:gd name="T92" fmla="*/ 285873 w 750"/>
                    <a:gd name="T93" fmla="*/ 317345 h 856"/>
                    <a:gd name="T94" fmla="*/ 369799 w 750"/>
                    <a:gd name="T95" fmla="*/ 368487 h 856"/>
                    <a:gd name="T96" fmla="*/ 402583 w 750"/>
                    <a:gd name="T97" fmla="*/ 389468 h 856"/>
                    <a:gd name="T98" fmla="*/ 431432 w 750"/>
                    <a:gd name="T99" fmla="*/ 406516 h 856"/>
                    <a:gd name="T100" fmla="*/ 489131 w 750"/>
                    <a:gd name="T101" fmla="*/ 417006 h 856"/>
                    <a:gd name="T102" fmla="*/ 445857 w 750"/>
                    <a:gd name="T103" fmla="*/ 380289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53"/>
                <p:cNvSpPr>
                  <a:spLocks noChangeAspect="1"/>
                </p:cNvSpPr>
                <p:nvPr/>
              </p:nvSpPr>
              <p:spPr bwMode="auto">
                <a:xfrm rot="-608747">
                  <a:off x="8713407" y="888239"/>
                  <a:ext cx="384613" cy="438971"/>
                </a:xfrm>
                <a:custGeom>
                  <a:avLst/>
                  <a:gdLst>
                    <a:gd name="T0" fmla="*/ 340511 w 750"/>
                    <a:gd name="T1" fmla="*/ 292305 h 856"/>
                    <a:gd name="T2" fmla="*/ 298460 w 750"/>
                    <a:gd name="T3" fmla="*/ 269742 h 856"/>
                    <a:gd name="T4" fmla="*/ 251280 w 750"/>
                    <a:gd name="T5" fmla="*/ 246152 h 856"/>
                    <a:gd name="T6" fmla="*/ 252306 w 750"/>
                    <a:gd name="T7" fmla="*/ 194870 h 856"/>
                    <a:gd name="T8" fmla="*/ 374357 w 750"/>
                    <a:gd name="T9" fmla="*/ 187691 h 856"/>
                    <a:gd name="T10" fmla="*/ 381536 w 750"/>
                    <a:gd name="T11" fmla="*/ 156922 h 856"/>
                    <a:gd name="T12" fmla="*/ 383587 w 750"/>
                    <a:gd name="T13" fmla="*/ 116922 h 856"/>
                    <a:gd name="T14" fmla="*/ 378459 w 750"/>
                    <a:gd name="T15" fmla="*/ 105640 h 856"/>
                    <a:gd name="T16" fmla="*/ 345639 w 750"/>
                    <a:gd name="T17" fmla="*/ 89230 h 856"/>
                    <a:gd name="T18" fmla="*/ 299485 w 750"/>
                    <a:gd name="T19" fmla="*/ 145640 h 856"/>
                    <a:gd name="T20" fmla="*/ 283075 w 750"/>
                    <a:gd name="T21" fmla="*/ 156922 h 856"/>
                    <a:gd name="T22" fmla="*/ 204101 w 750"/>
                    <a:gd name="T23" fmla="*/ 202050 h 856"/>
                    <a:gd name="T24" fmla="*/ 202050 w 750"/>
                    <a:gd name="T25" fmla="*/ 108717 h 856"/>
                    <a:gd name="T26" fmla="*/ 204101 w 750"/>
                    <a:gd name="T27" fmla="*/ 88204 h 856"/>
                    <a:gd name="T28" fmla="*/ 204101 w 750"/>
                    <a:gd name="T29" fmla="*/ 45128 h 856"/>
                    <a:gd name="T30" fmla="*/ 196922 w 750"/>
                    <a:gd name="T31" fmla="*/ 0 h 856"/>
                    <a:gd name="T32" fmla="*/ 182563 w 750"/>
                    <a:gd name="T33" fmla="*/ 23590 h 856"/>
                    <a:gd name="T34" fmla="*/ 180512 w 750"/>
                    <a:gd name="T35" fmla="*/ 55384 h 856"/>
                    <a:gd name="T36" fmla="*/ 182563 w 750"/>
                    <a:gd name="T37" fmla="*/ 102563 h 856"/>
                    <a:gd name="T38" fmla="*/ 185640 w 750"/>
                    <a:gd name="T39" fmla="*/ 154871 h 856"/>
                    <a:gd name="T40" fmla="*/ 140512 w 750"/>
                    <a:gd name="T41" fmla="*/ 180511 h 856"/>
                    <a:gd name="T42" fmla="*/ 73846 w 750"/>
                    <a:gd name="T43" fmla="*/ 77948 h 856"/>
                    <a:gd name="T44" fmla="*/ 43077 w 750"/>
                    <a:gd name="T45" fmla="*/ 87179 h 856"/>
                    <a:gd name="T46" fmla="*/ 7179 w 750"/>
                    <a:gd name="T47" fmla="*/ 105640 h 856"/>
                    <a:gd name="T48" fmla="*/ 1026 w 750"/>
                    <a:gd name="T49" fmla="*/ 113845 h 856"/>
                    <a:gd name="T50" fmla="*/ 35897 w 750"/>
                    <a:gd name="T51" fmla="*/ 142563 h 856"/>
                    <a:gd name="T52" fmla="*/ 58461 w 750"/>
                    <a:gd name="T53" fmla="*/ 155896 h 856"/>
                    <a:gd name="T54" fmla="*/ 86153 w 750"/>
                    <a:gd name="T55" fmla="*/ 169229 h 856"/>
                    <a:gd name="T56" fmla="*/ 151794 w 750"/>
                    <a:gd name="T57" fmla="*/ 205127 h 856"/>
                    <a:gd name="T58" fmla="*/ 111794 w 750"/>
                    <a:gd name="T59" fmla="*/ 255383 h 856"/>
                    <a:gd name="T60" fmla="*/ 8205 w 750"/>
                    <a:gd name="T61" fmla="*/ 257434 h 856"/>
                    <a:gd name="T62" fmla="*/ 3077 w 750"/>
                    <a:gd name="T63" fmla="*/ 283075 h 856"/>
                    <a:gd name="T64" fmla="*/ 1026 w 750"/>
                    <a:gd name="T65" fmla="*/ 322049 h 856"/>
                    <a:gd name="T66" fmla="*/ 5128 w 750"/>
                    <a:gd name="T67" fmla="*/ 333331 h 856"/>
                    <a:gd name="T68" fmla="*/ 37948 w 750"/>
                    <a:gd name="T69" fmla="*/ 350767 h 856"/>
                    <a:gd name="T70" fmla="*/ 84102 w 750"/>
                    <a:gd name="T71" fmla="*/ 294357 h 856"/>
                    <a:gd name="T72" fmla="*/ 100512 w 750"/>
                    <a:gd name="T73" fmla="*/ 283075 h 856"/>
                    <a:gd name="T74" fmla="*/ 180512 w 750"/>
                    <a:gd name="T75" fmla="*/ 237947 h 856"/>
                    <a:gd name="T76" fmla="*/ 181537 w 750"/>
                    <a:gd name="T77" fmla="*/ 330254 h 856"/>
                    <a:gd name="T78" fmla="*/ 180512 w 750"/>
                    <a:gd name="T79" fmla="*/ 351792 h 856"/>
                    <a:gd name="T80" fmla="*/ 155896 w 750"/>
                    <a:gd name="T81" fmla="*/ 418458 h 856"/>
                    <a:gd name="T82" fmla="*/ 185640 w 750"/>
                    <a:gd name="T83" fmla="*/ 438971 h 856"/>
                    <a:gd name="T84" fmla="*/ 197947 w 750"/>
                    <a:gd name="T85" fmla="*/ 436920 h 856"/>
                    <a:gd name="T86" fmla="*/ 203076 w 750"/>
                    <a:gd name="T87" fmla="*/ 384612 h 856"/>
                    <a:gd name="T88" fmla="*/ 255383 w 750"/>
                    <a:gd name="T89" fmla="*/ 393843 h 856"/>
                    <a:gd name="T90" fmla="*/ 199999 w 750"/>
                    <a:gd name="T91" fmla="*/ 307690 h 856"/>
                    <a:gd name="T92" fmla="*/ 223588 w 750"/>
                    <a:gd name="T93" fmla="*/ 248203 h 856"/>
                    <a:gd name="T94" fmla="*/ 289229 w 750"/>
                    <a:gd name="T95" fmla="*/ 288203 h 856"/>
                    <a:gd name="T96" fmla="*/ 314870 w 750"/>
                    <a:gd name="T97" fmla="*/ 304613 h 856"/>
                    <a:gd name="T98" fmla="*/ 337434 w 750"/>
                    <a:gd name="T99" fmla="*/ 317946 h 856"/>
                    <a:gd name="T100" fmla="*/ 382562 w 750"/>
                    <a:gd name="T101" fmla="*/ 326151 h 856"/>
                    <a:gd name="T102" fmla="*/ 348716 w 750"/>
                    <a:gd name="T103" fmla="*/ 297434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3" name="Group 56"/>
              <p:cNvGrpSpPr>
                <a:grpSpLocks/>
              </p:cNvGrpSpPr>
              <p:nvPr/>
            </p:nvGrpSpPr>
            <p:grpSpPr bwMode="auto">
              <a:xfrm>
                <a:off x="7564131" y="154734"/>
                <a:ext cx="1470366" cy="5948886"/>
                <a:chOff x="7564131" y="154734"/>
                <a:chExt cx="1470366" cy="5948886"/>
              </a:xfrm>
            </p:grpSpPr>
            <p:sp>
              <p:nvSpPr>
                <p:cNvPr id="1044" name="Freeform 69"/>
                <p:cNvSpPr>
                  <a:spLocks noChangeAspect="1" noEditPoints="1"/>
                </p:cNvSpPr>
                <p:nvPr/>
              </p:nvSpPr>
              <p:spPr bwMode="auto">
                <a:xfrm rot="474405">
                  <a:off x="8001987" y="4921668"/>
                  <a:ext cx="1032510" cy="1181952"/>
                </a:xfrm>
                <a:custGeom>
                  <a:avLst/>
                  <a:gdLst>
                    <a:gd name="T0" fmla="*/ 893936 w 760"/>
                    <a:gd name="T1" fmla="*/ 796119 h 870"/>
                    <a:gd name="T2" fmla="*/ 989036 w 760"/>
                    <a:gd name="T3" fmla="*/ 714605 h 870"/>
                    <a:gd name="T4" fmla="*/ 760797 w 760"/>
                    <a:gd name="T5" fmla="*/ 633092 h 870"/>
                    <a:gd name="T6" fmla="*/ 682000 w 760"/>
                    <a:gd name="T7" fmla="*/ 592335 h 870"/>
                    <a:gd name="T8" fmla="*/ 760797 w 760"/>
                    <a:gd name="T9" fmla="*/ 551578 h 870"/>
                    <a:gd name="T10" fmla="*/ 989036 w 760"/>
                    <a:gd name="T11" fmla="*/ 470064 h 870"/>
                    <a:gd name="T12" fmla="*/ 899371 w 760"/>
                    <a:gd name="T13" fmla="*/ 388550 h 870"/>
                    <a:gd name="T14" fmla="*/ 934693 w 760"/>
                    <a:gd name="T15" fmla="*/ 369530 h 870"/>
                    <a:gd name="T16" fmla="*/ 915673 w 760"/>
                    <a:gd name="T17" fmla="*/ 347793 h 870"/>
                    <a:gd name="T18" fmla="*/ 880351 w 760"/>
                    <a:gd name="T19" fmla="*/ 366813 h 870"/>
                    <a:gd name="T20" fmla="*/ 858614 w 760"/>
                    <a:gd name="T21" fmla="*/ 241825 h 870"/>
                    <a:gd name="T22" fmla="*/ 673849 w 760"/>
                    <a:gd name="T23" fmla="*/ 402135 h 870"/>
                    <a:gd name="T24" fmla="*/ 600486 w 760"/>
                    <a:gd name="T25" fmla="*/ 456478 h 870"/>
                    <a:gd name="T26" fmla="*/ 603203 w 760"/>
                    <a:gd name="T27" fmla="*/ 361378 h 870"/>
                    <a:gd name="T28" fmla="*/ 646677 w 760"/>
                    <a:gd name="T29" fmla="*/ 122271 h 870"/>
                    <a:gd name="T30" fmla="*/ 532558 w 760"/>
                    <a:gd name="T31" fmla="*/ 157594 h 870"/>
                    <a:gd name="T32" fmla="*/ 532558 w 760"/>
                    <a:gd name="T33" fmla="*/ 116837 h 870"/>
                    <a:gd name="T34" fmla="*/ 505386 w 760"/>
                    <a:gd name="T35" fmla="*/ 122271 h 870"/>
                    <a:gd name="T36" fmla="*/ 505386 w 760"/>
                    <a:gd name="T37" fmla="*/ 163028 h 870"/>
                    <a:gd name="T38" fmla="*/ 383116 w 760"/>
                    <a:gd name="T39" fmla="*/ 122271 h 870"/>
                    <a:gd name="T40" fmla="*/ 429307 w 760"/>
                    <a:gd name="T41" fmla="*/ 361378 h 870"/>
                    <a:gd name="T42" fmla="*/ 437458 w 760"/>
                    <a:gd name="T43" fmla="*/ 456478 h 870"/>
                    <a:gd name="T44" fmla="*/ 358661 w 760"/>
                    <a:gd name="T45" fmla="*/ 402135 h 870"/>
                    <a:gd name="T46" fmla="*/ 173896 w 760"/>
                    <a:gd name="T47" fmla="*/ 241825 h 870"/>
                    <a:gd name="T48" fmla="*/ 149442 w 760"/>
                    <a:gd name="T49" fmla="*/ 361378 h 870"/>
                    <a:gd name="T50" fmla="*/ 114120 w 760"/>
                    <a:gd name="T51" fmla="*/ 342359 h 870"/>
                    <a:gd name="T52" fmla="*/ 103251 w 760"/>
                    <a:gd name="T53" fmla="*/ 366813 h 870"/>
                    <a:gd name="T54" fmla="*/ 138574 w 760"/>
                    <a:gd name="T55" fmla="*/ 388550 h 870"/>
                    <a:gd name="T56" fmla="*/ 40757 w 760"/>
                    <a:gd name="T57" fmla="*/ 470064 h 870"/>
                    <a:gd name="T58" fmla="*/ 271713 w 760"/>
                    <a:gd name="T59" fmla="*/ 551578 h 870"/>
                    <a:gd name="T60" fmla="*/ 355944 w 760"/>
                    <a:gd name="T61" fmla="*/ 592335 h 870"/>
                    <a:gd name="T62" fmla="*/ 271713 w 760"/>
                    <a:gd name="T63" fmla="*/ 633092 h 870"/>
                    <a:gd name="T64" fmla="*/ 40757 w 760"/>
                    <a:gd name="T65" fmla="*/ 714605 h 870"/>
                    <a:gd name="T66" fmla="*/ 133139 w 760"/>
                    <a:gd name="T67" fmla="*/ 796119 h 870"/>
                    <a:gd name="T68" fmla="*/ 97817 w 760"/>
                    <a:gd name="T69" fmla="*/ 815139 h 870"/>
                    <a:gd name="T70" fmla="*/ 114120 w 760"/>
                    <a:gd name="T71" fmla="*/ 836876 h 870"/>
                    <a:gd name="T72" fmla="*/ 149442 w 760"/>
                    <a:gd name="T73" fmla="*/ 817856 h 870"/>
                    <a:gd name="T74" fmla="*/ 173896 w 760"/>
                    <a:gd name="T75" fmla="*/ 942844 h 870"/>
                    <a:gd name="T76" fmla="*/ 358661 w 760"/>
                    <a:gd name="T77" fmla="*/ 782534 h 870"/>
                    <a:gd name="T78" fmla="*/ 437458 w 760"/>
                    <a:gd name="T79" fmla="*/ 728191 h 870"/>
                    <a:gd name="T80" fmla="*/ 429307 w 760"/>
                    <a:gd name="T81" fmla="*/ 823291 h 870"/>
                    <a:gd name="T82" fmla="*/ 383116 w 760"/>
                    <a:gd name="T83" fmla="*/ 1062398 h 870"/>
                    <a:gd name="T84" fmla="*/ 499952 w 760"/>
                    <a:gd name="T85" fmla="*/ 1024358 h 870"/>
                    <a:gd name="T86" fmla="*/ 499952 w 760"/>
                    <a:gd name="T87" fmla="*/ 1065115 h 870"/>
                    <a:gd name="T88" fmla="*/ 527124 w 760"/>
                    <a:gd name="T89" fmla="*/ 1059681 h 870"/>
                    <a:gd name="T90" fmla="*/ 527124 w 760"/>
                    <a:gd name="T91" fmla="*/ 1021641 h 870"/>
                    <a:gd name="T92" fmla="*/ 646677 w 760"/>
                    <a:gd name="T93" fmla="*/ 1062398 h 870"/>
                    <a:gd name="T94" fmla="*/ 603203 w 760"/>
                    <a:gd name="T95" fmla="*/ 823291 h 870"/>
                    <a:gd name="T96" fmla="*/ 600486 w 760"/>
                    <a:gd name="T97" fmla="*/ 728191 h 870"/>
                    <a:gd name="T98" fmla="*/ 673849 w 760"/>
                    <a:gd name="T99" fmla="*/ 782534 h 870"/>
                    <a:gd name="T100" fmla="*/ 858614 w 760"/>
                    <a:gd name="T101" fmla="*/ 942844 h 870"/>
                    <a:gd name="T102" fmla="*/ 883068 w 760"/>
                    <a:gd name="T103" fmla="*/ 823291 h 870"/>
                    <a:gd name="T104" fmla="*/ 918390 w 760"/>
                    <a:gd name="T105" fmla="*/ 842311 h 870"/>
                    <a:gd name="T106" fmla="*/ 926542 w 760"/>
                    <a:gd name="T107" fmla="*/ 817856 h 870"/>
                    <a:gd name="T108" fmla="*/ 470064 w 760"/>
                    <a:gd name="T109" fmla="*/ 673848 h 870"/>
                    <a:gd name="T110" fmla="*/ 567881 w 760"/>
                    <a:gd name="T111" fmla="*/ 510821 h 8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73"/>
                <p:cNvSpPr>
                  <a:spLocks noChangeAspect="1" noEditPoints="1"/>
                </p:cNvSpPr>
                <p:nvPr/>
              </p:nvSpPr>
              <p:spPr bwMode="auto">
                <a:xfrm rot="-1185563">
                  <a:off x="7564131" y="154734"/>
                  <a:ext cx="722936" cy="825205"/>
                </a:xfrm>
                <a:custGeom>
                  <a:avLst/>
                  <a:gdLst>
                    <a:gd name="T0" fmla="*/ 597745 w 820"/>
                    <a:gd name="T1" fmla="*/ 537794 h 936"/>
                    <a:gd name="T2" fmla="*/ 578349 w 820"/>
                    <a:gd name="T3" fmla="*/ 527214 h 936"/>
                    <a:gd name="T4" fmla="*/ 453157 w 820"/>
                    <a:gd name="T5" fmla="*/ 451394 h 936"/>
                    <a:gd name="T6" fmla="*/ 460210 w 820"/>
                    <a:gd name="T7" fmla="*/ 412603 h 936"/>
                    <a:gd name="T8" fmla="*/ 497239 w 820"/>
                    <a:gd name="T9" fmla="*/ 364995 h 936"/>
                    <a:gd name="T10" fmla="*/ 603034 w 820"/>
                    <a:gd name="T11" fmla="*/ 285648 h 936"/>
                    <a:gd name="T12" fmla="*/ 648879 w 820"/>
                    <a:gd name="T13" fmla="*/ 257436 h 936"/>
                    <a:gd name="T14" fmla="*/ 655932 w 820"/>
                    <a:gd name="T15" fmla="*/ 172799 h 936"/>
                    <a:gd name="T16" fmla="*/ 613614 w 820"/>
                    <a:gd name="T17" fmla="*/ 174563 h 936"/>
                    <a:gd name="T18" fmla="*/ 472553 w 820"/>
                    <a:gd name="T19" fmla="*/ 320913 h 936"/>
                    <a:gd name="T20" fmla="*/ 428472 w 820"/>
                    <a:gd name="T21" fmla="*/ 338546 h 936"/>
                    <a:gd name="T22" fmla="*/ 377337 w 820"/>
                    <a:gd name="T23" fmla="*/ 313860 h 936"/>
                    <a:gd name="T24" fmla="*/ 447868 w 820"/>
                    <a:gd name="T25" fmla="*/ 81110 h 936"/>
                    <a:gd name="T26" fmla="*/ 428472 w 820"/>
                    <a:gd name="T27" fmla="*/ 44081 h 936"/>
                    <a:gd name="T28" fmla="*/ 356178 w 820"/>
                    <a:gd name="T29" fmla="*/ 0 h 936"/>
                    <a:gd name="T30" fmla="*/ 354415 w 820"/>
                    <a:gd name="T31" fmla="*/ 105796 h 936"/>
                    <a:gd name="T32" fmla="*/ 352652 w 820"/>
                    <a:gd name="T33" fmla="*/ 162220 h 936"/>
                    <a:gd name="T34" fmla="*/ 350888 w 820"/>
                    <a:gd name="T35" fmla="*/ 313860 h 936"/>
                    <a:gd name="T36" fmla="*/ 299754 w 820"/>
                    <a:gd name="T37" fmla="*/ 336782 h 936"/>
                    <a:gd name="T38" fmla="*/ 148114 w 820"/>
                    <a:gd name="T39" fmla="*/ 275068 h 936"/>
                    <a:gd name="T40" fmla="*/ 98742 w 820"/>
                    <a:gd name="T41" fmla="*/ 246856 h 936"/>
                    <a:gd name="T42" fmla="*/ 8816 w 820"/>
                    <a:gd name="T43" fmla="*/ 197485 h 936"/>
                    <a:gd name="T44" fmla="*/ 8816 w 820"/>
                    <a:gd name="T45" fmla="*/ 285648 h 936"/>
                    <a:gd name="T46" fmla="*/ 31739 w 820"/>
                    <a:gd name="T47" fmla="*/ 320913 h 936"/>
                    <a:gd name="T48" fmla="*/ 234513 w 820"/>
                    <a:gd name="T49" fmla="*/ 350888 h 936"/>
                    <a:gd name="T50" fmla="*/ 266252 w 820"/>
                    <a:gd name="T51" fmla="*/ 412603 h 936"/>
                    <a:gd name="T52" fmla="*/ 232750 w 820"/>
                    <a:gd name="T53" fmla="*/ 469027 h 936"/>
                    <a:gd name="T54" fmla="*/ 29975 w 820"/>
                    <a:gd name="T55" fmla="*/ 511345 h 936"/>
                    <a:gd name="T56" fmla="*/ 7053 w 820"/>
                    <a:gd name="T57" fmla="*/ 546610 h 936"/>
                    <a:gd name="T58" fmla="*/ 84636 w 820"/>
                    <a:gd name="T59" fmla="*/ 580112 h 936"/>
                    <a:gd name="T60" fmla="*/ 134008 w 820"/>
                    <a:gd name="T61" fmla="*/ 553663 h 936"/>
                    <a:gd name="T62" fmla="*/ 153403 w 820"/>
                    <a:gd name="T63" fmla="*/ 543084 h 936"/>
                    <a:gd name="T64" fmla="*/ 285648 w 820"/>
                    <a:gd name="T65" fmla="*/ 469027 h 936"/>
                    <a:gd name="T66" fmla="*/ 345599 w 820"/>
                    <a:gd name="T67" fmla="*/ 506055 h 936"/>
                    <a:gd name="T68" fmla="*/ 275068 w 820"/>
                    <a:gd name="T69" fmla="*/ 742332 h 936"/>
                    <a:gd name="T70" fmla="*/ 294464 w 820"/>
                    <a:gd name="T71" fmla="*/ 779360 h 936"/>
                    <a:gd name="T72" fmla="*/ 366758 w 820"/>
                    <a:gd name="T73" fmla="*/ 825205 h 936"/>
                    <a:gd name="T74" fmla="*/ 370284 w 820"/>
                    <a:gd name="T75" fmla="*/ 717646 h 936"/>
                    <a:gd name="T76" fmla="*/ 370284 w 820"/>
                    <a:gd name="T77" fmla="*/ 661222 h 936"/>
                    <a:gd name="T78" fmla="*/ 373811 w 820"/>
                    <a:gd name="T79" fmla="*/ 507818 h 936"/>
                    <a:gd name="T80" fmla="*/ 424945 w 820"/>
                    <a:gd name="T81" fmla="*/ 486659 h 936"/>
                    <a:gd name="T82" fmla="*/ 574822 w 820"/>
                    <a:gd name="T83" fmla="*/ 548373 h 936"/>
                    <a:gd name="T84" fmla="*/ 624194 w 820"/>
                    <a:gd name="T85" fmla="*/ 576586 h 936"/>
                    <a:gd name="T86" fmla="*/ 715883 w 820"/>
                    <a:gd name="T87" fmla="*/ 625957 h 936"/>
                    <a:gd name="T88" fmla="*/ 363231 w 820"/>
                    <a:gd name="T89" fmla="*/ 481370 h 936"/>
                    <a:gd name="T90" fmla="*/ 324440 w 820"/>
                    <a:gd name="T91" fmla="*/ 469027 h 936"/>
                    <a:gd name="T92" fmla="*/ 296227 w 820"/>
                    <a:gd name="T93" fmla="*/ 424945 h 936"/>
                    <a:gd name="T94" fmla="*/ 299754 w 820"/>
                    <a:gd name="T95" fmla="*/ 384390 h 936"/>
                    <a:gd name="T96" fmla="*/ 336782 w 820"/>
                    <a:gd name="T97" fmla="*/ 347362 h 936"/>
                    <a:gd name="T98" fmla="*/ 377337 w 820"/>
                    <a:gd name="T99" fmla="*/ 343835 h 936"/>
                    <a:gd name="T100" fmla="*/ 421419 w 820"/>
                    <a:gd name="T101" fmla="*/ 373811 h 936"/>
                    <a:gd name="T102" fmla="*/ 431998 w 820"/>
                    <a:gd name="T103" fmla="*/ 412603 h 936"/>
                    <a:gd name="T104" fmla="*/ 412602 w 820"/>
                    <a:gd name="T105" fmla="*/ 460210 h 936"/>
                    <a:gd name="T106" fmla="*/ 363231 w 820"/>
                    <a:gd name="T107" fmla="*/ 481370 h 9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20" y="490"/>
                      </a:lnTo>
                      <a:lnTo>
                        <a:pt x="522" y="47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04" y="446"/>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6" y="452"/>
                      </a:lnTo>
                      <a:lnTo>
                        <a:pt x="340" y="436"/>
                      </a:lnTo>
                      <a:lnTo>
                        <a:pt x="348" y="424"/>
                      </a:lnTo>
                      <a:lnTo>
                        <a:pt x="358" y="412"/>
                      </a:lnTo>
                      <a:lnTo>
                        <a:pt x="368" y="402"/>
                      </a:lnTo>
                      <a:lnTo>
                        <a:pt x="382" y="394"/>
                      </a:lnTo>
                      <a:lnTo>
                        <a:pt x="396" y="390"/>
                      </a:lnTo>
                      <a:lnTo>
                        <a:pt x="412" y="388"/>
                      </a:lnTo>
                      <a:lnTo>
                        <a:pt x="428" y="390"/>
                      </a:lnTo>
                      <a:lnTo>
                        <a:pt x="442" y="394"/>
                      </a:lnTo>
                      <a:lnTo>
                        <a:pt x="456" y="402"/>
                      </a:lnTo>
                      <a:lnTo>
                        <a:pt x="468" y="412"/>
                      </a:lnTo>
                      <a:lnTo>
                        <a:pt x="478" y="424"/>
                      </a:lnTo>
                      <a:lnTo>
                        <a:pt x="484" y="436"/>
                      </a:lnTo>
                      <a:lnTo>
                        <a:pt x="490" y="452"/>
                      </a:lnTo>
                      <a:lnTo>
                        <a:pt x="490" y="468"/>
                      </a:lnTo>
                      <a:lnTo>
                        <a:pt x="490" y="482"/>
                      </a:lnTo>
                      <a:lnTo>
                        <a:pt x="484" y="498"/>
                      </a:lnTo>
                      <a:lnTo>
                        <a:pt x="478" y="510"/>
                      </a:lnTo>
                      <a:lnTo>
                        <a:pt x="468" y="522"/>
                      </a:lnTo>
                      <a:lnTo>
                        <a:pt x="456" y="532"/>
                      </a:lnTo>
                      <a:lnTo>
                        <a:pt x="442" y="540"/>
                      </a:lnTo>
                      <a:lnTo>
                        <a:pt x="428" y="544"/>
                      </a:lnTo>
                      <a:lnTo>
                        <a:pt x="412" y="54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77"/>
                <p:cNvSpPr>
                  <a:spLocks noChangeAspect="1" noEditPoints="1"/>
                </p:cNvSpPr>
                <p:nvPr/>
              </p:nvSpPr>
              <p:spPr bwMode="auto">
                <a:xfrm rot="-642487">
                  <a:off x="7869058" y="3830515"/>
                  <a:ext cx="639682" cy="729516"/>
                </a:xfrm>
                <a:custGeom>
                  <a:avLst/>
                  <a:gdLst>
                    <a:gd name="T0" fmla="*/ 556043 w 826"/>
                    <a:gd name="T1" fmla="*/ 490991 h 942"/>
                    <a:gd name="T2" fmla="*/ 610254 w 826"/>
                    <a:gd name="T3" fmla="*/ 441427 h 942"/>
                    <a:gd name="T4" fmla="*/ 419743 w 826"/>
                    <a:gd name="T5" fmla="*/ 365532 h 942"/>
                    <a:gd name="T6" fmla="*/ 610254 w 826"/>
                    <a:gd name="T7" fmla="*/ 291187 h 942"/>
                    <a:gd name="T8" fmla="*/ 559141 w 826"/>
                    <a:gd name="T9" fmla="*/ 243172 h 942"/>
                    <a:gd name="T10" fmla="*/ 579276 w 826"/>
                    <a:gd name="T11" fmla="*/ 230781 h 942"/>
                    <a:gd name="T12" fmla="*/ 565336 w 826"/>
                    <a:gd name="T13" fmla="*/ 213744 h 942"/>
                    <a:gd name="T14" fmla="*/ 545201 w 826"/>
                    <a:gd name="T15" fmla="*/ 224586 h 942"/>
                    <a:gd name="T16" fmla="*/ 529712 w 826"/>
                    <a:gd name="T17" fmla="*/ 151789 h 942"/>
                    <a:gd name="T18" fmla="*/ 370179 w 826"/>
                    <a:gd name="T19" fmla="*/ 278796 h 942"/>
                    <a:gd name="T20" fmla="*/ 399608 w 826"/>
                    <a:gd name="T21" fmla="*/ 77443 h 942"/>
                    <a:gd name="T22" fmla="*/ 333006 w 826"/>
                    <a:gd name="T23" fmla="*/ 96030 h 942"/>
                    <a:gd name="T24" fmla="*/ 333006 w 826"/>
                    <a:gd name="T25" fmla="*/ 72797 h 942"/>
                    <a:gd name="T26" fmla="*/ 311322 w 826"/>
                    <a:gd name="T27" fmla="*/ 75894 h 942"/>
                    <a:gd name="T28" fmla="*/ 309773 w 826"/>
                    <a:gd name="T29" fmla="*/ 99127 h 942"/>
                    <a:gd name="T30" fmla="*/ 240074 w 826"/>
                    <a:gd name="T31" fmla="*/ 77443 h 942"/>
                    <a:gd name="T32" fmla="*/ 272601 w 826"/>
                    <a:gd name="T33" fmla="*/ 278796 h 942"/>
                    <a:gd name="T34" fmla="*/ 109970 w 826"/>
                    <a:gd name="T35" fmla="*/ 151789 h 942"/>
                    <a:gd name="T36" fmla="*/ 92932 w 826"/>
                    <a:gd name="T37" fmla="*/ 219939 h 942"/>
                    <a:gd name="T38" fmla="*/ 72797 w 826"/>
                    <a:gd name="T39" fmla="*/ 209097 h 942"/>
                    <a:gd name="T40" fmla="*/ 65052 w 826"/>
                    <a:gd name="T41" fmla="*/ 229232 h 942"/>
                    <a:gd name="T42" fmla="*/ 85188 w 826"/>
                    <a:gd name="T43" fmla="*/ 241623 h 942"/>
                    <a:gd name="T44" fmla="*/ 30977 w 826"/>
                    <a:gd name="T45" fmla="*/ 291187 h 942"/>
                    <a:gd name="T46" fmla="*/ 224586 w 826"/>
                    <a:gd name="T47" fmla="*/ 365532 h 942"/>
                    <a:gd name="T48" fmla="*/ 30977 w 826"/>
                    <a:gd name="T49" fmla="*/ 441427 h 942"/>
                    <a:gd name="T50" fmla="*/ 80541 w 826"/>
                    <a:gd name="T51" fmla="*/ 489442 h 942"/>
                    <a:gd name="T52" fmla="*/ 61955 w 826"/>
                    <a:gd name="T53" fmla="*/ 501833 h 942"/>
                    <a:gd name="T54" fmla="*/ 74346 w 826"/>
                    <a:gd name="T55" fmla="*/ 518870 h 942"/>
                    <a:gd name="T56" fmla="*/ 94481 w 826"/>
                    <a:gd name="T57" fmla="*/ 508028 h 942"/>
                    <a:gd name="T58" fmla="*/ 109970 w 826"/>
                    <a:gd name="T59" fmla="*/ 579276 h 942"/>
                    <a:gd name="T60" fmla="*/ 272601 w 826"/>
                    <a:gd name="T61" fmla="*/ 452269 h 942"/>
                    <a:gd name="T62" fmla="*/ 240074 w 826"/>
                    <a:gd name="T63" fmla="*/ 655170 h 942"/>
                    <a:gd name="T64" fmla="*/ 306676 w 826"/>
                    <a:gd name="T65" fmla="*/ 635035 h 942"/>
                    <a:gd name="T66" fmla="*/ 308224 w 826"/>
                    <a:gd name="T67" fmla="*/ 658268 h 942"/>
                    <a:gd name="T68" fmla="*/ 329909 w 826"/>
                    <a:gd name="T69" fmla="*/ 655170 h 942"/>
                    <a:gd name="T70" fmla="*/ 329909 w 826"/>
                    <a:gd name="T71" fmla="*/ 631937 h 942"/>
                    <a:gd name="T72" fmla="*/ 399608 w 826"/>
                    <a:gd name="T73" fmla="*/ 653622 h 942"/>
                    <a:gd name="T74" fmla="*/ 370179 w 826"/>
                    <a:gd name="T75" fmla="*/ 452269 h 942"/>
                    <a:gd name="T76" fmla="*/ 529712 w 826"/>
                    <a:gd name="T77" fmla="*/ 579276 h 942"/>
                    <a:gd name="T78" fmla="*/ 546750 w 826"/>
                    <a:gd name="T79" fmla="*/ 511126 h 942"/>
                    <a:gd name="T80" fmla="*/ 566885 w 826"/>
                    <a:gd name="T81" fmla="*/ 521968 h 942"/>
                    <a:gd name="T82" fmla="*/ 574630 w 826"/>
                    <a:gd name="T83" fmla="*/ 501833 h 942"/>
                    <a:gd name="T84" fmla="*/ 291187 w 826"/>
                    <a:gd name="T85" fmla="*/ 421292 h 942"/>
                    <a:gd name="T86" fmla="*/ 353142 w 826"/>
                    <a:gd name="T87" fmla="*/ 309773 h 9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w="9525">
                  <a:solidFill>
                    <a:srgbClr val="FEFFFF">
                      <a:alpha val="25882"/>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7" name="Freeform 81"/>
                <p:cNvSpPr>
                  <a:spLocks noChangeAspect="1" noEditPoints="1"/>
                </p:cNvSpPr>
                <p:nvPr/>
              </p:nvSpPr>
              <p:spPr bwMode="auto">
                <a:xfrm rot="924218">
                  <a:off x="8027251" y="1799143"/>
                  <a:ext cx="766532" cy="869062"/>
                </a:xfrm>
                <a:custGeom>
                  <a:avLst/>
                  <a:gdLst>
                    <a:gd name="T0" fmla="*/ 666443 w 628"/>
                    <a:gd name="T1" fmla="*/ 585884 h 712"/>
                    <a:gd name="T2" fmla="*/ 729914 w 628"/>
                    <a:gd name="T3" fmla="*/ 524855 h 712"/>
                    <a:gd name="T4" fmla="*/ 488237 w 628"/>
                    <a:gd name="T5" fmla="*/ 456502 h 712"/>
                    <a:gd name="T6" fmla="*/ 490678 w 628"/>
                    <a:gd name="T7" fmla="*/ 432090 h 712"/>
                    <a:gd name="T8" fmla="*/ 620061 w 628"/>
                    <a:gd name="T9" fmla="*/ 310031 h 712"/>
                    <a:gd name="T10" fmla="*/ 639590 w 628"/>
                    <a:gd name="T11" fmla="*/ 300266 h 712"/>
                    <a:gd name="T12" fmla="*/ 756767 w 628"/>
                    <a:gd name="T13" fmla="*/ 288060 h 712"/>
                    <a:gd name="T14" fmla="*/ 756767 w 628"/>
                    <a:gd name="T15" fmla="*/ 207501 h 712"/>
                    <a:gd name="T16" fmla="*/ 681091 w 628"/>
                    <a:gd name="T17" fmla="*/ 175765 h 712"/>
                    <a:gd name="T18" fmla="*/ 649355 w 628"/>
                    <a:gd name="T19" fmla="*/ 180648 h 712"/>
                    <a:gd name="T20" fmla="*/ 549267 w 628"/>
                    <a:gd name="T21" fmla="*/ 322236 h 712"/>
                    <a:gd name="T22" fmla="*/ 439413 w 628"/>
                    <a:gd name="T23" fmla="*/ 339325 h 712"/>
                    <a:gd name="T24" fmla="*/ 395472 w 628"/>
                    <a:gd name="T25" fmla="*/ 166001 h 712"/>
                    <a:gd name="T26" fmla="*/ 395472 w 628"/>
                    <a:gd name="T27" fmla="*/ 144030 h 712"/>
                    <a:gd name="T28" fmla="*/ 446737 w 628"/>
                    <a:gd name="T29" fmla="*/ 36618 h 712"/>
                    <a:gd name="T30" fmla="*/ 375942 w 628"/>
                    <a:gd name="T31" fmla="*/ 0 h 712"/>
                    <a:gd name="T32" fmla="*/ 310030 w 628"/>
                    <a:gd name="T33" fmla="*/ 43941 h 712"/>
                    <a:gd name="T34" fmla="*/ 297825 w 628"/>
                    <a:gd name="T35" fmla="*/ 75677 h 712"/>
                    <a:gd name="T36" fmla="*/ 371060 w 628"/>
                    <a:gd name="T37" fmla="*/ 231913 h 712"/>
                    <a:gd name="T38" fmla="*/ 332001 w 628"/>
                    <a:gd name="T39" fmla="*/ 339325 h 712"/>
                    <a:gd name="T40" fmla="*/ 158677 w 628"/>
                    <a:gd name="T41" fmla="*/ 285619 h 712"/>
                    <a:gd name="T42" fmla="*/ 139148 w 628"/>
                    <a:gd name="T43" fmla="*/ 275854 h 712"/>
                    <a:gd name="T44" fmla="*/ 70794 w 628"/>
                    <a:gd name="T45" fmla="*/ 178207 h 712"/>
                    <a:gd name="T46" fmla="*/ 0 w 628"/>
                    <a:gd name="T47" fmla="*/ 219707 h 712"/>
                    <a:gd name="T48" fmla="*/ 9765 w 628"/>
                    <a:gd name="T49" fmla="*/ 300266 h 712"/>
                    <a:gd name="T50" fmla="*/ 31735 w 628"/>
                    <a:gd name="T51" fmla="*/ 327119 h 712"/>
                    <a:gd name="T52" fmla="*/ 202618 w 628"/>
                    <a:gd name="T53" fmla="*/ 341766 h 712"/>
                    <a:gd name="T54" fmla="*/ 278295 w 628"/>
                    <a:gd name="T55" fmla="*/ 432090 h 712"/>
                    <a:gd name="T56" fmla="*/ 197736 w 628"/>
                    <a:gd name="T57" fmla="*/ 519972 h 712"/>
                    <a:gd name="T58" fmla="*/ 31735 w 628"/>
                    <a:gd name="T59" fmla="*/ 537061 h 712"/>
                    <a:gd name="T60" fmla="*/ 9765 w 628"/>
                    <a:gd name="T61" fmla="*/ 563914 h 712"/>
                    <a:gd name="T62" fmla="*/ 0 w 628"/>
                    <a:gd name="T63" fmla="*/ 642032 h 712"/>
                    <a:gd name="T64" fmla="*/ 70794 w 628"/>
                    <a:gd name="T65" fmla="*/ 685973 h 712"/>
                    <a:gd name="T66" fmla="*/ 139148 w 628"/>
                    <a:gd name="T67" fmla="*/ 583443 h 712"/>
                    <a:gd name="T68" fmla="*/ 161118 w 628"/>
                    <a:gd name="T69" fmla="*/ 571237 h 712"/>
                    <a:gd name="T70" fmla="*/ 312472 w 628"/>
                    <a:gd name="T71" fmla="*/ 510208 h 712"/>
                    <a:gd name="T72" fmla="*/ 366178 w 628"/>
                    <a:gd name="T73" fmla="*/ 637149 h 712"/>
                    <a:gd name="T74" fmla="*/ 297825 w 628"/>
                    <a:gd name="T75" fmla="*/ 788503 h 712"/>
                    <a:gd name="T76" fmla="*/ 310030 w 628"/>
                    <a:gd name="T77" fmla="*/ 820238 h 712"/>
                    <a:gd name="T78" fmla="*/ 371060 w 628"/>
                    <a:gd name="T79" fmla="*/ 869062 h 712"/>
                    <a:gd name="T80" fmla="*/ 446737 w 628"/>
                    <a:gd name="T81" fmla="*/ 827562 h 712"/>
                    <a:gd name="T82" fmla="*/ 393031 w 628"/>
                    <a:gd name="T83" fmla="*/ 717709 h 712"/>
                    <a:gd name="T84" fmla="*/ 393031 w 628"/>
                    <a:gd name="T85" fmla="*/ 693297 h 712"/>
                    <a:gd name="T86" fmla="*/ 415001 w 628"/>
                    <a:gd name="T87" fmla="*/ 534620 h 712"/>
                    <a:gd name="T88" fmla="*/ 551708 w 628"/>
                    <a:gd name="T89" fmla="*/ 546826 h 712"/>
                    <a:gd name="T90" fmla="*/ 649355 w 628"/>
                    <a:gd name="T91" fmla="*/ 683532 h 712"/>
                    <a:gd name="T92" fmla="*/ 681091 w 628"/>
                    <a:gd name="T93" fmla="*/ 688414 h 712"/>
                    <a:gd name="T94" fmla="*/ 754326 w 628"/>
                    <a:gd name="T95" fmla="*/ 659120 h 712"/>
                    <a:gd name="T96" fmla="*/ 756767 w 628"/>
                    <a:gd name="T97" fmla="*/ 573679 h 712"/>
                    <a:gd name="T98" fmla="*/ 371060 w 628"/>
                    <a:gd name="T99" fmla="*/ 498002 h 712"/>
                    <a:gd name="T100" fmla="*/ 336883 w 628"/>
                    <a:gd name="T101" fmla="*/ 480914 h 712"/>
                    <a:gd name="T102" fmla="*/ 317354 w 628"/>
                    <a:gd name="T103" fmla="*/ 444296 h 712"/>
                    <a:gd name="T104" fmla="*/ 317354 w 628"/>
                    <a:gd name="T105" fmla="*/ 417443 h 712"/>
                    <a:gd name="T106" fmla="*/ 336883 w 628"/>
                    <a:gd name="T107" fmla="*/ 383266 h 712"/>
                    <a:gd name="T108" fmla="*/ 371060 w 628"/>
                    <a:gd name="T109" fmla="*/ 366178 h 712"/>
                    <a:gd name="T110" fmla="*/ 397913 w 628"/>
                    <a:gd name="T111" fmla="*/ 366178 h 712"/>
                    <a:gd name="T112" fmla="*/ 432090 w 628"/>
                    <a:gd name="T113" fmla="*/ 383266 h 712"/>
                    <a:gd name="T114" fmla="*/ 451619 w 628"/>
                    <a:gd name="T115" fmla="*/ 417443 h 712"/>
                    <a:gd name="T116" fmla="*/ 451619 w 628"/>
                    <a:gd name="T117" fmla="*/ 444296 h 712"/>
                    <a:gd name="T118" fmla="*/ 432090 w 628"/>
                    <a:gd name="T119" fmla="*/ 480914 h 712"/>
                    <a:gd name="T120" fmla="*/ 397913 w 628"/>
                    <a:gd name="T121" fmla="*/ 498002 h 71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42"/>
                      </a:lnTo>
                      <a:lnTo>
                        <a:pt x="264" y="332"/>
                      </a:lnTo>
                      <a:lnTo>
                        <a:pt x="268" y="322"/>
                      </a:lnTo>
                      <a:lnTo>
                        <a:pt x="276" y="314"/>
                      </a:lnTo>
                      <a:lnTo>
                        <a:pt x="284" y="308"/>
                      </a:lnTo>
                      <a:lnTo>
                        <a:pt x="294" y="302"/>
                      </a:lnTo>
                      <a:lnTo>
                        <a:pt x="304" y="300"/>
                      </a:lnTo>
                      <a:lnTo>
                        <a:pt x="314" y="298"/>
                      </a:lnTo>
                      <a:lnTo>
                        <a:pt x="326" y="300"/>
                      </a:lnTo>
                      <a:lnTo>
                        <a:pt x="336" y="302"/>
                      </a:lnTo>
                      <a:lnTo>
                        <a:pt x="346" y="308"/>
                      </a:lnTo>
                      <a:lnTo>
                        <a:pt x="354" y="314"/>
                      </a:lnTo>
                      <a:lnTo>
                        <a:pt x="362" y="322"/>
                      </a:lnTo>
                      <a:lnTo>
                        <a:pt x="366" y="332"/>
                      </a:lnTo>
                      <a:lnTo>
                        <a:pt x="370" y="342"/>
                      </a:lnTo>
                      <a:lnTo>
                        <a:pt x="370" y="354"/>
                      </a:lnTo>
                      <a:lnTo>
                        <a:pt x="370" y="364"/>
                      </a:lnTo>
                      <a:lnTo>
                        <a:pt x="366" y="376"/>
                      </a:lnTo>
                      <a:lnTo>
                        <a:pt x="362" y="384"/>
                      </a:lnTo>
                      <a:lnTo>
                        <a:pt x="354" y="394"/>
                      </a:lnTo>
                      <a:lnTo>
                        <a:pt x="346" y="400"/>
                      </a:lnTo>
                      <a:lnTo>
                        <a:pt x="336" y="406"/>
                      </a:lnTo>
                      <a:lnTo>
                        <a:pt x="326" y="408"/>
                      </a:lnTo>
                      <a:lnTo>
                        <a:pt x="314" y="41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3"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34"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a:lstStyle/>
            <a:p>
              <a:pPr fontAlgn="auto">
                <a:spcBef>
                  <a:spcPts val="0"/>
                </a:spcBef>
                <a:spcAft>
                  <a:spcPts val="0"/>
                </a:spcAft>
                <a:defRPr/>
              </a:pPr>
              <a:endParaRPr lang="en-US">
                <a:latin typeface="+mn-lt"/>
                <a:ea typeface="+mn-ea"/>
              </a:endParaRPr>
            </a:p>
          </p:txBody>
        </p:sp>
        <p:sp>
          <p:nvSpPr>
            <p:cNvPr id="1040" name="Freeform 16"/>
            <p:cNvSpPr>
              <a:spLocks noChangeAspect="1"/>
            </p:cNvSpPr>
            <p:nvPr/>
          </p:nvSpPr>
          <p:spPr bwMode="auto">
            <a:xfrm>
              <a:off x="8126715" y="6307559"/>
              <a:ext cx="976330" cy="550441"/>
            </a:xfrm>
            <a:custGeom>
              <a:avLst/>
              <a:gdLst>
                <a:gd name="T0" fmla="*/ 966285 w 972"/>
                <a:gd name="T1" fmla="*/ 345532 h 548"/>
                <a:gd name="T2" fmla="*/ 863831 w 972"/>
                <a:gd name="T3" fmla="*/ 233033 h 548"/>
                <a:gd name="T4" fmla="*/ 976330 w 972"/>
                <a:gd name="T5" fmla="*/ 210935 h 548"/>
                <a:gd name="T6" fmla="*/ 958250 w 972"/>
                <a:gd name="T7" fmla="*/ 122543 h 548"/>
                <a:gd name="T8" fmla="*/ 857804 w 972"/>
                <a:gd name="T9" fmla="*/ 200891 h 548"/>
                <a:gd name="T10" fmla="*/ 837715 w 972"/>
                <a:gd name="T11" fmla="*/ 98437 h 548"/>
                <a:gd name="T12" fmla="*/ 745305 w 972"/>
                <a:gd name="T13" fmla="*/ 321425 h 548"/>
                <a:gd name="T14" fmla="*/ 717181 w 972"/>
                <a:gd name="T15" fmla="*/ 122543 h 548"/>
                <a:gd name="T16" fmla="*/ 638833 w 972"/>
                <a:gd name="T17" fmla="*/ 435933 h 548"/>
                <a:gd name="T18" fmla="*/ 616735 w 972"/>
                <a:gd name="T19" fmla="*/ 423880 h 548"/>
                <a:gd name="T20" fmla="*/ 578566 w 972"/>
                <a:gd name="T21" fmla="*/ 413835 h 548"/>
                <a:gd name="T22" fmla="*/ 554459 w 972"/>
                <a:gd name="T23" fmla="*/ 413835 h 548"/>
                <a:gd name="T24" fmla="*/ 504236 w 972"/>
                <a:gd name="T25" fmla="*/ 313390 h 548"/>
                <a:gd name="T26" fmla="*/ 590619 w 972"/>
                <a:gd name="T27" fmla="*/ 100445 h 548"/>
                <a:gd name="T28" fmla="*/ 441960 w 972"/>
                <a:gd name="T29" fmla="*/ 132588 h 548"/>
                <a:gd name="T30" fmla="*/ 480129 w 972"/>
                <a:gd name="T31" fmla="*/ 24107 h 548"/>
                <a:gd name="T32" fmla="*/ 395755 w 972"/>
                <a:gd name="T33" fmla="*/ 0 h 548"/>
                <a:gd name="T34" fmla="*/ 411826 w 972"/>
                <a:gd name="T35" fmla="*/ 124552 h 548"/>
                <a:gd name="T36" fmla="*/ 313390 w 972"/>
                <a:gd name="T37" fmla="*/ 88392 h 548"/>
                <a:gd name="T38" fmla="*/ 460040 w 972"/>
                <a:gd name="T39" fmla="*/ 279238 h 548"/>
                <a:gd name="T40" fmla="*/ 273212 w 972"/>
                <a:gd name="T41" fmla="*/ 204909 h 548"/>
                <a:gd name="T42" fmla="*/ 504236 w 972"/>
                <a:gd name="T43" fmla="*/ 427898 h 548"/>
                <a:gd name="T44" fmla="*/ 492183 w 972"/>
                <a:gd name="T45" fmla="*/ 433924 h 548"/>
                <a:gd name="T46" fmla="*/ 472094 w 972"/>
                <a:gd name="T47" fmla="*/ 449996 h 548"/>
                <a:gd name="T48" fmla="*/ 454014 w 972"/>
                <a:gd name="T49" fmla="*/ 470085 h 548"/>
                <a:gd name="T50" fmla="*/ 441960 w 972"/>
                <a:gd name="T51" fmla="*/ 492183 h 548"/>
                <a:gd name="T52" fmla="*/ 333479 w 972"/>
                <a:gd name="T53" fmla="*/ 484147 h 548"/>
                <a:gd name="T54" fmla="*/ 190846 w 972"/>
                <a:gd name="T55" fmla="*/ 303345 h 548"/>
                <a:gd name="T56" fmla="*/ 142633 w 972"/>
                <a:gd name="T57" fmla="*/ 447987 h 548"/>
                <a:gd name="T58" fmla="*/ 70312 w 972"/>
                <a:gd name="T59" fmla="*/ 361604 h 548"/>
                <a:gd name="T60" fmla="*/ 2009 w 972"/>
                <a:gd name="T61" fmla="*/ 421871 h 548"/>
                <a:gd name="T62" fmla="*/ 0 w 972"/>
                <a:gd name="T63" fmla="*/ 441960 h 548"/>
                <a:gd name="T64" fmla="*/ 34151 w 972"/>
                <a:gd name="T65" fmla="*/ 528343 h 548"/>
                <a:gd name="T66" fmla="*/ 142633 w 972"/>
                <a:gd name="T67" fmla="*/ 474102 h 548"/>
                <a:gd name="T68" fmla="*/ 214953 w 972"/>
                <a:gd name="T69" fmla="*/ 550441 h 548"/>
                <a:gd name="T70" fmla="*/ 311381 w 972"/>
                <a:gd name="T71" fmla="*/ 514281 h 548"/>
                <a:gd name="T72" fmla="*/ 429907 w 972"/>
                <a:gd name="T73" fmla="*/ 540396 h 548"/>
                <a:gd name="T74" fmla="*/ 466067 w 972"/>
                <a:gd name="T75" fmla="*/ 550441 h 548"/>
                <a:gd name="T76" fmla="*/ 468076 w 972"/>
                <a:gd name="T77" fmla="*/ 534370 h 548"/>
                <a:gd name="T78" fmla="*/ 476112 w 972"/>
                <a:gd name="T79" fmla="*/ 506245 h 548"/>
                <a:gd name="T80" fmla="*/ 494192 w 972"/>
                <a:gd name="T81" fmla="*/ 480129 h 548"/>
                <a:gd name="T82" fmla="*/ 518299 w 972"/>
                <a:gd name="T83" fmla="*/ 462049 h 548"/>
                <a:gd name="T84" fmla="*/ 534370 w 972"/>
                <a:gd name="T85" fmla="*/ 456022 h 548"/>
                <a:gd name="T86" fmla="*/ 572539 w 972"/>
                <a:gd name="T87" fmla="*/ 452004 h 548"/>
                <a:gd name="T88" fmla="*/ 608700 w 972"/>
                <a:gd name="T89" fmla="*/ 462049 h 548"/>
                <a:gd name="T90" fmla="*/ 636824 w 972"/>
                <a:gd name="T91" fmla="*/ 484147 h 548"/>
                <a:gd name="T92" fmla="*/ 656913 w 972"/>
                <a:gd name="T93" fmla="*/ 518298 h 548"/>
                <a:gd name="T94" fmla="*/ 660931 w 972"/>
                <a:gd name="T95" fmla="*/ 534370 h 548"/>
                <a:gd name="T96" fmla="*/ 699100 w 972"/>
                <a:gd name="T97" fmla="*/ 550441 h 548"/>
                <a:gd name="T98" fmla="*/ 697092 w 972"/>
                <a:gd name="T99" fmla="*/ 528343 h 548"/>
                <a:gd name="T100" fmla="*/ 693074 w 972"/>
                <a:gd name="T101" fmla="*/ 506245 h 548"/>
                <a:gd name="T102" fmla="*/ 683029 w 972"/>
                <a:gd name="T103" fmla="*/ 482138 h 548"/>
                <a:gd name="T104" fmla="*/ 666958 w 972"/>
                <a:gd name="T105" fmla="*/ 460040 h 548"/>
                <a:gd name="T106" fmla="*/ 966285 w 972"/>
                <a:gd name="T107" fmla="*/ 361604 h 5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6" y="548"/>
                  </a:lnTo>
                  <a:lnTo>
                    <a:pt x="464" y="548"/>
                  </a:lnTo>
                  <a:lnTo>
                    <a:pt x="466" y="532"/>
                  </a:lnTo>
                  <a:lnTo>
                    <a:pt x="468" y="518"/>
                  </a:lnTo>
                  <a:lnTo>
                    <a:pt x="474" y="504"/>
                  </a:lnTo>
                  <a:lnTo>
                    <a:pt x="482" y="490"/>
                  </a:lnTo>
                  <a:lnTo>
                    <a:pt x="492" y="478"/>
                  </a:lnTo>
                  <a:lnTo>
                    <a:pt x="504" y="468"/>
                  </a:lnTo>
                  <a:lnTo>
                    <a:pt x="516" y="460"/>
                  </a:lnTo>
                  <a:lnTo>
                    <a:pt x="532" y="454"/>
                  </a:lnTo>
                  <a:lnTo>
                    <a:pt x="550" y="450"/>
                  </a:lnTo>
                  <a:lnTo>
                    <a:pt x="570" y="450"/>
                  </a:lnTo>
                  <a:lnTo>
                    <a:pt x="588" y="454"/>
                  </a:lnTo>
                  <a:lnTo>
                    <a:pt x="606" y="460"/>
                  </a:lnTo>
                  <a:lnTo>
                    <a:pt x="622" y="470"/>
                  </a:lnTo>
                  <a:lnTo>
                    <a:pt x="634" y="482"/>
                  </a:lnTo>
                  <a:lnTo>
                    <a:pt x="646" y="498"/>
                  </a:lnTo>
                  <a:lnTo>
                    <a:pt x="654" y="516"/>
                  </a:lnTo>
                  <a:lnTo>
                    <a:pt x="658" y="532"/>
                  </a:lnTo>
                  <a:lnTo>
                    <a:pt x="658" y="548"/>
                  </a:lnTo>
                  <a:lnTo>
                    <a:pt x="696" y="548"/>
                  </a:lnTo>
                  <a:lnTo>
                    <a:pt x="694" y="526"/>
                  </a:lnTo>
                  <a:lnTo>
                    <a:pt x="690" y="504"/>
                  </a:lnTo>
                  <a:lnTo>
                    <a:pt x="686" y="492"/>
                  </a:lnTo>
                  <a:lnTo>
                    <a:pt x="680" y="480"/>
                  </a:lnTo>
                  <a:lnTo>
                    <a:pt x="672" y="470"/>
                  </a:lnTo>
                  <a:lnTo>
                    <a:pt x="664" y="458"/>
                  </a:lnTo>
                  <a:lnTo>
                    <a:pt x="736" y="376"/>
                  </a:lnTo>
                  <a:lnTo>
                    <a:pt x="962" y="36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 bg1="dk1" tx1="lt1" bg2="dk2" tx2="lt2" accent1="accent1" accent2="accent2" accent3="accent3" accent4="accent4" accent5="accent5" accent6="accent6" hlink="hlink" folHlink="folHlink"/>
  <p:sldLayoutIdLst>
    <p:sldLayoutId id="2147483758" r:id="rId1"/>
    <p:sldLayoutId id="2147483767" r:id="rId2"/>
    <p:sldLayoutId id="2147483759" r:id="rId3"/>
    <p:sldLayoutId id="2147483760" r:id="rId4"/>
    <p:sldLayoutId id="2147483761" r:id="rId5"/>
    <p:sldLayoutId id="2147483762" r:id="rId6"/>
    <p:sldLayoutId id="2147483763" r:id="rId7"/>
    <p:sldLayoutId id="2147483764" r:id="rId8"/>
    <p:sldLayoutId id="2147483768" r:id="rId9"/>
    <p:sldLayoutId id="2147483765" r:id="rId10"/>
    <p:sldLayoutId id="2147483766" r:id="rId11"/>
  </p:sldLayoutIdLst>
  <p:timing>
    <p:tnLst>
      <p:par>
        <p:cTn id="1" dur="indefinite" restart="never" nodeType="tmRoot"/>
      </p:par>
    </p:tnLst>
  </p:timing>
  <p:hf hdr="0"/>
  <p:txStyles>
    <p:titleStyle>
      <a:lvl1pPr algn="l" defTabSz="457200" rtl="0" fontAlgn="base">
        <a:spcBef>
          <a:spcPct val="0"/>
        </a:spcBef>
        <a:spcAft>
          <a:spcPct val="0"/>
        </a:spcAft>
        <a:defRPr sz="3200" kern="1200">
          <a:solidFill>
            <a:schemeClr val="tx1"/>
          </a:solidFill>
          <a:latin typeface="+mj-lt"/>
          <a:ea typeface="+mj-ea"/>
          <a:cs typeface="Trebuchet MS"/>
        </a:defRPr>
      </a:lvl1pPr>
      <a:lvl2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2pPr>
      <a:lvl3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3pPr>
      <a:lvl4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4pPr>
      <a:lvl5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ct val="20000"/>
        </a:spcBef>
        <a:spcAft>
          <a:spcPts val="600"/>
        </a:spcAft>
        <a:buClr>
          <a:schemeClr val="tx2"/>
        </a:buClr>
        <a:buFont typeface="Wingdings 2" pitchFamily="18" charset="2"/>
        <a:buChar char=""/>
        <a:defRPr kern="1200">
          <a:solidFill>
            <a:schemeClr val="tx1"/>
          </a:solidFill>
          <a:latin typeface="+mn-lt"/>
          <a:ea typeface="+mn-ea"/>
          <a:cs typeface="+mn-cs"/>
        </a:defRPr>
      </a:lvl1pPr>
      <a:lvl2pPr marL="742950" indent="-285750" algn="l" defTabSz="457200" rtl="0" fontAlgn="base">
        <a:spcBef>
          <a:spcPct val="20000"/>
        </a:spcBef>
        <a:spcAft>
          <a:spcPts val="600"/>
        </a:spcAft>
        <a:buClr>
          <a:schemeClr val="tx2"/>
        </a:buClr>
        <a:buFont typeface="Wingdings 2" pitchFamily="18" charset="2"/>
        <a:buChar char=""/>
        <a:defRPr sz="1600" kern="1200">
          <a:solidFill>
            <a:schemeClr val="tx1"/>
          </a:solidFill>
          <a:latin typeface="+mn-lt"/>
          <a:ea typeface="+mn-ea"/>
          <a:cs typeface="+mn-cs"/>
        </a:defRPr>
      </a:lvl2pPr>
      <a:lvl3pPr marL="1143000" indent="-228600" algn="l" defTabSz="457200" rtl="0" fontAlgn="base">
        <a:spcBef>
          <a:spcPct val="20000"/>
        </a:spcBef>
        <a:spcAft>
          <a:spcPts val="600"/>
        </a:spcAft>
        <a:buClr>
          <a:schemeClr val="tx2"/>
        </a:buClr>
        <a:buFont typeface="Wingdings 2" pitchFamily="18" charset="2"/>
        <a:buChar char=""/>
        <a:defRPr sz="1400" kern="1200">
          <a:solidFill>
            <a:schemeClr val="tx1"/>
          </a:solidFill>
          <a:latin typeface="+mn-lt"/>
          <a:ea typeface="+mn-ea"/>
          <a:cs typeface="+mn-cs"/>
        </a:defRPr>
      </a:lvl3pPr>
      <a:lvl4pPr marL="1600200" indent="-228600" algn="l" defTabSz="457200" rtl="0" fontAlgn="base">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4pPr>
      <a:lvl5pPr marL="2057400" indent="-228600" algn="l" defTabSz="457200" rtl="0" fontAlgn="base">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750" y="2060575"/>
            <a:ext cx="8004175" cy="1924050"/>
          </a:xfrm>
        </p:spPr>
        <p:txBody>
          <a:bodyPr rtlCol="0">
            <a:noAutofit/>
          </a:bodyPr>
          <a:lstStyle/>
          <a:p>
            <a:pPr algn="ctr" fontAlgn="auto">
              <a:lnSpc>
                <a:spcPct val="150000"/>
              </a:lnSpc>
              <a:spcAft>
                <a:spcPts val="0"/>
              </a:spcAft>
              <a:defRPr/>
            </a:pPr>
            <a:r>
              <a:rPr lang="zh-CN" altLang="zh-CN" dirty="0" smtClean="0">
                <a:latin typeface="+mj-ea"/>
              </a:rPr>
              <a:t>第</a:t>
            </a:r>
            <a:r>
              <a:rPr lang="zh-CN" altLang="en-US" dirty="0" smtClean="0">
                <a:latin typeface="+mj-ea"/>
              </a:rPr>
              <a:t>三</a:t>
            </a:r>
            <a:r>
              <a:rPr lang="zh-CN" altLang="zh-CN" dirty="0" smtClean="0">
                <a:latin typeface="+mj-ea"/>
              </a:rPr>
              <a:t>章</a:t>
            </a:r>
            <a:r>
              <a:rPr lang="en-US" altLang="zh-CN" b="1" dirty="0" smtClean="0">
                <a:latin typeface="+mj-ea"/>
              </a:rPr>
              <a:t>  </a:t>
            </a:r>
            <a:br>
              <a:rPr lang="en-US" altLang="zh-CN" b="1" dirty="0" smtClean="0">
                <a:latin typeface="+mj-ea"/>
              </a:rPr>
            </a:br>
            <a:r>
              <a:rPr lang="en-US" altLang="zh-CN" dirty="0">
                <a:latin typeface="+mj-ea"/>
              </a:rPr>
              <a:t>Pentium</a:t>
            </a:r>
            <a:r>
              <a:rPr lang="zh-CN" altLang="zh-CN" dirty="0">
                <a:latin typeface="+mj-ea"/>
              </a:rPr>
              <a:t>系列微处理器的基本</a:t>
            </a:r>
            <a:r>
              <a:rPr lang="zh-CN" altLang="zh-CN" dirty="0" smtClean="0">
                <a:latin typeface="+mj-ea"/>
              </a:rPr>
              <a:t>结构</a:t>
            </a:r>
            <a:endParaRPr lang="zh-CN" altLang="en-US" spc="500" dirty="0">
              <a:latin typeface="+mj-ea"/>
            </a:endParaRPr>
          </a:p>
        </p:txBody>
      </p:sp>
      <p:sp>
        <p:nvSpPr>
          <p:cNvPr id="3" name="副标题 2"/>
          <p:cNvSpPr>
            <a:spLocks noGrp="1"/>
          </p:cNvSpPr>
          <p:nvPr>
            <p:ph type="subTitle" idx="1"/>
          </p:nvPr>
        </p:nvSpPr>
        <p:spPr>
          <a:xfrm>
            <a:off x="1009650" y="4776788"/>
            <a:ext cx="7116763" cy="862012"/>
          </a:xfrm>
        </p:spPr>
        <p:txBody>
          <a:bodyPr rtlCol="0"/>
          <a:lstStyle/>
          <a:p>
            <a:pPr fontAlgn="auto">
              <a:buFont typeface="Wingdings 2" charset="2"/>
              <a:buNone/>
              <a:defRPr/>
            </a:pPr>
            <a:endParaRPr lang="zh-CN" altLang="en-US" dirty="0"/>
          </a:p>
        </p:txBody>
      </p:sp>
      <p:sp>
        <p:nvSpPr>
          <p:cNvPr id="4" name="日期占位符 3"/>
          <p:cNvSpPr>
            <a:spLocks noGrp="1"/>
          </p:cNvSpPr>
          <p:nvPr>
            <p:ph type="dt" sz="quarter" idx="10"/>
          </p:nvPr>
        </p:nvSpPr>
        <p:spPr/>
        <p:txBody>
          <a:bodyPr/>
          <a:lstStyle/>
          <a:p>
            <a:pPr>
              <a:defRPr/>
            </a:pPr>
            <a:fld id="{1CA89905-7B7D-4EE1-A820-7A96B25D7957}" type="datetime1">
              <a:rPr lang="zh-CN" altLang="en-US"/>
              <a:pPr>
                <a:defRPr/>
              </a:pPr>
              <a:t>2016/3/6</a:t>
            </a:fld>
            <a:endParaRPr lang="zh-CN" altLang="en-US"/>
          </a:p>
        </p:txBody>
      </p:sp>
      <p:sp>
        <p:nvSpPr>
          <p:cNvPr id="5" name="页脚占位符 4"/>
          <p:cNvSpPr>
            <a:spLocks noGrp="1"/>
          </p:cNvSpPr>
          <p:nvPr>
            <p:ph type="ftr" sz="quarter" idx="11"/>
          </p:nvPr>
        </p:nvSpPr>
        <p:spPr/>
        <p:txBody>
          <a:bodyPr/>
          <a:lstStyle/>
          <a:p>
            <a:pPr>
              <a:defRPr/>
            </a:pPr>
            <a:r>
              <a:rPr lang="zh-CN" altLang="en-US"/>
              <a:t>吉林大学 微型计算机原理与接口技术</a:t>
            </a:r>
          </a:p>
        </p:txBody>
      </p:sp>
      <p:sp>
        <p:nvSpPr>
          <p:cNvPr id="6" name="灯片编号占位符 5"/>
          <p:cNvSpPr>
            <a:spLocks noGrp="1"/>
          </p:cNvSpPr>
          <p:nvPr>
            <p:ph type="sldNum" sz="quarter" idx="12"/>
          </p:nvPr>
        </p:nvSpPr>
        <p:spPr/>
        <p:txBody>
          <a:bodyPr/>
          <a:lstStyle/>
          <a:p>
            <a:pPr>
              <a:defRPr/>
            </a:pPr>
            <a:fld id="{1DFF78AE-A5C5-402B-9012-7EE8928E8108}" type="slidenum">
              <a:rPr lang="zh-CN" altLang="en-US"/>
              <a:pPr>
                <a:defRPr/>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b="1" dirty="0"/>
              <a:t>总线接口部件</a:t>
            </a:r>
            <a:endParaRPr lang="zh-CN" altLang="en-US" dirty="0"/>
          </a:p>
        </p:txBody>
      </p:sp>
      <p:sp>
        <p:nvSpPr>
          <p:cNvPr id="3" name="内容占位符 2"/>
          <p:cNvSpPr>
            <a:spLocks noGrp="1"/>
          </p:cNvSpPr>
          <p:nvPr>
            <p:ph idx="1"/>
          </p:nvPr>
        </p:nvSpPr>
        <p:spPr>
          <a:xfrm>
            <a:off x="395536" y="1412777"/>
            <a:ext cx="8352926" cy="3012299"/>
          </a:xfrm>
        </p:spPr>
        <p:txBody>
          <a:bodyPr/>
          <a:lstStyle/>
          <a:p>
            <a:pPr marR="400050" indent="266700">
              <a:spcBef>
                <a:spcPts val="600"/>
              </a:spcBef>
              <a:tabLst>
                <a:tab pos="2419350" algn="l"/>
                <a:tab pos="6858000" algn="dec"/>
                <a:tab pos="7086600" algn="dec"/>
              </a:tabLst>
            </a:pPr>
            <a:r>
              <a:rPr lang="en-US" altLang="zh-CN" b="1" dirty="0">
                <a:solidFill>
                  <a:srgbClr val="000000"/>
                </a:solidFill>
                <a:latin typeface="楷体_GB2312"/>
                <a:ea typeface="新宋体"/>
              </a:rPr>
              <a:t>7. Cache</a:t>
            </a:r>
            <a:r>
              <a:rPr lang="zh-CN" altLang="zh-CN" b="1" dirty="0">
                <a:solidFill>
                  <a:srgbClr val="000000"/>
                </a:solidFill>
                <a:latin typeface="Arial"/>
                <a:ea typeface="楷体_GB2312"/>
              </a:rPr>
              <a:t>控制</a:t>
            </a:r>
            <a:endParaRPr lang="zh-CN" altLang="zh-CN" b="1" dirty="0">
              <a:solidFill>
                <a:srgbClr val="000000"/>
              </a:solidFill>
              <a:latin typeface="Arial"/>
              <a:ea typeface="新宋体"/>
            </a:endParaRPr>
          </a:p>
          <a:p>
            <a:pPr indent="266700" algn="just">
              <a:spcAft>
                <a:spcPts val="0"/>
              </a:spcAft>
              <a:tabLst>
                <a:tab pos="2419350" algn="l"/>
                <a:tab pos="6858000" algn="dec"/>
                <a:tab pos="7086600" algn="dec"/>
              </a:tabLst>
            </a:pPr>
            <a:r>
              <a:rPr lang="zh-CN" altLang="zh-CN" b="1" dirty="0">
                <a:solidFill>
                  <a:srgbClr val="000000"/>
                </a:solidFill>
                <a:latin typeface="Arial"/>
                <a:ea typeface="宋体"/>
              </a:rPr>
              <a:t>总线接口部件对</a:t>
            </a:r>
            <a:r>
              <a:rPr lang="en-US" altLang="zh-CN" b="1" dirty="0">
                <a:solidFill>
                  <a:srgbClr val="000000"/>
                </a:solidFill>
                <a:latin typeface="Arial"/>
                <a:ea typeface="宋体"/>
              </a:rPr>
              <a:t>Cache</a:t>
            </a:r>
            <a:r>
              <a:rPr lang="zh-CN" altLang="zh-CN" b="1" dirty="0">
                <a:solidFill>
                  <a:srgbClr val="000000"/>
                </a:solidFill>
                <a:latin typeface="Arial"/>
                <a:ea typeface="宋体"/>
              </a:rPr>
              <a:t>操作的控制和一致性操作提供支持。允许外部系统对存放在片内</a:t>
            </a:r>
            <a:r>
              <a:rPr lang="en-US" altLang="zh-CN" b="1" dirty="0">
                <a:solidFill>
                  <a:srgbClr val="000000"/>
                </a:solidFill>
                <a:latin typeface="Arial"/>
                <a:ea typeface="宋体"/>
              </a:rPr>
              <a:t>Cache</a:t>
            </a:r>
            <a:r>
              <a:rPr lang="zh-CN" altLang="zh-CN" b="1" dirty="0">
                <a:solidFill>
                  <a:srgbClr val="000000"/>
                </a:solidFill>
                <a:latin typeface="Arial"/>
                <a:ea typeface="宋体"/>
              </a:rPr>
              <a:t>内的数据的</a:t>
            </a:r>
            <a:r>
              <a:rPr lang="zh-CN" altLang="zh-CN" b="1" dirty="0">
                <a:solidFill>
                  <a:srgbClr val="FF0000"/>
                </a:solidFill>
                <a:latin typeface="Arial"/>
                <a:ea typeface="宋体"/>
              </a:rPr>
              <a:t>一致性</a:t>
            </a:r>
            <a:r>
              <a:rPr lang="zh-CN" altLang="zh-CN" b="1" dirty="0">
                <a:solidFill>
                  <a:srgbClr val="000000"/>
                </a:solidFill>
                <a:latin typeface="Arial"/>
                <a:ea typeface="宋体"/>
              </a:rPr>
              <a:t>实施控制</a:t>
            </a:r>
            <a:r>
              <a:rPr lang="zh-CN" altLang="zh-CN" b="1" dirty="0" smtClean="0">
                <a:solidFill>
                  <a:srgbClr val="000000"/>
                </a:solidFill>
                <a:latin typeface="Arial"/>
                <a:ea typeface="宋体"/>
              </a:rPr>
              <a:t>。</a:t>
            </a:r>
            <a:endParaRPr lang="zh-CN" altLang="zh-CN" b="1" dirty="0">
              <a:solidFill>
                <a:srgbClr val="000000"/>
              </a:solidFill>
              <a:latin typeface="Arial"/>
              <a:ea typeface="新宋体"/>
            </a:endParaRPr>
          </a:p>
          <a:p>
            <a:endParaRPr lang="zh-CN" altLang="en-US" b="1"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a:t>
            </a:fld>
            <a:endParaRPr lang="zh-CN" altLang="en-US"/>
          </a:p>
        </p:txBody>
      </p:sp>
    </p:spTree>
    <p:extLst>
      <p:ext uri="{BB962C8B-B14F-4D97-AF65-F5344CB8AC3E}">
        <p14:creationId xmlns:p14="http://schemas.microsoft.com/office/powerpoint/2010/main" val="2757134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3.4.2 </a:t>
            </a:r>
            <a:r>
              <a:rPr lang="zh-CN" altLang="zh-CN" b="1" dirty="0"/>
              <a:t>猝发式读写总线周期</a:t>
            </a:r>
            <a:endParaRPr lang="zh-CN" altLang="zh-CN" dirty="0"/>
          </a:p>
        </p:txBody>
      </p:sp>
      <p:sp>
        <p:nvSpPr>
          <p:cNvPr id="3" name="内容占位符 2"/>
          <p:cNvSpPr>
            <a:spLocks noGrp="1"/>
          </p:cNvSpPr>
          <p:nvPr>
            <p:ph idx="1"/>
          </p:nvPr>
        </p:nvSpPr>
        <p:spPr>
          <a:xfrm>
            <a:off x="395536" y="1412777"/>
            <a:ext cx="8352926" cy="5278368"/>
          </a:xfrm>
        </p:spPr>
        <p:txBody>
          <a:bodyPr/>
          <a:lstStyle/>
          <a:p>
            <a:r>
              <a:rPr lang="en-US" altLang="zh-CN" dirty="0"/>
              <a:t>Pentium</a:t>
            </a:r>
            <a:r>
              <a:rPr lang="zh-CN" altLang="zh-CN" dirty="0"/>
              <a:t>微处理器只有三类猝发式总线周期，称为代码读猝发</a:t>
            </a:r>
            <a:r>
              <a:rPr lang="zh-CN" altLang="zh-CN" dirty="0" smtClean="0"/>
              <a:t>式</a:t>
            </a:r>
            <a:r>
              <a:rPr lang="zh-CN" altLang="en-US" dirty="0"/>
              <a:t>行</a:t>
            </a:r>
            <a:r>
              <a:rPr lang="zh-CN" altLang="zh-CN" dirty="0" smtClean="0"/>
              <a:t>填充</a:t>
            </a:r>
            <a:r>
              <a:rPr lang="zh-CN" altLang="zh-CN" dirty="0"/>
              <a:t>、数据</a:t>
            </a:r>
            <a:r>
              <a:rPr lang="zh-CN" altLang="zh-CN" dirty="0" smtClean="0"/>
              <a:t>读</a:t>
            </a:r>
            <a:r>
              <a:rPr lang="zh-CN" altLang="en-US" dirty="0" smtClean="0"/>
              <a:t>行</a:t>
            </a:r>
            <a:r>
              <a:rPr lang="zh-CN" altLang="zh-CN" dirty="0" smtClean="0"/>
              <a:t>填充</a:t>
            </a:r>
            <a:r>
              <a:rPr lang="zh-CN" altLang="zh-CN" dirty="0"/>
              <a:t>及猝发式写回</a:t>
            </a:r>
            <a:r>
              <a:rPr lang="zh-CN" altLang="zh-CN" dirty="0" smtClean="0"/>
              <a:t>。</a:t>
            </a:r>
            <a:endParaRPr lang="en-US" altLang="zh-CN" dirty="0" smtClean="0"/>
          </a:p>
          <a:p>
            <a:r>
              <a:rPr lang="zh-CN" altLang="zh-CN" dirty="0" smtClean="0"/>
              <a:t>每</a:t>
            </a:r>
            <a:r>
              <a:rPr lang="zh-CN" altLang="zh-CN" dirty="0"/>
              <a:t>种总线周期分别代表一种高速缓存的数据修改方式</a:t>
            </a:r>
            <a:r>
              <a:rPr lang="zh-CN" altLang="zh-CN" dirty="0" smtClean="0"/>
              <a:t>。</a:t>
            </a:r>
            <a:endParaRPr lang="en-US" altLang="zh-CN" dirty="0" smtClean="0"/>
          </a:p>
          <a:p>
            <a:r>
              <a:rPr lang="zh-CN" altLang="zh-CN" dirty="0" smtClean="0"/>
              <a:t>猝发</a:t>
            </a:r>
            <a:r>
              <a:rPr lang="zh-CN" altLang="zh-CN" dirty="0"/>
              <a:t>式总线周期传送</a:t>
            </a:r>
            <a:r>
              <a:rPr lang="en-US" altLang="zh-CN" dirty="0"/>
              <a:t>256</a:t>
            </a:r>
            <a:r>
              <a:rPr lang="zh-CN" altLang="zh-CN" dirty="0"/>
              <a:t>位</a:t>
            </a:r>
            <a:r>
              <a:rPr lang="zh-CN" altLang="zh-CN" dirty="0" smtClean="0"/>
              <a:t>数据</a:t>
            </a:r>
            <a:r>
              <a:rPr lang="zh-CN" altLang="en-US" dirty="0" smtClean="0"/>
              <a:t>（</a:t>
            </a:r>
            <a:r>
              <a:rPr lang="en-US" altLang="zh-CN" dirty="0" smtClean="0"/>
              <a:t>4</a:t>
            </a:r>
            <a:r>
              <a:rPr lang="zh-CN" altLang="en-US" dirty="0" smtClean="0"/>
              <a:t>*</a:t>
            </a:r>
            <a:r>
              <a:rPr lang="en-US" altLang="zh-CN" dirty="0" smtClean="0"/>
              <a:t>64</a:t>
            </a:r>
            <a:r>
              <a:rPr lang="zh-CN" altLang="en-US" dirty="0" smtClean="0"/>
              <a:t>位）</a:t>
            </a:r>
            <a:r>
              <a:rPr lang="zh-CN" altLang="zh-CN" dirty="0" smtClean="0"/>
              <a:t>。</a:t>
            </a:r>
            <a:endParaRPr lang="en-US" altLang="zh-CN" dirty="0" smtClean="0"/>
          </a:p>
          <a:p>
            <a:endParaRPr lang="en-US" altLang="zh-CN" dirty="0"/>
          </a:p>
          <a:p>
            <a:r>
              <a:rPr lang="zh-CN" altLang="zh-CN" dirty="0"/>
              <a:t>图</a:t>
            </a:r>
            <a:r>
              <a:rPr lang="en-US" altLang="zh-CN" dirty="0"/>
              <a:t>3.17</a:t>
            </a:r>
            <a:r>
              <a:rPr lang="zh-CN" altLang="zh-CN" dirty="0"/>
              <a:t>和图</a:t>
            </a:r>
            <a:r>
              <a:rPr lang="en-US" altLang="zh-CN" dirty="0"/>
              <a:t>3.18</a:t>
            </a:r>
            <a:r>
              <a:rPr lang="zh-CN" altLang="zh-CN" dirty="0"/>
              <a:t>分别是猝发式读总线周期和猝发式写总线周期</a:t>
            </a:r>
            <a:r>
              <a:rPr lang="zh-CN" altLang="zh-CN" dirty="0" smtClean="0"/>
              <a:t>。</a:t>
            </a:r>
            <a:endParaRPr lang="en-US" altLang="zh-CN" dirty="0" smtClean="0"/>
          </a:p>
          <a:p>
            <a:r>
              <a:rPr lang="zh-CN" altLang="en-US" dirty="0" smtClean="0">
                <a:solidFill>
                  <a:srgbClr val="FF0000"/>
                </a:solidFill>
              </a:rPr>
              <a:t>（地址线？）</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100</a:t>
            </a:fld>
            <a:endParaRPr lang="zh-CN" altLang="en-US"/>
          </a:p>
        </p:txBody>
      </p:sp>
    </p:spTree>
    <p:extLst>
      <p:ext uri="{BB962C8B-B14F-4D97-AF65-F5344CB8AC3E}">
        <p14:creationId xmlns:p14="http://schemas.microsoft.com/office/powerpoint/2010/main" val="34075697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101</a:t>
            </a:fld>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3088"/>
            <a:ext cx="7848872" cy="6379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75697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102</a:t>
            </a:fld>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8496944" cy="6329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6859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3.4.3 </a:t>
            </a:r>
            <a:r>
              <a:rPr lang="zh-CN" altLang="zh-CN" b="1" dirty="0"/>
              <a:t>流水线式读写总线周期</a:t>
            </a:r>
            <a:endParaRPr lang="zh-CN" altLang="en-US" dirty="0"/>
          </a:p>
        </p:txBody>
      </p:sp>
      <p:sp>
        <p:nvSpPr>
          <p:cNvPr id="3" name="内容占位符 2"/>
          <p:cNvSpPr>
            <a:spLocks noGrp="1"/>
          </p:cNvSpPr>
          <p:nvPr>
            <p:ph idx="1"/>
          </p:nvPr>
        </p:nvSpPr>
        <p:spPr>
          <a:xfrm>
            <a:off x="395536" y="1196752"/>
            <a:ext cx="8352926" cy="4422749"/>
          </a:xfrm>
        </p:spPr>
        <p:txBody>
          <a:bodyPr/>
          <a:lstStyle/>
          <a:p>
            <a:r>
              <a:rPr lang="en-US" altLang="zh-CN" dirty="0" smtClean="0"/>
              <a:t>Pentium</a:t>
            </a:r>
            <a:r>
              <a:rPr lang="zh-CN" altLang="zh-CN" dirty="0"/>
              <a:t>微处理器通过“下一个地址”信号</a:t>
            </a:r>
            <a:r>
              <a:rPr lang="en-US" altLang="zh-CN" dirty="0"/>
              <a:t> </a:t>
            </a:r>
            <a:r>
              <a:rPr lang="en-US" altLang="zh-CN" dirty="0" smtClean="0"/>
              <a:t>NA</a:t>
            </a:r>
            <a:r>
              <a:rPr lang="zh-CN" altLang="zh-CN" dirty="0" smtClean="0"/>
              <a:t>输入</a:t>
            </a:r>
            <a:r>
              <a:rPr lang="zh-CN" altLang="zh-CN" dirty="0"/>
              <a:t>来形成流水线式总线周期</a:t>
            </a:r>
            <a:r>
              <a:rPr lang="zh-CN" altLang="zh-CN" dirty="0" smtClean="0"/>
              <a:t>。</a:t>
            </a:r>
            <a:endParaRPr lang="en-US" altLang="zh-CN" dirty="0" smtClean="0"/>
          </a:p>
          <a:p>
            <a:r>
              <a:rPr lang="zh-CN" altLang="zh-CN" dirty="0" smtClean="0"/>
              <a:t>在</a:t>
            </a:r>
            <a:r>
              <a:rPr lang="zh-CN" altLang="zh-CN" dirty="0"/>
              <a:t>流水线式总线周期中，下一个总线周期的地址在前一总线周期的数据传送时产生</a:t>
            </a:r>
            <a:r>
              <a:rPr lang="zh-CN" altLang="zh-CN" dirty="0" smtClean="0"/>
              <a:t>。</a:t>
            </a:r>
            <a:endParaRPr lang="en-US" altLang="zh-CN" dirty="0" smtClean="0"/>
          </a:p>
          <a:p>
            <a:r>
              <a:rPr lang="zh-CN" altLang="zh-CN" dirty="0" smtClean="0"/>
              <a:t>单数</a:t>
            </a:r>
            <a:r>
              <a:rPr lang="zh-CN" altLang="zh-CN" dirty="0"/>
              <a:t>据传送总线周期和猝发式总线周期均可以是流水</a:t>
            </a:r>
            <a:r>
              <a:rPr lang="zh-CN" altLang="zh-CN" dirty="0" smtClean="0"/>
              <a:t>线式</a:t>
            </a:r>
            <a:r>
              <a:rPr lang="zh-CN" altLang="en-US" dirty="0" smtClean="0"/>
              <a:t>。</a:t>
            </a:r>
            <a:endParaRPr lang="en-US" altLang="zh-CN" dirty="0" smtClean="0"/>
          </a:p>
          <a:p>
            <a:r>
              <a:rPr lang="zh-CN" altLang="zh-CN" dirty="0"/>
              <a:t>图</a:t>
            </a:r>
            <a:r>
              <a:rPr lang="en-US" altLang="zh-CN" dirty="0" smtClean="0"/>
              <a:t>3</a:t>
            </a:r>
            <a:r>
              <a:rPr lang="en-US" altLang="zh-CN" dirty="0"/>
              <a:t>.</a:t>
            </a:r>
            <a:r>
              <a:rPr lang="en-US" altLang="zh-CN" dirty="0" smtClean="0"/>
              <a:t>19</a:t>
            </a:r>
            <a:r>
              <a:rPr lang="zh-CN" altLang="zh-CN" dirty="0"/>
              <a:t>给出了流水线式猝发式读总线周期</a:t>
            </a:r>
            <a:r>
              <a:rPr lang="zh-CN" altLang="zh-CN" dirty="0" smtClean="0"/>
              <a:t>。</a:t>
            </a:r>
            <a:r>
              <a:rPr lang="zh-CN" altLang="zh-CN" dirty="0"/>
              <a:t>图</a:t>
            </a:r>
            <a:r>
              <a:rPr lang="en-US" altLang="zh-CN" dirty="0" smtClean="0"/>
              <a:t>3.20</a:t>
            </a:r>
            <a:r>
              <a:rPr lang="zh-CN" altLang="zh-CN" dirty="0" smtClean="0"/>
              <a:t>给</a:t>
            </a:r>
            <a:r>
              <a:rPr lang="zh-CN" altLang="zh-CN" dirty="0"/>
              <a:t>出了流水线式猝发式</a:t>
            </a:r>
            <a:r>
              <a:rPr lang="zh-CN" altLang="zh-CN" dirty="0" smtClean="0"/>
              <a:t>读</a:t>
            </a:r>
            <a:r>
              <a:rPr lang="zh-CN" altLang="en-US" dirty="0" smtClean="0"/>
              <a:t>写</a:t>
            </a:r>
            <a:r>
              <a:rPr lang="zh-CN" altLang="zh-CN" smtClean="0"/>
              <a:t>总线周期。</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103</a:t>
            </a:fld>
            <a:endParaRPr lang="zh-CN" altLang="en-US" dirty="0"/>
          </a:p>
        </p:txBody>
      </p:sp>
      <p:cxnSp>
        <p:nvCxnSpPr>
          <p:cNvPr id="7" name="直接连接符 6"/>
          <p:cNvCxnSpPr/>
          <p:nvPr/>
        </p:nvCxnSpPr>
        <p:spPr>
          <a:xfrm>
            <a:off x="6948264" y="2636912"/>
            <a:ext cx="309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2179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3.4.3 </a:t>
            </a:r>
            <a:r>
              <a:rPr lang="zh-CN" altLang="zh-CN" b="1" dirty="0"/>
              <a:t>流水线式读写总线周期</a:t>
            </a:r>
            <a:endParaRPr lang="zh-CN" altLang="en-US" dirty="0"/>
          </a:p>
        </p:txBody>
      </p:sp>
      <p:sp>
        <p:nvSpPr>
          <p:cNvPr id="3" name="内容占位符 2"/>
          <p:cNvSpPr>
            <a:spLocks noGrp="1"/>
          </p:cNvSpPr>
          <p:nvPr>
            <p:ph idx="1"/>
          </p:nvPr>
        </p:nvSpPr>
        <p:spPr>
          <a:xfrm>
            <a:off x="395536" y="1412777"/>
            <a:ext cx="8352926" cy="5309146"/>
          </a:xfrm>
        </p:spPr>
        <p:txBody>
          <a:bodyPr/>
          <a:lstStyle/>
          <a:p>
            <a:r>
              <a:rPr lang="zh-CN" altLang="zh-CN" sz="2000" dirty="0"/>
              <a:t>图</a:t>
            </a:r>
            <a:r>
              <a:rPr lang="en-US" altLang="zh-CN" sz="2000" dirty="0"/>
              <a:t>319</a:t>
            </a:r>
            <a:r>
              <a:rPr lang="zh-CN" altLang="zh-CN" sz="2000" dirty="0"/>
              <a:t>给出了流水线式猝发式读总线周期。首先，缓存式猝发读操作由地址</a:t>
            </a:r>
            <a:r>
              <a:rPr lang="en-US" altLang="zh-CN" sz="2000" dirty="0"/>
              <a:t>a</a:t>
            </a:r>
            <a:r>
              <a:rPr lang="zh-CN" altLang="zh-CN" sz="2000" dirty="0"/>
              <a:t>开始，</a:t>
            </a:r>
            <a:r>
              <a:rPr lang="zh-CN" altLang="zh-CN" sz="2000" dirty="0" smtClean="0"/>
              <a:t>当</a:t>
            </a:r>
            <a:r>
              <a:rPr lang="en-US" altLang="zh-CN" sz="2000" dirty="0" smtClean="0"/>
              <a:t>BRDY </a:t>
            </a:r>
            <a:r>
              <a:rPr lang="zh-CN" altLang="zh-CN" sz="2000" dirty="0"/>
              <a:t>信号变为逻辑</a:t>
            </a:r>
            <a:r>
              <a:rPr lang="en-US" altLang="zh-CN" sz="2000" dirty="0"/>
              <a:t>0</a:t>
            </a:r>
            <a:r>
              <a:rPr lang="zh-CN" altLang="zh-CN" sz="2000" dirty="0"/>
              <a:t>时，</a:t>
            </a:r>
            <a:r>
              <a:rPr lang="en-US" altLang="zh-CN" sz="2000" dirty="0"/>
              <a:t> </a:t>
            </a:r>
            <a:r>
              <a:rPr lang="en-US" altLang="zh-CN" sz="2000" dirty="0" smtClean="0"/>
              <a:t>NA</a:t>
            </a:r>
            <a:r>
              <a:rPr lang="zh-CN" altLang="zh-CN" sz="2000" dirty="0" smtClean="0"/>
              <a:t>信号</a:t>
            </a:r>
            <a:r>
              <a:rPr lang="zh-CN" altLang="zh-CN" sz="2000" dirty="0"/>
              <a:t>也变为有效。</a:t>
            </a:r>
            <a:r>
              <a:rPr lang="en-US" altLang="zh-CN" sz="2000" dirty="0"/>
              <a:t> </a:t>
            </a:r>
            <a:r>
              <a:rPr lang="en-US" altLang="zh-CN" sz="2000" dirty="0" smtClean="0"/>
              <a:t>NA</a:t>
            </a:r>
            <a:r>
              <a:rPr lang="zh-CN" altLang="zh-CN" sz="2000" dirty="0" smtClean="0"/>
              <a:t>信号</a:t>
            </a:r>
            <a:r>
              <a:rPr lang="zh-CN" altLang="zh-CN" sz="2000" dirty="0"/>
              <a:t>为逻辑</a:t>
            </a:r>
            <a:r>
              <a:rPr lang="en-US" altLang="zh-CN" sz="2000" dirty="0"/>
              <a:t>0</a:t>
            </a:r>
            <a:r>
              <a:rPr lang="zh-CN" altLang="zh-CN" sz="2000" dirty="0"/>
              <a:t>通知微处理器将下一个地址输出到地址总线上，微处理器将在下一个总线状态开始</a:t>
            </a:r>
            <a:r>
              <a:rPr lang="zh-CN" altLang="zh-CN" sz="2000" dirty="0" smtClean="0"/>
              <a:t>使</a:t>
            </a:r>
            <a:r>
              <a:rPr lang="en-US" altLang="zh-CN" sz="2000" dirty="0" smtClean="0"/>
              <a:t>ADS</a:t>
            </a:r>
            <a:r>
              <a:rPr lang="zh-CN" altLang="zh-CN" sz="2000" dirty="0" smtClean="0"/>
              <a:t>变</a:t>
            </a:r>
            <a:r>
              <a:rPr lang="zh-CN" altLang="zh-CN" sz="2000" dirty="0"/>
              <a:t>低电平，将下一个地址</a:t>
            </a:r>
            <a:r>
              <a:rPr lang="en-US" altLang="zh-CN" sz="2000" dirty="0"/>
              <a:t>(</a:t>
            </a:r>
            <a:r>
              <a:rPr lang="zh-CN" altLang="zh-CN" sz="2000" dirty="0"/>
              <a:t>图中</a:t>
            </a:r>
            <a:r>
              <a:rPr lang="en-US" altLang="zh-CN" sz="2000" dirty="0"/>
              <a:t>ADDR</a:t>
            </a:r>
            <a:r>
              <a:rPr lang="zh-CN" altLang="zh-CN" sz="2000" dirty="0"/>
              <a:t>的</a:t>
            </a:r>
            <a:r>
              <a:rPr lang="en-US" altLang="zh-CN" sz="2000" dirty="0"/>
              <a:t>b)</a:t>
            </a:r>
            <a:r>
              <a:rPr lang="zh-CN" altLang="zh-CN" sz="2000" dirty="0"/>
              <a:t>输出到地址总线上。也就是说，</a:t>
            </a:r>
            <a:r>
              <a:rPr lang="zh-CN" altLang="zh-CN" sz="2000" dirty="0" smtClean="0"/>
              <a:t>通过</a:t>
            </a:r>
            <a:r>
              <a:rPr lang="en-US" altLang="zh-CN" sz="2000" dirty="0" smtClean="0"/>
              <a:t>NA</a:t>
            </a:r>
            <a:r>
              <a:rPr lang="zh-CN" altLang="zh-CN" sz="2000" dirty="0" smtClean="0"/>
              <a:t>变</a:t>
            </a:r>
            <a:r>
              <a:rPr lang="zh-CN" altLang="zh-CN" sz="2000" dirty="0"/>
              <a:t>低电平，使下一个总线周期的地址和总线周期定义信号提前到当前总线周期的</a:t>
            </a:r>
            <a:r>
              <a:rPr lang="en-US" altLang="zh-CN" sz="2000" dirty="0"/>
              <a:t>T2P</a:t>
            </a:r>
            <a:r>
              <a:rPr lang="zh-CN" altLang="zh-CN" sz="2000" dirty="0"/>
              <a:t>有效。实际上，流水线方式是总线周期在时间上的重叠。在流水线式总线周期中，当前猝发式读总线周期结束之前，下一个缓存式猝发读总线周期对存储器的操作已经开始，因此，地址有效时间大大提前，存储器可以使用访问时间较长的存储器芯片。</a:t>
            </a:r>
          </a:p>
          <a:p>
            <a:endParaRPr lang="zh-CN" altLang="en-US" sz="20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104</a:t>
            </a:fld>
            <a:endParaRPr lang="zh-CN" altLang="en-US" dirty="0"/>
          </a:p>
        </p:txBody>
      </p:sp>
      <p:cxnSp>
        <p:nvCxnSpPr>
          <p:cNvPr id="7" name="直接连接符 6"/>
          <p:cNvCxnSpPr/>
          <p:nvPr/>
        </p:nvCxnSpPr>
        <p:spPr>
          <a:xfrm>
            <a:off x="2462630" y="2018336"/>
            <a:ext cx="6183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508104" y="2018336"/>
            <a:ext cx="309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028384" y="2055206"/>
            <a:ext cx="309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283968" y="3377381"/>
            <a:ext cx="309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84677" y="2954440"/>
            <a:ext cx="5072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6634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105</a:t>
            </a:fld>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08720"/>
            <a:ext cx="8862880" cy="554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6634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106</a:t>
            </a:fld>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908720"/>
            <a:ext cx="8804493" cy="565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6634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   Pentium</a:t>
            </a:r>
            <a:r>
              <a:rPr lang="zh-CN" altLang="zh-CN" b="1" dirty="0"/>
              <a:t>微处理器的操作模式</a:t>
            </a:r>
            <a:endParaRPr lang="zh-CN" altLang="en-US" dirty="0"/>
          </a:p>
        </p:txBody>
      </p:sp>
      <p:sp>
        <p:nvSpPr>
          <p:cNvPr id="3" name="内容占位符 2"/>
          <p:cNvSpPr>
            <a:spLocks noGrp="1"/>
          </p:cNvSpPr>
          <p:nvPr>
            <p:ph idx="1"/>
          </p:nvPr>
        </p:nvSpPr>
        <p:spPr>
          <a:xfrm>
            <a:off x="395536" y="1412777"/>
            <a:ext cx="8352926" cy="1133259"/>
          </a:xfrm>
        </p:spPr>
        <p:txBody>
          <a:bodyPr/>
          <a:lstStyle/>
          <a:p>
            <a:r>
              <a:rPr lang="en-US" altLang="zh-CN" dirty="0"/>
              <a:t>Pentium</a:t>
            </a:r>
            <a:r>
              <a:rPr lang="zh-CN" altLang="zh-CN" dirty="0"/>
              <a:t>微处理器有两种操作模式，</a:t>
            </a:r>
            <a:r>
              <a:rPr lang="zh-CN" altLang="zh-CN" dirty="0">
                <a:solidFill>
                  <a:srgbClr val="FF0000"/>
                </a:solidFill>
              </a:rPr>
              <a:t>一种是实地址模式，一种是保护虚拟地址模式。</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107</a:t>
            </a:fld>
            <a:endParaRPr lang="zh-CN" altLang="en-US" dirty="0"/>
          </a:p>
        </p:txBody>
      </p:sp>
    </p:spTree>
    <p:extLst>
      <p:ext uri="{BB962C8B-B14F-4D97-AF65-F5344CB8AC3E}">
        <p14:creationId xmlns:p14="http://schemas.microsoft.com/office/powerpoint/2010/main" val="23333050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3.5.1 </a:t>
            </a:r>
            <a:r>
              <a:rPr lang="zh-CN" altLang="zh-CN" b="1" dirty="0"/>
              <a:t>实地址模式</a:t>
            </a:r>
            <a:endParaRPr lang="zh-CN" altLang="en-US" dirty="0"/>
          </a:p>
        </p:txBody>
      </p:sp>
      <p:sp>
        <p:nvSpPr>
          <p:cNvPr id="3" name="内容占位符 2"/>
          <p:cNvSpPr>
            <a:spLocks noGrp="1"/>
          </p:cNvSpPr>
          <p:nvPr>
            <p:ph idx="1"/>
          </p:nvPr>
        </p:nvSpPr>
        <p:spPr>
          <a:xfrm>
            <a:off x="395536" y="1412777"/>
            <a:ext cx="8352926" cy="3903248"/>
          </a:xfrm>
        </p:spPr>
        <p:txBody>
          <a:bodyPr/>
          <a:lstStyle/>
          <a:p>
            <a:r>
              <a:rPr lang="zh-CN" altLang="zh-CN" dirty="0"/>
              <a:t>在实地址模式</a:t>
            </a:r>
            <a:r>
              <a:rPr lang="en-US" altLang="zh-CN" dirty="0"/>
              <a:t>(</a:t>
            </a:r>
            <a:r>
              <a:rPr lang="zh-CN" altLang="zh-CN" dirty="0"/>
              <a:t>简称实地址方式或实方式</a:t>
            </a:r>
            <a:r>
              <a:rPr lang="en-US" altLang="zh-CN" dirty="0"/>
              <a:t>)</a:t>
            </a:r>
            <a:r>
              <a:rPr lang="zh-CN" altLang="zh-CN" dirty="0"/>
              <a:t>下，</a:t>
            </a:r>
            <a:r>
              <a:rPr lang="en-US" altLang="zh-CN" dirty="0"/>
              <a:t>Pentium</a:t>
            </a:r>
            <a:r>
              <a:rPr lang="zh-CN" altLang="zh-CN" dirty="0"/>
              <a:t>微处理器与它的前辈微处理器</a:t>
            </a:r>
            <a:r>
              <a:rPr lang="en-US" altLang="zh-CN" dirty="0"/>
              <a:t>8086</a:t>
            </a:r>
            <a:r>
              <a:rPr lang="zh-CN" altLang="zh-CN" dirty="0"/>
              <a:t>兼容，所以为</a:t>
            </a:r>
            <a:r>
              <a:rPr lang="en-US" altLang="zh-CN" dirty="0"/>
              <a:t>8086</a:t>
            </a:r>
            <a:r>
              <a:rPr lang="zh-CN" altLang="zh-CN" dirty="0"/>
              <a:t>和</a:t>
            </a:r>
            <a:r>
              <a:rPr lang="en-US" altLang="zh-CN" dirty="0"/>
              <a:t>80286</a:t>
            </a:r>
            <a:r>
              <a:rPr lang="zh-CN" altLang="zh-CN" dirty="0"/>
              <a:t>编写的程序不需作任何修改，就可以在</a:t>
            </a:r>
            <a:r>
              <a:rPr lang="en-US" altLang="zh-CN" dirty="0"/>
              <a:t>Pentium</a:t>
            </a:r>
            <a:r>
              <a:rPr lang="zh-CN" altLang="zh-CN" dirty="0"/>
              <a:t>微处理器的实地址模式下运行，且速度更高。除此之外，在实地址模式下，还能有效地使用</a:t>
            </a:r>
            <a:r>
              <a:rPr lang="en-US" altLang="zh-CN" dirty="0"/>
              <a:t>8086</a:t>
            </a:r>
            <a:r>
              <a:rPr lang="zh-CN" altLang="zh-CN" dirty="0"/>
              <a:t>所没有的寻址方式、</a:t>
            </a:r>
            <a:r>
              <a:rPr lang="en-US" altLang="zh-CN" dirty="0"/>
              <a:t>32</a:t>
            </a:r>
            <a:r>
              <a:rPr lang="zh-CN" altLang="zh-CN" dirty="0"/>
              <a:t>位寄存器和大部分指令。在实地址模式下，</a:t>
            </a:r>
            <a:r>
              <a:rPr lang="en-US" altLang="zh-CN" dirty="0"/>
              <a:t>Pentium</a:t>
            </a:r>
            <a:r>
              <a:rPr lang="zh-CN" altLang="zh-CN" dirty="0"/>
              <a:t>微处理器具有与</a:t>
            </a:r>
            <a:r>
              <a:rPr lang="en-US" altLang="zh-CN" dirty="0"/>
              <a:t>8086</a:t>
            </a:r>
            <a:r>
              <a:rPr lang="zh-CN" altLang="zh-CN" dirty="0"/>
              <a:t>同样的基本体系结构。</a:t>
            </a: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108</a:t>
            </a:fld>
            <a:endParaRPr lang="zh-CN" altLang="en-US" dirty="0"/>
          </a:p>
        </p:txBody>
      </p:sp>
    </p:spTree>
    <p:extLst>
      <p:ext uri="{BB962C8B-B14F-4D97-AF65-F5344CB8AC3E}">
        <p14:creationId xmlns:p14="http://schemas.microsoft.com/office/powerpoint/2010/main" val="38238727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3.5.1 </a:t>
            </a:r>
            <a:r>
              <a:rPr lang="zh-CN" altLang="zh-CN" b="1" dirty="0"/>
              <a:t>实地址模式</a:t>
            </a:r>
            <a:endParaRPr lang="zh-CN" altLang="en-US" dirty="0"/>
          </a:p>
        </p:txBody>
      </p:sp>
      <p:sp>
        <p:nvSpPr>
          <p:cNvPr id="3" name="内容占位符 2"/>
          <p:cNvSpPr>
            <a:spLocks noGrp="1"/>
          </p:cNvSpPr>
          <p:nvPr>
            <p:ph idx="1"/>
          </p:nvPr>
        </p:nvSpPr>
        <p:spPr>
          <a:xfrm>
            <a:off x="179510" y="1412777"/>
            <a:ext cx="8784978" cy="5060488"/>
          </a:xfrm>
        </p:spPr>
        <p:txBody>
          <a:bodyPr/>
          <a:lstStyle/>
          <a:p>
            <a:r>
              <a:rPr lang="en-US" altLang="zh-CN" b="1" dirty="0"/>
              <a:t>1</a:t>
            </a:r>
            <a:r>
              <a:rPr lang="zh-CN" altLang="zh-CN" b="1" dirty="0"/>
              <a:t>．存储空间及实地址模式下的编址</a:t>
            </a:r>
            <a:endParaRPr lang="zh-CN" altLang="zh-CN" dirty="0"/>
          </a:p>
          <a:p>
            <a:r>
              <a:rPr lang="zh-CN" altLang="zh-CN" dirty="0"/>
              <a:t>实地址模式下的存储空间为</a:t>
            </a:r>
            <a:r>
              <a:rPr lang="en-US" altLang="zh-CN" dirty="0"/>
              <a:t>1M</a:t>
            </a:r>
            <a:r>
              <a:rPr lang="zh-CN" altLang="zh-CN" dirty="0"/>
              <a:t>字节。在实地址方式下分页功能是不允许的，所以线性地址就是物理地址。</a:t>
            </a:r>
          </a:p>
          <a:p>
            <a:r>
              <a:rPr lang="zh-CN" altLang="zh-CN" dirty="0"/>
              <a:t>物理地址是这样形成的：段寄存器内容左移</a:t>
            </a:r>
            <a:r>
              <a:rPr lang="en-US" altLang="zh-CN" dirty="0"/>
              <a:t>4</a:t>
            </a:r>
            <a:r>
              <a:rPr lang="zh-CN" altLang="zh-CN" dirty="0"/>
              <a:t>位加上有效地址（也称偏移地址或偏移量）。或写成：</a:t>
            </a:r>
          </a:p>
          <a:p>
            <a:r>
              <a:rPr lang="zh-CN" altLang="zh-CN" dirty="0"/>
              <a:t>段地址×</a:t>
            </a:r>
            <a:r>
              <a:rPr lang="en-US" altLang="zh-CN" dirty="0"/>
              <a:t>16+</a:t>
            </a:r>
            <a:r>
              <a:rPr lang="zh-CN" altLang="zh-CN" dirty="0"/>
              <a:t>偏移地址</a:t>
            </a:r>
            <a:r>
              <a:rPr lang="en-US" altLang="zh-CN" dirty="0"/>
              <a:t>=</a:t>
            </a:r>
            <a:r>
              <a:rPr lang="zh-CN" altLang="zh-CN" dirty="0"/>
              <a:t>物理地址</a:t>
            </a:r>
          </a:p>
          <a:p>
            <a:r>
              <a:rPr lang="zh-CN" altLang="zh-CN" dirty="0"/>
              <a:t>图</a:t>
            </a:r>
            <a:r>
              <a:rPr lang="en-US" altLang="zh-CN" dirty="0"/>
              <a:t>3.21</a:t>
            </a:r>
            <a:r>
              <a:rPr lang="zh-CN" altLang="zh-CN" dirty="0"/>
              <a:t>是这种寻址方式的图示。因此在实地址模式下，所有的段总是起始于</a:t>
            </a:r>
            <a:r>
              <a:rPr lang="en-US" altLang="zh-CN" dirty="0"/>
              <a:t>16</a:t>
            </a:r>
            <a:r>
              <a:rPr lang="zh-CN" altLang="zh-CN" dirty="0"/>
              <a:t>字节的边界</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109</a:t>
            </a:fld>
            <a:endParaRPr lang="zh-CN" altLang="en-US" dirty="0"/>
          </a:p>
        </p:txBody>
      </p:sp>
    </p:spTree>
    <p:extLst>
      <p:ext uri="{BB962C8B-B14F-4D97-AF65-F5344CB8AC3E}">
        <p14:creationId xmlns:p14="http://schemas.microsoft.com/office/powerpoint/2010/main" val="382387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3.1.2  </a:t>
            </a:r>
            <a:r>
              <a:rPr lang="zh-CN" altLang="zh-CN" b="1" dirty="0"/>
              <a:t>预取缓冲</a:t>
            </a:r>
            <a:r>
              <a:rPr lang="zh-CN" altLang="zh-CN" b="1" dirty="0" smtClean="0"/>
              <a:t>部件</a:t>
            </a:r>
            <a:endParaRPr lang="zh-CN" altLang="en-US" dirty="0"/>
          </a:p>
        </p:txBody>
      </p:sp>
      <p:sp>
        <p:nvSpPr>
          <p:cNvPr id="3" name="内容占位符 2"/>
          <p:cNvSpPr>
            <a:spLocks noGrp="1"/>
          </p:cNvSpPr>
          <p:nvPr>
            <p:ph idx="1"/>
          </p:nvPr>
        </p:nvSpPr>
        <p:spPr>
          <a:xfrm>
            <a:off x="395536" y="1412777"/>
            <a:ext cx="8352926" cy="3416320"/>
          </a:xfrm>
        </p:spPr>
        <p:txBody>
          <a:bodyPr/>
          <a:lstStyle/>
          <a:p>
            <a:pPr>
              <a:spcBef>
                <a:spcPts val="0"/>
              </a:spcBef>
              <a:spcAft>
                <a:spcPts val="0"/>
              </a:spcAft>
            </a:pPr>
            <a:r>
              <a:rPr lang="en-US" altLang="zh-CN" dirty="0"/>
              <a:t>Pentium</a:t>
            </a:r>
            <a:r>
              <a:rPr lang="zh-CN" altLang="zh-CN" dirty="0"/>
              <a:t>微处理器的预取缓冲部件内包括</a:t>
            </a:r>
            <a:r>
              <a:rPr lang="en-US" altLang="zh-CN" dirty="0"/>
              <a:t>:</a:t>
            </a:r>
          </a:p>
          <a:p>
            <a:pPr>
              <a:spcBef>
                <a:spcPts val="0"/>
              </a:spcBef>
              <a:spcAft>
                <a:spcPts val="0"/>
              </a:spcAft>
            </a:pPr>
            <a:r>
              <a:rPr lang="zh-CN" altLang="zh-CN" dirty="0" smtClean="0">
                <a:solidFill>
                  <a:srgbClr val="FF0000"/>
                </a:solidFill>
              </a:rPr>
              <a:t>指令预取</a:t>
            </a:r>
            <a:r>
              <a:rPr lang="zh-CN" altLang="zh-CN" dirty="0">
                <a:solidFill>
                  <a:srgbClr val="FF0000"/>
                </a:solidFill>
              </a:rPr>
              <a:t>和指令译码两个子功能部件</a:t>
            </a:r>
            <a:r>
              <a:rPr lang="zh-CN" altLang="zh-CN" dirty="0" smtClean="0"/>
              <a:t>。</a:t>
            </a:r>
            <a:endParaRPr lang="en-US" altLang="zh-CN" dirty="0" smtClean="0"/>
          </a:p>
          <a:p>
            <a:pPr>
              <a:spcBef>
                <a:spcPts val="0"/>
              </a:spcBef>
              <a:spcAft>
                <a:spcPts val="0"/>
              </a:spcAft>
            </a:pPr>
            <a:r>
              <a:rPr lang="zh-CN" altLang="en-US" dirty="0" smtClean="0"/>
              <a:t>指令预取</a:t>
            </a:r>
            <a:endParaRPr lang="en-US" altLang="zh-CN" dirty="0" smtClean="0"/>
          </a:p>
          <a:p>
            <a:pPr>
              <a:spcBef>
                <a:spcPts val="0"/>
              </a:spcBef>
              <a:spcAft>
                <a:spcPts val="0"/>
              </a:spcAft>
            </a:pPr>
            <a:r>
              <a:rPr lang="zh-CN" altLang="en-US" dirty="0"/>
              <a:t>指令</a:t>
            </a:r>
            <a:r>
              <a:rPr lang="zh-CN" altLang="en-US" dirty="0" smtClean="0"/>
              <a:t>对准</a:t>
            </a:r>
            <a:endParaRPr lang="en-US" altLang="zh-CN" dirty="0" smtClean="0"/>
          </a:p>
          <a:p>
            <a:pPr>
              <a:spcBef>
                <a:spcPts val="0"/>
              </a:spcBef>
              <a:spcAft>
                <a:spcPts val="0"/>
              </a:spcAft>
            </a:pPr>
            <a:r>
              <a:rPr lang="zh-CN" altLang="en-US" dirty="0" smtClean="0"/>
              <a:t>译码</a:t>
            </a:r>
            <a:endParaRPr lang="en-US" altLang="zh-CN" dirty="0" smtClean="0"/>
          </a:p>
          <a:p>
            <a:pPr>
              <a:spcBef>
                <a:spcPts val="0"/>
              </a:spcBef>
              <a:spcAft>
                <a:spcPts val="0"/>
              </a:spcAft>
            </a:pPr>
            <a:r>
              <a:rPr lang="zh-CN" altLang="en-US" dirty="0"/>
              <a:t>取</a:t>
            </a:r>
            <a:r>
              <a:rPr lang="zh-CN" altLang="en-US" dirty="0" smtClean="0"/>
              <a:t>指令对应存储器有效性</a:t>
            </a:r>
            <a:r>
              <a:rPr lang="zh-CN" altLang="en-US" dirty="0"/>
              <a:t>检查</a:t>
            </a:r>
            <a:endParaRPr lang="en-US" altLang="zh-CN" dirty="0" smtClean="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a:t>
            </a:fld>
            <a:endParaRPr lang="zh-CN" altLang="en-US"/>
          </a:p>
        </p:txBody>
      </p:sp>
    </p:spTree>
    <p:extLst>
      <p:ext uri="{BB962C8B-B14F-4D97-AF65-F5344CB8AC3E}">
        <p14:creationId xmlns:p14="http://schemas.microsoft.com/office/powerpoint/2010/main" val="26619686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110</a:t>
            </a:fld>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31408"/>
            <a:ext cx="7848872" cy="5345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6"/>
          <p:cNvSpPr>
            <a:spLocks noGrp="1"/>
          </p:cNvSpPr>
          <p:nvPr>
            <p:ph type="title"/>
          </p:nvPr>
        </p:nvSpPr>
        <p:spPr/>
        <p:txBody>
          <a:bodyPr/>
          <a:lstStyle/>
          <a:p>
            <a:r>
              <a:rPr lang="en-US" altLang="zh-CN" b="1" dirty="0"/>
              <a:t>3.5.1 </a:t>
            </a:r>
            <a:r>
              <a:rPr lang="zh-CN" altLang="zh-CN" b="1" dirty="0"/>
              <a:t>实地址模式</a:t>
            </a:r>
            <a:endParaRPr lang="zh-CN" altLang="en-US" dirty="0"/>
          </a:p>
        </p:txBody>
      </p:sp>
    </p:spTree>
    <p:extLst>
      <p:ext uri="{BB962C8B-B14F-4D97-AF65-F5344CB8AC3E}">
        <p14:creationId xmlns:p14="http://schemas.microsoft.com/office/powerpoint/2010/main" val="38238727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3.5.1 </a:t>
            </a:r>
            <a:r>
              <a:rPr lang="zh-CN" altLang="zh-CN" b="1" dirty="0"/>
              <a:t>实地址模式</a:t>
            </a:r>
            <a:endParaRPr lang="zh-CN" altLang="en-US" dirty="0"/>
          </a:p>
        </p:txBody>
      </p:sp>
      <p:sp>
        <p:nvSpPr>
          <p:cNvPr id="3" name="内容占位符 2"/>
          <p:cNvSpPr>
            <a:spLocks noGrp="1"/>
          </p:cNvSpPr>
          <p:nvPr>
            <p:ph idx="1"/>
          </p:nvPr>
        </p:nvSpPr>
        <p:spPr>
          <a:xfrm>
            <a:off x="395536" y="1412777"/>
            <a:ext cx="8352926" cy="3903248"/>
          </a:xfrm>
        </p:spPr>
        <p:txBody>
          <a:bodyPr/>
          <a:lstStyle/>
          <a:p>
            <a:r>
              <a:rPr lang="zh-CN" altLang="zh-CN" dirty="0"/>
              <a:t>在实模式存储器寻址时，程序员只要在程序中给出存放在段寄存器中的段地址，并在指令中给出偏移地址，机器就会自动用段地址左移</a:t>
            </a:r>
            <a:r>
              <a:rPr lang="en-US" altLang="zh-CN" dirty="0"/>
              <a:t>4</a:t>
            </a:r>
            <a:r>
              <a:rPr lang="zh-CN" altLang="zh-CN" dirty="0"/>
              <a:t>位再加上偏移地址的方法，求得所选存储单元的物理地址，从而取得所要的存储单元的内容。因此，程序员在编程时并未直接指定所选存储单元的物理地址，而是给出了一个逻辑地址</a:t>
            </a:r>
            <a:r>
              <a:rPr lang="en-US" altLang="zh-CN" dirty="0"/>
              <a:t>(</a:t>
            </a:r>
            <a:r>
              <a:rPr lang="zh-CN" altLang="zh-CN" dirty="0"/>
              <a:t>即段地址：偏移地址</a:t>
            </a:r>
            <a:r>
              <a:rPr lang="en-US" altLang="zh-CN" dirty="0"/>
              <a:t>)</a:t>
            </a:r>
            <a:r>
              <a:rPr lang="zh-CN" altLang="zh-CN" dirty="0"/>
              <a:t>，机器自动用某种方法来取得所选的物理地址</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111</a:t>
            </a:fld>
            <a:endParaRPr lang="zh-CN" altLang="en-US" dirty="0"/>
          </a:p>
        </p:txBody>
      </p:sp>
    </p:spTree>
    <p:extLst>
      <p:ext uri="{BB962C8B-B14F-4D97-AF65-F5344CB8AC3E}">
        <p14:creationId xmlns:p14="http://schemas.microsoft.com/office/powerpoint/2010/main" val="38238727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3.5.1 </a:t>
            </a:r>
            <a:r>
              <a:rPr lang="zh-CN" altLang="zh-CN" b="1" dirty="0"/>
              <a:t>实地址模式</a:t>
            </a:r>
            <a:endParaRPr lang="zh-CN" altLang="en-US" dirty="0"/>
          </a:p>
        </p:txBody>
      </p:sp>
      <p:sp>
        <p:nvSpPr>
          <p:cNvPr id="3" name="内容占位符 2"/>
          <p:cNvSpPr>
            <a:spLocks noGrp="1"/>
          </p:cNvSpPr>
          <p:nvPr>
            <p:ph idx="1"/>
          </p:nvPr>
        </p:nvSpPr>
        <p:spPr>
          <a:xfrm>
            <a:off x="395536" y="1412777"/>
            <a:ext cx="8496944" cy="5328591"/>
          </a:xfrm>
        </p:spPr>
        <p:txBody>
          <a:bodyPr/>
          <a:lstStyle/>
          <a:p>
            <a:r>
              <a:rPr lang="en-US" altLang="zh-CN" b="1" dirty="0"/>
              <a:t>2</a:t>
            </a:r>
            <a:r>
              <a:rPr lang="zh-CN" altLang="zh-CN" b="1" dirty="0"/>
              <a:t>．保留的地址空间</a:t>
            </a:r>
            <a:endParaRPr lang="zh-CN" altLang="zh-CN" dirty="0"/>
          </a:p>
          <a:p>
            <a:r>
              <a:rPr lang="zh-CN" altLang="zh-CN" dirty="0"/>
              <a:t>在实地址方式下，有两个物理存储空间是需要保留的。地址</a:t>
            </a:r>
            <a:r>
              <a:rPr lang="en-US" altLang="zh-CN" dirty="0" smtClean="0"/>
              <a:t>0000</a:t>
            </a:r>
            <a:r>
              <a:rPr lang="en-US" altLang="zh-CN" dirty="0"/>
              <a:t> </a:t>
            </a:r>
            <a:r>
              <a:rPr lang="en-US" altLang="zh-CN" dirty="0" smtClean="0"/>
              <a:t>0000H</a:t>
            </a:r>
            <a:r>
              <a:rPr lang="zh-CN" altLang="zh-CN" dirty="0"/>
              <a:t>～</a:t>
            </a:r>
            <a:r>
              <a:rPr lang="en-US" altLang="zh-CN" dirty="0" smtClean="0"/>
              <a:t>0000</a:t>
            </a:r>
            <a:r>
              <a:rPr lang="en-US" altLang="zh-CN" dirty="0"/>
              <a:t> </a:t>
            </a:r>
            <a:r>
              <a:rPr lang="en-US" altLang="zh-CN" dirty="0" smtClean="0"/>
              <a:t>03FFH</a:t>
            </a:r>
            <a:r>
              <a:rPr lang="zh-CN" altLang="zh-CN" dirty="0"/>
              <a:t>是中断向量区，每一中断向量占用</a:t>
            </a:r>
            <a:r>
              <a:rPr lang="en-US" altLang="zh-CN" dirty="0"/>
              <a:t>4</a:t>
            </a:r>
            <a:r>
              <a:rPr lang="zh-CN" altLang="zh-CN" dirty="0"/>
              <a:t>个字节；地址</a:t>
            </a:r>
            <a:r>
              <a:rPr lang="en-US" altLang="zh-CN" dirty="0" smtClean="0"/>
              <a:t>0FFFF</a:t>
            </a:r>
            <a:r>
              <a:rPr lang="en-US" altLang="zh-CN" dirty="0"/>
              <a:t>  </a:t>
            </a:r>
            <a:r>
              <a:rPr lang="en-US" altLang="zh-CN" dirty="0" smtClean="0"/>
              <a:t>FFF0H</a:t>
            </a:r>
            <a:r>
              <a:rPr lang="zh-CN" altLang="zh-CN" dirty="0"/>
              <a:t>～</a:t>
            </a:r>
            <a:r>
              <a:rPr lang="en-US" altLang="zh-CN" dirty="0" smtClean="0"/>
              <a:t>0FFFF</a:t>
            </a:r>
            <a:r>
              <a:rPr lang="en-US" altLang="zh-CN" dirty="0"/>
              <a:t> </a:t>
            </a:r>
            <a:r>
              <a:rPr lang="en-US" altLang="zh-CN" dirty="0" smtClean="0"/>
              <a:t> FFFFH</a:t>
            </a:r>
            <a:r>
              <a:rPr lang="zh-CN" altLang="zh-CN" dirty="0"/>
              <a:t>为系统初始化区，当加电或复位时，物理地址自动置为</a:t>
            </a:r>
            <a:r>
              <a:rPr lang="en-US" altLang="zh-CN" dirty="0" smtClean="0"/>
              <a:t>0FFFF</a:t>
            </a:r>
            <a:r>
              <a:rPr lang="en-US" altLang="zh-CN" dirty="0"/>
              <a:t> </a:t>
            </a:r>
            <a:r>
              <a:rPr lang="en-US" altLang="zh-CN" dirty="0" smtClean="0"/>
              <a:t>FFF0H</a:t>
            </a:r>
            <a:r>
              <a:rPr lang="zh-CN" altLang="zh-CN" dirty="0"/>
              <a:t>，程序就从此地址开始运行。当首次遇到段间转移或段间调用指令时，物理地址又自动置为</a:t>
            </a:r>
            <a:r>
              <a:rPr lang="en-US" altLang="zh-CN" dirty="0" smtClean="0"/>
              <a:t>000X</a:t>
            </a:r>
            <a:r>
              <a:rPr lang="en-US" altLang="zh-CN" dirty="0"/>
              <a:t> </a:t>
            </a:r>
            <a:r>
              <a:rPr lang="en-US" altLang="zh-CN" dirty="0" smtClean="0"/>
              <a:t> XXXXH(X</a:t>
            </a:r>
            <a:r>
              <a:rPr lang="zh-CN" altLang="zh-CN" dirty="0"/>
              <a:t>为任意值</a:t>
            </a:r>
            <a:r>
              <a:rPr lang="en-US" altLang="zh-CN" dirty="0"/>
              <a:t>)</a:t>
            </a:r>
            <a:r>
              <a:rPr lang="zh-CN" altLang="zh-CN" dirty="0"/>
              <a:t>，从而进入实地址方式下的物理地址空间。在实地址模式下，可以把</a:t>
            </a:r>
            <a:r>
              <a:rPr lang="en-US" altLang="zh-CN" dirty="0"/>
              <a:t>Pentium</a:t>
            </a:r>
            <a:r>
              <a:rPr lang="zh-CN" altLang="zh-CN" dirty="0"/>
              <a:t>微处理器的工作模式设置为保护</a:t>
            </a:r>
            <a:r>
              <a:rPr lang="zh-CN" altLang="zh-CN" dirty="0" smtClean="0"/>
              <a:t>模式。</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112</a:t>
            </a:fld>
            <a:endParaRPr lang="zh-CN" altLang="en-US" dirty="0"/>
          </a:p>
        </p:txBody>
      </p:sp>
    </p:spTree>
    <p:extLst>
      <p:ext uri="{BB962C8B-B14F-4D97-AF65-F5344CB8AC3E}">
        <p14:creationId xmlns:p14="http://schemas.microsoft.com/office/powerpoint/2010/main" val="382387278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3.5.2</a:t>
            </a:r>
            <a:r>
              <a:rPr lang="zh-CN" altLang="zh-CN" b="1" dirty="0"/>
              <a:t>保护虚拟地址模式</a:t>
            </a:r>
            <a:endParaRPr lang="zh-CN" altLang="zh-CN" dirty="0"/>
          </a:p>
        </p:txBody>
      </p:sp>
      <p:sp>
        <p:nvSpPr>
          <p:cNvPr id="3" name="内容占位符 2"/>
          <p:cNvSpPr>
            <a:spLocks noGrp="1"/>
          </p:cNvSpPr>
          <p:nvPr>
            <p:ph idx="1"/>
          </p:nvPr>
        </p:nvSpPr>
        <p:spPr>
          <a:xfrm>
            <a:off x="395536" y="1412777"/>
            <a:ext cx="8352926" cy="4457246"/>
          </a:xfrm>
        </p:spPr>
        <p:txBody>
          <a:bodyPr/>
          <a:lstStyle/>
          <a:p>
            <a:r>
              <a:rPr lang="en-US" altLang="zh-CN" dirty="0">
                <a:solidFill>
                  <a:srgbClr val="FF0000"/>
                </a:solidFill>
              </a:rPr>
              <a:t>Pentium</a:t>
            </a:r>
            <a:r>
              <a:rPr lang="zh-CN" altLang="zh-CN" dirty="0">
                <a:solidFill>
                  <a:srgbClr val="FF0000"/>
                </a:solidFill>
              </a:rPr>
              <a:t>微处理器工作在保护虚拟地址模式</a:t>
            </a:r>
            <a:r>
              <a:rPr lang="en-US" altLang="zh-CN" dirty="0">
                <a:solidFill>
                  <a:srgbClr val="FF0000"/>
                </a:solidFill>
              </a:rPr>
              <a:t>(</a:t>
            </a:r>
            <a:r>
              <a:rPr lang="zh-CN" altLang="zh-CN" dirty="0">
                <a:solidFill>
                  <a:srgbClr val="FF0000"/>
                </a:solidFill>
              </a:rPr>
              <a:t>简称保护模式或保护方式</a:t>
            </a:r>
            <a:r>
              <a:rPr lang="en-US" altLang="zh-CN" dirty="0">
                <a:solidFill>
                  <a:srgbClr val="FF0000"/>
                </a:solidFill>
              </a:rPr>
              <a:t>)</a:t>
            </a:r>
            <a:r>
              <a:rPr lang="zh-CN" altLang="zh-CN" dirty="0">
                <a:solidFill>
                  <a:srgbClr val="FF0000"/>
                </a:solidFill>
              </a:rPr>
              <a:t>时</a:t>
            </a:r>
            <a:r>
              <a:rPr lang="zh-CN" altLang="zh-CN" dirty="0"/>
              <a:t>，充分发挥了</a:t>
            </a:r>
            <a:r>
              <a:rPr lang="en-US" altLang="zh-CN" dirty="0"/>
              <a:t>Pentium</a:t>
            </a:r>
            <a:r>
              <a:rPr lang="zh-CN" altLang="zh-CN" dirty="0"/>
              <a:t>微处理器所具有的存储管理功能以及硬件支撑的保护机制，这就为多用户操作系统的设计提供了有力的支持。与此同时，在保护方式下，</a:t>
            </a:r>
            <a:r>
              <a:rPr lang="en-US" altLang="zh-CN" dirty="0"/>
              <a:t>Pentium</a:t>
            </a:r>
            <a:r>
              <a:rPr lang="zh-CN" altLang="zh-CN" dirty="0"/>
              <a:t>微处理器也允许运行已有的</a:t>
            </a:r>
            <a:r>
              <a:rPr lang="en-US" altLang="zh-CN" dirty="0"/>
              <a:t>8086</a:t>
            </a:r>
            <a:r>
              <a:rPr lang="zh-CN" altLang="zh-CN" dirty="0"/>
              <a:t>、</a:t>
            </a:r>
            <a:r>
              <a:rPr lang="en-US" altLang="zh-CN" dirty="0"/>
              <a:t>80286</a:t>
            </a:r>
            <a:r>
              <a:rPr lang="zh-CN" altLang="zh-CN" dirty="0"/>
              <a:t>和</a:t>
            </a:r>
            <a:r>
              <a:rPr lang="en-US" altLang="zh-CN" dirty="0"/>
              <a:t>80386</a:t>
            </a:r>
            <a:r>
              <a:rPr lang="zh-CN" altLang="zh-CN" dirty="0"/>
              <a:t>的软件。在保护模式存储器寻址中，仍然要求程序员在程序中指定逻辑地址，只是机器采用另一种比较复杂或者说比较间接的方法来求得相应的物理地址而已。</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113</a:t>
            </a:fld>
            <a:endParaRPr lang="zh-CN" altLang="en-US" dirty="0"/>
          </a:p>
        </p:txBody>
      </p:sp>
    </p:spTree>
    <p:extLst>
      <p:ext uri="{BB962C8B-B14F-4D97-AF65-F5344CB8AC3E}">
        <p14:creationId xmlns:p14="http://schemas.microsoft.com/office/powerpoint/2010/main" val="38238727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3.5.2</a:t>
            </a:r>
            <a:r>
              <a:rPr lang="zh-CN" altLang="zh-CN" b="1" dirty="0"/>
              <a:t>保护虚拟地址</a:t>
            </a:r>
            <a:r>
              <a:rPr lang="zh-CN" altLang="zh-CN" b="1" dirty="0" smtClean="0"/>
              <a:t>模式</a:t>
            </a:r>
            <a:endParaRPr lang="zh-CN" altLang="en-US" dirty="0"/>
          </a:p>
        </p:txBody>
      </p:sp>
      <p:sp>
        <p:nvSpPr>
          <p:cNvPr id="3" name="内容占位符 2"/>
          <p:cNvSpPr>
            <a:spLocks noGrp="1"/>
          </p:cNvSpPr>
          <p:nvPr>
            <p:ph idx="1"/>
          </p:nvPr>
        </p:nvSpPr>
        <p:spPr>
          <a:xfrm>
            <a:off x="395536" y="1268760"/>
            <a:ext cx="8352926" cy="5565241"/>
          </a:xfrm>
        </p:spPr>
        <p:txBody>
          <a:bodyPr/>
          <a:lstStyle/>
          <a:p>
            <a:r>
              <a:rPr lang="zh-CN" altLang="zh-CN" dirty="0"/>
              <a:t>因此，对程序员编程来说，并未增加复杂性。在保护模式下，逻辑地址由选择符和偏移地址两部分组成，选择符存放在段寄存器中，但它不能直接表示段基地址，而由操作系统通过一定的方法取得段基地址，再和偏移地址相加，从而求得所选存储单元的物理地址。图</a:t>
            </a:r>
            <a:r>
              <a:rPr lang="en-US" altLang="zh-CN" dirty="0"/>
              <a:t>3.22</a:t>
            </a:r>
            <a:r>
              <a:rPr lang="zh-CN" altLang="zh-CN" dirty="0"/>
              <a:t>为保护模式存储器寻址的示意图。由图可以看出，它和实模式寻址的另一个区别是：偏移地址为</a:t>
            </a:r>
            <a:r>
              <a:rPr lang="en-US" altLang="zh-CN" dirty="0"/>
              <a:t>32</a:t>
            </a:r>
            <a:r>
              <a:rPr lang="zh-CN" altLang="zh-CN" dirty="0"/>
              <a:t>位长，最大段长可从</a:t>
            </a:r>
            <a:r>
              <a:rPr lang="en-US" altLang="zh-CN" dirty="0"/>
              <a:t>64KB</a:t>
            </a:r>
            <a:r>
              <a:rPr lang="zh-CN" altLang="zh-CN" dirty="0"/>
              <a:t>扩大到</a:t>
            </a:r>
            <a:r>
              <a:rPr lang="en-US" altLang="zh-CN" dirty="0"/>
              <a:t>4GB</a:t>
            </a:r>
            <a:r>
              <a:rPr lang="zh-CN" altLang="zh-CN" dirty="0"/>
              <a:t>。本节仅就保护概念、存储空间和虚拟</a:t>
            </a:r>
            <a:r>
              <a:rPr lang="en-US" altLang="zh-CN" dirty="0"/>
              <a:t>86</a:t>
            </a:r>
            <a:r>
              <a:rPr lang="zh-CN" altLang="zh-CN" dirty="0"/>
              <a:t>环境进行初步介绍，存储管理的具体实现将在第</a:t>
            </a:r>
            <a:r>
              <a:rPr lang="en-US" altLang="zh-CN" dirty="0"/>
              <a:t>9</a:t>
            </a:r>
            <a:r>
              <a:rPr lang="zh-CN" altLang="zh-CN" dirty="0"/>
              <a:t>章“</a:t>
            </a:r>
            <a:r>
              <a:rPr lang="en-US" altLang="zh-CN" dirty="0"/>
              <a:t>Pentium</a:t>
            </a:r>
            <a:r>
              <a:rPr lang="zh-CN" altLang="zh-CN" dirty="0"/>
              <a:t>微型计算机的存储器管理”中详细介绍。</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114</a:t>
            </a:fld>
            <a:endParaRPr lang="zh-CN" altLang="en-US" dirty="0"/>
          </a:p>
        </p:txBody>
      </p:sp>
    </p:spTree>
    <p:extLst>
      <p:ext uri="{BB962C8B-B14F-4D97-AF65-F5344CB8AC3E}">
        <p14:creationId xmlns:p14="http://schemas.microsoft.com/office/powerpoint/2010/main" val="38238727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3.5.2</a:t>
            </a:r>
            <a:r>
              <a:rPr lang="zh-CN" altLang="zh-CN" b="1" dirty="0"/>
              <a:t>保护虚拟地址</a:t>
            </a:r>
            <a:r>
              <a:rPr lang="zh-CN" altLang="zh-CN" b="1" dirty="0" smtClean="0"/>
              <a:t>模式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115</a:t>
            </a:fld>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676374" cy="47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8727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3.5.2</a:t>
            </a:r>
            <a:r>
              <a:rPr lang="zh-CN" altLang="zh-CN" b="1" dirty="0"/>
              <a:t>保护虚拟地址模式</a:t>
            </a:r>
            <a:endParaRPr lang="zh-CN" altLang="en-US" dirty="0"/>
          </a:p>
        </p:txBody>
      </p:sp>
      <p:sp>
        <p:nvSpPr>
          <p:cNvPr id="3" name="内容占位符 2"/>
          <p:cNvSpPr>
            <a:spLocks noGrp="1"/>
          </p:cNvSpPr>
          <p:nvPr>
            <p:ph idx="1"/>
          </p:nvPr>
        </p:nvSpPr>
        <p:spPr>
          <a:xfrm>
            <a:off x="395536" y="1412777"/>
            <a:ext cx="8352926" cy="3643241"/>
          </a:xfrm>
        </p:spPr>
        <p:txBody>
          <a:bodyPr/>
          <a:lstStyle/>
          <a:p>
            <a:r>
              <a:rPr lang="en-US" altLang="zh-CN" b="1" dirty="0"/>
              <a:t>1</a:t>
            </a:r>
            <a:r>
              <a:rPr lang="zh-CN" altLang="zh-CN" b="1" dirty="0"/>
              <a:t>．保护的概念</a:t>
            </a:r>
            <a:endParaRPr lang="zh-CN" altLang="zh-CN" dirty="0"/>
          </a:p>
          <a:p>
            <a:r>
              <a:rPr lang="zh-CN" altLang="zh-CN" dirty="0"/>
              <a:t>在程序运行过程中，应防止应用程序破坏系统程序、某一应用程序破坏其他应用程序、错误地把数据当作程序运行等情形的出现。为避免出现这些情形所采取的措施称作“保护”。</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116</a:t>
            </a:fld>
            <a:endParaRPr lang="zh-CN" altLang="en-US" dirty="0"/>
          </a:p>
        </p:txBody>
      </p:sp>
    </p:spTree>
    <p:extLst>
      <p:ext uri="{BB962C8B-B14F-4D97-AF65-F5344CB8AC3E}">
        <p14:creationId xmlns:p14="http://schemas.microsoft.com/office/powerpoint/2010/main" val="38238727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3.5.2</a:t>
            </a:r>
            <a:r>
              <a:rPr lang="zh-CN" altLang="zh-CN" b="1" dirty="0"/>
              <a:t>保护虚拟地址模式</a:t>
            </a:r>
            <a:endParaRPr lang="zh-CN" altLang="en-US" dirty="0"/>
          </a:p>
        </p:txBody>
      </p:sp>
      <p:sp>
        <p:nvSpPr>
          <p:cNvPr id="3" name="内容占位符 2"/>
          <p:cNvSpPr>
            <a:spLocks noGrp="1"/>
          </p:cNvSpPr>
          <p:nvPr>
            <p:ph idx="1"/>
          </p:nvPr>
        </p:nvSpPr>
        <p:spPr>
          <a:xfrm>
            <a:off x="395536" y="1412777"/>
            <a:ext cx="8352926" cy="3970318"/>
          </a:xfrm>
        </p:spPr>
        <p:txBody>
          <a:bodyPr/>
          <a:lstStyle/>
          <a:p>
            <a:r>
              <a:rPr lang="en-US" altLang="zh-CN" dirty="0"/>
              <a:t>Pentium</a:t>
            </a:r>
            <a:r>
              <a:rPr lang="zh-CN" altLang="zh-CN" dirty="0"/>
              <a:t>微处理器有多种保护方式，其中最突出的是环保护方式。</a:t>
            </a:r>
            <a:r>
              <a:rPr lang="zh-CN" altLang="zh-CN" dirty="0">
                <a:solidFill>
                  <a:srgbClr val="FF0000"/>
                </a:solidFill>
              </a:rPr>
              <a:t>环保护是在用户程序与用户程序之间以及用户程序与操作系统之间实行隔离</a:t>
            </a:r>
            <a:r>
              <a:rPr lang="zh-CN" altLang="zh-CN" dirty="0"/>
              <a:t>。</a:t>
            </a:r>
            <a:r>
              <a:rPr lang="en-US" altLang="zh-CN" dirty="0"/>
              <a:t>Pentium</a:t>
            </a:r>
            <a:r>
              <a:rPr lang="zh-CN" altLang="zh-CN" dirty="0"/>
              <a:t>微处理器的环保护功能是通过设立特权级实现的，特权级分为</a:t>
            </a:r>
            <a:r>
              <a:rPr lang="en-US" altLang="zh-CN" dirty="0"/>
              <a:t>4</a:t>
            </a:r>
            <a:r>
              <a:rPr lang="zh-CN" altLang="zh-CN" dirty="0"/>
              <a:t>级</a:t>
            </a:r>
            <a:r>
              <a:rPr lang="en-US" altLang="zh-CN" dirty="0"/>
              <a:t>(0</a:t>
            </a:r>
            <a:r>
              <a:rPr lang="zh-CN" altLang="zh-CN" dirty="0"/>
              <a:t>～</a:t>
            </a:r>
            <a:r>
              <a:rPr lang="en-US" altLang="zh-CN" dirty="0"/>
              <a:t>3)</a:t>
            </a:r>
            <a:r>
              <a:rPr lang="zh-CN" altLang="zh-CN" dirty="0"/>
              <a:t>，数值最低的特权级最高。</a:t>
            </a:r>
            <a:r>
              <a:rPr lang="en-US" altLang="zh-CN" dirty="0"/>
              <a:t>0</a:t>
            </a:r>
            <a:r>
              <a:rPr lang="zh-CN" altLang="zh-CN" dirty="0"/>
              <a:t>级被分配给操作系统的核心部分，如果操作系统被破坏了，则整个计算机系统都会瘫痪，因此它所得到的保护级最高。</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117</a:t>
            </a:fld>
            <a:endParaRPr lang="zh-CN" altLang="en-US" dirty="0"/>
          </a:p>
        </p:txBody>
      </p:sp>
    </p:spTree>
    <p:extLst>
      <p:ext uri="{BB962C8B-B14F-4D97-AF65-F5344CB8AC3E}">
        <p14:creationId xmlns:p14="http://schemas.microsoft.com/office/powerpoint/2010/main" val="6143301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3.5.2</a:t>
            </a:r>
            <a:r>
              <a:rPr lang="zh-CN" altLang="zh-CN" b="1" dirty="0"/>
              <a:t>保护虚拟地址模式</a:t>
            </a:r>
            <a:endParaRPr lang="zh-CN" altLang="en-US" dirty="0"/>
          </a:p>
        </p:txBody>
      </p:sp>
      <p:sp>
        <p:nvSpPr>
          <p:cNvPr id="3" name="内容占位符 2"/>
          <p:cNvSpPr>
            <a:spLocks noGrp="1"/>
          </p:cNvSpPr>
          <p:nvPr>
            <p:ph idx="1"/>
          </p:nvPr>
        </p:nvSpPr>
        <p:spPr>
          <a:xfrm>
            <a:off x="395536" y="1412777"/>
            <a:ext cx="8352926" cy="3013133"/>
          </a:xfrm>
        </p:spPr>
        <p:txBody>
          <a:bodyPr/>
          <a:lstStyle/>
          <a:p>
            <a:r>
              <a:rPr lang="en-US" altLang="zh-CN" dirty="0"/>
              <a:t>1</a:t>
            </a:r>
            <a:r>
              <a:rPr lang="zh-CN" altLang="zh-CN" dirty="0"/>
              <a:t>级和</a:t>
            </a:r>
            <a:r>
              <a:rPr lang="en-US" altLang="zh-CN" dirty="0"/>
              <a:t>2</a:t>
            </a:r>
            <a:r>
              <a:rPr lang="zh-CN" altLang="zh-CN" dirty="0"/>
              <a:t>级被分配给系统服务及接口。</a:t>
            </a:r>
            <a:r>
              <a:rPr lang="en-US" altLang="zh-CN" dirty="0"/>
              <a:t>3</a:t>
            </a:r>
            <a:r>
              <a:rPr lang="zh-CN" altLang="zh-CN" dirty="0"/>
              <a:t>级被分配给应用程序。</a:t>
            </a:r>
            <a:r>
              <a:rPr lang="en-US" altLang="zh-CN" dirty="0"/>
              <a:t>Pentium</a:t>
            </a:r>
            <a:r>
              <a:rPr lang="zh-CN" altLang="zh-CN" dirty="0"/>
              <a:t>微处理器的特权规则有两条：</a:t>
            </a:r>
            <a:r>
              <a:rPr lang="zh-CN" altLang="zh-CN" dirty="0">
                <a:solidFill>
                  <a:srgbClr val="FF0000"/>
                </a:solidFill>
              </a:rPr>
              <a:t>特权级</a:t>
            </a:r>
            <a:r>
              <a:rPr lang="en-US" altLang="zh-CN" dirty="0">
                <a:solidFill>
                  <a:srgbClr val="FF0000"/>
                </a:solidFill>
              </a:rPr>
              <a:t>P</a:t>
            </a:r>
            <a:r>
              <a:rPr lang="zh-CN" altLang="zh-CN" dirty="0">
                <a:solidFill>
                  <a:srgbClr val="FF0000"/>
                </a:solidFill>
              </a:rPr>
              <a:t>存储在某个段上的数据，只能由不低于</a:t>
            </a:r>
            <a:r>
              <a:rPr lang="en-US" altLang="zh-CN" dirty="0">
                <a:solidFill>
                  <a:srgbClr val="FF0000"/>
                </a:solidFill>
              </a:rPr>
              <a:t>P</a:t>
            </a:r>
            <a:r>
              <a:rPr lang="zh-CN" altLang="zh-CN" dirty="0">
                <a:solidFill>
                  <a:srgbClr val="FF0000"/>
                </a:solidFill>
              </a:rPr>
              <a:t>级的特权级进行访问；具有特权级</a:t>
            </a:r>
            <a:r>
              <a:rPr lang="en-US" altLang="zh-CN" dirty="0">
                <a:solidFill>
                  <a:srgbClr val="FF0000"/>
                </a:solidFill>
              </a:rPr>
              <a:t>P</a:t>
            </a:r>
            <a:r>
              <a:rPr lang="zh-CN" altLang="zh-CN" dirty="0">
                <a:solidFill>
                  <a:srgbClr val="FF0000"/>
                </a:solidFill>
              </a:rPr>
              <a:t>的程序或过程只能由在不高于</a:t>
            </a:r>
            <a:r>
              <a:rPr lang="en-US" altLang="zh-CN" dirty="0">
                <a:solidFill>
                  <a:srgbClr val="FF0000"/>
                </a:solidFill>
              </a:rPr>
              <a:t>P</a:t>
            </a:r>
            <a:r>
              <a:rPr lang="zh-CN" altLang="zh-CN" dirty="0">
                <a:solidFill>
                  <a:srgbClr val="FF0000"/>
                </a:solidFill>
              </a:rPr>
              <a:t>级上执行的任务调用。</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118</a:t>
            </a:fld>
            <a:endParaRPr lang="zh-CN" altLang="en-US" dirty="0"/>
          </a:p>
        </p:txBody>
      </p:sp>
    </p:spTree>
    <p:extLst>
      <p:ext uri="{BB962C8B-B14F-4D97-AF65-F5344CB8AC3E}">
        <p14:creationId xmlns:p14="http://schemas.microsoft.com/office/powerpoint/2010/main" val="6143301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3.5.2</a:t>
            </a:r>
            <a:r>
              <a:rPr lang="zh-CN" altLang="zh-CN" b="1" dirty="0"/>
              <a:t>保护虚拟地址模式</a:t>
            </a:r>
            <a:endParaRPr lang="zh-CN" altLang="en-US" dirty="0"/>
          </a:p>
        </p:txBody>
      </p:sp>
      <p:sp>
        <p:nvSpPr>
          <p:cNvPr id="3" name="内容占位符 2"/>
          <p:cNvSpPr>
            <a:spLocks noGrp="1"/>
          </p:cNvSpPr>
          <p:nvPr>
            <p:ph idx="1"/>
          </p:nvPr>
        </p:nvSpPr>
        <p:spPr>
          <a:xfrm>
            <a:off x="395536" y="1412777"/>
            <a:ext cx="8352926" cy="3163943"/>
          </a:xfrm>
        </p:spPr>
        <p:txBody>
          <a:bodyPr/>
          <a:lstStyle/>
          <a:p>
            <a:r>
              <a:rPr lang="en-US" altLang="zh-CN" b="1" dirty="0"/>
              <a:t>2</a:t>
            </a:r>
            <a:r>
              <a:rPr lang="zh-CN" altLang="zh-CN" b="1" dirty="0"/>
              <a:t>．存储空间</a:t>
            </a:r>
            <a:endParaRPr lang="zh-CN" altLang="zh-CN" dirty="0"/>
          </a:p>
          <a:p>
            <a:r>
              <a:rPr lang="zh-CN" altLang="zh-CN" dirty="0"/>
              <a:t>由于</a:t>
            </a:r>
            <a:r>
              <a:rPr lang="en-US" altLang="zh-CN" dirty="0"/>
              <a:t>Pentium</a:t>
            </a:r>
            <a:r>
              <a:rPr lang="zh-CN" altLang="zh-CN" dirty="0"/>
              <a:t>微处理器有</a:t>
            </a:r>
            <a:r>
              <a:rPr lang="en-US" altLang="zh-CN" dirty="0"/>
              <a:t>32</a:t>
            </a:r>
            <a:r>
              <a:rPr lang="zh-CN" altLang="zh-CN" dirty="0"/>
              <a:t>条地址线，故在保护方式下，</a:t>
            </a:r>
            <a:r>
              <a:rPr lang="en-US" altLang="zh-CN" dirty="0"/>
              <a:t>Pentium</a:t>
            </a:r>
            <a:r>
              <a:rPr lang="zh-CN" altLang="zh-CN" dirty="0"/>
              <a:t>微处理器可为每一个任务提供</a:t>
            </a:r>
            <a:r>
              <a:rPr lang="en-US" altLang="zh-CN" dirty="0">
                <a:solidFill>
                  <a:srgbClr val="FF0000"/>
                </a:solidFill>
              </a:rPr>
              <a:t>4G</a:t>
            </a:r>
            <a:r>
              <a:rPr lang="zh-CN" altLang="zh-CN" dirty="0">
                <a:solidFill>
                  <a:srgbClr val="FF0000"/>
                </a:solidFill>
              </a:rPr>
              <a:t>字节的物理空间</a:t>
            </a:r>
            <a:r>
              <a:rPr lang="zh-CN" altLang="zh-CN" dirty="0"/>
              <a:t>，并允许程序在</a:t>
            </a:r>
            <a:r>
              <a:rPr lang="en-US" altLang="zh-CN" dirty="0">
                <a:solidFill>
                  <a:srgbClr val="FF0000"/>
                </a:solidFill>
              </a:rPr>
              <a:t>64T</a:t>
            </a:r>
            <a:r>
              <a:rPr lang="zh-CN" altLang="zh-CN" dirty="0">
                <a:solidFill>
                  <a:srgbClr val="FF0000"/>
                </a:solidFill>
              </a:rPr>
              <a:t>字节的逻辑空间内运行。</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119</a:t>
            </a:fld>
            <a:endParaRPr lang="zh-CN" altLang="en-US" dirty="0"/>
          </a:p>
        </p:txBody>
      </p:sp>
    </p:spTree>
    <p:extLst>
      <p:ext uri="{BB962C8B-B14F-4D97-AF65-F5344CB8AC3E}">
        <p14:creationId xmlns:p14="http://schemas.microsoft.com/office/powerpoint/2010/main" val="61433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3.1.2  </a:t>
            </a:r>
            <a:r>
              <a:rPr lang="zh-CN" altLang="zh-CN" b="1" dirty="0"/>
              <a:t>预取缓冲</a:t>
            </a:r>
            <a:r>
              <a:rPr lang="zh-CN" altLang="zh-CN" b="1" dirty="0" smtClean="0"/>
              <a:t>部件</a:t>
            </a:r>
            <a:endParaRPr lang="zh-CN" altLang="en-US" dirty="0"/>
          </a:p>
        </p:txBody>
      </p:sp>
      <p:sp>
        <p:nvSpPr>
          <p:cNvPr id="3" name="内容占位符 2"/>
          <p:cNvSpPr>
            <a:spLocks noGrp="1"/>
          </p:cNvSpPr>
          <p:nvPr>
            <p:ph idx="1"/>
          </p:nvPr>
        </p:nvSpPr>
        <p:spPr>
          <a:xfrm>
            <a:off x="395536" y="1412777"/>
            <a:ext cx="8352926" cy="1828193"/>
          </a:xfrm>
        </p:spPr>
        <p:txBody>
          <a:bodyPr/>
          <a:lstStyle/>
          <a:p>
            <a:pPr indent="266700" algn="just">
              <a:spcAft>
                <a:spcPts val="0"/>
              </a:spcAft>
              <a:tabLst>
                <a:tab pos="2419350" algn="l"/>
                <a:tab pos="6858000" algn="dec"/>
                <a:tab pos="7086600" algn="dec"/>
              </a:tabLst>
            </a:pPr>
            <a:r>
              <a:rPr lang="zh-CN" altLang="zh-CN" dirty="0"/>
              <a:t>在使用总线时</a:t>
            </a:r>
            <a:r>
              <a:rPr lang="en-US" altLang="zh-CN" dirty="0"/>
              <a:t>,</a:t>
            </a:r>
            <a:r>
              <a:rPr lang="zh-CN" altLang="zh-CN" dirty="0"/>
              <a:t>预取缓冲部件的优先权为最低</a:t>
            </a:r>
            <a:r>
              <a:rPr lang="zh-CN" altLang="zh-CN" dirty="0" smtClean="0"/>
              <a:t>。</a:t>
            </a:r>
            <a:endParaRPr lang="en-US" altLang="zh-CN" b="1" dirty="0" smtClean="0">
              <a:solidFill>
                <a:srgbClr val="FF0000"/>
              </a:solidFill>
              <a:latin typeface="Arial"/>
              <a:ea typeface="宋体"/>
            </a:endParaRPr>
          </a:p>
          <a:p>
            <a:pPr indent="266700" algn="just">
              <a:spcAft>
                <a:spcPts val="0"/>
              </a:spcAft>
              <a:tabLst>
                <a:tab pos="2419350" algn="l"/>
                <a:tab pos="6858000" algn="dec"/>
                <a:tab pos="7086600" algn="dec"/>
              </a:tabLst>
            </a:pPr>
            <a:r>
              <a:rPr lang="zh-CN" altLang="zh-CN" b="1" dirty="0" smtClean="0">
                <a:solidFill>
                  <a:srgbClr val="FF0000"/>
                </a:solidFill>
                <a:latin typeface="Arial"/>
                <a:ea typeface="宋体"/>
              </a:rPr>
              <a:t>预</a:t>
            </a:r>
            <a:r>
              <a:rPr lang="zh-CN" altLang="zh-CN" b="1" dirty="0">
                <a:solidFill>
                  <a:srgbClr val="FF0000"/>
                </a:solidFill>
                <a:latin typeface="Arial"/>
                <a:ea typeface="宋体"/>
              </a:rPr>
              <a:t>取部件绝不会访问超越了代码段的代码，而且也不会去访问在存储器中不存在的页</a:t>
            </a:r>
            <a:r>
              <a:rPr lang="zh-CN" altLang="zh-CN" b="1" dirty="0" smtClean="0">
                <a:solidFill>
                  <a:srgbClr val="000000"/>
                </a:solidFill>
                <a:latin typeface="Arial"/>
                <a:ea typeface="宋体"/>
              </a:rPr>
              <a:t>。</a:t>
            </a:r>
            <a:endParaRPr lang="zh-CN" altLang="en-US" b="1"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12</a:t>
            </a:fld>
            <a:endParaRPr lang="zh-CN" altLang="en-US"/>
          </a:p>
        </p:txBody>
      </p:sp>
    </p:spTree>
    <p:extLst>
      <p:ext uri="{BB962C8B-B14F-4D97-AF65-F5344CB8AC3E}">
        <p14:creationId xmlns:p14="http://schemas.microsoft.com/office/powerpoint/2010/main" val="7320379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3.5.2</a:t>
            </a:r>
            <a:r>
              <a:rPr lang="zh-CN" altLang="zh-CN" b="1" dirty="0"/>
              <a:t>保护虚拟地址模式</a:t>
            </a:r>
            <a:endParaRPr lang="zh-CN" altLang="en-US" dirty="0"/>
          </a:p>
        </p:txBody>
      </p:sp>
      <p:sp>
        <p:nvSpPr>
          <p:cNvPr id="3" name="内容占位符 2"/>
          <p:cNvSpPr>
            <a:spLocks noGrp="1"/>
          </p:cNvSpPr>
          <p:nvPr>
            <p:ph idx="1"/>
          </p:nvPr>
        </p:nvSpPr>
        <p:spPr>
          <a:xfrm>
            <a:off x="395536" y="1412777"/>
            <a:ext cx="8352926" cy="4847481"/>
          </a:xfrm>
        </p:spPr>
        <p:txBody>
          <a:bodyPr/>
          <a:lstStyle/>
          <a:p>
            <a:r>
              <a:rPr lang="en-US" altLang="zh-CN" sz="2000" b="1" dirty="0"/>
              <a:t>3</a:t>
            </a:r>
            <a:r>
              <a:rPr lang="zh-CN" altLang="zh-CN" sz="2000" b="1" dirty="0"/>
              <a:t>．虚拟</a:t>
            </a:r>
            <a:r>
              <a:rPr lang="en-US" altLang="zh-CN" sz="2000" b="1" dirty="0"/>
              <a:t>86</a:t>
            </a:r>
            <a:r>
              <a:rPr lang="zh-CN" altLang="zh-CN" sz="2000" b="1" dirty="0"/>
              <a:t>环境</a:t>
            </a:r>
            <a:endParaRPr lang="zh-CN" altLang="zh-CN" sz="2000" dirty="0"/>
          </a:p>
          <a:p>
            <a:r>
              <a:rPr lang="en-US" altLang="zh-CN" sz="2000" dirty="0"/>
              <a:t> Pentium</a:t>
            </a:r>
            <a:r>
              <a:rPr lang="zh-CN" altLang="zh-CN" sz="2000" dirty="0"/>
              <a:t>微处理器允许在实方式和</a:t>
            </a:r>
            <a:r>
              <a:rPr lang="zh-CN" altLang="zh-CN" sz="2000" dirty="0">
                <a:solidFill>
                  <a:srgbClr val="FF0000"/>
                </a:solidFill>
              </a:rPr>
              <a:t>保护方式下执行</a:t>
            </a:r>
            <a:r>
              <a:rPr lang="en-US" altLang="zh-CN" sz="2000" dirty="0">
                <a:solidFill>
                  <a:srgbClr val="FF0000"/>
                </a:solidFill>
              </a:rPr>
              <a:t>8086</a:t>
            </a:r>
            <a:r>
              <a:rPr lang="zh-CN" altLang="zh-CN" sz="2000" dirty="0">
                <a:solidFill>
                  <a:srgbClr val="FF0000"/>
                </a:solidFill>
              </a:rPr>
              <a:t>的应用程序</a:t>
            </a:r>
            <a:r>
              <a:rPr lang="zh-CN" altLang="zh-CN" sz="2000" dirty="0"/>
              <a:t>。后者为系统设计人员提供了</a:t>
            </a:r>
            <a:r>
              <a:rPr lang="en-US" altLang="zh-CN" sz="2000" dirty="0"/>
              <a:t>Pentium</a:t>
            </a:r>
            <a:r>
              <a:rPr lang="zh-CN" altLang="zh-CN" sz="2000" dirty="0"/>
              <a:t>微处理器保护模式的全部功能，因而具有更大的灵活性。有了虚拟</a:t>
            </a:r>
            <a:r>
              <a:rPr lang="en-US" altLang="zh-CN" sz="2000" dirty="0"/>
              <a:t>86</a:t>
            </a:r>
            <a:r>
              <a:rPr lang="zh-CN" altLang="zh-CN" sz="2000" dirty="0"/>
              <a:t>方式，</a:t>
            </a:r>
            <a:r>
              <a:rPr lang="en-US" altLang="zh-CN" sz="2000" dirty="0"/>
              <a:t>Pentium</a:t>
            </a:r>
            <a:r>
              <a:rPr lang="zh-CN" altLang="zh-CN" sz="2000" dirty="0"/>
              <a:t>微处理器允许同时执行</a:t>
            </a:r>
            <a:r>
              <a:rPr lang="en-US" altLang="zh-CN" sz="2000" dirty="0"/>
              <a:t>8086</a:t>
            </a:r>
            <a:r>
              <a:rPr lang="zh-CN" altLang="zh-CN" sz="2000" dirty="0"/>
              <a:t>操作系统和</a:t>
            </a:r>
            <a:r>
              <a:rPr lang="en-US" altLang="zh-CN" sz="2000" dirty="0"/>
              <a:t>8086</a:t>
            </a:r>
            <a:r>
              <a:rPr lang="zh-CN" altLang="zh-CN" sz="2000" dirty="0"/>
              <a:t>应用程序以及</a:t>
            </a:r>
            <a:r>
              <a:rPr lang="en-US" altLang="zh-CN" sz="2000" dirty="0"/>
              <a:t>Pentium</a:t>
            </a:r>
            <a:r>
              <a:rPr lang="zh-CN" altLang="zh-CN" sz="2000" dirty="0"/>
              <a:t>操作系统和</a:t>
            </a:r>
            <a:r>
              <a:rPr lang="en-US" altLang="zh-CN" sz="2000" dirty="0"/>
              <a:t>Pentium</a:t>
            </a:r>
            <a:r>
              <a:rPr lang="zh-CN" altLang="zh-CN" sz="2000" dirty="0"/>
              <a:t>应用程序，因此，在一台多用户的</a:t>
            </a:r>
            <a:r>
              <a:rPr lang="en-US" altLang="zh-CN" sz="2000" dirty="0"/>
              <a:t>Pentium</a:t>
            </a:r>
            <a:r>
              <a:rPr lang="zh-CN" altLang="zh-CN" sz="2000" dirty="0"/>
              <a:t>微处理器的计算机里，多个用户都可以同时使用计算机。 在虚拟</a:t>
            </a:r>
            <a:r>
              <a:rPr lang="en-US" altLang="zh-CN" sz="2000" dirty="0"/>
              <a:t>86</a:t>
            </a:r>
            <a:r>
              <a:rPr lang="zh-CN" altLang="zh-CN" sz="2000" dirty="0"/>
              <a:t>方式下，还可以与实方式相同的形式使用段寄存器，以形成线性基地址。通过使用分页功能，就可以把虚拟</a:t>
            </a:r>
            <a:r>
              <a:rPr lang="en-US" altLang="zh-CN" sz="2000" dirty="0"/>
              <a:t>86</a:t>
            </a:r>
            <a:r>
              <a:rPr lang="zh-CN" altLang="zh-CN" sz="2000" dirty="0"/>
              <a:t>方式下的</a:t>
            </a:r>
            <a:r>
              <a:rPr lang="en-US" altLang="zh-CN" sz="2000" dirty="0"/>
              <a:t>1MB</a:t>
            </a:r>
            <a:r>
              <a:rPr lang="zh-CN" altLang="zh-CN" sz="2000" dirty="0"/>
              <a:t>地址空间映象到</a:t>
            </a:r>
            <a:r>
              <a:rPr lang="en-US" altLang="zh-CN" sz="2000" dirty="0"/>
              <a:t>Pentium</a:t>
            </a:r>
            <a:r>
              <a:rPr lang="zh-CN" altLang="zh-CN" sz="2000" dirty="0"/>
              <a:t>微处理器的</a:t>
            </a:r>
            <a:r>
              <a:rPr lang="en-US" altLang="zh-CN" sz="2000" dirty="0"/>
              <a:t>4GB</a:t>
            </a:r>
            <a:r>
              <a:rPr lang="zh-CN" altLang="zh-CN" sz="2000" dirty="0"/>
              <a:t>的物理空间中的任何位置</a:t>
            </a:r>
            <a:r>
              <a:rPr lang="zh-CN" altLang="zh-CN" sz="2000" dirty="0" smtClean="0"/>
              <a:t>。</a:t>
            </a:r>
            <a:endParaRPr lang="zh-CN" altLang="en-US" sz="20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120</a:t>
            </a:fld>
            <a:endParaRPr lang="zh-CN" altLang="en-US" dirty="0"/>
          </a:p>
        </p:txBody>
      </p:sp>
    </p:spTree>
    <p:extLst>
      <p:ext uri="{BB962C8B-B14F-4D97-AF65-F5344CB8AC3E}">
        <p14:creationId xmlns:p14="http://schemas.microsoft.com/office/powerpoint/2010/main" val="61433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3.1.3  </a:t>
            </a:r>
            <a:r>
              <a:rPr lang="zh-CN" altLang="zh-CN" b="1" dirty="0"/>
              <a:t>整数</a:t>
            </a:r>
            <a:r>
              <a:rPr lang="zh-CN" altLang="zh-CN" b="1" dirty="0" smtClean="0"/>
              <a:t>流水线</a:t>
            </a:r>
            <a:endParaRPr lang="zh-CN" altLang="en-US" dirty="0"/>
          </a:p>
        </p:txBody>
      </p:sp>
      <p:sp>
        <p:nvSpPr>
          <p:cNvPr id="3" name="内容占位符 2"/>
          <p:cNvSpPr>
            <a:spLocks noGrp="1"/>
          </p:cNvSpPr>
          <p:nvPr>
            <p:ph idx="1"/>
          </p:nvPr>
        </p:nvSpPr>
        <p:spPr>
          <a:xfrm>
            <a:off x="395536" y="1412777"/>
            <a:ext cx="8352926" cy="4310924"/>
          </a:xfrm>
        </p:spPr>
        <p:txBody>
          <a:bodyPr/>
          <a:lstStyle/>
          <a:p>
            <a:pPr indent="266700" algn="just">
              <a:lnSpc>
                <a:spcPts val="3500"/>
              </a:lnSpc>
              <a:spcBef>
                <a:spcPts val="0"/>
              </a:spcBef>
              <a:spcAft>
                <a:spcPts val="0"/>
              </a:spcAft>
              <a:tabLst>
                <a:tab pos="2419350" algn="l"/>
                <a:tab pos="6858000" algn="dec"/>
                <a:tab pos="7086600" algn="dec"/>
              </a:tabLst>
            </a:pPr>
            <a:r>
              <a:rPr lang="en-US" altLang="zh-CN" dirty="0" smtClean="0">
                <a:solidFill>
                  <a:srgbClr val="000000"/>
                </a:solidFill>
                <a:latin typeface="宋体"/>
                <a:ea typeface="新宋体"/>
              </a:rPr>
              <a:t>Pentium</a:t>
            </a:r>
            <a:r>
              <a:rPr lang="zh-CN" altLang="zh-CN" dirty="0" smtClean="0">
                <a:solidFill>
                  <a:srgbClr val="000000"/>
                </a:solidFill>
                <a:latin typeface="Arial"/>
                <a:ea typeface="宋体"/>
              </a:rPr>
              <a:t>微处理器内部的两条指令流水线以及浮点部件都可以独立地进行操作。</a:t>
            </a:r>
            <a:endParaRPr lang="en-US" altLang="zh-CN" dirty="0" smtClean="0">
              <a:solidFill>
                <a:srgbClr val="000000"/>
              </a:solidFill>
              <a:latin typeface="Arial"/>
              <a:ea typeface="宋体"/>
            </a:endParaRPr>
          </a:p>
          <a:p>
            <a:pPr indent="266700" algn="just">
              <a:lnSpc>
                <a:spcPts val="3500"/>
              </a:lnSpc>
              <a:spcBef>
                <a:spcPts val="0"/>
              </a:spcBef>
              <a:spcAft>
                <a:spcPts val="0"/>
              </a:spcAft>
              <a:tabLst>
                <a:tab pos="2419350" algn="l"/>
                <a:tab pos="6858000" algn="dec"/>
                <a:tab pos="7086600" algn="dec"/>
              </a:tabLst>
            </a:pPr>
            <a:r>
              <a:rPr lang="zh-CN" altLang="zh-CN" dirty="0" smtClean="0">
                <a:solidFill>
                  <a:srgbClr val="000000"/>
                </a:solidFill>
                <a:latin typeface="Arial"/>
                <a:ea typeface="宋体"/>
              </a:rPr>
              <a:t>经常是每条流水线在单个时钟内发出所用的指令。</a:t>
            </a:r>
            <a:endParaRPr lang="en-US" altLang="zh-CN" dirty="0" smtClean="0">
              <a:solidFill>
                <a:srgbClr val="000000"/>
              </a:solidFill>
              <a:latin typeface="Arial"/>
              <a:ea typeface="宋体"/>
            </a:endParaRPr>
          </a:p>
          <a:p>
            <a:pPr indent="266700" algn="just">
              <a:lnSpc>
                <a:spcPts val="3500"/>
              </a:lnSpc>
              <a:spcBef>
                <a:spcPts val="0"/>
              </a:spcBef>
              <a:spcAft>
                <a:spcPts val="0"/>
              </a:spcAft>
              <a:tabLst>
                <a:tab pos="2419350" algn="l"/>
                <a:tab pos="6858000" algn="dec"/>
                <a:tab pos="7086600" algn="dec"/>
              </a:tabLst>
            </a:pPr>
            <a:r>
              <a:rPr lang="zh-CN" altLang="zh-CN" dirty="0" smtClean="0">
                <a:solidFill>
                  <a:srgbClr val="FF0000"/>
                </a:solidFill>
                <a:latin typeface="Arial"/>
                <a:ea typeface="宋体"/>
              </a:rPr>
              <a:t>这</a:t>
            </a:r>
            <a:r>
              <a:rPr lang="zh-CN" altLang="zh-CN" dirty="0">
                <a:solidFill>
                  <a:srgbClr val="FF0000"/>
                </a:solidFill>
                <a:latin typeface="Arial"/>
                <a:ea typeface="宋体"/>
              </a:rPr>
              <a:t>两条流水线可以在</a:t>
            </a:r>
            <a:r>
              <a:rPr lang="en-US" altLang="zh-CN" dirty="0">
                <a:solidFill>
                  <a:srgbClr val="FF0000"/>
                </a:solidFill>
                <a:latin typeface="Arial"/>
                <a:ea typeface="宋体"/>
              </a:rPr>
              <a:t>1</a:t>
            </a:r>
            <a:r>
              <a:rPr lang="zh-CN" altLang="zh-CN" dirty="0">
                <a:solidFill>
                  <a:srgbClr val="FF0000"/>
                </a:solidFill>
                <a:latin typeface="Arial"/>
                <a:ea typeface="宋体"/>
              </a:rPr>
              <a:t>个时钟周期内发出</a:t>
            </a:r>
            <a:r>
              <a:rPr lang="en-US" altLang="zh-CN" dirty="0">
                <a:solidFill>
                  <a:srgbClr val="FF0000"/>
                </a:solidFill>
                <a:latin typeface="Arial"/>
                <a:ea typeface="宋体"/>
              </a:rPr>
              <a:t>2</a:t>
            </a:r>
            <a:r>
              <a:rPr lang="zh-CN" altLang="zh-CN" dirty="0">
                <a:solidFill>
                  <a:srgbClr val="FF0000"/>
                </a:solidFill>
                <a:latin typeface="Arial"/>
                <a:ea typeface="宋体"/>
              </a:rPr>
              <a:t>条整数指令，或者是在一个时钟周期内发出一条浮点指令</a:t>
            </a:r>
            <a:r>
              <a:rPr lang="zh-CN" altLang="zh-CN" dirty="0">
                <a:solidFill>
                  <a:srgbClr val="000000"/>
                </a:solidFill>
                <a:latin typeface="Arial"/>
                <a:ea typeface="宋体"/>
              </a:rPr>
              <a:t>，甚至在某些情况下，在一个时钟周期内可以发出</a:t>
            </a:r>
            <a:r>
              <a:rPr lang="en-US" altLang="zh-CN" dirty="0">
                <a:solidFill>
                  <a:srgbClr val="000000"/>
                </a:solidFill>
                <a:latin typeface="Arial"/>
                <a:ea typeface="宋体"/>
              </a:rPr>
              <a:t>2</a:t>
            </a:r>
            <a:r>
              <a:rPr lang="zh-CN" altLang="zh-CN" dirty="0">
                <a:solidFill>
                  <a:srgbClr val="000000"/>
                </a:solidFill>
                <a:latin typeface="Arial"/>
                <a:ea typeface="宋体"/>
              </a:rPr>
              <a:t>条浮点指令</a:t>
            </a:r>
            <a:r>
              <a:rPr lang="zh-CN" altLang="zh-CN" dirty="0" smtClean="0">
                <a:solidFill>
                  <a:srgbClr val="000000"/>
                </a:solidFill>
                <a:latin typeface="Arial"/>
                <a:ea typeface="宋体"/>
              </a:rPr>
              <a:t>。</a:t>
            </a:r>
            <a:endParaRPr lang="en-US" altLang="zh-CN" dirty="0" smtClean="0">
              <a:solidFill>
                <a:srgbClr val="000000"/>
              </a:solidFill>
              <a:latin typeface="Arial"/>
              <a:ea typeface="宋体"/>
            </a:endParaRPr>
          </a:p>
          <a:p>
            <a:pPr indent="266700" algn="just">
              <a:lnSpc>
                <a:spcPts val="3500"/>
              </a:lnSpc>
              <a:spcBef>
                <a:spcPts val="0"/>
              </a:spcBef>
              <a:spcAft>
                <a:spcPts val="0"/>
              </a:spcAft>
              <a:tabLst>
                <a:tab pos="2419350" algn="l"/>
                <a:tab pos="6858000" algn="dec"/>
                <a:tab pos="7086600" algn="dec"/>
              </a:tabLst>
            </a:pPr>
            <a:r>
              <a:rPr lang="en-US" altLang="zh-CN" dirty="0" smtClean="0">
                <a:solidFill>
                  <a:srgbClr val="000000"/>
                </a:solidFill>
                <a:latin typeface="Arial"/>
                <a:ea typeface="宋体"/>
              </a:rPr>
              <a:t>Pentium</a:t>
            </a:r>
            <a:r>
              <a:rPr lang="zh-CN" altLang="zh-CN" dirty="0" smtClean="0">
                <a:solidFill>
                  <a:srgbClr val="000000"/>
                </a:solidFill>
                <a:latin typeface="Arial"/>
                <a:ea typeface="宋体"/>
              </a:rPr>
              <a:t>微处理器流水线</a:t>
            </a:r>
            <a:r>
              <a:rPr lang="zh-CN" altLang="zh-CN" dirty="0">
                <a:solidFill>
                  <a:srgbClr val="000000"/>
                </a:solidFill>
                <a:latin typeface="Arial"/>
                <a:ea typeface="宋体"/>
              </a:rPr>
              <a:t>操作机构中又配置了超标量执行机构和转移预测判断逻辑机构。</a:t>
            </a:r>
            <a:endParaRPr lang="zh-CN" altLang="zh-CN" dirty="0">
              <a:solidFill>
                <a:srgbClr val="000000"/>
              </a:solidFill>
              <a:latin typeface="Arial"/>
              <a:ea typeface="新宋体"/>
            </a:endParaRP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13</a:t>
            </a:fld>
            <a:endParaRPr lang="zh-CN" altLang="en-US"/>
          </a:p>
        </p:txBody>
      </p:sp>
    </p:spTree>
    <p:extLst>
      <p:ext uri="{BB962C8B-B14F-4D97-AF65-F5344CB8AC3E}">
        <p14:creationId xmlns:p14="http://schemas.microsoft.com/office/powerpoint/2010/main" val="3201644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3.1.3  </a:t>
            </a:r>
            <a:r>
              <a:rPr lang="zh-CN" altLang="zh-CN" b="1" dirty="0"/>
              <a:t>整数</a:t>
            </a:r>
            <a:r>
              <a:rPr lang="zh-CN" altLang="zh-CN" b="1" dirty="0" smtClean="0"/>
              <a:t>流水线</a:t>
            </a:r>
            <a:endParaRPr lang="zh-CN" altLang="en-US" dirty="0"/>
          </a:p>
        </p:txBody>
      </p:sp>
      <p:sp>
        <p:nvSpPr>
          <p:cNvPr id="3" name="内容占位符 2"/>
          <p:cNvSpPr>
            <a:spLocks noGrp="1"/>
          </p:cNvSpPr>
          <p:nvPr>
            <p:ph idx="1"/>
          </p:nvPr>
        </p:nvSpPr>
        <p:spPr>
          <a:xfrm>
            <a:off x="395536" y="1412777"/>
            <a:ext cx="8352926" cy="4896725"/>
          </a:xfrm>
        </p:spPr>
        <p:txBody>
          <a:bodyPr/>
          <a:lstStyle/>
          <a:p>
            <a:pPr marR="400050" indent="266700">
              <a:spcBef>
                <a:spcPts val="600"/>
              </a:spcBef>
              <a:tabLst>
                <a:tab pos="2419350" algn="l"/>
                <a:tab pos="6858000" algn="dec"/>
                <a:tab pos="7086600" algn="dec"/>
              </a:tabLst>
            </a:pPr>
            <a:r>
              <a:rPr lang="en-US" altLang="zh-CN" b="1" dirty="0"/>
              <a:t>1. </a:t>
            </a:r>
            <a:r>
              <a:rPr lang="zh-CN" altLang="zh-CN" b="1" dirty="0"/>
              <a:t>超标量执行</a:t>
            </a:r>
          </a:p>
          <a:p>
            <a:pPr indent="266700" algn="just">
              <a:spcAft>
                <a:spcPts val="0"/>
              </a:spcAft>
              <a:tabLst>
                <a:tab pos="2419350" algn="l"/>
                <a:tab pos="6858000" algn="dec"/>
                <a:tab pos="7086600" algn="dec"/>
              </a:tabLst>
            </a:pPr>
            <a:r>
              <a:rPr lang="zh-CN" altLang="zh-CN" b="1" dirty="0">
                <a:solidFill>
                  <a:srgbClr val="000000"/>
                </a:solidFill>
                <a:latin typeface="Arial"/>
                <a:ea typeface="宋体"/>
              </a:rPr>
              <a:t>一个处理器中有多条指令执行单元时，称为超标量机构</a:t>
            </a:r>
            <a:r>
              <a:rPr lang="zh-CN" altLang="zh-CN" b="1" dirty="0" smtClean="0">
                <a:solidFill>
                  <a:srgbClr val="000000"/>
                </a:solidFill>
                <a:latin typeface="Arial"/>
                <a:ea typeface="宋体"/>
              </a:rPr>
              <a:t>。</a:t>
            </a:r>
            <a:endParaRPr lang="en-US" altLang="zh-CN" b="1" dirty="0" smtClean="0">
              <a:solidFill>
                <a:srgbClr val="000000"/>
              </a:solidFill>
              <a:latin typeface="Arial"/>
              <a:ea typeface="宋体"/>
            </a:endParaRPr>
          </a:p>
          <a:p>
            <a:pPr indent="266700" algn="just">
              <a:spcAft>
                <a:spcPts val="0"/>
              </a:spcAft>
              <a:tabLst>
                <a:tab pos="2419350" algn="l"/>
                <a:tab pos="6858000" algn="dec"/>
                <a:tab pos="7086600" algn="dec"/>
              </a:tabLst>
            </a:pPr>
            <a:r>
              <a:rPr lang="zh-CN" altLang="zh-CN" b="1" dirty="0" smtClean="0">
                <a:solidFill>
                  <a:srgbClr val="000000"/>
                </a:solidFill>
                <a:latin typeface="Arial"/>
                <a:ea typeface="宋体"/>
              </a:rPr>
              <a:t>而</a:t>
            </a:r>
            <a:r>
              <a:rPr lang="en-US" altLang="zh-CN" b="1" dirty="0">
                <a:solidFill>
                  <a:srgbClr val="000000"/>
                </a:solidFill>
                <a:latin typeface="Arial"/>
                <a:ea typeface="宋体"/>
              </a:rPr>
              <a:t>Pentium</a:t>
            </a:r>
            <a:r>
              <a:rPr lang="zh-CN" altLang="zh-CN" b="1" dirty="0">
                <a:solidFill>
                  <a:srgbClr val="000000"/>
                </a:solidFill>
                <a:latin typeface="Arial"/>
                <a:ea typeface="宋体"/>
              </a:rPr>
              <a:t>微处理器有两个执行单元，这些执行单元也称为流水线，用以执行微机程序指令。</a:t>
            </a:r>
            <a:endParaRPr lang="en-US" altLang="zh-CN" b="1" dirty="0">
              <a:solidFill>
                <a:srgbClr val="000000"/>
              </a:solidFill>
              <a:latin typeface="Arial"/>
              <a:ea typeface="宋体"/>
            </a:endParaRPr>
          </a:p>
          <a:p>
            <a:pPr indent="266700" algn="just">
              <a:spcAft>
                <a:spcPts val="0"/>
              </a:spcAft>
              <a:tabLst>
                <a:tab pos="2419350" algn="l"/>
                <a:tab pos="6858000" algn="dec"/>
                <a:tab pos="7086600" algn="dec"/>
              </a:tabLst>
            </a:pPr>
            <a:r>
              <a:rPr lang="en-US" altLang="zh-CN" b="1" dirty="0">
                <a:solidFill>
                  <a:srgbClr val="000000"/>
                </a:solidFill>
                <a:latin typeface="Arial"/>
                <a:ea typeface="宋体"/>
              </a:rPr>
              <a:t>Pentium</a:t>
            </a:r>
            <a:r>
              <a:rPr lang="zh-CN" altLang="zh-CN" b="1" dirty="0">
                <a:solidFill>
                  <a:srgbClr val="000000"/>
                </a:solidFill>
                <a:latin typeface="Arial"/>
                <a:ea typeface="宋体"/>
              </a:rPr>
              <a:t>整数指令的执行要经过流水线中</a:t>
            </a:r>
            <a:r>
              <a:rPr lang="en-US" altLang="zh-CN" b="1" dirty="0">
                <a:solidFill>
                  <a:srgbClr val="000000"/>
                </a:solidFill>
                <a:latin typeface="Arial"/>
                <a:ea typeface="宋体"/>
              </a:rPr>
              <a:t>5</a:t>
            </a:r>
            <a:r>
              <a:rPr lang="zh-CN" altLang="zh-CN" b="1" dirty="0">
                <a:solidFill>
                  <a:srgbClr val="000000"/>
                </a:solidFill>
                <a:latin typeface="Arial"/>
                <a:ea typeface="宋体"/>
              </a:rPr>
              <a:t>个操作步骤。</a:t>
            </a:r>
            <a:endParaRPr lang="en-US" altLang="zh-CN" b="1" dirty="0">
              <a:solidFill>
                <a:srgbClr val="000000"/>
              </a:solidFill>
              <a:latin typeface="Arial"/>
              <a:ea typeface="宋体"/>
            </a:endParaRPr>
          </a:p>
          <a:p>
            <a:pPr indent="266700" algn="just">
              <a:spcAft>
                <a:spcPts val="0"/>
              </a:spcAft>
              <a:tabLst>
                <a:tab pos="2419350" algn="l"/>
                <a:tab pos="6858000" algn="dec"/>
                <a:tab pos="7086600" algn="dec"/>
              </a:tabLst>
            </a:pPr>
            <a:r>
              <a:rPr lang="zh-CN" altLang="zh-CN" b="1" dirty="0">
                <a:solidFill>
                  <a:srgbClr val="000000"/>
                </a:solidFill>
                <a:latin typeface="Arial"/>
                <a:ea typeface="宋体"/>
              </a:rPr>
              <a:t>流水线中的</a:t>
            </a:r>
            <a:r>
              <a:rPr lang="en-US" altLang="zh-CN" b="1" dirty="0">
                <a:solidFill>
                  <a:srgbClr val="000000"/>
                </a:solidFill>
                <a:latin typeface="Arial"/>
                <a:ea typeface="宋体"/>
              </a:rPr>
              <a:t>5</a:t>
            </a:r>
            <a:r>
              <a:rPr lang="zh-CN" altLang="zh-CN" b="1" dirty="0">
                <a:solidFill>
                  <a:srgbClr val="000000"/>
                </a:solidFill>
                <a:latin typeface="Arial"/>
                <a:ea typeface="宋体"/>
              </a:rPr>
              <a:t>个操作步骤：（</a:t>
            </a:r>
            <a:r>
              <a:rPr lang="en-US" altLang="zh-CN" b="1" dirty="0">
                <a:solidFill>
                  <a:srgbClr val="000000"/>
                </a:solidFill>
                <a:latin typeface="Arial"/>
                <a:ea typeface="宋体"/>
              </a:rPr>
              <a:t>PF</a:t>
            </a:r>
            <a:r>
              <a:rPr lang="zh-CN" altLang="zh-CN" b="1" dirty="0">
                <a:solidFill>
                  <a:srgbClr val="000000"/>
                </a:solidFill>
                <a:latin typeface="Arial"/>
                <a:ea typeface="宋体"/>
              </a:rPr>
              <a:t>）指令预取、</a:t>
            </a:r>
            <a:r>
              <a:rPr lang="en-US" altLang="zh-CN" b="1" dirty="0">
                <a:solidFill>
                  <a:srgbClr val="000000"/>
                </a:solidFill>
                <a:latin typeface="Arial"/>
                <a:ea typeface="宋体"/>
              </a:rPr>
              <a:t>(D1) </a:t>
            </a:r>
            <a:r>
              <a:rPr lang="zh-CN" altLang="zh-CN" b="1" dirty="0">
                <a:solidFill>
                  <a:srgbClr val="000000"/>
                </a:solidFill>
                <a:latin typeface="Arial"/>
                <a:ea typeface="宋体"/>
              </a:rPr>
              <a:t>指令译码、</a:t>
            </a:r>
            <a:r>
              <a:rPr lang="en-US" altLang="zh-CN" b="1" dirty="0">
                <a:solidFill>
                  <a:srgbClr val="000000"/>
                </a:solidFill>
                <a:latin typeface="Arial"/>
                <a:ea typeface="宋体"/>
              </a:rPr>
              <a:t>(D2 ) </a:t>
            </a:r>
            <a:r>
              <a:rPr lang="zh-CN" altLang="zh-CN" b="1" dirty="0">
                <a:solidFill>
                  <a:srgbClr val="000000"/>
                </a:solidFill>
                <a:latin typeface="Arial"/>
                <a:ea typeface="宋体"/>
              </a:rPr>
              <a:t>地址生成、</a:t>
            </a:r>
            <a:r>
              <a:rPr lang="en-US" altLang="zh-CN" b="1" dirty="0">
                <a:solidFill>
                  <a:srgbClr val="000000"/>
                </a:solidFill>
                <a:latin typeface="Arial"/>
                <a:ea typeface="宋体"/>
              </a:rPr>
              <a:t>(EX) </a:t>
            </a:r>
            <a:r>
              <a:rPr lang="zh-CN" altLang="zh-CN" b="1" dirty="0">
                <a:solidFill>
                  <a:srgbClr val="000000"/>
                </a:solidFill>
                <a:latin typeface="Arial"/>
                <a:ea typeface="宋体"/>
              </a:rPr>
              <a:t>执行</a:t>
            </a:r>
            <a:r>
              <a:rPr lang="en-US" altLang="zh-CN" b="1" dirty="0">
                <a:solidFill>
                  <a:srgbClr val="000000"/>
                </a:solidFill>
                <a:latin typeface="Arial"/>
                <a:ea typeface="宋体"/>
              </a:rPr>
              <a:t>ALU</a:t>
            </a:r>
            <a:r>
              <a:rPr lang="zh-CN" altLang="zh-CN" b="1" dirty="0">
                <a:solidFill>
                  <a:srgbClr val="000000"/>
                </a:solidFill>
                <a:latin typeface="Arial"/>
                <a:ea typeface="宋体"/>
              </a:rPr>
              <a:t>与</a:t>
            </a:r>
            <a:r>
              <a:rPr lang="en-US" altLang="zh-CN" b="1" dirty="0">
                <a:solidFill>
                  <a:srgbClr val="000000"/>
                </a:solidFill>
                <a:latin typeface="Arial"/>
                <a:ea typeface="宋体"/>
              </a:rPr>
              <a:t>Cache</a:t>
            </a:r>
            <a:r>
              <a:rPr lang="zh-CN" altLang="zh-CN" b="1" dirty="0">
                <a:solidFill>
                  <a:srgbClr val="000000"/>
                </a:solidFill>
                <a:latin typeface="Arial"/>
                <a:ea typeface="宋体"/>
              </a:rPr>
              <a:t>存取和</a:t>
            </a:r>
            <a:r>
              <a:rPr lang="en-US" altLang="zh-CN" b="1" dirty="0">
                <a:solidFill>
                  <a:srgbClr val="000000"/>
                </a:solidFill>
                <a:latin typeface="Arial"/>
                <a:ea typeface="宋体"/>
              </a:rPr>
              <a:t>(WB)</a:t>
            </a:r>
            <a:r>
              <a:rPr lang="zh-CN" altLang="zh-CN" b="1" dirty="0">
                <a:solidFill>
                  <a:srgbClr val="000000"/>
                </a:solidFill>
                <a:latin typeface="Arial"/>
                <a:ea typeface="宋体"/>
              </a:rPr>
              <a:t>写回。</a:t>
            </a:r>
            <a:endParaRPr lang="zh-CN" altLang="en-US" b="1" dirty="0">
              <a:solidFill>
                <a:srgbClr val="000000"/>
              </a:solidFill>
              <a:latin typeface="Arial"/>
              <a:ea typeface="宋体"/>
            </a:endParaRP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14</a:t>
            </a:fld>
            <a:endParaRPr lang="zh-CN" altLang="en-US"/>
          </a:p>
        </p:txBody>
      </p:sp>
    </p:spTree>
    <p:extLst>
      <p:ext uri="{BB962C8B-B14F-4D97-AF65-F5344CB8AC3E}">
        <p14:creationId xmlns:p14="http://schemas.microsoft.com/office/powerpoint/2010/main" val="329454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3.1.3  </a:t>
            </a:r>
            <a:r>
              <a:rPr lang="zh-CN" altLang="zh-CN" b="1" dirty="0"/>
              <a:t>整数</a:t>
            </a:r>
            <a:r>
              <a:rPr lang="zh-CN" altLang="zh-CN" b="1" dirty="0" smtClean="0"/>
              <a:t>流水线</a:t>
            </a:r>
            <a:endParaRPr lang="zh-CN" altLang="en-US" dirty="0"/>
          </a:p>
        </p:txBody>
      </p:sp>
      <p:sp>
        <p:nvSpPr>
          <p:cNvPr id="3" name="内容占位符 2"/>
          <p:cNvSpPr>
            <a:spLocks noGrp="1"/>
          </p:cNvSpPr>
          <p:nvPr>
            <p:ph idx="1"/>
          </p:nvPr>
        </p:nvSpPr>
        <p:spPr>
          <a:xfrm>
            <a:off x="395536" y="1412777"/>
            <a:ext cx="8352926" cy="3868751"/>
          </a:xfrm>
        </p:spPr>
        <p:txBody>
          <a:bodyPr/>
          <a:lstStyle/>
          <a:p>
            <a:r>
              <a:rPr lang="en-US" altLang="zh-CN" b="1" dirty="0"/>
              <a:t>2. </a:t>
            </a:r>
            <a:r>
              <a:rPr lang="zh-CN" altLang="zh-CN" b="1" dirty="0"/>
              <a:t>转移预测判断</a:t>
            </a:r>
            <a:endParaRPr lang="zh-CN" altLang="zh-CN" dirty="0"/>
          </a:p>
          <a:p>
            <a:r>
              <a:rPr lang="zh-CN" altLang="zh-CN" dirty="0"/>
              <a:t>在</a:t>
            </a:r>
            <a:r>
              <a:rPr lang="en-US" altLang="zh-CN" dirty="0"/>
              <a:t>Pentium</a:t>
            </a:r>
            <a:r>
              <a:rPr lang="zh-CN" altLang="zh-CN" dirty="0"/>
              <a:t>微处理器内采用了转移预测技术</a:t>
            </a:r>
            <a:r>
              <a:rPr lang="zh-CN" altLang="zh-CN" dirty="0" smtClean="0"/>
              <a:t>。</a:t>
            </a:r>
            <a:endParaRPr lang="en-US" altLang="zh-CN" dirty="0" smtClean="0"/>
          </a:p>
          <a:p>
            <a:r>
              <a:rPr lang="zh-CN" altLang="en-US" dirty="0" smtClean="0"/>
              <a:t>问题、目的、预测的可能性。</a:t>
            </a:r>
            <a:endParaRPr lang="en-US" altLang="zh-CN" dirty="0" smtClean="0"/>
          </a:p>
          <a:p>
            <a:r>
              <a:rPr lang="zh-CN" altLang="zh-CN" dirty="0" smtClean="0"/>
              <a:t>芯片</a:t>
            </a:r>
            <a:r>
              <a:rPr lang="zh-CN" altLang="zh-CN" dirty="0"/>
              <a:t>内装备有两个预取缓冲存储器，一个是以线性方式来预取代码，另一称为</a:t>
            </a:r>
            <a:r>
              <a:rPr lang="en-US" altLang="zh-CN" dirty="0"/>
              <a:t>BTB(</a:t>
            </a:r>
            <a:r>
              <a:rPr lang="zh-CN" altLang="zh-CN" dirty="0"/>
              <a:t>转移目标缓冲器</a:t>
            </a:r>
            <a:r>
              <a:rPr lang="en-US" altLang="zh-CN" dirty="0"/>
              <a:t>)</a:t>
            </a:r>
            <a:r>
              <a:rPr lang="zh-CN" altLang="zh-CN" dirty="0"/>
              <a:t>的小</a:t>
            </a:r>
            <a:r>
              <a:rPr lang="en-US" altLang="zh-CN" dirty="0"/>
              <a:t>Cache</a:t>
            </a:r>
            <a:r>
              <a:rPr lang="zh-CN" altLang="zh-CN" dirty="0"/>
              <a:t>来动态地预测程序的分支操作</a:t>
            </a:r>
            <a:r>
              <a:rPr lang="zh-CN" altLang="zh-CN" dirty="0" smtClean="0"/>
              <a:t>。</a:t>
            </a:r>
            <a:endParaRPr lang="en-US" altLang="zh-CN" dirty="0" smtClean="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15</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530568860"/>
              </p:ext>
            </p:extLst>
          </p:nvPr>
        </p:nvGraphicFramePr>
        <p:xfrm>
          <a:off x="1403648" y="5517232"/>
          <a:ext cx="6096000" cy="3708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dirty="0" smtClean="0"/>
                        <a:t>转移指令地址</a:t>
                      </a:r>
                      <a:endParaRPr lang="zh-CN" altLang="en-US" dirty="0"/>
                    </a:p>
                  </a:txBody>
                  <a:tcPr/>
                </a:tc>
                <a:tc>
                  <a:txBody>
                    <a:bodyPr/>
                    <a:lstStyle/>
                    <a:p>
                      <a:r>
                        <a:rPr lang="zh-CN" altLang="en-US" dirty="0" smtClean="0"/>
                        <a:t>目标指令地址</a:t>
                      </a:r>
                      <a:endParaRPr lang="zh-CN" altLang="en-US" dirty="0"/>
                    </a:p>
                  </a:txBody>
                  <a:tcPr/>
                </a:tc>
                <a:tc>
                  <a:txBody>
                    <a:bodyPr/>
                    <a:lstStyle/>
                    <a:p>
                      <a:r>
                        <a:rPr lang="zh-CN" altLang="en-US" dirty="0" smtClean="0"/>
                        <a:t>历史状态</a:t>
                      </a:r>
                      <a:endParaRPr lang="zh-CN" altLang="en-US" dirty="0"/>
                    </a:p>
                  </a:txBody>
                  <a:tcPr/>
                </a:tc>
              </a:tr>
            </a:tbl>
          </a:graphicData>
        </a:graphic>
      </p:graphicFrame>
    </p:spTree>
    <p:extLst>
      <p:ext uri="{BB962C8B-B14F-4D97-AF65-F5344CB8AC3E}">
        <p14:creationId xmlns:p14="http://schemas.microsoft.com/office/powerpoint/2010/main" val="3294547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3.1.3  </a:t>
            </a:r>
            <a:r>
              <a:rPr lang="zh-CN" altLang="zh-CN" b="1" dirty="0"/>
              <a:t>整数</a:t>
            </a:r>
            <a:r>
              <a:rPr lang="zh-CN" altLang="zh-CN" b="1" dirty="0" smtClean="0"/>
              <a:t>流水线</a:t>
            </a:r>
            <a:endParaRPr lang="zh-CN" altLang="en-US" dirty="0"/>
          </a:p>
        </p:txBody>
      </p:sp>
      <p:sp>
        <p:nvSpPr>
          <p:cNvPr id="3" name="内容占位符 2"/>
          <p:cNvSpPr>
            <a:spLocks noGrp="1"/>
          </p:cNvSpPr>
          <p:nvPr>
            <p:ph idx="1"/>
          </p:nvPr>
        </p:nvSpPr>
        <p:spPr>
          <a:xfrm>
            <a:off x="395536" y="1412777"/>
            <a:ext cx="8352926" cy="4170372"/>
          </a:xfrm>
        </p:spPr>
        <p:txBody>
          <a:bodyPr/>
          <a:lstStyle/>
          <a:p>
            <a:pPr indent="0"/>
            <a:r>
              <a:rPr lang="en-US" altLang="zh-CN" b="1" dirty="0"/>
              <a:t>3. </a:t>
            </a:r>
            <a:r>
              <a:rPr lang="zh-CN" altLang="zh-CN" b="1" dirty="0"/>
              <a:t>流水线操作</a:t>
            </a:r>
            <a:endParaRPr lang="zh-CN" altLang="zh-CN" dirty="0"/>
          </a:p>
          <a:p>
            <a:pPr marL="342900" indent="-342900">
              <a:buFont typeface="Arial" panose="020B0604020202020204" pitchFamily="34" charset="0"/>
              <a:buChar char="•"/>
            </a:pPr>
            <a:endParaRPr lang="en-US" altLang="zh-CN" dirty="0" smtClean="0"/>
          </a:p>
          <a:p>
            <a:pPr marL="342900" indent="-342900">
              <a:buFont typeface="Arial" panose="020B0604020202020204" pitchFamily="34" charset="0"/>
              <a:buChar char="•"/>
            </a:pPr>
            <a:r>
              <a:rPr lang="zh-CN" altLang="en-US" dirty="0" smtClean="0"/>
              <a:t>两条流水线</a:t>
            </a:r>
            <a:r>
              <a:rPr lang="en-US" altLang="zh-CN" dirty="0" smtClean="0"/>
              <a:t>: </a:t>
            </a:r>
            <a:r>
              <a:rPr lang="en-US" altLang="zh-CN" dirty="0"/>
              <a:t>U</a:t>
            </a:r>
            <a:r>
              <a:rPr lang="zh-CN" altLang="en-US" dirty="0"/>
              <a:t>，</a:t>
            </a:r>
            <a:r>
              <a:rPr lang="en-US" altLang="zh-CN" dirty="0" smtClean="0"/>
              <a:t>V</a:t>
            </a:r>
          </a:p>
          <a:p>
            <a:pPr marL="342900" indent="-342900">
              <a:buFont typeface="Arial" panose="020B0604020202020204" pitchFamily="34" charset="0"/>
              <a:buChar char="•"/>
            </a:pPr>
            <a:r>
              <a:rPr lang="en-US" altLang="zh-CN" dirty="0" smtClean="0"/>
              <a:t>U</a:t>
            </a:r>
            <a:r>
              <a:rPr lang="zh-CN" altLang="en-US" dirty="0" smtClean="0"/>
              <a:t>：可执行全部整数指令和浮点指令。</a:t>
            </a:r>
            <a:endParaRPr lang="en-US" altLang="zh-CN" dirty="0" smtClean="0"/>
          </a:p>
          <a:p>
            <a:pPr marL="342900" indent="-342900">
              <a:buFont typeface="Arial" panose="020B0604020202020204" pitchFamily="34" charset="0"/>
              <a:buChar char="•"/>
            </a:pPr>
            <a:r>
              <a:rPr lang="en-US" altLang="zh-CN" dirty="0" smtClean="0"/>
              <a:t>V</a:t>
            </a:r>
            <a:r>
              <a:rPr lang="zh-CN" altLang="en-US" dirty="0" smtClean="0"/>
              <a:t>：仅能执行简单指令及一些交换指令。</a:t>
            </a:r>
            <a:endParaRPr lang="en-US" altLang="zh-CN" dirty="0" smtClean="0"/>
          </a:p>
          <a:p>
            <a:pPr marL="342900" indent="-342900">
              <a:buFont typeface="Arial" panose="020B0604020202020204" pitchFamily="34" charset="0"/>
              <a:buChar char="•"/>
            </a:pP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16</a:t>
            </a:fld>
            <a:endParaRPr lang="zh-CN" altLang="en-US"/>
          </a:p>
        </p:txBody>
      </p:sp>
    </p:spTree>
    <p:extLst>
      <p:ext uri="{BB962C8B-B14F-4D97-AF65-F5344CB8AC3E}">
        <p14:creationId xmlns:p14="http://schemas.microsoft.com/office/powerpoint/2010/main" val="329454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3.1.3  </a:t>
            </a:r>
            <a:r>
              <a:rPr lang="zh-CN" altLang="zh-CN" b="1" dirty="0"/>
              <a:t>整数</a:t>
            </a:r>
            <a:r>
              <a:rPr lang="zh-CN" altLang="zh-CN" b="1" dirty="0" smtClean="0"/>
              <a:t>流水线</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17</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268760"/>
            <a:ext cx="6006367" cy="530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547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 </a:t>
            </a:r>
            <a:r>
              <a:rPr lang="zh-CN" altLang="zh-CN" b="1" dirty="0"/>
              <a:t>流水线</a:t>
            </a:r>
            <a:r>
              <a:rPr lang="zh-CN" altLang="zh-CN" b="1" dirty="0" smtClean="0"/>
              <a:t>操作</a:t>
            </a:r>
            <a:endParaRPr lang="zh-CN" altLang="en-US" dirty="0"/>
          </a:p>
        </p:txBody>
      </p:sp>
      <p:sp>
        <p:nvSpPr>
          <p:cNvPr id="3" name="内容占位符 2"/>
          <p:cNvSpPr>
            <a:spLocks noGrp="1"/>
          </p:cNvSpPr>
          <p:nvPr>
            <p:ph idx="1"/>
          </p:nvPr>
        </p:nvSpPr>
        <p:spPr>
          <a:xfrm>
            <a:off x="395536" y="1171539"/>
            <a:ext cx="8352926" cy="5302990"/>
          </a:xfrm>
        </p:spPr>
        <p:txBody>
          <a:bodyPr/>
          <a:lstStyle/>
          <a:p>
            <a:pPr>
              <a:tabLst>
                <a:tab pos="228600" algn="l"/>
                <a:tab pos="2419350" algn="l"/>
                <a:tab pos="6858000" algn="dec"/>
                <a:tab pos="7086600" algn="dec"/>
              </a:tabLst>
            </a:pPr>
            <a:r>
              <a:rPr lang="zh-CN" altLang="zh-CN" b="1" dirty="0">
                <a:latin typeface="+mj-ea"/>
                <a:ea typeface="+mj-ea"/>
              </a:rPr>
              <a:t>（</a:t>
            </a:r>
            <a:r>
              <a:rPr lang="en-US" altLang="zh-CN" b="1" dirty="0">
                <a:latin typeface="+mj-ea"/>
                <a:ea typeface="+mj-ea"/>
              </a:rPr>
              <a:t>1</a:t>
            </a:r>
            <a:r>
              <a:rPr lang="zh-CN" altLang="zh-CN" b="1" dirty="0">
                <a:latin typeface="+mj-ea"/>
                <a:ea typeface="+mj-ea"/>
              </a:rPr>
              <a:t>）预取</a:t>
            </a:r>
            <a:r>
              <a:rPr lang="en-US" altLang="zh-CN" b="1" dirty="0">
                <a:latin typeface="+mj-ea"/>
                <a:ea typeface="+mj-ea"/>
              </a:rPr>
              <a:t>(PF)</a:t>
            </a:r>
            <a:endParaRPr lang="zh-CN" altLang="zh-CN" b="1" dirty="0">
              <a:latin typeface="+mj-ea"/>
              <a:ea typeface="+mj-ea"/>
            </a:endParaRPr>
          </a:p>
          <a:p>
            <a:pPr indent="266700" algn="just">
              <a:spcAft>
                <a:spcPts val="0"/>
              </a:spcAft>
              <a:tabLst>
                <a:tab pos="2419350" algn="l"/>
                <a:tab pos="6858000" algn="dec"/>
                <a:tab pos="7086600" algn="dec"/>
              </a:tabLst>
            </a:pPr>
            <a:r>
              <a:rPr lang="zh-CN" altLang="zh-CN" b="1" dirty="0">
                <a:solidFill>
                  <a:srgbClr val="000000"/>
                </a:solidFill>
                <a:latin typeface="Arial"/>
                <a:ea typeface="宋体"/>
              </a:rPr>
              <a:t>流水线中的第一个操作步骤是预取</a:t>
            </a:r>
            <a:r>
              <a:rPr lang="en-US" altLang="zh-CN" b="1" dirty="0">
                <a:solidFill>
                  <a:srgbClr val="000000"/>
                </a:solidFill>
                <a:latin typeface="Arial"/>
                <a:ea typeface="宋体"/>
              </a:rPr>
              <a:t>(PF)</a:t>
            </a:r>
            <a:r>
              <a:rPr lang="zh-CN" altLang="zh-CN" b="1" dirty="0">
                <a:solidFill>
                  <a:srgbClr val="000000"/>
                </a:solidFill>
                <a:latin typeface="Arial"/>
                <a:ea typeface="宋体"/>
              </a:rPr>
              <a:t>操作步骤，即从片内的指令</a:t>
            </a:r>
            <a:r>
              <a:rPr lang="en-US" altLang="zh-CN" b="1" dirty="0">
                <a:solidFill>
                  <a:srgbClr val="000000"/>
                </a:solidFill>
                <a:latin typeface="Arial"/>
                <a:ea typeface="宋体"/>
              </a:rPr>
              <a:t>Cache</a:t>
            </a:r>
            <a:r>
              <a:rPr lang="zh-CN" altLang="zh-CN" b="1" dirty="0">
                <a:solidFill>
                  <a:srgbClr val="000000"/>
                </a:solidFill>
                <a:latin typeface="Arial"/>
                <a:ea typeface="宋体"/>
              </a:rPr>
              <a:t>或内存储器中预取指令。在（</a:t>
            </a:r>
            <a:r>
              <a:rPr lang="en-US" altLang="zh-CN" b="1" dirty="0">
                <a:solidFill>
                  <a:srgbClr val="000000"/>
                </a:solidFill>
                <a:latin typeface="Arial"/>
                <a:ea typeface="宋体"/>
              </a:rPr>
              <a:t>PF</a:t>
            </a:r>
            <a:r>
              <a:rPr lang="zh-CN" altLang="zh-CN" b="1" dirty="0">
                <a:solidFill>
                  <a:srgbClr val="000000"/>
                </a:solidFill>
                <a:latin typeface="Arial"/>
                <a:ea typeface="宋体"/>
              </a:rPr>
              <a:t>）操作步骤期间，由于</a:t>
            </a:r>
            <a:r>
              <a:rPr lang="en-US" altLang="zh-CN" b="1" dirty="0">
                <a:solidFill>
                  <a:srgbClr val="000000"/>
                </a:solidFill>
                <a:latin typeface="Arial"/>
                <a:ea typeface="宋体"/>
              </a:rPr>
              <a:t>Pentium</a:t>
            </a:r>
            <a:r>
              <a:rPr lang="zh-CN" altLang="zh-CN" b="1" dirty="0">
                <a:solidFill>
                  <a:srgbClr val="000000"/>
                </a:solidFill>
                <a:latin typeface="Arial"/>
                <a:ea typeface="宋体"/>
              </a:rPr>
              <a:t>微处理器配备有各自独立的指令</a:t>
            </a:r>
            <a:r>
              <a:rPr lang="en-US" altLang="zh-CN" b="1" dirty="0">
                <a:solidFill>
                  <a:srgbClr val="000000"/>
                </a:solidFill>
                <a:latin typeface="Arial"/>
                <a:ea typeface="宋体"/>
              </a:rPr>
              <a:t>Cache</a:t>
            </a:r>
            <a:r>
              <a:rPr lang="zh-CN" altLang="zh-CN" b="1" dirty="0">
                <a:solidFill>
                  <a:srgbClr val="000000"/>
                </a:solidFill>
                <a:latin typeface="Arial"/>
                <a:ea typeface="宋体"/>
              </a:rPr>
              <a:t>和数据</a:t>
            </a:r>
            <a:r>
              <a:rPr lang="en-US" altLang="zh-CN" b="1" dirty="0" smtClean="0">
                <a:solidFill>
                  <a:srgbClr val="000000"/>
                </a:solidFill>
                <a:latin typeface="Arial"/>
                <a:ea typeface="宋体"/>
              </a:rPr>
              <a:t>Cache</a:t>
            </a:r>
            <a:r>
              <a:rPr lang="zh-CN" altLang="en-US" b="1" dirty="0" smtClean="0">
                <a:solidFill>
                  <a:srgbClr val="000000"/>
                </a:solidFill>
                <a:latin typeface="Arial"/>
                <a:ea typeface="宋体"/>
              </a:rPr>
              <a:t>。</a:t>
            </a:r>
            <a:endParaRPr lang="en-US" altLang="zh-CN" b="1" dirty="0" smtClean="0">
              <a:solidFill>
                <a:srgbClr val="000000"/>
              </a:solidFill>
              <a:latin typeface="Arial"/>
              <a:ea typeface="宋体"/>
            </a:endParaRPr>
          </a:p>
          <a:p>
            <a:pPr indent="266700" algn="just">
              <a:spcAft>
                <a:spcPts val="0"/>
              </a:spcAft>
              <a:tabLst>
                <a:tab pos="2419350" algn="l"/>
                <a:tab pos="6858000" algn="dec"/>
                <a:tab pos="7086600" algn="dec"/>
              </a:tabLst>
            </a:pPr>
            <a:r>
              <a:rPr lang="zh-CN" altLang="zh-CN" b="1" dirty="0" smtClean="0">
                <a:solidFill>
                  <a:srgbClr val="000000"/>
                </a:solidFill>
                <a:latin typeface="Arial"/>
                <a:ea typeface="宋体"/>
              </a:rPr>
              <a:t>在</a:t>
            </a:r>
            <a:r>
              <a:rPr lang="zh-CN" altLang="zh-CN" b="1" dirty="0">
                <a:solidFill>
                  <a:srgbClr val="000000"/>
                </a:solidFill>
                <a:latin typeface="Arial"/>
                <a:ea typeface="宋体"/>
              </a:rPr>
              <a:t>指令的（</a:t>
            </a:r>
            <a:r>
              <a:rPr lang="en-US" altLang="zh-CN" b="1" dirty="0">
                <a:solidFill>
                  <a:srgbClr val="000000"/>
                </a:solidFill>
                <a:latin typeface="Arial"/>
                <a:ea typeface="宋体"/>
              </a:rPr>
              <a:t>PF</a:t>
            </a:r>
            <a:r>
              <a:rPr lang="zh-CN" altLang="zh-CN" b="1" dirty="0">
                <a:solidFill>
                  <a:srgbClr val="000000"/>
                </a:solidFill>
                <a:latin typeface="Arial"/>
                <a:ea typeface="宋体"/>
              </a:rPr>
              <a:t>）操作阶段，</a:t>
            </a:r>
            <a:r>
              <a:rPr lang="en-US" altLang="zh-CN" b="1" dirty="0">
                <a:solidFill>
                  <a:srgbClr val="000000"/>
                </a:solidFill>
                <a:latin typeface="Arial"/>
                <a:ea typeface="宋体"/>
              </a:rPr>
              <a:t>2</a:t>
            </a:r>
            <a:r>
              <a:rPr lang="zh-CN" altLang="zh-CN" b="1" dirty="0">
                <a:solidFill>
                  <a:srgbClr val="000000"/>
                </a:solidFill>
                <a:latin typeface="Arial"/>
                <a:ea typeface="宋体"/>
              </a:rPr>
              <a:t>个各自独立的大小为</a:t>
            </a:r>
            <a:r>
              <a:rPr lang="en-US" altLang="zh-CN" b="1" dirty="0">
                <a:solidFill>
                  <a:srgbClr val="000000"/>
                </a:solidFill>
                <a:latin typeface="Arial"/>
                <a:ea typeface="宋体"/>
              </a:rPr>
              <a:t>32 B</a:t>
            </a:r>
            <a:r>
              <a:rPr lang="zh-CN" altLang="zh-CN" b="1" dirty="0">
                <a:solidFill>
                  <a:srgbClr val="000000"/>
                </a:solidFill>
                <a:latin typeface="Arial"/>
                <a:ea typeface="宋体"/>
              </a:rPr>
              <a:t>的预取缓冲存储器和分支转移目标缓冲器（</a:t>
            </a:r>
            <a:r>
              <a:rPr lang="en-US" altLang="zh-CN" b="1" dirty="0">
                <a:solidFill>
                  <a:srgbClr val="000000"/>
                </a:solidFill>
                <a:latin typeface="Arial"/>
                <a:ea typeface="宋体"/>
              </a:rPr>
              <a:t>BTB</a:t>
            </a:r>
            <a:r>
              <a:rPr lang="zh-CN" altLang="zh-CN" b="1" dirty="0">
                <a:solidFill>
                  <a:srgbClr val="000000"/>
                </a:solidFill>
                <a:latin typeface="Arial"/>
                <a:ea typeface="宋体"/>
              </a:rPr>
              <a:t>）一起操作，这样就允许</a:t>
            </a:r>
            <a:r>
              <a:rPr lang="zh-CN" altLang="zh-CN" b="1" dirty="0">
                <a:solidFill>
                  <a:srgbClr val="FF0000"/>
                </a:solidFill>
                <a:latin typeface="Arial"/>
                <a:ea typeface="宋体"/>
              </a:rPr>
              <a:t>一个预取缓冲存储器顺序地预取指令，而另一个按照分支转移目标缓冲存储器的预测结果预取指令</a:t>
            </a:r>
            <a:r>
              <a:rPr lang="zh-CN" altLang="zh-CN" b="1" dirty="0" smtClean="0">
                <a:solidFill>
                  <a:srgbClr val="000000"/>
                </a:solidFill>
                <a:latin typeface="Arial"/>
                <a:ea typeface="宋体"/>
              </a:rPr>
              <a:t>。</a:t>
            </a:r>
            <a:endParaRPr lang="zh-CN" altLang="en-US" b="1"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18</a:t>
            </a:fld>
            <a:endParaRPr lang="zh-CN" altLang="en-US"/>
          </a:p>
        </p:txBody>
      </p:sp>
    </p:spTree>
    <p:extLst>
      <p:ext uri="{BB962C8B-B14F-4D97-AF65-F5344CB8AC3E}">
        <p14:creationId xmlns:p14="http://schemas.microsoft.com/office/powerpoint/2010/main" val="2842121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 </a:t>
            </a:r>
            <a:r>
              <a:rPr lang="zh-CN" altLang="zh-CN" b="1" dirty="0"/>
              <a:t>流水线操作</a:t>
            </a:r>
            <a:endParaRPr lang="zh-CN" altLang="en-US" dirty="0"/>
          </a:p>
        </p:txBody>
      </p:sp>
      <p:sp>
        <p:nvSpPr>
          <p:cNvPr id="3" name="内容占位符 2"/>
          <p:cNvSpPr>
            <a:spLocks noGrp="1"/>
          </p:cNvSpPr>
          <p:nvPr>
            <p:ph idx="1"/>
          </p:nvPr>
        </p:nvSpPr>
        <p:spPr>
          <a:xfrm>
            <a:off x="395536" y="1412777"/>
            <a:ext cx="8352926" cy="3010055"/>
          </a:xfrm>
        </p:spPr>
        <p:txBody>
          <a:bodyPr/>
          <a:lstStyle/>
          <a:p>
            <a:pPr indent="266700">
              <a:spcAft>
                <a:spcPts val="0"/>
              </a:spcAft>
              <a:tabLst>
                <a:tab pos="228600" algn="l"/>
                <a:tab pos="2419350" algn="l"/>
                <a:tab pos="6858000" algn="dec"/>
                <a:tab pos="7086600" algn="dec"/>
              </a:tabLst>
            </a:pPr>
            <a:r>
              <a:rPr lang="zh-CN" altLang="zh-CN" b="1" dirty="0">
                <a:solidFill>
                  <a:srgbClr val="000000"/>
                </a:solidFill>
                <a:latin typeface="+mj-ea"/>
                <a:ea typeface="+mj-ea"/>
              </a:rPr>
              <a:t>（</a:t>
            </a:r>
            <a:r>
              <a:rPr lang="en-US" altLang="zh-CN" b="1" dirty="0">
                <a:solidFill>
                  <a:srgbClr val="000000"/>
                </a:solidFill>
                <a:latin typeface="+mj-ea"/>
                <a:ea typeface="+mj-ea"/>
              </a:rPr>
              <a:t>2</a:t>
            </a:r>
            <a:r>
              <a:rPr lang="zh-CN" altLang="zh-CN" b="1" dirty="0">
                <a:solidFill>
                  <a:srgbClr val="000000"/>
                </a:solidFill>
                <a:latin typeface="+mj-ea"/>
                <a:ea typeface="+mj-ea"/>
              </a:rPr>
              <a:t>）译码（</a:t>
            </a:r>
            <a:r>
              <a:rPr lang="en-US" altLang="zh-CN" b="1" dirty="0">
                <a:solidFill>
                  <a:srgbClr val="000000"/>
                </a:solidFill>
                <a:latin typeface="+mj-ea"/>
                <a:ea typeface="+mj-ea"/>
              </a:rPr>
              <a:t>D1</a:t>
            </a:r>
            <a:r>
              <a:rPr lang="zh-CN" altLang="zh-CN" b="1" dirty="0">
                <a:solidFill>
                  <a:srgbClr val="000000"/>
                </a:solidFill>
                <a:latin typeface="+mj-ea"/>
                <a:ea typeface="+mj-ea"/>
              </a:rPr>
              <a:t>）</a:t>
            </a:r>
          </a:p>
          <a:p>
            <a:pPr indent="266700" algn="just">
              <a:spcAft>
                <a:spcPts val="0"/>
              </a:spcAft>
              <a:tabLst>
                <a:tab pos="2419350" algn="l"/>
                <a:tab pos="6858000" algn="dec"/>
                <a:tab pos="7086600" algn="dec"/>
              </a:tabLst>
            </a:pPr>
            <a:r>
              <a:rPr lang="zh-CN" altLang="zh-CN" b="1" dirty="0" smtClean="0">
                <a:solidFill>
                  <a:srgbClr val="000000"/>
                </a:solidFill>
                <a:latin typeface="Arial"/>
                <a:ea typeface="宋体"/>
              </a:rPr>
              <a:t>在</a:t>
            </a:r>
            <a:r>
              <a:rPr lang="zh-CN" altLang="zh-CN" b="1" dirty="0">
                <a:solidFill>
                  <a:srgbClr val="000000"/>
                </a:solidFill>
                <a:latin typeface="Arial"/>
                <a:ea typeface="宋体"/>
              </a:rPr>
              <a:t>这个操作步骤期间，由两个并行译码器进行译码，并发出紧挨着的两条指令</a:t>
            </a:r>
            <a:r>
              <a:rPr lang="zh-CN" altLang="zh-CN" b="1" dirty="0" smtClean="0">
                <a:solidFill>
                  <a:srgbClr val="000000"/>
                </a:solidFill>
                <a:latin typeface="Arial"/>
                <a:ea typeface="宋体"/>
              </a:rPr>
              <a:t>。</a:t>
            </a:r>
            <a:endParaRPr lang="en-US" altLang="zh-CN" b="1" dirty="0" smtClean="0">
              <a:solidFill>
                <a:srgbClr val="000000"/>
              </a:solidFill>
              <a:latin typeface="Arial"/>
              <a:ea typeface="宋体"/>
            </a:endParaRPr>
          </a:p>
          <a:p>
            <a:pPr indent="266700" algn="just">
              <a:spcAft>
                <a:spcPts val="0"/>
              </a:spcAft>
              <a:tabLst>
                <a:tab pos="2419350" algn="l"/>
                <a:tab pos="6858000" algn="dec"/>
                <a:tab pos="7086600" algn="dec"/>
              </a:tabLst>
            </a:pPr>
            <a:r>
              <a:rPr lang="zh-CN" altLang="zh-CN" b="1" dirty="0" smtClean="0">
                <a:solidFill>
                  <a:srgbClr val="FF0000"/>
                </a:solidFill>
                <a:latin typeface="Arial"/>
                <a:ea typeface="宋体"/>
              </a:rPr>
              <a:t>译码器</a:t>
            </a:r>
            <a:r>
              <a:rPr lang="zh-CN" altLang="zh-CN" b="1" dirty="0">
                <a:solidFill>
                  <a:srgbClr val="FF0000"/>
                </a:solidFill>
                <a:latin typeface="Arial"/>
                <a:ea typeface="宋体"/>
              </a:rPr>
              <a:t>根据“指令配对规则”所规定的原则，决定是发送出</a:t>
            </a:r>
            <a:r>
              <a:rPr lang="en-US" altLang="zh-CN" b="1" dirty="0">
                <a:solidFill>
                  <a:srgbClr val="FF0000"/>
                </a:solidFill>
                <a:latin typeface="Arial"/>
                <a:ea typeface="宋体"/>
              </a:rPr>
              <a:t>1</a:t>
            </a:r>
            <a:r>
              <a:rPr lang="zh-CN" altLang="zh-CN" b="1" dirty="0">
                <a:solidFill>
                  <a:srgbClr val="FF0000"/>
                </a:solidFill>
                <a:latin typeface="Arial"/>
                <a:ea typeface="宋体"/>
              </a:rPr>
              <a:t>条指令还是发送出</a:t>
            </a:r>
            <a:r>
              <a:rPr lang="en-US" altLang="zh-CN" b="1" dirty="0">
                <a:solidFill>
                  <a:srgbClr val="FF0000"/>
                </a:solidFill>
                <a:latin typeface="Arial"/>
                <a:ea typeface="宋体"/>
              </a:rPr>
              <a:t>2</a:t>
            </a:r>
            <a:r>
              <a:rPr lang="zh-CN" altLang="zh-CN" b="1" dirty="0">
                <a:solidFill>
                  <a:srgbClr val="FF0000"/>
                </a:solidFill>
                <a:latin typeface="Arial"/>
                <a:ea typeface="宋体"/>
              </a:rPr>
              <a:t>条指令</a:t>
            </a:r>
            <a:r>
              <a:rPr lang="zh-CN" altLang="zh-CN" b="1" dirty="0" smtClean="0">
                <a:solidFill>
                  <a:srgbClr val="000000"/>
                </a:solidFill>
                <a:latin typeface="Arial"/>
                <a:ea typeface="宋体"/>
              </a:rPr>
              <a:t>。</a:t>
            </a:r>
            <a:endParaRPr lang="zh-CN" altLang="en-US" b="1"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19</a:t>
            </a:fld>
            <a:endParaRPr lang="zh-CN" altLang="en-US"/>
          </a:p>
        </p:txBody>
      </p:sp>
    </p:spTree>
    <p:extLst>
      <p:ext uri="{BB962C8B-B14F-4D97-AF65-F5344CB8AC3E}">
        <p14:creationId xmlns:p14="http://schemas.microsoft.com/office/powerpoint/2010/main" val="134812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8313" y="333375"/>
            <a:ext cx="8280400" cy="923925"/>
          </a:xfrm>
        </p:spPr>
        <p:txBody>
          <a:bodyPr rtlCol="0">
            <a:noAutofit/>
          </a:bodyPr>
          <a:lstStyle/>
          <a:p>
            <a:r>
              <a:rPr lang="en-US" altLang="zh-CN" dirty="0"/>
              <a:t>3.1  Pentium</a:t>
            </a:r>
            <a:r>
              <a:rPr lang="zh-CN" altLang="zh-CN" dirty="0"/>
              <a:t>微处理器的基本结构</a:t>
            </a:r>
          </a:p>
        </p:txBody>
      </p:sp>
      <p:sp>
        <p:nvSpPr>
          <p:cNvPr id="5123" name="内容占位符 1"/>
          <p:cNvSpPr>
            <a:spLocks noGrp="1"/>
          </p:cNvSpPr>
          <p:nvPr>
            <p:ph idx="1"/>
          </p:nvPr>
        </p:nvSpPr>
        <p:spPr>
          <a:xfrm>
            <a:off x="395288" y="1412875"/>
            <a:ext cx="8353425" cy="4271939"/>
          </a:xfrm>
        </p:spPr>
        <p:txBody>
          <a:bodyPr/>
          <a:lstStyle/>
          <a:p>
            <a:r>
              <a:rPr lang="en-US" altLang="zh-CN" dirty="0"/>
              <a:t>Pentium</a:t>
            </a:r>
            <a:r>
              <a:rPr lang="zh-CN" altLang="zh-CN" dirty="0"/>
              <a:t>微处理器是由总线接口部件、代码</a:t>
            </a:r>
            <a:r>
              <a:rPr lang="en-US" altLang="zh-CN" dirty="0"/>
              <a:t>Cache</a:t>
            </a:r>
            <a:r>
              <a:rPr lang="zh-CN" altLang="zh-CN" dirty="0"/>
              <a:t>（高速缓冲存储器）、数据</a:t>
            </a:r>
            <a:r>
              <a:rPr lang="en-US" altLang="zh-CN" dirty="0"/>
              <a:t>Cache</a:t>
            </a:r>
            <a:r>
              <a:rPr lang="zh-CN" altLang="zh-CN" dirty="0"/>
              <a:t>、转移目标缓冲器、控制</a:t>
            </a:r>
            <a:r>
              <a:rPr lang="en-US" altLang="zh-CN" dirty="0"/>
              <a:t>ROM</a:t>
            </a:r>
            <a:r>
              <a:rPr lang="zh-CN" altLang="zh-CN" dirty="0"/>
              <a:t>部件、控制部件、预取缓冲存储器、指令译码部件、整数运算部件、整数及浮点数寄存器组、浮点运算部件等</a:t>
            </a:r>
            <a:r>
              <a:rPr lang="en-US" altLang="zh-CN" dirty="0"/>
              <a:t>11</a:t>
            </a:r>
            <a:r>
              <a:rPr lang="zh-CN" altLang="zh-CN" dirty="0"/>
              <a:t>个功能部件组成。</a:t>
            </a:r>
          </a:p>
          <a:p>
            <a:pPr indent="539750"/>
            <a:endParaRPr lang="zh-CN" altLang="zh-CN" dirty="0" smtClean="0"/>
          </a:p>
          <a:p>
            <a:pPr indent="539750"/>
            <a:endParaRPr lang="zh-CN" altLang="en-US" dirty="0" smtClean="0"/>
          </a:p>
        </p:txBody>
      </p:sp>
      <p:sp>
        <p:nvSpPr>
          <p:cNvPr id="4" name="日期占位符 3"/>
          <p:cNvSpPr>
            <a:spLocks noGrp="1"/>
          </p:cNvSpPr>
          <p:nvPr>
            <p:ph type="dt" sz="quarter" idx="10"/>
          </p:nvPr>
        </p:nvSpPr>
        <p:spPr/>
        <p:txBody>
          <a:bodyPr/>
          <a:lstStyle/>
          <a:p>
            <a:pPr>
              <a:defRPr/>
            </a:pPr>
            <a:fld id="{C023CA9F-F915-43F6-A4A1-EFEE90AB6363}" type="datetime1">
              <a:rPr lang="zh-CN" altLang="en-US"/>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a:t>吉林大学 微型计算机原理与接口技术</a:t>
            </a:r>
          </a:p>
        </p:txBody>
      </p:sp>
      <p:sp>
        <p:nvSpPr>
          <p:cNvPr id="6" name="灯片编号占位符 5"/>
          <p:cNvSpPr>
            <a:spLocks noGrp="1"/>
          </p:cNvSpPr>
          <p:nvPr>
            <p:ph type="sldNum" sz="quarter" idx="12"/>
          </p:nvPr>
        </p:nvSpPr>
        <p:spPr/>
        <p:txBody>
          <a:bodyPr/>
          <a:lstStyle/>
          <a:p>
            <a:pPr>
              <a:defRPr/>
            </a:pPr>
            <a:fld id="{F0CFA0EF-BA38-4E20-8964-68338F424E76}" type="slidenum">
              <a:rPr lang="zh-CN" altLang="en-US"/>
              <a:pPr>
                <a:defRPr/>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 </a:t>
            </a:r>
            <a:r>
              <a:rPr lang="zh-CN" altLang="zh-CN" b="1" dirty="0"/>
              <a:t>流水线操作</a:t>
            </a:r>
            <a:endParaRPr lang="zh-CN" altLang="en-US" dirty="0"/>
          </a:p>
        </p:txBody>
      </p:sp>
      <p:sp>
        <p:nvSpPr>
          <p:cNvPr id="3" name="内容占位符 2"/>
          <p:cNvSpPr>
            <a:spLocks noGrp="1"/>
          </p:cNvSpPr>
          <p:nvPr>
            <p:ph idx="1"/>
          </p:nvPr>
        </p:nvSpPr>
        <p:spPr>
          <a:xfrm>
            <a:off x="395536" y="1412777"/>
            <a:ext cx="8352926" cy="1351139"/>
          </a:xfrm>
        </p:spPr>
        <p:txBody>
          <a:bodyPr/>
          <a:lstStyle/>
          <a:p>
            <a:pPr>
              <a:tabLst>
                <a:tab pos="228600" algn="l"/>
                <a:tab pos="2419350" algn="l"/>
                <a:tab pos="6858000" algn="dec"/>
                <a:tab pos="7086600" algn="dec"/>
              </a:tabLst>
            </a:pPr>
            <a:r>
              <a:rPr lang="zh-CN" altLang="zh-CN" b="1" dirty="0">
                <a:latin typeface="+mj-ea"/>
                <a:ea typeface="+mj-ea"/>
              </a:rPr>
              <a:t>（</a:t>
            </a:r>
            <a:r>
              <a:rPr lang="en-US" altLang="zh-CN" b="1" dirty="0">
                <a:latin typeface="+mj-ea"/>
                <a:ea typeface="+mj-ea"/>
              </a:rPr>
              <a:t>3</a:t>
            </a:r>
            <a:r>
              <a:rPr lang="zh-CN" altLang="zh-CN" b="1" dirty="0">
                <a:latin typeface="+mj-ea"/>
                <a:ea typeface="+mj-ea"/>
              </a:rPr>
              <a:t>）寻址（</a:t>
            </a:r>
            <a:r>
              <a:rPr lang="en-US" altLang="zh-CN" b="1" dirty="0">
                <a:latin typeface="+mj-ea"/>
                <a:ea typeface="+mj-ea"/>
              </a:rPr>
              <a:t>D2</a:t>
            </a:r>
            <a:r>
              <a:rPr lang="zh-CN" altLang="zh-CN" b="1" dirty="0">
                <a:latin typeface="+mj-ea"/>
                <a:ea typeface="+mj-ea"/>
              </a:rPr>
              <a:t>）</a:t>
            </a:r>
          </a:p>
          <a:p>
            <a:pPr indent="266700" algn="just">
              <a:spcAft>
                <a:spcPts val="0"/>
              </a:spcAft>
              <a:tabLst>
                <a:tab pos="2419350" algn="l"/>
                <a:tab pos="6858000" algn="dec"/>
                <a:tab pos="7086600" algn="dec"/>
              </a:tabLst>
            </a:pPr>
            <a:r>
              <a:rPr lang="zh-CN" altLang="zh-CN" b="1" dirty="0">
                <a:solidFill>
                  <a:srgbClr val="000000"/>
                </a:solidFill>
                <a:latin typeface="Arial"/>
                <a:ea typeface="宋体"/>
              </a:rPr>
              <a:t>在此操作步骤期间</a:t>
            </a:r>
            <a:r>
              <a:rPr lang="zh-CN" altLang="en-US" b="1" dirty="0">
                <a:solidFill>
                  <a:srgbClr val="000000"/>
                </a:solidFill>
                <a:latin typeface="Arial"/>
                <a:ea typeface="宋体"/>
              </a:rPr>
              <a:t>完成</a:t>
            </a:r>
            <a:r>
              <a:rPr lang="zh-CN" altLang="zh-CN" b="1" dirty="0">
                <a:solidFill>
                  <a:srgbClr val="000000"/>
                </a:solidFill>
                <a:latin typeface="Arial"/>
                <a:ea typeface="宋体"/>
              </a:rPr>
              <a:t>操作数在内存储器中地址的计算。</a:t>
            </a:r>
            <a:endParaRPr lang="zh-CN" altLang="en-US" b="1" dirty="0">
              <a:solidFill>
                <a:srgbClr val="000000"/>
              </a:solidFill>
              <a:latin typeface="Arial"/>
              <a:ea typeface="宋体"/>
            </a:endParaRP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20</a:t>
            </a:fld>
            <a:endParaRPr lang="zh-CN" altLang="en-US"/>
          </a:p>
        </p:txBody>
      </p:sp>
    </p:spTree>
    <p:extLst>
      <p:ext uri="{BB962C8B-B14F-4D97-AF65-F5344CB8AC3E}">
        <p14:creationId xmlns:p14="http://schemas.microsoft.com/office/powerpoint/2010/main" val="4047250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 </a:t>
            </a:r>
            <a:r>
              <a:rPr lang="zh-CN" altLang="zh-CN" b="1" dirty="0"/>
              <a:t>流水线操作</a:t>
            </a:r>
            <a:endParaRPr lang="zh-CN" altLang="en-US" dirty="0"/>
          </a:p>
        </p:txBody>
      </p:sp>
      <p:sp>
        <p:nvSpPr>
          <p:cNvPr id="3" name="内容占位符 2"/>
          <p:cNvSpPr>
            <a:spLocks noGrp="1"/>
          </p:cNvSpPr>
          <p:nvPr>
            <p:ph idx="1"/>
          </p:nvPr>
        </p:nvSpPr>
        <p:spPr>
          <a:xfrm>
            <a:off x="395536" y="1412777"/>
            <a:ext cx="8352926" cy="4342727"/>
          </a:xfrm>
        </p:spPr>
        <p:txBody>
          <a:bodyPr/>
          <a:lstStyle/>
          <a:p>
            <a:pPr>
              <a:tabLst>
                <a:tab pos="228600" algn="l"/>
                <a:tab pos="2419350" algn="l"/>
                <a:tab pos="6858000" algn="dec"/>
                <a:tab pos="7086600" algn="dec"/>
              </a:tabLst>
            </a:pPr>
            <a:r>
              <a:rPr lang="zh-CN" altLang="zh-CN" b="1" dirty="0">
                <a:latin typeface="+mj-ea"/>
                <a:ea typeface="+mj-ea"/>
              </a:rPr>
              <a:t>（</a:t>
            </a:r>
            <a:r>
              <a:rPr lang="en-US" altLang="zh-CN" b="1" dirty="0">
                <a:latin typeface="+mj-ea"/>
                <a:ea typeface="+mj-ea"/>
              </a:rPr>
              <a:t>4</a:t>
            </a:r>
            <a:r>
              <a:rPr lang="zh-CN" altLang="zh-CN" b="1" dirty="0">
                <a:latin typeface="+mj-ea"/>
                <a:ea typeface="+mj-ea"/>
              </a:rPr>
              <a:t>）执行</a:t>
            </a:r>
            <a:r>
              <a:rPr lang="en-US" altLang="zh-CN" b="1" dirty="0">
                <a:latin typeface="+mj-ea"/>
                <a:ea typeface="+mj-ea"/>
              </a:rPr>
              <a:t>(EX)</a:t>
            </a:r>
            <a:endParaRPr lang="zh-CN" altLang="zh-CN" b="1" dirty="0">
              <a:latin typeface="+mj-ea"/>
              <a:ea typeface="+mj-ea"/>
            </a:endParaRPr>
          </a:p>
          <a:p>
            <a:pPr indent="266700" algn="just">
              <a:spcAft>
                <a:spcPts val="0"/>
              </a:spcAft>
              <a:tabLst>
                <a:tab pos="2419350" algn="l"/>
                <a:tab pos="6858000" algn="dec"/>
                <a:tab pos="7086600" algn="dec"/>
              </a:tabLst>
            </a:pPr>
            <a:r>
              <a:rPr lang="zh-CN" altLang="zh-CN" b="1" dirty="0" smtClean="0">
                <a:solidFill>
                  <a:srgbClr val="000000"/>
                </a:solidFill>
                <a:latin typeface="Arial"/>
                <a:ea typeface="宋体"/>
              </a:rPr>
              <a:t>进行</a:t>
            </a:r>
            <a:r>
              <a:rPr lang="en-US" altLang="zh-CN" b="1" dirty="0">
                <a:solidFill>
                  <a:srgbClr val="000000"/>
                </a:solidFill>
                <a:latin typeface="Arial"/>
                <a:ea typeface="宋体"/>
              </a:rPr>
              <a:t>ALU</a:t>
            </a:r>
            <a:r>
              <a:rPr lang="zh-CN" altLang="zh-CN" b="1" dirty="0">
                <a:solidFill>
                  <a:srgbClr val="000000"/>
                </a:solidFill>
                <a:latin typeface="Arial"/>
                <a:ea typeface="宋体"/>
              </a:rPr>
              <a:t>的操作和数据</a:t>
            </a:r>
            <a:r>
              <a:rPr lang="en-US" altLang="zh-CN" b="1" dirty="0">
                <a:solidFill>
                  <a:srgbClr val="000000"/>
                </a:solidFill>
                <a:latin typeface="Arial"/>
                <a:ea typeface="宋体"/>
              </a:rPr>
              <a:t>Cache</a:t>
            </a:r>
            <a:r>
              <a:rPr lang="zh-CN" altLang="zh-CN" b="1" dirty="0">
                <a:solidFill>
                  <a:srgbClr val="000000"/>
                </a:solidFill>
                <a:latin typeface="Arial"/>
                <a:ea typeface="宋体"/>
              </a:rPr>
              <a:t>的存取操作</a:t>
            </a:r>
            <a:r>
              <a:rPr lang="zh-CN" altLang="zh-CN" b="1" dirty="0" smtClean="0">
                <a:solidFill>
                  <a:srgbClr val="000000"/>
                </a:solidFill>
                <a:latin typeface="Arial"/>
                <a:ea typeface="宋体"/>
              </a:rPr>
              <a:t>。</a:t>
            </a:r>
            <a:r>
              <a:rPr lang="zh-CN" altLang="en-US" b="1" dirty="0" smtClean="0">
                <a:solidFill>
                  <a:srgbClr val="000000"/>
                </a:solidFill>
                <a:latin typeface="Arial"/>
                <a:ea typeface="宋体"/>
              </a:rPr>
              <a:t>完成：</a:t>
            </a:r>
            <a:endParaRPr lang="en-US" altLang="zh-CN" b="1" dirty="0" smtClean="0">
              <a:solidFill>
                <a:srgbClr val="000000"/>
              </a:solidFill>
              <a:latin typeface="Arial"/>
              <a:ea typeface="宋体"/>
            </a:endParaRPr>
          </a:p>
          <a:p>
            <a:pPr indent="266700" algn="just">
              <a:spcAft>
                <a:spcPts val="0"/>
              </a:spcAft>
              <a:tabLst>
                <a:tab pos="2419350" algn="l"/>
                <a:tab pos="6858000" algn="dec"/>
                <a:tab pos="7086600" algn="dec"/>
              </a:tabLst>
            </a:pPr>
            <a:r>
              <a:rPr lang="zh-CN" altLang="zh-CN" b="1" dirty="0" smtClean="0">
                <a:solidFill>
                  <a:srgbClr val="000000"/>
                </a:solidFill>
                <a:latin typeface="Arial"/>
                <a:ea typeface="宋体"/>
              </a:rPr>
              <a:t>由</a:t>
            </a:r>
            <a:r>
              <a:rPr lang="zh-CN" altLang="zh-CN" b="1" dirty="0">
                <a:latin typeface="Arial"/>
                <a:ea typeface="宋体"/>
              </a:rPr>
              <a:t>这些指令所规定的</a:t>
            </a:r>
            <a:r>
              <a:rPr lang="en-US" altLang="zh-CN" b="1" dirty="0">
                <a:latin typeface="宋体"/>
                <a:ea typeface="新宋体"/>
              </a:rPr>
              <a:t>ALU</a:t>
            </a:r>
            <a:r>
              <a:rPr lang="zh-CN" altLang="zh-CN" b="1" dirty="0">
                <a:latin typeface="Arial"/>
                <a:ea typeface="宋体"/>
              </a:rPr>
              <a:t>操作和对数据</a:t>
            </a:r>
            <a:r>
              <a:rPr lang="en-US" altLang="zh-CN" b="1" dirty="0">
                <a:latin typeface="Arial"/>
                <a:ea typeface="宋体"/>
              </a:rPr>
              <a:t>Cache</a:t>
            </a:r>
            <a:r>
              <a:rPr lang="zh-CN" altLang="zh-CN" b="1" dirty="0">
                <a:latin typeface="Arial"/>
                <a:ea typeface="宋体"/>
              </a:rPr>
              <a:t>进行的存取</a:t>
            </a:r>
            <a:r>
              <a:rPr lang="zh-CN" altLang="zh-CN" b="1" dirty="0" smtClean="0">
                <a:latin typeface="Arial"/>
                <a:ea typeface="宋体"/>
              </a:rPr>
              <a:t>操作</a:t>
            </a:r>
            <a:r>
              <a:rPr lang="zh-CN" altLang="en-US" b="1" dirty="0" smtClean="0">
                <a:latin typeface="Arial"/>
                <a:ea typeface="宋体"/>
              </a:rPr>
              <a:t>。</a:t>
            </a:r>
            <a:endParaRPr lang="en-US" altLang="zh-CN" b="1" dirty="0" smtClean="0">
              <a:latin typeface="Arial"/>
              <a:ea typeface="宋体"/>
            </a:endParaRPr>
          </a:p>
          <a:p>
            <a:pPr indent="266700" algn="just">
              <a:spcAft>
                <a:spcPts val="0"/>
              </a:spcAft>
              <a:tabLst>
                <a:tab pos="2419350" algn="l"/>
                <a:tab pos="6858000" algn="dec"/>
                <a:tab pos="7086600" algn="dec"/>
              </a:tabLst>
            </a:pPr>
            <a:endParaRPr lang="en-US" altLang="zh-CN" b="1" dirty="0" smtClean="0">
              <a:latin typeface="Arial"/>
              <a:ea typeface="宋体"/>
            </a:endParaRPr>
          </a:p>
          <a:p>
            <a:pPr indent="266700" algn="just">
              <a:spcAft>
                <a:spcPts val="0"/>
              </a:spcAft>
              <a:tabLst>
                <a:tab pos="2419350" algn="l"/>
                <a:tab pos="6858000" algn="dec"/>
                <a:tab pos="7086600" algn="dec"/>
              </a:tabLst>
            </a:pPr>
            <a:r>
              <a:rPr lang="zh-CN" altLang="zh-CN" b="1" dirty="0" smtClean="0">
                <a:solidFill>
                  <a:srgbClr val="000000"/>
                </a:solidFill>
                <a:latin typeface="Arial"/>
                <a:ea typeface="宋体"/>
              </a:rPr>
              <a:t>在</a:t>
            </a:r>
            <a:r>
              <a:rPr lang="zh-CN" altLang="zh-CN" b="1" dirty="0">
                <a:solidFill>
                  <a:srgbClr val="000000"/>
                </a:solidFill>
                <a:latin typeface="Arial"/>
                <a:ea typeface="宋体"/>
              </a:rPr>
              <a:t>（</a:t>
            </a:r>
            <a:r>
              <a:rPr lang="en-US" altLang="zh-CN" b="1" dirty="0">
                <a:solidFill>
                  <a:srgbClr val="000000"/>
                </a:solidFill>
                <a:latin typeface="Arial"/>
                <a:ea typeface="宋体"/>
              </a:rPr>
              <a:t>EX</a:t>
            </a:r>
            <a:r>
              <a:rPr lang="zh-CN" altLang="zh-CN" b="1" dirty="0">
                <a:solidFill>
                  <a:srgbClr val="000000"/>
                </a:solidFill>
                <a:latin typeface="Arial"/>
                <a:ea typeface="宋体"/>
              </a:rPr>
              <a:t>）期间，除了条件分支转移指令之外，其他所有的</a:t>
            </a:r>
            <a:r>
              <a:rPr lang="en-US" altLang="zh-CN" b="1" dirty="0">
                <a:solidFill>
                  <a:srgbClr val="000000"/>
                </a:solidFill>
                <a:latin typeface="Arial"/>
                <a:ea typeface="宋体"/>
              </a:rPr>
              <a:t>U</a:t>
            </a:r>
            <a:r>
              <a:rPr lang="zh-CN" altLang="zh-CN" b="1" dirty="0">
                <a:solidFill>
                  <a:srgbClr val="000000"/>
                </a:solidFill>
                <a:latin typeface="Arial"/>
                <a:ea typeface="宋体"/>
              </a:rPr>
              <a:t>流水线指令和</a:t>
            </a:r>
            <a:r>
              <a:rPr lang="en-US" altLang="zh-CN" b="1" dirty="0">
                <a:solidFill>
                  <a:srgbClr val="000000"/>
                </a:solidFill>
                <a:latin typeface="Arial"/>
                <a:ea typeface="宋体"/>
              </a:rPr>
              <a:t>V</a:t>
            </a:r>
            <a:r>
              <a:rPr lang="zh-CN" altLang="zh-CN" b="1" dirty="0">
                <a:solidFill>
                  <a:srgbClr val="000000"/>
                </a:solidFill>
                <a:latin typeface="Arial"/>
                <a:ea typeface="宋体"/>
              </a:rPr>
              <a:t>流水线指令都要验证分支预测的正确性</a:t>
            </a:r>
            <a:r>
              <a:rPr lang="zh-CN" altLang="zh-CN" b="1" dirty="0" smtClean="0">
                <a:solidFill>
                  <a:srgbClr val="000000"/>
                </a:solidFill>
                <a:latin typeface="Arial"/>
                <a:ea typeface="宋体"/>
              </a:rPr>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21</a:t>
            </a:fld>
            <a:endParaRPr lang="zh-CN" altLang="en-US"/>
          </a:p>
        </p:txBody>
      </p:sp>
    </p:spTree>
    <p:extLst>
      <p:ext uri="{BB962C8B-B14F-4D97-AF65-F5344CB8AC3E}">
        <p14:creationId xmlns:p14="http://schemas.microsoft.com/office/powerpoint/2010/main" val="158092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 </a:t>
            </a:r>
            <a:r>
              <a:rPr lang="zh-CN" altLang="zh-CN" b="1" dirty="0"/>
              <a:t>流水线操作</a:t>
            </a:r>
            <a:endParaRPr lang="zh-CN" altLang="en-US" dirty="0"/>
          </a:p>
        </p:txBody>
      </p:sp>
      <p:sp>
        <p:nvSpPr>
          <p:cNvPr id="3" name="内容占位符 2"/>
          <p:cNvSpPr>
            <a:spLocks noGrp="1"/>
          </p:cNvSpPr>
          <p:nvPr>
            <p:ph idx="1"/>
          </p:nvPr>
        </p:nvSpPr>
        <p:spPr>
          <a:xfrm>
            <a:off x="395536" y="1412777"/>
            <a:ext cx="8352926" cy="4724370"/>
          </a:xfrm>
        </p:spPr>
        <p:txBody>
          <a:bodyPr/>
          <a:lstStyle/>
          <a:p>
            <a:r>
              <a:rPr lang="en-US" altLang="zh-CN" b="1" dirty="0">
                <a:latin typeface="+mj-ea"/>
                <a:ea typeface="+mj-ea"/>
              </a:rPr>
              <a:t>(5) </a:t>
            </a:r>
            <a:r>
              <a:rPr lang="zh-CN" altLang="zh-CN" b="1" dirty="0">
                <a:latin typeface="+mj-ea"/>
                <a:ea typeface="+mj-ea"/>
              </a:rPr>
              <a:t>写回</a:t>
            </a:r>
            <a:r>
              <a:rPr lang="en-US" altLang="zh-CN" b="1" dirty="0">
                <a:latin typeface="+mj-ea"/>
                <a:ea typeface="+mj-ea"/>
              </a:rPr>
              <a:t>(WB)</a:t>
            </a:r>
            <a:endParaRPr lang="zh-CN" altLang="zh-CN" b="1" dirty="0">
              <a:latin typeface="+mj-ea"/>
              <a:ea typeface="+mj-ea"/>
            </a:endParaRPr>
          </a:p>
          <a:p>
            <a:r>
              <a:rPr lang="zh-CN" altLang="zh-CN" dirty="0" smtClean="0"/>
              <a:t>修改</a:t>
            </a:r>
            <a:r>
              <a:rPr lang="zh-CN" altLang="zh-CN" dirty="0"/>
              <a:t>处理器的状态并且还要完成指令规定的操作</a:t>
            </a:r>
            <a:r>
              <a:rPr lang="zh-CN" altLang="zh-CN" dirty="0" smtClean="0"/>
              <a:t>。</a:t>
            </a:r>
            <a:endParaRPr lang="en-US" altLang="zh-CN" dirty="0" smtClean="0"/>
          </a:p>
          <a:p>
            <a:r>
              <a:rPr lang="zh-CN" altLang="zh-CN" dirty="0" smtClean="0"/>
              <a:t>在此</a:t>
            </a:r>
            <a:r>
              <a:rPr lang="zh-CN" altLang="zh-CN" dirty="0"/>
              <a:t>操作步骤，</a:t>
            </a:r>
            <a:r>
              <a:rPr lang="en-US" altLang="zh-CN" dirty="0"/>
              <a:t>V</a:t>
            </a:r>
            <a:r>
              <a:rPr lang="zh-CN" altLang="zh-CN" dirty="0"/>
              <a:t>流水线上的条件分支转移也要验证分支预测的正确性。</a:t>
            </a:r>
          </a:p>
          <a:p>
            <a:endParaRPr lang="en-US" altLang="zh-CN" dirty="0" smtClean="0"/>
          </a:p>
          <a:p>
            <a:r>
              <a:rPr lang="zh-CN" altLang="en-US" dirty="0"/>
              <a:t>流水线</a:t>
            </a:r>
            <a:r>
              <a:rPr lang="zh-CN" altLang="en-US" dirty="0" smtClean="0"/>
              <a:t>受阻：</a:t>
            </a:r>
            <a:endParaRPr lang="en-US" altLang="zh-CN" dirty="0" smtClean="0"/>
          </a:p>
          <a:p>
            <a:r>
              <a:rPr lang="zh-CN" altLang="en-US" dirty="0"/>
              <a:t>流水线</a:t>
            </a:r>
            <a:r>
              <a:rPr lang="zh-CN" altLang="en-US" dirty="0" smtClean="0"/>
              <a:t>退出：</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22</a:t>
            </a:fld>
            <a:endParaRPr lang="zh-CN" altLang="en-US"/>
          </a:p>
        </p:txBody>
      </p:sp>
    </p:spTree>
    <p:extLst>
      <p:ext uri="{BB962C8B-B14F-4D97-AF65-F5344CB8AC3E}">
        <p14:creationId xmlns:p14="http://schemas.microsoft.com/office/powerpoint/2010/main" val="1649983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zh-CN" b="1" dirty="0"/>
              <a:t>指令配对</a:t>
            </a:r>
            <a:r>
              <a:rPr lang="zh-CN" altLang="zh-CN" b="1" dirty="0" smtClean="0"/>
              <a:t>规则</a:t>
            </a:r>
            <a:endParaRPr lang="zh-CN" altLang="en-US" dirty="0"/>
          </a:p>
        </p:txBody>
      </p:sp>
      <p:sp>
        <p:nvSpPr>
          <p:cNvPr id="3" name="内容占位符 2"/>
          <p:cNvSpPr>
            <a:spLocks noGrp="1"/>
          </p:cNvSpPr>
          <p:nvPr>
            <p:ph idx="1"/>
          </p:nvPr>
        </p:nvSpPr>
        <p:spPr>
          <a:xfrm>
            <a:off x="395536" y="1412777"/>
            <a:ext cx="8352926" cy="397031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spcBef>
                <a:spcPts val="0"/>
              </a:spcBef>
              <a:spcAft>
                <a:spcPts val="0"/>
              </a:spcAft>
            </a:pPr>
            <a:r>
              <a:rPr lang="en-US" altLang="zh-CN" dirty="0"/>
              <a:t>Pentium</a:t>
            </a:r>
            <a:r>
              <a:rPr lang="zh-CN" altLang="zh-CN" dirty="0"/>
              <a:t>微处理器每个时钟可以发出</a:t>
            </a:r>
            <a:r>
              <a:rPr lang="en-US" altLang="zh-CN" dirty="0"/>
              <a:t>1</a:t>
            </a:r>
            <a:r>
              <a:rPr lang="zh-CN" altLang="zh-CN" dirty="0"/>
              <a:t>条或</a:t>
            </a:r>
            <a:r>
              <a:rPr lang="en-US" altLang="zh-CN" dirty="0"/>
              <a:t>2</a:t>
            </a:r>
            <a:r>
              <a:rPr lang="zh-CN" altLang="zh-CN" dirty="0"/>
              <a:t>条指令。要同时发出</a:t>
            </a:r>
            <a:r>
              <a:rPr lang="en-US" altLang="zh-CN" dirty="0"/>
              <a:t>2</a:t>
            </a:r>
            <a:r>
              <a:rPr lang="zh-CN" altLang="zh-CN" dirty="0"/>
              <a:t>条指令，必须满足下列配对规则：</a:t>
            </a:r>
            <a:r>
              <a:rPr lang="en-US" altLang="zh-CN" dirty="0" smtClean="0">
                <a:solidFill>
                  <a:srgbClr val="FF0000"/>
                </a:solidFill>
              </a:rPr>
              <a:t>----</a:t>
            </a:r>
            <a:r>
              <a:rPr lang="zh-CN" altLang="zh-CN" dirty="0" smtClean="0">
                <a:solidFill>
                  <a:srgbClr val="FF0000"/>
                </a:solidFill>
              </a:rPr>
              <a:t>“相关”</a:t>
            </a:r>
            <a:endParaRPr lang="zh-CN" altLang="zh-CN" dirty="0">
              <a:solidFill>
                <a:srgbClr val="FF0000"/>
              </a:solidFill>
            </a:endParaRPr>
          </a:p>
          <a:p>
            <a:pPr>
              <a:spcBef>
                <a:spcPts val="0"/>
              </a:spcBef>
              <a:spcAft>
                <a:spcPts val="0"/>
              </a:spcAft>
            </a:pPr>
            <a:r>
              <a:rPr lang="en-US" altLang="zh-CN" dirty="0"/>
              <a:t>1</a:t>
            </a:r>
            <a:r>
              <a:rPr lang="zh-CN" altLang="zh-CN" dirty="0"/>
              <a:t>）配对</a:t>
            </a:r>
            <a:r>
              <a:rPr lang="en-US" altLang="zh-CN" dirty="0"/>
              <a:t>2</a:t>
            </a:r>
            <a:r>
              <a:rPr lang="zh-CN" altLang="zh-CN" dirty="0"/>
              <a:t>条指令必须是下面所定义的那种“简单”指令。</a:t>
            </a:r>
          </a:p>
          <a:p>
            <a:pPr>
              <a:spcBef>
                <a:spcPts val="0"/>
              </a:spcBef>
              <a:spcAft>
                <a:spcPts val="0"/>
              </a:spcAft>
            </a:pPr>
            <a:r>
              <a:rPr lang="en-US" altLang="zh-CN" dirty="0"/>
              <a:t>2) 2</a:t>
            </a:r>
            <a:r>
              <a:rPr lang="zh-CN" altLang="zh-CN" dirty="0"/>
              <a:t>条指令之间不得存在</a:t>
            </a:r>
            <a:r>
              <a:rPr lang="zh-CN" altLang="zh-CN" dirty="0">
                <a:solidFill>
                  <a:srgbClr val="FF0000"/>
                </a:solidFill>
              </a:rPr>
              <a:t>“写后读”或“写后写”</a:t>
            </a:r>
            <a:r>
              <a:rPr lang="zh-CN" altLang="zh-CN" dirty="0"/>
              <a:t>这样的寄存器相关性。</a:t>
            </a:r>
          </a:p>
          <a:p>
            <a:pPr>
              <a:spcBef>
                <a:spcPts val="0"/>
              </a:spcBef>
              <a:spcAft>
                <a:spcPts val="0"/>
              </a:spcAft>
            </a:pPr>
            <a:r>
              <a:rPr lang="en-US" altLang="zh-CN" dirty="0"/>
              <a:t>3</a:t>
            </a:r>
            <a:r>
              <a:rPr lang="zh-CN" altLang="zh-CN" dirty="0"/>
              <a:t>）</a:t>
            </a:r>
            <a:r>
              <a:rPr lang="en-US" altLang="zh-CN" dirty="0"/>
              <a:t>1</a:t>
            </a:r>
            <a:r>
              <a:rPr lang="zh-CN" altLang="zh-CN" dirty="0"/>
              <a:t>条指令不能同时既包含立即数又包含位移量。</a:t>
            </a:r>
          </a:p>
          <a:p>
            <a:pPr>
              <a:spcBef>
                <a:spcPts val="0"/>
              </a:spcBef>
              <a:spcAft>
                <a:spcPts val="0"/>
              </a:spcAft>
            </a:pPr>
            <a:r>
              <a:rPr lang="en-US" altLang="zh-CN" dirty="0"/>
              <a:t>4</a:t>
            </a:r>
            <a:r>
              <a:rPr lang="zh-CN" altLang="zh-CN" dirty="0"/>
              <a:t>）带</a:t>
            </a:r>
            <a:r>
              <a:rPr lang="zh-CN" altLang="zh-CN" dirty="0" smtClean="0"/>
              <a:t>前缀的</a:t>
            </a:r>
            <a:r>
              <a:rPr lang="zh-CN" altLang="zh-CN" dirty="0"/>
              <a:t>指令只能出现在</a:t>
            </a:r>
            <a:r>
              <a:rPr lang="en-US" altLang="zh-CN" dirty="0"/>
              <a:t>U</a:t>
            </a:r>
            <a:r>
              <a:rPr lang="zh-CN" altLang="zh-CN" dirty="0"/>
              <a:t>流水线中。</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23</a:t>
            </a:fld>
            <a:endParaRPr lang="zh-CN" altLang="en-US"/>
          </a:p>
        </p:txBody>
      </p:sp>
    </p:spTree>
    <p:extLst>
      <p:ext uri="{BB962C8B-B14F-4D97-AF65-F5344CB8AC3E}">
        <p14:creationId xmlns:p14="http://schemas.microsoft.com/office/powerpoint/2010/main" val="2903693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zh-CN" b="1" dirty="0"/>
              <a:t>指令配对</a:t>
            </a:r>
            <a:r>
              <a:rPr lang="zh-CN" altLang="zh-CN" b="1" dirty="0" smtClean="0"/>
              <a:t>规则</a:t>
            </a:r>
            <a:endParaRPr lang="zh-CN" altLang="en-US" dirty="0"/>
          </a:p>
        </p:txBody>
      </p:sp>
      <p:sp>
        <p:nvSpPr>
          <p:cNvPr id="3" name="内容占位符 2"/>
          <p:cNvSpPr>
            <a:spLocks noGrp="1"/>
          </p:cNvSpPr>
          <p:nvPr>
            <p:ph idx="1"/>
          </p:nvPr>
        </p:nvSpPr>
        <p:spPr>
          <a:xfrm>
            <a:off x="395536" y="1412777"/>
            <a:ext cx="8352926" cy="2241255"/>
          </a:xfrm>
        </p:spPr>
        <p:txBody>
          <a:bodyPr/>
          <a:lstStyle/>
          <a:p>
            <a:pPr>
              <a:spcBef>
                <a:spcPts val="0"/>
              </a:spcBef>
              <a:spcAft>
                <a:spcPts val="0"/>
              </a:spcAft>
            </a:pPr>
            <a:r>
              <a:rPr lang="zh-CN" altLang="zh-CN" dirty="0"/>
              <a:t>简单指令完全是硬件化的，它们不需要任何微代码控制，而且是在</a:t>
            </a:r>
            <a:r>
              <a:rPr lang="en-US" altLang="zh-CN" dirty="0"/>
              <a:t>1</a:t>
            </a:r>
            <a:r>
              <a:rPr lang="zh-CN" altLang="zh-CN" dirty="0"/>
              <a:t>个时钟周期内执行</a:t>
            </a:r>
            <a:r>
              <a:rPr lang="zh-CN" altLang="zh-CN" dirty="0" smtClean="0"/>
              <a:t>。</a:t>
            </a:r>
            <a:endParaRPr lang="en-US" altLang="zh-CN" dirty="0" smtClean="0"/>
          </a:p>
          <a:p>
            <a:pPr>
              <a:spcBef>
                <a:spcPts val="0"/>
              </a:spcBef>
              <a:spcAft>
                <a:spcPts val="0"/>
              </a:spcAft>
            </a:pPr>
            <a:r>
              <a:rPr lang="zh-CN" altLang="zh-CN" dirty="0" smtClean="0"/>
              <a:t>但</a:t>
            </a:r>
            <a:r>
              <a:rPr lang="zh-CN" altLang="zh-CN" dirty="0"/>
              <a:t>算术运算和逻辑运算</a:t>
            </a:r>
            <a:r>
              <a:rPr lang="en-US" altLang="zh-CN" dirty="0"/>
              <a:t>(ALU)</a:t>
            </a:r>
            <a:r>
              <a:rPr lang="zh-CN" altLang="zh-CN" dirty="0"/>
              <a:t>指令：</a:t>
            </a:r>
            <a:r>
              <a:rPr lang="en-US" altLang="zh-CN" dirty="0"/>
              <a:t>ALU  REG</a:t>
            </a:r>
            <a:r>
              <a:rPr lang="zh-CN" altLang="zh-CN" dirty="0"/>
              <a:t>，</a:t>
            </a:r>
            <a:r>
              <a:rPr lang="en-US" altLang="zh-CN" dirty="0"/>
              <a:t>MEM</a:t>
            </a:r>
            <a:r>
              <a:rPr lang="zh-CN" altLang="zh-CN" dirty="0"/>
              <a:t>和</a:t>
            </a:r>
            <a:r>
              <a:rPr lang="en-US" altLang="zh-CN" dirty="0"/>
              <a:t>ALU  MEM</a:t>
            </a:r>
            <a:r>
              <a:rPr lang="zh-CN" altLang="zh-CN" dirty="0"/>
              <a:t>，</a:t>
            </a:r>
            <a:r>
              <a:rPr lang="en-US" altLang="zh-CN" dirty="0"/>
              <a:t>REG</a:t>
            </a:r>
            <a:r>
              <a:rPr lang="zh-CN" altLang="zh-CN" dirty="0"/>
              <a:t>分别需用</a:t>
            </a:r>
            <a:r>
              <a:rPr lang="en-US" altLang="zh-CN" dirty="0"/>
              <a:t>2</a:t>
            </a:r>
            <a:r>
              <a:rPr lang="zh-CN" altLang="zh-CN" dirty="0"/>
              <a:t>个时钟和</a:t>
            </a:r>
            <a:r>
              <a:rPr lang="en-US" altLang="zh-CN" dirty="0"/>
              <a:t>3</a:t>
            </a:r>
            <a:r>
              <a:rPr lang="zh-CN" altLang="zh-CN" dirty="0"/>
              <a:t>个时钟的时间操作</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24</a:t>
            </a:fld>
            <a:endParaRPr lang="zh-CN" altLang="en-US"/>
          </a:p>
        </p:txBody>
      </p:sp>
    </p:spTree>
    <p:extLst>
      <p:ext uri="{BB962C8B-B14F-4D97-AF65-F5344CB8AC3E}">
        <p14:creationId xmlns:p14="http://schemas.microsoft.com/office/powerpoint/2010/main" val="1217205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zh-CN" b="1" dirty="0"/>
              <a:t>指令配对</a:t>
            </a:r>
            <a:r>
              <a:rPr lang="zh-CN" altLang="zh-CN" b="1" dirty="0" smtClean="0"/>
              <a:t>规则</a:t>
            </a:r>
            <a:endParaRPr lang="zh-CN" altLang="en-US" dirty="0"/>
          </a:p>
        </p:txBody>
      </p:sp>
      <p:sp>
        <p:nvSpPr>
          <p:cNvPr id="3" name="内容占位符 2"/>
          <p:cNvSpPr>
            <a:spLocks noGrp="1"/>
          </p:cNvSpPr>
          <p:nvPr>
            <p:ph idx="1"/>
          </p:nvPr>
        </p:nvSpPr>
        <p:spPr>
          <a:xfrm>
            <a:off x="395536" y="1412777"/>
            <a:ext cx="8352926" cy="5029582"/>
          </a:xfrm>
        </p:spPr>
        <p:txBody>
          <a:bodyPr/>
          <a:lstStyle/>
          <a:p>
            <a:pPr>
              <a:lnSpc>
                <a:spcPts val="3500"/>
              </a:lnSpc>
              <a:spcBef>
                <a:spcPts val="0"/>
              </a:spcBef>
              <a:spcAft>
                <a:spcPts val="0"/>
              </a:spcAft>
            </a:pPr>
            <a:r>
              <a:rPr lang="en-US" altLang="zh-CN" dirty="0"/>
              <a:t>MOV  REG</a:t>
            </a:r>
            <a:r>
              <a:rPr lang="zh-CN" altLang="zh-CN" dirty="0"/>
              <a:t>，</a:t>
            </a:r>
            <a:r>
              <a:rPr lang="en-US" altLang="zh-CN" dirty="0"/>
              <a:t>REG</a:t>
            </a:r>
            <a:r>
              <a:rPr lang="zh-CN" altLang="zh-CN" dirty="0"/>
              <a:t>／</a:t>
            </a:r>
            <a:r>
              <a:rPr lang="en-US" altLang="zh-CN" dirty="0"/>
              <a:t>MEM</a:t>
            </a:r>
            <a:r>
              <a:rPr lang="zh-CN" altLang="zh-CN" dirty="0"/>
              <a:t>／</a:t>
            </a:r>
            <a:r>
              <a:rPr lang="en-US" altLang="zh-CN" dirty="0"/>
              <a:t>IMM</a:t>
            </a:r>
            <a:endParaRPr lang="zh-CN" altLang="zh-CN" dirty="0"/>
          </a:p>
          <a:p>
            <a:pPr>
              <a:lnSpc>
                <a:spcPts val="3500"/>
              </a:lnSpc>
              <a:spcBef>
                <a:spcPts val="0"/>
              </a:spcBef>
              <a:spcAft>
                <a:spcPts val="0"/>
              </a:spcAft>
            </a:pPr>
            <a:r>
              <a:rPr lang="en-US" altLang="zh-CN" dirty="0"/>
              <a:t>MOV  MEM</a:t>
            </a:r>
            <a:r>
              <a:rPr lang="zh-CN" altLang="zh-CN" dirty="0"/>
              <a:t>，</a:t>
            </a:r>
            <a:r>
              <a:rPr lang="en-US" altLang="zh-CN" dirty="0"/>
              <a:t>REG</a:t>
            </a:r>
            <a:r>
              <a:rPr lang="zh-CN" altLang="zh-CN" dirty="0"/>
              <a:t>／</a:t>
            </a:r>
            <a:r>
              <a:rPr lang="en-US" altLang="zh-CN" dirty="0"/>
              <a:t>IMM</a:t>
            </a:r>
            <a:endParaRPr lang="zh-CN" altLang="zh-CN" dirty="0"/>
          </a:p>
          <a:p>
            <a:pPr>
              <a:lnSpc>
                <a:spcPts val="3500"/>
              </a:lnSpc>
              <a:spcBef>
                <a:spcPts val="0"/>
              </a:spcBef>
              <a:spcAft>
                <a:spcPts val="0"/>
              </a:spcAft>
            </a:pPr>
            <a:r>
              <a:rPr lang="en-US" altLang="zh-CN" dirty="0"/>
              <a:t>ALU  REG</a:t>
            </a:r>
            <a:r>
              <a:rPr lang="zh-CN" altLang="zh-CN" dirty="0"/>
              <a:t>，</a:t>
            </a:r>
            <a:r>
              <a:rPr lang="en-US" altLang="zh-CN" dirty="0"/>
              <a:t>REG</a:t>
            </a:r>
            <a:r>
              <a:rPr lang="zh-CN" altLang="zh-CN" dirty="0"/>
              <a:t>／</a:t>
            </a:r>
            <a:r>
              <a:rPr lang="en-US" altLang="zh-CN" dirty="0"/>
              <a:t>MEM</a:t>
            </a:r>
            <a:r>
              <a:rPr lang="zh-CN" altLang="zh-CN" dirty="0"/>
              <a:t>／</a:t>
            </a:r>
            <a:r>
              <a:rPr lang="en-US" altLang="zh-CN" dirty="0"/>
              <a:t>IMM</a:t>
            </a:r>
            <a:endParaRPr lang="zh-CN" altLang="zh-CN" dirty="0"/>
          </a:p>
          <a:p>
            <a:pPr>
              <a:lnSpc>
                <a:spcPts val="3500"/>
              </a:lnSpc>
              <a:spcBef>
                <a:spcPts val="0"/>
              </a:spcBef>
              <a:spcAft>
                <a:spcPts val="0"/>
              </a:spcAft>
            </a:pPr>
            <a:r>
              <a:rPr lang="en-US" altLang="zh-CN" dirty="0"/>
              <a:t>ALU  MEM</a:t>
            </a:r>
            <a:r>
              <a:rPr lang="zh-CN" altLang="zh-CN" dirty="0"/>
              <a:t>，</a:t>
            </a:r>
            <a:r>
              <a:rPr lang="en-US" altLang="zh-CN" dirty="0"/>
              <a:t>REG</a:t>
            </a:r>
            <a:r>
              <a:rPr lang="zh-CN" altLang="zh-CN" dirty="0"/>
              <a:t>／</a:t>
            </a:r>
            <a:r>
              <a:rPr lang="en-US" altLang="zh-CN" dirty="0"/>
              <a:t>IMM</a:t>
            </a:r>
            <a:endParaRPr lang="zh-CN" altLang="zh-CN" dirty="0"/>
          </a:p>
          <a:p>
            <a:pPr>
              <a:lnSpc>
                <a:spcPts val="3500"/>
              </a:lnSpc>
              <a:spcBef>
                <a:spcPts val="0"/>
              </a:spcBef>
              <a:spcAft>
                <a:spcPts val="0"/>
              </a:spcAft>
            </a:pPr>
            <a:r>
              <a:rPr lang="en-US" altLang="zh-CN" dirty="0"/>
              <a:t>INC  REG</a:t>
            </a:r>
            <a:r>
              <a:rPr lang="zh-CN" altLang="zh-CN" dirty="0"/>
              <a:t>／</a:t>
            </a:r>
            <a:r>
              <a:rPr lang="en-US" altLang="zh-CN" dirty="0"/>
              <a:t>MEM</a:t>
            </a:r>
            <a:endParaRPr lang="zh-CN" altLang="zh-CN" dirty="0"/>
          </a:p>
          <a:p>
            <a:pPr>
              <a:lnSpc>
                <a:spcPts val="3500"/>
              </a:lnSpc>
              <a:spcBef>
                <a:spcPts val="0"/>
              </a:spcBef>
              <a:spcAft>
                <a:spcPts val="0"/>
              </a:spcAft>
            </a:pPr>
            <a:r>
              <a:rPr lang="en-US" altLang="zh-CN" dirty="0"/>
              <a:t>DEC  REG</a:t>
            </a:r>
            <a:r>
              <a:rPr lang="zh-CN" altLang="zh-CN" dirty="0"/>
              <a:t>／</a:t>
            </a:r>
            <a:r>
              <a:rPr lang="en-US" altLang="zh-CN" dirty="0"/>
              <a:t>MEM</a:t>
            </a:r>
            <a:endParaRPr lang="zh-CN" altLang="zh-CN" dirty="0"/>
          </a:p>
          <a:p>
            <a:pPr>
              <a:lnSpc>
                <a:spcPts val="3500"/>
              </a:lnSpc>
              <a:spcBef>
                <a:spcPts val="0"/>
              </a:spcBef>
              <a:spcAft>
                <a:spcPts val="0"/>
              </a:spcAft>
            </a:pPr>
            <a:r>
              <a:rPr lang="en-US" altLang="zh-CN" dirty="0"/>
              <a:t>PUSH REG</a:t>
            </a:r>
            <a:r>
              <a:rPr lang="zh-CN" altLang="zh-CN" dirty="0"/>
              <a:t>／</a:t>
            </a:r>
            <a:r>
              <a:rPr lang="en-US" altLang="zh-CN" dirty="0"/>
              <a:t>MEM</a:t>
            </a:r>
            <a:endParaRPr lang="zh-CN" altLang="zh-CN" dirty="0"/>
          </a:p>
          <a:p>
            <a:pPr>
              <a:lnSpc>
                <a:spcPts val="3500"/>
              </a:lnSpc>
              <a:spcBef>
                <a:spcPts val="0"/>
              </a:spcBef>
              <a:spcAft>
                <a:spcPts val="0"/>
              </a:spcAft>
            </a:pPr>
            <a:r>
              <a:rPr lang="en-US" altLang="zh-CN" dirty="0"/>
              <a:t>POP  REG</a:t>
            </a:r>
            <a:endParaRPr lang="zh-CN" altLang="zh-CN" dirty="0"/>
          </a:p>
          <a:p>
            <a:pPr>
              <a:lnSpc>
                <a:spcPts val="3500"/>
              </a:lnSpc>
              <a:spcBef>
                <a:spcPts val="0"/>
              </a:spcBef>
              <a:spcAft>
                <a:spcPts val="0"/>
              </a:spcAft>
            </a:pPr>
            <a:r>
              <a:rPr lang="en-US" altLang="zh-CN" dirty="0"/>
              <a:t>LEA  REG</a:t>
            </a:r>
            <a:r>
              <a:rPr lang="zh-CN" altLang="zh-CN" dirty="0"/>
              <a:t>，</a:t>
            </a:r>
            <a:r>
              <a:rPr lang="en-US" altLang="zh-CN" dirty="0"/>
              <a:t>MEM</a:t>
            </a:r>
            <a:endParaRPr lang="zh-CN" altLang="zh-CN" dirty="0"/>
          </a:p>
          <a:p>
            <a:pPr>
              <a:lnSpc>
                <a:spcPts val="3500"/>
              </a:lnSpc>
              <a:spcBef>
                <a:spcPts val="0"/>
              </a:spcBef>
              <a:spcAft>
                <a:spcPts val="0"/>
              </a:spcAft>
            </a:pPr>
            <a:r>
              <a:rPr lang="zh-CN" altLang="zh-CN" dirty="0"/>
              <a:t>近转移的</a:t>
            </a:r>
            <a:r>
              <a:rPr lang="en-US" altLang="zh-CN" dirty="0"/>
              <a:t>JMP</a:t>
            </a:r>
            <a:r>
              <a:rPr lang="zh-CN" altLang="zh-CN" dirty="0"/>
              <a:t>／</a:t>
            </a:r>
            <a:r>
              <a:rPr lang="en-US" altLang="zh-CN" dirty="0"/>
              <a:t>CALL</a:t>
            </a:r>
            <a:r>
              <a:rPr lang="zh-CN" altLang="zh-CN" dirty="0"/>
              <a:t>／</a:t>
            </a:r>
            <a:r>
              <a:rPr lang="en-US" altLang="zh-CN" dirty="0"/>
              <a:t>JCC </a:t>
            </a:r>
            <a:endParaRPr lang="zh-CN" altLang="zh-CN" dirty="0"/>
          </a:p>
          <a:p>
            <a:pPr>
              <a:lnSpc>
                <a:spcPts val="3500"/>
              </a:lnSpc>
              <a:spcBef>
                <a:spcPts val="0"/>
              </a:spcBef>
              <a:spcAft>
                <a:spcPts val="0"/>
              </a:spcAft>
            </a:pPr>
            <a:r>
              <a:rPr lang="en-US" altLang="zh-CN" dirty="0" smtClean="0"/>
              <a:t>NOP</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25</a:t>
            </a:fld>
            <a:endParaRPr lang="zh-CN" altLang="en-US"/>
          </a:p>
        </p:txBody>
      </p:sp>
    </p:spTree>
    <p:extLst>
      <p:ext uri="{BB962C8B-B14F-4D97-AF65-F5344CB8AC3E}">
        <p14:creationId xmlns:p14="http://schemas.microsoft.com/office/powerpoint/2010/main" val="1217205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zh-CN" b="1" dirty="0"/>
              <a:t>指令配对</a:t>
            </a:r>
            <a:r>
              <a:rPr lang="zh-CN" altLang="zh-CN" b="1" dirty="0" smtClean="0"/>
              <a:t>规则</a:t>
            </a:r>
            <a:endParaRPr lang="zh-CN" altLang="en-US" dirty="0"/>
          </a:p>
        </p:txBody>
      </p:sp>
      <p:sp>
        <p:nvSpPr>
          <p:cNvPr id="3" name="内容占位符 2"/>
          <p:cNvSpPr>
            <a:spLocks noGrp="1"/>
          </p:cNvSpPr>
          <p:nvPr>
            <p:ph idx="1"/>
          </p:nvPr>
        </p:nvSpPr>
        <p:spPr>
          <a:xfrm>
            <a:off x="395536" y="1412777"/>
            <a:ext cx="8352926" cy="5530745"/>
          </a:xfrm>
        </p:spPr>
        <p:txBody>
          <a:bodyPr/>
          <a:lstStyle/>
          <a:p>
            <a:r>
              <a:rPr lang="zh-CN" altLang="zh-CN" dirty="0"/>
              <a:t>此外，条件分支转移和无条件分支转移指令只有当作为配对中的第二条指令时才可以配对。它们不可以与下一条顺序指令进行配对。</a:t>
            </a:r>
          </a:p>
          <a:p>
            <a:r>
              <a:rPr lang="zh-CN" altLang="zh-CN" dirty="0"/>
              <a:t>寄存器相关的指令不能配对，包括经寄存器以及标志位存在的的隐形相关</a:t>
            </a:r>
            <a:r>
              <a:rPr lang="zh-CN" altLang="zh-CN" dirty="0" smtClean="0"/>
              <a:t>。</a:t>
            </a:r>
            <a:endParaRPr lang="en-US" altLang="zh-CN" dirty="0" smtClean="0"/>
          </a:p>
          <a:p>
            <a:r>
              <a:rPr lang="zh-CN" altLang="zh-CN" dirty="0" smtClean="0">
                <a:solidFill>
                  <a:srgbClr val="FF0000"/>
                </a:solidFill>
              </a:rPr>
              <a:t>虽然</a:t>
            </a:r>
            <a:r>
              <a:rPr lang="zh-CN" altLang="zh-CN" dirty="0">
                <a:solidFill>
                  <a:srgbClr val="FF0000"/>
                </a:solidFill>
              </a:rPr>
              <a:t>“比较”指令与随后的“转移”指令，以及堆栈操作指令之间存在标志位和堆栈指针的相关，但允许配对，这是由特殊硬件完成的。</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26</a:t>
            </a:fld>
            <a:endParaRPr lang="zh-CN" altLang="en-US"/>
          </a:p>
        </p:txBody>
      </p:sp>
    </p:spTree>
    <p:extLst>
      <p:ext uri="{BB962C8B-B14F-4D97-AF65-F5344CB8AC3E}">
        <p14:creationId xmlns:p14="http://schemas.microsoft.com/office/powerpoint/2010/main" val="121720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3.1.4 </a:t>
            </a:r>
            <a:r>
              <a:rPr lang="zh-CN" altLang="zh-CN" b="1" dirty="0"/>
              <a:t>浮点流水线</a:t>
            </a:r>
            <a:endParaRPr lang="zh-CN" altLang="en-US" dirty="0"/>
          </a:p>
        </p:txBody>
      </p:sp>
      <p:sp>
        <p:nvSpPr>
          <p:cNvPr id="3" name="内容占位符 2"/>
          <p:cNvSpPr>
            <a:spLocks noGrp="1"/>
          </p:cNvSpPr>
          <p:nvPr>
            <p:ph idx="1"/>
          </p:nvPr>
        </p:nvSpPr>
        <p:spPr>
          <a:xfrm>
            <a:off x="395536" y="1412777"/>
            <a:ext cx="8352926" cy="3492431"/>
          </a:xfrm>
        </p:spPr>
        <p:txBody>
          <a:bodyPr/>
          <a:lstStyle/>
          <a:p>
            <a:r>
              <a:rPr lang="en-US" altLang="zh-CN" dirty="0"/>
              <a:t>Pentium</a:t>
            </a:r>
            <a:r>
              <a:rPr lang="zh-CN" altLang="zh-CN" dirty="0"/>
              <a:t>微处理器的浮点流水线是由浮点接口、寄存器组及控制部件</a:t>
            </a:r>
            <a:r>
              <a:rPr lang="en-US" altLang="zh-CN" dirty="0"/>
              <a:t>(FIRC)</a:t>
            </a:r>
            <a:r>
              <a:rPr lang="zh-CN" altLang="zh-CN" dirty="0"/>
              <a:t>、浮点指数功能部件</a:t>
            </a:r>
            <a:r>
              <a:rPr lang="en-US" altLang="zh-CN" dirty="0"/>
              <a:t>(FEXP)</a:t>
            </a:r>
            <a:r>
              <a:rPr lang="zh-CN" altLang="zh-CN" dirty="0"/>
              <a:t>、浮点乘法部件</a:t>
            </a:r>
            <a:r>
              <a:rPr lang="en-US" altLang="zh-CN" dirty="0"/>
              <a:t>(FMUL)</a:t>
            </a:r>
            <a:r>
              <a:rPr lang="zh-CN" altLang="zh-CN" dirty="0"/>
              <a:t>、浮点加法部件</a:t>
            </a:r>
            <a:r>
              <a:rPr lang="en-US" altLang="zh-CN" dirty="0"/>
              <a:t>(FADD)</a:t>
            </a:r>
            <a:r>
              <a:rPr lang="zh-CN" altLang="zh-CN" dirty="0"/>
              <a:t>、浮点除法部件</a:t>
            </a:r>
            <a:r>
              <a:rPr lang="en-US" altLang="zh-CN" dirty="0"/>
              <a:t>(FDIV)</a:t>
            </a:r>
            <a:r>
              <a:rPr lang="zh-CN" altLang="zh-CN" dirty="0"/>
              <a:t>以及浮点舍入处理部件</a:t>
            </a:r>
            <a:r>
              <a:rPr lang="en-US" altLang="zh-CN" dirty="0"/>
              <a:t>(FRND)</a:t>
            </a:r>
            <a:r>
              <a:rPr lang="zh-CN" altLang="zh-CN" dirty="0"/>
              <a:t>共</a:t>
            </a:r>
            <a:r>
              <a:rPr lang="en-US" altLang="zh-CN" dirty="0"/>
              <a:t>7</a:t>
            </a:r>
            <a:r>
              <a:rPr lang="zh-CN" altLang="zh-CN" dirty="0"/>
              <a:t>个部件组成。在运行期间各部件进行的均是专项操作。</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27</a:t>
            </a:fld>
            <a:endParaRPr lang="zh-CN" altLang="en-US"/>
          </a:p>
        </p:txBody>
      </p:sp>
    </p:spTree>
    <p:extLst>
      <p:ext uri="{BB962C8B-B14F-4D97-AF65-F5344CB8AC3E}">
        <p14:creationId xmlns:p14="http://schemas.microsoft.com/office/powerpoint/2010/main" val="1217205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3.1.5 Cache</a:t>
            </a:r>
            <a:r>
              <a:rPr lang="zh-CN" altLang="zh-CN" b="1" dirty="0"/>
              <a:t>部件</a:t>
            </a:r>
            <a:endParaRPr lang="zh-CN" altLang="en-US" dirty="0"/>
          </a:p>
        </p:txBody>
      </p:sp>
      <p:sp>
        <p:nvSpPr>
          <p:cNvPr id="3" name="内容占位符 2"/>
          <p:cNvSpPr>
            <a:spLocks noGrp="1"/>
          </p:cNvSpPr>
          <p:nvPr>
            <p:ph idx="1"/>
          </p:nvPr>
        </p:nvSpPr>
        <p:spPr>
          <a:xfrm>
            <a:off x="395536" y="1412777"/>
            <a:ext cx="8352926" cy="4616648"/>
          </a:xfrm>
        </p:spPr>
        <p:txBody>
          <a:bodyPr/>
          <a:lstStyle/>
          <a:p>
            <a:pPr indent="266700" algn="just">
              <a:spcAft>
                <a:spcPts val="0"/>
              </a:spcAft>
              <a:tabLst>
                <a:tab pos="2419350" algn="l"/>
                <a:tab pos="6858000" algn="dec"/>
                <a:tab pos="7086600" algn="dec"/>
              </a:tabLst>
            </a:pPr>
            <a:r>
              <a:rPr lang="en-US" altLang="zh-CN" sz="2800" b="1" dirty="0">
                <a:solidFill>
                  <a:srgbClr val="000000"/>
                </a:solidFill>
                <a:latin typeface="宋体"/>
                <a:ea typeface="新宋体"/>
              </a:rPr>
              <a:t>Pentium</a:t>
            </a:r>
            <a:r>
              <a:rPr lang="zh-CN" altLang="zh-CN" sz="2800" b="1" dirty="0">
                <a:solidFill>
                  <a:srgbClr val="000000"/>
                </a:solidFill>
                <a:latin typeface="Arial"/>
                <a:ea typeface="宋体"/>
              </a:rPr>
              <a:t>片内有两个</a:t>
            </a:r>
            <a:r>
              <a:rPr lang="en-US" altLang="zh-CN" sz="2800" b="1" dirty="0">
                <a:solidFill>
                  <a:srgbClr val="000000"/>
                </a:solidFill>
                <a:latin typeface="Arial"/>
                <a:ea typeface="宋体"/>
              </a:rPr>
              <a:t>8KB</a:t>
            </a:r>
            <a:r>
              <a:rPr lang="zh-CN" altLang="zh-CN" sz="2800" b="1" dirty="0">
                <a:solidFill>
                  <a:srgbClr val="000000"/>
                </a:solidFill>
                <a:latin typeface="Arial"/>
                <a:ea typeface="宋体"/>
              </a:rPr>
              <a:t>的</a:t>
            </a:r>
            <a:r>
              <a:rPr lang="en-US" altLang="zh-CN" sz="2800" b="1" dirty="0">
                <a:solidFill>
                  <a:srgbClr val="000000"/>
                </a:solidFill>
                <a:latin typeface="Arial"/>
                <a:ea typeface="宋体"/>
              </a:rPr>
              <a:t>Cache</a:t>
            </a:r>
            <a:r>
              <a:rPr lang="zh-CN" altLang="zh-CN" sz="2800" b="1" dirty="0">
                <a:solidFill>
                  <a:srgbClr val="000000"/>
                </a:solidFill>
                <a:latin typeface="Arial"/>
                <a:ea typeface="宋体"/>
              </a:rPr>
              <a:t>，一个是指令</a:t>
            </a:r>
            <a:r>
              <a:rPr lang="en-US" altLang="zh-CN" sz="2800" b="1" dirty="0">
                <a:solidFill>
                  <a:srgbClr val="000000"/>
                </a:solidFill>
                <a:latin typeface="Arial"/>
                <a:ea typeface="宋体"/>
              </a:rPr>
              <a:t>Cache </a:t>
            </a:r>
            <a:r>
              <a:rPr lang="zh-CN" altLang="zh-CN" sz="2800" b="1" dirty="0">
                <a:solidFill>
                  <a:srgbClr val="000000"/>
                </a:solidFill>
                <a:latin typeface="Arial"/>
                <a:ea typeface="宋体"/>
              </a:rPr>
              <a:t>，一个是数据</a:t>
            </a:r>
            <a:r>
              <a:rPr lang="en-US" altLang="zh-CN" sz="2800" b="1" dirty="0">
                <a:solidFill>
                  <a:srgbClr val="000000"/>
                </a:solidFill>
                <a:latin typeface="Arial"/>
                <a:ea typeface="宋体"/>
              </a:rPr>
              <a:t>Cache</a:t>
            </a:r>
            <a:r>
              <a:rPr lang="zh-CN" altLang="zh-CN" sz="2800" b="1" dirty="0">
                <a:solidFill>
                  <a:srgbClr val="000000"/>
                </a:solidFill>
                <a:latin typeface="Arial"/>
                <a:ea typeface="宋体"/>
              </a:rPr>
              <a:t>。为提高流水线操作效率，</a:t>
            </a:r>
            <a:r>
              <a:rPr lang="en-US" altLang="zh-CN" sz="2800" b="1" dirty="0">
                <a:solidFill>
                  <a:srgbClr val="000000"/>
                </a:solidFill>
                <a:latin typeface="Arial"/>
                <a:ea typeface="宋体"/>
              </a:rPr>
              <a:t>Pentium</a:t>
            </a:r>
            <a:r>
              <a:rPr lang="zh-CN" altLang="zh-CN" sz="2800" b="1" dirty="0">
                <a:solidFill>
                  <a:srgbClr val="000000"/>
                </a:solidFill>
                <a:latin typeface="Arial"/>
                <a:ea typeface="宋体"/>
              </a:rPr>
              <a:t>采用了一项动态的转移预测判断技术。为此在芯片内还配置了一个转移目标缓冲存储器，其效果相当于又增大了指令代码</a:t>
            </a:r>
            <a:r>
              <a:rPr lang="en-US" altLang="zh-CN" sz="2800" b="1" dirty="0">
                <a:solidFill>
                  <a:srgbClr val="000000"/>
                </a:solidFill>
                <a:latin typeface="Arial"/>
                <a:ea typeface="宋体"/>
              </a:rPr>
              <a:t>Cache</a:t>
            </a:r>
            <a:r>
              <a:rPr lang="zh-CN" altLang="zh-CN" sz="2800" b="1" dirty="0">
                <a:solidFill>
                  <a:srgbClr val="000000"/>
                </a:solidFill>
                <a:latin typeface="Arial"/>
                <a:ea typeface="宋体"/>
              </a:rPr>
              <a:t>的容量。</a:t>
            </a:r>
            <a:r>
              <a:rPr lang="zh-CN" altLang="zh-CN" sz="2800" b="1" dirty="0">
                <a:solidFill>
                  <a:srgbClr val="FF0000"/>
                </a:solidFill>
                <a:latin typeface="Arial"/>
                <a:ea typeface="宋体"/>
              </a:rPr>
              <a:t>在每一个</a:t>
            </a:r>
            <a:r>
              <a:rPr lang="en-US" altLang="zh-CN" sz="2800" b="1" dirty="0">
                <a:solidFill>
                  <a:srgbClr val="FF0000"/>
                </a:solidFill>
                <a:latin typeface="Arial"/>
                <a:ea typeface="宋体"/>
              </a:rPr>
              <a:t>Cache</a:t>
            </a:r>
            <a:r>
              <a:rPr lang="zh-CN" altLang="zh-CN" sz="2800" b="1" dirty="0">
                <a:solidFill>
                  <a:srgbClr val="FF0000"/>
                </a:solidFill>
                <a:latin typeface="Arial"/>
                <a:ea typeface="宋体"/>
              </a:rPr>
              <a:t>内，都装备有一个专用的</a:t>
            </a:r>
            <a:r>
              <a:rPr lang="en-US" altLang="zh-CN" sz="2800" b="1" dirty="0">
                <a:solidFill>
                  <a:srgbClr val="FF0000"/>
                </a:solidFill>
                <a:latin typeface="Arial"/>
                <a:ea typeface="宋体"/>
              </a:rPr>
              <a:t>TLB(</a:t>
            </a:r>
            <a:r>
              <a:rPr lang="zh-CN" altLang="zh-CN" sz="2800" b="1" dirty="0">
                <a:solidFill>
                  <a:srgbClr val="FF0000"/>
                </a:solidFill>
                <a:latin typeface="Arial"/>
                <a:ea typeface="宋体"/>
              </a:rPr>
              <a:t>转换旁视缓冲器</a:t>
            </a:r>
            <a:r>
              <a:rPr lang="en-US" altLang="zh-CN" sz="2800" b="1" dirty="0">
                <a:solidFill>
                  <a:srgbClr val="FF0000"/>
                </a:solidFill>
                <a:latin typeface="Arial"/>
                <a:ea typeface="宋体"/>
              </a:rPr>
              <a:t>)</a:t>
            </a:r>
            <a:r>
              <a:rPr lang="zh-CN" altLang="zh-CN" sz="2800" b="1" dirty="0">
                <a:solidFill>
                  <a:srgbClr val="FF0000"/>
                </a:solidFill>
                <a:latin typeface="Arial"/>
                <a:ea typeface="宋体"/>
              </a:rPr>
              <a:t>，用来快速地将线性地址转换成物理地址</a:t>
            </a:r>
            <a:r>
              <a:rPr lang="zh-CN" altLang="zh-CN" sz="2800" b="1" dirty="0" smtClean="0">
                <a:solidFill>
                  <a:srgbClr val="FF0000"/>
                </a:solidFill>
                <a:latin typeface="Arial"/>
                <a:ea typeface="宋体"/>
              </a:rPr>
              <a:t>。</a:t>
            </a:r>
            <a:endParaRPr lang="zh-CN" altLang="en-US" sz="2800" b="1"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dirty="0" smtClean="0"/>
              <a:t>吉林大学 微型计算机原理与接口技术</a:t>
            </a:r>
            <a:endParaRPr lang="zh-CN" altLang="en-US" dirty="0"/>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28</a:t>
            </a:fld>
            <a:endParaRPr lang="zh-CN" altLang="en-US"/>
          </a:p>
        </p:txBody>
      </p:sp>
    </p:spTree>
    <p:extLst>
      <p:ext uri="{BB962C8B-B14F-4D97-AF65-F5344CB8AC3E}">
        <p14:creationId xmlns:p14="http://schemas.microsoft.com/office/powerpoint/2010/main" val="121720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3.1.5 Cache</a:t>
            </a:r>
            <a:r>
              <a:rPr lang="zh-CN" altLang="zh-CN" b="1" dirty="0"/>
              <a:t>部件</a:t>
            </a:r>
            <a:endParaRPr lang="zh-CN" altLang="en-US" dirty="0"/>
          </a:p>
        </p:txBody>
      </p:sp>
      <p:sp>
        <p:nvSpPr>
          <p:cNvPr id="3" name="内容占位符 2"/>
          <p:cNvSpPr>
            <a:spLocks noGrp="1"/>
          </p:cNvSpPr>
          <p:nvPr>
            <p:ph idx="1"/>
          </p:nvPr>
        </p:nvSpPr>
        <p:spPr>
          <a:xfrm>
            <a:off x="395536" y="1412777"/>
            <a:ext cx="8352926" cy="4675126"/>
          </a:xfrm>
        </p:spPr>
        <p:txBody>
          <a:bodyPr/>
          <a:lstStyle/>
          <a:p>
            <a:r>
              <a:rPr lang="en-US" altLang="zh-CN" dirty="0"/>
              <a:t>1)Pentium</a:t>
            </a:r>
            <a:r>
              <a:rPr lang="zh-CN" altLang="zh-CN" dirty="0"/>
              <a:t>的数据</a:t>
            </a:r>
            <a:r>
              <a:rPr lang="en-US" altLang="zh-CN" dirty="0"/>
              <a:t>Cache</a:t>
            </a:r>
            <a:r>
              <a:rPr lang="zh-CN" altLang="zh-CN" dirty="0"/>
              <a:t>支持</a:t>
            </a:r>
            <a:r>
              <a:rPr lang="en-US" altLang="zh-CN" dirty="0"/>
              <a:t>U</a:t>
            </a:r>
            <a:r>
              <a:rPr lang="zh-CN" altLang="zh-CN" dirty="0"/>
              <a:t>流水线和</a:t>
            </a:r>
            <a:r>
              <a:rPr lang="en-US" altLang="zh-CN" dirty="0"/>
              <a:t>V</a:t>
            </a:r>
            <a:r>
              <a:rPr lang="zh-CN" altLang="zh-CN" dirty="0"/>
              <a:t>流水线的二元访问，以便支持辅助带宽和简化编译程序的指令调度算法。当访问数据</a:t>
            </a:r>
            <a:r>
              <a:rPr lang="en-US" altLang="zh-CN" dirty="0"/>
              <a:t>Cache</a:t>
            </a:r>
            <a:r>
              <a:rPr lang="zh-CN" altLang="zh-CN" dirty="0"/>
              <a:t>出现冲突时，总是先让</a:t>
            </a:r>
            <a:r>
              <a:rPr lang="en-US" altLang="zh-CN" dirty="0"/>
              <a:t>U</a:t>
            </a:r>
            <a:r>
              <a:rPr lang="zh-CN" altLang="zh-CN" dirty="0"/>
              <a:t>流水线访问数据</a:t>
            </a:r>
            <a:r>
              <a:rPr lang="en-US" altLang="zh-CN" dirty="0"/>
              <a:t>Cache</a:t>
            </a:r>
            <a:r>
              <a:rPr lang="zh-CN" altLang="zh-CN" dirty="0"/>
              <a:t>，而让</a:t>
            </a:r>
            <a:r>
              <a:rPr lang="en-US" altLang="zh-CN" dirty="0"/>
              <a:t>V</a:t>
            </a:r>
            <a:r>
              <a:rPr lang="zh-CN" altLang="zh-CN" dirty="0"/>
              <a:t>流水线的访问暂停一个时钟周期。</a:t>
            </a:r>
          </a:p>
          <a:p>
            <a:r>
              <a:rPr lang="en-US" altLang="zh-CN" dirty="0"/>
              <a:t>2)Pentium</a:t>
            </a:r>
            <a:r>
              <a:rPr lang="zh-CN" altLang="zh-CN" dirty="0"/>
              <a:t>的指令</a:t>
            </a:r>
            <a:r>
              <a:rPr lang="en-US" altLang="zh-CN" dirty="0"/>
              <a:t>Cache</a:t>
            </a:r>
            <a:r>
              <a:rPr lang="zh-CN" altLang="zh-CN" dirty="0"/>
              <a:t>、转移目标缓冲器以及预取缓冲器将原始指令正确地完整无误地送到</a:t>
            </a:r>
            <a:r>
              <a:rPr lang="en-US" altLang="zh-CN" dirty="0"/>
              <a:t>Pentium</a:t>
            </a:r>
            <a:r>
              <a:rPr lang="zh-CN" altLang="zh-CN" dirty="0"/>
              <a:t>微处理机的执行部件中，指令通常是取自指令</a:t>
            </a:r>
            <a:r>
              <a:rPr lang="en-US" altLang="zh-CN" dirty="0"/>
              <a:t>Cache</a:t>
            </a:r>
            <a:r>
              <a:rPr lang="zh-CN" altLang="zh-CN" dirty="0"/>
              <a:t>或外部总线。转移地址通常存放在转移目标缓冲器</a:t>
            </a:r>
            <a:r>
              <a:rPr lang="zh-CN" altLang="zh-CN" dirty="0" smtClean="0"/>
              <a:t>内</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29</a:t>
            </a:fld>
            <a:endParaRPr lang="zh-CN" altLang="en-US"/>
          </a:p>
        </p:txBody>
      </p:sp>
    </p:spTree>
    <p:extLst>
      <p:ext uri="{BB962C8B-B14F-4D97-AF65-F5344CB8AC3E}">
        <p14:creationId xmlns:p14="http://schemas.microsoft.com/office/powerpoint/2010/main" val="178746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333375"/>
            <a:ext cx="8280400" cy="923925"/>
          </a:xfrm>
        </p:spPr>
        <p:txBody>
          <a:bodyPr rtlCol="0">
            <a:noAutofit/>
          </a:bodyPr>
          <a:lstStyle/>
          <a:p>
            <a:pPr fontAlgn="auto">
              <a:spcAft>
                <a:spcPts val="0"/>
              </a:spcAft>
              <a:defRPr/>
            </a:pPr>
            <a:endParaRPr lang="zh-CN" altLang="en-US"/>
          </a:p>
        </p:txBody>
      </p:sp>
      <p:sp>
        <p:nvSpPr>
          <p:cNvPr id="70659" name="内容占位符 2"/>
          <p:cNvSpPr>
            <a:spLocks noGrp="1"/>
          </p:cNvSpPr>
          <p:nvPr>
            <p:ph idx="1"/>
          </p:nvPr>
        </p:nvSpPr>
        <p:spPr>
          <a:xfrm>
            <a:off x="395288" y="1412875"/>
            <a:ext cx="8353425" cy="2836863"/>
          </a:xfrm>
        </p:spPr>
        <p:txBody>
          <a:bodyPr/>
          <a:lstStyle/>
          <a:p>
            <a:pPr indent="539750"/>
            <a:endParaRPr lang="zh-CN" altLang="en-US" smtClean="0"/>
          </a:p>
        </p:txBody>
      </p:sp>
      <p:sp>
        <p:nvSpPr>
          <p:cNvPr id="4" name="日期占位符 3"/>
          <p:cNvSpPr>
            <a:spLocks noGrp="1"/>
          </p:cNvSpPr>
          <p:nvPr>
            <p:ph type="dt" sz="quarter" idx="10"/>
          </p:nvPr>
        </p:nvSpPr>
        <p:spPr/>
        <p:txBody>
          <a:bodyPr/>
          <a:lstStyle/>
          <a:p>
            <a:pPr>
              <a:defRPr/>
            </a:pPr>
            <a:fld id="{E2750BBF-3102-41AC-A8E1-36B8565C33BE}" type="datetime1">
              <a:rPr lang="zh-CN" altLang="en-US"/>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a:t>吉林大学 微型计算机原理与接口技术</a:t>
            </a:r>
          </a:p>
        </p:txBody>
      </p:sp>
      <p:sp>
        <p:nvSpPr>
          <p:cNvPr id="6" name="灯片编号占位符 5"/>
          <p:cNvSpPr>
            <a:spLocks noGrp="1"/>
          </p:cNvSpPr>
          <p:nvPr>
            <p:ph type="sldNum" sz="quarter" idx="12"/>
          </p:nvPr>
        </p:nvSpPr>
        <p:spPr/>
        <p:txBody>
          <a:bodyPr/>
          <a:lstStyle/>
          <a:p>
            <a:pPr>
              <a:defRPr/>
            </a:pPr>
            <a:fld id="{2147270A-9778-4928-B030-5D505F809371}" type="slidenum">
              <a:rPr lang="zh-CN" altLang="en-US"/>
              <a:pPr>
                <a:defRPr/>
              </a:pPr>
              <a:t>3</a:t>
            </a:fld>
            <a:endParaRPr lang="zh-CN" altLang="en-US"/>
          </a:p>
        </p:txBody>
      </p:sp>
      <p:pic>
        <p:nvPicPr>
          <p:cNvPr id="706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6024"/>
            <a:ext cx="8496944" cy="645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3.1.6 </a:t>
            </a:r>
            <a:r>
              <a:rPr lang="zh-CN" altLang="zh-CN" b="1" dirty="0"/>
              <a:t>指令译码部件</a:t>
            </a:r>
            <a:endParaRPr lang="zh-CN" altLang="en-US" dirty="0"/>
          </a:p>
        </p:txBody>
      </p:sp>
      <p:sp>
        <p:nvSpPr>
          <p:cNvPr id="3" name="内容占位符 2"/>
          <p:cNvSpPr>
            <a:spLocks noGrp="1"/>
          </p:cNvSpPr>
          <p:nvPr>
            <p:ph idx="1"/>
          </p:nvPr>
        </p:nvSpPr>
        <p:spPr>
          <a:xfrm>
            <a:off x="395536" y="1412777"/>
            <a:ext cx="8352926" cy="2760756"/>
          </a:xfrm>
        </p:spPr>
        <p:txBody>
          <a:bodyPr/>
          <a:lstStyle/>
          <a:p>
            <a:r>
              <a:rPr lang="zh-CN" altLang="en-US" dirty="0" smtClean="0"/>
              <a:t>指令译码，输出微命令或微程序。</a:t>
            </a:r>
            <a:endParaRPr lang="en-US" altLang="zh-CN" dirty="0" smtClean="0"/>
          </a:p>
          <a:p>
            <a:endParaRPr lang="en-US" altLang="zh-CN" dirty="0"/>
          </a:p>
          <a:p>
            <a:r>
              <a:rPr lang="zh-CN" altLang="en-US" dirty="0" smtClean="0"/>
              <a:t>复杂指令</a:t>
            </a:r>
            <a:r>
              <a:rPr lang="en-US" altLang="zh-CN" dirty="0" smtClean="0"/>
              <a:t>~</a:t>
            </a:r>
            <a:r>
              <a:rPr lang="zh-CN" altLang="en-US" dirty="0" smtClean="0"/>
              <a:t>输出微程序；</a:t>
            </a:r>
            <a:endParaRPr lang="en-US" altLang="zh-CN" dirty="0" smtClean="0"/>
          </a:p>
          <a:p>
            <a:r>
              <a:rPr lang="zh-CN" altLang="en-US" dirty="0"/>
              <a:t>简单指令</a:t>
            </a:r>
            <a:r>
              <a:rPr lang="en-US" altLang="zh-CN" dirty="0"/>
              <a:t>~</a:t>
            </a:r>
            <a:r>
              <a:rPr lang="zh-CN" altLang="en-US" dirty="0"/>
              <a:t>输出</a:t>
            </a:r>
            <a:r>
              <a:rPr lang="zh-CN" altLang="en-US" dirty="0" smtClean="0"/>
              <a:t>微命令。</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30</a:t>
            </a:fld>
            <a:endParaRPr lang="zh-CN" altLang="en-US"/>
          </a:p>
        </p:txBody>
      </p:sp>
    </p:spTree>
    <p:extLst>
      <p:ext uri="{BB962C8B-B14F-4D97-AF65-F5344CB8AC3E}">
        <p14:creationId xmlns:p14="http://schemas.microsoft.com/office/powerpoint/2010/main" val="2087770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3.1.7  </a:t>
            </a:r>
            <a:r>
              <a:rPr lang="zh-CN" altLang="zh-CN" b="1" dirty="0"/>
              <a:t>控制部件</a:t>
            </a:r>
            <a:endParaRPr lang="zh-CN" altLang="en-US" dirty="0"/>
          </a:p>
        </p:txBody>
      </p:sp>
      <p:sp>
        <p:nvSpPr>
          <p:cNvPr id="3" name="内容占位符 2"/>
          <p:cNvSpPr>
            <a:spLocks noGrp="1"/>
          </p:cNvSpPr>
          <p:nvPr>
            <p:ph idx="1"/>
          </p:nvPr>
        </p:nvSpPr>
        <p:spPr>
          <a:xfrm>
            <a:off x="395536" y="1412777"/>
            <a:ext cx="8352926" cy="2055947"/>
          </a:xfrm>
        </p:spPr>
        <p:txBody>
          <a:bodyPr/>
          <a:lstStyle/>
          <a:p>
            <a:r>
              <a:rPr lang="zh-CN" altLang="en-US" dirty="0" smtClean="0"/>
              <a:t>对指令译码，</a:t>
            </a:r>
            <a:endParaRPr lang="en-US" altLang="zh-CN" dirty="0" smtClean="0"/>
          </a:p>
          <a:p>
            <a:r>
              <a:rPr lang="zh-CN" altLang="en-US" dirty="0" smtClean="0"/>
              <a:t>输出进行解释、驱动、执行。</a:t>
            </a:r>
            <a:endParaRPr lang="en-US" altLang="zh-CN" dirty="0" smtClean="0"/>
          </a:p>
          <a:p>
            <a:r>
              <a:rPr lang="zh-CN" altLang="en-US" dirty="0" smtClean="0"/>
              <a:t>输出信号控制流水线和浮点部件完成命令规定的操作。</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31</a:t>
            </a:fld>
            <a:endParaRPr lang="zh-CN" altLang="en-US"/>
          </a:p>
        </p:txBody>
      </p:sp>
    </p:spTree>
    <p:extLst>
      <p:ext uri="{BB962C8B-B14F-4D97-AF65-F5344CB8AC3E}">
        <p14:creationId xmlns:p14="http://schemas.microsoft.com/office/powerpoint/2010/main" val="2486488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3.1.8  </a:t>
            </a:r>
            <a:r>
              <a:rPr lang="zh-CN" altLang="zh-CN" b="1" dirty="0"/>
              <a:t>分段部件</a:t>
            </a:r>
            <a:endParaRPr lang="zh-CN" altLang="en-US" dirty="0"/>
          </a:p>
        </p:txBody>
      </p:sp>
      <p:sp>
        <p:nvSpPr>
          <p:cNvPr id="3" name="内容占位符 2"/>
          <p:cNvSpPr>
            <a:spLocks noGrp="1"/>
          </p:cNvSpPr>
          <p:nvPr>
            <p:ph idx="1"/>
          </p:nvPr>
        </p:nvSpPr>
        <p:spPr>
          <a:xfrm>
            <a:off x="395536" y="1412777"/>
            <a:ext cx="8352926" cy="4825937"/>
          </a:xfrm>
        </p:spPr>
        <p:txBody>
          <a:bodyPr/>
          <a:lstStyle/>
          <a:p>
            <a:r>
              <a:rPr lang="zh-CN" altLang="zh-CN" dirty="0"/>
              <a:t>所谓段，就是一个被保护的独立的</a:t>
            </a:r>
            <a:r>
              <a:rPr lang="en-US" altLang="zh-CN" dirty="0"/>
              <a:t>Pentium</a:t>
            </a:r>
            <a:r>
              <a:rPr lang="zh-CN" altLang="zh-CN" dirty="0"/>
              <a:t>微处理机存储器内的存储地址空间。分段的目的就是在各应用程序间实行强制性的</a:t>
            </a:r>
            <a:r>
              <a:rPr lang="zh-CN" altLang="zh-CN" dirty="0" smtClean="0"/>
              <a:t>隔离。</a:t>
            </a:r>
            <a:endParaRPr lang="en-US" altLang="zh-CN" dirty="0" smtClean="0"/>
          </a:p>
          <a:p>
            <a:r>
              <a:rPr lang="zh-CN" altLang="zh-CN" dirty="0"/>
              <a:t>分段部件的功能是将由程序提供的逻辑地址</a:t>
            </a:r>
            <a:r>
              <a:rPr lang="en-US" altLang="zh-CN" dirty="0"/>
              <a:t>(</a:t>
            </a:r>
            <a:r>
              <a:rPr lang="zh-CN" altLang="zh-CN" dirty="0"/>
              <a:t>被分段的地址</a:t>
            </a:r>
            <a:r>
              <a:rPr lang="en-US" altLang="zh-CN" dirty="0"/>
              <a:t>)</a:t>
            </a:r>
            <a:r>
              <a:rPr lang="zh-CN" altLang="zh-CN" dirty="0"/>
              <a:t>转换成一种线性地址</a:t>
            </a:r>
            <a:r>
              <a:rPr lang="en-US" altLang="zh-CN" dirty="0"/>
              <a:t>(</a:t>
            </a:r>
            <a:r>
              <a:rPr lang="zh-CN" altLang="zh-CN" dirty="0"/>
              <a:t>不分段地址</a:t>
            </a:r>
            <a:r>
              <a:rPr lang="en-US" altLang="zh-CN" dirty="0"/>
              <a:t>)</a:t>
            </a:r>
            <a:r>
              <a:rPr lang="zh-CN" altLang="zh-CN" dirty="0" smtClean="0"/>
              <a:t>。</a:t>
            </a:r>
            <a:endParaRPr lang="en-US" altLang="zh-CN" dirty="0" smtClean="0"/>
          </a:p>
          <a:p>
            <a:r>
              <a:rPr lang="zh-CN" altLang="zh-CN" dirty="0" smtClean="0"/>
              <a:t>分段</a:t>
            </a:r>
            <a:r>
              <a:rPr lang="zh-CN" altLang="zh-CN" dirty="0"/>
              <a:t>部件使用段描述符以及从指令中提取出来的位移量</a:t>
            </a:r>
            <a:r>
              <a:rPr lang="en-US" altLang="zh-CN" dirty="0"/>
              <a:t>(</a:t>
            </a:r>
            <a:r>
              <a:rPr lang="zh-CN" altLang="zh-CN" dirty="0"/>
              <a:t>偏移量</a:t>
            </a:r>
            <a:r>
              <a:rPr lang="en-US" altLang="zh-CN" dirty="0"/>
              <a:t>)</a:t>
            </a:r>
            <a:r>
              <a:rPr lang="zh-CN" altLang="zh-CN" dirty="0"/>
              <a:t>计算出所需线性地址。然后再把线性地址传送给分页部件和</a:t>
            </a:r>
            <a:r>
              <a:rPr lang="en-US" altLang="zh-CN" dirty="0"/>
              <a:t>Cache</a:t>
            </a:r>
            <a:r>
              <a:rPr lang="zh-CN" altLang="zh-CN" dirty="0"/>
              <a:t>部件。</a:t>
            </a: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32</a:t>
            </a:fld>
            <a:endParaRPr lang="zh-CN" altLang="en-US"/>
          </a:p>
        </p:txBody>
      </p:sp>
    </p:spTree>
    <p:extLst>
      <p:ext uri="{BB962C8B-B14F-4D97-AF65-F5344CB8AC3E}">
        <p14:creationId xmlns:p14="http://schemas.microsoft.com/office/powerpoint/2010/main" val="1110989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3.1.9  </a:t>
            </a:r>
            <a:r>
              <a:rPr lang="zh-CN" altLang="zh-CN" b="1" dirty="0"/>
              <a:t>分页</a:t>
            </a:r>
            <a:r>
              <a:rPr lang="zh-CN" altLang="zh-CN" b="1" dirty="0" smtClean="0"/>
              <a:t>部件</a:t>
            </a:r>
            <a:endParaRPr lang="zh-CN" altLang="en-US" dirty="0"/>
          </a:p>
        </p:txBody>
      </p:sp>
      <p:sp>
        <p:nvSpPr>
          <p:cNvPr id="3" name="内容占位符 2"/>
          <p:cNvSpPr>
            <a:spLocks noGrp="1"/>
          </p:cNvSpPr>
          <p:nvPr>
            <p:ph idx="1"/>
          </p:nvPr>
        </p:nvSpPr>
        <p:spPr>
          <a:xfrm>
            <a:off x="395536" y="1412777"/>
            <a:ext cx="8352926" cy="5127558"/>
          </a:xfrm>
        </p:spPr>
        <p:txBody>
          <a:bodyPr/>
          <a:lstStyle/>
          <a:p>
            <a:r>
              <a:rPr lang="en-US" altLang="zh-CN" dirty="0"/>
              <a:t>Pentium</a:t>
            </a:r>
            <a:r>
              <a:rPr lang="zh-CN" altLang="zh-CN" dirty="0"/>
              <a:t>微处理器的分页存储管理部件，在整个存储管理系统内采用的是二级分页管理机制。分页部件还配备了一种包括</a:t>
            </a:r>
            <a:r>
              <a:rPr lang="en-US" altLang="zh-CN" dirty="0"/>
              <a:t>32</a:t>
            </a:r>
            <a:r>
              <a:rPr lang="zh-CN" altLang="zh-CN" dirty="0"/>
              <a:t>个登记项的转换旁视缓冲存储器</a:t>
            </a:r>
            <a:r>
              <a:rPr lang="en-US" altLang="zh-CN" dirty="0"/>
              <a:t>TLB</a:t>
            </a:r>
            <a:r>
              <a:rPr lang="zh-CN" altLang="zh-CN" dirty="0" smtClean="0"/>
              <a:t>。</a:t>
            </a:r>
            <a:endParaRPr lang="en-US" altLang="zh-CN" dirty="0" smtClean="0"/>
          </a:p>
          <a:p>
            <a:r>
              <a:rPr lang="zh-CN" altLang="zh-CN" dirty="0"/>
              <a:t>分页部件使用保存在存储器中的名为页表的这种数据结构将线性地址转换成物理地址</a:t>
            </a:r>
            <a:r>
              <a:rPr lang="zh-CN" altLang="zh-CN" dirty="0" smtClean="0"/>
              <a:t>。</a:t>
            </a:r>
            <a:endParaRPr lang="en-US" altLang="zh-CN" dirty="0" smtClean="0"/>
          </a:p>
          <a:p>
            <a:endParaRPr lang="en-US" altLang="zh-CN" dirty="0"/>
          </a:p>
          <a:p>
            <a:r>
              <a:rPr lang="zh-CN" altLang="en-US" dirty="0" smtClean="0"/>
              <a:t>分段对用户不透明，</a:t>
            </a:r>
            <a:endParaRPr lang="en-US" altLang="zh-CN" dirty="0" smtClean="0"/>
          </a:p>
          <a:p>
            <a:r>
              <a:rPr lang="zh-CN" altLang="en-US" dirty="0"/>
              <a:t>分页对用户是透明的</a:t>
            </a: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33</a:t>
            </a:fld>
            <a:endParaRPr lang="zh-CN" altLang="en-US"/>
          </a:p>
        </p:txBody>
      </p:sp>
    </p:spTree>
    <p:extLst>
      <p:ext uri="{BB962C8B-B14F-4D97-AF65-F5344CB8AC3E}">
        <p14:creationId xmlns:p14="http://schemas.microsoft.com/office/powerpoint/2010/main" val="1599033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Pentium</a:t>
            </a:r>
            <a:r>
              <a:rPr lang="zh-CN" altLang="zh-CN" dirty="0"/>
              <a:t>微处理机的编程</a:t>
            </a:r>
            <a:r>
              <a:rPr lang="zh-CN" altLang="zh-CN" dirty="0" smtClean="0"/>
              <a:t>结构</a:t>
            </a:r>
            <a:endParaRPr lang="zh-CN" altLang="en-US" dirty="0"/>
          </a:p>
        </p:txBody>
      </p:sp>
      <p:sp>
        <p:nvSpPr>
          <p:cNvPr id="3" name="内容占位符 2"/>
          <p:cNvSpPr>
            <a:spLocks noGrp="1"/>
          </p:cNvSpPr>
          <p:nvPr>
            <p:ph idx="1"/>
          </p:nvPr>
        </p:nvSpPr>
        <p:spPr>
          <a:xfrm>
            <a:off x="395536" y="1412777"/>
            <a:ext cx="8352926" cy="4561249"/>
          </a:xfrm>
        </p:spPr>
        <p:txBody>
          <a:bodyPr/>
          <a:lstStyle/>
          <a:p>
            <a:r>
              <a:rPr lang="en-US" altLang="zh-CN" dirty="0" smtClean="0"/>
              <a:t>Pentium</a:t>
            </a:r>
            <a:r>
              <a:rPr lang="zh-CN" altLang="zh-CN" dirty="0"/>
              <a:t>微处理器的寄存器组主要包括如下几部分</a:t>
            </a:r>
            <a:r>
              <a:rPr lang="zh-CN" altLang="zh-CN" dirty="0" smtClean="0"/>
              <a:t>：</a:t>
            </a:r>
            <a:endParaRPr lang="en-US" altLang="zh-CN" dirty="0" smtClean="0"/>
          </a:p>
          <a:p>
            <a:pPr lvl="2"/>
            <a:r>
              <a:rPr lang="zh-CN" altLang="zh-CN" sz="2400" dirty="0" smtClean="0"/>
              <a:t>基本</a:t>
            </a:r>
            <a:r>
              <a:rPr lang="zh-CN" altLang="zh-CN" sz="2400" dirty="0"/>
              <a:t>结构寄存器</a:t>
            </a:r>
            <a:r>
              <a:rPr lang="zh-CN" altLang="zh-CN" sz="2400" dirty="0" smtClean="0"/>
              <a:t>、</a:t>
            </a:r>
            <a:endParaRPr lang="en-US" altLang="zh-CN" sz="2400" dirty="0" smtClean="0"/>
          </a:p>
          <a:p>
            <a:pPr lvl="2"/>
            <a:r>
              <a:rPr lang="zh-CN" altLang="zh-CN" sz="2400" dirty="0" smtClean="0"/>
              <a:t>系统</a:t>
            </a:r>
            <a:r>
              <a:rPr lang="zh-CN" altLang="zh-CN" sz="2400" dirty="0"/>
              <a:t>级寄存器</a:t>
            </a:r>
            <a:r>
              <a:rPr lang="zh-CN" altLang="zh-CN" sz="2400" dirty="0" smtClean="0"/>
              <a:t>、</a:t>
            </a:r>
            <a:endParaRPr lang="en-US" altLang="zh-CN" sz="2400" dirty="0" smtClean="0"/>
          </a:p>
          <a:p>
            <a:pPr lvl="2"/>
            <a:r>
              <a:rPr lang="zh-CN" altLang="zh-CN" sz="2400" dirty="0" smtClean="0"/>
              <a:t>调试</a:t>
            </a:r>
            <a:r>
              <a:rPr lang="zh-CN" altLang="zh-CN" sz="2400" dirty="0"/>
              <a:t>寄存器</a:t>
            </a:r>
            <a:r>
              <a:rPr lang="zh-CN" altLang="zh-CN" sz="2400" dirty="0" smtClean="0"/>
              <a:t>、</a:t>
            </a:r>
            <a:endParaRPr lang="en-US" altLang="zh-CN" sz="2400" dirty="0" smtClean="0"/>
          </a:p>
          <a:p>
            <a:pPr lvl="2"/>
            <a:r>
              <a:rPr lang="zh-CN" altLang="zh-CN" sz="2400" dirty="0" smtClean="0"/>
              <a:t>模型</a:t>
            </a:r>
            <a:r>
              <a:rPr lang="zh-CN" altLang="zh-CN" sz="2400" dirty="0"/>
              <a:t>专用寄存器和浮点寄存器</a:t>
            </a:r>
            <a:r>
              <a:rPr lang="zh-CN" altLang="zh-CN" sz="2400" dirty="0" smtClean="0"/>
              <a:t>。</a:t>
            </a:r>
            <a:endParaRPr lang="en-US" altLang="zh-CN" sz="2400" dirty="0" smtClean="0"/>
          </a:p>
          <a:p>
            <a:r>
              <a:rPr lang="zh-CN" altLang="en-US" sz="1800" i="1" dirty="0" smtClean="0"/>
              <a:t>程序</a:t>
            </a:r>
            <a:r>
              <a:rPr lang="zh-CN" altLang="en-US" sz="1800" i="1" dirty="0"/>
              <a:t>可见</a:t>
            </a:r>
            <a:r>
              <a:rPr lang="zh-CN" altLang="en-US" sz="1800" i="1" dirty="0" smtClean="0"/>
              <a:t>寄存器</a:t>
            </a:r>
            <a:endParaRPr lang="en-US" altLang="zh-CN" sz="1800" i="1" dirty="0" smtClean="0"/>
          </a:p>
          <a:p>
            <a:r>
              <a:rPr lang="zh-CN" altLang="en-US" sz="1800" i="1" dirty="0"/>
              <a:t>程序不可见</a:t>
            </a:r>
            <a:r>
              <a:rPr lang="zh-CN" altLang="en-US" sz="1800" i="1" dirty="0" smtClean="0"/>
              <a:t>寄存器</a:t>
            </a:r>
            <a:endParaRPr lang="zh-CN" altLang="en-US" sz="1800" i="1"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34</a:t>
            </a:fld>
            <a:endParaRPr lang="zh-CN" altLang="en-US"/>
          </a:p>
        </p:txBody>
      </p:sp>
    </p:spTree>
    <p:extLst>
      <p:ext uri="{BB962C8B-B14F-4D97-AF65-F5344CB8AC3E}">
        <p14:creationId xmlns:p14="http://schemas.microsoft.com/office/powerpoint/2010/main" val="4261935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3.2.1 </a:t>
            </a:r>
            <a:r>
              <a:rPr lang="zh-CN" altLang="zh-CN" b="1" dirty="0"/>
              <a:t>基本结构寄存器</a:t>
            </a:r>
            <a:endParaRPr lang="zh-CN" altLang="en-US" dirty="0"/>
          </a:p>
        </p:txBody>
      </p:sp>
      <p:sp>
        <p:nvSpPr>
          <p:cNvPr id="3" name="内容占位符 2"/>
          <p:cNvSpPr>
            <a:spLocks noGrp="1"/>
          </p:cNvSpPr>
          <p:nvPr>
            <p:ph idx="1"/>
          </p:nvPr>
        </p:nvSpPr>
        <p:spPr>
          <a:xfrm>
            <a:off x="395536" y="1412777"/>
            <a:ext cx="8352926" cy="4170372"/>
          </a:xfrm>
        </p:spPr>
        <p:txBody>
          <a:bodyPr/>
          <a:lstStyle/>
          <a:p>
            <a:r>
              <a:rPr lang="en-US" altLang="zh-CN" dirty="0"/>
              <a:t>Pentium</a:t>
            </a:r>
            <a:r>
              <a:rPr lang="zh-CN" altLang="zh-CN" dirty="0"/>
              <a:t>微处理器有</a:t>
            </a:r>
            <a:r>
              <a:rPr lang="en-US" altLang="zh-CN" dirty="0"/>
              <a:t>16</a:t>
            </a:r>
            <a:r>
              <a:rPr lang="zh-CN" altLang="zh-CN" dirty="0"/>
              <a:t>个基本结构</a:t>
            </a:r>
            <a:r>
              <a:rPr lang="zh-CN" altLang="zh-CN" dirty="0" smtClean="0"/>
              <a:t>寄存器。</a:t>
            </a:r>
            <a:endParaRPr lang="en-US" altLang="zh-CN" dirty="0" smtClean="0"/>
          </a:p>
          <a:p>
            <a:r>
              <a:rPr lang="zh-CN" altLang="zh-CN" dirty="0" smtClean="0"/>
              <a:t>按</a:t>
            </a:r>
            <a:r>
              <a:rPr lang="zh-CN" altLang="zh-CN" dirty="0"/>
              <a:t>其用途可</a:t>
            </a:r>
            <a:r>
              <a:rPr lang="zh-CN" altLang="zh-CN" dirty="0" smtClean="0"/>
              <a:t>分为</a:t>
            </a:r>
            <a:r>
              <a:rPr lang="en-US" altLang="zh-CN" dirty="0"/>
              <a:t>3</a:t>
            </a:r>
            <a:r>
              <a:rPr lang="zh-CN" altLang="zh-CN" dirty="0"/>
              <a:t>类</a:t>
            </a:r>
            <a:r>
              <a:rPr lang="zh-CN" altLang="en-US" dirty="0" smtClean="0"/>
              <a:t>：</a:t>
            </a:r>
            <a:endParaRPr lang="en-US" altLang="zh-CN" dirty="0" smtClean="0"/>
          </a:p>
          <a:p>
            <a:r>
              <a:rPr lang="zh-CN" altLang="zh-CN" dirty="0" smtClean="0"/>
              <a:t>通用寄存器、</a:t>
            </a:r>
            <a:r>
              <a:rPr lang="en-US" altLang="zh-CN" dirty="0" smtClean="0"/>
              <a:t>8</a:t>
            </a:r>
            <a:r>
              <a:rPr lang="zh-CN" altLang="en-US" dirty="0" smtClean="0"/>
              <a:t>个，</a:t>
            </a:r>
            <a:r>
              <a:rPr lang="en-US" altLang="zh-CN" dirty="0" smtClean="0"/>
              <a:t>32</a:t>
            </a:r>
            <a:r>
              <a:rPr lang="zh-CN" altLang="en-US" dirty="0" smtClean="0"/>
              <a:t>位</a:t>
            </a:r>
            <a:endParaRPr lang="en-US" altLang="zh-CN" dirty="0" smtClean="0"/>
          </a:p>
          <a:p>
            <a:r>
              <a:rPr lang="zh-CN" altLang="zh-CN" dirty="0" smtClean="0"/>
              <a:t>专用</a:t>
            </a:r>
            <a:r>
              <a:rPr lang="zh-CN" altLang="zh-CN" dirty="0"/>
              <a:t>寄存器</a:t>
            </a:r>
            <a:r>
              <a:rPr lang="zh-CN" altLang="zh-CN" dirty="0" smtClean="0"/>
              <a:t>和</a:t>
            </a:r>
            <a:r>
              <a:rPr lang="zh-CN" altLang="en-US" dirty="0" smtClean="0"/>
              <a:t>，</a:t>
            </a:r>
            <a:r>
              <a:rPr lang="en-US" altLang="zh-CN" dirty="0" smtClean="0"/>
              <a:t>EIP, </a:t>
            </a:r>
            <a:r>
              <a:rPr lang="en-US" altLang="zh-CN" dirty="0" err="1" smtClean="0"/>
              <a:t>Eflag</a:t>
            </a:r>
            <a:r>
              <a:rPr lang="en-US" altLang="zh-CN" dirty="0" err="1"/>
              <a:t>s</a:t>
            </a:r>
            <a:endParaRPr lang="en-US" altLang="zh-CN" dirty="0" smtClean="0"/>
          </a:p>
          <a:p>
            <a:r>
              <a:rPr lang="zh-CN" altLang="zh-CN" dirty="0" smtClean="0"/>
              <a:t>段寄存器</a:t>
            </a:r>
            <a:r>
              <a:rPr lang="en-US" altLang="zh-CN" dirty="0" smtClean="0"/>
              <a:t>,6</a:t>
            </a:r>
            <a:r>
              <a:rPr lang="zh-CN" altLang="en-US" dirty="0" smtClean="0"/>
              <a:t>个，</a:t>
            </a:r>
            <a:r>
              <a:rPr lang="en-US" altLang="zh-CN" dirty="0" smtClean="0"/>
              <a:t>CS</a:t>
            </a:r>
            <a:r>
              <a:rPr lang="zh-CN" altLang="en-US" dirty="0" smtClean="0"/>
              <a:t>、</a:t>
            </a:r>
            <a:r>
              <a:rPr lang="en-US" altLang="zh-CN" dirty="0" smtClean="0"/>
              <a:t>DS</a:t>
            </a:r>
            <a:r>
              <a:rPr lang="zh-CN" altLang="en-US" dirty="0" smtClean="0"/>
              <a:t>、</a:t>
            </a:r>
            <a:r>
              <a:rPr lang="en-US" altLang="zh-CN" dirty="0" smtClean="0"/>
              <a:t>SS</a:t>
            </a:r>
            <a:r>
              <a:rPr lang="zh-CN" altLang="en-US" dirty="0" smtClean="0"/>
              <a:t>、</a:t>
            </a:r>
            <a:r>
              <a:rPr lang="en-US" altLang="zh-CN" dirty="0" smtClean="0"/>
              <a:t>ES</a:t>
            </a:r>
            <a:r>
              <a:rPr lang="zh-CN" altLang="en-US" dirty="0" smtClean="0"/>
              <a:t>、</a:t>
            </a:r>
            <a:r>
              <a:rPr lang="en-US" altLang="zh-CN" dirty="0" smtClean="0"/>
              <a:t>FS</a:t>
            </a:r>
            <a:r>
              <a:rPr lang="zh-CN" altLang="en-US" dirty="0" smtClean="0"/>
              <a:t>、</a:t>
            </a:r>
            <a:r>
              <a:rPr lang="en-US" altLang="zh-CN" dirty="0" smtClean="0"/>
              <a:t>GS</a:t>
            </a: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35</a:t>
            </a:fld>
            <a:endParaRPr lang="zh-CN" altLang="en-US"/>
          </a:p>
        </p:txBody>
      </p:sp>
    </p:spTree>
    <p:extLst>
      <p:ext uri="{BB962C8B-B14F-4D97-AF65-F5344CB8AC3E}">
        <p14:creationId xmlns:p14="http://schemas.microsoft.com/office/powerpoint/2010/main" val="1566603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3.2.1 </a:t>
            </a:r>
            <a:r>
              <a:rPr lang="zh-CN" altLang="zh-CN" b="1" dirty="0"/>
              <a:t>基本结构寄存器</a:t>
            </a:r>
            <a:endParaRPr lang="zh-CN" altLang="en-US" dirty="0"/>
          </a:p>
        </p:txBody>
      </p:sp>
      <p:sp>
        <p:nvSpPr>
          <p:cNvPr id="3" name="内容占位符 2"/>
          <p:cNvSpPr>
            <a:spLocks noGrp="1"/>
          </p:cNvSpPr>
          <p:nvPr>
            <p:ph idx="1"/>
          </p:nvPr>
        </p:nvSpPr>
        <p:spPr>
          <a:xfrm>
            <a:off x="395536" y="1412777"/>
            <a:ext cx="8352926" cy="4247317"/>
          </a:xfrm>
        </p:spPr>
        <p:txBody>
          <a:bodyPr/>
          <a:lstStyle/>
          <a:p>
            <a:pPr>
              <a:spcBef>
                <a:spcPts val="0"/>
              </a:spcBef>
              <a:spcAft>
                <a:spcPts val="0"/>
              </a:spcAft>
            </a:pPr>
            <a:r>
              <a:rPr lang="en-US" altLang="zh-CN" sz="2000" b="1" dirty="0"/>
              <a:t>1. </a:t>
            </a:r>
            <a:r>
              <a:rPr lang="zh-CN" altLang="zh-CN" sz="2000" b="1" dirty="0"/>
              <a:t>通用寄存器</a:t>
            </a:r>
            <a:endParaRPr lang="zh-CN" altLang="zh-CN" sz="2000" dirty="0"/>
          </a:p>
          <a:p>
            <a:pPr>
              <a:spcBef>
                <a:spcPts val="0"/>
              </a:spcBef>
              <a:spcAft>
                <a:spcPts val="0"/>
              </a:spcAft>
            </a:pPr>
            <a:r>
              <a:rPr lang="zh-CN" altLang="zh-CN" sz="2000" dirty="0"/>
              <a:t>通用寄存器有</a:t>
            </a:r>
            <a:r>
              <a:rPr lang="en-US" altLang="zh-CN" sz="2000" dirty="0"/>
              <a:t>8</a:t>
            </a:r>
            <a:r>
              <a:rPr lang="zh-CN" altLang="zh-CN" sz="2000" dirty="0" smtClean="0"/>
              <a:t>个</a:t>
            </a:r>
            <a:r>
              <a:rPr lang="zh-CN" altLang="en-US" sz="2000" dirty="0" smtClean="0"/>
              <a:t>：</a:t>
            </a:r>
            <a:r>
              <a:rPr lang="zh-CN" altLang="zh-CN" sz="2000" dirty="0" smtClean="0"/>
              <a:t>累加器</a:t>
            </a:r>
            <a:r>
              <a:rPr lang="en-US" altLang="zh-CN" sz="2000" dirty="0"/>
              <a:t>EAX</a:t>
            </a:r>
            <a:r>
              <a:rPr lang="zh-CN" altLang="zh-CN" sz="2000" dirty="0"/>
              <a:t>、基址寄存器</a:t>
            </a:r>
            <a:r>
              <a:rPr lang="en-US" altLang="zh-CN" sz="2000" dirty="0"/>
              <a:t>EBX</a:t>
            </a:r>
            <a:r>
              <a:rPr lang="zh-CN" altLang="zh-CN" sz="2000" dirty="0"/>
              <a:t>、计数寄存器</a:t>
            </a:r>
            <a:r>
              <a:rPr lang="en-US" altLang="zh-CN" sz="2000" dirty="0"/>
              <a:t>ECX</a:t>
            </a:r>
            <a:r>
              <a:rPr lang="zh-CN" altLang="zh-CN" sz="2000" dirty="0"/>
              <a:t>、数据寄存器</a:t>
            </a:r>
            <a:r>
              <a:rPr lang="en-US" altLang="zh-CN" sz="2000" dirty="0"/>
              <a:t>EDX</a:t>
            </a:r>
            <a:r>
              <a:rPr lang="zh-CN" altLang="zh-CN" sz="2000" dirty="0"/>
              <a:t>、堆栈指针</a:t>
            </a:r>
            <a:r>
              <a:rPr lang="en-US" altLang="zh-CN" sz="2000" dirty="0"/>
              <a:t>ESP</a:t>
            </a:r>
            <a:r>
              <a:rPr lang="zh-CN" altLang="zh-CN" sz="2000" dirty="0"/>
              <a:t>、基址指针</a:t>
            </a:r>
            <a:r>
              <a:rPr lang="en-US" altLang="zh-CN" sz="2000" dirty="0"/>
              <a:t>EBP</a:t>
            </a:r>
            <a:r>
              <a:rPr lang="zh-CN" altLang="zh-CN" sz="2000" dirty="0"/>
              <a:t>、源变址寄存器</a:t>
            </a:r>
            <a:r>
              <a:rPr lang="en-US" altLang="zh-CN" sz="2000" dirty="0"/>
              <a:t>ESI</a:t>
            </a:r>
            <a:r>
              <a:rPr lang="zh-CN" altLang="zh-CN" sz="2000" dirty="0"/>
              <a:t>以及目的变址寄存器</a:t>
            </a:r>
            <a:r>
              <a:rPr lang="en-US" altLang="zh-CN" sz="2000" dirty="0"/>
              <a:t>EDI</a:t>
            </a:r>
            <a:r>
              <a:rPr lang="zh-CN" altLang="zh-CN" sz="2000" dirty="0"/>
              <a:t>。</a:t>
            </a:r>
          </a:p>
          <a:p>
            <a:pPr>
              <a:spcBef>
                <a:spcPts val="0"/>
              </a:spcBef>
              <a:spcAft>
                <a:spcPts val="0"/>
              </a:spcAft>
            </a:pPr>
            <a:r>
              <a:rPr lang="zh-CN" altLang="zh-CN" sz="2000" dirty="0" smtClean="0"/>
              <a:t>它们可保存操作数</a:t>
            </a:r>
            <a:r>
              <a:rPr lang="zh-CN" altLang="zh-CN" sz="2000" dirty="0"/>
              <a:t>，也可保存</a:t>
            </a:r>
            <a:r>
              <a:rPr lang="zh-CN" altLang="zh-CN" sz="2000" dirty="0" smtClean="0"/>
              <a:t>地址。</a:t>
            </a:r>
            <a:endParaRPr lang="en-US" altLang="zh-CN" sz="2000" dirty="0" smtClean="0"/>
          </a:p>
          <a:p>
            <a:pPr>
              <a:spcBef>
                <a:spcPts val="0"/>
              </a:spcBef>
              <a:spcAft>
                <a:spcPts val="0"/>
              </a:spcAft>
            </a:pPr>
            <a:r>
              <a:rPr lang="zh-CN" altLang="zh-CN" sz="2000" dirty="0" smtClean="0"/>
              <a:t>这些</a:t>
            </a:r>
            <a:r>
              <a:rPr lang="zh-CN" altLang="zh-CN" sz="2000" dirty="0"/>
              <a:t>通用寄存器的低</a:t>
            </a:r>
            <a:r>
              <a:rPr lang="en-US" altLang="zh-CN" sz="2000" dirty="0"/>
              <a:t>16</a:t>
            </a:r>
            <a:r>
              <a:rPr lang="zh-CN" altLang="zh-CN" sz="2000" dirty="0"/>
              <a:t>位可按原来的名字访问</a:t>
            </a:r>
            <a:r>
              <a:rPr lang="zh-CN" altLang="zh-CN" sz="2000" dirty="0" smtClean="0"/>
              <a:t>。</a:t>
            </a:r>
            <a:endParaRPr lang="en-US" altLang="zh-CN" sz="2000" dirty="0" smtClean="0"/>
          </a:p>
          <a:p>
            <a:pPr>
              <a:spcBef>
                <a:spcPts val="0"/>
              </a:spcBef>
              <a:spcAft>
                <a:spcPts val="0"/>
              </a:spcAft>
            </a:pPr>
            <a:r>
              <a:rPr lang="en-US" altLang="zh-CN" sz="2000" dirty="0" smtClean="0"/>
              <a:t>16</a:t>
            </a:r>
            <a:r>
              <a:rPr lang="zh-CN" altLang="zh-CN" sz="2000" dirty="0"/>
              <a:t>位寄存器</a:t>
            </a:r>
            <a:r>
              <a:rPr lang="en-US" altLang="zh-CN" sz="2000" dirty="0"/>
              <a:t>AX</a:t>
            </a:r>
            <a:r>
              <a:rPr lang="zh-CN" altLang="zh-CN" sz="2000" dirty="0"/>
              <a:t>、</a:t>
            </a:r>
            <a:r>
              <a:rPr lang="en-US" altLang="zh-CN" sz="2000" dirty="0"/>
              <a:t>BX</a:t>
            </a:r>
            <a:r>
              <a:rPr lang="zh-CN" altLang="zh-CN" sz="2000" dirty="0"/>
              <a:t>、</a:t>
            </a:r>
            <a:r>
              <a:rPr lang="en-US" altLang="zh-CN" sz="2000" dirty="0"/>
              <a:t>CX</a:t>
            </a:r>
            <a:r>
              <a:rPr lang="zh-CN" altLang="zh-CN" sz="2000" dirty="0"/>
              <a:t>、</a:t>
            </a:r>
            <a:r>
              <a:rPr lang="en-US" altLang="zh-CN" sz="2000" dirty="0"/>
              <a:t>DX</a:t>
            </a:r>
            <a:r>
              <a:rPr lang="zh-CN" altLang="zh-CN" sz="2000" dirty="0"/>
              <a:t>的每个字节均另有一个名字。字节寄存器命名为</a:t>
            </a:r>
            <a:r>
              <a:rPr lang="en-US" altLang="zh-CN" sz="2000" dirty="0"/>
              <a:t>AH</a:t>
            </a:r>
            <a:r>
              <a:rPr lang="zh-CN" altLang="zh-CN" sz="2000" dirty="0"/>
              <a:t>、</a:t>
            </a:r>
            <a:r>
              <a:rPr lang="en-US" altLang="zh-CN" sz="2000" dirty="0"/>
              <a:t>BH</a:t>
            </a:r>
            <a:r>
              <a:rPr lang="zh-CN" altLang="zh-CN" sz="2000" dirty="0"/>
              <a:t>、</a:t>
            </a:r>
            <a:r>
              <a:rPr lang="en-US" altLang="zh-CN" sz="2000" dirty="0"/>
              <a:t>CH</a:t>
            </a:r>
            <a:r>
              <a:rPr lang="zh-CN" altLang="zh-CN" sz="2000" dirty="0"/>
              <a:t>及</a:t>
            </a:r>
            <a:r>
              <a:rPr lang="en-US" altLang="zh-CN" sz="2000" dirty="0"/>
              <a:t>DH(</a:t>
            </a:r>
            <a:r>
              <a:rPr lang="zh-CN" altLang="zh-CN" sz="2000" dirty="0"/>
              <a:t>高字节</a:t>
            </a:r>
            <a:r>
              <a:rPr lang="en-US" altLang="zh-CN" sz="2000" dirty="0"/>
              <a:t>)</a:t>
            </a:r>
            <a:r>
              <a:rPr lang="zh-CN" altLang="zh-CN" sz="2000" dirty="0"/>
              <a:t>和</a:t>
            </a:r>
            <a:r>
              <a:rPr lang="en-US" altLang="zh-CN" sz="2000" dirty="0"/>
              <a:t>AL</a:t>
            </a:r>
            <a:r>
              <a:rPr lang="zh-CN" altLang="zh-CN" sz="2000" dirty="0"/>
              <a:t>、</a:t>
            </a:r>
            <a:r>
              <a:rPr lang="en-US" altLang="zh-CN" sz="2000" dirty="0"/>
              <a:t>BL</a:t>
            </a:r>
            <a:r>
              <a:rPr lang="zh-CN" altLang="zh-CN" sz="2000" dirty="0"/>
              <a:t>、</a:t>
            </a:r>
            <a:r>
              <a:rPr lang="en-US" altLang="zh-CN" sz="2000" dirty="0"/>
              <a:t>CL</a:t>
            </a:r>
            <a:r>
              <a:rPr lang="zh-CN" altLang="zh-CN" sz="2000" dirty="0"/>
              <a:t>和</a:t>
            </a:r>
            <a:r>
              <a:rPr lang="en-US" altLang="zh-CN" sz="2000" dirty="0"/>
              <a:t>DL(</a:t>
            </a:r>
            <a:r>
              <a:rPr lang="zh-CN" altLang="zh-CN" sz="2000" dirty="0"/>
              <a:t>低字节</a:t>
            </a:r>
            <a:r>
              <a:rPr lang="en-US" altLang="zh-CN" sz="2000" dirty="0"/>
              <a:t>)</a:t>
            </a:r>
            <a:r>
              <a:rPr lang="zh-CN" altLang="zh-CN" sz="2000" dirty="0"/>
              <a:t>，这些</a:t>
            </a:r>
            <a:r>
              <a:rPr lang="en-US" altLang="zh-CN" sz="2000" dirty="0"/>
              <a:t>8</a:t>
            </a:r>
            <a:r>
              <a:rPr lang="zh-CN" altLang="zh-CN" sz="2000" dirty="0"/>
              <a:t>位通用寄存器也可按原来的名字访问</a:t>
            </a:r>
            <a:r>
              <a:rPr lang="zh-CN" altLang="zh-CN" sz="2000" dirty="0" smtClean="0"/>
              <a:t>。</a:t>
            </a:r>
            <a:endParaRPr lang="zh-CN" altLang="en-US" sz="20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36</a:t>
            </a:fld>
            <a:endParaRPr lang="zh-CN" altLang="en-US"/>
          </a:p>
        </p:txBody>
      </p:sp>
    </p:spTree>
    <p:extLst>
      <p:ext uri="{BB962C8B-B14F-4D97-AF65-F5344CB8AC3E}">
        <p14:creationId xmlns:p14="http://schemas.microsoft.com/office/powerpoint/2010/main" val="3185468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3.2.1 </a:t>
            </a:r>
            <a:r>
              <a:rPr lang="zh-CN" altLang="zh-CN" b="1" dirty="0"/>
              <a:t>基本结构寄存器</a:t>
            </a:r>
            <a:endParaRPr lang="zh-CN" altLang="en-US" dirty="0"/>
          </a:p>
        </p:txBody>
      </p:sp>
      <p:sp>
        <p:nvSpPr>
          <p:cNvPr id="3" name="内容占位符 2"/>
          <p:cNvSpPr>
            <a:spLocks noGrp="1"/>
          </p:cNvSpPr>
          <p:nvPr>
            <p:ph idx="1"/>
          </p:nvPr>
        </p:nvSpPr>
        <p:spPr>
          <a:xfrm>
            <a:off x="395536" y="1412777"/>
            <a:ext cx="8352926" cy="4573560"/>
          </a:xfrm>
        </p:spPr>
        <p:txBody>
          <a:bodyPr/>
          <a:lstStyle/>
          <a:p>
            <a:r>
              <a:rPr lang="en-US" altLang="zh-CN" b="1" dirty="0"/>
              <a:t>2. </a:t>
            </a:r>
            <a:r>
              <a:rPr lang="zh-CN" altLang="zh-CN" b="1" dirty="0"/>
              <a:t>专用寄存器</a:t>
            </a:r>
            <a:endParaRPr lang="zh-CN" altLang="zh-CN" dirty="0"/>
          </a:p>
          <a:p>
            <a:r>
              <a:rPr lang="zh-CN" altLang="zh-CN" dirty="0"/>
              <a:t>专用寄存器有指令指针指示器和标志寄存器。</a:t>
            </a:r>
          </a:p>
          <a:p>
            <a:r>
              <a:rPr lang="zh-CN" altLang="zh-CN" dirty="0"/>
              <a:t>（</a:t>
            </a:r>
            <a:r>
              <a:rPr lang="en-US" altLang="zh-CN" dirty="0"/>
              <a:t>1</a:t>
            </a:r>
            <a:r>
              <a:rPr lang="zh-CN" altLang="zh-CN" dirty="0"/>
              <a:t>）指令指针</a:t>
            </a:r>
            <a:r>
              <a:rPr lang="en-US" altLang="zh-CN" dirty="0"/>
              <a:t>EIP</a:t>
            </a:r>
            <a:endParaRPr lang="zh-CN" altLang="zh-CN" dirty="0"/>
          </a:p>
          <a:p>
            <a:r>
              <a:rPr lang="en-US" altLang="zh-CN" dirty="0" smtClean="0"/>
              <a:t>EIP</a:t>
            </a:r>
            <a:r>
              <a:rPr lang="zh-CN" altLang="zh-CN" dirty="0"/>
              <a:t>是</a:t>
            </a:r>
            <a:r>
              <a:rPr lang="en-US" altLang="zh-CN" dirty="0"/>
              <a:t>32</a:t>
            </a:r>
            <a:r>
              <a:rPr lang="zh-CN" altLang="zh-CN" dirty="0"/>
              <a:t>位寄存器，它的低</a:t>
            </a:r>
            <a:r>
              <a:rPr lang="en-US" altLang="zh-CN" dirty="0"/>
              <a:t>16</a:t>
            </a:r>
            <a:r>
              <a:rPr lang="zh-CN" altLang="zh-CN" dirty="0"/>
              <a:t>位称为</a:t>
            </a:r>
            <a:r>
              <a:rPr lang="en-US" altLang="zh-CN" dirty="0" smtClean="0"/>
              <a:t>IP</a:t>
            </a:r>
            <a:r>
              <a:rPr lang="zh-CN" altLang="zh-CN" dirty="0" smtClean="0"/>
              <a:t>。</a:t>
            </a:r>
            <a:endParaRPr lang="en-US" altLang="zh-CN" dirty="0" smtClean="0"/>
          </a:p>
          <a:p>
            <a:r>
              <a:rPr lang="zh-CN" altLang="zh-CN" dirty="0" smtClean="0"/>
              <a:t>当</a:t>
            </a:r>
            <a:r>
              <a:rPr lang="zh-CN" altLang="zh-CN" dirty="0"/>
              <a:t>一个程序开始运行时，系统把</a:t>
            </a:r>
            <a:r>
              <a:rPr lang="en-US" altLang="zh-CN" dirty="0"/>
              <a:t>EIP</a:t>
            </a:r>
            <a:r>
              <a:rPr lang="zh-CN" altLang="zh-CN" dirty="0"/>
              <a:t>清零，每取入一条指令，</a:t>
            </a:r>
            <a:r>
              <a:rPr lang="en-US" altLang="zh-CN" dirty="0"/>
              <a:t>EIP</a:t>
            </a:r>
            <a:r>
              <a:rPr lang="zh-CN" altLang="zh-CN" dirty="0"/>
              <a:t>自动增加取入</a:t>
            </a:r>
            <a:r>
              <a:rPr lang="en-US" altLang="zh-CN" dirty="0"/>
              <a:t>CPU</a:t>
            </a:r>
            <a:r>
              <a:rPr lang="zh-CN" altLang="zh-CN" dirty="0"/>
              <a:t>的字节数目。所以称</a:t>
            </a:r>
            <a:r>
              <a:rPr lang="en-US" altLang="zh-CN" dirty="0"/>
              <a:t>EIP</a:t>
            </a:r>
            <a:r>
              <a:rPr lang="zh-CN" altLang="zh-CN" dirty="0"/>
              <a:t>为指令指针</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37</a:t>
            </a:fld>
            <a:endParaRPr lang="zh-CN" altLang="en-US"/>
          </a:p>
        </p:txBody>
      </p:sp>
    </p:spTree>
    <p:extLst>
      <p:ext uri="{BB962C8B-B14F-4D97-AF65-F5344CB8AC3E}">
        <p14:creationId xmlns:p14="http://schemas.microsoft.com/office/powerpoint/2010/main" val="410174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32656"/>
            <a:ext cx="8784976" cy="924475"/>
          </a:xfrm>
        </p:spPr>
        <p:txBody>
          <a:bodyPr/>
          <a:lstStyle/>
          <a:p>
            <a:r>
              <a:rPr lang="en-US" altLang="zh-CN" b="1" dirty="0"/>
              <a:t>3.2.1 </a:t>
            </a:r>
            <a:r>
              <a:rPr lang="zh-CN" altLang="zh-CN" b="1" dirty="0"/>
              <a:t>基本结构</a:t>
            </a:r>
            <a:r>
              <a:rPr lang="zh-CN" altLang="zh-CN" b="1" dirty="0" smtClean="0"/>
              <a:t>寄存器</a:t>
            </a:r>
            <a:r>
              <a:rPr lang="en-US" altLang="zh-CN" b="1" dirty="0" smtClean="0"/>
              <a:t>_</a:t>
            </a:r>
            <a:r>
              <a:rPr lang="zh-CN" altLang="zh-CN" sz="2000" dirty="0"/>
              <a:t>（</a:t>
            </a:r>
            <a:r>
              <a:rPr lang="en-US" altLang="zh-CN" sz="2000" dirty="0"/>
              <a:t>2</a:t>
            </a:r>
            <a:r>
              <a:rPr lang="zh-CN" altLang="zh-CN" sz="2000" dirty="0"/>
              <a:t>）标志寄存器</a:t>
            </a:r>
            <a:r>
              <a:rPr lang="en-US" altLang="zh-CN" sz="2000" dirty="0" smtClean="0"/>
              <a:t>EFLAGS</a:t>
            </a:r>
            <a:endParaRPr lang="zh-CN" altLang="en-US" dirty="0"/>
          </a:p>
        </p:txBody>
      </p:sp>
      <p:sp>
        <p:nvSpPr>
          <p:cNvPr id="3" name="内容占位符 2"/>
          <p:cNvSpPr>
            <a:spLocks noGrp="1"/>
          </p:cNvSpPr>
          <p:nvPr>
            <p:ph idx="1"/>
          </p:nvPr>
        </p:nvSpPr>
        <p:spPr>
          <a:xfrm>
            <a:off x="395536" y="1412777"/>
            <a:ext cx="8352926" cy="3416320"/>
          </a:xfrm>
        </p:spPr>
        <p:txBody>
          <a:bodyPr/>
          <a:lstStyle/>
          <a:p>
            <a:pPr>
              <a:spcBef>
                <a:spcPts val="0"/>
              </a:spcBef>
              <a:spcAft>
                <a:spcPts val="0"/>
              </a:spcAft>
            </a:pPr>
            <a:r>
              <a:rPr lang="zh-CN" altLang="zh-CN" dirty="0"/>
              <a:t>（</a:t>
            </a:r>
            <a:r>
              <a:rPr lang="en-US" altLang="zh-CN" dirty="0"/>
              <a:t>2</a:t>
            </a:r>
            <a:r>
              <a:rPr lang="zh-CN" altLang="zh-CN" dirty="0"/>
              <a:t>）标志寄存器</a:t>
            </a:r>
            <a:r>
              <a:rPr lang="en-US" altLang="zh-CN" dirty="0"/>
              <a:t>EFLAGS</a:t>
            </a:r>
            <a:endParaRPr lang="zh-CN" altLang="zh-CN" dirty="0"/>
          </a:p>
          <a:p>
            <a:pPr>
              <a:spcBef>
                <a:spcPts val="0"/>
              </a:spcBef>
              <a:spcAft>
                <a:spcPts val="0"/>
              </a:spcAft>
            </a:pPr>
            <a:r>
              <a:rPr lang="en-US" altLang="zh-CN" dirty="0" smtClean="0"/>
              <a:t>EFLAGS </a:t>
            </a:r>
            <a:r>
              <a:rPr lang="zh-CN" altLang="zh-CN" dirty="0"/>
              <a:t>是</a:t>
            </a:r>
            <a:r>
              <a:rPr lang="en-US" altLang="zh-CN" dirty="0"/>
              <a:t>32</a:t>
            </a:r>
            <a:r>
              <a:rPr lang="zh-CN" altLang="zh-CN" dirty="0"/>
              <a:t>位</a:t>
            </a:r>
            <a:r>
              <a:rPr lang="zh-CN" altLang="zh-CN" dirty="0" smtClean="0"/>
              <a:t>寄存器</a:t>
            </a:r>
            <a:r>
              <a:rPr lang="zh-CN" altLang="en-US" dirty="0" smtClean="0"/>
              <a:t>。</a:t>
            </a:r>
            <a:endParaRPr lang="en-US" altLang="zh-CN" dirty="0" smtClean="0"/>
          </a:p>
          <a:p>
            <a:pPr>
              <a:spcBef>
                <a:spcPts val="0"/>
              </a:spcBef>
              <a:spcAft>
                <a:spcPts val="0"/>
              </a:spcAft>
            </a:pPr>
            <a:r>
              <a:rPr lang="zh-CN" altLang="zh-CN" dirty="0" smtClean="0"/>
              <a:t>各位</a:t>
            </a:r>
            <a:r>
              <a:rPr lang="zh-CN" altLang="zh-CN" dirty="0"/>
              <a:t>的</a:t>
            </a:r>
            <a:r>
              <a:rPr lang="zh-CN" altLang="zh-CN" dirty="0" smtClean="0"/>
              <a:t>标志可</a:t>
            </a:r>
            <a:r>
              <a:rPr lang="zh-CN" altLang="zh-CN" dirty="0"/>
              <a:t>分为</a:t>
            </a:r>
            <a:r>
              <a:rPr lang="en-US" altLang="zh-CN" dirty="0"/>
              <a:t>3</a:t>
            </a:r>
            <a:r>
              <a:rPr lang="zh-CN" altLang="zh-CN" dirty="0"/>
              <a:t>类</a:t>
            </a:r>
            <a:r>
              <a:rPr lang="zh-CN" altLang="zh-CN" dirty="0" smtClean="0"/>
              <a:t>：</a:t>
            </a:r>
            <a:endParaRPr lang="en-US" altLang="zh-CN" dirty="0" smtClean="0"/>
          </a:p>
          <a:p>
            <a:pPr>
              <a:spcBef>
                <a:spcPts val="0"/>
              </a:spcBef>
              <a:spcAft>
                <a:spcPts val="0"/>
              </a:spcAft>
            </a:pPr>
            <a:r>
              <a:rPr lang="zh-CN" altLang="zh-CN" dirty="0" smtClean="0"/>
              <a:t>状态</a:t>
            </a:r>
            <a:r>
              <a:rPr lang="zh-CN" altLang="zh-CN" dirty="0"/>
              <a:t>标志、控制标志和系统标志</a:t>
            </a:r>
            <a:r>
              <a:rPr lang="zh-CN" altLang="zh-CN" dirty="0" smtClean="0"/>
              <a:t>。</a:t>
            </a:r>
            <a:endParaRPr lang="en-US" altLang="zh-CN" dirty="0" smtClean="0"/>
          </a:p>
          <a:p>
            <a:pPr>
              <a:spcBef>
                <a:spcPts val="0"/>
              </a:spcBef>
              <a:spcAft>
                <a:spcPts val="0"/>
              </a:spcAft>
            </a:pPr>
            <a:r>
              <a:rPr lang="zh-CN" altLang="zh-CN" dirty="0" smtClean="0"/>
              <a:t>标志</a:t>
            </a:r>
            <a:r>
              <a:rPr lang="zh-CN" altLang="zh-CN" dirty="0"/>
              <a:t>寄存器</a:t>
            </a:r>
            <a:r>
              <a:rPr lang="en-US" altLang="zh-CN" dirty="0"/>
              <a:t>EFLAGS</a:t>
            </a:r>
            <a:r>
              <a:rPr lang="zh-CN" altLang="zh-CN" dirty="0"/>
              <a:t>的低</a:t>
            </a:r>
            <a:r>
              <a:rPr lang="en-US" altLang="zh-CN" dirty="0"/>
              <a:t>16</a:t>
            </a:r>
            <a:r>
              <a:rPr lang="zh-CN" altLang="zh-CN" dirty="0"/>
              <a:t>位与</a:t>
            </a:r>
            <a:r>
              <a:rPr lang="en-US" altLang="zh-CN" dirty="0"/>
              <a:t>16</a:t>
            </a:r>
            <a:r>
              <a:rPr lang="zh-CN" altLang="zh-CN" dirty="0"/>
              <a:t>位</a:t>
            </a:r>
            <a:r>
              <a:rPr lang="en-US" altLang="zh-CN" dirty="0"/>
              <a:t>CPU 8086</a:t>
            </a:r>
            <a:r>
              <a:rPr lang="zh-CN" altLang="zh-CN" dirty="0"/>
              <a:t>的标志寄存器同名、同</a:t>
            </a:r>
            <a:r>
              <a:rPr lang="zh-CN" altLang="zh-CN" dirty="0" smtClean="0"/>
              <a:t>作用</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38</a:t>
            </a:fld>
            <a:endParaRPr lang="zh-CN" altLang="en-US"/>
          </a:p>
        </p:txBody>
      </p:sp>
    </p:spTree>
    <p:extLst>
      <p:ext uri="{BB962C8B-B14F-4D97-AF65-F5344CB8AC3E}">
        <p14:creationId xmlns:p14="http://schemas.microsoft.com/office/powerpoint/2010/main" val="1487491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3.2.1 </a:t>
            </a:r>
            <a:r>
              <a:rPr lang="zh-CN" altLang="zh-CN" b="1" dirty="0"/>
              <a:t>基本结构</a:t>
            </a:r>
            <a:r>
              <a:rPr lang="zh-CN" altLang="zh-CN" b="1" dirty="0" smtClean="0"/>
              <a:t>寄存器</a:t>
            </a:r>
            <a:r>
              <a:rPr lang="en-US" altLang="zh-CN" sz="1800" b="1" dirty="0"/>
              <a:t>_</a:t>
            </a:r>
            <a:r>
              <a:rPr lang="zh-CN" altLang="zh-CN" sz="1800" dirty="0"/>
              <a:t>（</a:t>
            </a:r>
            <a:r>
              <a:rPr lang="en-US" altLang="zh-CN" sz="1800" dirty="0"/>
              <a:t>2</a:t>
            </a:r>
            <a:r>
              <a:rPr lang="zh-CN" altLang="zh-CN" sz="1800" dirty="0"/>
              <a:t>）标志寄存器</a:t>
            </a:r>
            <a:r>
              <a:rPr lang="en-US" altLang="zh-CN" sz="1800" dirty="0"/>
              <a:t>EFLAGS</a:t>
            </a:r>
            <a:endParaRPr lang="zh-CN" altLang="en-US" sz="1800" dirty="0"/>
          </a:p>
        </p:txBody>
      </p:sp>
      <p:sp>
        <p:nvSpPr>
          <p:cNvPr id="3" name="内容占位符 2"/>
          <p:cNvSpPr>
            <a:spLocks noGrp="1"/>
          </p:cNvSpPr>
          <p:nvPr>
            <p:ph idx="1"/>
          </p:nvPr>
        </p:nvSpPr>
        <p:spPr>
          <a:xfrm>
            <a:off x="395536" y="1412777"/>
            <a:ext cx="8352926" cy="5078313"/>
          </a:xfrm>
        </p:spPr>
        <p:txBody>
          <a:bodyPr/>
          <a:lstStyle/>
          <a:p>
            <a:pPr>
              <a:spcBef>
                <a:spcPts val="0"/>
              </a:spcBef>
              <a:spcAft>
                <a:spcPts val="0"/>
              </a:spcAft>
            </a:pPr>
            <a:r>
              <a:rPr lang="zh-CN" altLang="zh-CN" dirty="0"/>
              <a:t>高</a:t>
            </a:r>
            <a:r>
              <a:rPr lang="en-US" altLang="zh-CN" dirty="0"/>
              <a:t>16</a:t>
            </a:r>
            <a:r>
              <a:rPr lang="zh-CN" altLang="zh-CN" dirty="0"/>
              <a:t>位的标志有：</a:t>
            </a:r>
          </a:p>
          <a:p>
            <a:pPr>
              <a:spcBef>
                <a:spcPts val="0"/>
              </a:spcBef>
              <a:spcAft>
                <a:spcPts val="0"/>
              </a:spcAft>
            </a:pPr>
            <a:r>
              <a:rPr lang="en-US" altLang="zh-CN" b="1" dirty="0"/>
              <a:t>NT</a:t>
            </a:r>
            <a:r>
              <a:rPr lang="zh-CN" altLang="zh-CN" b="1" dirty="0"/>
              <a:t>：</a:t>
            </a:r>
            <a:r>
              <a:rPr lang="zh-CN" altLang="zh-CN" dirty="0"/>
              <a:t>嵌套任务标志。在保护模式下当前执行的任务嵌套于另一任务中时，这个标志置位。</a:t>
            </a:r>
          </a:p>
          <a:p>
            <a:pPr>
              <a:spcBef>
                <a:spcPts val="0"/>
              </a:spcBef>
              <a:spcAft>
                <a:spcPts val="0"/>
              </a:spcAft>
            </a:pPr>
            <a:r>
              <a:rPr lang="en-US" altLang="zh-CN" b="1" dirty="0"/>
              <a:t>IOPL</a:t>
            </a:r>
            <a:r>
              <a:rPr lang="zh-CN" altLang="zh-CN" b="1" dirty="0"/>
              <a:t>：</a:t>
            </a:r>
            <a:r>
              <a:rPr lang="zh-CN" altLang="zh-CN" dirty="0"/>
              <a:t>输入／输出特权级标志，</a:t>
            </a:r>
            <a:r>
              <a:rPr lang="en-US" altLang="zh-CN" dirty="0"/>
              <a:t>00</a:t>
            </a:r>
            <a:r>
              <a:rPr lang="zh-CN" altLang="zh-CN" dirty="0"/>
              <a:t>～</a:t>
            </a:r>
            <a:r>
              <a:rPr lang="en-US" altLang="zh-CN" dirty="0"/>
              <a:t>11</a:t>
            </a:r>
            <a:r>
              <a:rPr lang="zh-CN" altLang="zh-CN" dirty="0"/>
              <a:t>依次表示最高优先级到最低优先级</a:t>
            </a:r>
            <a:r>
              <a:rPr lang="zh-CN" altLang="zh-CN" dirty="0" smtClean="0"/>
              <a:t>。保护模式时</a:t>
            </a:r>
            <a:r>
              <a:rPr lang="zh-CN" altLang="zh-CN" dirty="0"/>
              <a:t>，为</a:t>
            </a:r>
            <a:r>
              <a:rPr lang="en-US" altLang="zh-CN" dirty="0"/>
              <a:t>IO</a:t>
            </a:r>
            <a:r>
              <a:rPr lang="zh-CN" altLang="zh-CN" dirty="0"/>
              <a:t>设备选择优先级</a:t>
            </a:r>
            <a:r>
              <a:rPr lang="zh-CN" altLang="zh-CN" dirty="0" smtClean="0"/>
              <a:t>。</a:t>
            </a:r>
            <a:endParaRPr lang="en-US" altLang="zh-CN" dirty="0" smtClean="0"/>
          </a:p>
          <a:p>
            <a:pPr>
              <a:spcBef>
                <a:spcPts val="0"/>
              </a:spcBef>
              <a:spcAft>
                <a:spcPts val="0"/>
              </a:spcAft>
            </a:pPr>
            <a:r>
              <a:rPr lang="zh-CN" altLang="zh-CN" dirty="0" smtClean="0"/>
              <a:t>如果</a:t>
            </a:r>
            <a:r>
              <a:rPr lang="zh-CN" altLang="zh-CN" dirty="0"/>
              <a:t>当前程序的特权级（</a:t>
            </a:r>
            <a:r>
              <a:rPr lang="en-US" altLang="zh-CN" dirty="0"/>
              <a:t>CPL</a:t>
            </a:r>
            <a:r>
              <a:rPr lang="zh-CN" altLang="zh-CN" dirty="0"/>
              <a:t>）不低于</a:t>
            </a:r>
            <a:r>
              <a:rPr lang="en-US" altLang="zh-CN" dirty="0"/>
              <a:t>IOPL</a:t>
            </a:r>
            <a:r>
              <a:rPr lang="zh-CN" altLang="zh-CN" dirty="0"/>
              <a:t>特权</a:t>
            </a:r>
            <a:r>
              <a:rPr lang="zh-CN" altLang="zh-CN" dirty="0" smtClean="0"/>
              <a:t>级</a:t>
            </a:r>
            <a:r>
              <a:rPr lang="zh-CN" altLang="en-US" dirty="0" smtClean="0"/>
              <a:t>（</a:t>
            </a:r>
            <a:r>
              <a:rPr lang="en-US" altLang="zh-CN" dirty="0" smtClean="0"/>
              <a:t>CPL&lt;=IOPL</a:t>
            </a:r>
            <a:r>
              <a:rPr lang="zh-CN" altLang="en-US" dirty="0" smtClean="0"/>
              <a:t>）</a:t>
            </a:r>
            <a:r>
              <a:rPr lang="zh-CN" altLang="zh-CN" dirty="0" smtClean="0"/>
              <a:t>，</a:t>
            </a:r>
            <a:r>
              <a:rPr lang="zh-CN" altLang="zh-CN" dirty="0"/>
              <a:t>则</a:t>
            </a:r>
            <a:r>
              <a:rPr lang="en-US" altLang="zh-CN" dirty="0"/>
              <a:t>I</a:t>
            </a:r>
            <a:r>
              <a:rPr lang="zh-CN" altLang="zh-CN" dirty="0"/>
              <a:t>／</a:t>
            </a:r>
            <a:r>
              <a:rPr lang="en-US" altLang="zh-CN" dirty="0"/>
              <a:t>O</a:t>
            </a:r>
            <a:r>
              <a:rPr lang="zh-CN" altLang="zh-CN" dirty="0"/>
              <a:t>指令和中断允许标志位操作指令（</a:t>
            </a:r>
            <a:r>
              <a:rPr lang="en-US" altLang="zh-CN" dirty="0"/>
              <a:t>CLI</a:t>
            </a:r>
            <a:r>
              <a:rPr lang="zh-CN" altLang="zh-CN" dirty="0"/>
              <a:t>、</a:t>
            </a:r>
            <a:r>
              <a:rPr lang="en-US" altLang="zh-CN" dirty="0"/>
              <a:t>STI</a:t>
            </a:r>
            <a:r>
              <a:rPr lang="zh-CN" altLang="zh-CN" dirty="0"/>
              <a:t>）才能执行，否则产生异常。只有特权级为</a:t>
            </a:r>
            <a:r>
              <a:rPr lang="en-US" altLang="zh-CN" dirty="0"/>
              <a:t>00</a:t>
            </a:r>
            <a:r>
              <a:rPr lang="zh-CN" altLang="zh-CN" dirty="0"/>
              <a:t>级的程序才能修改</a:t>
            </a:r>
            <a:r>
              <a:rPr lang="en-US" altLang="zh-CN" dirty="0"/>
              <a:t>IOPL</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39</a:t>
            </a:fld>
            <a:endParaRPr lang="zh-CN" altLang="en-US"/>
          </a:p>
        </p:txBody>
      </p:sp>
    </p:spTree>
    <p:extLst>
      <p:ext uri="{BB962C8B-B14F-4D97-AF65-F5344CB8AC3E}">
        <p14:creationId xmlns:p14="http://schemas.microsoft.com/office/powerpoint/2010/main" val="227929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b="1" dirty="0"/>
              <a:t>总线接口部件</a:t>
            </a:r>
            <a:endParaRPr lang="zh-CN" altLang="en-US" dirty="0"/>
          </a:p>
        </p:txBody>
      </p:sp>
      <p:sp>
        <p:nvSpPr>
          <p:cNvPr id="3" name="内容占位符 2"/>
          <p:cNvSpPr>
            <a:spLocks noGrp="1"/>
          </p:cNvSpPr>
          <p:nvPr>
            <p:ph idx="1"/>
          </p:nvPr>
        </p:nvSpPr>
        <p:spPr>
          <a:xfrm>
            <a:off x="395536" y="1412777"/>
            <a:ext cx="8352926" cy="4877425"/>
          </a:xfrm>
        </p:spPr>
        <p:txBody>
          <a:bodyPr/>
          <a:lstStyle/>
          <a:p>
            <a:r>
              <a:rPr lang="zh-CN" altLang="zh-CN" sz="2000" dirty="0"/>
              <a:t>总线接口部件内包括全部总线控制信号、独立的</a:t>
            </a:r>
            <a:r>
              <a:rPr lang="en-US" altLang="zh-CN" sz="2000" dirty="0"/>
              <a:t>32</a:t>
            </a:r>
            <a:r>
              <a:rPr lang="zh-CN" altLang="zh-CN" sz="2000" dirty="0"/>
              <a:t>位地址总线和独立的</a:t>
            </a:r>
            <a:r>
              <a:rPr lang="en-US" altLang="zh-CN" sz="2000" dirty="0"/>
              <a:t>64</a:t>
            </a:r>
            <a:r>
              <a:rPr lang="zh-CN" altLang="zh-CN" sz="2000" dirty="0"/>
              <a:t>位数据总线。总线接口部件与片内</a:t>
            </a:r>
            <a:r>
              <a:rPr lang="en-US" altLang="zh-CN" sz="2000" dirty="0"/>
              <a:t>Cache</a:t>
            </a:r>
            <a:r>
              <a:rPr lang="zh-CN" altLang="zh-CN" sz="2000" dirty="0"/>
              <a:t>外部总线接口实行的是逻辑接口连接。在</a:t>
            </a:r>
            <a:r>
              <a:rPr lang="en-US" altLang="zh-CN" sz="2000" dirty="0"/>
              <a:t>Pentium</a:t>
            </a:r>
            <a:r>
              <a:rPr lang="zh-CN" altLang="zh-CN" sz="2000" dirty="0"/>
              <a:t>微处理器芯片内部，总线接口部件借助于</a:t>
            </a:r>
            <a:r>
              <a:rPr lang="en-US" altLang="zh-CN" sz="2000" dirty="0"/>
              <a:t>32</a:t>
            </a:r>
            <a:r>
              <a:rPr lang="zh-CN" altLang="zh-CN" sz="2000" dirty="0"/>
              <a:t>位的地址总线和</a:t>
            </a:r>
            <a:r>
              <a:rPr lang="en-US" altLang="zh-CN" sz="2000" dirty="0"/>
              <a:t>64</a:t>
            </a:r>
            <a:r>
              <a:rPr lang="zh-CN" altLang="zh-CN" sz="2000" dirty="0"/>
              <a:t>位的数据总线与指令</a:t>
            </a:r>
            <a:r>
              <a:rPr lang="en-US" altLang="zh-CN" sz="2000" dirty="0"/>
              <a:t>Cache</a:t>
            </a:r>
            <a:r>
              <a:rPr lang="zh-CN" altLang="zh-CN" sz="2000" dirty="0"/>
              <a:t>和数据</a:t>
            </a:r>
            <a:r>
              <a:rPr lang="en-US" altLang="zh-CN" sz="2000" dirty="0"/>
              <a:t>Cache</a:t>
            </a:r>
            <a:r>
              <a:rPr lang="zh-CN" altLang="zh-CN" sz="2000" dirty="0"/>
              <a:t>进行通信。当访问</a:t>
            </a:r>
            <a:r>
              <a:rPr lang="en-US" altLang="zh-CN" sz="2000" dirty="0"/>
              <a:t>Cache</a:t>
            </a:r>
            <a:r>
              <a:rPr lang="zh-CN" altLang="zh-CN" sz="2000" dirty="0"/>
              <a:t>出现没命中、或需更改系统存储器内容、或需向</a:t>
            </a:r>
            <a:r>
              <a:rPr lang="en-US" altLang="zh-CN" sz="2000" dirty="0"/>
              <a:t>Cache</a:t>
            </a:r>
            <a:r>
              <a:rPr lang="zh-CN" altLang="zh-CN" sz="2000" dirty="0"/>
              <a:t>写入某些信息时，就要通过总线接口从外部存储器系统中取出一批数据。在填充</a:t>
            </a:r>
            <a:r>
              <a:rPr lang="en-US" altLang="zh-CN" sz="2000" dirty="0"/>
              <a:t>Cache</a:t>
            </a:r>
            <a:r>
              <a:rPr lang="zh-CN" altLang="zh-CN" sz="2000" dirty="0"/>
              <a:t>时总线接口使用的是成组传送方式，以遮掩向缓冲存储器写数据时等出现的等待时间。为了支持片内</a:t>
            </a:r>
            <a:r>
              <a:rPr lang="en-US" altLang="zh-CN" sz="2000" dirty="0"/>
              <a:t>Cache</a:t>
            </a:r>
            <a:r>
              <a:rPr lang="zh-CN" altLang="zh-CN" sz="2000" dirty="0"/>
              <a:t>的连贯性，</a:t>
            </a:r>
            <a:r>
              <a:rPr lang="en-US" altLang="zh-CN" sz="2000" dirty="0"/>
              <a:t>Pentium</a:t>
            </a:r>
            <a:r>
              <a:rPr lang="zh-CN" altLang="zh-CN" sz="2000" dirty="0"/>
              <a:t>微处理器的总线接口还配备有总线监视功能设施。</a:t>
            </a:r>
          </a:p>
          <a:p>
            <a:endParaRPr lang="zh-CN" altLang="en-US" sz="20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a:t>
            </a:fld>
            <a:endParaRPr lang="zh-CN" altLang="en-US"/>
          </a:p>
        </p:txBody>
      </p:sp>
    </p:spTree>
    <p:extLst>
      <p:ext uri="{BB962C8B-B14F-4D97-AF65-F5344CB8AC3E}">
        <p14:creationId xmlns:p14="http://schemas.microsoft.com/office/powerpoint/2010/main" val="2357233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40</a:t>
            </a:fld>
            <a:endParaRPr lang="zh-CN" altLang="en-US"/>
          </a:p>
        </p:txBody>
      </p:sp>
      <p:pic>
        <p:nvPicPr>
          <p:cNvPr id="87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8260"/>
            <a:ext cx="8604448" cy="613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0674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3.2.1 </a:t>
            </a:r>
            <a:r>
              <a:rPr lang="zh-CN" altLang="zh-CN" b="1" dirty="0"/>
              <a:t>基本结构寄存器</a:t>
            </a:r>
            <a:r>
              <a:rPr lang="en-US" altLang="zh-CN" sz="1800" b="1" dirty="0"/>
              <a:t>_</a:t>
            </a:r>
            <a:r>
              <a:rPr lang="zh-CN" altLang="zh-CN" sz="1800" dirty="0"/>
              <a:t>（</a:t>
            </a:r>
            <a:r>
              <a:rPr lang="en-US" altLang="zh-CN" sz="1800" dirty="0"/>
              <a:t>2</a:t>
            </a:r>
            <a:r>
              <a:rPr lang="zh-CN" altLang="zh-CN" sz="1800" dirty="0"/>
              <a:t>）标志寄存器</a:t>
            </a:r>
            <a:r>
              <a:rPr lang="en-US" altLang="zh-CN" sz="1800" dirty="0"/>
              <a:t>EFLAGS</a:t>
            </a:r>
            <a:endParaRPr lang="zh-CN" altLang="en-US" sz="1800" dirty="0"/>
          </a:p>
        </p:txBody>
      </p:sp>
      <p:sp>
        <p:nvSpPr>
          <p:cNvPr id="3" name="内容占位符 2"/>
          <p:cNvSpPr>
            <a:spLocks noGrp="1"/>
          </p:cNvSpPr>
          <p:nvPr>
            <p:ph idx="1"/>
          </p:nvPr>
        </p:nvSpPr>
        <p:spPr>
          <a:xfrm>
            <a:off x="395536" y="1412777"/>
            <a:ext cx="8352926" cy="4976747"/>
          </a:xfrm>
        </p:spPr>
        <p:txBody>
          <a:bodyPr/>
          <a:lstStyle/>
          <a:p>
            <a:r>
              <a:rPr lang="en-US" altLang="zh-CN" b="1" dirty="0"/>
              <a:t>RF</a:t>
            </a:r>
            <a:r>
              <a:rPr lang="zh-CN" altLang="zh-CN" dirty="0"/>
              <a:t>：恢复标志。它同调试寄存器断点一起使用，断点处理前在指令边界上检查该位，当</a:t>
            </a:r>
            <a:r>
              <a:rPr lang="en-US" altLang="zh-CN" dirty="0"/>
              <a:t>RF</a:t>
            </a:r>
            <a:r>
              <a:rPr lang="zh-CN" altLang="zh-CN" dirty="0"/>
              <a:t>被置位</a:t>
            </a:r>
            <a:r>
              <a:rPr lang="en-US" altLang="zh-CN" dirty="0"/>
              <a:t>1</a:t>
            </a:r>
            <a:r>
              <a:rPr lang="zh-CN" altLang="zh-CN" dirty="0"/>
              <a:t>时，下一条指令的任何调试故障都被忽略</a:t>
            </a:r>
            <a:r>
              <a:rPr lang="zh-CN" altLang="zh-CN" dirty="0" smtClean="0"/>
              <a:t>。</a:t>
            </a:r>
            <a:endParaRPr lang="en-US" altLang="zh-CN" dirty="0" smtClean="0"/>
          </a:p>
          <a:p>
            <a:r>
              <a:rPr lang="zh-CN" altLang="zh-CN" dirty="0" smtClean="0"/>
              <a:t>置</a:t>
            </a:r>
            <a:r>
              <a:rPr lang="en-US" altLang="zh-CN" dirty="0"/>
              <a:t>1 RF </a:t>
            </a:r>
            <a:r>
              <a:rPr lang="zh-CN" altLang="en-US" dirty="0"/>
              <a:t>恢复</a:t>
            </a:r>
            <a:r>
              <a:rPr lang="zh-CN" altLang="zh-CN" dirty="0"/>
              <a:t>执行调试异常中断的</a:t>
            </a:r>
            <a:r>
              <a:rPr lang="zh-CN" altLang="zh-CN" dirty="0" smtClean="0"/>
              <a:t>程序</a:t>
            </a:r>
            <a:endParaRPr lang="en-US" altLang="zh-CN" dirty="0" smtClean="0"/>
          </a:p>
          <a:p>
            <a:r>
              <a:rPr lang="en-US" altLang="zh-CN" b="1" dirty="0"/>
              <a:t>VM</a:t>
            </a:r>
            <a:r>
              <a:rPr lang="zh-CN" altLang="zh-CN" b="1" dirty="0"/>
              <a:t>：</a:t>
            </a:r>
            <a:r>
              <a:rPr lang="zh-CN" altLang="zh-CN" dirty="0"/>
              <a:t>虚拟</a:t>
            </a:r>
            <a:r>
              <a:rPr lang="en-US" altLang="zh-CN" dirty="0"/>
              <a:t>8086</a:t>
            </a:r>
            <a:r>
              <a:rPr lang="zh-CN" altLang="zh-CN" dirty="0"/>
              <a:t>方式标志。当该位置位时，</a:t>
            </a:r>
            <a:r>
              <a:rPr lang="en-US" altLang="zh-CN" dirty="0"/>
              <a:t>CPU</a:t>
            </a:r>
            <a:r>
              <a:rPr lang="zh-CN" altLang="zh-CN" dirty="0"/>
              <a:t>工作在虚拟</a:t>
            </a:r>
            <a:r>
              <a:rPr lang="en-US" altLang="zh-CN" dirty="0"/>
              <a:t>8086</a:t>
            </a:r>
            <a:r>
              <a:rPr lang="zh-CN" altLang="zh-CN" dirty="0"/>
              <a:t>模式，在这种模式下运行</a:t>
            </a:r>
            <a:r>
              <a:rPr lang="en-US" altLang="zh-CN" dirty="0"/>
              <a:t>8086</a:t>
            </a:r>
            <a:r>
              <a:rPr lang="zh-CN" altLang="zh-CN" dirty="0"/>
              <a:t>的程序就好象是在</a:t>
            </a:r>
            <a:r>
              <a:rPr lang="en-US" altLang="zh-CN" dirty="0"/>
              <a:t>8086 CPU</a:t>
            </a:r>
            <a:r>
              <a:rPr lang="zh-CN" altLang="zh-CN" dirty="0"/>
              <a:t>上运行一样。</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41</a:t>
            </a:fld>
            <a:endParaRPr lang="zh-CN" altLang="en-US"/>
          </a:p>
        </p:txBody>
      </p:sp>
    </p:spTree>
    <p:extLst>
      <p:ext uri="{BB962C8B-B14F-4D97-AF65-F5344CB8AC3E}">
        <p14:creationId xmlns:p14="http://schemas.microsoft.com/office/powerpoint/2010/main" val="3099767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3.2.1 </a:t>
            </a:r>
            <a:r>
              <a:rPr lang="zh-CN" altLang="zh-CN" b="1" dirty="0"/>
              <a:t>基本结构寄存器</a:t>
            </a:r>
            <a:r>
              <a:rPr lang="en-US" altLang="zh-CN" sz="1800" b="1" dirty="0"/>
              <a:t>_</a:t>
            </a:r>
            <a:r>
              <a:rPr lang="zh-CN" altLang="zh-CN" sz="1800" dirty="0"/>
              <a:t>（</a:t>
            </a:r>
            <a:r>
              <a:rPr lang="en-US" altLang="zh-CN" sz="1800" dirty="0"/>
              <a:t>2</a:t>
            </a:r>
            <a:r>
              <a:rPr lang="zh-CN" altLang="zh-CN" sz="1800" dirty="0"/>
              <a:t>）标志寄存器</a:t>
            </a:r>
            <a:r>
              <a:rPr lang="en-US" altLang="zh-CN" sz="1800" dirty="0"/>
              <a:t>EFLAGS</a:t>
            </a:r>
            <a:endParaRPr lang="zh-CN" altLang="en-US" sz="1800" dirty="0"/>
          </a:p>
        </p:txBody>
      </p:sp>
      <p:sp>
        <p:nvSpPr>
          <p:cNvPr id="3" name="内容占位符 2"/>
          <p:cNvSpPr>
            <a:spLocks noGrp="1"/>
          </p:cNvSpPr>
          <p:nvPr>
            <p:ph idx="1"/>
          </p:nvPr>
        </p:nvSpPr>
        <p:spPr>
          <a:xfrm>
            <a:off x="395536" y="1412777"/>
            <a:ext cx="8352926" cy="4457246"/>
          </a:xfrm>
        </p:spPr>
        <p:txBody>
          <a:bodyPr/>
          <a:lstStyle/>
          <a:p>
            <a:pPr>
              <a:spcBef>
                <a:spcPts val="0"/>
              </a:spcBef>
              <a:spcAft>
                <a:spcPts val="0"/>
              </a:spcAft>
            </a:pPr>
            <a:r>
              <a:rPr lang="en-US" altLang="zh-CN" b="1" dirty="0" smtClean="0"/>
              <a:t>AC</a:t>
            </a:r>
            <a:r>
              <a:rPr lang="zh-CN" altLang="zh-CN" b="1" dirty="0"/>
              <a:t>：</a:t>
            </a:r>
            <a:r>
              <a:rPr lang="zh-CN" altLang="zh-CN" dirty="0"/>
              <a:t>对齐检查标志。当该位置成</a:t>
            </a:r>
            <a:r>
              <a:rPr lang="en-US" altLang="zh-CN" dirty="0"/>
              <a:t>1</a:t>
            </a:r>
            <a:r>
              <a:rPr lang="zh-CN" altLang="zh-CN" dirty="0"/>
              <a:t>，同时也将控制寄存器</a:t>
            </a:r>
            <a:r>
              <a:rPr lang="en-US" altLang="zh-CN" dirty="0" err="1"/>
              <a:t>CRo</a:t>
            </a:r>
            <a:r>
              <a:rPr lang="zh-CN" altLang="zh-CN" dirty="0"/>
              <a:t>中的对齐屏蔽位</a:t>
            </a:r>
            <a:r>
              <a:rPr lang="en-US" altLang="zh-CN" dirty="0"/>
              <a:t>AM(</a:t>
            </a:r>
            <a:r>
              <a:rPr lang="zh-CN" altLang="zh-CN" dirty="0"/>
              <a:t>位</a:t>
            </a:r>
            <a:r>
              <a:rPr lang="en-US" altLang="zh-CN" dirty="0"/>
              <a:t>18)</a:t>
            </a:r>
            <a:r>
              <a:rPr lang="zh-CN" altLang="zh-CN" dirty="0"/>
              <a:t>置成</a:t>
            </a:r>
            <a:r>
              <a:rPr lang="en-US" altLang="zh-CN" dirty="0"/>
              <a:t>1</a:t>
            </a:r>
            <a:r>
              <a:rPr lang="zh-CN" altLang="zh-CN" dirty="0"/>
              <a:t>，在进行存储器访问时就允许进行对齐校验</a:t>
            </a:r>
            <a:r>
              <a:rPr lang="zh-CN" altLang="zh-CN" dirty="0" smtClean="0"/>
              <a:t>。</a:t>
            </a:r>
            <a:endParaRPr lang="en-US" altLang="zh-CN" dirty="0" smtClean="0"/>
          </a:p>
          <a:p>
            <a:pPr>
              <a:spcBef>
                <a:spcPts val="0"/>
              </a:spcBef>
              <a:spcAft>
                <a:spcPts val="0"/>
              </a:spcAft>
            </a:pPr>
            <a:r>
              <a:rPr lang="en-US" altLang="zh-CN" b="1" dirty="0"/>
              <a:t>VIF</a:t>
            </a:r>
            <a:r>
              <a:rPr lang="zh-CN" altLang="zh-CN" b="1" dirty="0"/>
              <a:t>：</a:t>
            </a:r>
            <a:r>
              <a:rPr lang="zh-CN" altLang="zh-CN" dirty="0"/>
              <a:t>虚拟中断标志。在虚拟方式下中断允许标志位的副本。</a:t>
            </a:r>
          </a:p>
          <a:p>
            <a:pPr>
              <a:spcBef>
                <a:spcPts val="0"/>
              </a:spcBef>
              <a:spcAft>
                <a:spcPts val="0"/>
              </a:spcAft>
            </a:pPr>
            <a:r>
              <a:rPr lang="en-US" altLang="zh-CN" b="1" dirty="0"/>
              <a:t>VIP</a:t>
            </a:r>
            <a:r>
              <a:rPr lang="zh-CN" altLang="zh-CN" b="1" dirty="0"/>
              <a:t>：</a:t>
            </a:r>
            <a:r>
              <a:rPr lang="zh-CN" altLang="zh-CN" dirty="0"/>
              <a:t>虚拟中断挂起标志。这个虚拟中断挂起标志与虚拟中断标志联合在一起，给多任务环境的每个应用程序提供了一个虚拟化的系统允许中断标志文本</a:t>
            </a:r>
            <a:r>
              <a:rPr lang="zh-CN" altLang="zh-CN" dirty="0" smtClean="0"/>
              <a:t>。</a:t>
            </a:r>
            <a:endParaRPr lang="en-US" altLang="zh-CN" dirty="0" smtClean="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dirty="0" smtClean="0"/>
              <a:t>吉林大学 微型计算机原理与接口技术</a:t>
            </a:r>
            <a:endParaRPr lang="zh-CN" altLang="en-US" dirty="0"/>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42</a:t>
            </a:fld>
            <a:endParaRPr lang="zh-CN" altLang="en-US"/>
          </a:p>
        </p:txBody>
      </p:sp>
    </p:spTree>
    <p:extLst>
      <p:ext uri="{BB962C8B-B14F-4D97-AF65-F5344CB8AC3E}">
        <p14:creationId xmlns:p14="http://schemas.microsoft.com/office/powerpoint/2010/main" val="2287132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3.2.1 </a:t>
            </a:r>
            <a:r>
              <a:rPr lang="zh-CN" altLang="zh-CN" b="1" dirty="0"/>
              <a:t>基本结构</a:t>
            </a:r>
            <a:r>
              <a:rPr lang="zh-CN" altLang="zh-CN" b="1" dirty="0" smtClean="0"/>
              <a:t>寄存器</a:t>
            </a:r>
            <a:r>
              <a:rPr lang="en-US" altLang="zh-CN" sz="1800" b="1" dirty="0"/>
              <a:t>_</a:t>
            </a:r>
            <a:r>
              <a:rPr lang="zh-CN" altLang="zh-CN" sz="1800" dirty="0"/>
              <a:t>（</a:t>
            </a:r>
            <a:r>
              <a:rPr lang="en-US" altLang="zh-CN" sz="1800" dirty="0"/>
              <a:t>2</a:t>
            </a:r>
            <a:r>
              <a:rPr lang="zh-CN" altLang="zh-CN" sz="1800" dirty="0"/>
              <a:t>）标志寄存器</a:t>
            </a:r>
            <a:r>
              <a:rPr lang="en-US" altLang="zh-CN" sz="1800" dirty="0"/>
              <a:t>EFLAGS</a:t>
            </a:r>
            <a:endParaRPr lang="zh-CN" altLang="en-US" sz="1800" dirty="0"/>
          </a:p>
        </p:txBody>
      </p:sp>
      <p:sp>
        <p:nvSpPr>
          <p:cNvPr id="3" name="内容占位符 2"/>
          <p:cNvSpPr>
            <a:spLocks noGrp="1"/>
          </p:cNvSpPr>
          <p:nvPr>
            <p:ph idx="1"/>
          </p:nvPr>
        </p:nvSpPr>
        <p:spPr>
          <a:xfrm>
            <a:off x="395536" y="1412777"/>
            <a:ext cx="8352926" cy="4524315"/>
          </a:xfrm>
        </p:spPr>
        <p:txBody>
          <a:bodyPr/>
          <a:lstStyle/>
          <a:p>
            <a:pPr>
              <a:spcBef>
                <a:spcPts val="0"/>
              </a:spcBef>
              <a:spcAft>
                <a:spcPts val="0"/>
              </a:spcAft>
            </a:pPr>
            <a:r>
              <a:rPr lang="en-US" altLang="zh-CN" b="1" dirty="0" smtClean="0"/>
              <a:t>ID</a:t>
            </a:r>
            <a:r>
              <a:rPr lang="zh-CN" altLang="zh-CN" b="1" dirty="0"/>
              <a:t>：</a:t>
            </a:r>
            <a:r>
              <a:rPr lang="zh-CN" altLang="zh-CN" dirty="0"/>
              <a:t>标识标志。指示</a:t>
            </a:r>
            <a:r>
              <a:rPr lang="en-US" altLang="zh-CN" dirty="0"/>
              <a:t>Pentium</a:t>
            </a:r>
            <a:r>
              <a:rPr lang="zh-CN" altLang="zh-CN" dirty="0"/>
              <a:t>微处理器支持</a:t>
            </a:r>
            <a:r>
              <a:rPr lang="en-US" altLang="zh-CN" dirty="0"/>
              <a:t>CPUID</a:t>
            </a:r>
            <a:r>
              <a:rPr lang="zh-CN" altLang="zh-CN" dirty="0"/>
              <a:t>指令。</a:t>
            </a:r>
            <a:r>
              <a:rPr lang="en-US" altLang="zh-CN" dirty="0"/>
              <a:t>CPUID</a:t>
            </a:r>
            <a:r>
              <a:rPr lang="zh-CN" altLang="zh-CN" dirty="0"/>
              <a:t>指令给系统提供有关</a:t>
            </a:r>
            <a:r>
              <a:rPr lang="en-US" altLang="zh-CN" dirty="0"/>
              <a:t>Pentium</a:t>
            </a:r>
            <a:r>
              <a:rPr lang="zh-CN" altLang="zh-CN" dirty="0"/>
              <a:t>微处理器的信息，如它的版本号和制造商</a:t>
            </a:r>
            <a:r>
              <a:rPr lang="zh-CN" altLang="zh-CN" dirty="0" smtClean="0"/>
              <a:t>。</a:t>
            </a:r>
            <a:endParaRPr lang="en-US" altLang="zh-CN" dirty="0" smtClean="0"/>
          </a:p>
          <a:p>
            <a:pPr>
              <a:spcBef>
                <a:spcPts val="0"/>
              </a:spcBef>
              <a:spcAft>
                <a:spcPts val="0"/>
              </a:spcAft>
            </a:pPr>
            <a:endParaRPr lang="en-US" altLang="zh-CN" dirty="0"/>
          </a:p>
          <a:p>
            <a:pPr latinLnBrk="1">
              <a:spcBef>
                <a:spcPts val="0"/>
              </a:spcBef>
              <a:spcAft>
                <a:spcPts val="0"/>
              </a:spcAft>
            </a:pPr>
            <a:r>
              <a:rPr lang="zh-CN" altLang="zh-CN" dirty="0"/>
              <a:t>置</a:t>
            </a:r>
            <a:r>
              <a:rPr lang="en-US" altLang="zh-CN" dirty="0"/>
              <a:t>1 ID</a:t>
            </a:r>
            <a:r>
              <a:rPr lang="zh-CN" altLang="zh-CN" dirty="0"/>
              <a:t>允许用</a:t>
            </a:r>
            <a:r>
              <a:rPr lang="en-US" altLang="zh-CN" dirty="0"/>
              <a:t>CPUID</a:t>
            </a:r>
            <a:r>
              <a:rPr lang="zh-CN" altLang="zh-CN" dirty="0"/>
              <a:t>指令读取</a:t>
            </a:r>
            <a:r>
              <a:rPr lang="en-US" altLang="zh-CN" dirty="0"/>
              <a:t>CPU</a:t>
            </a:r>
            <a:r>
              <a:rPr lang="zh-CN" altLang="zh-CN" dirty="0"/>
              <a:t>标识</a:t>
            </a:r>
          </a:p>
          <a:p>
            <a:pPr>
              <a:spcBef>
                <a:spcPts val="0"/>
              </a:spcBef>
              <a:spcAft>
                <a:spcPts val="0"/>
              </a:spcAft>
            </a:pPr>
            <a:r>
              <a:rPr lang="zh-CN" altLang="en-US" dirty="0"/>
              <a:t>应用时要先测试</a:t>
            </a:r>
            <a:r>
              <a:rPr lang="en-US" altLang="zh-CN" dirty="0"/>
              <a:t>ID</a:t>
            </a:r>
            <a:r>
              <a:rPr lang="zh-CN" altLang="en-US" dirty="0"/>
              <a:t>是否已经被置</a:t>
            </a:r>
            <a:r>
              <a:rPr lang="en-US" altLang="zh-CN" dirty="0"/>
              <a:t>1</a:t>
            </a:r>
          </a:p>
          <a:p>
            <a:pPr>
              <a:spcBef>
                <a:spcPts val="0"/>
              </a:spcBef>
              <a:spcAft>
                <a:spcPts val="0"/>
              </a:spcAft>
            </a:pPr>
            <a:endParaRPr lang="en-US" altLang="zh-CN" dirty="0" smtClean="0"/>
          </a:p>
          <a:p>
            <a:pPr>
              <a:spcBef>
                <a:spcPts val="0"/>
              </a:spcBef>
              <a:spcAft>
                <a:spcPts val="0"/>
              </a:spcAft>
            </a:pPr>
            <a:r>
              <a:rPr lang="zh-CN" altLang="en-US" i="1" dirty="0" smtClean="0"/>
              <a:t>标志位中</a:t>
            </a:r>
            <a:r>
              <a:rPr lang="zh-CN" altLang="zh-CN" i="1" dirty="0" smtClean="0"/>
              <a:t>标</a:t>
            </a:r>
            <a:r>
              <a:rPr lang="zh-CN" altLang="zh-CN" i="1" dirty="0"/>
              <a:t>为</a:t>
            </a:r>
            <a:r>
              <a:rPr lang="en-US" altLang="zh-CN" i="1" dirty="0"/>
              <a:t>0</a:t>
            </a:r>
            <a:r>
              <a:rPr lang="zh-CN" altLang="zh-CN" i="1" dirty="0"/>
              <a:t>或</a:t>
            </a:r>
            <a:r>
              <a:rPr lang="en-US" altLang="zh-CN" i="1" dirty="0"/>
              <a:t>1</a:t>
            </a:r>
            <a:r>
              <a:rPr lang="zh-CN" altLang="zh-CN" i="1" dirty="0"/>
              <a:t>的位是保留位</a:t>
            </a:r>
            <a:r>
              <a:rPr lang="zh-CN" altLang="zh-CN" i="1" dirty="0" smtClean="0"/>
              <a:t>。</a:t>
            </a:r>
            <a:endParaRPr lang="zh-CN" altLang="en-US" i="1"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43</a:t>
            </a:fld>
            <a:endParaRPr lang="zh-CN" altLang="en-US"/>
          </a:p>
        </p:txBody>
      </p:sp>
    </p:spTree>
    <p:extLst>
      <p:ext uri="{BB962C8B-B14F-4D97-AF65-F5344CB8AC3E}">
        <p14:creationId xmlns:p14="http://schemas.microsoft.com/office/powerpoint/2010/main" val="2197537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3.2.1 </a:t>
            </a:r>
            <a:r>
              <a:rPr lang="zh-CN" altLang="zh-CN" b="1" dirty="0"/>
              <a:t>基本结构</a:t>
            </a:r>
            <a:r>
              <a:rPr lang="zh-CN" altLang="zh-CN" b="1" dirty="0" smtClean="0"/>
              <a:t>寄存器</a:t>
            </a:r>
            <a:r>
              <a:rPr lang="en-US" altLang="zh-CN" sz="1800" dirty="0" smtClean="0"/>
              <a:t>_3</a:t>
            </a:r>
            <a:r>
              <a:rPr lang="en-US" altLang="zh-CN" sz="1800" dirty="0"/>
              <a:t>. </a:t>
            </a:r>
            <a:r>
              <a:rPr lang="zh-CN" altLang="zh-CN" sz="1800" dirty="0"/>
              <a:t>段寄存器</a:t>
            </a:r>
            <a:endParaRPr lang="zh-CN" altLang="en-US" sz="1800" dirty="0"/>
          </a:p>
        </p:txBody>
      </p:sp>
      <p:sp>
        <p:nvSpPr>
          <p:cNvPr id="3" name="内容占位符 2"/>
          <p:cNvSpPr>
            <a:spLocks noGrp="1"/>
          </p:cNvSpPr>
          <p:nvPr>
            <p:ph idx="1"/>
          </p:nvPr>
        </p:nvSpPr>
        <p:spPr>
          <a:xfrm>
            <a:off x="395538" y="1285773"/>
            <a:ext cx="8352926" cy="1351139"/>
          </a:xfrm>
        </p:spPr>
        <p:txBody>
          <a:bodyPr/>
          <a:lstStyle/>
          <a:p>
            <a:r>
              <a:rPr lang="en-US" altLang="zh-CN" b="1" dirty="0"/>
              <a:t>3. </a:t>
            </a:r>
            <a:r>
              <a:rPr lang="zh-CN" altLang="zh-CN" b="1" dirty="0"/>
              <a:t>段</a:t>
            </a:r>
            <a:r>
              <a:rPr lang="zh-CN" altLang="zh-CN" b="1" dirty="0" smtClean="0"/>
              <a:t>寄存器</a:t>
            </a:r>
            <a:r>
              <a:rPr lang="en-US" altLang="zh-CN" b="1" dirty="0" smtClean="0">
                <a:solidFill>
                  <a:srgbClr val="FF0000"/>
                </a:solidFill>
              </a:rPr>
              <a:t>-------------</a:t>
            </a:r>
            <a:r>
              <a:rPr lang="zh-CN" altLang="zh-CN" b="1" u="sng" dirty="0">
                <a:solidFill>
                  <a:srgbClr val="FF0000"/>
                </a:solidFill>
              </a:rPr>
              <a:t>保护模式与实模式的不同</a:t>
            </a:r>
            <a:endParaRPr lang="en-US" altLang="zh-CN" b="1" dirty="0" smtClean="0">
              <a:solidFill>
                <a:srgbClr val="FF0000"/>
              </a:solidFill>
            </a:endParaRPr>
          </a:p>
          <a:p>
            <a:r>
              <a:rPr lang="zh-CN" altLang="en-US" dirty="0" smtClean="0"/>
              <a:t>保护模式的段寄存器结构</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44</a:t>
            </a:fld>
            <a:endParaRPr lang="zh-CN" altLang="en-US"/>
          </a:p>
        </p:txBody>
      </p:sp>
      <p:pic>
        <p:nvPicPr>
          <p:cNvPr id="7" name="内容占位符 6"/>
          <p:cNvPicPr>
            <a:picLocks/>
          </p:cNvPicPr>
          <p:nvPr/>
        </p:nvPicPr>
        <p:blipFill rotWithShape="1">
          <a:blip r:embed="rId2"/>
          <a:srcRect l="28719" t="28530" r="13713" b="14181"/>
          <a:stretch/>
        </p:blipFill>
        <p:spPr bwMode="auto">
          <a:xfrm>
            <a:off x="539553" y="2780928"/>
            <a:ext cx="8064896"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a:ext>
          </a:extLst>
        </p:spPr>
      </p:pic>
    </p:spTree>
    <p:extLst>
      <p:ext uri="{BB962C8B-B14F-4D97-AF65-F5344CB8AC3E}">
        <p14:creationId xmlns:p14="http://schemas.microsoft.com/office/powerpoint/2010/main" val="614412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3.2.1 </a:t>
            </a:r>
            <a:r>
              <a:rPr lang="zh-CN" altLang="zh-CN" b="1" dirty="0"/>
              <a:t>基本结构</a:t>
            </a:r>
            <a:r>
              <a:rPr lang="zh-CN" altLang="zh-CN" b="1" dirty="0" smtClean="0"/>
              <a:t>寄存器</a:t>
            </a:r>
            <a:r>
              <a:rPr lang="en-US" altLang="zh-CN" dirty="0"/>
              <a:t>_</a:t>
            </a:r>
            <a:r>
              <a:rPr lang="en-US" altLang="zh-CN" sz="1800" dirty="0"/>
              <a:t>3. </a:t>
            </a:r>
            <a:r>
              <a:rPr lang="zh-CN" altLang="zh-CN" sz="1800" dirty="0"/>
              <a:t>段寄存器</a:t>
            </a:r>
            <a:endParaRPr lang="zh-CN" altLang="en-US" sz="1800" dirty="0"/>
          </a:p>
        </p:txBody>
      </p:sp>
      <p:sp>
        <p:nvSpPr>
          <p:cNvPr id="3" name="内容占位符 2"/>
          <p:cNvSpPr>
            <a:spLocks noGrp="1"/>
          </p:cNvSpPr>
          <p:nvPr>
            <p:ph idx="1"/>
          </p:nvPr>
        </p:nvSpPr>
        <p:spPr>
          <a:xfrm>
            <a:off x="395536" y="1412777"/>
            <a:ext cx="8352926" cy="4508927"/>
          </a:xfrm>
        </p:spPr>
        <p:txBody>
          <a:bodyPr/>
          <a:lstStyle/>
          <a:p>
            <a:r>
              <a:rPr lang="zh-CN" altLang="en-US" dirty="0" smtClean="0"/>
              <a:t>段选择符：</a:t>
            </a:r>
            <a:endParaRPr lang="en-US" altLang="zh-CN" dirty="0" smtClean="0"/>
          </a:p>
          <a:p>
            <a:pPr lvl="1"/>
            <a:r>
              <a:rPr lang="en-US" altLang="zh-CN" dirty="0" smtClean="0"/>
              <a:t>16</a:t>
            </a:r>
            <a:r>
              <a:rPr lang="zh-CN" altLang="en-US" dirty="0" smtClean="0"/>
              <a:t>位，包括索引、描述符表类型、请求特全级</a:t>
            </a:r>
            <a:endParaRPr lang="en-US" altLang="zh-CN" dirty="0" smtClean="0"/>
          </a:p>
          <a:p>
            <a:endParaRPr lang="en-US" altLang="zh-CN" dirty="0"/>
          </a:p>
          <a:p>
            <a:pPr lvl="2"/>
            <a:endParaRPr lang="en-US" altLang="zh-CN" sz="1400" dirty="0" smtClean="0"/>
          </a:p>
          <a:p>
            <a:r>
              <a:rPr lang="zh-CN" altLang="en-US" dirty="0" smtClean="0"/>
              <a:t>段描述符：</a:t>
            </a:r>
            <a:endParaRPr lang="en-US" altLang="zh-CN" dirty="0" smtClean="0"/>
          </a:p>
          <a:p>
            <a:r>
              <a:rPr lang="en-US" altLang="zh-CN" dirty="0" smtClean="0"/>
              <a:t>64</a:t>
            </a:r>
            <a:r>
              <a:rPr lang="zh-CN" altLang="en-US" dirty="0" smtClean="0"/>
              <a:t>位，包括段基址、段限、段属性</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45</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060164055"/>
              </p:ext>
            </p:extLst>
          </p:nvPr>
        </p:nvGraphicFramePr>
        <p:xfrm>
          <a:off x="1259632" y="2996952"/>
          <a:ext cx="6096000" cy="370840"/>
        </p:xfrm>
        <a:graphic>
          <a:graphicData uri="http://schemas.openxmlformats.org/drawingml/2006/table">
            <a:tbl>
              <a:tblPr>
                <a:tableStyleId>{5C22544A-7EE6-4342-B048-85BDC9FD1C3A}</a:tableStyleId>
              </a:tblPr>
              <a:tblGrid>
                <a:gridCol w="2032000"/>
                <a:gridCol w="2032000"/>
                <a:gridCol w="2032000"/>
              </a:tblGrid>
              <a:tr h="370840">
                <a:tc>
                  <a:txBody>
                    <a:bodyPr/>
                    <a:lstStyle/>
                    <a:p>
                      <a:pPr algn="ctr"/>
                      <a:r>
                        <a:rPr lang="zh-CN" altLang="en-US" dirty="0" smtClean="0"/>
                        <a:t>索引 </a:t>
                      </a:r>
                      <a:r>
                        <a:rPr lang="en-US" altLang="zh-CN" dirty="0" smtClean="0"/>
                        <a:t>13</a:t>
                      </a:r>
                      <a:r>
                        <a:rPr lang="zh-CN" altLang="en-US" dirty="0" smtClean="0"/>
                        <a:t>位</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t>描述符表类型</a:t>
                      </a:r>
                      <a:r>
                        <a:rPr lang="en-US" altLang="zh-CN" dirty="0" smtClean="0"/>
                        <a:t>Ti</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t>请求特权级</a:t>
                      </a:r>
                      <a:r>
                        <a:rPr lang="en-US" altLang="zh-CN" dirty="0" smtClean="0"/>
                        <a:t>RPL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29771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3.2.1 </a:t>
            </a:r>
            <a:r>
              <a:rPr lang="zh-CN" altLang="zh-CN" b="1" dirty="0"/>
              <a:t>基本结构</a:t>
            </a:r>
            <a:r>
              <a:rPr lang="zh-CN" altLang="zh-CN" b="1" dirty="0" smtClean="0"/>
              <a:t>寄存器</a:t>
            </a:r>
            <a:r>
              <a:rPr lang="en-US" altLang="zh-CN" dirty="0"/>
              <a:t>_3. </a:t>
            </a:r>
            <a:r>
              <a:rPr lang="zh-CN" altLang="zh-CN" dirty="0"/>
              <a:t>段寄存器</a:t>
            </a:r>
            <a:endParaRPr lang="zh-CN" altLang="en-US" dirty="0"/>
          </a:p>
        </p:txBody>
      </p:sp>
      <p:sp>
        <p:nvSpPr>
          <p:cNvPr id="3" name="内容占位符 2"/>
          <p:cNvSpPr>
            <a:spLocks noGrp="1"/>
          </p:cNvSpPr>
          <p:nvPr>
            <p:ph idx="1"/>
          </p:nvPr>
        </p:nvSpPr>
        <p:spPr>
          <a:xfrm>
            <a:off x="395536" y="1412777"/>
            <a:ext cx="8352926" cy="3465564"/>
          </a:xfrm>
        </p:spPr>
        <p:txBody>
          <a:bodyPr/>
          <a:lstStyle/>
          <a:p>
            <a:r>
              <a:rPr lang="en-US" altLang="zh-CN" b="1" dirty="0"/>
              <a:t>CS</a:t>
            </a:r>
            <a:r>
              <a:rPr lang="zh-CN" altLang="zh-CN" b="1" dirty="0"/>
              <a:t>：</a:t>
            </a:r>
            <a:r>
              <a:rPr lang="zh-CN" altLang="zh-CN" dirty="0"/>
              <a:t>称为代码段寄存器</a:t>
            </a:r>
            <a:r>
              <a:rPr lang="zh-CN" altLang="zh-CN" dirty="0" smtClean="0"/>
              <a:t>。</a:t>
            </a:r>
            <a:endParaRPr lang="en-US" altLang="zh-CN" dirty="0" smtClean="0"/>
          </a:p>
          <a:p>
            <a:r>
              <a:rPr lang="en-US" altLang="zh-CN" b="1" dirty="0"/>
              <a:t>DS</a:t>
            </a:r>
            <a:r>
              <a:rPr lang="zh-CN" altLang="zh-CN" dirty="0"/>
              <a:t>：称为数据段寄存器</a:t>
            </a:r>
            <a:r>
              <a:rPr lang="zh-CN" altLang="zh-CN" dirty="0" smtClean="0"/>
              <a:t>。</a:t>
            </a:r>
            <a:endParaRPr lang="en-US" altLang="zh-CN" dirty="0" smtClean="0"/>
          </a:p>
          <a:p>
            <a:r>
              <a:rPr lang="en-US" altLang="zh-CN" b="1" dirty="0"/>
              <a:t>ES</a:t>
            </a:r>
            <a:r>
              <a:rPr lang="zh-CN" altLang="zh-CN" b="1" dirty="0"/>
              <a:t>：</a:t>
            </a:r>
            <a:r>
              <a:rPr lang="zh-CN" altLang="zh-CN" dirty="0"/>
              <a:t>称为附加段寄存器</a:t>
            </a:r>
            <a:r>
              <a:rPr lang="zh-CN" altLang="zh-CN" dirty="0" smtClean="0"/>
              <a:t>。</a:t>
            </a:r>
            <a:endParaRPr lang="zh-CN" altLang="zh-CN" dirty="0"/>
          </a:p>
          <a:p>
            <a:r>
              <a:rPr lang="en-US" altLang="zh-CN" b="1" dirty="0"/>
              <a:t>SS</a:t>
            </a:r>
            <a:r>
              <a:rPr lang="zh-CN" altLang="zh-CN" b="1" dirty="0"/>
              <a:t>：</a:t>
            </a:r>
            <a:r>
              <a:rPr lang="zh-CN" altLang="zh-CN" dirty="0"/>
              <a:t>称为堆栈段寄存器</a:t>
            </a:r>
            <a:r>
              <a:rPr lang="zh-CN" altLang="zh-CN" dirty="0" smtClean="0"/>
              <a:t>。</a:t>
            </a:r>
            <a:endParaRPr lang="en-US" altLang="zh-CN" dirty="0" smtClean="0"/>
          </a:p>
          <a:p>
            <a:r>
              <a:rPr lang="en-US" altLang="zh-CN" b="1" dirty="0" smtClean="0"/>
              <a:t>FS</a:t>
            </a:r>
            <a:r>
              <a:rPr lang="zh-CN" altLang="zh-CN" b="1" dirty="0"/>
              <a:t>和</a:t>
            </a:r>
            <a:r>
              <a:rPr lang="en-US" altLang="zh-CN" b="1" dirty="0"/>
              <a:t>GS:</a:t>
            </a:r>
            <a:r>
              <a:rPr lang="zh-CN" altLang="zh-CN" dirty="0"/>
              <a:t>称为附加段寄存器</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46</a:t>
            </a:fld>
            <a:endParaRPr lang="zh-CN" altLang="en-US"/>
          </a:p>
        </p:txBody>
      </p:sp>
    </p:spTree>
    <p:extLst>
      <p:ext uri="{BB962C8B-B14F-4D97-AF65-F5344CB8AC3E}">
        <p14:creationId xmlns:p14="http://schemas.microsoft.com/office/powerpoint/2010/main" val="3050008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a:t>
            </a:r>
            <a:r>
              <a:rPr lang="zh-CN" altLang="zh-CN" b="1" dirty="0" smtClean="0"/>
              <a:t>寄存器</a:t>
            </a:r>
            <a:endParaRPr lang="zh-CN" altLang="en-US" dirty="0"/>
          </a:p>
        </p:txBody>
      </p:sp>
      <p:sp>
        <p:nvSpPr>
          <p:cNvPr id="3" name="内容占位符 2"/>
          <p:cNvSpPr>
            <a:spLocks noGrp="1"/>
          </p:cNvSpPr>
          <p:nvPr>
            <p:ph idx="1"/>
          </p:nvPr>
        </p:nvSpPr>
        <p:spPr>
          <a:xfrm>
            <a:off x="395536" y="1412777"/>
            <a:ext cx="8352926" cy="4970591"/>
          </a:xfrm>
        </p:spPr>
        <p:txBody>
          <a:bodyPr/>
          <a:lstStyle/>
          <a:p>
            <a:pPr marR="400050" indent="266700">
              <a:spcBef>
                <a:spcPts val="600"/>
              </a:spcBef>
              <a:tabLst>
                <a:tab pos="2419350" algn="l"/>
                <a:tab pos="6858000" algn="dec"/>
                <a:tab pos="7086600" algn="dec"/>
              </a:tabLst>
            </a:pPr>
            <a:r>
              <a:rPr lang="en-US" altLang="zh-CN" b="1" dirty="0">
                <a:solidFill>
                  <a:srgbClr val="000000"/>
                </a:solidFill>
                <a:latin typeface="楷体_GB2312"/>
                <a:ea typeface="新宋体"/>
              </a:rPr>
              <a:t>1. </a:t>
            </a:r>
            <a:r>
              <a:rPr lang="zh-CN" altLang="zh-CN" b="1" dirty="0">
                <a:solidFill>
                  <a:srgbClr val="000000"/>
                </a:solidFill>
                <a:latin typeface="Arial"/>
                <a:ea typeface="楷体_GB2312"/>
              </a:rPr>
              <a:t>系统地址寄存器</a:t>
            </a:r>
            <a:r>
              <a:rPr lang="en-US" altLang="zh-CN" b="1" dirty="0" smtClean="0">
                <a:solidFill>
                  <a:srgbClr val="000000"/>
                </a:solidFill>
                <a:latin typeface="Arial"/>
                <a:ea typeface="楷体_GB2312"/>
              </a:rPr>
              <a:t>-------</a:t>
            </a:r>
            <a:r>
              <a:rPr lang="zh-CN" altLang="zh-CN" b="1" dirty="0" smtClean="0">
                <a:solidFill>
                  <a:srgbClr val="FF0000"/>
                </a:solidFill>
                <a:latin typeface="Arial"/>
                <a:ea typeface="楷体_GB2312"/>
              </a:rPr>
              <a:t>（</a:t>
            </a:r>
            <a:r>
              <a:rPr lang="en-US" altLang="zh-CN" b="1" dirty="0" smtClean="0">
                <a:solidFill>
                  <a:srgbClr val="FF0000"/>
                </a:solidFill>
                <a:latin typeface="Arial"/>
                <a:ea typeface="楷体_GB2312"/>
              </a:rPr>
              <a:t>Pentium</a:t>
            </a:r>
            <a:r>
              <a:rPr lang="zh-CN" altLang="zh-CN" b="1" dirty="0">
                <a:solidFill>
                  <a:srgbClr val="FF0000"/>
                </a:solidFill>
                <a:latin typeface="Arial"/>
                <a:ea typeface="楷体_GB2312"/>
              </a:rPr>
              <a:t>存储器组织）</a:t>
            </a:r>
            <a:endParaRPr lang="zh-CN" altLang="zh-CN" dirty="0">
              <a:solidFill>
                <a:srgbClr val="000000"/>
              </a:solidFill>
              <a:latin typeface="Arial"/>
              <a:ea typeface="新宋体"/>
            </a:endParaRPr>
          </a:p>
          <a:p>
            <a:pPr indent="266700" algn="just">
              <a:spcAft>
                <a:spcPts val="0"/>
              </a:spcAft>
              <a:tabLst>
                <a:tab pos="2419350" algn="l"/>
                <a:tab pos="6858000" algn="dec"/>
                <a:tab pos="7086600" algn="dec"/>
              </a:tabLst>
            </a:pPr>
            <a:r>
              <a:rPr lang="en-US" altLang="zh-CN" dirty="0">
                <a:solidFill>
                  <a:srgbClr val="000000"/>
                </a:solidFill>
                <a:latin typeface="宋体"/>
                <a:ea typeface="新宋体"/>
              </a:rPr>
              <a:t>Pentium</a:t>
            </a:r>
            <a:r>
              <a:rPr lang="zh-CN" altLang="zh-CN" dirty="0" smtClean="0">
                <a:solidFill>
                  <a:srgbClr val="000000"/>
                </a:solidFill>
                <a:latin typeface="Arial"/>
                <a:ea typeface="宋体"/>
              </a:rPr>
              <a:t>微处理器</a:t>
            </a:r>
            <a:r>
              <a:rPr lang="zh-CN" altLang="zh-CN" dirty="0" smtClean="0">
                <a:solidFill>
                  <a:srgbClr val="FF0000"/>
                </a:solidFill>
                <a:latin typeface="Arial"/>
                <a:ea typeface="宋体"/>
              </a:rPr>
              <a:t>配备</a:t>
            </a:r>
            <a:r>
              <a:rPr lang="zh-CN" altLang="zh-CN" dirty="0">
                <a:solidFill>
                  <a:srgbClr val="FF0000"/>
                </a:solidFill>
                <a:latin typeface="Arial"/>
                <a:ea typeface="宋体"/>
              </a:rPr>
              <a:t>了</a:t>
            </a:r>
            <a:r>
              <a:rPr lang="en-US" altLang="zh-CN" dirty="0">
                <a:solidFill>
                  <a:srgbClr val="FF0000"/>
                </a:solidFill>
                <a:latin typeface="Arial"/>
                <a:ea typeface="宋体"/>
              </a:rPr>
              <a:t>4</a:t>
            </a:r>
            <a:r>
              <a:rPr lang="zh-CN" altLang="zh-CN" dirty="0">
                <a:solidFill>
                  <a:srgbClr val="FF0000"/>
                </a:solidFill>
                <a:latin typeface="Arial"/>
                <a:ea typeface="宋体"/>
              </a:rPr>
              <a:t>个系统地址寄存器，用于控制分段存储器管理中数据结构的位置，所以也称为存储管理寄存器</a:t>
            </a:r>
            <a:r>
              <a:rPr lang="zh-CN" altLang="zh-CN" dirty="0" smtClean="0">
                <a:solidFill>
                  <a:srgbClr val="000000"/>
                </a:solidFill>
                <a:latin typeface="Arial"/>
                <a:ea typeface="宋体"/>
              </a:rPr>
              <a:t>。</a:t>
            </a:r>
            <a:endParaRPr lang="en-US" altLang="zh-CN" dirty="0" smtClean="0">
              <a:solidFill>
                <a:srgbClr val="000000"/>
              </a:solidFill>
              <a:latin typeface="Arial"/>
              <a:ea typeface="宋体"/>
            </a:endParaRPr>
          </a:p>
          <a:p>
            <a:pPr marL="1085850" lvl="1" indent="-342900" algn="just">
              <a:spcAft>
                <a:spcPts val="0"/>
              </a:spcAft>
              <a:buFont typeface="Wingdings" pitchFamily="2" charset="2"/>
              <a:buChar char="l"/>
              <a:tabLst>
                <a:tab pos="2419350" algn="l"/>
                <a:tab pos="6858000" algn="dec"/>
                <a:tab pos="7086600" algn="dec"/>
              </a:tabLst>
            </a:pPr>
            <a:r>
              <a:rPr lang="zh-CN" altLang="zh-CN" sz="2400" dirty="0" smtClean="0">
                <a:solidFill>
                  <a:srgbClr val="000000"/>
                </a:solidFill>
                <a:latin typeface="Arial"/>
                <a:ea typeface="宋体"/>
              </a:rPr>
              <a:t>全局</a:t>
            </a:r>
            <a:r>
              <a:rPr lang="zh-CN" altLang="zh-CN" sz="2400" dirty="0">
                <a:solidFill>
                  <a:srgbClr val="000000"/>
                </a:solidFill>
                <a:latin typeface="Arial"/>
                <a:ea typeface="宋体"/>
              </a:rPr>
              <a:t>描述符表寄存器</a:t>
            </a:r>
            <a:r>
              <a:rPr lang="en-US" altLang="zh-CN" sz="2400" dirty="0" smtClean="0">
                <a:solidFill>
                  <a:srgbClr val="000000"/>
                </a:solidFill>
                <a:latin typeface="Arial"/>
                <a:ea typeface="宋体"/>
              </a:rPr>
              <a:t>GDTR</a:t>
            </a:r>
          </a:p>
          <a:p>
            <a:pPr marL="1085850" lvl="1" indent="-342900" algn="just">
              <a:spcAft>
                <a:spcPts val="0"/>
              </a:spcAft>
              <a:buFont typeface="Wingdings" pitchFamily="2" charset="2"/>
              <a:buChar char="l"/>
              <a:tabLst>
                <a:tab pos="2419350" algn="l"/>
                <a:tab pos="6858000" algn="dec"/>
                <a:tab pos="7086600" algn="dec"/>
              </a:tabLst>
            </a:pPr>
            <a:r>
              <a:rPr lang="zh-CN" altLang="zh-CN" sz="2400" dirty="0" smtClean="0">
                <a:solidFill>
                  <a:srgbClr val="000000"/>
                </a:solidFill>
                <a:latin typeface="Arial"/>
                <a:ea typeface="宋体"/>
              </a:rPr>
              <a:t>中断</a:t>
            </a:r>
            <a:r>
              <a:rPr lang="zh-CN" altLang="zh-CN" sz="2400" dirty="0">
                <a:solidFill>
                  <a:srgbClr val="000000"/>
                </a:solidFill>
                <a:latin typeface="Arial"/>
                <a:ea typeface="宋体"/>
              </a:rPr>
              <a:t>描述符表寄存器</a:t>
            </a:r>
            <a:r>
              <a:rPr lang="en-US" altLang="zh-CN" sz="2400" dirty="0" smtClean="0">
                <a:solidFill>
                  <a:srgbClr val="000000"/>
                </a:solidFill>
                <a:latin typeface="Arial"/>
                <a:ea typeface="宋体"/>
              </a:rPr>
              <a:t>IDTR</a:t>
            </a:r>
          </a:p>
          <a:p>
            <a:pPr marL="1085850" lvl="1" indent="-342900" algn="just">
              <a:spcAft>
                <a:spcPts val="0"/>
              </a:spcAft>
              <a:buFont typeface="Wingdings" pitchFamily="2" charset="2"/>
              <a:buChar char="l"/>
              <a:tabLst>
                <a:tab pos="2419350" algn="l"/>
                <a:tab pos="6858000" algn="dec"/>
                <a:tab pos="7086600" algn="dec"/>
              </a:tabLst>
            </a:pPr>
            <a:r>
              <a:rPr lang="zh-CN" altLang="zh-CN" sz="2400" dirty="0" smtClean="0">
                <a:solidFill>
                  <a:srgbClr val="000000"/>
                </a:solidFill>
                <a:latin typeface="Arial"/>
                <a:ea typeface="宋体"/>
              </a:rPr>
              <a:t>局部</a:t>
            </a:r>
            <a:r>
              <a:rPr lang="zh-CN" altLang="zh-CN" sz="2400" dirty="0">
                <a:solidFill>
                  <a:srgbClr val="000000"/>
                </a:solidFill>
                <a:latin typeface="Arial"/>
                <a:ea typeface="宋体"/>
              </a:rPr>
              <a:t>描述符表寄存器</a:t>
            </a:r>
            <a:r>
              <a:rPr lang="en-US" altLang="zh-CN" sz="2400" dirty="0" smtClean="0">
                <a:solidFill>
                  <a:srgbClr val="000000"/>
                </a:solidFill>
                <a:latin typeface="Arial"/>
                <a:ea typeface="宋体"/>
              </a:rPr>
              <a:t>LDTR</a:t>
            </a:r>
          </a:p>
          <a:p>
            <a:pPr marL="1085850" lvl="1" indent="-342900" algn="just">
              <a:spcAft>
                <a:spcPts val="0"/>
              </a:spcAft>
              <a:buFont typeface="Wingdings" pitchFamily="2" charset="2"/>
              <a:buChar char="l"/>
              <a:tabLst>
                <a:tab pos="2419350" algn="l"/>
                <a:tab pos="6858000" algn="dec"/>
                <a:tab pos="7086600" algn="dec"/>
              </a:tabLst>
            </a:pPr>
            <a:r>
              <a:rPr lang="zh-CN" altLang="zh-CN" sz="2400" dirty="0" smtClean="0">
                <a:solidFill>
                  <a:srgbClr val="000000"/>
                </a:solidFill>
                <a:latin typeface="Arial"/>
                <a:ea typeface="宋体"/>
              </a:rPr>
              <a:t>任务</a:t>
            </a:r>
            <a:r>
              <a:rPr lang="zh-CN" altLang="zh-CN" sz="2400" dirty="0">
                <a:solidFill>
                  <a:srgbClr val="000000"/>
                </a:solidFill>
                <a:latin typeface="Arial"/>
                <a:ea typeface="宋体"/>
              </a:rPr>
              <a:t>状态寄存器</a:t>
            </a:r>
            <a:r>
              <a:rPr lang="en-US" altLang="zh-CN" sz="2400" dirty="0" smtClean="0">
                <a:solidFill>
                  <a:srgbClr val="000000"/>
                </a:solidFill>
                <a:latin typeface="Arial"/>
                <a:ea typeface="宋体"/>
              </a:rPr>
              <a:t>TR</a:t>
            </a:r>
            <a:endParaRPr lang="en-US" altLang="zh-CN" sz="2400" dirty="0">
              <a:solidFill>
                <a:srgbClr val="000000"/>
              </a:solidFill>
              <a:latin typeface="Arial"/>
              <a:ea typeface="宋体"/>
            </a:endParaRP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a:solidFill>
            <a:schemeClr val="accent2"/>
          </a:solidFill>
        </p:spPr>
        <p:txBody>
          <a:bodyPr/>
          <a:lstStyle/>
          <a:p>
            <a:pPr>
              <a:defRPr/>
            </a:pPr>
            <a:fld id="{5DC9734A-E225-4AAA-A339-1FEDC7290077}" type="slidenum">
              <a:rPr lang="zh-CN" altLang="en-US" smtClean="0"/>
              <a:pPr>
                <a:defRPr/>
              </a:pPr>
              <a:t>47</a:t>
            </a:fld>
            <a:endParaRPr lang="zh-CN" altLang="en-US" dirty="0"/>
          </a:p>
        </p:txBody>
      </p:sp>
    </p:spTree>
    <p:extLst>
      <p:ext uri="{BB962C8B-B14F-4D97-AF65-F5344CB8AC3E}">
        <p14:creationId xmlns:p14="http://schemas.microsoft.com/office/powerpoint/2010/main" val="2659656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5011244"/>
          </a:xfrm>
        </p:spPr>
        <p:txBody>
          <a:bodyPr/>
          <a:lstStyle/>
          <a:p>
            <a:r>
              <a:rPr lang="zh-CN" altLang="zh-CN" dirty="0"/>
              <a:t>由于</a:t>
            </a:r>
            <a:r>
              <a:rPr lang="en-US" altLang="zh-CN" dirty="0"/>
              <a:t>Pentium</a:t>
            </a:r>
            <a:r>
              <a:rPr lang="zh-CN" altLang="zh-CN" dirty="0"/>
              <a:t>微处理器要用这</a:t>
            </a:r>
            <a:r>
              <a:rPr lang="en-US" altLang="zh-CN" dirty="0"/>
              <a:t>4</a:t>
            </a:r>
            <a:r>
              <a:rPr lang="zh-CN" altLang="zh-CN" dirty="0"/>
              <a:t>个存储管理寄存器来说明数据结构的位置，而数据结构又是由分段存储管理机构控制的，为了能装入这</a:t>
            </a:r>
            <a:r>
              <a:rPr lang="en-US" altLang="zh-CN" dirty="0"/>
              <a:t>4</a:t>
            </a:r>
            <a:r>
              <a:rPr lang="zh-CN" altLang="zh-CN" dirty="0"/>
              <a:t>个寄存器，或者将这</a:t>
            </a:r>
            <a:r>
              <a:rPr lang="en-US" altLang="zh-CN" dirty="0"/>
              <a:t>4</a:t>
            </a:r>
            <a:r>
              <a:rPr lang="zh-CN" altLang="zh-CN" dirty="0"/>
              <a:t>个寄存器的内容保存起来，</a:t>
            </a:r>
            <a:r>
              <a:rPr lang="en-US" altLang="zh-CN" dirty="0"/>
              <a:t>Pentium</a:t>
            </a:r>
            <a:r>
              <a:rPr lang="zh-CN" altLang="zh-CN" dirty="0"/>
              <a:t>微处理器为此而提供了专用指令。</a:t>
            </a:r>
            <a:r>
              <a:rPr lang="en-US" altLang="zh-CN" dirty="0"/>
              <a:t>GDTR</a:t>
            </a:r>
            <a:r>
              <a:rPr lang="zh-CN" altLang="zh-CN" dirty="0"/>
              <a:t>和</a:t>
            </a:r>
            <a:r>
              <a:rPr lang="en-US" altLang="zh-CN" dirty="0"/>
              <a:t>IDTR</a:t>
            </a:r>
            <a:r>
              <a:rPr lang="zh-CN" altLang="zh-CN" dirty="0"/>
              <a:t>的内容可以用指令装入，这两个寄存器都可以从存储器得到</a:t>
            </a:r>
            <a:r>
              <a:rPr lang="en-US" altLang="zh-CN" dirty="0"/>
              <a:t>6</a:t>
            </a:r>
            <a:r>
              <a:rPr lang="zh-CN" altLang="zh-CN" dirty="0"/>
              <a:t>个字节的数据块。</a:t>
            </a:r>
            <a:r>
              <a:rPr lang="en-US" altLang="zh-CN" dirty="0"/>
              <a:t>LDTR</a:t>
            </a:r>
            <a:r>
              <a:rPr lang="zh-CN" altLang="zh-CN" dirty="0"/>
              <a:t>和</a:t>
            </a:r>
            <a:r>
              <a:rPr lang="en-US" altLang="zh-CN" dirty="0"/>
              <a:t>TR</a:t>
            </a:r>
            <a:r>
              <a:rPr lang="zh-CN" altLang="zh-CN" dirty="0"/>
              <a:t>的内容也可以用指令装入，这两个寄存器被装入的是</a:t>
            </a:r>
            <a:r>
              <a:rPr lang="en-US" altLang="zh-CN" dirty="0"/>
              <a:t>16</a:t>
            </a:r>
            <a:r>
              <a:rPr lang="zh-CN" altLang="zh-CN" dirty="0"/>
              <a:t>位的段选择符，这</a:t>
            </a:r>
            <a:r>
              <a:rPr lang="en-US" altLang="zh-CN" dirty="0"/>
              <a:t>2</a:t>
            </a:r>
            <a:r>
              <a:rPr lang="zh-CN" altLang="zh-CN" dirty="0"/>
              <a:t>个寄存器剩下的那些字节则由</a:t>
            </a:r>
            <a:r>
              <a:rPr lang="en-US" altLang="zh-CN" dirty="0"/>
              <a:t>Pentium</a:t>
            </a:r>
            <a:r>
              <a:rPr lang="zh-CN" altLang="zh-CN" dirty="0"/>
              <a:t>微处理器根据操作数引用的描述符信息自动装入</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48</a:t>
            </a:fld>
            <a:endParaRPr lang="zh-CN" altLang="en-US"/>
          </a:p>
        </p:txBody>
      </p:sp>
    </p:spTree>
    <p:extLst>
      <p:ext uri="{BB962C8B-B14F-4D97-AF65-F5344CB8AC3E}">
        <p14:creationId xmlns:p14="http://schemas.microsoft.com/office/powerpoint/2010/main" val="1093332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49</a:t>
            </a:fld>
            <a:endParaRPr lang="zh-CN" altLang="en-US"/>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31107" t="17047" r="15434" b="36682"/>
          <a:stretch/>
        </p:blipFill>
        <p:spPr bwMode="auto">
          <a:xfrm>
            <a:off x="33076" y="1556792"/>
            <a:ext cx="9075428" cy="4432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343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b="1" dirty="0"/>
              <a:t>总线接口</a:t>
            </a:r>
            <a:r>
              <a:rPr lang="zh-CN" altLang="zh-CN" b="1" dirty="0" smtClean="0"/>
              <a:t>部件</a:t>
            </a:r>
            <a:endParaRPr lang="zh-CN" altLang="en-US" dirty="0"/>
          </a:p>
        </p:txBody>
      </p:sp>
      <p:sp>
        <p:nvSpPr>
          <p:cNvPr id="3" name="内容占位符 2"/>
          <p:cNvSpPr>
            <a:spLocks noGrp="1"/>
          </p:cNvSpPr>
          <p:nvPr>
            <p:ph idx="1"/>
          </p:nvPr>
        </p:nvSpPr>
        <p:spPr>
          <a:xfrm>
            <a:off x="395536" y="1412777"/>
            <a:ext cx="8352926" cy="3013133"/>
          </a:xfrm>
        </p:spPr>
        <p:txBody>
          <a:bodyPr/>
          <a:lstStyle/>
          <a:p>
            <a:r>
              <a:rPr lang="en-US" altLang="zh-CN" b="1" dirty="0"/>
              <a:t>1. </a:t>
            </a:r>
            <a:r>
              <a:rPr lang="zh-CN" altLang="zh-CN" b="1" dirty="0"/>
              <a:t>地址收发器和驱动器</a:t>
            </a:r>
            <a:endParaRPr lang="zh-CN" altLang="zh-CN" dirty="0"/>
          </a:p>
          <a:p>
            <a:pPr indent="266700" algn="just">
              <a:spcAft>
                <a:spcPts val="0"/>
              </a:spcAft>
              <a:tabLst>
                <a:tab pos="2419350" algn="l"/>
                <a:tab pos="6858000" algn="dec"/>
                <a:tab pos="7086600" algn="dec"/>
              </a:tabLst>
            </a:pPr>
            <a:r>
              <a:rPr lang="zh-CN" altLang="zh-CN" dirty="0">
                <a:solidFill>
                  <a:srgbClr val="000000"/>
                </a:solidFill>
                <a:latin typeface="Arial"/>
                <a:ea typeface="宋体"/>
              </a:rPr>
              <a:t>地址总线驱动器不仅驱动地址总线上的</a:t>
            </a:r>
            <a:r>
              <a:rPr lang="en-US" altLang="zh-CN" dirty="0">
                <a:solidFill>
                  <a:srgbClr val="000000"/>
                </a:solidFill>
                <a:latin typeface="Arial"/>
                <a:ea typeface="宋体"/>
              </a:rPr>
              <a:t>A3</a:t>
            </a:r>
            <a:r>
              <a:rPr lang="zh-CN" altLang="zh-CN" dirty="0">
                <a:solidFill>
                  <a:srgbClr val="000000"/>
                </a:solidFill>
                <a:latin typeface="Arial"/>
                <a:ea typeface="宋体"/>
              </a:rPr>
              <a:t>～</a:t>
            </a:r>
            <a:r>
              <a:rPr lang="en-US" altLang="zh-CN" dirty="0">
                <a:solidFill>
                  <a:srgbClr val="000000"/>
                </a:solidFill>
                <a:latin typeface="Arial"/>
                <a:ea typeface="宋体"/>
              </a:rPr>
              <a:t>A31</a:t>
            </a:r>
            <a:r>
              <a:rPr lang="zh-CN" altLang="zh-CN" dirty="0">
                <a:solidFill>
                  <a:srgbClr val="000000"/>
                </a:solidFill>
                <a:latin typeface="Arial"/>
                <a:ea typeface="宋体"/>
              </a:rPr>
              <a:t>地址信号，同时也要驱动与地址信号相对应的字节允许信号</a:t>
            </a:r>
            <a:r>
              <a:rPr lang="en-US" altLang="zh-CN" dirty="0">
                <a:solidFill>
                  <a:srgbClr val="000000"/>
                </a:solidFill>
                <a:latin typeface="Arial"/>
                <a:ea typeface="宋体"/>
              </a:rPr>
              <a:t>BE0 </a:t>
            </a:r>
            <a:r>
              <a:rPr lang="zh-CN" altLang="zh-CN" dirty="0">
                <a:solidFill>
                  <a:srgbClr val="000000"/>
                </a:solidFill>
                <a:latin typeface="Arial"/>
                <a:ea typeface="宋体"/>
              </a:rPr>
              <a:t>～</a:t>
            </a:r>
            <a:r>
              <a:rPr lang="en-US" altLang="zh-CN" dirty="0">
                <a:solidFill>
                  <a:srgbClr val="000000"/>
                </a:solidFill>
                <a:latin typeface="Arial"/>
                <a:ea typeface="宋体"/>
              </a:rPr>
              <a:t>BE7 </a:t>
            </a:r>
            <a:r>
              <a:rPr lang="zh-CN" altLang="zh-CN" dirty="0">
                <a:solidFill>
                  <a:srgbClr val="000000"/>
                </a:solidFill>
                <a:latin typeface="Arial"/>
                <a:ea typeface="宋体"/>
              </a:rPr>
              <a:t>。</a:t>
            </a:r>
            <a:r>
              <a:rPr lang="en-US" altLang="zh-CN" dirty="0">
                <a:solidFill>
                  <a:srgbClr val="000000"/>
                </a:solidFill>
                <a:latin typeface="Arial"/>
                <a:ea typeface="宋体"/>
              </a:rPr>
              <a:t>A3</a:t>
            </a:r>
            <a:r>
              <a:rPr lang="zh-CN" altLang="zh-CN" dirty="0">
                <a:solidFill>
                  <a:srgbClr val="000000"/>
                </a:solidFill>
                <a:latin typeface="Arial"/>
                <a:ea typeface="宋体"/>
              </a:rPr>
              <a:t>～</a:t>
            </a:r>
            <a:r>
              <a:rPr lang="en-US" altLang="zh-CN" dirty="0">
                <a:solidFill>
                  <a:srgbClr val="000000"/>
                </a:solidFill>
                <a:latin typeface="Arial"/>
                <a:ea typeface="宋体"/>
              </a:rPr>
              <a:t>A3l</a:t>
            </a:r>
            <a:r>
              <a:rPr lang="zh-CN" altLang="zh-CN" dirty="0">
                <a:solidFill>
                  <a:srgbClr val="000000"/>
                </a:solidFill>
                <a:latin typeface="Arial"/>
                <a:ea typeface="宋体"/>
              </a:rPr>
              <a:t>地址信号是一种双向信号，这样就允许芯片外逻辑将</a:t>
            </a:r>
            <a:r>
              <a:rPr lang="en-US" altLang="zh-CN" dirty="0">
                <a:solidFill>
                  <a:srgbClr val="000000"/>
                </a:solidFill>
                <a:latin typeface="Arial"/>
                <a:ea typeface="宋体"/>
              </a:rPr>
              <a:t>Cache</a:t>
            </a:r>
            <a:r>
              <a:rPr lang="zh-CN" altLang="zh-CN" dirty="0">
                <a:solidFill>
                  <a:srgbClr val="000000"/>
                </a:solidFill>
                <a:latin typeface="Arial"/>
                <a:ea typeface="宋体"/>
              </a:rPr>
              <a:t>的无效地址驱动到处理机内</a:t>
            </a:r>
            <a:r>
              <a:rPr lang="zh-CN" altLang="zh-CN" dirty="0" smtClean="0">
                <a:solidFill>
                  <a:srgbClr val="000000"/>
                </a:solidFill>
                <a:latin typeface="Arial"/>
                <a:ea typeface="宋体"/>
              </a:rPr>
              <a:t>。</a:t>
            </a:r>
            <a:endParaRPr lang="zh-CN" altLang="zh-CN" dirty="0">
              <a:solidFill>
                <a:srgbClr val="000000"/>
              </a:solidFill>
              <a:effectLst/>
              <a:latin typeface="Arial"/>
              <a:ea typeface="新宋体"/>
            </a:endParaRP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a:t>
            </a:fld>
            <a:endParaRPr lang="zh-CN" altLang="en-US"/>
          </a:p>
        </p:txBody>
      </p:sp>
      <p:cxnSp>
        <p:nvCxnSpPr>
          <p:cNvPr id="8" name="直接连接符 7"/>
          <p:cNvCxnSpPr/>
          <p:nvPr/>
        </p:nvCxnSpPr>
        <p:spPr>
          <a:xfrm>
            <a:off x="6992508" y="2825172"/>
            <a:ext cx="4320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028384" y="2825172"/>
            <a:ext cx="4320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676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5162054"/>
          </a:xfrm>
        </p:spPr>
        <p:txBody>
          <a:bodyPr/>
          <a:lstStyle/>
          <a:p>
            <a:r>
              <a:rPr lang="en-US" altLang="zh-CN" b="1" dirty="0"/>
              <a:t>2. </a:t>
            </a:r>
            <a:r>
              <a:rPr lang="zh-CN" altLang="zh-CN" b="1" dirty="0"/>
              <a:t>控制寄存器</a:t>
            </a:r>
            <a:endParaRPr lang="zh-CN" altLang="zh-CN" dirty="0"/>
          </a:p>
          <a:p>
            <a:r>
              <a:rPr lang="en-US" altLang="zh-CN" dirty="0"/>
              <a:t>Pentium</a:t>
            </a:r>
            <a:r>
              <a:rPr lang="zh-CN" altLang="zh-CN" dirty="0"/>
              <a:t>微处理器由于控制管理的需要，又配备了</a:t>
            </a:r>
            <a:r>
              <a:rPr lang="en-US" altLang="zh-CN" dirty="0"/>
              <a:t>CR0</a:t>
            </a:r>
            <a:r>
              <a:rPr lang="zh-CN" altLang="zh-CN" dirty="0"/>
              <a:t>、</a:t>
            </a:r>
            <a:r>
              <a:rPr lang="en-US" altLang="zh-CN" dirty="0"/>
              <a:t>CR1</a:t>
            </a:r>
            <a:r>
              <a:rPr lang="zh-CN" altLang="zh-CN" dirty="0"/>
              <a:t>、</a:t>
            </a:r>
            <a:r>
              <a:rPr lang="en-US" altLang="zh-CN" dirty="0"/>
              <a:t>CR2</a:t>
            </a:r>
            <a:r>
              <a:rPr lang="zh-CN" altLang="zh-CN" dirty="0"/>
              <a:t>、</a:t>
            </a:r>
            <a:r>
              <a:rPr lang="en-US" altLang="zh-CN" dirty="0"/>
              <a:t>CR3</a:t>
            </a:r>
            <a:r>
              <a:rPr lang="zh-CN" altLang="zh-CN" dirty="0"/>
              <a:t>和</a:t>
            </a:r>
            <a:r>
              <a:rPr lang="en-US" altLang="zh-CN" dirty="0"/>
              <a:t>CR4</a:t>
            </a:r>
            <a:r>
              <a:rPr lang="zh-CN" altLang="zh-CN" dirty="0"/>
              <a:t>控制寄存器器。在这</a:t>
            </a:r>
            <a:r>
              <a:rPr lang="en-US" altLang="zh-CN" dirty="0"/>
              <a:t>5</a:t>
            </a:r>
            <a:r>
              <a:rPr lang="zh-CN" altLang="zh-CN" dirty="0"/>
              <a:t>个控制寄存器中保存着全局性的和任务无关的机器状态。这</a:t>
            </a:r>
            <a:r>
              <a:rPr lang="en-US" altLang="zh-CN" dirty="0"/>
              <a:t>5</a:t>
            </a:r>
            <a:r>
              <a:rPr lang="zh-CN" altLang="zh-CN" dirty="0"/>
              <a:t>个控制寄存器连同存储管理寄存器一起，保存着影响系统中所有任务的机器状态。图</a:t>
            </a:r>
            <a:r>
              <a:rPr lang="en-US" altLang="zh-CN" dirty="0"/>
              <a:t>3.7</a:t>
            </a:r>
            <a:r>
              <a:rPr lang="zh-CN" altLang="zh-CN" dirty="0"/>
              <a:t>中展示出了</a:t>
            </a:r>
            <a:r>
              <a:rPr lang="en-US" altLang="zh-CN" dirty="0"/>
              <a:t>Pentium</a:t>
            </a:r>
            <a:r>
              <a:rPr lang="zh-CN" altLang="zh-CN" dirty="0"/>
              <a:t>微处理器配置的</a:t>
            </a:r>
            <a:r>
              <a:rPr lang="en-US" altLang="zh-CN" dirty="0"/>
              <a:t>5</a:t>
            </a:r>
            <a:r>
              <a:rPr lang="zh-CN" altLang="zh-CN" dirty="0"/>
              <a:t>个控制寄存器。大多数系统都会阻止应用程序通过各种手段装载控制寄存器，但应用程序可以读这些寄存器信息。例如，可以通过读控制寄存器</a:t>
            </a:r>
            <a:r>
              <a:rPr lang="en-US" altLang="zh-CN" dirty="0"/>
              <a:t>CR0</a:t>
            </a:r>
            <a:r>
              <a:rPr lang="zh-CN" altLang="zh-CN" dirty="0"/>
              <a:t>的信息，以确定浮点部件是否存在</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50</a:t>
            </a:fld>
            <a:endParaRPr lang="zh-CN" altLang="en-US"/>
          </a:p>
        </p:txBody>
      </p:sp>
    </p:spTree>
    <p:extLst>
      <p:ext uri="{BB962C8B-B14F-4D97-AF65-F5344CB8AC3E}">
        <p14:creationId xmlns:p14="http://schemas.microsoft.com/office/powerpoint/2010/main" val="1152518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3089244"/>
          </a:xfrm>
        </p:spPr>
        <p:txBody>
          <a:bodyPr/>
          <a:lstStyle/>
          <a:p>
            <a:r>
              <a:rPr lang="zh-CN" altLang="zh-CN" dirty="0"/>
              <a:t>（</a:t>
            </a:r>
            <a:r>
              <a:rPr lang="en-US" altLang="zh-CN" dirty="0"/>
              <a:t>1</a:t>
            </a:r>
            <a:r>
              <a:rPr lang="zh-CN" altLang="zh-CN" dirty="0"/>
              <a:t>）控制寄存器</a:t>
            </a:r>
            <a:r>
              <a:rPr lang="en-US" altLang="zh-CN" dirty="0"/>
              <a:t>CR0</a:t>
            </a:r>
            <a:endParaRPr lang="zh-CN" altLang="zh-CN" dirty="0"/>
          </a:p>
          <a:p>
            <a:r>
              <a:rPr lang="zh-CN" altLang="zh-CN" dirty="0"/>
              <a:t>如图</a:t>
            </a:r>
            <a:r>
              <a:rPr lang="en-US" altLang="zh-CN" dirty="0"/>
              <a:t>3.7</a:t>
            </a:r>
            <a:r>
              <a:rPr lang="zh-CN" altLang="zh-CN" dirty="0"/>
              <a:t>所示</a:t>
            </a:r>
            <a:r>
              <a:rPr lang="en-US" altLang="zh-CN" dirty="0"/>
              <a:t>CR0</a:t>
            </a:r>
            <a:r>
              <a:rPr lang="zh-CN" altLang="zh-CN" dirty="0"/>
              <a:t>中有</a:t>
            </a:r>
            <a:r>
              <a:rPr lang="en-US" altLang="zh-CN" dirty="0"/>
              <a:t>11</a:t>
            </a:r>
            <a:r>
              <a:rPr lang="zh-CN" altLang="zh-CN" dirty="0"/>
              <a:t>个标志，分别表示和控制着机器的状态。为能使</a:t>
            </a:r>
            <a:r>
              <a:rPr lang="en-US" altLang="zh-CN" dirty="0"/>
              <a:t>Pentium</a:t>
            </a:r>
            <a:r>
              <a:rPr lang="zh-CN" altLang="zh-CN" dirty="0"/>
              <a:t>在保护方式下能与</a:t>
            </a:r>
            <a:r>
              <a:rPr lang="en-US" altLang="zh-CN" dirty="0"/>
              <a:t>PC</a:t>
            </a:r>
            <a:r>
              <a:rPr lang="zh-CN" altLang="zh-CN" dirty="0"/>
              <a:t>低档机</a:t>
            </a:r>
            <a:r>
              <a:rPr lang="en-US" altLang="zh-CN" dirty="0"/>
              <a:t>80286</a:t>
            </a:r>
            <a:r>
              <a:rPr lang="zh-CN" altLang="zh-CN" dirty="0"/>
              <a:t>兼容，</a:t>
            </a:r>
            <a:r>
              <a:rPr lang="en-US" altLang="zh-CN" dirty="0"/>
              <a:t>CR0</a:t>
            </a:r>
            <a:r>
              <a:rPr lang="zh-CN" altLang="zh-CN" dirty="0"/>
              <a:t>寄存器中的低端</a:t>
            </a:r>
            <a:r>
              <a:rPr lang="en-US" altLang="zh-CN" dirty="0"/>
              <a:t>16</a:t>
            </a:r>
            <a:r>
              <a:rPr lang="zh-CN" altLang="zh-CN" dirty="0"/>
              <a:t>位被当成机器状态字使用。</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51</a:t>
            </a:fld>
            <a:endParaRPr lang="zh-CN" altLang="en-US"/>
          </a:p>
        </p:txBody>
      </p:sp>
    </p:spTree>
    <p:extLst>
      <p:ext uri="{BB962C8B-B14F-4D97-AF65-F5344CB8AC3E}">
        <p14:creationId xmlns:p14="http://schemas.microsoft.com/office/powerpoint/2010/main" val="39813711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52</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132856"/>
            <a:ext cx="8833950"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8568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2795252"/>
          </a:xfrm>
        </p:spPr>
        <p:txBody>
          <a:bodyPr/>
          <a:lstStyle/>
          <a:p>
            <a:r>
              <a:rPr lang="zh-CN" altLang="zh-CN" dirty="0"/>
              <a:t>在控制寄存器</a:t>
            </a:r>
            <a:r>
              <a:rPr lang="en-US" altLang="zh-CN" dirty="0"/>
              <a:t>CR0</a:t>
            </a:r>
            <a:r>
              <a:rPr lang="zh-CN" altLang="zh-CN" dirty="0"/>
              <a:t>内保存着系统的控制标志，用来控制处理机的操作方式，或者用来表示处理机的状态，而不是用来控制各项任务的执行方式或状态。应用程序也不应该试图改变被保留各位位置。现将</a:t>
            </a:r>
            <a:r>
              <a:rPr lang="en-US" altLang="zh-CN" dirty="0"/>
              <a:t>CR0</a:t>
            </a:r>
            <a:r>
              <a:rPr lang="zh-CN" altLang="zh-CN" dirty="0"/>
              <a:t>寄存器中</a:t>
            </a:r>
            <a:r>
              <a:rPr lang="en-US" altLang="zh-CN" dirty="0"/>
              <a:t>11</a:t>
            </a:r>
            <a:r>
              <a:rPr lang="zh-CN" altLang="zh-CN" dirty="0"/>
              <a:t>个标志的定义、作用和名称分述如下：</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53</a:t>
            </a:fld>
            <a:endParaRPr lang="zh-CN" altLang="en-US"/>
          </a:p>
        </p:txBody>
      </p:sp>
    </p:spTree>
    <p:extLst>
      <p:ext uri="{BB962C8B-B14F-4D97-AF65-F5344CB8AC3E}">
        <p14:creationId xmlns:p14="http://schemas.microsoft.com/office/powerpoint/2010/main" val="9612645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4675126"/>
          </a:xfrm>
        </p:spPr>
        <p:txBody>
          <a:bodyPr/>
          <a:lstStyle/>
          <a:p>
            <a:r>
              <a:rPr lang="en-US" altLang="zh-CN" b="1" dirty="0">
                <a:solidFill>
                  <a:srgbClr val="FF0000"/>
                </a:solidFill>
              </a:rPr>
              <a:t>PE</a:t>
            </a:r>
            <a:r>
              <a:rPr lang="zh-CN" altLang="zh-CN" b="1" dirty="0">
                <a:solidFill>
                  <a:srgbClr val="FF0000"/>
                </a:solidFill>
              </a:rPr>
              <a:t>：</a:t>
            </a:r>
            <a:r>
              <a:rPr lang="zh-CN" altLang="zh-CN" dirty="0">
                <a:solidFill>
                  <a:srgbClr val="FF0000"/>
                </a:solidFill>
              </a:rPr>
              <a:t>允许保护方式位</a:t>
            </a:r>
            <a:r>
              <a:rPr lang="zh-CN" altLang="zh-CN" dirty="0"/>
              <a:t>。用于启动</a:t>
            </a:r>
            <a:r>
              <a:rPr lang="en-US" altLang="zh-CN" dirty="0"/>
              <a:t>Pentium</a:t>
            </a:r>
            <a:r>
              <a:rPr lang="zh-CN" altLang="zh-CN" dirty="0"/>
              <a:t>微处理机的保护方式。当把</a:t>
            </a:r>
            <a:r>
              <a:rPr lang="en-US" altLang="zh-CN" dirty="0"/>
              <a:t>PE</a:t>
            </a:r>
            <a:r>
              <a:rPr lang="zh-CN" altLang="zh-CN" dirty="0"/>
              <a:t>位置成</a:t>
            </a:r>
            <a:r>
              <a:rPr lang="en-US" altLang="zh-CN" dirty="0"/>
              <a:t>1</a:t>
            </a:r>
            <a:r>
              <a:rPr lang="zh-CN" altLang="zh-CN" dirty="0"/>
              <a:t>，则允许实施保护，在这种情况下，微处理机才能在保护方式下运行；若</a:t>
            </a:r>
            <a:r>
              <a:rPr lang="en-US" altLang="zh-CN" dirty="0"/>
              <a:t>PE</a:t>
            </a:r>
            <a:r>
              <a:rPr lang="zh-CN" altLang="zh-CN" dirty="0"/>
              <a:t>位被清</a:t>
            </a:r>
            <a:r>
              <a:rPr lang="en-US" altLang="zh-CN" dirty="0"/>
              <a:t>0</a:t>
            </a:r>
            <a:r>
              <a:rPr lang="zh-CN" altLang="zh-CN" dirty="0"/>
              <a:t>，则微处理机在实方式下运行。</a:t>
            </a:r>
          </a:p>
          <a:p>
            <a:r>
              <a:rPr lang="en-US" altLang="zh-CN" b="1" dirty="0"/>
              <a:t>MP</a:t>
            </a:r>
            <a:r>
              <a:rPr lang="zh-CN" altLang="zh-CN" b="1" dirty="0"/>
              <a:t>：</a:t>
            </a:r>
            <a:r>
              <a:rPr lang="zh-CN" altLang="zh-CN" dirty="0"/>
              <a:t>监视浮点部件位。在</a:t>
            </a:r>
            <a:r>
              <a:rPr lang="en-US" altLang="zh-CN" dirty="0"/>
              <a:t>80286</a:t>
            </a:r>
            <a:r>
              <a:rPr lang="zh-CN" altLang="zh-CN" dirty="0"/>
              <a:t>和</a:t>
            </a:r>
            <a:r>
              <a:rPr lang="en-US" altLang="zh-CN" dirty="0"/>
              <a:t>80386DX</a:t>
            </a:r>
            <a:r>
              <a:rPr lang="zh-CN" altLang="zh-CN" dirty="0"/>
              <a:t>微处理机上，这一位控制着处理机</a:t>
            </a:r>
            <a:r>
              <a:rPr lang="en-US" altLang="zh-CN" dirty="0"/>
              <a:t>WAIT</a:t>
            </a:r>
            <a:r>
              <a:rPr lang="zh-CN" altLang="zh-CN" dirty="0"/>
              <a:t>指令</a:t>
            </a:r>
            <a:r>
              <a:rPr lang="en-US" altLang="zh-CN" dirty="0"/>
              <a:t>(</a:t>
            </a:r>
            <a:r>
              <a:rPr lang="zh-CN" altLang="zh-CN" dirty="0"/>
              <a:t>等待</a:t>
            </a:r>
            <a:r>
              <a:rPr lang="en-US" altLang="zh-CN" dirty="0"/>
              <a:t>)</a:t>
            </a:r>
            <a:r>
              <a:rPr lang="zh-CN" altLang="zh-CN" dirty="0"/>
              <a:t>的功能，用这一位达到与浮点部件同步的目的。当在</a:t>
            </a:r>
            <a:r>
              <a:rPr lang="en-US" altLang="zh-CN" dirty="0"/>
              <a:t>Pentium</a:t>
            </a:r>
            <a:r>
              <a:rPr lang="zh-CN" altLang="zh-CN" dirty="0"/>
              <a:t>上运行</a:t>
            </a:r>
            <a:r>
              <a:rPr lang="en-US" altLang="zh-CN" dirty="0"/>
              <a:t>80286</a:t>
            </a:r>
            <a:r>
              <a:rPr lang="zh-CN" altLang="zh-CN" dirty="0"/>
              <a:t>和</a:t>
            </a:r>
            <a:r>
              <a:rPr lang="en-US" altLang="zh-CN" dirty="0"/>
              <a:t>80386</a:t>
            </a:r>
            <a:r>
              <a:rPr lang="zh-CN" altLang="zh-CN" dirty="0"/>
              <a:t>的程序时，就要将这一位置成</a:t>
            </a:r>
            <a:r>
              <a:rPr lang="en-US" altLang="zh-CN" dirty="0"/>
              <a:t>1</a:t>
            </a:r>
            <a:r>
              <a:rPr lang="zh-CN" altLang="zh-CN" dirty="0"/>
              <a:t>。</a:t>
            </a:r>
            <a:r>
              <a:rPr lang="en-US" altLang="zh-CN" dirty="0"/>
              <a:t> </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54</a:t>
            </a:fld>
            <a:endParaRPr lang="zh-CN" altLang="en-US"/>
          </a:p>
        </p:txBody>
      </p:sp>
    </p:spTree>
    <p:extLst>
      <p:ext uri="{BB962C8B-B14F-4D97-AF65-F5344CB8AC3E}">
        <p14:creationId xmlns:p14="http://schemas.microsoft.com/office/powerpoint/2010/main" val="860447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2938433"/>
          </a:xfrm>
        </p:spPr>
        <p:txBody>
          <a:bodyPr/>
          <a:lstStyle/>
          <a:p>
            <a:r>
              <a:rPr lang="en-US" altLang="zh-CN" b="1" dirty="0"/>
              <a:t>EM</a:t>
            </a:r>
            <a:r>
              <a:rPr lang="zh-CN" altLang="zh-CN" b="1" dirty="0"/>
              <a:t>：</a:t>
            </a:r>
            <a:r>
              <a:rPr lang="zh-CN" altLang="zh-CN" dirty="0"/>
              <a:t>模拟浮点部件位。</a:t>
            </a:r>
            <a:r>
              <a:rPr lang="en-US" altLang="zh-CN" dirty="0"/>
              <a:t>EM</a:t>
            </a:r>
            <a:r>
              <a:rPr lang="zh-CN" altLang="zh-CN" dirty="0"/>
              <a:t>位用以确定浮点指令是被自陷，还是被执行。当该位置</a:t>
            </a:r>
            <a:r>
              <a:rPr lang="en-US" altLang="zh-CN" dirty="0"/>
              <a:t>1</a:t>
            </a:r>
            <a:r>
              <a:rPr lang="zh-CN" altLang="zh-CN" dirty="0"/>
              <a:t>，所有浮点指令将会产生一个浮点部件不能使用的异常事故。在</a:t>
            </a:r>
            <a:r>
              <a:rPr lang="en-US" altLang="zh-CN" dirty="0"/>
              <a:t>Pentium</a:t>
            </a:r>
            <a:r>
              <a:rPr lang="zh-CN" altLang="zh-CN" dirty="0"/>
              <a:t>微处理机系统内若没有配备浮点部件则必须将</a:t>
            </a:r>
            <a:r>
              <a:rPr lang="en-US" altLang="zh-CN" dirty="0"/>
              <a:t>EM</a:t>
            </a:r>
            <a:r>
              <a:rPr lang="zh-CN" altLang="zh-CN" dirty="0"/>
              <a:t>位置成</a:t>
            </a:r>
            <a:r>
              <a:rPr lang="en-US" altLang="zh-CN" dirty="0"/>
              <a:t>1</a:t>
            </a:r>
            <a:r>
              <a:rPr lang="zh-CN" altLang="zh-CN" dirty="0"/>
              <a:t>。</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55</a:t>
            </a:fld>
            <a:endParaRPr lang="zh-CN" altLang="en-US"/>
          </a:p>
        </p:txBody>
      </p:sp>
    </p:spTree>
    <p:extLst>
      <p:ext uri="{BB962C8B-B14F-4D97-AF65-F5344CB8AC3E}">
        <p14:creationId xmlns:p14="http://schemas.microsoft.com/office/powerpoint/2010/main" val="11325948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4121128"/>
          </a:xfrm>
        </p:spPr>
        <p:txBody>
          <a:bodyPr/>
          <a:lstStyle/>
          <a:p>
            <a:r>
              <a:rPr lang="en-US" altLang="zh-CN" b="1" dirty="0">
                <a:solidFill>
                  <a:srgbClr val="FF0000"/>
                </a:solidFill>
              </a:rPr>
              <a:t>TS</a:t>
            </a:r>
            <a:r>
              <a:rPr lang="zh-CN" altLang="zh-CN" b="1" dirty="0">
                <a:solidFill>
                  <a:srgbClr val="FF0000"/>
                </a:solidFill>
              </a:rPr>
              <a:t>：</a:t>
            </a:r>
            <a:r>
              <a:rPr lang="zh-CN" altLang="zh-CN" dirty="0">
                <a:solidFill>
                  <a:srgbClr val="FF0000"/>
                </a:solidFill>
              </a:rPr>
              <a:t>任务转换位。</a:t>
            </a:r>
            <a:r>
              <a:rPr lang="zh-CN" altLang="zh-CN" b="1" dirty="0"/>
              <a:t>每次</a:t>
            </a:r>
            <a:r>
              <a:rPr lang="zh-CN" altLang="zh-CN" dirty="0"/>
              <a:t>任务转换，该位置</a:t>
            </a:r>
            <a:r>
              <a:rPr lang="en-US" altLang="zh-CN" dirty="0"/>
              <a:t>1</a:t>
            </a:r>
            <a:r>
              <a:rPr lang="zh-CN" altLang="zh-CN" dirty="0" smtClean="0"/>
              <a:t>。清除</a:t>
            </a:r>
            <a:r>
              <a:rPr lang="zh-CN" altLang="zh-CN" dirty="0"/>
              <a:t>任务切换标志指令</a:t>
            </a:r>
            <a:r>
              <a:rPr lang="en-US" altLang="zh-CN" dirty="0"/>
              <a:t>CLTS</a:t>
            </a:r>
            <a:r>
              <a:rPr lang="zh-CN" altLang="zh-CN" dirty="0"/>
              <a:t>可将该位清</a:t>
            </a:r>
            <a:r>
              <a:rPr lang="en-US" altLang="zh-CN" dirty="0"/>
              <a:t>0</a:t>
            </a:r>
            <a:r>
              <a:rPr lang="zh-CN" altLang="zh-CN" dirty="0"/>
              <a:t>。</a:t>
            </a:r>
          </a:p>
          <a:p>
            <a:r>
              <a:rPr lang="en-US" altLang="zh-CN" b="1" dirty="0"/>
              <a:t>ET</a:t>
            </a:r>
            <a:r>
              <a:rPr lang="zh-CN" altLang="zh-CN" b="1" dirty="0"/>
              <a:t>：</a:t>
            </a:r>
            <a:r>
              <a:rPr lang="zh-CN" altLang="zh-CN" dirty="0"/>
              <a:t>处理器扩展类型位。</a:t>
            </a:r>
            <a:r>
              <a:rPr lang="en-US" altLang="zh-CN" dirty="0"/>
              <a:t>ET</a:t>
            </a:r>
            <a:r>
              <a:rPr lang="zh-CN" altLang="zh-CN" dirty="0"/>
              <a:t>位用于</a:t>
            </a:r>
            <a:r>
              <a:rPr lang="en-US" altLang="zh-CN" dirty="0"/>
              <a:t>80386</a:t>
            </a:r>
            <a:r>
              <a:rPr lang="zh-CN" altLang="zh-CN" dirty="0"/>
              <a:t>微处理器，标志系统中所采用的协处理器的类型。该位置</a:t>
            </a:r>
            <a:r>
              <a:rPr lang="en-US" altLang="zh-CN" dirty="0"/>
              <a:t>1</a:t>
            </a:r>
            <a:r>
              <a:rPr lang="zh-CN" altLang="zh-CN" dirty="0"/>
              <a:t>，表示配置</a:t>
            </a:r>
            <a:r>
              <a:rPr lang="en-US" altLang="zh-CN" dirty="0"/>
              <a:t>80387</a:t>
            </a:r>
            <a:r>
              <a:rPr lang="zh-CN" altLang="zh-CN" dirty="0"/>
              <a:t>协处理器；该位置</a:t>
            </a:r>
            <a:r>
              <a:rPr lang="en-US" altLang="zh-CN" dirty="0"/>
              <a:t>0</a:t>
            </a:r>
            <a:r>
              <a:rPr lang="zh-CN" altLang="zh-CN" dirty="0"/>
              <a:t>，表示配置</a:t>
            </a:r>
            <a:r>
              <a:rPr lang="en-US" altLang="zh-CN" dirty="0"/>
              <a:t>80287</a:t>
            </a:r>
            <a:r>
              <a:rPr lang="zh-CN" altLang="zh-CN" dirty="0"/>
              <a:t>协处理器。大多数</a:t>
            </a:r>
            <a:r>
              <a:rPr lang="en-US" altLang="zh-CN" dirty="0"/>
              <a:t>80386</a:t>
            </a:r>
            <a:r>
              <a:rPr lang="zh-CN" altLang="zh-CN" dirty="0"/>
              <a:t>系统中以及</a:t>
            </a:r>
            <a:r>
              <a:rPr lang="en-US" altLang="zh-CN" dirty="0"/>
              <a:t>80486</a:t>
            </a:r>
            <a:r>
              <a:rPr lang="zh-CN" altLang="zh-CN" dirty="0"/>
              <a:t>以上系统</a:t>
            </a:r>
            <a:r>
              <a:rPr lang="en-US" altLang="zh-CN" dirty="0"/>
              <a:t>ET</a:t>
            </a:r>
            <a:r>
              <a:rPr lang="zh-CN" altLang="zh-CN" dirty="0"/>
              <a:t>置</a:t>
            </a:r>
            <a:r>
              <a:rPr lang="en-US" altLang="zh-CN" dirty="0"/>
              <a:t>1</a:t>
            </a:r>
            <a:r>
              <a:rPr lang="zh-CN" altLang="zh-CN" dirty="0"/>
              <a:t>。这一位在</a:t>
            </a:r>
            <a:r>
              <a:rPr lang="en-US" altLang="zh-CN" dirty="0"/>
              <a:t>Pentium</a:t>
            </a:r>
            <a:r>
              <a:rPr lang="zh-CN" altLang="zh-CN" dirty="0"/>
              <a:t>内被保留</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56</a:t>
            </a:fld>
            <a:endParaRPr lang="zh-CN" altLang="en-US"/>
          </a:p>
        </p:txBody>
      </p:sp>
    </p:spTree>
    <p:extLst>
      <p:ext uri="{BB962C8B-B14F-4D97-AF65-F5344CB8AC3E}">
        <p14:creationId xmlns:p14="http://schemas.microsoft.com/office/powerpoint/2010/main" val="22054392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5632311"/>
          </a:xfrm>
        </p:spPr>
        <p:txBody>
          <a:bodyPr/>
          <a:lstStyle/>
          <a:p>
            <a:r>
              <a:rPr lang="en-US" altLang="zh-CN" b="1" dirty="0"/>
              <a:t>NE</a:t>
            </a:r>
            <a:r>
              <a:rPr lang="zh-CN" altLang="zh-CN" b="1" dirty="0"/>
              <a:t>：</a:t>
            </a:r>
            <a:r>
              <a:rPr lang="zh-CN" altLang="zh-CN" dirty="0"/>
              <a:t>数值异常事故位。用这一位来控制处理浮点部件中未被屏蔽的异常事故。该位置</a:t>
            </a:r>
            <a:r>
              <a:rPr lang="en-US" altLang="zh-CN" dirty="0"/>
              <a:t>1</a:t>
            </a:r>
            <a:r>
              <a:rPr lang="zh-CN" altLang="zh-CN" dirty="0"/>
              <a:t>，则</a:t>
            </a:r>
            <a:r>
              <a:rPr lang="zh-CN" altLang="zh-CN" b="1" dirty="0"/>
              <a:t>允许</a:t>
            </a:r>
            <a:r>
              <a:rPr lang="zh-CN" altLang="zh-CN" dirty="0"/>
              <a:t>标准机构报告浮点数值错；该位置</a:t>
            </a:r>
            <a:r>
              <a:rPr lang="en-US" altLang="zh-CN" dirty="0"/>
              <a:t>0</a:t>
            </a:r>
            <a:r>
              <a:rPr lang="zh-CN" altLang="zh-CN" dirty="0"/>
              <a:t>且</a:t>
            </a:r>
            <a:r>
              <a:rPr lang="en-US" altLang="zh-CN" dirty="0"/>
              <a:t> </a:t>
            </a:r>
            <a:r>
              <a:rPr lang="en-US" altLang="zh-CN" dirty="0" smtClean="0"/>
              <a:t>IGNNE</a:t>
            </a:r>
            <a:r>
              <a:rPr lang="zh-CN" altLang="zh-CN" dirty="0" smtClean="0"/>
              <a:t>信号</a:t>
            </a:r>
            <a:r>
              <a:rPr lang="en-US" altLang="zh-CN" dirty="0"/>
              <a:t>(</a:t>
            </a:r>
            <a:r>
              <a:rPr lang="zh-CN" altLang="zh-CN" dirty="0"/>
              <a:t>不理睬浮点部件错</a:t>
            </a:r>
            <a:r>
              <a:rPr lang="en-US" altLang="zh-CN" dirty="0"/>
              <a:t>)</a:t>
            </a:r>
            <a:r>
              <a:rPr lang="zh-CN" altLang="zh-CN" dirty="0"/>
              <a:t>为现役时，数值错则不予以理睬；而当</a:t>
            </a:r>
            <a:r>
              <a:rPr lang="en-US" altLang="zh-CN" dirty="0"/>
              <a:t>NE</a:t>
            </a:r>
            <a:r>
              <a:rPr lang="zh-CN" altLang="zh-CN" dirty="0"/>
              <a:t>位被清成</a:t>
            </a:r>
            <a:r>
              <a:rPr lang="en-US" altLang="zh-CN" dirty="0"/>
              <a:t>0</a:t>
            </a:r>
            <a:r>
              <a:rPr lang="zh-CN" altLang="zh-CN" dirty="0" smtClean="0"/>
              <a:t>且</a:t>
            </a:r>
            <a:r>
              <a:rPr lang="en-US" altLang="zh-CN" dirty="0" smtClean="0"/>
              <a:t>IGNNE</a:t>
            </a:r>
            <a:r>
              <a:rPr lang="zh-CN" altLang="zh-CN" dirty="0" smtClean="0"/>
              <a:t>信号</a:t>
            </a:r>
            <a:r>
              <a:rPr lang="en-US" altLang="zh-CN" dirty="0" smtClean="0"/>
              <a:t> </a:t>
            </a:r>
            <a:r>
              <a:rPr lang="zh-CN" altLang="zh-CN" dirty="0"/>
              <a:t>为非现役的时，数值错则会使微处理器停止其运行并且等待一次中断。用浮点</a:t>
            </a:r>
            <a:r>
              <a:rPr lang="zh-CN" altLang="zh-CN" dirty="0" smtClean="0"/>
              <a:t>错</a:t>
            </a:r>
            <a:r>
              <a:rPr lang="en-US" altLang="zh-CN" dirty="0" smtClean="0"/>
              <a:t>FERR </a:t>
            </a:r>
            <a:r>
              <a:rPr lang="zh-CN" altLang="zh-CN" dirty="0"/>
              <a:t>引脚去驱动中断控制器的输入端就可以产生一个中断。</a:t>
            </a:r>
            <a:r>
              <a:rPr lang="en-US" altLang="zh-CN" dirty="0"/>
              <a:t> </a:t>
            </a:r>
            <a:r>
              <a:rPr lang="en-US" altLang="zh-CN" dirty="0" smtClean="0"/>
              <a:t>FERR</a:t>
            </a:r>
            <a:r>
              <a:rPr lang="zh-CN" altLang="zh-CN" dirty="0" smtClean="0"/>
              <a:t>引脚</a:t>
            </a:r>
            <a:r>
              <a:rPr lang="zh-CN" altLang="zh-CN" dirty="0"/>
              <a:t>模拟的是</a:t>
            </a:r>
            <a:r>
              <a:rPr lang="en-US" altLang="zh-CN" dirty="0"/>
              <a:t>80287</a:t>
            </a:r>
            <a:r>
              <a:rPr lang="zh-CN" altLang="zh-CN" dirty="0"/>
              <a:t>和</a:t>
            </a:r>
            <a:r>
              <a:rPr lang="en-US" altLang="zh-CN" dirty="0"/>
              <a:t>80387</a:t>
            </a:r>
            <a:r>
              <a:rPr lang="zh-CN" altLang="zh-CN" dirty="0"/>
              <a:t>数值协处理器</a:t>
            </a:r>
            <a:r>
              <a:rPr lang="zh-CN" altLang="zh-CN" dirty="0" smtClean="0"/>
              <a:t>的</a:t>
            </a:r>
            <a:r>
              <a:rPr lang="en-US" altLang="zh-CN" dirty="0" smtClean="0"/>
              <a:t>FERR </a:t>
            </a:r>
            <a:r>
              <a:rPr lang="zh-CN" altLang="zh-CN" dirty="0"/>
              <a:t>引脚。数值异常事故位</a:t>
            </a:r>
            <a:r>
              <a:rPr lang="en-US" altLang="zh-CN" dirty="0"/>
              <a:t>NE</a:t>
            </a:r>
            <a:r>
              <a:rPr lang="zh-CN" altLang="zh-CN" dirty="0"/>
              <a:t>、</a:t>
            </a:r>
            <a:r>
              <a:rPr lang="en-US" altLang="zh-CN" dirty="0"/>
              <a:t> </a:t>
            </a:r>
            <a:r>
              <a:rPr lang="en-US" altLang="zh-CN" dirty="0" smtClean="0"/>
              <a:t>IGNNE</a:t>
            </a:r>
            <a:r>
              <a:rPr lang="zh-CN" altLang="zh-CN" dirty="0" smtClean="0"/>
              <a:t>引脚</a:t>
            </a:r>
            <a:r>
              <a:rPr lang="zh-CN" altLang="zh-CN" dirty="0"/>
              <a:t>以及</a:t>
            </a:r>
            <a:r>
              <a:rPr lang="en-US" altLang="zh-CN" dirty="0"/>
              <a:t> FERR</a:t>
            </a:r>
            <a:r>
              <a:rPr lang="zh-CN" altLang="zh-CN" dirty="0" smtClean="0"/>
              <a:t>引脚，</a:t>
            </a:r>
            <a:r>
              <a:rPr lang="zh-CN" altLang="zh-CN" dirty="0"/>
              <a:t>连同外部逻辑一起，就可以实现具有</a:t>
            </a:r>
            <a:r>
              <a:rPr lang="en-US" altLang="zh-CN" dirty="0"/>
              <a:t>PC</a:t>
            </a:r>
            <a:r>
              <a:rPr lang="zh-CN" altLang="zh-CN" dirty="0"/>
              <a:t>风格的错误报告体系</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57</a:t>
            </a:fld>
            <a:endParaRPr lang="zh-CN" altLang="en-US"/>
          </a:p>
        </p:txBody>
      </p:sp>
      <p:cxnSp>
        <p:nvCxnSpPr>
          <p:cNvPr id="8" name="直接连接符 7"/>
          <p:cNvCxnSpPr/>
          <p:nvPr/>
        </p:nvCxnSpPr>
        <p:spPr>
          <a:xfrm>
            <a:off x="2915816" y="2636912"/>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840252" y="5447091"/>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87624" y="5949280"/>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979712" y="5445224"/>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940948" y="4869160"/>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72200" y="3246512"/>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600164" y="4293096"/>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7949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5379934"/>
          </a:xfrm>
        </p:spPr>
        <p:txBody>
          <a:bodyPr/>
          <a:lstStyle/>
          <a:p>
            <a:r>
              <a:rPr lang="en-US" altLang="zh-CN" b="1" dirty="0">
                <a:solidFill>
                  <a:srgbClr val="FF0000"/>
                </a:solidFill>
              </a:rPr>
              <a:t>WP</a:t>
            </a:r>
            <a:r>
              <a:rPr lang="zh-CN" altLang="zh-CN" b="1" dirty="0">
                <a:solidFill>
                  <a:srgbClr val="FF0000"/>
                </a:solidFill>
              </a:rPr>
              <a:t>：</a:t>
            </a:r>
            <a:r>
              <a:rPr lang="zh-CN" altLang="zh-CN" dirty="0">
                <a:solidFill>
                  <a:srgbClr val="FF0000"/>
                </a:solidFill>
              </a:rPr>
              <a:t>写保护位。</a:t>
            </a:r>
            <a:r>
              <a:rPr lang="zh-CN" altLang="zh-CN" dirty="0"/>
              <a:t>该位用来净化</a:t>
            </a:r>
            <a:r>
              <a:rPr lang="en-US" altLang="zh-CN" dirty="0"/>
              <a:t>Pentium</a:t>
            </a:r>
            <a:r>
              <a:rPr lang="zh-CN" altLang="zh-CN" dirty="0"/>
              <a:t>的页写保护机构。当该位置</a:t>
            </a:r>
            <a:r>
              <a:rPr lang="en-US" altLang="zh-CN" dirty="0"/>
              <a:t>1</a:t>
            </a:r>
            <a:r>
              <a:rPr lang="zh-CN" altLang="zh-CN" dirty="0"/>
              <a:t>，保护的是用户级的那些页，禁止来自管理程序级的写操作写到用户级的页上。当该位置</a:t>
            </a:r>
            <a:r>
              <a:rPr lang="en-US" altLang="zh-CN" dirty="0"/>
              <a:t>0</a:t>
            </a:r>
            <a:r>
              <a:rPr lang="zh-CN" altLang="zh-CN" dirty="0"/>
              <a:t>，通过管理进程可以对用户级的只读页进行写操作。</a:t>
            </a:r>
          </a:p>
          <a:p>
            <a:r>
              <a:rPr lang="en-US" altLang="zh-CN" b="1" dirty="0">
                <a:solidFill>
                  <a:srgbClr val="FF0000"/>
                </a:solidFill>
              </a:rPr>
              <a:t>AM</a:t>
            </a:r>
            <a:r>
              <a:rPr lang="zh-CN" altLang="zh-CN" b="1" dirty="0">
                <a:solidFill>
                  <a:srgbClr val="FF0000"/>
                </a:solidFill>
              </a:rPr>
              <a:t>：</a:t>
            </a:r>
            <a:r>
              <a:rPr lang="zh-CN" altLang="zh-CN" dirty="0">
                <a:solidFill>
                  <a:srgbClr val="FF0000"/>
                </a:solidFill>
              </a:rPr>
              <a:t>对齐屏蔽位</a:t>
            </a:r>
            <a:r>
              <a:rPr lang="zh-CN" altLang="zh-CN" dirty="0"/>
              <a:t>。这一位控制标志寄存器中的对齐校验标志位（</a:t>
            </a:r>
            <a:r>
              <a:rPr lang="en-US" altLang="zh-CN" dirty="0"/>
              <a:t>AC</a:t>
            </a:r>
            <a:r>
              <a:rPr lang="zh-CN" altLang="zh-CN" dirty="0"/>
              <a:t>）是否允许对齐校验。当</a:t>
            </a:r>
            <a:r>
              <a:rPr lang="en-US" altLang="zh-CN" dirty="0"/>
              <a:t>AM</a:t>
            </a:r>
            <a:r>
              <a:rPr lang="zh-CN" altLang="zh-CN" dirty="0"/>
              <a:t>位为</a:t>
            </a:r>
            <a:r>
              <a:rPr lang="en-US" altLang="zh-CN" dirty="0"/>
              <a:t>1</a:t>
            </a:r>
            <a:r>
              <a:rPr lang="zh-CN" altLang="zh-CN" dirty="0"/>
              <a:t>，</a:t>
            </a:r>
            <a:r>
              <a:rPr lang="en-US" altLang="zh-CN" dirty="0"/>
              <a:t>AC</a:t>
            </a:r>
            <a:r>
              <a:rPr lang="zh-CN" altLang="zh-CN" dirty="0"/>
              <a:t>位也为</a:t>
            </a:r>
            <a:r>
              <a:rPr lang="en-US" altLang="zh-CN" dirty="0"/>
              <a:t>1</a:t>
            </a:r>
            <a:r>
              <a:rPr lang="zh-CN" altLang="zh-CN" dirty="0"/>
              <a:t>，且当前优先级</a:t>
            </a:r>
            <a:r>
              <a:rPr lang="en-US" altLang="zh-CN" dirty="0"/>
              <a:t>CPL=3</a:t>
            </a:r>
            <a:r>
              <a:rPr lang="zh-CN" altLang="zh-CN" dirty="0"/>
              <a:t>时</a:t>
            </a:r>
            <a:r>
              <a:rPr lang="en-US" altLang="zh-CN" dirty="0"/>
              <a:t>(</a:t>
            </a:r>
            <a:r>
              <a:rPr lang="zh-CN" altLang="zh-CN" dirty="0"/>
              <a:t>即用户方式</a:t>
            </a:r>
            <a:r>
              <a:rPr lang="en-US" altLang="zh-CN" dirty="0"/>
              <a:t>)</a:t>
            </a:r>
            <a:r>
              <a:rPr lang="zh-CN" altLang="zh-CN" dirty="0"/>
              <a:t>才可以执行对齐校验。若</a:t>
            </a:r>
            <a:r>
              <a:rPr lang="en-US" altLang="zh-CN" dirty="0"/>
              <a:t>AM=0</a:t>
            </a:r>
            <a:r>
              <a:rPr lang="zh-CN" altLang="zh-CN" dirty="0"/>
              <a:t>则禁止对齐校验。</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58</a:t>
            </a:fld>
            <a:endParaRPr lang="zh-CN" altLang="en-US"/>
          </a:p>
        </p:txBody>
      </p:sp>
    </p:spTree>
    <p:extLst>
      <p:ext uri="{BB962C8B-B14F-4D97-AF65-F5344CB8AC3E}">
        <p14:creationId xmlns:p14="http://schemas.microsoft.com/office/powerpoint/2010/main" val="40197949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268761"/>
            <a:ext cx="8352926" cy="5589240"/>
          </a:xfrm>
        </p:spPr>
        <p:txBody>
          <a:bodyPr/>
          <a:lstStyle/>
          <a:p>
            <a:pPr>
              <a:spcBef>
                <a:spcPts val="0"/>
              </a:spcBef>
              <a:spcAft>
                <a:spcPts val="0"/>
              </a:spcAft>
            </a:pPr>
            <a:r>
              <a:rPr lang="en-US" altLang="zh-CN" b="1" dirty="0">
                <a:solidFill>
                  <a:srgbClr val="FF0000"/>
                </a:solidFill>
              </a:rPr>
              <a:t>NW</a:t>
            </a:r>
            <a:r>
              <a:rPr lang="zh-CN" altLang="zh-CN" b="1" dirty="0">
                <a:solidFill>
                  <a:srgbClr val="FF0000"/>
                </a:solidFill>
              </a:rPr>
              <a:t>：</a:t>
            </a:r>
            <a:r>
              <a:rPr lang="zh-CN" altLang="zh-CN" dirty="0">
                <a:solidFill>
                  <a:srgbClr val="FF0000"/>
                </a:solidFill>
              </a:rPr>
              <a:t>不透明写位，也称为不是写直达</a:t>
            </a:r>
            <a:r>
              <a:rPr lang="zh-CN" altLang="zh-CN" dirty="0"/>
              <a:t>。用来控制</a:t>
            </a:r>
            <a:r>
              <a:rPr lang="en-US" altLang="zh-CN" dirty="0"/>
              <a:t>Cache</a:t>
            </a:r>
            <a:r>
              <a:rPr lang="zh-CN" altLang="zh-CN" dirty="0"/>
              <a:t>操作模式。该位清</a:t>
            </a:r>
            <a:r>
              <a:rPr lang="en-US" altLang="zh-CN" dirty="0"/>
              <a:t>0</a:t>
            </a:r>
            <a:r>
              <a:rPr lang="zh-CN" altLang="zh-CN" dirty="0" smtClean="0"/>
              <a:t>，</a:t>
            </a:r>
            <a:r>
              <a:rPr lang="en-US" altLang="zh-CN" b="1" dirty="0" smtClean="0"/>
              <a:t>Cache</a:t>
            </a:r>
            <a:r>
              <a:rPr lang="zh-CN" altLang="zh-CN" dirty="0"/>
              <a:t>的写操作将按写直达</a:t>
            </a:r>
            <a:r>
              <a:rPr lang="zh-CN" altLang="zh-CN" dirty="0" smtClean="0"/>
              <a:t>方式，</a:t>
            </a:r>
            <a:r>
              <a:rPr lang="zh-CN" altLang="zh-CN" dirty="0"/>
              <a:t>同时写入主存；该位置</a:t>
            </a:r>
            <a:r>
              <a:rPr lang="en-US" altLang="zh-CN" dirty="0"/>
              <a:t>1</a:t>
            </a:r>
            <a:r>
              <a:rPr lang="zh-CN" altLang="zh-CN" dirty="0"/>
              <a:t>时，只写入</a:t>
            </a:r>
            <a:r>
              <a:rPr lang="en-US" altLang="zh-CN" dirty="0"/>
              <a:t>Cache</a:t>
            </a:r>
            <a:r>
              <a:rPr lang="zh-CN" altLang="zh-CN" dirty="0"/>
              <a:t>存储器，而不写入主存。</a:t>
            </a:r>
          </a:p>
          <a:p>
            <a:pPr>
              <a:spcBef>
                <a:spcPts val="0"/>
              </a:spcBef>
              <a:spcAft>
                <a:spcPts val="0"/>
              </a:spcAft>
            </a:pPr>
            <a:r>
              <a:rPr lang="en-US" altLang="zh-CN" b="1" dirty="0">
                <a:solidFill>
                  <a:srgbClr val="FF0000"/>
                </a:solidFill>
              </a:rPr>
              <a:t>CD</a:t>
            </a:r>
            <a:r>
              <a:rPr lang="zh-CN" altLang="zh-CN" b="1" dirty="0">
                <a:solidFill>
                  <a:srgbClr val="FF0000"/>
                </a:solidFill>
              </a:rPr>
              <a:t>：</a:t>
            </a:r>
            <a:r>
              <a:rPr lang="zh-CN" altLang="zh-CN" dirty="0">
                <a:solidFill>
                  <a:srgbClr val="FF0000"/>
                </a:solidFill>
              </a:rPr>
              <a:t>禁止</a:t>
            </a:r>
            <a:r>
              <a:rPr lang="en-US" altLang="zh-CN" dirty="0">
                <a:solidFill>
                  <a:srgbClr val="FF0000"/>
                </a:solidFill>
              </a:rPr>
              <a:t>Cache</a:t>
            </a:r>
            <a:r>
              <a:rPr lang="zh-CN" altLang="zh-CN" dirty="0">
                <a:solidFill>
                  <a:srgbClr val="FF0000"/>
                </a:solidFill>
              </a:rPr>
              <a:t>位</a:t>
            </a:r>
            <a:r>
              <a:rPr lang="zh-CN" altLang="zh-CN" dirty="0"/>
              <a:t>。用来控制允许或禁止向片内</a:t>
            </a:r>
            <a:r>
              <a:rPr lang="en-US" altLang="zh-CN" dirty="0"/>
              <a:t>Cache</a:t>
            </a:r>
            <a:r>
              <a:rPr lang="zh-CN" altLang="zh-CN" dirty="0"/>
              <a:t>填充新数据。该位清</a:t>
            </a:r>
            <a:r>
              <a:rPr lang="en-US" altLang="zh-CN" dirty="0"/>
              <a:t>0</a:t>
            </a:r>
            <a:r>
              <a:rPr lang="zh-CN" altLang="zh-CN" dirty="0"/>
              <a:t>，允许使用内部</a:t>
            </a:r>
            <a:r>
              <a:rPr lang="en-US" altLang="zh-CN" dirty="0"/>
              <a:t>Cache</a:t>
            </a:r>
            <a:r>
              <a:rPr lang="zh-CN" altLang="zh-CN" dirty="0"/>
              <a:t>，此时若不命中，可对片内</a:t>
            </a:r>
            <a:r>
              <a:rPr lang="en-US" altLang="zh-CN" dirty="0"/>
              <a:t>Cache</a:t>
            </a:r>
            <a:r>
              <a:rPr lang="zh-CN" altLang="zh-CN" dirty="0"/>
              <a:t>填充新数据；该位置</a:t>
            </a:r>
            <a:r>
              <a:rPr lang="en-US" altLang="zh-CN" dirty="0"/>
              <a:t>1</a:t>
            </a:r>
            <a:r>
              <a:rPr lang="zh-CN" altLang="zh-CN" dirty="0"/>
              <a:t>，又不命中时，则不进行填充</a:t>
            </a:r>
            <a:r>
              <a:rPr lang="en-US" altLang="zh-CN" dirty="0"/>
              <a:t>Cache</a:t>
            </a:r>
            <a:r>
              <a:rPr lang="zh-CN" altLang="zh-CN" dirty="0"/>
              <a:t>操作</a:t>
            </a:r>
            <a:r>
              <a:rPr lang="zh-CN" altLang="zh-CN" dirty="0" smtClean="0"/>
              <a:t>。</a:t>
            </a:r>
            <a:endParaRPr lang="zh-CN" altLang="zh-CN" dirty="0"/>
          </a:p>
          <a:p>
            <a:pPr>
              <a:spcBef>
                <a:spcPts val="0"/>
              </a:spcBef>
              <a:spcAft>
                <a:spcPts val="0"/>
              </a:spcAft>
            </a:pPr>
            <a:r>
              <a:rPr lang="en-US" altLang="zh-CN" b="1" dirty="0">
                <a:solidFill>
                  <a:srgbClr val="FF0000"/>
                </a:solidFill>
              </a:rPr>
              <a:t>PG</a:t>
            </a:r>
            <a:r>
              <a:rPr lang="zh-CN" altLang="zh-CN" b="1" dirty="0">
                <a:solidFill>
                  <a:srgbClr val="FF0000"/>
                </a:solidFill>
              </a:rPr>
              <a:t>：</a:t>
            </a:r>
            <a:r>
              <a:rPr lang="zh-CN" altLang="zh-CN" dirty="0">
                <a:solidFill>
                  <a:srgbClr val="FF0000"/>
                </a:solidFill>
              </a:rPr>
              <a:t>允许分页位</a:t>
            </a:r>
            <a:r>
              <a:rPr lang="zh-CN" altLang="zh-CN" dirty="0"/>
              <a:t>。该位置</a:t>
            </a:r>
            <a:r>
              <a:rPr lang="en-US" altLang="zh-CN" dirty="0"/>
              <a:t>1</a:t>
            </a:r>
            <a:r>
              <a:rPr lang="zh-CN" altLang="zh-CN" dirty="0"/>
              <a:t>，则允许分页；该位清</a:t>
            </a:r>
            <a:r>
              <a:rPr lang="en-US" altLang="zh-CN" dirty="0"/>
              <a:t>0</a:t>
            </a:r>
            <a:r>
              <a:rPr lang="zh-CN" altLang="zh-CN" dirty="0"/>
              <a:t>，则禁止分页。</a:t>
            </a:r>
          </a:p>
          <a:p>
            <a:endParaRPr lang="zh-CN" altLang="en-US" sz="20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59</a:t>
            </a:fld>
            <a:endParaRPr lang="zh-CN" altLang="en-US"/>
          </a:p>
        </p:txBody>
      </p:sp>
    </p:spTree>
    <p:extLst>
      <p:ext uri="{BB962C8B-B14F-4D97-AF65-F5344CB8AC3E}">
        <p14:creationId xmlns:p14="http://schemas.microsoft.com/office/powerpoint/2010/main" val="401979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b="1" dirty="0"/>
              <a:t>总线接口部件</a:t>
            </a:r>
            <a:endParaRPr lang="zh-CN" altLang="en-US" dirty="0"/>
          </a:p>
        </p:txBody>
      </p:sp>
      <p:sp>
        <p:nvSpPr>
          <p:cNvPr id="3" name="内容占位符 2"/>
          <p:cNvSpPr>
            <a:spLocks noGrp="1"/>
          </p:cNvSpPr>
          <p:nvPr>
            <p:ph idx="1"/>
          </p:nvPr>
        </p:nvSpPr>
        <p:spPr>
          <a:xfrm>
            <a:off x="395536" y="1412777"/>
            <a:ext cx="8352926" cy="5127558"/>
          </a:xfrm>
        </p:spPr>
        <p:txBody>
          <a:bodyPr/>
          <a:lstStyle/>
          <a:p>
            <a:r>
              <a:rPr lang="en-US" altLang="zh-CN" b="1" dirty="0"/>
              <a:t>2. </a:t>
            </a:r>
            <a:r>
              <a:rPr lang="zh-CN" altLang="zh-CN" b="1" dirty="0"/>
              <a:t>数据总线收发器</a:t>
            </a:r>
            <a:endParaRPr lang="zh-CN" altLang="zh-CN" dirty="0"/>
          </a:p>
          <a:p>
            <a:r>
              <a:rPr lang="zh-CN" altLang="zh-CN" dirty="0"/>
              <a:t>控制数据信号</a:t>
            </a:r>
            <a:r>
              <a:rPr lang="en-US" altLang="zh-CN" dirty="0"/>
              <a:t>D0</a:t>
            </a:r>
            <a:r>
              <a:rPr lang="zh-CN" altLang="zh-CN" dirty="0"/>
              <a:t>～</a:t>
            </a:r>
            <a:r>
              <a:rPr lang="en-US" altLang="zh-CN" dirty="0"/>
              <a:t>D63</a:t>
            </a:r>
            <a:r>
              <a:rPr lang="zh-CN" altLang="zh-CN" dirty="0"/>
              <a:t>在</a:t>
            </a:r>
            <a:r>
              <a:rPr lang="en-US" altLang="zh-CN" dirty="0"/>
              <a:t>Pentium</a:t>
            </a:r>
            <a:r>
              <a:rPr lang="zh-CN" altLang="zh-CN" dirty="0"/>
              <a:t>微处理器数据总线上的双向传输。</a:t>
            </a:r>
          </a:p>
          <a:p>
            <a:r>
              <a:rPr lang="en-US" altLang="zh-CN" b="1" dirty="0"/>
              <a:t>3. </a:t>
            </a:r>
            <a:r>
              <a:rPr lang="zh-CN" altLang="zh-CN" b="1" dirty="0"/>
              <a:t>总线宽度控制</a:t>
            </a:r>
            <a:endParaRPr lang="zh-CN" altLang="zh-CN" dirty="0"/>
          </a:p>
          <a:p>
            <a:r>
              <a:rPr lang="zh-CN" altLang="zh-CN" dirty="0"/>
              <a:t>由接口部件外部逻辑的</a:t>
            </a:r>
            <a:r>
              <a:rPr lang="en-US" altLang="zh-CN" dirty="0"/>
              <a:t>2</a:t>
            </a:r>
            <a:r>
              <a:rPr lang="zh-CN" altLang="zh-CN" dirty="0"/>
              <a:t>个输入端来说明所使用的数据总线的宽度。外部数据总线宽度有</a:t>
            </a:r>
            <a:r>
              <a:rPr lang="en-US" altLang="zh-CN" dirty="0"/>
              <a:t>4</a:t>
            </a:r>
            <a:r>
              <a:rPr lang="zh-CN" altLang="zh-CN" dirty="0"/>
              <a:t>种可供选用，即</a:t>
            </a:r>
            <a:r>
              <a:rPr lang="en-US" altLang="zh-CN" dirty="0"/>
              <a:t>64</a:t>
            </a:r>
            <a:r>
              <a:rPr lang="zh-CN" altLang="zh-CN" dirty="0"/>
              <a:t>位宽、</a:t>
            </a:r>
            <a:r>
              <a:rPr lang="en-US" altLang="zh-CN" dirty="0"/>
              <a:t>32</a:t>
            </a:r>
            <a:r>
              <a:rPr lang="zh-CN" altLang="zh-CN" dirty="0"/>
              <a:t>位宽、</a:t>
            </a:r>
            <a:r>
              <a:rPr lang="en-US" altLang="zh-CN" dirty="0"/>
              <a:t>16</a:t>
            </a:r>
            <a:r>
              <a:rPr lang="zh-CN" altLang="zh-CN" dirty="0"/>
              <a:t>位宽和</a:t>
            </a:r>
            <a:r>
              <a:rPr lang="en-US" altLang="zh-CN" dirty="0"/>
              <a:t>8</a:t>
            </a:r>
            <a:r>
              <a:rPr lang="zh-CN" altLang="zh-CN" dirty="0"/>
              <a:t>位宽的数据总线。</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a:t>
            </a:fld>
            <a:endParaRPr lang="zh-CN" altLang="en-US"/>
          </a:p>
        </p:txBody>
      </p:sp>
    </p:spTree>
    <p:extLst>
      <p:ext uri="{BB962C8B-B14F-4D97-AF65-F5344CB8AC3E}">
        <p14:creationId xmlns:p14="http://schemas.microsoft.com/office/powerpoint/2010/main" val="16542426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4748992"/>
          </a:xfrm>
        </p:spPr>
        <p:txBody>
          <a:bodyPr/>
          <a:lstStyle/>
          <a:p>
            <a:pPr>
              <a:spcBef>
                <a:spcPts val="0"/>
              </a:spcBef>
              <a:spcAft>
                <a:spcPts val="0"/>
              </a:spcAft>
            </a:pPr>
            <a:r>
              <a:rPr lang="zh-CN" altLang="zh-CN" dirty="0"/>
              <a:t>（</a:t>
            </a:r>
            <a:r>
              <a:rPr lang="en-US" altLang="zh-CN" dirty="0"/>
              <a:t>2</a:t>
            </a:r>
            <a:r>
              <a:rPr lang="zh-CN" altLang="zh-CN" dirty="0"/>
              <a:t>）控制寄存器</a:t>
            </a:r>
            <a:r>
              <a:rPr lang="en-US" altLang="zh-CN" dirty="0"/>
              <a:t>CR1</a:t>
            </a:r>
            <a:endParaRPr lang="zh-CN" altLang="zh-CN" dirty="0"/>
          </a:p>
          <a:p>
            <a:pPr>
              <a:spcBef>
                <a:spcPts val="0"/>
              </a:spcBef>
              <a:spcAft>
                <a:spcPts val="0"/>
              </a:spcAft>
            </a:pPr>
            <a:r>
              <a:rPr lang="en-US" altLang="zh-CN" b="1" dirty="0"/>
              <a:t>Pentium</a:t>
            </a:r>
            <a:r>
              <a:rPr lang="zh-CN" altLang="zh-CN" dirty="0"/>
              <a:t>微处理器的</a:t>
            </a:r>
            <a:r>
              <a:rPr lang="en-US" altLang="zh-CN" dirty="0"/>
              <a:t>CR1</a:t>
            </a:r>
            <a:r>
              <a:rPr lang="zh-CN" altLang="zh-CN" dirty="0"/>
              <a:t>寄存器未用。</a:t>
            </a:r>
          </a:p>
          <a:p>
            <a:pPr>
              <a:spcBef>
                <a:spcPts val="0"/>
              </a:spcBef>
              <a:spcAft>
                <a:spcPts val="0"/>
              </a:spcAft>
            </a:pPr>
            <a:r>
              <a:rPr lang="zh-CN" altLang="zh-CN" dirty="0"/>
              <a:t>（</a:t>
            </a:r>
            <a:r>
              <a:rPr lang="en-US" altLang="zh-CN" dirty="0"/>
              <a:t>3</a:t>
            </a:r>
            <a:r>
              <a:rPr lang="zh-CN" altLang="zh-CN" dirty="0"/>
              <a:t>）控制寄存器</a:t>
            </a:r>
            <a:r>
              <a:rPr lang="en-US" altLang="zh-CN" dirty="0"/>
              <a:t>CR2</a:t>
            </a:r>
            <a:endParaRPr lang="zh-CN" altLang="zh-CN" dirty="0"/>
          </a:p>
          <a:p>
            <a:r>
              <a:rPr lang="en-US" altLang="zh-CN" dirty="0"/>
              <a:t>Pentium</a:t>
            </a:r>
            <a:r>
              <a:rPr lang="zh-CN" altLang="zh-CN" dirty="0"/>
              <a:t>的</a:t>
            </a:r>
            <a:r>
              <a:rPr lang="en-US" altLang="zh-CN" dirty="0"/>
              <a:t>CR2</a:t>
            </a:r>
            <a:r>
              <a:rPr lang="zh-CN" altLang="zh-CN" dirty="0"/>
              <a:t>控制寄存器为页故障线性地址寄存器。用来保存发生页故障中断（异常</a:t>
            </a:r>
            <a:r>
              <a:rPr lang="en-US" altLang="zh-CN" dirty="0"/>
              <a:t>14</a:t>
            </a:r>
            <a:r>
              <a:rPr lang="zh-CN" altLang="zh-CN" dirty="0"/>
              <a:t>）之前所访问的最后一个页面的线性页地址。只有当控制寄存器</a:t>
            </a:r>
            <a:r>
              <a:rPr lang="en-US" altLang="zh-CN" dirty="0"/>
              <a:t>CR0</a:t>
            </a:r>
            <a:r>
              <a:rPr lang="zh-CN" altLang="zh-CN" dirty="0"/>
              <a:t>中位</a:t>
            </a:r>
            <a:r>
              <a:rPr lang="en-US" altLang="zh-CN" dirty="0"/>
              <a:t>31</a:t>
            </a:r>
            <a:r>
              <a:rPr lang="zh-CN" altLang="zh-CN" dirty="0"/>
              <a:t>（</a:t>
            </a:r>
            <a:r>
              <a:rPr lang="en-US" altLang="zh-CN" dirty="0"/>
              <a:t>PG</a:t>
            </a:r>
            <a:r>
              <a:rPr lang="zh-CN" altLang="zh-CN" dirty="0"/>
              <a:t>）允许分页位被置成</a:t>
            </a:r>
            <a:r>
              <a:rPr lang="en-US" altLang="zh-CN" dirty="0"/>
              <a:t>1</a:t>
            </a:r>
            <a:r>
              <a:rPr lang="zh-CN" altLang="zh-CN" dirty="0"/>
              <a:t>时，</a:t>
            </a:r>
            <a:r>
              <a:rPr lang="en-US" altLang="zh-CN" dirty="0"/>
              <a:t>CR2</a:t>
            </a:r>
            <a:r>
              <a:rPr lang="zh-CN" altLang="zh-CN" dirty="0"/>
              <a:t>才是有效的。</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60</a:t>
            </a:fld>
            <a:endParaRPr lang="zh-CN" altLang="en-US"/>
          </a:p>
        </p:txBody>
      </p:sp>
    </p:spTree>
    <p:extLst>
      <p:ext uri="{BB962C8B-B14F-4D97-AF65-F5344CB8AC3E}">
        <p14:creationId xmlns:p14="http://schemas.microsoft.com/office/powerpoint/2010/main" val="40197949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4271939"/>
          </a:xfrm>
        </p:spPr>
        <p:txBody>
          <a:bodyPr/>
          <a:lstStyle/>
          <a:p>
            <a:r>
              <a:rPr lang="en-US" altLang="zh-CN" dirty="0">
                <a:solidFill>
                  <a:srgbClr val="FF0000"/>
                </a:solidFill>
              </a:rPr>
              <a:t>(4</a:t>
            </a:r>
            <a:r>
              <a:rPr lang="zh-CN" altLang="zh-CN" dirty="0">
                <a:solidFill>
                  <a:srgbClr val="FF0000"/>
                </a:solidFill>
              </a:rPr>
              <a:t>）控制寄存器</a:t>
            </a:r>
            <a:r>
              <a:rPr lang="en-US" altLang="zh-CN" dirty="0">
                <a:solidFill>
                  <a:srgbClr val="FF0000"/>
                </a:solidFill>
              </a:rPr>
              <a:t>CR3</a:t>
            </a:r>
            <a:endParaRPr lang="zh-CN" altLang="zh-CN" dirty="0">
              <a:solidFill>
                <a:srgbClr val="FF0000"/>
              </a:solidFill>
            </a:endParaRPr>
          </a:p>
          <a:p>
            <a:r>
              <a:rPr lang="en-US" altLang="zh-CN" dirty="0">
                <a:solidFill>
                  <a:srgbClr val="FF0000"/>
                </a:solidFill>
              </a:rPr>
              <a:t>CR3</a:t>
            </a:r>
            <a:r>
              <a:rPr lang="zh-CN" altLang="zh-CN" dirty="0">
                <a:solidFill>
                  <a:srgbClr val="FF0000"/>
                </a:solidFill>
              </a:rPr>
              <a:t>是页目录基地址寄存器，用来存放页目录表的物理基地址。</a:t>
            </a:r>
            <a:r>
              <a:rPr lang="zh-CN" altLang="zh-CN" dirty="0"/>
              <a:t>由于页目录表是按页对齐的（</a:t>
            </a:r>
            <a:r>
              <a:rPr lang="en-US" altLang="zh-CN" dirty="0"/>
              <a:t>4KB</a:t>
            </a:r>
            <a:r>
              <a:rPr lang="zh-CN" altLang="zh-CN" dirty="0"/>
              <a:t>），因而控制寄存器</a:t>
            </a:r>
            <a:r>
              <a:rPr lang="en-US" altLang="zh-CN" dirty="0"/>
              <a:t>CR3</a:t>
            </a:r>
            <a:r>
              <a:rPr lang="zh-CN" altLang="zh-CN" dirty="0"/>
              <a:t>中的高端</a:t>
            </a:r>
            <a:r>
              <a:rPr lang="en-US" altLang="zh-CN" dirty="0"/>
              <a:t>20</a:t>
            </a:r>
            <a:r>
              <a:rPr lang="zh-CN" altLang="zh-CN" dirty="0"/>
              <a:t>位</a:t>
            </a:r>
            <a:r>
              <a:rPr lang="en-US" altLang="zh-CN" dirty="0"/>
              <a:t>(</a:t>
            </a:r>
            <a:r>
              <a:rPr lang="zh-CN" altLang="zh-CN" dirty="0"/>
              <a:t>位</a:t>
            </a:r>
            <a:r>
              <a:rPr lang="en-US" altLang="zh-CN" dirty="0"/>
              <a:t>31</a:t>
            </a:r>
            <a:r>
              <a:rPr lang="zh-CN" altLang="zh-CN" dirty="0"/>
              <a:t>～位</a:t>
            </a:r>
            <a:r>
              <a:rPr lang="en-US" altLang="zh-CN" dirty="0"/>
              <a:t>12)</a:t>
            </a:r>
            <a:r>
              <a:rPr lang="zh-CN" altLang="zh-CN" dirty="0"/>
              <a:t>表示的是页目录的地址</a:t>
            </a:r>
            <a:r>
              <a:rPr lang="en-US" altLang="zh-CN" dirty="0"/>
              <a:t>(</a:t>
            </a:r>
            <a:r>
              <a:rPr lang="zh-CN" altLang="zh-CN" dirty="0"/>
              <a:t>即一级页表</a:t>
            </a:r>
            <a:r>
              <a:rPr lang="en-US" altLang="zh-CN" dirty="0"/>
              <a:t>)</a:t>
            </a:r>
            <a:r>
              <a:rPr lang="zh-CN" altLang="zh-CN" dirty="0"/>
              <a:t>，而在低端</a:t>
            </a:r>
            <a:r>
              <a:rPr lang="en-US" altLang="zh-CN" dirty="0"/>
              <a:t>12</a:t>
            </a:r>
            <a:r>
              <a:rPr lang="zh-CN" altLang="zh-CN" dirty="0"/>
              <a:t>位中定义了</a:t>
            </a:r>
            <a:r>
              <a:rPr lang="en-US" altLang="zh-CN" dirty="0"/>
              <a:t>PWT</a:t>
            </a:r>
            <a:r>
              <a:rPr lang="zh-CN" altLang="zh-CN" dirty="0"/>
              <a:t>和</a:t>
            </a:r>
            <a:r>
              <a:rPr lang="en-US" altLang="zh-CN" dirty="0"/>
              <a:t>PCD</a:t>
            </a:r>
            <a:r>
              <a:rPr lang="zh-CN" altLang="zh-CN" dirty="0"/>
              <a:t>，其作用如下：</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61</a:t>
            </a:fld>
            <a:endParaRPr lang="zh-CN" altLang="en-US"/>
          </a:p>
        </p:txBody>
      </p:sp>
    </p:spTree>
    <p:extLst>
      <p:ext uri="{BB962C8B-B14F-4D97-AF65-F5344CB8AC3E}">
        <p14:creationId xmlns:p14="http://schemas.microsoft.com/office/powerpoint/2010/main" val="40197949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4197239"/>
          </a:xfrm>
        </p:spPr>
        <p:txBody>
          <a:bodyPr/>
          <a:lstStyle/>
          <a:p>
            <a:r>
              <a:rPr lang="en-US" altLang="zh-CN" b="1" dirty="0">
                <a:solidFill>
                  <a:srgbClr val="FF0000"/>
                </a:solidFill>
              </a:rPr>
              <a:t>PWT:</a:t>
            </a:r>
            <a:r>
              <a:rPr lang="zh-CN" altLang="zh-CN" dirty="0">
                <a:solidFill>
                  <a:srgbClr val="FF0000"/>
                </a:solidFill>
              </a:rPr>
              <a:t>页面写</a:t>
            </a:r>
            <a:r>
              <a:rPr lang="zh-CN" altLang="zh-CN" b="1" dirty="0">
                <a:solidFill>
                  <a:srgbClr val="FF0000"/>
                </a:solidFill>
              </a:rPr>
              <a:t>直达</a:t>
            </a:r>
            <a:r>
              <a:rPr lang="zh-CN" altLang="zh-CN" dirty="0">
                <a:solidFill>
                  <a:srgbClr val="FF0000"/>
                </a:solidFill>
              </a:rPr>
              <a:t>。</a:t>
            </a:r>
            <a:r>
              <a:rPr lang="en-US" altLang="zh-CN" dirty="0"/>
              <a:t>PWT</a:t>
            </a:r>
            <a:r>
              <a:rPr lang="zh-CN" altLang="zh-CN" dirty="0"/>
              <a:t>用于指示是页面通写还是写回。当该位置</a:t>
            </a:r>
            <a:r>
              <a:rPr lang="en-US" altLang="zh-CN" dirty="0"/>
              <a:t>1</a:t>
            </a:r>
            <a:r>
              <a:rPr lang="zh-CN" altLang="zh-CN" dirty="0"/>
              <a:t>，使外部</a:t>
            </a:r>
            <a:r>
              <a:rPr lang="en-US" altLang="zh-CN" dirty="0"/>
              <a:t>Cache</a:t>
            </a:r>
            <a:r>
              <a:rPr lang="zh-CN" altLang="zh-CN" dirty="0"/>
              <a:t>对页目录进行写直达；当该位置</a:t>
            </a:r>
            <a:r>
              <a:rPr lang="en-US" altLang="zh-CN" dirty="0"/>
              <a:t>0</a:t>
            </a:r>
            <a:r>
              <a:rPr lang="zh-CN" altLang="zh-CN" dirty="0"/>
              <a:t>时，则进行写回。</a:t>
            </a:r>
          </a:p>
          <a:p>
            <a:r>
              <a:rPr lang="en-US" altLang="zh-CN" b="1" dirty="0">
                <a:solidFill>
                  <a:srgbClr val="FF0000"/>
                </a:solidFill>
              </a:rPr>
              <a:t>PCD:</a:t>
            </a:r>
            <a:r>
              <a:rPr lang="zh-CN" altLang="zh-CN" dirty="0">
                <a:solidFill>
                  <a:srgbClr val="FF0000"/>
                </a:solidFill>
              </a:rPr>
              <a:t>页面</a:t>
            </a:r>
            <a:r>
              <a:rPr lang="en-US" altLang="zh-CN" dirty="0">
                <a:solidFill>
                  <a:srgbClr val="FF0000"/>
                </a:solidFill>
              </a:rPr>
              <a:t>Cache</a:t>
            </a:r>
            <a:r>
              <a:rPr lang="zh-CN" altLang="zh-CN" dirty="0">
                <a:solidFill>
                  <a:srgbClr val="FF0000"/>
                </a:solidFill>
              </a:rPr>
              <a:t>禁止</a:t>
            </a:r>
            <a:r>
              <a:rPr lang="zh-CN" altLang="zh-CN" dirty="0"/>
              <a:t>。</a:t>
            </a:r>
            <a:r>
              <a:rPr lang="en-US" altLang="zh-CN" dirty="0"/>
              <a:t>PCD</a:t>
            </a:r>
            <a:r>
              <a:rPr lang="zh-CN" altLang="zh-CN" dirty="0"/>
              <a:t>用于指示页面</a:t>
            </a:r>
            <a:r>
              <a:rPr lang="en-US" altLang="zh-CN" dirty="0"/>
              <a:t>Cache</a:t>
            </a:r>
            <a:r>
              <a:rPr lang="zh-CN" altLang="zh-CN" dirty="0"/>
              <a:t>工作情况。当该位置</a:t>
            </a:r>
            <a:r>
              <a:rPr lang="en-US" altLang="zh-CN" dirty="0"/>
              <a:t>1</a:t>
            </a:r>
            <a:r>
              <a:rPr lang="zh-CN" altLang="zh-CN" dirty="0"/>
              <a:t>，则不能对页进行高速缓冲操作。当该位置</a:t>
            </a:r>
            <a:r>
              <a:rPr lang="en-US" altLang="zh-CN" dirty="0"/>
              <a:t>0</a:t>
            </a:r>
            <a:r>
              <a:rPr lang="zh-CN" altLang="zh-CN" dirty="0"/>
              <a:t>，则可以进行高速缓冲操作。</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62</a:t>
            </a:fld>
            <a:endParaRPr lang="zh-CN" altLang="en-US"/>
          </a:p>
        </p:txBody>
      </p:sp>
    </p:spTree>
    <p:extLst>
      <p:ext uri="{BB962C8B-B14F-4D97-AF65-F5344CB8AC3E}">
        <p14:creationId xmlns:p14="http://schemas.microsoft.com/office/powerpoint/2010/main" val="40197949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3089244"/>
          </a:xfrm>
        </p:spPr>
        <p:txBody>
          <a:bodyPr/>
          <a:lstStyle/>
          <a:p>
            <a:r>
              <a:rPr lang="en-US" altLang="zh-CN" dirty="0"/>
              <a:t>(5)</a:t>
            </a:r>
            <a:r>
              <a:rPr lang="zh-CN" altLang="zh-CN" dirty="0"/>
              <a:t>控制寄存器</a:t>
            </a:r>
            <a:r>
              <a:rPr lang="en-US" altLang="zh-CN" dirty="0"/>
              <a:t>CR4</a:t>
            </a:r>
            <a:endParaRPr lang="zh-CN" altLang="zh-CN" dirty="0"/>
          </a:p>
          <a:p>
            <a:r>
              <a:rPr lang="en-US" altLang="zh-CN" dirty="0"/>
              <a:t>CR4</a:t>
            </a:r>
            <a:r>
              <a:rPr lang="zh-CN" altLang="zh-CN" dirty="0"/>
              <a:t>是</a:t>
            </a:r>
            <a:r>
              <a:rPr lang="en-US" altLang="zh-CN" dirty="0"/>
              <a:t>Pentium</a:t>
            </a:r>
            <a:r>
              <a:rPr lang="zh-CN" altLang="zh-CN" dirty="0"/>
              <a:t>以上微处理器中新增加的控制寄存器。其内共设置了</a:t>
            </a:r>
            <a:r>
              <a:rPr lang="en-US" altLang="zh-CN" dirty="0"/>
              <a:t>8</a:t>
            </a:r>
            <a:r>
              <a:rPr lang="zh-CN" altLang="zh-CN" dirty="0"/>
              <a:t>个控制位。其目的是用来扩展</a:t>
            </a:r>
            <a:r>
              <a:rPr lang="en-US" altLang="zh-CN" dirty="0"/>
              <a:t>Pentium</a:t>
            </a:r>
            <a:r>
              <a:rPr lang="zh-CN" altLang="zh-CN" dirty="0"/>
              <a:t>的某些体系结构。</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63</a:t>
            </a:fld>
            <a:endParaRPr lang="zh-CN" altLang="en-US"/>
          </a:p>
        </p:txBody>
      </p:sp>
    </p:spTree>
    <p:extLst>
      <p:ext uri="{BB962C8B-B14F-4D97-AF65-F5344CB8AC3E}">
        <p14:creationId xmlns:p14="http://schemas.microsoft.com/office/powerpoint/2010/main" val="40197949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4046429"/>
          </a:xfrm>
        </p:spPr>
        <p:txBody>
          <a:bodyPr/>
          <a:lstStyle/>
          <a:p>
            <a:r>
              <a:rPr lang="en-US" altLang="zh-CN" b="1" dirty="0"/>
              <a:t>VME:</a:t>
            </a:r>
            <a:r>
              <a:rPr lang="en-US" altLang="zh-CN" dirty="0"/>
              <a:t> </a:t>
            </a:r>
            <a:r>
              <a:rPr lang="zh-CN" altLang="zh-CN" dirty="0"/>
              <a:t>虚拟</a:t>
            </a:r>
            <a:r>
              <a:rPr lang="en-US" altLang="zh-CN" dirty="0"/>
              <a:t>8086</a:t>
            </a:r>
            <a:r>
              <a:rPr lang="zh-CN" altLang="zh-CN" dirty="0"/>
              <a:t>方式扩充位。当该位置</a:t>
            </a:r>
            <a:r>
              <a:rPr lang="en-US" altLang="zh-CN" dirty="0"/>
              <a:t>0</a:t>
            </a:r>
            <a:r>
              <a:rPr lang="zh-CN" altLang="zh-CN" dirty="0"/>
              <a:t>，禁止虚拟</a:t>
            </a:r>
            <a:r>
              <a:rPr lang="en-US" altLang="zh-CN" dirty="0"/>
              <a:t>8086</a:t>
            </a:r>
            <a:r>
              <a:rPr lang="zh-CN" altLang="zh-CN" dirty="0"/>
              <a:t>方式扩充。当该位置</a:t>
            </a:r>
            <a:r>
              <a:rPr lang="en-US" altLang="zh-CN" dirty="0"/>
              <a:t>1</a:t>
            </a:r>
            <a:r>
              <a:rPr lang="zh-CN" altLang="zh-CN" dirty="0"/>
              <a:t>，允许虚拟</a:t>
            </a:r>
            <a:r>
              <a:rPr lang="en-US" altLang="zh-CN" dirty="0"/>
              <a:t>8086</a:t>
            </a:r>
            <a:r>
              <a:rPr lang="zh-CN" altLang="zh-CN" dirty="0"/>
              <a:t>方式扩充。即表明允许为保护方式下的一个虚拟中断标志提供支持。这一配置，有效地改进了虚拟</a:t>
            </a:r>
            <a:r>
              <a:rPr lang="en-US" altLang="zh-CN" dirty="0"/>
              <a:t>8086</a:t>
            </a:r>
            <a:r>
              <a:rPr lang="zh-CN" altLang="zh-CN" dirty="0"/>
              <a:t>应用程序执行的性能。究其原因，是因为省掉了虚拟</a:t>
            </a:r>
            <a:r>
              <a:rPr lang="en-US" altLang="zh-CN" dirty="0"/>
              <a:t>8086</a:t>
            </a:r>
            <a:r>
              <a:rPr lang="zh-CN" altLang="zh-CN" dirty="0"/>
              <a:t>监视程序模拟某些操作而形成的故障的额外开销。</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64</a:t>
            </a:fld>
            <a:endParaRPr lang="zh-CN" altLang="en-US"/>
          </a:p>
        </p:txBody>
      </p:sp>
    </p:spTree>
    <p:extLst>
      <p:ext uri="{BB962C8B-B14F-4D97-AF65-F5344CB8AC3E}">
        <p14:creationId xmlns:p14="http://schemas.microsoft.com/office/powerpoint/2010/main" val="40197949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4751237"/>
          </a:xfrm>
        </p:spPr>
        <p:txBody>
          <a:bodyPr/>
          <a:lstStyle/>
          <a:p>
            <a:r>
              <a:rPr lang="en-US" altLang="zh-CN" b="1" dirty="0"/>
              <a:t>PVI:</a:t>
            </a:r>
            <a:r>
              <a:rPr lang="zh-CN" altLang="zh-CN" dirty="0"/>
              <a:t>保护方式下的虚拟中断位。当该位置</a:t>
            </a:r>
            <a:r>
              <a:rPr lang="en-US" altLang="zh-CN" dirty="0"/>
              <a:t>0</a:t>
            </a:r>
            <a:r>
              <a:rPr lang="zh-CN" altLang="zh-CN" dirty="0"/>
              <a:t>，禁止保护方式下虚拟中断。当该位置</a:t>
            </a:r>
            <a:r>
              <a:rPr lang="en-US" altLang="zh-CN" dirty="0"/>
              <a:t>1</a:t>
            </a:r>
            <a:r>
              <a:rPr lang="zh-CN" altLang="zh-CN" dirty="0"/>
              <a:t>，允许保护方式下虚拟中断。即可以允许把某些在特权级</a:t>
            </a:r>
            <a:r>
              <a:rPr lang="en-US" altLang="zh-CN" dirty="0"/>
              <a:t>0</a:t>
            </a:r>
            <a:r>
              <a:rPr lang="zh-CN" altLang="zh-CN" dirty="0"/>
              <a:t>级下执行的程序设计成到特权级</a:t>
            </a:r>
            <a:r>
              <a:rPr lang="en-US" altLang="zh-CN" dirty="0"/>
              <a:t>3</a:t>
            </a:r>
            <a:r>
              <a:rPr lang="zh-CN" altLang="zh-CN" dirty="0"/>
              <a:t>级下去运行。</a:t>
            </a:r>
          </a:p>
          <a:p>
            <a:r>
              <a:rPr lang="en-US" altLang="zh-CN" b="1" dirty="0"/>
              <a:t>TSD:</a:t>
            </a:r>
            <a:r>
              <a:rPr lang="zh-CN" altLang="zh-CN" dirty="0"/>
              <a:t>禁止定时标志位。当该位置</a:t>
            </a:r>
            <a:r>
              <a:rPr lang="en-US" altLang="zh-CN" dirty="0"/>
              <a:t>1</a:t>
            </a:r>
            <a:r>
              <a:rPr lang="zh-CN" altLang="zh-CN" dirty="0"/>
              <a:t>，且当前特权级不为</a:t>
            </a:r>
            <a:r>
              <a:rPr lang="en-US" altLang="zh-CN" dirty="0"/>
              <a:t>0</a:t>
            </a:r>
            <a:r>
              <a:rPr lang="zh-CN" altLang="zh-CN" dirty="0"/>
              <a:t>时，禁止</a:t>
            </a:r>
            <a:r>
              <a:rPr lang="en-US" altLang="zh-CN" dirty="0"/>
              <a:t>RDTSC(</a:t>
            </a:r>
            <a:r>
              <a:rPr lang="zh-CN" altLang="zh-CN" dirty="0"/>
              <a:t>读定时标志计数器</a:t>
            </a:r>
            <a:r>
              <a:rPr lang="en-US" altLang="zh-CN" dirty="0"/>
              <a:t>) </a:t>
            </a:r>
            <a:r>
              <a:rPr lang="zh-CN" altLang="zh-CN" dirty="0"/>
              <a:t>指令执行。当该位置</a:t>
            </a:r>
            <a:r>
              <a:rPr lang="en-US" altLang="zh-CN" dirty="0"/>
              <a:t>0</a:t>
            </a:r>
            <a:r>
              <a:rPr lang="zh-CN" altLang="zh-CN" dirty="0"/>
              <a:t>，</a:t>
            </a:r>
            <a:r>
              <a:rPr lang="en-US" altLang="zh-CN" dirty="0"/>
              <a:t>RDTSC</a:t>
            </a:r>
            <a:r>
              <a:rPr lang="zh-CN" altLang="zh-CN" dirty="0"/>
              <a:t>将在所有特权级上执行。</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65</a:t>
            </a:fld>
            <a:endParaRPr lang="zh-CN" altLang="en-US"/>
          </a:p>
        </p:txBody>
      </p:sp>
    </p:spTree>
    <p:extLst>
      <p:ext uri="{BB962C8B-B14F-4D97-AF65-F5344CB8AC3E}">
        <p14:creationId xmlns:p14="http://schemas.microsoft.com/office/powerpoint/2010/main" val="40197949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3643241"/>
          </a:xfrm>
        </p:spPr>
        <p:txBody>
          <a:bodyPr/>
          <a:lstStyle/>
          <a:p>
            <a:r>
              <a:rPr lang="en-US" altLang="zh-CN" b="1" dirty="0"/>
              <a:t>DE:</a:t>
            </a:r>
            <a:r>
              <a:rPr lang="zh-CN" altLang="zh-CN" dirty="0"/>
              <a:t>调试扩充位。</a:t>
            </a:r>
            <a:r>
              <a:rPr lang="en-US" altLang="zh-CN" dirty="0"/>
              <a:t>DE</a:t>
            </a:r>
            <a:r>
              <a:rPr lang="zh-CN" altLang="zh-CN" dirty="0"/>
              <a:t>用来控制是否支持输入／输出断点。当该位置</a:t>
            </a:r>
            <a:r>
              <a:rPr lang="en-US" altLang="zh-CN" dirty="0"/>
              <a:t>1</a:t>
            </a:r>
            <a:r>
              <a:rPr lang="zh-CN" altLang="zh-CN" dirty="0"/>
              <a:t>时，允许输入／输出断点调试扩充。当该位置</a:t>
            </a:r>
            <a:r>
              <a:rPr lang="en-US" altLang="zh-CN" dirty="0"/>
              <a:t>0</a:t>
            </a:r>
            <a:r>
              <a:rPr lang="zh-CN" altLang="zh-CN" dirty="0"/>
              <a:t>时，禁止输入／输出断点调试扩充。</a:t>
            </a:r>
          </a:p>
          <a:p>
            <a:r>
              <a:rPr lang="en-US" altLang="zh-CN" b="1" dirty="0"/>
              <a:t>PSE:</a:t>
            </a:r>
            <a:r>
              <a:rPr lang="zh-CN" altLang="zh-CN" dirty="0"/>
              <a:t>页大小扩充位。当该位置</a:t>
            </a:r>
            <a:r>
              <a:rPr lang="en-US" altLang="zh-CN" dirty="0"/>
              <a:t>1</a:t>
            </a:r>
            <a:r>
              <a:rPr lang="zh-CN" altLang="zh-CN" dirty="0"/>
              <a:t>时，允许页面大小扩充，即使用</a:t>
            </a:r>
            <a:r>
              <a:rPr lang="en-US" altLang="zh-CN" dirty="0"/>
              <a:t>4MB</a:t>
            </a:r>
            <a:r>
              <a:rPr lang="zh-CN" altLang="zh-CN" dirty="0"/>
              <a:t>存储页。当该位置</a:t>
            </a:r>
            <a:r>
              <a:rPr lang="en-US" altLang="zh-CN" dirty="0"/>
              <a:t>0</a:t>
            </a:r>
            <a:r>
              <a:rPr lang="zh-CN" altLang="zh-CN" dirty="0"/>
              <a:t>时，禁止页面大小扩充。</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66</a:t>
            </a:fld>
            <a:endParaRPr lang="zh-CN" altLang="en-US"/>
          </a:p>
        </p:txBody>
      </p:sp>
    </p:spTree>
    <p:extLst>
      <p:ext uri="{BB962C8B-B14F-4D97-AF65-F5344CB8AC3E}">
        <p14:creationId xmlns:p14="http://schemas.microsoft.com/office/powerpoint/2010/main" val="40197949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系统级寄存器</a:t>
            </a:r>
            <a:endParaRPr lang="zh-CN" altLang="en-US" dirty="0"/>
          </a:p>
        </p:txBody>
      </p:sp>
      <p:sp>
        <p:nvSpPr>
          <p:cNvPr id="3" name="内容占位符 2"/>
          <p:cNvSpPr>
            <a:spLocks noGrp="1"/>
          </p:cNvSpPr>
          <p:nvPr>
            <p:ph idx="1"/>
          </p:nvPr>
        </p:nvSpPr>
        <p:spPr>
          <a:xfrm>
            <a:off x="395536" y="1412777"/>
            <a:ext cx="8352926" cy="2384435"/>
          </a:xfrm>
        </p:spPr>
        <p:txBody>
          <a:bodyPr/>
          <a:lstStyle/>
          <a:p>
            <a:r>
              <a:rPr lang="en-US" altLang="zh-CN" b="1" dirty="0"/>
              <a:t>MCE:</a:t>
            </a:r>
            <a:r>
              <a:rPr lang="zh-CN" altLang="zh-CN" dirty="0"/>
              <a:t>机器检查允许位。该位是</a:t>
            </a:r>
            <a:r>
              <a:rPr lang="en-US" altLang="zh-CN" dirty="0"/>
              <a:t>Pentium Pro</a:t>
            </a:r>
            <a:r>
              <a:rPr lang="zh-CN" altLang="zh-CN" dirty="0"/>
              <a:t>中新定义的位。当该位置</a:t>
            </a:r>
            <a:r>
              <a:rPr lang="en-US" altLang="zh-CN" dirty="0"/>
              <a:t>1</a:t>
            </a:r>
            <a:r>
              <a:rPr lang="zh-CN" altLang="zh-CN" dirty="0"/>
              <a:t>时，允许机器检查异常。当该位置</a:t>
            </a:r>
            <a:r>
              <a:rPr lang="en-US" altLang="zh-CN" dirty="0"/>
              <a:t>0</a:t>
            </a:r>
            <a:r>
              <a:rPr lang="zh-CN" altLang="zh-CN" dirty="0"/>
              <a:t>时，禁止机器检查异常。</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67</a:t>
            </a:fld>
            <a:endParaRPr lang="zh-CN" altLang="en-US"/>
          </a:p>
        </p:txBody>
      </p:sp>
    </p:spTree>
    <p:extLst>
      <p:ext uri="{BB962C8B-B14F-4D97-AF65-F5344CB8AC3E}">
        <p14:creationId xmlns:p14="http://schemas.microsoft.com/office/powerpoint/2010/main" val="40197949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5339090"/>
          </a:xfrm>
        </p:spPr>
        <p:txBody>
          <a:bodyPr/>
          <a:lstStyle/>
          <a:p>
            <a:r>
              <a:rPr lang="en-US" altLang="zh-CN" sz="2000" dirty="0"/>
              <a:t>Pentium</a:t>
            </a:r>
            <a:r>
              <a:rPr lang="zh-CN" altLang="zh-CN" sz="2000" dirty="0"/>
              <a:t>微处理器有两个版本：早期型号需要</a:t>
            </a:r>
            <a:r>
              <a:rPr lang="en-US" altLang="zh-CN" sz="2000" dirty="0"/>
              <a:t>+5.0V</a:t>
            </a:r>
            <a:r>
              <a:rPr lang="zh-CN" altLang="zh-CN" sz="2000" dirty="0"/>
              <a:t>单电源，对于</a:t>
            </a:r>
            <a:r>
              <a:rPr lang="en-US" altLang="zh-CN" sz="2000" dirty="0"/>
              <a:t>66MHz</a:t>
            </a:r>
            <a:r>
              <a:rPr lang="zh-CN" altLang="zh-CN" sz="2000" dirty="0"/>
              <a:t>的</a:t>
            </a:r>
            <a:r>
              <a:rPr lang="en-US" altLang="zh-CN" sz="2000" dirty="0"/>
              <a:t>Pentium</a:t>
            </a:r>
            <a:r>
              <a:rPr lang="zh-CN" altLang="zh-CN" sz="2000" dirty="0"/>
              <a:t>，电源电流的平均值为</a:t>
            </a:r>
            <a:r>
              <a:rPr lang="en-US" altLang="zh-CN" sz="2000" dirty="0"/>
              <a:t>3.3A</a:t>
            </a:r>
            <a:r>
              <a:rPr lang="zh-CN" altLang="zh-CN" sz="2000" dirty="0"/>
              <a:t>；对于</a:t>
            </a:r>
            <a:r>
              <a:rPr lang="en-US" altLang="zh-CN" sz="2000" dirty="0"/>
              <a:t>60MHz</a:t>
            </a:r>
            <a:r>
              <a:rPr lang="zh-CN" altLang="zh-CN" sz="2000" dirty="0"/>
              <a:t>的</a:t>
            </a:r>
            <a:r>
              <a:rPr lang="en-US" altLang="zh-CN" sz="2000" dirty="0"/>
              <a:t>Pentium</a:t>
            </a:r>
            <a:r>
              <a:rPr lang="zh-CN" altLang="zh-CN" sz="2000" dirty="0"/>
              <a:t>则</a:t>
            </a:r>
            <a:r>
              <a:rPr lang="en-US" altLang="zh-CN" sz="2000" dirty="0"/>
              <a:t>2.91A</a:t>
            </a:r>
            <a:r>
              <a:rPr lang="zh-CN" altLang="zh-CN" sz="2000" dirty="0"/>
              <a:t>。由于电流较大，所以这些微处理器的功耗也很大：</a:t>
            </a:r>
            <a:r>
              <a:rPr lang="en-US" altLang="zh-CN" sz="2000" dirty="0"/>
              <a:t>66MHz</a:t>
            </a:r>
            <a:r>
              <a:rPr lang="zh-CN" altLang="zh-CN" sz="2000" dirty="0"/>
              <a:t>的</a:t>
            </a:r>
            <a:r>
              <a:rPr lang="en-US" altLang="zh-CN" sz="2000" dirty="0"/>
              <a:t>Pentium</a:t>
            </a:r>
            <a:r>
              <a:rPr lang="zh-CN" altLang="zh-CN" sz="2000" dirty="0"/>
              <a:t>是</a:t>
            </a:r>
            <a:r>
              <a:rPr lang="en-US" altLang="zh-CN" sz="2000" dirty="0"/>
              <a:t>13W</a:t>
            </a:r>
            <a:r>
              <a:rPr lang="zh-CN" altLang="zh-CN" sz="2000" dirty="0"/>
              <a:t>，而</a:t>
            </a:r>
            <a:r>
              <a:rPr lang="en-US" altLang="zh-CN" sz="2000" dirty="0"/>
              <a:t>60MHz</a:t>
            </a:r>
            <a:r>
              <a:rPr lang="zh-CN" altLang="zh-CN" sz="2000" dirty="0"/>
              <a:t>的</a:t>
            </a:r>
            <a:r>
              <a:rPr lang="en-US" altLang="zh-CN" sz="2000" dirty="0"/>
              <a:t>Pentium</a:t>
            </a:r>
            <a:r>
              <a:rPr lang="zh-CN" altLang="zh-CN" sz="2000" dirty="0"/>
              <a:t>是</a:t>
            </a:r>
            <a:r>
              <a:rPr lang="en-US" altLang="zh-CN" sz="2000" dirty="0"/>
              <a:t>11.9W</a:t>
            </a:r>
            <a:r>
              <a:rPr lang="zh-CN" altLang="zh-CN" sz="2000" dirty="0"/>
              <a:t>。当前型号的</a:t>
            </a:r>
            <a:r>
              <a:rPr lang="en-US" altLang="zh-CN" sz="2000" dirty="0"/>
              <a:t>Pentium</a:t>
            </a:r>
            <a:r>
              <a:rPr lang="zh-CN" altLang="zh-CN" sz="2000" dirty="0"/>
              <a:t>，</a:t>
            </a:r>
            <a:r>
              <a:rPr lang="en-US" altLang="zh-CN" sz="2000" dirty="0"/>
              <a:t>90MHz</a:t>
            </a:r>
            <a:r>
              <a:rPr lang="zh-CN" altLang="zh-CN" sz="2000" dirty="0"/>
              <a:t>及以上的，都采用</a:t>
            </a:r>
            <a:r>
              <a:rPr lang="en-US" altLang="zh-CN" sz="2000" dirty="0"/>
              <a:t>3.3V</a:t>
            </a:r>
            <a:r>
              <a:rPr lang="zh-CN" altLang="zh-CN" sz="2000" dirty="0"/>
              <a:t>电源供电，以减少电流消耗。目前</a:t>
            </a:r>
            <a:r>
              <a:rPr lang="en-US" altLang="zh-CN" sz="2000" dirty="0"/>
              <a:t>Pentium</a:t>
            </a:r>
            <a:r>
              <a:rPr lang="zh-CN" altLang="zh-CN" sz="2000" dirty="0"/>
              <a:t>需要一个具有良好通风的散热器来保证</a:t>
            </a:r>
            <a:r>
              <a:rPr lang="en-US" altLang="zh-CN" sz="2000" dirty="0"/>
              <a:t>Pentium</a:t>
            </a:r>
            <a:r>
              <a:rPr lang="zh-CN" altLang="zh-CN" sz="2000" dirty="0"/>
              <a:t>芯片不致过热。</a:t>
            </a:r>
            <a:r>
              <a:rPr lang="en-US" altLang="zh-CN" sz="2000" dirty="0"/>
              <a:t>Pentium</a:t>
            </a:r>
            <a:r>
              <a:rPr lang="zh-CN" altLang="zh-CN" sz="2000" dirty="0"/>
              <a:t>具有多个</a:t>
            </a:r>
            <a:r>
              <a:rPr lang="en-US" altLang="zh-CN" sz="2000" dirty="0" err="1"/>
              <a:t>Vcc</a:t>
            </a:r>
            <a:r>
              <a:rPr lang="zh-CN" altLang="zh-CN" sz="2000" dirty="0"/>
              <a:t>和</a:t>
            </a:r>
            <a:r>
              <a:rPr lang="en-US" altLang="zh-CN" sz="2000" dirty="0" err="1"/>
              <a:t>Vss</a:t>
            </a:r>
            <a:r>
              <a:rPr lang="zh-CN" altLang="zh-CN" sz="2000" dirty="0"/>
              <a:t>连接点，为了正常运行，这些接点必须都接到对应的</a:t>
            </a:r>
            <a:r>
              <a:rPr lang="en-US" altLang="zh-CN" sz="2000" dirty="0"/>
              <a:t>+5V</a:t>
            </a:r>
            <a:r>
              <a:rPr lang="zh-CN" altLang="zh-CN" sz="2000" dirty="0"/>
              <a:t>或</a:t>
            </a:r>
            <a:r>
              <a:rPr lang="en-US" altLang="zh-CN" sz="2000" dirty="0"/>
              <a:t>+3.3V</a:t>
            </a:r>
            <a:r>
              <a:rPr lang="zh-CN" altLang="zh-CN" sz="2000" dirty="0"/>
              <a:t>电源上和地上。新型</a:t>
            </a:r>
            <a:r>
              <a:rPr lang="en-US" altLang="zh-CN" sz="2000" dirty="0"/>
              <a:t>Pentium</a:t>
            </a:r>
            <a:r>
              <a:rPr lang="zh-CN" altLang="zh-CN" sz="2000" dirty="0"/>
              <a:t>在降低功耗方面做了改进，例如，</a:t>
            </a:r>
            <a:r>
              <a:rPr lang="en-US" altLang="zh-CN" sz="2000" dirty="0"/>
              <a:t>133MHz</a:t>
            </a:r>
            <a:r>
              <a:rPr lang="zh-CN" altLang="zh-CN" sz="2000" dirty="0"/>
              <a:t>的</a:t>
            </a:r>
            <a:r>
              <a:rPr lang="en-US" altLang="zh-CN" sz="2000" dirty="0"/>
              <a:t>Pentium</a:t>
            </a:r>
            <a:r>
              <a:rPr lang="zh-CN" altLang="zh-CN" sz="2000" dirty="0"/>
              <a:t>只需要</a:t>
            </a:r>
            <a:r>
              <a:rPr lang="en-US" altLang="zh-CN" sz="2000" dirty="0"/>
              <a:t>3.4A</a:t>
            </a:r>
            <a:r>
              <a:rPr lang="zh-CN" altLang="zh-CN" sz="2000" dirty="0"/>
              <a:t>的电流，仅比</a:t>
            </a:r>
            <a:r>
              <a:rPr lang="en-US" altLang="zh-CN" sz="2000" dirty="0"/>
              <a:t>66MHz</a:t>
            </a:r>
            <a:r>
              <a:rPr lang="zh-CN" altLang="zh-CN" sz="2000" dirty="0"/>
              <a:t>的</a:t>
            </a:r>
            <a:r>
              <a:rPr lang="en-US" altLang="zh-CN" sz="2000" dirty="0"/>
              <a:t>Pentium</a:t>
            </a:r>
            <a:r>
              <a:rPr lang="zh-CN" altLang="zh-CN" sz="2000" dirty="0"/>
              <a:t>所需的</a:t>
            </a:r>
            <a:r>
              <a:rPr lang="en-US" altLang="zh-CN" sz="2000" dirty="0"/>
              <a:t>3.3A</a:t>
            </a:r>
            <a:r>
              <a:rPr lang="zh-CN" altLang="zh-CN" sz="2000" dirty="0"/>
              <a:t>略微大了一点。</a:t>
            </a:r>
          </a:p>
          <a:p>
            <a:endParaRPr lang="zh-CN" altLang="en-US" sz="20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68</a:t>
            </a:fld>
            <a:endParaRPr lang="zh-CN" altLang="en-US"/>
          </a:p>
        </p:txBody>
      </p:sp>
    </p:spTree>
    <p:extLst>
      <p:ext uri="{BB962C8B-B14F-4D97-AF65-F5344CB8AC3E}">
        <p14:creationId xmlns:p14="http://schemas.microsoft.com/office/powerpoint/2010/main" val="3718239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2938433"/>
          </a:xfrm>
        </p:spPr>
        <p:txBody>
          <a:bodyPr/>
          <a:lstStyle/>
          <a:p>
            <a:r>
              <a:rPr lang="en-US" altLang="zh-CN" dirty="0"/>
              <a:t>Pentium</a:t>
            </a:r>
            <a:r>
              <a:rPr lang="zh-CN" altLang="zh-CN" dirty="0"/>
              <a:t>的输出引脚在逻辑</a:t>
            </a:r>
            <a:r>
              <a:rPr lang="en-US" altLang="zh-CN" dirty="0"/>
              <a:t>0</a:t>
            </a:r>
            <a:r>
              <a:rPr lang="zh-CN" altLang="zh-CN" dirty="0"/>
              <a:t>时提供</a:t>
            </a:r>
            <a:r>
              <a:rPr lang="en-US" altLang="zh-CN" dirty="0"/>
              <a:t>4</a:t>
            </a:r>
            <a:r>
              <a:rPr lang="zh-CN" altLang="zh-CN" dirty="0"/>
              <a:t>．</a:t>
            </a:r>
            <a:r>
              <a:rPr lang="en-US" altLang="zh-CN" dirty="0"/>
              <a:t>0mA</a:t>
            </a:r>
            <a:r>
              <a:rPr lang="zh-CN" altLang="zh-CN" dirty="0"/>
              <a:t>电流，在逻辑</a:t>
            </a:r>
            <a:r>
              <a:rPr lang="en-US" altLang="zh-CN" dirty="0"/>
              <a:t>1</a:t>
            </a:r>
            <a:r>
              <a:rPr lang="zh-CN" altLang="zh-CN" dirty="0"/>
              <a:t>时提供</a:t>
            </a:r>
            <a:r>
              <a:rPr lang="en-US" altLang="zh-CN" dirty="0"/>
              <a:t>2.0mA</a:t>
            </a:r>
            <a:r>
              <a:rPr lang="zh-CN" altLang="zh-CN" dirty="0"/>
              <a:t>电流。每个</a:t>
            </a:r>
            <a:r>
              <a:rPr lang="en-US" altLang="zh-CN" dirty="0"/>
              <a:t>Pentium</a:t>
            </a:r>
            <a:r>
              <a:rPr lang="zh-CN" altLang="zh-CN" dirty="0"/>
              <a:t>输入引脚仅需要</a:t>
            </a:r>
            <a:r>
              <a:rPr lang="en-US" altLang="zh-CN" dirty="0"/>
              <a:t>15 </a:t>
            </a:r>
            <a:r>
              <a:rPr lang="en-US" altLang="zh-CN" dirty="0" err="1" smtClean="0"/>
              <a:t>uA</a:t>
            </a:r>
            <a:r>
              <a:rPr lang="zh-CN" altLang="zh-CN" dirty="0"/>
              <a:t>的负载电流。在一些系统中</a:t>
            </a:r>
            <a:r>
              <a:rPr lang="en-US" altLang="zh-CN" dirty="0"/>
              <a:t>(</a:t>
            </a:r>
            <a:r>
              <a:rPr lang="zh-CN" altLang="zh-CN" dirty="0"/>
              <a:t>除了最小系统</a:t>
            </a:r>
            <a:r>
              <a:rPr lang="en-US" altLang="zh-CN" dirty="0"/>
              <a:t>)</a:t>
            </a:r>
            <a:r>
              <a:rPr lang="zh-CN" altLang="zh-CN" dirty="0"/>
              <a:t>这些电流需要总线缓冲。</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69</a:t>
            </a:fld>
            <a:endParaRPr lang="zh-CN" altLang="en-US"/>
          </a:p>
        </p:txBody>
      </p:sp>
    </p:spTree>
    <p:extLst>
      <p:ext uri="{BB962C8B-B14F-4D97-AF65-F5344CB8AC3E}">
        <p14:creationId xmlns:p14="http://schemas.microsoft.com/office/powerpoint/2010/main" val="83980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b="1" dirty="0"/>
              <a:t>总线接口部件</a:t>
            </a:r>
            <a:endParaRPr lang="zh-CN" altLang="en-US" dirty="0"/>
          </a:p>
        </p:txBody>
      </p:sp>
      <p:sp>
        <p:nvSpPr>
          <p:cNvPr id="3" name="内容占位符 2"/>
          <p:cNvSpPr>
            <a:spLocks noGrp="1"/>
          </p:cNvSpPr>
          <p:nvPr>
            <p:ph idx="1"/>
          </p:nvPr>
        </p:nvSpPr>
        <p:spPr>
          <a:xfrm>
            <a:off x="395536" y="1412777"/>
            <a:ext cx="8352926" cy="3567130"/>
          </a:xfrm>
        </p:spPr>
        <p:txBody>
          <a:bodyPr/>
          <a:lstStyle/>
          <a:p>
            <a:r>
              <a:rPr lang="en-US" altLang="zh-CN" b="1" dirty="0"/>
              <a:t>4. </a:t>
            </a:r>
            <a:r>
              <a:rPr lang="zh-CN" altLang="zh-CN" b="1" dirty="0"/>
              <a:t>写缓冲</a:t>
            </a:r>
            <a:endParaRPr lang="zh-CN" altLang="zh-CN" dirty="0"/>
          </a:p>
          <a:p>
            <a:r>
              <a:rPr lang="zh-CN" altLang="zh-CN" dirty="0"/>
              <a:t>总线接口部件配备有一个暂时存储器，用来暂时存放欲写到主存储器中的</a:t>
            </a:r>
            <a:r>
              <a:rPr lang="en-US" altLang="zh-CN" dirty="0"/>
              <a:t>4</a:t>
            </a:r>
            <a:r>
              <a:rPr lang="zh-CN" altLang="zh-CN" dirty="0"/>
              <a:t>个</a:t>
            </a:r>
            <a:r>
              <a:rPr lang="en-US" altLang="zh-CN" dirty="0"/>
              <a:t>32</a:t>
            </a:r>
            <a:r>
              <a:rPr lang="zh-CN" altLang="zh-CN" dirty="0"/>
              <a:t>位的数据，它起到一个缓冲器的作用。总线接口部件的这个暂时存储器对地址、数据甚至控制信息都可以进行缓冲</a:t>
            </a:r>
            <a:r>
              <a:rPr lang="zh-CN" altLang="zh-CN" dirty="0" smtClean="0"/>
              <a:t>。总线</a:t>
            </a:r>
            <a:r>
              <a:rPr lang="zh-CN" altLang="zh-CN" dirty="0"/>
              <a:t>接口部件最多可允许</a:t>
            </a:r>
            <a:r>
              <a:rPr lang="en-US" altLang="zh-CN" dirty="0"/>
              <a:t>4</a:t>
            </a:r>
            <a:r>
              <a:rPr lang="zh-CN" altLang="zh-CN" dirty="0"/>
              <a:t>个写请求采用缓冲技术</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a:t>
            </a:fld>
            <a:endParaRPr lang="zh-CN" altLang="en-US"/>
          </a:p>
        </p:txBody>
      </p:sp>
    </p:spTree>
    <p:extLst>
      <p:ext uri="{BB962C8B-B14F-4D97-AF65-F5344CB8AC3E}">
        <p14:creationId xmlns:p14="http://schemas.microsoft.com/office/powerpoint/2010/main" val="17234074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2609945"/>
          </a:xfrm>
        </p:spPr>
        <p:txBody>
          <a:bodyPr/>
          <a:lstStyle/>
          <a:p>
            <a:r>
              <a:rPr lang="en-US" altLang="zh-CN" dirty="0"/>
              <a:t>Pentium </a:t>
            </a:r>
            <a:r>
              <a:rPr lang="zh-CN" altLang="zh-CN" dirty="0"/>
              <a:t>微处理器的引脚功能如下：</a:t>
            </a:r>
            <a:r>
              <a:rPr lang="en-US" altLang="zh-CN" dirty="0"/>
              <a:t>     </a:t>
            </a:r>
            <a:endParaRPr lang="zh-CN" altLang="zh-CN" dirty="0"/>
          </a:p>
          <a:p>
            <a:r>
              <a:rPr lang="zh-CN" altLang="zh-CN" dirty="0"/>
              <a:t>（</a:t>
            </a:r>
            <a:r>
              <a:rPr lang="en-US" altLang="zh-CN" dirty="0"/>
              <a:t>1</a:t>
            </a:r>
            <a:r>
              <a:rPr lang="zh-CN" altLang="zh-CN" dirty="0"/>
              <a:t>） </a:t>
            </a:r>
            <a:r>
              <a:rPr lang="en-US" altLang="zh-CN" dirty="0"/>
              <a:t>A31</a:t>
            </a:r>
            <a:r>
              <a:rPr lang="zh-CN" altLang="zh-CN" dirty="0"/>
              <a:t>～</a:t>
            </a:r>
            <a:r>
              <a:rPr lang="en-US" altLang="zh-CN" dirty="0"/>
              <a:t>A3 </a:t>
            </a:r>
            <a:endParaRPr lang="zh-CN" altLang="zh-CN" dirty="0"/>
          </a:p>
          <a:p>
            <a:r>
              <a:rPr lang="zh-CN" altLang="zh-CN" dirty="0">
                <a:solidFill>
                  <a:srgbClr val="FF0000"/>
                </a:solidFill>
              </a:rPr>
              <a:t>地址总线引脚</a:t>
            </a:r>
            <a:r>
              <a:rPr lang="en-US" altLang="zh-CN" dirty="0">
                <a:solidFill>
                  <a:srgbClr val="FF0000"/>
                </a:solidFill>
              </a:rPr>
              <a:t>A31</a:t>
            </a:r>
            <a:r>
              <a:rPr lang="zh-CN" altLang="zh-CN" dirty="0">
                <a:solidFill>
                  <a:srgbClr val="FF0000"/>
                </a:solidFill>
              </a:rPr>
              <a:t>～</a:t>
            </a:r>
            <a:r>
              <a:rPr lang="en-US" altLang="zh-CN" dirty="0">
                <a:solidFill>
                  <a:srgbClr val="FF0000"/>
                </a:solidFill>
              </a:rPr>
              <a:t>A3</a:t>
            </a:r>
            <a:r>
              <a:rPr lang="zh-CN" altLang="zh-CN" dirty="0">
                <a:solidFill>
                  <a:srgbClr val="FF0000"/>
                </a:solidFill>
              </a:rPr>
              <a:t>与字节使能</a:t>
            </a:r>
            <a:r>
              <a:rPr lang="en-US" altLang="zh-CN" dirty="0">
                <a:solidFill>
                  <a:srgbClr val="FF0000"/>
                </a:solidFill>
              </a:rPr>
              <a:t> </a:t>
            </a:r>
            <a:r>
              <a:rPr lang="en-US" altLang="zh-CN" dirty="0" smtClean="0">
                <a:solidFill>
                  <a:srgbClr val="FF0000"/>
                </a:solidFill>
              </a:rPr>
              <a:t>BE7</a:t>
            </a:r>
            <a:r>
              <a:rPr lang="zh-CN" altLang="zh-CN" dirty="0" smtClean="0">
                <a:solidFill>
                  <a:srgbClr val="FF0000"/>
                </a:solidFill>
              </a:rPr>
              <a:t>～</a:t>
            </a:r>
            <a:r>
              <a:rPr lang="en-US" altLang="zh-CN" dirty="0" smtClean="0">
                <a:solidFill>
                  <a:srgbClr val="FF0000"/>
                </a:solidFill>
              </a:rPr>
              <a:t>BE0 </a:t>
            </a:r>
            <a:r>
              <a:rPr lang="zh-CN" altLang="zh-CN" dirty="0">
                <a:solidFill>
                  <a:srgbClr val="FF0000"/>
                </a:solidFill>
              </a:rPr>
              <a:t>信号配合，用于寻址</a:t>
            </a:r>
            <a:r>
              <a:rPr lang="en-US" altLang="zh-CN" dirty="0">
                <a:solidFill>
                  <a:srgbClr val="FF0000"/>
                </a:solidFill>
              </a:rPr>
              <a:t>Pentium</a:t>
            </a:r>
            <a:r>
              <a:rPr lang="zh-CN" altLang="zh-CN" dirty="0">
                <a:solidFill>
                  <a:srgbClr val="FF0000"/>
                </a:solidFill>
              </a:rPr>
              <a:t>存储系统中</a:t>
            </a:r>
            <a:r>
              <a:rPr lang="en-US" altLang="zh-CN" dirty="0">
                <a:solidFill>
                  <a:srgbClr val="FF0000"/>
                </a:solidFill>
              </a:rPr>
              <a:t>4GB</a:t>
            </a:r>
            <a:r>
              <a:rPr lang="zh-CN" altLang="zh-CN" dirty="0">
                <a:solidFill>
                  <a:srgbClr val="FF0000"/>
                </a:solidFill>
              </a:rPr>
              <a:t>存储空间</a:t>
            </a:r>
            <a:r>
              <a:rPr lang="zh-CN" altLang="zh-CN" dirty="0" smtClean="0">
                <a:solidFill>
                  <a:srgbClr val="FF0000"/>
                </a:solidFill>
              </a:rPr>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70</a:t>
            </a:fld>
            <a:endParaRPr lang="zh-CN" altLang="en-US"/>
          </a:p>
        </p:txBody>
      </p:sp>
      <p:cxnSp>
        <p:nvCxnSpPr>
          <p:cNvPr id="8" name="直接连接符 7"/>
          <p:cNvCxnSpPr/>
          <p:nvPr/>
        </p:nvCxnSpPr>
        <p:spPr>
          <a:xfrm>
            <a:off x="5868144" y="2969188"/>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732240" y="2964118"/>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801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4498860"/>
          </a:xfrm>
        </p:spPr>
        <p:txBody>
          <a:bodyPr/>
          <a:lstStyle/>
          <a:p>
            <a:r>
              <a:rPr lang="zh-CN" altLang="zh-CN" dirty="0"/>
              <a:t>（</a:t>
            </a:r>
            <a:r>
              <a:rPr lang="en-US" altLang="zh-CN" dirty="0"/>
              <a:t>2</a:t>
            </a:r>
            <a:r>
              <a:rPr lang="zh-CN" altLang="zh-CN" dirty="0" smtClean="0"/>
              <a:t>）</a:t>
            </a:r>
            <a:r>
              <a:rPr lang="en-US" altLang="zh-CN" dirty="0" smtClean="0"/>
              <a:t>A20M </a:t>
            </a:r>
            <a:endParaRPr lang="zh-CN" altLang="zh-CN" dirty="0"/>
          </a:p>
          <a:p>
            <a:r>
              <a:rPr lang="zh-CN" altLang="zh-CN" dirty="0"/>
              <a:t>地址</a:t>
            </a:r>
            <a:r>
              <a:rPr lang="en-US" altLang="zh-CN" dirty="0"/>
              <a:t>A20</a:t>
            </a:r>
            <a:r>
              <a:rPr lang="zh-CN" altLang="zh-CN" dirty="0"/>
              <a:t>屏蔽输入引脚。用于在实模式中通知</a:t>
            </a:r>
            <a:r>
              <a:rPr lang="en-US" altLang="zh-CN" dirty="0"/>
              <a:t>Pentium</a:t>
            </a:r>
            <a:r>
              <a:rPr lang="zh-CN" altLang="zh-CN" dirty="0"/>
              <a:t>进行地址回转，就像在</a:t>
            </a:r>
            <a:r>
              <a:rPr lang="en-US" altLang="zh-CN" dirty="0"/>
              <a:t>8086</a:t>
            </a:r>
            <a:r>
              <a:rPr lang="zh-CN" altLang="zh-CN" dirty="0"/>
              <a:t>微处理器中一样。</a:t>
            </a:r>
          </a:p>
          <a:p>
            <a:r>
              <a:rPr lang="zh-CN" altLang="zh-CN" dirty="0"/>
              <a:t>（</a:t>
            </a:r>
            <a:r>
              <a:rPr lang="en-US" altLang="zh-CN" dirty="0"/>
              <a:t>3</a:t>
            </a:r>
            <a:r>
              <a:rPr lang="zh-CN" altLang="zh-CN" dirty="0"/>
              <a:t>）</a:t>
            </a:r>
            <a:r>
              <a:rPr lang="en-US" altLang="zh-CN" dirty="0"/>
              <a:t>D63</a:t>
            </a:r>
            <a:r>
              <a:rPr lang="zh-CN" altLang="zh-CN" dirty="0"/>
              <a:t>～</a:t>
            </a:r>
            <a:r>
              <a:rPr lang="en-US" altLang="zh-CN" dirty="0"/>
              <a:t>D0</a:t>
            </a:r>
            <a:endParaRPr lang="zh-CN" altLang="zh-CN" dirty="0"/>
          </a:p>
          <a:p>
            <a:r>
              <a:rPr lang="zh-CN" altLang="zh-CN" dirty="0"/>
              <a:t>数据总线双向引脚。在微处理器、内存和</a:t>
            </a:r>
            <a:r>
              <a:rPr lang="en-US" altLang="zh-CN" dirty="0"/>
              <a:t>I</a:t>
            </a:r>
            <a:r>
              <a:rPr lang="zh-CN" altLang="zh-CN" dirty="0"/>
              <a:t>／</a:t>
            </a:r>
            <a:r>
              <a:rPr lang="en-US" altLang="zh-CN" dirty="0"/>
              <a:t>O</a:t>
            </a:r>
            <a:r>
              <a:rPr lang="zh-CN" altLang="zh-CN" dirty="0"/>
              <a:t>系统间进行字节、字、双字和四字数据的传送。</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71</a:t>
            </a:fld>
            <a:endParaRPr lang="zh-CN" altLang="en-US"/>
          </a:p>
        </p:txBody>
      </p:sp>
      <p:cxnSp>
        <p:nvCxnSpPr>
          <p:cNvPr id="7" name="直接连接符 6"/>
          <p:cNvCxnSpPr/>
          <p:nvPr/>
        </p:nvCxnSpPr>
        <p:spPr>
          <a:xfrm>
            <a:off x="1835696" y="1556792"/>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8015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2946063"/>
          </a:xfrm>
        </p:spPr>
        <p:txBody>
          <a:bodyPr/>
          <a:lstStyle/>
          <a:p>
            <a:r>
              <a:rPr lang="zh-CN" altLang="zh-CN" dirty="0"/>
              <a:t>（</a:t>
            </a:r>
            <a:r>
              <a:rPr lang="en-US" altLang="zh-CN" dirty="0"/>
              <a:t>4</a:t>
            </a:r>
            <a:r>
              <a:rPr lang="zh-CN" altLang="zh-CN" dirty="0" smtClean="0"/>
              <a:t>）</a:t>
            </a:r>
            <a:r>
              <a:rPr lang="en-US" altLang="zh-CN" dirty="0" smtClean="0"/>
              <a:t>ADS  </a:t>
            </a:r>
            <a:endParaRPr lang="zh-CN" altLang="zh-CN" dirty="0"/>
          </a:p>
          <a:p>
            <a:r>
              <a:rPr lang="zh-CN" altLang="zh-CN" dirty="0"/>
              <a:t>地址数据选通输出信号。当</a:t>
            </a:r>
            <a:r>
              <a:rPr lang="en-US" altLang="zh-CN" dirty="0"/>
              <a:t>Pentium</a:t>
            </a:r>
            <a:r>
              <a:rPr lang="zh-CN" altLang="zh-CN" dirty="0"/>
              <a:t>发出一个有效的存储器地址或</a:t>
            </a:r>
            <a:r>
              <a:rPr lang="en-US" altLang="zh-CN" dirty="0"/>
              <a:t>I</a:t>
            </a:r>
            <a:r>
              <a:rPr lang="zh-CN" altLang="zh-CN" dirty="0"/>
              <a:t>／</a:t>
            </a:r>
            <a:r>
              <a:rPr lang="en-US" altLang="zh-CN" dirty="0"/>
              <a:t>O</a:t>
            </a:r>
            <a:r>
              <a:rPr lang="zh-CN" altLang="zh-CN" dirty="0"/>
              <a:t>地址时，该信号就变为有效。这个信号与</a:t>
            </a:r>
            <a:r>
              <a:rPr lang="en-US" altLang="zh-CN" dirty="0"/>
              <a:t>W</a:t>
            </a:r>
            <a:r>
              <a:rPr lang="zh-CN" altLang="zh-CN" dirty="0" smtClean="0"/>
              <a:t>／</a:t>
            </a:r>
            <a:r>
              <a:rPr lang="en-US" altLang="zh-CN" dirty="0" smtClean="0"/>
              <a:t>R </a:t>
            </a:r>
            <a:r>
              <a:rPr lang="zh-CN" altLang="zh-CN" dirty="0"/>
              <a:t>和</a:t>
            </a:r>
            <a:r>
              <a:rPr lang="en-US" altLang="zh-CN" dirty="0" smtClean="0"/>
              <a:t>M/IO </a:t>
            </a:r>
            <a:r>
              <a:rPr lang="zh-CN" altLang="zh-CN" dirty="0"/>
              <a:t>信号一起产生早期在</a:t>
            </a:r>
            <a:r>
              <a:rPr lang="en-US" altLang="zh-CN" dirty="0"/>
              <a:t>8086</a:t>
            </a:r>
            <a:r>
              <a:rPr lang="zh-CN" altLang="zh-CN" dirty="0"/>
              <a:t>～</a:t>
            </a:r>
            <a:r>
              <a:rPr lang="en-US" altLang="zh-CN" dirty="0"/>
              <a:t>80286</a:t>
            </a:r>
            <a:r>
              <a:rPr lang="zh-CN" altLang="zh-CN" dirty="0"/>
              <a:t>微处理器系统中出现过的独立读和写信号。</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72</a:t>
            </a:fld>
            <a:endParaRPr lang="zh-CN" altLang="en-US"/>
          </a:p>
        </p:txBody>
      </p:sp>
      <p:cxnSp>
        <p:nvCxnSpPr>
          <p:cNvPr id="7" name="直接连接符 6"/>
          <p:cNvCxnSpPr/>
          <p:nvPr/>
        </p:nvCxnSpPr>
        <p:spPr>
          <a:xfrm>
            <a:off x="1907704" y="1556792"/>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55576" y="3356992"/>
            <a:ext cx="2520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799692" y="3356992"/>
            <a:ext cx="3960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8015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4708981"/>
          </a:xfrm>
        </p:spPr>
        <p:txBody>
          <a:bodyPr/>
          <a:lstStyle/>
          <a:p>
            <a:pPr>
              <a:lnSpc>
                <a:spcPts val="3000"/>
              </a:lnSpc>
              <a:spcBef>
                <a:spcPts val="0"/>
              </a:spcBef>
              <a:spcAft>
                <a:spcPts val="0"/>
              </a:spcAft>
            </a:pPr>
            <a:r>
              <a:rPr lang="en-US" altLang="zh-CN" sz="2000" dirty="0"/>
              <a:t>(5) AHOLD</a:t>
            </a:r>
            <a:endParaRPr lang="zh-CN" altLang="zh-CN" sz="2000" dirty="0"/>
          </a:p>
          <a:p>
            <a:pPr>
              <a:lnSpc>
                <a:spcPts val="3000"/>
              </a:lnSpc>
              <a:spcBef>
                <a:spcPts val="0"/>
              </a:spcBef>
              <a:spcAft>
                <a:spcPts val="0"/>
              </a:spcAft>
            </a:pPr>
            <a:r>
              <a:rPr lang="zh-CN" altLang="zh-CN" sz="2000" dirty="0"/>
              <a:t>地址保持输入引脚。使</a:t>
            </a:r>
            <a:r>
              <a:rPr lang="en-US" altLang="zh-CN" sz="2000" dirty="0"/>
              <a:t>Pentium</a:t>
            </a:r>
            <a:r>
              <a:rPr lang="zh-CN" altLang="zh-CN" sz="2000" dirty="0"/>
              <a:t>在下一个时钟周期开始不再驱动地址和</a:t>
            </a:r>
            <a:r>
              <a:rPr lang="en-US" altLang="zh-CN" sz="2000" dirty="0"/>
              <a:t>AP</a:t>
            </a:r>
            <a:r>
              <a:rPr lang="zh-CN" altLang="zh-CN" sz="2000" dirty="0"/>
              <a:t>信号。</a:t>
            </a:r>
          </a:p>
          <a:p>
            <a:pPr>
              <a:lnSpc>
                <a:spcPts val="3000"/>
              </a:lnSpc>
              <a:spcBef>
                <a:spcPts val="0"/>
              </a:spcBef>
              <a:spcAft>
                <a:spcPts val="0"/>
              </a:spcAft>
            </a:pPr>
            <a:r>
              <a:rPr lang="en-US" altLang="zh-CN" sz="2000" dirty="0"/>
              <a:t>(6) AP</a:t>
            </a:r>
            <a:endParaRPr lang="zh-CN" altLang="zh-CN" sz="2000" dirty="0"/>
          </a:p>
          <a:p>
            <a:pPr>
              <a:lnSpc>
                <a:spcPts val="3000"/>
              </a:lnSpc>
              <a:spcBef>
                <a:spcPts val="0"/>
              </a:spcBef>
              <a:spcAft>
                <a:spcPts val="0"/>
              </a:spcAft>
            </a:pPr>
            <a:r>
              <a:rPr lang="en-US" altLang="zh-CN" sz="2000" dirty="0"/>
              <a:t> </a:t>
            </a:r>
            <a:r>
              <a:rPr lang="zh-CN" altLang="zh-CN" sz="2000" dirty="0"/>
              <a:t>地址校验输出</a:t>
            </a:r>
            <a:r>
              <a:rPr lang="en-US" altLang="zh-CN" sz="2000" dirty="0"/>
              <a:t>/</a:t>
            </a:r>
            <a:r>
              <a:rPr lang="zh-CN" altLang="zh-CN" sz="2000" dirty="0"/>
              <a:t>输入引脚。为所有的</a:t>
            </a:r>
            <a:r>
              <a:rPr lang="en-US" altLang="zh-CN" sz="2000" dirty="0"/>
              <a:t>Pentium</a:t>
            </a:r>
            <a:r>
              <a:rPr lang="zh-CN" altLang="zh-CN" sz="2000" dirty="0"/>
              <a:t>存储和</a:t>
            </a:r>
            <a:r>
              <a:rPr lang="en-US" altLang="zh-CN" sz="2000" dirty="0"/>
              <a:t>I</a:t>
            </a:r>
            <a:r>
              <a:rPr lang="zh-CN" altLang="zh-CN" sz="2000" dirty="0"/>
              <a:t>／</a:t>
            </a:r>
            <a:r>
              <a:rPr lang="en-US" altLang="zh-CN" sz="2000" dirty="0"/>
              <a:t>O</a:t>
            </a:r>
            <a:r>
              <a:rPr lang="zh-CN" altLang="zh-CN" sz="2000" dirty="0"/>
              <a:t>传送提供地址偶校验位</a:t>
            </a:r>
            <a:r>
              <a:rPr lang="zh-CN" altLang="zh-CN" sz="2000" dirty="0" smtClean="0"/>
              <a:t>。</a:t>
            </a:r>
            <a:endParaRPr lang="zh-CN" altLang="zh-CN" sz="2000" dirty="0"/>
          </a:p>
          <a:p>
            <a:pPr>
              <a:lnSpc>
                <a:spcPts val="3000"/>
              </a:lnSpc>
              <a:spcBef>
                <a:spcPts val="0"/>
              </a:spcBef>
              <a:spcAft>
                <a:spcPts val="0"/>
              </a:spcAft>
            </a:pPr>
            <a:r>
              <a:rPr lang="en-US" altLang="zh-CN" sz="2000" dirty="0"/>
              <a:t>(7) </a:t>
            </a:r>
            <a:r>
              <a:rPr lang="en-US" altLang="zh-CN" sz="2000" dirty="0" smtClean="0"/>
              <a:t>APCHK</a:t>
            </a:r>
            <a:endParaRPr lang="zh-CN" altLang="zh-CN" sz="2000" dirty="0"/>
          </a:p>
          <a:p>
            <a:pPr>
              <a:lnSpc>
                <a:spcPts val="3000"/>
              </a:lnSpc>
              <a:spcBef>
                <a:spcPts val="0"/>
              </a:spcBef>
              <a:spcAft>
                <a:spcPts val="0"/>
              </a:spcAft>
            </a:pPr>
            <a:r>
              <a:rPr lang="zh-CN" altLang="zh-CN" sz="2000" dirty="0"/>
              <a:t>地址校验检查输出引脚。当</a:t>
            </a:r>
            <a:r>
              <a:rPr lang="en-US" altLang="zh-CN" sz="2000" dirty="0"/>
              <a:t>Pentium</a:t>
            </a:r>
            <a:r>
              <a:rPr lang="zh-CN" altLang="zh-CN" sz="2000" dirty="0"/>
              <a:t>检查到地址校验错时该信号变为逻辑</a:t>
            </a:r>
            <a:r>
              <a:rPr lang="en-US" altLang="zh-CN" sz="2000" dirty="0"/>
              <a:t>0</a:t>
            </a:r>
            <a:r>
              <a:rPr lang="zh-CN" altLang="zh-CN" sz="2000" dirty="0"/>
              <a:t>。</a:t>
            </a:r>
          </a:p>
          <a:p>
            <a:pPr>
              <a:lnSpc>
                <a:spcPts val="3000"/>
              </a:lnSpc>
              <a:spcBef>
                <a:spcPts val="0"/>
              </a:spcBef>
              <a:spcAft>
                <a:spcPts val="0"/>
              </a:spcAft>
            </a:pPr>
            <a:r>
              <a:rPr lang="en-US" altLang="zh-CN" sz="2000" dirty="0"/>
              <a:t> (8) </a:t>
            </a:r>
            <a:r>
              <a:rPr lang="en-US" altLang="zh-CN" sz="2000" dirty="0" smtClean="0"/>
              <a:t>BE7</a:t>
            </a:r>
            <a:r>
              <a:rPr lang="zh-CN" altLang="zh-CN" sz="2000" dirty="0" smtClean="0"/>
              <a:t>～</a:t>
            </a:r>
            <a:r>
              <a:rPr lang="en-US" altLang="zh-CN" sz="2000" dirty="0" smtClean="0"/>
              <a:t>BE0 </a:t>
            </a:r>
            <a:endParaRPr lang="zh-CN" altLang="zh-CN" sz="2000" dirty="0"/>
          </a:p>
          <a:p>
            <a:pPr>
              <a:lnSpc>
                <a:spcPts val="3000"/>
              </a:lnSpc>
              <a:spcBef>
                <a:spcPts val="0"/>
              </a:spcBef>
              <a:spcAft>
                <a:spcPts val="0"/>
              </a:spcAft>
            </a:pPr>
            <a:r>
              <a:rPr lang="zh-CN" altLang="zh-CN" sz="2000" dirty="0"/>
              <a:t>字节允许输出信号。用于选择访问单字节、字、双字或四字数据。这些信号在微处理器内由地址</a:t>
            </a:r>
            <a:r>
              <a:rPr lang="en-US" altLang="zh-CN" sz="2000" dirty="0"/>
              <a:t>A0</a:t>
            </a:r>
            <a:r>
              <a:rPr lang="zh-CN" altLang="zh-CN" sz="2000" dirty="0"/>
              <a:t>、</a:t>
            </a:r>
            <a:r>
              <a:rPr lang="en-US" altLang="zh-CN" sz="2000" dirty="0"/>
              <a:t>A1</a:t>
            </a:r>
            <a:r>
              <a:rPr lang="zh-CN" altLang="zh-CN" sz="2000" dirty="0"/>
              <a:t>和</a:t>
            </a:r>
            <a:r>
              <a:rPr lang="en-US" altLang="zh-CN" sz="2000" dirty="0"/>
              <a:t>A2</a:t>
            </a:r>
            <a:r>
              <a:rPr lang="zh-CN" altLang="zh-CN" sz="2000" dirty="0"/>
              <a:t>产生</a:t>
            </a:r>
            <a:r>
              <a:rPr lang="zh-CN" altLang="zh-CN" sz="2000" dirty="0" smtClean="0"/>
              <a:t>。</a:t>
            </a:r>
            <a:endParaRPr lang="zh-CN" altLang="en-US" sz="20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73</a:t>
            </a:fld>
            <a:endParaRPr lang="zh-CN" altLang="en-US"/>
          </a:p>
        </p:txBody>
      </p:sp>
      <p:cxnSp>
        <p:nvCxnSpPr>
          <p:cNvPr id="8" name="直接连接符 7"/>
          <p:cNvCxnSpPr/>
          <p:nvPr/>
        </p:nvCxnSpPr>
        <p:spPr>
          <a:xfrm>
            <a:off x="1558476" y="3789040"/>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4941168"/>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350564" y="4945438"/>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8015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4665957"/>
          </a:xfrm>
        </p:spPr>
        <p:txBody>
          <a:bodyPr/>
          <a:lstStyle/>
          <a:p>
            <a:pPr>
              <a:lnSpc>
                <a:spcPts val="3000"/>
              </a:lnSpc>
              <a:spcBef>
                <a:spcPts val="0"/>
              </a:spcBef>
              <a:spcAft>
                <a:spcPts val="0"/>
              </a:spcAft>
            </a:pPr>
            <a:r>
              <a:rPr lang="en-US" altLang="zh-CN" sz="2000" dirty="0"/>
              <a:t>(9) </a:t>
            </a:r>
            <a:r>
              <a:rPr lang="en-US" altLang="zh-CN" sz="2000" dirty="0" smtClean="0"/>
              <a:t>BOFF</a:t>
            </a:r>
            <a:endParaRPr lang="zh-CN" altLang="zh-CN" sz="2000" dirty="0"/>
          </a:p>
          <a:p>
            <a:pPr>
              <a:lnSpc>
                <a:spcPts val="3000"/>
              </a:lnSpc>
              <a:spcBef>
                <a:spcPts val="0"/>
              </a:spcBef>
              <a:spcAft>
                <a:spcPts val="0"/>
              </a:spcAft>
            </a:pPr>
            <a:r>
              <a:rPr lang="zh-CN" altLang="zh-CN" sz="2000" dirty="0"/>
              <a:t>总线释放输入信号。该信号用来中止所有未完成的总线周期，并使</a:t>
            </a:r>
            <a:r>
              <a:rPr lang="en-US" altLang="zh-CN" sz="2000" dirty="0"/>
              <a:t>Pentium </a:t>
            </a:r>
            <a:r>
              <a:rPr lang="zh-CN" altLang="zh-CN" sz="2000" dirty="0"/>
              <a:t>的总线悬浮</a:t>
            </a:r>
            <a:r>
              <a:rPr lang="zh-CN" altLang="zh-CN" sz="2000" dirty="0" smtClean="0"/>
              <a:t>直到</a:t>
            </a:r>
            <a:r>
              <a:rPr lang="en-US" altLang="zh-CN" sz="2000" dirty="0" smtClean="0"/>
              <a:t>BOFF</a:t>
            </a:r>
            <a:r>
              <a:rPr lang="zh-CN" altLang="zh-CN" sz="2000" dirty="0" smtClean="0"/>
              <a:t>为</a:t>
            </a:r>
            <a:r>
              <a:rPr lang="zh-CN" altLang="zh-CN" sz="2000" dirty="0"/>
              <a:t>负，</a:t>
            </a:r>
            <a:r>
              <a:rPr lang="zh-CN" altLang="zh-CN" sz="2000" dirty="0" smtClean="0"/>
              <a:t>当</a:t>
            </a:r>
            <a:r>
              <a:rPr lang="en-US" altLang="zh-CN" sz="2000" dirty="0" smtClean="0"/>
              <a:t>BOFF</a:t>
            </a:r>
            <a:r>
              <a:rPr lang="zh-CN" altLang="zh-CN" sz="2000" dirty="0" smtClean="0"/>
              <a:t>为</a:t>
            </a:r>
            <a:r>
              <a:rPr lang="zh-CN" altLang="zh-CN" sz="2000" dirty="0"/>
              <a:t>负后，</a:t>
            </a:r>
            <a:r>
              <a:rPr lang="en-US" altLang="zh-CN" sz="2000" dirty="0"/>
              <a:t>Pentium</a:t>
            </a:r>
            <a:r>
              <a:rPr lang="zh-CN" altLang="zh-CN" sz="2000" dirty="0"/>
              <a:t>就重新启动中止的总线周期。</a:t>
            </a:r>
          </a:p>
          <a:p>
            <a:pPr>
              <a:lnSpc>
                <a:spcPts val="3000"/>
              </a:lnSpc>
              <a:spcBef>
                <a:spcPts val="0"/>
              </a:spcBef>
              <a:spcAft>
                <a:spcPts val="0"/>
              </a:spcAft>
            </a:pPr>
            <a:r>
              <a:rPr lang="en-US" altLang="zh-CN" sz="2000" dirty="0"/>
              <a:t>(10)BP3</a:t>
            </a:r>
            <a:r>
              <a:rPr lang="zh-CN" altLang="zh-CN" sz="2000" dirty="0"/>
              <a:t>～</a:t>
            </a:r>
            <a:r>
              <a:rPr lang="en-US" altLang="zh-CN" sz="2000" dirty="0"/>
              <a:t> BP2 </a:t>
            </a:r>
            <a:endParaRPr lang="zh-CN" altLang="zh-CN" sz="2000" dirty="0"/>
          </a:p>
          <a:p>
            <a:pPr>
              <a:lnSpc>
                <a:spcPts val="3000"/>
              </a:lnSpc>
              <a:spcBef>
                <a:spcPts val="0"/>
              </a:spcBef>
              <a:spcAft>
                <a:spcPts val="0"/>
              </a:spcAft>
            </a:pPr>
            <a:r>
              <a:rPr lang="zh-CN" altLang="zh-CN" sz="2000" dirty="0"/>
              <a:t>断点输出引脚。当调试寄存器被编程来监测匹配时，断点引脚组</a:t>
            </a:r>
            <a:r>
              <a:rPr lang="en-US" altLang="zh-CN" sz="2000" dirty="0"/>
              <a:t>BP3</a:t>
            </a:r>
            <a:r>
              <a:rPr lang="zh-CN" altLang="zh-CN" sz="2000" dirty="0"/>
              <a:t>～</a:t>
            </a:r>
            <a:r>
              <a:rPr lang="en-US" altLang="zh-CN" sz="2000" dirty="0"/>
              <a:t>BP0</a:t>
            </a:r>
            <a:r>
              <a:rPr lang="zh-CN" altLang="zh-CN" sz="2000" dirty="0"/>
              <a:t>用来指示断点匹配。</a:t>
            </a:r>
          </a:p>
          <a:p>
            <a:pPr>
              <a:lnSpc>
                <a:spcPts val="3000"/>
              </a:lnSpc>
              <a:spcBef>
                <a:spcPts val="0"/>
              </a:spcBef>
              <a:spcAft>
                <a:spcPts val="0"/>
              </a:spcAft>
            </a:pPr>
            <a:r>
              <a:rPr lang="en-US" altLang="zh-CN" sz="2000" dirty="0"/>
              <a:t>(11)PM0</a:t>
            </a:r>
            <a:r>
              <a:rPr lang="zh-CN" altLang="zh-CN" sz="2000" dirty="0"/>
              <a:t>／</a:t>
            </a:r>
            <a:r>
              <a:rPr lang="en-US" altLang="zh-CN" sz="2000" dirty="0"/>
              <a:t>BP0</a:t>
            </a:r>
            <a:r>
              <a:rPr lang="zh-CN" altLang="zh-CN" sz="2000" dirty="0"/>
              <a:t>、</a:t>
            </a:r>
            <a:r>
              <a:rPr lang="en-US" altLang="zh-CN" sz="2000" dirty="0"/>
              <a:t>PM1</a:t>
            </a:r>
            <a:r>
              <a:rPr lang="zh-CN" altLang="zh-CN" sz="2000" dirty="0"/>
              <a:t>／</a:t>
            </a:r>
            <a:r>
              <a:rPr lang="en-US" altLang="zh-CN" sz="2000" dirty="0"/>
              <a:t>BP1</a:t>
            </a:r>
            <a:r>
              <a:rPr lang="zh-CN" altLang="zh-CN" sz="2000" dirty="0"/>
              <a:t>、</a:t>
            </a:r>
            <a:r>
              <a:rPr lang="en-US" altLang="zh-CN" sz="2000" dirty="0"/>
              <a:t>BP2</a:t>
            </a:r>
            <a:r>
              <a:rPr lang="zh-CN" altLang="zh-CN" sz="2000" dirty="0"/>
              <a:t>、</a:t>
            </a:r>
            <a:r>
              <a:rPr lang="en-US" altLang="zh-CN" sz="2000" dirty="0"/>
              <a:t>BP3</a:t>
            </a:r>
            <a:endParaRPr lang="zh-CN" altLang="zh-CN" sz="2000" dirty="0"/>
          </a:p>
          <a:p>
            <a:pPr>
              <a:lnSpc>
                <a:spcPts val="3000"/>
              </a:lnSpc>
              <a:spcBef>
                <a:spcPts val="0"/>
              </a:spcBef>
              <a:spcAft>
                <a:spcPts val="0"/>
              </a:spcAft>
            </a:pPr>
            <a:r>
              <a:rPr lang="zh-CN" altLang="zh-CN" sz="2000" dirty="0"/>
              <a:t>性能监控／断点输出引脚。</a:t>
            </a:r>
            <a:r>
              <a:rPr lang="en-US" altLang="zh-CN" sz="2000" dirty="0"/>
              <a:t>PM1</a:t>
            </a:r>
            <a:r>
              <a:rPr lang="zh-CN" altLang="zh-CN" sz="2000" dirty="0"/>
              <a:t>和</a:t>
            </a:r>
            <a:r>
              <a:rPr lang="en-US" altLang="zh-CN" sz="2000" dirty="0"/>
              <a:t>PMO</a:t>
            </a:r>
            <a:r>
              <a:rPr lang="zh-CN" altLang="zh-CN" sz="2000" dirty="0"/>
              <a:t>用以指示调试模式控制寄存器的性能监控位的设置。当调试寄存器被编程来检测匹配时，</a:t>
            </a:r>
            <a:r>
              <a:rPr lang="en-US" altLang="zh-CN" sz="2000" dirty="0"/>
              <a:t>BP0</a:t>
            </a:r>
            <a:r>
              <a:rPr lang="zh-CN" altLang="zh-CN" sz="2000" dirty="0"/>
              <a:t>～</a:t>
            </a:r>
            <a:r>
              <a:rPr lang="en-US" altLang="zh-CN" sz="2000" dirty="0"/>
              <a:t>BP3</a:t>
            </a:r>
            <a:r>
              <a:rPr lang="zh-CN" altLang="zh-CN" sz="2000" dirty="0"/>
              <a:t>用来指示断点匹配。</a:t>
            </a:r>
          </a:p>
          <a:p>
            <a:pPr>
              <a:lnSpc>
                <a:spcPts val="3000"/>
              </a:lnSpc>
              <a:spcBef>
                <a:spcPts val="0"/>
              </a:spcBef>
              <a:spcAft>
                <a:spcPts val="0"/>
              </a:spcAft>
            </a:pPr>
            <a:endParaRPr lang="zh-CN" altLang="en-US" sz="20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74</a:t>
            </a:fld>
            <a:endParaRPr lang="zh-CN" altLang="en-US"/>
          </a:p>
        </p:txBody>
      </p:sp>
      <p:cxnSp>
        <p:nvCxnSpPr>
          <p:cNvPr id="7" name="直接连接符 6"/>
          <p:cNvCxnSpPr/>
          <p:nvPr/>
        </p:nvCxnSpPr>
        <p:spPr>
          <a:xfrm>
            <a:off x="1619672" y="1520760"/>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419872" y="2276872"/>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076056" y="2280168"/>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8015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49247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spcBef>
                <a:spcPts val="0"/>
              </a:spcBef>
              <a:spcAft>
                <a:spcPts val="0"/>
              </a:spcAft>
            </a:pPr>
            <a:r>
              <a:rPr lang="zh-CN" altLang="zh-CN" dirty="0"/>
              <a:t>（</a:t>
            </a:r>
            <a:r>
              <a:rPr lang="en-US" altLang="zh-CN" dirty="0"/>
              <a:t>12</a:t>
            </a:r>
            <a:r>
              <a:rPr lang="zh-CN" altLang="zh-CN" dirty="0"/>
              <a:t>）</a:t>
            </a:r>
            <a:r>
              <a:rPr lang="en-US" altLang="zh-CN" dirty="0"/>
              <a:t>BRDY </a:t>
            </a:r>
            <a:endParaRPr lang="zh-CN" altLang="zh-CN" dirty="0"/>
          </a:p>
          <a:p>
            <a:pPr>
              <a:spcBef>
                <a:spcPts val="0"/>
              </a:spcBef>
              <a:spcAft>
                <a:spcPts val="0"/>
              </a:spcAft>
            </a:pPr>
            <a:r>
              <a:rPr lang="zh-CN" altLang="zh-CN" dirty="0"/>
              <a:t>猝发就绪输入信号。在写周期，该信号通知</a:t>
            </a:r>
            <a:r>
              <a:rPr lang="en-US" altLang="zh-CN" dirty="0"/>
              <a:t>Pentium</a:t>
            </a:r>
            <a:r>
              <a:rPr lang="zh-CN" altLang="zh-CN" dirty="0"/>
              <a:t>处理器外部系统已从数据总线上读取数据；在读周期，该信号通知</a:t>
            </a:r>
            <a:r>
              <a:rPr lang="en-US" altLang="zh-CN" dirty="0"/>
              <a:t>Pentium</a:t>
            </a:r>
            <a:r>
              <a:rPr lang="zh-CN" altLang="zh-CN" dirty="0"/>
              <a:t>处理器外部系统已从数据总线提供了数据。此信号可用于向</a:t>
            </a:r>
            <a:r>
              <a:rPr lang="en-US" altLang="zh-CN" dirty="0"/>
              <a:t>Pentium</a:t>
            </a:r>
            <a:r>
              <a:rPr lang="zh-CN" altLang="zh-CN" dirty="0"/>
              <a:t>时序中插入等待状态。</a:t>
            </a:r>
          </a:p>
          <a:p>
            <a:pPr>
              <a:spcBef>
                <a:spcPts val="0"/>
              </a:spcBef>
              <a:spcAft>
                <a:spcPts val="0"/>
              </a:spcAft>
            </a:pPr>
            <a:r>
              <a:rPr lang="zh-CN" altLang="zh-CN" dirty="0"/>
              <a:t>（</a:t>
            </a:r>
            <a:r>
              <a:rPr lang="en-US" altLang="zh-CN" dirty="0"/>
              <a:t>13</a:t>
            </a:r>
            <a:r>
              <a:rPr lang="zh-CN" altLang="zh-CN" dirty="0"/>
              <a:t>）</a:t>
            </a:r>
            <a:r>
              <a:rPr lang="en-US" altLang="zh-CN" dirty="0"/>
              <a:t>BREQ </a:t>
            </a:r>
            <a:endParaRPr lang="zh-CN" altLang="zh-CN" dirty="0"/>
          </a:p>
          <a:p>
            <a:pPr>
              <a:spcBef>
                <a:spcPts val="0"/>
              </a:spcBef>
              <a:spcAft>
                <a:spcPts val="0"/>
              </a:spcAft>
            </a:pPr>
            <a:r>
              <a:rPr lang="zh-CN" altLang="zh-CN" dirty="0"/>
              <a:t>总线请求输出信号。指示</a:t>
            </a:r>
            <a:r>
              <a:rPr lang="en-US" altLang="zh-CN" dirty="0"/>
              <a:t>Pentium</a:t>
            </a:r>
            <a:r>
              <a:rPr lang="zh-CN" altLang="zh-CN" dirty="0"/>
              <a:t>内部已产生了一个总线请求。 用于总线仲裁</a:t>
            </a:r>
          </a:p>
          <a:p>
            <a:pPr>
              <a:lnSpc>
                <a:spcPts val="3500"/>
              </a:lnSpc>
              <a:spcBef>
                <a:spcPts val="0"/>
              </a:spcBef>
              <a:spcAft>
                <a:spcPts val="0"/>
              </a:spcAft>
            </a:pP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75</a:t>
            </a:fld>
            <a:endParaRPr lang="zh-CN" altLang="en-US"/>
          </a:p>
        </p:txBody>
      </p:sp>
      <p:cxnSp>
        <p:nvCxnSpPr>
          <p:cNvPr id="7" name="直接连接符 6"/>
          <p:cNvCxnSpPr/>
          <p:nvPr/>
        </p:nvCxnSpPr>
        <p:spPr>
          <a:xfrm>
            <a:off x="2123728" y="1571540"/>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8015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228306"/>
            <a:ext cx="8352926" cy="563231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spcBef>
                <a:spcPts val="0"/>
              </a:spcBef>
              <a:spcAft>
                <a:spcPts val="0"/>
              </a:spcAft>
            </a:pPr>
            <a:r>
              <a:rPr lang="zh-CN" altLang="zh-CN" dirty="0"/>
              <a:t>（</a:t>
            </a:r>
            <a:r>
              <a:rPr lang="en-US" altLang="zh-CN" dirty="0"/>
              <a:t>14</a:t>
            </a:r>
            <a:r>
              <a:rPr lang="zh-CN" altLang="zh-CN" dirty="0"/>
              <a:t>）</a:t>
            </a:r>
            <a:r>
              <a:rPr lang="en-US" altLang="zh-CN" dirty="0"/>
              <a:t>BT3</a:t>
            </a:r>
            <a:r>
              <a:rPr lang="zh-CN" altLang="zh-CN" dirty="0"/>
              <a:t>～</a:t>
            </a:r>
            <a:r>
              <a:rPr lang="en-US" altLang="zh-CN" dirty="0"/>
              <a:t>BT0</a:t>
            </a:r>
            <a:endParaRPr lang="zh-CN" altLang="zh-CN" dirty="0"/>
          </a:p>
          <a:p>
            <a:pPr>
              <a:spcBef>
                <a:spcPts val="0"/>
              </a:spcBef>
              <a:spcAft>
                <a:spcPts val="0"/>
              </a:spcAft>
            </a:pPr>
            <a:r>
              <a:rPr lang="zh-CN" altLang="zh-CN" dirty="0"/>
              <a:t>分支跟踪输出引脚。提供分支目标的线性地址的</a:t>
            </a:r>
            <a:r>
              <a:rPr lang="en-US" altLang="zh-CN" dirty="0"/>
              <a:t>2</a:t>
            </a:r>
            <a:r>
              <a:rPr lang="zh-CN" altLang="zh-CN" dirty="0"/>
              <a:t>～</a:t>
            </a:r>
            <a:r>
              <a:rPr lang="en-US" altLang="zh-CN" dirty="0"/>
              <a:t>0</a:t>
            </a:r>
            <a:r>
              <a:rPr lang="zh-CN" altLang="zh-CN" dirty="0"/>
              <a:t>位，并在</a:t>
            </a:r>
            <a:r>
              <a:rPr lang="en-US" altLang="zh-CN" dirty="0"/>
              <a:t>BT3</a:t>
            </a:r>
            <a:r>
              <a:rPr lang="zh-CN" altLang="zh-CN" dirty="0"/>
              <a:t>上提供默认操作数长度。</a:t>
            </a:r>
          </a:p>
          <a:p>
            <a:pPr>
              <a:spcBef>
                <a:spcPts val="0"/>
              </a:spcBef>
              <a:spcAft>
                <a:spcPts val="0"/>
              </a:spcAft>
            </a:pPr>
            <a:r>
              <a:rPr lang="zh-CN" altLang="zh-CN" dirty="0"/>
              <a:t>（</a:t>
            </a:r>
            <a:r>
              <a:rPr lang="en-US" altLang="zh-CN" dirty="0"/>
              <a:t>15</a:t>
            </a:r>
            <a:r>
              <a:rPr lang="zh-CN" altLang="zh-CN" dirty="0" smtClean="0"/>
              <a:t>）</a:t>
            </a:r>
            <a:r>
              <a:rPr lang="en-US" altLang="zh-CN" dirty="0" smtClean="0"/>
              <a:t>BUSCHK </a:t>
            </a:r>
            <a:endParaRPr lang="zh-CN" altLang="zh-CN" dirty="0"/>
          </a:p>
          <a:p>
            <a:pPr>
              <a:spcBef>
                <a:spcPts val="0"/>
              </a:spcBef>
              <a:spcAft>
                <a:spcPts val="0"/>
              </a:spcAft>
            </a:pPr>
            <a:r>
              <a:rPr lang="zh-CN" altLang="zh-CN" dirty="0"/>
              <a:t>总线检查输入引脚。允许系统向</a:t>
            </a:r>
            <a:r>
              <a:rPr lang="en-US" altLang="zh-CN" dirty="0"/>
              <a:t>Pentium</a:t>
            </a:r>
            <a:r>
              <a:rPr lang="zh-CN" altLang="zh-CN" dirty="0"/>
              <a:t>发送信号告知总线传送失败。</a:t>
            </a:r>
          </a:p>
          <a:p>
            <a:pPr>
              <a:spcBef>
                <a:spcPts val="0"/>
              </a:spcBef>
              <a:spcAft>
                <a:spcPts val="0"/>
              </a:spcAft>
            </a:pPr>
            <a:r>
              <a:rPr lang="zh-CN" altLang="zh-CN" dirty="0"/>
              <a:t>（</a:t>
            </a:r>
            <a:r>
              <a:rPr lang="en-US" altLang="zh-CN" dirty="0"/>
              <a:t>16</a:t>
            </a:r>
            <a:r>
              <a:rPr lang="zh-CN" altLang="zh-CN" dirty="0" smtClean="0"/>
              <a:t>）</a:t>
            </a:r>
            <a:r>
              <a:rPr lang="en-US" altLang="zh-CN" dirty="0" smtClean="0"/>
              <a:t>CACHE </a:t>
            </a:r>
            <a:endParaRPr lang="zh-CN" altLang="zh-CN" dirty="0"/>
          </a:p>
          <a:p>
            <a:pPr>
              <a:spcBef>
                <a:spcPts val="0"/>
              </a:spcBef>
              <a:spcAft>
                <a:spcPts val="0"/>
              </a:spcAft>
            </a:pPr>
            <a:r>
              <a:rPr lang="zh-CN" altLang="zh-CN" dirty="0"/>
              <a:t>输出引脚，在读时，指示当前</a:t>
            </a:r>
            <a:r>
              <a:rPr lang="en-US" altLang="zh-CN" dirty="0"/>
              <a:t>Pentium</a:t>
            </a:r>
            <a:r>
              <a:rPr lang="zh-CN" altLang="zh-CN" dirty="0"/>
              <a:t>周期支持</a:t>
            </a:r>
            <a:r>
              <a:rPr lang="en-US" altLang="zh-CN" dirty="0"/>
              <a:t>Cache</a:t>
            </a:r>
            <a:r>
              <a:rPr lang="zh-CN" altLang="zh-CN" dirty="0"/>
              <a:t>方式读入；在写时，指示当前</a:t>
            </a:r>
            <a:r>
              <a:rPr lang="en-US" altLang="zh-CN" dirty="0"/>
              <a:t>Pentium</a:t>
            </a:r>
            <a:r>
              <a:rPr lang="zh-CN" altLang="zh-CN" dirty="0"/>
              <a:t>周期为一个突发式写回周期</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76</a:t>
            </a:fld>
            <a:endParaRPr lang="zh-CN" altLang="en-US"/>
          </a:p>
        </p:txBody>
      </p:sp>
      <p:cxnSp>
        <p:nvCxnSpPr>
          <p:cNvPr id="7" name="直接连接符 6"/>
          <p:cNvCxnSpPr/>
          <p:nvPr/>
        </p:nvCxnSpPr>
        <p:spPr>
          <a:xfrm>
            <a:off x="2036738" y="3068960"/>
            <a:ext cx="11408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36738" y="4725144"/>
            <a:ext cx="11408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801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520860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nSpc>
                <a:spcPts val="3500"/>
              </a:lnSpc>
              <a:spcBef>
                <a:spcPts val="0"/>
              </a:spcBef>
              <a:spcAft>
                <a:spcPts val="0"/>
              </a:spcAft>
            </a:pPr>
            <a:r>
              <a:rPr lang="zh-CN" altLang="zh-CN" dirty="0"/>
              <a:t>（</a:t>
            </a:r>
            <a:r>
              <a:rPr lang="en-US" altLang="zh-CN" dirty="0"/>
              <a:t>17</a:t>
            </a:r>
            <a:r>
              <a:rPr lang="zh-CN" altLang="zh-CN" dirty="0"/>
              <a:t>）</a:t>
            </a:r>
            <a:r>
              <a:rPr lang="en-US" altLang="zh-CN" dirty="0"/>
              <a:t>CLK</a:t>
            </a:r>
            <a:endParaRPr lang="zh-CN" altLang="zh-CN" dirty="0"/>
          </a:p>
          <a:p>
            <a:pPr>
              <a:lnSpc>
                <a:spcPts val="3500"/>
              </a:lnSpc>
              <a:spcBef>
                <a:spcPts val="0"/>
              </a:spcBef>
              <a:spcAft>
                <a:spcPts val="0"/>
              </a:spcAft>
            </a:pPr>
            <a:r>
              <a:rPr lang="zh-CN" altLang="zh-CN" dirty="0"/>
              <a:t>时钟输入引脚。</a:t>
            </a:r>
          </a:p>
          <a:p>
            <a:pPr>
              <a:lnSpc>
                <a:spcPts val="3500"/>
              </a:lnSpc>
              <a:spcBef>
                <a:spcPts val="0"/>
              </a:spcBef>
              <a:spcAft>
                <a:spcPts val="0"/>
              </a:spcAft>
            </a:pPr>
            <a:r>
              <a:rPr lang="zh-CN" altLang="zh-CN" dirty="0"/>
              <a:t>（</a:t>
            </a:r>
            <a:r>
              <a:rPr lang="en-US" altLang="zh-CN" dirty="0"/>
              <a:t>18</a:t>
            </a:r>
            <a:r>
              <a:rPr lang="zh-CN" altLang="zh-CN" dirty="0"/>
              <a:t>）</a:t>
            </a:r>
            <a:r>
              <a:rPr lang="en-US" altLang="zh-CN" dirty="0"/>
              <a:t>D</a:t>
            </a:r>
            <a:r>
              <a:rPr lang="zh-CN" altLang="zh-CN" dirty="0" smtClean="0"/>
              <a:t>／</a:t>
            </a:r>
            <a:r>
              <a:rPr lang="en-US" altLang="zh-CN" dirty="0" smtClean="0"/>
              <a:t>C </a:t>
            </a:r>
            <a:endParaRPr lang="zh-CN" altLang="zh-CN" dirty="0"/>
          </a:p>
          <a:p>
            <a:pPr>
              <a:lnSpc>
                <a:spcPts val="3500"/>
              </a:lnSpc>
              <a:spcBef>
                <a:spcPts val="0"/>
              </a:spcBef>
              <a:spcAft>
                <a:spcPts val="0"/>
              </a:spcAft>
            </a:pPr>
            <a:r>
              <a:rPr lang="zh-CN" altLang="zh-CN" dirty="0"/>
              <a:t>数据／控制输出信号。为逻辑</a:t>
            </a:r>
            <a:r>
              <a:rPr lang="en-US" altLang="zh-CN" dirty="0"/>
              <a:t>1</a:t>
            </a:r>
            <a:r>
              <a:rPr lang="zh-CN" altLang="zh-CN" dirty="0"/>
              <a:t>时表明数据总线上含有来自存储器</a:t>
            </a:r>
            <a:r>
              <a:rPr lang="en-US" altLang="zh-CN" dirty="0"/>
              <a:t>/</a:t>
            </a:r>
            <a:r>
              <a:rPr lang="zh-CN" altLang="zh-CN" dirty="0"/>
              <a:t>外设或往存储器</a:t>
            </a:r>
            <a:r>
              <a:rPr lang="en-US" altLang="zh-CN" dirty="0"/>
              <a:t>/</a:t>
            </a:r>
            <a:r>
              <a:rPr lang="zh-CN" altLang="zh-CN" dirty="0"/>
              <a:t>外设写的数据。如果</a:t>
            </a:r>
            <a:r>
              <a:rPr lang="en-US" altLang="zh-CN" dirty="0"/>
              <a:t>D</a:t>
            </a:r>
            <a:r>
              <a:rPr lang="zh-CN" altLang="zh-CN" dirty="0" smtClean="0"/>
              <a:t>／</a:t>
            </a:r>
            <a:r>
              <a:rPr lang="en-US" altLang="zh-CN" dirty="0" smtClean="0"/>
              <a:t>C </a:t>
            </a:r>
            <a:r>
              <a:rPr lang="zh-CN" altLang="zh-CN" dirty="0"/>
              <a:t>为逻辑</a:t>
            </a:r>
            <a:r>
              <a:rPr lang="en-US" altLang="zh-CN" dirty="0"/>
              <a:t>0</a:t>
            </a:r>
            <a:r>
              <a:rPr lang="zh-CN" altLang="zh-CN" dirty="0"/>
              <a:t>，则表明微处理器或者处于停机状态或者正在执行一个中断请求。</a:t>
            </a:r>
          </a:p>
          <a:p>
            <a:pPr>
              <a:lnSpc>
                <a:spcPts val="3500"/>
              </a:lnSpc>
              <a:spcBef>
                <a:spcPts val="0"/>
              </a:spcBef>
              <a:spcAft>
                <a:spcPts val="0"/>
              </a:spcAft>
            </a:pPr>
            <a:r>
              <a:rPr lang="zh-CN" altLang="zh-CN" dirty="0"/>
              <a:t>（</a:t>
            </a:r>
            <a:r>
              <a:rPr lang="en-US" altLang="zh-CN" dirty="0"/>
              <a:t>19</a:t>
            </a:r>
            <a:r>
              <a:rPr lang="zh-CN" altLang="zh-CN" dirty="0"/>
              <a:t>）</a:t>
            </a:r>
            <a:r>
              <a:rPr lang="en-US" altLang="zh-CN" dirty="0"/>
              <a:t>DP7</a:t>
            </a:r>
            <a:r>
              <a:rPr lang="zh-CN" altLang="zh-CN" dirty="0"/>
              <a:t>～</a:t>
            </a:r>
            <a:r>
              <a:rPr lang="en-US" altLang="zh-CN" dirty="0"/>
              <a:t>DP0</a:t>
            </a:r>
            <a:endParaRPr lang="zh-CN" altLang="zh-CN" dirty="0"/>
          </a:p>
          <a:p>
            <a:pPr>
              <a:lnSpc>
                <a:spcPts val="3500"/>
              </a:lnSpc>
              <a:spcBef>
                <a:spcPts val="0"/>
              </a:spcBef>
              <a:spcAft>
                <a:spcPts val="0"/>
              </a:spcAft>
            </a:pPr>
            <a:r>
              <a:rPr lang="zh-CN" altLang="zh-CN" dirty="0"/>
              <a:t>数据奇偶校验信号，双向。每一位依次对应数据线上一个字节的偶校验。如，</a:t>
            </a:r>
            <a:r>
              <a:rPr lang="en-US" altLang="zh-CN" dirty="0"/>
              <a:t>DP0</a:t>
            </a:r>
            <a:r>
              <a:rPr lang="zh-CN" altLang="zh-CN" dirty="0"/>
              <a:t>为最低有效字节的偶校验位。</a:t>
            </a:r>
          </a:p>
          <a:p>
            <a:pPr>
              <a:lnSpc>
                <a:spcPts val="3500"/>
              </a:lnSpc>
              <a:spcBef>
                <a:spcPts val="0"/>
              </a:spcBef>
              <a:spcAft>
                <a:spcPts val="0"/>
              </a:spcAft>
            </a:pP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77</a:t>
            </a:fld>
            <a:endParaRPr lang="zh-CN" altLang="en-US"/>
          </a:p>
        </p:txBody>
      </p:sp>
      <p:cxnSp>
        <p:nvCxnSpPr>
          <p:cNvPr id="7" name="直接连接符 6"/>
          <p:cNvCxnSpPr/>
          <p:nvPr/>
        </p:nvCxnSpPr>
        <p:spPr>
          <a:xfrm>
            <a:off x="2555776" y="2420888"/>
            <a:ext cx="2520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52320" y="3284984"/>
            <a:ext cx="2520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8015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50295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nSpc>
                <a:spcPts val="3500"/>
              </a:lnSpc>
              <a:spcBef>
                <a:spcPts val="0"/>
              </a:spcBef>
              <a:spcAft>
                <a:spcPts val="0"/>
              </a:spcAft>
            </a:pPr>
            <a:r>
              <a:rPr lang="zh-CN" altLang="zh-CN" dirty="0"/>
              <a:t>（</a:t>
            </a:r>
            <a:r>
              <a:rPr lang="en-US" altLang="zh-CN" dirty="0"/>
              <a:t>20</a:t>
            </a:r>
            <a:r>
              <a:rPr lang="zh-CN" altLang="zh-CN" dirty="0" smtClean="0"/>
              <a:t>）</a:t>
            </a:r>
            <a:r>
              <a:rPr lang="en-US" altLang="zh-CN" dirty="0" smtClean="0"/>
              <a:t>EADS </a:t>
            </a:r>
            <a:endParaRPr lang="zh-CN" altLang="zh-CN" dirty="0"/>
          </a:p>
          <a:p>
            <a:pPr>
              <a:lnSpc>
                <a:spcPts val="3500"/>
              </a:lnSpc>
              <a:spcBef>
                <a:spcPts val="0"/>
              </a:spcBef>
              <a:spcAft>
                <a:spcPts val="0"/>
              </a:spcAft>
            </a:pPr>
            <a:r>
              <a:rPr lang="zh-CN" altLang="zh-CN" dirty="0"/>
              <a:t>外部地址有效输入信号。指示地址总线有一个由外部驱动给</a:t>
            </a:r>
            <a:r>
              <a:rPr lang="en-US" altLang="zh-CN" dirty="0"/>
              <a:t>Pentium</a:t>
            </a:r>
            <a:r>
              <a:rPr lang="zh-CN" altLang="zh-CN" dirty="0"/>
              <a:t>，用于查询周期的地址</a:t>
            </a:r>
            <a:r>
              <a:rPr lang="zh-CN" altLang="zh-CN" dirty="0" smtClean="0"/>
              <a:t>。</a:t>
            </a:r>
            <a:endParaRPr lang="zh-CN" altLang="zh-CN" dirty="0"/>
          </a:p>
          <a:p>
            <a:pPr>
              <a:lnSpc>
                <a:spcPts val="3500"/>
              </a:lnSpc>
              <a:spcBef>
                <a:spcPts val="0"/>
              </a:spcBef>
              <a:spcAft>
                <a:spcPts val="0"/>
              </a:spcAft>
            </a:pPr>
            <a:r>
              <a:rPr lang="zh-CN" altLang="zh-CN" dirty="0"/>
              <a:t>（</a:t>
            </a:r>
            <a:r>
              <a:rPr lang="en-US" altLang="zh-CN" dirty="0"/>
              <a:t>21</a:t>
            </a:r>
            <a:r>
              <a:rPr lang="zh-CN" altLang="zh-CN" dirty="0" smtClean="0"/>
              <a:t>）</a:t>
            </a:r>
            <a:r>
              <a:rPr lang="en-US" altLang="zh-CN" dirty="0" smtClean="0"/>
              <a:t>EWBE </a:t>
            </a:r>
            <a:endParaRPr lang="zh-CN" altLang="zh-CN" dirty="0"/>
          </a:p>
          <a:p>
            <a:pPr>
              <a:lnSpc>
                <a:spcPts val="3500"/>
              </a:lnSpc>
              <a:spcBef>
                <a:spcPts val="0"/>
              </a:spcBef>
              <a:spcAft>
                <a:spcPts val="0"/>
              </a:spcAft>
            </a:pPr>
            <a:r>
              <a:rPr lang="zh-CN" altLang="zh-CN" dirty="0"/>
              <a:t>外部写缓冲器空输入信号</a:t>
            </a:r>
            <a:r>
              <a:rPr lang="zh-CN" altLang="zh-CN" dirty="0" smtClean="0"/>
              <a:t>。</a:t>
            </a:r>
            <a:r>
              <a:rPr lang="zh-CN" altLang="zh-CN" dirty="0"/>
              <a:t>当为高（无效），说明写周期在外部系统挂起。当</a:t>
            </a:r>
            <a:r>
              <a:rPr lang="en-US" altLang="zh-CN" dirty="0"/>
              <a:t>Pentium</a:t>
            </a:r>
            <a:r>
              <a:rPr lang="zh-CN" altLang="zh-CN" dirty="0"/>
              <a:t>要进行写操作</a:t>
            </a:r>
            <a:r>
              <a:rPr lang="zh-CN" altLang="zh-CN" dirty="0" smtClean="0"/>
              <a:t>，</a:t>
            </a:r>
            <a:r>
              <a:rPr lang="en-US" altLang="zh-CN" dirty="0" smtClean="0"/>
              <a:t>EWBE </a:t>
            </a:r>
            <a:r>
              <a:rPr lang="zh-CN" altLang="zh-CN" dirty="0"/>
              <a:t>处于无效状态时，</a:t>
            </a:r>
            <a:r>
              <a:rPr lang="en-US" altLang="zh-CN" dirty="0"/>
              <a:t>Pentium</a:t>
            </a:r>
            <a:r>
              <a:rPr lang="zh-CN" altLang="zh-CN" dirty="0"/>
              <a:t>暂停所有向数据</a:t>
            </a:r>
            <a:r>
              <a:rPr lang="en-US" altLang="zh-CN" dirty="0"/>
              <a:t>Cache E</a:t>
            </a:r>
            <a:r>
              <a:rPr lang="zh-CN" altLang="zh-CN" dirty="0"/>
              <a:t>（互斥）和</a:t>
            </a:r>
            <a:r>
              <a:rPr lang="en-US" altLang="zh-CN" dirty="0"/>
              <a:t>M</a:t>
            </a:r>
            <a:r>
              <a:rPr lang="zh-CN" altLang="zh-CN" dirty="0"/>
              <a:t>（修改）状态行的写入，</a:t>
            </a:r>
            <a:r>
              <a:rPr lang="zh-CN" altLang="zh-CN" dirty="0" smtClean="0"/>
              <a:t>直到</a:t>
            </a:r>
            <a:r>
              <a:rPr lang="en-US" altLang="zh-CN" dirty="0" smtClean="0"/>
              <a:t>EWBE </a:t>
            </a:r>
            <a:r>
              <a:rPr lang="zh-CN" altLang="zh-CN" dirty="0"/>
              <a:t>变为有效，指示外部所有写操作已经完成</a:t>
            </a:r>
            <a:r>
              <a:rPr lang="zh-CN" altLang="zh-CN" dirty="0" smtClean="0"/>
              <a:t>。</a:t>
            </a:r>
            <a:endParaRPr lang="en-US" altLang="zh-CN" dirty="0" smtClean="0"/>
          </a:p>
          <a:p>
            <a:pPr>
              <a:lnSpc>
                <a:spcPts val="3500"/>
              </a:lnSpc>
              <a:spcBef>
                <a:spcPts val="0"/>
              </a:spcBef>
              <a:spcAft>
                <a:spcPts val="0"/>
              </a:spcAft>
            </a:pPr>
            <a:r>
              <a:rPr lang="zh-CN" altLang="en-US" dirty="0" smtClean="0"/>
              <a:t>参与存储器写排序。</a:t>
            </a:r>
            <a:endParaRPr lang="zh-CN" altLang="zh-CN" dirty="0"/>
          </a:p>
          <a:p>
            <a:pPr>
              <a:lnSpc>
                <a:spcPts val="3500"/>
              </a:lnSpc>
              <a:spcBef>
                <a:spcPts val="0"/>
              </a:spcBef>
              <a:spcAft>
                <a:spcPts val="0"/>
              </a:spcAft>
            </a:pP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78</a:t>
            </a:fld>
            <a:endParaRPr lang="zh-CN" altLang="en-US"/>
          </a:p>
        </p:txBody>
      </p:sp>
      <p:cxnSp>
        <p:nvCxnSpPr>
          <p:cNvPr id="7" name="直接连接符 6"/>
          <p:cNvCxnSpPr/>
          <p:nvPr/>
        </p:nvCxnSpPr>
        <p:spPr>
          <a:xfrm>
            <a:off x="2123728" y="1520758"/>
            <a:ext cx="7200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62961" y="2838188"/>
            <a:ext cx="852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60232" y="3717032"/>
            <a:ext cx="852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499992" y="4581128"/>
            <a:ext cx="852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8015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268760"/>
            <a:ext cx="8352926" cy="5632311"/>
          </a:xfrm>
        </p:spPr>
        <p:txBody>
          <a:bodyPr/>
          <a:lstStyle/>
          <a:p>
            <a:pPr>
              <a:spcBef>
                <a:spcPts val="0"/>
              </a:spcBef>
              <a:spcAft>
                <a:spcPts val="0"/>
              </a:spcAft>
            </a:pPr>
            <a:r>
              <a:rPr lang="zh-CN" altLang="zh-CN" dirty="0"/>
              <a:t>（</a:t>
            </a:r>
            <a:r>
              <a:rPr lang="en-US" altLang="zh-CN" dirty="0"/>
              <a:t>22</a:t>
            </a:r>
            <a:r>
              <a:rPr lang="zh-CN" altLang="zh-CN" dirty="0"/>
              <a:t>）</a:t>
            </a:r>
            <a:r>
              <a:rPr lang="en-US" altLang="zh-CN" dirty="0"/>
              <a:t> </a:t>
            </a:r>
            <a:r>
              <a:rPr lang="en-US" altLang="zh-CN" dirty="0" smtClean="0"/>
              <a:t>FERR</a:t>
            </a:r>
            <a:endParaRPr lang="zh-CN" altLang="zh-CN" dirty="0"/>
          </a:p>
          <a:p>
            <a:pPr>
              <a:spcBef>
                <a:spcPts val="0"/>
              </a:spcBef>
              <a:spcAft>
                <a:spcPts val="0"/>
              </a:spcAft>
            </a:pPr>
            <a:r>
              <a:rPr lang="zh-CN" altLang="zh-CN" dirty="0"/>
              <a:t>浮点错输出信号</a:t>
            </a:r>
            <a:r>
              <a:rPr lang="zh-CN" altLang="zh-CN" dirty="0" smtClean="0"/>
              <a:t>。与</a:t>
            </a:r>
            <a:r>
              <a:rPr lang="en-US" altLang="zh-CN" dirty="0"/>
              <a:t>80386</a:t>
            </a:r>
            <a:r>
              <a:rPr lang="zh-CN" altLang="zh-CN" dirty="0"/>
              <a:t>中的</a:t>
            </a:r>
            <a:r>
              <a:rPr lang="en-US" altLang="zh-CN" dirty="0"/>
              <a:t> FERR</a:t>
            </a:r>
            <a:r>
              <a:rPr lang="zh-CN" altLang="zh-CN" dirty="0" smtClean="0"/>
              <a:t>信号</a:t>
            </a:r>
            <a:r>
              <a:rPr lang="zh-CN" altLang="zh-CN" dirty="0"/>
              <a:t>兼容，用来指示内部协处理器出现错误。</a:t>
            </a:r>
          </a:p>
          <a:p>
            <a:pPr>
              <a:spcBef>
                <a:spcPts val="0"/>
              </a:spcBef>
              <a:spcAft>
                <a:spcPts val="0"/>
              </a:spcAft>
            </a:pPr>
            <a:r>
              <a:rPr lang="zh-CN" altLang="zh-CN" dirty="0"/>
              <a:t>（</a:t>
            </a:r>
            <a:r>
              <a:rPr lang="en-US" altLang="zh-CN" dirty="0"/>
              <a:t>23</a:t>
            </a:r>
            <a:r>
              <a:rPr lang="zh-CN" altLang="zh-CN" dirty="0" smtClean="0"/>
              <a:t>）</a:t>
            </a:r>
            <a:r>
              <a:rPr lang="en-US" altLang="zh-CN" dirty="0" smtClean="0"/>
              <a:t>FLUSH </a:t>
            </a:r>
            <a:endParaRPr lang="zh-CN" altLang="zh-CN" dirty="0"/>
          </a:p>
          <a:p>
            <a:pPr>
              <a:spcBef>
                <a:spcPts val="0"/>
              </a:spcBef>
              <a:spcAft>
                <a:spcPts val="0"/>
              </a:spcAft>
            </a:pPr>
            <a:r>
              <a:rPr lang="zh-CN" altLang="zh-CN" dirty="0"/>
              <a:t>清</a:t>
            </a:r>
            <a:r>
              <a:rPr lang="en-US" altLang="zh-CN" dirty="0"/>
              <a:t>Cache</a:t>
            </a:r>
            <a:r>
              <a:rPr lang="zh-CN" altLang="zh-CN" dirty="0"/>
              <a:t>输入信号。使</a:t>
            </a:r>
            <a:r>
              <a:rPr lang="en-US" altLang="zh-CN" dirty="0"/>
              <a:t>Pentium</a:t>
            </a:r>
            <a:r>
              <a:rPr lang="zh-CN" altLang="zh-CN" dirty="0"/>
              <a:t>写回数据</a:t>
            </a:r>
            <a:r>
              <a:rPr lang="en-US" altLang="zh-CN" dirty="0"/>
              <a:t>Cache</a:t>
            </a:r>
            <a:r>
              <a:rPr lang="zh-CN" altLang="zh-CN" dirty="0"/>
              <a:t>中修改过的行，并使其置于无效状态。</a:t>
            </a:r>
          </a:p>
          <a:p>
            <a:pPr>
              <a:spcBef>
                <a:spcPts val="0"/>
              </a:spcBef>
              <a:spcAft>
                <a:spcPts val="0"/>
              </a:spcAft>
            </a:pPr>
            <a:r>
              <a:rPr lang="zh-CN" altLang="zh-CN" dirty="0"/>
              <a:t>（</a:t>
            </a:r>
            <a:r>
              <a:rPr lang="en-US" altLang="zh-CN" dirty="0"/>
              <a:t>24</a:t>
            </a:r>
            <a:r>
              <a:rPr lang="zh-CN" altLang="zh-CN" dirty="0"/>
              <a:t>）</a:t>
            </a:r>
            <a:r>
              <a:rPr lang="en-US" altLang="zh-CN" dirty="0"/>
              <a:t> </a:t>
            </a:r>
            <a:r>
              <a:rPr lang="en-US" altLang="zh-CN" dirty="0" smtClean="0"/>
              <a:t>FRCMC</a:t>
            </a:r>
            <a:endParaRPr lang="zh-CN" altLang="zh-CN" dirty="0"/>
          </a:p>
          <a:p>
            <a:pPr>
              <a:spcBef>
                <a:spcPts val="0"/>
              </a:spcBef>
              <a:spcAft>
                <a:spcPts val="0"/>
              </a:spcAft>
            </a:pPr>
            <a:r>
              <a:rPr lang="zh-CN" altLang="zh-CN" dirty="0"/>
              <a:t>功能冗余检查输入信号。在复位时，为“</a:t>
            </a:r>
            <a:r>
              <a:rPr lang="en-US" altLang="zh-CN" dirty="0"/>
              <a:t>1</a:t>
            </a:r>
            <a:r>
              <a:rPr lang="zh-CN" altLang="zh-CN" dirty="0"/>
              <a:t>”设置</a:t>
            </a:r>
            <a:r>
              <a:rPr lang="en-US" altLang="zh-CN" dirty="0"/>
              <a:t>Pentium</a:t>
            </a:r>
            <a:r>
              <a:rPr lang="zh-CN" altLang="zh-CN" dirty="0"/>
              <a:t>为主控制器（</a:t>
            </a:r>
            <a:r>
              <a:rPr lang="en-US" altLang="zh-CN" dirty="0"/>
              <a:t>Master</a:t>
            </a:r>
            <a:r>
              <a:rPr lang="zh-CN" altLang="zh-CN" dirty="0"/>
              <a:t>）模式</a:t>
            </a:r>
            <a:r>
              <a:rPr lang="en-US" altLang="zh-CN" dirty="0"/>
              <a:t>,</a:t>
            </a:r>
            <a:r>
              <a:rPr lang="zh-CN" altLang="zh-CN" dirty="0"/>
              <a:t>为“</a:t>
            </a:r>
            <a:r>
              <a:rPr lang="en-US" altLang="zh-CN" dirty="0"/>
              <a:t>0</a:t>
            </a:r>
            <a:r>
              <a:rPr lang="zh-CN" altLang="zh-CN" dirty="0"/>
              <a:t>” 设置</a:t>
            </a:r>
            <a:r>
              <a:rPr lang="en-US" altLang="zh-CN" dirty="0"/>
              <a:t>Pentium</a:t>
            </a:r>
            <a:r>
              <a:rPr lang="zh-CN" altLang="zh-CN" dirty="0"/>
              <a:t>为检查器（</a:t>
            </a:r>
            <a:r>
              <a:rPr lang="en-US" altLang="zh-CN" dirty="0"/>
              <a:t>Checker</a:t>
            </a:r>
            <a:r>
              <a:rPr lang="zh-CN" altLang="zh-CN" dirty="0"/>
              <a:t>）模式。</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dirty="0" smtClean="0"/>
              <a:t>吉林大学 微型计算机原理与接口技术</a:t>
            </a:r>
            <a:endParaRPr lang="zh-CN" altLang="en-US" dirty="0"/>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79</a:t>
            </a:fld>
            <a:endParaRPr lang="zh-CN" altLang="en-US"/>
          </a:p>
        </p:txBody>
      </p:sp>
      <p:cxnSp>
        <p:nvCxnSpPr>
          <p:cNvPr id="7" name="直接连接符 6"/>
          <p:cNvCxnSpPr/>
          <p:nvPr/>
        </p:nvCxnSpPr>
        <p:spPr>
          <a:xfrm>
            <a:off x="2062960" y="1412776"/>
            <a:ext cx="852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436096" y="1988840"/>
            <a:ext cx="852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62961" y="3068960"/>
            <a:ext cx="852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95736" y="4725144"/>
            <a:ext cx="852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80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b="1" dirty="0"/>
              <a:t>总线接口部件</a:t>
            </a:r>
            <a:endParaRPr lang="zh-CN" altLang="en-US" dirty="0"/>
          </a:p>
        </p:txBody>
      </p:sp>
      <p:sp>
        <p:nvSpPr>
          <p:cNvPr id="3" name="内容占位符 2"/>
          <p:cNvSpPr>
            <a:spLocks noGrp="1"/>
          </p:cNvSpPr>
          <p:nvPr>
            <p:ph idx="1"/>
          </p:nvPr>
        </p:nvSpPr>
        <p:spPr>
          <a:xfrm>
            <a:off x="395536" y="1412777"/>
            <a:ext cx="8352926" cy="4271939"/>
          </a:xfrm>
        </p:spPr>
        <p:txBody>
          <a:bodyPr/>
          <a:lstStyle/>
          <a:p>
            <a:r>
              <a:rPr lang="en-US" altLang="zh-CN" b="1" dirty="0"/>
              <a:t>5. </a:t>
            </a:r>
            <a:r>
              <a:rPr lang="zh-CN" altLang="zh-CN" b="1" dirty="0"/>
              <a:t>总线周期和总线控制</a:t>
            </a:r>
            <a:endParaRPr lang="zh-CN" altLang="zh-CN" dirty="0"/>
          </a:p>
          <a:p>
            <a:r>
              <a:rPr lang="zh-CN" altLang="zh-CN" dirty="0"/>
              <a:t>总线接口部件对总线周期的广泛选择和控制功能都给予支持。像成组传送、非成组送</a:t>
            </a:r>
            <a:r>
              <a:rPr lang="en-US" altLang="zh-CN" dirty="0"/>
              <a:t>(</a:t>
            </a:r>
            <a:r>
              <a:rPr lang="zh-CN" altLang="zh-CN" dirty="0"/>
              <a:t>单个周期或多个周期的传送</a:t>
            </a:r>
            <a:r>
              <a:rPr lang="en-US" altLang="zh-CN" dirty="0"/>
              <a:t>)</a:t>
            </a:r>
            <a:r>
              <a:rPr lang="zh-CN" altLang="zh-CN" dirty="0"/>
              <a:t>、总线的仲裁</a:t>
            </a:r>
            <a:r>
              <a:rPr lang="en-US" altLang="zh-CN" dirty="0"/>
              <a:t>(</a:t>
            </a:r>
            <a:r>
              <a:rPr lang="zh-CN" altLang="zh-CN" dirty="0"/>
              <a:t>其中包括总线请求、总线保持、总线保持确认、总线锁存、总线的伪锁存以及总线退出等操作</a:t>
            </a:r>
            <a:r>
              <a:rPr lang="en-US" altLang="zh-CN" dirty="0"/>
              <a:t>)</a:t>
            </a:r>
            <a:r>
              <a:rPr lang="zh-CN" altLang="zh-CN" dirty="0"/>
              <a:t>、浮点运算出错信号的发出、中断和复位等操作都给以支持</a:t>
            </a:r>
            <a:r>
              <a:rPr lang="zh-CN" altLang="zh-CN" dirty="0" smtClean="0"/>
              <a:t>。</a:t>
            </a: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a:t>
            </a:fld>
            <a:endParaRPr lang="zh-CN" altLang="en-US"/>
          </a:p>
        </p:txBody>
      </p:sp>
    </p:spTree>
    <p:extLst>
      <p:ext uri="{BB962C8B-B14F-4D97-AF65-F5344CB8AC3E}">
        <p14:creationId xmlns:p14="http://schemas.microsoft.com/office/powerpoint/2010/main" val="13040266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5078313"/>
          </a:xfrm>
        </p:spPr>
        <p:txBody>
          <a:bodyPr/>
          <a:lstStyle/>
          <a:p>
            <a:pPr>
              <a:spcBef>
                <a:spcPts val="0"/>
              </a:spcBef>
              <a:spcAft>
                <a:spcPts val="0"/>
              </a:spcAft>
            </a:pPr>
            <a:r>
              <a:rPr lang="zh-CN" altLang="zh-CN" dirty="0"/>
              <a:t>（</a:t>
            </a:r>
            <a:r>
              <a:rPr lang="en-US" altLang="zh-CN" dirty="0"/>
              <a:t>25</a:t>
            </a:r>
            <a:r>
              <a:rPr lang="zh-CN" altLang="zh-CN" dirty="0"/>
              <a:t>）</a:t>
            </a:r>
            <a:r>
              <a:rPr lang="en-US" altLang="zh-CN" dirty="0"/>
              <a:t> </a:t>
            </a:r>
            <a:r>
              <a:rPr lang="en-US" altLang="zh-CN" dirty="0" smtClean="0"/>
              <a:t>HIT</a:t>
            </a:r>
            <a:endParaRPr lang="zh-CN" altLang="zh-CN" dirty="0"/>
          </a:p>
          <a:p>
            <a:pPr>
              <a:spcBef>
                <a:spcPts val="0"/>
              </a:spcBef>
              <a:spcAft>
                <a:spcPts val="0"/>
              </a:spcAft>
            </a:pPr>
            <a:r>
              <a:rPr lang="zh-CN" altLang="zh-CN" dirty="0"/>
              <a:t>查询命中输出信号。在查询周期，向外部表明内部</a:t>
            </a:r>
            <a:r>
              <a:rPr lang="en-US" altLang="zh-CN" dirty="0"/>
              <a:t>Cache</a:t>
            </a:r>
            <a:r>
              <a:rPr lang="zh-CN" altLang="zh-CN" dirty="0"/>
              <a:t>有正查找的行。</a:t>
            </a:r>
          </a:p>
          <a:p>
            <a:pPr>
              <a:spcBef>
                <a:spcPts val="0"/>
              </a:spcBef>
              <a:spcAft>
                <a:spcPts val="0"/>
              </a:spcAft>
            </a:pPr>
            <a:r>
              <a:rPr lang="zh-CN" altLang="zh-CN" dirty="0"/>
              <a:t>（</a:t>
            </a:r>
            <a:r>
              <a:rPr lang="en-US" altLang="zh-CN" dirty="0"/>
              <a:t>26</a:t>
            </a:r>
            <a:r>
              <a:rPr lang="zh-CN" altLang="zh-CN" dirty="0"/>
              <a:t>）</a:t>
            </a:r>
            <a:r>
              <a:rPr lang="en-US" altLang="zh-CN" dirty="0"/>
              <a:t> </a:t>
            </a:r>
            <a:r>
              <a:rPr lang="en-US" altLang="zh-CN" dirty="0" smtClean="0"/>
              <a:t>HITM</a:t>
            </a:r>
            <a:endParaRPr lang="zh-CN" altLang="zh-CN" dirty="0"/>
          </a:p>
          <a:p>
            <a:pPr>
              <a:spcBef>
                <a:spcPts val="0"/>
              </a:spcBef>
              <a:spcAft>
                <a:spcPts val="0"/>
              </a:spcAft>
            </a:pPr>
            <a:r>
              <a:rPr lang="zh-CN" altLang="zh-CN" dirty="0"/>
              <a:t>查询命中修改行输出信号。表明在查询周期中发现了一个修改过的</a:t>
            </a:r>
            <a:r>
              <a:rPr lang="en-US" altLang="zh-CN" dirty="0"/>
              <a:t>Cache</a:t>
            </a:r>
            <a:r>
              <a:rPr lang="zh-CN" altLang="zh-CN" dirty="0"/>
              <a:t>行，此输出信号用于在已修改过的</a:t>
            </a:r>
            <a:r>
              <a:rPr lang="en-US" altLang="zh-CN" dirty="0"/>
              <a:t>Cache</a:t>
            </a:r>
            <a:r>
              <a:rPr lang="zh-CN" altLang="zh-CN" dirty="0"/>
              <a:t>行写回到存储器之前禁止其他单元访问这些数据。</a:t>
            </a:r>
          </a:p>
          <a:p>
            <a:pPr>
              <a:spcBef>
                <a:spcPts val="0"/>
              </a:spcBef>
              <a:spcAft>
                <a:spcPts val="0"/>
              </a:spcAft>
            </a:pPr>
            <a:r>
              <a:rPr lang="zh-CN" altLang="zh-CN" dirty="0"/>
              <a:t>（</a:t>
            </a:r>
            <a:r>
              <a:rPr lang="en-US" altLang="zh-CN" dirty="0"/>
              <a:t>27</a:t>
            </a:r>
            <a:r>
              <a:rPr lang="zh-CN" altLang="zh-CN" dirty="0"/>
              <a:t>）</a:t>
            </a:r>
            <a:r>
              <a:rPr lang="en-US" altLang="zh-CN" dirty="0"/>
              <a:t>HOLD</a:t>
            </a:r>
            <a:endParaRPr lang="zh-CN" altLang="zh-CN" dirty="0"/>
          </a:p>
          <a:p>
            <a:pPr>
              <a:spcBef>
                <a:spcPts val="0"/>
              </a:spcBef>
              <a:spcAft>
                <a:spcPts val="0"/>
              </a:spcAft>
            </a:pPr>
            <a:r>
              <a:rPr lang="zh-CN" altLang="zh-CN" dirty="0"/>
              <a:t>总线请求输入信号。请求</a:t>
            </a:r>
            <a:r>
              <a:rPr lang="en-US" altLang="zh-CN" dirty="0"/>
              <a:t>Pentium</a:t>
            </a:r>
            <a:r>
              <a:rPr lang="zh-CN" altLang="zh-CN" dirty="0"/>
              <a:t>停止总线驱动</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80</a:t>
            </a:fld>
            <a:endParaRPr lang="zh-CN" altLang="en-US"/>
          </a:p>
        </p:txBody>
      </p:sp>
      <p:cxnSp>
        <p:nvCxnSpPr>
          <p:cNvPr id="7" name="直接连接符 6"/>
          <p:cNvCxnSpPr/>
          <p:nvPr/>
        </p:nvCxnSpPr>
        <p:spPr>
          <a:xfrm>
            <a:off x="2148362" y="3212976"/>
            <a:ext cx="852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48361" y="1556792"/>
            <a:ext cx="5514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8015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4915063"/>
          </a:xfrm>
        </p:spPr>
        <p:txBody>
          <a:bodyPr/>
          <a:lstStyle/>
          <a:p>
            <a:pPr>
              <a:lnSpc>
                <a:spcPts val="3800"/>
              </a:lnSpc>
              <a:spcBef>
                <a:spcPts val="0"/>
              </a:spcBef>
              <a:spcAft>
                <a:spcPts val="0"/>
              </a:spcAft>
            </a:pPr>
            <a:r>
              <a:rPr lang="zh-CN" altLang="zh-CN" dirty="0"/>
              <a:t>（</a:t>
            </a:r>
            <a:r>
              <a:rPr lang="en-US" altLang="zh-CN" dirty="0"/>
              <a:t>28</a:t>
            </a:r>
            <a:r>
              <a:rPr lang="zh-CN" altLang="zh-CN" dirty="0"/>
              <a:t>）</a:t>
            </a:r>
            <a:r>
              <a:rPr lang="en-US" altLang="zh-CN" dirty="0"/>
              <a:t>HLDA</a:t>
            </a:r>
            <a:endParaRPr lang="zh-CN" altLang="zh-CN" dirty="0"/>
          </a:p>
          <a:p>
            <a:pPr>
              <a:lnSpc>
                <a:spcPts val="3800"/>
              </a:lnSpc>
              <a:spcBef>
                <a:spcPts val="0"/>
              </a:spcBef>
              <a:spcAft>
                <a:spcPts val="0"/>
              </a:spcAft>
            </a:pPr>
            <a:r>
              <a:rPr lang="zh-CN" altLang="zh-CN" dirty="0"/>
              <a:t>总线请求响应输出信号。指示</a:t>
            </a:r>
            <a:r>
              <a:rPr lang="en-US" altLang="zh-CN" dirty="0"/>
              <a:t>Pentium</a:t>
            </a:r>
            <a:r>
              <a:rPr lang="zh-CN" altLang="zh-CN" dirty="0"/>
              <a:t>让出总线控制，输出引脚已经处于悬空状态。</a:t>
            </a:r>
          </a:p>
          <a:p>
            <a:pPr>
              <a:lnSpc>
                <a:spcPts val="3800"/>
              </a:lnSpc>
              <a:spcBef>
                <a:spcPts val="0"/>
              </a:spcBef>
              <a:spcAft>
                <a:spcPts val="0"/>
              </a:spcAft>
            </a:pPr>
            <a:r>
              <a:rPr lang="zh-CN" altLang="zh-CN" dirty="0"/>
              <a:t>（</a:t>
            </a:r>
            <a:r>
              <a:rPr lang="en-US" altLang="zh-CN" dirty="0"/>
              <a:t>29</a:t>
            </a:r>
            <a:r>
              <a:rPr lang="zh-CN" altLang="zh-CN" dirty="0"/>
              <a:t>）</a:t>
            </a:r>
            <a:r>
              <a:rPr lang="en-US" altLang="zh-CN" dirty="0"/>
              <a:t>IBT</a:t>
            </a:r>
            <a:endParaRPr lang="zh-CN" altLang="zh-CN" dirty="0"/>
          </a:p>
          <a:p>
            <a:pPr>
              <a:lnSpc>
                <a:spcPts val="3800"/>
              </a:lnSpc>
              <a:spcBef>
                <a:spcPts val="0"/>
              </a:spcBef>
              <a:spcAft>
                <a:spcPts val="0"/>
              </a:spcAft>
            </a:pPr>
            <a:r>
              <a:rPr lang="zh-CN" altLang="zh-CN" dirty="0"/>
              <a:t>指令分支输出信号。表示</a:t>
            </a:r>
            <a:r>
              <a:rPr lang="en-US" altLang="zh-CN" dirty="0"/>
              <a:t>Pentium</a:t>
            </a:r>
            <a:r>
              <a:rPr lang="zh-CN" altLang="zh-CN" dirty="0"/>
              <a:t>发生了一个指令分支。</a:t>
            </a:r>
          </a:p>
          <a:p>
            <a:pPr>
              <a:lnSpc>
                <a:spcPts val="3800"/>
              </a:lnSpc>
              <a:spcBef>
                <a:spcPts val="0"/>
              </a:spcBef>
              <a:spcAft>
                <a:spcPts val="0"/>
              </a:spcAft>
            </a:pPr>
            <a:r>
              <a:rPr lang="zh-CN" altLang="zh-CN" dirty="0"/>
              <a:t>（</a:t>
            </a:r>
            <a:r>
              <a:rPr lang="en-US" altLang="zh-CN" dirty="0"/>
              <a:t>30</a:t>
            </a:r>
            <a:r>
              <a:rPr lang="zh-CN" altLang="zh-CN" dirty="0" smtClean="0"/>
              <a:t>）</a:t>
            </a:r>
            <a:r>
              <a:rPr lang="en-US" altLang="zh-CN" dirty="0" smtClean="0"/>
              <a:t>IERR </a:t>
            </a:r>
            <a:endParaRPr lang="zh-CN" altLang="zh-CN" dirty="0"/>
          </a:p>
          <a:p>
            <a:pPr>
              <a:lnSpc>
                <a:spcPts val="3800"/>
              </a:lnSpc>
              <a:spcBef>
                <a:spcPts val="0"/>
              </a:spcBef>
              <a:spcAft>
                <a:spcPts val="0"/>
              </a:spcAft>
            </a:pPr>
            <a:r>
              <a:rPr lang="zh-CN" altLang="zh-CN" dirty="0"/>
              <a:t>内部错输出信号。表明</a:t>
            </a:r>
            <a:r>
              <a:rPr lang="en-US" altLang="zh-CN" dirty="0"/>
              <a:t>Pentium</a:t>
            </a:r>
            <a:r>
              <a:rPr lang="zh-CN" altLang="zh-CN" dirty="0"/>
              <a:t>已检测到一个内部的奇偶校验错或功能性冗余错。</a:t>
            </a:r>
            <a:r>
              <a:rPr lang="en-US" altLang="zh-CN" dirty="0"/>
              <a:t> </a:t>
            </a:r>
            <a:endParaRPr lang="zh-CN" altLang="zh-CN" dirty="0"/>
          </a:p>
          <a:p>
            <a:pPr>
              <a:lnSpc>
                <a:spcPts val="3800"/>
              </a:lnSpc>
              <a:spcBef>
                <a:spcPts val="0"/>
              </a:spcBef>
              <a:spcAft>
                <a:spcPts val="0"/>
              </a:spcAft>
            </a:pPr>
            <a:r>
              <a:rPr lang="zh-CN" altLang="zh-CN" dirty="0"/>
              <a:t>（</a:t>
            </a:r>
            <a:r>
              <a:rPr lang="en-US" altLang="zh-CN" dirty="0"/>
              <a:t>31</a:t>
            </a:r>
            <a:r>
              <a:rPr lang="zh-CN" altLang="zh-CN" dirty="0"/>
              <a:t>）</a:t>
            </a:r>
            <a:r>
              <a:rPr lang="en-US" altLang="zh-CN" dirty="0"/>
              <a:t> </a:t>
            </a:r>
            <a:r>
              <a:rPr lang="en-US" altLang="zh-CN" dirty="0" smtClean="0"/>
              <a:t>IGNNE</a:t>
            </a:r>
            <a:endParaRPr lang="zh-CN" altLang="zh-CN" dirty="0"/>
          </a:p>
          <a:p>
            <a:pPr>
              <a:lnSpc>
                <a:spcPts val="3800"/>
              </a:lnSpc>
              <a:spcBef>
                <a:spcPts val="0"/>
              </a:spcBef>
              <a:spcAft>
                <a:spcPts val="0"/>
              </a:spcAft>
            </a:pPr>
            <a:r>
              <a:rPr lang="zh-CN" altLang="zh-CN" dirty="0"/>
              <a:t>忽略数值错输入信号。使</a:t>
            </a:r>
            <a:r>
              <a:rPr lang="en-US" altLang="zh-CN" dirty="0"/>
              <a:t>Pentium</a:t>
            </a:r>
            <a:r>
              <a:rPr lang="zh-CN" altLang="zh-CN" dirty="0"/>
              <a:t>忽略协处理器错误</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81</a:t>
            </a:fld>
            <a:endParaRPr lang="zh-CN" altLang="en-US"/>
          </a:p>
        </p:txBody>
      </p:sp>
      <p:cxnSp>
        <p:nvCxnSpPr>
          <p:cNvPr id="7" name="直接连接符 6"/>
          <p:cNvCxnSpPr/>
          <p:nvPr/>
        </p:nvCxnSpPr>
        <p:spPr>
          <a:xfrm>
            <a:off x="2015625" y="3933056"/>
            <a:ext cx="852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95735" y="5373216"/>
            <a:ext cx="852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8015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5278368"/>
          </a:xfrm>
        </p:spPr>
        <p:txBody>
          <a:bodyPr/>
          <a:lstStyle/>
          <a:p>
            <a:r>
              <a:rPr lang="zh-CN" altLang="zh-CN" dirty="0"/>
              <a:t>（</a:t>
            </a:r>
            <a:r>
              <a:rPr lang="en-US" altLang="zh-CN" dirty="0"/>
              <a:t>32</a:t>
            </a:r>
            <a:r>
              <a:rPr lang="zh-CN" altLang="zh-CN" dirty="0"/>
              <a:t>）</a:t>
            </a:r>
            <a:r>
              <a:rPr lang="en-US" altLang="zh-CN" dirty="0">
                <a:solidFill>
                  <a:srgbClr val="FF0000"/>
                </a:solidFill>
              </a:rPr>
              <a:t>INIT</a:t>
            </a:r>
            <a:endParaRPr lang="zh-CN" altLang="zh-CN" dirty="0">
              <a:solidFill>
                <a:srgbClr val="FF0000"/>
              </a:solidFill>
            </a:endParaRPr>
          </a:p>
          <a:p>
            <a:r>
              <a:rPr lang="zh-CN" altLang="zh-CN" dirty="0"/>
              <a:t>初始化输入信号</a:t>
            </a:r>
            <a:r>
              <a:rPr lang="zh-CN" altLang="zh-CN" dirty="0" smtClean="0"/>
              <a:t>。其</a:t>
            </a:r>
            <a:r>
              <a:rPr lang="zh-CN" altLang="zh-CN" dirty="0"/>
              <a:t>功能与</a:t>
            </a:r>
            <a:r>
              <a:rPr lang="en-US" altLang="zh-CN" dirty="0"/>
              <a:t>RESET</a:t>
            </a:r>
            <a:r>
              <a:rPr lang="zh-CN" altLang="zh-CN" dirty="0"/>
              <a:t>信号类似，用于初始化</a:t>
            </a:r>
            <a:r>
              <a:rPr lang="en-US" altLang="zh-CN" dirty="0"/>
              <a:t>CPU</a:t>
            </a:r>
            <a:r>
              <a:rPr lang="zh-CN" altLang="zh-CN" dirty="0" smtClean="0"/>
              <a:t>。</a:t>
            </a:r>
            <a:endParaRPr lang="en-US" altLang="zh-CN" dirty="0" smtClean="0"/>
          </a:p>
          <a:p>
            <a:r>
              <a:rPr lang="zh-CN" altLang="zh-CN" dirty="0" smtClean="0"/>
              <a:t>但</a:t>
            </a:r>
            <a:r>
              <a:rPr lang="en-US" altLang="zh-CN" dirty="0"/>
              <a:t>INIT</a:t>
            </a:r>
            <a:r>
              <a:rPr lang="zh-CN" altLang="zh-CN" dirty="0"/>
              <a:t>信号不初始化</a:t>
            </a:r>
            <a:r>
              <a:rPr lang="en-US" altLang="zh-CN" dirty="0"/>
              <a:t>Cache</a:t>
            </a:r>
            <a:r>
              <a:rPr lang="zh-CN" altLang="zh-CN" dirty="0"/>
              <a:t>、写回缓冲区和浮点寄存器，该信号不能取代加电后的</a:t>
            </a:r>
            <a:r>
              <a:rPr lang="en-US" altLang="zh-CN" dirty="0"/>
              <a:t>RESET</a:t>
            </a:r>
            <a:r>
              <a:rPr lang="zh-CN" altLang="zh-CN" dirty="0"/>
              <a:t>信号对处理器的复位。</a:t>
            </a:r>
          </a:p>
          <a:p>
            <a:r>
              <a:rPr lang="zh-CN" altLang="zh-CN" dirty="0"/>
              <a:t>（</a:t>
            </a:r>
            <a:r>
              <a:rPr lang="en-US" altLang="zh-CN" dirty="0"/>
              <a:t>33</a:t>
            </a:r>
            <a:r>
              <a:rPr lang="zh-CN" altLang="zh-CN" dirty="0"/>
              <a:t>）</a:t>
            </a:r>
            <a:r>
              <a:rPr lang="en-US" altLang="zh-CN" dirty="0"/>
              <a:t>INTR</a:t>
            </a:r>
            <a:endParaRPr lang="zh-CN" altLang="zh-CN" dirty="0"/>
          </a:p>
          <a:p>
            <a:r>
              <a:rPr lang="zh-CN" altLang="zh-CN" dirty="0"/>
              <a:t>可屏蔽中断请求输入信号。输入外部中断请求信号</a:t>
            </a:r>
            <a:r>
              <a:rPr lang="zh-CN" altLang="zh-CN" dirty="0" smtClean="0"/>
              <a:t>。</a:t>
            </a:r>
            <a:endParaRPr lang="en-US" altLang="zh-CN" dirty="0" smtClean="0"/>
          </a:p>
          <a:p>
            <a:r>
              <a:rPr lang="zh-CN" altLang="en-US" dirty="0" smtClean="0"/>
              <a:t>高电平有效。</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82</a:t>
            </a:fld>
            <a:endParaRPr lang="zh-CN" altLang="en-US"/>
          </a:p>
        </p:txBody>
      </p:sp>
    </p:spTree>
    <p:extLst>
      <p:ext uri="{BB962C8B-B14F-4D97-AF65-F5344CB8AC3E}">
        <p14:creationId xmlns:p14="http://schemas.microsoft.com/office/powerpoint/2010/main" val="8398015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496944" cy="447814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nSpc>
                <a:spcPts val="3800"/>
              </a:lnSpc>
              <a:spcBef>
                <a:spcPts val="0"/>
              </a:spcBef>
              <a:spcAft>
                <a:spcPts val="0"/>
              </a:spcAft>
            </a:pPr>
            <a:r>
              <a:rPr lang="zh-CN" altLang="zh-CN" dirty="0"/>
              <a:t>（</a:t>
            </a:r>
            <a:r>
              <a:rPr lang="en-US" altLang="zh-CN" dirty="0"/>
              <a:t>34</a:t>
            </a:r>
            <a:r>
              <a:rPr lang="zh-CN" altLang="zh-CN" dirty="0"/>
              <a:t>）</a:t>
            </a:r>
            <a:r>
              <a:rPr lang="en-US" altLang="zh-CN" dirty="0"/>
              <a:t>INV</a:t>
            </a:r>
            <a:endParaRPr lang="zh-CN" altLang="zh-CN" dirty="0"/>
          </a:p>
          <a:p>
            <a:pPr>
              <a:lnSpc>
                <a:spcPts val="3800"/>
              </a:lnSpc>
              <a:spcBef>
                <a:spcPts val="0"/>
              </a:spcBef>
              <a:spcAft>
                <a:spcPts val="0"/>
              </a:spcAft>
            </a:pPr>
            <a:r>
              <a:rPr lang="en-US" altLang="zh-CN" dirty="0"/>
              <a:t>Cache</a:t>
            </a:r>
            <a:r>
              <a:rPr lang="zh-CN" altLang="zh-CN" dirty="0"/>
              <a:t>行状态输入信号</a:t>
            </a:r>
            <a:r>
              <a:rPr lang="zh-CN" altLang="zh-CN" dirty="0" smtClean="0"/>
              <a:t>。</a:t>
            </a:r>
            <a:endParaRPr lang="en-US" altLang="zh-CN" dirty="0" smtClean="0"/>
          </a:p>
          <a:p>
            <a:pPr>
              <a:lnSpc>
                <a:spcPts val="3800"/>
              </a:lnSpc>
              <a:spcBef>
                <a:spcPts val="0"/>
              </a:spcBef>
              <a:spcAft>
                <a:spcPts val="0"/>
              </a:spcAft>
            </a:pPr>
            <a:r>
              <a:rPr lang="zh-CN" altLang="zh-CN" dirty="0" smtClean="0"/>
              <a:t>给</a:t>
            </a:r>
            <a:r>
              <a:rPr lang="zh-CN" altLang="zh-CN" dirty="0"/>
              <a:t>出查询周期命中的</a:t>
            </a:r>
            <a:r>
              <a:rPr lang="en-US" altLang="zh-CN" dirty="0"/>
              <a:t>Cache</a:t>
            </a:r>
            <a:r>
              <a:rPr lang="zh-CN" altLang="zh-CN" dirty="0"/>
              <a:t>行设置的状态</a:t>
            </a:r>
            <a:r>
              <a:rPr lang="zh-CN" altLang="zh-CN" dirty="0" smtClean="0"/>
              <a:t>。</a:t>
            </a:r>
            <a:endParaRPr lang="en-US" altLang="zh-CN" dirty="0" smtClean="0"/>
          </a:p>
          <a:p>
            <a:pPr>
              <a:lnSpc>
                <a:spcPts val="3800"/>
              </a:lnSpc>
              <a:spcBef>
                <a:spcPts val="0"/>
              </a:spcBef>
              <a:spcAft>
                <a:spcPts val="0"/>
              </a:spcAft>
            </a:pPr>
            <a:endParaRPr lang="zh-CN" altLang="zh-CN" dirty="0"/>
          </a:p>
          <a:p>
            <a:pPr>
              <a:lnSpc>
                <a:spcPts val="3800"/>
              </a:lnSpc>
              <a:spcBef>
                <a:spcPts val="0"/>
              </a:spcBef>
              <a:spcAft>
                <a:spcPts val="0"/>
              </a:spcAft>
            </a:pPr>
            <a:r>
              <a:rPr lang="zh-CN" altLang="zh-CN" dirty="0"/>
              <a:t>（</a:t>
            </a:r>
            <a:r>
              <a:rPr lang="en-US" altLang="zh-CN" dirty="0"/>
              <a:t>35</a:t>
            </a:r>
            <a:r>
              <a:rPr lang="zh-CN" altLang="zh-CN" dirty="0"/>
              <a:t>）</a:t>
            </a:r>
            <a:r>
              <a:rPr lang="en-US" altLang="zh-CN" dirty="0"/>
              <a:t>IU</a:t>
            </a:r>
            <a:endParaRPr lang="zh-CN" altLang="zh-CN" dirty="0"/>
          </a:p>
          <a:p>
            <a:pPr>
              <a:lnSpc>
                <a:spcPts val="3800"/>
              </a:lnSpc>
              <a:spcBef>
                <a:spcPts val="0"/>
              </a:spcBef>
              <a:spcAft>
                <a:spcPts val="0"/>
              </a:spcAft>
            </a:pPr>
            <a:r>
              <a:rPr lang="en-US" altLang="zh-CN" dirty="0"/>
              <a:t>U</a:t>
            </a:r>
            <a:r>
              <a:rPr lang="zh-CN" altLang="zh-CN" dirty="0"/>
              <a:t>流水线指令完成输出信号。表明</a:t>
            </a:r>
            <a:r>
              <a:rPr lang="en-US" altLang="zh-CN" dirty="0"/>
              <a:t>U</a:t>
            </a:r>
            <a:r>
              <a:rPr lang="zh-CN" altLang="zh-CN" dirty="0"/>
              <a:t>流水线完成了一条指令。</a:t>
            </a:r>
          </a:p>
          <a:p>
            <a:pPr>
              <a:lnSpc>
                <a:spcPts val="3800"/>
              </a:lnSpc>
              <a:spcBef>
                <a:spcPts val="0"/>
              </a:spcBef>
              <a:spcAft>
                <a:spcPts val="0"/>
              </a:spcAft>
            </a:pPr>
            <a:r>
              <a:rPr lang="zh-CN" altLang="zh-CN" dirty="0"/>
              <a:t>（</a:t>
            </a:r>
            <a:r>
              <a:rPr lang="en-US" altLang="zh-CN" dirty="0"/>
              <a:t>36</a:t>
            </a:r>
            <a:r>
              <a:rPr lang="zh-CN" altLang="zh-CN" dirty="0"/>
              <a:t>）</a:t>
            </a:r>
            <a:r>
              <a:rPr lang="en-US" altLang="zh-CN" dirty="0"/>
              <a:t>IV</a:t>
            </a:r>
            <a:endParaRPr lang="zh-CN" altLang="zh-CN" dirty="0"/>
          </a:p>
          <a:p>
            <a:pPr>
              <a:lnSpc>
                <a:spcPts val="3800"/>
              </a:lnSpc>
              <a:spcBef>
                <a:spcPts val="0"/>
              </a:spcBef>
              <a:spcAft>
                <a:spcPts val="0"/>
              </a:spcAft>
            </a:pPr>
            <a:r>
              <a:rPr lang="en-US" altLang="zh-CN" dirty="0"/>
              <a:t>V</a:t>
            </a:r>
            <a:r>
              <a:rPr lang="zh-CN" altLang="zh-CN" dirty="0"/>
              <a:t>流水线指令完成输出信号。表明</a:t>
            </a:r>
            <a:r>
              <a:rPr lang="en-US" altLang="zh-CN" dirty="0"/>
              <a:t>V</a:t>
            </a:r>
            <a:r>
              <a:rPr lang="zh-CN" altLang="zh-CN" dirty="0"/>
              <a:t>流水线完成了一条指令。</a:t>
            </a:r>
          </a:p>
          <a:p>
            <a:pPr>
              <a:lnSpc>
                <a:spcPts val="3800"/>
              </a:lnSpc>
              <a:spcBef>
                <a:spcPts val="0"/>
              </a:spcBef>
              <a:spcAft>
                <a:spcPts val="0"/>
              </a:spcAft>
            </a:pP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83</a:t>
            </a:fld>
            <a:endParaRPr lang="zh-CN" altLang="en-US"/>
          </a:p>
        </p:txBody>
      </p:sp>
    </p:spTree>
    <p:extLst>
      <p:ext uri="{BB962C8B-B14F-4D97-AF65-F5344CB8AC3E}">
        <p14:creationId xmlns:p14="http://schemas.microsoft.com/office/powerpoint/2010/main" val="8398015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5127558"/>
          </a:xfrm>
        </p:spPr>
        <p:txBody>
          <a:bodyPr/>
          <a:lstStyle/>
          <a:p>
            <a:r>
              <a:rPr lang="zh-CN" altLang="zh-CN" dirty="0"/>
              <a:t>（</a:t>
            </a:r>
            <a:r>
              <a:rPr lang="en-US" altLang="zh-CN" dirty="0"/>
              <a:t>37</a:t>
            </a:r>
            <a:r>
              <a:rPr lang="zh-CN" altLang="zh-CN" dirty="0" smtClean="0"/>
              <a:t>）</a:t>
            </a:r>
            <a:r>
              <a:rPr lang="en-US" altLang="zh-CN" dirty="0" smtClean="0"/>
              <a:t>KEN </a:t>
            </a:r>
            <a:endParaRPr lang="zh-CN" altLang="zh-CN" dirty="0"/>
          </a:p>
          <a:p>
            <a:r>
              <a:rPr lang="en-US" altLang="zh-CN" dirty="0"/>
              <a:t>Cache</a:t>
            </a:r>
            <a:r>
              <a:rPr lang="zh-CN" altLang="zh-CN" dirty="0"/>
              <a:t>允许输入信号。指示外部是否允许高速缓存操作。当</a:t>
            </a:r>
            <a:r>
              <a:rPr lang="en-US" altLang="zh-CN" dirty="0"/>
              <a:t>Pentium</a:t>
            </a:r>
            <a:r>
              <a:rPr lang="zh-CN" altLang="zh-CN" dirty="0"/>
              <a:t>的一个周期支持</a:t>
            </a:r>
            <a:r>
              <a:rPr lang="en-US" altLang="zh-CN" dirty="0"/>
              <a:t>Cache</a:t>
            </a:r>
            <a:r>
              <a:rPr lang="zh-CN" altLang="zh-CN" dirty="0"/>
              <a:t>（</a:t>
            </a:r>
            <a:r>
              <a:rPr lang="en-US" altLang="zh-CN" dirty="0"/>
              <a:t> </a:t>
            </a:r>
            <a:r>
              <a:rPr lang="en-US" altLang="zh-CN" dirty="0" smtClean="0"/>
              <a:t>CACHE</a:t>
            </a:r>
            <a:r>
              <a:rPr lang="zh-CN" altLang="zh-CN" dirty="0" smtClean="0"/>
              <a:t>有效</a:t>
            </a:r>
            <a:r>
              <a:rPr lang="zh-CN" altLang="zh-CN" dirty="0"/>
              <a:t>），并且</a:t>
            </a:r>
            <a:r>
              <a:rPr lang="en-US" altLang="zh-CN" dirty="0"/>
              <a:t> </a:t>
            </a:r>
            <a:r>
              <a:rPr lang="en-US" altLang="zh-CN" dirty="0" smtClean="0"/>
              <a:t>KEN</a:t>
            </a:r>
            <a:r>
              <a:rPr lang="zh-CN" altLang="zh-CN" dirty="0" smtClean="0"/>
              <a:t>有效</a:t>
            </a:r>
            <a:r>
              <a:rPr lang="zh-CN" altLang="zh-CN" dirty="0"/>
              <a:t>，则总线周期为一个突发的行填充周期</a:t>
            </a:r>
            <a:r>
              <a:rPr lang="zh-CN" altLang="zh-CN" dirty="0" smtClean="0"/>
              <a:t>。</a:t>
            </a:r>
            <a:endParaRPr lang="en-US" altLang="zh-CN" dirty="0" smtClean="0"/>
          </a:p>
          <a:p>
            <a:endParaRPr lang="zh-CN" altLang="zh-CN" dirty="0"/>
          </a:p>
          <a:p>
            <a:r>
              <a:rPr lang="zh-CN" altLang="zh-CN" dirty="0"/>
              <a:t>（</a:t>
            </a:r>
            <a:r>
              <a:rPr lang="en-US" altLang="zh-CN" dirty="0"/>
              <a:t>38</a:t>
            </a:r>
            <a:r>
              <a:rPr lang="zh-CN" altLang="zh-CN" dirty="0"/>
              <a:t>）</a:t>
            </a:r>
            <a:r>
              <a:rPr lang="en-US" altLang="zh-CN" dirty="0"/>
              <a:t> </a:t>
            </a:r>
            <a:r>
              <a:rPr lang="en-US" altLang="zh-CN" dirty="0" smtClean="0"/>
              <a:t>LOCK</a:t>
            </a:r>
            <a:endParaRPr lang="zh-CN" altLang="zh-CN" dirty="0"/>
          </a:p>
          <a:p>
            <a:r>
              <a:rPr lang="zh-CN" altLang="zh-CN" dirty="0"/>
              <a:t>总线锁定输出信号。指令带有</a:t>
            </a:r>
            <a:r>
              <a:rPr lang="en-US" altLang="zh-CN" dirty="0"/>
              <a:t>LOCK</a:t>
            </a:r>
            <a:r>
              <a:rPr lang="zh-CN" altLang="zh-CN" dirty="0"/>
              <a:t>前缀时该信号变为有效（逻辑</a:t>
            </a:r>
            <a:r>
              <a:rPr lang="en-US" altLang="zh-CN" dirty="0"/>
              <a:t>0</a:t>
            </a:r>
            <a:r>
              <a:rPr lang="zh-CN" altLang="zh-CN" dirty="0"/>
              <a:t>）。用来指示现行总线周期不能被打断</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84</a:t>
            </a:fld>
            <a:endParaRPr lang="zh-CN" altLang="en-US"/>
          </a:p>
        </p:txBody>
      </p:sp>
      <p:cxnSp>
        <p:nvCxnSpPr>
          <p:cNvPr id="7" name="直接连接符 6"/>
          <p:cNvCxnSpPr/>
          <p:nvPr/>
        </p:nvCxnSpPr>
        <p:spPr>
          <a:xfrm>
            <a:off x="2123728" y="4653136"/>
            <a:ext cx="852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09445" y="1556792"/>
            <a:ext cx="6183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652120" y="2780928"/>
            <a:ext cx="852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39552" y="3356992"/>
            <a:ext cx="6183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8015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49654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nSpc>
                <a:spcPts val="3800"/>
              </a:lnSpc>
              <a:spcBef>
                <a:spcPts val="0"/>
              </a:spcBef>
              <a:spcAft>
                <a:spcPts val="0"/>
              </a:spcAft>
            </a:pPr>
            <a:r>
              <a:rPr lang="zh-CN" altLang="zh-CN" dirty="0"/>
              <a:t>（</a:t>
            </a:r>
            <a:r>
              <a:rPr lang="en-US" altLang="zh-CN" dirty="0"/>
              <a:t>39</a:t>
            </a:r>
            <a:r>
              <a:rPr lang="zh-CN" altLang="zh-CN" dirty="0"/>
              <a:t>）</a:t>
            </a:r>
            <a:r>
              <a:rPr lang="en-US" altLang="zh-CN" dirty="0"/>
              <a:t>M/IO </a:t>
            </a:r>
            <a:endParaRPr lang="zh-CN" altLang="zh-CN" dirty="0"/>
          </a:p>
          <a:p>
            <a:pPr>
              <a:lnSpc>
                <a:spcPts val="3800"/>
              </a:lnSpc>
              <a:spcBef>
                <a:spcPts val="0"/>
              </a:spcBef>
              <a:spcAft>
                <a:spcPts val="0"/>
              </a:spcAft>
            </a:pPr>
            <a:r>
              <a:rPr lang="zh-CN" altLang="zh-CN" dirty="0"/>
              <a:t>存储器／外设地址指示输出信号。该信号为逻辑</a:t>
            </a:r>
            <a:r>
              <a:rPr lang="en-US" altLang="zh-CN" dirty="0"/>
              <a:t>1</a:t>
            </a:r>
            <a:r>
              <a:rPr lang="zh-CN" altLang="zh-CN" dirty="0"/>
              <a:t>时，表示地址线上为存储器地址；当其为逻辑</a:t>
            </a:r>
            <a:r>
              <a:rPr lang="en-US" altLang="zh-CN" dirty="0"/>
              <a:t>0</a:t>
            </a:r>
            <a:r>
              <a:rPr lang="zh-CN" altLang="zh-CN" dirty="0"/>
              <a:t>时，地表示址线上为</a:t>
            </a:r>
            <a:r>
              <a:rPr lang="en-US" altLang="zh-CN" dirty="0"/>
              <a:t>I</a:t>
            </a:r>
            <a:r>
              <a:rPr lang="zh-CN" altLang="zh-CN" dirty="0"/>
              <a:t>／</a:t>
            </a:r>
            <a:r>
              <a:rPr lang="en-US" altLang="zh-CN" dirty="0"/>
              <a:t>0</a:t>
            </a:r>
            <a:r>
              <a:rPr lang="zh-CN" altLang="zh-CN" dirty="0"/>
              <a:t>端口地址。</a:t>
            </a:r>
            <a:r>
              <a:rPr lang="en-US" altLang="zh-CN" dirty="0"/>
              <a:t>  </a:t>
            </a:r>
            <a:endParaRPr lang="zh-CN" altLang="zh-CN" dirty="0"/>
          </a:p>
          <a:p>
            <a:pPr>
              <a:lnSpc>
                <a:spcPts val="3800"/>
              </a:lnSpc>
              <a:spcBef>
                <a:spcPts val="0"/>
              </a:spcBef>
              <a:spcAft>
                <a:spcPts val="0"/>
              </a:spcAft>
            </a:pPr>
            <a:r>
              <a:rPr lang="zh-CN" altLang="zh-CN" dirty="0"/>
              <a:t>（</a:t>
            </a:r>
            <a:r>
              <a:rPr lang="en-US" altLang="zh-CN" dirty="0"/>
              <a:t>40</a:t>
            </a:r>
            <a:r>
              <a:rPr lang="zh-CN" altLang="zh-CN" dirty="0"/>
              <a:t>）</a:t>
            </a:r>
            <a:r>
              <a:rPr lang="en-US" altLang="zh-CN" dirty="0"/>
              <a:t>NA </a:t>
            </a:r>
            <a:endParaRPr lang="zh-CN" altLang="zh-CN" dirty="0"/>
          </a:p>
          <a:p>
            <a:pPr>
              <a:lnSpc>
                <a:spcPts val="3800"/>
              </a:lnSpc>
              <a:spcBef>
                <a:spcPts val="0"/>
              </a:spcBef>
              <a:spcAft>
                <a:spcPts val="0"/>
              </a:spcAft>
            </a:pPr>
            <a:r>
              <a:rPr lang="zh-CN" altLang="zh-CN" dirty="0"/>
              <a:t>下一地址允许输入信号。表明外部存储器系统已准备好接受下一个总线周期</a:t>
            </a:r>
            <a:r>
              <a:rPr lang="zh-CN" altLang="zh-CN" dirty="0" smtClean="0"/>
              <a:t>。</a:t>
            </a:r>
            <a:r>
              <a:rPr lang="zh-CN" altLang="en-US" dirty="0" smtClean="0">
                <a:solidFill>
                  <a:srgbClr val="FF0000"/>
                </a:solidFill>
              </a:rPr>
              <a:t>（可能当前周期还没结束）</a:t>
            </a:r>
            <a:endParaRPr lang="zh-CN" altLang="zh-CN" dirty="0">
              <a:solidFill>
                <a:srgbClr val="FF0000"/>
              </a:solidFill>
            </a:endParaRPr>
          </a:p>
          <a:p>
            <a:pPr>
              <a:lnSpc>
                <a:spcPts val="3800"/>
              </a:lnSpc>
              <a:spcBef>
                <a:spcPts val="0"/>
              </a:spcBef>
              <a:spcAft>
                <a:spcPts val="0"/>
              </a:spcAft>
            </a:pPr>
            <a:r>
              <a:rPr lang="zh-CN" altLang="zh-CN" dirty="0"/>
              <a:t>（</a:t>
            </a:r>
            <a:r>
              <a:rPr lang="en-US" altLang="zh-CN" dirty="0"/>
              <a:t>41</a:t>
            </a:r>
            <a:r>
              <a:rPr lang="zh-CN" altLang="zh-CN" dirty="0"/>
              <a:t>）</a:t>
            </a:r>
            <a:r>
              <a:rPr lang="en-US" altLang="zh-CN" dirty="0"/>
              <a:t>NMI</a:t>
            </a:r>
            <a:endParaRPr lang="zh-CN" altLang="zh-CN" dirty="0"/>
          </a:p>
          <a:p>
            <a:pPr>
              <a:lnSpc>
                <a:spcPts val="3800"/>
              </a:lnSpc>
              <a:spcBef>
                <a:spcPts val="0"/>
              </a:spcBef>
              <a:spcAft>
                <a:spcPts val="0"/>
              </a:spcAft>
            </a:pPr>
            <a:r>
              <a:rPr lang="zh-CN" altLang="zh-CN" dirty="0"/>
              <a:t>非屏蔽中断输入信号。请求一个</a:t>
            </a:r>
            <a:r>
              <a:rPr lang="zh-CN" altLang="zh-CN" dirty="0" smtClean="0"/>
              <a:t>非屏蔽中断</a:t>
            </a:r>
            <a:r>
              <a:rPr lang="zh-CN" altLang="en-US" dirty="0" smtClean="0"/>
              <a:t>。</a:t>
            </a:r>
            <a:endParaRPr lang="en-US" altLang="zh-CN" dirty="0" smtClean="0"/>
          </a:p>
          <a:p>
            <a:pPr>
              <a:lnSpc>
                <a:spcPts val="3800"/>
              </a:lnSpc>
              <a:spcBef>
                <a:spcPts val="0"/>
              </a:spcBef>
              <a:spcAft>
                <a:spcPts val="0"/>
              </a:spcAft>
            </a:pPr>
            <a:r>
              <a:rPr lang="zh-CN" altLang="en-US" dirty="0" smtClean="0"/>
              <a:t>上升沿有效</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85</a:t>
            </a:fld>
            <a:endParaRPr lang="zh-CN" altLang="en-US"/>
          </a:p>
        </p:txBody>
      </p:sp>
      <p:cxnSp>
        <p:nvCxnSpPr>
          <p:cNvPr id="7" name="直接连接符 6"/>
          <p:cNvCxnSpPr/>
          <p:nvPr/>
        </p:nvCxnSpPr>
        <p:spPr>
          <a:xfrm>
            <a:off x="2462631" y="1527296"/>
            <a:ext cx="309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51720" y="3429000"/>
            <a:ext cx="309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1408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447814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nSpc>
                <a:spcPts val="3800"/>
              </a:lnSpc>
              <a:spcBef>
                <a:spcPts val="0"/>
              </a:spcBef>
              <a:spcAft>
                <a:spcPts val="0"/>
              </a:spcAft>
            </a:pPr>
            <a:r>
              <a:rPr lang="zh-CN" altLang="zh-CN" dirty="0"/>
              <a:t>（</a:t>
            </a:r>
            <a:r>
              <a:rPr lang="en-US" altLang="zh-CN" dirty="0"/>
              <a:t>42</a:t>
            </a:r>
            <a:r>
              <a:rPr lang="zh-CN" altLang="zh-CN" dirty="0"/>
              <a:t>）</a:t>
            </a:r>
            <a:r>
              <a:rPr lang="en-US" altLang="zh-CN" dirty="0"/>
              <a:t>PCD</a:t>
            </a:r>
            <a:endParaRPr lang="zh-CN" altLang="zh-CN" dirty="0"/>
          </a:p>
          <a:p>
            <a:pPr>
              <a:lnSpc>
                <a:spcPts val="3800"/>
              </a:lnSpc>
              <a:spcBef>
                <a:spcPts val="0"/>
              </a:spcBef>
              <a:spcAft>
                <a:spcPts val="0"/>
              </a:spcAft>
            </a:pPr>
            <a:r>
              <a:rPr lang="zh-CN" altLang="zh-CN" dirty="0"/>
              <a:t>页缓存禁止输出信号。反映了</a:t>
            </a:r>
            <a:r>
              <a:rPr lang="en-US" altLang="zh-CN" dirty="0"/>
              <a:t>CR3</a:t>
            </a:r>
            <a:r>
              <a:rPr lang="zh-CN" altLang="zh-CN" dirty="0"/>
              <a:t>的</a:t>
            </a:r>
            <a:r>
              <a:rPr lang="en-US" altLang="zh-CN" dirty="0"/>
              <a:t>PCD</a:t>
            </a:r>
            <a:r>
              <a:rPr lang="zh-CN" altLang="zh-CN" dirty="0"/>
              <a:t>位的状态，有效时表示内部的页缓存被禁止。</a:t>
            </a:r>
          </a:p>
          <a:p>
            <a:pPr>
              <a:lnSpc>
                <a:spcPts val="3800"/>
              </a:lnSpc>
              <a:spcBef>
                <a:spcPts val="0"/>
              </a:spcBef>
              <a:spcAft>
                <a:spcPts val="0"/>
              </a:spcAft>
            </a:pPr>
            <a:r>
              <a:rPr lang="zh-CN" altLang="zh-CN" dirty="0"/>
              <a:t>（</a:t>
            </a:r>
            <a:r>
              <a:rPr lang="en-US" altLang="zh-CN" dirty="0"/>
              <a:t>43</a:t>
            </a:r>
            <a:r>
              <a:rPr lang="zh-CN" altLang="zh-CN" dirty="0" smtClean="0"/>
              <a:t>）</a:t>
            </a:r>
            <a:r>
              <a:rPr lang="en-US" altLang="zh-CN" dirty="0" smtClean="0"/>
              <a:t>PCHK </a:t>
            </a:r>
            <a:endParaRPr lang="zh-CN" altLang="zh-CN" dirty="0"/>
          </a:p>
          <a:p>
            <a:pPr>
              <a:lnSpc>
                <a:spcPts val="3800"/>
              </a:lnSpc>
              <a:spcBef>
                <a:spcPts val="0"/>
              </a:spcBef>
              <a:spcAft>
                <a:spcPts val="0"/>
              </a:spcAft>
            </a:pPr>
            <a:r>
              <a:rPr lang="zh-CN" altLang="zh-CN" dirty="0"/>
              <a:t>奇偶校验检查输出信号。该信号表明从存储器或</a:t>
            </a:r>
            <a:r>
              <a:rPr lang="en-US" altLang="zh-CN" dirty="0"/>
              <a:t>I</a:t>
            </a:r>
            <a:r>
              <a:rPr lang="zh-CN" altLang="zh-CN" dirty="0"/>
              <a:t>／</a:t>
            </a:r>
            <a:r>
              <a:rPr lang="en-US" altLang="zh-CN" dirty="0"/>
              <a:t>0</a:t>
            </a:r>
            <a:r>
              <a:rPr lang="zh-CN" altLang="zh-CN" dirty="0"/>
              <a:t>读数据时奇偶校验检查结果。</a:t>
            </a:r>
          </a:p>
          <a:p>
            <a:pPr>
              <a:lnSpc>
                <a:spcPts val="3800"/>
              </a:lnSpc>
              <a:spcBef>
                <a:spcPts val="0"/>
              </a:spcBef>
              <a:spcAft>
                <a:spcPts val="0"/>
              </a:spcAft>
            </a:pPr>
            <a:r>
              <a:rPr lang="zh-CN" altLang="en-US" dirty="0" smtClean="0"/>
              <a:t>（</a:t>
            </a:r>
            <a:r>
              <a:rPr lang="en-US" altLang="zh-CN" dirty="0" smtClean="0"/>
              <a:t>44</a:t>
            </a:r>
            <a:r>
              <a:rPr lang="zh-CN" altLang="zh-CN" dirty="0" smtClean="0"/>
              <a:t>）</a:t>
            </a:r>
            <a:r>
              <a:rPr lang="en-US" altLang="zh-CN" dirty="0" smtClean="0"/>
              <a:t>PEN </a:t>
            </a:r>
            <a:endParaRPr lang="zh-CN" altLang="zh-CN" dirty="0"/>
          </a:p>
          <a:p>
            <a:pPr>
              <a:lnSpc>
                <a:spcPts val="3800"/>
              </a:lnSpc>
              <a:spcBef>
                <a:spcPts val="0"/>
              </a:spcBef>
              <a:spcAft>
                <a:spcPts val="0"/>
              </a:spcAft>
            </a:pPr>
            <a:r>
              <a:rPr lang="zh-CN" altLang="zh-CN" dirty="0"/>
              <a:t>奇偶校验异常允许输入信号。当其有效，并且</a:t>
            </a:r>
            <a:r>
              <a:rPr lang="en-US" altLang="zh-CN" dirty="0"/>
              <a:t>CR4</a:t>
            </a:r>
            <a:r>
              <a:rPr lang="zh-CN" altLang="zh-CN" dirty="0"/>
              <a:t>的</a:t>
            </a:r>
            <a:r>
              <a:rPr lang="en-US" altLang="zh-CN" dirty="0"/>
              <a:t>MCE</a:t>
            </a:r>
            <a:r>
              <a:rPr lang="zh-CN" altLang="zh-CN" dirty="0"/>
              <a:t>位有效，出现奇偶校验错时将触发异常处理</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86</a:t>
            </a:fld>
            <a:endParaRPr lang="zh-CN" altLang="en-US"/>
          </a:p>
        </p:txBody>
      </p:sp>
      <p:cxnSp>
        <p:nvCxnSpPr>
          <p:cNvPr id="7" name="直接连接符 6"/>
          <p:cNvCxnSpPr/>
          <p:nvPr/>
        </p:nvCxnSpPr>
        <p:spPr>
          <a:xfrm>
            <a:off x="2123728" y="2996952"/>
            <a:ext cx="6183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53103" y="4437112"/>
            <a:ext cx="6183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1408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5452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nSpc>
                <a:spcPts val="3800"/>
              </a:lnSpc>
              <a:spcBef>
                <a:spcPts val="0"/>
              </a:spcBef>
              <a:spcAft>
                <a:spcPts val="0"/>
              </a:spcAft>
            </a:pPr>
            <a:r>
              <a:rPr lang="en-US" altLang="zh-CN" dirty="0"/>
              <a:t>(45</a:t>
            </a:r>
            <a:r>
              <a:rPr lang="zh-CN" altLang="zh-CN" dirty="0"/>
              <a:t>）</a:t>
            </a:r>
            <a:r>
              <a:rPr lang="en-US" altLang="zh-CN" dirty="0"/>
              <a:t>PRDY</a:t>
            </a:r>
            <a:endParaRPr lang="zh-CN" altLang="zh-CN" dirty="0"/>
          </a:p>
          <a:p>
            <a:pPr>
              <a:lnSpc>
                <a:spcPts val="3800"/>
              </a:lnSpc>
              <a:spcBef>
                <a:spcPts val="0"/>
              </a:spcBef>
              <a:spcAft>
                <a:spcPts val="0"/>
              </a:spcAft>
            </a:pPr>
            <a:r>
              <a:rPr lang="zh-CN" altLang="zh-CN" dirty="0"/>
              <a:t>探针状态指示输出信号。</a:t>
            </a:r>
          </a:p>
          <a:p>
            <a:pPr>
              <a:lnSpc>
                <a:spcPts val="3800"/>
              </a:lnSpc>
              <a:spcBef>
                <a:spcPts val="0"/>
              </a:spcBef>
              <a:spcAft>
                <a:spcPts val="0"/>
              </a:spcAft>
            </a:pPr>
            <a:r>
              <a:rPr lang="en-US" altLang="zh-CN" dirty="0"/>
              <a:t>(46</a:t>
            </a:r>
            <a:r>
              <a:rPr lang="zh-CN" altLang="zh-CN" dirty="0"/>
              <a:t>）</a:t>
            </a:r>
            <a:r>
              <a:rPr lang="en-US" altLang="zh-CN" dirty="0"/>
              <a:t>PWT</a:t>
            </a:r>
            <a:endParaRPr lang="zh-CN" altLang="zh-CN" dirty="0"/>
          </a:p>
          <a:p>
            <a:pPr>
              <a:lnSpc>
                <a:spcPts val="3800"/>
              </a:lnSpc>
              <a:spcBef>
                <a:spcPts val="0"/>
              </a:spcBef>
              <a:spcAft>
                <a:spcPts val="0"/>
              </a:spcAft>
            </a:pPr>
            <a:r>
              <a:rPr lang="zh-CN" altLang="zh-CN" dirty="0"/>
              <a:t>页写直达输出信号。反映了</a:t>
            </a:r>
            <a:r>
              <a:rPr lang="en-US" altLang="zh-CN" dirty="0"/>
              <a:t>CR3</a:t>
            </a:r>
            <a:r>
              <a:rPr lang="zh-CN" altLang="zh-CN" dirty="0"/>
              <a:t>的</a:t>
            </a:r>
            <a:r>
              <a:rPr lang="en-US" altLang="zh-CN" dirty="0"/>
              <a:t>PWT</a:t>
            </a:r>
            <a:r>
              <a:rPr lang="zh-CN" altLang="zh-CN" dirty="0"/>
              <a:t>位状态。</a:t>
            </a:r>
          </a:p>
          <a:p>
            <a:pPr>
              <a:lnSpc>
                <a:spcPts val="3800"/>
              </a:lnSpc>
              <a:spcBef>
                <a:spcPts val="0"/>
              </a:spcBef>
              <a:spcAft>
                <a:spcPts val="0"/>
              </a:spcAft>
            </a:pPr>
            <a:r>
              <a:rPr lang="en-US" altLang="zh-CN" dirty="0"/>
              <a:t>(47)R</a:t>
            </a:r>
            <a:r>
              <a:rPr lang="zh-CN" altLang="zh-CN" dirty="0"/>
              <a:t>／</a:t>
            </a:r>
            <a:r>
              <a:rPr lang="en-US" altLang="zh-CN" dirty="0"/>
              <a:t> </a:t>
            </a:r>
            <a:r>
              <a:rPr lang="en-US" altLang="zh-CN" dirty="0" smtClean="0"/>
              <a:t>S</a:t>
            </a:r>
            <a:endParaRPr lang="zh-CN" altLang="zh-CN" dirty="0"/>
          </a:p>
          <a:p>
            <a:pPr>
              <a:lnSpc>
                <a:spcPts val="3800"/>
              </a:lnSpc>
              <a:spcBef>
                <a:spcPts val="0"/>
              </a:spcBef>
              <a:spcAft>
                <a:spcPts val="0"/>
              </a:spcAft>
            </a:pPr>
            <a:r>
              <a:rPr lang="en-US" altLang="zh-CN" dirty="0"/>
              <a:t> </a:t>
            </a:r>
            <a:r>
              <a:rPr lang="zh-CN" altLang="zh-CN" dirty="0"/>
              <a:t>进入或退出探针方式输入信号。</a:t>
            </a:r>
          </a:p>
          <a:p>
            <a:pPr>
              <a:lnSpc>
                <a:spcPts val="3800"/>
              </a:lnSpc>
              <a:spcBef>
                <a:spcPts val="0"/>
              </a:spcBef>
              <a:spcAft>
                <a:spcPts val="0"/>
              </a:spcAft>
            </a:pPr>
            <a:r>
              <a:rPr lang="zh-CN" altLang="zh-CN" dirty="0"/>
              <a:t>（</a:t>
            </a:r>
            <a:r>
              <a:rPr lang="en-US" altLang="zh-CN" dirty="0"/>
              <a:t>48</a:t>
            </a:r>
            <a:r>
              <a:rPr lang="zh-CN" altLang="zh-CN" dirty="0"/>
              <a:t>）</a:t>
            </a:r>
            <a:r>
              <a:rPr lang="en-US" altLang="zh-CN" dirty="0"/>
              <a:t>SCYC</a:t>
            </a:r>
            <a:endParaRPr lang="zh-CN" altLang="zh-CN" dirty="0"/>
          </a:p>
          <a:p>
            <a:pPr>
              <a:lnSpc>
                <a:spcPts val="3800"/>
              </a:lnSpc>
              <a:spcBef>
                <a:spcPts val="0"/>
              </a:spcBef>
              <a:spcAft>
                <a:spcPts val="0"/>
              </a:spcAft>
            </a:pPr>
            <a:r>
              <a:rPr lang="zh-CN" altLang="zh-CN" dirty="0"/>
              <a:t>分割周期输出信号。指示锁定了两个以上的总线周期。</a:t>
            </a:r>
          </a:p>
          <a:p>
            <a:pPr>
              <a:lnSpc>
                <a:spcPts val="3800"/>
              </a:lnSpc>
              <a:spcBef>
                <a:spcPts val="0"/>
              </a:spcBef>
              <a:spcAft>
                <a:spcPts val="0"/>
              </a:spcAft>
            </a:pPr>
            <a:r>
              <a:rPr lang="zh-CN" altLang="zh-CN" dirty="0"/>
              <a:t>（</a:t>
            </a:r>
            <a:r>
              <a:rPr lang="en-US" altLang="zh-CN" dirty="0"/>
              <a:t>49</a:t>
            </a:r>
            <a:r>
              <a:rPr lang="zh-CN" altLang="zh-CN" dirty="0" smtClean="0"/>
              <a:t>）</a:t>
            </a:r>
            <a:r>
              <a:rPr lang="en-US" altLang="zh-CN" dirty="0" smtClean="0"/>
              <a:t>SMI </a:t>
            </a:r>
            <a:endParaRPr lang="zh-CN" altLang="zh-CN" dirty="0"/>
          </a:p>
          <a:p>
            <a:pPr>
              <a:lnSpc>
                <a:spcPts val="3800"/>
              </a:lnSpc>
              <a:spcBef>
                <a:spcPts val="0"/>
              </a:spcBef>
              <a:spcAft>
                <a:spcPts val="0"/>
              </a:spcAft>
            </a:pPr>
            <a:r>
              <a:rPr lang="zh-CN" altLang="zh-CN" dirty="0"/>
              <a:t>系统管理中断输入信号。使</a:t>
            </a:r>
            <a:r>
              <a:rPr lang="en-US" altLang="zh-CN" dirty="0"/>
              <a:t>Pentium</a:t>
            </a:r>
            <a:r>
              <a:rPr lang="zh-CN" altLang="zh-CN" dirty="0"/>
              <a:t>进入到系统管理运行模式</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87</a:t>
            </a:fld>
            <a:endParaRPr lang="zh-CN" altLang="en-US"/>
          </a:p>
        </p:txBody>
      </p:sp>
      <p:cxnSp>
        <p:nvCxnSpPr>
          <p:cNvPr id="7" name="直接连接符 6"/>
          <p:cNvCxnSpPr/>
          <p:nvPr/>
        </p:nvCxnSpPr>
        <p:spPr>
          <a:xfrm>
            <a:off x="2012562" y="5373216"/>
            <a:ext cx="6183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21731" y="3429000"/>
            <a:ext cx="309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1408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51060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nSpc>
                <a:spcPts val="3800"/>
              </a:lnSpc>
              <a:spcBef>
                <a:spcPts val="0"/>
              </a:spcBef>
              <a:spcAft>
                <a:spcPts val="0"/>
              </a:spcAft>
            </a:pPr>
            <a:r>
              <a:rPr lang="zh-CN" altLang="zh-CN" dirty="0"/>
              <a:t>（</a:t>
            </a:r>
            <a:r>
              <a:rPr lang="en-US" altLang="zh-CN" dirty="0"/>
              <a:t>50</a:t>
            </a:r>
            <a:r>
              <a:rPr lang="zh-CN" altLang="zh-CN" dirty="0"/>
              <a:t>）</a:t>
            </a:r>
            <a:r>
              <a:rPr lang="en-US" altLang="zh-CN" dirty="0"/>
              <a:t> </a:t>
            </a:r>
            <a:r>
              <a:rPr lang="en-US" altLang="zh-CN" dirty="0" smtClean="0"/>
              <a:t>SMIACT</a:t>
            </a:r>
            <a:endParaRPr lang="zh-CN" altLang="zh-CN" dirty="0"/>
          </a:p>
          <a:p>
            <a:pPr>
              <a:lnSpc>
                <a:spcPts val="3800"/>
              </a:lnSpc>
              <a:spcBef>
                <a:spcPts val="0"/>
              </a:spcBef>
              <a:spcAft>
                <a:spcPts val="0"/>
              </a:spcAft>
            </a:pPr>
            <a:r>
              <a:rPr lang="zh-CN" altLang="zh-CN" dirty="0"/>
              <a:t>系统管理激活输出信号。表明</a:t>
            </a:r>
            <a:r>
              <a:rPr lang="en-US" altLang="zh-CN" dirty="0"/>
              <a:t>Pentium</a:t>
            </a:r>
            <a:r>
              <a:rPr lang="zh-CN" altLang="zh-CN" dirty="0"/>
              <a:t>正工作在系统管理模式。</a:t>
            </a:r>
          </a:p>
          <a:p>
            <a:pPr>
              <a:lnSpc>
                <a:spcPts val="3800"/>
              </a:lnSpc>
              <a:spcBef>
                <a:spcPts val="0"/>
              </a:spcBef>
              <a:spcAft>
                <a:spcPts val="0"/>
              </a:spcAft>
            </a:pPr>
            <a:r>
              <a:rPr lang="en-US" altLang="zh-CN" dirty="0"/>
              <a:t>(51)TCK</a:t>
            </a:r>
            <a:endParaRPr lang="zh-CN" altLang="zh-CN" dirty="0"/>
          </a:p>
          <a:p>
            <a:pPr>
              <a:lnSpc>
                <a:spcPts val="3800"/>
              </a:lnSpc>
              <a:spcBef>
                <a:spcPts val="0"/>
              </a:spcBef>
              <a:spcAft>
                <a:spcPts val="0"/>
              </a:spcAft>
            </a:pPr>
            <a:r>
              <a:rPr lang="zh-CN" altLang="zh-CN" dirty="0"/>
              <a:t>测试时钟输入信号。</a:t>
            </a:r>
          </a:p>
          <a:p>
            <a:pPr>
              <a:lnSpc>
                <a:spcPts val="3800"/>
              </a:lnSpc>
              <a:spcBef>
                <a:spcPts val="0"/>
              </a:spcBef>
              <a:spcAft>
                <a:spcPts val="0"/>
              </a:spcAft>
            </a:pPr>
            <a:r>
              <a:rPr lang="en-US" altLang="zh-CN" dirty="0"/>
              <a:t>(52)TDI</a:t>
            </a:r>
            <a:endParaRPr lang="zh-CN" altLang="zh-CN" dirty="0"/>
          </a:p>
          <a:p>
            <a:pPr>
              <a:lnSpc>
                <a:spcPts val="3800"/>
              </a:lnSpc>
              <a:spcBef>
                <a:spcPts val="0"/>
              </a:spcBef>
              <a:spcAft>
                <a:spcPts val="0"/>
              </a:spcAft>
            </a:pPr>
            <a:r>
              <a:rPr lang="zh-CN" altLang="zh-CN" dirty="0"/>
              <a:t>测试数据输入信号。用来输入测试</a:t>
            </a:r>
            <a:r>
              <a:rPr lang="en-US" altLang="zh-CN" dirty="0"/>
              <a:t>Pentium</a:t>
            </a:r>
            <a:r>
              <a:rPr lang="zh-CN" altLang="zh-CN" dirty="0"/>
              <a:t>的数据。</a:t>
            </a:r>
          </a:p>
          <a:p>
            <a:pPr>
              <a:lnSpc>
                <a:spcPts val="3800"/>
              </a:lnSpc>
              <a:spcBef>
                <a:spcPts val="0"/>
              </a:spcBef>
              <a:spcAft>
                <a:spcPts val="0"/>
              </a:spcAft>
            </a:pPr>
            <a:r>
              <a:rPr lang="en-US" altLang="zh-CN" dirty="0"/>
              <a:t>(53)TDO</a:t>
            </a:r>
            <a:endParaRPr lang="zh-CN" altLang="zh-CN" dirty="0"/>
          </a:p>
          <a:p>
            <a:pPr>
              <a:lnSpc>
                <a:spcPts val="3800"/>
              </a:lnSpc>
              <a:spcBef>
                <a:spcPts val="0"/>
              </a:spcBef>
              <a:spcAft>
                <a:spcPts val="0"/>
              </a:spcAft>
            </a:pPr>
            <a:r>
              <a:rPr lang="zh-CN" altLang="zh-CN" dirty="0"/>
              <a:t>测试数据输出信号。用来输出</a:t>
            </a:r>
            <a:r>
              <a:rPr lang="en-US" altLang="zh-CN" dirty="0"/>
              <a:t>Pentium</a:t>
            </a:r>
            <a:r>
              <a:rPr lang="zh-CN" altLang="zh-CN" dirty="0"/>
              <a:t>的测试结果数据。</a:t>
            </a:r>
          </a:p>
          <a:p>
            <a:pPr>
              <a:lnSpc>
                <a:spcPts val="3800"/>
              </a:lnSpc>
              <a:spcBef>
                <a:spcPts val="0"/>
              </a:spcBef>
              <a:spcAft>
                <a:spcPts val="0"/>
              </a:spcAft>
            </a:pP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88</a:t>
            </a:fld>
            <a:endParaRPr lang="zh-CN" altLang="en-US"/>
          </a:p>
        </p:txBody>
      </p:sp>
      <p:cxnSp>
        <p:nvCxnSpPr>
          <p:cNvPr id="7" name="直接连接符 6"/>
          <p:cNvCxnSpPr/>
          <p:nvPr/>
        </p:nvCxnSpPr>
        <p:spPr>
          <a:xfrm>
            <a:off x="2195736" y="1484784"/>
            <a:ext cx="1080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1408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352926" cy="4976747"/>
          </a:xfrm>
        </p:spPr>
        <p:txBody>
          <a:bodyPr/>
          <a:lstStyle/>
          <a:p>
            <a:r>
              <a:rPr lang="en-US" altLang="zh-CN" dirty="0"/>
              <a:t>(54)RESET</a:t>
            </a:r>
            <a:endParaRPr lang="zh-CN" altLang="zh-CN" dirty="0"/>
          </a:p>
          <a:p>
            <a:r>
              <a:rPr lang="zh-CN" altLang="zh-CN" dirty="0"/>
              <a:t>复位信号。初始化</a:t>
            </a:r>
            <a:r>
              <a:rPr lang="en-US" altLang="zh-CN" dirty="0"/>
              <a:t>Pentium</a:t>
            </a:r>
            <a:r>
              <a:rPr lang="zh-CN" altLang="zh-CN" dirty="0"/>
              <a:t>，使其从内存</a:t>
            </a:r>
            <a:r>
              <a:rPr lang="en-US" altLang="zh-CN" dirty="0"/>
              <a:t>0FFFFFFFOH</a:t>
            </a:r>
            <a:r>
              <a:rPr lang="zh-CN" altLang="zh-CN" dirty="0"/>
              <a:t>处开始执行软件，</a:t>
            </a:r>
            <a:r>
              <a:rPr lang="en-US" altLang="zh-CN" dirty="0"/>
              <a:t>Pentium</a:t>
            </a:r>
            <a:r>
              <a:rPr lang="zh-CN" altLang="zh-CN" dirty="0"/>
              <a:t>被复位为实模式，最高位的</a:t>
            </a:r>
            <a:r>
              <a:rPr lang="en-US" altLang="zh-CN" dirty="0"/>
              <a:t>12</a:t>
            </a:r>
            <a:r>
              <a:rPr lang="zh-CN" altLang="zh-CN" dirty="0"/>
              <a:t>条地址线保持逻辑</a:t>
            </a:r>
            <a:r>
              <a:rPr lang="en-US" altLang="zh-CN" dirty="0"/>
              <a:t>1(FFFH)</a:t>
            </a:r>
            <a:r>
              <a:rPr lang="zh-CN" altLang="zh-CN" dirty="0"/>
              <a:t>，直至执行一个远程调用或远跳转。这使它与早期微处理器兼容</a:t>
            </a:r>
            <a:r>
              <a:rPr lang="zh-CN" altLang="zh-CN" dirty="0" smtClean="0"/>
              <a:t>。</a:t>
            </a:r>
            <a:endParaRPr lang="en-US" altLang="zh-CN" dirty="0" smtClean="0"/>
          </a:p>
          <a:p>
            <a:r>
              <a:rPr lang="zh-CN" altLang="zh-CN" dirty="0" smtClean="0"/>
              <a:t>硬件</a:t>
            </a:r>
            <a:r>
              <a:rPr lang="zh-CN" altLang="zh-CN" dirty="0"/>
              <a:t>复位后，</a:t>
            </a:r>
            <a:r>
              <a:rPr lang="en-US" altLang="zh-CN" dirty="0"/>
              <a:t>Pentium</a:t>
            </a:r>
            <a:r>
              <a:rPr lang="zh-CN" altLang="zh-CN" dirty="0"/>
              <a:t>的状态见表</a:t>
            </a:r>
            <a:r>
              <a:rPr lang="en-US" altLang="zh-CN" dirty="0"/>
              <a:t>3.2</a:t>
            </a:r>
            <a:r>
              <a:rPr lang="zh-CN" altLang="zh-CN" dirty="0" smtClean="0"/>
              <a:t>。</a:t>
            </a:r>
            <a:endParaRPr lang="en-US" altLang="zh-CN" dirty="0" smtClean="0"/>
          </a:p>
          <a:p>
            <a:r>
              <a:rPr lang="zh-CN" altLang="zh-CN" dirty="0" smtClean="0"/>
              <a:t>表</a:t>
            </a:r>
            <a:r>
              <a:rPr lang="zh-CN" altLang="zh-CN" dirty="0"/>
              <a:t>中</a:t>
            </a:r>
            <a:r>
              <a:rPr lang="en-US" altLang="zh-CN" dirty="0"/>
              <a:t>BIST</a:t>
            </a:r>
            <a:r>
              <a:rPr lang="zh-CN" altLang="zh-CN" dirty="0"/>
              <a:t>为复位期间</a:t>
            </a:r>
            <a:r>
              <a:rPr lang="en-US" altLang="zh-CN" dirty="0"/>
              <a:t>Pentium</a:t>
            </a:r>
            <a:r>
              <a:rPr lang="zh-CN" altLang="zh-CN" dirty="0"/>
              <a:t>微处理器运行内存自检功能</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89</a:t>
            </a:fld>
            <a:endParaRPr lang="zh-CN" altLang="en-US"/>
          </a:p>
        </p:txBody>
      </p:sp>
    </p:spTree>
    <p:extLst>
      <p:ext uri="{BB962C8B-B14F-4D97-AF65-F5344CB8AC3E}">
        <p14:creationId xmlns:p14="http://schemas.microsoft.com/office/powerpoint/2010/main" val="3171140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b="1" dirty="0"/>
              <a:t>总线接口部件</a:t>
            </a:r>
            <a:endParaRPr lang="zh-CN" altLang="en-US" dirty="0"/>
          </a:p>
        </p:txBody>
      </p:sp>
      <p:sp>
        <p:nvSpPr>
          <p:cNvPr id="3" name="内容占位符 2"/>
          <p:cNvSpPr>
            <a:spLocks noGrp="1"/>
          </p:cNvSpPr>
          <p:nvPr>
            <p:ph idx="1"/>
          </p:nvPr>
        </p:nvSpPr>
        <p:spPr>
          <a:xfrm>
            <a:off x="395536" y="1412777"/>
            <a:ext cx="8352926" cy="4121128"/>
          </a:xfrm>
        </p:spPr>
        <p:txBody>
          <a:bodyPr/>
          <a:lstStyle/>
          <a:p>
            <a:pPr marR="400050" indent="266700">
              <a:spcBef>
                <a:spcPts val="600"/>
              </a:spcBef>
              <a:tabLst>
                <a:tab pos="2419350" algn="l"/>
                <a:tab pos="6858000" algn="dec"/>
                <a:tab pos="7086600" algn="dec"/>
              </a:tabLst>
            </a:pPr>
            <a:r>
              <a:rPr lang="en-US" altLang="zh-CN" b="1" dirty="0">
                <a:solidFill>
                  <a:srgbClr val="000000"/>
                </a:solidFill>
                <a:latin typeface="+mj-ea"/>
                <a:ea typeface="+mj-ea"/>
              </a:rPr>
              <a:t>6. </a:t>
            </a:r>
            <a:r>
              <a:rPr lang="zh-CN" altLang="zh-CN" b="1" dirty="0">
                <a:solidFill>
                  <a:srgbClr val="000000"/>
                </a:solidFill>
                <a:latin typeface="+mj-ea"/>
                <a:ea typeface="+mj-ea"/>
              </a:rPr>
              <a:t>奇偶校验的生成和控制</a:t>
            </a:r>
          </a:p>
          <a:p>
            <a:pPr indent="266700" algn="just">
              <a:spcBef>
                <a:spcPts val="0"/>
              </a:spcBef>
              <a:spcAft>
                <a:spcPts val="0"/>
              </a:spcAft>
              <a:tabLst>
                <a:tab pos="2419350" algn="l"/>
                <a:tab pos="6858000" algn="dec"/>
                <a:tab pos="7086600" algn="dec"/>
              </a:tabLst>
            </a:pPr>
            <a:r>
              <a:rPr lang="en-US" altLang="zh-CN" b="1" dirty="0">
                <a:solidFill>
                  <a:srgbClr val="000000"/>
                </a:solidFill>
                <a:latin typeface="宋体"/>
                <a:ea typeface="新宋体"/>
              </a:rPr>
              <a:t>Pentium</a:t>
            </a:r>
            <a:r>
              <a:rPr lang="zh-CN" altLang="zh-CN" b="1" dirty="0">
                <a:solidFill>
                  <a:srgbClr val="000000"/>
                </a:solidFill>
                <a:latin typeface="Arial"/>
                <a:ea typeface="宋体"/>
              </a:rPr>
              <a:t>微处理器增加了对有效数据完整性检测和对错误检测能力，对逐字节数据奇偶校验。</a:t>
            </a:r>
            <a:r>
              <a:rPr lang="en-US" altLang="zh-CN" b="1" dirty="0">
                <a:solidFill>
                  <a:srgbClr val="000000"/>
                </a:solidFill>
                <a:latin typeface="Arial"/>
                <a:ea typeface="宋体"/>
              </a:rPr>
              <a:t>Pentium</a:t>
            </a:r>
            <a:r>
              <a:rPr lang="zh-CN" altLang="zh-CN" b="1" dirty="0">
                <a:solidFill>
                  <a:srgbClr val="000000"/>
                </a:solidFill>
                <a:latin typeface="Arial"/>
                <a:ea typeface="宋体"/>
              </a:rPr>
              <a:t>微处理器还增加了地址奇偶校验、内部奇偶校验设施。</a:t>
            </a:r>
          </a:p>
          <a:p>
            <a:pPr indent="266700">
              <a:spcBef>
                <a:spcPts val="0"/>
              </a:spcBef>
              <a:spcAft>
                <a:spcPts val="0"/>
              </a:spcAft>
              <a:tabLst>
                <a:tab pos="2419350" algn="l"/>
                <a:tab pos="6858000" algn="dec"/>
                <a:tab pos="7086600" algn="dec"/>
              </a:tabLst>
            </a:pPr>
            <a:r>
              <a:rPr lang="zh-CN" altLang="zh-CN" b="1" dirty="0">
                <a:solidFill>
                  <a:srgbClr val="000000"/>
                </a:solidFill>
                <a:latin typeface="Arial"/>
                <a:ea typeface="宋体"/>
              </a:rPr>
              <a:t>在</a:t>
            </a:r>
            <a:r>
              <a:rPr lang="en-US" altLang="zh-CN" b="1" dirty="0">
                <a:solidFill>
                  <a:srgbClr val="000000"/>
                </a:solidFill>
                <a:latin typeface="Arial"/>
                <a:ea typeface="宋体"/>
              </a:rPr>
              <a:t>Pentium</a:t>
            </a:r>
            <a:r>
              <a:rPr lang="zh-CN" altLang="zh-CN" b="1" dirty="0">
                <a:solidFill>
                  <a:srgbClr val="000000"/>
                </a:solidFill>
                <a:latin typeface="Arial"/>
                <a:ea typeface="宋体"/>
              </a:rPr>
              <a:t>微处理器进行读或写操作时生成偶校验，而错误信号表示的是读奇偶校验错。</a:t>
            </a:r>
            <a:endParaRPr lang="zh-CN" altLang="zh-CN" b="1" dirty="0">
              <a:solidFill>
                <a:srgbClr val="000000"/>
              </a:solidFill>
              <a:latin typeface="Arial"/>
              <a:ea typeface="新宋体"/>
            </a:endParaRP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a:t>
            </a:fld>
            <a:endParaRPr lang="zh-CN" altLang="en-US"/>
          </a:p>
        </p:txBody>
      </p:sp>
    </p:spTree>
    <p:extLst>
      <p:ext uri="{BB962C8B-B14F-4D97-AF65-F5344CB8AC3E}">
        <p14:creationId xmlns:p14="http://schemas.microsoft.com/office/powerpoint/2010/main" val="30259631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90</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88840"/>
            <a:ext cx="8489682"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11408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Pentium</a:t>
            </a:r>
            <a:r>
              <a:rPr lang="zh-CN" altLang="zh-CN" dirty="0"/>
              <a:t>微处理器的引脚信号和</a:t>
            </a:r>
            <a:r>
              <a:rPr lang="zh-CN" altLang="zh-CN" dirty="0" smtClean="0"/>
              <a:t>功能</a:t>
            </a:r>
            <a:endParaRPr lang="zh-CN" altLang="en-US" dirty="0"/>
          </a:p>
        </p:txBody>
      </p:sp>
      <p:sp>
        <p:nvSpPr>
          <p:cNvPr id="3" name="内容占位符 2"/>
          <p:cNvSpPr>
            <a:spLocks noGrp="1"/>
          </p:cNvSpPr>
          <p:nvPr>
            <p:ph idx="1"/>
          </p:nvPr>
        </p:nvSpPr>
        <p:spPr>
          <a:xfrm>
            <a:off x="395536" y="1412777"/>
            <a:ext cx="8568952" cy="49654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nSpc>
                <a:spcPts val="3800"/>
              </a:lnSpc>
              <a:spcBef>
                <a:spcPts val="0"/>
              </a:spcBef>
              <a:spcAft>
                <a:spcPts val="0"/>
              </a:spcAft>
            </a:pPr>
            <a:r>
              <a:rPr lang="en-US" altLang="zh-CN" dirty="0"/>
              <a:t>(55) TMS</a:t>
            </a:r>
            <a:endParaRPr lang="zh-CN" altLang="zh-CN" dirty="0"/>
          </a:p>
          <a:p>
            <a:pPr>
              <a:lnSpc>
                <a:spcPts val="3800"/>
              </a:lnSpc>
              <a:spcBef>
                <a:spcPts val="0"/>
              </a:spcBef>
              <a:spcAft>
                <a:spcPts val="0"/>
              </a:spcAft>
            </a:pPr>
            <a:r>
              <a:rPr lang="zh-CN" altLang="zh-CN" dirty="0"/>
              <a:t>测试方式选择输入信号。在测试模式中控制</a:t>
            </a:r>
            <a:r>
              <a:rPr lang="en-US" altLang="zh-CN" dirty="0"/>
              <a:t>Pentium</a:t>
            </a:r>
            <a:r>
              <a:rPr lang="zh-CN" altLang="zh-CN" dirty="0"/>
              <a:t>操作。</a:t>
            </a:r>
          </a:p>
          <a:p>
            <a:pPr>
              <a:lnSpc>
                <a:spcPts val="3800"/>
              </a:lnSpc>
              <a:spcBef>
                <a:spcPts val="0"/>
              </a:spcBef>
              <a:spcAft>
                <a:spcPts val="0"/>
              </a:spcAft>
            </a:pPr>
            <a:r>
              <a:rPr lang="en-US" altLang="zh-CN" dirty="0"/>
              <a:t>(56) </a:t>
            </a:r>
            <a:r>
              <a:rPr lang="en-US" altLang="zh-CN" dirty="0" smtClean="0"/>
              <a:t>TRST</a:t>
            </a:r>
            <a:endParaRPr lang="zh-CN" altLang="zh-CN" dirty="0"/>
          </a:p>
          <a:p>
            <a:pPr>
              <a:lnSpc>
                <a:spcPts val="3800"/>
              </a:lnSpc>
              <a:spcBef>
                <a:spcPts val="0"/>
              </a:spcBef>
              <a:spcAft>
                <a:spcPts val="0"/>
              </a:spcAft>
            </a:pPr>
            <a:r>
              <a:rPr lang="zh-CN" altLang="zh-CN" dirty="0"/>
              <a:t>测试复位输入信号。使测试模式被复位。</a:t>
            </a:r>
          </a:p>
          <a:p>
            <a:pPr>
              <a:lnSpc>
                <a:spcPts val="3800"/>
              </a:lnSpc>
              <a:spcBef>
                <a:spcPts val="0"/>
              </a:spcBef>
              <a:spcAft>
                <a:spcPts val="0"/>
              </a:spcAft>
            </a:pPr>
            <a:r>
              <a:rPr lang="en-US" altLang="zh-CN" dirty="0"/>
              <a:t>(57)W</a:t>
            </a:r>
            <a:r>
              <a:rPr lang="zh-CN" altLang="zh-CN" dirty="0" smtClean="0"/>
              <a:t>／</a:t>
            </a:r>
            <a:r>
              <a:rPr lang="en-US" altLang="zh-CN" dirty="0" smtClean="0"/>
              <a:t>R </a:t>
            </a:r>
            <a:endParaRPr lang="zh-CN" altLang="zh-CN" dirty="0"/>
          </a:p>
          <a:p>
            <a:pPr>
              <a:lnSpc>
                <a:spcPts val="3800"/>
              </a:lnSpc>
              <a:spcBef>
                <a:spcPts val="0"/>
              </a:spcBef>
              <a:spcAft>
                <a:spcPts val="0"/>
              </a:spcAft>
            </a:pPr>
            <a:r>
              <a:rPr lang="zh-CN" altLang="zh-CN" dirty="0"/>
              <a:t>写／读输出信号。为高时，表示当前总线周期为写操作，为低时，总线周期为读操作。</a:t>
            </a:r>
          </a:p>
          <a:p>
            <a:pPr>
              <a:lnSpc>
                <a:spcPts val="3800"/>
              </a:lnSpc>
              <a:spcBef>
                <a:spcPts val="0"/>
              </a:spcBef>
              <a:spcAft>
                <a:spcPts val="0"/>
              </a:spcAft>
            </a:pPr>
            <a:r>
              <a:rPr lang="en-US" altLang="zh-CN" dirty="0"/>
              <a:t>(58)WB</a:t>
            </a:r>
            <a:r>
              <a:rPr lang="zh-CN" altLang="zh-CN" dirty="0"/>
              <a:t>／</a:t>
            </a:r>
            <a:r>
              <a:rPr lang="en-US" altLang="zh-CN" dirty="0"/>
              <a:t> </a:t>
            </a:r>
            <a:r>
              <a:rPr lang="en-US" altLang="zh-CN" dirty="0" smtClean="0"/>
              <a:t>WT</a:t>
            </a:r>
            <a:endParaRPr lang="zh-CN" altLang="zh-CN" dirty="0"/>
          </a:p>
          <a:p>
            <a:pPr>
              <a:lnSpc>
                <a:spcPts val="3800"/>
              </a:lnSpc>
              <a:spcBef>
                <a:spcPts val="0"/>
              </a:spcBef>
              <a:spcAft>
                <a:spcPts val="0"/>
              </a:spcAft>
            </a:pPr>
            <a:r>
              <a:rPr lang="zh-CN" altLang="zh-CN" dirty="0"/>
              <a:t>写回／写直达输入信号。控制</a:t>
            </a:r>
            <a:r>
              <a:rPr lang="en-US" altLang="zh-CN" dirty="0"/>
              <a:t>Pentium</a:t>
            </a:r>
            <a:r>
              <a:rPr lang="zh-CN" altLang="zh-CN" dirty="0"/>
              <a:t>数据</a:t>
            </a:r>
            <a:r>
              <a:rPr lang="en-US" altLang="zh-CN" dirty="0"/>
              <a:t>Cache</a:t>
            </a:r>
            <a:r>
              <a:rPr lang="zh-CN" altLang="zh-CN" dirty="0"/>
              <a:t>修改后写回主存的操作模式</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91</a:t>
            </a:fld>
            <a:endParaRPr lang="zh-CN" altLang="en-US"/>
          </a:p>
        </p:txBody>
      </p:sp>
      <p:cxnSp>
        <p:nvCxnSpPr>
          <p:cNvPr id="7" name="直接连接符 6"/>
          <p:cNvCxnSpPr/>
          <p:nvPr/>
        </p:nvCxnSpPr>
        <p:spPr>
          <a:xfrm>
            <a:off x="1844291" y="2492896"/>
            <a:ext cx="6183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07695" y="3429000"/>
            <a:ext cx="309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16864" y="4913729"/>
            <a:ext cx="4429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140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3.4  Pentium</a:t>
            </a:r>
            <a:r>
              <a:rPr lang="zh-CN" altLang="zh-CN" b="1" dirty="0"/>
              <a:t>处理器的总线周期</a:t>
            </a:r>
            <a:endParaRPr lang="zh-CN" altLang="en-US" dirty="0"/>
          </a:p>
        </p:txBody>
      </p:sp>
      <p:sp>
        <p:nvSpPr>
          <p:cNvPr id="3" name="内容占位符 2"/>
          <p:cNvSpPr>
            <a:spLocks noGrp="1"/>
          </p:cNvSpPr>
          <p:nvPr>
            <p:ph idx="1"/>
          </p:nvPr>
        </p:nvSpPr>
        <p:spPr>
          <a:xfrm>
            <a:off x="395536" y="1412777"/>
            <a:ext cx="8352926" cy="4573560"/>
          </a:xfrm>
        </p:spPr>
        <p:txBody>
          <a:bodyPr/>
          <a:lstStyle/>
          <a:p>
            <a:r>
              <a:rPr lang="en-US" altLang="zh-CN" dirty="0"/>
              <a:t>Pentium</a:t>
            </a:r>
            <a:r>
              <a:rPr lang="zh-CN" altLang="zh-CN" dirty="0"/>
              <a:t>微处理器的总线接口具有较好的通用性，并支持多种数据传送总线周期</a:t>
            </a:r>
            <a:r>
              <a:rPr lang="zh-CN" altLang="zh-CN" dirty="0" smtClean="0"/>
              <a:t>。</a:t>
            </a:r>
            <a:endParaRPr lang="en-US" altLang="zh-CN" dirty="0" smtClean="0"/>
          </a:p>
          <a:p>
            <a:r>
              <a:rPr lang="en-US" altLang="zh-CN" dirty="0" smtClean="0"/>
              <a:t>Pentium</a:t>
            </a:r>
            <a:r>
              <a:rPr lang="zh-CN" altLang="zh-CN" dirty="0"/>
              <a:t>微处理器的总线周期可以是单数据传送方式，也可以是突发式数据传送方式</a:t>
            </a:r>
            <a:r>
              <a:rPr lang="zh-CN" altLang="zh-CN" dirty="0" smtClean="0"/>
              <a:t>。</a:t>
            </a:r>
            <a:endParaRPr lang="en-US" altLang="zh-CN" dirty="0" smtClean="0"/>
          </a:p>
          <a:p>
            <a:r>
              <a:rPr lang="zh-CN" altLang="zh-CN" dirty="0" smtClean="0"/>
              <a:t>而</a:t>
            </a:r>
            <a:r>
              <a:rPr lang="zh-CN" altLang="zh-CN" dirty="0"/>
              <a:t>总线周期又可分为非缓存式和缓存式总线周期</a:t>
            </a:r>
            <a:r>
              <a:rPr lang="zh-CN" altLang="zh-CN" dirty="0" smtClean="0"/>
              <a:t>。</a:t>
            </a:r>
            <a:endParaRPr lang="en-US" altLang="zh-CN" dirty="0" smtClean="0"/>
          </a:p>
          <a:p>
            <a:r>
              <a:rPr lang="zh-CN" altLang="zh-CN" dirty="0" smtClean="0"/>
              <a:t>总线周期</a:t>
            </a:r>
            <a:r>
              <a:rPr lang="zh-CN" altLang="zh-CN" dirty="0"/>
              <a:t>还可以是非流水线式和流水线式的</a:t>
            </a:r>
            <a:r>
              <a:rPr lang="zh-CN" altLang="zh-CN" dirty="0" smtClean="0"/>
              <a:t>。</a:t>
            </a:r>
            <a:endParaRPr lang="en-US" altLang="zh-CN" dirty="0" smtClean="0"/>
          </a:p>
          <a:p>
            <a:r>
              <a:rPr lang="en-US" altLang="zh-CN" dirty="0" smtClean="0"/>
              <a:t>Pentium</a:t>
            </a:r>
            <a:r>
              <a:rPr lang="zh-CN" altLang="zh-CN" dirty="0"/>
              <a:t>微处理器总线操作有</a:t>
            </a:r>
            <a:r>
              <a:rPr lang="en-US" altLang="zh-CN" dirty="0"/>
              <a:t>6</a:t>
            </a:r>
            <a:r>
              <a:rPr lang="zh-CN" altLang="zh-CN" dirty="0"/>
              <a:t>种时钟状态：</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92</a:t>
            </a:fld>
            <a:endParaRPr lang="zh-CN" altLang="en-US"/>
          </a:p>
        </p:txBody>
      </p:sp>
    </p:spTree>
    <p:extLst>
      <p:ext uri="{BB962C8B-B14F-4D97-AF65-F5344CB8AC3E}">
        <p14:creationId xmlns:p14="http://schemas.microsoft.com/office/powerpoint/2010/main" val="459413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3.4  Pentium</a:t>
            </a:r>
            <a:r>
              <a:rPr lang="zh-CN" altLang="zh-CN" b="1" dirty="0"/>
              <a:t>处理器的总线周期</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200901410"/>
              </p:ext>
            </p:extLst>
          </p:nvPr>
        </p:nvGraphicFramePr>
        <p:xfrm>
          <a:off x="467544" y="1333923"/>
          <a:ext cx="8208913" cy="5128297"/>
        </p:xfrm>
        <a:graphic>
          <a:graphicData uri="http://schemas.openxmlformats.org/drawingml/2006/table">
            <a:tbl>
              <a:tblPr firstRow="1" firstCol="1" lastRow="1" lastCol="1" bandRow="1" bandCol="1"/>
              <a:tblGrid>
                <a:gridCol w="732842"/>
                <a:gridCol w="687243"/>
                <a:gridCol w="710042"/>
                <a:gridCol w="946723"/>
                <a:gridCol w="710042"/>
                <a:gridCol w="3076849"/>
                <a:gridCol w="1345172"/>
              </a:tblGrid>
              <a:tr h="397316">
                <a:tc gridSpan="7">
                  <a:txBody>
                    <a:bodyPr/>
                    <a:lstStyle/>
                    <a:p>
                      <a:pPr algn="ctr">
                        <a:spcAft>
                          <a:spcPts val="0"/>
                        </a:spcAft>
                      </a:pPr>
                      <a:r>
                        <a:rPr lang="zh-CN" sz="1800" dirty="0">
                          <a:solidFill>
                            <a:srgbClr val="000000"/>
                          </a:solidFill>
                          <a:effectLst/>
                          <a:latin typeface="Arial"/>
                          <a:ea typeface="宋体"/>
                        </a:rPr>
                        <a:t>表</a:t>
                      </a:r>
                      <a:r>
                        <a:rPr lang="en-US" sz="1400" dirty="0">
                          <a:solidFill>
                            <a:srgbClr val="000000"/>
                          </a:solidFill>
                          <a:effectLst/>
                          <a:latin typeface="Times New Roman"/>
                          <a:ea typeface="新宋体"/>
                        </a:rPr>
                        <a:t>3.3 </a:t>
                      </a:r>
                      <a:r>
                        <a:rPr lang="en-US" sz="1800" dirty="0">
                          <a:solidFill>
                            <a:srgbClr val="000000"/>
                          </a:solidFill>
                          <a:effectLst/>
                          <a:latin typeface="宋体"/>
                          <a:ea typeface="新宋体"/>
                        </a:rPr>
                        <a:t> </a:t>
                      </a:r>
                      <a:r>
                        <a:rPr lang="zh-CN" sz="1800" dirty="0">
                          <a:solidFill>
                            <a:srgbClr val="000000"/>
                          </a:solidFill>
                          <a:effectLst/>
                          <a:latin typeface="Arial"/>
                          <a:ea typeface="宋体"/>
                        </a:rPr>
                        <a:t>总线周期</a:t>
                      </a:r>
                      <a:r>
                        <a:rPr lang="zh-CN" sz="1800" dirty="0" smtClean="0">
                          <a:solidFill>
                            <a:srgbClr val="000000"/>
                          </a:solidFill>
                          <a:effectLst/>
                          <a:latin typeface="Arial"/>
                          <a:ea typeface="宋体"/>
                        </a:rPr>
                        <a:t>类型</a:t>
                      </a:r>
                      <a:endParaRPr lang="zh-CN" sz="2400" dirty="0">
                        <a:solidFill>
                          <a:srgbClr val="000000"/>
                        </a:solidFill>
                        <a:effectLst/>
                        <a:latin typeface="Arial"/>
                        <a:ea typeface="新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9872">
                <a:tc>
                  <a:txBody>
                    <a:bodyPr/>
                    <a:lstStyle/>
                    <a:p>
                      <a:pPr algn="ctr">
                        <a:spcAft>
                          <a:spcPts val="0"/>
                        </a:spcAft>
                      </a:pPr>
                      <a:endParaRPr lang="en-US" sz="1400" dirty="0" smtClean="0">
                        <a:solidFill>
                          <a:srgbClr val="000000"/>
                        </a:solidFill>
                        <a:effectLst/>
                        <a:latin typeface="Times New Roman"/>
                        <a:ea typeface="新宋体"/>
                      </a:endParaRPr>
                    </a:p>
                    <a:p>
                      <a:pPr algn="ctr">
                        <a:spcAft>
                          <a:spcPts val="0"/>
                        </a:spcAft>
                      </a:pPr>
                      <a:r>
                        <a:rPr lang="en-US" sz="1400" dirty="0" smtClean="0">
                          <a:solidFill>
                            <a:srgbClr val="000000"/>
                          </a:solidFill>
                          <a:effectLst/>
                          <a:latin typeface="Times New Roman"/>
                          <a:ea typeface="新宋体"/>
                        </a:rPr>
                        <a:t>M/ </a:t>
                      </a:r>
                      <a:endParaRPr lang="zh-CN" sz="2400" dirty="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400" dirty="0" smtClean="0">
                        <a:solidFill>
                          <a:srgbClr val="000000"/>
                        </a:solidFill>
                        <a:effectLst/>
                        <a:latin typeface="Times New Roman"/>
                        <a:ea typeface="新宋体"/>
                      </a:endParaRPr>
                    </a:p>
                    <a:p>
                      <a:pPr algn="ctr">
                        <a:spcAft>
                          <a:spcPts val="0"/>
                        </a:spcAft>
                      </a:pPr>
                      <a:r>
                        <a:rPr lang="en-US" sz="1400" dirty="0" smtClean="0">
                          <a:solidFill>
                            <a:srgbClr val="000000"/>
                          </a:solidFill>
                          <a:effectLst/>
                          <a:latin typeface="Times New Roman"/>
                          <a:ea typeface="新宋体"/>
                        </a:rPr>
                        <a:t>D</a:t>
                      </a:r>
                      <a:r>
                        <a:rPr lang="en-US" sz="1400" dirty="0">
                          <a:solidFill>
                            <a:srgbClr val="000000"/>
                          </a:solidFill>
                          <a:effectLst/>
                          <a:latin typeface="Times New Roman"/>
                          <a:ea typeface="新宋体"/>
                        </a:rPr>
                        <a:t>/ </a:t>
                      </a:r>
                      <a:endParaRPr lang="zh-CN" sz="2400" dirty="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400" dirty="0" smtClean="0">
                        <a:solidFill>
                          <a:srgbClr val="000000"/>
                        </a:solidFill>
                        <a:effectLst/>
                        <a:latin typeface="Times New Roman"/>
                        <a:ea typeface="新宋体"/>
                      </a:endParaRPr>
                    </a:p>
                    <a:p>
                      <a:pPr algn="ctr">
                        <a:spcAft>
                          <a:spcPts val="0"/>
                        </a:spcAft>
                      </a:pPr>
                      <a:r>
                        <a:rPr lang="en-US" sz="1400" dirty="0" smtClean="0">
                          <a:solidFill>
                            <a:srgbClr val="000000"/>
                          </a:solidFill>
                          <a:effectLst/>
                          <a:latin typeface="Times New Roman"/>
                          <a:ea typeface="新宋体"/>
                        </a:rPr>
                        <a:t>W</a:t>
                      </a:r>
                      <a:r>
                        <a:rPr lang="en-US" sz="1400" dirty="0">
                          <a:solidFill>
                            <a:srgbClr val="000000"/>
                          </a:solidFill>
                          <a:effectLst/>
                          <a:latin typeface="Times New Roman"/>
                          <a:ea typeface="新宋体"/>
                        </a:rPr>
                        <a:t>/ </a:t>
                      </a:r>
                      <a:endParaRPr lang="zh-CN" sz="2400" dirty="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400">
                        <a:solidFill>
                          <a:srgbClr val="000000"/>
                        </a:solidFill>
                        <a:effectLst/>
                        <a:latin typeface="Times New Roman"/>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400">
                        <a:solidFill>
                          <a:srgbClr val="000000"/>
                        </a:solidFill>
                        <a:effectLst/>
                        <a:latin typeface="Times New Roman"/>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a:solidFill>
                            <a:srgbClr val="000000"/>
                          </a:solidFill>
                          <a:effectLst/>
                          <a:latin typeface="Arial"/>
                          <a:ea typeface="宋体"/>
                        </a:rPr>
                        <a:t>总线周期</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a:solidFill>
                            <a:srgbClr val="000000"/>
                          </a:solidFill>
                          <a:effectLst/>
                          <a:latin typeface="Arial"/>
                          <a:ea typeface="新宋体"/>
                        </a:rPr>
                        <a:t>传送次数</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097">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x</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effectLst/>
                          <a:latin typeface="Arial"/>
                          <a:ea typeface="宋体"/>
                        </a:rPr>
                        <a:t>中断响应周期（两个锁定周期）</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effectLst/>
                          <a:latin typeface="Arial"/>
                          <a:ea typeface="新宋体"/>
                        </a:rPr>
                        <a:t>每周期传</a:t>
                      </a:r>
                      <a:r>
                        <a:rPr lang="en-US" sz="1400">
                          <a:solidFill>
                            <a:srgbClr val="000000"/>
                          </a:solidFill>
                          <a:effectLst/>
                          <a:latin typeface="Times New Roman"/>
                          <a:ea typeface="新宋体"/>
                        </a:rPr>
                        <a:t>1</a:t>
                      </a:r>
                      <a:r>
                        <a:rPr lang="zh-CN" sz="1400">
                          <a:solidFill>
                            <a:srgbClr val="000000"/>
                          </a:solidFill>
                          <a:effectLst/>
                          <a:latin typeface="Arial"/>
                          <a:ea typeface="新宋体"/>
                        </a:rPr>
                        <a:t>次</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097">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x</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effectLst/>
                          <a:latin typeface="Arial"/>
                          <a:ea typeface="宋体"/>
                        </a:rPr>
                        <a:t>特殊总线周期</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097">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x</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I/O</a:t>
                      </a:r>
                      <a:r>
                        <a:rPr lang="zh-CN" sz="1400">
                          <a:solidFill>
                            <a:srgbClr val="000000"/>
                          </a:solidFill>
                          <a:effectLst/>
                          <a:latin typeface="Arial"/>
                          <a:ea typeface="宋体"/>
                        </a:rPr>
                        <a:t>读，小于等于</a:t>
                      </a:r>
                      <a:r>
                        <a:rPr lang="en-US" sz="1400">
                          <a:solidFill>
                            <a:srgbClr val="000000"/>
                          </a:solidFill>
                          <a:effectLst/>
                          <a:latin typeface="Times New Roman"/>
                          <a:ea typeface="新宋体"/>
                        </a:rPr>
                        <a:t>32</a:t>
                      </a:r>
                      <a:r>
                        <a:rPr lang="zh-CN" sz="1400">
                          <a:solidFill>
                            <a:srgbClr val="000000"/>
                          </a:solidFill>
                          <a:effectLst/>
                          <a:latin typeface="Arial"/>
                          <a:ea typeface="宋体"/>
                        </a:rPr>
                        <a:t>位，非缓冲</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097">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x</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I/O</a:t>
                      </a:r>
                      <a:r>
                        <a:rPr lang="zh-CN" sz="1400">
                          <a:solidFill>
                            <a:srgbClr val="000000"/>
                          </a:solidFill>
                          <a:effectLst/>
                          <a:latin typeface="Arial"/>
                          <a:ea typeface="宋体"/>
                        </a:rPr>
                        <a:t>写，小于等于</a:t>
                      </a:r>
                      <a:r>
                        <a:rPr lang="en-US" sz="1400">
                          <a:solidFill>
                            <a:srgbClr val="000000"/>
                          </a:solidFill>
                          <a:effectLst/>
                          <a:latin typeface="Times New Roman"/>
                          <a:ea typeface="新宋体"/>
                        </a:rPr>
                        <a:t>32</a:t>
                      </a:r>
                      <a:r>
                        <a:rPr lang="zh-CN" sz="1400">
                          <a:solidFill>
                            <a:srgbClr val="000000"/>
                          </a:solidFill>
                          <a:effectLst/>
                          <a:latin typeface="Arial"/>
                          <a:ea typeface="宋体"/>
                        </a:rPr>
                        <a:t>位，非缓冲</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097">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x</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effectLst/>
                          <a:latin typeface="Arial"/>
                          <a:ea typeface="宋体"/>
                        </a:rPr>
                        <a:t>代码读，</a:t>
                      </a:r>
                      <a:r>
                        <a:rPr lang="en-US" sz="1400">
                          <a:solidFill>
                            <a:srgbClr val="000000"/>
                          </a:solidFill>
                          <a:effectLst/>
                          <a:latin typeface="Times New Roman"/>
                          <a:ea typeface="新宋体"/>
                        </a:rPr>
                        <a:t>64</a:t>
                      </a:r>
                      <a:r>
                        <a:rPr lang="zh-CN" sz="1400">
                          <a:solidFill>
                            <a:srgbClr val="000000"/>
                          </a:solidFill>
                          <a:effectLst/>
                          <a:latin typeface="Arial"/>
                          <a:ea typeface="宋体"/>
                        </a:rPr>
                        <a:t>位，非缓冲</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097">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x</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effectLst/>
                          <a:latin typeface="Arial"/>
                          <a:ea typeface="宋体"/>
                        </a:rPr>
                        <a:t>代码读，</a:t>
                      </a:r>
                      <a:r>
                        <a:rPr lang="en-US" sz="1400">
                          <a:solidFill>
                            <a:srgbClr val="000000"/>
                          </a:solidFill>
                          <a:effectLst/>
                          <a:latin typeface="Times New Roman"/>
                          <a:ea typeface="新宋体"/>
                        </a:rPr>
                        <a:t>6</a:t>
                      </a:r>
                      <a:r>
                        <a:rPr lang="en-US" sz="1400">
                          <a:solidFill>
                            <a:srgbClr val="000000"/>
                          </a:solidFill>
                          <a:effectLst/>
                          <a:latin typeface="宋体"/>
                          <a:ea typeface="新宋体"/>
                        </a:rPr>
                        <a:t>4</a:t>
                      </a:r>
                      <a:r>
                        <a:rPr lang="zh-CN" sz="1400">
                          <a:solidFill>
                            <a:srgbClr val="000000"/>
                          </a:solidFill>
                          <a:effectLst/>
                          <a:latin typeface="Arial"/>
                          <a:ea typeface="宋体"/>
                        </a:rPr>
                        <a:t>位，非缓冲</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097">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effectLst/>
                          <a:latin typeface="Arial"/>
                          <a:ea typeface="宋体"/>
                        </a:rPr>
                        <a:t>代码读，</a:t>
                      </a:r>
                      <a:r>
                        <a:rPr lang="en-US" sz="1400">
                          <a:solidFill>
                            <a:srgbClr val="000000"/>
                          </a:solidFill>
                          <a:effectLst/>
                          <a:latin typeface="Times New Roman"/>
                          <a:ea typeface="新宋体"/>
                        </a:rPr>
                        <a:t>256</a:t>
                      </a:r>
                      <a:r>
                        <a:rPr lang="zh-CN" sz="1400">
                          <a:solidFill>
                            <a:srgbClr val="000000"/>
                          </a:solidFill>
                          <a:effectLst/>
                          <a:latin typeface="Arial"/>
                          <a:ea typeface="宋体"/>
                        </a:rPr>
                        <a:t>位，猝发式数据行填充</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4</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097">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x</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x</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effectLst/>
                          <a:latin typeface="Arial"/>
                          <a:ea typeface="宋体"/>
                        </a:rPr>
                        <a:t>保留</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n/a</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097">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x</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effectLst/>
                          <a:latin typeface="Arial"/>
                          <a:ea typeface="宋体"/>
                        </a:rPr>
                        <a:t>存储器读，小于等于</a:t>
                      </a:r>
                      <a:r>
                        <a:rPr lang="en-US" sz="1400">
                          <a:solidFill>
                            <a:srgbClr val="000000"/>
                          </a:solidFill>
                          <a:effectLst/>
                          <a:latin typeface="Times New Roman"/>
                          <a:ea typeface="新宋体"/>
                        </a:rPr>
                        <a:t>64</a:t>
                      </a:r>
                      <a:r>
                        <a:rPr lang="zh-CN" sz="1400">
                          <a:solidFill>
                            <a:srgbClr val="000000"/>
                          </a:solidFill>
                          <a:effectLst/>
                          <a:latin typeface="Arial"/>
                          <a:ea typeface="宋体"/>
                        </a:rPr>
                        <a:t>位，非缓冲</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097">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x</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effectLst/>
                          <a:latin typeface="Arial"/>
                          <a:ea typeface="宋体"/>
                        </a:rPr>
                        <a:t>存储器读，小于等于</a:t>
                      </a:r>
                      <a:r>
                        <a:rPr lang="en-US" sz="1400">
                          <a:solidFill>
                            <a:srgbClr val="000000"/>
                          </a:solidFill>
                          <a:effectLst/>
                          <a:latin typeface="Times New Roman"/>
                          <a:ea typeface="新宋体"/>
                        </a:rPr>
                        <a:t>64</a:t>
                      </a:r>
                      <a:r>
                        <a:rPr lang="zh-CN" sz="1400">
                          <a:solidFill>
                            <a:srgbClr val="000000"/>
                          </a:solidFill>
                          <a:effectLst/>
                          <a:latin typeface="Arial"/>
                          <a:ea typeface="宋体"/>
                        </a:rPr>
                        <a:t>位，非缓冲</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097">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0</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effectLst/>
                          <a:latin typeface="Arial"/>
                          <a:ea typeface="宋体"/>
                        </a:rPr>
                        <a:t>存储器读，</a:t>
                      </a:r>
                      <a:r>
                        <a:rPr lang="en-US" sz="1400">
                          <a:solidFill>
                            <a:srgbClr val="000000"/>
                          </a:solidFill>
                          <a:effectLst/>
                          <a:latin typeface="Times New Roman"/>
                          <a:ea typeface="新宋体"/>
                        </a:rPr>
                        <a:t>256</a:t>
                      </a:r>
                      <a:r>
                        <a:rPr lang="zh-CN" sz="1400">
                          <a:solidFill>
                            <a:srgbClr val="000000"/>
                          </a:solidFill>
                          <a:effectLst/>
                          <a:latin typeface="Arial"/>
                          <a:ea typeface="宋体"/>
                        </a:rPr>
                        <a:t>位，猝发式数据行填充</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4</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097">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x</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effectLst/>
                          <a:latin typeface="Arial"/>
                          <a:ea typeface="宋体"/>
                        </a:rPr>
                        <a:t>存储器写，小于等于</a:t>
                      </a:r>
                      <a:r>
                        <a:rPr lang="en-US" sz="1400">
                          <a:solidFill>
                            <a:srgbClr val="000000"/>
                          </a:solidFill>
                          <a:effectLst/>
                          <a:latin typeface="Times New Roman"/>
                          <a:ea typeface="新宋体"/>
                        </a:rPr>
                        <a:t>64</a:t>
                      </a:r>
                      <a:r>
                        <a:rPr lang="zh-CN" sz="1400">
                          <a:solidFill>
                            <a:srgbClr val="000000"/>
                          </a:solidFill>
                          <a:effectLst/>
                          <a:latin typeface="Arial"/>
                          <a:ea typeface="宋体"/>
                        </a:rPr>
                        <a:t>位，非缓冲</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097">
                <a:tc>
                  <a:txBody>
                    <a:bodyPr/>
                    <a:lstStyle/>
                    <a:p>
                      <a:pPr algn="just">
                        <a:spcAft>
                          <a:spcPts val="0"/>
                        </a:spcAft>
                      </a:pPr>
                      <a:r>
                        <a:rPr lang="en-US" sz="1400" dirty="0">
                          <a:solidFill>
                            <a:srgbClr val="000000"/>
                          </a:solidFill>
                          <a:effectLst/>
                          <a:latin typeface="Times New Roman"/>
                          <a:ea typeface="新宋体"/>
                        </a:rPr>
                        <a:t>1</a:t>
                      </a:r>
                      <a:endParaRPr lang="zh-CN" sz="2400" dirty="0">
                        <a:solidFill>
                          <a:srgbClr val="000000"/>
                        </a:solidFill>
                        <a:effectLst/>
                        <a:latin typeface="Arial"/>
                        <a:ea typeface="新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1</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dirty="0">
                          <a:solidFill>
                            <a:srgbClr val="000000"/>
                          </a:solidFill>
                          <a:effectLst/>
                          <a:latin typeface="Times New Roman"/>
                          <a:ea typeface="新宋体"/>
                        </a:rPr>
                        <a:t>0</a:t>
                      </a:r>
                      <a:endParaRPr lang="zh-CN" sz="2400" dirty="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x</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solidFill>
                            <a:srgbClr val="000000"/>
                          </a:solidFill>
                          <a:effectLst/>
                          <a:latin typeface="Times New Roman"/>
                          <a:ea typeface="新宋体"/>
                        </a:rPr>
                        <a:t>256</a:t>
                      </a:r>
                      <a:r>
                        <a:rPr lang="zh-CN" sz="1400">
                          <a:solidFill>
                            <a:srgbClr val="000000"/>
                          </a:solidFill>
                          <a:effectLst/>
                          <a:latin typeface="Arial"/>
                          <a:ea typeface="宋体"/>
                        </a:rPr>
                        <a:t>位，突发式写回</a:t>
                      </a:r>
                      <a:endParaRPr lang="zh-CN" sz="240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dirty="0">
                          <a:solidFill>
                            <a:srgbClr val="000000"/>
                          </a:solidFill>
                          <a:effectLst/>
                          <a:latin typeface="Times New Roman"/>
                          <a:ea typeface="新宋体"/>
                        </a:rPr>
                        <a:t>4</a:t>
                      </a:r>
                      <a:endParaRPr lang="zh-CN" sz="2400" dirty="0">
                        <a:solidFill>
                          <a:srgbClr val="000000"/>
                        </a:solidFill>
                        <a:effectLst/>
                        <a:latin typeface="Arial"/>
                        <a:ea typeface="新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93</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229522844"/>
              </p:ext>
            </p:extLst>
          </p:nvPr>
        </p:nvGraphicFramePr>
        <p:xfrm>
          <a:off x="899592" y="1857840"/>
          <a:ext cx="288032" cy="288032"/>
        </p:xfrm>
        <a:graphic>
          <a:graphicData uri="http://schemas.openxmlformats.org/presentationml/2006/ole">
            <mc:AlternateContent xmlns:mc="http://schemas.openxmlformats.org/markup-compatibility/2006">
              <mc:Choice xmlns:v="urn:schemas-microsoft-com:vml" Requires="v">
                <p:oleObj spid="_x0000_s2309" name="公式" r:id="rId3" imgW="215619" imgH="215619" progId="Equation.3">
                  <p:embed/>
                </p:oleObj>
              </mc:Choice>
              <mc:Fallback>
                <p:oleObj name="公式" r:id="rId3" imgW="215619" imgH="21561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857840"/>
                        <a:ext cx="288032" cy="28803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47067845"/>
              </p:ext>
            </p:extLst>
          </p:nvPr>
        </p:nvGraphicFramePr>
        <p:xfrm>
          <a:off x="1591891" y="1889068"/>
          <a:ext cx="315813" cy="315796"/>
        </p:xfrm>
        <a:graphic>
          <a:graphicData uri="http://schemas.openxmlformats.org/presentationml/2006/ole">
            <mc:AlternateContent xmlns:mc="http://schemas.openxmlformats.org/markup-compatibility/2006">
              <mc:Choice xmlns:v="urn:schemas-microsoft-com:vml" Requires="v">
                <p:oleObj spid="_x0000_s2310" name="公式" r:id="rId5" imgW="152268" imgH="215713" progId="Equation.3">
                  <p:embed/>
                </p:oleObj>
              </mc:Choice>
              <mc:Fallback>
                <p:oleObj name="公式" r:id="rId5" imgW="152268" imgH="21571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1891" y="1889068"/>
                        <a:ext cx="315813" cy="315796"/>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0557586"/>
              </p:ext>
            </p:extLst>
          </p:nvPr>
        </p:nvGraphicFramePr>
        <p:xfrm>
          <a:off x="2339752" y="1916832"/>
          <a:ext cx="288032" cy="243458"/>
        </p:xfrm>
        <a:graphic>
          <a:graphicData uri="http://schemas.openxmlformats.org/presentationml/2006/ole">
            <mc:AlternateContent xmlns:mc="http://schemas.openxmlformats.org/markup-compatibility/2006">
              <mc:Choice xmlns:v="urn:schemas-microsoft-com:vml" Requires="v">
                <p:oleObj spid="_x0000_s2311" name="公式" r:id="rId7" imgW="152268" imgH="203024" progId="Equation.3">
                  <p:embed/>
                </p:oleObj>
              </mc:Choice>
              <mc:Fallback>
                <p:oleObj name="公式" r:id="rId7" imgW="152268" imgH="203024"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1916832"/>
                        <a:ext cx="288032" cy="243458"/>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292865005"/>
              </p:ext>
            </p:extLst>
          </p:nvPr>
        </p:nvGraphicFramePr>
        <p:xfrm>
          <a:off x="2771800" y="1773957"/>
          <a:ext cx="712465" cy="286891"/>
        </p:xfrm>
        <a:graphic>
          <a:graphicData uri="http://schemas.openxmlformats.org/presentationml/2006/ole">
            <mc:AlternateContent xmlns:mc="http://schemas.openxmlformats.org/markup-compatibility/2006">
              <mc:Choice xmlns:v="urn:schemas-microsoft-com:vml" Requires="v">
                <p:oleObj spid="_x0000_s2312" name="公式" r:id="rId9" imgW="545626" imgH="215713" progId="Equation.3">
                  <p:embed/>
                </p:oleObj>
              </mc:Choice>
              <mc:Fallback>
                <p:oleObj name="公式" r:id="rId9" imgW="545626" imgH="215713"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800" y="1773957"/>
                        <a:ext cx="712465" cy="286891"/>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001809661"/>
              </p:ext>
            </p:extLst>
          </p:nvPr>
        </p:nvGraphicFramePr>
        <p:xfrm>
          <a:off x="3707904" y="1772816"/>
          <a:ext cx="432048" cy="288032"/>
        </p:xfrm>
        <a:graphic>
          <a:graphicData uri="http://schemas.openxmlformats.org/presentationml/2006/ole">
            <mc:AlternateContent xmlns:mc="http://schemas.openxmlformats.org/markup-compatibility/2006">
              <mc:Choice xmlns:v="urn:schemas-microsoft-com:vml" Requires="v">
                <p:oleObj spid="_x0000_s2313" name="公式" r:id="rId11" imgW="368140" imgH="215806" progId="Equation.3">
                  <p:embed/>
                </p:oleObj>
              </mc:Choice>
              <mc:Fallback>
                <p:oleObj name="公式" r:id="rId11" imgW="368140" imgH="215806"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904" y="1772816"/>
                        <a:ext cx="432048" cy="288032"/>
                      </a:xfrm>
                      <a:prstGeom prst="rect">
                        <a:avLst/>
                      </a:prstGeom>
                      <a:noFill/>
                    </p:spPr>
                  </p:pic>
                </p:oleObj>
              </mc:Fallback>
            </mc:AlternateContent>
          </a:graphicData>
        </a:graphic>
      </p:graphicFrame>
    </p:spTree>
    <p:extLst>
      <p:ext uri="{BB962C8B-B14F-4D97-AF65-F5344CB8AC3E}">
        <p14:creationId xmlns:p14="http://schemas.microsoft.com/office/powerpoint/2010/main" val="34075697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3.4  Pentium</a:t>
            </a:r>
            <a:r>
              <a:rPr lang="zh-CN" altLang="zh-CN" b="1" dirty="0"/>
              <a:t>处理器的总线周期</a:t>
            </a:r>
            <a:endParaRPr lang="zh-CN" altLang="en-US" dirty="0"/>
          </a:p>
        </p:txBody>
      </p:sp>
      <p:sp>
        <p:nvSpPr>
          <p:cNvPr id="3" name="内容占位符 2"/>
          <p:cNvSpPr>
            <a:spLocks noGrp="1"/>
          </p:cNvSpPr>
          <p:nvPr>
            <p:ph idx="1"/>
          </p:nvPr>
        </p:nvSpPr>
        <p:spPr>
          <a:xfrm>
            <a:off x="395536" y="1412777"/>
            <a:ext cx="8352926" cy="49654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nSpc>
                <a:spcPts val="3800"/>
              </a:lnSpc>
              <a:spcBef>
                <a:spcPts val="0"/>
              </a:spcBef>
              <a:spcAft>
                <a:spcPts val="0"/>
              </a:spcAft>
            </a:pPr>
            <a:r>
              <a:rPr lang="en-US" altLang="zh-CN" dirty="0">
                <a:solidFill>
                  <a:srgbClr val="FF0000"/>
                </a:solidFill>
              </a:rPr>
              <a:t>Ti</a:t>
            </a:r>
            <a:r>
              <a:rPr lang="zh-CN" altLang="zh-CN" dirty="0">
                <a:solidFill>
                  <a:srgbClr val="FF0000"/>
                </a:solidFill>
              </a:rPr>
              <a:t>为总线空闲状态</a:t>
            </a:r>
            <a:r>
              <a:rPr lang="zh-CN" altLang="zh-CN" dirty="0"/>
              <a:t>，这时总线上没有信息传送。 </a:t>
            </a:r>
          </a:p>
          <a:p>
            <a:pPr>
              <a:lnSpc>
                <a:spcPts val="3800"/>
              </a:lnSpc>
              <a:spcBef>
                <a:spcPts val="0"/>
              </a:spcBef>
              <a:spcAft>
                <a:spcPts val="0"/>
              </a:spcAft>
            </a:pPr>
            <a:r>
              <a:rPr lang="en-US" altLang="zh-CN" dirty="0">
                <a:solidFill>
                  <a:srgbClr val="FF0000"/>
                </a:solidFill>
              </a:rPr>
              <a:t>T1</a:t>
            </a:r>
            <a:r>
              <a:rPr lang="zh-CN" altLang="zh-CN" dirty="0">
                <a:solidFill>
                  <a:srgbClr val="FF0000"/>
                </a:solidFill>
              </a:rPr>
              <a:t>为总线周期的第一个时钟状态，</a:t>
            </a:r>
            <a:r>
              <a:rPr lang="zh-CN" altLang="zh-CN" dirty="0"/>
              <a:t>在这个时钟，总线控制器把地址和状态信息送上总线，总线上在进行一个总线周期操作。</a:t>
            </a:r>
            <a:r>
              <a:rPr lang="en-US" altLang="zh-CN" dirty="0"/>
              <a:t> </a:t>
            </a:r>
            <a:endParaRPr lang="zh-CN" altLang="zh-CN" dirty="0"/>
          </a:p>
          <a:p>
            <a:pPr>
              <a:lnSpc>
                <a:spcPts val="3800"/>
              </a:lnSpc>
              <a:spcBef>
                <a:spcPts val="0"/>
              </a:spcBef>
              <a:spcAft>
                <a:spcPts val="0"/>
              </a:spcAft>
            </a:pPr>
            <a:r>
              <a:rPr lang="en-US" altLang="zh-CN" dirty="0">
                <a:solidFill>
                  <a:srgbClr val="FF0000"/>
                </a:solidFill>
              </a:rPr>
              <a:t>T2</a:t>
            </a:r>
            <a:r>
              <a:rPr lang="zh-CN" altLang="zh-CN" dirty="0">
                <a:solidFill>
                  <a:srgbClr val="FF0000"/>
                </a:solidFill>
              </a:rPr>
              <a:t>为第一个未完成的总线周期</a:t>
            </a:r>
            <a:r>
              <a:rPr lang="en-US" altLang="zh-CN" dirty="0">
                <a:solidFill>
                  <a:srgbClr val="FF0000"/>
                </a:solidFill>
              </a:rPr>
              <a:t>T1</a:t>
            </a:r>
            <a:r>
              <a:rPr lang="zh-CN" altLang="zh-CN" dirty="0">
                <a:solidFill>
                  <a:srgbClr val="FF0000"/>
                </a:solidFill>
              </a:rPr>
              <a:t>时钟状态后的第二个时钟状态， </a:t>
            </a:r>
            <a:r>
              <a:rPr lang="zh-CN" altLang="zh-CN" dirty="0"/>
              <a:t>在这期间启动传输数据，测试</a:t>
            </a:r>
            <a:r>
              <a:rPr lang="en-US" altLang="zh-CN" dirty="0"/>
              <a:t>BRDY</a:t>
            </a:r>
            <a:r>
              <a:rPr lang="zh-CN" altLang="zh-CN" dirty="0"/>
              <a:t>引脚状态，总线上在进行一个总线周期操作。</a:t>
            </a:r>
            <a:r>
              <a:rPr lang="en-US" altLang="zh-CN" dirty="0"/>
              <a:t> </a:t>
            </a:r>
            <a:endParaRPr lang="zh-CN" altLang="zh-CN" dirty="0"/>
          </a:p>
          <a:p>
            <a:pPr>
              <a:lnSpc>
                <a:spcPts val="3800"/>
              </a:lnSpc>
              <a:spcBef>
                <a:spcPts val="0"/>
              </a:spcBef>
              <a:spcAft>
                <a:spcPts val="0"/>
              </a:spcAft>
            </a:pPr>
            <a:r>
              <a:rPr lang="en-US" altLang="zh-CN" dirty="0">
                <a:solidFill>
                  <a:srgbClr val="FF0000"/>
                </a:solidFill>
              </a:rPr>
              <a:t>T12</a:t>
            </a:r>
            <a:r>
              <a:rPr lang="zh-CN" altLang="zh-CN" dirty="0">
                <a:solidFill>
                  <a:srgbClr val="FF0000"/>
                </a:solidFill>
              </a:rPr>
              <a:t>表示总线上有两个在进行的总线周期</a:t>
            </a:r>
            <a:r>
              <a:rPr lang="zh-CN" altLang="zh-CN" dirty="0"/>
              <a:t>，在第一个总线周期传输数据中启动了第二个总线周期。</a:t>
            </a:r>
            <a:r>
              <a:rPr lang="en-US" altLang="zh-CN" dirty="0"/>
              <a:t>T12</a:t>
            </a:r>
            <a:r>
              <a:rPr lang="zh-CN" altLang="zh-CN" dirty="0"/>
              <a:t>对于第一个总线周期是</a:t>
            </a:r>
            <a:r>
              <a:rPr lang="en-US" altLang="zh-CN" dirty="0"/>
              <a:t>T2</a:t>
            </a:r>
            <a:r>
              <a:rPr lang="zh-CN" altLang="zh-CN" dirty="0"/>
              <a:t>，对于第二个总线周期是</a:t>
            </a:r>
            <a:r>
              <a:rPr lang="en-US" altLang="zh-CN" dirty="0"/>
              <a:t>T1</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94</a:t>
            </a:fld>
            <a:endParaRPr lang="zh-CN" altLang="en-US"/>
          </a:p>
        </p:txBody>
      </p:sp>
      <p:cxnSp>
        <p:nvCxnSpPr>
          <p:cNvPr id="8" name="直接连接符 7"/>
          <p:cNvCxnSpPr/>
          <p:nvPr/>
        </p:nvCxnSpPr>
        <p:spPr>
          <a:xfrm>
            <a:off x="5868144" y="3933056"/>
            <a:ext cx="72008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5697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3.4  Pentium</a:t>
            </a:r>
            <a:r>
              <a:rPr lang="zh-CN" altLang="zh-CN" b="1" dirty="0"/>
              <a:t>处理器的总线周期</a:t>
            </a:r>
            <a:endParaRPr lang="zh-CN" altLang="en-US" dirty="0"/>
          </a:p>
        </p:txBody>
      </p:sp>
      <p:sp>
        <p:nvSpPr>
          <p:cNvPr id="3" name="内容占位符 2"/>
          <p:cNvSpPr>
            <a:spLocks noGrp="1"/>
          </p:cNvSpPr>
          <p:nvPr>
            <p:ph idx="1"/>
          </p:nvPr>
        </p:nvSpPr>
        <p:spPr>
          <a:xfrm>
            <a:off x="395536" y="1412777"/>
            <a:ext cx="8352926" cy="4675126"/>
          </a:xfrm>
        </p:spPr>
        <p:txBody>
          <a:bodyPr/>
          <a:lstStyle/>
          <a:p>
            <a:r>
              <a:rPr lang="en-US" altLang="zh-CN" dirty="0">
                <a:solidFill>
                  <a:srgbClr val="FF0000"/>
                </a:solidFill>
              </a:rPr>
              <a:t>T2P</a:t>
            </a:r>
            <a:r>
              <a:rPr lang="zh-CN" altLang="zh-CN" dirty="0">
                <a:solidFill>
                  <a:srgbClr val="FF0000"/>
                </a:solidFill>
              </a:rPr>
              <a:t>表示总线上有两个在进行的总线周期</a:t>
            </a:r>
            <a:r>
              <a:rPr lang="zh-CN" altLang="zh-CN" dirty="0"/>
              <a:t>，两个总线周期都处于</a:t>
            </a:r>
            <a:r>
              <a:rPr lang="en-US" altLang="zh-CN" dirty="0"/>
              <a:t>T2</a:t>
            </a:r>
            <a:r>
              <a:rPr lang="zh-CN" altLang="zh-CN" dirty="0"/>
              <a:t>或后续的时钟状态。</a:t>
            </a:r>
          </a:p>
          <a:p>
            <a:r>
              <a:rPr lang="en-US" altLang="zh-CN" dirty="0">
                <a:solidFill>
                  <a:srgbClr val="FF0000"/>
                </a:solidFill>
              </a:rPr>
              <a:t>TD</a:t>
            </a:r>
            <a:r>
              <a:rPr lang="zh-CN" altLang="zh-CN" dirty="0">
                <a:solidFill>
                  <a:srgbClr val="FF0000"/>
                </a:solidFill>
              </a:rPr>
              <a:t>表示总线上有一个在进行的总线周期</a:t>
            </a:r>
            <a:r>
              <a:rPr lang="zh-CN" altLang="zh-CN" dirty="0"/>
              <a:t>。这个总线周期的地址和状态信息在前面</a:t>
            </a:r>
            <a:r>
              <a:rPr lang="en-US" altLang="zh-CN" dirty="0"/>
              <a:t>T12</a:t>
            </a:r>
            <a:r>
              <a:rPr lang="zh-CN" altLang="zh-CN" dirty="0"/>
              <a:t>时钟送上总线，但由于从读操作到写操作，或者从写操作到读操作需要一个时钟的缓冲，或者前一个总线周期的操作占用了数据线和</a:t>
            </a:r>
            <a:r>
              <a:rPr lang="en-US" altLang="zh-CN" dirty="0"/>
              <a:t>BRDY</a:t>
            </a:r>
            <a:r>
              <a:rPr lang="zh-CN" altLang="zh-CN" dirty="0"/>
              <a:t>，使得数据和</a:t>
            </a:r>
            <a:r>
              <a:rPr lang="en-US" altLang="zh-CN" dirty="0"/>
              <a:t>BRDY</a:t>
            </a:r>
            <a:r>
              <a:rPr lang="zh-CN" altLang="zh-CN" dirty="0"/>
              <a:t>信号不能在第二个周期在</a:t>
            </a:r>
            <a:r>
              <a:rPr lang="en-US" altLang="zh-CN" dirty="0"/>
              <a:t>T1</a:t>
            </a:r>
            <a:r>
              <a:rPr lang="zh-CN" altLang="zh-CN" dirty="0"/>
              <a:t>之后的时钟状态进入</a:t>
            </a:r>
            <a:r>
              <a:rPr lang="en-US" altLang="zh-CN" dirty="0"/>
              <a:t>T2</a:t>
            </a:r>
            <a:r>
              <a:rPr lang="zh-CN" altLang="zh-CN" dirty="0"/>
              <a:t>，这时插入一个时钟状态</a:t>
            </a:r>
            <a:r>
              <a:rPr lang="en-US" altLang="zh-CN" dirty="0"/>
              <a:t>TD</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95</a:t>
            </a:fld>
            <a:endParaRPr lang="zh-CN" altLang="en-US"/>
          </a:p>
        </p:txBody>
      </p:sp>
    </p:spTree>
    <p:extLst>
      <p:ext uri="{BB962C8B-B14F-4D97-AF65-F5344CB8AC3E}">
        <p14:creationId xmlns:p14="http://schemas.microsoft.com/office/powerpoint/2010/main" val="34075697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96</a:t>
            </a:fld>
            <a:endParaRPr lang="zh-CN" altLang="en-US"/>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830" y="332656"/>
            <a:ext cx="5866482" cy="640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75697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3.4.1 </a:t>
            </a:r>
            <a:r>
              <a:rPr lang="zh-CN" altLang="zh-CN" b="1" dirty="0"/>
              <a:t>非流水线式读写周期</a:t>
            </a:r>
            <a:endParaRPr lang="zh-CN" altLang="zh-CN" dirty="0"/>
          </a:p>
        </p:txBody>
      </p:sp>
      <p:sp>
        <p:nvSpPr>
          <p:cNvPr id="3" name="内容占位符 2"/>
          <p:cNvSpPr>
            <a:spLocks noGrp="1"/>
          </p:cNvSpPr>
          <p:nvPr>
            <p:ph idx="1"/>
          </p:nvPr>
        </p:nvSpPr>
        <p:spPr>
          <a:xfrm>
            <a:off x="395536" y="1412777"/>
            <a:ext cx="8352926" cy="3868751"/>
          </a:xfrm>
        </p:spPr>
        <p:txBody>
          <a:bodyPr/>
          <a:lstStyle/>
          <a:p>
            <a:r>
              <a:rPr lang="en-US" altLang="zh-CN" dirty="0" smtClean="0"/>
              <a:t>3.15</a:t>
            </a:r>
            <a:r>
              <a:rPr lang="zh-CN" altLang="zh-CN" dirty="0" smtClean="0"/>
              <a:t>是非</a:t>
            </a:r>
            <a:r>
              <a:rPr lang="zh-CN" altLang="zh-CN" dirty="0"/>
              <a:t>流水线式单数据读写总线周期的波形图</a:t>
            </a:r>
            <a:r>
              <a:rPr lang="zh-CN" altLang="zh-CN" dirty="0" smtClean="0"/>
              <a:t>。</a:t>
            </a:r>
            <a:endParaRPr lang="en-US" altLang="zh-CN" dirty="0" smtClean="0"/>
          </a:p>
          <a:p>
            <a:r>
              <a:rPr lang="zh-CN" altLang="zh-CN" dirty="0" smtClean="0"/>
              <a:t>单数</a:t>
            </a:r>
            <a:r>
              <a:rPr lang="zh-CN" altLang="zh-CN" dirty="0"/>
              <a:t>据传送读／写操作最少要占用两个时钟周期，在图中标为</a:t>
            </a:r>
            <a:r>
              <a:rPr lang="en-US" altLang="zh-CN" dirty="0"/>
              <a:t>T1</a:t>
            </a:r>
            <a:r>
              <a:rPr lang="zh-CN" altLang="zh-CN" dirty="0"/>
              <a:t>和</a:t>
            </a:r>
            <a:r>
              <a:rPr lang="en-US" altLang="zh-CN" dirty="0"/>
              <a:t>T2</a:t>
            </a:r>
            <a:r>
              <a:rPr lang="zh-CN" altLang="zh-CN" dirty="0" smtClean="0"/>
              <a:t>。</a:t>
            </a:r>
            <a:endParaRPr lang="en-US" altLang="zh-CN" dirty="0" smtClean="0"/>
          </a:p>
          <a:p>
            <a:r>
              <a:rPr lang="zh-CN" altLang="zh-CN" dirty="0" smtClean="0"/>
              <a:t>当</a:t>
            </a:r>
            <a:r>
              <a:rPr lang="zh-CN" altLang="zh-CN" dirty="0"/>
              <a:t>地址随着</a:t>
            </a:r>
            <a:r>
              <a:rPr lang="en-US" altLang="zh-CN" dirty="0"/>
              <a:t> </a:t>
            </a:r>
            <a:r>
              <a:rPr lang="zh-CN" altLang="zh-CN" dirty="0"/>
              <a:t>信号线上的地址选通脉冲输出到地址总线上时，读总线周期</a:t>
            </a:r>
            <a:r>
              <a:rPr lang="zh-CN" altLang="zh-CN" dirty="0" smtClean="0"/>
              <a:t>开始</a:t>
            </a:r>
            <a:r>
              <a:rPr lang="zh-CN" altLang="en-US"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97</a:t>
            </a:fld>
            <a:endParaRPr lang="zh-CN" altLang="en-US"/>
          </a:p>
        </p:txBody>
      </p:sp>
    </p:spTree>
    <p:extLst>
      <p:ext uri="{BB962C8B-B14F-4D97-AF65-F5344CB8AC3E}">
        <p14:creationId xmlns:p14="http://schemas.microsoft.com/office/powerpoint/2010/main" val="34075697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3.4.1 </a:t>
            </a:r>
            <a:r>
              <a:rPr lang="zh-CN" altLang="zh-CN" b="1" dirty="0"/>
              <a:t>非流水线式读写周期</a:t>
            </a:r>
            <a:endParaRPr lang="zh-CN" altLang="zh-CN"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dirty="0" smtClean="0"/>
              <a:t>吉林大学 微型计算机原理与接口技术</a:t>
            </a:r>
            <a:endParaRPr lang="zh-CN" altLang="en-US" dirty="0"/>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98</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8641"/>
            <a:ext cx="8286127" cy="6256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14347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99</a:t>
            </a:fld>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260648"/>
            <a:ext cx="8120965" cy="61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556783"/>
      </p:ext>
    </p:extLst>
  </p:cSld>
  <p:clrMapOvr>
    <a:masterClrMapping/>
  </p:clrMapOvr>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themeOverride>
</file>

<file path=docProps/app.xml><?xml version="1.0" encoding="utf-8"?>
<Properties xmlns="http://schemas.openxmlformats.org/officeDocument/2006/extended-properties" xmlns:vt="http://schemas.openxmlformats.org/officeDocument/2006/docPropsVTypes">
  <Template/>
  <TotalTime>969</TotalTime>
  <Words>16466</Words>
  <Application>Microsoft Office PowerPoint</Application>
  <PresentationFormat>全屏显示(4:3)</PresentationFormat>
  <Paragraphs>951</Paragraphs>
  <Slides>120</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120</vt:i4>
      </vt:variant>
    </vt:vector>
  </HeadingPairs>
  <TitlesOfParts>
    <vt:vector size="134" baseType="lpstr">
      <vt:lpstr>楷体_GB2312</vt:lpstr>
      <vt:lpstr>宋体</vt:lpstr>
      <vt:lpstr>微软雅黑</vt:lpstr>
      <vt:lpstr>新宋体</vt:lpstr>
      <vt:lpstr>Arial</vt:lpstr>
      <vt:lpstr>Calibri</vt:lpstr>
      <vt:lpstr>Courier New</vt:lpstr>
      <vt:lpstr>Times New Roman</vt:lpstr>
      <vt:lpstr>Trebuchet MS</vt:lpstr>
      <vt:lpstr>Verdana</vt:lpstr>
      <vt:lpstr>Wingdings</vt:lpstr>
      <vt:lpstr>Wingdings 2</vt:lpstr>
      <vt:lpstr>Winter</vt:lpstr>
      <vt:lpstr>公式</vt:lpstr>
      <vt:lpstr>第三章   Pentium系列微处理器的基本结构</vt:lpstr>
      <vt:lpstr>3.1  Pentium微处理器的基本结构</vt:lpstr>
      <vt:lpstr>PowerPoint 演示文稿</vt:lpstr>
      <vt:lpstr>3.1.1  总线接口部件</vt:lpstr>
      <vt:lpstr>3.1.1  总线接口部件</vt:lpstr>
      <vt:lpstr>3.1.1  总线接口部件</vt:lpstr>
      <vt:lpstr>3.1.1  总线接口部件</vt:lpstr>
      <vt:lpstr>3.1.1  总线接口部件</vt:lpstr>
      <vt:lpstr>3.1.1  总线接口部件</vt:lpstr>
      <vt:lpstr>3.1.1  总线接口部件</vt:lpstr>
      <vt:lpstr>3.1.2  预取缓冲部件</vt:lpstr>
      <vt:lpstr>3.1.2  预取缓冲部件</vt:lpstr>
      <vt:lpstr>3.1.3  整数流水线</vt:lpstr>
      <vt:lpstr>3.1.3  整数流水线</vt:lpstr>
      <vt:lpstr>3.1.3  整数流水线</vt:lpstr>
      <vt:lpstr>3.1.3  整数流水线</vt:lpstr>
      <vt:lpstr>3.1.3  整数流水线</vt:lpstr>
      <vt:lpstr>3. 流水线操作</vt:lpstr>
      <vt:lpstr>3. 流水线操作</vt:lpstr>
      <vt:lpstr>3. 流水线操作</vt:lpstr>
      <vt:lpstr>3. 流水线操作</vt:lpstr>
      <vt:lpstr>3. 流水线操作</vt:lpstr>
      <vt:lpstr>4. 指令配对规则</vt:lpstr>
      <vt:lpstr>4. 指令配对规则</vt:lpstr>
      <vt:lpstr>4. 指令配对规则</vt:lpstr>
      <vt:lpstr>4. 指令配对规则</vt:lpstr>
      <vt:lpstr>3.1.4 浮点流水线</vt:lpstr>
      <vt:lpstr>3.1.5 Cache部件</vt:lpstr>
      <vt:lpstr>3.1.5 Cache部件</vt:lpstr>
      <vt:lpstr>3.1.6 指令译码部件</vt:lpstr>
      <vt:lpstr>3.1.7  控制部件</vt:lpstr>
      <vt:lpstr>3.1.8  分段部件</vt:lpstr>
      <vt:lpstr>3.1.9  分页部件</vt:lpstr>
      <vt:lpstr>3.2 Pentium微处理机的编程结构</vt:lpstr>
      <vt:lpstr>3.2.1 基本结构寄存器</vt:lpstr>
      <vt:lpstr>3.2.1 基本结构寄存器</vt:lpstr>
      <vt:lpstr>3.2.1 基本结构寄存器</vt:lpstr>
      <vt:lpstr>3.2.1 基本结构寄存器_（2）标志寄存器EFLAGS</vt:lpstr>
      <vt:lpstr>3.2.1 基本结构寄存器_（2）标志寄存器EFLAGS</vt:lpstr>
      <vt:lpstr>PowerPoint 演示文稿</vt:lpstr>
      <vt:lpstr>3.2.1 基本结构寄存器_（2）标志寄存器EFLAGS</vt:lpstr>
      <vt:lpstr>3.2.1 基本结构寄存器_（2）标志寄存器EFLAGS</vt:lpstr>
      <vt:lpstr>3.2.1 基本结构寄存器_（2）标志寄存器EFLAGS</vt:lpstr>
      <vt:lpstr>3.2.1 基本结构寄存器_3. 段寄存器</vt:lpstr>
      <vt:lpstr>3.2.1 基本结构寄存器_3. 段寄存器</vt:lpstr>
      <vt:lpstr>3.2.1 基本结构寄存器_3. 段寄存器</vt:lpstr>
      <vt:lpstr>3.2.2 系统级寄存器</vt:lpstr>
      <vt:lpstr>3.2.2 系统级寄存器</vt:lpstr>
      <vt:lpstr>3.2.2 系统级寄存器</vt:lpstr>
      <vt:lpstr>3.2.2 系统级寄存器</vt:lpstr>
      <vt:lpstr>3.2.2 系统级寄存器</vt:lpstr>
      <vt:lpstr>PowerPoint 演示文稿</vt:lpstr>
      <vt:lpstr>3.2.2 系统级寄存器</vt:lpstr>
      <vt:lpstr>3.2.2 系统级寄存器</vt:lpstr>
      <vt:lpstr>3.2.2 系统级寄存器</vt:lpstr>
      <vt:lpstr>3.2.2 系统级寄存器</vt:lpstr>
      <vt:lpstr>3.2.2 系统级寄存器</vt:lpstr>
      <vt:lpstr>3.2.2 系统级寄存器</vt:lpstr>
      <vt:lpstr>3.2.2 系统级寄存器</vt:lpstr>
      <vt:lpstr>3.2.2 系统级寄存器</vt:lpstr>
      <vt:lpstr>3.2.2 系统级寄存器</vt:lpstr>
      <vt:lpstr>3.2.2 系统级寄存器</vt:lpstr>
      <vt:lpstr>3.2.2 系统级寄存器</vt:lpstr>
      <vt:lpstr>3.2.2 系统级寄存器</vt:lpstr>
      <vt:lpstr>3.2.2 系统级寄存器</vt:lpstr>
      <vt:lpstr>3.2.2 系统级寄存器</vt:lpstr>
      <vt:lpstr>3.2.2 系统级寄存器</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3.3  Pentium微处理器的引脚信号和功能</vt:lpstr>
      <vt:lpstr>3.4  Pentium处理器的总线周期</vt:lpstr>
      <vt:lpstr>3.4  Pentium处理器的总线周期</vt:lpstr>
      <vt:lpstr>3.4  Pentium处理器的总线周期</vt:lpstr>
      <vt:lpstr>3.4  Pentium处理器的总线周期</vt:lpstr>
      <vt:lpstr>PowerPoint 演示文稿</vt:lpstr>
      <vt:lpstr>3.4.1 非流水线式读写周期</vt:lpstr>
      <vt:lpstr>3.4.1 非流水线式读写周期</vt:lpstr>
      <vt:lpstr>PowerPoint 演示文稿</vt:lpstr>
      <vt:lpstr>3.4.2 猝发式读写总线周期</vt:lpstr>
      <vt:lpstr>PowerPoint 演示文稿</vt:lpstr>
      <vt:lpstr>PowerPoint 演示文稿</vt:lpstr>
      <vt:lpstr>3.4.3 流水线式读写总线周期</vt:lpstr>
      <vt:lpstr>3.4.3 流水线式读写总线周期</vt:lpstr>
      <vt:lpstr>PowerPoint 演示文稿</vt:lpstr>
      <vt:lpstr>PowerPoint 演示文稿</vt:lpstr>
      <vt:lpstr>3.5   Pentium微处理器的操作模式</vt:lpstr>
      <vt:lpstr>3.5.1 实地址模式</vt:lpstr>
      <vt:lpstr>3.5.1 实地址模式</vt:lpstr>
      <vt:lpstr>3.5.1 实地址模式</vt:lpstr>
      <vt:lpstr>3.5.1 实地址模式</vt:lpstr>
      <vt:lpstr>3.5.1 实地址模式</vt:lpstr>
      <vt:lpstr>3.5.2保护虚拟地址模式</vt:lpstr>
      <vt:lpstr>3.5.2保护虚拟地址模式</vt:lpstr>
      <vt:lpstr>3.5.2保护虚拟地址模式</vt:lpstr>
      <vt:lpstr>3.5.2保护虚拟地址模式</vt:lpstr>
      <vt:lpstr>3.5.2保护虚拟地址模式</vt:lpstr>
      <vt:lpstr>3.5.2保护虚拟地址模式</vt:lpstr>
      <vt:lpstr>3.5.2保护虚拟地址模式</vt:lpstr>
      <vt:lpstr>3.5.2保护虚拟地址模式</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dc:creator>
  <cp:lastModifiedBy>qq</cp:lastModifiedBy>
  <cp:revision>143</cp:revision>
  <dcterms:created xsi:type="dcterms:W3CDTF">2013-09-18T03:31:48Z</dcterms:created>
  <dcterms:modified xsi:type="dcterms:W3CDTF">2016-03-06T02:59:33Z</dcterms:modified>
</cp:coreProperties>
</file>